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83" r:id="rId6"/>
  </p:sldMasterIdLst>
  <p:notesMasterIdLst>
    <p:notesMasterId r:id="rId45"/>
  </p:notesMasterIdLst>
  <p:sldIdLst>
    <p:sldId id="271" r:id="rId7"/>
    <p:sldId id="1642" r:id="rId8"/>
    <p:sldId id="1619" r:id="rId9"/>
    <p:sldId id="1649" r:id="rId10"/>
    <p:sldId id="1650" r:id="rId11"/>
    <p:sldId id="1651" r:id="rId12"/>
    <p:sldId id="1515" r:id="rId13"/>
    <p:sldId id="1600" r:id="rId14"/>
    <p:sldId id="1676" r:id="rId15"/>
    <p:sldId id="1641" r:id="rId16"/>
    <p:sldId id="1518" r:id="rId17"/>
    <p:sldId id="1514" r:id="rId18"/>
    <p:sldId id="1520" r:id="rId19"/>
    <p:sldId id="1622" r:id="rId20"/>
    <p:sldId id="1667" r:id="rId21"/>
    <p:sldId id="1675" r:id="rId22"/>
    <p:sldId id="1661" r:id="rId23"/>
    <p:sldId id="1668" r:id="rId24"/>
    <p:sldId id="1506" r:id="rId25"/>
    <p:sldId id="1666" r:id="rId26"/>
    <p:sldId id="1660" r:id="rId27"/>
    <p:sldId id="1652" r:id="rId28"/>
    <p:sldId id="1505" r:id="rId29"/>
    <p:sldId id="1605" r:id="rId30"/>
    <p:sldId id="1618" r:id="rId31"/>
    <p:sldId id="1602" r:id="rId32"/>
    <p:sldId id="1591" r:id="rId33"/>
    <p:sldId id="1639" r:id="rId34"/>
    <p:sldId id="945" r:id="rId35"/>
    <p:sldId id="1511" r:id="rId36"/>
    <p:sldId id="1640" r:id="rId37"/>
    <p:sldId id="1672" r:id="rId38"/>
    <p:sldId id="1673" r:id="rId39"/>
    <p:sldId id="1674" r:id="rId40"/>
    <p:sldId id="1664" r:id="rId41"/>
    <p:sldId id="1665" r:id="rId42"/>
    <p:sldId id="1653" r:id="rId43"/>
    <p:sldId id="1656" r:id="rId44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>
          <p15:clr>
            <a:srgbClr val="A4A3A4"/>
          </p15:clr>
        </p15:guide>
        <p15:guide id="2" pos="393">
          <p15:clr>
            <a:srgbClr val="A4A3A4"/>
          </p15:clr>
        </p15:guide>
        <p15:guide id="3" pos="7310">
          <p15:clr>
            <a:srgbClr val="A4A3A4"/>
          </p15:clr>
        </p15:guide>
        <p15:guide id="4" pos="4089">
          <p15:clr>
            <a:srgbClr val="A4A3A4"/>
          </p15:clr>
        </p15:guide>
        <p15:guide id="5" orient="horz" pos="1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8001"/>
    <a:srgbClr val="999999"/>
    <a:srgbClr val="28529E"/>
    <a:srgbClr val="0000B5"/>
    <a:srgbClr val="6AA84F"/>
    <a:srgbClr val="DA291C"/>
    <a:srgbClr val="B8D8F2"/>
    <a:srgbClr val="84BD01"/>
    <a:srgbClr val="1C2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66" autoAdjust="0"/>
    <p:restoredTop sz="95948"/>
  </p:normalViewPr>
  <p:slideViewPr>
    <p:cSldViewPr snapToGrid="0">
      <p:cViewPr varScale="1">
        <p:scale>
          <a:sx n="76" d="100"/>
          <a:sy n="76" d="100"/>
        </p:scale>
        <p:origin x="232" y="1176"/>
      </p:cViewPr>
      <p:guideLst>
        <p:guide orient="horz" pos="1003"/>
        <p:guide pos="393"/>
        <p:guide pos="7310"/>
        <p:guide pos="4089"/>
        <p:guide orient="horz" pos="13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2FDD3CA-2B8E-4E60-BC6A-BF4838D6DB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7B8DAA-378F-4657-AAF7-085A8174F3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8BA466-1830-4CD0-BB11-9B5D3AC65BF1}" type="datetimeFigureOut">
              <a:rPr lang="de-DE"/>
              <a:pPr>
                <a:defRPr/>
              </a:pPr>
              <a:t>29.09.26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5A9B6598-6F61-4FFE-9145-FF382C8C5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31BD684B-1BD0-417D-9774-7A5D83328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E505A1-85AE-4E3B-A396-E59BBDC3A2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579DA9-7EDA-4772-A9DE-C25FED7F5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0B5D1B-E6AC-47D8-9B18-CEDC5B59409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3C0F8-E992-DB47-B76B-63E86B902D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0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430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8913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199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3572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2ECB1-BD6C-4233-8B0E-49B2F6363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396A49-9BE3-0BB3-20C8-F093A6FD2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2183B-569E-DFD9-C057-81BA24ADD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BFDD0-7BDD-F8CE-5B3F-6A5498AFA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369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3C0F8-E992-DB47-B76B-63E86B902D0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90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2ECB1-BD6C-4233-8B0E-49B2F6363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396A49-9BE3-0BB3-20C8-F093A6FD2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2183B-569E-DFD9-C057-81BA24ADD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BFDD0-7BDD-F8CE-5B3F-6A5498AFA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0B5D1B-E6AC-47D8-9B18-CEDC5B59409B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369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19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 und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2168525"/>
            <a:ext cx="10980737" cy="2393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7" y="4765638"/>
            <a:ext cx="10980737" cy="1324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5C0A7A-9292-41A3-8C28-85F67CC1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957512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2C777C-DF16-4849-BFE5-93E2AA41E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B450A5-8D8F-40CD-AAF4-380F7A5E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9940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EA155-45CD-456E-9A87-B594F99DFCC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76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360892"/>
            <a:ext cx="11194472" cy="585040"/>
          </a:xfrm>
        </p:spPr>
        <p:txBody>
          <a:bodyPr/>
          <a:lstStyle>
            <a:lvl1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4" y="1043779"/>
            <a:ext cx="11194472" cy="5558728"/>
          </a:xfrm>
        </p:spPr>
        <p:txBody>
          <a:bodyPr anchor="t"/>
          <a:lstStyle>
            <a:lvl1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498764" y="960635"/>
            <a:ext cx="11194472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0981" y="6602506"/>
            <a:ext cx="811019" cy="251788"/>
          </a:xfrm>
        </p:spPr>
        <p:txBody>
          <a:bodyPr tIns="0" bIns="0"/>
          <a:lstStyle>
            <a:lvl1pPr>
              <a:defRPr sz="16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8918089" y="458738"/>
            <a:ext cx="2775147" cy="352219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05201" y="6574703"/>
            <a:ext cx="7875780" cy="251881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92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Folgeseite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450123" y="290481"/>
            <a:ext cx="7549661" cy="598554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Palatino Linotype" panose="02040502050505030304" pitchFamily="18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3888" y="1148862"/>
            <a:ext cx="10980736" cy="4994707"/>
          </a:xfrm>
          <a:prstGeom prst="rect">
            <a:avLst/>
          </a:prstGeom>
        </p:spPr>
        <p:txBody>
          <a:bodyPr/>
          <a:lstStyle>
            <a:lvl1pPr marL="228600" indent="-228600">
              <a:buFont typeface="Symbol" panose="05050102010706020507" pitchFamily="18" charset="2"/>
              <a:buChar char="-"/>
              <a:defRPr/>
            </a:lvl1pPr>
            <a:lvl2pPr marL="685800" indent="-228600">
              <a:buFont typeface="Symbol" panose="05050102010706020507" pitchFamily="18" charset="2"/>
              <a:buChar char="-"/>
              <a:defRPr/>
            </a:lvl2pPr>
            <a:lvl3pPr marL="1143000" indent="-228600">
              <a:buFont typeface="Symbol" panose="05050102010706020507" pitchFamily="18" charset="2"/>
              <a:buChar char="-"/>
              <a:defRPr/>
            </a:lvl3pPr>
            <a:lvl4pPr marL="1600200" indent="-228600">
              <a:buFont typeface="Symbol" panose="05050102010706020507" pitchFamily="18" charset="2"/>
              <a:buChar char="-"/>
              <a:defRPr/>
            </a:lvl4pPr>
            <a:lvl5pPr marL="2057400" indent="-228600"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3C1394-384E-491C-B4EA-9308C73F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8FF553B-6072-437D-A269-B48B9114F06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932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Folgeseite 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450123" y="290481"/>
            <a:ext cx="7549661" cy="598554"/>
          </a:xfrm>
          <a:prstGeom prst="rect">
            <a:avLst/>
          </a:prstGeom>
        </p:spPr>
        <p:txBody>
          <a:bodyPr anchor="ctr" anchorCtr="0"/>
          <a:lstStyle>
            <a:lvl1pPr>
              <a:defRPr sz="3600">
                <a:latin typeface="Palatino Linotype" panose="02040502050505030304" pitchFamily="18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3888" y="1148862"/>
            <a:ext cx="10980736" cy="4994707"/>
          </a:xfrm>
          <a:prstGeom prst="rect">
            <a:avLst/>
          </a:prstGeom>
        </p:spPr>
        <p:txBody>
          <a:bodyPr/>
          <a:lstStyle>
            <a:lvl1pPr marL="228600" indent="-228600">
              <a:buFont typeface="Symbol" panose="05050102010706020507" pitchFamily="18" charset="2"/>
              <a:buChar char="-"/>
              <a:defRPr/>
            </a:lvl1pPr>
            <a:lvl2pPr marL="685800" indent="-228600">
              <a:buFont typeface="Symbol" panose="05050102010706020507" pitchFamily="18" charset="2"/>
              <a:buChar char="-"/>
              <a:defRPr/>
            </a:lvl2pPr>
            <a:lvl3pPr marL="1143000" indent="-228600">
              <a:buFont typeface="Symbol" panose="05050102010706020507" pitchFamily="18" charset="2"/>
              <a:buChar char="-"/>
              <a:defRPr/>
            </a:lvl3pPr>
            <a:lvl4pPr marL="1600200" indent="-228600">
              <a:buFont typeface="Symbol" panose="05050102010706020507" pitchFamily="18" charset="2"/>
              <a:buChar char="-"/>
              <a:defRPr/>
            </a:lvl4pPr>
            <a:lvl5pPr marL="2057400" indent="-228600"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3C1394-384E-491C-B4EA-9308C73F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8FF553B-6072-437D-A269-B48B9114F06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242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seit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C37641BB-2702-4E25-8A58-F39AD1F75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86A5E-B249-45C8-B44F-CD84DBAB003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380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360892"/>
            <a:ext cx="11194472" cy="585040"/>
          </a:xfrm>
        </p:spPr>
        <p:txBody>
          <a:bodyPr/>
          <a:lstStyle>
            <a:lvl1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64" y="1043779"/>
            <a:ext cx="11194472" cy="5558728"/>
          </a:xfrm>
        </p:spPr>
        <p:txBody>
          <a:bodyPr anchor="t"/>
          <a:lstStyle>
            <a:lvl1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498764" y="960635"/>
            <a:ext cx="11194472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80981" y="6602506"/>
            <a:ext cx="811019" cy="251788"/>
          </a:xfrm>
        </p:spPr>
        <p:txBody>
          <a:bodyPr tIns="0" bIns="0"/>
          <a:lstStyle>
            <a:lvl1pPr>
              <a:defRPr sz="16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8918089" y="458738"/>
            <a:ext cx="2775147" cy="352219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05201" y="6574703"/>
            <a:ext cx="7875780" cy="251881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89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el und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7" y="2168525"/>
            <a:ext cx="10980737" cy="2393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7" y="4765638"/>
            <a:ext cx="10980737" cy="1324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5C0A7A-9292-41A3-8C28-85F67CC1B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888" y="6356350"/>
            <a:ext cx="2957512" cy="365125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2C777C-DF16-4849-BFE5-93E2AA41E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B450A5-8D8F-40CD-AAF4-380F7A5E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9940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EA155-45CD-456E-9A87-B594F99DFCC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49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740B7E68-C748-4474-8924-BDB6F0EC0E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00A8E-A971-48E2-8674-70144211F285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279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ruppieren 13">
            <a:extLst>
              <a:ext uri="{FF2B5EF4-FFF2-40B4-BE49-F238E27FC236}">
                <a16:creationId xmlns:a16="http://schemas.microsoft.com/office/drawing/2014/main" id="{C8B38759-B8EB-475D-9749-24EA98F3B82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06425" y="549275"/>
            <a:ext cx="8485188" cy="1116013"/>
            <a:chOff x="606425" y="549275"/>
            <a:chExt cx="8485653" cy="1116013"/>
          </a:xfrm>
        </p:grpSpPr>
        <p:sp>
          <p:nvSpPr>
            <p:cNvPr id="35" name="Rechteck 5">
              <a:extLst>
                <a:ext uri="{FF2B5EF4-FFF2-40B4-BE49-F238E27FC236}">
                  <a16:creationId xmlns:a16="http://schemas.microsoft.com/office/drawing/2014/main" id="{3A70A3DB-D9C0-48D5-8408-53C44FD0B5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59679" y="958850"/>
              <a:ext cx="3632399" cy="360363"/>
            </a:xfrm>
            <a:prstGeom prst="rect">
              <a:avLst/>
            </a:prstGeom>
            <a:solidFill>
              <a:srgbClr val="DA291C"/>
            </a:solidFill>
            <a:ln>
              <a:noFill/>
            </a:ln>
          </p:spPr>
          <p:txBody>
            <a:bodyPr lIns="35719" tIns="35719" rIns="35719" bIns="35719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AT" altLang="de-DE" sz="1780" dirty="0">
                <a:latin typeface="+mn-lt"/>
                <a:ea typeface="Helvetica Light"/>
                <a:cs typeface="Helvetica Light"/>
              </a:endParaRPr>
            </a:p>
          </p:txBody>
        </p:sp>
        <p:sp>
          <p:nvSpPr>
            <p:cNvPr id="36" name="Rechteck 6">
              <a:extLst>
                <a:ext uri="{FF2B5EF4-FFF2-40B4-BE49-F238E27FC236}">
                  <a16:creationId xmlns:a16="http://schemas.microsoft.com/office/drawing/2014/main" id="{9715EBA4-7DC4-444F-95DB-7632400B31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43479" y="958850"/>
              <a:ext cx="1814611" cy="360363"/>
            </a:xfrm>
            <a:prstGeom prst="rect">
              <a:avLst/>
            </a:prstGeom>
            <a:solidFill>
              <a:srgbClr val="84BD00"/>
            </a:solidFill>
            <a:ln>
              <a:noFill/>
            </a:ln>
          </p:spPr>
          <p:txBody>
            <a:bodyPr lIns="35719" tIns="35719" rIns="35719" bIns="35719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AT" altLang="de-DE" sz="1780" dirty="0">
                <a:latin typeface="+mn-lt"/>
                <a:ea typeface="Helvetica Light"/>
                <a:cs typeface="Helvetica Light"/>
              </a:endParaRPr>
            </a:p>
          </p:txBody>
        </p:sp>
        <p:pic>
          <p:nvPicPr>
            <p:cNvPr id="1030" name="Grafik 13">
              <a:extLst>
                <a:ext uri="{FF2B5EF4-FFF2-40B4-BE49-F238E27FC236}">
                  <a16:creationId xmlns:a16="http://schemas.microsoft.com/office/drawing/2014/main" id="{64607A9A-7733-4C16-B862-DCF246EB95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25" y="549275"/>
              <a:ext cx="2576504" cy="1116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2" descr="Home">
            <a:extLst>
              <a:ext uri="{FF2B5EF4-FFF2-40B4-BE49-F238E27FC236}">
                <a16:creationId xmlns:a16="http://schemas.microsoft.com/office/drawing/2014/main" id="{7F3C107C-26BD-C082-0693-F7A4EC137CB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0" b="34020"/>
          <a:stretch>
            <a:fillRect/>
          </a:stretch>
        </p:blipFill>
        <p:spPr bwMode="auto">
          <a:xfrm>
            <a:off x="9326923" y="642257"/>
            <a:ext cx="2815787" cy="73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8" r:id="rId2"/>
    <p:sldLayoutId id="2147483830" r:id="rId3"/>
    <p:sldLayoutId id="2147483832" r:id="rId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Grafik 13">
            <a:extLst>
              <a:ext uri="{FF2B5EF4-FFF2-40B4-BE49-F238E27FC236}">
                <a16:creationId xmlns:a16="http://schemas.microsoft.com/office/drawing/2014/main" id="{BFAD1CFE-1C78-40D9-A317-7C6C1085E58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87338"/>
            <a:ext cx="174466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hteck 5">
            <a:extLst>
              <a:ext uri="{FF2B5EF4-FFF2-40B4-BE49-F238E27FC236}">
                <a16:creationId xmlns:a16="http://schemas.microsoft.com/office/drawing/2014/main" id="{A441975E-BF89-45BF-A6F6-44E78A46DB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19675" y="897775"/>
            <a:ext cx="5003800" cy="143625"/>
          </a:xfrm>
          <a:prstGeom prst="rect">
            <a:avLst/>
          </a:prstGeom>
          <a:solidFill>
            <a:srgbClr val="DA291C"/>
          </a:solidFill>
          <a:ln>
            <a:noFill/>
          </a:ln>
        </p:spPr>
        <p:txBody>
          <a:bodyPr lIns="35719" tIns="35719" rIns="35719" bIns="35719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solidFill>
                <a:prstClr val="black"/>
              </a:solidFill>
              <a:latin typeface="+mn-lt"/>
              <a:ea typeface="Helvetica Light"/>
              <a:cs typeface="Helvetica Light"/>
            </a:endParaRPr>
          </a:p>
        </p:txBody>
      </p:sp>
      <p:sp>
        <p:nvSpPr>
          <p:cNvPr id="28" name="Rechteck 6">
            <a:extLst>
              <a:ext uri="{FF2B5EF4-FFF2-40B4-BE49-F238E27FC236}">
                <a16:creationId xmlns:a16="http://schemas.microsoft.com/office/drawing/2014/main" id="{9555CA4A-732B-4D36-8814-8EE9D0AD4B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9363" y="899363"/>
            <a:ext cx="2501900" cy="142038"/>
          </a:xfrm>
          <a:prstGeom prst="rect">
            <a:avLst/>
          </a:prstGeom>
          <a:solidFill>
            <a:srgbClr val="84BD00"/>
          </a:solidFill>
          <a:ln>
            <a:noFill/>
          </a:ln>
        </p:spPr>
        <p:txBody>
          <a:bodyPr lIns="35719" tIns="35719" rIns="35719" bIns="35719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AT" altLang="de-DE" sz="1780" dirty="0">
              <a:solidFill>
                <a:prstClr val="black"/>
              </a:solidFill>
              <a:latin typeface="+mn-lt"/>
              <a:ea typeface="Helvetica Light"/>
              <a:cs typeface="Helvetica Light"/>
            </a:endParaRP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2F126958-5C27-4562-B1E5-2C5B5D55F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417888" cy="365125"/>
          </a:xfrm>
          <a:prstGeom prst="rect">
            <a:avLst/>
          </a:prstGeom>
        </p:spPr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A2360C9-0F1D-4B99-92D6-AEA2683A3115}" type="slidenum">
              <a:rPr/>
              <a:pPr>
                <a:defRPr/>
              </a:pPr>
              <a:t>‹#›</a:t>
            </a:fld>
            <a:endParaRPr dirty="0"/>
          </a:p>
        </p:txBody>
      </p:sp>
      <p:pic>
        <p:nvPicPr>
          <p:cNvPr id="2" name="Picture 2" descr="Home">
            <a:extLst>
              <a:ext uri="{FF2B5EF4-FFF2-40B4-BE49-F238E27FC236}">
                <a16:creationId xmlns:a16="http://schemas.microsoft.com/office/drawing/2014/main" id="{9DDF4C96-3FF8-3CFF-125B-2095FADAB60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0" r="53737" b="34020"/>
          <a:stretch>
            <a:fillRect/>
          </a:stretch>
        </p:blipFill>
        <p:spPr bwMode="auto">
          <a:xfrm>
            <a:off x="10410356" y="216402"/>
            <a:ext cx="1302673" cy="73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10" r:id="rId2"/>
    <p:sldLayoutId id="2147483831" r:id="rId3"/>
    <p:sldLayoutId id="2147483833" r:id="rId4"/>
    <p:sldLayoutId id="2147483834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16DDEE14-235C-4A0B-97AC-647F1427A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417888" cy="365125"/>
          </a:xfrm>
          <a:prstGeom prst="rect">
            <a:avLst/>
          </a:prstGeom>
        </p:spPr>
        <p:txBody>
          <a:bodyPr/>
          <a:lstStyle>
            <a:lvl1pPr algn="r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9D8FA8B-A80D-46EA-B12B-181FFA2F6538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alatino Linotype" panose="0204050205050503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Palatino Linotype" panose="020405020505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arxiv.org/pdf/2604.1315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pdf/1805.12244.pdf" TargetMode="External"/><Relationship Id="rId13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hyperlink" Target="https://arxiv.org/pdf/1805.00020.pdf" TargetMode="External"/><Relationship Id="rId12" Type="http://schemas.openxmlformats.org/officeDocument/2006/relationships/hyperlink" Target="https://arxiv.org/abs/2406.19076" TargetMode="External"/><Relationship Id="rId17" Type="http://schemas.openxmlformats.org/officeDocument/2006/relationships/hyperlink" Target="https://arxiv.org/abs/2507.16913" TargetMode="External"/><Relationship Id="rId2" Type="http://schemas.openxmlformats.org/officeDocument/2006/relationships/image" Target="../media/image8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pdf/1805.00013.pdf" TargetMode="External"/><Relationship Id="rId11" Type="http://schemas.openxmlformats.org/officeDocument/2006/relationships/hyperlink" Target="https://arxiv.org/abs/2211.02058" TargetMode="External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hyperlink" Target="https://arxiv.org/abs/2205.12976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arxiv.org/abs/2107.10859" TargetMode="External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7.16913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arxiv.org/abs/2507.16913" TargetMode="External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openxmlformats.org/officeDocument/2006/relationships/image" Target="../media/image22.png"/><Relationship Id="rId4" Type="http://schemas.openxmlformats.org/officeDocument/2006/relationships/hyperlink" Target="https://arxiv.org/abs/2507.16913" TargetMode="Externa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107.10859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arxiv.org/pdf/2604.13157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hyperlink" Target="https://arxiv.org/abs/2205.12976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cms-opendata-guide.web.cern.ch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iopscience.iop.org/article/10.1088/2632-2153/ad9fd1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hyperlink" Target="https://doi.org/10.1140/epjc/s10052-020-7917-7" TargetMode="Externa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lhapdfsets.web.cern.ch/current/CT18NNLO/CT18NNLO.info" TargetMode="Externa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ern.ch/fitters/xfitter" TargetMode="External"/><Relationship Id="rId7" Type="http://schemas.openxmlformats.org/officeDocument/2006/relationships/image" Target="../media/image58.png"/><Relationship Id="rId2" Type="http://schemas.openxmlformats.org/officeDocument/2006/relationships/hyperlink" Target="https://link.springer.com/article/10.1007/JHEP12(2022)035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7.16913" TargetMode="External"/><Relationship Id="rId2" Type="http://schemas.openxmlformats.org/officeDocument/2006/relationships/hyperlink" Target="https://arxiv.org/pdf/2604.13157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abs/2406.19076" TargetMode="External"/><Relationship Id="rId5" Type="http://schemas.openxmlformats.org/officeDocument/2006/relationships/hyperlink" Target="https://arxiv.org/abs/2205.12976" TargetMode="External"/><Relationship Id="rId4" Type="http://schemas.openxmlformats.org/officeDocument/2006/relationships/hyperlink" Target="https://arxiv.org/abs/2107.10859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JHEP12(2022)03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indico.cern.ch/event/1593081/timetable/?view=standard_numbered" TargetMode="Externa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lhapdfsets.web.cern.ch/current/CT18NNLO/CT18NNLO.info" TargetMode="Externa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7.16913" TargetMode="External"/><Relationship Id="rId2" Type="http://schemas.openxmlformats.org/officeDocument/2006/relationships/hyperlink" Target="https://arxiv.org/pdf/2604.13157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abs/2406.19076" TargetMode="External"/><Relationship Id="rId5" Type="http://schemas.openxmlformats.org/officeDocument/2006/relationships/hyperlink" Target="https://arxiv.org/abs/2205.12976" TargetMode="External"/><Relationship Id="rId4" Type="http://schemas.openxmlformats.org/officeDocument/2006/relationships/hyperlink" Target="https://arxiv.org/abs/2107.10859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https://inspirehep.net/literature/2087945" TargetMode="Externa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hyperlink" Target="https://inspirehep.net/literature/2802606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abs/2411.16907" TargetMode="External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hyperlink" Target="https://inspirehep.net/literature/1891548" TargetMode="External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abench.org/competitions/2977/" TargetMode="External"/><Relationship Id="rId7" Type="http://schemas.openxmlformats.org/officeDocument/2006/relationships/image" Target="../media/image69.png"/><Relationship Id="rId2" Type="http://schemas.openxmlformats.org/officeDocument/2006/relationships/hyperlink" Target="https://arxiv.org/abs/2406.19076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hyperlink" Target="https://arxiv.org/pdf/2505.0554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04.06614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hyperlink" Target="https://arxiv.org/abs/2107.10859" TargetMode="External"/><Relationship Id="rId7" Type="http://schemas.openxmlformats.org/officeDocument/2006/relationships/image" Target="../media/image8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rxiv.org/abs/2211.02058" TargetMode="External"/><Relationship Id="rId5" Type="http://schemas.openxmlformats.org/officeDocument/2006/relationships/hyperlink" Target="https://arxiv.org/abs/2406.19076" TargetMode="External"/><Relationship Id="rId10" Type="http://schemas.openxmlformats.org/officeDocument/2006/relationships/image" Target="../media/image89.png"/><Relationship Id="rId4" Type="http://schemas.openxmlformats.org/officeDocument/2006/relationships/hyperlink" Target="https://arxiv.org/abs/2205.12976" TargetMode="External"/><Relationship Id="rId9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doi.org/10.1140/epjc/s10052-022-10878-w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hyperlink" Target="https://doi.org/10.1103/zwzt-1rrw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JHEP12(2022)03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indico.cern.ch/event/1593081/timetable/?view=standard_numbered" TargetMode="External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lhapdfsets.web.cern.ch/current/CT18NNLO/CT18NNLO.info" TargetMode="Externa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ern.ch/fitters/xfitter" TargetMode="External"/><Relationship Id="rId7" Type="http://schemas.openxmlformats.org/officeDocument/2006/relationships/image" Target="../media/image56.png"/><Relationship Id="rId2" Type="http://schemas.openxmlformats.org/officeDocument/2006/relationships/hyperlink" Target="https://link.springer.com/article/10.1007/JHEP12(2022)035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5" Type="http://schemas.openxmlformats.org/officeDocument/2006/relationships/hyperlink" Target="https://inspirehep.net/literature/2854587" TargetMode="External"/><Relationship Id="rId4" Type="http://schemas.openxmlformats.org/officeDocument/2006/relationships/hyperlink" Target="https://github.com/HephyAnalysisSW/InclJets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inspirehep.net/files/86c29cfbd5b944ac50b487fbe0050e1d" TargetMode="External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0" Type="http://schemas.openxmlformats.org/officeDocument/2006/relationships/image" Target="../media/image107.png"/><Relationship Id="rId4" Type="http://schemas.openxmlformats.org/officeDocument/2006/relationships/hyperlink" Target="https://inspirehep.net/files/21bf4211579e354cc7ca9f6aad5d5cdb" TargetMode="External"/><Relationship Id="rId9" Type="http://schemas.openxmlformats.org/officeDocument/2006/relationships/image" Target="../media/image10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58C0D1-23D4-4397-95D4-19C876994D76}"/>
              </a:ext>
            </a:extLst>
          </p:cNvPr>
          <p:cNvSpPr>
            <a:spLocks/>
          </p:cNvSpPr>
          <p:nvPr/>
        </p:nvSpPr>
        <p:spPr bwMode="auto">
          <a:xfrm>
            <a:off x="430213" y="1770631"/>
            <a:ext cx="1163511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4800" dirty="0"/>
              <a:t>Proton structure with neural simulation based inference </a:t>
            </a:r>
            <a:r>
              <a:rPr lang="en-US" sz="3600" dirty="0"/>
              <a:t>(+ implementation in global fits)</a:t>
            </a:r>
            <a:r>
              <a:rPr lang="en-US" sz="4800" dirty="0"/>
              <a:t> </a:t>
            </a:r>
            <a:r>
              <a:rPr lang="en-US" sz="2000" dirty="0"/>
              <a:t>[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2604.13157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de-DE" altLang="de-DE" sz="4800" b="1" dirty="0">
              <a:latin typeface="Palatino Linotype" panose="02040502050505030304" pitchFamily="18" charset="0"/>
              <a:ea typeface="MS PGothic" panose="020B0600070205080204" pitchFamily="34" charset="-128"/>
              <a:sym typeface="Brandon Grotesque Black" panose="020B0A03020203060202" pitchFamily="34" charset="0"/>
            </a:endParaRPr>
          </a:p>
        </p:txBody>
      </p:sp>
      <p:sp>
        <p:nvSpPr>
          <p:cNvPr id="3" name="Textfeld 14">
            <a:extLst>
              <a:ext uri="{FF2B5EF4-FFF2-40B4-BE49-F238E27FC236}">
                <a16:creationId xmlns:a16="http://schemas.microsoft.com/office/drawing/2014/main" id="{CC597E5D-7E5A-43EE-AE9E-48D7E4D80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233737"/>
            <a:ext cx="117617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sz="1400" dirty="0">
                <a:latin typeface="Palatino" pitchFamily="2" charset="77"/>
                <a:ea typeface="Palatino" pitchFamily="2" charset="77"/>
              </a:rPr>
              <a:t>R. 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Barrue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 (MBI, Vienna), L. 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Benato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 (MBI, Vienna), A. K. Guven (MBI, Vienna), E. Hammou (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Nikhef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, Amsterdam), J. t. Hoeve (JCMB, Edinburgh), </a:t>
            </a:r>
            <a:br>
              <a:rPr lang="en-GB" sz="1400" dirty="0">
                <a:latin typeface="Palatino" pitchFamily="2" charset="77"/>
                <a:ea typeface="Palatino" pitchFamily="2" charset="77"/>
              </a:rPr>
            </a:br>
            <a:r>
              <a:rPr lang="en-GB" sz="1400" dirty="0">
                <a:latin typeface="Palatino" pitchFamily="2" charset="77"/>
                <a:ea typeface="Palatino" pitchFamily="2" charset="77"/>
              </a:rPr>
              <a:t>C. Krause (MBI, Vienna), A. Li (MBI, Vienna), L. 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Mantani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 (IFIC, Valencia), J. Rojo  (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Nikhef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, VU, Amsterdam), S.S. Cruz (ICTEA, Oviedo), </a:t>
            </a:r>
          </a:p>
          <a:p>
            <a:r>
              <a:rPr lang="en-GB" sz="1400" u="sng" dirty="0">
                <a:latin typeface="Palatino" pitchFamily="2" charset="77"/>
                <a:ea typeface="Palatino" pitchFamily="2" charset="77"/>
              </a:rPr>
              <a:t>R. Schoefbeck (MBI, Vienna)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, M </a:t>
            </a:r>
            <a:r>
              <a:rPr lang="en-GB" sz="1400" dirty="0" err="1">
                <a:latin typeface="Palatino" pitchFamily="2" charset="77"/>
                <a:ea typeface="Palatino" pitchFamily="2" charset="77"/>
              </a:rPr>
              <a:t>Ubiali</a:t>
            </a:r>
            <a:r>
              <a:rPr lang="en-GB" sz="1400" dirty="0">
                <a:latin typeface="Palatino" pitchFamily="2" charset="77"/>
                <a:ea typeface="Palatino" pitchFamily="2" charset="77"/>
              </a:rPr>
              <a:t> (DAMTP, Cambridge), and D. Wang (MBI, Vienna)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C807D890-1366-CA4F-9E1E-6FC085B88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30720" r="-101" b="31429"/>
          <a:stretch/>
        </p:blipFill>
        <p:spPr bwMode="auto">
          <a:xfrm>
            <a:off x="-2" y="4265957"/>
            <a:ext cx="12192000" cy="259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4">
            <a:extLst>
              <a:ext uri="{FF2B5EF4-FFF2-40B4-BE49-F238E27FC236}">
                <a16:creationId xmlns:a16="http://schemas.microsoft.com/office/drawing/2014/main" id="{05619A5D-3607-034E-A5AF-DF4602FC8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" y="3910096"/>
            <a:ext cx="2182359" cy="209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1D45ED-59CB-5349-8EA0-07BE5ECA9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angle:	    and SMEFT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55E19-1368-611A-D794-171A26A2E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376" y="1148862"/>
            <a:ext cx="11017248" cy="4994707"/>
          </a:xfrm>
        </p:spPr>
        <p:txBody>
          <a:bodyPr/>
          <a:lstStyle/>
          <a:p>
            <a:r>
              <a:rPr lang="en-US" sz="2000" dirty="0"/>
              <a:t>     : Clean probe in the messy LHC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47CF9-E82D-4341-AFD8-36F14177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41B2F5-3D0C-AE43-BBD3-9617E33CDC52}"/>
              </a:ext>
            </a:extLst>
          </p:cNvPr>
          <p:cNvGrpSpPr/>
          <p:nvPr/>
        </p:nvGrpSpPr>
        <p:grpSpPr>
          <a:xfrm>
            <a:off x="6951564" y="1002126"/>
            <a:ext cx="5240435" cy="5577399"/>
            <a:chOff x="6951564" y="1002126"/>
            <a:chExt cx="5240435" cy="55773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4056DE5-2F3B-9A44-AC84-E84D8C3FF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1564" y="1002126"/>
              <a:ext cx="5240435" cy="524902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D2DFA4-E020-EB40-B515-AF45DEFA2DF1}"/>
                </a:ext>
              </a:extLst>
            </p:cNvPr>
            <p:cNvSpPr/>
            <p:nvPr/>
          </p:nvSpPr>
          <p:spPr>
            <a:xfrm>
              <a:off x="7376160" y="3265714"/>
              <a:ext cx="4036423" cy="248325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  <a:prstDash val="sysDash"/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US" dirty="0">
                <a:latin typeface="Corbel" panose="020B0503020204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AFEFEC-82E3-864C-9482-FB37BFCC60C2}"/>
                </a:ext>
              </a:extLst>
            </p:cNvPr>
            <p:cNvSpPr txBox="1"/>
            <p:nvPr/>
          </p:nvSpPr>
          <p:spPr>
            <a:xfrm>
              <a:off x="7757953" y="6210193"/>
              <a:ext cx="335290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linear feature correlation in </a:t>
              </a:r>
              <a:r>
                <a:rPr lang="en-US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tt</a:t>
              </a:r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(2ℓ)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DEC637A-FAE8-A742-8E63-F09DEC658D9A}"/>
                </a:ext>
              </a:extLst>
            </p:cNvPr>
            <p:cNvSpPr txBox="1"/>
            <p:nvPr/>
          </p:nvSpPr>
          <p:spPr>
            <a:xfrm>
              <a:off x="7533982" y="1499392"/>
              <a:ext cx="1716688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spin correlation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46406D-3866-EE4B-A0FF-EF9A0342A6E6}"/>
                </a:ext>
              </a:extLst>
            </p:cNvPr>
            <p:cNvSpPr txBox="1"/>
            <p:nvPr/>
          </p:nvSpPr>
          <p:spPr>
            <a:xfrm>
              <a:off x="7413928" y="2545028"/>
              <a:ext cx="1274708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polarisation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4DD7E4-3252-2249-810B-0EC5F79F4D13}"/>
                </a:ext>
              </a:extLst>
            </p:cNvPr>
            <p:cNvSpPr txBox="1"/>
            <p:nvPr/>
          </p:nvSpPr>
          <p:spPr>
            <a:xfrm>
              <a:off x="7413928" y="3759046"/>
              <a:ext cx="103361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rapidities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2D9B98-882C-A240-A826-A9E2021B2DF6}"/>
                </a:ext>
              </a:extLst>
            </p:cNvPr>
            <p:cNvSpPr txBox="1"/>
            <p:nvPr/>
          </p:nvSpPr>
          <p:spPr>
            <a:xfrm>
              <a:off x="8392326" y="4914963"/>
              <a:ext cx="1132040" cy="646331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momenta/</a:t>
              </a:r>
              <a:b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masses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18E835-65D1-5144-927F-5CEC6A1702C6}"/>
                </a:ext>
              </a:extLst>
            </p:cNvPr>
            <p:cNvSpPr txBox="1"/>
            <p:nvPr/>
          </p:nvSpPr>
          <p:spPr>
            <a:xfrm>
              <a:off x="7413928" y="3181638"/>
              <a:ext cx="2034531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charge asymmetries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3B1FB55-C023-454F-99B7-7EB5C35AAF08}"/>
                </a:ext>
              </a:extLst>
            </p:cNvPr>
            <p:cNvCxnSpPr/>
            <p:nvPr/>
          </p:nvCxnSpPr>
          <p:spPr>
            <a:xfrm flipV="1">
              <a:off x="7413928" y="2193674"/>
              <a:ext cx="3967053" cy="15876"/>
            </a:xfrm>
            <a:prstGeom prst="line">
              <a:avLst/>
            </a:prstGeom>
            <a:ln w="25400">
              <a:solidFill>
                <a:srgbClr val="BD71F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3E6B73B-2210-3C48-BEAD-1F2D9E8C4FBA}"/>
                </a:ext>
              </a:extLst>
            </p:cNvPr>
            <p:cNvCxnSpPr/>
            <p:nvPr/>
          </p:nvCxnSpPr>
          <p:spPr>
            <a:xfrm flipV="1">
              <a:off x="7376160" y="4570203"/>
              <a:ext cx="3967053" cy="15876"/>
            </a:xfrm>
            <a:prstGeom prst="line">
              <a:avLst/>
            </a:prstGeom>
            <a:ln w="25400">
              <a:solidFill>
                <a:srgbClr val="BD71F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">
            <a:extLst>
              <a:ext uri="{FF2B5EF4-FFF2-40B4-BE49-F238E27FC236}">
                <a16:creationId xmlns:a16="http://schemas.microsoft.com/office/drawing/2014/main" id="{D9210EF2-1259-FA41-96E8-D2CB742FA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7" y="3795269"/>
            <a:ext cx="2182360" cy="209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1F700DC6-A4E6-864D-88CA-48FD6C4BB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086" y="4735264"/>
            <a:ext cx="2182360" cy="209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E9F6873-3789-2D4C-8A19-AB438BD7D14B}"/>
              </a:ext>
            </a:extLst>
          </p:cNvPr>
          <p:cNvSpPr txBox="1"/>
          <p:nvPr/>
        </p:nvSpPr>
        <p:spPr>
          <a:xfrm>
            <a:off x="5120937" y="5255957"/>
            <a:ext cx="1652568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spin correlation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8DE069-68D2-0D4B-A06D-0F720323FAD7}"/>
              </a:ext>
            </a:extLst>
          </p:cNvPr>
          <p:cNvSpPr txBox="1"/>
          <p:nvPr/>
        </p:nvSpPr>
        <p:spPr>
          <a:xfrm>
            <a:off x="2757594" y="6183603"/>
            <a:ext cx="1892313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charge asymmetry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162943-AFB3-844D-ADF2-16829951F9B2}"/>
              </a:ext>
            </a:extLst>
          </p:cNvPr>
          <p:cNvSpPr txBox="1"/>
          <p:nvPr/>
        </p:nvSpPr>
        <p:spPr>
          <a:xfrm>
            <a:off x="240294" y="5117040"/>
            <a:ext cx="1287980" cy="646331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energetic</a:t>
            </a:r>
            <a:b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observables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33BE5A1-5CDB-F249-A55A-7992F6E38D4D}"/>
              </a:ext>
            </a:extLst>
          </p:cNvPr>
          <p:cNvGrpSpPr/>
          <p:nvPr/>
        </p:nvGrpSpPr>
        <p:grpSpPr>
          <a:xfrm>
            <a:off x="1104420" y="1565899"/>
            <a:ext cx="5297070" cy="3086150"/>
            <a:chOff x="1091179" y="810957"/>
            <a:chExt cx="4884495" cy="304950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D25C754-0E0B-2C4C-9646-41218BE44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91179" y="810957"/>
              <a:ext cx="4884495" cy="3049509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08141E-0111-FA49-809C-4A36986A83B6}"/>
                </a:ext>
              </a:extLst>
            </p:cNvPr>
            <p:cNvSpPr txBox="1"/>
            <p:nvPr/>
          </p:nvSpPr>
          <p:spPr>
            <a:xfrm>
              <a:off x="2277806" y="3020544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ℓ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F459E4-0D35-764D-BA01-A88255EE6E98}"/>
                </a:ext>
              </a:extLst>
            </p:cNvPr>
            <p:cNvSpPr txBox="1"/>
            <p:nvPr/>
          </p:nvSpPr>
          <p:spPr>
            <a:xfrm>
              <a:off x="3740567" y="3405579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ℓ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59146C-C47F-6C49-BEE0-88C2AC483DCB}"/>
                </a:ext>
              </a:extLst>
            </p:cNvPr>
            <p:cNvSpPr txBox="1"/>
            <p:nvPr/>
          </p:nvSpPr>
          <p:spPr>
            <a:xfrm>
              <a:off x="2870221" y="3341314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𝛎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899C73-2F9F-C04D-882F-1274254786CC}"/>
                </a:ext>
              </a:extLst>
            </p:cNvPr>
            <p:cNvSpPr txBox="1"/>
            <p:nvPr/>
          </p:nvSpPr>
          <p:spPr>
            <a:xfrm>
              <a:off x="4153256" y="3353493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𝛎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C204CF-2582-8A4F-9E03-E9DD6BDA10AF}"/>
                </a:ext>
              </a:extLst>
            </p:cNvPr>
            <p:cNvSpPr txBox="1"/>
            <p:nvPr/>
          </p:nvSpPr>
          <p:spPr>
            <a:xfrm>
              <a:off x="1508412" y="1798572"/>
              <a:ext cx="300083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C1BAD4A-0A82-0440-9337-A599896C3076}"/>
                </a:ext>
              </a:extLst>
            </p:cNvPr>
            <p:cNvSpPr txBox="1"/>
            <p:nvPr/>
          </p:nvSpPr>
          <p:spPr>
            <a:xfrm>
              <a:off x="5502234" y="1845160"/>
              <a:ext cx="300083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DEEDF52-64A5-EA4D-BC94-BE2900BFF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47212" y="2659278"/>
              <a:ext cx="103356" cy="206711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8727780-B926-AC4B-9CF4-FFA299940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46583" y="2619096"/>
              <a:ext cx="127964" cy="27561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3F9EFFC-A2CC-914D-A312-015EBDD03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353" t="6840" r="23381"/>
            <a:stretch/>
          </p:blipFill>
          <p:spPr>
            <a:xfrm>
              <a:off x="3533426" y="2061902"/>
              <a:ext cx="139881" cy="291680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24B467D-E8A8-8A48-8181-D6362EBC5A57}"/>
              </a:ext>
            </a:extLst>
          </p:cNvPr>
          <p:cNvSpPr txBox="1"/>
          <p:nvPr/>
        </p:nvSpPr>
        <p:spPr>
          <a:xfrm>
            <a:off x="4372150" y="5947120"/>
            <a:ext cx="3352906" cy="923330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lvl="1"/>
            <a:r>
              <a:rPr lang="en-US" dirty="0"/>
              <a:t>≳ 72 features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Used to constrain ≳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15-25 SMEFT Wilson coefficients </a:t>
            </a:r>
            <a:r>
              <a:rPr lang="en-US" dirty="0" err="1">
                <a:solidFill>
                  <a:srgbClr val="FF0000"/>
                </a:solidFill>
              </a:rPr>
              <a:t>θ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D3F004-7264-79BB-A676-2B9005F6D72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4546"/>
          <a:stretch>
            <a:fillRect/>
          </a:stretch>
        </p:blipFill>
        <p:spPr>
          <a:xfrm>
            <a:off x="6151383" y="233231"/>
            <a:ext cx="396564" cy="704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97D813-A5A9-027C-3D07-4484CC3757F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4546"/>
          <a:stretch>
            <a:fillRect/>
          </a:stretch>
        </p:blipFill>
        <p:spPr>
          <a:xfrm>
            <a:off x="935738" y="1137161"/>
            <a:ext cx="215745" cy="38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9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F64519-A486-4E26-0C9E-80FC27D1B499}"/>
              </a:ext>
            </a:extLst>
          </p:cNvPr>
          <p:cNvGrpSpPr/>
          <p:nvPr/>
        </p:nvGrpSpPr>
        <p:grpSpPr>
          <a:xfrm>
            <a:off x="2065712" y="1048899"/>
            <a:ext cx="7043118" cy="4166686"/>
            <a:chOff x="1091179" y="810957"/>
            <a:chExt cx="4884495" cy="304950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B4FEBCC-C973-A391-064C-0EB93EAEF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91179" y="810957"/>
              <a:ext cx="4884495" cy="304950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E535B3-3EC6-FC08-9654-F41CA632B7EE}"/>
                </a:ext>
              </a:extLst>
            </p:cNvPr>
            <p:cNvSpPr txBox="1"/>
            <p:nvPr/>
          </p:nvSpPr>
          <p:spPr>
            <a:xfrm>
              <a:off x="2277806" y="3020544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ℓ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AF95EE-1C00-31D8-2EE2-8024DC8AA0A2}"/>
                </a:ext>
              </a:extLst>
            </p:cNvPr>
            <p:cNvSpPr txBox="1"/>
            <p:nvPr/>
          </p:nvSpPr>
          <p:spPr>
            <a:xfrm>
              <a:off x="3740567" y="3405579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ℓ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836E36-AA55-6699-44F4-CFAC8519E89A}"/>
                </a:ext>
              </a:extLst>
            </p:cNvPr>
            <p:cNvSpPr txBox="1"/>
            <p:nvPr/>
          </p:nvSpPr>
          <p:spPr>
            <a:xfrm>
              <a:off x="2870221" y="3341314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𝛎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2BDC39-DB0F-97BB-9F3F-00670CCD0948}"/>
                </a:ext>
              </a:extLst>
            </p:cNvPr>
            <p:cNvSpPr txBox="1"/>
            <p:nvPr/>
          </p:nvSpPr>
          <p:spPr>
            <a:xfrm>
              <a:off x="4153256" y="3353493"/>
              <a:ext cx="348176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𝛎</a:t>
              </a:r>
              <a:endParaRPr lang="en-AT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A14B8A-CCAD-93F4-39BA-6E95C254D318}"/>
                </a:ext>
              </a:extLst>
            </p:cNvPr>
            <p:cNvSpPr txBox="1"/>
            <p:nvPr/>
          </p:nvSpPr>
          <p:spPr>
            <a:xfrm>
              <a:off x="1508412" y="1798572"/>
              <a:ext cx="300083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28BAE5-085F-BC54-08F5-4FCCAC014917}"/>
                </a:ext>
              </a:extLst>
            </p:cNvPr>
            <p:cNvSpPr txBox="1"/>
            <p:nvPr/>
          </p:nvSpPr>
          <p:spPr>
            <a:xfrm>
              <a:off x="5502234" y="1845160"/>
              <a:ext cx="300083" cy="369332"/>
            </a:xfrm>
            <a:prstGeom prst="rect">
              <a:avLst/>
            </a:prstGeom>
            <a:noFill/>
            <a:ln cap="flat">
              <a:noFill/>
            </a:ln>
            <a:effectLst>
              <a:softEdge rad="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AT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A45C27E-808A-ACAF-AEBF-DF55AAF8D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47212" y="2659278"/>
              <a:ext cx="103356" cy="20671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6B9D269-645B-A75F-762E-C583F241C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46583" y="2619096"/>
              <a:ext cx="127964" cy="2756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F131A15-A5EC-1CEE-CCF1-7BC38E517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353" t="6840" r="23381"/>
            <a:stretch/>
          </p:blipFill>
          <p:spPr>
            <a:xfrm>
              <a:off x="3533426" y="2061902"/>
              <a:ext cx="139881" cy="29168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1D1C423-2C03-24DB-5631-8903C09A50FF}"/>
              </a:ext>
            </a:extLst>
          </p:cNvPr>
          <p:cNvSpPr txBox="1"/>
          <p:nvPr/>
        </p:nvSpPr>
        <p:spPr>
          <a:xfrm>
            <a:off x="7571342" y="5277603"/>
            <a:ext cx="4594989" cy="13234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Quadratic structure exploited in ML</a:t>
            </a:r>
            <a:br>
              <a:rPr lang="en-US" sz="2000" dirty="0">
                <a:latin typeface="Palatino" pitchFamily="2" charset="77"/>
                <a:ea typeface="Palatino" pitchFamily="2" charset="77"/>
              </a:rPr>
            </a:br>
            <a:r>
              <a:rPr lang="en-US" sz="2000" i="1" dirty="0" err="1">
                <a:latin typeface="Palatino" pitchFamily="2" charset="77"/>
                <a:ea typeface="Palatino" pitchFamily="2" charset="77"/>
              </a:rPr>
              <a:t>Madminer</a:t>
            </a:r>
            <a:r>
              <a:rPr lang="en-US" sz="20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[</a:t>
            </a:r>
            <a:r>
              <a:rPr lang="en-AT" sz="1400">
                <a:latin typeface="Palatino" pitchFamily="2" charset="77"/>
                <a:ea typeface="Palatino" pitchFamily="2" charset="77"/>
                <a:hlinkClick r:id="rId6"/>
              </a:rPr>
              <a:t>1805.00013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 [</a:t>
            </a:r>
            <a:r>
              <a:rPr lang="en-AT" sz="1400">
                <a:latin typeface="Palatino" pitchFamily="2" charset="77"/>
                <a:ea typeface="Palatino" pitchFamily="2" charset="77"/>
                <a:hlinkClick r:id="rId7"/>
              </a:rPr>
              <a:t>1805.00020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 [</a:t>
            </a:r>
            <a:r>
              <a:rPr lang="en-AT" sz="1400">
                <a:latin typeface="Palatino" pitchFamily="2" charset="77"/>
                <a:ea typeface="Palatino" pitchFamily="2" charset="77"/>
                <a:hlinkClick r:id="rId8"/>
              </a:rPr>
              <a:t>1805.12244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</a:t>
            </a:r>
            <a:endParaRPr lang="en-US" sz="1400" dirty="0">
              <a:latin typeface="Palatino" pitchFamily="2" charset="77"/>
              <a:ea typeface="Palatino" pitchFamily="2" charset="77"/>
            </a:endParaRPr>
          </a:p>
          <a:p>
            <a:r>
              <a:rPr lang="en-US" sz="2000" i="1" dirty="0">
                <a:latin typeface="Palatino" pitchFamily="2" charset="77"/>
                <a:ea typeface="Palatino" pitchFamily="2" charset="77"/>
              </a:rPr>
              <a:t>BIT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[</a:t>
            </a:r>
            <a:r>
              <a:rPr lang="en-AT" sz="1400">
                <a:latin typeface="Palatino" pitchFamily="2" charset="77"/>
                <a:ea typeface="Palatino" pitchFamily="2" charset="77"/>
                <a:hlinkClick r:id="rId9"/>
              </a:rPr>
              <a:t>2107.10859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], [</a:t>
            </a:r>
            <a:r>
              <a:rPr lang="en-AT" sz="1400">
                <a:latin typeface="Palatino" pitchFamily="2" charset="77"/>
                <a:ea typeface="Palatino" pitchFamily="2" charset="77"/>
                <a:hlinkClick r:id="rId10"/>
              </a:rPr>
              <a:t>2205.12976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</a:t>
            </a:r>
            <a:br>
              <a:rPr lang="en-US" sz="2000" dirty="0">
                <a:latin typeface="Palatino" pitchFamily="2" charset="77"/>
                <a:ea typeface="Palatino" pitchFamily="2" charset="77"/>
              </a:rPr>
            </a:br>
            <a:r>
              <a:rPr lang="en-US" sz="2000" i="1" dirty="0">
                <a:latin typeface="Palatino" pitchFamily="2" charset="77"/>
                <a:ea typeface="Palatino" pitchFamily="2" charset="77"/>
              </a:rPr>
              <a:t>ML4EFT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[</a:t>
            </a:r>
            <a:r>
              <a:rPr lang="en-AT" sz="1400">
                <a:latin typeface="Palatino" pitchFamily="2" charset="77"/>
                <a:ea typeface="Palatino" pitchFamily="2" charset="77"/>
                <a:hlinkClick r:id="rId11"/>
              </a:rPr>
              <a:t>2211.02058</a:t>
            </a:r>
            <a:r>
              <a:rPr lang="en-AT" sz="1400">
                <a:latin typeface="Palatino" pitchFamily="2" charset="77"/>
                <a:ea typeface="Palatino" pitchFamily="2" charset="77"/>
              </a:rPr>
              <a:t>]</a:t>
            </a:r>
            <a:r>
              <a:rPr lang="en-US" sz="16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”Refinable” </a:t>
            </a:r>
            <a:r>
              <a:rPr lang="en-US" sz="1400" dirty="0">
                <a:latin typeface="Palatino" pitchFamily="2" charset="77"/>
                <a:ea typeface="Palatino" pitchFamily="2" charset="77"/>
              </a:rPr>
              <a:t>[</a:t>
            </a:r>
            <a:r>
              <a:rPr lang="en-US" sz="1400" dirty="0">
                <a:latin typeface="Palatino" pitchFamily="2" charset="77"/>
                <a:ea typeface="Palatino" pitchFamily="2" charset="77"/>
                <a:hlinkClick r:id="rId12"/>
              </a:rPr>
              <a:t>2406.19076</a:t>
            </a:r>
            <a:r>
              <a:rPr lang="en-US" sz="1400" dirty="0">
                <a:latin typeface="Palatino" pitchFamily="2" charset="77"/>
                <a:ea typeface="Palatino" pitchFamily="2" charset="77"/>
              </a:rPr>
              <a:t>]</a:t>
            </a:r>
            <a:endParaRPr lang="en-AT" sz="200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071EF1-13A4-3E2C-8B93-23D2736A2CE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28035" b="1632"/>
          <a:stretch>
            <a:fillRect/>
          </a:stretch>
        </p:blipFill>
        <p:spPr>
          <a:xfrm>
            <a:off x="4270816" y="5706152"/>
            <a:ext cx="2977250" cy="4052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5113720-66A2-AAF7-1FB8-D1E6FBE25E9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73114" b="-17599"/>
          <a:stretch>
            <a:fillRect/>
          </a:stretch>
        </p:blipFill>
        <p:spPr>
          <a:xfrm>
            <a:off x="5323602" y="6149530"/>
            <a:ext cx="1112302" cy="484499"/>
          </a:xfrm>
          <a:prstGeom prst="rect">
            <a:avLst/>
          </a:prstGeom>
        </p:spPr>
      </p:pic>
      <p:sp>
        <p:nvSpPr>
          <p:cNvPr id="29" name="Down Arrow 28">
            <a:extLst>
              <a:ext uri="{FF2B5EF4-FFF2-40B4-BE49-F238E27FC236}">
                <a16:creationId xmlns:a16="http://schemas.microsoft.com/office/drawing/2014/main" id="{1DEB78F2-6D53-3312-A620-ADAB6DE08C77}"/>
              </a:ext>
            </a:extLst>
          </p:cNvPr>
          <p:cNvSpPr/>
          <p:nvPr/>
        </p:nvSpPr>
        <p:spPr>
          <a:xfrm rot="2796020">
            <a:off x="7670356" y="2467566"/>
            <a:ext cx="326288" cy="399156"/>
          </a:xfrm>
          <a:prstGeom prst="downArrow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2D9A8925-AB84-B253-A18B-32A93A7EB745}"/>
              </a:ext>
            </a:extLst>
          </p:cNvPr>
          <p:cNvSpPr/>
          <p:nvPr/>
        </p:nvSpPr>
        <p:spPr>
          <a:xfrm rot="18902176">
            <a:off x="3385150" y="2449382"/>
            <a:ext cx="326288" cy="399156"/>
          </a:xfrm>
          <a:prstGeom prst="downArrow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3079F87-68B8-52BF-5B78-AB7E231D82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640225">
            <a:off x="5526060" y="2790311"/>
            <a:ext cx="258596" cy="25179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2A8CFA3-8FC4-E4AF-F825-B4608A166C1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4489"/>
          <a:stretch>
            <a:fillRect/>
          </a:stretch>
        </p:blipFill>
        <p:spPr>
          <a:xfrm>
            <a:off x="8886737" y="4207476"/>
            <a:ext cx="2068109" cy="48089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1D90F0F-3743-D28A-BED4-0581F26D2E64}"/>
              </a:ext>
            </a:extLst>
          </p:cNvPr>
          <p:cNvGrpSpPr/>
          <p:nvPr/>
        </p:nvGrpSpPr>
        <p:grpSpPr>
          <a:xfrm>
            <a:off x="9060707" y="4638236"/>
            <a:ext cx="1841209" cy="614938"/>
            <a:chOff x="8448467" y="4255206"/>
            <a:chExt cx="1092361" cy="38629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23A0527-28F4-766F-4E9B-7DC6C32D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t="12992" r="93541" b="10614"/>
            <a:stretch>
              <a:fillRect/>
            </a:stretch>
          </p:blipFill>
          <p:spPr>
            <a:xfrm>
              <a:off x="8448467" y="4266951"/>
              <a:ext cx="304311" cy="28135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041AAE1-A69B-6738-FF6D-EB39C781F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83340" t="10037" b="-14922"/>
            <a:stretch>
              <a:fillRect/>
            </a:stretch>
          </p:blipFill>
          <p:spPr>
            <a:xfrm>
              <a:off x="8755871" y="4255206"/>
              <a:ext cx="784957" cy="386291"/>
            </a:xfrm>
            <a:prstGeom prst="rect">
              <a:avLst/>
            </a:prstGeom>
          </p:spPr>
        </p:pic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B539925-12A4-867B-A872-BE2F70561053}"/>
              </a:ext>
            </a:extLst>
          </p:cNvPr>
          <p:cNvSpPr/>
          <p:nvPr/>
        </p:nvSpPr>
        <p:spPr>
          <a:xfrm>
            <a:off x="4062549" y="5113119"/>
            <a:ext cx="7988774" cy="173215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6287F3F-930D-91C2-F951-FF9647B3D317}"/>
              </a:ext>
            </a:extLst>
          </p:cNvPr>
          <p:cNvSpPr/>
          <p:nvPr/>
        </p:nvSpPr>
        <p:spPr>
          <a:xfrm>
            <a:off x="7571342" y="3671248"/>
            <a:ext cx="4479982" cy="3174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4F6635-A4A5-CC37-0035-7929B69E6842}"/>
              </a:ext>
            </a:extLst>
          </p:cNvPr>
          <p:cNvSpPr txBox="1"/>
          <p:nvPr/>
        </p:nvSpPr>
        <p:spPr>
          <a:xfrm>
            <a:off x="7599857" y="3754166"/>
            <a:ext cx="4471097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Linear PDF model 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1600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Ubiali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et al. </a:t>
            </a:r>
            <a:r>
              <a:rPr lang="en-US" sz="1600" dirty="0">
                <a:ea typeface="Palatino" pitchFamily="2" charset="77"/>
                <a:cs typeface="Dosis"/>
                <a:sym typeface="Dosis"/>
                <a:hlinkClick r:id="rId17"/>
              </a:rPr>
              <a:t>2507.16913</a:t>
            </a:r>
            <a:r>
              <a:rPr lang="en-US" sz="16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r>
              <a:rPr lang="en-US" sz="16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042070-0DF2-04CE-AFB5-EF027E150C11}"/>
              </a:ext>
            </a:extLst>
          </p:cNvPr>
          <p:cNvSpPr txBox="1"/>
          <p:nvPr/>
        </p:nvSpPr>
        <p:spPr>
          <a:xfrm>
            <a:off x="4100708" y="5200928"/>
            <a:ext cx="331276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SMEFT: quadratic predictions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415BC-B5B7-47F9-9BB2-C00BEAF141AD}"/>
              </a:ext>
            </a:extLst>
          </p:cNvPr>
          <p:cNvSpPr txBox="1"/>
          <p:nvPr/>
        </p:nvSpPr>
        <p:spPr>
          <a:xfrm>
            <a:off x="7949393" y="2199211"/>
            <a:ext cx="352211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PDFs also enter quadratically</a:t>
            </a:r>
          </a:p>
        </p:txBody>
      </p:sp>
    </p:spTree>
    <p:extLst>
      <p:ext uri="{BB962C8B-B14F-4D97-AF65-F5344CB8AC3E}">
        <p14:creationId xmlns:p14="http://schemas.microsoft.com/office/powerpoint/2010/main" val="30791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7" grpId="0" animBg="1"/>
      <p:bldP spid="38" grpId="0" animBg="1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FA00D-55EB-F103-F2E0-05F9E9443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B2EB89B3-BA0C-A41E-1E78-FF33C2D8ED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883" r="53811" b="72475"/>
          <a:stretch>
            <a:fillRect/>
          </a:stretch>
        </p:blipFill>
        <p:spPr>
          <a:xfrm>
            <a:off x="1972492" y="1087952"/>
            <a:ext cx="1416227" cy="78037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AD75C03-C9A6-C140-A8E5-D5E65F07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linear PDF model 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2000" dirty="0">
                <a:ea typeface="Palatino" pitchFamily="2" charset="77"/>
                <a:cs typeface="Dosis"/>
                <a:sym typeface="Dosis"/>
                <a:hlinkClick r:id="rId3"/>
              </a:rPr>
              <a:t>2507.16913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]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900C84F-D2BA-55D1-F86E-3EB3C462E10E}"/>
              </a:ext>
            </a:extLst>
          </p:cNvPr>
          <p:cNvSpPr/>
          <p:nvPr/>
        </p:nvSpPr>
        <p:spPr>
          <a:xfrm>
            <a:off x="66708" y="1949692"/>
            <a:ext cx="3898201" cy="4908307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DC7DDE-DD98-7C31-F4A3-2F2D995288F5}"/>
              </a:ext>
            </a:extLst>
          </p:cNvPr>
          <p:cNvSpPr txBox="1"/>
          <p:nvPr/>
        </p:nvSpPr>
        <p:spPr>
          <a:xfrm>
            <a:off x="8834" y="2087565"/>
            <a:ext cx="418920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Define ”admissible functions”</a:t>
            </a:r>
            <a:b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endParaRPr lang="en-US" sz="2000" dirty="0">
              <a:solidFill>
                <a:srgbClr val="0000FF"/>
              </a:solidFill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Sample gluon PDF with </a:t>
            </a:r>
            <a:b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</a:b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NNPDF4.0 parametrization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lvl="1"/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Keep quark PDF fixed at NNPDF4.0  or PDF4LHC21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EAB6D54-CEEB-E916-1210-FF48E2106C62}"/>
              </a:ext>
            </a:extLst>
          </p:cNvPr>
          <p:cNvGrpSpPr/>
          <p:nvPr/>
        </p:nvGrpSpPr>
        <p:grpSpPr>
          <a:xfrm>
            <a:off x="138069" y="3464168"/>
            <a:ext cx="3736079" cy="565573"/>
            <a:chOff x="312727" y="3336576"/>
            <a:chExt cx="3384893" cy="51241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7C672AF-A192-CBAF-FCB9-6087855FF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72797" b="2656"/>
            <a:stretch>
              <a:fillRect/>
            </a:stretch>
          </p:blipFill>
          <p:spPr>
            <a:xfrm>
              <a:off x="312727" y="3336577"/>
              <a:ext cx="984446" cy="35292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884B3B-C72D-2C9C-35E8-3C197B3B7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956" b="-41335"/>
            <a:stretch>
              <a:fillRect/>
            </a:stretch>
          </p:blipFill>
          <p:spPr>
            <a:xfrm>
              <a:off x="1488554" y="3336576"/>
              <a:ext cx="2209066" cy="51241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8F86BF-4D39-B7D7-F7EE-2FFE140F8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064" r="64904" b="2656"/>
            <a:stretch>
              <a:fillRect/>
            </a:stretch>
          </p:blipFill>
          <p:spPr>
            <a:xfrm>
              <a:off x="1330539" y="3336577"/>
              <a:ext cx="145915" cy="352922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AAC8068-0B38-9AC3-1CC0-604B50B5E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522" y="3877746"/>
            <a:ext cx="3391940" cy="2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11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7C07E-760F-9240-0312-B32775543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A62FAD-9450-6D25-D36C-E0209A28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768" t="53019" r="53926" b="22935"/>
          <a:stretch>
            <a:fillRect/>
          </a:stretch>
        </p:blipFill>
        <p:spPr>
          <a:xfrm>
            <a:off x="1961174" y="1198763"/>
            <a:ext cx="1416227" cy="68176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C5E6BBC-171F-A593-E397-B5735F21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9299" t="28428" r="26395" b="47227"/>
          <a:stretch>
            <a:fillRect/>
          </a:stretch>
        </p:blipFill>
        <p:spPr>
          <a:xfrm>
            <a:off x="5888396" y="1145804"/>
            <a:ext cx="1416227" cy="69023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885CEFA-7107-9AEC-A938-E2E83E36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linear PDF model 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2000" dirty="0">
                <a:ea typeface="Palatino" pitchFamily="2" charset="77"/>
                <a:cs typeface="Dosis"/>
                <a:sym typeface="Dosis"/>
                <a:hlinkClick r:id="rId4"/>
              </a:rPr>
              <a:t>2507.16913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]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8B2D96-0A43-013A-988D-E99112C0F5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579" t="28428" r="40115" b="47227"/>
          <a:stretch>
            <a:fillRect/>
          </a:stretch>
        </p:blipFill>
        <p:spPr>
          <a:xfrm>
            <a:off x="3654959" y="1145804"/>
            <a:ext cx="1416227" cy="690232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3852651-CAF9-2F52-7CBE-0E4534049767}"/>
              </a:ext>
            </a:extLst>
          </p:cNvPr>
          <p:cNvSpPr/>
          <p:nvPr/>
        </p:nvSpPr>
        <p:spPr>
          <a:xfrm>
            <a:off x="4037890" y="1949694"/>
            <a:ext cx="3898201" cy="4908306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A3F14FE-9F9A-2B1A-682E-A2E905880355}"/>
              </a:ext>
            </a:extLst>
          </p:cNvPr>
          <p:cNvSpPr/>
          <p:nvPr/>
        </p:nvSpPr>
        <p:spPr>
          <a:xfrm>
            <a:off x="66708" y="1949692"/>
            <a:ext cx="3898201" cy="4908307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DFF046-9984-2DB1-B1B0-A235C6930E65}"/>
              </a:ext>
            </a:extLst>
          </p:cNvPr>
          <p:cNvSpPr txBox="1"/>
          <p:nvPr/>
        </p:nvSpPr>
        <p:spPr>
          <a:xfrm>
            <a:off x="8834" y="2087565"/>
            <a:ext cx="418920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Define ”admissible functions”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Sample gluon PDF with </a:t>
            </a:r>
            <a:b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</a:b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NNPDF4.0 parametrization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lvl="1"/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Keep quark PDF fixed at NNPDF4.0  or PDF4LHC21</a:t>
            </a:r>
          </a:p>
          <a:p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1C1B73-DB70-F73E-DC29-E914DC3576DE}"/>
              </a:ext>
            </a:extLst>
          </p:cNvPr>
          <p:cNvSpPr txBox="1"/>
          <p:nvPr/>
        </p:nvSpPr>
        <p:spPr>
          <a:xfrm>
            <a:off x="4255912" y="2087565"/>
            <a:ext cx="456114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2. Identify leading modes 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   “</a:t>
            </a: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Proper Orthogonal </a:t>
            </a:r>
            <a:b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     Decomposition - POD</a:t>
            </a: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”  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</a:t>
            </a: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32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i="1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2647A1B-0AB1-C2F0-E10F-55A8B666439C}"/>
              </a:ext>
            </a:extLst>
          </p:cNvPr>
          <p:cNvGrpSpPr/>
          <p:nvPr/>
        </p:nvGrpSpPr>
        <p:grpSpPr>
          <a:xfrm>
            <a:off x="138069" y="3464168"/>
            <a:ext cx="3736079" cy="565573"/>
            <a:chOff x="312727" y="3336576"/>
            <a:chExt cx="3384893" cy="51241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212EF05-7597-22A4-EA8A-91C589E53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72797" b="2656"/>
            <a:stretch>
              <a:fillRect/>
            </a:stretch>
          </p:blipFill>
          <p:spPr>
            <a:xfrm>
              <a:off x="312727" y="3336577"/>
              <a:ext cx="984446" cy="3529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7F3418B-86F5-1F1C-523B-9C0F9037F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956" b="-41335"/>
            <a:stretch>
              <a:fillRect/>
            </a:stretch>
          </p:blipFill>
          <p:spPr>
            <a:xfrm>
              <a:off x="1488554" y="3336576"/>
              <a:ext cx="2209066" cy="5124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D546FB4-F783-D5AE-885C-2EB7D9B7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1064" r="64904" b="2656"/>
            <a:stretch>
              <a:fillRect/>
            </a:stretch>
          </p:blipFill>
          <p:spPr>
            <a:xfrm>
              <a:off x="1330539" y="3336577"/>
              <a:ext cx="145915" cy="35292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3A45109-ECAB-BDA0-307F-1595D8636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522" y="3877746"/>
            <a:ext cx="3391940" cy="20732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F11429-03C4-4469-4C6F-74932DF4299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51" b="48841"/>
          <a:stretch>
            <a:fillRect/>
          </a:stretch>
        </p:blipFill>
        <p:spPr>
          <a:xfrm>
            <a:off x="4367194" y="4132068"/>
            <a:ext cx="3680180" cy="2697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C7CFB2-EA91-9025-5418-B3C7CB374C8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0237" b="33780"/>
          <a:stretch>
            <a:fillRect/>
          </a:stretch>
        </p:blipFill>
        <p:spPr>
          <a:xfrm>
            <a:off x="4044334" y="4112680"/>
            <a:ext cx="393934" cy="17459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4A43F1-A006-EE6B-99BD-E43A73DA900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8396"/>
          <a:stretch>
            <a:fillRect/>
          </a:stretch>
        </p:blipFill>
        <p:spPr>
          <a:xfrm>
            <a:off x="4158681" y="2963543"/>
            <a:ext cx="3826323" cy="8902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B826F1-7CE4-214F-FF7F-4883ACA2C1C2}"/>
              </a:ext>
            </a:extLst>
          </p:cNvPr>
          <p:cNvSpPr txBox="1"/>
          <p:nvPr/>
        </p:nvSpPr>
        <p:spPr>
          <a:xfrm>
            <a:off x="6307233" y="3906071"/>
            <a:ext cx="130325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projection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FEC76450-EDB3-9526-29E2-D61F1E055BA5}"/>
              </a:ext>
            </a:extLst>
          </p:cNvPr>
          <p:cNvSpPr/>
          <p:nvPr/>
        </p:nvSpPr>
        <p:spPr>
          <a:xfrm rot="5400000">
            <a:off x="6829256" y="3372972"/>
            <a:ext cx="143032" cy="904188"/>
          </a:xfrm>
          <a:prstGeom prst="rightBrac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4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A825A-D4AE-F57E-8BB7-6B782282D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69D736AC-2742-C5EB-3E8B-7C91EF6853BB}"/>
              </a:ext>
            </a:extLst>
          </p:cNvPr>
          <p:cNvSpPr/>
          <p:nvPr/>
        </p:nvSpPr>
        <p:spPr>
          <a:xfrm>
            <a:off x="8083056" y="1949694"/>
            <a:ext cx="3898201" cy="4908306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E170071-295E-4ECF-1159-25B359153D35}"/>
              </a:ext>
            </a:extLst>
          </p:cNvPr>
          <p:cNvSpPr/>
          <p:nvPr/>
        </p:nvSpPr>
        <p:spPr>
          <a:xfrm>
            <a:off x="4037890" y="1949694"/>
            <a:ext cx="3898201" cy="4908306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35F780E-6F37-3BC6-A7CE-92A343CC47E4}"/>
              </a:ext>
            </a:extLst>
          </p:cNvPr>
          <p:cNvSpPr/>
          <p:nvPr/>
        </p:nvSpPr>
        <p:spPr>
          <a:xfrm>
            <a:off x="66708" y="1949692"/>
            <a:ext cx="3898201" cy="4908307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8748D3-1E37-9088-520D-82CD8317E9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781" t="76279" r="25628" b="-5086"/>
          <a:stretch>
            <a:fillRect/>
          </a:stretch>
        </p:blipFill>
        <p:spPr>
          <a:xfrm>
            <a:off x="6029232" y="1202471"/>
            <a:ext cx="1345476" cy="8167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B92A222-1973-09B6-12CA-27A556ACCBB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7717" t="78021" r="39220" b="-1752"/>
          <a:stretch>
            <a:fillRect/>
          </a:stretch>
        </p:blipFill>
        <p:spPr>
          <a:xfrm>
            <a:off x="3864318" y="1257475"/>
            <a:ext cx="1293223" cy="672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96B11A-57C6-F7FD-4E97-26A6271B07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768" t="53019" r="53926" b="22935"/>
          <a:stretch>
            <a:fillRect/>
          </a:stretch>
        </p:blipFill>
        <p:spPr>
          <a:xfrm>
            <a:off x="1961174" y="1185700"/>
            <a:ext cx="1416227" cy="68176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CED829F-5CAD-FB93-B32A-0E7E0743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linear PDF model 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2000" dirty="0">
                <a:ea typeface="Palatino" pitchFamily="2" charset="77"/>
                <a:cs typeface="Dosis"/>
                <a:sym typeface="Dosis"/>
                <a:hlinkClick r:id="rId4"/>
              </a:rPr>
              <a:t>2507.16913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]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1BC282-5578-F6A8-2904-A4E007477623}"/>
              </a:ext>
            </a:extLst>
          </p:cNvPr>
          <p:cNvSpPr txBox="1"/>
          <p:nvPr/>
        </p:nvSpPr>
        <p:spPr>
          <a:xfrm>
            <a:off x="8834" y="2087565"/>
            <a:ext cx="418920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Define ”admissible functions”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Sample gluon PDF with </a:t>
            </a:r>
            <a:b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</a:b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NNPDF4.0 parametrization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lvl="1"/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ea typeface="Palatino" pitchFamily="2" charset="77"/>
              <a:sym typeface="Dosi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latin typeface="Palatino Linotype" panose="02040502050505030304" pitchFamily="18" charset="0"/>
                <a:ea typeface="Palatino" pitchFamily="2" charset="77"/>
                <a:sym typeface="Dosis"/>
              </a:rPr>
              <a:t>Keep quark PDF fixed at NNPDF4.0  or PDF4LHC21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778548-2712-C57A-1E7C-B2304EAC36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372" t="49901" r="14808" b="24764"/>
          <a:stretch>
            <a:fillRect/>
          </a:stretch>
        </p:blipFill>
        <p:spPr>
          <a:xfrm>
            <a:off x="8203476" y="1110343"/>
            <a:ext cx="1071154" cy="7183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978003-B337-5D0D-48FA-3F59F2B8A6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5192" t="49901" b="24764"/>
          <a:stretch>
            <a:fillRect/>
          </a:stretch>
        </p:blipFill>
        <p:spPr>
          <a:xfrm>
            <a:off x="9653454" y="1110343"/>
            <a:ext cx="1465934" cy="7183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4B2C00-DF69-3A83-4D27-BE83480641DB}"/>
              </a:ext>
            </a:extLst>
          </p:cNvPr>
          <p:cNvSpPr txBox="1"/>
          <p:nvPr/>
        </p:nvSpPr>
        <p:spPr>
          <a:xfrm>
            <a:off x="4255912" y="2087565"/>
            <a:ext cx="456114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2. Identify leading modes 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   “</a:t>
            </a: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Proper Orthogonal </a:t>
            </a:r>
            <a:b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     Decomposition - POD</a:t>
            </a: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”  </a:t>
            </a:r>
            <a:b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</a:t>
            </a: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32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i="1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3E7D7B2-9F59-A7C9-31E7-E1E353010BC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599"/>
          <a:stretch>
            <a:fillRect/>
          </a:stretch>
        </p:blipFill>
        <p:spPr>
          <a:xfrm>
            <a:off x="8154113" y="4164521"/>
            <a:ext cx="3687956" cy="263658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7FECDA8-BCF1-BDE5-A219-80FD19BDE2B0}"/>
              </a:ext>
            </a:extLst>
          </p:cNvPr>
          <p:cNvSpPr txBox="1"/>
          <p:nvPr/>
        </p:nvSpPr>
        <p:spPr>
          <a:xfrm>
            <a:off x="8338208" y="2087564"/>
            <a:ext cx="36801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3. DGLAP evolution</a:t>
            </a:r>
            <a:b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   </a:t>
            </a:r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NNLO with kernels via EKO</a:t>
            </a:r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32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i="1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503C019-4B20-9FEB-36C9-2348C8AAED1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2391" y="2760338"/>
            <a:ext cx="3992533" cy="11791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2988FA8-D112-C845-A973-6D37024D67F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51" b="48841"/>
          <a:stretch>
            <a:fillRect/>
          </a:stretch>
        </p:blipFill>
        <p:spPr>
          <a:xfrm>
            <a:off x="4367194" y="4132068"/>
            <a:ext cx="3680180" cy="26977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60169C1-A30F-24EF-C4C9-18B175A32A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0237" b="33780"/>
          <a:stretch>
            <a:fillRect/>
          </a:stretch>
        </p:blipFill>
        <p:spPr>
          <a:xfrm>
            <a:off x="4044334" y="4112680"/>
            <a:ext cx="393934" cy="174593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0FE888A-6EAA-D418-0839-8136EBC91B22}"/>
              </a:ext>
            </a:extLst>
          </p:cNvPr>
          <p:cNvGrpSpPr/>
          <p:nvPr/>
        </p:nvGrpSpPr>
        <p:grpSpPr>
          <a:xfrm>
            <a:off x="138069" y="3464168"/>
            <a:ext cx="3736079" cy="565573"/>
            <a:chOff x="312727" y="3336576"/>
            <a:chExt cx="3384893" cy="5124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1CE0D71-6635-EF7F-423D-6C0ADF14D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72797" b="2656"/>
            <a:stretch>
              <a:fillRect/>
            </a:stretch>
          </p:blipFill>
          <p:spPr>
            <a:xfrm>
              <a:off x="312727" y="3336577"/>
              <a:ext cx="984446" cy="35292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2982E3-644E-B341-8650-7830C46D8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956" b="-41335"/>
            <a:stretch>
              <a:fillRect/>
            </a:stretch>
          </p:blipFill>
          <p:spPr>
            <a:xfrm>
              <a:off x="1488554" y="3336576"/>
              <a:ext cx="2209066" cy="51241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813EA9-BE28-EEEE-262E-897F38C67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1064" r="64904" b="2656"/>
            <a:stretch>
              <a:fillRect/>
            </a:stretch>
          </p:blipFill>
          <p:spPr>
            <a:xfrm>
              <a:off x="1330539" y="3336577"/>
              <a:ext cx="145915" cy="35292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55B270D-4A14-9539-A6A5-858328583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522" y="3877746"/>
            <a:ext cx="3391940" cy="20732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8940D9-AAF2-462B-0535-D7C54EDFA99A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8396"/>
          <a:stretch>
            <a:fillRect/>
          </a:stretch>
        </p:blipFill>
        <p:spPr>
          <a:xfrm>
            <a:off x="4158681" y="2963543"/>
            <a:ext cx="3826323" cy="89024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386DF4-39F9-4947-4D9B-06CAA7D2CB39}"/>
              </a:ext>
            </a:extLst>
          </p:cNvPr>
          <p:cNvSpPr txBox="1"/>
          <p:nvPr/>
        </p:nvSpPr>
        <p:spPr>
          <a:xfrm>
            <a:off x="6307233" y="3906071"/>
            <a:ext cx="130325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projection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E93969FB-7631-EBC3-0CC4-9C1EA28E852C}"/>
              </a:ext>
            </a:extLst>
          </p:cNvPr>
          <p:cNvSpPr/>
          <p:nvPr/>
        </p:nvSpPr>
        <p:spPr>
          <a:xfrm rot="5400000">
            <a:off x="6829256" y="3372972"/>
            <a:ext cx="143032" cy="904188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80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0CEEE2-0EC0-7ADE-A8F5-C5F4028DB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level simulation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FB541-A014-A0D3-2E44-3924D4861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31" y="1194955"/>
            <a:ext cx="11030193" cy="5526520"/>
          </a:xfrm>
        </p:spPr>
        <p:txBody>
          <a:bodyPr/>
          <a:lstStyle/>
          <a:p>
            <a:r>
              <a:rPr lang="en-US" sz="2000" dirty="0"/>
              <a:t>Top quark pairs </a:t>
            </a:r>
            <a:r>
              <a:rPr lang="en-US" sz="2000" dirty="0" err="1"/>
              <a:t>tt</a:t>
            </a:r>
            <a:r>
              <a:rPr lang="en-US" sz="2000" dirty="0"/>
              <a:t>(2𝓁) </a:t>
            </a:r>
            <a:r>
              <a:rPr lang="en-US" sz="2000" dirty="0" err="1"/>
              <a:t>POWHEG+Pythia</a:t>
            </a:r>
            <a:endParaRPr lang="en-US" sz="2000" dirty="0"/>
          </a:p>
          <a:p>
            <a:pPr lvl="1"/>
            <a:r>
              <a:rPr lang="en-US" sz="1800" dirty="0"/>
              <a:t>Integrated luminosity 137/fb</a:t>
            </a:r>
          </a:p>
          <a:p>
            <a:pPr lvl="1"/>
            <a:r>
              <a:rPr lang="en-US" sz="1800" dirty="0"/>
              <a:t>Simulated with DELPHES at the CMS detector level</a:t>
            </a:r>
          </a:p>
          <a:p>
            <a:pPr lvl="1"/>
            <a:r>
              <a:rPr lang="en-US" sz="1800" dirty="0"/>
              <a:t>Purity &gt;95% → neglect backgrounds</a:t>
            </a:r>
          </a:p>
          <a:p>
            <a:pPr lvl="1"/>
            <a:r>
              <a:rPr lang="en-US" sz="1800" dirty="0"/>
              <a:t>Detector-level top quark reconstruction</a:t>
            </a:r>
            <a:br>
              <a:rPr lang="en-US" sz="1800" dirty="0"/>
            </a:br>
            <a:endParaRPr lang="en-US" sz="1800" dirty="0"/>
          </a:p>
          <a:p>
            <a:r>
              <a:rPr lang="en-US" sz="2000" dirty="0"/>
              <a:t>PDF affects predictions via </a:t>
            </a:r>
            <a:r>
              <a:rPr lang="en-US" sz="2000" dirty="0" err="1"/>
              <a:t>parton</a:t>
            </a:r>
            <a:r>
              <a:rPr lang="en-US" sz="2000" dirty="0"/>
              <a:t>-level reweighting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Induces shape- and normalization effects at the detector level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i="1" dirty="0">
                <a:solidFill>
                  <a:srgbClr val="0000FF"/>
                </a:solidFill>
              </a:rPr>
              <a:t>				→ How to constrain coefficients optimally with </a:t>
            </a:r>
            <a:r>
              <a:rPr lang="en-US" sz="2000" i="1" dirty="0" err="1">
                <a:solidFill>
                  <a:srgbClr val="0000FF"/>
                </a:solidFill>
              </a:rPr>
              <a:t>unbinned</a:t>
            </a:r>
            <a:r>
              <a:rPr lang="en-US" sz="2000" i="1" dirty="0">
                <a:solidFill>
                  <a:srgbClr val="0000FF"/>
                </a:solidFill>
              </a:rPr>
              <a:t> inference?</a:t>
            </a:r>
          </a:p>
          <a:p>
            <a:endParaRPr lang="en-US" sz="2000" dirty="0"/>
          </a:p>
          <a:p>
            <a:pPr marL="914400" lvl="2" indent="0">
              <a:buNone/>
            </a:pPr>
            <a:r>
              <a:rPr lang="en-US" sz="1200" dirty="0"/>
              <a:t>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247DAE-5E29-EFAA-2C10-9A1B19C0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BD62B0-5CBA-2F9C-0707-8EB8BD5E5B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4729" y="1156749"/>
            <a:ext cx="4922877" cy="36237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ED8368-4851-E437-20D7-E329BAA00C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8505" y="3623281"/>
            <a:ext cx="4322295" cy="8680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6AA046-340A-CE6E-56EC-DD2FB2473A4A}"/>
              </a:ext>
            </a:extLst>
          </p:cNvPr>
          <p:cNvSpPr txBox="1"/>
          <p:nvPr/>
        </p:nvSpPr>
        <p:spPr>
          <a:xfrm>
            <a:off x="5502793" y="3808968"/>
            <a:ext cx="894797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~𝓞(</a:t>
            </a:r>
            <a:r>
              <a:rPr lang="en-US" sz="2000" b="1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c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2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14753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7140387-E0AF-8F9F-B108-712CB92BBA22}"/>
              </a:ext>
            </a:extLst>
          </p:cNvPr>
          <p:cNvSpPr/>
          <p:nvPr/>
        </p:nvSpPr>
        <p:spPr>
          <a:xfrm>
            <a:off x="456955" y="3222934"/>
            <a:ext cx="11278089" cy="1618697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48D6289-7815-7A50-AD6C-B16DCCF79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Unbinned</a:t>
            </a:r>
            <a:r>
              <a:rPr lang="en-US" dirty="0"/>
              <a:t>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88819-CE25-853B-AC46-CB7932D35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T" sz="2200" dirty="0"/>
              <a:t>Profile log-likelihood test statistic</a:t>
            </a:r>
          </a:p>
          <a:p>
            <a:pPr marL="0" indent="0">
              <a:buNone/>
            </a:pPr>
            <a:r>
              <a:rPr lang="en-AT" sz="2200" dirty="0"/>
              <a:t>							   				</a:t>
            </a:r>
            <a:r>
              <a:rPr lang="en-AT" sz="2200"/>
              <a:t>          </a:t>
            </a:r>
            <a:endParaRPr lang="en-AT" sz="2200" dirty="0"/>
          </a:p>
          <a:p>
            <a:r>
              <a:rPr lang="en-AT" sz="2200"/>
              <a:t>Extended likelihood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Write LL with differential cross section ratio</a:t>
            </a:r>
          </a:p>
          <a:p>
            <a:endParaRPr lang="en-US" sz="2200" dirty="0"/>
          </a:p>
          <a:p>
            <a:endParaRPr lang="en-AT" sz="1600" dirty="0"/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AT" sz="1600" dirty="0"/>
          </a:p>
          <a:p>
            <a:pPr lvl="1"/>
            <a:endParaRPr lang="en-AT" sz="2000" dirty="0"/>
          </a:p>
          <a:p>
            <a:pPr lvl="1"/>
            <a:r>
              <a:rPr lang="en-AT" sz="2000" dirty="0"/>
              <a:t>Need to evaluate the differential </a:t>
            </a:r>
            <a:r>
              <a:rPr lang="en-AT" sz="2000" dirty="0">
                <a:solidFill>
                  <a:srgbClr val="919EBA"/>
                </a:solidFill>
              </a:rPr>
              <a:t>cross section ratio (DCR</a:t>
            </a:r>
            <a:r>
              <a:rPr lang="en-AT" sz="2000">
                <a:solidFill>
                  <a:srgbClr val="919EBA"/>
                </a:solidFill>
              </a:rPr>
              <a:t>)  </a:t>
            </a:r>
            <a:r>
              <a:rPr lang="en-US" sz="2000" dirty="0"/>
              <a:t>for unseen</a:t>
            </a:r>
            <a:r>
              <a:rPr lang="en-AT" sz="2000"/>
              <a:t> data</a:t>
            </a:r>
            <a:r>
              <a:rPr lang="en-US" sz="2000" dirty="0"/>
              <a:t> (</a:t>
            </a:r>
            <a:r>
              <a:rPr lang="en-AT" sz="2000"/>
              <a:t> 𝓓</a:t>
            </a:r>
            <a:r>
              <a:rPr lang="en-US" sz="2000" dirty="0"/>
              <a:t> )</a:t>
            </a:r>
            <a:r>
              <a:rPr lang="en-AT" sz="2000"/>
              <a:t> </a:t>
            </a:r>
            <a:r>
              <a:rPr lang="en-US" sz="2000" dirty="0"/>
              <a:t>and as a function of </a:t>
            </a:r>
            <a:r>
              <a:rPr lang="en-US" sz="2000" b="1" dirty="0">
                <a:solidFill>
                  <a:srgbClr val="0000FF"/>
                </a:solidFill>
              </a:rPr>
              <a:t>c (=POIs)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FF8001"/>
                </a:solidFill>
              </a:rPr>
              <a:t>𝜈 (=nuisances)</a:t>
            </a:r>
            <a:r>
              <a:rPr lang="en-US" sz="2000" dirty="0"/>
              <a:t> → 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C1E5F-291F-A157-0199-66CC4DB3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CA5514-B9BB-45F1-C879-3CECFD389632}"/>
              </a:ext>
            </a:extLst>
          </p:cNvPr>
          <p:cNvSpPr/>
          <p:nvPr/>
        </p:nvSpPr>
        <p:spPr>
          <a:xfrm>
            <a:off x="9347200" y="3556381"/>
            <a:ext cx="1765300" cy="1120590"/>
          </a:xfrm>
          <a:prstGeom prst="rect">
            <a:avLst/>
          </a:prstGeom>
          <a:noFill/>
          <a:ln w="25400">
            <a:solidFill>
              <a:srgbClr val="919EBA"/>
            </a:solidFill>
            <a:prstDash val="sysDash"/>
          </a:ln>
        </p:spPr>
        <p:txBody>
          <a:bodyPr wrap="square" rtlCol="0" anchor="ctr">
            <a:sp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EADC26-D829-5FE9-4110-47FFFEA31601}"/>
              </a:ext>
            </a:extLst>
          </p:cNvPr>
          <p:cNvSpPr/>
          <p:nvPr/>
        </p:nvSpPr>
        <p:spPr>
          <a:xfrm>
            <a:off x="5067015" y="5368271"/>
            <a:ext cx="2853592" cy="289711"/>
          </a:xfrm>
          <a:prstGeom prst="rect">
            <a:avLst/>
          </a:prstGeom>
          <a:noFill/>
          <a:ln w="25400">
            <a:solidFill>
              <a:srgbClr val="919EB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2D97620C-B426-2D7D-8F65-D616B8C242D3}"/>
              </a:ext>
            </a:extLst>
          </p:cNvPr>
          <p:cNvCxnSpPr>
            <a:cxnSpLocks/>
          </p:cNvCxnSpPr>
          <p:nvPr/>
        </p:nvCxnSpPr>
        <p:spPr>
          <a:xfrm flipV="1">
            <a:off x="7920607" y="4676971"/>
            <a:ext cx="1426593" cy="771113"/>
          </a:xfrm>
          <a:prstGeom prst="bentConnector3">
            <a:avLst>
              <a:gd name="adj1" fmla="val 147"/>
            </a:avLst>
          </a:prstGeom>
          <a:ln w="25400">
            <a:solidFill>
              <a:srgbClr val="919EBA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A1EA39D-8687-0DD5-BE66-1CD145601D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4048" y="1246910"/>
            <a:ext cx="4009706" cy="9529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44C1B3-F5F5-2AD9-7A05-0E639B4000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1737" y="2297882"/>
            <a:ext cx="5634762" cy="8651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FC8247-070A-3C6F-CDF0-6D3BEF1EDC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9005" y="3539705"/>
            <a:ext cx="8170441" cy="9923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B84BED-51E5-3EC8-ED0A-0FFA042C2FE7}"/>
              </a:ext>
            </a:extLst>
          </p:cNvPr>
          <p:cNvSpPr txBox="1"/>
          <p:nvPr/>
        </p:nvSpPr>
        <p:spPr>
          <a:xfrm>
            <a:off x="8699587" y="1354272"/>
            <a:ext cx="2329805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→ Profile systematic</a:t>
            </a:r>
            <a:b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nuisances </a:t>
            </a:r>
            <a:r>
              <a:rPr lang="en-US" sz="2000" b="1" i="1" dirty="0">
                <a:solidFill>
                  <a:srgbClr val="FF8001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𝜈</a:t>
            </a:r>
          </a:p>
        </p:txBody>
      </p:sp>
    </p:spTree>
    <p:extLst>
      <p:ext uri="{BB962C8B-B14F-4D97-AF65-F5344CB8AC3E}">
        <p14:creationId xmlns:p14="http://schemas.microsoft.com/office/powerpoint/2010/main" val="227672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8126840-43A7-0442-A058-C9DCA4ACE93D}"/>
              </a:ext>
            </a:extLst>
          </p:cNvPr>
          <p:cNvSpPr/>
          <p:nvPr/>
        </p:nvSpPr>
        <p:spPr>
          <a:xfrm>
            <a:off x="462042" y="5635059"/>
            <a:ext cx="11278085" cy="1106651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A9CFD76-0AC9-E74A-B14F-6704DEA256AC}"/>
              </a:ext>
            </a:extLst>
          </p:cNvPr>
          <p:cNvSpPr/>
          <p:nvPr/>
        </p:nvSpPr>
        <p:spPr>
          <a:xfrm>
            <a:off x="462041" y="2895763"/>
            <a:ext cx="11278087" cy="2650407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82C6D77-76D0-8F4B-83E5-40E041918AB5}"/>
              </a:ext>
            </a:extLst>
          </p:cNvPr>
          <p:cNvSpPr/>
          <p:nvPr/>
        </p:nvSpPr>
        <p:spPr>
          <a:xfrm>
            <a:off x="462040" y="1109545"/>
            <a:ext cx="11278089" cy="1613597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7F986-7B84-FA4D-9BAB-4F83FCA36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</a:t>
            </a:r>
            <a:r>
              <a:rPr lang="en-US" i="1" dirty="0"/>
              <a:t>POIs</a:t>
            </a:r>
            <a:endParaRPr lang="en-AT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8E55A-82B4-6344-AAD0-1FB839CF6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54" y="1230923"/>
            <a:ext cx="10995024" cy="5490552"/>
          </a:xfrm>
        </p:spPr>
        <p:txBody>
          <a:bodyPr>
            <a:normAutofit/>
          </a:bodyPr>
          <a:lstStyle/>
          <a:p>
            <a:endParaRPr lang="en-AT" sz="100" dirty="0"/>
          </a:p>
          <a:p>
            <a:r>
              <a:rPr lang="en-AT" sz="2000" dirty="0"/>
              <a:t>“Likelihood ratio trick” </a:t>
            </a:r>
            <a:endParaRPr lang="en-AT" sz="2000" dirty="0">
              <a:solidFill>
                <a:srgbClr val="FF7D09"/>
              </a:solidFill>
            </a:endParaRPr>
          </a:p>
          <a:p>
            <a:pPr marL="0" indent="0">
              <a:buNone/>
            </a:pPr>
            <a:endParaRPr lang="en-AT" sz="8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AT" sz="2000" dirty="0"/>
          </a:p>
          <a:p>
            <a:pPr marL="0" indent="0">
              <a:buNone/>
            </a:pPr>
            <a:endParaRPr lang="en-AT" sz="1600" dirty="0"/>
          </a:p>
          <a:p>
            <a:r>
              <a:rPr lang="en-AT" sz="2000"/>
              <a:t>Parametric ansatz </a:t>
            </a:r>
            <a:endParaRPr lang="en-AT" sz="2000" dirty="0"/>
          </a:p>
          <a:p>
            <a:pPr marL="0" indent="0">
              <a:buNone/>
            </a:pPr>
            <a:endParaRPr lang="en-AT" sz="1100" dirty="0"/>
          </a:p>
          <a:p>
            <a:endParaRPr lang="en-AT" sz="1200" dirty="0"/>
          </a:p>
          <a:p>
            <a:pPr marL="0" indent="0">
              <a:buNone/>
            </a:pPr>
            <a:endParaRPr lang="en-AT" sz="2000" dirty="0"/>
          </a:p>
          <a:p>
            <a:pPr marL="0" indent="0">
              <a:buNone/>
            </a:pPr>
            <a:r>
              <a:rPr lang="en-AT" sz="2000" dirty="0"/>
              <a:t>    </a:t>
            </a:r>
            <a:r>
              <a:rPr lang="en-AT" sz="2000"/>
              <a:t>Implement coefficient</a:t>
            </a:r>
            <a:r>
              <a:rPr lang="en-US" sz="2000" dirty="0"/>
              <a:t>s R</a:t>
            </a:r>
            <a:r>
              <a:rPr lang="en-US" sz="2000" baseline="-25000" dirty="0"/>
              <a:t>a</a:t>
            </a:r>
            <a:r>
              <a:rPr lang="en-AT" sz="2000"/>
              <a:t>(x)</a:t>
            </a:r>
            <a:r>
              <a:rPr lang="en-US" sz="2000" dirty="0"/>
              <a:t>, R</a:t>
            </a:r>
            <a:r>
              <a:rPr lang="en-US" sz="2000" baseline="-25000" dirty="0"/>
              <a:t>ab</a:t>
            </a:r>
            <a:r>
              <a:rPr lang="en-US" sz="2000" dirty="0"/>
              <a:t>(x)</a:t>
            </a:r>
            <a:r>
              <a:rPr lang="en-AT" sz="2000"/>
              <a:t> as trees</a:t>
            </a:r>
            <a:r>
              <a:rPr lang="en-AT" sz="2000" dirty="0"/>
              <a:t>:</a:t>
            </a:r>
          </a:p>
          <a:p>
            <a:endParaRPr lang="en-US" sz="3200" dirty="0"/>
          </a:p>
          <a:p>
            <a:endParaRPr lang="en-AT" sz="2000" dirty="0"/>
          </a:p>
          <a:p>
            <a:r>
              <a:rPr lang="en-US" sz="2000" dirty="0"/>
              <a:t>Sum over base points</a:t>
            </a:r>
            <a:endParaRPr lang="en-AT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18106-5378-EE4D-86A2-096AB6E5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EE8C66-EB0B-3543-8C9F-2771D1944DD4}"/>
              </a:ext>
            </a:extLst>
          </p:cNvPr>
          <p:cNvCxnSpPr>
            <a:cxnSpLocks/>
          </p:cNvCxnSpPr>
          <p:nvPr/>
        </p:nvCxnSpPr>
        <p:spPr>
          <a:xfrm flipV="1">
            <a:off x="9921925" y="3600396"/>
            <a:ext cx="779407" cy="612505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F7B7743-8DF3-3345-BAD7-C2AD2C34517A}"/>
              </a:ext>
            </a:extLst>
          </p:cNvPr>
          <p:cNvCxnSpPr>
            <a:cxnSpLocks/>
          </p:cNvCxnSpPr>
          <p:nvPr/>
        </p:nvCxnSpPr>
        <p:spPr>
          <a:xfrm flipV="1">
            <a:off x="7097492" y="2042621"/>
            <a:ext cx="0" cy="1032049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7BD7C70-8A6F-DC45-A3D7-4DCF11D487F6}"/>
              </a:ext>
            </a:extLst>
          </p:cNvPr>
          <p:cNvCxnSpPr>
            <a:cxnSpLocks/>
          </p:cNvCxnSpPr>
          <p:nvPr/>
        </p:nvCxnSpPr>
        <p:spPr>
          <a:xfrm>
            <a:off x="8897539" y="6163006"/>
            <a:ext cx="371366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D0CB10D-BEBF-2094-C20E-BDF38A636EC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9544" y="3074670"/>
            <a:ext cx="4870900" cy="4870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CFCFCC-DD2E-E9D6-1AF0-BC5347F0FA97}"/>
              </a:ext>
            </a:extLst>
          </p:cNvPr>
          <p:cNvSpPr txBox="1"/>
          <p:nvPr/>
        </p:nvSpPr>
        <p:spPr>
          <a:xfrm>
            <a:off x="7416752" y="2002597"/>
            <a:ext cx="2474780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Training data ~𝓞(</a:t>
            </a:r>
            <a:r>
              <a:rPr lang="en-US" sz="2000" b="1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c</a:t>
            </a:r>
            <a:r>
              <a:rPr lang="en-US" sz="20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2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BBEFE14-4D88-BEC8-4E5F-212B7576677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5807" y="4082675"/>
            <a:ext cx="4326196" cy="10635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B3EB6B-8928-2067-4A69-1613752C07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8178" y="1094361"/>
            <a:ext cx="4656768" cy="8792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E4B607-FEB7-F56D-00D8-43C4D31CCC6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6879" y="5767426"/>
            <a:ext cx="4323733" cy="841915"/>
          </a:xfrm>
          <a:prstGeom prst="rect">
            <a:avLst/>
          </a:prstGeom>
        </p:spPr>
      </p:pic>
      <p:sp>
        <p:nvSpPr>
          <p:cNvPr id="35" name="Right Brace 34">
            <a:extLst>
              <a:ext uri="{FF2B5EF4-FFF2-40B4-BE49-F238E27FC236}">
                <a16:creationId xmlns:a16="http://schemas.microsoft.com/office/drawing/2014/main" id="{07967332-158D-9FD9-0719-BA999554E759}"/>
              </a:ext>
            </a:extLst>
          </p:cNvPr>
          <p:cNvSpPr/>
          <p:nvPr/>
        </p:nvSpPr>
        <p:spPr>
          <a:xfrm rot="16200000">
            <a:off x="8451809" y="754891"/>
            <a:ext cx="359572" cy="2429684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C02A70-8B01-ADA6-2E62-B854A3ADE0EB}"/>
              </a:ext>
            </a:extLst>
          </p:cNvPr>
          <p:cNvCxnSpPr>
            <a:cxnSpLocks/>
          </p:cNvCxnSpPr>
          <p:nvPr/>
        </p:nvCxnSpPr>
        <p:spPr>
          <a:xfrm flipH="1" flipV="1">
            <a:off x="9122140" y="3600397"/>
            <a:ext cx="799785" cy="612504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EEC01986-222F-F6BB-D86C-FEAF52CF6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8379" y="5687022"/>
            <a:ext cx="2312273" cy="8518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03E331-B177-1C12-1EC0-24DFFBFB7D91}"/>
              </a:ext>
            </a:extLst>
          </p:cNvPr>
          <p:cNvSpPr txBox="1"/>
          <p:nvPr/>
        </p:nvSpPr>
        <p:spPr>
          <a:xfrm>
            <a:off x="7582010" y="5030808"/>
            <a:ext cx="41581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Boosted </a:t>
            </a:r>
            <a:r>
              <a:rPr lang="en-US" dirty="0"/>
              <a:t>Information tree </a:t>
            </a:r>
            <a:br>
              <a:rPr lang="en-US" dirty="0"/>
            </a:br>
            <a:r>
              <a:rPr lang="en-US" sz="1200" dirty="0"/>
              <a:t>[</a:t>
            </a:r>
            <a:r>
              <a:rPr lang="en-US" sz="12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7"/>
              </a:rPr>
              <a:t>2604.13157</a:t>
            </a:r>
            <a:r>
              <a:rPr lang="en-US" sz="12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AT" sz="1200">
                <a:latin typeface="Palatino" pitchFamily="2" charset="77"/>
                <a:ea typeface="Palatino" pitchFamily="2" charset="77"/>
                <a:hlinkClick r:id="rId8"/>
              </a:rPr>
              <a:t>2107.10859</a:t>
            </a:r>
            <a:r>
              <a:rPr lang="en-AT" sz="1200">
                <a:latin typeface="Palatino" pitchFamily="2" charset="77"/>
                <a:ea typeface="Palatino" pitchFamily="2" charset="77"/>
              </a:rPr>
              <a:t>,</a:t>
            </a:r>
            <a:r>
              <a:rPr lang="en-US" sz="12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1200">
                <a:latin typeface="Palatino" pitchFamily="2" charset="77"/>
                <a:ea typeface="Palatino" pitchFamily="2" charset="77"/>
                <a:hlinkClick r:id="rId9"/>
              </a:rPr>
              <a:t>2205.12976</a:t>
            </a:r>
            <a:r>
              <a:rPr lang="en-AT" sz="1200">
                <a:latin typeface="Palatino" pitchFamily="2" charset="77"/>
                <a:ea typeface="Palatino" pitchFamily="2" charset="77"/>
              </a:rPr>
              <a:t>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45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B5686-2D37-D542-2FF1-4A9F6832C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2E97C98-3CC1-76D9-7D42-930DE129D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High-dimensional data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6B89F1-DFEF-7987-3D51-8C531746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CCF08C-9819-A84C-5C58-2C337040A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2"/>
          <a:stretch>
            <a:fillRect/>
          </a:stretch>
        </p:blipFill>
        <p:spPr bwMode="auto">
          <a:xfrm>
            <a:off x="0" y="1207477"/>
            <a:ext cx="12204841" cy="551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E58990-D1A1-8258-22EF-A3645F60321C}"/>
              </a:ext>
            </a:extLst>
          </p:cNvPr>
          <p:cNvSpPr txBox="1"/>
          <p:nvPr/>
        </p:nvSpPr>
        <p:spPr>
          <a:xfrm>
            <a:off x="10398578" y="1022811"/>
            <a:ext cx="1455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ℝ</a:t>
            </a:r>
            <a:r>
              <a:rPr lang="en-US" sz="18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16</a:t>
            </a:r>
            <a:r>
              <a:rPr lang="en-US" sz="18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 → ℝ</a:t>
            </a:r>
            <a:r>
              <a:rPr lang="en-US" sz="1800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406418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AF9C176-E0E2-4A52-99C8-C4282087AF09}"/>
              </a:ext>
            </a:extLst>
          </p:cNvPr>
          <p:cNvSpPr/>
          <p:nvPr/>
        </p:nvSpPr>
        <p:spPr>
          <a:xfrm>
            <a:off x="560540" y="5197793"/>
            <a:ext cx="11044084" cy="1369726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EE633F-66CF-3796-2219-E85075CA3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Systematic uncertainties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D4256-5C5B-DB0C-DAE0-42DB78A9E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3000663"/>
            <a:ext cx="10980736" cy="3142906"/>
          </a:xfrm>
        </p:spPr>
        <p:txBody>
          <a:bodyPr/>
          <a:lstStyle/>
          <a:p>
            <a:r>
              <a:rPr lang="en-US" sz="2200" dirty="0"/>
              <a:t>Systematic variations </a:t>
            </a:r>
          </a:p>
          <a:p>
            <a:pPr lvl="1"/>
            <a:r>
              <a:rPr lang="en-US" sz="1600" dirty="0"/>
              <a:t>Recipes from CMS open data </a:t>
            </a:r>
            <a:r>
              <a:rPr lang="en-US" sz="1000" dirty="0"/>
              <a:t>[</a:t>
            </a:r>
            <a:r>
              <a:rPr lang="en-US" sz="1000" dirty="0">
                <a:hlinkClick r:id="rId2"/>
              </a:rPr>
              <a:t>https://cms-opendata-guide.web.cern.ch/</a:t>
            </a:r>
            <a:r>
              <a:rPr lang="en-US" sz="1000" dirty="0"/>
              <a:t>] </a:t>
            </a:r>
            <a:endParaRPr lang="en-US" sz="650" dirty="0"/>
          </a:p>
          <a:p>
            <a:pPr lvl="2"/>
            <a:r>
              <a:rPr lang="en-US" sz="1600" dirty="0"/>
              <a:t>Ren.  &amp; fac. scale (2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  <a:p>
            <a:pPr lvl="2"/>
            <a:r>
              <a:rPr lang="en-US" sz="1600" dirty="0"/>
              <a:t>b-tagging (heavy- and light, 2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  <a:p>
            <a:pPr lvl="2"/>
            <a:r>
              <a:rPr lang="en-US" sz="1600" dirty="0"/>
              <a:t>Jet energy scale (6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  <a:p>
            <a:pPr lvl="2"/>
            <a:r>
              <a:rPr lang="en-US" sz="1600" dirty="0"/>
              <a:t>Jet energy resolution (6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01B99A-C57F-2153-08BF-C5249E06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3DC99F-8072-8DF5-FEFB-461621AC53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78386" y="1004628"/>
            <a:ext cx="3845169" cy="3854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602F6B-40A6-A84E-CF37-BA8A970AD8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0718" y="5361454"/>
            <a:ext cx="8948055" cy="120321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97D1D4A-631F-AE33-36CA-75D739FA936D}"/>
              </a:ext>
            </a:extLst>
          </p:cNvPr>
          <p:cNvSpPr txBox="1">
            <a:spLocks/>
          </p:cNvSpPr>
          <p:nvPr/>
        </p:nvSpPr>
        <p:spPr>
          <a:xfrm>
            <a:off x="4416106" y="3620543"/>
            <a:ext cx="4580427" cy="957370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600" dirty="0"/>
              <a:t>Lepton scale factors (2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  <a:p>
            <a:pPr lvl="2"/>
            <a:r>
              <a:rPr lang="en-US" sz="1600" dirty="0"/>
              <a:t>Strong coupling </a:t>
            </a:r>
            <a:r>
              <a:rPr lang="en-US" sz="1600" dirty="0" err="1"/>
              <a:t>ɑ</a:t>
            </a:r>
            <a:r>
              <a:rPr lang="en-US" sz="1600" baseline="-25000" dirty="0" err="1"/>
              <a:t>s</a:t>
            </a:r>
            <a:r>
              <a:rPr lang="en-US" sz="1600" dirty="0"/>
              <a:t> (1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  <a:p>
            <a:pPr lvl="2"/>
            <a:r>
              <a:rPr lang="en-US" sz="1600" dirty="0"/>
              <a:t>Luminosity (1 </a:t>
            </a:r>
            <a:r>
              <a:rPr lang="en-US" sz="1600" dirty="0" err="1"/>
              <a:t>nuis</a:t>
            </a:r>
            <a:r>
              <a:rPr lang="en-US" sz="1600" dirty="0"/>
              <a:t>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1C9BF1-26D3-366A-6B8A-90726B4F715E}"/>
              </a:ext>
            </a:extLst>
          </p:cNvPr>
          <p:cNvSpPr txBox="1"/>
          <p:nvPr/>
        </p:nvSpPr>
        <p:spPr>
          <a:xfrm>
            <a:off x="9050720" y="5224999"/>
            <a:ext cx="2553904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6 POIs</a:t>
            </a:r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US" sz="2000" dirty="0">
                <a:solidFill>
                  <a:srgbClr val="FF8001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20 Nuisances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F55C86-269E-A69E-32E6-7400D15DF66C}"/>
              </a:ext>
            </a:extLst>
          </p:cNvPr>
          <p:cNvSpPr/>
          <p:nvPr/>
        </p:nvSpPr>
        <p:spPr>
          <a:xfrm>
            <a:off x="570566" y="1153219"/>
            <a:ext cx="7776265" cy="1789273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569044-61D6-5E10-D713-C6287F28C1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587" b="26439"/>
          <a:stretch>
            <a:fillRect/>
          </a:stretch>
        </p:blipFill>
        <p:spPr>
          <a:xfrm>
            <a:off x="2312823" y="2214976"/>
            <a:ext cx="2141438" cy="7883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54F30A-7101-F4BE-800D-1804C4D85E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3413"/>
          <a:stretch>
            <a:fillRect/>
          </a:stretch>
        </p:blipFill>
        <p:spPr>
          <a:xfrm>
            <a:off x="623888" y="1146424"/>
            <a:ext cx="3869988" cy="9718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046B23-D6A7-4696-BC11-BC8FFF33B385}"/>
              </a:ext>
            </a:extLst>
          </p:cNvPr>
          <p:cNvSpPr txBox="1"/>
          <p:nvPr/>
        </p:nvSpPr>
        <p:spPr>
          <a:xfrm>
            <a:off x="4809364" y="1175146"/>
            <a:ext cx="3600106" cy="17081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</a:rPr>
              <a:t>Assume factorization in </a:t>
            </a:r>
            <a:br>
              <a:rPr lang="en-US" sz="2000" dirty="0">
                <a:latin typeface="Palatino Linotype" panose="02040502050505030304" pitchFamily="18" charset="0"/>
              </a:rPr>
            </a:br>
            <a:r>
              <a:rPr lang="en-US" sz="2000" dirty="0">
                <a:solidFill>
                  <a:srgbClr val="FF8001"/>
                </a:solidFill>
                <a:latin typeface="Palatino Linotype" panose="02040502050505030304" pitchFamily="18" charset="0"/>
              </a:rPr>
              <a:t>nuisances</a:t>
            </a:r>
            <a:r>
              <a:rPr lang="en-US" sz="2000" dirty="0">
                <a:latin typeface="Palatino Linotype" panose="02040502050505030304" pitchFamily="18" charset="0"/>
              </a:rPr>
              <a:t> and </a:t>
            </a:r>
            <a: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</a:rPr>
              <a:t>POIs	</a:t>
            </a:r>
            <a:br>
              <a:rPr lang="en-US" sz="2000" dirty="0">
                <a:solidFill>
                  <a:srgbClr val="0000FF"/>
                </a:solidFill>
                <a:latin typeface="Palatino Linotype" panose="02040502050505030304" pitchFamily="18" charset="0"/>
              </a:rPr>
            </a:br>
            <a:r>
              <a:rPr lang="en-US" sz="1100" dirty="0">
                <a:latin typeface="Palatino Linotype" panose="02040502050505030304" pitchFamily="18" charset="0"/>
              </a:rPr>
              <a:t>[</a:t>
            </a:r>
            <a:r>
              <a:rPr lang="en-US" sz="1100" dirty="0">
                <a:latin typeface="Palatino Linotype" panose="02040502050505030304" pitchFamily="18" charset="0"/>
                <a:hlinkClick r:id="rId6"/>
              </a:rPr>
              <a:t>MLST 6 015007 (2025)</a:t>
            </a:r>
            <a:r>
              <a:rPr lang="en-US" sz="1100" dirty="0">
                <a:latin typeface="Palatino Linotype" panose="02040502050505030304" pitchFamily="18" charset="0"/>
              </a:rPr>
              <a:t>]</a:t>
            </a:r>
            <a:br>
              <a:rPr lang="en-US" sz="1100" dirty="0">
                <a:latin typeface="Palatino Linotype" panose="02040502050505030304" pitchFamily="18" charset="0"/>
              </a:rPr>
            </a:br>
            <a:br>
              <a:rPr lang="en-US" sz="105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Same as in binned analyses  </a:t>
            </a:r>
          </a:p>
          <a:p>
            <a:pPr algn="l"/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→ Learn every effect separately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5DA007-DE4B-43FB-28D8-8496D5FA1E23}"/>
              </a:ext>
            </a:extLst>
          </p:cNvPr>
          <p:cNvSpPr txBox="1"/>
          <p:nvPr/>
        </p:nvSpPr>
        <p:spPr>
          <a:xfrm>
            <a:off x="2614010" y="2112617"/>
            <a:ext cx="180209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8001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Nuis.       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POIs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D16FAE0A-E700-3405-0471-EA2BDC7DC730}"/>
              </a:ext>
            </a:extLst>
          </p:cNvPr>
          <p:cNvSpPr/>
          <p:nvPr/>
        </p:nvSpPr>
        <p:spPr>
          <a:xfrm rot="5400000">
            <a:off x="2790673" y="1490540"/>
            <a:ext cx="165003" cy="1034026"/>
          </a:xfrm>
          <a:prstGeom prst="rightBrace">
            <a:avLst/>
          </a:prstGeom>
          <a:ln w="25400">
            <a:solidFill>
              <a:srgbClr val="FF8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E56B2975-5FE3-FB90-9922-6BCF91E955E0}"/>
              </a:ext>
            </a:extLst>
          </p:cNvPr>
          <p:cNvSpPr/>
          <p:nvPr/>
        </p:nvSpPr>
        <p:spPr>
          <a:xfrm rot="5400000">
            <a:off x="3888943" y="1492142"/>
            <a:ext cx="161796" cy="1034028"/>
          </a:xfrm>
          <a:prstGeom prst="rightBrac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ADD2A1-77FD-A4FA-C31D-B397F2EE8DE9}"/>
              </a:ext>
            </a:extLst>
          </p:cNvPr>
          <p:cNvSpPr txBox="1"/>
          <p:nvPr/>
        </p:nvSpPr>
        <p:spPr>
          <a:xfrm>
            <a:off x="11019294" y="6183042"/>
            <a:ext cx="599844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Fit?</a:t>
            </a:r>
            <a:endParaRPr lang="en-US" sz="2000" dirty="0">
              <a:solidFill>
                <a:srgbClr val="FF8001"/>
              </a:solidFill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08664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CB0B55-5345-2EDF-FBF7-CF9A93C0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directions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57B711-8464-A7BC-9A03-31703C36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07" y="4428996"/>
            <a:ext cx="8780585" cy="2116634"/>
          </a:xfrm>
        </p:spPr>
        <p:txBody>
          <a:bodyPr/>
          <a:lstStyle/>
          <a:p>
            <a:r>
              <a:rPr lang="en-US" sz="2000" dirty="0"/>
              <a:t>Partonic coverage of </a:t>
            </a:r>
            <a:r>
              <a:rPr lang="en-US" sz="2000" dirty="0" err="1"/>
              <a:t>tt</a:t>
            </a:r>
            <a:r>
              <a:rPr lang="en-US" sz="2000" dirty="0"/>
              <a:t>(2𝓁): 0.02 &lt; x &lt; 0.3</a:t>
            </a:r>
          </a:p>
          <a:p>
            <a:pPr lvl="1"/>
            <a:r>
              <a:rPr lang="en-US" sz="1600" dirty="0"/>
              <a:t>POD basis has not seen data </a:t>
            </a:r>
          </a:p>
          <a:p>
            <a:pPr lvl="1"/>
            <a:r>
              <a:rPr lang="en-US" sz="1600" dirty="0"/>
              <a:t>Some directions in </a:t>
            </a:r>
            <a:r>
              <a:rPr lang="en-US" sz="1600" b="1" dirty="0">
                <a:solidFill>
                  <a:srgbClr val="0000FF"/>
                </a:solidFill>
              </a:rPr>
              <a:t>c</a:t>
            </a:r>
            <a:r>
              <a:rPr lang="en-US" sz="1600" dirty="0"/>
              <a:t>-space are not constrained</a:t>
            </a:r>
          </a:p>
          <a:p>
            <a:r>
              <a:rPr lang="en-US" sz="2000" dirty="0"/>
              <a:t>With </a:t>
            </a:r>
            <a:r>
              <a:rPr lang="en-US" sz="2000" dirty="0" err="1"/>
              <a:t>unbinned</a:t>
            </a:r>
            <a:r>
              <a:rPr lang="en-US" sz="2000" dirty="0"/>
              <a:t> L(𝒟|</a:t>
            </a:r>
            <a:r>
              <a:rPr lang="en-US" sz="2000" b="1" dirty="0">
                <a:solidFill>
                  <a:srgbClr val="0000FF"/>
                </a:solidFill>
              </a:rPr>
              <a:t>c</a:t>
            </a:r>
            <a:r>
              <a:rPr lang="en-US" sz="2000" dirty="0"/>
              <a:t>,</a:t>
            </a:r>
            <a:r>
              <a:rPr lang="en-US" sz="2000" b="1" dirty="0">
                <a:solidFill>
                  <a:srgbClr val="FF8001"/>
                </a:solidFill>
              </a:rPr>
              <a:t>𝜈</a:t>
            </a:r>
            <a:r>
              <a:rPr lang="en-US" sz="2000" dirty="0"/>
              <a:t>) defined → Expected (Fisher) sensitivity </a:t>
            </a:r>
            <a:endParaRPr lang="en-US" sz="1600" dirty="0"/>
          </a:p>
          <a:p>
            <a:pPr lvl="1"/>
            <a:r>
              <a:rPr lang="en-US" sz="1600" dirty="0"/>
              <a:t>Rank POI directions in expected sensitivity L(𝒟</a:t>
            </a:r>
            <a:r>
              <a:rPr lang="en-US" sz="1600" baseline="-25000" dirty="0"/>
              <a:t>exp</a:t>
            </a:r>
            <a:r>
              <a:rPr lang="en-US" sz="1600" dirty="0"/>
              <a:t>|𝜆</a:t>
            </a:r>
            <a:r>
              <a:rPr lang="en-US" sz="1600" baseline="30000" dirty="0"/>
              <a:t>-1/2</a:t>
            </a:r>
            <a:r>
              <a:rPr lang="en-US" sz="1600" dirty="0"/>
              <a:t>) = ±1</a:t>
            </a:r>
          </a:p>
          <a:p>
            <a:pPr lvl="1"/>
            <a:r>
              <a:rPr lang="en-US" sz="1600" dirty="0"/>
              <a:t>Rotation in </a:t>
            </a:r>
            <a:r>
              <a:rPr lang="en-US" sz="1600" b="1" dirty="0">
                <a:solidFill>
                  <a:srgbClr val="0000FF"/>
                </a:solidFill>
              </a:rPr>
              <a:t>c</a:t>
            </a:r>
            <a:r>
              <a:rPr lang="en-US" sz="1600" dirty="0"/>
              <a:t>-space;  Beyond N=8, “flat directions” must be removed</a:t>
            </a:r>
          </a:p>
          <a:p>
            <a:pPr lvl="1"/>
            <a:endParaRPr lang="en-US" sz="1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CD6F7C-83A7-E34A-3096-0C978551A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EE0E74-782C-D64E-58D2-8A6D0B293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787" y="1305011"/>
            <a:ext cx="3896701" cy="3119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5FCDB0-0996-8EE0-BFF1-60B68BEAD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013" y="1269622"/>
            <a:ext cx="3896701" cy="301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0A562-A2C8-8C3A-E5CE-76543EF29C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28" y="1377626"/>
            <a:ext cx="3582941" cy="2973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929992-D99D-DF88-7044-5F17EB618FF9}"/>
              </a:ext>
            </a:extLst>
          </p:cNvPr>
          <p:cNvSpPr txBox="1"/>
          <p:nvPr/>
        </p:nvSpPr>
        <p:spPr>
          <a:xfrm rot="16200000">
            <a:off x="2747969" y="2458960"/>
            <a:ext cx="2245936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Well constrained →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1C177C59-92DA-0D76-A798-2B1C77E33F7B}"/>
              </a:ext>
            </a:extLst>
          </p:cNvPr>
          <p:cNvSpPr/>
          <p:nvPr/>
        </p:nvSpPr>
        <p:spPr>
          <a:xfrm rot="5400000">
            <a:off x="10000145" y="2891201"/>
            <a:ext cx="248513" cy="3417886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81AC9A-4B6F-BB56-D792-C29D5C64A07B}"/>
              </a:ext>
            </a:extLst>
          </p:cNvPr>
          <p:cNvSpPr txBox="1"/>
          <p:nvPr/>
        </p:nvSpPr>
        <p:spPr>
          <a:xfrm>
            <a:off x="8871494" y="4853355"/>
            <a:ext cx="2505814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Gluon PDF “wiggles”</a:t>
            </a:r>
          </a:p>
          <a:p>
            <a:pPr algn="ctr"/>
            <a:r>
              <a:rPr lang="en-US" sz="20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in the fit</a:t>
            </a:r>
          </a:p>
        </p:txBody>
      </p:sp>
    </p:spTree>
    <p:extLst>
      <p:ext uri="{BB962C8B-B14F-4D97-AF65-F5344CB8AC3E}">
        <p14:creationId xmlns:p14="http://schemas.microsoft.com/office/powerpoint/2010/main" val="3497568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12D5AC-3DF3-208C-80FE-DE2E670D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results (Simulation)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0BDCFB-01A1-1C2F-7ED7-941DF8A1B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3024" y="1205619"/>
            <a:ext cx="4395296" cy="25793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A70593-5A1E-B39C-F8CD-6172B262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A37F34-AC07-722E-50D9-84E2DAA57D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07" r="49465" b="48636"/>
          <a:stretch>
            <a:fillRect/>
          </a:stretch>
        </p:blipFill>
        <p:spPr>
          <a:xfrm>
            <a:off x="0" y="1222945"/>
            <a:ext cx="4395296" cy="26627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917D01-1F74-B1F9-AC80-BB3498ECC3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2345" y="1104935"/>
            <a:ext cx="3874397" cy="3550108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1477C57-56AE-2944-9B8A-861EF4F02A75}"/>
              </a:ext>
            </a:extLst>
          </p:cNvPr>
          <p:cNvSpPr txBox="1">
            <a:spLocks/>
          </p:cNvSpPr>
          <p:nvPr/>
        </p:nvSpPr>
        <p:spPr>
          <a:xfrm>
            <a:off x="316523" y="4101603"/>
            <a:ext cx="11294573" cy="2662758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Fit to toy data sampled from PDF4LHC21 </a:t>
            </a:r>
          </a:p>
          <a:p>
            <a:pPr lvl="1"/>
            <a:r>
              <a:rPr lang="en-US" sz="2000" dirty="0"/>
              <a:t>Very good agreement! Gaussian toy distributions</a:t>
            </a:r>
            <a:endParaRPr lang="en-US" sz="2400" dirty="0"/>
          </a:p>
          <a:p>
            <a:r>
              <a:rPr lang="en-US" sz="2400" dirty="0"/>
              <a:t>Binned benchmark comparison </a:t>
            </a:r>
            <a:r>
              <a:rPr lang="en-US" sz="1400" dirty="0"/>
              <a:t>[</a:t>
            </a:r>
            <a:r>
              <a:rPr lang="en-US" sz="1400" dirty="0">
                <a:hlinkClick r:id="rId5"/>
              </a:rPr>
              <a:t>EPJC 80 (2020) 658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2400" dirty="0"/>
              <a:t>Use 16 bins in m(</a:t>
            </a:r>
            <a:r>
              <a:rPr lang="en-US" sz="2400" dirty="0" err="1"/>
              <a:t>tt</a:t>
            </a:r>
            <a:r>
              <a:rPr lang="en-US" sz="2400" dirty="0"/>
              <a:t>) and y(</a:t>
            </a:r>
            <a:r>
              <a:rPr lang="en-US" sz="2400" dirty="0" err="1"/>
              <a:t>tt</a:t>
            </a:r>
            <a:r>
              <a:rPr lang="en-US" sz="2400" dirty="0"/>
              <a:t>) from CMS meas.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000" dirty="0"/>
              <a:t>Significant improvement at high- and low 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13E76-259C-CA69-272C-A20E7F9A79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7296" y="5667470"/>
            <a:ext cx="4191000" cy="431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941C25-9967-D3C0-5EFF-376CAD2DA2F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7296" y="6097494"/>
            <a:ext cx="3048000" cy="469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E81625-E4F3-DB0C-2A67-2D993013DBBB}"/>
              </a:ext>
            </a:extLst>
          </p:cNvPr>
          <p:cNvSpPr txBox="1"/>
          <p:nvPr/>
        </p:nvSpPr>
        <p:spPr>
          <a:xfrm>
            <a:off x="1208196" y="3054239"/>
            <a:ext cx="1688283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Q = 1.65 GeV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4C474B-ACFA-DB98-1954-8A6422EE7808}"/>
              </a:ext>
            </a:extLst>
          </p:cNvPr>
          <p:cNvSpPr txBox="1"/>
          <p:nvPr/>
        </p:nvSpPr>
        <p:spPr>
          <a:xfrm>
            <a:off x="5136917" y="3054239"/>
            <a:ext cx="1624163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Q = 175 GeV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87C13B-0304-09DB-4F72-4756561AB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041" y="4834901"/>
            <a:ext cx="5096959" cy="199871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2B666F-285E-8AAC-05DE-8AB7636BAFDB}"/>
              </a:ext>
            </a:extLst>
          </p:cNvPr>
          <p:cNvCxnSpPr/>
          <p:nvPr/>
        </p:nvCxnSpPr>
        <p:spPr>
          <a:xfrm>
            <a:off x="1637323" y="1811593"/>
            <a:ext cx="0" cy="124264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320D6D-2B42-829B-0E1C-213B02F727A6}"/>
              </a:ext>
            </a:extLst>
          </p:cNvPr>
          <p:cNvCxnSpPr/>
          <p:nvPr/>
        </p:nvCxnSpPr>
        <p:spPr>
          <a:xfrm>
            <a:off x="3800883" y="1811593"/>
            <a:ext cx="0" cy="124264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55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EF58974-D0E0-BC8B-F5BC-EF61EF48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fit comparison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E8648E-2233-BF01-142A-7D42BB962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8A101-8CF1-7A48-D71C-B16BEC8E50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89127"/>
            <a:ext cx="4349262" cy="26358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4FF943-EF80-2121-02A9-0AAFA79E2B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3779" y="1189127"/>
            <a:ext cx="4022347" cy="2635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5729DE-6503-5DC1-428C-ADB8896DE8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31283" y="1177404"/>
            <a:ext cx="4080119" cy="263582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33C15-BA38-F01C-20A6-9E9E3186EF87}"/>
              </a:ext>
            </a:extLst>
          </p:cNvPr>
          <p:cNvSpPr txBox="1">
            <a:spLocks/>
          </p:cNvSpPr>
          <p:nvPr/>
        </p:nvSpPr>
        <p:spPr>
          <a:xfrm>
            <a:off x="580903" y="4101603"/>
            <a:ext cx="11030193" cy="2254747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Compare to NNPDF3.1, NNPD4.0, CT18, MSHT20</a:t>
            </a:r>
            <a:endParaRPr lang="en-US" dirty="0"/>
          </a:p>
          <a:p>
            <a:pPr lvl="1"/>
            <a:r>
              <a:rPr lang="en-US" sz="2000" dirty="0"/>
              <a:t>Competing with Inclusive Jets, DIS, W/Z, unfolded top quark data, etc.</a:t>
            </a:r>
          </a:p>
          <a:p>
            <a:pPr lvl="1"/>
            <a:r>
              <a:rPr lang="en-US" sz="2000" dirty="0"/>
              <a:t>Region 0.02&lt;x&lt;0.3: better than at least one; </a:t>
            </a:r>
            <a:r>
              <a:rPr lang="en-US" sz="2000" dirty="0" err="1"/>
              <a:t>unbinned</a:t>
            </a:r>
            <a:r>
              <a:rPr lang="en-US" sz="2000" dirty="0"/>
              <a:t> better than binned </a:t>
            </a:r>
          </a:p>
          <a:p>
            <a:pPr lvl="1"/>
            <a:r>
              <a:rPr lang="en-US" sz="2000" dirty="0"/>
              <a:t>For x~0.08: Comparable to NNPDF4.0 </a:t>
            </a:r>
          </a:p>
          <a:p>
            <a:r>
              <a:rPr lang="en-US" sz="2400" i="1" dirty="0" err="1"/>
              <a:t>Unbinned</a:t>
            </a:r>
            <a:r>
              <a:rPr lang="en-US" sz="2400" i="1" dirty="0"/>
              <a:t> detector-level data may improves PDF inference in a global fit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BB8F2B-8079-DDA2-16B7-06BBFE22ADE8}"/>
              </a:ext>
            </a:extLst>
          </p:cNvPr>
          <p:cNvCxnSpPr/>
          <p:nvPr/>
        </p:nvCxnSpPr>
        <p:spPr>
          <a:xfrm>
            <a:off x="1992923" y="2016369"/>
            <a:ext cx="0" cy="124264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36C471-2AFD-837C-FA77-921E4A37B856}"/>
              </a:ext>
            </a:extLst>
          </p:cNvPr>
          <p:cNvCxnSpPr/>
          <p:nvPr/>
        </p:nvCxnSpPr>
        <p:spPr>
          <a:xfrm>
            <a:off x="3868616" y="2016369"/>
            <a:ext cx="0" cy="1242646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A7406B1-DA8A-BD27-7345-D8C6824D9EB2}"/>
              </a:ext>
            </a:extLst>
          </p:cNvPr>
          <p:cNvCxnSpPr/>
          <p:nvPr/>
        </p:nvCxnSpPr>
        <p:spPr>
          <a:xfrm>
            <a:off x="10972799" y="2768958"/>
            <a:ext cx="0" cy="67292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123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B32E2-8396-F108-29F4-694F31E8C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A7EF26-665B-9891-1CD2-74970D660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123" y="290481"/>
            <a:ext cx="7862588" cy="598554"/>
          </a:xfrm>
        </p:spPr>
        <p:txBody>
          <a:bodyPr/>
          <a:lstStyle/>
          <a:p>
            <a:r>
              <a:rPr lang="en-US" sz="2800" dirty="0"/>
              <a:t>Incorporate </a:t>
            </a:r>
            <a:r>
              <a:rPr lang="en-US" sz="2800" dirty="0" err="1"/>
              <a:t>unbinned</a:t>
            </a:r>
            <a:r>
              <a:rPr lang="en-US" sz="2800" dirty="0"/>
              <a:t> likelihoods in global fits?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9B62E9-73EF-2E19-57D3-4D75C916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F5E2D1-CD66-AF4B-33C2-8AD4389AFBB0}"/>
              </a:ext>
            </a:extLst>
          </p:cNvPr>
          <p:cNvGrpSpPr/>
          <p:nvPr/>
        </p:nvGrpSpPr>
        <p:grpSpPr>
          <a:xfrm>
            <a:off x="8086695" y="1726375"/>
            <a:ext cx="4238065" cy="4170556"/>
            <a:chOff x="8063338" y="1343722"/>
            <a:chExt cx="4238065" cy="41705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89DB08-4065-88A1-FD9C-ECB534DF9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63338" y="1343722"/>
              <a:ext cx="4238065" cy="417055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A324564-C42A-A862-A8BC-9E8BB26BA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11953" y="4711647"/>
              <a:ext cx="754802" cy="24776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31D0CFF-11A9-3FD5-AEDA-38AE0342469F}"/>
              </a:ext>
            </a:extLst>
          </p:cNvPr>
          <p:cNvSpPr txBox="1"/>
          <p:nvPr/>
        </p:nvSpPr>
        <p:spPr>
          <a:xfrm>
            <a:off x="10312711" y="3241061"/>
            <a:ext cx="1625381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600" i="1" dirty="0">
                <a:solidFill>
                  <a:srgbClr val="FF0000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POD - projection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3AD045F-8AFD-0A36-74D7-0CFC5B6AF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148862"/>
            <a:ext cx="10980736" cy="4994707"/>
          </a:xfrm>
        </p:spPr>
        <p:txBody>
          <a:bodyPr/>
          <a:lstStyle/>
          <a:p>
            <a:r>
              <a:rPr lang="en-US" sz="2000" dirty="0" err="1"/>
              <a:t>Unbinned</a:t>
            </a:r>
            <a:r>
              <a:rPr lang="en-US" sz="2000" dirty="0"/>
              <a:t> measurements provide full L(</a:t>
            </a:r>
            <a:r>
              <a:rPr lang="en-US" sz="2000" dirty="0" err="1"/>
              <a:t>D|</a:t>
            </a:r>
            <a:r>
              <a:rPr lang="en-US" sz="2000" b="1" dirty="0" err="1">
                <a:solidFill>
                  <a:srgbClr val="FF0000"/>
                </a:solidFill>
              </a:rPr>
              <a:t>c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8001"/>
                </a:solidFill>
              </a:rPr>
              <a:t>𝜈</a:t>
            </a:r>
            <a:r>
              <a:rPr lang="en-US" sz="2000" dirty="0"/>
              <a:t>)</a:t>
            </a:r>
          </a:p>
          <a:p>
            <a:pPr lvl="1"/>
            <a:r>
              <a:rPr lang="en-US" sz="1600" i="1" dirty="0"/>
              <a:t>What to do with </a:t>
            </a:r>
            <a:r>
              <a:rPr lang="en-US" sz="1600" i="1" dirty="0">
                <a:solidFill>
                  <a:srgbClr val="FF0000"/>
                </a:solidFill>
              </a:rPr>
              <a:t>c</a:t>
            </a:r>
            <a:r>
              <a:rPr lang="en-US" sz="1600" i="1" dirty="0"/>
              <a:t> when every global fit has its own parametrization? </a:t>
            </a:r>
            <a:endParaRPr lang="en-US" sz="1200" i="1" dirty="0"/>
          </a:p>
          <a:p>
            <a:r>
              <a:rPr lang="en-US" sz="2200" dirty="0"/>
              <a:t>POD lives in Hilbert space → </a:t>
            </a:r>
            <a:r>
              <a:rPr lang="en-US" sz="2200" i="1" dirty="0"/>
              <a:t>project PDFs</a:t>
            </a:r>
          </a:p>
          <a:p>
            <a:pPr lvl="1"/>
            <a:r>
              <a:rPr lang="en-US" sz="1800" dirty="0"/>
              <a:t>An external set maps to </a:t>
            </a:r>
            <a:r>
              <a:rPr lang="en-US" sz="1800" dirty="0">
                <a:solidFill>
                  <a:srgbClr val="FF0000"/>
                </a:solidFill>
              </a:rPr>
              <a:t>c, </a:t>
            </a:r>
            <a:r>
              <a:rPr lang="el-GR" sz="1800" dirty="0">
                <a:solidFill>
                  <a:srgbClr val="FF0000"/>
                </a:solidFill>
              </a:rPr>
              <a:t>Σ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/>
              <a:t>in a O(</a:t>
            </a:r>
            <a:r>
              <a:rPr lang="en-US" sz="1800" dirty="0" err="1"/>
              <a:t>ms</a:t>
            </a:r>
            <a:r>
              <a:rPr lang="en-US" sz="1800" dirty="0"/>
              <a:t>) projection</a:t>
            </a:r>
          </a:p>
          <a:p>
            <a:pPr lvl="1"/>
            <a:r>
              <a:rPr lang="en-US" sz="1800" dirty="0"/>
              <a:t>If a measurement provides a POD result, </a:t>
            </a:r>
            <a:br>
              <a:rPr lang="en-US" sz="1800" dirty="0"/>
            </a:br>
            <a:r>
              <a:rPr lang="en-US" sz="1800" dirty="0"/>
              <a:t>then L(</a:t>
            </a:r>
            <a:r>
              <a:rPr lang="en-US" sz="1800" dirty="0" err="1"/>
              <a:t>D|</a:t>
            </a:r>
            <a:r>
              <a:rPr lang="en-US" sz="1800" b="1" dirty="0" err="1">
                <a:solidFill>
                  <a:srgbClr val="FF0000"/>
                </a:solidFill>
              </a:rPr>
              <a:t>c</a:t>
            </a:r>
            <a:r>
              <a:rPr lang="en-US" sz="1800" b="1" baseline="-25000" dirty="0" err="1">
                <a:solidFill>
                  <a:srgbClr val="FF0000"/>
                </a:solidFill>
              </a:rPr>
              <a:t>ext</a:t>
            </a:r>
            <a:r>
              <a:rPr lang="en-US" sz="1800" dirty="0"/>
              <a:t>[CTEQ/NNPDF/MSHT…], </a:t>
            </a:r>
            <a:r>
              <a:rPr lang="en-US" sz="1800" b="1" dirty="0">
                <a:solidFill>
                  <a:srgbClr val="FF8001"/>
                </a:solidFill>
              </a:rPr>
              <a:t>𝜈</a:t>
            </a:r>
            <a:r>
              <a:rPr lang="en-US" sz="1800" dirty="0"/>
              <a:t>) is evaluable</a:t>
            </a:r>
          </a:p>
          <a:p>
            <a:pPr lvl="2"/>
            <a:r>
              <a:rPr lang="en-US" sz="1400" dirty="0"/>
              <a:t>Bases can be different across measurements – no community challenge</a:t>
            </a:r>
          </a:p>
          <a:p>
            <a:pPr lvl="1"/>
            <a:r>
              <a:rPr lang="en-US" sz="1800" dirty="0"/>
              <a:t>This works both ways; experiments can project on </a:t>
            </a:r>
            <a:r>
              <a:rPr lang="en-US" sz="1800" i="1" dirty="0"/>
              <a:t>any</a:t>
            </a:r>
            <a:r>
              <a:rPr lang="en-US" sz="1800" dirty="0"/>
              <a:t> external PDFs</a:t>
            </a:r>
          </a:p>
          <a:p>
            <a:pPr lvl="2"/>
            <a:r>
              <a:rPr lang="en-US" sz="1400" dirty="0"/>
              <a:t>An external PDF constraint becomes a prior – no PDF </a:t>
            </a:r>
            <a:r>
              <a:rPr lang="en-US" sz="1400" dirty="0" err="1"/>
              <a:t>bookeeping</a:t>
            </a:r>
            <a:endParaRPr lang="en-US" sz="1400" dirty="0"/>
          </a:p>
          <a:p>
            <a:pPr lvl="2"/>
            <a:endParaRPr lang="en-US" sz="3600" dirty="0"/>
          </a:p>
          <a:p>
            <a:pPr lvl="2"/>
            <a:endParaRPr lang="en-US" sz="3600" dirty="0"/>
          </a:p>
          <a:p>
            <a:pPr lvl="2"/>
            <a:endParaRPr lang="en-US" sz="2800" dirty="0"/>
          </a:p>
          <a:p>
            <a:pPr lvl="2"/>
            <a:endParaRPr lang="en-US" sz="1400" dirty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Recover detector-level information beyond the Gaussian approximation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Experiments don’t see the gradient of the global fit</a:t>
            </a:r>
          </a:p>
          <a:p>
            <a:pPr lvl="2"/>
            <a:r>
              <a:rPr lang="en-US" sz="1400" dirty="0"/>
              <a:t>”Flavor dependent JEC? b/g corrections?  Bias from JER in the crack region?” Or cone-size?</a:t>
            </a:r>
            <a:endParaRPr lang="en-US" sz="2400" dirty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Assembly. </a:t>
            </a:r>
            <a:r>
              <a:rPr lang="en-US" sz="1800" dirty="0" err="1"/>
              <a:t>N</a:t>
            </a:r>
            <a:r>
              <a:rPr lang="en-US" sz="1800" baseline="-25000" dirty="0" err="1"/>
              <a:t>bin</a:t>
            </a:r>
            <a:r>
              <a:rPr lang="en-US" sz="1800" dirty="0"/>
              <a:t> ~ O(100), covariances scale with N</a:t>
            </a:r>
            <a:r>
              <a:rPr lang="en-US" sz="1800" baseline="-25000" dirty="0"/>
              <a:t>bin</a:t>
            </a:r>
            <a:r>
              <a:rPr lang="en-US" sz="1800" baseline="30000" dirty="0"/>
              <a:t>2</a:t>
            </a:r>
            <a:r>
              <a:rPr lang="en-US" sz="1800" dirty="0"/>
              <a:t> x </a:t>
            </a:r>
            <a:r>
              <a:rPr lang="en-US" sz="1800" dirty="0" err="1"/>
              <a:t>N</a:t>
            </a:r>
            <a:r>
              <a:rPr lang="en-US" sz="1800" baseline="-25000" dirty="0" err="1"/>
              <a:t>nuis</a:t>
            </a:r>
            <a:endParaRPr lang="en-US" sz="1800" baseline="-25000" dirty="0"/>
          </a:p>
          <a:p>
            <a:pPr marL="800100" lvl="1" indent="-342900">
              <a:buFont typeface="+mj-lt"/>
              <a:buAutoNum type="arabicPeriod"/>
            </a:pPr>
            <a:endParaRPr lang="en-US" sz="1800" baseline="-25000" dirty="0"/>
          </a:p>
          <a:p>
            <a:pPr lvl="2"/>
            <a:endParaRPr lang="en-US" sz="1400" dirty="0"/>
          </a:p>
          <a:p>
            <a:pPr lvl="2"/>
            <a:endParaRPr lang="en-US" sz="1400" dirty="0"/>
          </a:p>
          <a:p>
            <a:endParaRPr lang="en-US" sz="2000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B5FC57D-4896-5E31-EF3C-E62BA27A7F13}"/>
              </a:ext>
            </a:extLst>
          </p:cNvPr>
          <p:cNvSpPr txBox="1">
            <a:spLocks/>
          </p:cNvSpPr>
          <p:nvPr/>
        </p:nvSpPr>
        <p:spPr>
          <a:xfrm>
            <a:off x="3905034" y="3143105"/>
            <a:ext cx="8123454" cy="2984699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768DF4-F0DF-ADCC-155F-EA0BB8C1E0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568" y="3852318"/>
            <a:ext cx="4247475" cy="185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87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C357E-FB5B-787E-E93D-00E876734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1F4A59-AF57-70A4-7B72-8DECE8D72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Reproducing CT18NNLO with POD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334CE5-07F1-2177-8659-3D6AD0E0D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311"/>
          <a:stretch>
            <a:fillRect/>
          </a:stretch>
        </p:blipFill>
        <p:spPr>
          <a:xfrm>
            <a:off x="6975245" y="1008680"/>
            <a:ext cx="4356100" cy="13498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50C85C-6009-12BD-4EC9-BEBE053C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26B600-BD64-EAFC-5607-613E628583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633"/>
          <a:stretch>
            <a:fillRect/>
          </a:stretch>
        </p:blipFill>
        <p:spPr>
          <a:xfrm>
            <a:off x="227690" y="2218327"/>
            <a:ext cx="5483508" cy="4503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C2C2A-462B-6B6E-3953-66538A71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633"/>
          <a:stretch>
            <a:fillRect/>
          </a:stretch>
        </p:blipFill>
        <p:spPr>
          <a:xfrm>
            <a:off x="5847837" y="2218327"/>
            <a:ext cx="5483508" cy="4503148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D2DEFE-7D04-F22E-7A40-442349CDB2D3}"/>
              </a:ext>
            </a:extLst>
          </p:cNvPr>
          <p:cNvSpPr txBox="1">
            <a:spLocks/>
          </p:cNvSpPr>
          <p:nvPr/>
        </p:nvSpPr>
        <p:spPr>
          <a:xfrm>
            <a:off x="413657" y="1318145"/>
            <a:ext cx="11136538" cy="473931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Projecting </a:t>
            </a:r>
            <a:r>
              <a:rPr lang="en-US" sz="2000" dirty="0">
                <a:hlinkClick r:id="rId5"/>
              </a:rPr>
              <a:t>CT18NNLO</a:t>
            </a:r>
            <a:r>
              <a:rPr lang="en-US" sz="2000" dirty="0"/>
              <a:t> onto all-flavor POD</a:t>
            </a:r>
            <a:r>
              <a:rPr lang="en-US" sz="1600" dirty="0"/>
              <a:t> </a:t>
            </a:r>
            <a:r>
              <a:rPr lang="en-US" sz="1800" dirty="0"/>
              <a:t>→ </a:t>
            </a:r>
            <a:r>
              <a:rPr lang="en-US" sz="1800" dirty="0" err="1">
                <a:solidFill>
                  <a:srgbClr val="0000FF"/>
                </a:solidFill>
              </a:rPr>
              <a:t>c</a:t>
            </a:r>
            <a:r>
              <a:rPr lang="en-US" sz="1800" baseline="-25000" dirty="0" err="1">
                <a:solidFill>
                  <a:srgbClr val="0000FF"/>
                </a:solidFill>
              </a:rPr>
              <a:t>POD</a:t>
            </a:r>
            <a:r>
              <a:rPr lang="en-US" sz="1800" dirty="0">
                <a:solidFill>
                  <a:srgbClr val="0000FF"/>
                </a:solidFill>
              </a:rPr>
              <a:t>, 𝚺</a:t>
            </a:r>
            <a:r>
              <a:rPr lang="en-US" sz="1800" baseline="-25000" dirty="0">
                <a:solidFill>
                  <a:srgbClr val="0000FF"/>
                </a:solidFill>
              </a:rPr>
              <a:t>POD</a:t>
            </a:r>
          </a:p>
          <a:p>
            <a:r>
              <a:rPr lang="en-US" sz="1800" dirty="0"/>
              <a:t>Excellent closure. </a:t>
            </a:r>
            <a:endParaRPr lang="en-US" sz="1800" i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654B3D-4F66-6AE6-6052-C57A5291B00A}"/>
              </a:ext>
            </a:extLst>
          </p:cNvPr>
          <p:cNvCxnSpPr/>
          <p:nvPr/>
        </p:nvCxnSpPr>
        <p:spPr>
          <a:xfrm>
            <a:off x="9153295" y="4016829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20A8E2B-44C2-3601-5BBA-56D1370A027A}"/>
              </a:ext>
            </a:extLst>
          </p:cNvPr>
          <p:cNvCxnSpPr/>
          <p:nvPr/>
        </p:nvCxnSpPr>
        <p:spPr>
          <a:xfrm>
            <a:off x="7259181" y="5453743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43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D18796-9039-4EE9-560B-6D99E49C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first test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268A0-7CCE-EFD1-5655-A05279463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72" y="1148862"/>
            <a:ext cx="7258558" cy="4994707"/>
          </a:xfrm>
        </p:spPr>
        <p:txBody>
          <a:bodyPr/>
          <a:lstStyle/>
          <a:p>
            <a:r>
              <a:rPr lang="en-US" sz="2000" dirty="0"/>
              <a:t>Example: CMS inclusive jets </a:t>
            </a: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JHEP 12 (2022)035</a:t>
            </a:r>
            <a:r>
              <a:rPr lang="en-US" sz="1600" dirty="0"/>
              <a:t>] </a:t>
            </a:r>
            <a:r>
              <a:rPr lang="en-US" sz="2000" dirty="0"/>
              <a:t>in </a:t>
            </a:r>
            <a:r>
              <a:rPr lang="en-US" sz="2000" dirty="0">
                <a:hlinkClick r:id="rId3"/>
              </a:rPr>
              <a:t>xFitter</a:t>
            </a:r>
            <a:endParaRPr lang="en-US" sz="2000" dirty="0"/>
          </a:p>
          <a:p>
            <a:r>
              <a:rPr lang="en-US" sz="2000" dirty="0"/>
              <a:t>Compare: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Analytic model → </a:t>
            </a:r>
            <a:r>
              <a:rPr lang="en-US" sz="1800" dirty="0" err="1"/>
              <a:t>fastNLO</a:t>
            </a:r>
            <a:r>
              <a:rPr lang="en-US" sz="1800" dirty="0"/>
              <a:t> → 𝜒</a:t>
            </a:r>
            <a:r>
              <a:rPr lang="en-US" sz="1800" baseline="30000" dirty="0"/>
              <a:t>2</a:t>
            </a:r>
            <a:r>
              <a:rPr lang="en-US" sz="1800" dirty="0"/>
              <a:t> → fit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Analytic parametrization → </a:t>
            </a:r>
            <a:r>
              <a:rPr lang="en-US" sz="1800" dirty="0">
                <a:solidFill>
                  <a:srgbClr val="0000FF"/>
                </a:solidFill>
              </a:rPr>
              <a:t>POD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00FF"/>
                </a:solidFill>
              </a:rPr>
              <a:t>→  </a:t>
            </a:r>
            <a:r>
              <a:rPr lang="en-US" sz="1800" dirty="0" err="1">
                <a:solidFill>
                  <a:srgbClr val="0000FF"/>
                </a:solidFill>
              </a:rPr>
              <a:t>fastNLO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/>
              <a:t>→ 𝜒</a:t>
            </a:r>
            <a:r>
              <a:rPr lang="en-US" sz="1800" baseline="30000" dirty="0"/>
              <a:t>2</a:t>
            </a:r>
            <a:r>
              <a:rPr lang="en-US" sz="1800" dirty="0"/>
              <a:t> → fit</a:t>
            </a:r>
          </a:p>
          <a:p>
            <a:endParaRPr lang="en-US" sz="2200" dirty="0"/>
          </a:p>
          <a:p>
            <a:r>
              <a:rPr lang="en-US" sz="2200" dirty="0"/>
              <a:t>Analytic model with 16 parameters</a:t>
            </a:r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>
                <a:solidFill>
                  <a:srgbClr val="0000FF"/>
                </a:solidFill>
              </a:rPr>
              <a:t>Fit in POD basis  </a:t>
            </a:r>
            <a:r>
              <a:rPr lang="en-US" sz="1800" dirty="0"/>
              <a:t>projection has negligible bias</a:t>
            </a:r>
          </a:p>
          <a:p>
            <a:r>
              <a:rPr lang="en-US" sz="2200" dirty="0"/>
              <a:t>Next step: A </a:t>
            </a:r>
            <a:r>
              <a:rPr lang="en-US" sz="2200"/>
              <a:t>real analysis</a:t>
            </a:r>
            <a:endParaRPr lang="en-US" sz="2200" dirty="0"/>
          </a:p>
          <a:p>
            <a:pPr lvl="1"/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742198-A773-3B49-4BB7-CB95C08E6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182A1F-D4B0-B408-CFC2-0B9112EF68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6305" y="3429000"/>
            <a:ext cx="4256996" cy="2049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6ACE5C-A4E2-8F7E-A7C8-0350C4F67D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495" r="72567" b="64922"/>
          <a:stretch>
            <a:fillRect/>
          </a:stretch>
        </p:blipFill>
        <p:spPr>
          <a:xfrm>
            <a:off x="9454907" y="913821"/>
            <a:ext cx="2737093" cy="1877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672E1A-FC10-0F09-E7BD-1315DB6A967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921" b="73285"/>
          <a:stretch>
            <a:fillRect/>
          </a:stretch>
        </p:blipFill>
        <p:spPr>
          <a:xfrm>
            <a:off x="6916871" y="889035"/>
            <a:ext cx="2737093" cy="236939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423A888D-E3DB-CC9F-23E3-D2C7C4AEE860}"/>
              </a:ext>
            </a:extLst>
          </p:cNvPr>
          <p:cNvGrpSpPr/>
          <p:nvPr/>
        </p:nvGrpSpPr>
        <p:grpSpPr>
          <a:xfrm>
            <a:off x="7184571" y="2825223"/>
            <a:ext cx="5007429" cy="2559629"/>
            <a:chOff x="721778" y="1256459"/>
            <a:chExt cx="5007429" cy="255962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993266A-CECB-A333-E419-FCB619EB78F0}"/>
                </a:ext>
              </a:extLst>
            </p:cNvPr>
            <p:cNvGrpSpPr/>
            <p:nvPr/>
          </p:nvGrpSpPr>
          <p:grpSpPr>
            <a:xfrm>
              <a:off x="721778" y="1300001"/>
              <a:ext cx="5007429" cy="2481585"/>
              <a:chOff x="721778" y="1300001"/>
              <a:chExt cx="5007429" cy="2481585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4708487-847E-82DB-9AF9-135F13F00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r="43593" b="48374"/>
              <a:stretch>
                <a:fillRect/>
              </a:stretch>
            </p:blipFill>
            <p:spPr>
              <a:xfrm>
                <a:off x="721778" y="1300001"/>
                <a:ext cx="3501516" cy="2481585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BD661BBE-BDBB-5101-2249-67F1E6B980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74286" b="48374"/>
              <a:stretch>
                <a:fillRect/>
              </a:stretch>
            </p:blipFill>
            <p:spPr>
              <a:xfrm>
                <a:off x="4132955" y="1300001"/>
                <a:ext cx="1596252" cy="2481585"/>
              </a:xfrm>
              <a:prstGeom prst="rect">
                <a:avLst/>
              </a:prstGeom>
            </p:spPr>
          </p:pic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8E91F10-19CD-9C94-3D83-CB26CF54DC8A}"/>
                </a:ext>
              </a:extLst>
            </p:cNvPr>
            <p:cNvSpPr/>
            <p:nvPr/>
          </p:nvSpPr>
          <p:spPr>
            <a:xfrm>
              <a:off x="4158462" y="1256459"/>
              <a:ext cx="1324189" cy="2559629"/>
            </a:xfrm>
            <a:prstGeom prst="rect">
              <a:avLst/>
            </a:prstGeom>
            <a:noFill/>
            <a:ln w="2540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7256E8E-87DA-854D-BC57-84F6DFB8E1EE}"/>
              </a:ext>
            </a:extLst>
          </p:cNvPr>
          <p:cNvSpPr txBox="1"/>
          <p:nvPr/>
        </p:nvSpPr>
        <p:spPr>
          <a:xfrm>
            <a:off x="10526154" y="5426186"/>
            <a:ext cx="1502334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Full list in backup</a:t>
            </a:r>
          </a:p>
        </p:txBody>
      </p:sp>
    </p:spTree>
    <p:extLst>
      <p:ext uri="{BB962C8B-B14F-4D97-AF65-F5344CB8AC3E}">
        <p14:creationId xmlns:p14="http://schemas.microsoft.com/office/powerpoint/2010/main" val="2654496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9B5DB-C4A3-DD98-6E6B-7843C4685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B9C296-68BB-F71E-C4F4-95B0EB632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482DA-16FC-602D-0E21-23E0A6353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Unbinned</a:t>
            </a:r>
            <a:r>
              <a:rPr lang="en-US" sz="2400" dirty="0"/>
              <a:t> top quark data has extra PDF constraining power [</a:t>
            </a:r>
            <a:r>
              <a:rPr lang="en-US" sz="24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2604.13157</a:t>
            </a:r>
            <a:r>
              <a:rPr lang="en-US" sz="24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Strong case (and vehicle) for publishing finer non-profiled experimental likelihoods</a:t>
            </a:r>
            <a:endParaRPr lang="en-US" sz="2400" dirty="0"/>
          </a:p>
          <a:p>
            <a:pPr lvl="1"/>
            <a:r>
              <a:rPr lang="en-US" sz="2000" dirty="0"/>
              <a:t>Demonstrated simulation-based PDF inference is feasible</a:t>
            </a:r>
          </a:p>
          <a:p>
            <a:pPr lvl="1"/>
            <a:r>
              <a:rPr lang="en-US" sz="2000" dirty="0"/>
              <a:t>Author team Members from NNPDF + Experimental top (CMS) + Machine learning/SBI</a:t>
            </a:r>
          </a:p>
          <a:p>
            <a:r>
              <a:rPr lang="en-US" sz="2400" dirty="0"/>
              <a:t>Workhorses</a:t>
            </a:r>
          </a:p>
          <a:p>
            <a:pPr lvl="1"/>
            <a:r>
              <a:rPr lang="en-US" sz="2000" dirty="0"/>
              <a:t>Linear PDF model 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2000" dirty="0">
                <a:ea typeface="Palatino" pitchFamily="2" charset="77"/>
                <a:cs typeface="Dosis"/>
                <a:sym typeface="Dosis"/>
                <a:hlinkClick r:id="rId3"/>
              </a:rPr>
              <a:t>2507.16913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] &amp; workflows</a:t>
            </a:r>
          </a:p>
          <a:p>
            <a:pPr lvl="1"/>
            <a:r>
              <a:rPr lang="en-US" sz="2000" dirty="0"/>
              <a:t>Boosted Information tree [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2604.13157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AT" sz="2000">
                <a:latin typeface="Palatino" pitchFamily="2" charset="77"/>
                <a:ea typeface="Palatino" pitchFamily="2" charset="77"/>
                <a:hlinkClick r:id="rId4"/>
              </a:rPr>
              <a:t>2107.10859</a:t>
            </a:r>
            <a:r>
              <a:rPr lang="en-AT" sz="2000">
                <a:latin typeface="Palatino" pitchFamily="2" charset="77"/>
                <a:ea typeface="Palatino" pitchFamily="2" charset="77"/>
              </a:rPr>
              <a:t>,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2000">
                <a:latin typeface="Palatino" pitchFamily="2" charset="77"/>
                <a:ea typeface="Palatino" pitchFamily="2" charset="77"/>
                <a:hlinkClick r:id="rId5"/>
              </a:rPr>
              <a:t>2205.12976</a:t>
            </a:r>
            <a:r>
              <a:rPr lang="en-AT" sz="2000">
                <a:latin typeface="Palatino" pitchFamily="2" charset="77"/>
                <a:ea typeface="Palatino" pitchFamily="2" charset="77"/>
              </a:rPr>
              <a:t>]</a:t>
            </a:r>
            <a:endParaRPr lang="en-US" sz="2000" dirty="0">
              <a:ea typeface="Palatino" pitchFamily="2" charset="77"/>
              <a:cs typeface="Dosis"/>
              <a:sym typeface="Dosis"/>
            </a:endParaRPr>
          </a:p>
          <a:p>
            <a:pPr lvl="1"/>
            <a:r>
              <a:rPr lang="en-US" sz="2000" dirty="0"/>
              <a:t>“Refinable” modeling of systematics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[</a:t>
            </a:r>
            <a:r>
              <a:rPr lang="en-US" sz="2000" dirty="0">
                <a:latin typeface="Palatino" pitchFamily="2" charset="77"/>
                <a:ea typeface="Palatino" pitchFamily="2" charset="77"/>
                <a:hlinkClick r:id="rId6"/>
              </a:rPr>
              <a:t>2406.19076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]</a:t>
            </a:r>
            <a:endParaRPr lang="en-US" sz="2000" dirty="0"/>
          </a:p>
          <a:p>
            <a:r>
              <a:rPr lang="en-US" sz="2400" dirty="0"/>
              <a:t>POD reduces the need for community wide organization of PDF likelihoods</a:t>
            </a:r>
          </a:p>
          <a:p>
            <a:pPr lvl="1"/>
            <a:r>
              <a:rPr lang="en-US" sz="2000" dirty="0"/>
              <a:t>Would like to begin set it up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9EA109-6DED-DD48-2135-E7D2F058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88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8CDDAD-5BF3-DF64-215D-798BD0A6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13025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7F802-AB2C-74F6-A71E-CD3036090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7A14C7-1016-050F-3312-3A112897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likelihoods in global fits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608DE-03D7-B7C2-7770-3DFDB7CBC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How can we incorporate </a:t>
            </a:r>
            <a:r>
              <a:rPr lang="en-US" sz="2000" dirty="0" err="1"/>
              <a:t>unbinned</a:t>
            </a:r>
            <a:r>
              <a:rPr lang="en-US" sz="2000" dirty="0"/>
              <a:t> detector-level likelihood L(</a:t>
            </a:r>
            <a:r>
              <a:rPr lang="en-US" sz="2000" dirty="0" err="1"/>
              <a:t>D|</a:t>
            </a:r>
            <a:r>
              <a:rPr lang="en-US" sz="2000" b="1" dirty="0" err="1">
                <a:solidFill>
                  <a:srgbClr val="FF0000"/>
                </a:solidFill>
              </a:rPr>
              <a:t>c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8001"/>
                </a:solidFill>
              </a:rPr>
              <a:t>𝜈</a:t>
            </a:r>
            <a:r>
              <a:rPr lang="en-US" sz="2000" dirty="0"/>
              <a:t>) in global fits?</a:t>
            </a:r>
          </a:p>
          <a:p>
            <a:r>
              <a:rPr lang="en-US" sz="2000" dirty="0"/>
              <a:t>Staging: First, </a:t>
            </a:r>
            <a:r>
              <a:rPr lang="en-US" sz="2000" dirty="0">
                <a:solidFill>
                  <a:srgbClr val="FF8001"/>
                </a:solidFill>
              </a:rPr>
              <a:t>take unfolded, binned 𝜒</a:t>
            </a:r>
            <a:r>
              <a:rPr lang="en-US" sz="2000" baseline="30000" dirty="0">
                <a:solidFill>
                  <a:srgbClr val="FF8001"/>
                </a:solidFill>
              </a:rPr>
              <a:t>2</a:t>
            </a:r>
            <a:r>
              <a:rPr lang="en-US" sz="2000" dirty="0">
                <a:solidFill>
                  <a:srgbClr val="FF8001"/>
                </a:solidFill>
              </a:rPr>
              <a:t>-based measurement </a:t>
            </a:r>
            <a:r>
              <a:rPr lang="en-US" sz="2000" dirty="0"/>
              <a:t>→ </a:t>
            </a:r>
            <a:r>
              <a:rPr lang="en-US" sz="2000" dirty="0">
                <a:solidFill>
                  <a:srgbClr val="0000FF"/>
                </a:solidFill>
              </a:rPr>
              <a:t>Recast with POD</a:t>
            </a:r>
            <a:r>
              <a:rPr lang="en-US" sz="2000" dirty="0">
                <a:solidFill>
                  <a:srgbClr val="FF8001"/>
                </a:solidFill>
              </a:rPr>
              <a:t> </a:t>
            </a:r>
            <a:r>
              <a:rPr lang="en-US" sz="2000" dirty="0"/>
              <a:t>→ global fits</a:t>
            </a:r>
          </a:p>
          <a:p>
            <a:pPr marL="457200" lvl="1" indent="0">
              <a:buNone/>
            </a:pPr>
            <a:r>
              <a:rPr lang="en-US" sz="1600" dirty="0"/>
              <a:t>Followed by, possibly → </a:t>
            </a:r>
            <a:r>
              <a:rPr lang="en-US" sz="1600" dirty="0">
                <a:solidFill>
                  <a:srgbClr val="999999"/>
                </a:solidFill>
              </a:rPr>
              <a:t>Binned full likelihood with POD</a:t>
            </a:r>
          </a:p>
          <a:p>
            <a:pPr lvl="1"/>
            <a:r>
              <a:rPr lang="en-US" sz="1600" dirty="0"/>
              <a:t>Example: CMS inclusive jets (13 TeV) [</a:t>
            </a:r>
            <a:r>
              <a:rPr lang="en-US" sz="1600" dirty="0">
                <a:hlinkClick r:id="rId3"/>
              </a:rPr>
              <a:t>JHEP 12 (2022)035</a:t>
            </a:r>
            <a:r>
              <a:rPr lang="en-US" sz="1600" dirty="0"/>
              <a:t>]</a:t>
            </a:r>
          </a:p>
          <a:p>
            <a:pPr lvl="1"/>
            <a:r>
              <a:rPr lang="en-US" sz="1600" dirty="0"/>
              <a:t>NNLO theory predictions are binned. No point for NSBI. Jet-based measurements are indispensable for </a:t>
            </a:r>
            <a:r>
              <a:rPr lang="en-US" sz="1600" dirty="0" err="1"/>
              <a:t>f</a:t>
            </a:r>
            <a:r>
              <a:rPr lang="en-US" sz="1600" baseline="-25000" dirty="0" err="1"/>
              <a:t>g</a:t>
            </a:r>
            <a:endParaRPr lang="en-US" sz="1600" baseline="-25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F9239B-D7B5-378B-EA4A-355B2217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96032F-4A11-60CA-9002-84440EC634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26" y="3067644"/>
            <a:ext cx="4074388" cy="3790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92921B-8ADC-176E-9B5E-2728DD4D76FD}"/>
              </a:ext>
            </a:extLst>
          </p:cNvPr>
          <p:cNvSpPr txBox="1"/>
          <p:nvPr/>
        </p:nvSpPr>
        <p:spPr>
          <a:xfrm>
            <a:off x="3390325" y="6464443"/>
            <a:ext cx="3783408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[Bogdan </a:t>
            </a:r>
            <a:r>
              <a:rPr lang="en-US" sz="1600" i="1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Malaescu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5"/>
              </a:rPr>
              <a:t>LHC EW WG meeting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BAC13FE-8C16-FE6A-99EE-D3C819C73BE9}"/>
              </a:ext>
            </a:extLst>
          </p:cNvPr>
          <p:cNvSpPr txBox="1">
            <a:spLocks/>
          </p:cNvSpPr>
          <p:nvPr/>
        </p:nvSpPr>
        <p:spPr>
          <a:xfrm>
            <a:off x="3905034" y="3143105"/>
            <a:ext cx="8123454" cy="2984699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Why could the full likelihood be useful on nuisance side?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Recover detector-level information in L(</a:t>
            </a:r>
            <a:r>
              <a:rPr lang="en-US" sz="1800" dirty="0" err="1"/>
              <a:t>D|</a:t>
            </a:r>
            <a:r>
              <a:rPr lang="en-US" sz="1800" b="1" dirty="0" err="1">
                <a:solidFill>
                  <a:srgbClr val="FF0000"/>
                </a:solidFill>
              </a:rPr>
              <a:t>c</a:t>
            </a:r>
            <a:r>
              <a:rPr lang="en-US" sz="1800" baseline="-25000" dirty="0"/>
              <a:t>,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8001"/>
                </a:solidFill>
              </a:rPr>
              <a:t>𝜈</a:t>
            </a:r>
            <a:r>
              <a:rPr lang="en-US" sz="1800" dirty="0"/>
              <a:t>) </a:t>
            </a:r>
          </a:p>
          <a:p>
            <a:pPr marL="914400" lvl="2" indent="0">
              <a:buNone/>
            </a:pPr>
            <a:r>
              <a:rPr lang="en-US" sz="1400" dirty="0"/>
              <a:t>“When jets and top quarks don’t agree [in a global PDF fit], what do you do?” (June 19</a:t>
            </a:r>
            <a:r>
              <a:rPr lang="en-US" sz="1400" baseline="30000" dirty="0"/>
              <a:t>th</a:t>
            </a:r>
            <a:r>
              <a:rPr lang="en-US" sz="1400" dirty="0"/>
              <a:t>)</a:t>
            </a:r>
          </a:p>
          <a:p>
            <a:pPr marL="914400" lvl="2" indent="0">
              <a:buNone/>
            </a:pPr>
            <a:r>
              <a:rPr lang="en-US" sz="1400" dirty="0"/>
              <a:t>→ What’s the </a:t>
            </a:r>
            <a:r>
              <a:rPr lang="en-US" sz="1400" dirty="0" err="1"/>
              <a:t>postfit</a:t>
            </a:r>
            <a:r>
              <a:rPr lang="en-US" sz="1400" dirty="0"/>
              <a:t> result on </a:t>
            </a:r>
            <a:r>
              <a:rPr lang="en-US" sz="1400" b="1" dirty="0">
                <a:solidFill>
                  <a:srgbClr val="FF8001"/>
                </a:solidFill>
              </a:rPr>
              <a:t>𝜈?</a:t>
            </a:r>
            <a:endParaRPr lang="en-US" sz="1800" dirty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Experiments don’t see the gradient of the global fit</a:t>
            </a:r>
          </a:p>
          <a:p>
            <a:pPr lvl="2"/>
            <a:r>
              <a:rPr lang="en-US" sz="1400" dirty="0"/>
              <a:t>”Flavor dependent JEC? b/g corrections? </a:t>
            </a:r>
            <a:br>
              <a:rPr lang="en-US" sz="1400" dirty="0"/>
            </a:br>
            <a:r>
              <a:rPr lang="en-US" sz="1400" dirty="0"/>
              <a:t>Bias from JER in the crack region?” Or cone-size?</a:t>
            </a:r>
            <a:endParaRPr lang="en-US" sz="2400" dirty="0"/>
          </a:p>
          <a:p>
            <a:pPr lvl="2"/>
            <a:r>
              <a:rPr lang="en-US" sz="1400" dirty="0"/>
              <a:t>We compress the full information when results are made public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Assembly. </a:t>
            </a:r>
            <a:r>
              <a:rPr lang="en-US" sz="1800" dirty="0" err="1"/>
              <a:t>N</a:t>
            </a:r>
            <a:r>
              <a:rPr lang="en-US" sz="1800" baseline="-25000" dirty="0" err="1"/>
              <a:t>bin</a:t>
            </a:r>
            <a:r>
              <a:rPr lang="en-US" sz="1800" dirty="0"/>
              <a:t> ~ O(100), covariances scale with N</a:t>
            </a:r>
            <a:r>
              <a:rPr lang="en-US" sz="1800" baseline="-25000" dirty="0"/>
              <a:t>bin</a:t>
            </a:r>
            <a:r>
              <a:rPr lang="en-US" sz="1800" baseline="30000" dirty="0"/>
              <a:t>2</a:t>
            </a:r>
            <a:r>
              <a:rPr lang="en-US" sz="1800" dirty="0"/>
              <a:t> x </a:t>
            </a:r>
            <a:r>
              <a:rPr lang="en-US" sz="1800" dirty="0" err="1"/>
              <a:t>N</a:t>
            </a:r>
            <a:r>
              <a:rPr lang="en-US" sz="1800" baseline="-25000" dirty="0" err="1"/>
              <a:t>nuis</a:t>
            </a:r>
            <a:endParaRPr lang="en-US" sz="1800" dirty="0"/>
          </a:p>
          <a:p>
            <a:r>
              <a:rPr lang="en-US" sz="2000" dirty="0"/>
              <a:t>POD lives in Hilbert space → PDF </a:t>
            </a:r>
            <a:r>
              <a:rPr lang="en-US" sz="2000" i="1" dirty="0"/>
              <a:t>projections</a:t>
            </a:r>
            <a:r>
              <a:rPr lang="en-US" sz="2000" dirty="0"/>
              <a:t> can be exploited</a:t>
            </a:r>
          </a:p>
        </p:txBody>
      </p:sp>
    </p:spTree>
    <p:extLst>
      <p:ext uri="{BB962C8B-B14F-4D97-AF65-F5344CB8AC3E}">
        <p14:creationId xmlns:p14="http://schemas.microsoft.com/office/powerpoint/2010/main" val="3012214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6471C8-0644-57DF-7F2A-6DFBE361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Reproducing CT18NNLO with POD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18E87F-AAFC-79CD-3E25-41E774C0E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311"/>
          <a:stretch>
            <a:fillRect/>
          </a:stretch>
        </p:blipFill>
        <p:spPr>
          <a:xfrm>
            <a:off x="6975245" y="1008680"/>
            <a:ext cx="4356100" cy="13498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FB1AB8-6D02-4868-8156-8F15B59A9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63484-A888-1E80-4E31-9F41E51DB2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633"/>
          <a:stretch>
            <a:fillRect/>
          </a:stretch>
        </p:blipFill>
        <p:spPr>
          <a:xfrm>
            <a:off x="227690" y="2218327"/>
            <a:ext cx="5483508" cy="4503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001974-DEFC-C91B-AB78-B8EB2C5FD8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633"/>
          <a:stretch>
            <a:fillRect/>
          </a:stretch>
        </p:blipFill>
        <p:spPr>
          <a:xfrm>
            <a:off x="5847837" y="2218327"/>
            <a:ext cx="5483508" cy="4503148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300F957-7088-9AEE-BB1C-D4C313C55625}"/>
              </a:ext>
            </a:extLst>
          </p:cNvPr>
          <p:cNvSpPr txBox="1">
            <a:spLocks/>
          </p:cNvSpPr>
          <p:nvPr/>
        </p:nvSpPr>
        <p:spPr>
          <a:xfrm>
            <a:off x="413657" y="1318145"/>
            <a:ext cx="11136538" cy="473931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Projecting </a:t>
            </a:r>
            <a:r>
              <a:rPr lang="en-US" sz="2000" dirty="0">
                <a:hlinkClick r:id="rId5"/>
              </a:rPr>
              <a:t>CT18NNLO</a:t>
            </a:r>
            <a:r>
              <a:rPr lang="en-US" sz="2000" dirty="0"/>
              <a:t> onto all-flavor POD</a:t>
            </a:r>
            <a:r>
              <a:rPr lang="en-US" sz="1600" dirty="0"/>
              <a:t> </a:t>
            </a:r>
            <a:r>
              <a:rPr lang="en-US" sz="1800" dirty="0"/>
              <a:t>→ </a:t>
            </a:r>
            <a:r>
              <a:rPr lang="en-US" sz="1800" dirty="0" err="1">
                <a:solidFill>
                  <a:srgbClr val="0000FF"/>
                </a:solidFill>
              </a:rPr>
              <a:t>c</a:t>
            </a:r>
            <a:r>
              <a:rPr lang="en-US" sz="1800" baseline="-25000" dirty="0" err="1">
                <a:solidFill>
                  <a:srgbClr val="0000FF"/>
                </a:solidFill>
              </a:rPr>
              <a:t>POD</a:t>
            </a:r>
            <a:r>
              <a:rPr lang="en-US" sz="1800" dirty="0">
                <a:solidFill>
                  <a:srgbClr val="0000FF"/>
                </a:solidFill>
              </a:rPr>
              <a:t>, 𝚺</a:t>
            </a:r>
            <a:r>
              <a:rPr lang="en-US" sz="1800" baseline="-25000" dirty="0">
                <a:solidFill>
                  <a:srgbClr val="0000FF"/>
                </a:solidFill>
              </a:rPr>
              <a:t>POD</a:t>
            </a:r>
          </a:p>
          <a:p>
            <a:r>
              <a:rPr lang="en-US" sz="1800" dirty="0"/>
              <a:t>Excellent closure. Apply within experiment </a:t>
            </a:r>
            <a:r>
              <a:rPr lang="en-US" sz="1800" i="1" dirty="0"/>
              <a:t>as a prior.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9D3D94-8CB6-F8C3-49F9-47F5A5309C4C}"/>
              </a:ext>
            </a:extLst>
          </p:cNvPr>
          <p:cNvCxnSpPr/>
          <p:nvPr/>
        </p:nvCxnSpPr>
        <p:spPr>
          <a:xfrm>
            <a:off x="9153295" y="4016829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8317D8-6703-F4AA-57BA-E0B6E950CBD2}"/>
              </a:ext>
            </a:extLst>
          </p:cNvPr>
          <p:cNvCxnSpPr/>
          <p:nvPr/>
        </p:nvCxnSpPr>
        <p:spPr>
          <a:xfrm>
            <a:off x="7259181" y="5453743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513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3B92CC-35E9-21D1-FC41-7218C27A0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2E657-0CF9-05BC-57FB-A745317AB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Unbinned</a:t>
            </a:r>
            <a:r>
              <a:rPr lang="en-US" sz="2400" dirty="0"/>
              <a:t> top quark data has extra PDF constraining power [</a:t>
            </a:r>
            <a:r>
              <a:rPr lang="en-US" sz="24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2604.13157</a:t>
            </a:r>
            <a:r>
              <a:rPr lang="en-US" sz="24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Strong case (and vehicle) for publishing finer non-profiled experimental likelihoods</a:t>
            </a:r>
            <a:endParaRPr lang="en-US" sz="2400" dirty="0"/>
          </a:p>
          <a:p>
            <a:pPr lvl="1"/>
            <a:r>
              <a:rPr lang="en-US" sz="2000" dirty="0"/>
              <a:t>Demonstrated simulation-based PDF inference is feasible</a:t>
            </a:r>
          </a:p>
          <a:p>
            <a:pPr lvl="1"/>
            <a:r>
              <a:rPr lang="en-US" sz="2000" dirty="0"/>
              <a:t>Author team Members from NNPDF + Experimental top (CMS) + Machine learning/SBI</a:t>
            </a:r>
          </a:p>
          <a:p>
            <a:r>
              <a:rPr lang="en-US" sz="2400" dirty="0"/>
              <a:t>Workhorses</a:t>
            </a:r>
          </a:p>
          <a:p>
            <a:pPr lvl="1"/>
            <a:r>
              <a:rPr lang="en-US" sz="2000" dirty="0"/>
              <a:t>Linear PDF model 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[</a:t>
            </a:r>
            <a:r>
              <a:rPr lang="en-US" sz="2000" dirty="0">
                <a:ea typeface="Palatino" pitchFamily="2" charset="77"/>
                <a:cs typeface="Dosis"/>
                <a:sym typeface="Dosis"/>
                <a:hlinkClick r:id="rId3"/>
              </a:rPr>
              <a:t>2507.16913</a:t>
            </a:r>
            <a:r>
              <a:rPr lang="en-US" sz="2000" dirty="0">
                <a:ea typeface="Palatino" pitchFamily="2" charset="77"/>
                <a:cs typeface="Dosis"/>
                <a:sym typeface="Dosis"/>
              </a:rPr>
              <a:t>] &amp; workflows</a:t>
            </a:r>
          </a:p>
          <a:p>
            <a:pPr lvl="1"/>
            <a:r>
              <a:rPr lang="en-US" sz="2000" dirty="0"/>
              <a:t>Boosted Information tree [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2604.13157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AT" sz="2000">
                <a:latin typeface="Palatino" pitchFamily="2" charset="77"/>
                <a:ea typeface="Palatino" pitchFamily="2" charset="77"/>
                <a:hlinkClick r:id="rId4"/>
              </a:rPr>
              <a:t>2107.10859</a:t>
            </a:r>
            <a:r>
              <a:rPr lang="en-AT" sz="2000">
                <a:latin typeface="Palatino" pitchFamily="2" charset="77"/>
                <a:ea typeface="Palatino" pitchFamily="2" charset="77"/>
              </a:rPr>
              <a:t>,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AT" sz="2000">
                <a:latin typeface="Palatino" pitchFamily="2" charset="77"/>
                <a:ea typeface="Palatino" pitchFamily="2" charset="77"/>
                <a:hlinkClick r:id="rId5"/>
              </a:rPr>
              <a:t>2205.12976</a:t>
            </a:r>
            <a:r>
              <a:rPr lang="en-AT" sz="2000">
                <a:latin typeface="Palatino" pitchFamily="2" charset="77"/>
                <a:ea typeface="Palatino" pitchFamily="2" charset="77"/>
              </a:rPr>
              <a:t>]</a:t>
            </a:r>
            <a:endParaRPr lang="en-US" sz="2000" dirty="0">
              <a:ea typeface="Palatino" pitchFamily="2" charset="77"/>
              <a:cs typeface="Dosis"/>
              <a:sym typeface="Dosis"/>
            </a:endParaRPr>
          </a:p>
          <a:p>
            <a:pPr lvl="1"/>
            <a:r>
              <a:rPr lang="en-US" sz="2000" dirty="0"/>
              <a:t>“Refinable” modeling of systematics 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[</a:t>
            </a:r>
            <a:r>
              <a:rPr lang="en-US" sz="2000" dirty="0">
                <a:latin typeface="Palatino" pitchFamily="2" charset="77"/>
                <a:ea typeface="Palatino" pitchFamily="2" charset="77"/>
                <a:hlinkClick r:id="rId6"/>
              </a:rPr>
              <a:t>2406.19076</a:t>
            </a:r>
            <a:r>
              <a:rPr lang="en-US" sz="2000" dirty="0">
                <a:latin typeface="Palatino" pitchFamily="2" charset="77"/>
                <a:ea typeface="Palatino" pitchFamily="2" charset="77"/>
              </a:rPr>
              <a:t>]</a:t>
            </a:r>
            <a:endParaRPr lang="en-US" sz="2000" dirty="0"/>
          </a:p>
          <a:p>
            <a:r>
              <a:rPr lang="en-US" sz="2400" dirty="0"/>
              <a:t>POD reduces the need for community wide organization of PDF likelihoods</a:t>
            </a:r>
          </a:p>
          <a:p>
            <a:pPr lvl="1"/>
            <a:r>
              <a:rPr lang="en-US" sz="2000" dirty="0"/>
              <a:t>Would like to begin set it up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7B170E-EBD2-27D8-63F5-706F35DB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10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42242-C9FA-26F9-D6BC-12955986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H+W/Z interpretation with 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11D0D-0B1B-7C5C-AC7A-2DBACA5A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3968" y="6496772"/>
            <a:ext cx="3417888" cy="365125"/>
          </a:xfrm>
        </p:spPr>
        <p:txBody>
          <a:bodyPr/>
          <a:lstStyle/>
          <a:p>
            <a:pPr>
              <a:defRPr/>
            </a:pPr>
            <a:fld id="{28FF553B-6072-437D-A269-B48B9114F06D}" type="slidenum">
              <a:rPr lang="en-AT" smtClean="0"/>
              <a:pPr>
                <a:defRPr/>
              </a:pPr>
              <a:t>23</a:t>
            </a:fld>
            <a:endParaRPr lang="en-A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6F644B-5EC3-ACF1-3E7C-3FAB5CEC1628}"/>
              </a:ext>
            </a:extLst>
          </p:cNvPr>
          <p:cNvSpPr txBox="1"/>
          <p:nvPr/>
        </p:nvSpPr>
        <p:spPr>
          <a:xfrm>
            <a:off x="210956" y="4307352"/>
            <a:ext cx="3894148" cy="252376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H unitarizes SM at high energy</a:t>
            </a:r>
          </a:p>
          <a:p>
            <a:pPr marL="230188" indent="-230188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cancellations over many orders of magnitude ⟶ BSM probes</a:t>
            </a:r>
          </a:p>
          <a:p>
            <a:pPr marL="230188" indent="-230188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Six CP-even/odd effects modify angular distributions &amp; induce </a:t>
            </a:r>
            <a:b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E-growth</a:t>
            </a:r>
          </a:p>
          <a:p>
            <a:pPr marL="230188" indent="-230188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Developed ML algorithm fully aware of |M</a:t>
            </a:r>
            <a:r>
              <a:rPr lang="en-AT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SM</a:t>
            </a: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 + θ M</a:t>
            </a:r>
            <a:r>
              <a:rPr lang="en-AT" baseline="-25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BSM</a:t>
            </a: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|</a:t>
            </a:r>
            <a:r>
              <a:rPr lang="en-AT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2</a:t>
            </a:r>
            <a:br>
              <a:rPr lang="en-AT" baseline="300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2"/>
              </a:rPr>
              <a:t>MLST 2025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3"/>
              </a:rPr>
              <a:t>2205.12976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GB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4"/>
              </a:rPr>
              <a:t>CPC 2022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  <a:endParaRPr lang="en-AT" baseline="300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5B9531-6470-28D8-FCA8-EF98C1C65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206" y="1226046"/>
            <a:ext cx="3227242" cy="30890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7E9FDE-8945-2B07-C07C-04940A1BE845}"/>
              </a:ext>
            </a:extLst>
          </p:cNvPr>
          <p:cNvSpPr txBox="1"/>
          <p:nvPr/>
        </p:nvSpPr>
        <p:spPr>
          <a:xfrm>
            <a:off x="9759058" y="4120008"/>
            <a:ext cx="2416816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“ML optimal obsevable”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AT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0ℓ/1ℓ/2ℓ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high dim!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48 features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6 BSM effects</a:t>
            </a:r>
            <a:b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endParaRPr lang="en-AT" sz="1000" dirty="0">
              <a:latin typeface="Palatino" pitchFamily="2" charset="77"/>
              <a:ea typeface="Palatino" pitchFamily="2" charset="77"/>
              <a:cs typeface="Dosis"/>
              <a:sym typeface="Dosi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up to x8 sensitivity</a:t>
            </a:r>
            <a:br>
              <a:rPr lang="en-AT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6"/>
              </a:rPr>
              <a:t>2411.16907</a:t>
            </a:r>
            <a:r>
              <a:rPr lang="en-AT" sz="1400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AD83F0-012E-E407-9F4B-4B1BDB86B585}"/>
              </a:ext>
            </a:extLst>
          </p:cNvPr>
          <p:cNvGrpSpPr/>
          <p:nvPr/>
        </p:nvGrpSpPr>
        <p:grpSpPr>
          <a:xfrm>
            <a:off x="3966692" y="1066367"/>
            <a:ext cx="7310571" cy="5791632"/>
            <a:chOff x="3644720" y="1257175"/>
            <a:chExt cx="7310571" cy="57916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9658783-A51E-1CBC-5E21-E71BA4D0F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0173"/>
            <a:stretch/>
          </p:blipFill>
          <p:spPr>
            <a:xfrm>
              <a:off x="3878748" y="1257175"/>
              <a:ext cx="5737972" cy="512835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55A08FD-FEF1-1E51-5CC6-303FBCDCF7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397"/>
            <a:stretch/>
          </p:blipFill>
          <p:spPr>
            <a:xfrm>
              <a:off x="3644720" y="4302196"/>
              <a:ext cx="3251321" cy="274661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DB85E12-34BF-8A97-C5E1-F26B229BA5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722"/>
            <a:stretch/>
          </p:blipFill>
          <p:spPr>
            <a:xfrm>
              <a:off x="6649896" y="1267756"/>
              <a:ext cx="4305395" cy="194360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2E6D9A6-57CB-3056-C6A7-FCCBF35B7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91657" y="4347789"/>
              <a:ext cx="2720679" cy="2510211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A12E01A-2FD8-CDCB-6CCA-F3AF57CA8602}"/>
                </a:ext>
              </a:extLst>
            </p:cNvPr>
            <p:cNvCxnSpPr/>
            <p:nvPr/>
          </p:nvCxnSpPr>
          <p:spPr>
            <a:xfrm>
              <a:off x="8461420" y="4159876"/>
              <a:ext cx="0" cy="3291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E224792-A554-DE73-E3EC-9AE6756C53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52928" y="5434884"/>
              <a:ext cx="24614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99BD10C-60E2-63FB-7ABA-93E732BD9F8B}"/>
              </a:ext>
            </a:extLst>
          </p:cNvPr>
          <p:cNvSpPr txBox="1"/>
          <p:nvPr/>
        </p:nvSpPr>
        <p:spPr>
          <a:xfrm>
            <a:off x="4241926" y="1066367"/>
            <a:ext cx="211567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T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|M</a:t>
            </a:r>
            <a:r>
              <a:rPr lang="en-AT" baseline="-25000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SM</a:t>
            </a:r>
            <a:r>
              <a:rPr lang="en-AT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 + θ M</a:t>
            </a:r>
            <a:r>
              <a:rPr lang="en-AT" baseline="-25000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BSM</a:t>
            </a:r>
            <a:r>
              <a:rPr lang="en-AT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|</a:t>
            </a:r>
            <a:r>
              <a:rPr lang="en-AT" baseline="30000" dirty="0">
                <a:solidFill>
                  <a:srgbClr val="0000B5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2</a:t>
            </a:r>
            <a:endParaRPr lang="en-AT" dirty="0">
              <a:solidFill>
                <a:srgbClr val="0000B5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A7BC3AA-65D4-63AA-3742-830E3E191D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941" y="2507722"/>
            <a:ext cx="1255672" cy="8718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356765-B561-C027-C2C9-810778D0CA2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1734" y="5694737"/>
            <a:ext cx="761011" cy="76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26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7880DBC-610F-4360-E4D7-D1336577C775}"/>
              </a:ext>
            </a:extLst>
          </p:cNvPr>
          <p:cNvSpPr/>
          <p:nvPr/>
        </p:nvSpPr>
        <p:spPr>
          <a:xfrm>
            <a:off x="7987228" y="4158543"/>
            <a:ext cx="4087815" cy="2443963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613B172-C27A-74F0-8E62-C2FFADD318B3}"/>
              </a:ext>
            </a:extLst>
          </p:cNvPr>
          <p:cNvSpPr/>
          <p:nvPr/>
        </p:nvSpPr>
        <p:spPr>
          <a:xfrm>
            <a:off x="7987229" y="1090366"/>
            <a:ext cx="4087815" cy="2949949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7B6FA8-508B-89B1-D3F7-C27C5DCBF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Starting point: simulation based inference</a:t>
            </a:r>
            <a:endParaRPr lang="en-AT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4445E-5604-6C44-2187-E3DAA4ED4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``Refinable modeling for </a:t>
            </a:r>
            <a:r>
              <a:rPr lang="en-US" sz="1800" dirty="0" err="1"/>
              <a:t>unbinned</a:t>
            </a:r>
            <a:r>
              <a:rPr lang="en-US" sz="1800" dirty="0"/>
              <a:t> SMEFT analyses``</a:t>
            </a:r>
            <a:r>
              <a:rPr lang="en-AT" sz="130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GB" sz="13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MLST 6 015007 (2025)</a:t>
            </a:r>
            <a:r>
              <a:rPr lang="en-GB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en-US" sz="1300" i="1" dirty="0"/>
          </a:p>
          <a:p>
            <a:pPr lvl="1"/>
            <a:r>
              <a:rPr lang="en-US" sz="1600" dirty="0"/>
              <a:t>Stage-wise </a:t>
            </a:r>
            <a:r>
              <a:rPr lang="en-US" sz="1600" dirty="0" err="1"/>
              <a:t>unbinned</a:t>
            </a:r>
            <a:r>
              <a:rPr lang="en-US" sz="1600" dirty="0"/>
              <a:t> model building for SMEFT</a:t>
            </a:r>
          </a:p>
          <a:p>
            <a:pPr lvl="1"/>
            <a:r>
              <a:rPr lang="en-US" sz="1600" dirty="0"/>
              <a:t>Statistical footing of  “systematics recipes”</a:t>
            </a:r>
          </a:p>
          <a:p>
            <a:pPr lvl="1"/>
            <a:r>
              <a:rPr lang="en-US" sz="1600" dirty="0"/>
              <a:t>Dissect the effect of (groups of) </a:t>
            </a:r>
            <a:r>
              <a:rPr lang="en-AT" sz="1600"/>
              <a:t>systematics</a:t>
            </a:r>
            <a:r>
              <a:rPr lang="en-US" sz="1600" dirty="0"/>
              <a:t> &amp; POIs</a:t>
            </a:r>
          </a:p>
          <a:p>
            <a:pPr lvl="1"/>
            <a:r>
              <a:rPr lang="en-US" sz="1600" dirty="0"/>
              <a:t>Machine-learn the components 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(with trees)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Contribution to [</a:t>
            </a:r>
            <a:r>
              <a:rPr lang="en-US" sz="1800" dirty="0">
                <a:hlinkClick r:id="rId3"/>
              </a:rPr>
              <a:t>FAIR-HUC Challenge</a:t>
            </a:r>
            <a:r>
              <a:rPr lang="en-US" sz="1800" dirty="0"/>
              <a:t>] preprint [</a:t>
            </a:r>
            <a:r>
              <a:rPr lang="en-US" sz="1800" dirty="0">
                <a:hlinkClick r:id="rId4"/>
              </a:rPr>
              <a:t>arXiv:2505.05544</a:t>
            </a:r>
            <a:r>
              <a:rPr lang="en-US" sz="1800" dirty="0"/>
              <a:t>]</a:t>
            </a:r>
          </a:p>
          <a:p>
            <a:pPr lvl="1"/>
            <a:r>
              <a:rPr lang="en-US" sz="1600" dirty="0"/>
              <a:t>Cross section measurement of H→𝝉𝝉 in DELPHES simulation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Our approach</a:t>
            </a:r>
          </a:p>
          <a:p>
            <a:pPr lvl="1"/>
            <a:r>
              <a:rPr lang="en-US" sz="1600" dirty="0"/>
              <a:t>Classic </a:t>
            </a:r>
            <a:r>
              <a:rPr lang="en-US" sz="1600" dirty="0" err="1"/>
              <a:t>unbinned</a:t>
            </a:r>
            <a:r>
              <a:rPr lang="en-US" sz="1600" dirty="0"/>
              <a:t> SBI</a:t>
            </a:r>
          </a:p>
          <a:p>
            <a:pPr lvl="1"/>
            <a:r>
              <a:rPr lang="en-US" sz="1600" dirty="0"/>
              <a:t>Build all known dependencies into the profiled test statistic</a:t>
            </a:r>
          </a:p>
          <a:p>
            <a:pPr lvl="1"/>
            <a:r>
              <a:rPr lang="en-US" sz="1600" dirty="0"/>
              <a:t>Arbitrarily accurate models for systematics; fully refinable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5F163-F76A-2028-CD54-5C3AF5C0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4A4EDD-39A1-1E91-38E5-6E4C7581C5D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88497" y="1057147"/>
            <a:ext cx="3986547" cy="26576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D189D3-85EE-F8DC-7472-60B953B3E95F}"/>
              </a:ext>
            </a:extLst>
          </p:cNvPr>
          <p:cNvSpPr txBox="1"/>
          <p:nvPr/>
        </p:nvSpPr>
        <p:spPr>
          <a:xfrm>
            <a:off x="8006857" y="3681626"/>
            <a:ext cx="4061689" cy="338554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sz="160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RS,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Mach. Learn. Sci. Technol. 6 015007 (2025)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B54B76-6F81-C55D-F583-7460AFC86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614" y="4365623"/>
            <a:ext cx="3832310" cy="18729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0575DC5-D6E6-A3A3-734A-6D4A162A1DF0}"/>
              </a:ext>
            </a:extLst>
          </p:cNvPr>
          <p:cNvSpPr txBox="1"/>
          <p:nvPr/>
        </p:nvSpPr>
        <p:spPr>
          <a:xfrm>
            <a:off x="8247301" y="6195207"/>
            <a:ext cx="3668935" cy="338554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lvl="1"/>
            <a:r>
              <a:rPr lang="en-US" sz="1600" dirty="0"/>
              <a:t> [RS et al., </a:t>
            </a:r>
            <a:r>
              <a:rPr lang="en-US" sz="1600" dirty="0">
                <a:hlinkClick r:id="rId4"/>
              </a:rPr>
              <a:t>arXiv:2505.05544</a:t>
            </a:r>
            <a:r>
              <a:rPr lang="en-US" sz="1600" dirty="0"/>
              <a:t>]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BB3F99-17E0-99F9-529B-119E4CC36688}"/>
              </a:ext>
            </a:extLst>
          </p:cNvPr>
          <p:cNvGrpSpPr/>
          <p:nvPr/>
        </p:nvGrpSpPr>
        <p:grpSpPr>
          <a:xfrm>
            <a:off x="211082" y="3319504"/>
            <a:ext cx="7913712" cy="1440140"/>
            <a:chOff x="-8172" y="5517887"/>
            <a:chExt cx="7913712" cy="144014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292B76F-4768-2718-C8B0-608D13FA0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8172" y="5517887"/>
              <a:ext cx="7913712" cy="1440140"/>
            </a:xfrm>
            <a:prstGeom prst="rect">
              <a:avLst/>
            </a:prstGeom>
          </p:spPr>
        </p:pic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8143083-1241-049C-75A8-8E14253EA759}"/>
                </a:ext>
              </a:extLst>
            </p:cNvPr>
            <p:cNvCxnSpPr/>
            <p:nvPr/>
          </p:nvCxnSpPr>
          <p:spPr>
            <a:xfrm>
              <a:off x="143220" y="6003319"/>
              <a:ext cx="209320" cy="0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7885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81970-C5A9-D134-6902-5C8346027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What to do with 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6743FE7F-0535-F853-243A-330230955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AT" sz="2200" b="1"/>
              <a:t>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US" sz="2200" b="1" dirty="0"/>
              <a:t> </a:t>
            </a:r>
            <a:r>
              <a:rPr lang="en-AT" sz="2200" b="1">
                <a:solidFill>
                  <a:srgbClr val="FF8001"/>
                </a:solidFill>
              </a:rPr>
              <a:t>𝛎</a:t>
            </a:r>
            <a:r>
              <a:rPr lang="en-AT" sz="2200" b="1"/>
              <a:t>) </a:t>
            </a:r>
            <a:r>
              <a:rPr lang="en-AT" sz="2200"/>
              <a:t>encodes </a:t>
            </a:r>
            <a:r>
              <a:rPr lang="en-AT" sz="2200" dirty="0"/>
              <a:t>the </a:t>
            </a:r>
            <a:br>
              <a:rPr lang="en-AT" sz="2200" dirty="0"/>
            </a:br>
            <a:r>
              <a:rPr lang="en-AT" sz="2200" dirty="0"/>
              <a:t>field’s knowledge about how</a:t>
            </a:r>
            <a:br>
              <a:rPr lang="en-AT" sz="2200" dirty="0"/>
            </a:br>
            <a:r>
              <a:rPr lang="en-AT" sz="2200" dirty="0"/>
              <a:t>phenomena depend on model</a:t>
            </a:r>
            <a:br>
              <a:rPr lang="en-AT" sz="2200" dirty="0"/>
            </a:br>
            <a:r>
              <a:rPr lang="en-AT" sz="2200" dirty="0"/>
              <a:t>parameters. </a:t>
            </a:r>
          </a:p>
          <a:p>
            <a:pPr lvl="1"/>
            <a:r>
              <a:rPr lang="en-US" sz="2000" i="1" dirty="0"/>
              <a:t>Extract from the bottom of a river </a:t>
            </a:r>
            <a:r>
              <a:rPr lang="en-US" sz="2000" dirty="0"/>
              <a:t>(of wikis)</a:t>
            </a:r>
            <a:endParaRPr lang="en-AT" sz="2000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200" dirty="0"/>
              <a:t>Wield its power </a:t>
            </a:r>
            <a:r>
              <a:rPr lang="en-AT" sz="2200"/>
              <a:t>to </a:t>
            </a:r>
            <a:r>
              <a:rPr lang="en-AT" sz="2200" dirty="0"/>
              <a:t>our advantage:</a:t>
            </a:r>
            <a:br>
              <a:rPr lang="en-AT" sz="2200" b="1" dirty="0"/>
            </a:br>
            <a:r>
              <a:rPr lang="en-AT" sz="2200"/>
              <a:t>Expand </a:t>
            </a:r>
            <a:r>
              <a:rPr lang="en-AT" sz="2200" b="1"/>
              <a:t>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US" sz="2200" b="1" dirty="0"/>
              <a:t> </a:t>
            </a:r>
            <a:r>
              <a:rPr lang="en-AT" sz="2200" b="1">
                <a:solidFill>
                  <a:srgbClr val="FF8001"/>
                </a:solidFill>
              </a:rPr>
              <a:t>𝛎</a:t>
            </a:r>
            <a:r>
              <a:rPr lang="en-AT" sz="2200" b="1"/>
              <a:t>) </a:t>
            </a:r>
            <a:r>
              <a:rPr lang="en-AT" sz="2200" dirty="0"/>
              <a:t>into sub-processes </a:t>
            </a:r>
            <a:br>
              <a:rPr lang="en-AT" sz="2200" dirty="0"/>
            </a:br>
            <a:r>
              <a:rPr lang="en-AT" sz="2200"/>
              <a:t>and </a:t>
            </a:r>
            <a:r>
              <a:rPr lang="en-US" sz="2200" dirty="0"/>
              <a:t>encode</a:t>
            </a:r>
            <a:r>
              <a:rPr lang="en-AT" sz="2200"/>
              <a:t> analytic dependencies</a:t>
            </a:r>
            <a:r>
              <a:rPr lang="en-US" sz="2200" dirty="0"/>
              <a:t>,</a:t>
            </a:r>
            <a:br>
              <a:rPr lang="en-US" sz="2400" dirty="0"/>
            </a:br>
            <a:r>
              <a:rPr lang="en-US" sz="2000" i="1" dirty="0"/>
              <a:t>as if you had the power to evaluate</a:t>
            </a:r>
            <a:endParaRPr lang="en-AT" sz="2000" i="1" dirty="0"/>
          </a:p>
          <a:p>
            <a:pPr lvl="1"/>
            <a:r>
              <a:rPr lang="en-AT" sz="2000" dirty="0"/>
              <a:t>Can’t keep it, though.</a:t>
            </a:r>
          </a:p>
          <a:p>
            <a:pPr marL="457200" indent="-457200">
              <a:buFont typeface="+mj-lt"/>
              <a:buAutoNum type="arabicPeriod" startAt="3"/>
            </a:pPr>
            <a:endParaRPr lang="en-AT" sz="7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200" dirty="0"/>
              <a:t>Get </a:t>
            </a:r>
            <a:r>
              <a:rPr lang="en-AT" sz="2200"/>
              <a:t>rid of </a:t>
            </a:r>
            <a:r>
              <a:rPr lang="en-AT" sz="2200" b="1"/>
              <a:t>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US" sz="2200" b="1" dirty="0"/>
              <a:t> </a:t>
            </a:r>
            <a:r>
              <a:rPr lang="en-AT" sz="2200" b="1">
                <a:solidFill>
                  <a:srgbClr val="FF8001"/>
                </a:solidFill>
              </a:rPr>
              <a:t>𝛎</a:t>
            </a:r>
            <a:r>
              <a:rPr lang="en-AT" sz="2200" b="1"/>
              <a:t>) </a:t>
            </a:r>
            <a:br>
              <a:rPr lang="en-AT" sz="2200" dirty="0"/>
            </a:br>
            <a:r>
              <a:rPr lang="en-AT" sz="2200" dirty="0"/>
              <a:t>by forming ratios, which we </a:t>
            </a:r>
            <a:r>
              <a:rPr lang="en-AT" sz="2200" i="1" dirty="0"/>
              <a:t>do</a:t>
            </a:r>
            <a:r>
              <a:rPr lang="en-AT" sz="2200" dirty="0"/>
              <a:t> evaluate</a:t>
            </a:r>
            <a:br>
              <a:rPr lang="en-AT" sz="2200" dirty="0"/>
            </a:br>
            <a:r>
              <a:rPr lang="en-AT" sz="2200" dirty="0"/>
              <a:t>with ML surrogates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7B383-D42F-6687-FFC1-1BFE78FB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CE41F0-1E67-D7E9-AFAF-AA0278FA2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337" y="1071782"/>
            <a:ext cx="2704238" cy="1680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9D7533-1E07-39F4-8718-8DC88100B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520" y="2971608"/>
            <a:ext cx="2687871" cy="1854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A2B11C-1F78-F76C-51C3-4C6147A77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576" y="5070532"/>
            <a:ext cx="2709758" cy="15433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8D472E-ECE5-1EFA-8BEA-022BD93F4E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32888" y="273867"/>
            <a:ext cx="2275114" cy="655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F60926-F39E-9943-DF94-9B3B33AD214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1174" y="5528162"/>
            <a:ext cx="1983474" cy="5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55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529AEB7-DFF5-1A92-0B2A-7A2307C0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Modeling across the fields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788A941-AE08-22F9-BA89-B3FBCBB7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T" sz="2200"/>
              <a:t>What is</a:t>
            </a:r>
            <a:r>
              <a:rPr lang="en-US" sz="2200" dirty="0"/>
              <a:t> </a:t>
            </a:r>
            <a:r>
              <a:rPr lang="en-AT" sz="2200" b="1"/>
              <a:t>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i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AT" sz="2200" b="1">
                <a:solidFill>
                  <a:srgbClr val="FF8001"/>
                </a:solidFill>
              </a:rPr>
              <a:t>𝛎</a:t>
            </a:r>
            <a:r>
              <a:rPr lang="en-AT" sz="2200" b="1"/>
              <a:t>)</a:t>
            </a:r>
            <a:r>
              <a:rPr lang="en-AT" sz="2200"/>
              <a:t>  </a:t>
            </a:r>
            <a:r>
              <a:rPr lang="en-AT" sz="2200" dirty="0"/>
              <a:t>?</a:t>
            </a:r>
            <a:endParaRPr lang="en-AT" sz="2200" b="1" dirty="0"/>
          </a:p>
          <a:p>
            <a:pPr marL="457200" indent="-457200">
              <a:buFont typeface="+mj-lt"/>
              <a:buAutoNum type="arabicPeriod"/>
            </a:pPr>
            <a:r>
              <a:rPr lang="en-AT" sz="2200" b="1" dirty="0"/>
              <a:t>Physics</a:t>
            </a:r>
            <a:r>
              <a:rPr lang="en-AT" sz="2200" b="1"/>
              <a:t>: 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i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AT" sz="2200" b="1">
                <a:solidFill>
                  <a:srgbClr val="FF8001"/>
                </a:solidFill>
              </a:rPr>
              <a:t>𝛎</a:t>
            </a:r>
            <a:r>
              <a:rPr lang="en-AT" sz="2200" b="1"/>
              <a:t>)</a:t>
            </a:r>
            <a:r>
              <a:rPr lang="en-AT" sz="2200"/>
              <a:t> </a:t>
            </a:r>
            <a:r>
              <a:rPr lang="en-AT" sz="2200" b="1"/>
              <a:t>dx</a:t>
            </a:r>
            <a:br>
              <a:rPr lang="en-AT" sz="2200" dirty="0"/>
            </a:br>
            <a:r>
              <a:rPr lang="en-AT" sz="2200" dirty="0"/>
              <a:t>Unbinned differential cross section</a:t>
            </a:r>
            <a:br>
              <a:rPr lang="en-AT" sz="2200" dirty="0"/>
            </a:br>
            <a:r>
              <a:rPr lang="en-AT" sz="2200"/>
              <a:t> (detector-level</a:t>
            </a:r>
            <a:r>
              <a:rPr lang="en-AT" sz="2200" dirty="0"/>
              <a:t>, fiducial, total)</a:t>
            </a:r>
            <a:br>
              <a:rPr lang="en-AT" sz="220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r>
              <a:rPr lang="en-AT" sz="2200"/>
              <a:t>Access to </a:t>
            </a:r>
            <a:r>
              <a:rPr lang="en-AT" sz="2200" b="1"/>
              <a:t>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i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AT" sz="2200" b="1" dirty="0">
                <a:solidFill>
                  <a:srgbClr val="FF8001"/>
                </a:solidFill>
              </a:rPr>
              <a:t>𝛎</a:t>
            </a:r>
            <a:r>
              <a:rPr lang="en-AT" sz="2200" b="1"/>
              <a:t>) </a:t>
            </a:r>
            <a:r>
              <a:rPr lang="en-AT" sz="2200"/>
              <a:t>via</a:t>
            </a:r>
            <a:r>
              <a:rPr lang="en-US" sz="2200" dirty="0"/>
              <a:t> </a:t>
            </a:r>
            <a:r>
              <a:rPr lang="en-AT" sz="2200"/>
              <a:t>expensive sampling</a:t>
            </a:r>
            <a:endParaRPr lang="en-US" sz="2200" b="1" dirty="0"/>
          </a:p>
          <a:p>
            <a:pPr marL="457200" indent="-457200">
              <a:buFont typeface="+mj-lt"/>
              <a:buAutoNum type="arabicPeriod"/>
            </a:pPr>
            <a:r>
              <a:rPr lang="en-AT" sz="2200" b="1"/>
              <a:t>Machine-learning: d</a:t>
            </a:r>
            <a:r>
              <a:rPr lang="en-US" sz="2200" b="1" dirty="0" err="1"/>
              <a:t>σ</a:t>
            </a:r>
            <a:r>
              <a:rPr lang="en-AT" sz="2200" b="1"/>
              <a:t>(x|</a:t>
            </a:r>
            <a:r>
              <a:rPr lang="en-US" sz="2200" b="1" i="1" dirty="0">
                <a:solidFill>
                  <a:srgbClr val="0000FF"/>
                </a:solidFill>
              </a:rPr>
              <a:t>c</a:t>
            </a:r>
            <a:r>
              <a:rPr lang="en-AT" sz="2200" b="1"/>
              <a:t>,</a:t>
            </a:r>
            <a:r>
              <a:rPr lang="en-AT" sz="2200" b="1" dirty="0">
                <a:solidFill>
                  <a:srgbClr val="FF8001"/>
                </a:solidFill>
              </a:rPr>
              <a:t>𝛎</a:t>
            </a:r>
            <a:r>
              <a:rPr lang="en-AT" sz="2200" b="1" dirty="0"/>
              <a:t>) </a:t>
            </a:r>
            <a:r>
              <a:rPr lang="en-AT" sz="2200" dirty="0"/>
              <a:t>defines a pdf</a:t>
            </a:r>
          </a:p>
          <a:p>
            <a:pPr lvl="1"/>
            <a:r>
              <a:rPr lang="en-AT" sz="2200"/>
              <a:t>The </a:t>
            </a:r>
            <a:r>
              <a:rPr lang="en-AT" sz="2200" dirty="0"/>
              <a:t>inclusive model is </a:t>
            </a:r>
            <a:r>
              <a:rPr lang="en-AT" sz="2200" i="1" dirty="0"/>
              <a:t>not </a:t>
            </a:r>
            <a:r>
              <a:rPr lang="en-AT" sz="2200" dirty="0"/>
              <a:t>particularly useful.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327B2-A523-7E7F-8AD2-BC008326A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6A8389-F8C8-8318-EDC6-9D1AB6FD3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271" y="1178721"/>
            <a:ext cx="1626232" cy="23083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23D49E-62AA-B434-C128-943518DD30CD}"/>
              </a:ext>
            </a:extLst>
          </p:cNvPr>
          <p:cNvSpPr txBox="1"/>
          <p:nvPr/>
        </p:nvSpPr>
        <p:spPr>
          <a:xfrm>
            <a:off x="1297054" y="2693913"/>
            <a:ext cx="3877985" cy="923330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c</a:t>
            </a:r>
            <a:r>
              <a:rPr lang="en-AT" i="1">
                <a:solidFill>
                  <a:srgbClr val="0000FF"/>
                </a:solidFill>
              </a:rPr>
              <a:t> … POI ∊ ℝ</a:t>
            </a:r>
            <a:r>
              <a:rPr lang="en-US" i="1" baseline="30000" dirty="0">
                <a:solidFill>
                  <a:srgbClr val="0000FF"/>
                </a:solidFill>
              </a:rPr>
              <a:t>N</a:t>
            </a:r>
            <a:r>
              <a:rPr lang="en-AT" i="1" dirty="0">
                <a:solidFill>
                  <a:srgbClr val="0000FF"/>
                </a:solidFill>
              </a:rPr>
              <a:t>			</a:t>
            </a:r>
          </a:p>
          <a:p>
            <a:r>
              <a:rPr lang="en-AT" i="1" dirty="0">
                <a:solidFill>
                  <a:srgbClr val="FE7800"/>
                </a:solidFill>
              </a:rPr>
              <a:t>𝛎 … nuisance parameters </a:t>
            </a:r>
            <a:r>
              <a:rPr lang="en-AT" i="1">
                <a:solidFill>
                  <a:srgbClr val="FE7800"/>
                </a:solidFill>
              </a:rPr>
              <a:t>∊ ℝ</a:t>
            </a:r>
            <a:r>
              <a:rPr lang="en-AT" i="1" baseline="30000">
                <a:solidFill>
                  <a:srgbClr val="FE7800"/>
                </a:solidFill>
              </a:rPr>
              <a:t>M</a:t>
            </a:r>
            <a:endParaRPr lang="en-US" i="1" baseline="30000" dirty="0">
              <a:solidFill>
                <a:srgbClr val="FE7800"/>
              </a:solidFill>
            </a:endParaRPr>
          </a:p>
          <a:p>
            <a:r>
              <a:rPr lang="en-AT" i="1"/>
              <a:t>x </a:t>
            </a:r>
            <a:r>
              <a:rPr lang="en-AT" i="1" dirty="0"/>
              <a:t>… observation (1 event)	 </a:t>
            </a:r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66A40EF4-9168-54E1-E024-A7C89616206D}"/>
              </a:ext>
            </a:extLst>
          </p:cNvPr>
          <p:cNvSpPr txBox="1">
            <a:spLocks/>
          </p:cNvSpPr>
          <p:nvPr/>
        </p:nvSpPr>
        <p:spPr>
          <a:xfrm>
            <a:off x="7147559" y="588147"/>
            <a:ext cx="5085245" cy="4211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AT" sz="2200" dirty="0">
              <a:latin typeface="Palatino Linotype" panose="02040502050505030304" pitchFamily="18" charset="0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 startAt="3"/>
            </a:pPr>
            <a:r>
              <a:rPr lang="en-AT" sz="2200" b="1" dirty="0">
                <a:latin typeface="Palatino Linotype" panose="02040502050505030304" pitchFamily="18" charset="0"/>
              </a:rPr>
              <a:t>Mathematical statistics</a:t>
            </a:r>
            <a:r>
              <a:rPr lang="en-AT" sz="2200" b="1">
                <a:latin typeface="Palatino Linotype" panose="02040502050505030304" pitchFamily="18" charset="0"/>
              </a:rPr>
              <a:t>: d</a:t>
            </a:r>
            <a:r>
              <a:rPr lang="en-US" sz="2200" b="1" dirty="0" err="1">
                <a:latin typeface="Palatino Linotype" panose="02040502050505030304" pitchFamily="18" charset="0"/>
              </a:rPr>
              <a:t>σ</a:t>
            </a:r>
            <a:r>
              <a:rPr lang="en-AT" sz="2200" b="1">
                <a:latin typeface="Palatino Linotype" panose="02040502050505030304" pitchFamily="18" charset="0"/>
              </a:rPr>
              <a:t>(x|</a:t>
            </a:r>
            <a:r>
              <a:rPr lang="en-US" sz="2200" dirty="0">
                <a:solidFill>
                  <a:srgbClr val="0000FF"/>
                </a:solidFill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Palatino Linotype" panose="02040502050505030304" pitchFamily="18" charset="0"/>
              </a:rPr>
              <a:t>μ</a:t>
            </a:r>
            <a:r>
              <a:rPr lang="en-AT" sz="2200" b="1">
                <a:latin typeface="Palatino Linotype" panose="02040502050505030304" pitchFamily="18" charset="0"/>
              </a:rPr>
              <a:t>,</a:t>
            </a:r>
            <a:r>
              <a:rPr lang="en-AT" sz="2200" b="1">
                <a:solidFill>
                  <a:srgbClr val="FF8001"/>
                </a:solidFill>
                <a:latin typeface="Palatino Linotype" panose="02040502050505030304" pitchFamily="18" charset="0"/>
              </a:rPr>
              <a:t>𝛎</a:t>
            </a:r>
            <a:r>
              <a:rPr lang="en-AT" sz="2200" b="1">
                <a:latin typeface="Palatino Linotype" panose="02040502050505030304" pitchFamily="18" charset="0"/>
              </a:rPr>
              <a:t>) </a:t>
            </a:r>
            <a:br>
              <a:rPr lang="en-AT" sz="2200" dirty="0">
                <a:latin typeface="Palatino Linotype" panose="02040502050505030304" pitchFamily="18" charset="0"/>
              </a:rPr>
            </a:br>
            <a:r>
              <a:rPr lang="en-AT" sz="2200" dirty="0">
                <a:latin typeface="Palatino Linotype" panose="02040502050505030304" pitchFamily="18" charset="0"/>
              </a:rPr>
              <a:t>A </a:t>
            </a:r>
            <a:r>
              <a:rPr lang="en-AT" sz="2200" dirty="0">
                <a:solidFill>
                  <a:srgbClr val="00B050"/>
                </a:solidFill>
                <a:latin typeface="Palatino Linotype" panose="02040502050505030304" pitchFamily="18" charset="0"/>
              </a:rPr>
              <a:t>measure</a:t>
            </a:r>
            <a:r>
              <a:rPr lang="en-AT" sz="2200" dirty="0">
                <a:latin typeface="Palatino Linotype" panose="02040502050505030304" pitchFamily="18" charset="0"/>
              </a:rPr>
              <a:t> on a </a:t>
            </a:r>
            <a:r>
              <a:rPr lang="en-AT" sz="2200" dirty="0">
                <a:solidFill>
                  <a:srgbClr val="00B050"/>
                </a:solidFill>
                <a:latin typeface="Palatino Linotype" panose="02040502050505030304" pitchFamily="18" charset="0"/>
              </a:rPr>
              <a:t>probability space</a:t>
            </a:r>
            <a:endParaRPr lang="en-AT" sz="2200" dirty="0">
              <a:latin typeface="Palatino Linotype" panose="02040502050505030304" pitchFamily="18" charset="0"/>
            </a:endParaRPr>
          </a:p>
          <a:p>
            <a:pPr lvl="1">
              <a:buClr>
                <a:schemeClr val="tx1"/>
              </a:buClr>
            </a:pPr>
            <a:r>
              <a:rPr lang="en-AT" sz="2200" dirty="0">
                <a:latin typeface="Palatino Linotype" panose="02040502050505030304" pitchFamily="18" charset="0"/>
              </a:rPr>
              <a:t>Random variable </a:t>
            </a:r>
            <a:r>
              <a:rPr lang="en-AT" sz="2200" b="1" dirty="0">
                <a:latin typeface="Palatino Linotype" panose="02040502050505030304" pitchFamily="18" charset="0"/>
              </a:rPr>
              <a:t>x</a:t>
            </a:r>
            <a:r>
              <a:rPr lang="en-AT" sz="2200" dirty="0">
                <a:latin typeface="Palatino Linotype" panose="02040502050505030304" pitchFamily="18" charset="0"/>
              </a:rPr>
              <a:t> takes values</a:t>
            </a:r>
            <a:br>
              <a:rPr lang="en-AT" sz="2200" dirty="0">
                <a:latin typeface="Palatino Linotype" panose="02040502050505030304" pitchFamily="18" charset="0"/>
              </a:rPr>
            </a:br>
            <a:r>
              <a:rPr lang="en-AT" sz="2200" dirty="0">
                <a:latin typeface="Palatino Linotype" panose="02040502050505030304" pitchFamily="18" charset="0"/>
              </a:rPr>
              <a:t>in a “set</a:t>
            </a:r>
            <a:r>
              <a:rPr lang="en-AT" sz="2200">
                <a:latin typeface="Palatino Linotype" panose="02040502050505030304" pitchFamily="18" charset="0"/>
              </a:rPr>
              <a:t>” </a:t>
            </a:r>
            <a:endParaRPr lang="en-US" sz="2200" dirty="0">
              <a:latin typeface="Palatino Linotype" panose="02040502050505030304" pitchFamily="18" charset="0"/>
            </a:endParaRPr>
          </a:p>
          <a:p>
            <a:pPr lvl="1">
              <a:buClr>
                <a:schemeClr val="tx1"/>
              </a:buClr>
            </a:pPr>
            <a:r>
              <a:rPr lang="en-AT" sz="2200">
                <a:latin typeface="Palatino Linotype" panose="02040502050505030304" pitchFamily="18" charset="0"/>
              </a:rPr>
              <a:t>d</a:t>
            </a:r>
            <a:r>
              <a:rPr lang="en-US" sz="2200" b="1" dirty="0" err="1">
                <a:latin typeface="Palatino Linotype" panose="02040502050505030304" pitchFamily="18" charset="0"/>
              </a:rPr>
              <a:t>σ</a:t>
            </a:r>
            <a:r>
              <a:rPr lang="en-AT" sz="2200">
                <a:latin typeface="Palatino Linotype" panose="02040502050505030304" pitchFamily="18" charset="0"/>
              </a:rPr>
              <a:t> </a:t>
            </a:r>
            <a:r>
              <a:rPr lang="en-AT" sz="2200" dirty="0">
                <a:latin typeface="Palatino Linotype" panose="02040502050505030304" pitchFamily="18" charset="0"/>
              </a:rPr>
              <a:t>maps unions and intersactions of subsets of this space (</a:t>
            </a:r>
            <a:r>
              <a:rPr lang="en-AT" sz="2200" dirty="0">
                <a:solidFill>
                  <a:srgbClr val="00B050"/>
                </a:solidFill>
                <a:latin typeface="Palatino Linotype" panose="02040502050505030304" pitchFamily="18" charset="0"/>
              </a:rPr>
              <a:t>σ-field</a:t>
            </a:r>
            <a:r>
              <a:rPr lang="en-AT" sz="2200" dirty="0">
                <a:latin typeface="Palatino Linotype" panose="02040502050505030304" pitchFamily="18" charset="0"/>
              </a:rPr>
              <a:t>) to ℝ</a:t>
            </a:r>
          </a:p>
          <a:p>
            <a:pPr lvl="1">
              <a:buClr>
                <a:schemeClr val="tx1"/>
              </a:buClr>
            </a:pPr>
            <a:r>
              <a:rPr lang="en-AT" sz="2200">
                <a:latin typeface="Palatino Linotype" panose="02040502050505030304" pitchFamily="18" charset="0"/>
              </a:rPr>
              <a:t>DCR </a:t>
            </a:r>
            <a:r>
              <a:rPr lang="en-AT" sz="2200" dirty="0">
                <a:latin typeface="Palatino Linotype" panose="02040502050505030304" pitchFamily="18" charset="0"/>
              </a:rPr>
              <a:t>= Radon-Nikodym derivative</a:t>
            </a:r>
          </a:p>
          <a:p>
            <a:pPr>
              <a:buClr>
                <a:schemeClr val="tx1"/>
              </a:buClr>
            </a:pPr>
            <a:r>
              <a:rPr lang="en-AT" sz="2200" dirty="0">
                <a:latin typeface="Palatino Linotype" panose="02040502050505030304" pitchFamily="18" charset="0"/>
              </a:rPr>
              <a:t>Technically relevant for overflow bins</a:t>
            </a:r>
            <a:r>
              <a:rPr lang="en-AT" sz="2200">
                <a:latin typeface="Palatino Linotype" panose="02040502050505030304" pitchFamily="18" charset="0"/>
              </a:rPr>
              <a:t>, Fisher </a:t>
            </a:r>
            <a:r>
              <a:rPr lang="en-AT" sz="2200" dirty="0">
                <a:latin typeface="Palatino Linotype" panose="02040502050505030304" pitchFamily="18" charset="0"/>
              </a:rPr>
              <a:t>information, etc.</a:t>
            </a:r>
          </a:p>
          <a:p>
            <a:pPr lvl="1">
              <a:buClr>
                <a:schemeClr val="tx1"/>
              </a:buClr>
            </a:pPr>
            <a:r>
              <a:rPr lang="en-AT" sz="2200" dirty="0">
                <a:latin typeface="Palatino Linotype" panose="02040502050505030304" pitchFamily="18" charset="0"/>
              </a:rPr>
              <a:t>And when you ask yourself “</a:t>
            </a:r>
            <a:r>
              <a:rPr lang="en-AT" sz="2200">
                <a:latin typeface="Palatino Linotype" panose="02040502050505030304" pitchFamily="18" charset="0"/>
              </a:rPr>
              <a:t>can </a:t>
            </a:r>
            <a:br>
              <a:rPr lang="en-US" sz="2200" dirty="0">
                <a:latin typeface="Palatino Linotype" panose="02040502050505030304" pitchFamily="18" charset="0"/>
              </a:rPr>
            </a:br>
            <a:r>
              <a:rPr lang="en-AT" sz="2200">
                <a:latin typeface="Palatino Linotype" panose="02040502050505030304" pitchFamily="18" charset="0"/>
              </a:rPr>
              <a:t>I </a:t>
            </a:r>
            <a:r>
              <a:rPr lang="en-AT" sz="2200" dirty="0">
                <a:latin typeface="Palatino Linotype" panose="02040502050505030304" pitchFamily="18" charset="0"/>
              </a:rPr>
              <a:t>do this?”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C65A5E-5247-02C5-AC20-E3461998B6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6615" y="4937361"/>
            <a:ext cx="3798862" cy="44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4512F4C-7BCD-3148-A2FF-646AC0F4D7E3}"/>
              </a:ext>
            </a:extLst>
          </p:cNvPr>
          <p:cNvSpPr/>
          <p:nvPr/>
        </p:nvSpPr>
        <p:spPr>
          <a:xfrm>
            <a:off x="9083934" y="1121036"/>
            <a:ext cx="2609302" cy="4321601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71CEEBE-EFBC-3444-9BA1-3E31A938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sz="3200" dirty="0"/>
              <a:t>Why does nobody like tree boosting?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E25B6-0898-7046-B1BA-FF66F468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C27882-40E2-BD4B-B6DA-BFF4DF07C0D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688" y="1121036"/>
            <a:ext cx="8058401" cy="5376072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DC310C4-55A3-4140-BC58-1A7BB8AA6F1D}"/>
              </a:ext>
            </a:extLst>
          </p:cNvPr>
          <p:cNvSpPr/>
          <p:nvPr/>
        </p:nvSpPr>
        <p:spPr>
          <a:xfrm>
            <a:off x="1744134" y="4690533"/>
            <a:ext cx="3928534" cy="391133"/>
          </a:xfrm>
          <a:prstGeom prst="roundRect">
            <a:avLst>
              <a:gd name="adj" fmla="val 3137"/>
            </a:avLst>
          </a:prstGeom>
          <a:noFill/>
          <a:ln w="25400">
            <a:solidFill>
              <a:srgbClr val="FF7D09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B2F6DD-280E-224C-838F-AF2B5EAF6064}"/>
              </a:ext>
            </a:extLst>
          </p:cNvPr>
          <p:cNvSpPr txBox="1"/>
          <p:nvPr/>
        </p:nvSpPr>
        <p:spPr>
          <a:xfrm>
            <a:off x="6188362" y="4433734"/>
            <a:ext cx="2336383" cy="923330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T" dirty="0">
                <a:solidFill>
                  <a:srgbClr val="FF7D09"/>
                </a:solidFill>
              </a:rPr>
              <a:t>A tree node is a bin.</a:t>
            </a:r>
          </a:p>
          <a:p>
            <a:pPr algn="ctr"/>
            <a:r>
              <a:rPr lang="en-AT" dirty="0">
                <a:solidFill>
                  <a:srgbClr val="FF7D09"/>
                </a:solidFill>
              </a:rPr>
              <a:t>Same parametrization as in 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combine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AT" dirty="0">
                <a:solidFill>
                  <a:srgbClr val="FF7D09"/>
                </a:solidFill>
              </a:rPr>
              <a:t>paper</a:t>
            </a: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E99466E-2215-AA45-976C-64D9F47134A9}"/>
              </a:ext>
            </a:extLst>
          </p:cNvPr>
          <p:cNvSpPr/>
          <p:nvPr/>
        </p:nvSpPr>
        <p:spPr>
          <a:xfrm>
            <a:off x="9121320" y="4424435"/>
            <a:ext cx="2489981" cy="923330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noFill/>
          </a:ln>
        </p:spPr>
        <p:txBody>
          <a:bodyPr wrap="square" rtlCol="0" anchor="ctr">
            <a:noAutofit/>
          </a:bodyPr>
          <a:lstStyle/>
          <a:p>
            <a:pPr algn="ctr">
              <a:buClr>
                <a:srgbClr val="C00000"/>
              </a:buClr>
            </a:pPr>
            <a:r>
              <a:rPr lang="en-AT" dirty="0">
                <a:solidFill>
                  <a:srgbClr val="FF7D09"/>
                </a:solidFill>
                <a:latin typeface="Corbel" panose="020B0503020204020204" pitchFamily="34" charset="0"/>
              </a:rPr>
              <a:t>implements</a:t>
            </a:r>
          </a:p>
          <a:p>
            <a:pPr algn="ctr">
              <a:buClr>
                <a:srgbClr val="C00000"/>
              </a:buClr>
            </a:pPr>
            <a:r>
              <a:rPr lang="en-AT" b="1" dirty="0">
                <a:solidFill>
                  <a:srgbClr val="FF7D09"/>
                </a:solidFill>
                <a:latin typeface="Corbel" panose="020B0503020204020204" pitchFamily="34" charset="0"/>
              </a:rPr>
              <a:t>x</a:t>
            </a:r>
            <a:r>
              <a:rPr lang="en-AT" dirty="0">
                <a:solidFill>
                  <a:srgbClr val="FF7D09"/>
                </a:solidFill>
                <a:latin typeface="Corbel" panose="020B0503020204020204" pitchFamily="34" charset="0"/>
              </a:rPr>
              <a:t>-dependent model</a:t>
            </a:r>
            <a:br>
              <a:rPr lang="en-AT" dirty="0">
                <a:solidFill>
                  <a:srgbClr val="FF7D09"/>
                </a:solidFill>
                <a:latin typeface="Corbel" panose="020B0503020204020204" pitchFamily="34" charset="0"/>
              </a:rPr>
            </a:br>
            <a:r>
              <a:rPr lang="en-AT" dirty="0">
                <a:solidFill>
                  <a:srgbClr val="FF7D09"/>
                </a:solidFill>
                <a:latin typeface="Corbel" panose="020B0503020204020204" pitchFamily="34" charset="0"/>
              </a:rPr>
              <a:t> of cross section ratio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C7E722A-060E-004D-B060-09582F325C3B}"/>
              </a:ext>
            </a:extLst>
          </p:cNvPr>
          <p:cNvCxnSpPr>
            <a:cxnSpLocks/>
          </p:cNvCxnSpPr>
          <p:nvPr/>
        </p:nvCxnSpPr>
        <p:spPr>
          <a:xfrm>
            <a:off x="8622540" y="4895399"/>
            <a:ext cx="295549" cy="0"/>
          </a:xfrm>
          <a:prstGeom prst="straightConnector1">
            <a:avLst/>
          </a:prstGeom>
          <a:ln w="25400">
            <a:solidFill>
              <a:srgbClr val="FF7D09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0E6A61-321D-4147-A029-067B177E1E34}"/>
              </a:ext>
            </a:extLst>
          </p:cNvPr>
          <p:cNvGrpSpPr/>
          <p:nvPr/>
        </p:nvGrpSpPr>
        <p:grpSpPr>
          <a:xfrm>
            <a:off x="9511407" y="1977858"/>
            <a:ext cx="1187240" cy="999696"/>
            <a:chOff x="9805183" y="1886270"/>
            <a:chExt cx="1187240" cy="99969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79BD79A4-F064-6841-A0C0-D9F0355834EA}"/>
                </a:ext>
              </a:extLst>
            </p:cNvPr>
            <p:cNvSpPr/>
            <p:nvPr/>
          </p:nvSpPr>
          <p:spPr>
            <a:xfrm>
              <a:off x="9805183" y="1886270"/>
              <a:ext cx="1187240" cy="999696"/>
            </a:xfrm>
            <a:prstGeom prst="roundRect">
              <a:avLst>
                <a:gd name="adj" fmla="val 390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916DECB-A24A-1245-8DB2-2A527D15BC33}"/>
                </a:ext>
              </a:extLst>
            </p:cNvPr>
            <p:cNvCxnSpPr/>
            <p:nvPr/>
          </p:nvCxnSpPr>
          <p:spPr>
            <a:xfrm>
              <a:off x="9913389" y="2762460"/>
              <a:ext cx="901556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D9170B9-E057-0C41-B5D0-49F3584BCC5E}"/>
                </a:ext>
              </a:extLst>
            </p:cNvPr>
            <p:cNvCxnSpPr/>
            <p:nvPr/>
          </p:nvCxnSpPr>
          <p:spPr>
            <a:xfrm flipV="1">
              <a:off x="9913389" y="1985664"/>
              <a:ext cx="0" cy="776796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851C0FD-5926-3448-8411-4B0559ABD153}"/>
                </a:ext>
              </a:extLst>
            </p:cNvPr>
            <p:cNvSpPr/>
            <p:nvPr/>
          </p:nvSpPr>
          <p:spPr>
            <a:xfrm>
              <a:off x="9913389" y="2489417"/>
              <a:ext cx="385059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2944001-9F40-DB46-97FF-CE8B2E27A381}"/>
                </a:ext>
              </a:extLst>
            </p:cNvPr>
            <p:cNvSpPr/>
            <p:nvPr/>
          </p:nvSpPr>
          <p:spPr>
            <a:xfrm>
              <a:off x="10298448" y="2490342"/>
              <a:ext cx="421645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F10708E-1560-BB4A-8B98-355F87B8639B}"/>
                </a:ext>
              </a:extLst>
            </p:cNvPr>
            <p:cNvSpPr/>
            <p:nvPr/>
          </p:nvSpPr>
          <p:spPr>
            <a:xfrm>
              <a:off x="9913389" y="2349864"/>
              <a:ext cx="192522" cy="13955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AC60C40-ADAB-5E47-8F11-60E87AFD9229}"/>
                </a:ext>
              </a:extLst>
            </p:cNvPr>
            <p:cNvSpPr/>
            <p:nvPr/>
          </p:nvSpPr>
          <p:spPr>
            <a:xfrm>
              <a:off x="10105014" y="2349864"/>
              <a:ext cx="137561" cy="138629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7AF201-571E-C147-99FC-BF79117CFF7F}"/>
                </a:ext>
              </a:extLst>
            </p:cNvPr>
            <p:cNvSpPr/>
            <p:nvPr/>
          </p:nvSpPr>
          <p:spPr>
            <a:xfrm>
              <a:off x="10242575" y="2184593"/>
              <a:ext cx="137561" cy="30436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C454B42-A6E9-D847-BFA4-F542326F38BD}"/>
                </a:ext>
              </a:extLst>
            </p:cNvPr>
            <p:cNvSpPr/>
            <p:nvPr/>
          </p:nvSpPr>
          <p:spPr>
            <a:xfrm>
              <a:off x="10379240" y="2257330"/>
              <a:ext cx="481519" cy="231625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9481D18-B9ED-3145-AC48-36A63F2860DD}"/>
                </a:ext>
              </a:extLst>
            </p:cNvPr>
            <p:cNvSpPr/>
            <p:nvPr/>
          </p:nvSpPr>
          <p:spPr>
            <a:xfrm>
              <a:off x="9913390" y="2127787"/>
              <a:ext cx="329185" cy="22219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F02D9CC-CCFA-F644-A44A-B175A56625BE}"/>
                </a:ext>
              </a:extLst>
            </p:cNvPr>
            <p:cNvCxnSpPr/>
            <p:nvPr/>
          </p:nvCxnSpPr>
          <p:spPr>
            <a:xfrm flipV="1">
              <a:off x="10242575" y="1985664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CCD872B-30BF-E448-9EA9-B92E9748B947}"/>
                </a:ext>
              </a:extLst>
            </p:cNvPr>
            <p:cNvCxnSpPr/>
            <p:nvPr/>
          </p:nvCxnSpPr>
          <p:spPr>
            <a:xfrm flipV="1">
              <a:off x="10379240" y="2042470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25CC329-D3CF-8049-99ED-102878581C6F}"/>
                </a:ext>
              </a:extLst>
            </p:cNvPr>
            <p:cNvCxnSpPr/>
            <p:nvPr/>
          </p:nvCxnSpPr>
          <p:spPr>
            <a:xfrm flipV="1">
              <a:off x="10860757" y="2127787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0B4F748-C99E-2E41-B0FD-2C0F1BD0158E}"/>
              </a:ext>
            </a:extLst>
          </p:cNvPr>
          <p:cNvGrpSpPr/>
          <p:nvPr/>
        </p:nvGrpSpPr>
        <p:grpSpPr>
          <a:xfrm>
            <a:off x="9663807" y="2130258"/>
            <a:ext cx="1187240" cy="999696"/>
            <a:chOff x="9805183" y="1886270"/>
            <a:chExt cx="1187240" cy="999696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2E4DE17-F446-754A-88A7-233331747151}"/>
                </a:ext>
              </a:extLst>
            </p:cNvPr>
            <p:cNvSpPr/>
            <p:nvPr/>
          </p:nvSpPr>
          <p:spPr>
            <a:xfrm>
              <a:off x="9805183" y="1886270"/>
              <a:ext cx="1187240" cy="999696"/>
            </a:xfrm>
            <a:prstGeom prst="roundRect">
              <a:avLst>
                <a:gd name="adj" fmla="val 390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4A13D4F-E5FB-B34A-B3C1-08D02C3FAAA4}"/>
                </a:ext>
              </a:extLst>
            </p:cNvPr>
            <p:cNvCxnSpPr/>
            <p:nvPr/>
          </p:nvCxnSpPr>
          <p:spPr>
            <a:xfrm>
              <a:off x="9913389" y="2762460"/>
              <a:ext cx="901556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1876ACF-46D8-3940-9088-E1CC1ED626C5}"/>
                </a:ext>
              </a:extLst>
            </p:cNvPr>
            <p:cNvCxnSpPr/>
            <p:nvPr/>
          </p:nvCxnSpPr>
          <p:spPr>
            <a:xfrm flipV="1">
              <a:off x="9913389" y="1985664"/>
              <a:ext cx="0" cy="776796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B867FDE-E5FF-724C-825B-C0582667080C}"/>
                </a:ext>
              </a:extLst>
            </p:cNvPr>
            <p:cNvSpPr/>
            <p:nvPr/>
          </p:nvSpPr>
          <p:spPr>
            <a:xfrm>
              <a:off x="9913389" y="2489417"/>
              <a:ext cx="385059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866CE1F-9E5C-894C-8D75-AC9E502159DB}"/>
                </a:ext>
              </a:extLst>
            </p:cNvPr>
            <p:cNvSpPr/>
            <p:nvPr/>
          </p:nvSpPr>
          <p:spPr>
            <a:xfrm>
              <a:off x="10298448" y="2490342"/>
              <a:ext cx="421645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946DC9A-183C-384F-8E74-93F4EA29EC1B}"/>
                </a:ext>
              </a:extLst>
            </p:cNvPr>
            <p:cNvSpPr/>
            <p:nvPr/>
          </p:nvSpPr>
          <p:spPr>
            <a:xfrm>
              <a:off x="9913389" y="2349864"/>
              <a:ext cx="192522" cy="13955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9B170EE-47CD-D547-886A-9BC9C610BA3E}"/>
                </a:ext>
              </a:extLst>
            </p:cNvPr>
            <p:cNvSpPr/>
            <p:nvPr/>
          </p:nvSpPr>
          <p:spPr>
            <a:xfrm>
              <a:off x="10105014" y="2349864"/>
              <a:ext cx="137561" cy="138629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21C5C2A-AE3F-F24F-A6C6-D789AB07383A}"/>
                </a:ext>
              </a:extLst>
            </p:cNvPr>
            <p:cNvSpPr/>
            <p:nvPr/>
          </p:nvSpPr>
          <p:spPr>
            <a:xfrm>
              <a:off x="10242575" y="2184593"/>
              <a:ext cx="137561" cy="30436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CAB1566-70D8-6043-A3AC-53B443FDC209}"/>
                </a:ext>
              </a:extLst>
            </p:cNvPr>
            <p:cNvSpPr/>
            <p:nvPr/>
          </p:nvSpPr>
          <p:spPr>
            <a:xfrm>
              <a:off x="10379240" y="2257330"/>
              <a:ext cx="481519" cy="231625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D2412D-0BE3-4444-9073-A4DDB449A7C5}"/>
                </a:ext>
              </a:extLst>
            </p:cNvPr>
            <p:cNvSpPr/>
            <p:nvPr/>
          </p:nvSpPr>
          <p:spPr>
            <a:xfrm>
              <a:off x="9913390" y="2127787"/>
              <a:ext cx="329185" cy="22219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F1F2DA3-2DE3-9E4A-BCC2-C872950011F4}"/>
                </a:ext>
              </a:extLst>
            </p:cNvPr>
            <p:cNvCxnSpPr/>
            <p:nvPr/>
          </p:nvCxnSpPr>
          <p:spPr>
            <a:xfrm flipV="1">
              <a:off x="10242575" y="1985664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7B38CAD-D289-8144-8D60-ED7B215670E7}"/>
                </a:ext>
              </a:extLst>
            </p:cNvPr>
            <p:cNvCxnSpPr/>
            <p:nvPr/>
          </p:nvCxnSpPr>
          <p:spPr>
            <a:xfrm flipV="1">
              <a:off x="10379240" y="2042470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8F6D151-2F80-714D-B6AF-6E987B008AAA}"/>
                </a:ext>
              </a:extLst>
            </p:cNvPr>
            <p:cNvCxnSpPr/>
            <p:nvPr/>
          </p:nvCxnSpPr>
          <p:spPr>
            <a:xfrm flipV="1">
              <a:off x="10860757" y="2127787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7646702-2E6B-DC47-8567-4A9F301A1BBD}"/>
              </a:ext>
            </a:extLst>
          </p:cNvPr>
          <p:cNvGrpSpPr/>
          <p:nvPr/>
        </p:nvGrpSpPr>
        <p:grpSpPr>
          <a:xfrm>
            <a:off x="9816207" y="2282658"/>
            <a:ext cx="1187240" cy="999696"/>
            <a:chOff x="9805183" y="1886270"/>
            <a:chExt cx="1187240" cy="999696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D3BCC771-9096-F743-9A3D-F2FA756FC8BE}"/>
                </a:ext>
              </a:extLst>
            </p:cNvPr>
            <p:cNvSpPr/>
            <p:nvPr/>
          </p:nvSpPr>
          <p:spPr>
            <a:xfrm>
              <a:off x="9805183" y="1886270"/>
              <a:ext cx="1187240" cy="999696"/>
            </a:xfrm>
            <a:prstGeom prst="roundRect">
              <a:avLst>
                <a:gd name="adj" fmla="val 390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807A268-8892-FB4D-A867-41C464F7C69F}"/>
                </a:ext>
              </a:extLst>
            </p:cNvPr>
            <p:cNvCxnSpPr/>
            <p:nvPr/>
          </p:nvCxnSpPr>
          <p:spPr>
            <a:xfrm>
              <a:off x="9913389" y="2762460"/>
              <a:ext cx="901556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8E235C7-88F9-7F4E-9C66-B2170AB4446B}"/>
                </a:ext>
              </a:extLst>
            </p:cNvPr>
            <p:cNvCxnSpPr/>
            <p:nvPr/>
          </p:nvCxnSpPr>
          <p:spPr>
            <a:xfrm flipV="1">
              <a:off x="9913389" y="1985664"/>
              <a:ext cx="0" cy="776796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659FFCA-86FF-984C-87BE-7EB3C962C70C}"/>
                </a:ext>
              </a:extLst>
            </p:cNvPr>
            <p:cNvSpPr/>
            <p:nvPr/>
          </p:nvSpPr>
          <p:spPr>
            <a:xfrm>
              <a:off x="9913389" y="2489417"/>
              <a:ext cx="385059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7148719-AB69-664D-936C-AB6E8DDC984A}"/>
                </a:ext>
              </a:extLst>
            </p:cNvPr>
            <p:cNvSpPr/>
            <p:nvPr/>
          </p:nvSpPr>
          <p:spPr>
            <a:xfrm>
              <a:off x="10298448" y="2490342"/>
              <a:ext cx="421645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0E0F06B-2544-A04C-BA6C-C4FD4706C67A}"/>
                </a:ext>
              </a:extLst>
            </p:cNvPr>
            <p:cNvSpPr/>
            <p:nvPr/>
          </p:nvSpPr>
          <p:spPr>
            <a:xfrm>
              <a:off x="9913389" y="2349864"/>
              <a:ext cx="192522" cy="13955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1AC2A65-215E-6E45-904C-1C3CA521B186}"/>
                </a:ext>
              </a:extLst>
            </p:cNvPr>
            <p:cNvSpPr/>
            <p:nvPr/>
          </p:nvSpPr>
          <p:spPr>
            <a:xfrm>
              <a:off x="10105014" y="2349864"/>
              <a:ext cx="137561" cy="138629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BD3C77A-25DC-2849-A837-16696FB9D117}"/>
                </a:ext>
              </a:extLst>
            </p:cNvPr>
            <p:cNvSpPr/>
            <p:nvPr/>
          </p:nvSpPr>
          <p:spPr>
            <a:xfrm>
              <a:off x="10242575" y="2184593"/>
              <a:ext cx="137561" cy="30436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BE7077E-BC81-5947-8773-4445F85A2822}"/>
                </a:ext>
              </a:extLst>
            </p:cNvPr>
            <p:cNvSpPr/>
            <p:nvPr/>
          </p:nvSpPr>
          <p:spPr>
            <a:xfrm>
              <a:off x="10379240" y="2257330"/>
              <a:ext cx="481519" cy="231625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74BABB0-600B-4149-A96F-610F8DFE5ACA}"/>
                </a:ext>
              </a:extLst>
            </p:cNvPr>
            <p:cNvSpPr/>
            <p:nvPr/>
          </p:nvSpPr>
          <p:spPr>
            <a:xfrm>
              <a:off x="9913390" y="2127787"/>
              <a:ext cx="329185" cy="22219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622068D-6667-984E-AAFE-D87856703206}"/>
                </a:ext>
              </a:extLst>
            </p:cNvPr>
            <p:cNvCxnSpPr/>
            <p:nvPr/>
          </p:nvCxnSpPr>
          <p:spPr>
            <a:xfrm flipV="1">
              <a:off x="10242575" y="1985664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4BBB054-4CF8-9848-ACB3-5A565B476764}"/>
                </a:ext>
              </a:extLst>
            </p:cNvPr>
            <p:cNvCxnSpPr/>
            <p:nvPr/>
          </p:nvCxnSpPr>
          <p:spPr>
            <a:xfrm flipV="1">
              <a:off x="10379240" y="2042470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7D39E15-0746-F741-A741-2217993BCFE8}"/>
                </a:ext>
              </a:extLst>
            </p:cNvPr>
            <p:cNvCxnSpPr/>
            <p:nvPr/>
          </p:nvCxnSpPr>
          <p:spPr>
            <a:xfrm flipV="1">
              <a:off x="10860757" y="2127787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149C9B1-3C2A-784B-924A-C052FF29CD2D}"/>
              </a:ext>
            </a:extLst>
          </p:cNvPr>
          <p:cNvGrpSpPr/>
          <p:nvPr/>
        </p:nvGrpSpPr>
        <p:grpSpPr>
          <a:xfrm>
            <a:off x="9968607" y="2435058"/>
            <a:ext cx="1187240" cy="999696"/>
            <a:chOff x="9805183" y="1886270"/>
            <a:chExt cx="1187240" cy="999696"/>
          </a:xfrm>
        </p:grpSpPr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F620BB97-6850-3F42-A30F-4DB0FBA46692}"/>
                </a:ext>
              </a:extLst>
            </p:cNvPr>
            <p:cNvSpPr/>
            <p:nvPr/>
          </p:nvSpPr>
          <p:spPr>
            <a:xfrm>
              <a:off x="9805183" y="1886270"/>
              <a:ext cx="1187240" cy="999696"/>
            </a:xfrm>
            <a:prstGeom prst="roundRect">
              <a:avLst>
                <a:gd name="adj" fmla="val 3901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AA8E134-58F6-EE47-9712-61A9E70A90EE}"/>
                </a:ext>
              </a:extLst>
            </p:cNvPr>
            <p:cNvCxnSpPr/>
            <p:nvPr/>
          </p:nvCxnSpPr>
          <p:spPr>
            <a:xfrm>
              <a:off x="9913389" y="2762460"/>
              <a:ext cx="901556" cy="0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7B07C38-AD80-B448-BA96-A839D9C798AB}"/>
                </a:ext>
              </a:extLst>
            </p:cNvPr>
            <p:cNvCxnSpPr/>
            <p:nvPr/>
          </p:nvCxnSpPr>
          <p:spPr>
            <a:xfrm flipV="1">
              <a:off x="9913389" y="1985664"/>
              <a:ext cx="0" cy="776796"/>
            </a:xfrm>
            <a:prstGeom prst="straightConnector1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E1ED1BC-7292-8F4A-AFD5-2EAE1AFB6637}"/>
                </a:ext>
              </a:extLst>
            </p:cNvPr>
            <p:cNvSpPr/>
            <p:nvPr/>
          </p:nvSpPr>
          <p:spPr>
            <a:xfrm>
              <a:off x="9913389" y="2489417"/>
              <a:ext cx="385059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077BBA8-44D1-4A4F-9BD8-0D4AE30E359F}"/>
                </a:ext>
              </a:extLst>
            </p:cNvPr>
            <p:cNvSpPr/>
            <p:nvPr/>
          </p:nvSpPr>
          <p:spPr>
            <a:xfrm>
              <a:off x="10298448" y="2490342"/>
              <a:ext cx="421645" cy="27304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A2B3FE1-BC76-754F-83FF-DCB2E802CCC9}"/>
                </a:ext>
              </a:extLst>
            </p:cNvPr>
            <p:cNvSpPr/>
            <p:nvPr/>
          </p:nvSpPr>
          <p:spPr>
            <a:xfrm>
              <a:off x="9913389" y="2349864"/>
              <a:ext cx="192522" cy="13955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1747A53-8E9C-884A-BCC2-751BA0F3D1D1}"/>
                </a:ext>
              </a:extLst>
            </p:cNvPr>
            <p:cNvSpPr/>
            <p:nvPr/>
          </p:nvSpPr>
          <p:spPr>
            <a:xfrm>
              <a:off x="10105014" y="2349864"/>
              <a:ext cx="137561" cy="138629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A1E33C5-DE57-7044-AFE9-2B17FF2D27D5}"/>
                </a:ext>
              </a:extLst>
            </p:cNvPr>
            <p:cNvSpPr/>
            <p:nvPr/>
          </p:nvSpPr>
          <p:spPr>
            <a:xfrm>
              <a:off x="10242575" y="2184593"/>
              <a:ext cx="137561" cy="30436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0AA07A6-FBA3-4A4A-8CA4-FE5BDCCE0BC0}"/>
                </a:ext>
              </a:extLst>
            </p:cNvPr>
            <p:cNvSpPr/>
            <p:nvPr/>
          </p:nvSpPr>
          <p:spPr>
            <a:xfrm>
              <a:off x="10379240" y="2257330"/>
              <a:ext cx="481519" cy="231625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387DBF7-E8C8-9247-81CE-8473D499F95B}"/>
                </a:ext>
              </a:extLst>
            </p:cNvPr>
            <p:cNvSpPr/>
            <p:nvPr/>
          </p:nvSpPr>
          <p:spPr>
            <a:xfrm>
              <a:off x="9913390" y="2127787"/>
              <a:ext cx="329185" cy="222193"/>
            </a:xfrm>
            <a:prstGeom prst="rect">
              <a:avLst/>
            </a:prstGeom>
            <a:ln w="25400">
              <a:solidFill>
                <a:srgbClr val="FFC000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l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AT" dirty="0">
                <a:latin typeface="Corbel" panose="020B0503020204020204" pitchFamily="34" charset="0"/>
              </a:endParaRP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127F54D-98A5-7647-9B20-D1D72CA09C14}"/>
                </a:ext>
              </a:extLst>
            </p:cNvPr>
            <p:cNvCxnSpPr/>
            <p:nvPr/>
          </p:nvCxnSpPr>
          <p:spPr>
            <a:xfrm flipV="1">
              <a:off x="10242575" y="1985664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1C8A0BC-6686-E14B-B606-DB5DB0E9A7AB}"/>
                </a:ext>
              </a:extLst>
            </p:cNvPr>
            <p:cNvCxnSpPr/>
            <p:nvPr/>
          </p:nvCxnSpPr>
          <p:spPr>
            <a:xfrm flipV="1">
              <a:off x="10379240" y="2042470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2F0148F-BCEA-A84C-9D6F-75D0F26FBB42}"/>
                </a:ext>
              </a:extLst>
            </p:cNvPr>
            <p:cNvCxnSpPr/>
            <p:nvPr/>
          </p:nvCxnSpPr>
          <p:spPr>
            <a:xfrm flipV="1">
              <a:off x="10860757" y="2127787"/>
              <a:ext cx="0" cy="142123"/>
            </a:xfrm>
            <a:prstGeom prst="line">
              <a:avLst/>
            </a:prstGeom>
            <a:ln w="25400">
              <a:solidFill>
                <a:srgbClr val="5AB152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303B33DE-9FCD-1840-BBF8-EEBB3891C881}"/>
              </a:ext>
            </a:extLst>
          </p:cNvPr>
          <p:cNvSpPr txBox="1"/>
          <p:nvPr/>
        </p:nvSpPr>
        <p:spPr>
          <a:xfrm>
            <a:off x="9091647" y="1174329"/>
            <a:ext cx="2491581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/>
              <a:t>Boosted </a:t>
            </a:r>
            <a:r>
              <a:rPr lang="en-AT" i="1" dirty="0">
                <a:solidFill>
                  <a:srgbClr val="FF7D09"/>
                </a:solidFill>
              </a:rPr>
              <a:t>Parametric</a:t>
            </a:r>
            <a:r>
              <a:rPr lang="en-AT" dirty="0"/>
              <a:t> Tree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5F437DC7-0C9D-5E4C-9D6D-4993A6482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976" y="3513657"/>
            <a:ext cx="2312668" cy="1030579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10C3E76-5A4C-9242-9174-1FDD57A3EF0D}"/>
              </a:ext>
            </a:extLst>
          </p:cNvPr>
          <p:cNvCxnSpPr>
            <a:cxnSpLocks/>
          </p:cNvCxnSpPr>
          <p:nvPr/>
        </p:nvCxnSpPr>
        <p:spPr>
          <a:xfrm>
            <a:off x="5880110" y="4895399"/>
            <a:ext cx="332537" cy="0"/>
          </a:xfrm>
          <a:prstGeom prst="straightConnector1">
            <a:avLst/>
          </a:prstGeom>
          <a:ln w="25400">
            <a:solidFill>
              <a:srgbClr val="FF7D09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861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73CB4DD-F4CD-DC42-98BB-62E5B1BA8548}"/>
              </a:ext>
            </a:extLst>
          </p:cNvPr>
          <p:cNvSpPr/>
          <p:nvPr/>
        </p:nvSpPr>
        <p:spPr>
          <a:xfrm>
            <a:off x="7480638" y="2043647"/>
            <a:ext cx="1930550" cy="1688208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24BAF52-5DE6-7D41-B079-8B2BA1EAAD07}"/>
              </a:ext>
            </a:extLst>
          </p:cNvPr>
          <p:cNvSpPr/>
          <p:nvPr/>
        </p:nvSpPr>
        <p:spPr>
          <a:xfrm>
            <a:off x="9548284" y="2047563"/>
            <a:ext cx="1984645" cy="1688208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E118BD-FF74-874A-BE73-E6F8B2973A72}"/>
              </a:ext>
            </a:extLst>
          </p:cNvPr>
          <p:cNvSpPr/>
          <p:nvPr/>
        </p:nvSpPr>
        <p:spPr>
          <a:xfrm>
            <a:off x="210222" y="2043648"/>
            <a:ext cx="2518406" cy="2217124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F219C55-7F9D-9B41-9C14-BBA5BF6B7522}"/>
              </a:ext>
            </a:extLst>
          </p:cNvPr>
          <p:cNvSpPr/>
          <p:nvPr/>
        </p:nvSpPr>
        <p:spPr>
          <a:xfrm>
            <a:off x="2882412" y="2043648"/>
            <a:ext cx="4461981" cy="2217124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530A5A7-87EC-F845-8624-DB58B9091541}"/>
              </a:ext>
            </a:extLst>
          </p:cNvPr>
          <p:cNvSpPr/>
          <p:nvPr/>
        </p:nvSpPr>
        <p:spPr>
          <a:xfrm>
            <a:off x="2882412" y="4373735"/>
            <a:ext cx="4461981" cy="2058424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36A8194-9923-624F-A79F-08D5EF89B731}"/>
              </a:ext>
            </a:extLst>
          </p:cNvPr>
          <p:cNvSpPr/>
          <p:nvPr/>
        </p:nvSpPr>
        <p:spPr>
          <a:xfrm>
            <a:off x="217072" y="4373734"/>
            <a:ext cx="2518406" cy="2058423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376F906-8361-8849-88F0-248B784BAAB5}"/>
              </a:ext>
            </a:extLst>
          </p:cNvPr>
          <p:cNvSpPr/>
          <p:nvPr/>
        </p:nvSpPr>
        <p:spPr>
          <a:xfrm>
            <a:off x="7480638" y="3794760"/>
            <a:ext cx="4461981" cy="2676192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2E1DD8-0437-5849-B443-B020C490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Examples!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304CCAA-65EF-2547-B76E-60993D06F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T" sz="2000" dirty="0"/>
              <a:t>1D projections for a few values of 𝛎. </a:t>
            </a:r>
            <a:r>
              <a:rPr lang="en-AT" sz="2000" dirty="0">
                <a:solidFill>
                  <a:srgbClr val="FF7D09"/>
                </a:solidFill>
              </a:rPr>
              <a:t>Available parametrically as g</a:t>
            </a:r>
            <a:r>
              <a:rPr lang="en-AT" sz="2000" baseline="-25000" dirty="0">
                <a:solidFill>
                  <a:srgbClr val="FF7D09"/>
                </a:solidFill>
              </a:rPr>
              <a:t>𝛎</a:t>
            </a:r>
            <a:r>
              <a:rPr lang="en-AT" sz="2000" dirty="0">
                <a:solidFill>
                  <a:srgbClr val="FF7D09"/>
                </a:solidFill>
              </a:rPr>
              <a:t>(</a:t>
            </a:r>
            <a:r>
              <a:rPr lang="en-AT" sz="2000" b="1" dirty="0"/>
              <a:t>x</a:t>
            </a:r>
            <a:r>
              <a:rPr lang="en-AT" sz="2000" dirty="0">
                <a:solidFill>
                  <a:srgbClr val="FF7D09"/>
                </a:solidFill>
              </a:rPr>
              <a:t>).</a:t>
            </a:r>
          </a:p>
          <a:p>
            <a:r>
              <a:rPr lang="en-AT" sz="2000" dirty="0"/>
              <a:t>Semi-realistic toy study (Delphes) with publicly available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0C3B4-8900-194A-A7E9-CFC30E277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451068-3E67-5B46-B8DA-300E95CEB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62"/>
          <a:stretch/>
        </p:blipFill>
        <p:spPr bwMode="auto">
          <a:xfrm>
            <a:off x="7670800" y="3816177"/>
            <a:ext cx="4073236" cy="265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F2FEEA-0D4E-CE42-9571-174B0B66B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09"/>
          <a:stretch/>
        </p:blipFill>
        <p:spPr>
          <a:xfrm>
            <a:off x="2964562" y="4366216"/>
            <a:ext cx="4198080" cy="19927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951CE2-5DD5-C44B-9E1D-303D021BB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4562" y="2182111"/>
            <a:ext cx="4191568" cy="20486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9A5880-257C-4542-A298-E9D85CD4642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256" y="4422384"/>
            <a:ext cx="2156868" cy="20400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CAC147E-1C5C-F842-A084-8037442E22FC}"/>
              </a:ext>
            </a:extLst>
          </p:cNvPr>
          <p:cNvSpPr txBox="1"/>
          <p:nvPr/>
        </p:nvSpPr>
        <p:spPr>
          <a:xfrm>
            <a:off x="1262951" y="4568047"/>
            <a:ext cx="1058046" cy="646331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Drell-Yan</a:t>
            </a:r>
            <a:b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classifier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233693D-E2AD-D648-B93C-A9564899B69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981" y="2182111"/>
            <a:ext cx="2154000" cy="19830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948D17-9DBC-FA4D-8FED-A19BFD268F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4714" y="2146740"/>
            <a:ext cx="1683249" cy="15222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0C687F-1E4B-0D47-B0CE-ACA35EBEA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4638" y="2146739"/>
            <a:ext cx="1692606" cy="15222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365665B-E45B-F84B-B561-DECE3A0ED2B6}"/>
              </a:ext>
            </a:extLst>
          </p:cNvPr>
          <p:cNvSpPr txBox="1"/>
          <p:nvPr/>
        </p:nvSpPr>
        <p:spPr>
          <a:xfrm>
            <a:off x="8054728" y="2354413"/>
            <a:ext cx="1013418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PDF #12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D7993F-A8AB-0D43-81B9-EF56913DA39B}"/>
              </a:ext>
            </a:extLst>
          </p:cNvPr>
          <p:cNvSpPr txBox="1"/>
          <p:nvPr/>
        </p:nvSpPr>
        <p:spPr>
          <a:xfrm>
            <a:off x="10167778" y="2501486"/>
            <a:ext cx="965329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mis-btag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88D574-496F-E14F-AC7F-83E193F95388}"/>
              </a:ext>
            </a:extLst>
          </p:cNvPr>
          <p:cNvSpPr txBox="1"/>
          <p:nvPr/>
        </p:nvSpPr>
        <p:spPr>
          <a:xfrm>
            <a:off x="7930494" y="4093847"/>
            <a:ext cx="1042273" cy="646331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btag</a:t>
            </a:r>
            <a:b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efficiency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E37930-150A-844B-829B-5B31E937148B}"/>
              </a:ext>
            </a:extLst>
          </p:cNvPr>
          <p:cNvSpPr txBox="1"/>
          <p:nvPr/>
        </p:nvSpPr>
        <p:spPr>
          <a:xfrm>
            <a:off x="941723" y="2343723"/>
            <a:ext cx="1080745" cy="369332"/>
          </a:xfrm>
          <a:prstGeom prst="rect">
            <a:avLst/>
          </a:prstGeom>
          <a:solidFill>
            <a:srgbClr val="FEFFFE"/>
          </a:solidFill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 scales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B7B76E-80B7-1141-B6FB-51BA107A7D84}"/>
              </a:ext>
            </a:extLst>
          </p:cNvPr>
          <p:cNvSpPr txBox="1"/>
          <p:nvPr/>
        </p:nvSpPr>
        <p:spPr>
          <a:xfrm>
            <a:off x="3248981" y="2354413"/>
            <a:ext cx="1683538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JES Flavor QCD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E18094-ABBE-B940-AEDE-47F35007329D}"/>
              </a:ext>
            </a:extLst>
          </p:cNvPr>
          <p:cNvSpPr txBox="1"/>
          <p:nvPr/>
        </p:nvSpPr>
        <p:spPr>
          <a:xfrm>
            <a:off x="3323180" y="4480112"/>
            <a:ext cx="1392690" cy="369332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A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JES Abs Scale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A6274B1-8997-314A-B38E-2B284A293C76}"/>
              </a:ext>
            </a:extLst>
          </p:cNvPr>
          <p:cNvCxnSpPr>
            <a:cxnSpLocks/>
          </p:cNvCxnSpPr>
          <p:nvPr/>
        </p:nvCxnSpPr>
        <p:spPr>
          <a:xfrm>
            <a:off x="1557867" y="2648715"/>
            <a:ext cx="0" cy="1167462"/>
          </a:xfrm>
          <a:prstGeom prst="straightConnector1">
            <a:avLst/>
          </a:prstGeom>
          <a:ln w="25400">
            <a:solidFill>
              <a:srgbClr val="FF7D0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300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C9CFFB9C-D71B-0549-8251-6684AD76AE44}"/>
              </a:ext>
            </a:extLst>
          </p:cNvPr>
          <p:cNvSpPr/>
          <p:nvPr/>
        </p:nvSpPr>
        <p:spPr>
          <a:xfrm>
            <a:off x="6095999" y="318147"/>
            <a:ext cx="5892280" cy="6428727"/>
          </a:xfrm>
          <a:prstGeom prst="roundRect">
            <a:avLst>
              <a:gd name="adj" fmla="val 2328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B9EB4052-2B91-EE40-AE98-36230D829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sz="2000" dirty="0"/>
              <a:t>Learning SMEFT </a:t>
            </a:r>
            <a:r>
              <a:rPr lang="en-AT" sz="2000"/>
              <a:t>in </a:t>
            </a:r>
            <a:r>
              <a:rPr lang="en-US" sz="2000" dirty="0"/>
              <a:t>TT(2ℓ)</a:t>
            </a:r>
            <a:r>
              <a:rPr lang="en-AT" sz="2000"/>
              <a:t> </a:t>
            </a:r>
            <a:endParaRPr lang="en-AT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6174B-D839-C34F-B14B-D9F3D90D6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592" y="2361464"/>
            <a:ext cx="5444031" cy="3782106"/>
          </a:xfrm>
        </p:spPr>
        <p:txBody>
          <a:bodyPr>
            <a:normAutofit/>
          </a:bodyPr>
          <a:lstStyle/>
          <a:p>
            <a:r>
              <a:rPr lang="en-US" sz="2000" dirty="0"/>
              <a:t>Learn with </a:t>
            </a:r>
            <a:r>
              <a:rPr lang="en-AT" sz="2000"/>
              <a:t>“</a:t>
            </a:r>
            <a:r>
              <a:rPr lang="en-AT" sz="2000" dirty="0"/>
              <a:t>Boosted Information Tree (</a:t>
            </a:r>
            <a:r>
              <a:rPr lang="en-AT" sz="2000"/>
              <a:t>BIT)”</a:t>
            </a:r>
            <a:br>
              <a:rPr lang="en-US" sz="2000" dirty="0"/>
            </a:br>
            <a:r>
              <a:rPr lang="en-AT" sz="1050"/>
              <a:t>[</a:t>
            </a:r>
            <a:r>
              <a:rPr lang="en-AT" sz="1050">
                <a:hlinkClick r:id="rId3"/>
              </a:rPr>
              <a:t>2107.10859</a:t>
            </a:r>
            <a:r>
              <a:rPr lang="en-AT" sz="1050"/>
              <a:t>], [</a:t>
            </a:r>
            <a:r>
              <a:rPr lang="en-AT" sz="1050">
                <a:hlinkClick r:id="rId4"/>
              </a:rPr>
              <a:t>2205.12976</a:t>
            </a:r>
            <a:r>
              <a:rPr lang="en-AT" sz="1050"/>
              <a:t>]</a:t>
            </a:r>
            <a:r>
              <a:rPr lang="en-US" sz="1050" dirty="0"/>
              <a:t> </a:t>
            </a:r>
            <a:r>
              <a:rPr lang="en-AT" sz="105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MLST 6 015007 (2025)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  <a:endParaRPr lang="en-AT" sz="1050" dirty="0"/>
          </a:p>
          <a:p>
            <a:pPr lvl="1"/>
            <a:r>
              <a:rPr lang="en-AT" sz="1800">
                <a:solidFill>
                  <a:srgbClr val="FF0000"/>
                </a:solidFill>
              </a:rPr>
              <a:t>5 </a:t>
            </a:r>
            <a:r>
              <a:rPr lang="en-AT" sz="1800" dirty="0">
                <a:solidFill>
                  <a:srgbClr val="FF0000"/>
                </a:solidFill>
              </a:rPr>
              <a:t>POIs</a:t>
            </a:r>
            <a:r>
              <a:rPr lang="en-AT" sz="1800" dirty="0"/>
              <a:t>, 20 functions </a:t>
            </a:r>
            <a:r>
              <a:rPr lang="en-AT" sz="1800"/>
              <a:t>simultaneously learned</a:t>
            </a:r>
            <a:endParaRPr lang="en-US" sz="1800" dirty="0"/>
          </a:p>
          <a:p>
            <a:pPr lvl="1"/>
            <a:r>
              <a:rPr lang="en-US" sz="1800" dirty="0"/>
              <a:t>35 features top quark pairs (2ℓ)</a:t>
            </a:r>
            <a:endParaRPr lang="en-AT" sz="1800" dirty="0"/>
          </a:p>
          <a:p>
            <a:pPr lvl="1"/>
            <a:r>
              <a:rPr lang="en-AT" sz="1800" dirty="0"/>
              <a:t>300 trees, D=5, ~9 hrs </a:t>
            </a:r>
            <a:r>
              <a:rPr lang="en-AT" sz="1800"/>
              <a:t>of training</a:t>
            </a:r>
            <a:endParaRPr lang="en-US" sz="1800" dirty="0"/>
          </a:p>
          <a:p>
            <a:r>
              <a:rPr lang="en-US" sz="1800" dirty="0">
                <a:ea typeface="Palatino" pitchFamily="2" charset="77"/>
                <a:cs typeface="Dosis"/>
                <a:sym typeface="Dosis"/>
              </a:rPr>
              <a:t>(Systematics-free) </a:t>
            </a:r>
            <a:r>
              <a:rPr lang="en-US" sz="1800" dirty="0" err="1">
                <a:ea typeface="Palatino" pitchFamily="2" charset="77"/>
                <a:cs typeface="Dosis"/>
                <a:sym typeface="Dosis"/>
              </a:rPr>
              <a:t>Unbinned</a:t>
            </a:r>
            <a:r>
              <a:rPr lang="en-US" sz="1800" dirty="0">
                <a:ea typeface="Palatino" pitchFamily="2" charset="77"/>
                <a:cs typeface="Dosis"/>
                <a:sym typeface="Dosis"/>
              </a:rPr>
              <a:t> analysis shows </a:t>
            </a:r>
            <a:br>
              <a:rPr lang="en-US" sz="1800" dirty="0">
                <a:ea typeface="Palatino" pitchFamily="2" charset="77"/>
                <a:cs typeface="Dosis"/>
                <a:sym typeface="Dosis"/>
              </a:rPr>
            </a:br>
            <a:r>
              <a:rPr lang="en-US" sz="1800" dirty="0">
                <a:ea typeface="Palatino" pitchFamily="2" charset="77"/>
                <a:cs typeface="Dosis"/>
                <a:sym typeface="Dosis"/>
              </a:rPr>
              <a:t>~x5 sensitivity gain in profiled limits</a:t>
            </a:r>
            <a:br>
              <a:rPr lang="en-US" sz="1800" dirty="0">
                <a:ea typeface="Palatino" pitchFamily="2" charset="77"/>
                <a:cs typeface="Dosis"/>
                <a:sym typeface="Dosis"/>
              </a:rPr>
            </a:br>
            <a:r>
              <a:rPr lang="en-AT" sz="1200">
                <a:solidFill>
                  <a:srgbClr val="C00000"/>
                </a:solidFill>
              </a:rPr>
              <a:t>ML4EFT</a:t>
            </a:r>
            <a:r>
              <a:rPr lang="en-AT" sz="1200"/>
              <a:t> R. Ambrosio, J. Hoeve, M. Madigan, J. Rojo, V. Sanz [</a:t>
            </a:r>
            <a:r>
              <a:rPr lang="en-AT" sz="1200">
                <a:hlinkClick r:id="rId6"/>
              </a:rPr>
              <a:t>2211.02058</a:t>
            </a:r>
            <a:r>
              <a:rPr lang="en-AT" sz="1200"/>
              <a:t>]</a:t>
            </a:r>
            <a:endParaRPr lang="en-US" sz="1200" dirty="0">
              <a:ea typeface="Palatino" pitchFamily="2" charset="77"/>
              <a:cs typeface="Dosis"/>
              <a:sym typeface="Dosi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61E24-F624-D043-9F3D-3F4D2E1B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D77593C-6112-504C-A8A1-AE1C6AC56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9" y="1152508"/>
            <a:ext cx="5738505" cy="569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2038BC-0719-6824-E738-1CB09EB12EDE}"/>
              </a:ext>
            </a:extLst>
          </p:cNvPr>
          <p:cNvSpPr txBox="1"/>
          <p:nvPr/>
        </p:nvSpPr>
        <p:spPr>
          <a:xfrm>
            <a:off x="7680599" y="1469974"/>
            <a:ext cx="1338828" cy="584775"/>
          </a:xfrm>
          <a:prstGeom prst="rect">
            <a:avLst/>
          </a:prstGeom>
          <a:noFill/>
          <a:ln cap="flat">
            <a:noFill/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Quadratic 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dirty="0">
                <a:solidFill>
                  <a:srgbClr val="FF0000"/>
                </a:solidFill>
              </a:rPr>
              <a:t>SMEFT model</a:t>
            </a:r>
            <a:endParaRPr lang="en-AT" sz="1600" dirty="0">
              <a:solidFill>
                <a:srgbClr val="FF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BE5464-FB98-113B-552D-52D6A4A7D061}"/>
              </a:ext>
            </a:extLst>
          </p:cNvPr>
          <p:cNvGrpSpPr/>
          <p:nvPr/>
        </p:nvGrpSpPr>
        <p:grpSpPr>
          <a:xfrm>
            <a:off x="6162491" y="391955"/>
            <a:ext cx="5894735" cy="1245800"/>
            <a:chOff x="5798839" y="538230"/>
            <a:chExt cx="6189524" cy="13081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A20D269-E001-9A58-FBFB-EBE42652E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89028"/>
            <a:stretch>
              <a:fillRect/>
            </a:stretch>
          </p:blipFill>
          <p:spPr>
            <a:xfrm>
              <a:off x="5798839" y="538230"/>
              <a:ext cx="1262500" cy="13081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671AF8-A1E7-3995-8823-83A82E9EC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8888"/>
            <a:stretch>
              <a:fillRect/>
            </a:stretch>
          </p:blipFill>
          <p:spPr>
            <a:xfrm>
              <a:off x="7257915" y="538231"/>
              <a:ext cx="4730448" cy="13081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DFC44A0-1184-7A31-C15A-5390ACB5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6740" r="41112"/>
            <a:stretch>
              <a:fillRect/>
            </a:stretch>
          </p:blipFill>
          <p:spPr>
            <a:xfrm>
              <a:off x="7061339" y="538230"/>
              <a:ext cx="247190" cy="1308100"/>
            </a:xfrm>
            <a:prstGeom prst="rect">
              <a:avLst/>
            </a:prstGeom>
          </p:spPr>
        </p:pic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0E4115-F033-81BE-9E4E-8F8AD45F6125}"/>
              </a:ext>
            </a:extLst>
          </p:cNvPr>
          <p:cNvCxnSpPr>
            <a:cxnSpLocks/>
          </p:cNvCxnSpPr>
          <p:nvPr/>
        </p:nvCxnSpPr>
        <p:spPr>
          <a:xfrm flipV="1">
            <a:off x="8350013" y="1123235"/>
            <a:ext cx="0" cy="3656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6EA19AE3-0492-F5EE-D095-4CB9106A2D4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170" r="48495"/>
          <a:stretch>
            <a:fillRect/>
          </a:stretch>
        </p:blipFill>
        <p:spPr>
          <a:xfrm>
            <a:off x="5870253" y="5389148"/>
            <a:ext cx="3555173" cy="1380418"/>
          </a:xfrm>
          <a:prstGeom prst="rect">
            <a:avLst/>
          </a:prstGeom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CC522BBB-785D-4F1A-589B-01498255C04E}"/>
              </a:ext>
            </a:extLst>
          </p:cNvPr>
          <p:cNvSpPr/>
          <p:nvPr/>
        </p:nvSpPr>
        <p:spPr>
          <a:xfrm rot="7342441">
            <a:off x="9189561" y="5808797"/>
            <a:ext cx="263912" cy="535259"/>
          </a:xfrm>
          <a:prstGeom prst="downArrow">
            <a:avLst/>
          </a:prstGeom>
          <a:solidFill>
            <a:schemeClr val="bg1"/>
          </a:solidFill>
          <a:ln w="25400">
            <a:solidFill>
              <a:srgbClr val="31A131"/>
            </a:solidFill>
          </a:ln>
        </p:spPr>
        <p:txBody>
          <a:bodyPr wrap="square" rtlCol="0" anchor="ctr">
            <a:sp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977FA9BB-F560-6C77-D7CB-33C0F318AFBE}"/>
              </a:ext>
            </a:extLst>
          </p:cNvPr>
          <p:cNvSpPr/>
          <p:nvPr/>
        </p:nvSpPr>
        <p:spPr>
          <a:xfrm rot="1664517">
            <a:off x="9134241" y="5156337"/>
            <a:ext cx="263912" cy="535259"/>
          </a:xfrm>
          <a:prstGeom prst="downArrow">
            <a:avLst/>
          </a:prstGeom>
          <a:solidFill>
            <a:schemeClr val="bg1"/>
          </a:solidFill>
          <a:ln w="25400">
            <a:solidFill>
              <a:srgbClr val="FF7D09"/>
            </a:solidFill>
          </a:ln>
        </p:spPr>
        <p:txBody>
          <a:bodyPr wrap="square" rtlCol="0" anchor="ctr">
            <a:sp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0315ED-34AE-5DA6-8EBA-3ADE42E5E62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2102" b="28806"/>
          <a:stretch>
            <a:fillRect/>
          </a:stretch>
        </p:blipFill>
        <p:spPr>
          <a:xfrm>
            <a:off x="7201460" y="6302732"/>
            <a:ext cx="2722129" cy="328666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5E37874-172F-C6AF-076A-0E9F0C757F8E}"/>
              </a:ext>
            </a:extLst>
          </p:cNvPr>
          <p:cNvSpPr txBox="1">
            <a:spLocks/>
          </p:cNvSpPr>
          <p:nvPr/>
        </p:nvSpPr>
        <p:spPr>
          <a:xfrm>
            <a:off x="6242811" y="318147"/>
            <a:ext cx="5359260" cy="34939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Corbel" panose="020B0503020204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From the playbook:</a:t>
            </a:r>
            <a:endParaRPr lang="en-US" sz="1500" dirty="0"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6FF39D54-D6E1-BEBA-274C-8F916C36037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824" r="38797" b="82468"/>
          <a:stretch>
            <a:fillRect/>
          </a:stretch>
        </p:blipFill>
        <p:spPr>
          <a:xfrm>
            <a:off x="9722507" y="5284568"/>
            <a:ext cx="2300246" cy="114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4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D7099F-38BB-53FE-2CE7-2CE0C97B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basis &amp; fit quality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703711-E1B7-514A-1FE0-2242F5FB1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27" y="4132660"/>
            <a:ext cx="10980736" cy="1623524"/>
          </a:xfrm>
        </p:spPr>
        <p:txBody>
          <a:bodyPr/>
          <a:lstStyle/>
          <a:p>
            <a:r>
              <a:rPr lang="en-US" sz="2000" dirty="0"/>
              <a:t>Resulting basis elements define ”wiggles” in PDF space</a:t>
            </a:r>
          </a:p>
          <a:p>
            <a:pPr lvl="1"/>
            <a:r>
              <a:rPr lang="en-US" sz="1600" dirty="0"/>
              <a:t>Orthogonal in </a:t>
            </a:r>
            <a:r>
              <a:rPr lang="en-US" sz="1600" i="1" dirty="0"/>
              <a:t>function space</a:t>
            </a:r>
          </a:p>
          <a:p>
            <a:r>
              <a:rPr lang="en-US" sz="2000" dirty="0"/>
              <a:t>With 6 basis elements, achieve sufficient precision </a:t>
            </a:r>
          </a:p>
          <a:p>
            <a:pPr marL="457200" lvl="1" indent="0">
              <a:buNone/>
            </a:pPr>
            <a:r>
              <a:rPr lang="en-US" sz="1600" dirty="0"/>
              <a:t>10% of PDF4LHC21 uncertainty</a:t>
            </a:r>
          </a:p>
          <a:p>
            <a:r>
              <a:rPr lang="en-US" sz="2000" dirty="0"/>
              <a:t>Quark PDFs: PDF4LHC21 at Q</a:t>
            </a:r>
            <a:r>
              <a:rPr lang="en-US" sz="2000" baseline="-25000" dirty="0"/>
              <a:t>0</a:t>
            </a:r>
            <a:r>
              <a:rPr lang="en-US" sz="2000" dirty="0"/>
              <a:t>=1.65 GeV</a:t>
            </a:r>
          </a:p>
          <a:p>
            <a:pPr lvl="1"/>
            <a:r>
              <a:rPr lang="en-US" sz="1600" dirty="0"/>
              <a:t>DGLAP at NNLO with EKO [</a:t>
            </a:r>
            <a:r>
              <a:rPr lang="en-US" sz="1600" dirty="0">
                <a:hlinkClick r:id="rId2"/>
              </a:rPr>
              <a:t>Eur.Phys.J.C 82 (2022) 10, 976</a:t>
            </a:r>
            <a:r>
              <a:rPr lang="en-US" sz="1600" dirty="0"/>
              <a:t>] and m</a:t>
            </a:r>
            <a:r>
              <a:rPr lang="en-US" sz="1600" baseline="-25000" dirty="0"/>
              <a:t>b/c</a:t>
            </a:r>
            <a:r>
              <a:rPr lang="en-US" sz="1600" dirty="0"/>
              <a:t> as in NNPDF4.0</a:t>
            </a:r>
            <a:endParaRPr lang="en-US" sz="2000" dirty="0"/>
          </a:p>
          <a:p>
            <a:r>
              <a:rPr lang="en-US" sz="2000" dirty="0"/>
              <a:t>How can we constrain the coefficients in the linear basis?</a:t>
            </a:r>
          </a:p>
          <a:p>
            <a:pPr lvl="1"/>
            <a:endParaRPr lang="en-US" sz="1600" dirty="0"/>
          </a:p>
          <a:p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0BC0F8-6603-249C-4055-A6C80903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84065"/>
            <a:ext cx="3581400" cy="365125"/>
          </a:xfrm>
        </p:spPr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5D1D6-5EC6-0A63-A0F4-AD333A0E92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8841"/>
          <a:stretch>
            <a:fillRect/>
          </a:stretch>
        </p:blipFill>
        <p:spPr>
          <a:xfrm>
            <a:off x="0" y="1101816"/>
            <a:ext cx="7772400" cy="26977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5735ED-DD90-E1E0-5F50-7516558151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44814" y="1101816"/>
            <a:ext cx="3846734" cy="278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461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F7A78-1CE1-B68D-722D-7521DBA4D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C43B874-44AD-4754-C2E2-BA1D78598DBC}"/>
              </a:ext>
            </a:extLst>
          </p:cNvPr>
          <p:cNvSpPr/>
          <p:nvPr/>
        </p:nvSpPr>
        <p:spPr>
          <a:xfrm>
            <a:off x="462042" y="5635059"/>
            <a:ext cx="11278085" cy="1106651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0CAAAE4-6BC2-C0BE-8E64-0CC8F182B5E7}"/>
              </a:ext>
            </a:extLst>
          </p:cNvPr>
          <p:cNvSpPr/>
          <p:nvPr/>
        </p:nvSpPr>
        <p:spPr>
          <a:xfrm>
            <a:off x="462041" y="2895763"/>
            <a:ext cx="11278087" cy="2650407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C6A97F0-DF13-9D1F-550F-106924CC846C}"/>
              </a:ext>
            </a:extLst>
          </p:cNvPr>
          <p:cNvSpPr/>
          <p:nvPr/>
        </p:nvSpPr>
        <p:spPr>
          <a:xfrm>
            <a:off x="462040" y="1109545"/>
            <a:ext cx="11278089" cy="1613597"/>
          </a:xfrm>
          <a:prstGeom prst="roundRect">
            <a:avLst>
              <a:gd name="adj" fmla="val 3137"/>
            </a:avLst>
          </a:prstGeom>
          <a:solidFill>
            <a:srgbClr val="FEFFFE"/>
          </a:solidFill>
          <a:ln w="25400"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marL="285750" indent="-285750" algn="l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AT" dirty="0">
              <a:latin typeface="Corbel" panose="020B05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D66DC-648B-ECC9-4CCC-7B5A7321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</a:t>
            </a:r>
            <a:r>
              <a:rPr lang="en-US" i="1" dirty="0"/>
              <a:t>systematics</a:t>
            </a:r>
            <a:endParaRPr lang="en-AT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D2BE0-F5E7-FEE7-D855-FA9BE557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54" y="1230923"/>
            <a:ext cx="10995024" cy="5490552"/>
          </a:xfrm>
        </p:spPr>
        <p:txBody>
          <a:bodyPr>
            <a:normAutofit/>
          </a:bodyPr>
          <a:lstStyle/>
          <a:p>
            <a:endParaRPr lang="en-AT" sz="100" dirty="0"/>
          </a:p>
          <a:p>
            <a:r>
              <a:rPr lang="en-AT" sz="2000" dirty="0"/>
              <a:t>“Likelihood ratio </a:t>
            </a:r>
            <a:r>
              <a:rPr lang="en-AT" sz="2000"/>
              <a:t>trick”</a:t>
            </a:r>
            <a:br>
              <a:rPr lang="en-US" sz="2000" dirty="0"/>
            </a:br>
            <a:r>
              <a:rPr lang="en-US" sz="1400" dirty="0"/>
              <a:t>[</a:t>
            </a:r>
            <a:r>
              <a:rPr lang="en-US" sz="1400" dirty="0">
                <a:hlinkClick r:id="rId2"/>
              </a:rPr>
              <a:t>PRD112 (2025) 5, 052006</a:t>
            </a:r>
            <a:r>
              <a:rPr lang="en-US" sz="1400" dirty="0"/>
              <a:t>]</a:t>
            </a:r>
            <a:r>
              <a:rPr lang="en-AT" sz="1400"/>
              <a:t> </a:t>
            </a:r>
            <a:endParaRPr lang="en-AT" sz="2000" dirty="0">
              <a:solidFill>
                <a:srgbClr val="FF7D09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AT" sz="2000" dirty="0"/>
          </a:p>
          <a:p>
            <a:pPr marL="0" indent="0">
              <a:buNone/>
            </a:pPr>
            <a:endParaRPr lang="en-AT" sz="2000" dirty="0"/>
          </a:p>
          <a:p>
            <a:r>
              <a:rPr lang="en-AT" sz="2000" dirty="0"/>
              <a:t>Parametric ansatz: </a:t>
            </a:r>
          </a:p>
          <a:p>
            <a:pPr marL="0" indent="0">
              <a:buNone/>
            </a:pPr>
            <a:endParaRPr lang="en-AT" sz="1100" dirty="0"/>
          </a:p>
          <a:p>
            <a:endParaRPr lang="en-AT" sz="1200" dirty="0"/>
          </a:p>
          <a:p>
            <a:pPr marL="0" indent="0">
              <a:buNone/>
            </a:pPr>
            <a:endParaRPr lang="en-AT" sz="2000" dirty="0"/>
          </a:p>
          <a:p>
            <a:pPr marL="0" indent="0">
              <a:buNone/>
            </a:pPr>
            <a:r>
              <a:rPr lang="en-AT" sz="2000" dirty="0"/>
              <a:t>    Implement coefficient </a:t>
            </a:r>
            <a:r>
              <a:rPr lang="en-AT" sz="2000"/>
              <a:t>functions Δ</a:t>
            </a:r>
            <a:r>
              <a:rPr lang="en-AT" sz="2000" dirty="0"/>
              <a:t>(x) </a:t>
            </a:r>
            <a:r>
              <a:rPr lang="en-AT" sz="2000"/>
              <a:t>as NNs:</a:t>
            </a:r>
            <a:endParaRPr lang="en-AT" sz="2000" dirty="0"/>
          </a:p>
          <a:p>
            <a:endParaRPr lang="en-US" sz="3200" dirty="0"/>
          </a:p>
          <a:p>
            <a:endParaRPr lang="en-AT" sz="2000" dirty="0"/>
          </a:p>
          <a:p>
            <a:r>
              <a:rPr lang="en-AT" sz="2000" dirty="0"/>
              <a:t>Sufficiently many synthetic data 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192C7-E204-29E7-1406-3437416F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5E203B-6AB1-CD6F-6872-DFE29B8BF4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0055" y="1679956"/>
            <a:ext cx="2658944" cy="1015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0B75D6-8891-7BDD-42F8-E6FF953EC4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3749" y="2947219"/>
            <a:ext cx="2684472" cy="829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BC16CF-C4BE-485B-42FB-86E71C8457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9455" y="3816315"/>
            <a:ext cx="5069748" cy="6194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FF1E38-96AB-7215-CF2B-4B17BF8A3D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036"/>
          <a:stretch>
            <a:fillRect/>
          </a:stretch>
        </p:blipFill>
        <p:spPr>
          <a:xfrm>
            <a:off x="6960370" y="4388257"/>
            <a:ext cx="1095610" cy="9033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EF1D21-0D16-4736-1390-AE5C2F39795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8436" y="1202827"/>
            <a:ext cx="5384018" cy="6800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B85276-06E4-9792-B25D-DDAA87FD18A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0303" y="5783928"/>
            <a:ext cx="2491158" cy="897436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8ECCB6E-FAB5-8B58-BE70-5ADDFC5BC893}"/>
              </a:ext>
            </a:extLst>
          </p:cNvPr>
          <p:cNvCxnSpPr>
            <a:cxnSpLocks/>
          </p:cNvCxnSpPr>
          <p:nvPr/>
        </p:nvCxnSpPr>
        <p:spPr>
          <a:xfrm flipV="1">
            <a:off x="9984869" y="1832115"/>
            <a:ext cx="0" cy="1501146"/>
          </a:xfrm>
          <a:prstGeom prst="straightConnector1">
            <a:avLst/>
          </a:prstGeom>
          <a:ln w="25400">
            <a:solidFill>
              <a:srgbClr val="FF7D0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9650F8-DACF-A86F-8E62-7421D6E09995}"/>
              </a:ext>
            </a:extLst>
          </p:cNvPr>
          <p:cNvCxnSpPr>
            <a:cxnSpLocks/>
          </p:cNvCxnSpPr>
          <p:nvPr/>
        </p:nvCxnSpPr>
        <p:spPr>
          <a:xfrm>
            <a:off x="8640643" y="3333261"/>
            <a:ext cx="1329184" cy="0"/>
          </a:xfrm>
          <a:prstGeom prst="line">
            <a:avLst/>
          </a:prstGeom>
          <a:ln w="25400">
            <a:solidFill>
              <a:srgbClr val="FF7D0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EC2E3C-23BF-6A6E-A214-377664F9B994}"/>
              </a:ext>
            </a:extLst>
          </p:cNvPr>
          <p:cNvCxnSpPr>
            <a:cxnSpLocks/>
          </p:cNvCxnSpPr>
          <p:nvPr/>
        </p:nvCxnSpPr>
        <p:spPr>
          <a:xfrm flipV="1">
            <a:off x="7900506" y="3776248"/>
            <a:ext cx="0" cy="128956"/>
          </a:xfrm>
          <a:prstGeom prst="straightConnector1">
            <a:avLst/>
          </a:prstGeom>
          <a:ln w="25400">
            <a:solidFill>
              <a:srgbClr val="FF7D0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15877D4-CFE9-037A-B750-B947A670C25B}"/>
              </a:ext>
            </a:extLst>
          </p:cNvPr>
          <p:cNvCxnSpPr>
            <a:cxnSpLocks/>
          </p:cNvCxnSpPr>
          <p:nvPr/>
        </p:nvCxnSpPr>
        <p:spPr>
          <a:xfrm>
            <a:off x="6081152" y="3905204"/>
            <a:ext cx="1819354" cy="0"/>
          </a:xfrm>
          <a:prstGeom prst="line">
            <a:avLst/>
          </a:prstGeom>
          <a:ln w="25400">
            <a:solidFill>
              <a:srgbClr val="FF7D0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27D5BBD-583E-C3D4-6D88-6C589DC34B0D}"/>
              </a:ext>
            </a:extLst>
          </p:cNvPr>
          <p:cNvCxnSpPr>
            <a:cxnSpLocks/>
          </p:cNvCxnSpPr>
          <p:nvPr/>
        </p:nvCxnSpPr>
        <p:spPr>
          <a:xfrm flipV="1">
            <a:off x="7129127" y="4324081"/>
            <a:ext cx="0" cy="182067"/>
          </a:xfrm>
          <a:prstGeom prst="straightConnector1">
            <a:avLst/>
          </a:prstGeom>
          <a:ln w="25400">
            <a:solidFill>
              <a:srgbClr val="FF7D0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27350DED-2E81-F5EA-4378-C0CE4B771C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0672" y="5797867"/>
            <a:ext cx="2888394" cy="809973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A0ED5C-A5D9-2AE8-2815-CDAC92ABA3BA}"/>
              </a:ext>
            </a:extLst>
          </p:cNvPr>
          <p:cNvCxnSpPr>
            <a:cxnSpLocks/>
          </p:cNvCxnSpPr>
          <p:nvPr/>
        </p:nvCxnSpPr>
        <p:spPr>
          <a:xfrm>
            <a:off x="8095312" y="6178126"/>
            <a:ext cx="371366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6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7F802-AB2C-74F6-A71E-CD3036090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7A14C7-1016-050F-3312-3A112897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likelihoods in global fits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608DE-03D7-B7C2-7770-3DFDB7CBC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How can we incorporate </a:t>
            </a:r>
            <a:r>
              <a:rPr lang="en-US" sz="2000" dirty="0" err="1"/>
              <a:t>unbinned</a:t>
            </a:r>
            <a:r>
              <a:rPr lang="en-US" sz="2000" dirty="0"/>
              <a:t> detector-level likelihood L(</a:t>
            </a:r>
            <a:r>
              <a:rPr lang="en-US" sz="2000" dirty="0" err="1"/>
              <a:t>D|</a:t>
            </a:r>
            <a:r>
              <a:rPr lang="en-US" sz="2000" b="1" dirty="0" err="1">
                <a:solidFill>
                  <a:srgbClr val="FF0000"/>
                </a:solidFill>
              </a:rPr>
              <a:t>c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FF8001"/>
                </a:solidFill>
              </a:rPr>
              <a:t>𝜈</a:t>
            </a:r>
            <a:r>
              <a:rPr lang="en-US" sz="2000" dirty="0"/>
              <a:t>) in global fits?</a:t>
            </a:r>
          </a:p>
          <a:p>
            <a:r>
              <a:rPr lang="en-US" sz="2000" dirty="0"/>
              <a:t>Staging: First, </a:t>
            </a:r>
            <a:r>
              <a:rPr lang="en-US" sz="2000" dirty="0">
                <a:solidFill>
                  <a:srgbClr val="FF8001"/>
                </a:solidFill>
              </a:rPr>
              <a:t>take unfolded, binned 𝜒</a:t>
            </a:r>
            <a:r>
              <a:rPr lang="en-US" sz="2000" baseline="30000" dirty="0">
                <a:solidFill>
                  <a:srgbClr val="FF8001"/>
                </a:solidFill>
              </a:rPr>
              <a:t>2</a:t>
            </a:r>
            <a:r>
              <a:rPr lang="en-US" sz="2000" dirty="0">
                <a:solidFill>
                  <a:srgbClr val="FF8001"/>
                </a:solidFill>
              </a:rPr>
              <a:t>-based measurement </a:t>
            </a:r>
            <a:r>
              <a:rPr lang="en-US" sz="2000" dirty="0"/>
              <a:t>→ </a:t>
            </a:r>
            <a:r>
              <a:rPr lang="en-US" sz="2000" dirty="0">
                <a:solidFill>
                  <a:srgbClr val="0000FF"/>
                </a:solidFill>
              </a:rPr>
              <a:t>Recast with POD</a:t>
            </a:r>
            <a:r>
              <a:rPr lang="en-US" sz="2000" dirty="0">
                <a:solidFill>
                  <a:srgbClr val="FF8001"/>
                </a:solidFill>
              </a:rPr>
              <a:t> </a:t>
            </a:r>
            <a:r>
              <a:rPr lang="en-US" sz="2000" dirty="0"/>
              <a:t>→ global fits</a:t>
            </a:r>
          </a:p>
          <a:p>
            <a:pPr marL="457200" lvl="1" indent="0">
              <a:buNone/>
            </a:pPr>
            <a:r>
              <a:rPr lang="en-US" sz="1600" dirty="0"/>
              <a:t>Followed by, possibly → </a:t>
            </a:r>
            <a:r>
              <a:rPr lang="en-US" sz="1600" dirty="0">
                <a:solidFill>
                  <a:srgbClr val="999999"/>
                </a:solidFill>
              </a:rPr>
              <a:t>Binned full likelihood with POD</a:t>
            </a:r>
          </a:p>
          <a:p>
            <a:pPr lvl="1"/>
            <a:r>
              <a:rPr lang="en-US" sz="1600" dirty="0"/>
              <a:t>Example: CMS inclusive jets (13 TeV) [</a:t>
            </a:r>
            <a:r>
              <a:rPr lang="en-US" sz="1600" dirty="0">
                <a:hlinkClick r:id="rId3"/>
              </a:rPr>
              <a:t>JHEP 12 (2022)035</a:t>
            </a:r>
            <a:r>
              <a:rPr lang="en-US" sz="1600" dirty="0"/>
              <a:t>]</a:t>
            </a:r>
          </a:p>
          <a:p>
            <a:pPr lvl="1"/>
            <a:r>
              <a:rPr lang="en-US" sz="1600" dirty="0"/>
              <a:t>NNLO theory predictions are binned. No point for NSBI. Jet-based measurements are indispensable for </a:t>
            </a:r>
            <a:r>
              <a:rPr lang="en-US" sz="1600" dirty="0" err="1"/>
              <a:t>f</a:t>
            </a:r>
            <a:r>
              <a:rPr lang="en-US" sz="1600" baseline="-25000" dirty="0" err="1"/>
              <a:t>g</a:t>
            </a:r>
            <a:endParaRPr lang="en-US" sz="1600" baseline="-25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F9239B-D7B5-378B-EA4A-355B2217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96032F-4A11-60CA-9002-84440EC634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526" y="3067644"/>
            <a:ext cx="4074388" cy="3790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92921B-8ADC-176E-9B5E-2728DD4D76FD}"/>
              </a:ext>
            </a:extLst>
          </p:cNvPr>
          <p:cNvSpPr txBox="1"/>
          <p:nvPr/>
        </p:nvSpPr>
        <p:spPr>
          <a:xfrm>
            <a:off x="3390325" y="6464443"/>
            <a:ext cx="3783408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[Bogdan </a:t>
            </a:r>
            <a:r>
              <a:rPr lang="en-US" sz="1600" i="1" dirty="0" err="1">
                <a:latin typeface="Palatino" pitchFamily="2" charset="77"/>
                <a:ea typeface="Palatino" pitchFamily="2" charset="77"/>
                <a:cs typeface="Dosis"/>
                <a:sym typeface="Dosis"/>
              </a:rPr>
              <a:t>Malaescu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, 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  <a:hlinkClick r:id="rId5"/>
              </a:rPr>
              <a:t>LHC EW WG meeting</a:t>
            </a:r>
            <a:r>
              <a:rPr lang="en-US" sz="1600" i="1" dirty="0">
                <a:latin typeface="Palatino" pitchFamily="2" charset="77"/>
                <a:ea typeface="Palatino" pitchFamily="2" charset="77"/>
                <a:cs typeface="Dosis"/>
                <a:sym typeface="Dosis"/>
              </a:rPr>
              <a:t>]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BAC13FE-8C16-FE6A-99EE-D3C819C73BE9}"/>
              </a:ext>
            </a:extLst>
          </p:cNvPr>
          <p:cNvSpPr txBox="1">
            <a:spLocks/>
          </p:cNvSpPr>
          <p:nvPr/>
        </p:nvSpPr>
        <p:spPr>
          <a:xfrm>
            <a:off x="3905034" y="3143105"/>
            <a:ext cx="8123454" cy="2984699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Why could the full likelihood be useful on nuisance side?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Recover detector-level information in L(</a:t>
            </a:r>
            <a:r>
              <a:rPr lang="en-US" sz="1800" dirty="0" err="1"/>
              <a:t>D|</a:t>
            </a:r>
            <a:r>
              <a:rPr lang="en-US" sz="1800" b="1" dirty="0" err="1">
                <a:solidFill>
                  <a:srgbClr val="FF0000"/>
                </a:solidFill>
              </a:rPr>
              <a:t>c</a:t>
            </a:r>
            <a:r>
              <a:rPr lang="en-US" sz="1800" baseline="-25000" dirty="0"/>
              <a:t>,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FF8001"/>
                </a:solidFill>
              </a:rPr>
              <a:t>𝜈</a:t>
            </a:r>
            <a:r>
              <a:rPr lang="en-US" sz="1800" dirty="0"/>
              <a:t>) </a:t>
            </a:r>
          </a:p>
          <a:p>
            <a:pPr marL="914400" lvl="2" indent="0">
              <a:buNone/>
            </a:pPr>
            <a:r>
              <a:rPr lang="en-US" sz="1400" dirty="0"/>
              <a:t>“When jets and top quarks don’t agree [in a global PDF fit], what do you do?” (June 19</a:t>
            </a:r>
            <a:r>
              <a:rPr lang="en-US" sz="1400" baseline="30000" dirty="0"/>
              <a:t>th</a:t>
            </a:r>
            <a:r>
              <a:rPr lang="en-US" sz="1400" dirty="0"/>
              <a:t>)</a:t>
            </a:r>
          </a:p>
          <a:p>
            <a:pPr marL="914400" lvl="2" indent="0">
              <a:buNone/>
            </a:pPr>
            <a:r>
              <a:rPr lang="en-US" sz="1400" dirty="0"/>
              <a:t>→ What’s the </a:t>
            </a:r>
            <a:r>
              <a:rPr lang="en-US" sz="1400" dirty="0" err="1"/>
              <a:t>postfit</a:t>
            </a:r>
            <a:r>
              <a:rPr lang="en-US" sz="1400" dirty="0"/>
              <a:t> result on </a:t>
            </a:r>
            <a:r>
              <a:rPr lang="en-US" sz="1400" b="1" dirty="0">
                <a:solidFill>
                  <a:srgbClr val="FF8001"/>
                </a:solidFill>
              </a:rPr>
              <a:t>𝜈?</a:t>
            </a:r>
            <a:endParaRPr lang="en-US" sz="1800" dirty="0"/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Experiments don’t see the gradient of the global fit</a:t>
            </a:r>
          </a:p>
          <a:p>
            <a:pPr lvl="2"/>
            <a:r>
              <a:rPr lang="en-US" sz="1400" dirty="0"/>
              <a:t>”Flavor dependent JEC? b/g corrections? </a:t>
            </a:r>
            <a:br>
              <a:rPr lang="en-US" sz="1400" dirty="0"/>
            </a:br>
            <a:r>
              <a:rPr lang="en-US" sz="1400" dirty="0"/>
              <a:t>Bias from JER in the crack region?” Or cone-size?</a:t>
            </a:r>
            <a:endParaRPr lang="en-US" sz="2400" dirty="0"/>
          </a:p>
          <a:p>
            <a:pPr lvl="2"/>
            <a:r>
              <a:rPr lang="en-US" sz="1400" dirty="0"/>
              <a:t>We compress the full information when results are made public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Assembly. </a:t>
            </a:r>
            <a:r>
              <a:rPr lang="en-US" sz="1800" dirty="0" err="1"/>
              <a:t>N</a:t>
            </a:r>
            <a:r>
              <a:rPr lang="en-US" sz="1800" baseline="-25000" dirty="0" err="1"/>
              <a:t>bin</a:t>
            </a:r>
            <a:r>
              <a:rPr lang="en-US" sz="1800" dirty="0"/>
              <a:t> ~ O(100), covariances scale with N</a:t>
            </a:r>
            <a:r>
              <a:rPr lang="en-US" sz="1800" baseline="-25000" dirty="0"/>
              <a:t>bin</a:t>
            </a:r>
            <a:r>
              <a:rPr lang="en-US" sz="1800" baseline="30000" dirty="0"/>
              <a:t>2</a:t>
            </a:r>
            <a:r>
              <a:rPr lang="en-US" sz="1800" dirty="0"/>
              <a:t> x </a:t>
            </a:r>
            <a:r>
              <a:rPr lang="en-US" sz="1800" dirty="0" err="1"/>
              <a:t>N</a:t>
            </a:r>
            <a:r>
              <a:rPr lang="en-US" sz="1800" baseline="-25000" dirty="0" err="1"/>
              <a:t>nuis</a:t>
            </a:r>
            <a:endParaRPr lang="en-US" sz="1800" dirty="0"/>
          </a:p>
          <a:p>
            <a:r>
              <a:rPr lang="en-US" sz="2000" dirty="0"/>
              <a:t>POD lives in Hilbert space → PDF </a:t>
            </a:r>
            <a:r>
              <a:rPr lang="en-US" sz="2000" i="1" dirty="0"/>
              <a:t>projections</a:t>
            </a:r>
            <a:r>
              <a:rPr lang="en-US" sz="2000" dirty="0"/>
              <a:t> can be exploited</a:t>
            </a:r>
          </a:p>
        </p:txBody>
      </p:sp>
    </p:spTree>
    <p:extLst>
      <p:ext uri="{BB962C8B-B14F-4D97-AF65-F5344CB8AC3E}">
        <p14:creationId xmlns:p14="http://schemas.microsoft.com/office/powerpoint/2010/main" val="35748014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6471C8-0644-57DF-7F2A-6DFBE361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Reproducing CT18NNLO with POD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18E87F-AAFC-79CD-3E25-41E774C0E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0311"/>
          <a:stretch>
            <a:fillRect/>
          </a:stretch>
        </p:blipFill>
        <p:spPr>
          <a:xfrm>
            <a:off x="6975245" y="1008680"/>
            <a:ext cx="4356100" cy="134982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FB1AB8-6D02-4868-8156-8F15B59A9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63484-A888-1E80-4E31-9F41E51DB2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633"/>
          <a:stretch>
            <a:fillRect/>
          </a:stretch>
        </p:blipFill>
        <p:spPr>
          <a:xfrm>
            <a:off x="227690" y="2218327"/>
            <a:ext cx="5483508" cy="4503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001974-DEFC-C91B-AB78-B8EB2C5FD8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633"/>
          <a:stretch>
            <a:fillRect/>
          </a:stretch>
        </p:blipFill>
        <p:spPr>
          <a:xfrm>
            <a:off x="5847837" y="2218327"/>
            <a:ext cx="5483508" cy="4503148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300F957-7088-9AEE-BB1C-D4C313C55625}"/>
              </a:ext>
            </a:extLst>
          </p:cNvPr>
          <p:cNvSpPr txBox="1">
            <a:spLocks/>
          </p:cNvSpPr>
          <p:nvPr/>
        </p:nvSpPr>
        <p:spPr>
          <a:xfrm>
            <a:off x="413657" y="1318145"/>
            <a:ext cx="11136538" cy="4739312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Projecting </a:t>
            </a:r>
            <a:r>
              <a:rPr lang="en-US" sz="2000" dirty="0">
                <a:hlinkClick r:id="rId5"/>
              </a:rPr>
              <a:t>CT18NNLO</a:t>
            </a:r>
            <a:r>
              <a:rPr lang="en-US" sz="2000" dirty="0"/>
              <a:t> onto all-flavor POD</a:t>
            </a:r>
            <a:r>
              <a:rPr lang="en-US" sz="1600" dirty="0"/>
              <a:t> </a:t>
            </a:r>
            <a:r>
              <a:rPr lang="en-US" sz="1800" dirty="0"/>
              <a:t>→ </a:t>
            </a:r>
            <a:r>
              <a:rPr lang="en-US" sz="1800" dirty="0" err="1">
                <a:solidFill>
                  <a:srgbClr val="0000FF"/>
                </a:solidFill>
              </a:rPr>
              <a:t>c</a:t>
            </a:r>
            <a:r>
              <a:rPr lang="en-US" sz="1800" baseline="-25000" dirty="0" err="1">
                <a:solidFill>
                  <a:srgbClr val="0000FF"/>
                </a:solidFill>
              </a:rPr>
              <a:t>POD</a:t>
            </a:r>
            <a:r>
              <a:rPr lang="en-US" sz="1800" dirty="0">
                <a:solidFill>
                  <a:srgbClr val="0000FF"/>
                </a:solidFill>
              </a:rPr>
              <a:t>, 𝚺</a:t>
            </a:r>
            <a:r>
              <a:rPr lang="en-US" sz="1800" baseline="-25000" dirty="0">
                <a:solidFill>
                  <a:srgbClr val="0000FF"/>
                </a:solidFill>
              </a:rPr>
              <a:t>POD</a:t>
            </a:r>
          </a:p>
          <a:p>
            <a:r>
              <a:rPr lang="en-US" sz="1800" dirty="0"/>
              <a:t>Excellent closure. Apply within experiment </a:t>
            </a:r>
            <a:r>
              <a:rPr lang="en-US" sz="1800" i="1" dirty="0"/>
              <a:t>as a prior.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9D3D94-8CB6-F8C3-49F9-47F5A5309C4C}"/>
              </a:ext>
            </a:extLst>
          </p:cNvPr>
          <p:cNvCxnSpPr/>
          <p:nvPr/>
        </p:nvCxnSpPr>
        <p:spPr>
          <a:xfrm>
            <a:off x="9153295" y="4016829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8317D8-6703-F4AA-57BA-E0B6E950CBD2}"/>
              </a:ext>
            </a:extLst>
          </p:cNvPr>
          <p:cNvCxnSpPr/>
          <p:nvPr/>
        </p:nvCxnSpPr>
        <p:spPr>
          <a:xfrm>
            <a:off x="7259181" y="5453743"/>
            <a:ext cx="208419" cy="33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167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D18796-9039-4EE9-560B-6D99E49C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inclusive jets, 13 TeV </a:t>
            </a: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JHEP 12 (2022)035</a:t>
            </a:r>
            <a:r>
              <a:rPr lang="en-US" sz="1600" dirty="0"/>
              <a:t>]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268A0-7CCE-EFD1-5655-A05279463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148862"/>
            <a:ext cx="6898141" cy="4994707"/>
          </a:xfrm>
        </p:spPr>
        <p:txBody>
          <a:bodyPr/>
          <a:lstStyle/>
          <a:p>
            <a:r>
              <a:rPr lang="en-US" sz="2000" dirty="0"/>
              <a:t>CMS 13 TeV (36fb</a:t>
            </a:r>
            <a:r>
              <a:rPr lang="en-US" sz="2000" baseline="30000" dirty="0"/>
              <a:t>-1</a:t>
            </a:r>
            <a:r>
              <a:rPr lang="en-US" sz="2000" dirty="0"/>
              <a:t>) and HERA DIS data</a:t>
            </a:r>
          </a:p>
          <a:p>
            <a:pPr lvl="1"/>
            <a:r>
              <a:rPr lang="en-US" sz="1800" dirty="0"/>
              <a:t>𝜒</a:t>
            </a:r>
            <a:r>
              <a:rPr lang="en-US" sz="1800" baseline="30000" dirty="0"/>
              <a:t>2</a:t>
            </a:r>
            <a:r>
              <a:rPr lang="en-US" sz="1800" dirty="0"/>
              <a:t> approx. is in </a:t>
            </a:r>
            <a:r>
              <a:rPr lang="en-US" sz="1800" dirty="0">
                <a:hlinkClick r:id="rId3"/>
              </a:rPr>
              <a:t>xFitter</a:t>
            </a:r>
            <a:r>
              <a:rPr lang="en-US" sz="1800" dirty="0"/>
              <a:t>, public</a:t>
            </a:r>
          </a:p>
          <a:p>
            <a:pPr lvl="1"/>
            <a:r>
              <a:rPr lang="en-US" sz="1800" dirty="0"/>
              <a:t>Parametrization (16 parameters)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Reproduce paper result to rounding error </a:t>
            </a:r>
          </a:p>
          <a:p>
            <a:pPr lvl="1"/>
            <a:r>
              <a:rPr lang="en-US" sz="1800" dirty="0"/>
              <a:t>Implemented POD basis in </a:t>
            </a:r>
            <a:r>
              <a:rPr lang="en-US" sz="1800" dirty="0" err="1"/>
              <a:t>xFitter</a:t>
            </a:r>
            <a:r>
              <a:rPr lang="en-US" sz="1800" dirty="0"/>
              <a:t> [</a:t>
            </a:r>
            <a:r>
              <a:rPr lang="en-US" sz="1800" dirty="0">
                <a:hlinkClick r:id="rId4"/>
              </a:rPr>
              <a:t>repo</a:t>
            </a:r>
            <a:r>
              <a:rPr lang="en-US" sz="1800" dirty="0"/>
              <a:t>]</a:t>
            </a:r>
          </a:p>
          <a:p>
            <a:r>
              <a:rPr lang="en-US" sz="2000" i="1" dirty="0">
                <a:solidFill>
                  <a:srgbClr val="FF8001"/>
                </a:solidFill>
              </a:rPr>
              <a:t>Exposes systematics</a:t>
            </a:r>
            <a:r>
              <a:rPr lang="en-US" sz="2000" dirty="0"/>
              <a:t>; useful testbed; In </a:t>
            </a:r>
            <a:r>
              <a:rPr lang="en-US" sz="2000" dirty="0" err="1"/>
              <a:t>HEPData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therefore in CT18 </a:t>
            </a:r>
            <a:r>
              <a:rPr lang="en-US" sz="1200" dirty="0"/>
              <a:t>[</a:t>
            </a:r>
            <a:r>
              <a:rPr lang="en-US" sz="1200" dirty="0">
                <a:hlinkClick r:id="rId5"/>
              </a:rPr>
              <a:t>Phys.Rev.D 111 (2025) 3, 036033</a:t>
            </a:r>
            <a:r>
              <a:rPr lang="en-US" sz="1200" dirty="0"/>
              <a:t>]</a:t>
            </a:r>
            <a:endParaRPr lang="en-US" sz="2000" dirty="0"/>
          </a:p>
          <a:p>
            <a:r>
              <a:rPr lang="en-US" sz="2000" dirty="0"/>
              <a:t>Compare: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Analytic parametrization → </a:t>
            </a:r>
            <a:r>
              <a:rPr lang="en-US" sz="1800" dirty="0" err="1"/>
              <a:t>fastNLO</a:t>
            </a:r>
            <a:r>
              <a:rPr lang="en-US" sz="1800" dirty="0"/>
              <a:t> → 𝜒</a:t>
            </a:r>
            <a:r>
              <a:rPr lang="en-US" sz="1800" baseline="30000" dirty="0"/>
              <a:t>2</a:t>
            </a:r>
            <a:r>
              <a:rPr lang="en-US" sz="1800" dirty="0"/>
              <a:t> → fit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/>
              <a:t>Analytic parametrization → </a:t>
            </a:r>
            <a:r>
              <a:rPr lang="en-US" sz="1800" dirty="0">
                <a:solidFill>
                  <a:srgbClr val="0000FF"/>
                </a:solidFill>
              </a:rPr>
              <a:t>POD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00FF"/>
                </a:solidFill>
              </a:rPr>
              <a:t>→  </a:t>
            </a:r>
            <a:r>
              <a:rPr lang="en-US" sz="1800" dirty="0" err="1">
                <a:solidFill>
                  <a:srgbClr val="0000FF"/>
                </a:solidFill>
              </a:rPr>
              <a:t>fastNLO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/>
              <a:t>→ 𝜒</a:t>
            </a:r>
            <a:r>
              <a:rPr lang="en-US" sz="1800" baseline="30000" dirty="0"/>
              <a:t>2</a:t>
            </a:r>
            <a:r>
              <a:rPr lang="en-US" sz="1800" dirty="0"/>
              <a:t> → fit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742198-A773-3B49-4BB7-CB95C08E6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CAAD5-D9F9-0F82-CEE8-D58FC479F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459" y="1106021"/>
            <a:ext cx="4081243" cy="3813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78463D-D1CD-B5B6-D7A2-CC7FF86BB49C}"/>
              </a:ext>
            </a:extLst>
          </p:cNvPr>
          <p:cNvSpPr txBox="1"/>
          <p:nvPr/>
        </p:nvSpPr>
        <p:spPr>
          <a:xfrm>
            <a:off x="6955748" y="4739642"/>
            <a:ext cx="5181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i="1" u="sng" dirty="0"/>
              <a:t>CMS u</a:t>
            </a:r>
            <a:r>
              <a:rPr lang="en-US" sz="1800" i="1" u="sng" dirty="0"/>
              <a:t>ncertainties</a:t>
            </a:r>
          </a:p>
          <a:p>
            <a:pPr lvl="1"/>
            <a:r>
              <a:rPr lang="en-US" sz="1400" dirty="0" err="1"/>
              <a:t>lumi</a:t>
            </a:r>
            <a:r>
              <a:rPr lang="en-US" sz="1400" dirty="0"/>
              <a:t>, JER, PU, miss, fake,  </a:t>
            </a:r>
            <a:r>
              <a:rPr lang="en-US" sz="1400" dirty="0" err="1"/>
              <a:t>AbsoluteScale</a:t>
            </a:r>
            <a:r>
              <a:rPr lang="en-US" sz="1400" dirty="0"/>
              <a:t>, </a:t>
            </a:r>
            <a:r>
              <a:rPr lang="en-US" sz="1400" dirty="0" err="1"/>
              <a:t>AbsoluteMPFBias</a:t>
            </a:r>
            <a:r>
              <a:rPr lang="en-US" sz="1400" dirty="0"/>
              <a:t>, Fragmentation, </a:t>
            </a:r>
            <a:r>
              <a:rPr lang="en-US" sz="1400" dirty="0" err="1"/>
              <a:t>SinglePionECAL</a:t>
            </a:r>
            <a:r>
              <a:rPr lang="en-US" sz="1400" dirty="0"/>
              <a:t>, </a:t>
            </a:r>
            <a:r>
              <a:rPr lang="en-US" sz="1400" dirty="0" err="1"/>
              <a:t>SinglePionHCAL</a:t>
            </a:r>
            <a:r>
              <a:rPr lang="en-US" sz="1400" dirty="0"/>
              <a:t>, </a:t>
            </a:r>
            <a:r>
              <a:rPr lang="en-US" sz="1400" dirty="0" err="1"/>
              <a:t>FlavorQCD</a:t>
            </a:r>
            <a:r>
              <a:rPr lang="en-US" sz="1400" dirty="0"/>
              <a:t>, </a:t>
            </a:r>
            <a:r>
              <a:rPr lang="en-US" sz="1400" dirty="0" err="1"/>
              <a:t>TimePtEta</a:t>
            </a:r>
            <a:r>
              <a:rPr lang="en-US" sz="1400" dirty="0"/>
              <a:t>, RelativeJEREC1, RelativeJEREC2, </a:t>
            </a:r>
            <a:r>
              <a:rPr lang="en-US" sz="1400" dirty="0" err="1"/>
              <a:t>RelativePtBB</a:t>
            </a:r>
            <a:r>
              <a:rPr lang="en-US" sz="1400" dirty="0"/>
              <a:t>, RelativePtEC1, RelativePtEC2, </a:t>
            </a:r>
            <a:r>
              <a:rPr lang="en-US" sz="1400" dirty="0" err="1"/>
              <a:t>RelativeBal</a:t>
            </a:r>
            <a:r>
              <a:rPr lang="en-US" sz="1400" dirty="0"/>
              <a:t>, </a:t>
            </a:r>
            <a:r>
              <a:rPr lang="en-US" sz="1400" dirty="0" err="1"/>
              <a:t>RelativeSample</a:t>
            </a:r>
            <a:r>
              <a:rPr lang="en-US" sz="1400" dirty="0"/>
              <a:t>, </a:t>
            </a:r>
            <a:r>
              <a:rPr lang="en-US" sz="1400" dirty="0" err="1"/>
              <a:t>RelativeFSR</a:t>
            </a:r>
            <a:r>
              <a:rPr lang="en-US" sz="1400" dirty="0"/>
              <a:t>, </a:t>
            </a:r>
            <a:r>
              <a:rPr lang="en-US" sz="1400" dirty="0" err="1"/>
              <a:t>RelativeStatFSR</a:t>
            </a:r>
            <a:r>
              <a:rPr lang="en-US" sz="1400" dirty="0"/>
              <a:t>, </a:t>
            </a:r>
            <a:r>
              <a:rPr lang="en-US" sz="1400" dirty="0" err="1"/>
              <a:t>RelativeStatEC</a:t>
            </a:r>
            <a:r>
              <a:rPr lang="en-US" sz="1400" dirty="0"/>
              <a:t>, </a:t>
            </a:r>
            <a:r>
              <a:rPr lang="en-US" sz="1400" dirty="0" err="1"/>
              <a:t>PileUpDataMC</a:t>
            </a:r>
            <a:r>
              <a:rPr lang="en-US" sz="1400" dirty="0"/>
              <a:t>, </a:t>
            </a:r>
            <a:r>
              <a:rPr lang="en-US" sz="1400" dirty="0" err="1"/>
              <a:t>PileUpPtRef</a:t>
            </a:r>
            <a:r>
              <a:rPr lang="en-US" sz="1400" dirty="0"/>
              <a:t>, </a:t>
            </a:r>
            <a:r>
              <a:rPr lang="en-US" sz="1400" dirty="0" err="1"/>
              <a:t>PileUpPtBB</a:t>
            </a:r>
            <a:r>
              <a:rPr lang="en-US" sz="1400" dirty="0"/>
              <a:t>, PileUpPtEC1,  PileUpPtEC2, model, NP</a:t>
            </a:r>
            <a:r>
              <a:rPr lang="en-US" sz="1800" dirty="0"/>
              <a:t> + </a:t>
            </a:r>
            <a:r>
              <a:rPr lang="en-US" sz="1800" i="1" dirty="0"/>
              <a:t>HERA uncertainties (162)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182A1F-D4B0-B408-CFC2-0B9112EF686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3936" y="2100978"/>
            <a:ext cx="3833699" cy="18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85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5FB8-64FE-98F6-20EB-86B868BFD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163FF3-CD8F-6D36-DCCB-77E6279A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inclusive jets, </a:t>
            </a:r>
            <a:r>
              <a:rPr lang="en-US" dirty="0" err="1"/>
              <a:t>recasted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72C4A3-15B9-2B60-C332-BDB5190C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E02AE3-F0CD-E77A-D57C-3705E2274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94"/>
          <a:stretch>
            <a:fillRect/>
          </a:stretch>
        </p:blipFill>
        <p:spPr>
          <a:xfrm>
            <a:off x="3853316" y="1148862"/>
            <a:ext cx="8175172" cy="480475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2FE8A47-180B-B118-40FD-EFCAD2F448F7}"/>
              </a:ext>
            </a:extLst>
          </p:cNvPr>
          <p:cNvSpPr txBox="1">
            <a:spLocks/>
          </p:cNvSpPr>
          <p:nvPr/>
        </p:nvSpPr>
        <p:spPr>
          <a:xfrm>
            <a:off x="623888" y="1148862"/>
            <a:ext cx="6898141" cy="4994707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 analytic model</a:t>
            </a:r>
            <a:br>
              <a:rPr lang="en-US" sz="2000" dirty="0"/>
            </a:br>
            <a:r>
              <a:rPr lang="en-US" sz="2000" dirty="0"/>
              <a:t>on the POD</a:t>
            </a:r>
          </a:p>
          <a:p>
            <a:r>
              <a:rPr lang="en-US" sz="2000" dirty="0"/>
              <a:t>Needed to specify</a:t>
            </a:r>
            <a:br>
              <a:rPr lang="en-US" sz="2000" dirty="0"/>
            </a:br>
            <a:r>
              <a:rPr lang="en-US" sz="2000" dirty="0"/>
              <a:t>x-range, scale of the </a:t>
            </a:r>
            <a:br>
              <a:rPr lang="en-US" sz="2000" dirty="0"/>
            </a:br>
            <a:r>
              <a:rPr lang="en-US" sz="2000" dirty="0"/>
              <a:t>projection, active flavors,</a:t>
            </a:r>
            <a:br>
              <a:rPr lang="en-US" sz="2000" dirty="0"/>
            </a:br>
            <a:r>
              <a:rPr lang="en-US" sz="2000" dirty="0"/>
              <a:t>DGLAP, etc.</a:t>
            </a:r>
          </a:p>
          <a:p>
            <a:r>
              <a:rPr lang="en-US" sz="2000" dirty="0"/>
              <a:t>Needed to </a:t>
            </a:r>
            <a:br>
              <a:rPr lang="en-US" sz="2000" dirty="0"/>
            </a:br>
            <a:r>
              <a:rPr lang="en-US" sz="2000" dirty="0"/>
              <a:t>upweight up high-x</a:t>
            </a:r>
          </a:p>
          <a:p>
            <a:r>
              <a:rPr lang="en-US" sz="2000" dirty="0"/>
              <a:t>Bias of POD projection </a:t>
            </a:r>
            <a:br>
              <a:rPr lang="en-US" sz="2000" dirty="0"/>
            </a:br>
            <a:r>
              <a:rPr lang="en-US" sz="2000" dirty="0"/>
              <a:t>~ 10</a:t>
            </a:r>
            <a:r>
              <a:rPr lang="en-US" sz="2000" baseline="30000" dirty="0"/>
              <a:t>-3</a:t>
            </a:r>
            <a:r>
              <a:rPr lang="en-US" sz="2000" dirty="0"/>
              <a:t> – 10</a:t>
            </a:r>
            <a:r>
              <a:rPr lang="en-US" sz="2000" baseline="30000" dirty="0"/>
              <a:t>-4</a:t>
            </a:r>
            <a:r>
              <a:rPr lang="en-US" sz="2000" dirty="0"/>
              <a:t> on </a:t>
            </a:r>
            <a:r>
              <a:rPr lang="en-US" sz="2000" dirty="0" err="1"/>
              <a:t>xf</a:t>
            </a:r>
            <a:endParaRPr lang="en-US" sz="1600" dirty="0"/>
          </a:p>
          <a:p>
            <a:r>
              <a:rPr lang="en-US" sz="2000" dirty="0"/>
              <a:t>Sub-% level differences</a:t>
            </a:r>
            <a:br>
              <a:rPr lang="en-US" sz="2000" dirty="0"/>
            </a:br>
            <a:r>
              <a:rPr lang="en-US" sz="2000" dirty="0"/>
              <a:t>in predicted cross-</a:t>
            </a:r>
            <a:br>
              <a:rPr lang="en-US" sz="2000" dirty="0"/>
            </a:br>
            <a:r>
              <a:rPr lang="en-US" sz="2000" dirty="0"/>
              <a:t>sections</a:t>
            </a:r>
          </a:p>
        </p:txBody>
      </p:sp>
    </p:spTree>
    <p:extLst>
      <p:ext uri="{BB962C8B-B14F-4D97-AF65-F5344CB8AC3E}">
        <p14:creationId xmlns:p14="http://schemas.microsoft.com/office/powerpoint/2010/main" val="3429083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919B-CCA8-DCDA-CAB6-CD89DCB30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BBE9D3-E735-974F-5DCB-443295667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CMS inclusive jets, </a:t>
            </a:r>
            <a:r>
              <a:rPr lang="en-US" dirty="0" err="1"/>
              <a:t>recasted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10862-78A8-274A-EF4C-29C6E4CA5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DF046E-925E-DB74-1F49-2F1F68C9F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38"/>
          <a:stretch>
            <a:fillRect/>
          </a:stretch>
        </p:blipFill>
        <p:spPr>
          <a:xfrm>
            <a:off x="173796" y="1278230"/>
            <a:ext cx="6898141" cy="34719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13A504F-23FC-6A8B-85B1-36AF52D43A0D}"/>
              </a:ext>
            </a:extLst>
          </p:cNvPr>
          <p:cNvGrpSpPr/>
          <p:nvPr/>
        </p:nvGrpSpPr>
        <p:grpSpPr>
          <a:xfrm>
            <a:off x="7184571" y="1278230"/>
            <a:ext cx="5007429" cy="4806884"/>
            <a:chOff x="6332013" y="1614609"/>
            <a:chExt cx="4223727" cy="40632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58A315A-9AEF-2BE9-C72F-E397F29BC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3593"/>
            <a:stretch>
              <a:fillRect/>
            </a:stretch>
          </p:blipFill>
          <p:spPr>
            <a:xfrm>
              <a:off x="6332013" y="1614609"/>
              <a:ext cx="2953501" cy="406321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75254B5-F448-D3EB-D274-3680A1A5A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4286"/>
            <a:stretch>
              <a:fillRect/>
            </a:stretch>
          </p:blipFill>
          <p:spPr>
            <a:xfrm>
              <a:off x="9209314" y="1614609"/>
              <a:ext cx="1346426" cy="4063212"/>
            </a:xfrm>
            <a:prstGeom prst="rect">
              <a:avLst/>
            </a:prstGeom>
          </p:spPr>
        </p:pic>
      </p:grp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1F9105E-B85D-D2CF-5855-7F3925EA23DA}"/>
              </a:ext>
            </a:extLst>
          </p:cNvPr>
          <p:cNvSpPr txBox="1">
            <a:spLocks/>
          </p:cNvSpPr>
          <p:nvPr/>
        </p:nvSpPr>
        <p:spPr>
          <a:xfrm>
            <a:off x="623889" y="5308785"/>
            <a:ext cx="7010776" cy="1016398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Scan likelihood and fit</a:t>
            </a:r>
          </a:p>
          <a:p>
            <a:pPr lvl="1"/>
            <a:r>
              <a:rPr lang="en-US" sz="1600" dirty="0"/>
              <a:t>Analytic parametrization → POD </a:t>
            </a:r>
            <a:r>
              <a:rPr lang="en-US" sz="1600" dirty="0">
                <a:solidFill>
                  <a:srgbClr val="0000FF"/>
                </a:solidFill>
              </a:rPr>
              <a:t>→  </a:t>
            </a:r>
            <a:r>
              <a:rPr lang="en-US" sz="1600" dirty="0" err="1">
                <a:solidFill>
                  <a:srgbClr val="0000FF"/>
                </a:solidFill>
              </a:rPr>
              <a:t>fastNLO</a:t>
            </a:r>
            <a:r>
              <a:rPr lang="en-US" sz="1600" dirty="0">
                <a:solidFill>
                  <a:srgbClr val="0000FF"/>
                </a:solidFill>
              </a:rPr>
              <a:t> → 𝜒</a:t>
            </a:r>
            <a:r>
              <a:rPr lang="en-US" sz="1600" baseline="30000" dirty="0">
                <a:solidFill>
                  <a:srgbClr val="0000FF"/>
                </a:solidFill>
              </a:rPr>
              <a:t>2</a:t>
            </a:r>
            <a:r>
              <a:rPr lang="en-US" sz="1600" dirty="0"/>
              <a:t> → fit</a:t>
            </a:r>
          </a:p>
          <a:p>
            <a:pPr lvl="1"/>
            <a:r>
              <a:rPr lang="en-US" sz="1600" dirty="0"/>
              <a:t>POD bias &lt;0.05 </a:t>
            </a:r>
            <a:r>
              <a:rPr lang="en-US" sz="1600" dirty="0" err="1"/>
              <a:t>σ</a:t>
            </a:r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9E846F-2C26-3315-0DED-9D1890F1D9E4}"/>
              </a:ext>
            </a:extLst>
          </p:cNvPr>
          <p:cNvSpPr/>
          <p:nvPr/>
        </p:nvSpPr>
        <p:spPr>
          <a:xfrm>
            <a:off x="10635343" y="1300001"/>
            <a:ext cx="1273629" cy="4763342"/>
          </a:xfrm>
          <a:prstGeom prst="rect">
            <a:avLst/>
          </a:prstGeom>
          <a:noFill/>
          <a:ln w="2540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0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2D352B-5B80-3218-7A2F-122F0AD6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uncertainty in H production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B3515A-5E1B-3E09-25EA-FA2888801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632" y="5968965"/>
            <a:ext cx="10980736" cy="598554"/>
          </a:xfrm>
        </p:spPr>
        <p:txBody>
          <a:bodyPr/>
          <a:lstStyle/>
          <a:p>
            <a:r>
              <a:rPr lang="en-US" sz="2000" dirty="0"/>
              <a:t>For central rapidity, top quarks pair production gives better precision than NNPDF 3.1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6ABB4C-CF50-5A80-85AB-2B7BC5C1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86A5E-B249-45C8-B44F-CD84DBAB0031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95C95-1023-64A8-F8A6-48A7632C221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4925" y="1076708"/>
            <a:ext cx="6947452" cy="4846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E81DCF-7536-FA22-5460-108B89E5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236" y="1493547"/>
            <a:ext cx="1680936" cy="1730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124C54-05C7-AA94-DC0A-7118CF46A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113" y="3611633"/>
            <a:ext cx="2123289" cy="175281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0D16D8-0D24-C3C8-BDC4-C9A97CCC0E62}"/>
              </a:ext>
            </a:extLst>
          </p:cNvPr>
          <p:cNvCxnSpPr>
            <a:stCxn id="6" idx="2"/>
          </p:cNvCxnSpPr>
          <p:nvPr/>
        </p:nvCxnSpPr>
        <p:spPr>
          <a:xfrm flipH="1">
            <a:off x="9999784" y="3224248"/>
            <a:ext cx="8920" cy="38738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677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04C70-A148-2684-A371-E074995F7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F059063B-5335-642D-1E35-1F09AA68EE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3019" b="24764"/>
          <a:stretch>
            <a:fillRect/>
          </a:stretch>
        </p:blipFill>
        <p:spPr>
          <a:xfrm>
            <a:off x="645061" y="1198763"/>
            <a:ext cx="9899559" cy="6299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07FC52-5AFA-6503-9B7C-F9BC6337820F}"/>
              </a:ext>
            </a:extLst>
          </p:cNvPr>
          <p:cNvSpPr txBox="1"/>
          <p:nvPr/>
        </p:nvSpPr>
        <p:spPr>
          <a:xfrm>
            <a:off x="464860" y="2111012"/>
            <a:ext cx="5386221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1. Make the gluon PDF variable &amp; </a:t>
            </a:r>
            <a:r>
              <a:rPr lang="en-US" sz="2000" i="1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sample</a:t>
            </a:r>
            <a:endParaRPr lang="en-US" sz="2000" i="1" dirty="0">
              <a:latin typeface="Palatino Linotype" panose="02040502050505030304" pitchFamily="18" charset="0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</a:endParaRPr>
          </a:p>
          <a:p>
            <a:r>
              <a:rPr lang="en-US" sz="1600" dirty="0">
                <a:latin typeface="Palatino Linotype" panose="02040502050505030304" pitchFamily="18" charset="0"/>
              </a:rPr>
              <a:t>	NNs with hidden layers 25/20 </a:t>
            </a:r>
            <a:br>
              <a:rPr lang="en-US" sz="1600" dirty="0">
                <a:latin typeface="Palatino Linotype" panose="02040502050505030304" pitchFamily="18" charset="0"/>
              </a:rPr>
            </a:br>
            <a:r>
              <a:rPr lang="en-US" sz="1600" dirty="0">
                <a:latin typeface="Palatino Linotype" panose="02040502050505030304" pitchFamily="18" charset="0"/>
              </a:rPr>
              <a:t>	</a:t>
            </a:r>
            <a:r>
              <a:rPr lang="en-US" sz="1200" dirty="0">
                <a:latin typeface="Palatino Linotype" panose="02040502050505030304" pitchFamily="18" charset="0"/>
              </a:rPr>
              <a:t>[</a:t>
            </a:r>
            <a:r>
              <a:rPr lang="en-US" sz="1200" i="1" dirty="0">
                <a:latin typeface="Palatino Linotype" panose="02040502050505030304" pitchFamily="18" charset="0"/>
                <a:hlinkClick r:id="rId3"/>
              </a:rPr>
              <a:t>JHEP 04 (2026) 068</a:t>
            </a:r>
            <a:r>
              <a:rPr lang="en-US" sz="1200" i="1" dirty="0">
                <a:latin typeface="Palatino Linotype" panose="02040502050505030304" pitchFamily="18" charset="0"/>
              </a:rPr>
              <a:t>]</a:t>
            </a:r>
          </a:p>
          <a:p>
            <a:r>
              <a:rPr lang="en-US" sz="16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</a:rPr>
              <a:t>	2 x 10</a:t>
            </a:r>
            <a:r>
              <a:rPr lang="en-US" sz="1600" baseline="300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</a:rPr>
              <a:t>4</a:t>
            </a:r>
            <a:r>
              <a:rPr lang="en-US" sz="16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</a:rPr>
              <a:t> random samples</a:t>
            </a:r>
            <a:endParaRPr lang="en-US" sz="16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	A</a:t>
            </a:r>
            <a:r>
              <a:rPr lang="en-US" sz="1600" baseline="-25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m</a:t>
            </a:r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frozen by momentum sum rule</a:t>
            </a:r>
          </a:p>
          <a:p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	</a:t>
            </a:r>
            <a:r>
              <a:rPr lang="en-US" sz="1600" dirty="0" err="1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ɑ</a:t>
            </a:r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β</a:t>
            </a:r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 … respect High-/low-x asymptotic</a:t>
            </a:r>
            <a:b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endParaRPr lang="en-US" sz="16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	Quark PDFs fixed NNPDF 3.1 </a:t>
            </a:r>
            <a:b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</a:br>
            <a:r>
              <a:rPr lang="en-US" sz="16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	</a:t>
            </a:r>
            <a:r>
              <a:rPr lang="en-US" sz="1200" dirty="0">
                <a:latin typeface="Palatino Linotype" panose="02040502050505030304" pitchFamily="18" charset="0"/>
              </a:rPr>
              <a:t>[</a:t>
            </a:r>
            <a:r>
              <a:rPr lang="en-US" sz="1200" dirty="0">
                <a:latin typeface="Palatino Linotype" panose="02040502050505030304" pitchFamily="18" charset="0"/>
                <a:hlinkClick r:id="rId4"/>
              </a:rPr>
              <a:t>J.Phys.G 49 (2022) 8</a:t>
            </a:r>
            <a:r>
              <a:rPr lang="en-US" sz="1200" dirty="0">
                <a:latin typeface="Palatino Linotype" panose="02040502050505030304" pitchFamily="18" charset="0"/>
              </a:rPr>
              <a:t>]</a:t>
            </a:r>
            <a:br>
              <a:rPr lang="en-US" sz="1600" dirty="0">
                <a:latin typeface="Palatino Linotype" panose="02040502050505030304" pitchFamily="18" charset="0"/>
              </a:rPr>
            </a:br>
            <a:endParaRPr lang="en-US" sz="1600" dirty="0">
              <a:latin typeface="Palatino Linotype" panose="02040502050505030304" pitchFamily="18" charset="0"/>
            </a:endParaRPr>
          </a:p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2. Subtract the mean</a:t>
            </a:r>
          </a:p>
          <a:p>
            <a:endParaRPr lang="en-US" i="1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CE72915-B9CD-7671-99D8-04F46603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linear PDF model </a:t>
            </a:r>
            <a:r>
              <a:rPr lang="en-US" i="1" dirty="0"/>
              <a:t>in detail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162DCC-813D-D17E-7DBA-E5F27BDF9533}"/>
              </a:ext>
            </a:extLst>
          </p:cNvPr>
          <p:cNvCxnSpPr>
            <a:cxnSpLocks/>
          </p:cNvCxnSpPr>
          <p:nvPr/>
        </p:nvCxnSpPr>
        <p:spPr>
          <a:xfrm flipV="1">
            <a:off x="5011194" y="2858799"/>
            <a:ext cx="0" cy="17210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0828C446-D944-1FBA-87ED-173FA3A011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3" y="2454997"/>
            <a:ext cx="5213185" cy="52345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E869713-1CEC-93FD-BFF1-2008DFD67E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7968"/>
          <a:stretch>
            <a:fillRect/>
          </a:stretch>
        </p:blipFill>
        <p:spPr>
          <a:xfrm>
            <a:off x="254315" y="5554066"/>
            <a:ext cx="4542002" cy="61674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EAEE236-B339-6DD4-88BD-3B06236AE2C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3391" y="6050469"/>
            <a:ext cx="3093700" cy="725685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889B4F2-0EBC-C6DF-085D-27C79906991B}"/>
              </a:ext>
            </a:extLst>
          </p:cNvPr>
          <p:cNvCxnSpPr>
            <a:cxnSpLocks/>
          </p:cNvCxnSpPr>
          <p:nvPr/>
        </p:nvCxnSpPr>
        <p:spPr>
          <a:xfrm flipV="1">
            <a:off x="4009971" y="2850495"/>
            <a:ext cx="0" cy="17210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7D5CE-26FA-6EC3-D173-0F21CF4A3D54}"/>
              </a:ext>
            </a:extLst>
          </p:cNvPr>
          <p:cNvCxnSpPr>
            <a:cxnSpLocks/>
          </p:cNvCxnSpPr>
          <p:nvPr/>
        </p:nvCxnSpPr>
        <p:spPr>
          <a:xfrm flipV="1">
            <a:off x="2981271" y="2850495"/>
            <a:ext cx="0" cy="17210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1517421-3B2E-4126-98D0-09E53FDB4169}"/>
              </a:ext>
            </a:extLst>
          </p:cNvPr>
          <p:cNvSpPr txBox="1"/>
          <p:nvPr/>
        </p:nvSpPr>
        <p:spPr>
          <a:xfrm>
            <a:off x="5678045" y="2111012"/>
            <a:ext cx="564804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3. Assume a grid on x and orthonormal modes  </a:t>
            </a: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8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32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Equivalent to PCA of grid x grid matrix</a:t>
            </a: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r>
              <a:rPr lang="en-US" sz="2000" dirty="0">
                <a:latin typeface="Palatino Linotype" panose="02040502050505030304" pitchFamily="18" charset="0"/>
                <a:ea typeface="Palatino" pitchFamily="2" charset="77"/>
                <a:cs typeface="Dosis"/>
                <a:sym typeface="Dosis"/>
              </a:rPr>
              <a:t>4. DGLAP of</a:t>
            </a: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sz="2000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  <a:p>
            <a:endParaRPr lang="en-US" i="1" dirty="0">
              <a:latin typeface="Palatino Linotype" panose="02040502050505030304" pitchFamily="18" charset="0"/>
              <a:ea typeface="Palatino" pitchFamily="2" charset="77"/>
              <a:cs typeface="Dosis"/>
              <a:sym typeface="Dosis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5055842-BAD7-A87F-3873-10145C2BE23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8396"/>
          <a:stretch>
            <a:fillRect/>
          </a:stretch>
        </p:blipFill>
        <p:spPr>
          <a:xfrm>
            <a:off x="5761274" y="2383482"/>
            <a:ext cx="4260316" cy="991216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8ED6928-A5FF-0D22-F74E-C0703CE6C55C}"/>
              </a:ext>
            </a:extLst>
          </p:cNvPr>
          <p:cNvCxnSpPr>
            <a:cxnSpLocks/>
          </p:cNvCxnSpPr>
          <p:nvPr/>
        </p:nvCxnSpPr>
        <p:spPr>
          <a:xfrm flipV="1">
            <a:off x="6506200" y="3434738"/>
            <a:ext cx="0" cy="20922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81D73D8-D497-474C-E1F8-CAE6922C33FB}"/>
              </a:ext>
            </a:extLst>
          </p:cNvPr>
          <p:cNvSpPr txBox="1"/>
          <p:nvPr/>
        </p:nvSpPr>
        <p:spPr>
          <a:xfrm>
            <a:off x="5699851" y="3565549"/>
            <a:ext cx="2044149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Many variations</a:t>
            </a:r>
            <a:b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M = 2x10</a:t>
            </a:r>
            <a:r>
              <a:rPr lang="en-US" sz="2000" baseline="30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EFE083-DF0D-8CA1-3217-A2778BE4CA0D}"/>
              </a:ext>
            </a:extLst>
          </p:cNvPr>
          <p:cNvSpPr txBox="1"/>
          <p:nvPr/>
        </p:nvSpPr>
        <p:spPr>
          <a:xfrm>
            <a:off x="7840632" y="3573614"/>
            <a:ext cx="2369559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Few basis elements</a:t>
            </a:r>
            <a:b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</a:b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a = 1…N </a:t>
            </a:r>
            <a:r>
              <a:rPr lang="en-US" sz="2000" dirty="0">
                <a:solidFill>
                  <a:srgbClr val="0000FF"/>
                </a:solidFill>
              </a:rPr>
              <a:t>≪ </a:t>
            </a:r>
            <a:r>
              <a:rPr lang="en-US" sz="2000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sym typeface="Dosis"/>
              </a:rPr>
              <a:t>M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1751464-DBB7-9F86-8093-978CE0DC6DEE}"/>
              </a:ext>
            </a:extLst>
          </p:cNvPr>
          <p:cNvCxnSpPr>
            <a:cxnSpLocks/>
          </p:cNvCxnSpPr>
          <p:nvPr/>
        </p:nvCxnSpPr>
        <p:spPr>
          <a:xfrm flipV="1">
            <a:off x="7971617" y="3434738"/>
            <a:ext cx="0" cy="20922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3639537F-9C4E-882E-D766-7B4BAE62A3B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05"/>
          <a:stretch>
            <a:fillRect/>
          </a:stretch>
        </p:blipFill>
        <p:spPr>
          <a:xfrm>
            <a:off x="5594841" y="4586617"/>
            <a:ext cx="2336800" cy="91129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F6212FA-0C33-59F4-DCE9-FA07ECB61544}"/>
              </a:ext>
            </a:extLst>
          </p:cNvPr>
          <p:cNvSpPr txBox="1"/>
          <p:nvPr/>
        </p:nvSpPr>
        <p:spPr>
          <a:xfrm>
            <a:off x="8199235" y="3243854"/>
            <a:ext cx="1207703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solidFill>
                  <a:srgbClr val="0000FF"/>
                </a:solidFill>
                <a:latin typeface="Palatino" pitchFamily="2" charset="77"/>
                <a:ea typeface="Palatino" pitchFamily="2" charset="77"/>
                <a:cs typeface="Dosis"/>
                <a:sym typeface="Dosis"/>
              </a:rPr>
              <a:t>projection</a:t>
            </a:r>
          </a:p>
        </p:txBody>
      </p:sp>
      <p:sp>
        <p:nvSpPr>
          <p:cNvPr id="58" name="Right Brace 57">
            <a:extLst>
              <a:ext uri="{FF2B5EF4-FFF2-40B4-BE49-F238E27FC236}">
                <a16:creationId xmlns:a16="http://schemas.microsoft.com/office/drawing/2014/main" id="{35B23C85-736D-A385-9CA0-5D45E3FDF852}"/>
              </a:ext>
            </a:extLst>
          </p:cNvPr>
          <p:cNvSpPr/>
          <p:nvPr/>
        </p:nvSpPr>
        <p:spPr>
          <a:xfrm rot="5400000">
            <a:off x="8687509" y="2745795"/>
            <a:ext cx="159253" cy="1046722"/>
          </a:xfrm>
          <a:prstGeom prst="rightBrace">
            <a:avLst/>
          </a:prstGeom>
          <a:ln w="127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227D6614-B6E9-EE13-64FA-6A2CEFEC6B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3011" y="6091548"/>
            <a:ext cx="6204527" cy="38311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D1D8380-B098-08E3-B2A6-D9F2CE384D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61274" y="6500285"/>
            <a:ext cx="6204527" cy="2958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C3E9EA5-A6B2-AE44-6D53-4B1A76F4222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0314" y="5223486"/>
            <a:ext cx="5013825" cy="8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1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geseite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marL="230188" indent="-230188" algn="l">
          <a:buFont typeface="Arial" panose="020B0604020202020204" pitchFamily="34" charset="0"/>
          <a:buChar char="•"/>
          <a:defRPr sz="2000" dirty="0" smtClean="0">
            <a:latin typeface="Palatino" pitchFamily="2" charset="77"/>
            <a:ea typeface="Palatino" pitchFamily="2" charset="77"/>
            <a:cs typeface="Dosis"/>
            <a:sym typeface="Dosi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eere Seite für ganzseitiges Bil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20503A9E85A9A4D8704AD6DAB1F1010" ma:contentTypeVersion="10" ma:contentTypeDescription="Ein neues Dokument erstellen." ma:contentTypeScope="" ma:versionID="4b9c842e1ee72a556cbbb63f1bcd8315">
  <xsd:schema xmlns:xsd="http://www.w3.org/2001/XMLSchema" xmlns:xs="http://www.w3.org/2001/XMLSchema" xmlns:p="http://schemas.microsoft.com/office/2006/metadata/properties" xmlns:ns2="05450bd9-eec5-42a8-85cc-afca79094646" xmlns:ns3="803a0e2a-20b6-4dfc-b857-1f30c27242b3" targetNamespace="http://schemas.microsoft.com/office/2006/metadata/properties" ma:root="true" ma:fieldsID="f9dde205654e81c379137e60696d9a63" ns2:_="" ns3:_="">
    <xsd:import namespace="05450bd9-eec5-42a8-85cc-afca79094646"/>
    <xsd:import namespace="803a0e2a-20b6-4dfc-b857-1f30c2724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450bd9-eec5-42a8-85cc-afca790946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3a0e2a-20b6-4dfc-b857-1f30c27242b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91042A-7BA1-400E-A64E-129611E632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650ABC-EDA2-4888-B1D1-CA72C00AC8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450bd9-eec5-42a8-85cc-afca79094646"/>
    <ds:schemaRef ds:uri="803a0e2a-20b6-4dfc-b857-1f30c27242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124887-7678-4046-9FAC-ABC2C6054AF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46316</TotalTime>
  <Words>3041</Words>
  <Application>Microsoft Macintosh PowerPoint</Application>
  <PresentationFormat>Widescreen</PresentationFormat>
  <Paragraphs>490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Calibri Light</vt:lpstr>
      <vt:lpstr>Corbel</vt:lpstr>
      <vt:lpstr>Palatino</vt:lpstr>
      <vt:lpstr>Palatino Linotype</vt:lpstr>
      <vt:lpstr>Symbol</vt:lpstr>
      <vt:lpstr>Office Theme</vt:lpstr>
      <vt:lpstr>Folgeseite </vt:lpstr>
      <vt:lpstr>Leere Seite für ganzseitiges Bild</vt:lpstr>
      <vt:lpstr>PowerPoint Presentation</vt:lpstr>
      <vt:lpstr>A different angle:     and SMEFT </vt:lpstr>
      <vt:lpstr>PowerPoint Presentation</vt:lpstr>
      <vt:lpstr>A linear PDF model [2507.16913]</vt:lpstr>
      <vt:lpstr>A linear PDF model [2507.16913]</vt:lpstr>
      <vt:lpstr>A linear PDF model [2507.16913]</vt:lpstr>
      <vt:lpstr>Detector level simulation</vt:lpstr>
      <vt:lpstr>Unbinned inference</vt:lpstr>
      <vt:lpstr>Machine learning POIs</vt:lpstr>
      <vt:lpstr>High-dimensional data  </vt:lpstr>
      <vt:lpstr>Systematic uncertainties</vt:lpstr>
      <vt:lpstr>Flat directions</vt:lpstr>
      <vt:lpstr>Fit results (Simulation)</vt:lpstr>
      <vt:lpstr>Global fit comparison</vt:lpstr>
      <vt:lpstr>Incorporate unbinned likelihoods in global fits?</vt:lpstr>
      <vt:lpstr>Reproducing CT18NNLO with POD </vt:lpstr>
      <vt:lpstr>A first test</vt:lpstr>
      <vt:lpstr>Summary</vt:lpstr>
      <vt:lpstr>Backup</vt:lpstr>
      <vt:lpstr>Full likelihoods in global fits</vt:lpstr>
      <vt:lpstr>Reproducing CT18NNLO with POD </vt:lpstr>
      <vt:lpstr>Summary</vt:lpstr>
      <vt:lpstr>H+W/Z interpretation with ML</vt:lpstr>
      <vt:lpstr>Starting point: simulation based inference</vt:lpstr>
      <vt:lpstr>What to do with </vt:lpstr>
      <vt:lpstr>Modeling across the fields</vt:lpstr>
      <vt:lpstr>Why does nobody like tree boosting?</vt:lpstr>
      <vt:lpstr>Examples!</vt:lpstr>
      <vt:lpstr>Learning SMEFT in TT(2ℓ) </vt:lpstr>
      <vt:lpstr>Linear basis &amp; fit quality</vt:lpstr>
      <vt:lpstr>Machine learning systematics</vt:lpstr>
      <vt:lpstr>Full likelihoods in global fits</vt:lpstr>
      <vt:lpstr>Reproducing CT18NNLO with POD </vt:lpstr>
      <vt:lpstr>CMS inclusive jets, 13 TeV [JHEP 12 (2022)035]</vt:lpstr>
      <vt:lpstr>CMS inclusive jets, recasted</vt:lpstr>
      <vt:lpstr>CMS inclusive jets, recasted</vt:lpstr>
      <vt:lpstr>PDF uncertainty in H production</vt:lpstr>
      <vt:lpstr>A linear PDF model in detail</vt:lpstr>
    </vt:vector>
  </TitlesOfParts>
  <Company>Österreichische Akademie der Wissenschaften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Eckel, Angelika</dc:creator>
  <cp:lastModifiedBy>Robert Schoefbeck</cp:lastModifiedBy>
  <cp:revision>1192</cp:revision>
  <dcterms:created xsi:type="dcterms:W3CDTF">2017-11-13T11:35:28Z</dcterms:created>
  <dcterms:modified xsi:type="dcterms:W3CDTF">2026-09-29T10:51:02Z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0x010100B20503A9E85A9A4D8704AD6DAB1F1010</vt:lpwstr>
  </property>
</Properties>
</file>