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3" r:id="rId1"/>
  </p:sldMasterIdLst>
  <p:notesMasterIdLst>
    <p:notesMasterId r:id="rId34"/>
  </p:notesMasterIdLst>
  <p:handoutMasterIdLst>
    <p:handoutMasterId r:id="rId35"/>
  </p:handoutMasterIdLst>
  <p:sldIdLst>
    <p:sldId id="1239" r:id="rId2"/>
    <p:sldId id="1405" r:id="rId3"/>
    <p:sldId id="1296" r:id="rId4"/>
    <p:sldId id="1389" r:id="rId5"/>
    <p:sldId id="1179" r:id="rId6"/>
    <p:sldId id="1390" r:id="rId7"/>
    <p:sldId id="1359" r:id="rId8"/>
    <p:sldId id="1328" r:id="rId9"/>
    <p:sldId id="1406" r:id="rId10"/>
    <p:sldId id="1407" r:id="rId11"/>
    <p:sldId id="1047" r:id="rId12"/>
    <p:sldId id="1408" r:id="rId13"/>
    <p:sldId id="1330" r:id="rId14"/>
    <p:sldId id="1286" r:id="rId15"/>
    <p:sldId id="1410" r:id="rId16"/>
    <p:sldId id="1373" r:id="rId17"/>
    <p:sldId id="1393" r:id="rId18"/>
    <p:sldId id="1395" r:id="rId19"/>
    <p:sldId id="1376" r:id="rId20"/>
    <p:sldId id="1343" r:id="rId21"/>
    <p:sldId id="1381" r:id="rId22"/>
    <p:sldId id="1404" r:id="rId23"/>
    <p:sldId id="1397" r:id="rId24"/>
    <p:sldId id="1270" r:id="rId25"/>
    <p:sldId id="1399" r:id="rId26"/>
    <p:sldId id="1366" r:id="rId27"/>
    <p:sldId id="1368" r:id="rId28"/>
    <p:sldId id="1372" r:id="rId29"/>
    <p:sldId id="1331" r:id="rId30"/>
    <p:sldId id="1379" r:id="rId31"/>
    <p:sldId id="1394" r:id="rId32"/>
    <p:sldId id="1409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ter J" initials="PMJ" lastIdx="4" clrIdx="0">
    <p:extLst>
      <p:ext uri="{19B8F6BF-5375-455C-9EA6-DF929625EA0E}">
        <p15:presenceInfo xmlns:p15="http://schemas.microsoft.com/office/powerpoint/2012/main" userId="Peter J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37EE"/>
    <a:srgbClr val="DDA742"/>
    <a:srgbClr val="FFF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178" autoAdjust="0"/>
    <p:restoredTop sz="93759" autoAdjust="0"/>
  </p:normalViewPr>
  <p:slideViewPr>
    <p:cSldViewPr snapToGrid="0" snapToObjects="1">
      <p:cViewPr varScale="1">
        <p:scale>
          <a:sx n="117" d="100"/>
          <a:sy n="117" d="100"/>
        </p:scale>
        <p:origin x="66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1" d="100"/>
        <a:sy n="61" d="100"/>
      </p:scale>
      <p:origin x="0" y="20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2B66D-8A41-E24E-83D6-3FC05C108625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4F2FF-4BE9-7340-90C3-D35098DBA7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402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C2910-B359-2A40-803E-2BD8C7B76DC1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2E896-011C-7649-96A2-10D0D07238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306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2E896-011C-7649-96A2-10D0D07238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758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29A75-59A6-0882-9723-00EDCDA9A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954C2E-1555-3345-6E4E-09A205CDC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5257C-FED7-B57E-0549-B085BC580D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ABA23-9441-748C-7EC4-96AC90458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2E896-011C-7649-96A2-10D0D07238E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78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1C908-CFFB-8A55-8A13-F31D2A8EE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717C3C-DF79-6E9F-D538-0A701C5A9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65C93F-7693-2291-6236-6F85FBDAFA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EA21F-A9B2-34C1-8142-8EECCF2793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2E896-011C-7649-96A2-10D0D07238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312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4039930" indent="-33629639"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82058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230874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641165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649628" algn="l"/>
                <a:tab pos="1299256" algn="l"/>
                <a:tab pos="1948884" algn="l"/>
                <a:tab pos="2598511" algn="l"/>
              </a:tabLst>
              <a:defRPr sz="22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eaLnBrk="1"/>
            <a:fld id="{2E846C1B-B33E-0143-9878-FB3BEECDD212}" type="slidenum">
              <a:rPr lang="en-US" sz="1300">
                <a:solidFill>
                  <a:srgbClr val="000000"/>
                </a:solidFill>
                <a:latin typeface="Times New Roman" charset="0"/>
                <a:cs typeface="Arial Unicode MS" charset="0"/>
              </a:rPr>
              <a:pPr eaLnBrk="1"/>
              <a:t>11</a:t>
            </a:fld>
            <a:endParaRPr lang="en-US" sz="1300">
              <a:solidFill>
                <a:srgbClr val="000000"/>
              </a:solidFill>
              <a:latin typeface="Times New Roman" charset="0"/>
              <a:cs typeface="Arial Unicode MS" charset="0"/>
            </a:endParaRPr>
          </a:p>
        </p:txBody>
      </p:sp>
      <p:sp>
        <p:nvSpPr>
          <p:cNvPr id="28675" name="Text Box 1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409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2E896-011C-7649-96A2-10D0D07238E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8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2E896-011C-7649-96A2-10D0D07238E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93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2E896-011C-7649-96A2-10D0D07238E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091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C2996-2580-4E2E-6F89-B983F5A08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C7ECFE-CBCF-BA86-9D6D-2EDD34591A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38228-B751-FD51-421D-74D43DAB1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521E0E-25B7-6387-B2ED-0CE6C244B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B2E896-011C-7649-96A2-10D0D07238E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3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91383" y="6431551"/>
            <a:ext cx="2747963" cy="365125"/>
          </a:xfrm>
        </p:spPr>
        <p:txBody>
          <a:bodyPr/>
          <a:lstStyle/>
          <a:p>
            <a:r>
              <a:rPr lang="pl-PL"/>
              <a:t>Measuring jet quenching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4240" y="6431551"/>
            <a:ext cx="2762250" cy="365125"/>
          </a:xfrm>
        </p:spPr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8077200" cy="5943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5400" y="6083300"/>
            <a:ext cx="1752600" cy="7493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QCD@LHC 9/29/26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71800" y="6553200"/>
            <a:ext cx="34290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39000" y="65532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fld id="{9828F344-5DC5-44AF-9E4A-286FB24657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628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0102"/>
            <a:ext cx="8229600" cy="48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291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/>
              </a:defRPr>
            </a:lvl1pPr>
          </a:lstStyle>
          <a:p>
            <a:r>
              <a:rPr lang="pl-PL"/>
              <a:t>Measuring jet quenching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5907" y="64315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Times New Roman"/>
              </a:defRPr>
            </a:lvl1pPr>
          </a:lstStyle>
          <a:p>
            <a:fld id="{3D5DE84E-4CEA-AD46-B381-E6078891277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1336" y="6431552"/>
            <a:ext cx="24534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/>
              </a:defRPr>
            </a:lvl1pPr>
          </a:lstStyle>
          <a:p>
            <a:r>
              <a:rPr lang="en-US"/>
              <a:t>QCD@LHC 9/29/26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6" r:id="rId12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FF0000"/>
          </a:solidFill>
          <a:latin typeface="Times New Roman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Times New Roman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Times New Roman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Times New Roman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image" Target="../media/image16.png"/><Relationship Id="rId10" Type="http://schemas.openxmlformats.org/officeDocument/2006/relationships/image" Target="../media/image220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8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.gi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49.png"/><Relationship Id="rId3" Type="http://schemas.openxmlformats.org/officeDocument/2006/relationships/image" Target="../media/image28.emf"/><Relationship Id="rId7" Type="http://schemas.openxmlformats.org/officeDocument/2006/relationships/image" Target="../media/image45.png"/><Relationship Id="rId12" Type="http://schemas.openxmlformats.org/officeDocument/2006/relationships/image" Target="../media/image48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openxmlformats.org/officeDocument/2006/relationships/image" Target="../media/image42.png"/><Relationship Id="rId9" Type="http://schemas.openxmlformats.org/officeDocument/2006/relationships/image" Target="../media/image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emf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image" Target="../media/image54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55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26.png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59.png"/><Relationship Id="rId7" Type="http://schemas.openxmlformats.org/officeDocument/2006/relationships/image" Target="../media/image39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0.png"/><Relationship Id="rId11" Type="http://schemas.openxmlformats.org/officeDocument/2006/relationships/image" Target="../media/image420.png"/><Relationship Id="rId5" Type="http://schemas.openxmlformats.org/officeDocument/2006/relationships/image" Target="../media/image370.png"/><Relationship Id="rId10" Type="http://schemas.openxmlformats.org/officeDocument/2006/relationships/image" Target="../media/image410.png"/><Relationship Id="rId4" Type="http://schemas.openxmlformats.org/officeDocument/2006/relationships/image" Target="../media/image360.png"/><Relationship Id="rId9" Type="http://schemas.openxmlformats.org/officeDocument/2006/relationships/image" Target="../media/image6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8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5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8.png"/><Relationship Id="rId4" Type="http://schemas.openxmlformats.org/officeDocument/2006/relationships/image" Target="../media/image51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emf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24662EF-CB54-FC34-D7E1-3A64050FF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009" y="1220934"/>
            <a:ext cx="8229600" cy="962896"/>
          </a:xfrm>
        </p:spPr>
        <p:txBody>
          <a:bodyPr>
            <a:normAutofit fontScale="90000"/>
          </a:bodyPr>
          <a:lstStyle/>
          <a:p>
            <a:r>
              <a:rPr lang="en-US" dirty="0"/>
              <a:t>How to actually measure jet quenching in heavy-ion collisions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6CD4F9-9F4D-2273-BBAD-DE69DD938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FB48D1-E593-ABE2-EDD8-78B173D07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85300-AC7A-1F51-61BD-28834B89F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4" name="Picture 13" descr="LBNL logo.bmp">
            <a:extLst>
              <a:ext uri="{FF2B5EF4-FFF2-40B4-BE49-F238E27FC236}">
                <a16:creationId xmlns:a16="http://schemas.microsoft.com/office/drawing/2014/main" id="{EDE55362-FB5E-2170-9E55-47CE7D8EF4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39256" y="115656"/>
            <a:ext cx="1173408" cy="709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9AC1C4-ABCC-56CB-646C-A45024BC144E}"/>
              </a:ext>
            </a:extLst>
          </p:cNvPr>
          <p:cNvSpPr txBox="1"/>
          <p:nvPr/>
        </p:nvSpPr>
        <p:spPr>
          <a:xfrm>
            <a:off x="2402912" y="2214535"/>
            <a:ext cx="433817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>
                <a:latin typeface="+mj-lt"/>
                <a:cs typeface="Times New Roman"/>
              </a:rPr>
              <a:t>Peter Jacobs</a:t>
            </a:r>
          </a:p>
          <a:p>
            <a:pPr algn="ctr"/>
            <a:r>
              <a:rPr lang="en-US" sz="2000" i="1" dirty="0">
                <a:latin typeface="+mj-lt"/>
                <a:cs typeface="Times New Roman"/>
              </a:rPr>
              <a:t>Lawrence Berkeley National Laboratory</a:t>
            </a:r>
          </a:p>
          <a:p>
            <a:pPr algn="ctr"/>
            <a:r>
              <a:rPr lang="en-US" sz="2000" i="1" dirty="0">
                <a:latin typeface="+mj-lt"/>
                <a:cs typeface="Times New Roman"/>
              </a:rPr>
              <a:t>University of Liverpool</a:t>
            </a:r>
          </a:p>
        </p:txBody>
      </p:sp>
      <p:sp>
        <p:nvSpPr>
          <p:cNvPr id="6" name="AutoShape 2" descr="Aspen Physics Logo Image">
            <a:extLst>
              <a:ext uri="{FF2B5EF4-FFF2-40B4-BE49-F238E27FC236}">
                <a16:creationId xmlns:a16="http://schemas.microsoft.com/office/drawing/2014/main" id="{22D105B1-269F-3306-0EEF-3672A6C140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78DFCE-0102-CF79-B9EB-A5070A2CD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055" y="3364296"/>
            <a:ext cx="3592689" cy="2020887"/>
          </a:xfrm>
          <a:prstGeom prst="rect">
            <a:avLst/>
          </a:prstGeom>
        </p:spPr>
      </p:pic>
      <p:pic>
        <p:nvPicPr>
          <p:cNvPr id="10" name="Picture 9" descr="University of Liverpool | Recite Me">
            <a:extLst>
              <a:ext uri="{FF2B5EF4-FFF2-40B4-BE49-F238E27FC236}">
                <a16:creationId xmlns:a16="http://schemas.microsoft.com/office/drawing/2014/main" id="{F07DAD9B-103D-B08B-E0E6-2F38A6532B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309" y="61323"/>
            <a:ext cx="1755689" cy="9831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BB8176D-97E2-DA7D-9DB1-DAD2410FC260}"/>
              </a:ext>
            </a:extLst>
          </p:cNvPr>
          <p:cNvSpPr txBox="1"/>
          <p:nvPr/>
        </p:nvSpPr>
        <p:spPr>
          <a:xfrm>
            <a:off x="3484059" y="5602585"/>
            <a:ext cx="23471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Times New Roman"/>
                <a:cs typeface="Times New Roman"/>
              </a:rPr>
              <a:t>QCD@LHC 2026</a:t>
            </a:r>
          </a:p>
          <a:p>
            <a:pPr algn="ctr"/>
            <a:r>
              <a:rPr lang="en-US" sz="2000" dirty="0">
                <a:solidFill>
                  <a:srgbClr val="0070C0"/>
                </a:solidFill>
                <a:latin typeface="Times New Roman"/>
                <a:cs typeface="Times New Roman"/>
              </a:rPr>
              <a:t>University of Oxford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5A4735-823D-4E95-9E74-D61789D899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1087" y="3332001"/>
            <a:ext cx="717486" cy="905011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65137420-165B-5260-0BE0-2756FE4507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392" y="4374739"/>
            <a:ext cx="1100876" cy="84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09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>
            <a:extLst>
              <a:ext uri="{FF2B5EF4-FFF2-40B4-BE49-F238E27FC236}">
                <a16:creationId xmlns:a16="http://schemas.microsoft.com/office/drawing/2014/main" id="{C40EDC33-1931-353C-0501-2C392B501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680" y="1358945"/>
            <a:ext cx="2079748" cy="158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Jet quenching in one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Research interests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836" y="1980992"/>
            <a:ext cx="3572541" cy="19175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7064" y="2708798"/>
            <a:ext cx="2454870" cy="17091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2062" y="1413428"/>
            <a:ext cx="33025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Times New Roman"/>
                <a:cs typeface="Times New Roman"/>
              </a:rPr>
              <a:t>Jet shower in vacuum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1132" y="3846228"/>
            <a:ext cx="43083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Highly virtual parton evolves via gluon radiation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r>
              <a:rPr lang="en-US" dirty="0">
                <a:latin typeface="Times New Roman"/>
                <a:cs typeface="Times New Roman"/>
              </a:rPr>
              <a:t>Quantum interference → angle-ordering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Times New Roman"/>
                <a:cs typeface="Times New Roman"/>
              </a:rPr>
              <a:t>hardest radiation is most collinear with jet axis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Times New Roman"/>
                <a:cs typeface="Times New Roman"/>
              </a:rPr>
              <a:t>Precise understanding in </a:t>
            </a:r>
            <a:r>
              <a:rPr lang="en-US" dirty="0" err="1">
                <a:latin typeface="Times New Roman"/>
                <a:cs typeface="Times New Roman"/>
              </a:rPr>
              <a:t>pQCD</a:t>
            </a:r>
            <a:r>
              <a:rPr lang="en-US" dirty="0">
                <a:latin typeface="Times New Roman"/>
                <a:cs typeface="Times New Roman"/>
              </a:rPr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>
                <a:latin typeface="Times New Roman"/>
                <a:cs typeface="Times New Roman"/>
              </a:rPr>
              <a:t>Accurately calculable with QCD-based Monte Carlo models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99012" y="815126"/>
            <a:ext cx="33730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  <a:latin typeface="Times New Roman"/>
                <a:cs typeface="Times New Roman"/>
              </a:rPr>
              <a:t>Jet shower in-medium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45317" y="4150542"/>
            <a:ext cx="391847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Superposition of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>
                <a:solidFill>
                  <a:srgbClr val="0070C0"/>
                </a:solidFill>
                <a:latin typeface="Times New Roman"/>
                <a:cs typeface="Times New Roman"/>
              </a:rPr>
              <a:t>vacuum shower 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>
                <a:solidFill>
                  <a:srgbClr val="0070C0"/>
                </a:solidFill>
                <a:latin typeface="Times New Roman"/>
                <a:cs typeface="Times New Roman"/>
              </a:rPr>
              <a:t>medium-induced gluon emission</a:t>
            </a:r>
          </a:p>
          <a:p>
            <a:pPr marL="342900" indent="-342900">
              <a:buFont typeface="Arial" charset="0"/>
              <a:buChar char="•"/>
            </a:pPr>
            <a:endParaRPr lang="en-US" dirty="0">
              <a:latin typeface="Times New Roman"/>
              <a:cs typeface="Times New Roman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These processes happen simultaneously and interfere </a:t>
            </a:r>
          </a:p>
          <a:p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Angle-ordering is modified or destroyed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16F50A-8917-B146-80B8-1383DAF82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12/5/26</a:t>
            </a:r>
          </a:p>
        </p:txBody>
      </p:sp>
    </p:spTree>
    <p:extLst>
      <p:ext uri="{BB962C8B-B14F-4D97-AF65-F5344CB8AC3E}">
        <p14:creationId xmlns:p14="http://schemas.microsoft.com/office/powerpoint/2010/main" val="257038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0D20-9E2B-B851-2681-DCAF5E4A3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1687"/>
            <a:ext cx="8229600" cy="866898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Times New Roman"/>
                <a:cs typeface="Times New Roman"/>
              </a:rPr>
              <a:t>What can we learn </a:t>
            </a:r>
            <a:r>
              <a:rPr lang="en-US" sz="3200" dirty="0">
                <a:cs typeface="Times New Roman"/>
              </a:rPr>
              <a:t>about </a:t>
            </a:r>
            <a:r>
              <a:rPr lang="en-US" sz="3200" dirty="0">
                <a:latin typeface="Times New Roman"/>
                <a:cs typeface="Times New Roman"/>
              </a:rPr>
              <a:t>the Quark-Gluon Plasma </a:t>
            </a:r>
            <a:r>
              <a:rPr lang="en-US" sz="3200" dirty="0">
                <a:cs typeface="Times New Roman"/>
              </a:rPr>
              <a:t>from jet quenching </a:t>
            </a:r>
            <a:r>
              <a:rPr lang="en-US" sz="3200" dirty="0">
                <a:latin typeface="Times New Roman"/>
                <a:cs typeface="Times New Roman"/>
              </a:rPr>
              <a:t>? Consider two limits…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3497F-B209-2208-9667-2BD780D19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24C27-8DA6-D386-018B-EE5967281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473D19-E40A-0A8A-E248-C50C177FC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0E8DB6-553D-BAE7-7C09-51EAC29AEF67}"/>
              </a:ext>
            </a:extLst>
          </p:cNvPr>
          <p:cNvSpPr txBox="1"/>
          <p:nvPr/>
        </p:nvSpPr>
        <p:spPr>
          <a:xfrm>
            <a:off x="457199" y="1398731"/>
            <a:ext cx="3980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Times New Roman"/>
                <a:cs typeface="Times New Roman"/>
              </a:rPr>
              <a:t>Resolve discrete scattering centers: QGP quasi-particles</a:t>
            </a:r>
          </a:p>
        </p:txBody>
      </p:sp>
      <p:pic>
        <p:nvPicPr>
          <p:cNvPr id="1026" name="Picture 2" descr="Rutherford Scattering | Welcome to Physics 122">
            <a:extLst>
              <a:ext uri="{FF2B5EF4-FFF2-40B4-BE49-F238E27FC236}">
                <a16:creationId xmlns:a16="http://schemas.microsoft.com/office/drawing/2014/main" id="{B2600D51-4456-F3AB-56BB-8A7033C6D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079" y="2612881"/>
            <a:ext cx="1863787" cy="170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8ABEC4-8C32-784A-51E2-DCDB142E35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77"/>
          <a:stretch/>
        </p:blipFill>
        <p:spPr>
          <a:xfrm>
            <a:off x="5279070" y="2466284"/>
            <a:ext cx="2592729" cy="1713636"/>
          </a:xfrm>
          <a:prstGeom prst="rect">
            <a:avLst/>
          </a:prstGeom>
        </p:spPr>
      </p:pic>
      <p:pic>
        <p:nvPicPr>
          <p:cNvPr id="11" name="Picture 2" descr="Power Boat Below Stock Photo - Download Image Now - Nautical Vessel, Sea,  Wake - Water - iStock">
            <a:extLst>
              <a:ext uri="{FF2B5EF4-FFF2-40B4-BE49-F238E27FC236}">
                <a16:creationId xmlns:a16="http://schemas.microsoft.com/office/drawing/2014/main" id="{5127864D-885E-CF90-58B2-8D0291848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027" y="4405394"/>
            <a:ext cx="2762250" cy="204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0C79EB2-1F2F-F3B4-54A4-67EEB811D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523" y="4514271"/>
            <a:ext cx="3980476" cy="16703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2CF9F1-41C8-9AD6-F85E-221DCF865618}"/>
              </a:ext>
            </a:extLst>
          </p:cNvPr>
          <p:cNvSpPr txBox="1"/>
          <p:nvPr/>
        </p:nvSpPr>
        <p:spPr>
          <a:xfrm>
            <a:off x="4846824" y="1409813"/>
            <a:ext cx="37158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50"/>
                </a:solidFill>
                <a:latin typeface="Times New Roman"/>
                <a:cs typeface="Times New Roman"/>
              </a:rPr>
              <a:t>Excite a continuous medium and observe its response</a:t>
            </a:r>
          </a:p>
        </p:txBody>
      </p:sp>
    </p:spTree>
    <p:extLst>
      <p:ext uri="{BB962C8B-B14F-4D97-AF65-F5344CB8AC3E}">
        <p14:creationId xmlns:p14="http://schemas.microsoft.com/office/powerpoint/2010/main" val="137704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A7CB66-7B7A-8C8C-C48F-2381D4A3D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03E730-D6EF-B2AD-119C-29CF59D56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BDA49C-B345-3AAE-961E-7CE9CDB9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43514F-5026-9E58-5FF1-1D4469BCF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33" y="2316843"/>
            <a:ext cx="8599321" cy="17698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F8897B-0F97-9889-80C4-B7F839B5E737}"/>
              </a:ext>
            </a:extLst>
          </p:cNvPr>
          <p:cNvSpPr txBox="1"/>
          <p:nvPr/>
        </p:nvSpPr>
        <p:spPr>
          <a:xfrm>
            <a:off x="2618900" y="4238263"/>
            <a:ext cx="390619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Phys. Rev. Lett. 135 (2025) 031901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B690A-BF07-48BC-C82E-5AC76CE99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968" y="264691"/>
            <a:ext cx="717486" cy="90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754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6A9AD0F4-DEEC-CB94-3808-C481D43F3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11" y="35427"/>
            <a:ext cx="8229600" cy="962896"/>
          </a:xfrm>
        </p:spPr>
        <p:txBody>
          <a:bodyPr>
            <a:normAutofit/>
          </a:bodyPr>
          <a:lstStyle/>
          <a:p>
            <a:r>
              <a:rPr lang="en-US" sz="3200" dirty="0"/>
              <a:t>Quasi-particle scattering via jet splitting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776C5A-A60A-171E-3082-50C9CD8B7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7CF55A-0921-FF7C-886C-8FE176E2D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C9DDE-C68E-696A-C2C0-19FFCE894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9BC4ED-E4D5-71D9-53DA-0C4E05765407}"/>
              </a:ext>
            </a:extLst>
          </p:cNvPr>
          <p:cNvSpPr txBox="1"/>
          <p:nvPr/>
        </p:nvSpPr>
        <p:spPr>
          <a:xfrm>
            <a:off x="1137164" y="2527660"/>
            <a:ext cx="482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Use jet grooming to isolate hard </a:t>
            </a:r>
            <a:r>
              <a:rPr lang="en-US" sz="2000" dirty="0" err="1">
                <a:solidFill>
                  <a:srgbClr val="7030A0"/>
                </a:solidFill>
                <a:latin typeface="Times New Roman"/>
                <a:cs typeface="Times New Roman"/>
              </a:rPr>
              <a:t>k</a:t>
            </a:r>
            <a:r>
              <a:rPr lang="en-US" sz="2000" baseline="-25000" dirty="0" err="1">
                <a:solidFill>
                  <a:srgbClr val="7030A0"/>
                </a:solidFill>
                <a:latin typeface="Times New Roman"/>
                <a:cs typeface="Times New Roman"/>
              </a:rPr>
              <a:t>T</a:t>
            </a:r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 err="1">
                <a:solidFill>
                  <a:srgbClr val="7030A0"/>
                </a:solidFill>
                <a:latin typeface="Times New Roman"/>
                <a:cs typeface="Times New Roman"/>
              </a:rPr>
              <a:t>splittings</a:t>
            </a:r>
            <a:endParaRPr lang="en-US" sz="2000" dirty="0">
              <a:solidFill>
                <a:srgbClr val="7030A0"/>
              </a:solidFill>
              <a:latin typeface="Times New Roman"/>
              <a:cs typeface="Times New Roman"/>
            </a:endParaRPr>
          </a:p>
          <a:p>
            <a:pPr lvl="1"/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→ enhanced yield at high </a:t>
            </a:r>
            <a:r>
              <a:rPr lang="en-US" sz="2000" dirty="0" err="1">
                <a:solidFill>
                  <a:srgbClr val="7030A0"/>
                </a:solidFill>
                <a:latin typeface="Times New Roman"/>
                <a:cs typeface="Times New Roman"/>
              </a:rPr>
              <a:t>k</a:t>
            </a:r>
            <a:r>
              <a:rPr lang="en-US" sz="2000" baseline="-25000" dirty="0" err="1">
                <a:solidFill>
                  <a:srgbClr val="7030A0"/>
                </a:solidFill>
                <a:latin typeface="Times New Roman"/>
                <a:cs typeface="Times New Roman"/>
              </a:rPr>
              <a:t>T</a:t>
            </a:r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 in </a:t>
            </a:r>
            <a:r>
              <a:rPr lang="en-US" sz="2000" dirty="0" err="1">
                <a:solidFill>
                  <a:srgbClr val="7030A0"/>
                </a:solidFill>
                <a:latin typeface="Times New Roman"/>
                <a:cs typeface="Times New Roman"/>
              </a:rPr>
              <a:t>Pb+Pb</a:t>
            </a:r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?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D9CFE7F-C2D1-ADEA-CCA3-E13A52D5467A}"/>
              </a:ext>
            </a:extLst>
          </p:cNvPr>
          <p:cNvCxnSpPr>
            <a:cxnSpLocks/>
          </p:cNvCxnSpPr>
          <p:nvPr/>
        </p:nvCxnSpPr>
        <p:spPr>
          <a:xfrm flipV="1">
            <a:off x="3625484" y="4994489"/>
            <a:ext cx="1433268" cy="10902"/>
          </a:xfrm>
          <a:prstGeom prst="straightConnector1">
            <a:avLst/>
          </a:prstGeom>
          <a:ln w="889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4C071EC-1406-9891-41D1-C456A334DCAD}"/>
              </a:ext>
            </a:extLst>
          </p:cNvPr>
          <p:cNvSpPr txBox="1"/>
          <p:nvPr/>
        </p:nvSpPr>
        <p:spPr>
          <a:xfrm>
            <a:off x="3836387" y="4480919"/>
            <a:ext cx="853119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groom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3F49D2-572C-1BDE-4628-86C006374F1B}"/>
              </a:ext>
            </a:extLst>
          </p:cNvPr>
          <p:cNvGrpSpPr/>
          <p:nvPr/>
        </p:nvGrpSpPr>
        <p:grpSpPr>
          <a:xfrm>
            <a:off x="5136700" y="3057961"/>
            <a:ext cx="3650754" cy="3526632"/>
            <a:chOff x="4864931" y="2142432"/>
            <a:chExt cx="3650754" cy="352663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054E634-C92A-1DF5-B9F6-F1A47A586E44}"/>
                </a:ext>
              </a:extLst>
            </p:cNvPr>
            <p:cNvGrpSpPr/>
            <p:nvPr/>
          </p:nvGrpSpPr>
          <p:grpSpPr>
            <a:xfrm>
              <a:off x="4864931" y="2142432"/>
              <a:ext cx="3650754" cy="3526632"/>
              <a:chOff x="4588851" y="2133295"/>
              <a:chExt cx="3299367" cy="3068796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ECC4EB0F-1324-D0A1-853C-D44AC946CB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8851" y="2312135"/>
                <a:ext cx="3299367" cy="2889956"/>
              </a:xfrm>
              <a:prstGeom prst="rect">
                <a:avLst/>
              </a:prstGeom>
            </p:spPr>
          </p:pic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9ED4FF1-6144-366B-38E1-87F5727B0917}"/>
                  </a:ext>
                </a:extLst>
              </p:cNvPr>
              <p:cNvSpPr/>
              <p:nvPr/>
            </p:nvSpPr>
            <p:spPr>
              <a:xfrm>
                <a:off x="6945907" y="2133295"/>
                <a:ext cx="781888" cy="7260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AABAE6B-65E1-1C7B-6A01-7C2437F36AB4}"/>
                </a:ext>
              </a:extLst>
            </p:cNvPr>
            <p:cNvSpPr txBox="1"/>
            <p:nvPr/>
          </p:nvSpPr>
          <p:spPr>
            <a:xfrm rot="2742944">
              <a:off x="6150309" y="3887787"/>
              <a:ext cx="11384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E49028"/>
                  </a:solidFill>
                  <a:latin typeface="Times New Roman"/>
                  <a:cs typeface="Times New Roman"/>
                </a:rPr>
                <a:t>SoftDrop</a:t>
              </a:r>
              <a:endParaRPr lang="en-US" sz="2000" dirty="0">
                <a:solidFill>
                  <a:srgbClr val="E49028"/>
                </a:solidFill>
                <a:latin typeface="Times New Roman"/>
                <a:cs typeface="Times New Roman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753F13F-FDCE-E865-1979-E6F76A0B50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5167" y="1403182"/>
            <a:ext cx="1965988" cy="88107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3921F28-DC41-A529-DA91-590A8D8F0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676" y="3456208"/>
            <a:ext cx="3339808" cy="27764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9852F5-34DC-2F86-471E-D799C1FCD8D2}"/>
                  </a:ext>
                </a:extLst>
              </p:cNvPr>
              <p:cNvSpPr txBox="1"/>
              <p:nvPr/>
            </p:nvSpPr>
            <p:spPr>
              <a:xfrm>
                <a:off x="1460274" y="3471481"/>
                <a:ext cx="2903615" cy="634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𝑔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1400" b="0" i="0" smtClean="0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  <a:cs typeface="Times New Roman"/>
                            </a:rPr>
                            <m:t>min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𝑇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,1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𝑇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,2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𝑇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,1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𝑇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,2</m:t>
                              </m:r>
                            </m:sub>
                          </m:sSub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/>
                        </a:rPr>
                        <m:t>&gt;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𝑧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𝑐𝑢𝑡</m:t>
                          </m:r>
                        </m:sub>
                      </m:sSub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/>
                                        </a:rPr>
                                        <m:t>𝑔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/>
                                        </a:rPr>
                                        <m:t>𝑗𝑒𝑡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𝛽</m:t>
                          </m:r>
                        </m:sup>
                      </m:sSup>
                    </m:oMath>
                  </m:oMathPara>
                </a14:m>
                <a:endParaRPr lang="en-US" sz="1400" dirty="0"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D9852F5-34DC-2F86-471E-D799C1FCD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274" y="3471481"/>
                <a:ext cx="2903615" cy="6342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8E331700-10C7-66AB-A747-544065242D77}"/>
              </a:ext>
            </a:extLst>
          </p:cNvPr>
          <p:cNvSpPr txBox="1"/>
          <p:nvPr/>
        </p:nvSpPr>
        <p:spPr>
          <a:xfrm>
            <a:off x="7387718" y="1016625"/>
            <a:ext cx="167937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PRL 135 (2025) 031901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8F0F154-2B12-9A9B-379D-9F03303C4A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27403" y="144072"/>
            <a:ext cx="717486" cy="905011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96DCBE0-C0B3-0597-2FFF-982A3D6E21CA}"/>
              </a:ext>
            </a:extLst>
          </p:cNvPr>
          <p:cNvSpPr/>
          <p:nvPr/>
        </p:nvSpPr>
        <p:spPr>
          <a:xfrm rot="2318024">
            <a:off x="1203453" y="4674714"/>
            <a:ext cx="1816326" cy="511629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Rutherford Scattering | Welcome to Physics 122">
            <a:extLst>
              <a:ext uri="{FF2B5EF4-FFF2-40B4-BE49-F238E27FC236}">
                <a16:creationId xmlns:a16="http://schemas.microsoft.com/office/drawing/2014/main" id="{C797F513-115B-FEB4-11D2-82684F03A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812" y="1142151"/>
            <a:ext cx="1481934" cy="1356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58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8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AB0FE-A22C-86F8-0EF8-B9416E879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766853C3-4C93-9DAD-D731-0FA7C286D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11" y="35427"/>
            <a:ext cx="8229600" cy="962896"/>
          </a:xfrm>
        </p:spPr>
        <p:txBody>
          <a:bodyPr>
            <a:normAutofit/>
          </a:bodyPr>
          <a:lstStyle/>
          <a:p>
            <a:r>
              <a:rPr lang="en-US" sz="3200" dirty="0"/>
              <a:t>Quasi-particle scattering via jet splitting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B34C65-ABBB-96C8-A08A-BFAAF8234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B49ED9-EE12-D0C1-F802-DB7E62533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AA80A2-38C2-4797-1209-F39856D46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985100-3CF9-8FA6-D34A-8655BC054BFE}"/>
              </a:ext>
            </a:extLst>
          </p:cNvPr>
          <p:cNvGrpSpPr/>
          <p:nvPr/>
        </p:nvGrpSpPr>
        <p:grpSpPr>
          <a:xfrm>
            <a:off x="76912" y="1155124"/>
            <a:ext cx="4864100" cy="4437041"/>
            <a:chOff x="1987550" y="1150882"/>
            <a:chExt cx="4864100" cy="443704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41DB5B3-B1C1-5191-2254-21F38E559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1567" t="19036"/>
            <a:stretch>
              <a:fillRect/>
            </a:stretch>
          </p:blipFill>
          <p:spPr>
            <a:xfrm>
              <a:off x="3396343" y="1937656"/>
              <a:ext cx="2355850" cy="365026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F3157B9-9A9B-650F-D6C4-EBF2F56F0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2292" r="85153"/>
            <a:stretch>
              <a:fillRect/>
            </a:stretch>
          </p:blipFill>
          <p:spPr>
            <a:xfrm>
              <a:off x="2763114" y="2084461"/>
              <a:ext cx="722172" cy="350346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069B418-2459-53B7-5D1B-562331AE5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2782"/>
            <a:stretch>
              <a:fillRect/>
            </a:stretch>
          </p:blipFill>
          <p:spPr>
            <a:xfrm>
              <a:off x="1987550" y="1150882"/>
              <a:ext cx="4864100" cy="776271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F5FDF67-41F6-3FEA-A977-84084E79F184}"/>
              </a:ext>
            </a:extLst>
          </p:cNvPr>
          <p:cNvSpPr txBox="1"/>
          <p:nvPr/>
        </p:nvSpPr>
        <p:spPr>
          <a:xfrm>
            <a:off x="7387718" y="1016625"/>
            <a:ext cx="1679370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PRL 135 (2025) 031901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4403802-565F-77CC-0C43-19CCC7EF2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7403" y="144072"/>
            <a:ext cx="717486" cy="90501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197B5E0-A6EB-A064-5E49-599350366B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8018" y="3326492"/>
            <a:ext cx="1965988" cy="881078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4B89C92E-5779-4D03-D0EC-0F43E8B443C5}"/>
              </a:ext>
            </a:extLst>
          </p:cNvPr>
          <p:cNvSpPr/>
          <p:nvPr/>
        </p:nvSpPr>
        <p:spPr>
          <a:xfrm>
            <a:off x="2207877" y="3878816"/>
            <a:ext cx="974806" cy="43672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6577DE-490F-4EC7-C6CC-4688D2C8C04D}"/>
              </a:ext>
            </a:extLst>
          </p:cNvPr>
          <p:cNvSpPr txBox="1"/>
          <p:nvPr/>
        </p:nvSpPr>
        <p:spPr>
          <a:xfrm>
            <a:off x="3841555" y="2444723"/>
            <a:ext cx="36889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Quasi-particle scattering corresponds to yield enhancement at large </a:t>
            </a:r>
            <a:r>
              <a:rPr lang="en-US" sz="2000" dirty="0" err="1">
                <a:solidFill>
                  <a:srgbClr val="00B050"/>
                </a:solidFill>
                <a:latin typeface="Times New Roman"/>
                <a:cs typeface="Times New Roman"/>
              </a:rPr>
              <a:t>k</a:t>
            </a:r>
            <a:r>
              <a:rPr lang="en-US" sz="2000" baseline="-25000" dirty="0" err="1">
                <a:solidFill>
                  <a:srgbClr val="00B050"/>
                </a:solidFill>
                <a:latin typeface="Times New Roman"/>
                <a:cs typeface="Times New Roman"/>
              </a:rPr>
              <a:t>T</a:t>
            </a:r>
            <a:endParaRPr lang="en-US" sz="2000" baseline="-25000" dirty="0">
              <a:solidFill>
                <a:srgbClr val="00B050"/>
              </a:solidFill>
              <a:latin typeface="Times New Roman"/>
              <a:cs typeface="Times New Roman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F63E4D7-F564-02A6-C16F-5A9E6528DE02}"/>
              </a:ext>
            </a:extLst>
          </p:cNvPr>
          <p:cNvCxnSpPr>
            <a:cxnSpLocks/>
          </p:cNvCxnSpPr>
          <p:nvPr/>
        </p:nvCxnSpPr>
        <p:spPr>
          <a:xfrm flipV="1">
            <a:off x="3247999" y="3840434"/>
            <a:ext cx="964774" cy="160440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8FBBC57-2F09-336D-D49C-967830190E06}"/>
              </a:ext>
            </a:extLst>
          </p:cNvPr>
          <p:cNvSpPr txBox="1"/>
          <p:nvPr/>
        </p:nvSpPr>
        <p:spPr>
          <a:xfrm>
            <a:off x="3483602" y="3535450"/>
            <a:ext cx="4122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??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C28722B-DCE5-B1BE-8E4C-DFD1E07FF5BB}"/>
              </a:ext>
            </a:extLst>
          </p:cNvPr>
          <p:cNvSpPr txBox="1"/>
          <p:nvPr/>
        </p:nvSpPr>
        <p:spPr>
          <a:xfrm>
            <a:off x="3983146" y="4811729"/>
            <a:ext cx="44455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Times New Roman"/>
                <a:cs typeface="Times New Roman"/>
              </a:rPr>
              <a:t>Not seen. Why?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Wrong kinematics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Signal obscured by jet selection bias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B77BBA1-6DA9-8F79-F102-8DCB1BFF3D2F}"/>
              </a:ext>
            </a:extLst>
          </p:cNvPr>
          <p:cNvSpPr/>
          <p:nvPr/>
        </p:nvSpPr>
        <p:spPr>
          <a:xfrm>
            <a:off x="120450" y="1254235"/>
            <a:ext cx="2206632" cy="579484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73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33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2F911-8320-DFD1-FC21-3B7278800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9E56088-FE32-1609-E0AF-CADCC57953F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1309644" y="24368"/>
                <a:ext cx="6911442" cy="670186"/>
              </a:xfrm>
            </p:spPr>
            <p:txBody>
              <a:bodyPr>
                <a:normAutofit/>
              </a:bodyPr>
              <a:lstStyle/>
              <a:p>
                <a:r>
                  <a:rPr lang="en-US" sz="3200" dirty="0"/>
                  <a:t>Jet quenching </a:t>
                </a:r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/>
                  <a:t>selection bias</a:t>
                </a:r>
                <a:endParaRPr lang="en-US" sz="3200" baseline="-25000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9E56088-FE32-1609-E0AF-CADCC57953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309644" y="24368"/>
                <a:ext cx="6911442" cy="670186"/>
              </a:xfrm>
              <a:blipFill>
                <a:blip r:embed="rId2"/>
                <a:stretch>
                  <a:fillRect t="-3704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343F88-952D-483F-2411-4428CBE4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4956E-4583-B6C7-B533-DF6B66454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9F758-D4DE-409F-EEEA-DE37D9FB9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814332-44DF-41D5-CD1E-D30D55937281}"/>
              </a:ext>
            </a:extLst>
          </p:cNvPr>
          <p:cNvSpPr txBox="1"/>
          <p:nvPr/>
        </p:nvSpPr>
        <p:spPr>
          <a:xfrm>
            <a:off x="3447172" y="3933573"/>
            <a:ext cx="55320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rgbClr val="00B050"/>
                </a:solidFill>
                <a:latin typeface="Times New Roman"/>
                <a:cs typeface="Times New Roman"/>
              </a:rPr>
              <a:t>Energy loss due to quenching is a distribution </a:t>
            </a:r>
            <a:endParaRPr lang="en-US" sz="1600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rgbClr val="0070C0"/>
                </a:solidFill>
                <a:latin typeface="Times New Roman"/>
                <a:cs typeface="Times New Roman"/>
              </a:rPr>
              <a:t>Jet spectrum falls with increasing </a:t>
            </a:r>
            <a:r>
              <a:rPr lang="en-US" sz="1600" dirty="0" err="1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lang="en-US" sz="1600" baseline="-25000" dirty="0" err="1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endParaRPr lang="en-US" sz="1600" baseline="-25000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1600" dirty="0">
                <a:solidFill>
                  <a:srgbClr val="7030A0"/>
                </a:solidFill>
                <a:latin typeface="Times New Roman"/>
                <a:cs typeface="Times New Roman"/>
              </a:rPr>
              <a:t>We compare jets in </a:t>
            </a:r>
            <a:r>
              <a:rPr lang="en-US" sz="1600" dirty="0" err="1">
                <a:solidFill>
                  <a:srgbClr val="7030A0"/>
                </a:solidFill>
                <a:latin typeface="Times New Roman"/>
                <a:cs typeface="Times New Roman"/>
              </a:rPr>
              <a:t>Pb+Pb</a:t>
            </a:r>
            <a:r>
              <a:rPr lang="en-US" sz="1600" dirty="0">
                <a:solidFill>
                  <a:srgbClr val="7030A0"/>
                </a:solidFill>
                <a:latin typeface="Times New Roman"/>
                <a:cs typeface="Times New Roman"/>
              </a:rPr>
              <a:t> and </a:t>
            </a:r>
            <a:r>
              <a:rPr lang="en-US" sz="1600" dirty="0" err="1">
                <a:solidFill>
                  <a:srgbClr val="7030A0"/>
                </a:solidFill>
                <a:latin typeface="Times New Roman"/>
                <a:cs typeface="Times New Roman"/>
              </a:rPr>
              <a:t>p+p</a:t>
            </a:r>
            <a:r>
              <a:rPr lang="en-US" sz="1600" dirty="0">
                <a:solidFill>
                  <a:srgbClr val="7030A0"/>
                </a:solidFill>
                <a:latin typeface="Times New Roman"/>
                <a:cs typeface="Times New Roman"/>
              </a:rPr>
              <a:t> at the same value of  observed </a:t>
            </a:r>
            <a:r>
              <a:rPr lang="en-US" sz="1600" dirty="0" err="1">
                <a:solidFill>
                  <a:srgbClr val="7030A0"/>
                </a:solidFill>
                <a:latin typeface="Times New Roman"/>
                <a:cs typeface="Times New Roman"/>
              </a:rPr>
              <a:t>p</a:t>
            </a:r>
            <a:r>
              <a:rPr lang="en-US" sz="1600" baseline="-25000" dirty="0" err="1">
                <a:solidFill>
                  <a:srgbClr val="7030A0"/>
                </a:solidFill>
                <a:latin typeface="Times New Roman"/>
                <a:cs typeface="Times New Roman"/>
              </a:rPr>
              <a:t>T</a:t>
            </a:r>
            <a:endParaRPr lang="en-US" sz="1600" dirty="0">
              <a:solidFill>
                <a:srgbClr val="7030A0"/>
              </a:solidFill>
              <a:latin typeface="Times New Roman"/>
              <a:cs typeface="Times New Roman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B6871F-4C4E-80B1-BEB3-F52F52A619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41"/>
          <a:stretch>
            <a:fillRect/>
          </a:stretch>
        </p:blipFill>
        <p:spPr>
          <a:xfrm>
            <a:off x="30909" y="3801036"/>
            <a:ext cx="3094115" cy="22062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69503C-5A2B-9494-C1E4-067AD0617F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46" y="850749"/>
            <a:ext cx="3270259" cy="281671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47B1F0F-07CF-E31C-E0DD-DEDC76263202}"/>
              </a:ext>
            </a:extLst>
          </p:cNvPr>
          <p:cNvSpPr txBox="1"/>
          <p:nvPr/>
        </p:nvSpPr>
        <p:spPr>
          <a:xfrm rot="1041237">
            <a:off x="1356606" y="1539644"/>
            <a:ext cx="1571841" cy="33855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latin typeface="Times New Roman"/>
                <a:cs typeface="Times New Roman"/>
              </a:rPr>
              <a:t>large energy loss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837928-EA59-6BF8-6EDD-1B464777DF09}"/>
              </a:ext>
            </a:extLst>
          </p:cNvPr>
          <p:cNvSpPr txBox="1"/>
          <p:nvPr/>
        </p:nvSpPr>
        <p:spPr>
          <a:xfrm rot="1041237">
            <a:off x="1196894" y="2447382"/>
            <a:ext cx="1610826" cy="338554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7030A0"/>
                </a:solidFill>
                <a:latin typeface="Times New Roman"/>
                <a:cs typeface="Times New Roman"/>
              </a:rPr>
              <a:t>small energy loss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8E8B4F-C9B6-C035-320D-82217D41630C}"/>
              </a:ext>
            </a:extLst>
          </p:cNvPr>
          <p:cNvSpPr txBox="1"/>
          <p:nvPr/>
        </p:nvSpPr>
        <p:spPr>
          <a:xfrm rot="1041237">
            <a:off x="1740640" y="1088681"/>
            <a:ext cx="114486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Conjecture: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FB3FF2C-8F0D-1417-A34A-7306F1185970}"/>
              </a:ext>
            </a:extLst>
          </p:cNvPr>
          <p:cNvGrpSpPr/>
          <p:nvPr/>
        </p:nvGrpSpPr>
        <p:grpSpPr>
          <a:xfrm>
            <a:off x="4038600" y="833255"/>
            <a:ext cx="3179358" cy="3078804"/>
            <a:chOff x="4038600" y="833255"/>
            <a:chExt cx="3179358" cy="3078804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A8DCBE2-6637-C946-251B-45BC820660C3}"/>
                </a:ext>
              </a:extLst>
            </p:cNvPr>
            <p:cNvSpPr txBox="1"/>
            <p:nvPr/>
          </p:nvSpPr>
          <p:spPr>
            <a:xfrm>
              <a:off x="6679651" y="3511949"/>
              <a:ext cx="4171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latin typeface="Times New Roman"/>
                  <a:cs typeface="Times New Roman"/>
                </a:rPr>
                <a:t>p</a:t>
              </a:r>
              <a:r>
                <a:rPr lang="en-US" sz="2000" baseline="-25000" dirty="0" err="1">
                  <a:latin typeface="Times New Roman"/>
                  <a:cs typeface="Times New Roman"/>
                </a:rPr>
                <a:t>T</a:t>
              </a:r>
              <a:endParaRPr lang="en-US" sz="2000" baseline="-25000" dirty="0">
                <a:latin typeface="Times New Roman"/>
                <a:cs typeface="Times New Roman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D3B8452-56BD-181F-6A4A-E62C1788CA35}"/>
                </a:ext>
              </a:extLst>
            </p:cNvPr>
            <p:cNvGrpSpPr/>
            <p:nvPr/>
          </p:nvGrpSpPr>
          <p:grpSpPr>
            <a:xfrm>
              <a:off x="4038600" y="833255"/>
              <a:ext cx="3179358" cy="2678694"/>
              <a:chOff x="5004346" y="1217674"/>
              <a:chExt cx="3179358" cy="2678694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D575A13D-B46D-45C0-C864-32942159729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47972" y="1217674"/>
                <a:ext cx="2635732" cy="2626052"/>
                <a:chOff x="3113049" y="1489648"/>
                <a:chExt cx="2384501" cy="2312919"/>
              </a:xfrm>
            </p:grpSpPr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42275153-72E4-6457-635C-E381D4F0F5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13049" y="1628079"/>
                  <a:ext cx="0" cy="21744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41AD6B99-D657-1D0D-6669-85BF72F8B9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13049" y="3802567"/>
                  <a:ext cx="227484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Freeform 38">
                  <a:extLst>
                    <a:ext uri="{FF2B5EF4-FFF2-40B4-BE49-F238E27FC236}">
                      <a16:creationId xmlns:a16="http://schemas.microsoft.com/office/drawing/2014/main" id="{F0E8C68A-2B41-BCF4-AB8F-CB9499DA733F}"/>
                    </a:ext>
                  </a:extLst>
                </p:cNvPr>
                <p:cNvSpPr/>
                <p:nvPr/>
              </p:nvSpPr>
              <p:spPr>
                <a:xfrm>
                  <a:off x="3646449" y="1688931"/>
                  <a:ext cx="1851101" cy="1567226"/>
                </a:xfrm>
                <a:custGeom>
                  <a:avLst/>
                  <a:gdLst>
                    <a:gd name="connsiteX0" fmla="*/ 0 w 1293541"/>
                    <a:gd name="connsiteY0" fmla="*/ 0 h 1037064"/>
                    <a:gd name="connsiteX1" fmla="*/ 401444 w 1293541"/>
                    <a:gd name="connsiteY1" fmla="*/ 624468 h 1037064"/>
                    <a:gd name="connsiteX2" fmla="*/ 1293541 w 1293541"/>
                    <a:gd name="connsiteY2" fmla="*/ 1037064 h 1037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93541" h="1037064">
                      <a:moveTo>
                        <a:pt x="0" y="0"/>
                      </a:moveTo>
                      <a:cubicBezTo>
                        <a:pt x="92927" y="225812"/>
                        <a:pt x="185854" y="451624"/>
                        <a:pt x="401444" y="624468"/>
                      </a:cubicBezTo>
                      <a:cubicBezTo>
                        <a:pt x="617034" y="797312"/>
                        <a:pt x="955287" y="917188"/>
                        <a:pt x="1293541" y="1037064"/>
                      </a:cubicBezTo>
                    </a:path>
                  </a:pathLst>
                </a:custGeom>
                <a:noFill/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AB4C41DD-CDAD-9CCE-F9B4-84F639002035}"/>
                    </a:ext>
                  </a:extLst>
                </p:cNvPr>
                <p:cNvSpPr/>
                <p:nvPr/>
              </p:nvSpPr>
              <p:spPr>
                <a:xfrm>
                  <a:off x="3311914" y="1861774"/>
                  <a:ext cx="1851101" cy="1567226"/>
                </a:xfrm>
                <a:custGeom>
                  <a:avLst/>
                  <a:gdLst>
                    <a:gd name="connsiteX0" fmla="*/ 0 w 1293541"/>
                    <a:gd name="connsiteY0" fmla="*/ 0 h 1037064"/>
                    <a:gd name="connsiteX1" fmla="*/ 401444 w 1293541"/>
                    <a:gd name="connsiteY1" fmla="*/ 624468 h 1037064"/>
                    <a:gd name="connsiteX2" fmla="*/ 1293541 w 1293541"/>
                    <a:gd name="connsiteY2" fmla="*/ 1037064 h 1037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93541" h="1037064">
                      <a:moveTo>
                        <a:pt x="0" y="0"/>
                      </a:moveTo>
                      <a:cubicBezTo>
                        <a:pt x="92927" y="225812"/>
                        <a:pt x="185854" y="451624"/>
                        <a:pt x="401444" y="624468"/>
                      </a:cubicBezTo>
                      <a:cubicBezTo>
                        <a:pt x="617034" y="797312"/>
                        <a:pt x="955287" y="917188"/>
                        <a:pt x="1293541" y="1037064"/>
                      </a:cubicBezTo>
                    </a:path>
                  </a:pathLst>
                </a:custGeom>
                <a:noFill/>
                <a:ln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68CAEA12-E400-0823-F0BE-2DBB7F754AF7}"/>
                    </a:ext>
                  </a:extLst>
                </p:cNvPr>
                <p:cNvSpPr txBox="1"/>
                <p:nvPr/>
              </p:nvSpPr>
              <p:spPr>
                <a:xfrm>
                  <a:off x="4475162" y="1489648"/>
                  <a:ext cx="393296" cy="2981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00B050"/>
                      </a:solidFill>
                      <a:latin typeface="Symbol" pitchFamily="2" charset="2"/>
                      <a:cs typeface="Times New Roman"/>
                    </a:rPr>
                    <a:t>D</a:t>
                  </a:r>
                  <a:r>
                    <a:rPr lang="en-US" sz="1600" dirty="0">
                      <a:solidFill>
                        <a:srgbClr val="00B050"/>
                      </a:solidFill>
                      <a:latin typeface="Times New Roman"/>
                      <a:cs typeface="Times New Roman"/>
                    </a:rPr>
                    <a:t>E</a:t>
                  </a:r>
                </a:p>
              </p:txBody>
            </p:sp>
            <p:cxnSp>
              <p:nvCxnSpPr>
                <p:cNvPr id="42" name="Straight Arrow Connector 41">
                  <a:extLst>
                    <a:ext uri="{FF2B5EF4-FFF2-40B4-BE49-F238E27FC236}">
                      <a16:creationId xmlns:a16="http://schemas.microsoft.com/office/drawing/2014/main" id="{6C3E9545-339F-D0A6-41CE-AD3F4F1BD58F}"/>
                    </a:ext>
                  </a:extLst>
                </p:cNvPr>
                <p:cNvCxnSpPr>
                  <a:stCxn id="39" idx="1"/>
                </p:cNvCxnSpPr>
                <p:nvPr/>
              </p:nvCxnSpPr>
              <p:spPr>
                <a:xfrm flipH="1">
                  <a:off x="3746810" y="2632636"/>
                  <a:ext cx="474119" cy="12751"/>
                </a:xfrm>
                <a:prstGeom prst="straightConnector1">
                  <a:avLst/>
                </a:prstGeom>
                <a:ln>
                  <a:solidFill>
                    <a:srgbClr val="00B05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FFB224B-5DDF-A387-E8E4-DCAF633D1F3D}"/>
                  </a:ext>
                </a:extLst>
              </p:cNvPr>
              <p:cNvSpPr txBox="1"/>
              <p:nvPr/>
            </p:nvSpPr>
            <p:spPr>
              <a:xfrm rot="16200000">
                <a:off x="4672043" y="1969693"/>
                <a:ext cx="10647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Times New Roman"/>
                    <a:cs typeface="Times New Roman"/>
                  </a:rPr>
                  <a:t>log(rate)</a:t>
                </a:r>
              </a:p>
            </p:txBody>
          </p:sp>
          <p:pic>
            <p:nvPicPr>
              <p:cNvPr id="33" name="Picture 2" descr="Normal distribution">
                <a:extLst>
                  <a:ext uri="{FF2B5EF4-FFF2-40B4-BE49-F238E27FC236}">
                    <a16:creationId xmlns:a16="http://schemas.microsoft.com/office/drawing/2014/main" id="{47242E9F-A758-3889-24C6-3B6C106D6F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835" r="24081"/>
              <a:stretch>
                <a:fillRect/>
              </a:stretch>
            </p:blipFill>
            <p:spPr bwMode="auto">
              <a:xfrm>
                <a:off x="6700487" y="1494328"/>
                <a:ext cx="1148336" cy="8863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23EE23E5-EA8A-8FE8-F445-09811D4581D1}"/>
                      </a:ext>
                    </a:extLst>
                  </p:cNvPr>
                  <p:cNvSpPr txBox="1"/>
                  <p:nvPr/>
                </p:nvSpPr>
                <p:spPr>
                  <a:xfrm>
                    <a:off x="6124180" y="2121143"/>
                    <a:ext cx="471604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0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⨂</m:t>
                          </m:r>
                        </m:oMath>
                      </m:oMathPara>
                    </a14:m>
                    <a:endParaRPr lang="en-US" sz="2000" dirty="0">
                      <a:solidFill>
                        <a:srgbClr val="00B050"/>
                      </a:solidFill>
                      <a:latin typeface="Times New Roman"/>
                      <a:cs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23EE23E5-EA8A-8FE8-F445-09811D4581D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24180" y="2121143"/>
                    <a:ext cx="471604" cy="4001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9D70B0B6-6912-1B86-ECC6-361B571292C4}"/>
                  </a:ext>
                </a:extLst>
              </p:cNvPr>
              <p:cNvCxnSpPr/>
              <p:nvPr/>
            </p:nvCxnSpPr>
            <p:spPr>
              <a:xfrm>
                <a:off x="7391400" y="2416629"/>
                <a:ext cx="0" cy="1479739"/>
              </a:xfrm>
              <a:prstGeom prst="line">
                <a:avLst/>
              </a:prstGeom>
              <a:ln>
                <a:solidFill>
                  <a:srgbClr val="7030A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Right Triangle 35">
                <a:extLst>
                  <a:ext uri="{FF2B5EF4-FFF2-40B4-BE49-F238E27FC236}">
                    <a16:creationId xmlns:a16="http://schemas.microsoft.com/office/drawing/2014/main" id="{2FAEB861-D168-B689-6A52-F69170456167}"/>
                  </a:ext>
                </a:extLst>
              </p:cNvPr>
              <p:cNvSpPr/>
              <p:nvPr/>
            </p:nvSpPr>
            <p:spPr>
              <a:xfrm>
                <a:off x="7579151" y="1937491"/>
                <a:ext cx="269672" cy="348509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CCD2490-1B50-D035-ED59-2606F1741932}"/>
                </a:ext>
              </a:extLst>
            </p:cNvPr>
            <p:cNvSpPr txBox="1"/>
            <p:nvPr/>
          </p:nvSpPr>
          <p:spPr>
            <a:xfrm rot="2026231">
              <a:off x="4683655" y="2492774"/>
              <a:ext cx="181144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accent6"/>
                  </a:solidFill>
                  <a:latin typeface="Times New Roman"/>
                  <a:cs typeface="Times New Roman"/>
                </a:rPr>
                <a:t>Actually a wide distribution, not</a:t>
              </a:r>
            </a:p>
            <a:p>
              <a:r>
                <a:rPr lang="en-US" sz="1400" dirty="0">
                  <a:solidFill>
                    <a:schemeClr val="accent6"/>
                  </a:solidFill>
                  <a:latin typeface="Times New Roman"/>
                  <a:cs typeface="Times New Roman"/>
                </a:rPr>
                <a:t> a </a:t>
              </a:r>
              <a:r>
                <a:rPr lang="en-US" sz="1400" dirty="0">
                  <a:solidFill>
                    <a:schemeClr val="accent6"/>
                  </a:solidFill>
                  <a:latin typeface="+mj-lt"/>
                  <a:cs typeface="Times New Roman"/>
                </a:rPr>
                <a:t>line</a:t>
              </a:r>
            </a:p>
          </p:txBody>
        </p:sp>
        <p:sp>
          <p:nvSpPr>
            <p:cNvPr id="15" name="Right Triangle 14">
              <a:extLst>
                <a:ext uri="{FF2B5EF4-FFF2-40B4-BE49-F238E27FC236}">
                  <a16:creationId xmlns:a16="http://schemas.microsoft.com/office/drawing/2014/main" id="{DDCC9D03-3304-2113-9990-F1A9BD7A6996}"/>
                </a:ext>
              </a:extLst>
            </p:cNvPr>
            <p:cNvSpPr/>
            <p:nvPr/>
          </p:nvSpPr>
          <p:spPr>
            <a:xfrm rot="16200000">
              <a:off x="5732251" y="1611035"/>
              <a:ext cx="320283" cy="269673"/>
            </a:xfrm>
            <a:prstGeom prst="rt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F910880-F3DD-8DE5-DC88-CEF2CF2FDBEF}"/>
                  </a:ext>
                </a:extLst>
              </p:cNvPr>
              <p:cNvSpPr txBox="1"/>
              <p:nvPr/>
            </p:nvSpPr>
            <p:spPr>
              <a:xfrm>
                <a:off x="3449200" y="5058219"/>
                <a:ext cx="489043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sz="1600" dirty="0" err="1">
                    <a:latin typeface="Times New Roman"/>
                    <a:cs typeface="Times New Roman"/>
                  </a:rPr>
                  <a:t>Pb+Pb</a:t>
                </a:r>
                <a:r>
                  <a:rPr lang="en-US" sz="1600" dirty="0">
                    <a:latin typeface="Times New Roman"/>
                    <a:cs typeface="Times New Roman"/>
                  </a:rPr>
                  <a:t> population at fixed </a:t>
                </a:r>
                <a:r>
                  <a:rPr lang="en-US" sz="1600" dirty="0" err="1">
                    <a:latin typeface="Times New Roman"/>
                    <a:cs typeface="Times New Roman"/>
                  </a:rPr>
                  <a:t>p</a:t>
                </a:r>
                <a:r>
                  <a:rPr lang="en-US" sz="1600" baseline="-25000" dirty="0" err="1">
                    <a:latin typeface="Times New Roman"/>
                    <a:cs typeface="Times New Roman"/>
                  </a:rPr>
                  <a:t>T</a:t>
                </a:r>
                <a:r>
                  <a:rPr lang="en-US" sz="1600" baseline="-25000" dirty="0">
                    <a:latin typeface="Times New Roman"/>
                    <a:cs typeface="Times New Roman"/>
                  </a:rPr>
                  <a:t> </a:t>
                </a:r>
                <a:r>
                  <a:rPr lang="en-US" sz="1600" dirty="0">
                    <a:latin typeface="Times New Roman"/>
                    <a:cs typeface="Times New Roman"/>
                  </a:rPr>
                  <a:t>is </a:t>
                </a:r>
                <a:r>
                  <a:rPr lang="en-US" sz="1600" b="1" dirty="0">
                    <a:solidFill>
                      <a:srgbClr val="7030A0"/>
                    </a:solidFill>
                    <a:latin typeface="Times New Roman"/>
                    <a:cs typeface="Times New Roman"/>
                  </a:rPr>
                  <a:t>dominated by jets with small energy loss</a:t>
                </a:r>
                <a:r>
                  <a:rPr lang="en-US" sz="1600" b="1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→</m:t>
                    </m:r>
                  </m:oMath>
                </a14:m>
                <a:r>
                  <a:rPr lang="en-US" sz="1600" b="1" dirty="0">
                    <a:solidFill>
                      <a:schemeClr val="accent2"/>
                    </a:solidFill>
                    <a:latin typeface="Times New Roman"/>
                    <a:cs typeface="Times New Roman"/>
                  </a:rPr>
                  <a:t> selection bias against initial broad substructure</a:t>
                </a:r>
                <a:endParaRPr lang="en-US" sz="1600" b="1" dirty="0">
                  <a:solidFill>
                    <a:srgbClr val="7030A0"/>
                  </a:solidFill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F910880-F3DD-8DE5-DC88-CEF2CF2FD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200" y="5058219"/>
                <a:ext cx="4890439" cy="830997"/>
              </a:xfrm>
              <a:prstGeom prst="rect">
                <a:avLst/>
              </a:prstGeom>
              <a:blipFill>
                <a:blip r:embed="rId7"/>
                <a:stretch>
                  <a:fillRect l="-518" t="-3030" r="-1295" b="-90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C465AD5-BABD-A007-4C20-AE27F17AA980}"/>
              </a:ext>
            </a:extLst>
          </p:cNvPr>
          <p:cNvSpPr txBox="1"/>
          <p:nvPr/>
        </p:nvSpPr>
        <p:spPr>
          <a:xfrm>
            <a:off x="9982200" y="-8708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A9EFBE-D7A8-131F-53F2-EFF70E438BAD}"/>
              </a:ext>
            </a:extLst>
          </p:cNvPr>
          <p:cNvSpPr txBox="1"/>
          <p:nvPr/>
        </p:nvSpPr>
        <p:spPr>
          <a:xfrm>
            <a:off x="6539159" y="2080189"/>
            <a:ext cx="212429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incl. jet production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5591A-DD09-98B2-0453-696EC7A16DDF}"/>
              </a:ext>
            </a:extLst>
          </p:cNvPr>
          <p:cNvSpPr txBox="1"/>
          <p:nvPr/>
        </p:nvSpPr>
        <p:spPr>
          <a:xfrm>
            <a:off x="1109860" y="6031441"/>
            <a:ext cx="7334380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 err="1"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latin typeface="Times New Roman"/>
                <a:cs typeface="Times New Roman"/>
              </a:rPr>
              <a:t>T</a:t>
            </a:r>
            <a:r>
              <a:rPr lang="en-US" sz="2000" dirty="0">
                <a:latin typeface="Times New Roman"/>
                <a:cs typeface="Times New Roman"/>
              </a:rPr>
              <a:t> threshold is the fundamental issue. Can we do this differently?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8A12F9-41BE-B092-E72A-DEC70D7D0EB9}"/>
                  </a:ext>
                </a:extLst>
              </p:cNvPr>
              <p:cNvSpPr txBox="1"/>
              <p:nvPr/>
            </p:nvSpPr>
            <p:spPr>
              <a:xfrm>
                <a:off x="843627" y="3945830"/>
                <a:ext cx="1745158" cy="291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/>
                      </a:rPr>
                      <m:t>𝟔𝟎</m:t>
                    </m:r>
                    <m:r>
                      <a:rPr lang="en-US" sz="1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/>
                      </a:rPr>
                      <m:t>&lt;</m:t>
                    </m:r>
                    <m:sSub>
                      <m:sSubPr>
                        <m:ctrlPr>
                          <a:rPr lang="en-US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Pr>
                      <m:e>
                        <m:r>
                          <a:rPr lang="en-US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𝒑</m:t>
                        </m:r>
                      </m:e>
                      <m:sub>
                        <m:r>
                          <a:rPr lang="en-US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𝑻</m:t>
                        </m:r>
                        <m:r>
                          <a:rPr lang="en-US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,</m:t>
                        </m:r>
                        <m:r>
                          <a:rPr lang="en-US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𝒄𝒉</m:t>
                        </m:r>
                        <m:r>
                          <a:rPr lang="en-US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  <m:r>
                          <a:rPr lang="en-US" sz="1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𝒋𝒆𝒕</m:t>
                        </m:r>
                      </m:sub>
                    </m:sSub>
                  </m:oMath>
                </a14:m>
                <a:r>
                  <a:rPr lang="en-US" sz="1200" b="1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&lt;80 GeV/c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58A12F9-41BE-B092-E72A-DEC70D7D0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627" y="3945830"/>
                <a:ext cx="1745158" cy="291875"/>
              </a:xfrm>
              <a:prstGeom prst="rect">
                <a:avLst/>
              </a:prstGeom>
              <a:blipFill>
                <a:blip r:embed="rId8"/>
                <a:stretch>
                  <a:fillRect t="-4167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C86F8E55-980F-A824-7807-805349184D62}"/>
              </a:ext>
            </a:extLst>
          </p:cNvPr>
          <p:cNvSpPr txBox="1"/>
          <p:nvPr/>
        </p:nvSpPr>
        <p:spPr>
          <a:xfrm>
            <a:off x="7209577" y="2532682"/>
            <a:ext cx="5854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70C0"/>
                </a:solidFill>
                <a:latin typeface="Times New Roman"/>
                <a:cs typeface="Times New Roman"/>
              </a:rPr>
              <a:t>p+p</a:t>
            </a:r>
            <a:endParaRPr lang="en-US" sz="20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A21FA2-A03A-9B21-C8EE-EAE2209A3477}"/>
              </a:ext>
            </a:extLst>
          </p:cNvPr>
          <p:cNvSpPr txBox="1"/>
          <p:nvPr/>
        </p:nvSpPr>
        <p:spPr>
          <a:xfrm>
            <a:off x="6828842" y="2921192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accent6"/>
                </a:solidFill>
                <a:latin typeface="Times New Roman"/>
                <a:cs typeface="Times New Roman"/>
              </a:rPr>
              <a:t>Pb+Pb</a:t>
            </a:r>
            <a:endParaRPr lang="en-US" sz="2000" dirty="0">
              <a:solidFill>
                <a:schemeClr val="accent6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8557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1" grpId="0" animBg="1"/>
      <p:bldP spid="13" grpId="0" animBg="1"/>
      <p:bldP spid="14" grpId="0" animBg="1"/>
      <p:bldP spid="45" grpId="0" animBg="1"/>
      <p:bldP spid="8" grpId="0" animBg="1"/>
      <p:bldP spid="10" grpId="0" animBg="1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E79E2-030F-A6A9-E67F-1F642E1D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35084-5847-BD8E-F70D-F30ACD0DC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336" y="0"/>
            <a:ext cx="8507338" cy="755331"/>
          </a:xfrm>
        </p:spPr>
        <p:txBody>
          <a:bodyPr>
            <a:normAutofit/>
          </a:bodyPr>
          <a:lstStyle/>
          <a:p>
            <a:r>
              <a:rPr lang="en-US" sz="3200" dirty="0"/>
              <a:t>Step back: heavy-ion jet measurement challenge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378C89-69E8-6763-95F7-5AE76A41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3826FB-3826-9D24-95C0-43639ACAA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A0D766-64BA-CE4B-6ED5-6CA7E3DA3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875052-48A1-3ABE-D4D2-6388B1A568B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336" y="876970"/>
            <a:ext cx="2568395" cy="247245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1885A86-63F1-96EE-F048-C02E0DF038F2}"/>
              </a:ext>
            </a:extLst>
          </p:cNvPr>
          <p:cNvGrpSpPr/>
          <p:nvPr/>
        </p:nvGrpSpPr>
        <p:grpSpPr>
          <a:xfrm>
            <a:off x="3014206" y="829084"/>
            <a:ext cx="2741598" cy="2392751"/>
            <a:chOff x="5771794" y="3542786"/>
            <a:chExt cx="3237823" cy="3096810"/>
          </a:xfrm>
        </p:grpSpPr>
        <p:pic>
          <p:nvPicPr>
            <p:cNvPr id="8" name="Picture 7" descr="Jet_EvtDisplay-eps-converted-to.pdf">
              <a:extLst>
                <a:ext uri="{FF2B5EF4-FFF2-40B4-BE49-F238E27FC236}">
                  <a16:creationId xmlns:a16="http://schemas.microsoft.com/office/drawing/2014/main" id="{AF3B2EA7-A386-2C52-C6C0-742210CB5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71794" y="3867450"/>
              <a:ext cx="3237823" cy="2772146"/>
            </a:xfrm>
            <a:prstGeom prst="rect">
              <a:avLst/>
            </a:prstGeom>
          </p:spPr>
        </p:pic>
        <p:pic>
          <p:nvPicPr>
            <p:cNvPr id="9" name="Picture 5">
              <a:extLst>
                <a:ext uri="{FF2B5EF4-FFF2-40B4-BE49-F238E27FC236}">
                  <a16:creationId xmlns:a16="http://schemas.microsoft.com/office/drawing/2014/main" id="{443579A7-4BB4-E3EB-D8CA-68A37244C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0195" y="3542786"/>
              <a:ext cx="492428" cy="649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CEA3E751-2523-5219-AF86-9E4FBBCB7013}"/>
              </a:ext>
            </a:extLst>
          </p:cNvPr>
          <p:cNvSpPr txBox="1"/>
          <p:nvPr/>
        </p:nvSpPr>
        <p:spPr>
          <a:xfrm>
            <a:off x="5698557" y="793994"/>
            <a:ext cx="3281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/>
                <a:cs typeface="Times New Roman"/>
              </a:rPr>
              <a:t>Very complex experimental environment</a:t>
            </a:r>
          </a:p>
          <a:p>
            <a:endParaRPr lang="en-US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r>
              <a:rPr lang="en-US" dirty="0">
                <a:solidFill>
                  <a:srgbClr val="0070C0"/>
                </a:solidFill>
                <a:latin typeface="Times New Roman"/>
                <a:cs typeface="Times New Roman"/>
              </a:rPr>
              <a:t>Huge background of particles not correlated with jet shower</a:t>
            </a:r>
          </a:p>
          <a:p>
            <a:endParaRPr lang="en-US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r>
              <a:rPr lang="en-US" dirty="0">
                <a:latin typeface="Times New Roman"/>
                <a:cs typeface="Times New Roman"/>
              </a:rPr>
              <a:t>Particles do not come labelled “jet” or “background”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4C3A4C-64D6-6354-2F26-D36BEDC35F6A}"/>
              </a:ext>
            </a:extLst>
          </p:cNvPr>
          <p:cNvSpPr txBox="1"/>
          <p:nvPr/>
        </p:nvSpPr>
        <p:spPr>
          <a:xfrm>
            <a:off x="260638" y="3868240"/>
            <a:ext cx="5780995" cy="13542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Coincidence observables: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latin typeface="Times New Roman"/>
                <a:cs typeface="Times New Roman"/>
              </a:rPr>
              <a:t>cannot be certain that a given recoil hadron arises from the same high-Q</a:t>
            </a:r>
            <a:r>
              <a:rPr lang="en-US" sz="1600" baseline="30000" dirty="0">
                <a:solidFill>
                  <a:srgbClr val="0070C0"/>
                </a:solidFill>
                <a:latin typeface="Times New Roman"/>
                <a:cs typeface="Times New Roman"/>
              </a:rPr>
              <a:t>2</a:t>
            </a:r>
            <a:r>
              <a:rPr lang="en-US" sz="1600" dirty="0">
                <a:solidFill>
                  <a:srgbClr val="0070C0"/>
                </a:solidFill>
                <a:latin typeface="Times New Roman"/>
                <a:cs typeface="Times New Roman"/>
              </a:rPr>
              <a:t> process as the trigger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B050"/>
                </a:solidFill>
                <a:latin typeface="Times New Roman"/>
                <a:cs typeface="Times New Roman"/>
              </a:rPr>
              <a:t>“uncorrelated background” strictly has meaning only for ensemble-averaged (“statistical”) distributions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7897B8-1703-73D5-AEB4-2D696C3ED5BE}"/>
              </a:ext>
            </a:extLst>
          </p:cNvPr>
          <p:cNvSpPr txBox="1"/>
          <p:nvPr/>
        </p:nvSpPr>
        <p:spPr>
          <a:xfrm>
            <a:off x="458147" y="5741560"/>
            <a:ext cx="8134947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Low </a:t>
            </a:r>
            <a:r>
              <a:rPr lang="en-US" sz="2000" dirty="0" err="1"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latin typeface="Times New Roman"/>
                <a:cs typeface="Times New Roman"/>
              </a:rPr>
              <a:t>T</a:t>
            </a:r>
            <a:r>
              <a:rPr lang="en-US" sz="2000" baseline="30000" dirty="0" err="1">
                <a:latin typeface="Times New Roman"/>
                <a:cs typeface="Times New Roman"/>
              </a:rPr>
              <a:t>jet</a:t>
            </a:r>
            <a:r>
              <a:rPr lang="en-US" sz="2000" dirty="0">
                <a:latin typeface="Times New Roman"/>
                <a:cs typeface="Times New Roman"/>
              </a:rPr>
              <a:t>/large R: tiny signal/background</a:t>
            </a:r>
          </a:p>
          <a:p>
            <a:r>
              <a:rPr lang="en-US" sz="2000" dirty="0">
                <a:latin typeface="Times New Roman"/>
                <a:cs typeface="Times New Roman"/>
              </a:rPr>
              <a:t>		→ requires  “statistical” approach to uncorrelated background yield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7AF33F1-5D87-6E31-6ED2-08E428FA2AA7}"/>
              </a:ext>
            </a:extLst>
          </p:cNvPr>
          <p:cNvSpPr/>
          <p:nvPr/>
        </p:nvSpPr>
        <p:spPr>
          <a:xfrm>
            <a:off x="7560369" y="3474874"/>
            <a:ext cx="521010" cy="3983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C5B698A-10AD-68C9-EE5B-D0BAE2EDC286}"/>
              </a:ext>
            </a:extLst>
          </p:cNvPr>
          <p:cNvGrpSpPr/>
          <p:nvPr/>
        </p:nvGrpSpPr>
        <p:grpSpPr>
          <a:xfrm>
            <a:off x="6381226" y="3241771"/>
            <a:ext cx="2066144" cy="2200041"/>
            <a:chOff x="876471" y="1365820"/>
            <a:chExt cx="2029449" cy="2212280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D395F12E-A281-53AB-E44C-0430B73D0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6471" y="1365820"/>
              <a:ext cx="2029449" cy="2063180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10058D3-0908-329A-A9A7-4CCFF571AF83}"/>
                </a:ext>
              </a:extLst>
            </p:cNvPr>
            <p:cNvSpPr txBox="1"/>
            <p:nvPr/>
          </p:nvSpPr>
          <p:spPr>
            <a:xfrm>
              <a:off x="1834375" y="3004830"/>
              <a:ext cx="6192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00B050"/>
                  </a:solidFill>
                  <a:latin typeface="Times New Roman"/>
                  <a:cs typeface="Times New Roman"/>
                </a:rPr>
                <a:t>p</a:t>
              </a:r>
              <a:r>
                <a:rPr lang="en-US" sz="2000" baseline="-25000" dirty="0" err="1">
                  <a:solidFill>
                    <a:srgbClr val="00B050"/>
                  </a:solidFill>
                  <a:latin typeface="Times New Roman"/>
                  <a:cs typeface="Times New Roman"/>
                </a:rPr>
                <a:t>T,jet</a:t>
              </a:r>
              <a:endParaRPr lang="en-US" sz="2000" baseline="-25000" dirty="0">
                <a:solidFill>
                  <a:srgbClr val="00B05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05D6D91-0764-C578-B1AA-790F84AC82DB}"/>
                </a:ext>
              </a:extLst>
            </p:cNvPr>
            <p:cNvCxnSpPr/>
            <p:nvPr/>
          </p:nvCxnSpPr>
          <p:spPr>
            <a:xfrm flipH="1">
              <a:off x="1694985" y="2899317"/>
              <a:ext cx="278781" cy="529683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8A62903-8033-F2B1-AF53-D518DF822297}"/>
                </a:ext>
              </a:extLst>
            </p:cNvPr>
            <p:cNvSpPr txBox="1"/>
            <p:nvPr/>
          </p:nvSpPr>
          <p:spPr>
            <a:xfrm rot="2200370">
              <a:off x="893937" y="3177990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Times New Roman"/>
                  <a:cs typeface="Times New Roman"/>
                </a:rPr>
                <a:t>R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510DBB3F-2BF5-E236-0D1D-661FEB569445}"/>
                </a:ext>
              </a:extLst>
            </p:cNvPr>
            <p:cNvCxnSpPr>
              <a:cxnSpLocks/>
            </p:cNvCxnSpPr>
            <p:nvPr/>
          </p:nvCxnSpPr>
          <p:spPr>
            <a:xfrm>
              <a:off x="1214873" y="3428656"/>
              <a:ext cx="210824" cy="1309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3F3D983-6631-75CD-D356-687A4B8F4E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8334" y="4100776"/>
            <a:ext cx="770340" cy="68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40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02717-8419-71D5-EFA0-925D3367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66DEC-7557-6C80-8E2B-D1A85F627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8526"/>
          </a:xfrm>
        </p:spPr>
        <p:txBody>
          <a:bodyPr>
            <a:normAutofit/>
          </a:bodyPr>
          <a:lstStyle/>
          <a:p>
            <a:r>
              <a:rPr lang="en-US" dirty="0"/>
              <a:t>Semi-inclusive measurement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667AEF-AECE-F8F9-A6D5-D5913E13B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44884C-D490-AD2E-6FAF-58E11ED6C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8CF33-FE6F-D75C-3CF4-9EC9E6521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4B4EC12-2E25-52B1-CFBF-0F1C9ADC29AB}"/>
              </a:ext>
            </a:extLst>
          </p:cNvPr>
          <p:cNvGrpSpPr/>
          <p:nvPr/>
        </p:nvGrpSpPr>
        <p:grpSpPr>
          <a:xfrm>
            <a:off x="131336" y="1527910"/>
            <a:ext cx="2453487" cy="2582762"/>
            <a:chOff x="876471" y="1365820"/>
            <a:chExt cx="2029449" cy="2212280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8E39BB6B-40F9-13ED-6271-769871D8D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6471" y="1365820"/>
              <a:ext cx="2029449" cy="2063180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E938B6B-4CA2-82B2-9EAE-5CEF40B4794F}"/>
                </a:ext>
              </a:extLst>
            </p:cNvPr>
            <p:cNvSpPr txBox="1"/>
            <p:nvPr/>
          </p:nvSpPr>
          <p:spPr>
            <a:xfrm>
              <a:off x="1834375" y="3004830"/>
              <a:ext cx="6192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00B050"/>
                  </a:solidFill>
                  <a:latin typeface="Times New Roman"/>
                  <a:cs typeface="Times New Roman"/>
                </a:rPr>
                <a:t>p</a:t>
              </a:r>
              <a:r>
                <a:rPr lang="en-US" sz="2000" baseline="-25000" dirty="0" err="1">
                  <a:solidFill>
                    <a:srgbClr val="00B050"/>
                  </a:solidFill>
                  <a:latin typeface="Times New Roman"/>
                  <a:cs typeface="Times New Roman"/>
                </a:rPr>
                <a:t>T,jet</a:t>
              </a:r>
              <a:endParaRPr lang="en-US" sz="2000" baseline="-25000" dirty="0">
                <a:solidFill>
                  <a:srgbClr val="00B05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A4A3309-B7E0-9EAE-AC7F-9ACD16B25F78}"/>
                </a:ext>
              </a:extLst>
            </p:cNvPr>
            <p:cNvCxnSpPr/>
            <p:nvPr/>
          </p:nvCxnSpPr>
          <p:spPr>
            <a:xfrm flipH="1">
              <a:off x="1694985" y="2899317"/>
              <a:ext cx="278781" cy="529683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00E21EE-35CB-FD38-2D71-4BBAE26DD035}"/>
                </a:ext>
              </a:extLst>
            </p:cNvPr>
            <p:cNvSpPr txBox="1"/>
            <p:nvPr/>
          </p:nvSpPr>
          <p:spPr>
            <a:xfrm rot="2200370">
              <a:off x="893937" y="3177990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Times New Roman"/>
                  <a:cs typeface="Times New Roman"/>
                </a:rPr>
                <a:t>R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5E447B1-845D-4BA8-32CF-C90F725A954B}"/>
                </a:ext>
              </a:extLst>
            </p:cNvPr>
            <p:cNvCxnSpPr>
              <a:cxnSpLocks/>
            </p:cNvCxnSpPr>
            <p:nvPr/>
          </p:nvCxnSpPr>
          <p:spPr>
            <a:xfrm>
              <a:off x="1214873" y="3428656"/>
              <a:ext cx="210824" cy="1309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C8F7E0E0-70FE-35AE-ACA0-D193D2E017D1}"/>
              </a:ext>
            </a:extLst>
          </p:cNvPr>
          <p:cNvSpPr txBox="1"/>
          <p:nvPr/>
        </p:nvSpPr>
        <p:spPr>
          <a:xfrm>
            <a:off x="209261" y="1013445"/>
            <a:ext cx="2927040" cy="40011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Trigger: </a:t>
            </a:r>
            <a:r>
              <a:rPr lang="en-US" sz="2000" dirty="0">
                <a:solidFill>
                  <a:srgbClr val="FF0000"/>
                </a:solidFill>
                <a:latin typeface="Symbol" pitchFamily="2" charset="2"/>
                <a:cs typeface="Times New Roman"/>
              </a:rPr>
              <a:t>g/Z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FF0000"/>
                </a:solidFill>
                <a:latin typeface="Symbol" pitchFamily="2" charset="2"/>
                <a:cs typeface="Times New Roman"/>
              </a:rPr>
              <a:t>p</a:t>
            </a:r>
            <a:r>
              <a:rPr lang="en-US" sz="2000" baseline="30000" dirty="0">
                <a:solidFill>
                  <a:srgbClr val="FF0000"/>
                </a:solidFill>
                <a:latin typeface="Times New Roman"/>
                <a:cs typeface="Times New Roman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ch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hadron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6B2BAEB-9F66-B32A-FC0C-75802BADF804}"/>
              </a:ext>
            </a:extLst>
          </p:cNvPr>
          <p:cNvSpPr txBox="1"/>
          <p:nvPr/>
        </p:nvSpPr>
        <p:spPr>
          <a:xfrm>
            <a:off x="209261" y="4251013"/>
            <a:ext cx="1172116" cy="40011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Recoil jet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E4B5300-0AF1-8DEF-15C7-7B1A2D578E08}"/>
              </a:ext>
            </a:extLst>
          </p:cNvPr>
          <p:cNvSpPr txBox="1"/>
          <p:nvPr/>
        </p:nvSpPr>
        <p:spPr>
          <a:xfrm>
            <a:off x="3425667" y="1328508"/>
            <a:ext cx="526113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imes New Roman"/>
              <a:cs typeface="Times New Roman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Event selection: hard processes trigger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Symbol" pitchFamily="2" charset="2"/>
                <a:cs typeface="Times New Roman"/>
              </a:rPr>
              <a:t>g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/Z, </a:t>
            </a:r>
            <a:r>
              <a:rPr lang="en-US" dirty="0">
                <a:solidFill>
                  <a:srgbClr val="FF0000"/>
                </a:solidFill>
                <a:latin typeface="Symbol" pitchFamily="2" charset="2"/>
                <a:cs typeface="Times New Roman"/>
              </a:rPr>
              <a:t>p</a:t>
            </a:r>
            <a:r>
              <a:rPr lang="en-US" baseline="30000" dirty="0">
                <a:solidFill>
                  <a:srgbClr val="FF0000"/>
                </a:solidFill>
                <a:latin typeface="Times New Roman"/>
                <a:cs typeface="Times New Roman"/>
              </a:rPr>
              <a:t>0</a:t>
            </a: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, charged hadron (not jet, too messy)</a:t>
            </a:r>
            <a:b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</a:b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Jet reconstruction on full event</a:t>
            </a:r>
            <a:b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</a:br>
            <a:endParaRPr lang="en-US" sz="200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Count number of recoil jets, normalize per trigger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600053E-1C95-4C32-4583-72BDD46E1721}"/>
                  </a:ext>
                </a:extLst>
              </p:cNvPr>
              <p:cNvSpPr txBox="1"/>
              <p:nvPr/>
            </p:nvSpPr>
            <p:spPr>
              <a:xfrm>
                <a:off x="679936" y="5345462"/>
                <a:ext cx="7758374" cy="919867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𝑡𝑟𝑖𝑔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𝐴𝐴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𝑗𝑒𝑡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𝐴𝐴</m:t>
                              </m:r>
                            </m:sup>
                          </m:sSubSup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𝑇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𝑗𝑒𝑡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Δ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𝜑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𝐴𝐴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𝑡𝑟𝑖𝑔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𝑋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𝐴𝐴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𝑡𝑟𝑖𝑔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𝑗𝑒𝑡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𝑋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𝑇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𝑗𝑒𝑡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cs typeface="Times New Roman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Δ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𝜑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600053E-1C95-4C32-4583-72BDD46E1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36" y="5345462"/>
                <a:ext cx="7758374" cy="919867"/>
              </a:xfrm>
              <a:prstGeom prst="rect">
                <a:avLst/>
              </a:prstGeom>
              <a:blipFill>
                <a:blip r:embed="rId4"/>
                <a:stretch>
                  <a:fillRect b="-1081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6E12715-F7E1-A517-064E-947E7DD9BF24}"/>
                  </a:ext>
                </a:extLst>
              </p:cNvPr>
              <p:cNvSpPr txBox="1"/>
              <p:nvPr/>
            </p:nvSpPr>
            <p:spPr>
              <a:xfrm>
                <a:off x="1457902" y="4739258"/>
                <a:ext cx="637866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Times New Roman"/>
                    <a:cs typeface="Times New Roman"/>
                  </a:rPr>
                  <a:t>If no uncorrelated background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→</m:t>
                    </m:r>
                  </m:oMath>
                </a14:m>
                <a:r>
                  <a:rPr lang="en-US" sz="2000" dirty="0">
                    <a:latin typeface="Times New Roman"/>
                    <a:cs typeface="Times New Roman"/>
                  </a:rPr>
                  <a:t> ratio of hard cross sections</a:t>
                </a: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6E12715-F7E1-A517-064E-947E7DD9B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902" y="4739258"/>
                <a:ext cx="6378669" cy="400110"/>
              </a:xfrm>
              <a:prstGeom prst="rect">
                <a:avLst/>
              </a:prstGeom>
              <a:blipFill>
                <a:blip r:embed="rId5"/>
                <a:stretch>
                  <a:fillRect l="-992" t="-6061" b="-2424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627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8" grpId="0" animBg="1"/>
      <p:bldP spid="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8ADD1-6800-EBE6-C90F-2E1331658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EFE7B37-2844-ED72-29CB-D93383383ED2}"/>
              </a:ext>
            </a:extLst>
          </p:cNvPr>
          <p:cNvGrpSpPr/>
          <p:nvPr/>
        </p:nvGrpSpPr>
        <p:grpSpPr>
          <a:xfrm>
            <a:off x="5468632" y="778519"/>
            <a:ext cx="3505836" cy="3692640"/>
            <a:chOff x="5446395" y="974462"/>
            <a:chExt cx="3505836" cy="3692640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FCB7516-6B4B-2E8A-E58D-01A2CBCBB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683"/>
            <a:stretch/>
          </p:blipFill>
          <p:spPr>
            <a:xfrm>
              <a:off x="5446395" y="974462"/>
              <a:ext cx="3505836" cy="3692640"/>
            </a:xfrm>
            <a:prstGeom prst="rect">
              <a:avLst/>
            </a:prstGeom>
          </p:spPr>
        </p:pic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7EFB9A7-6E76-26FD-6A56-7B9006AE30C3}"/>
                </a:ext>
              </a:extLst>
            </p:cNvPr>
            <p:cNvCxnSpPr>
              <a:cxnSpLocks/>
            </p:cNvCxnSpPr>
            <p:nvPr/>
          </p:nvCxnSpPr>
          <p:spPr>
            <a:xfrm>
              <a:off x="6836229" y="1378781"/>
              <a:ext cx="0" cy="1884212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D178410-0F59-4107-E0D0-75BC04F79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323"/>
            <a:ext cx="8229600" cy="717195"/>
          </a:xfrm>
        </p:spPr>
        <p:txBody>
          <a:bodyPr>
            <a:normAutofit/>
          </a:bodyPr>
          <a:lstStyle/>
          <a:p>
            <a:r>
              <a:rPr lang="en-US" dirty="0">
                <a:cs typeface="Times New Roman"/>
              </a:rPr>
              <a:t>Recoil jet distribution: h+jet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626675-C789-3FFC-8EF5-A6F3A4209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85513-6693-F18A-EDD0-92FBC95CC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04034C-77B1-8BAB-C1BC-9AFCB74A7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692FB1-B4E6-1DC2-8B42-D1397FE2AC6E}"/>
                  </a:ext>
                </a:extLst>
              </p:cNvPr>
              <p:cNvSpPr txBox="1"/>
              <p:nvPr/>
            </p:nvSpPr>
            <p:spPr>
              <a:xfrm>
                <a:off x="6176369" y="4805106"/>
                <a:ext cx="2233497" cy="343556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𝑇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𝑐ℎ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𝑗𝑒𝑡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Times New Roman"/>
                          </a:rPr>
                          <m:t>𝑟𝑒𝑐𝑜</m:t>
                        </m:r>
                      </m:sup>
                    </m:sSubSup>
                  </m:oMath>
                </a14:m>
                <a:r>
                  <a:rPr lang="en-US" sz="2000" dirty="0">
                    <a:latin typeface="Times New Roman"/>
                    <a:cs typeface="Times New Roman"/>
                  </a:rPr>
                  <a:t>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dirty="0" smtClean="0"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Sup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Times New Roman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cs typeface="Times New Roman"/>
                          </a:rPr>
                          <m:t>𝑇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Times New Roman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Times New Roman"/>
                          </a:rPr>
                          <m:t>𝑐ℎ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cs typeface="Times New Roman"/>
                          </a:rPr>
                          <m:t>𝑗𝑒𝑡</m:t>
                        </m:r>
                      </m:sub>
                      <m:sup>
                        <m:r>
                          <a:rPr lang="en-US" sz="2000" b="0" i="1" dirty="0" smtClean="0">
                            <a:latin typeface="Cambria Math" panose="02040503050406030204" pitchFamily="18" charset="0"/>
                            <a:cs typeface="Times New Roman"/>
                          </a:rPr>
                          <m:t>𝑟𝑎𝑤</m:t>
                        </m:r>
                      </m:sup>
                    </m:sSubSup>
                  </m:oMath>
                </a14:m>
                <a:r>
                  <a:rPr lang="en-US" sz="2000" dirty="0">
                    <a:latin typeface="Times New Roman"/>
                    <a:cs typeface="Times New Roman"/>
                  </a:rPr>
                  <a:t>-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𝜌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𝐴</m:t>
                    </m:r>
                  </m:oMath>
                </a14:m>
                <a:endParaRPr lang="en-US" sz="2000" dirty="0"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692FB1-B4E6-1DC2-8B42-D1397FE2AC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369" y="4805106"/>
                <a:ext cx="2233497" cy="343556"/>
              </a:xfrm>
              <a:prstGeom prst="rect">
                <a:avLst/>
              </a:prstGeom>
              <a:blipFill>
                <a:blip r:embed="rId3"/>
                <a:stretch>
                  <a:fillRect l="-3371" t="-16667" r="-2809" b="-2666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E37BA5D0-D35A-D88D-DC75-7D068D814E58}"/>
              </a:ext>
            </a:extLst>
          </p:cNvPr>
          <p:cNvGrpSpPr/>
          <p:nvPr/>
        </p:nvGrpSpPr>
        <p:grpSpPr>
          <a:xfrm>
            <a:off x="415494" y="1464129"/>
            <a:ext cx="4726433" cy="2056744"/>
            <a:chOff x="335424" y="1734042"/>
            <a:chExt cx="4726433" cy="2056744"/>
          </a:xfrm>
        </p:grpSpPr>
        <p:pic>
          <p:nvPicPr>
            <p:cNvPr id="7" name="Picture 6" descr="Jet_EvtDisplay-eps-converted-to.pdf">
              <a:extLst>
                <a:ext uri="{FF2B5EF4-FFF2-40B4-BE49-F238E27FC236}">
                  <a16:creationId xmlns:a16="http://schemas.microsoft.com/office/drawing/2014/main" id="{0572EDB6-586A-1F52-2CC8-75586776C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5424" y="1939858"/>
              <a:ext cx="2249399" cy="175736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BB262A3-AB44-54D5-2920-14008F5F5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38738" y="1734042"/>
              <a:ext cx="2023119" cy="2056744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D33BDE4-DEC8-215D-4F3F-888AD83042A6}"/>
                </a:ext>
              </a:extLst>
            </p:cNvPr>
            <p:cNvSpPr/>
            <p:nvPr/>
          </p:nvSpPr>
          <p:spPr>
            <a:xfrm>
              <a:off x="749239" y="1870814"/>
              <a:ext cx="959817" cy="719986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15FF2A4-53E6-AC9D-2AFE-615BE6D4C65B}"/>
                </a:ext>
              </a:extLst>
            </p:cNvPr>
            <p:cNvSpPr/>
            <p:nvPr/>
          </p:nvSpPr>
          <p:spPr>
            <a:xfrm>
              <a:off x="3038738" y="3070800"/>
              <a:ext cx="959817" cy="719986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D09B57B-B713-0C02-EEC9-DB26BDA229C0}"/>
                </a:ext>
              </a:extLst>
            </p:cNvPr>
            <p:cNvCxnSpPr/>
            <p:nvPr/>
          </p:nvCxnSpPr>
          <p:spPr>
            <a:xfrm>
              <a:off x="1709056" y="2427514"/>
              <a:ext cx="1329682" cy="751115"/>
            </a:xfrm>
            <a:prstGeom prst="straightConnector1">
              <a:avLst/>
            </a:prstGeom>
            <a:ln>
              <a:solidFill>
                <a:srgbClr val="7030A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250C12F-8044-A27C-94B0-7AD7FB7E8801}"/>
              </a:ext>
            </a:extLst>
          </p:cNvPr>
          <p:cNvCxnSpPr>
            <a:cxnSpLocks/>
          </p:cNvCxnSpPr>
          <p:nvPr/>
        </p:nvCxnSpPr>
        <p:spPr>
          <a:xfrm flipV="1">
            <a:off x="4130367" y="1875760"/>
            <a:ext cx="3010331" cy="1212187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6238970-FC84-4385-561A-D91A55C60417}"/>
              </a:ext>
            </a:extLst>
          </p:cNvPr>
          <p:cNvSpPr txBox="1"/>
          <p:nvPr/>
        </p:nvSpPr>
        <p:spPr>
          <a:xfrm>
            <a:off x="309999" y="3871419"/>
            <a:ext cx="5466662" cy="25853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No recoil jets are discarded. Two components:</a:t>
            </a:r>
          </a:p>
          <a:p>
            <a:endParaRPr lang="en-US" b="1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  <a:latin typeface="Times New Roman"/>
                <a:cs typeface="Times New Roman"/>
              </a:rPr>
              <a:t>Correlated:</a:t>
            </a:r>
            <a:r>
              <a:rPr lang="en-US" dirty="0">
                <a:solidFill>
                  <a:srgbClr val="00B050"/>
                </a:solidFill>
                <a:latin typeface="Times New Roman"/>
                <a:cs typeface="Times New Roman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Times New Roman"/>
                <a:cs typeface="Times New Roman"/>
              </a:rPr>
              <a:t>arisies</a:t>
            </a:r>
            <a:r>
              <a:rPr lang="en-US" dirty="0">
                <a:solidFill>
                  <a:srgbClr val="00B050"/>
                </a:solidFill>
                <a:latin typeface="Times New Roman"/>
                <a:cs typeface="Times New Roman"/>
              </a:rPr>
              <a:t> from same high Q</a:t>
            </a:r>
            <a:r>
              <a:rPr lang="en-US" baseline="30000" dirty="0">
                <a:solidFill>
                  <a:srgbClr val="00B050"/>
                </a:solidFill>
                <a:latin typeface="Times New Roman"/>
                <a:cs typeface="Times New Roman"/>
              </a:rPr>
              <a:t>2</a:t>
            </a:r>
            <a:r>
              <a:rPr lang="en-US" dirty="0">
                <a:solidFill>
                  <a:srgbClr val="00B050"/>
                </a:solidFill>
                <a:latin typeface="Times New Roman"/>
                <a:cs typeface="Times New Roman"/>
              </a:rPr>
              <a:t> interaction as trigger</a:t>
            </a:r>
            <a:br>
              <a:rPr lang="en-US" dirty="0">
                <a:solidFill>
                  <a:srgbClr val="00B050"/>
                </a:solidFill>
                <a:latin typeface="Times New Roman"/>
                <a:cs typeface="Times New Roman"/>
              </a:rPr>
            </a:br>
            <a:endParaRPr lang="en-US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70C0"/>
                </a:solidFill>
                <a:latin typeface="Times New Roman"/>
                <a:cs typeface="Times New Roman"/>
              </a:rPr>
              <a:t>Uncorrelated: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Times New Roman"/>
                <a:cs typeface="Times New Roman"/>
              </a:rPr>
              <a:t>MPI (different high Q</a:t>
            </a:r>
            <a:r>
              <a:rPr lang="en-US" baseline="30000" dirty="0">
                <a:solidFill>
                  <a:srgbClr val="0070C0"/>
                </a:solidFill>
                <a:latin typeface="Times New Roman"/>
                <a:cs typeface="Times New Roman"/>
              </a:rPr>
              <a:t>2</a:t>
            </a:r>
            <a:r>
              <a:rPr lang="en-US" dirty="0">
                <a:solidFill>
                  <a:srgbClr val="0070C0"/>
                </a:solidFill>
                <a:latin typeface="Times New Roman"/>
                <a:cs typeface="Times New Roman"/>
              </a:rPr>
              <a:t> interaction)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Times New Roman"/>
                <a:cs typeface="Times New Roman"/>
              </a:rPr>
              <a:t>Combinatorial (random association of tracks/towers)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83B6AE3-232A-0E7B-853B-B7075910DFF8}"/>
                  </a:ext>
                </a:extLst>
              </p:cNvPr>
              <p:cNvSpPr txBox="1"/>
              <p:nvPr/>
            </p:nvSpPr>
            <p:spPr>
              <a:xfrm>
                <a:off x="6186924" y="5303031"/>
                <a:ext cx="2173737" cy="6869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𝜌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median</a:t>
                </a:r>
                <a:r>
                  <a:rPr lang="en-US" sz="2000" baseline="-250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evt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𝑇</m:t>
                                </m:r>
                                <m: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,</m:t>
                                </m:r>
                                <m: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𝑗𝑒𝑡</m:t>
                                </m:r>
                              </m:sub>
                              <m:sup>
                                <m: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𝑟𝑎𝑤</m:t>
                                </m:r>
                                <m: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,</m:t>
                                </m:r>
                                <m: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𝑖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𝑗𝑒𝑡</m:t>
                                </m:r>
                              </m:sub>
                              <m:sup>
                                <m:r>
                                  <a:rPr lang="en-US" sz="2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𝑖</m:t>
                                </m:r>
                              </m:sup>
                            </m:sSubSup>
                          </m:den>
                        </m:f>
                      </m:e>
                    </m:d>
                  </m:oMath>
                </a14:m>
                <a:endParaRPr lang="en-US" sz="2000" dirty="0"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83B6AE3-232A-0E7B-853B-B7075910D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924" y="5303031"/>
                <a:ext cx="2173737" cy="686919"/>
              </a:xfrm>
              <a:prstGeom prst="rect">
                <a:avLst/>
              </a:prstGeom>
              <a:blipFill>
                <a:blip r:embed="rId6"/>
                <a:stretch>
                  <a:fillRect l="-4070"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C52AFF0F-6A44-E2F3-A8FF-18631D910302}"/>
              </a:ext>
            </a:extLst>
          </p:cNvPr>
          <p:cNvSpPr txBox="1"/>
          <p:nvPr/>
        </p:nvSpPr>
        <p:spPr>
          <a:xfrm>
            <a:off x="6146490" y="6111552"/>
            <a:ext cx="2681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(first approx. to </a:t>
            </a:r>
            <a:r>
              <a:rPr lang="en-US" sz="1600" dirty="0" err="1">
                <a:latin typeface="Times New Roman"/>
                <a:cs typeface="Times New Roman"/>
              </a:rPr>
              <a:t>p</a:t>
            </a:r>
            <a:r>
              <a:rPr lang="en-US" sz="1600" baseline="-25000" dirty="0" err="1">
                <a:latin typeface="Times New Roman"/>
                <a:cs typeface="Times New Roman"/>
              </a:rPr>
              <a:t>T</a:t>
            </a:r>
            <a:r>
              <a:rPr lang="en-US" sz="1600" dirty="0">
                <a:latin typeface="Times New Roman"/>
                <a:cs typeface="Times New Roman"/>
              </a:rPr>
              <a:t>-smearing, refined later by unfolding)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678A3D-9480-78DF-BE30-18D4CC5F98C4}"/>
              </a:ext>
            </a:extLst>
          </p:cNvPr>
          <p:cNvSpPr txBox="1"/>
          <p:nvPr/>
        </p:nvSpPr>
        <p:spPr>
          <a:xfrm>
            <a:off x="6709207" y="816266"/>
            <a:ext cx="2119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Phys. Rev. C 96 (2017) 024905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D99585D-B94A-BEAF-F930-2593955DC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750" y="275175"/>
            <a:ext cx="678884" cy="52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49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1"/>
          <p:cNvSpPr>
            <a:spLocks noChangeArrowheads="1"/>
          </p:cNvSpPr>
          <p:nvPr/>
        </p:nvSpPr>
        <p:spPr bwMode="auto">
          <a:xfrm>
            <a:off x="1" y="-1440"/>
            <a:ext cx="9194416" cy="6859440"/>
          </a:xfrm>
          <a:prstGeom prst="roundRect">
            <a:avLst>
              <a:gd name="adj" fmla="val 19"/>
            </a:avLst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/>
          <a:p>
            <a:endParaRPr lang="en-US" dirty="0"/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07" t="11531" r="29309" b="11197"/>
          <a:stretch>
            <a:fillRect/>
          </a:stretch>
        </p:blipFill>
        <p:spPr bwMode="auto">
          <a:xfrm>
            <a:off x="4692998" y="4259619"/>
            <a:ext cx="1875471" cy="1921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52" t="10857" r="30647" b="10857"/>
          <a:stretch>
            <a:fillRect/>
          </a:stretch>
        </p:blipFill>
        <p:spPr bwMode="auto">
          <a:xfrm>
            <a:off x="3847453" y="1822265"/>
            <a:ext cx="1863947" cy="20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765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8" t="11363" r="30443" b="11024"/>
          <a:stretch>
            <a:fillRect/>
          </a:stretch>
        </p:blipFill>
        <p:spPr bwMode="auto">
          <a:xfrm>
            <a:off x="286651" y="4253861"/>
            <a:ext cx="1969100" cy="209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7654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52" t="11505" r="27664" b="11169"/>
          <a:stretch/>
        </p:blipFill>
        <p:spPr bwMode="auto">
          <a:xfrm>
            <a:off x="2489104" y="4117103"/>
            <a:ext cx="1986240" cy="1999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7655" name="Text Box 6"/>
          <p:cNvSpPr txBox="1">
            <a:spLocks noChangeArrowheads="1"/>
          </p:cNvSpPr>
          <p:nvPr/>
        </p:nvSpPr>
        <p:spPr bwMode="auto">
          <a:xfrm>
            <a:off x="1007269" y="6116634"/>
            <a:ext cx="756896" cy="581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7931725" indent="-37474525"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9144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371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8288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sz="1600" b="1" dirty="0" err="1">
                <a:solidFill>
                  <a:srgbClr val="FFFFFF"/>
                </a:solidFill>
                <a:latin typeface="Book Antiqua" charset="0"/>
              </a:rPr>
              <a:t>Ev</a:t>
            </a:r>
            <a:r>
              <a:rPr lang="en-US" sz="1600" b="1" dirty="0">
                <a:solidFill>
                  <a:srgbClr val="FFFFFF"/>
                </a:solidFill>
                <a:latin typeface="Book Antiqua" charset="0"/>
              </a:rPr>
              <a:t>. 1 </a:t>
            </a:r>
          </a:p>
        </p:txBody>
      </p:sp>
      <p:sp>
        <p:nvSpPr>
          <p:cNvPr id="27656" name="Text Box 7"/>
          <p:cNvSpPr txBox="1">
            <a:spLocks noChangeArrowheads="1"/>
          </p:cNvSpPr>
          <p:nvPr/>
        </p:nvSpPr>
        <p:spPr bwMode="auto">
          <a:xfrm>
            <a:off x="3124200" y="6119915"/>
            <a:ext cx="679894" cy="581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7931725" indent="-37474525"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9144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371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8288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sz="1600" b="1" dirty="0" err="1">
                <a:solidFill>
                  <a:srgbClr val="FFFFFF"/>
                </a:solidFill>
                <a:latin typeface="Book Antiqua" charset="0"/>
              </a:rPr>
              <a:t>Ev</a:t>
            </a:r>
            <a:r>
              <a:rPr lang="en-US" sz="1600" b="1" dirty="0">
                <a:solidFill>
                  <a:srgbClr val="FFFFFF"/>
                </a:solidFill>
                <a:latin typeface="Book Antiqua" charset="0"/>
              </a:rPr>
              <a:t>. 2 </a:t>
            </a:r>
          </a:p>
        </p:txBody>
      </p:sp>
      <p:sp>
        <p:nvSpPr>
          <p:cNvPr id="27657" name="Text Box 8"/>
          <p:cNvSpPr txBox="1">
            <a:spLocks noChangeArrowheads="1"/>
          </p:cNvSpPr>
          <p:nvPr/>
        </p:nvSpPr>
        <p:spPr bwMode="auto">
          <a:xfrm>
            <a:off x="5322476" y="6123196"/>
            <a:ext cx="697323" cy="581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7931725" indent="-37474525"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9144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371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8288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sz="1600" b="1" dirty="0" err="1">
                <a:solidFill>
                  <a:srgbClr val="FFFFFF"/>
                </a:solidFill>
                <a:latin typeface="Book Antiqua" charset="0"/>
              </a:rPr>
              <a:t>Ev</a:t>
            </a:r>
            <a:r>
              <a:rPr lang="en-US" sz="1600" b="1" dirty="0">
                <a:solidFill>
                  <a:srgbClr val="FFFFFF"/>
                </a:solidFill>
                <a:latin typeface="Book Antiqua" charset="0"/>
              </a:rPr>
              <a:t>. 3 </a:t>
            </a:r>
          </a:p>
        </p:txBody>
      </p:sp>
      <p:sp>
        <p:nvSpPr>
          <p:cNvPr id="27658" name="Text Box 9"/>
          <p:cNvSpPr txBox="1">
            <a:spLocks noChangeArrowheads="1"/>
          </p:cNvSpPr>
          <p:nvPr/>
        </p:nvSpPr>
        <p:spPr bwMode="auto">
          <a:xfrm>
            <a:off x="7739559" y="6179254"/>
            <a:ext cx="838344" cy="33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>
              <a:tabLst>
                <a:tab pos="7239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7931725" indent="-37474525" eaLnBrk="0">
              <a:tabLst>
                <a:tab pos="7239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tabLst>
                <a:tab pos="7239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tabLst>
                <a:tab pos="7239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tabLst>
                <a:tab pos="7239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9144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371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8288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sz="1600" b="1" dirty="0" err="1">
                <a:solidFill>
                  <a:srgbClr val="FFFFFF"/>
                </a:solidFill>
                <a:latin typeface="Book Antiqua" charset="0"/>
              </a:rPr>
              <a:t>Ev</a:t>
            </a:r>
            <a:r>
              <a:rPr lang="en-US" sz="1600" b="1" dirty="0">
                <a:solidFill>
                  <a:srgbClr val="FFFFFF"/>
                </a:solidFill>
                <a:latin typeface="Book Antiqua" charset="0"/>
              </a:rPr>
              <a:t>. 765 </a:t>
            </a:r>
          </a:p>
        </p:txBody>
      </p:sp>
      <p:pic>
        <p:nvPicPr>
          <p:cNvPr id="27659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8" t="11505" r="30443" b="10323"/>
          <a:stretch>
            <a:fillRect/>
          </a:stretch>
        </p:blipFill>
        <p:spPr bwMode="auto">
          <a:xfrm>
            <a:off x="7192186" y="4132939"/>
            <a:ext cx="1816412" cy="1964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7660" name="Line 11"/>
          <p:cNvSpPr>
            <a:spLocks noChangeShapeType="1"/>
          </p:cNvSpPr>
          <p:nvPr/>
        </p:nvSpPr>
        <p:spPr bwMode="auto">
          <a:xfrm flipV="1">
            <a:off x="1355467" y="2817193"/>
            <a:ext cx="3119877" cy="1917476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27661" name="Text Box 12"/>
          <p:cNvSpPr txBox="1">
            <a:spLocks noChangeArrowheads="1"/>
          </p:cNvSpPr>
          <p:nvPr/>
        </p:nvSpPr>
        <p:spPr bwMode="auto">
          <a:xfrm>
            <a:off x="6667861" y="5157896"/>
            <a:ext cx="590586" cy="33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7931725" indent="-37474525"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9144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371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8288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sz="1600" b="1">
                <a:solidFill>
                  <a:srgbClr val="FFFFFF"/>
                </a:solidFill>
                <a:latin typeface="Book Antiqua" charset="0"/>
              </a:rPr>
              <a:t>…</a:t>
            </a:r>
          </a:p>
        </p:txBody>
      </p:sp>
      <p:sp>
        <p:nvSpPr>
          <p:cNvPr id="27662" name="Line 13"/>
          <p:cNvSpPr>
            <a:spLocks noChangeShapeType="1"/>
          </p:cNvSpPr>
          <p:nvPr/>
        </p:nvSpPr>
        <p:spPr bwMode="auto">
          <a:xfrm flipV="1">
            <a:off x="3830167" y="2684754"/>
            <a:ext cx="1313694" cy="288053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27663" name="Line 14"/>
          <p:cNvSpPr>
            <a:spLocks noChangeShapeType="1"/>
          </p:cNvSpPr>
          <p:nvPr/>
        </p:nvSpPr>
        <p:spPr bwMode="auto">
          <a:xfrm flipH="1" flipV="1">
            <a:off x="4692997" y="2817192"/>
            <a:ext cx="494076" cy="237525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27664" name="Line 15"/>
          <p:cNvSpPr>
            <a:spLocks noChangeShapeType="1"/>
          </p:cNvSpPr>
          <p:nvPr/>
        </p:nvSpPr>
        <p:spPr bwMode="auto">
          <a:xfrm flipH="1" flipV="1">
            <a:off x="5143861" y="2512854"/>
            <a:ext cx="3310163" cy="253563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2945" tIns="41473" rIns="82945" bIns="41473"/>
          <a:lstStyle/>
          <a:p>
            <a:endParaRPr lang="en-US"/>
          </a:p>
        </p:txBody>
      </p:sp>
      <p:sp>
        <p:nvSpPr>
          <p:cNvPr id="27665" name="Text Box 16"/>
          <p:cNvSpPr txBox="1">
            <a:spLocks noChangeArrowheads="1"/>
          </p:cNvSpPr>
          <p:nvPr/>
        </p:nvSpPr>
        <p:spPr bwMode="auto">
          <a:xfrm>
            <a:off x="774965" y="2684755"/>
            <a:ext cx="2020957" cy="133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7931725" indent="-37474525" eaLnBrk="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9144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371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8288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sz="1600" b="1">
                <a:solidFill>
                  <a:srgbClr val="FFFFFF"/>
                </a:solidFill>
                <a:latin typeface="Book Antiqua" charset="0"/>
              </a:rPr>
              <a:t>Pick one random </a:t>
            </a:r>
          </a:p>
          <a:p>
            <a:pPr eaLnBrk="1">
              <a:lnSpc>
                <a:spcPct val="100000"/>
              </a:lnSpc>
            </a:pPr>
            <a:r>
              <a:rPr lang="en-US" sz="1600" b="1">
                <a:solidFill>
                  <a:srgbClr val="FFFFFF"/>
                </a:solidFill>
                <a:latin typeface="Book Antiqua" charset="0"/>
              </a:rPr>
              <a:t>track per real event</a:t>
            </a:r>
          </a:p>
          <a:p>
            <a:pPr eaLnBrk="1">
              <a:lnSpc>
                <a:spcPct val="100000"/>
              </a:lnSpc>
            </a:pPr>
            <a:r>
              <a:rPr lang="en-US" sz="1600" b="1">
                <a:solidFill>
                  <a:srgbClr val="FFFFFF"/>
                </a:solidFill>
                <a:latin typeface="Book Antiqua" charset="0"/>
              </a:rPr>
              <a:t>→ add to mixed  </a:t>
            </a:r>
          </a:p>
          <a:p>
            <a:pPr eaLnBrk="1">
              <a:lnSpc>
                <a:spcPct val="100000"/>
              </a:lnSpc>
            </a:pPr>
            <a:r>
              <a:rPr lang="en-US" sz="1600" b="1">
                <a:solidFill>
                  <a:srgbClr val="FFFFFF"/>
                </a:solidFill>
                <a:latin typeface="Book Antiqua" charset="0"/>
              </a:rPr>
              <a:t>     event</a:t>
            </a:r>
          </a:p>
        </p:txBody>
      </p:sp>
      <p:sp>
        <p:nvSpPr>
          <p:cNvPr id="27666" name="Text Box 17"/>
          <p:cNvSpPr txBox="1">
            <a:spLocks noChangeArrowheads="1"/>
          </p:cNvSpPr>
          <p:nvPr/>
        </p:nvSpPr>
        <p:spPr bwMode="auto">
          <a:xfrm>
            <a:off x="6349522" y="1759644"/>
            <a:ext cx="1817853" cy="1153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7931725" indent="-37474525"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9144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371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8288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Book Antiqua" charset="0"/>
              </a:rPr>
              <a:t>Mix only similar centrality, </a:t>
            </a:r>
            <a:r>
              <a:rPr lang="en-US" sz="1600" b="1" dirty="0">
                <a:solidFill>
                  <a:srgbClr val="FFFFFF"/>
                </a:solidFill>
                <a:latin typeface="Lucida Grande" charset="0"/>
                <a:cs typeface="Lucida Grande" charset="0"/>
              </a:rPr>
              <a:t>Ψ</a:t>
            </a:r>
            <a:r>
              <a:rPr lang="en-US" sz="1600" b="1" baseline="-33000" dirty="0">
                <a:solidFill>
                  <a:srgbClr val="FFFFFF"/>
                </a:solidFill>
                <a:latin typeface="Book Antiqua" charset="0"/>
                <a:cs typeface="Lucida Grande" charset="0"/>
              </a:rPr>
              <a:t>EP</a:t>
            </a:r>
            <a:r>
              <a:rPr lang="en-US" sz="1600" b="1" dirty="0">
                <a:solidFill>
                  <a:srgbClr val="FFFFFF"/>
                </a:solidFill>
                <a:latin typeface="Book Antiqua" charset="0"/>
              </a:rPr>
              <a:t> , </a:t>
            </a:r>
          </a:p>
          <a:p>
            <a:pPr eaLnBrk="1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Book Antiqua" charset="0"/>
              </a:rPr>
              <a:t>z-vertex position</a:t>
            </a:r>
          </a:p>
          <a:p>
            <a:pPr eaLnBrk="1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Book Antiqua" charset="0"/>
              </a:rPr>
              <a:t> 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4129782" y="1593377"/>
            <a:ext cx="1495191" cy="33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7931725" indent="-37474525"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9144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371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8288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Book Antiqua" charset="0"/>
              </a:rPr>
              <a:t>Mixed event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3972772" y="5998591"/>
            <a:ext cx="1495191" cy="332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1639" tIns="40820" rIns="81639" bIns="40820"/>
          <a:lstStyle>
            <a:lvl1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7931725" indent="-37474525"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9144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371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8288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n-US" sz="1600" b="1">
                <a:solidFill>
                  <a:srgbClr val="FFFFFF"/>
                </a:solidFill>
                <a:latin typeface="Book Antiqua" charset="0"/>
              </a:rPr>
              <a:t>Real events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o-RO"/>
              <a:t>Measuring jet quenching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6" name="Text Box 21"/>
          <p:cNvSpPr txBox="1">
            <a:spLocks noChangeArrowheads="1"/>
          </p:cNvSpPr>
          <p:nvPr/>
        </p:nvSpPr>
        <p:spPr bwMode="auto">
          <a:xfrm>
            <a:off x="0" y="-63163"/>
            <a:ext cx="9073996" cy="1060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1639" tIns="40820" rIns="81639" bIns="4082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1pPr>
            <a:lvl2pPr marL="37931725" indent="-3747452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5pPr>
            <a:lvl6pPr marL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6pPr>
            <a:lvl7pPr marL="9144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7pPr>
            <a:lvl8pPr marL="13716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8pPr>
            <a:lvl9pPr marL="18288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chemeClr val="tx1"/>
                </a:solidFill>
                <a:latin typeface="Arial" charset="0"/>
                <a:ea typeface="SimSun" charset="0"/>
                <a:cs typeface="SimSun" charset="0"/>
              </a:defRPr>
            </a:lvl9pPr>
          </a:lstStyle>
          <a:p>
            <a:pPr algn="ctr" eaLnBrk="1"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Book Antiqua" charset="0"/>
              </a:rPr>
              <a:t>Constructing uncorrelated background </a:t>
            </a:r>
          </a:p>
          <a:p>
            <a:pPr algn="ctr" eaLnBrk="1">
              <a:lnSpc>
                <a:spcPct val="100000"/>
              </a:lnSpc>
            </a:pPr>
            <a:r>
              <a:rPr lang="en-US" sz="3600" dirty="0">
                <a:solidFill>
                  <a:srgbClr val="FFFFFF"/>
                </a:solidFill>
                <a:latin typeface="Book Antiqua" charset="0"/>
              </a:rPr>
              <a:t>via event mixing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1020" y="690490"/>
            <a:ext cx="215757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STAR Collaboration, </a:t>
            </a:r>
          </a:p>
          <a:p>
            <a:r>
              <a:rPr lang="en-US" sz="1200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Phys. Rev. C 96 (2017), 024905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D2FF8C-6FB8-6E47-9453-C71DF3C2298F}"/>
              </a:ext>
            </a:extLst>
          </p:cNvPr>
          <p:cNvSpPr txBox="1"/>
          <p:nvPr/>
        </p:nvSpPr>
        <p:spPr>
          <a:xfrm>
            <a:off x="329307" y="1407894"/>
            <a:ext cx="3278669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Times New Roman"/>
                <a:cs typeface="Times New Roman"/>
              </a:rPr>
              <a:t>Destroys all multi-hadronic correlations, including jets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3FF27A-CC96-0C0B-BF21-D59BADB08F3F}"/>
              </a:ext>
            </a:extLst>
          </p:cNvPr>
          <p:cNvSpPr txBox="1"/>
          <p:nvPr/>
        </p:nvSpPr>
        <p:spPr>
          <a:xfrm>
            <a:off x="6219017" y="2738521"/>
            <a:ext cx="2854979" cy="101566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Times New Roman"/>
                <a:cs typeface="Times New Roman"/>
              </a:rPr>
              <a:t>Carry out jet reconstruction on ensemble of mixed events</a:t>
            </a:r>
          </a:p>
        </p:txBody>
      </p:sp>
    </p:spTree>
    <p:extLst>
      <p:ext uri="{BB962C8B-B14F-4D97-AF65-F5344CB8AC3E}">
        <p14:creationId xmlns:p14="http://schemas.microsoft.com/office/powerpoint/2010/main" val="390070278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22B79-D79D-07B5-9494-2E7F09E26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853FA-D5F5-BAF4-D75F-CC23A1223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527"/>
            <a:ext cx="8229600" cy="764880"/>
          </a:xfrm>
        </p:spPr>
        <p:txBody>
          <a:bodyPr>
            <a:normAutofit fontScale="90000"/>
          </a:bodyPr>
          <a:lstStyle/>
          <a:p>
            <a:r>
              <a:rPr lang="en-US" dirty="0"/>
              <a:t>Background yield and 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-smearing corrections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1C057F-E776-794A-AD48-D26BE4071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A4D22C-BBA6-9530-562D-D0AFF48BE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004873-EB05-B822-78FD-0D243ECFB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55BABF-EDA0-FA60-E781-7130D3EC23EA}"/>
              </a:ext>
            </a:extLst>
          </p:cNvPr>
          <p:cNvSpPr txBox="1"/>
          <p:nvPr/>
        </p:nvSpPr>
        <p:spPr>
          <a:xfrm>
            <a:off x="1358079" y="4884709"/>
            <a:ext cx="60682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Two distinct corrections: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vertical: subtract uncorrelated recoil yield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rgbClr val="FFC000"/>
                </a:solidFill>
                <a:latin typeface="Times New Roman"/>
                <a:cs typeface="Times New Roman"/>
              </a:rPr>
              <a:t>horizontal: embedding/unfolding to correct residual </a:t>
            </a:r>
            <a:r>
              <a:rPr lang="en-US" sz="2000" dirty="0" err="1">
                <a:solidFill>
                  <a:srgbClr val="FFC000"/>
                </a:solidFill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solidFill>
                  <a:srgbClr val="FFC000"/>
                </a:solidFill>
                <a:latin typeface="Times New Roman"/>
                <a:cs typeface="Times New Roman"/>
              </a:rPr>
              <a:t>T</a:t>
            </a:r>
            <a:r>
              <a:rPr lang="en-US" sz="2000" dirty="0">
                <a:solidFill>
                  <a:srgbClr val="FFC000"/>
                </a:solidFill>
                <a:latin typeface="Times New Roman"/>
                <a:cs typeface="Times New Roman"/>
              </a:rPr>
              <a:t>-smearing + JES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0E4BCA-3451-C7C2-CF93-E50068196A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3" b="4683"/>
          <a:stretch>
            <a:fillRect/>
          </a:stretch>
        </p:blipFill>
        <p:spPr>
          <a:xfrm>
            <a:off x="4898571" y="1040180"/>
            <a:ext cx="3984172" cy="384410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29354B-6FAF-4479-80B6-FDBD69003C19}"/>
              </a:ext>
            </a:extLst>
          </p:cNvPr>
          <p:cNvCxnSpPr/>
          <p:nvPr/>
        </p:nvCxnSpPr>
        <p:spPr>
          <a:xfrm>
            <a:off x="6558498" y="1761858"/>
            <a:ext cx="0" cy="696685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2ED0406-D449-B28E-6873-D7E9AFBA9BBE}"/>
              </a:ext>
            </a:extLst>
          </p:cNvPr>
          <p:cNvCxnSpPr>
            <a:cxnSpLocks/>
          </p:cNvCxnSpPr>
          <p:nvPr/>
        </p:nvCxnSpPr>
        <p:spPr>
          <a:xfrm>
            <a:off x="6085114" y="2722668"/>
            <a:ext cx="1099457" cy="0"/>
          </a:xfrm>
          <a:prstGeom prst="straightConnector1">
            <a:avLst/>
          </a:prstGeom>
          <a:ln w="38100">
            <a:solidFill>
              <a:srgbClr val="FFC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AA16E4-54AE-903B-54A9-5A0390BB79BD}"/>
                  </a:ext>
                </a:extLst>
              </p:cNvPr>
              <p:cNvSpPr txBox="1"/>
              <p:nvPr/>
            </p:nvSpPr>
            <p:spPr>
              <a:xfrm>
                <a:off x="261257" y="1889170"/>
                <a:ext cx="4413805" cy="1974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7030A0"/>
                    </a:solidFill>
                    <a:latin typeface="Times New Roman"/>
                    <a:cs typeface="Times New Roman"/>
                  </a:rPr>
                  <a:t>ME shape matches SE with precision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SupPr>
                      <m:e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𝑇</m:t>
                        </m:r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,</m:t>
                        </m:r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𝑐ℎ</m:t>
                        </m:r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𝑗𝑒𝑡</m:t>
                        </m:r>
                      </m:sub>
                      <m:sup>
                        <m:r>
                          <a:rPr lang="en-US" sz="20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𝑟𝑒𝑐𝑜</m:t>
                        </m:r>
                      </m:sup>
                    </m:sSubSup>
                  </m:oMath>
                </a14:m>
                <a:r>
                  <a:rPr lang="en-US" sz="2000" dirty="0">
                    <a:solidFill>
                      <a:srgbClr val="7030A0"/>
                    </a:solidFill>
                    <a:latin typeface="Times New Roman"/>
                    <a:cs typeface="Times New Roman"/>
                  </a:rPr>
                  <a:t>&lt;0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Times New Roman"/>
                    <a:cs typeface="Times New Roman"/>
                  </a:rPr>
                  <a:t>region dominated by uncorrelated </a:t>
                </a:r>
                <a:r>
                  <a:rPr lang="en-US" sz="2000" dirty="0" err="1">
                    <a:latin typeface="Times New Roman"/>
                    <a:cs typeface="Times New Roman"/>
                  </a:rPr>
                  <a:t>bkgd</a:t>
                </a:r>
                <a:r>
                  <a:rPr lang="en-US" sz="2000" dirty="0">
                    <a:latin typeface="Times New Roman"/>
                    <a:cs typeface="Times New Roman"/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Data-driven validation of constructed </a:t>
                </a:r>
                <a:r>
                  <a:rPr lang="en-US" sz="2000" dirty="0" err="1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bkgd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distribution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AA16E4-54AE-903B-54A9-5A0390BB7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57" y="1889170"/>
                <a:ext cx="4413805" cy="1974771"/>
              </a:xfrm>
              <a:prstGeom prst="rect">
                <a:avLst/>
              </a:prstGeom>
              <a:blipFill>
                <a:blip r:embed="rId3"/>
                <a:stretch>
                  <a:fillRect l="-1433" t="-1911" r="-573" b="-4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>
            <a:extLst>
              <a:ext uri="{FF2B5EF4-FFF2-40B4-BE49-F238E27FC236}">
                <a16:creationId xmlns:a16="http://schemas.microsoft.com/office/drawing/2014/main" id="{F6080088-E129-430B-242C-840E75ADF2D3}"/>
              </a:ext>
            </a:extLst>
          </p:cNvPr>
          <p:cNvSpPr/>
          <p:nvPr/>
        </p:nvSpPr>
        <p:spPr>
          <a:xfrm rot="947029">
            <a:off x="5994704" y="1519449"/>
            <a:ext cx="303425" cy="1072903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3625C05-BCB4-405A-C8C4-4CC22891C8CF}"/>
              </a:ext>
            </a:extLst>
          </p:cNvPr>
          <p:cNvSpPr/>
          <p:nvPr/>
        </p:nvSpPr>
        <p:spPr>
          <a:xfrm rot="5400000">
            <a:off x="6080536" y="3754220"/>
            <a:ext cx="435985" cy="1035421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EED132A-3369-FEFF-03E3-FEAAE834A27E}"/>
              </a:ext>
            </a:extLst>
          </p:cNvPr>
          <p:cNvSpPr/>
          <p:nvPr/>
        </p:nvSpPr>
        <p:spPr>
          <a:xfrm rot="5400000">
            <a:off x="6452457" y="2688518"/>
            <a:ext cx="460584" cy="1741978"/>
          </a:xfrm>
          <a:prstGeom prst="ellipse">
            <a:avLst/>
          </a:prstGeom>
          <a:noFill/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6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animBg="1"/>
      <p:bldP spid="10" grpId="1" animBg="1"/>
      <p:bldP spid="14" grpId="0" animBg="1"/>
      <p:bldP spid="14" grpId="1" animBg="1"/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1D4FD-D41C-1EC6-14A2-E1CCFC66E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4712"/>
          </a:xfrm>
        </p:spPr>
        <p:txBody>
          <a:bodyPr/>
          <a:lstStyle/>
          <a:p>
            <a:r>
              <a:rPr lang="en-US" dirty="0"/>
              <a:t>Statistical background correction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F3AA1F-D107-E210-3905-C31688B10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D3F64C-094F-21C1-482B-968CD4BD7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DCCD66-D9D4-AD25-8A41-CF9EFCEB3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9B869D-E779-8D80-0CD2-8103EA507E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3"/>
          <a:stretch/>
        </p:blipFill>
        <p:spPr>
          <a:xfrm>
            <a:off x="4432475" y="1426815"/>
            <a:ext cx="3413945" cy="35958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807C69-4D58-0F28-071B-538726269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336" y="1323609"/>
            <a:ext cx="3915630" cy="3589326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316EE59-1CF8-7B31-8A8A-320DB7D7B58D}"/>
              </a:ext>
            </a:extLst>
          </p:cNvPr>
          <p:cNvSpPr txBox="1"/>
          <p:nvPr/>
        </p:nvSpPr>
        <p:spPr>
          <a:xfrm>
            <a:off x="4894591" y="1018777"/>
            <a:ext cx="2581156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70C0"/>
                </a:solidFill>
                <a:latin typeface="Times New Roman"/>
                <a:cs typeface="Times New Roman"/>
              </a:rPr>
              <a:t>Au+Au</a:t>
            </a:r>
            <a:r>
              <a:rPr lang="en-US" sz="2000" dirty="0">
                <a:solidFill>
                  <a:srgbClr val="0070C0"/>
                </a:solidFill>
                <a:latin typeface="Times New Roman"/>
                <a:cs typeface="Times New Roman"/>
              </a:rPr>
              <a:t> → hadron + jet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AD50EF-69F0-191F-CC65-619F3BDD6C93}"/>
              </a:ext>
            </a:extLst>
          </p:cNvPr>
          <p:cNvSpPr txBox="1"/>
          <p:nvPr/>
        </p:nvSpPr>
        <p:spPr>
          <a:xfrm>
            <a:off x="1304825" y="896962"/>
            <a:ext cx="2079415" cy="40011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  <a:latin typeface="Times New Roman"/>
                <a:cs typeface="Times New Roman"/>
              </a:rPr>
              <a:t>pp → Higgs → </a:t>
            </a:r>
            <a:r>
              <a:rPr lang="en-US" sz="2000" dirty="0">
                <a:solidFill>
                  <a:srgbClr val="0070C0"/>
                </a:solidFill>
                <a:latin typeface="Symbol" pitchFamily="2" charset="2"/>
                <a:cs typeface="Times New Roman"/>
              </a:rPr>
              <a:t>gg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49711AA-349C-ECD9-20CA-7DCD7497887D}"/>
              </a:ext>
            </a:extLst>
          </p:cNvPr>
          <p:cNvGrpSpPr>
            <a:grpSpLocks noChangeAspect="1"/>
          </p:cNvGrpSpPr>
          <p:nvPr/>
        </p:nvGrpSpPr>
        <p:grpSpPr>
          <a:xfrm>
            <a:off x="7801872" y="333153"/>
            <a:ext cx="1280160" cy="1156799"/>
            <a:chOff x="-14965" y="962896"/>
            <a:chExt cx="2842760" cy="2406291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E8B8714-7D07-8EA9-7BC4-BC4CC010D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9497" y="962896"/>
              <a:ext cx="2488298" cy="1853209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88F7478-6A08-F21E-D79C-B3F6EBB9A093}"/>
                </a:ext>
              </a:extLst>
            </p:cNvPr>
            <p:cNvSpPr/>
            <p:nvPr/>
          </p:nvSpPr>
          <p:spPr>
            <a:xfrm>
              <a:off x="540201" y="2300110"/>
              <a:ext cx="549775" cy="48777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2D73DE00-22B1-E02E-104D-C22BB2E7A73A}"/>
                </a:ext>
              </a:extLst>
            </p:cNvPr>
            <p:cNvGrpSpPr/>
            <p:nvPr/>
          </p:nvGrpSpPr>
          <p:grpSpPr>
            <a:xfrm rot="13272948">
              <a:off x="-14965" y="2206576"/>
              <a:ext cx="1511300" cy="1162611"/>
              <a:chOff x="317500" y="2031067"/>
              <a:chExt cx="2291773" cy="2179544"/>
            </a:xfrm>
          </p:grpSpPr>
          <p:sp>
            <p:nvSpPr>
              <p:cNvPr id="46" name="Line 9">
                <a:extLst>
                  <a:ext uri="{FF2B5EF4-FFF2-40B4-BE49-F238E27FC236}">
                    <a16:creationId xmlns:a16="http://schemas.microsoft.com/office/drawing/2014/main" id="{4CCE9E99-FD0C-3BDA-8FB2-330D87334A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95137" y="2031067"/>
                <a:ext cx="66386" cy="2159934"/>
              </a:xfrm>
              <a:prstGeom prst="line">
                <a:avLst/>
              </a:prstGeom>
              <a:noFill/>
              <a:ln w="2556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47" name="Line 10">
                <a:extLst>
                  <a:ext uri="{FF2B5EF4-FFF2-40B4-BE49-F238E27FC236}">
                    <a16:creationId xmlns:a16="http://schemas.microsoft.com/office/drawing/2014/main" id="{BBCEA68F-4BE6-58F9-4B70-C9DA455D50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66273" y="2435880"/>
                <a:ext cx="496455" cy="1755121"/>
              </a:xfrm>
              <a:prstGeom prst="line">
                <a:avLst/>
              </a:prstGeom>
              <a:noFill/>
              <a:ln w="2556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48" name="Line 11">
                <a:extLst>
                  <a:ext uri="{FF2B5EF4-FFF2-40B4-BE49-F238E27FC236}">
                    <a16:creationId xmlns:a16="http://schemas.microsoft.com/office/drawing/2014/main" id="{3595C6FB-142B-B343-70F9-087B097E2B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72705" y="2412066"/>
                <a:ext cx="502227" cy="1755122"/>
              </a:xfrm>
              <a:prstGeom prst="line">
                <a:avLst/>
              </a:prstGeom>
              <a:noFill/>
              <a:ln w="2556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49" name="Line 12">
                <a:extLst>
                  <a:ext uri="{FF2B5EF4-FFF2-40B4-BE49-F238E27FC236}">
                    <a16:creationId xmlns:a16="http://schemas.microsoft.com/office/drawing/2014/main" id="{7C40C30E-4934-23B4-5E87-F23EAFC916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02591" y="3874434"/>
                <a:ext cx="363682" cy="292754"/>
              </a:xfrm>
              <a:prstGeom prst="line">
                <a:avLst/>
              </a:prstGeom>
              <a:noFill/>
              <a:ln w="2556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50" name="Line 13">
                <a:extLst>
                  <a:ext uri="{FF2B5EF4-FFF2-40B4-BE49-F238E27FC236}">
                    <a16:creationId xmlns:a16="http://schemas.microsoft.com/office/drawing/2014/main" id="{CB205A65-A5A6-70A0-1525-924139BD3F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95137" y="4048125"/>
                <a:ext cx="458932" cy="142875"/>
              </a:xfrm>
              <a:prstGeom prst="line">
                <a:avLst/>
              </a:prstGeom>
              <a:noFill/>
              <a:ln w="2556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51" name="Line 14">
                <a:extLst>
                  <a:ext uri="{FF2B5EF4-FFF2-40B4-BE49-F238E27FC236}">
                    <a16:creationId xmlns:a16="http://schemas.microsoft.com/office/drawing/2014/main" id="{EB522EDC-A65D-BD71-FF4A-3A9EBACFB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66273" y="2840691"/>
                <a:ext cx="750455" cy="1350309"/>
              </a:xfrm>
              <a:prstGeom prst="line">
                <a:avLst/>
              </a:prstGeom>
              <a:noFill/>
              <a:ln w="2556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52" name="Oval 15">
                <a:extLst>
                  <a:ext uri="{FF2B5EF4-FFF2-40B4-BE49-F238E27FC236}">
                    <a16:creationId xmlns:a16="http://schemas.microsoft.com/office/drawing/2014/main" id="{CFAA0292-9112-8EDC-CCDC-D1E0F96347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1376" y="2347632"/>
                <a:ext cx="1244023" cy="190500"/>
              </a:xfrm>
              <a:prstGeom prst="ellipse">
                <a:avLst/>
              </a:prstGeom>
              <a:noFill/>
              <a:ln w="6350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82058" tIns="41029" rIns="82058" bIns="41029" anchor="ctr"/>
              <a:lstStyle/>
              <a:p>
                <a:endParaRPr lang="en-US"/>
              </a:p>
            </p:txBody>
          </p:sp>
          <p:sp>
            <p:nvSpPr>
              <p:cNvPr id="53" name="Line 16">
                <a:extLst>
                  <a:ext uri="{FF2B5EF4-FFF2-40B4-BE49-F238E27FC236}">
                    <a16:creationId xmlns:a16="http://schemas.microsoft.com/office/drawing/2014/main" id="{77282EC9-EC8E-CC0A-2219-080E329DC9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96580" y="3794592"/>
                <a:ext cx="523875" cy="381000"/>
              </a:xfrm>
              <a:prstGeom prst="line">
                <a:avLst/>
              </a:prstGeom>
              <a:noFill/>
              <a:ln w="2556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54" name="Oval 17">
                <a:extLst>
                  <a:ext uri="{FF2B5EF4-FFF2-40B4-BE49-F238E27FC236}">
                    <a16:creationId xmlns:a16="http://schemas.microsoft.com/office/drawing/2014/main" id="{8586985A-E0FC-0E12-D394-8D838B92D8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159" y="2307012"/>
                <a:ext cx="1766455" cy="271743"/>
              </a:xfrm>
              <a:prstGeom prst="ellips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82058" tIns="41029" rIns="82058" bIns="41029" anchor="ctr"/>
              <a:lstStyle/>
              <a:p>
                <a:endParaRPr lang="en-US"/>
              </a:p>
            </p:txBody>
          </p:sp>
          <p:sp>
            <p:nvSpPr>
              <p:cNvPr id="55" name="Oval 18">
                <a:extLst>
                  <a:ext uri="{FF2B5EF4-FFF2-40B4-BE49-F238E27FC236}">
                    <a16:creationId xmlns:a16="http://schemas.microsoft.com/office/drawing/2014/main" id="{67A5F086-B2EC-F89C-1D47-4326F70DB9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500" y="2286000"/>
                <a:ext cx="2291773" cy="350184"/>
              </a:xfrm>
              <a:prstGeom prst="ellipse">
                <a:avLst/>
              </a:prstGeom>
              <a:noFill/>
              <a:ln w="6350">
                <a:solidFill>
                  <a:srgbClr val="0000FF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82058" tIns="41029" rIns="82058" bIns="41029" anchor="ctr"/>
              <a:lstStyle/>
              <a:p>
                <a:pPr algn="ctr" defTabSz="820583"/>
                <a:endParaRPr lang="zh-TW" altLang="en-US">
                  <a:solidFill>
                    <a:srgbClr val="0000FF"/>
                  </a:solidFill>
                  <a:ea typeface="微軟正黑體" charset="0"/>
                  <a:cs typeface="微軟正黑體" charset="0"/>
                </a:endParaRPr>
              </a:p>
            </p:txBody>
          </p:sp>
          <p:sp>
            <p:nvSpPr>
              <p:cNvPr id="56" name="Line 19">
                <a:extLst>
                  <a:ext uri="{FF2B5EF4-FFF2-40B4-BE49-F238E27FC236}">
                    <a16:creationId xmlns:a16="http://schemas.microsoft.com/office/drawing/2014/main" id="{12F441A6-3A05-ABF6-EE9E-2FAAFA57F5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96580" y="2476500"/>
                <a:ext cx="588818" cy="1714500"/>
              </a:xfrm>
              <a:prstGeom prst="line">
                <a:avLst/>
              </a:prstGeom>
              <a:noFill/>
              <a:ln w="3175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57" name="Line 20">
                <a:extLst>
                  <a:ext uri="{FF2B5EF4-FFF2-40B4-BE49-F238E27FC236}">
                    <a16:creationId xmlns:a16="http://schemas.microsoft.com/office/drawing/2014/main" id="{9F2F52BD-DFA9-E02B-4F03-AB3C85C496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1376" y="2475100"/>
                <a:ext cx="655205" cy="1715900"/>
              </a:xfrm>
              <a:prstGeom prst="line">
                <a:avLst/>
              </a:prstGeom>
              <a:noFill/>
              <a:ln w="3175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58" name="Line 21">
                <a:extLst>
                  <a:ext uri="{FF2B5EF4-FFF2-40B4-BE49-F238E27FC236}">
                    <a16:creationId xmlns:a16="http://schemas.microsoft.com/office/drawing/2014/main" id="{85AAA039-D046-38CE-292A-CA02344837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0159" y="2475100"/>
                <a:ext cx="916421" cy="171590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59" name="Line 22">
                <a:extLst>
                  <a:ext uri="{FF2B5EF4-FFF2-40B4-BE49-F238E27FC236}">
                    <a16:creationId xmlns:a16="http://schemas.microsoft.com/office/drawing/2014/main" id="{4756EBCE-857A-2101-55F8-3428D9E5A2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96580" y="2475100"/>
                <a:ext cx="850034" cy="1715900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60" name="Line 23">
                <a:extLst>
                  <a:ext uri="{FF2B5EF4-FFF2-40B4-BE49-F238E27FC236}">
                    <a16:creationId xmlns:a16="http://schemas.microsoft.com/office/drawing/2014/main" id="{40E7DC68-FB2D-2759-3AC3-2119B11FA9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96580" y="2475100"/>
                <a:ext cx="1112693" cy="1715900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61" name="Line 24">
                <a:extLst>
                  <a:ext uri="{FF2B5EF4-FFF2-40B4-BE49-F238E27FC236}">
                    <a16:creationId xmlns:a16="http://schemas.microsoft.com/office/drawing/2014/main" id="{1C71C8A2-17A1-4B51-3CA7-CB2ACFE775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500" y="2494711"/>
                <a:ext cx="1179080" cy="1715900"/>
              </a:xfrm>
              <a:prstGeom prst="line">
                <a:avLst/>
              </a:prstGeom>
              <a:noFill/>
              <a:ln w="3175">
                <a:solidFill>
                  <a:srgbClr val="0000FF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62" name="Line 26">
                <a:extLst>
                  <a:ext uri="{FF2B5EF4-FFF2-40B4-BE49-F238E27FC236}">
                    <a16:creationId xmlns:a16="http://schemas.microsoft.com/office/drawing/2014/main" id="{30F95964-4A3E-AF68-08AD-DA90E32E94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366694" y="2221567"/>
                <a:ext cx="129886" cy="1969434"/>
              </a:xfrm>
              <a:prstGeom prst="line">
                <a:avLst/>
              </a:prstGeom>
              <a:noFill/>
              <a:ln w="2556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63" name="Oval 27">
                <a:extLst>
                  <a:ext uri="{FF2B5EF4-FFF2-40B4-BE49-F238E27FC236}">
                    <a16:creationId xmlns:a16="http://schemas.microsoft.com/office/drawing/2014/main" id="{DD987E8E-FF03-6D1B-2EEF-0F9D84221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1376" y="2349034"/>
                <a:ext cx="1244023" cy="190500"/>
              </a:xfrm>
              <a:prstGeom prst="ellipse">
                <a:avLst/>
              </a:prstGeom>
              <a:noFill/>
              <a:ln w="6350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82058" tIns="41029" rIns="82058" bIns="41029" anchor="ctr"/>
              <a:lstStyle/>
              <a:p>
                <a:endParaRPr lang="en-US"/>
              </a:p>
            </p:txBody>
          </p:sp>
          <p:sp>
            <p:nvSpPr>
              <p:cNvPr id="64" name="Line 28">
                <a:extLst>
                  <a:ext uri="{FF2B5EF4-FFF2-40B4-BE49-F238E27FC236}">
                    <a16:creationId xmlns:a16="http://schemas.microsoft.com/office/drawing/2014/main" id="{EB3FBDB0-4EC3-7FB2-CD6D-3A5577F4A1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96580" y="2477901"/>
                <a:ext cx="588818" cy="1714500"/>
              </a:xfrm>
              <a:prstGeom prst="line">
                <a:avLst/>
              </a:prstGeom>
              <a:noFill/>
              <a:ln w="3175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65" name="Line 29">
                <a:extLst>
                  <a:ext uri="{FF2B5EF4-FFF2-40B4-BE49-F238E27FC236}">
                    <a16:creationId xmlns:a16="http://schemas.microsoft.com/office/drawing/2014/main" id="{02B601A3-AAAF-5428-2702-33683B661C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1376" y="2476500"/>
                <a:ext cx="655205" cy="1715901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  <p:sp>
            <p:nvSpPr>
              <p:cNvPr id="66" name="Oval 30">
                <a:extLst>
                  <a:ext uri="{FF2B5EF4-FFF2-40B4-BE49-F238E27FC236}">
                    <a16:creationId xmlns:a16="http://schemas.microsoft.com/office/drawing/2014/main" id="{97D38EB7-74FA-23BC-1C73-75D03AF6E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1376" y="2350434"/>
                <a:ext cx="1244023" cy="190500"/>
              </a:xfrm>
              <a:prstGeom prst="ellipse">
                <a:avLst/>
              </a:prstGeom>
              <a:noFill/>
              <a:ln w="635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82058" tIns="41029" rIns="82058" bIns="41029" anchor="ctr"/>
              <a:lstStyle/>
              <a:p>
                <a:endParaRPr lang="en-US"/>
              </a:p>
            </p:txBody>
          </p:sp>
          <p:sp>
            <p:nvSpPr>
              <p:cNvPr id="67" name="Line 31">
                <a:extLst>
                  <a:ext uri="{FF2B5EF4-FFF2-40B4-BE49-F238E27FC236}">
                    <a16:creationId xmlns:a16="http://schemas.microsoft.com/office/drawing/2014/main" id="{E93145AA-AEBA-4784-B97E-7948472093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96580" y="2479301"/>
                <a:ext cx="588818" cy="1714500"/>
              </a:xfrm>
              <a:prstGeom prst="line">
                <a:avLst/>
              </a:prstGeom>
              <a:noFill/>
              <a:ln w="3175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2058" tIns="41029" rIns="82058" bIns="41029"/>
              <a:lstStyle/>
              <a:p>
                <a:endParaRPr lang="en-US"/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6CFBE27C-B983-1039-6D76-3FF5C0644AC3}"/>
              </a:ext>
            </a:extLst>
          </p:cNvPr>
          <p:cNvSpPr txBox="1"/>
          <p:nvPr/>
        </p:nvSpPr>
        <p:spPr>
          <a:xfrm>
            <a:off x="2951499" y="1549679"/>
            <a:ext cx="145264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Times New Roman"/>
                <a:cs typeface="Times New Roman"/>
              </a:rPr>
              <a:t>signal+bkgd</a:t>
            </a: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D136E6F-05B5-7E5F-DC5A-4F8BD3F38819}"/>
              </a:ext>
            </a:extLst>
          </p:cNvPr>
          <p:cNvSpPr txBox="1"/>
          <p:nvPr/>
        </p:nvSpPr>
        <p:spPr>
          <a:xfrm>
            <a:off x="2030982" y="2798811"/>
            <a:ext cx="1122441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  <a:latin typeface="Times New Roman"/>
                <a:cs typeface="Times New Roman"/>
              </a:rPr>
              <a:t>bkgd</a:t>
            </a:r>
            <a:r>
              <a:rPr lang="en-US" dirty="0">
                <a:solidFill>
                  <a:srgbClr val="00B050"/>
                </a:solidFill>
                <a:latin typeface="Times New Roman"/>
                <a:cs typeface="Times New Roman"/>
              </a:rPr>
              <a:t> only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137A836-52FB-1C3B-77BA-72BE65C058CF}"/>
              </a:ext>
            </a:extLst>
          </p:cNvPr>
          <p:cNvCxnSpPr/>
          <p:nvPr/>
        </p:nvCxnSpPr>
        <p:spPr>
          <a:xfrm flipH="1">
            <a:off x="3132091" y="1933299"/>
            <a:ext cx="338076" cy="4568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73F4208F-C592-6C5D-B0BA-2B5353445495}"/>
              </a:ext>
            </a:extLst>
          </p:cNvPr>
          <p:cNvCxnSpPr>
            <a:cxnSpLocks/>
          </p:cNvCxnSpPr>
          <p:nvPr/>
        </p:nvCxnSpPr>
        <p:spPr>
          <a:xfrm flipV="1">
            <a:off x="2733708" y="2541370"/>
            <a:ext cx="313594" cy="25081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A43C9709-D2A2-DF92-B4B8-4C80F5DEA3DE}"/>
              </a:ext>
            </a:extLst>
          </p:cNvPr>
          <p:cNvSpPr txBox="1"/>
          <p:nvPr/>
        </p:nvSpPr>
        <p:spPr>
          <a:xfrm>
            <a:off x="6417398" y="2129501"/>
            <a:ext cx="1452642" cy="36933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Times New Roman"/>
                <a:cs typeface="Times New Roman"/>
              </a:rPr>
              <a:t>signal+bkgd</a:t>
            </a: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62FC34D-476B-AB7D-B18C-E696520FA6A9}"/>
              </a:ext>
            </a:extLst>
          </p:cNvPr>
          <p:cNvSpPr txBox="1"/>
          <p:nvPr/>
        </p:nvSpPr>
        <p:spPr>
          <a:xfrm>
            <a:off x="6538063" y="3814617"/>
            <a:ext cx="1122441" cy="369332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  <a:latin typeface="Times New Roman"/>
                <a:cs typeface="Times New Roman"/>
              </a:rPr>
              <a:t>bkgd</a:t>
            </a:r>
            <a:r>
              <a:rPr lang="en-US" dirty="0">
                <a:solidFill>
                  <a:srgbClr val="00B050"/>
                </a:solidFill>
                <a:latin typeface="Times New Roman"/>
                <a:cs typeface="Times New Roman"/>
              </a:rPr>
              <a:t> only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72675DE-36DF-1D07-7BA6-C588C7667398}"/>
              </a:ext>
            </a:extLst>
          </p:cNvPr>
          <p:cNvCxnSpPr>
            <a:cxnSpLocks/>
          </p:cNvCxnSpPr>
          <p:nvPr/>
        </p:nvCxnSpPr>
        <p:spPr>
          <a:xfrm flipH="1">
            <a:off x="7054849" y="2498833"/>
            <a:ext cx="88870" cy="5336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F0A90ADA-0DBE-4490-2FE4-0D8939006099}"/>
              </a:ext>
            </a:extLst>
          </p:cNvPr>
          <p:cNvCxnSpPr>
            <a:cxnSpLocks/>
            <a:stCxn id="76" idx="0"/>
          </p:cNvCxnSpPr>
          <p:nvPr/>
        </p:nvCxnSpPr>
        <p:spPr>
          <a:xfrm flipH="1" flipV="1">
            <a:off x="6718852" y="3379138"/>
            <a:ext cx="380432" cy="43547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337434B0-4DFF-238C-F0B4-5FA83E5482CA}"/>
              </a:ext>
            </a:extLst>
          </p:cNvPr>
          <p:cNvSpPr txBox="1"/>
          <p:nvPr/>
        </p:nvSpPr>
        <p:spPr>
          <a:xfrm>
            <a:off x="2902226" y="6431551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70874EF-4F22-89F0-1BC2-29BD8E074642}"/>
              </a:ext>
            </a:extLst>
          </p:cNvPr>
          <p:cNvSpPr txBox="1"/>
          <p:nvPr/>
        </p:nvSpPr>
        <p:spPr>
          <a:xfrm>
            <a:off x="4547967" y="5130401"/>
            <a:ext cx="3972313" cy="132343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Jets in A+A: precise (&lt;0.1%) data-driven correction of uncorrelated </a:t>
            </a:r>
            <a:r>
              <a:rPr lang="en-US" sz="2000" dirty="0" err="1">
                <a:latin typeface="Times New Roman"/>
                <a:cs typeface="Times New Roman"/>
              </a:rPr>
              <a:t>bkdg</a:t>
            </a:r>
            <a:r>
              <a:rPr lang="en-US" sz="2000" dirty="0">
                <a:latin typeface="Times New Roman"/>
                <a:cs typeface="Times New Roman"/>
              </a:rPr>
              <a:t> yield over full jet </a:t>
            </a:r>
            <a:r>
              <a:rPr lang="en-US" sz="2000" dirty="0" err="1"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latin typeface="Times New Roman"/>
                <a:cs typeface="Times New Roman"/>
              </a:rPr>
              <a:t>T</a:t>
            </a:r>
            <a:r>
              <a:rPr lang="en-US" sz="2000" dirty="0">
                <a:latin typeface="Times New Roman"/>
                <a:cs typeface="Times New Roman"/>
              </a:rPr>
              <a:t> range w/ large R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EC423486-160F-6E0C-C9EE-E84B95023303}"/>
              </a:ext>
            </a:extLst>
          </p:cNvPr>
          <p:cNvSpPr/>
          <p:nvPr/>
        </p:nvSpPr>
        <p:spPr>
          <a:xfrm rot="938701">
            <a:off x="5320519" y="2172685"/>
            <a:ext cx="267324" cy="97752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BA9257F2-4185-EAA8-EC66-6240A8648497}"/>
              </a:ext>
            </a:extLst>
          </p:cNvPr>
          <p:cNvSpPr/>
          <p:nvPr/>
        </p:nvSpPr>
        <p:spPr>
          <a:xfrm rot="19351294">
            <a:off x="2470860" y="1703021"/>
            <a:ext cx="283623" cy="70889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3F17ADE3-0386-5266-6503-0BE4745C5A58}"/>
              </a:ext>
            </a:extLst>
          </p:cNvPr>
          <p:cNvSpPr/>
          <p:nvPr/>
        </p:nvSpPr>
        <p:spPr>
          <a:xfrm rot="17427144">
            <a:off x="3459207" y="2464630"/>
            <a:ext cx="264947" cy="65770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F0AD9D-7CC9-BB87-CB78-77AA68648501}"/>
              </a:ext>
            </a:extLst>
          </p:cNvPr>
          <p:cNvSpPr txBox="1"/>
          <p:nvPr/>
        </p:nvSpPr>
        <p:spPr>
          <a:xfrm>
            <a:off x="457200" y="4912935"/>
            <a:ext cx="364715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Two distributions: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S+B: Signal + background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B: Background only</a:t>
            </a:r>
          </a:p>
          <a:p>
            <a:r>
              <a:rPr lang="en-US" sz="2000" dirty="0">
                <a:solidFill>
                  <a:srgbClr val="C00000"/>
                </a:solidFill>
                <a:latin typeface="Times New Roman"/>
                <a:cs typeface="Times New Roman"/>
              </a:rPr>
              <a:t>Normalize in B-dominated region</a:t>
            </a:r>
          </a:p>
          <a:p>
            <a:r>
              <a:rPr lang="en-US" sz="2000" dirty="0">
                <a:latin typeface="Times New Roman"/>
                <a:cs typeface="Times New Roman"/>
              </a:rPr>
              <a:t>	→ Subtract B from S+B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2CEB68E6-E73C-9934-F9D5-59FEE2ADA9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90" b="5091"/>
          <a:stretch>
            <a:fillRect/>
          </a:stretch>
        </p:blipFill>
        <p:spPr bwMode="auto">
          <a:xfrm>
            <a:off x="158842" y="377268"/>
            <a:ext cx="963454" cy="106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600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9BE4281-48EE-AE21-ACF5-B38B368CCCA9}"/>
              </a:ext>
            </a:extLst>
          </p:cNvPr>
          <p:cNvSpPr txBox="1"/>
          <p:nvPr/>
        </p:nvSpPr>
        <p:spPr>
          <a:xfrm>
            <a:off x="5915122" y="4484274"/>
            <a:ext cx="2701145" cy="21236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PbPb</a:t>
            </a:r>
            <a:r>
              <a:rPr lang="en-US" sz="1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pp; h+jet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JHEP 09 (2015) 170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Phys.Rev.Lett</a:t>
            </a:r>
            <a:r>
              <a:rPr lang="en-US" sz="1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133 (2024) 2, 022301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Phys.Rev.C</a:t>
            </a:r>
            <a:r>
              <a:rPr lang="en-US" sz="12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110 (2024) 1, 014906</a:t>
            </a:r>
          </a:p>
          <a:p>
            <a:r>
              <a:rPr lang="en-US" sz="12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Pb+Pb</a:t>
            </a:r>
            <a:r>
              <a:rPr lang="en-US" sz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inclusive jet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EPJ Web Conf. 296 (2024) 11005</a:t>
            </a:r>
          </a:p>
          <a:p>
            <a:r>
              <a:rPr lang="en-US" sz="12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p+Pb</a:t>
            </a: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HM pp; h+jet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JHEP 05 (2024) 229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Phys.Lett.B</a:t>
            </a: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783 (2018) 95-113</a:t>
            </a:r>
          </a:p>
          <a:p>
            <a:r>
              <a:rPr lang="en-US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O+O; h+jet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progress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AE14F6-D11F-9551-AC76-863A1F1C6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2957" y="-3744"/>
            <a:ext cx="9080258" cy="673079"/>
          </a:xfrm>
        </p:spPr>
        <p:txBody>
          <a:bodyPr>
            <a:normAutofit/>
          </a:bodyPr>
          <a:lstStyle/>
          <a:p>
            <a:r>
              <a:rPr lang="en-US" sz="2800" dirty="0"/>
              <a:t>Statistical jet quenching analysis: current results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FAEA95-5838-13F5-79AF-F0AB21FD6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7D1812-26C1-70D3-5457-5A722C332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11A639-E07B-E7E9-AE15-7B8885A7A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83222D-5723-FF0D-87F1-CA36D6727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870" y="3013334"/>
            <a:ext cx="1868014" cy="12639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6914AA-EE0E-1DEA-4645-EC44AD6D5E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3"/>
          <a:stretch/>
        </p:blipFill>
        <p:spPr>
          <a:xfrm>
            <a:off x="338051" y="1376731"/>
            <a:ext cx="1662163" cy="17507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9AA3E5-873A-D44E-745C-D995E6294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056" y="1422404"/>
            <a:ext cx="2171642" cy="15481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DD1F2A1-5B3B-2855-15A2-FF26D99C5C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7703" y="1535405"/>
            <a:ext cx="1851804" cy="134331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08D12EB-7B50-6FC0-9666-D027179793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4184" y="1535405"/>
            <a:ext cx="1071751" cy="16224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195B0E9-FAA2-8C6D-51BE-F886D23575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2099" y="1507142"/>
            <a:ext cx="1055343" cy="167895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12F8CEE-2600-C390-AE64-DE19229E7C25}"/>
              </a:ext>
            </a:extLst>
          </p:cNvPr>
          <p:cNvSpPr txBox="1"/>
          <p:nvPr/>
        </p:nvSpPr>
        <p:spPr>
          <a:xfrm>
            <a:off x="1184649" y="4735965"/>
            <a:ext cx="2478179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00B05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Au+Au</a:t>
            </a: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; h+jet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Phys. Rev. C 96 (2017) 024905</a:t>
            </a:r>
          </a:p>
          <a:p>
            <a:r>
              <a:rPr lang="en-US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Au+Au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p+p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; </a:t>
            </a:r>
            <a:r>
              <a:rPr lang="en-US" sz="1200" dirty="0">
                <a:solidFill>
                  <a:srgbClr val="FF0000"/>
                </a:solidFill>
                <a:latin typeface="Symbol" pitchFamily="2" charset="2"/>
                <a:ea typeface="Times New Roman" charset="0"/>
                <a:cs typeface="Times New Roman" panose="02020603050405020304" pitchFamily="18" charset="0"/>
              </a:rPr>
              <a:t>g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/</a:t>
            </a:r>
            <a:r>
              <a:rPr lang="en-US" sz="1200" dirty="0">
                <a:solidFill>
                  <a:srgbClr val="FF0000"/>
                </a:solidFill>
                <a:latin typeface="Symbol" pitchFamily="2" charset="2"/>
                <a:ea typeface="Times New Roman" charset="0"/>
                <a:cs typeface="Times New Roman" panose="02020603050405020304" pitchFamily="18" charset="0"/>
              </a:rPr>
              <a:t>p</a:t>
            </a:r>
            <a:r>
              <a:rPr lang="en-US" sz="12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0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charset="0"/>
                <a:cs typeface="Times New Roman" panose="02020603050405020304" pitchFamily="18" charset="0"/>
              </a:rPr>
              <a:t>+jet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Phys.Rev.Lett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134 (2025) 232301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Phys.Rev.C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111 (2025) 064907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Phys.Rev.C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113 (2026) 014902</a:t>
            </a:r>
          </a:p>
          <a:p>
            <a:r>
              <a:rPr lang="en-US" sz="1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Zr+Zr</a:t>
            </a:r>
            <a:r>
              <a:rPr lang="en-US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Ru+Ru</a:t>
            </a:r>
            <a:r>
              <a:rPr lang="en-US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h+jet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arXiv:2606.00973</a:t>
            </a:r>
          </a:p>
          <a:p>
            <a:r>
              <a:rPr lang="en-US" sz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O+O; h+jet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arXiv:2604.13935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1BCD848-E555-793A-ED3C-11336C880B8D}"/>
              </a:ext>
            </a:extLst>
          </p:cNvPr>
          <p:cNvCxnSpPr>
            <a:cxnSpLocks/>
          </p:cNvCxnSpPr>
          <p:nvPr/>
        </p:nvCxnSpPr>
        <p:spPr>
          <a:xfrm>
            <a:off x="4775354" y="1027249"/>
            <a:ext cx="0" cy="5113704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9960BE90-E55B-ED7C-4505-9449CC9925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1001" y="574744"/>
            <a:ext cx="717486" cy="905011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48C29F9-2AD9-4ABE-5C3C-7897D6B6B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300" y="548740"/>
            <a:ext cx="1100876" cy="846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4AA065-636F-36CD-F65F-047716AC90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3148" y="3150878"/>
            <a:ext cx="1628107" cy="145366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DB64721-7314-6C46-1DB4-8E98AAE0713F}"/>
              </a:ext>
            </a:extLst>
          </p:cNvPr>
          <p:cNvGrpSpPr/>
          <p:nvPr/>
        </p:nvGrpSpPr>
        <p:grpSpPr>
          <a:xfrm>
            <a:off x="2636221" y="3217028"/>
            <a:ext cx="1372011" cy="1387517"/>
            <a:chOff x="2033181" y="3889581"/>
            <a:chExt cx="1736011" cy="137265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7D348A2-8CB0-3415-157F-CE5D2A86E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33181" y="3889581"/>
              <a:ext cx="1736011" cy="137265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2A4CA79-95E5-EB70-BD49-A9E9C0BC5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414009" y="4518969"/>
              <a:ext cx="880676" cy="234847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F6093113-344C-6B94-38D8-73F5BAC7B60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88490" y="3013334"/>
            <a:ext cx="1598811" cy="108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91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EA9FD-463C-2060-F3CB-620751C42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A752D53-401D-4F9C-D2AF-1C1957B3F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292"/>
            <a:ext cx="8229600" cy="608875"/>
          </a:xfrm>
        </p:spPr>
        <p:txBody>
          <a:bodyPr>
            <a:normAutofit/>
          </a:bodyPr>
          <a:lstStyle/>
          <a:p>
            <a:r>
              <a:rPr lang="en-US" sz="2800" dirty="0"/>
              <a:t>In-medium jet scattering: acoplanarity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97FC16-54F1-F0E8-B953-F6F5346E3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ACA341-1F53-46E2-B7E6-DFC28A05D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68E683-93E8-29DC-5E3B-23C92DAE5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3214CD-6BA6-4FDB-BFA7-4507642793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14" r="21886" b="67263"/>
          <a:stretch/>
        </p:blipFill>
        <p:spPr>
          <a:xfrm>
            <a:off x="4819360" y="2460333"/>
            <a:ext cx="2965453" cy="2470284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D0B7093-4233-7E7A-6B6A-4DAE2E2EFDA2}"/>
              </a:ext>
            </a:extLst>
          </p:cNvPr>
          <p:cNvGrpSpPr/>
          <p:nvPr/>
        </p:nvGrpSpPr>
        <p:grpSpPr>
          <a:xfrm>
            <a:off x="6728646" y="639144"/>
            <a:ext cx="2521787" cy="949967"/>
            <a:chOff x="6527470" y="488240"/>
            <a:chExt cx="2521787" cy="94996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38B964-F6A2-28D4-4D44-2C47B327D3C0}"/>
                </a:ext>
              </a:extLst>
            </p:cNvPr>
            <p:cNvSpPr txBox="1"/>
            <p:nvPr/>
          </p:nvSpPr>
          <p:spPr>
            <a:xfrm>
              <a:off x="6527470" y="976542"/>
              <a:ext cx="25217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Phys.Rev.Lett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133 (2024) 2 022301</a:t>
              </a:r>
            </a:p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Phys.Rev.C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110 (2024)  014906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F6D5488-4C97-C55F-BF50-67CD432BE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92627" y="488240"/>
              <a:ext cx="423069" cy="533644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1ADEAC0-02E7-1BDE-62BE-5FE3171DD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398" y="2395630"/>
            <a:ext cx="2786864" cy="24702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9E5D40-5BEC-72D0-9FBC-B59E80FB776A}"/>
              </a:ext>
            </a:extLst>
          </p:cNvPr>
          <p:cNvSpPr txBox="1"/>
          <p:nvPr/>
        </p:nvSpPr>
        <p:spPr>
          <a:xfrm>
            <a:off x="723948" y="5542608"/>
            <a:ext cx="7665184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Expectation: scattering in the QGP broadens the acoplanarity distribution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9D1D47-DB8D-712C-8309-40187E6C7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48" y="1121680"/>
            <a:ext cx="4772794" cy="60887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AB573666-5AA6-6112-1775-36B6C70DC50C}"/>
              </a:ext>
            </a:extLst>
          </p:cNvPr>
          <p:cNvSpPr/>
          <p:nvPr/>
        </p:nvSpPr>
        <p:spPr>
          <a:xfrm>
            <a:off x="1196360" y="1383102"/>
            <a:ext cx="1458686" cy="45720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584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155F203-6D6E-3CA4-228F-F60D97D36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0245"/>
            <a:ext cx="8229600" cy="618314"/>
          </a:xfrm>
        </p:spPr>
        <p:txBody>
          <a:bodyPr>
            <a:normAutofit fontScale="90000"/>
          </a:bodyPr>
          <a:lstStyle/>
          <a:p>
            <a:r>
              <a:rPr lang="en-US" dirty="0"/>
              <a:t>Acoplanarity: h+jet in central </a:t>
            </a:r>
            <a:r>
              <a:rPr lang="en-US" dirty="0" err="1"/>
              <a:t>Pb+Pb</a:t>
            </a:r>
            <a:r>
              <a:rPr lang="en-US" dirty="0"/>
              <a:t> @ LHC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518D0-67FE-0032-27B4-D29F22D0A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3CCE88-7C42-5C3B-5D28-81D63512A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7E88C-C8B9-B03C-9EAE-981066C1C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B652FB-3A23-A6A0-D778-01F0ABE42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13" y="962896"/>
            <a:ext cx="6784094" cy="451308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6A2B45-63BE-B6C5-F421-9E5064FEE4BD}"/>
              </a:ext>
            </a:extLst>
          </p:cNvPr>
          <p:cNvSpPr/>
          <p:nvPr/>
        </p:nvSpPr>
        <p:spPr>
          <a:xfrm>
            <a:off x="1109557" y="2395898"/>
            <a:ext cx="1697351" cy="308008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60BA58B-147F-E9FA-D1A0-F2FE6AB61088}"/>
              </a:ext>
            </a:extLst>
          </p:cNvPr>
          <p:cNvGrpSpPr/>
          <p:nvPr/>
        </p:nvGrpSpPr>
        <p:grpSpPr>
          <a:xfrm>
            <a:off x="6772737" y="907034"/>
            <a:ext cx="2521787" cy="949967"/>
            <a:chOff x="6527470" y="488240"/>
            <a:chExt cx="2521787" cy="94996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62B744-FCCA-700F-DA55-00FE79C620CD}"/>
                </a:ext>
              </a:extLst>
            </p:cNvPr>
            <p:cNvSpPr txBox="1"/>
            <p:nvPr/>
          </p:nvSpPr>
          <p:spPr>
            <a:xfrm>
              <a:off x="6527470" y="976542"/>
              <a:ext cx="25217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Phys.Rev.Lett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133 (2024) 2 022301</a:t>
              </a:r>
            </a:p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Phys.Rev.C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110 (2024)  014906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924EA1-D6E3-36E6-583E-32A680C7B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92627" y="488240"/>
              <a:ext cx="423069" cy="533644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9D47A58-510E-0996-5BA9-EFC169797023}"/>
              </a:ext>
            </a:extLst>
          </p:cNvPr>
          <p:cNvGrpSpPr/>
          <p:nvPr/>
        </p:nvGrpSpPr>
        <p:grpSpPr>
          <a:xfrm>
            <a:off x="6985957" y="2400226"/>
            <a:ext cx="2029449" cy="2212280"/>
            <a:chOff x="6878926" y="2400226"/>
            <a:chExt cx="2029449" cy="221228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CABEDEB-A6C4-155C-8EE7-2E31633CF9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8926" y="2400226"/>
              <a:ext cx="2029449" cy="206318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02653D0-A95F-A5B1-C08A-D8EE16704416}"/>
                </a:ext>
              </a:extLst>
            </p:cNvPr>
            <p:cNvSpPr txBox="1"/>
            <p:nvPr/>
          </p:nvSpPr>
          <p:spPr>
            <a:xfrm rot="2200370">
              <a:off x="6896392" y="4212396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Times New Roman"/>
                  <a:cs typeface="Times New Roman"/>
                </a:rPr>
                <a:t>R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18448E6-D7FD-3011-A470-4653C2163FAA}"/>
                </a:ext>
              </a:extLst>
            </p:cNvPr>
            <p:cNvCxnSpPr>
              <a:cxnSpLocks/>
            </p:cNvCxnSpPr>
            <p:nvPr/>
          </p:nvCxnSpPr>
          <p:spPr>
            <a:xfrm>
              <a:off x="7217328" y="4463062"/>
              <a:ext cx="210824" cy="1309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C32E636-FA21-39D8-A5E7-7F18E9A7F882}"/>
              </a:ext>
            </a:extLst>
          </p:cNvPr>
          <p:cNvSpPr txBox="1"/>
          <p:nvPr/>
        </p:nvSpPr>
        <p:spPr>
          <a:xfrm>
            <a:off x="1526220" y="5775903"/>
            <a:ext cx="5647905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Large medium-induced azimuthal broadening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Only for large-aperture recoil jets at low </a:t>
            </a:r>
            <a:r>
              <a:rPr lang="en-US" sz="2000" dirty="0" err="1"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latin typeface="Times New Roman"/>
                <a:cs typeface="Times New Roman"/>
              </a:rPr>
              <a:t>T</a:t>
            </a:r>
            <a:r>
              <a:rPr lang="en-US" sz="2000" baseline="30000" dirty="0" err="1">
                <a:latin typeface="Times New Roman"/>
                <a:cs typeface="Times New Roman"/>
              </a:rPr>
              <a:t>jet</a:t>
            </a:r>
            <a:r>
              <a:rPr lang="en-US" sz="2000" baseline="30000" dirty="0">
                <a:latin typeface="Times New Roman"/>
                <a:cs typeface="Times New Roman"/>
              </a:rPr>
              <a:t>  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902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432D1D2-97DA-DD76-BD6E-4E39FFC3F1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04" t="9460" r="6280" b="14648"/>
          <a:stretch>
            <a:fillRect/>
          </a:stretch>
        </p:blipFill>
        <p:spPr>
          <a:xfrm>
            <a:off x="162774" y="1492620"/>
            <a:ext cx="7619336" cy="38439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C141BC-9262-2190-F4FD-59017C964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293"/>
            <a:ext cx="6978693" cy="950898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Medium-induced acoplanarity broadening at RHIC and the LHC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5C73FD-7CE3-BA31-AF2A-645EBEA19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C9A3BA-5A46-FEC3-F7CD-F5170C55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C500F-4EA5-E15D-A718-4ABCE9682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3FC9E71-45ED-54FA-CCFA-B1C0CA3637EF}"/>
              </a:ext>
            </a:extLst>
          </p:cNvPr>
          <p:cNvSpPr/>
          <p:nvPr/>
        </p:nvSpPr>
        <p:spPr>
          <a:xfrm>
            <a:off x="892629" y="2862942"/>
            <a:ext cx="772885" cy="1164771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324574-8372-1E4F-DEFD-E840C52B2E9F}"/>
              </a:ext>
            </a:extLst>
          </p:cNvPr>
          <p:cNvSpPr txBox="1"/>
          <p:nvPr/>
        </p:nvSpPr>
        <p:spPr>
          <a:xfrm>
            <a:off x="811155" y="4966880"/>
            <a:ext cx="945553" cy="33855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 6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DB4094A-551B-CCAF-7E2C-083F65F9A4BC}"/>
              </a:ext>
            </a:extLst>
          </p:cNvPr>
          <p:cNvSpPr/>
          <p:nvPr/>
        </p:nvSpPr>
        <p:spPr>
          <a:xfrm>
            <a:off x="4049486" y="2485032"/>
            <a:ext cx="1524000" cy="943968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DB777C-A9A4-4EFB-B35D-F9B6B4C70377}"/>
                  </a:ext>
                </a:extLst>
              </p:cNvPr>
              <p:cNvSpPr txBox="1"/>
              <p:nvPr/>
            </p:nvSpPr>
            <p:spPr>
              <a:xfrm>
                <a:off x="6093974" y="5268585"/>
                <a:ext cx="1688136" cy="338554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Factor 20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 (~10</m:t>
                    </m:r>
                  </m:oMath>
                </a14:m>
                <a:r>
                  <a:rPr lang="en-US" sz="1600" dirty="0">
                    <a:solidFill>
                      <a:srgbClr val="00B050"/>
                    </a:solidFill>
                    <a:latin typeface="Symbol" pitchFamily="2" charset="2"/>
                    <a:cs typeface="Times New Roman" panose="02020603050405020304" pitchFamily="18" charset="0"/>
                  </a:rPr>
                  <a:t>s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)</m:t>
                    </m:r>
                  </m:oMath>
                </a14:m>
                <a:endParaRPr lang="en-US" sz="1600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2DB777C-A9A4-4EFB-B35D-F9B6B4C703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3974" y="5268585"/>
                <a:ext cx="1688136" cy="338554"/>
              </a:xfrm>
              <a:prstGeom prst="rect">
                <a:avLst/>
              </a:prstGeom>
              <a:blipFill>
                <a:blip r:embed="rId3"/>
                <a:stretch>
                  <a:fillRect l="-1481" t="-3448" b="-20690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D646A684-5866-2338-955C-2549D17A3EBE}"/>
              </a:ext>
            </a:extLst>
          </p:cNvPr>
          <p:cNvSpPr/>
          <p:nvPr/>
        </p:nvSpPr>
        <p:spPr>
          <a:xfrm>
            <a:off x="6672563" y="3169383"/>
            <a:ext cx="501562" cy="160944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381DC73-7D8B-04B2-5B48-C55860E5F03D}"/>
              </a:ext>
            </a:extLst>
          </p:cNvPr>
          <p:cNvGrpSpPr/>
          <p:nvPr/>
        </p:nvGrpSpPr>
        <p:grpSpPr>
          <a:xfrm>
            <a:off x="6945907" y="205985"/>
            <a:ext cx="2029449" cy="2212280"/>
            <a:chOff x="6878926" y="2400226"/>
            <a:chExt cx="2029449" cy="221228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E341BF4-B0B6-2B62-64F0-0FE8C598E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8926" y="2400226"/>
              <a:ext cx="2029449" cy="206318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C560C7E-1115-2650-8B4F-6012C611C47A}"/>
                </a:ext>
              </a:extLst>
            </p:cNvPr>
            <p:cNvSpPr txBox="1"/>
            <p:nvPr/>
          </p:nvSpPr>
          <p:spPr>
            <a:xfrm rot="2200370">
              <a:off x="6896392" y="4212396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Times New Roman"/>
                  <a:cs typeface="Times New Roman"/>
                </a:rPr>
                <a:t>R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3012FFF-3930-70BC-BA84-346269F0131E}"/>
                </a:ext>
              </a:extLst>
            </p:cNvPr>
            <p:cNvCxnSpPr>
              <a:cxnSpLocks/>
            </p:cNvCxnSpPr>
            <p:nvPr/>
          </p:nvCxnSpPr>
          <p:spPr>
            <a:xfrm>
              <a:off x="7217328" y="4463062"/>
              <a:ext cx="210824" cy="1309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768EA7D-863E-DE87-FCAA-526E303B177B}"/>
              </a:ext>
            </a:extLst>
          </p:cNvPr>
          <p:cNvSpPr txBox="1"/>
          <p:nvPr/>
        </p:nvSpPr>
        <p:spPr>
          <a:xfrm>
            <a:off x="1526220" y="5775903"/>
            <a:ext cx="5647905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Large medium-induced azimuthal broadening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Only for large-aperture recoil jets at low </a:t>
            </a:r>
            <a:r>
              <a:rPr lang="en-US" sz="2000" dirty="0" err="1"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latin typeface="Times New Roman"/>
                <a:cs typeface="Times New Roman"/>
              </a:rPr>
              <a:t>T</a:t>
            </a:r>
            <a:r>
              <a:rPr lang="en-US" sz="2000" baseline="30000" dirty="0" err="1">
                <a:latin typeface="Times New Roman"/>
                <a:cs typeface="Times New Roman"/>
              </a:rPr>
              <a:t>jet</a:t>
            </a:r>
            <a:r>
              <a:rPr lang="en-US" sz="2000" baseline="30000" dirty="0">
                <a:latin typeface="Times New Roman"/>
                <a:cs typeface="Times New Roman"/>
              </a:rPr>
              <a:t>  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399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FEEB-20DF-8271-F610-6ABFF0703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366" y="61323"/>
            <a:ext cx="8777982" cy="673300"/>
          </a:xfrm>
        </p:spPr>
        <p:txBody>
          <a:bodyPr>
            <a:normAutofit/>
          </a:bodyPr>
          <a:lstStyle/>
          <a:p>
            <a:r>
              <a:rPr lang="en-US" dirty="0"/>
              <a:t>What is a “jet” with R=0.5 at </a:t>
            </a:r>
            <a:r>
              <a:rPr lang="en-US" dirty="0" err="1"/>
              <a:t>p</a:t>
            </a:r>
            <a:r>
              <a:rPr lang="en-US" baseline="-25000" dirty="0" err="1"/>
              <a:t>T</a:t>
            </a:r>
            <a:r>
              <a:rPr lang="en-US" dirty="0"/>
              <a:t>=10 GeV/c?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98B0D1-4123-42AA-B9FC-42BDD3262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F00850-9DF8-021D-75A0-214E40840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313041-E703-3BD0-9ABA-ED681DCBE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77F8F4-DECC-7D87-B100-287F0727A15F}"/>
              </a:ext>
            </a:extLst>
          </p:cNvPr>
          <p:cNvSpPr txBox="1"/>
          <p:nvPr/>
        </p:nvSpPr>
        <p:spPr>
          <a:xfrm>
            <a:off x="269861" y="3429000"/>
            <a:ext cx="834945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Anti-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lang="en-US" sz="2000" baseline="-25000" dirty="0" err="1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used operationally as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clusterizer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- no reference to physical origin</a:t>
            </a:r>
          </a:p>
          <a:p>
            <a:endParaRPr lang="en-US" sz="2000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Low </a:t>
            </a:r>
            <a:r>
              <a:rPr lang="en-US" sz="2000" dirty="0" err="1">
                <a:solidFill>
                  <a:srgbClr val="00B050"/>
                </a:solidFill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solidFill>
                  <a:srgbClr val="00B050"/>
                </a:solidFill>
                <a:latin typeface="Times New Roman"/>
                <a:cs typeface="Times New Roman"/>
              </a:rPr>
              <a:t>T</a:t>
            </a:r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: may not be a “jet” in the perturbative sense, with angle-ordered substructure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rather: just correlated energy-momentum flow within the aperture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FBBF67-E0EE-5125-C45C-6AEFFBD6A7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04" t="9460" r="6280" b="14648"/>
          <a:stretch>
            <a:fillRect/>
          </a:stretch>
        </p:blipFill>
        <p:spPr>
          <a:xfrm>
            <a:off x="2194463" y="882420"/>
            <a:ext cx="4500250" cy="22703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7EAF1F-BA67-97C1-3527-8980A92E555D}"/>
              </a:ext>
            </a:extLst>
          </p:cNvPr>
          <p:cNvSpPr txBox="1"/>
          <p:nvPr/>
        </p:nvSpPr>
        <p:spPr>
          <a:xfrm>
            <a:off x="671072" y="5493242"/>
            <a:ext cx="7884569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Analysis procedure smoothly tracks the fate of jets in the QGP, from out-of-equilibrium at high </a:t>
            </a:r>
            <a:r>
              <a:rPr lang="en-US" sz="2000" dirty="0" err="1"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latin typeface="Times New Roman"/>
                <a:cs typeface="Times New Roman"/>
              </a:rPr>
              <a:t>T</a:t>
            </a:r>
            <a:r>
              <a:rPr lang="en-US" sz="2000" dirty="0">
                <a:latin typeface="Times New Roman"/>
                <a:cs typeface="Times New Roman"/>
              </a:rPr>
              <a:t> to partial or complete thermalization at low </a:t>
            </a:r>
            <a:r>
              <a:rPr lang="en-US" sz="2000" dirty="0" err="1"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latin typeface="Times New Roman"/>
                <a:cs typeface="Times New Roman"/>
              </a:rPr>
              <a:t>T</a:t>
            </a:r>
            <a:endParaRPr lang="en-US" sz="2000" baseline="-25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793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21F25A2-0DB3-7500-40DE-20C6B4CC7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3163"/>
            <a:ext cx="8229600" cy="962896"/>
          </a:xfrm>
        </p:spPr>
        <p:txBody>
          <a:bodyPr>
            <a:normAutofit/>
          </a:bodyPr>
          <a:lstStyle/>
          <a:p>
            <a:r>
              <a:rPr lang="en-US" dirty="0"/>
              <a:t>Acoplanarity broadening: interpretation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CCAA1B-BBAD-A3AC-A7EF-4B08EA378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DAD8DF-7B9A-3835-8264-4C13011EF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17C09-C8DC-C0BD-410B-9A5FB20C1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D19090-3E5D-F9F5-DD94-0498FCFBF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1" y="645333"/>
            <a:ext cx="1059924" cy="11700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662C305-BE0D-DE0E-A074-80D74900F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94" y="1027494"/>
            <a:ext cx="2192655" cy="1943574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21F0395-EEA6-3503-31C0-2F30A62F0CA8}"/>
              </a:ext>
            </a:extLst>
          </p:cNvPr>
          <p:cNvCxnSpPr/>
          <p:nvPr/>
        </p:nvCxnSpPr>
        <p:spPr>
          <a:xfrm>
            <a:off x="2720756" y="1933188"/>
            <a:ext cx="1246039" cy="0"/>
          </a:xfrm>
          <a:prstGeom prst="straightConnector1">
            <a:avLst/>
          </a:prstGeom>
          <a:ln w="952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E156D0A-F127-11E5-1800-274743E0C49A}"/>
              </a:ext>
            </a:extLst>
          </p:cNvPr>
          <p:cNvSpPr txBox="1"/>
          <p:nvPr/>
        </p:nvSpPr>
        <p:spPr>
          <a:xfrm>
            <a:off x="3121038" y="2095338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1ECEA2-C2B4-6CFA-D924-98F5F8D20278}"/>
              </a:ext>
            </a:extLst>
          </p:cNvPr>
          <p:cNvSpPr txBox="1"/>
          <p:nvPr/>
        </p:nvSpPr>
        <p:spPr>
          <a:xfrm>
            <a:off x="-15630" y="3250567"/>
            <a:ext cx="6409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Why broadening only for large aperture recoil jets?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9CAAB1-C51E-11BC-4EDC-1314AF80016D}"/>
              </a:ext>
            </a:extLst>
          </p:cNvPr>
          <p:cNvSpPr txBox="1"/>
          <p:nvPr/>
        </p:nvSpPr>
        <p:spPr>
          <a:xfrm>
            <a:off x="93808" y="4395650"/>
            <a:ext cx="6214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Rather: characteristic of diffuse large-angle flow of QGP excited by the passage of an energetic recoil (“jet” p</a:t>
            </a:r>
            <a:r>
              <a:rPr lang="en-US" sz="2000" baseline="-25000" dirty="0">
                <a:solidFill>
                  <a:srgbClr val="00B050"/>
                </a:solidFill>
                <a:latin typeface="Times New Roman"/>
                <a:cs typeface="Times New Roman"/>
              </a:rPr>
              <a:t>T</a:t>
            </a:r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~R</a:t>
            </a:r>
            <a:r>
              <a:rPr lang="en-US" sz="2000" baseline="30000" dirty="0">
                <a:solidFill>
                  <a:srgbClr val="00B050"/>
                </a:solidFill>
                <a:latin typeface="Times New Roman"/>
                <a:cs typeface="Times New Roman"/>
              </a:rPr>
              <a:t>2</a:t>
            </a:r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3C3BBCD-21AA-4BB4-FC41-B7A95F036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8069" y="5106468"/>
            <a:ext cx="2344233" cy="1677853"/>
          </a:xfrm>
          <a:prstGeom prst="rect">
            <a:avLst/>
          </a:prstGeom>
        </p:spPr>
      </p:pic>
      <p:sp>
        <p:nvSpPr>
          <p:cNvPr id="21" name="Right Arrow 20">
            <a:extLst>
              <a:ext uri="{FF2B5EF4-FFF2-40B4-BE49-F238E27FC236}">
                <a16:creationId xmlns:a16="http://schemas.microsoft.com/office/drawing/2014/main" id="{FE755235-0CE9-1AC3-BB04-A24402901B63}"/>
              </a:ext>
            </a:extLst>
          </p:cNvPr>
          <p:cNvSpPr/>
          <p:nvPr/>
        </p:nvSpPr>
        <p:spPr>
          <a:xfrm>
            <a:off x="5168082" y="5383495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0B5B9B-9DF4-4D6E-272F-4B9D9FD55967}"/>
              </a:ext>
            </a:extLst>
          </p:cNvPr>
          <p:cNvSpPr txBox="1"/>
          <p:nvPr/>
        </p:nvSpPr>
        <p:spPr>
          <a:xfrm>
            <a:off x="6550780" y="5271868"/>
            <a:ext cx="2447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Probes QGP response to jet excitation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4D9BC70-A20C-4845-9912-48F95051F6F7}"/>
              </a:ext>
            </a:extLst>
          </p:cNvPr>
          <p:cNvGrpSpPr/>
          <p:nvPr/>
        </p:nvGrpSpPr>
        <p:grpSpPr>
          <a:xfrm>
            <a:off x="6639990" y="3035123"/>
            <a:ext cx="1715041" cy="1578667"/>
            <a:chOff x="6639990" y="3035123"/>
            <a:chExt cx="1715041" cy="1578667"/>
          </a:xfrm>
        </p:grpSpPr>
        <p:pic>
          <p:nvPicPr>
            <p:cNvPr id="6" name="Picture 2" descr="Rutherford Scattering | Welcome to Physics 122">
              <a:extLst>
                <a:ext uri="{FF2B5EF4-FFF2-40B4-BE49-F238E27FC236}">
                  <a16:creationId xmlns:a16="http://schemas.microsoft.com/office/drawing/2014/main" id="{05C818AD-EDE8-D997-8EC2-1EFF8D8DE1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9990" y="3035123"/>
              <a:ext cx="1715041" cy="1569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C710972-90D5-73F3-6838-8C92CFB16D01}"/>
                </a:ext>
              </a:extLst>
            </p:cNvPr>
            <p:cNvSpPr txBox="1"/>
            <p:nvPr/>
          </p:nvSpPr>
          <p:spPr>
            <a:xfrm>
              <a:off x="7017660" y="3044130"/>
              <a:ext cx="1005403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600" dirty="0">
                  <a:solidFill>
                    <a:srgbClr val="FF0000"/>
                  </a:solidFill>
                  <a:cs typeface="Times New Roman"/>
                </a:rPr>
                <a:t>X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80DB4C3-4CD0-CF78-C68E-A96477EEEC5B}"/>
              </a:ext>
            </a:extLst>
          </p:cNvPr>
          <p:cNvSpPr txBox="1"/>
          <p:nvPr/>
        </p:nvSpPr>
        <p:spPr>
          <a:xfrm>
            <a:off x="22130" y="3569700"/>
            <a:ext cx="6409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not compatible with Rutherford scattering (should also affect small R jets)</a:t>
            </a:r>
          </a:p>
        </p:txBody>
      </p:sp>
      <p:pic>
        <p:nvPicPr>
          <p:cNvPr id="10" name="Picture 2" descr="Power Boat Below Stock Photo - Download Image Now - Nautical Vessel, Sea,  Wake - Water - iStock">
            <a:extLst>
              <a:ext uri="{FF2B5EF4-FFF2-40B4-BE49-F238E27FC236}">
                <a16:creationId xmlns:a16="http://schemas.microsoft.com/office/drawing/2014/main" id="{96B5AD60-2BD4-9A43-49E3-A611A75CB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85" y="5221600"/>
            <a:ext cx="1886676" cy="139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306348-419A-5EEB-032C-0377636ABF4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9104" t="9460" r="6280" b="14648"/>
          <a:stretch>
            <a:fillRect/>
          </a:stretch>
        </p:blipFill>
        <p:spPr>
          <a:xfrm>
            <a:off x="4389865" y="687028"/>
            <a:ext cx="4500250" cy="227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2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2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51429-8A92-88B0-1F36-05AB2BB0C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16856A-DB7D-8F38-E0DA-3D89CD58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1AD1EB-AC08-72C0-945D-004D34F14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7B46E-E8F7-2367-DC0C-248769C85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655B81-3F32-ED16-F00E-1A4DBC6E33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2438"/>
          <a:stretch>
            <a:fillRect/>
          </a:stretch>
        </p:blipFill>
        <p:spPr>
          <a:xfrm>
            <a:off x="791550" y="835198"/>
            <a:ext cx="7794309" cy="192342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A55842A0-3D33-7866-123A-67F0F92E22DB}"/>
              </a:ext>
            </a:extLst>
          </p:cNvPr>
          <p:cNvGrpSpPr/>
          <p:nvPr/>
        </p:nvGrpSpPr>
        <p:grpSpPr>
          <a:xfrm>
            <a:off x="110222" y="3431284"/>
            <a:ext cx="8915476" cy="2637183"/>
            <a:chOff x="131336" y="3008243"/>
            <a:chExt cx="8915476" cy="263718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BDEDAAE-5F13-74A3-FD4D-1D2232842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5580" t="47834" r="7058" b="2360"/>
            <a:stretch>
              <a:fillRect/>
            </a:stretch>
          </p:blipFill>
          <p:spPr>
            <a:xfrm>
              <a:off x="131336" y="3008243"/>
              <a:ext cx="8915476" cy="263718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06EEEBA-1FCE-A286-F60F-A587D7596B10}"/>
                </a:ext>
              </a:extLst>
            </p:cNvPr>
            <p:cNvCxnSpPr/>
            <p:nvPr/>
          </p:nvCxnSpPr>
          <p:spPr>
            <a:xfrm>
              <a:off x="273269" y="3972911"/>
              <a:ext cx="8555565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BDBB876-2E87-7028-8B6F-1B809E89ABC8}"/>
                </a:ext>
              </a:extLst>
            </p:cNvPr>
            <p:cNvCxnSpPr>
              <a:cxnSpLocks/>
            </p:cNvCxnSpPr>
            <p:nvPr/>
          </p:nvCxnSpPr>
          <p:spPr>
            <a:xfrm>
              <a:off x="273269" y="4198884"/>
              <a:ext cx="703142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F0D845A-88F0-EA4D-B8F0-52BF87EB5D7A}"/>
                </a:ext>
              </a:extLst>
            </p:cNvPr>
            <p:cNvCxnSpPr>
              <a:cxnSpLocks/>
            </p:cNvCxnSpPr>
            <p:nvPr/>
          </p:nvCxnSpPr>
          <p:spPr>
            <a:xfrm>
              <a:off x="2333297" y="4656084"/>
              <a:ext cx="649553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E8A31A8-4687-5AD7-8D28-B75569D45707}"/>
                </a:ext>
              </a:extLst>
            </p:cNvPr>
            <p:cNvCxnSpPr>
              <a:cxnSpLocks/>
            </p:cNvCxnSpPr>
            <p:nvPr/>
          </p:nvCxnSpPr>
          <p:spPr>
            <a:xfrm>
              <a:off x="131336" y="4871546"/>
              <a:ext cx="735203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F5FC92A-259C-8FFD-CFB6-320F51AD58BA}"/>
                </a:ext>
              </a:extLst>
            </p:cNvPr>
            <p:cNvCxnSpPr>
              <a:cxnSpLocks/>
            </p:cNvCxnSpPr>
            <p:nvPr/>
          </p:nvCxnSpPr>
          <p:spPr>
            <a:xfrm>
              <a:off x="3124200" y="5108029"/>
              <a:ext cx="4054366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07FE2BC-1B79-4CBB-9706-81B1D77E416D}"/>
              </a:ext>
            </a:extLst>
          </p:cNvPr>
          <p:cNvSpPr txBox="1"/>
          <p:nvPr/>
        </p:nvSpPr>
        <p:spPr>
          <a:xfrm>
            <a:off x="5530889" y="158095"/>
            <a:ext cx="331962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+mj-lt"/>
              </a:rPr>
              <a:t>Phys.Rev.Lett</a:t>
            </a:r>
            <a:r>
              <a:rPr lang="en-US" sz="1600" dirty="0">
                <a:latin typeface="+mj-lt"/>
              </a:rPr>
              <a:t>. 137 (2026) 10, 102301</a:t>
            </a:r>
            <a:endParaRPr lang="en-US" sz="1600" dirty="0"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09003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00564-A472-6047-05E7-E50216A5D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F7E7DD-232A-7ADB-E3BC-F5C648848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DB7BB9-55F9-7239-120C-54850F4C4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8B9F63-6BFC-8C70-7C6F-EF16408A8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FA8C1B-1260-5352-9CE5-6988EE9294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2438"/>
          <a:stretch>
            <a:fillRect/>
          </a:stretch>
        </p:blipFill>
        <p:spPr>
          <a:xfrm>
            <a:off x="791550" y="835198"/>
            <a:ext cx="7794309" cy="19234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B0F564-9E61-DB31-87A0-3BAE6572FFDA}"/>
              </a:ext>
            </a:extLst>
          </p:cNvPr>
          <p:cNvSpPr txBox="1"/>
          <p:nvPr/>
        </p:nvSpPr>
        <p:spPr>
          <a:xfrm>
            <a:off x="5530889" y="158095"/>
            <a:ext cx="331962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+mj-lt"/>
              </a:rPr>
              <a:t>Phys.Rev.Lett</a:t>
            </a:r>
            <a:r>
              <a:rPr lang="en-US" sz="1600" dirty="0">
                <a:latin typeface="+mj-lt"/>
              </a:rPr>
              <a:t>. 137 (2026) 10, 102301</a:t>
            </a:r>
            <a:endParaRPr lang="en-US" sz="1600" dirty="0">
              <a:latin typeface="+mj-lt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6B4919-BA5C-98D1-256C-6FEA7415835C}"/>
              </a:ext>
            </a:extLst>
          </p:cNvPr>
          <p:cNvSpPr txBox="1"/>
          <p:nvPr/>
        </p:nvSpPr>
        <p:spPr>
          <a:xfrm>
            <a:off x="694617" y="3510180"/>
            <a:ext cx="75102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Times New Roman"/>
                <a:cs typeface="Times New Roman"/>
              </a:rPr>
              <a:t>Linear Boltzmann Transport (LBT)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latin typeface="Times New Roman"/>
                <a:cs typeface="Times New Roman"/>
              </a:rPr>
              <a:t>3+1 dimensional hydrodynamics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elastic and inelastic jet-medium scattering in Higher Twist (HT) approach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generation of radiative and thermal recoil partons; further scattering and QGP back-reaction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E7C522-8751-E1AA-AD14-06AB29DCF701}"/>
              </a:ext>
            </a:extLst>
          </p:cNvPr>
          <p:cNvSpPr txBox="1"/>
          <p:nvPr/>
        </p:nvSpPr>
        <p:spPr>
          <a:xfrm>
            <a:off x="694617" y="5385122"/>
            <a:ext cx="7794309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Most comprehensive model of QGP response to jet excitation</a:t>
            </a:r>
          </a:p>
        </p:txBody>
      </p:sp>
    </p:spTree>
    <p:extLst>
      <p:ext uri="{BB962C8B-B14F-4D97-AF65-F5344CB8AC3E}">
        <p14:creationId xmlns:p14="http://schemas.microsoft.com/office/powerpoint/2010/main" val="1213781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29794-5E55-9E76-2BC0-05F45A981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EE55D2-7B51-5DAD-F273-A8BC04F92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DF41F9-B121-52BD-32F4-753FBF70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63F0CE-0263-228D-A0DE-105496471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D6872F-3A20-F6DF-DE90-446021B620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96"/>
          <a:stretch>
            <a:fillRect/>
          </a:stretch>
        </p:blipFill>
        <p:spPr>
          <a:xfrm>
            <a:off x="77942" y="2697246"/>
            <a:ext cx="5118365" cy="37319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99EE66-819A-FF9E-6AF4-56EB8F01FC01}"/>
              </a:ext>
            </a:extLst>
          </p:cNvPr>
          <p:cNvSpPr txBox="1"/>
          <p:nvPr/>
        </p:nvSpPr>
        <p:spPr>
          <a:xfrm>
            <a:off x="5409505" y="1496929"/>
            <a:ext cx="3459166" cy="923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Times New Roman"/>
                <a:cs typeface="Times New Roman"/>
              </a:rPr>
              <a:t>Calculations reproduce measurements, but only if “medium response” is included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2BEF5B-96D1-D5DD-1DCE-92D5EBFC2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6503" y="4131065"/>
            <a:ext cx="2895599" cy="21707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8A82C2D-0561-6BEA-2A3B-5BAFC7C6E3EB}"/>
              </a:ext>
            </a:extLst>
          </p:cNvPr>
          <p:cNvSpPr txBox="1"/>
          <p:nvPr/>
        </p:nvSpPr>
        <p:spPr>
          <a:xfrm>
            <a:off x="703092" y="3992566"/>
            <a:ext cx="1343638" cy="27699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7030A0"/>
                </a:solidFill>
                <a:latin typeface="Times New Roman"/>
                <a:cs typeface="Times New Roman"/>
              </a:rPr>
              <a:t>arXiv:2512.12715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E08E9D-8FF4-4BE6-7B26-706AE78526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04" t="9460" r="6280" b="14648"/>
          <a:stretch>
            <a:fillRect/>
          </a:stretch>
        </p:blipFill>
        <p:spPr>
          <a:xfrm>
            <a:off x="135842" y="295448"/>
            <a:ext cx="5094099" cy="2569986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E77EC61-AE0A-F78B-5292-B89977C58DAB}"/>
              </a:ext>
            </a:extLst>
          </p:cNvPr>
          <p:cNvCxnSpPr>
            <a:cxnSpLocks/>
          </p:cNvCxnSpPr>
          <p:nvPr/>
        </p:nvCxnSpPr>
        <p:spPr>
          <a:xfrm>
            <a:off x="967946" y="1852335"/>
            <a:ext cx="86497" cy="1687430"/>
          </a:xfrm>
          <a:prstGeom prst="straightConnector1">
            <a:avLst/>
          </a:prstGeom>
          <a:ln>
            <a:solidFill>
              <a:srgbClr val="FF000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0D7D9B3-0530-6D65-E0F5-041BF356C7B0}"/>
              </a:ext>
            </a:extLst>
          </p:cNvPr>
          <p:cNvCxnSpPr>
            <a:cxnSpLocks/>
          </p:cNvCxnSpPr>
          <p:nvPr/>
        </p:nvCxnSpPr>
        <p:spPr>
          <a:xfrm>
            <a:off x="1139222" y="1580441"/>
            <a:ext cx="1984978" cy="1590621"/>
          </a:xfrm>
          <a:prstGeom prst="straightConnector1">
            <a:avLst/>
          </a:prstGeom>
          <a:ln>
            <a:solidFill>
              <a:srgbClr val="0070C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594B8229-EEBC-C8DB-681A-B307BEC1AFE5}"/>
              </a:ext>
            </a:extLst>
          </p:cNvPr>
          <p:cNvSpPr/>
          <p:nvPr/>
        </p:nvSpPr>
        <p:spPr>
          <a:xfrm>
            <a:off x="2977978" y="5301049"/>
            <a:ext cx="889687" cy="751013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D92969-2954-A3C1-AED9-30F83EE1C766}"/>
              </a:ext>
            </a:extLst>
          </p:cNvPr>
          <p:cNvSpPr txBox="1"/>
          <p:nvPr/>
        </p:nvSpPr>
        <p:spPr>
          <a:xfrm>
            <a:off x="5263419" y="3234136"/>
            <a:ext cx="3751338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Additional evidence for “thermal jets” or jet wake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4595A7-355D-3F2C-287C-3E6A4025E8F1}"/>
              </a:ext>
            </a:extLst>
          </p:cNvPr>
          <p:cNvSpPr txBox="1"/>
          <p:nvPr/>
        </p:nvSpPr>
        <p:spPr>
          <a:xfrm>
            <a:off x="5530889" y="158095"/>
            <a:ext cx="3319627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err="1">
                <a:latin typeface="+mj-lt"/>
              </a:rPr>
              <a:t>Phys.Rev.Lett</a:t>
            </a:r>
            <a:r>
              <a:rPr lang="en-US" sz="1600" dirty="0">
                <a:latin typeface="+mj-lt"/>
              </a:rPr>
              <a:t>. 137 (2026) 10, 102301</a:t>
            </a:r>
            <a:endParaRPr lang="en-US" sz="1600" dirty="0"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7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A212C4-B918-F07B-47E5-50B94FAE5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08" y="61323"/>
            <a:ext cx="8229600" cy="593225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04ACBE-2794-7FF9-AB9C-D77DA8809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F9A61E-AAD6-A350-3A02-E10D4C2F6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E3B53-F772-0B1B-6B8D-467763507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5F7E11D-2DD1-EEFD-143A-71403DFDFA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104" t="9460" r="6280" b="14648"/>
          <a:stretch>
            <a:fillRect/>
          </a:stretch>
        </p:blipFill>
        <p:spPr>
          <a:xfrm>
            <a:off x="1634772" y="3578692"/>
            <a:ext cx="3094107" cy="15609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7A9AC7-98E9-19C3-EB42-D39C4D1F0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8437" y="3584360"/>
            <a:ext cx="2114664" cy="15852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F52CBC-D3F3-CA0D-F526-456E74CB96C9}"/>
              </a:ext>
            </a:extLst>
          </p:cNvPr>
          <p:cNvSpPr txBox="1"/>
          <p:nvPr/>
        </p:nvSpPr>
        <p:spPr>
          <a:xfrm>
            <a:off x="363708" y="713153"/>
            <a:ext cx="7728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+mj-lt"/>
              </a:rPr>
              <a:t>How to characterize a new material? Excite it and see how it responds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54C536-E62E-6ABB-DE6A-E89DBD2A594D}"/>
              </a:ext>
            </a:extLst>
          </p:cNvPr>
          <p:cNvSpPr txBox="1"/>
          <p:nvPr/>
        </p:nvSpPr>
        <p:spPr>
          <a:xfrm>
            <a:off x="363708" y="5450395"/>
            <a:ext cx="85845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j-lt"/>
                <a:cs typeface="Times New Roman"/>
              </a:rPr>
              <a:t>First direct measurement of the jet wake in the Quark-Gluon Plasma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+mj-lt"/>
                <a:cs typeface="Times New Roman"/>
              </a:rPr>
              <a:t>requires statistical approach to measure low </a:t>
            </a:r>
            <a:r>
              <a:rPr lang="en-US" sz="2000" dirty="0" err="1">
                <a:solidFill>
                  <a:srgbClr val="FF0000"/>
                </a:solidFill>
                <a:latin typeface="+mj-lt"/>
                <a:cs typeface="Times New Roman"/>
              </a:rPr>
              <a:t>p</a:t>
            </a:r>
            <a:r>
              <a:rPr lang="en-US" sz="2000" baseline="-25000" dirty="0" err="1">
                <a:solidFill>
                  <a:srgbClr val="FF0000"/>
                </a:solidFill>
                <a:latin typeface="+mj-lt"/>
                <a:cs typeface="Times New Roman"/>
              </a:rPr>
              <a:t>T</a:t>
            </a:r>
            <a:r>
              <a:rPr lang="en-US" sz="2000" baseline="30000" dirty="0" err="1">
                <a:solidFill>
                  <a:srgbClr val="FF0000"/>
                </a:solidFill>
                <a:latin typeface="+mj-lt"/>
                <a:cs typeface="Times New Roman"/>
              </a:rPr>
              <a:t>jet</a:t>
            </a:r>
            <a:r>
              <a:rPr lang="en-US" sz="2000" dirty="0">
                <a:solidFill>
                  <a:srgbClr val="FF0000"/>
                </a:solidFill>
                <a:latin typeface="+mj-lt"/>
                <a:cs typeface="Times New Roman"/>
              </a:rPr>
              <a:t>/large R, where the signal lies 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DDF98F-0B21-6C97-1026-786A873C8564}"/>
              </a:ext>
            </a:extLst>
          </p:cNvPr>
          <p:cNvGrpSpPr/>
          <p:nvPr/>
        </p:nvGrpSpPr>
        <p:grpSpPr>
          <a:xfrm>
            <a:off x="522253" y="1534974"/>
            <a:ext cx="1078903" cy="1367783"/>
            <a:chOff x="876471" y="1365820"/>
            <a:chExt cx="2029449" cy="221228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DF4BFF8-23C2-9ED3-7014-6DC0CEC15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6471" y="1365820"/>
              <a:ext cx="2029449" cy="206318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B2E4D07-5E12-645A-FF6C-2F659CE09045}"/>
                </a:ext>
              </a:extLst>
            </p:cNvPr>
            <p:cNvSpPr txBox="1"/>
            <p:nvPr/>
          </p:nvSpPr>
          <p:spPr>
            <a:xfrm>
              <a:off x="1834375" y="3004830"/>
              <a:ext cx="6192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00B050"/>
                  </a:solidFill>
                  <a:latin typeface="Times New Roman"/>
                  <a:cs typeface="Times New Roman"/>
                </a:rPr>
                <a:t>p</a:t>
              </a:r>
              <a:r>
                <a:rPr lang="en-US" sz="2000" baseline="-25000" dirty="0" err="1">
                  <a:solidFill>
                    <a:srgbClr val="00B050"/>
                  </a:solidFill>
                  <a:latin typeface="Times New Roman"/>
                  <a:cs typeface="Times New Roman"/>
                </a:rPr>
                <a:t>T,jet</a:t>
              </a:r>
              <a:endParaRPr lang="en-US" sz="2000" baseline="-25000" dirty="0">
                <a:solidFill>
                  <a:srgbClr val="00B05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4DBF382-8CAC-4327-DADE-DD551A924A50}"/>
                </a:ext>
              </a:extLst>
            </p:cNvPr>
            <p:cNvCxnSpPr/>
            <p:nvPr/>
          </p:nvCxnSpPr>
          <p:spPr>
            <a:xfrm flipH="1">
              <a:off x="1694985" y="2899317"/>
              <a:ext cx="278781" cy="529683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B4BBD15-64D7-985E-6A83-9D59E5B360B8}"/>
                </a:ext>
              </a:extLst>
            </p:cNvPr>
            <p:cNvSpPr txBox="1"/>
            <p:nvPr/>
          </p:nvSpPr>
          <p:spPr>
            <a:xfrm rot="2200370">
              <a:off x="893937" y="3177990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Times New Roman"/>
                  <a:cs typeface="Times New Roman"/>
                </a:rPr>
                <a:t>R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30649B1-2933-6002-BA62-28FAE82BC992}"/>
                </a:ext>
              </a:extLst>
            </p:cNvPr>
            <p:cNvCxnSpPr>
              <a:cxnSpLocks/>
            </p:cNvCxnSpPr>
            <p:nvPr/>
          </p:nvCxnSpPr>
          <p:spPr>
            <a:xfrm>
              <a:off x="1214873" y="3428656"/>
              <a:ext cx="210824" cy="1309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572B1B2-5C61-E6E9-9121-87D68B66D310}"/>
              </a:ext>
            </a:extLst>
          </p:cNvPr>
          <p:cNvGrpSpPr/>
          <p:nvPr/>
        </p:nvGrpSpPr>
        <p:grpSpPr>
          <a:xfrm>
            <a:off x="2038286" y="1421279"/>
            <a:ext cx="2691908" cy="2007721"/>
            <a:chOff x="4745935" y="1840201"/>
            <a:chExt cx="3204086" cy="2208857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DDD6937-E8EC-4D7E-64E7-594CE49712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51411"/>
            <a:stretch/>
          </p:blipFill>
          <p:spPr>
            <a:xfrm>
              <a:off x="4745935" y="1840201"/>
              <a:ext cx="3204086" cy="189555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8D682A8-8B07-EB3E-5F0C-5EF5B446416B}"/>
                </a:ext>
              </a:extLst>
            </p:cNvPr>
            <p:cNvSpPr txBox="1"/>
            <p:nvPr/>
          </p:nvSpPr>
          <p:spPr>
            <a:xfrm>
              <a:off x="7034710" y="3710504"/>
              <a:ext cx="5396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latin typeface="Times New Roman"/>
                  <a:cs typeface="Times New Roman"/>
                </a:rPr>
                <a:t>p</a:t>
              </a:r>
              <a:r>
                <a:rPr lang="en-US" sz="1600" baseline="-25000" dirty="0" err="1">
                  <a:latin typeface="Times New Roman"/>
                  <a:cs typeface="Times New Roman"/>
                </a:rPr>
                <a:t>T</a:t>
              </a:r>
              <a:r>
                <a:rPr lang="en-US" sz="1600" baseline="-25000" dirty="0">
                  <a:latin typeface="Times New Roman"/>
                  <a:cs typeface="Times New Roman"/>
                </a:rPr>
                <a:t> </a:t>
              </a:r>
              <a:r>
                <a:rPr lang="en-US" sz="1600" baseline="30000" dirty="0">
                  <a:latin typeface="Times New Roman"/>
                  <a:cs typeface="Times New Roman"/>
                </a:rPr>
                <a:t>jet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804F394E-8F44-50F5-67BB-A003388607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2070" y="1330495"/>
            <a:ext cx="2920950" cy="1943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8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CDBDD-9181-E1CF-7665-F1551132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47552"/>
            <a:ext cx="8229600" cy="962896"/>
          </a:xfrm>
        </p:spPr>
        <p:txBody>
          <a:bodyPr/>
          <a:lstStyle/>
          <a:p>
            <a:r>
              <a:rPr lang="en-US" dirty="0"/>
              <a:t>Extra slides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6BB59E-FEB5-32D2-E7F1-FA58EC458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1548D0-CB3C-D56D-882F-BE5365656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8A51D6-DD0F-51F9-18FD-2A0EAE7DA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229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2037D60-512B-3EE9-2E2C-CF3A5E782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232" y="1612220"/>
            <a:ext cx="3162616" cy="2304256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7BD534D-8FF8-10C5-6E48-9F1C486BCFD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48343" y="61323"/>
                <a:ext cx="8131628" cy="539879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Comment on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𝜌</m:t>
                    </m:r>
                  </m:oMath>
                </a14:m>
                <a:r>
                  <a:rPr lang="en-US" dirty="0"/>
                  <a:t> and biases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57BD534D-8FF8-10C5-6E48-9F1C486BCF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48343" y="61323"/>
                <a:ext cx="8131628" cy="539879"/>
              </a:xfrm>
              <a:blipFill>
                <a:blip r:embed="rId4"/>
                <a:stretch>
                  <a:fillRect t="-15909" b="-38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91FC6B-6265-5AF3-EAE8-CD00C694A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6CDCB-56B9-ACDB-1295-4B64ED144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2DD780-7888-33F3-7A66-FD87BFA05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0BFE358-18E5-FA99-1F4A-8E2192B8DE49}"/>
                  </a:ext>
                </a:extLst>
              </p:cNvPr>
              <p:cNvSpPr txBox="1"/>
              <p:nvPr/>
            </p:nvSpPr>
            <p:spPr>
              <a:xfrm>
                <a:off x="342366" y="1417045"/>
                <a:ext cx="6204857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7030A0"/>
                    </a:solidFill>
                    <a:latin typeface="Times New Roman"/>
                    <a:cs typeface="Times New Roman"/>
                  </a:rPr>
                  <a:t>Definition of</a:t>
                </a:r>
                <a:r>
                  <a:rPr lang="en-US" sz="2000" dirty="0">
                    <a:solidFill>
                      <a:srgbClr val="7030A0"/>
                    </a:solidFill>
                    <a:ea typeface="Cambria Math" panose="02040503050406030204" pitchFamily="18" charset="0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𝜌</m:t>
                    </m:r>
                    <m:r>
                      <a:rPr lang="en-US" sz="20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 (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and</m:t>
                    </m:r>
                    <m:r>
                      <a:rPr lang="en-US" sz="20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similar</m:t>
                    </m:r>
                    <m:r>
                      <a:rPr lang="en-US" sz="20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factors</m:t>
                    </m:r>
                    <m:r>
                      <a:rPr lang="en-US" sz="20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rgbClr val="7030A0"/>
                    </a:solidFill>
                    <a:latin typeface="Times New Roman"/>
                    <a:cs typeface="Times New Roman"/>
                  </a:rPr>
                  <a:t> is arbitrary: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7030A0"/>
                    </a:solidFill>
                    <a:latin typeface="Times New Roman"/>
                    <a:cs typeface="Times New Roman"/>
                  </a:rPr>
                  <a:t>why exclude some specific number of jets?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7030A0"/>
                    </a:solidFill>
                    <a:latin typeface="Times New Roman"/>
                    <a:cs typeface="Times New Roman"/>
                  </a:rPr>
                  <a:t>why median and not some other metric?</a:t>
                </a:r>
              </a:p>
              <a:p>
                <a:r>
                  <a:rPr lang="en-US" sz="2000" dirty="0">
                    <a:solidFill>
                      <a:srgbClr val="7030A0"/>
                    </a:solidFill>
                    <a:latin typeface="Times New Roman"/>
                    <a:cs typeface="Times New Roman"/>
                  </a:rPr>
                  <a:t>No unique definition 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→</m:t>
                    </m:r>
                    <m:r>
                      <a:rPr lang="en-US" sz="20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7030A0"/>
                    </a:solidFill>
                    <a:latin typeface="Times New Roman"/>
                    <a:cs typeface="Times New Roman"/>
                  </a:rPr>
                  <a:t>not a physical quantity</a:t>
                </a:r>
              </a:p>
              <a:p>
                <a:endParaRPr lang="en-US" sz="2000" dirty="0">
                  <a:latin typeface="Times New Roman"/>
                  <a:cs typeface="Times New Roman"/>
                </a:endParaRPr>
              </a:p>
              <a:p>
                <a:r>
                  <a:rPr lang="en-US" sz="2000" dirty="0">
                    <a:solidFill>
                      <a:srgbClr val="00B050"/>
                    </a:solidFill>
                    <a:latin typeface="Times New Roman"/>
                    <a:cs typeface="Times New Roman"/>
                  </a:rPr>
                  <a:t>But still very useful: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  <a:latin typeface="Times New Roman"/>
                    <a:cs typeface="Times New Roman"/>
                  </a:rPr>
                  <a:t>E-by-e estimate of multiplicity variation in a given centrality bin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600" dirty="0">
                    <a:solidFill>
                      <a:srgbClr val="00B050"/>
                    </a:solidFill>
                    <a:latin typeface="Times New Roman"/>
                    <a:cs typeface="Times New Roman"/>
                  </a:rPr>
                  <a:t>Reduces the challenge to the unfolding task </a:t>
                </a:r>
                <a:endParaRPr lang="en-US" sz="1600" i="1" dirty="0">
                  <a:solidFill>
                    <a:srgbClr val="00B05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→</m:t>
                    </m:r>
                  </m:oMath>
                </a14:m>
                <a:r>
                  <a:rPr lang="en-US" sz="1600" dirty="0">
                    <a:solidFill>
                      <a:srgbClr val="00B050"/>
                    </a:solidFill>
                    <a:latin typeface="Times New Roman"/>
                    <a:cs typeface="Times New Roman"/>
                  </a:rPr>
                  <a:t> only needs to correct residual fluctuations </a:t>
                </a:r>
                <a:endParaRPr lang="en-US" sz="1600" dirty="0"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0BFE358-18E5-FA99-1F4A-8E2192B8DE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366" y="1417045"/>
                <a:ext cx="6204857" cy="2554545"/>
              </a:xfrm>
              <a:prstGeom prst="rect">
                <a:avLst/>
              </a:prstGeom>
              <a:blipFill>
                <a:blip r:embed="rId5"/>
                <a:stretch>
                  <a:fillRect l="-816" t="-1485" b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FDDEED6-F803-A95C-00D9-68C9A047755A}"/>
                  </a:ext>
                </a:extLst>
              </p:cNvPr>
              <p:cNvSpPr txBox="1"/>
              <p:nvPr/>
            </p:nvSpPr>
            <p:spPr>
              <a:xfrm>
                <a:off x="1889356" y="876550"/>
                <a:ext cx="2233497" cy="3435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𝑇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,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𝑐ℎ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𝑗𝑒𝑡</m:t>
                        </m:r>
                      </m:sub>
                      <m:sup>
                        <m:r>
                          <a:rPr lang="en-US" sz="20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𝑟𝑒𝑐𝑜</m:t>
                        </m:r>
                      </m:sup>
                    </m:sSubSup>
                  </m:oMath>
                </a14:m>
                <a:r>
                  <a:rPr lang="en-US" sz="2000" dirty="0">
                    <a:solidFill>
                      <a:srgbClr val="0070C0"/>
                    </a:solidFill>
                    <a:latin typeface="Times New Roman"/>
                    <a:cs typeface="Times New Roman"/>
                  </a:rPr>
                  <a:t>=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SupPr>
                      <m:e>
                        <m:r>
                          <a:rPr lang="en-US" sz="20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𝑇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,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𝑐ℎ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 </m:t>
                        </m:r>
                        <m:r>
                          <a:rPr lang="en-US" sz="20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𝑗𝑒𝑡</m:t>
                        </m:r>
                      </m:sub>
                      <m:sup>
                        <m:r>
                          <a:rPr lang="en-US" sz="20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𝑟𝑎𝑤</m:t>
                        </m:r>
                      </m:sup>
                    </m:sSubSup>
                  </m:oMath>
                </a14:m>
                <a:r>
                  <a:rPr lang="en-US" sz="2000" dirty="0">
                    <a:solidFill>
                      <a:srgbClr val="0070C0"/>
                    </a:solidFill>
                    <a:latin typeface="Times New Roman"/>
                    <a:cs typeface="Times New Roman"/>
                  </a:rPr>
                  <a:t>-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𝜌</m:t>
                    </m:r>
                    <m:r>
                      <a:rPr lang="en-US" sz="2000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𝐴</m:t>
                    </m:r>
                  </m:oMath>
                </a14:m>
                <a:endParaRPr lang="en-US" sz="2000" dirty="0"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FDDEED6-F803-A95C-00D9-68C9A04775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9356" y="876550"/>
                <a:ext cx="2233497" cy="343556"/>
              </a:xfrm>
              <a:prstGeom prst="rect">
                <a:avLst/>
              </a:prstGeom>
              <a:blipFill>
                <a:blip r:embed="rId6"/>
                <a:stretch>
                  <a:fillRect l="-3955" t="-25926" r="-2825" b="-370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96D9519-F022-6343-59A2-0BB8BDF9A7D9}"/>
                  </a:ext>
                </a:extLst>
              </p:cNvPr>
              <p:cNvSpPr txBox="1"/>
              <p:nvPr/>
            </p:nvSpPr>
            <p:spPr>
              <a:xfrm>
                <a:off x="4714217" y="665664"/>
                <a:ext cx="2173737" cy="6869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𝜌</m:t>
                    </m:r>
                    <m:r>
                      <a:rPr lang="en-US" sz="20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=</m:t>
                    </m:r>
                  </m:oMath>
                </a14:m>
                <a:r>
                  <a:rPr lang="en-US" sz="2000" dirty="0">
                    <a:solidFill>
                      <a:srgbClr val="00B050"/>
                    </a:solidFill>
                    <a:latin typeface="Times New Roman"/>
                    <a:cs typeface="Times New Roman"/>
                  </a:rPr>
                  <a:t>median</a:t>
                </a:r>
                <a:r>
                  <a:rPr lang="en-US" sz="2000" baseline="-25000" dirty="0">
                    <a:solidFill>
                      <a:srgbClr val="00B050"/>
                    </a:solidFill>
                    <a:latin typeface="Times New Roman"/>
                    <a:cs typeface="Times New Roman"/>
                  </a:rPr>
                  <a:t>evt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b="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cs typeface="Times New Roman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𝑇</m:t>
                                </m:r>
                                <m: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,</m:t>
                                </m:r>
                                <m: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𝑗𝑒𝑡</m:t>
                                </m:r>
                              </m:sub>
                              <m:sup>
                                <m: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𝑟𝑎𝑤</m:t>
                                </m:r>
                                <m: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,</m:t>
                                </m:r>
                                <m: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𝑖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𝑗𝑒𝑡</m:t>
                                </m:r>
                              </m:sub>
                              <m:sup>
                                <m:r>
                                  <a:rPr lang="en-US" sz="2000" b="0" i="1" dirty="0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cs typeface="Times New Roman"/>
                                  </a:rPr>
                                  <m:t>𝑖</m:t>
                                </m:r>
                              </m:sup>
                            </m:sSubSup>
                          </m:den>
                        </m:f>
                      </m:e>
                    </m:d>
                  </m:oMath>
                </a14:m>
                <a:endParaRPr lang="en-US" sz="2000" dirty="0">
                  <a:solidFill>
                    <a:srgbClr val="00B050"/>
                  </a:solidFill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96D9519-F022-6343-59A2-0BB8BDF9A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217" y="665664"/>
                <a:ext cx="2173737" cy="686919"/>
              </a:xfrm>
              <a:prstGeom prst="rect">
                <a:avLst/>
              </a:prstGeom>
              <a:blipFill>
                <a:blip r:embed="rId7"/>
                <a:stretch>
                  <a:fillRect l="-4070" b="-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52C3A47B-A2F6-3713-8D13-0ABD6CF487D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83"/>
          <a:stretch/>
        </p:blipFill>
        <p:spPr>
          <a:xfrm>
            <a:off x="6795666" y="4301409"/>
            <a:ext cx="2244182" cy="23637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172F696-44DA-419C-2C94-2FCC3DC01A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8489" y="4484413"/>
            <a:ext cx="2079465" cy="23309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14FFE7-4F1B-EB87-93DC-2DE74B6A312C}"/>
                  </a:ext>
                </a:extLst>
              </p:cNvPr>
              <p:cNvSpPr txBox="1"/>
              <p:nvPr/>
            </p:nvSpPr>
            <p:spPr>
              <a:xfrm>
                <a:off x="348343" y="3969042"/>
                <a:ext cx="4223657" cy="123110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However: beware any cut on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Sup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𝑝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𝑇</m:t>
                        </m:r>
                      </m:sub>
                      <m:sup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𝑟𝑒𝑐𝑜</m:t>
                        </m:r>
                      </m:sup>
                    </m:sSubSup>
                  </m:oMath>
                </a14:m>
                <a:endParaRPr lang="en-US" sz="2000" dirty="0">
                  <a:solidFill>
                    <a:srgbClr val="FF0000"/>
                  </a:solidFill>
                  <a:latin typeface="Times New Roman"/>
                  <a:cs typeface="Times New Roman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bakes in arbitrary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𝜌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definition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biases the jet population near threshold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large effects!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14FFE7-4F1B-EB87-93DC-2DE74B6A3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43" y="3969042"/>
                <a:ext cx="4223657" cy="1231106"/>
              </a:xfrm>
              <a:prstGeom prst="rect">
                <a:avLst/>
              </a:prstGeom>
              <a:blipFill>
                <a:blip r:embed="rId10"/>
                <a:stretch>
                  <a:fillRect l="-1502" t="-2041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B49054-6DC7-3593-3047-FF98033CDBF9}"/>
                  </a:ext>
                </a:extLst>
              </p:cNvPr>
              <p:cNvSpPr txBox="1"/>
              <p:nvPr/>
            </p:nvSpPr>
            <p:spPr>
              <a:xfrm>
                <a:off x="191441" y="5323258"/>
                <a:ext cx="4380559" cy="1200329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Theorem: if no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𝑝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𝑇</m:t>
                        </m:r>
                      </m:sub>
                      <m:sup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𝑟𝑒𝑐𝑜</m:t>
                        </m:r>
                      </m:sup>
                    </m:sSubSup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cut</a:t>
                </a:r>
                <a:r>
                  <a:rPr lang="en-US" dirty="0">
                    <a:latin typeface="Times New Roman"/>
                    <a:cs typeface="Times New Roman"/>
                  </a:rPr>
                  <a:t>,</a:t>
                </a:r>
                <a:r>
                  <a:rPr lang="en-US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 effects of arbitrary choices in definition of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𝜌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are precisely undone by embedding/unfolding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→ </m:t>
                    </m:r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no bias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B49054-6DC7-3593-3047-FF98033CDB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441" y="5323258"/>
                <a:ext cx="4380559" cy="1200329"/>
              </a:xfrm>
              <a:prstGeom prst="rect">
                <a:avLst/>
              </a:prstGeom>
              <a:blipFill>
                <a:blip r:embed="rId11"/>
                <a:stretch>
                  <a:fillRect l="-865" t="-1031" b="-515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EE64032-8FCF-5FE5-234E-A1EBA9AD6BC2}"/>
              </a:ext>
            </a:extLst>
          </p:cNvPr>
          <p:cNvSpPr txBox="1"/>
          <p:nvPr/>
        </p:nvSpPr>
        <p:spPr>
          <a:xfrm>
            <a:off x="5284092" y="4172887"/>
            <a:ext cx="1393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Bias at threshold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60DDB7-3EE5-C018-32E2-F0A977FAA322}"/>
              </a:ext>
            </a:extLst>
          </p:cNvPr>
          <p:cNvSpPr txBox="1"/>
          <p:nvPr/>
        </p:nvSpPr>
        <p:spPr>
          <a:xfrm>
            <a:off x="7596213" y="4176636"/>
            <a:ext cx="7393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No bias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515A12B-583F-A32F-FB57-3F55DF8924E3}"/>
              </a:ext>
            </a:extLst>
          </p:cNvPr>
          <p:cNvSpPr/>
          <p:nvPr/>
        </p:nvSpPr>
        <p:spPr>
          <a:xfrm>
            <a:off x="7912510" y="3465871"/>
            <a:ext cx="1078180" cy="265472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63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6" grpId="0"/>
      <p:bldP spid="7" grpId="0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8C263-6A9E-0C7F-B0F8-9CE393DE1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0D798-E9E7-5723-A19F-467AAACCE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8526"/>
          </a:xfrm>
        </p:spPr>
        <p:txBody>
          <a:bodyPr>
            <a:normAutofit fontScale="90000"/>
          </a:bodyPr>
          <a:lstStyle/>
          <a:p>
            <a:r>
              <a:rPr lang="en-US" dirty="0"/>
              <a:t>Semi-inclusive approach mitigates selection bias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8A1B33-1671-1F1B-C4CF-25D16EDD1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EFFAA1-7111-1E6C-2C97-DB2097DA4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13A8FF-1E97-D5A5-250B-BF54D8984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26</a:t>
            </a:fld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C606786-D26C-B4C3-FFE7-1B2792ADCE37}"/>
              </a:ext>
            </a:extLst>
          </p:cNvPr>
          <p:cNvGrpSpPr/>
          <p:nvPr/>
        </p:nvGrpSpPr>
        <p:grpSpPr>
          <a:xfrm>
            <a:off x="131336" y="1985111"/>
            <a:ext cx="2453487" cy="2582762"/>
            <a:chOff x="876471" y="1365820"/>
            <a:chExt cx="2029449" cy="2212280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CE761585-8CF8-FC63-FF7E-78B135128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6471" y="1365820"/>
              <a:ext cx="2029449" cy="2063180"/>
            </a:xfrm>
            <a:prstGeom prst="rect">
              <a:avLst/>
            </a:prstGeom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D08FBA2-185B-3078-9622-F4221BD35872}"/>
                </a:ext>
              </a:extLst>
            </p:cNvPr>
            <p:cNvSpPr txBox="1"/>
            <p:nvPr/>
          </p:nvSpPr>
          <p:spPr>
            <a:xfrm>
              <a:off x="1834375" y="3004830"/>
              <a:ext cx="61920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solidFill>
                    <a:srgbClr val="00B050"/>
                  </a:solidFill>
                  <a:latin typeface="Times New Roman"/>
                  <a:cs typeface="Times New Roman"/>
                </a:rPr>
                <a:t>p</a:t>
              </a:r>
              <a:r>
                <a:rPr lang="en-US" sz="2000" baseline="-25000" dirty="0" err="1">
                  <a:solidFill>
                    <a:srgbClr val="00B050"/>
                  </a:solidFill>
                  <a:latin typeface="Times New Roman"/>
                  <a:cs typeface="Times New Roman"/>
                </a:rPr>
                <a:t>T,jet</a:t>
              </a:r>
              <a:endParaRPr lang="en-US" sz="2000" baseline="-25000" dirty="0">
                <a:solidFill>
                  <a:srgbClr val="00B050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0A8DF9B-291C-F117-C822-6C8567040B31}"/>
                </a:ext>
              </a:extLst>
            </p:cNvPr>
            <p:cNvCxnSpPr/>
            <p:nvPr/>
          </p:nvCxnSpPr>
          <p:spPr>
            <a:xfrm flipH="1">
              <a:off x="1694985" y="2899317"/>
              <a:ext cx="278781" cy="529683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A97C0A6-71FA-989B-AF6A-0663AFD56368}"/>
                </a:ext>
              </a:extLst>
            </p:cNvPr>
            <p:cNvSpPr txBox="1"/>
            <p:nvPr/>
          </p:nvSpPr>
          <p:spPr>
            <a:xfrm rot="2200370">
              <a:off x="893937" y="3177990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Times New Roman"/>
                  <a:cs typeface="Times New Roman"/>
                </a:rPr>
                <a:t>R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C35F7C4-4EF8-F9AB-F2B4-D9D2BEBD5ACC}"/>
                </a:ext>
              </a:extLst>
            </p:cNvPr>
            <p:cNvCxnSpPr>
              <a:cxnSpLocks/>
            </p:cNvCxnSpPr>
            <p:nvPr/>
          </p:nvCxnSpPr>
          <p:spPr>
            <a:xfrm>
              <a:off x="1214873" y="3428656"/>
              <a:ext cx="210824" cy="1309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F7FA6698-8894-A26B-F3A8-C705CBE2AEF5}"/>
              </a:ext>
            </a:extLst>
          </p:cNvPr>
          <p:cNvSpPr txBox="1"/>
          <p:nvPr/>
        </p:nvSpPr>
        <p:spPr>
          <a:xfrm>
            <a:off x="457200" y="1432581"/>
            <a:ext cx="2743701" cy="40011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Trigger: </a:t>
            </a:r>
            <a:r>
              <a:rPr lang="en-US" sz="2000" dirty="0">
                <a:solidFill>
                  <a:srgbClr val="FF0000"/>
                </a:solidFill>
                <a:latin typeface="Symbol" pitchFamily="2" charset="2"/>
                <a:cs typeface="Times New Roman"/>
              </a:rPr>
              <a:t>g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FF0000"/>
                </a:solidFill>
                <a:latin typeface="Symbol" pitchFamily="2" charset="2"/>
                <a:cs typeface="Times New Roman"/>
              </a:rPr>
              <a:t>p</a:t>
            </a:r>
            <a:r>
              <a:rPr lang="en-US" sz="2000" baseline="30000" dirty="0">
                <a:solidFill>
                  <a:srgbClr val="FF0000"/>
                </a:solidFill>
                <a:latin typeface="Times New Roman"/>
                <a:cs typeface="Times New Roman"/>
              </a:rPr>
              <a:t>0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ch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hadron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A5CD01F-51EF-CA73-4E93-08E3AB852791}"/>
              </a:ext>
            </a:extLst>
          </p:cNvPr>
          <p:cNvSpPr txBox="1"/>
          <p:nvPr/>
        </p:nvSpPr>
        <p:spPr>
          <a:xfrm>
            <a:off x="209261" y="4708214"/>
            <a:ext cx="1172116" cy="400110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Recoil jet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9B8656E-8235-E627-22E6-84174CEF5028}"/>
              </a:ext>
            </a:extLst>
          </p:cNvPr>
          <p:cNvGrpSpPr/>
          <p:nvPr/>
        </p:nvGrpSpPr>
        <p:grpSpPr>
          <a:xfrm>
            <a:off x="4400745" y="1763213"/>
            <a:ext cx="2620036" cy="2602502"/>
            <a:chOff x="5004346" y="1217674"/>
            <a:chExt cx="3179358" cy="307880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151C6C-B2F6-8BC3-2A1C-E2D6F147ADB4}"/>
                </a:ext>
              </a:extLst>
            </p:cNvPr>
            <p:cNvSpPr txBox="1"/>
            <p:nvPr/>
          </p:nvSpPr>
          <p:spPr>
            <a:xfrm>
              <a:off x="7645397" y="3896368"/>
              <a:ext cx="4171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err="1">
                  <a:latin typeface="Times New Roman"/>
                  <a:cs typeface="Times New Roman"/>
                </a:rPr>
                <a:t>p</a:t>
              </a:r>
              <a:r>
                <a:rPr lang="en-US" sz="2000" baseline="-25000" dirty="0" err="1">
                  <a:latin typeface="Times New Roman"/>
                  <a:cs typeface="Times New Roman"/>
                </a:rPr>
                <a:t>T</a:t>
              </a:r>
              <a:endParaRPr lang="en-US" sz="2000" baseline="-25000" dirty="0">
                <a:latin typeface="Times New Roman"/>
                <a:cs typeface="Times New Roman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DA98259-5636-7CEB-24FF-3C5CD064CA1B}"/>
                </a:ext>
              </a:extLst>
            </p:cNvPr>
            <p:cNvGrpSpPr/>
            <p:nvPr/>
          </p:nvGrpSpPr>
          <p:grpSpPr>
            <a:xfrm>
              <a:off x="5004346" y="1217674"/>
              <a:ext cx="3179358" cy="2678694"/>
              <a:chOff x="5004346" y="1217674"/>
              <a:chExt cx="3179358" cy="2678694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5CF9F9B-039E-7E05-9F15-9C9137FAD97E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47972" y="1217674"/>
                <a:ext cx="2635732" cy="2626052"/>
                <a:chOff x="3113049" y="1489648"/>
                <a:chExt cx="2384501" cy="2312919"/>
              </a:xfrm>
            </p:grpSpPr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BEAE4824-5AAB-7762-2488-41088288F6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13049" y="1628079"/>
                  <a:ext cx="0" cy="217448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2A5365D9-D492-B598-1E6D-3C7DC20860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13049" y="3802567"/>
                  <a:ext cx="227484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2AC32D65-CF23-5DA9-4D74-BD2273FFDE78}"/>
                    </a:ext>
                  </a:extLst>
                </p:cNvPr>
                <p:cNvSpPr/>
                <p:nvPr/>
              </p:nvSpPr>
              <p:spPr>
                <a:xfrm>
                  <a:off x="3646449" y="1688931"/>
                  <a:ext cx="1851101" cy="1567226"/>
                </a:xfrm>
                <a:custGeom>
                  <a:avLst/>
                  <a:gdLst>
                    <a:gd name="connsiteX0" fmla="*/ 0 w 1293541"/>
                    <a:gd name="connsiteY0" fmla="*/ 0 h 1037064"/>
                    <a:gd name="connsiteX1" fmla="*/ 401444 w 1293541"/>
                    <a:gd name="connsiteY1" fmla="*/ 624468 h 1037064"/>
                    <a:gd name="connsiteX2" fmla="*/ 1293541 w 1293541"/>
                    <a:gd name="connsiteY2" fmla="*/ 1037064 h 1037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93541" h="1037064">
                      <a:moveTo>
                        <a:pt x="0" y="0"/>
                      </a:moveTo>
                      <a:cubicBezTo>
                        <a:pt x="92927" y="225812"/>
                        <a:pt x="185854" y="451624"/>
                        <a:pt x="401444" y="624468"/>
                      </a:cubicBezTo>
                      <a:cubicBezTo>
                        <a:pt x="617034" y="797312"/>
                        <a:pt x="955287" y="917188"/>
                        <a:pt x="1293541" y="1037064"/>
                      </a:cubicBezTo>
                    </a:path>
                  </a:pathLst>
                </a:custGeom>
                <a:noFill/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AC8ADEB8-CA88-96E1-1A7D-40E01CD5B341}"/>
                    </a:ext>
                  </a:extLst>
                </p:cNvPr>
                <p:cNvSpPr/>
                <p:nvPr/>
              </p:nvSpPr>
              <p:spPr>
                <a:xfrm>
                  <a:off x="3311914" y="1861774"/>
                  <a:ext cx="1851101" cy="1567226"/>
                </a:xfrm>
                <a:custGeom>
                  <a:avLst/>
                  <a:gdLst>
                    <a:gd name="connsiteX0" fmla="*/ 0 w 1293541"/>
                    <a:gd name="connsiteY0" fmla="*/ 0 h 1037064"/>
                    <a:gd name="connsiteX1" fmla="*/ 401444 w 1293541"/>
                    <a:gd name="connsiteY1" fmla="*/ 624468 h 1037064"/>
                    <a:gd name="connsiteX2" fmla="*/ 1293541 w 1293541"/>
                    <a:gd name="connsiteY2" fmla="*/ 1037064 h 1037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293541" h="1037064">
                      <a:moveTo>
                        <a:pt x="0" y="0"/>
                      </a:moveTo>
                      <a:cubicBezTo>
                        <a:pt x="92927" y="225812"/>
                        <a:pt x="185854" y="451624"/>
                        <a:pt x="401444" y="624468"/>
                      </a:cubicBezTo>
                      <a:cubicBezTo>
                        <a:pt x="617034" y="797312"/>
                        <a:pt x="955287" y="917188"/>
                        <a:pt x="1293541" y="1037064"/>
                      </a:cubicBezTo>
                    </a:path>
                  </a:pathLst>
                </a:custGeom>
                <a:noFill/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59B21F4-E7CE-23B1-A655-273D8F47809C}"/>
                    </a:ext>
                  </a:extLst>
                </p:cNvPr>
                <p:cNvSpPr txBox="1"/>
                <p:nvPr/>
              </p:nvSpPr>
              <p:spPr>
                <a:xfrm>
                  <a:off x="4475162" y="1489648"/>
                  <a:ext cx="393296" cy="2981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solidFill>
                        <a:srgbClr val="00B050"/>
                      </a:solidFill>
                      <a:latin typeface="Symbol" pitchFamily="2" charset="2"/>
                      <a:cs typeface="Times New Roman"/>
                    </a:rPr>
                    <a:t>D</a:t>
                  </a:r>
                  <a:r>
                    <a:rPr lang="en-US" sz="1600" dirty="0">
                      <a:solidFill>
                        <a:srgbClr val="00B050"/>
                      </a:solidFill>
                      <a:latin typeface="Times New Roman"/>
                      <a:cs typeface="Times New Roman"/>
                    </a:rPr>
                    <a:t>E</a:t>
                  </a:r>
                </a:p>
              </p:txBody>
            </p: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62A4DADB-DB2B-6173-81BC-20F75803E629}"/>
                    </a:ext>
                  </a:extLst>
                </p:cNvPr>
                <p:cNvCxnSpPr>
                  <a:stCxn id="20" idx="1"/>
                </p:cNvCxnSpPr>
                <p:nvPr/>
              </p:nvCxnSpPr>
              <p:spPr>
                <a:xfrm flipH="1">
                  <a:off x="3746810" y="2632636"/>
                  <a:ext cx="474119" cy="12751"/>
                </a:xfrm>
                <a:prstGeom prst="straightConnector1">
                  <a:avLst/>
                </a:prstGeom>
                <a:ln>
                  <a:solidFill>
                    <a:srgbClr val="00B050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28002B1-26B1-0194-C889-2548D60E4E7F}"/>
                  </a:ext>
                </a:extLst>
              </p:cNvPr>
              <p:cNvSpPr txBox="1"/>
              <p:nvPr/>
            </p:nvSpPr>
            <p:spPr>
              <a:xfrm rot="16200000">
                <a:off x="4672043" y="1969693"/>
                <a:ext cx="106471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Times New Roman"/>
                    <a:cs typeface="Times New Roman"/>
                  </a:rPr>
                  <a:t>log(rate)</a:t>
                </a:r>
              </a:p>
            </p:txBody>
          </p:sp>
          <p:pic>
            <p:nvPicPr>
              <p:cNvPr id="14" name="Picture 2" descr="Normal distribution">
                <a:extLst>
                  <a:ext uri="{FF2B5EF4-FFF2-40B4-BE49-F238E27FC236}">
                    <a16:creationId xmlns:a16="http://schemas.microsoft.com/office/drawing/2014/main" id="{330304F5-E61F-3047-20E3-1985A27D11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835" r="24081"/>
              <a:stretch>
                <a:fillRect/>
              </a:stretch>
            </p:blipFill>
            <p:spPr bwMode="auto">
              <a:xfrm>
                <a:off x="6700487" y="1494328"/>
                <a:ext cx="1148336" cy="8863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id="{284A0410-4289-E450-4AC0-D35BFFD69ED8}"/>
                      </a:ext>
                    </a:extLst>
                  </p:cNvPr>
                  <p:cNvSpPr txBox="1"/>
                  <p:nvPr/>
                </p:nvSpPr>
                <p:spPr>
                  <a:xfrm>
                    <a:off x="6124180" y="2121143"/>
                    <a:ext cx="471604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200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⨂</m:t>
                          </m:r>
                        </m:oMath>
                      </m:oMathPara>
                    </a14:m>
                    <a:endParaRPr lang="en-US" sz="2000" dirty="0">
                      <a:solidFill>
                        <a:srgbClr val="00B050"/>
                      </a:solidFill>
                      <a:latin typeface="Times New Roman"/>
                      <a:cs typeface="Times New Roman"/>
                    </a:endParaRPr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23EE23E5-EA8A-8FE8-F445-09811D4581D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24180" y="2121143"/>
                    <a:ext cx="471604" cy="40011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ABBF27B-042F-7EDC-C7E3-FE6D636F6DEC}"/>
                  </a:ext>
                </a:extLst>
              </p:cNvPr>
              <p:cNvCxnSpPr/>
              <p:nvPr/>
            </p:nvCxnSpPr>
            <p:spPr>
              <a:xfrm>
                <a:off x="7391400" y="2416629"/>
                <a:ext cx="0" cy="1479739"/>
              </a:xfrm>
              <a:prstGeom prst="line">
                <a:avLst/>
              </a:prstGeom>
              <a:ln>
                <a:solidFill>
                  <a:srgbClr val="7030A0"/>
                </a:solidFill>
                <a:prstDash val="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588A69E2-0878-3CAB-4942-FDED23039179}"/>
                  </a:ext>
                </a:extLst>
              </p:cNvPr>
              <p:cNvSpPr/>
              <p:nvPr/>
            </p:nvSpPr>
            <p:spPr>
              <a:xfrm>
                <a:off x="7579151" y="1937491"/>
                <a:ext cx="269672" cy="348509"/>
              </a:xfrm>
              <a:prstGeom prst="rtTriangle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7A6BA2A-3490-CEFE-CF13-8BB5BE543280}"/>
              </a:ext>
            </a:extLst>
          </p:cNvPr>
          <p:cNvSpPr txBox="1"/>
          <p:nvPr/>
        </p:nvSpPr>
        <p:spPr>
          <a:xfrm>
            <a:off x="6145685" y="3352955"/>
            <a:ext cx="444352" cy="5232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C8378E-3C56-4E4C-FC5E-FB262CCA5250}"/>
              </a:ext>
            </a:extLst>
          </p:cNvPr>
          <p:cNvSpPr txBox="1"/>
          <p:nvPr/>
        </p:nvSpPr>
        <p:spPr>
          <a:xfrm>
            <a:off x="2494167" y="4917587"/>
            <a:ext cx="629559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No requirements on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sz="2000" baseline="30000" dirty="0" err="1">
                <a:solidFill>
                  <a:srgbClr val="FF0000"/>
                </a:solidFill>
                <a:latin typeface="Times New Roman"/>
                <a:cs typeface="Times New Roman"/>
              </a:rPr>
              <a:t>jet</a:t>
            </a:r>
            <a:endParaRPr lang="en-US" sz="2000" baseline="30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n-US" sz="2000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r>
              <a:rPr lang="en-US" sz="2000" dirty="0">
                <a:solidFill>
                  <a:srgbClr val="0070C0"/>
                </a:solidFill>
                <a:latin typeface="Times New Roman"/>
                <a:cs typeface="Times New Roman"/>
              </a:rPr>
              <a:t>No selection bias → unbiased recoil jet distributions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80A456B-E87C-1877-90EA-FC47BF6AACBB}"/>
              </a:ext>
            </a:extLst>
          </p:cNvPr>
          <p:cNvSpPr txBox="1"/>
          <p:nvPr/>
        </p:nvSpPr>
        <p:spPr>
          <a:xfrm>
            <a:off x="4164781" y="822268"/>
            <a:ext cx="4522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Select for hard-process trigger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7030A0"/>
                </a:solidFill>
                <a:latin typeface="Times New Roman"/>
                <a:cs typeface="Times New Roman"/>
              </a:rPr>
              <a:t>Count number of recoil jets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790AC16-1693-022F-D1BE-CCEE4C62C788}"/>
              </a:ext>
            </a:extLst>
          </p:cNvPr>
          <p:cNvCxnSpPr/>
          <p:nvPr/>
        </p:nvCxnSpPr>
        <p:spPr>
          <a:xfrm flipV="1">
            <a:off x="4572000" y="3775417"/>
            <a:ext cx="1517486" cy="1142170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525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C1C51931-BD7F-3070-575A-994869020B73}"/>
              </a:ext>
            </a:extLst>
          </p:cNvPr>
          <p:cNvGrpSpPr/>
          <p:nvPr/>
        </p:nvGrpSpPr>
        <p:grpSpPr>
          <a:xfrm>
            <a:off x="941282" y="4422304"/>
            <a:ext cx="3204086" cy="2605513"/>
            <a:chOff x="1603505" y="1655437"/>
            <a:chExt cx="2730500" cy="2131685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AAD6A23-ACA4-B432-591F-41EFA7209C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53604"/>
            <a:stretch/>
          </p:blipFill>
          <p:spPr>
            <a:xfrm>
              <a:off x="1603505" y="1655437"/>
              <a:ext cx="2730500" cy="177356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E2357E7-1894-295E-F612-EDE84DABA6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87765"/>
            <a:stretch/>
          </p:blipFill>
          <p:spPr>
            <a:xfrm>
              <a:off x="1603505" y="3319397"/>
              <a:ext cx="2730500" cy="467725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13B51F-25B0-B248-DD71-3F26E41D40BD}"/>
                </a:ext>
              </a:extLst>
            </p:cNvPr>
            <p:cNvSpPr txBox="1"/>
            <p:nvPr/>
          </p:nvSpPr>
          <p:spPr>
            <a:xfrm>
              <a:off x="2138161" y="2380635"/>
              <a:ext cx="115768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Times New Roman"/>
                  <a:cs typeface="Times New Roman"/>
                </a:rPr>
                <a:t>20&lt;</a:t>
              </a:r>
              <a:r>
                <a:rPr lang="en-US" sz="1000" dirty="0" err="1">
                  <a:latin typeface="Times New Roman"/>
                  <a:cs typeface="Times New Roman"/>
                </a:rPr>
                <a:t>p</a:t>
              </a:r>
              <a:r>
                <a:rPr lang="en-US" sz="1000" baseline="-25000" dirty="0" err="1">
                  <a:latin typeface="Times New Roman"/>
                  <a:cs typeface="Times New Roman"/>
                </a:rPr>
                <a:t>T</a:t>
              </a:r>
              <a:r>
                <a:rPr lang="en-US" sz="1000" baseline="30000" dirty="0" err="1">
                  <a:latin typeface="Times New Roman"/>
                  <a:cs typeface="Times New Roman"/>
                </a:rPr>
                <a:t>jet</a:t>
              </a:r>
              <a:r>
                <a:rPr lang="en-US" sz="1000" dirty="0">
                  <a:latin typeface="Times New Roman"/>
                  <a:cs typeface="Times New Roman"/>
                </a:rPr>
                <a:t>&lt;30 GeV/c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1C38C84-81CA-D00E-1A88-466FFC0F1737}"/>
              </a:ext>
            </a:extLst>
          </p:cNvPr>
          <p:cNvGrpSpPr/>
          <p:nvPr/>
        </p:nvGrpSpPr>
        <p:grpSpPr>
          <a:xfrm>
            <a:off x="670257" y="1541924"/>
            <a:ext cx="3592932" cy="2489136"/>
            <a:chOff x="670257" y="1541924"/>
            <a:chExt cx="3592932" cy="248913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7A3C0D7A-79B7-23BE-3575-B486C1BEDD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299"/>
            <a:stretch/>
          </p:blipFill>
          <p:spPr>
            <a:xfrm>
              <a:off x="1059103" y="1541924"/>
              <a:ext cx="3204086" cy="247497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6AA5C83-DBBC-09C1-95DB-8BFF52D0AC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36" r="94476"/>
            <a:stretch/>
          </p:blipFill>
          <p:spPr>
            <a:xfrm>
              <a:off x="670257" y="1556083"/>
              <a:ext cx="325677" cy="2474977"/>
            </a:xfrm>
            <a:prstGeom prst="rect">
              <a:avLst/>
            </a:prstGeom>
          </p:spPr>
        </p:pic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27BF2A-94F6-F95A-4726-3423CEF9C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99CF2B-DBC3-EDFE-53A9-93120FB20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766EAC-2464-69E5-046C-0C548E5E3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27</a:t>
            </a:fld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8EEC4B6-D9CA-1C59-9FC7-564447146345}"/>
              </a:ext>
            </a:extLst>
          </p:cNvPr>
          <p:cNvCxnSpPr/>
          <p:nvPr/>
        </p:nvCxnSpPr>
        <p:spPr>
          <a:xfrm>
            <a:off x="2572087" y="2370996"/>
            <a:ext cx="0" cy="12327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77051EB-F6AF-3C98-B647-08DAF2EC1228}"/>
              </a:ext>
            </a:extLst>
          </p:cNvPr>
          <p:cNvCxnSpPr/>
          <p:nvPr/>
        </p:nvCxnSpPr>
        <p:spPr>
          <a:xfrm>
            <a:off x="3171656" y="2352567"/>
            <a:ext cx="0" cy="12327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70DC19A-F3EE-E353-877B-F6F87A6BA5D8}"/>
              </a:ext>
            </a:extLst>
          </p:cNvPr>
          <p:cNvCxnSpPr>
            <a:cxnSpLocks/>
          </p:cNvCxnSpPr>
          <p:nvPr/>
        </p:nvCxnSpPr>
        <p:spPr>
          <a:xfrm flipH="1">
            <a:off x="2191717" y="2599394"/>
            <a:ext cx="12634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FCD584B-6FF7-57A1-4495-4B3767F9ECE1}"/>
              </a:ext>
            </a:extLst>
          </p:cNvPr>
          <p:cNvCxnSpPr>
            <a:cxnSpLocks/>
          </p:cNvCxnSpPr>
          <p:nvPr/>
        </p:nvCxnSpPr>
        <p:spPr>
          <a:xfrm flipH="1">
            <a:off x="2210594" y="2862995"/>
            <a:ext cx="12634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itle 1">
            <a:extLst>
              <a:ext uri="{FF2B5EF4-FFF2-40B4-BE49-F238E27FC236}">
                <a16:creationId xmlns:a16="http://schemas.microsoft.com/office/drawing/2014/main" id="{93315D2E-9088-03B4-6BAC-79A2624E4C39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52392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FF0000"/>
                </a:solidFill>
                <a:latin typeface="Times New Roman"/>
                <a:ea typeface="+mj-ea"/>
                <a:cs typeface="+mj-cs"/>
              </a:defRPr>
            </a:lvl1pPr>
          </a:lstStyle>
          <a:p>
            <a:r>
              <a:rPr lang="en-US" sz="2800" dirty="0"/>
              <a:t>Semi-inclusive hadron+jet measurements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02C47BD-B95E-0FC2-A92D-1DA19D570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685" y="755062"/>
            <a:ext cx="4772794" cy="608875"/>
          </a:xfrm>
          <a:prstGeom prst="rect">
            <a:avLst/>
          </a:prstGeom>
        </p:spPr>
      </p:pic>
      <p:sp>
        <p:nvSpPr>
          <p:cNvPr id="15" name="Right Brace 14">
            <a:extLst>
              <a:ext uri="{FF2B5EF4-FFF2-40B4-BE49-F238E27FC236}">
                <a16:creationId xmlns:a16="http://schemas.microsoft.com/office/drawing/2014/main" id="{CA0CFCA8-3B23-A79A-17AC-89A600A9A94A}"/>
              </a:ext>
            </a:extLst>
          </p:cNvPr>
          <p:cNvSpPr/>
          <p:nvPr/>
        </p:nvSpPr>
        <p:spPr>
          <a:xfrm>
            <a:off x="4258755" y="2259745"/>
            <a:ext cx="322828" cy="120649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Brace 33">
            <a:extLst>
              <a:ext uri="{FF2B5EF4-FFF2-40B4-BE49-F238E27FC236}">
                <a16:creationId xmlns:a16="http://schemas.microsoft.com/office/drawing/2014/main" id="{6C9CD5D1-6DA3-646E-9174-78FD560CE44D}"/>
              </a:ext>
            </a:extLst>
          </p:cNvPr>
          <p:cNvSpPr/>
          <p:nvPr/>
        </p:nvSpPr>
        <p:spPr>
          <a:xfrm rot="5400000">
            <a:off x="2672486" y="3650012"/>
            <a:ext cx="339703" cy="90406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575688-AA49-868B-636B-247844CA8E34}"/>
              </a:ext>
            </a:extLst>
          </p:cNvPr>
          <p:cNvGrpSpPr/>
          <p:nvPr/>
        </p:nvGrpSpPr>
        <p:grpSpPr>
          <a:xfrm>
            <a:off x="4731193" y="1739615"/>
            <a:ext cx="4249454" cy="2911317"/>
            <a:chOff x="4745935" y="1840201"/>
            <a:chExt cx="3204086" cy="220885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DFF62FE-054B-FB84-90A1-EAF282DEE3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51411"/>
            <a:stretch/>
          </p:blipFill>
          <p:spPr>
            <a:xfrm>
              <a:off x="4745935" y="1840201"/>
              <a:ext cx="3204086" cy="189555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38526ED-AB43-ECA2-D3B6-95A4CE21839E}"/>
                </a:ext>
              </a:extLst>
            </p:cNvPr>
            <p:cNvSpPr txBox="1"/>
            <p:nvPr/>
          </p:nvSpPr>
          <p:spPr>
            <a:xfrm>
              <a:off x="7034710" y="3710504"/>
              <a:ext cx="5396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>
                  <a:latin typeface="Times New Roman"/>
                  <a:cs typeface="Times New Roman"/>
                </a:rPr>
                <a:t>p</a:t>
              </a:r>
              <a:r>
                <a:rPr lang="en-US" sz="1600" baseline="-25000" dirty="0" err="1">
                  <a:latin typeface="Times New Roman"/>
                  <a:cs typeface="Times New Roman"/>
                </a:rPr>
                <a:t>T</a:t>
              </a:r>
              <a:r>
                <a:rPr lang="en-US" sz="1600" baseline="-25000" dirty="0">
                  <a:latin typeface="Times New Roman"/>
                  <a:cs typeface="Times New Roman"/>
                </a:rPr>
                <a:t> </a:t>
              </a:r>
              <a:r>
                <a:rPr lang="en-US" sz="1600" baseline="30000" dirty="0">
                  <a:latin typeface="Times New Roman"/>
                  <a:cs typeface="Times New Roman"/>
                </a:rPr>
                <a:t>jet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A8FE4C8-88C9-74C4-9EA1-E77E2A75F508}"/>
              </a:ext>
            </a:extLst>
          </p:cNvPr>
          <p:cNvGrpSpPr/>
          <p:nvPr/>
        </p:nvGrpSpPr>
        <p:grpSpPr>
          <a:xfrm>
            <a:off x="6527470" y="488240"/>
            <a:ext cx="2521787" cy="949967"/>
            <a:chOff x="6527470" y="488240"/>
            <a:chExt cx="2521787" cy="94996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E2C49DB-DB77-18C4-2FF9-5854AD437BE8}"/>
                </a:ext>
              </a:extLst>
            </p:cNvPr>
            <p:cNvSpPr txBox="1"/>
            <p:nvPr/>
          </p:nvSpPr>
          <p:spPr>
            <a:xfrm>
              <a:off x="6527470" y="976542"/>
              <a:ext cx="25217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Phys.Rev.Lett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133 (2024) 2 022301</a:t>
              </a:r>
            </a:p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Phys.Rev.C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110 (2024)  014906</a:t>
              </a: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9BF7DA1-7C53-CD52-A95C-BE5B75D2D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92627" y="488240"/>
              <a:ext cx="423069" cy="533644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CDDB61E-C53D-C744-DA0F-AB5D44B9D6A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0214" r="21886" b="67263"/>
          <a:stretch/>
        </p:blipFill>
        <p:spPr>
          <a:xfrm>
            <a:off x="4955314" y="4539403"/>
            <a:ext cx="2706873" cy="225488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3FA8B7-B0DF-CCEE-1382-D0628E851E79}"/>
              </a:ext>
            </a:extLst>
          </p:cNvPr>
          <p:cNvSpPr txBox="1"/>
          <p:nvPr/>
        </p:nvSpPr>
        <p:spPr>
          <a:xfrm>
            <a:off x="6215340" y="6056017"/>
            <a:ext cx="4171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latin typeface="Times New Roman"/>
                <a:cs typeface="Times New Roman"/>
              </a:rPr>
              <a:t>T</a:t>
            </a:r>
            <a:endParaRPr lang="en-US" sz="2000" baseline="-25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31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5F5541F-9C90-2A61-1DFB-BBFF256D1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In-medium acoplanarity: what do we expect?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DB87A6-E311-B76F-4CB5-99B5F0119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244E4-A3B0-0381-BFF0-4A66017D6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2D98D-A0E8-6549-C2FF-318679346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8C848A-8470-8D46-8C30-3D503F5861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325"/>
          <a:stretch/>
        </p:blipFill>
        <p:spPr>
          <a:xfrm>
            <a:off x="177831" y="1676893"/>
            <a:ext cx="4915476" cy="32081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8CCF9F-B882-A275-3E06-66411F5EE3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214" r="21886" b="67263"/>
          <a:stretch/>
        </p:blipFill>
        <p:spPr>
          <a:xfrm>
            <a:off x="5549390" y="1822408"/>
            <a:ext cx="2654259" cy="221105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7BAE6EF-C5E9-DAE3-7878-0648D97CB361}"/>
              </a:ext>
            </a:extLst>
          </p:cNvPr>
          <p:cNvGrpSpPr/>
          <p:nvPr/>
        </p:nvGrpSpPr>
        <p:grpSpPr>
          <a:xfrm>
            <a:off x="6728646" y="639144"/>
            <a:ext cx="2521787" cy="949967"/>
            <a:chOff x="6527470" y="488240"/>
            <a:chExt cx="2521787" cy="94996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5EAEB3F-5DD4-7C72-F9A8-1E6072D4DCBE}"/>
                </a:ext>
              </a:extLst>
            </p:cNvPr>
            <p:cNvSpPr txBox="1"/>
            <p:nvPr/>
          </p:nvSpPr>
          <p:spPr>
            <a:xfrm>
              <a:off x="6527470" y="976542"/>
              <a:ext cx="25217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Phys.Rev.Lett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133 (2024) 2 022301</a:t>
              </a:r>
            </a:p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Phys.Rev.C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110 (2024)  014906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C20732D-5D7F-429E-0A29-CB76085C6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92627" y="488240"/>
              <a:ext cx="423069" cy="533644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A5571AF-61D2-CB61-7232-5276AF1BE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226" y="4449784"/>
            <a:ext cx="2133600" cy="18912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1F5656-0A0F-E628-2889-E4242B6B7548}"/>
              </a:ext>
            </a:extLst>
          </p:cNvPr>
          <p:cNvSpPr txBox="1"/>
          <p:nvPr/>
        </p:nvSpPr>
        <p:spPr>
          <a:xfrm>
            <a:off x="382577" y="5245096"/>
            <a:ext cx="5092190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Expectation: scattering in the QGP should broaden the azimuthal acoplanarity distribution</a:t>
            </a:r>
          </a:p>
        </p:txBody>
      </p:sp>
    </p:spTree>
    <p:extLst>
      <p:ext uri="{BB962C8B-B14F-4D97-AF65-F5344CB8AC3E}">
        <p14:creationId xmlns:p14="http://schemas.microsoft.com/office/powerpoint/2010/main" val="35195396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BF1480-76F8-F34C-81E8-62CBC4582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B6FAB7-DC19-0C1D-090F-09B53C04C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8CC9A-B6C0-C08F-0F35-436E6777F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29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668544B-BF31-72A0-3A92-29ABF470780F}"/>
              </a:ext>
            </a:extLst>
          </p:cNvPr>
          <p:cNvGrpSpPr/>
          <p:nvPr/>
        </p:nvGrpSpPr>
        <p:grpSpPr>
          <a:xfrm>
            <a:off x="344977" y="914301"/>
            <a:ext cx="5224771" cy="5625029"/>
            <a:chOff x="2530990" y="846260"/>
            <a:chExt cx="3551219" cy="410369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DC50916-1802-C509-34A3-876305C77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50293"/>
            <a:stretch>
              <a:fillRect/>
            </a:stretch>
          </p:blipFill>
          <p:spPr>
            <a:xfrm rot="5400000">
              <a:off x="2551358" y="1419102"/>
              <a:ext cx="4103691" cy="295801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608EAA1-0FDF-C684-3FFB-FC0943469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88578"/>
            <a:stretch>
              <a:fillRect/>
            </a:stretch>
          </p:blipFill>
          <p:spPr>
            <a:xfrm rot="5400000">
              <a:off x="818996" y="2558254"/>
              <a:ext cx="4103691" cy="67970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56CDF92-2587-298D-6741-664290686343}"/>
              </a:ext>
            </a:extLst>
          </p:cNvPr>
          <p:cNvSpPr txBox="1"/>
          <p:nvPr/>
        </p:nvSpPr>
        <p:spPr>
          <a:xfrm>
            <a:off x="2217762" y="733198"/>
            <a:ext cx="26925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Phys.Rev.C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111 (2025) 6, 064907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6ADAA0-DD41-DA10-4E9B-AE4927A50109}"/>
              </a:ext>
            </a:extLst>
          </p:cNvPr>
          <p:cNvSpPr txBox="1"/>
          <p:nvPr/>
        </p:nvSpPr>
        <p:spPr>
          <a:xfrm>
            <a:off x="4176713" y="2503520"/>
            <a:ext cx="1239881" cy="584775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Signal+bkgd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(SE)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AA56246-4586-DCAF-3932-193108518A80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3124200" y="2404034"/>
            <a:ext cx="1052513" cy="391874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521B684-4D7A-754F-CD4C-E6B5EC1F5E79}"/>
              </a:ext>
            </a:extLst>
          </p:cNvPr>
          <p:cNvSpPr txBox="1"/>
          <p:nvPr/>
        </p:nvSpPr>
        <p:spPr>
          <a:xfrm>
            <a:off x="2523374" y="3757971"/>
            <a:ext cx="1842286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Mixed-event </a:t>
            </a:r>
            <a:r>
              <a:rPr lang="en-US" sz="1600" dirty="0" err="1">
                <a:latin typeface="Times New Roman"/>
                <a:cs typeface="Times New Roman"/>
              </a:rPr>
              <a:t>bkgd</a:t>
            </a:r>
            <a:r>
              <a:rPr lang="en-US" sz="1600" dirty="0">
                <a:latin typeface="Times New Roman"/>
                <a:cs typeface="Times New Roman"/>
              </a:rPr>
              <a:t> (ME)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F1CDF1-DB3F-489E-9458-F9459954AE74}"/>
              </a:ext>
            </a:extLst>
          </p:cNvPr>
          <p:cNvSpPr txBox="1"/>
          <p:nvPr/>
        </p:nvSpPr>
        <p:spPr>
          <a:xfrm>
            <a:off x="2778995" y="3002951"/>
            <a:ext cx="1060996" cy="584775"/>
          </a:xfrm>
          <a:prstGeom prst="rect">
            <a:avLst/>
          </a:prstGeom>
          <a:solidFill>
            <a:schemeClr val="bg1"/>
          </a:solidFill>
          <a:ln>
            <a:solidFill>
              <a:srgbClr val="2337EE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2337EE"/>
                </a:solidFill>
                <a:latin typeface="Times New Roman"/>
                <a:cs typeface="Times New Roman"/>
              </a:rPr>
              <a:t>Difference</a:t>
            </a:r>
          </a:p>
          <a:p>
            <a:r>
              <a:rPr lang="en-US" sz="1600" dirty="0">
                <a:solidFill>
                  <a:srgbClr val="2337EE"/>
                </a:solidFill>
                <a:latin typeface="Times New Roman"/>
                <a:cs typeface="Times New Roman"/>
              </a:rPr>
              <a:t>SE-ME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A95FA4F-EAC5-DA6D-8AEA-8AB3F574C191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2523374" y="2795907"/>
            <a:ext cx="255621" cy="499432"/>
          </a:xfrm>
          <a:prstGeom prst="straightConnector1">
            <a:avLst/>
          </a:prstGeom>
          <a:ln>
            <a:solidFill>
              <a:srgbClr val="2337E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7B1D058-DE8A-DC6D-0870-E183A2FA2146}"/>
              </a:ext>
            </a:extLst>
          </p:cNvPr>
          <p:cNvGrpSpPr/>
          <p:nvPr/>
        </p:nvGrpSpPr>
        <p:grpSpPr>
          <a:xfrm>
            <a:off x="5416595" y="775802"/>
            <a:ext cx="3283311" cy="5653357"/>
            <a:chOff x="5753316" y="305759"/>
            <a:chExt cx="2899529" cy="538189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10573E5-075A-E18A-D291-86D34E6D1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53316" y="525934"/>
              <a:ext cx="2871515" cy="5161722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0305E87-01C9-5873-7687-77757573E152}"/>
                </a:ext>
              </a:extLst>
            </p:cNvPr>
            <p:cNvSpPr txBox="1"/>
            <p:nvPr/>
          </p:nvSpPr>
          <p:spPr>
            <a:xfrm>
              <a:off x="6215979" y="305759"/>
              <a:ext cx="2436866" cy="2636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ALICE </a:t>
              </a:r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Phys.Rev.C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110 (2024) 1, 014906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51A4C55-F9A7-695D-B7FB-A57E79533F80}"/>
              </a:ext>
            </a:extLst>
          </p:cNvPr>
          <p:cNvSpPr txBox="1"/>
          <p:nvPr/>
        </p:nvSpPr>
        <p:spPr>
          <a:xfrm>
            <a:off x="1372841" y="214771"/>
            <a:ext cx="281230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STAR: event-mixed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bkgd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6EA99F-783E-0CB0-0D88-F3F54E4BFF8B}"/>
              </a:ext>
            </a:extLst>
          </p:cNvPr>
          <p:cNvSpPr txBox="1"/>
          <p:nvPr/>
        </p:nvSpPr>
        <p:spPr>
          <a:xfrm>
            <a:off x="5529639" y="223586"/>
            <a:ext cx="343222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ALICE: trigger-difference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bkgd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FD22906-23B5-F015-418E-B5A97C43E697}"/>
              </a:ext>
            </a:extLst>
          </p:cNvPr>
          <p:cNvSpPr/>
          <p:nvPr/>
        </p:nvSpPr>
        <p:spPr>
          <a:xfrm>
            <a:off x="1370814" y="4512991"/>
            <a:ext cx="1753386" cy="1161148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A1FF19-C0E6-8D13-F0A7-6621115CF646}"/>
              </a:ext>
            </a:extLst>
          </p:cNvPr>
          <p:cNvSpPr txBox="1"/>
          <p:nvPr/>
        </p:nvSpPr>
        <p:spPr>
          <a:xfrm>
            <a:off x="3183104" y="4749483"/>
            <a:ext cx="223679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/>
                <a:cs typeface="Times New Roman"/>
              </a:rPr>
              <a:t>Good shape agreement in </a:t>
            </a:r>
            <a:r>
              <a:rPr lang="en-US" sz="1600" dirty="0" err="1">
                <a:latin typeface="Times New Roman"/>
                <a:cs typeface="Times New Roman"/>
              </a:rPr>
              <a:t>bkgd</a:t>
            </a:r>
            <a:r>
              <a:rPr lang="en-US" sz="1600" dirty="0">
                <a:latin typeface="Times New Roman"/>
                <a:cs typeface="Times New Roman"/>
              </a:rPr>
              <a:t>-dominated region →normalize</a:t>
            </a:r>
          </a:p>
        </p:txBody>
      </p:sp>
    </p:spTree>
    <p:extLst>
      <p:ext uri="{BB962C8B-B14F-4D97-AF65-F5344CB8AC3E}">
        <p14:creationId xmlns:p14="http://schemas.microsoft.com/office/powerpoint/2010/main" val="161007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20" grpId="0" animBg="1"/>
      <p:bldP spid="29" grpId="0" animBg="1"/>
      <p:bldP spid="7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1808B-1849-1564-81D8-88B95368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694F286-4B6E-43F5-26AF-3380A6552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496" y="136242"/>
            <a:ext cx="8622307" cy="723786"/>
          </a:xfrm>
        </p:spPr>
        <p:txBody>
          <a:bodyPr>
            <a:normAutofit fontScale="90000"/>
          </a:bodyPr>
          <a:lstStyle/>
          <a:p>
            <a:r>
              <a:rPr lang="en-US" dirty="0"/>
              <a:t>Acoplanarity: </a:t>
            </a:r>
            <a:r>
              <a:rPr lang="en-US" dirty="0">
                <a:latin typeface="Symbol" pitchFamily="2" charset="2"/>
              </a:rPr>
              <a:t>g</a:t>
            </a:r>
            <a:r>
              <a:rPr lang="en-US" dirty="0"/>
              <a:t>/</a:t>
            </a:r>
            <a:r>
              <a:rPr lang="en-US" dirty="0">
                <a:latin typeface="Symbol" pitchFamily="2" charset="2"/>
              </a:rPr>
              <a:t>p</a:t>
            </a:r>
            <a:r>
              <a:rPr lang="en-US" baseline="30000" dirty="0"/>
              <a:t>0</a:t>
            </a:r>
            <a:r>
              <a:rPr lang="en-US" dirty="0"/>
              <a:t>+jet in central Au+Au @ RHIC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EC148E-0303-67FA-A1D2-18A06403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5AE421-C4D1-7F61-2935-23BFE4C6E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7EC77-56DF-C86E-93AE-07FA57448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92447DC-F987-1401-0649-43D1BD5ED252}"/>
              </a:ext>
            </a:extLst>
          </p:cNvPr>
          <p:cNvGrpSpPr/>
          <p:nvPr/>
        </p:nvGrpSpPr>
        <p:grpSpPr>
          <a:xfrm>
            <a:off x="6554748" y="909341"/>
            <a:ext cx="2305055" cy="1187934"/>
            <a:chOff x="6530997" y="759146"/>
            <a:chExt cx="2305055" cy="118793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1D218FF-3DE7-6DA9-101F-883AD710A67E}"/>
                </a:ext>
              </a:extLst>
            </p:cNvPr>
            <p:cNvSpPr txBox="1"/>
            <p:nvPr/>
          </p:nvSpPr>
          <p:spPr>
            <a:xfrm>
              <a:off x="6530997" y="1300749"/>
              <a:ext cx="230505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Phys.Rev.Lett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134 (2025) 232301</a:t>
              </a:r>
            </a:p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Phys.Rev.C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111 (2025) 064907</a:t>
              </a:r>
            </a:p>
            <a:p>
              <a:r>
                <a:rPr lang="en-US" sz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Phys.Rev.C</a:t>
              </a:r>
              <a:r>
                <a:rPr 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113 (2026) 014902</a:t>
              </a:r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4817F68B-D8B4-51CB-FCB6-E230C9BC4D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6654" y="759146"/>
              <a:ext cx="693739" cy="533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11815E8C-B713-ECAE-FD8B-5E9D33B1B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329" y="960496"/>
            <a:ext cx="4136215" cy="4464487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C328CD2E-A328-398D-E4B9-8B7DA5B71E0D}"/>
              </a:ext>
            </a:extLst>
          </p:cNvPr>
          <p:cNvSpPr/>
          <p:nvPr/>
        </p:nvSpPr>
        <p:spPr>
          <a:xfrm>
            <a:off x="1828800" y="3586348"/>
            <a:ext cx="4631377" cy="193910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3F3FCA-8A2F-9897-A03D-78561B8511F8}"/>
              </a:ext>
            </a:extLst>
          </p:cNvPr>
          <p:cNvGrpSpPr/>
          <p:nvPr/>
        </p:nvGrpSpPr>
        <p:grpSpPr>
          <a:xfrm>
            <a:off x="6985957" y="2400226"/>
            <a:ext cx="2029449" cy="2212280"/>
            <a:chOff x="6878926" y="2400226"/>
            <a:chExt cx="2029449" cy="22122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93E4666-B6A1-0164-2D69-89E6D1D8E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78926" y="2400226"/>
              <a:ext cx="2029449" cy="206318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2A6A28E-10CC-5806-AD60-4F98A92B6A69}"/>
                </a:ext>
              </a:extLst>
            </p:cNvPr>
            <p:cNvSpPr txBox="1"/>
            <p:nvPr/>
          </p:nvSpPr>
          <p:spPr>
            <a:xfrm rot="2200370">
              <a:off x="6896392" y="4212396"/>
              <a:ext cx="3561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Times New Roman"/>
                  <a:cs typeface="Times New Roman"/>
                </a:rPr>
                <a:t>R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29D0753-308F-DCDF-FD3E-2F9D0D2B9A89}"/>
                </a:ext>
              </a:extLst>
            </p:cNvPr>
            <p:cNvCxnSpPr>
              <a:cxnSpLocks/>
            </p:cNvCxnSpPr>
            <p:nvPr/>
          </p:nvCxnSpPr>
          <p:spPr>
            <a:xfrm>
              <a:off x="7217328" y="4463062"/>
              <a:ext cx="210824" cy="1309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ACE4266-292F-B4A0-2CBC-34883B4C3B4B}"/>
              </a:ext>
            </a:extLst>
          </p:cNvPr>
          <p:cNvSpPr txBox="1"/>
          <p:nvPr/>
        </p:nvSpPr>
        <p:spPr>
          <a:xfrm>
            <a:off x="1526220" y="5775903"/>
            <a:ext cx="5647905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Large medium-induced azimuthal broadening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Only for large-aperture recoil jets at low </a:t>
            </a:r>
            <a:r>
              <a:rPr lang="en-US" sz="2000" dirty="0" err="1"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latin typeface="Times New Roman"/>
                <a:cs typeface="Times New Roman"/>
              </a:rPr>
              <a:t>T</a:t>
            </a:r>
            <a:r>
              <a:rPr lang="en-US" sz="2000" baseline="30000" dirty="0" err="1">
                <a:latin typeface="Times New Roman"/>
                <a:cs typeface="Times New Roman"/>
              </a:rPr>
              <a:t>jet</a:t>
            </a:r>
            <a:r>
              <a:rPr lang="en-US" sz="2000" baseline="30000" dirty="0">
                <a:latin typeface="Times New Roman"/>
                <a:cs typeface="Times New Roman"/>
              </a:rPr>
              <a:t>  </a:t>
            </a:r>
            <a:endParaRPr lang="en-US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9782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8460E-C501-C0DA-8442-F1CCB48F9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model predictions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581F72-73FA-B455-7E0B-C5449C109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050304-F3C7-D383-9840-7E6A9DD53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E86EB-BA9F-9F51-1842-04D9564AA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F8A062-DD19-7C0C-04BB-316B47006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4584"/>
            <a:ext cx="5445579" cy="48452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91C4BC-8D4E-3D79-B8A0-353ACDB5440D}"/>
              </a:ext>
            </a:extLst>
          </p:cNvPr>
          <p:cNvSpPr txBox="1"/>
          <p:nvPr/>
        </p:nvSpPr>
        <p:spPr>
          <a:xfrm>
            <a:off x="6435006" y="814587"/>
            <a:ext cx="2436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Appendix of STAR paper:</a:t>
            </a:r>
          </a:p>
          <a:p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Phys.Rev.C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113 (2026) 014902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52EA9B-946F-8870-088B-FA767274E1B4}"/>
              </a:ext>
            </a:extLst>
          </p:cNvPr>
          <p:cNvSpPr txBox="1"/>
          <p:nvPr/>
        </p:nvSpPr>
        <p:spPr>
          <a:xfrm>
            <a:off x="5683014" y="1925792"/>
            <a:ext cx="300378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Times New Roman"/>
                <a:cs typeface="Times New Roman"/>
              </a:rPr>
              <a:t>Qualitatively: predicts the large-R enhancement seen in data but only with wake switched on</a:t>
            </a:r>
          </a:p>
          <a:p>
            <a:endParaRPr lang="en-US" sz="2000" dirty="0">
              <a:latin typeface="Times New Roman"/>
              <a:cs typeface="Times New Roman"/>
            </a:endParaRPr>
          </a:p>
          <a:p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Quantitatively: only for lower </a:t>
            </a:r>
            <a:r>
              <a:rPr lang="en-US" sz="2000" dirty="0" err="1">
                <a:solidFill>
                  <a:schemeClr val="accent2"/>
                </a:solidFill>
                <a:latin typeface="Times New Roman"/>
                <a:cs typeface="Times New Roman"/>
              </a:rPr>
              <a:t>p</a:t>
            </a:r>
            <a:r>
              <a:rPr lang="en-US" sz="2000" baseline="-25000" dirty="0" err="1">
                <a:solidFill>
                  <a:schemeClr val="accent2"/>
                </a:solidFill>
                <a:latin typeface="Times New Roman"/>
                <a:cs typeface="Times New Roman"/>
              </a:rPr>
              <a:t>T</a:t>
            </a:r>
            <a:r>
              <a:rPr lang="en-US" sz="2000" baseline="30000" dirty="0" err="1">
                <a:solidFill>
                  <a:schemeClr val="accent2"/>
                </a:solidFill>
                <a:latin typeface="Times New Roman"/>
                <a:cs typeface="Times New Roman"/>
              </a:rPr>
              <a:t>jet</a:t>
            </a:r>
            <a:r>
              <a:rPr lang="en-US" sz="2000" dirty="0">
                <a:solidFill>
                  <a:schemeClr val="accent2"/>
                </a:solidFill>
                <a:latin typeface="Times New Roman"/>
                <a:cs typeface="Times New Roman"/>
              </a:rPr>
              <a:t>, smaller effects than in data</a:t>
            </a:r>
          </a:p>
          <a:p>
            <a:endParaRPr lang="en-US" sz="2000" dirty="0">
              <a:solidFill>
                <a:schemeClr val="accent2"/>
              </a:solidFill>
              <a:latin typeface="Times New Roman"/>
              <a:cs typeface="Times New Roman"/>
            </a:endParaRPr>
          </a:p>
          <a:p>
            <a:r>
              <a:rPr lang="en-US" sz="2000" dirty="0">
                <a:solidFill>
                  <a:srgbClr val="0070C0"/>
                </a:solidFill>
                <a:latin typeface="Times New Roman"/>
                <a:cs typeface="Times New Roman"/>
              </a:rPr>
              <a:t>Effect is present, model needs tuning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3827512-5ABF-8B4F-9A97-5F8187EC9FE3}"/>
              </a:ext>
            </a:extLst>
          </p:cNvPr>
          <p:cNvSpPr/>
          <p:nvPr/>
        </p:nvSpPr>
        <p:spPr>
          <a:xfrm>
            <a:off x="766119" y="1543142"/>
            <a:ext cx="3188044" cy="1113561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23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51172-66BE-26F7-2454-C66FC6C06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F9AE960-F273-45EC-11A6-AB01881DE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557"/>
            <a:ext cx="8229600" cy="711722"/>
          </a:xfrm>
        </p:spPr>
        <p:txBody>
          <a:bodyPr/>
          <a:lstStyle/>
          <a:p>
            <a:r>
              <a:rPr lang="en-US" dirty="0"/>
              <a:t>Outlook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DB97C6-46D9-C47F-E831-BE66C3629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QCD@LHC 9/29/26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F0ECF3-2B24-2E8D-9D39-5FCA7E9B2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Measuring jet quenching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449DDD-1251-FF11-84B4-CB351C81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DE84E-4CEA-AD46-B381-E60788912773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75B6A4-C67D-13E3-1E55-90C1D74816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-148"/>
          <a:stretch>
            <a:fillRect/>
          </a:stretch>
        </p:blipFill>
        <p:spPr>
          <a:xfrm>
            <a:off x="268898" y="1113590"/>
            <a:ext cx="3575956" cy="25045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8B51D0-3AA1-6E66-C652-9AB9B300D6F8}"/>
              </a:ext>
            </a:extLst>
          </p:cNvPr>
          <p:cNvSpPr txBox="1"/>
          <p:nvPr/>
        </p:nvSpPr>
        <p:spPr>
          <a:xfrm>
            <a:off x="1123409" y="814791"/>
            <a:ext cx="2209259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Times New Roman"/>
                <a:cs typeface="Times New Roman"/>
              </a:rPr>
              <a:t>Kudinoor</a:t>
            </a:r>
            <a:r>
              <a:rPr lang="en-US" sz="1400" dirty="0">
                <a:latin typeface="Times New Roman"/>
                <a:cs typeface="Times New Roman"/>
              </a:rPr>
              <a:t> et al., 2603.23596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305DEE-5161-4CA9-58B6-4D4D7C3A4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590" y="1113590"/>
            <a:ext cx="5050410" cy="28033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9837D21-F10D-49D3-0D7E-35B132BF4E23}"/>
              </a:ext>
            </a:extLst>
          </p:cNvPr>
          <p:cNvSpPr txBox="1"/>
          <p:nvPr/>
        </p:nvSpPr>
        <p:spPr>
          <a:xfrm>
            <a:off x="5483647" y="829111"/>
            <a:ext cx="146226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CMS 2602.19431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0C24F8E-D780-17E6-78EC-1AD1339D50B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104" t="9460" r="6280" b="14648"/>
          <a:stretch>
            <a:fillRect/>
          </a:stretch>
        </p:blipFill>
        <p:spPr>
          <a:xfrm>
            <a:off x="64493" y="3935974"/>
            <a:ext cx="5050410" cy="25479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9DC6C2A-D4EE-2648-D141-38FBBE887C45}"/>
              </a:ext>
            </a:extLst>
          </p:cNvPr>
          <p:cNvSpPr txBox="1"/>
          <p:nvPr/>
        </p:nvSpPr>
        <p:spPr>
          <a:xfrm>
            <a:off x="5273897" y="4498237"/>
            <a:ext cx="3684751" cy="147732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We now have the tools to disentangle QGP responses to jet excitation: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cs typeface="Times New Roman"/>
              </a:rPr>
              <a:t>primary wake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cs typeface="Times New Roman"/>
              </a:rPr>
              <a:t>diffusion wake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/>
                <a:cs typeface="Times New Roman"/>
              </a:rPr>
              <a:t>Moliere scattering</a:t>
            </a:r>
          </a:p>
        </p:txBody>
      </p:sp>
    </p:spTree>
    <p:extLst>
      <p:ext uri="{BB962C8B-B14F-4D97-AF65-F5344CB8AC3E}">
        <p14:creationId xmlns:p14="http://schemas.microsoft.com/office/powerpoint/2010/main" val="1949321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EC1D2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smtClean="0">
            <a:latin typeface="Times New Roman"/>
            <a:cs typeface="Times New Roman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27207</TotalTime>
  <Words>2049</Words>
  <Application>Microsoft Macintosh PowerPoint</Application>
  <PresentationFormat>On-screen Show (4:3)</PresentationFormat>
  <Paragraphs>384</Paragraphs>
  <Slides>32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微軟正黑體</vt:lpstr>
      <vt:lpstr>Arial</vt:lpstr>
      <vt:lpstr>Book Antiqua</vt:lpstr>
      <vt:lpstr>Calibri</vt:lpstr>
      <vt:lpstr>Cambria Math</vt:lpstr>
      <vt:lpstr>Lucida Grande</vt:lpstr>
      <vt:lpstr>Symbol</vt:lpstr>
      <vt:lpstr>Times New Roman</vt:lpstr>
      <vt:lpstr>Office Theme</vt:lpstr>
      <vt:lpstr>How to actually measure jet quenching in heavy-ion collisions</vt:lpstr>
      <vt:lpstr>Jet quenching in one slide</vt:lpstr>
      <vt:lpstr>What can we learn about the Quark-Gluon Plasma from jet quenching ? Consider two limits…</vt:lpstr>
      <vt:lpstr>PowerPoint Presentation</vt:lpstr>
      <vt:lpstr>Quasi-particle scattering via jet splitting</vt:lpstr>
      <vt:lpstr>Quasi-particle scattering via jet splitting</vt:lpstr>
      <vt:lpstr>Jet quenching → selection bias</vt:lpstr>
      <vt:lpstr>Step back: heavy-ion jet measurement challenge</vt:lpstr>
      <vt:lpstr>Semi-inclusive measurement</vt:lpstr>
      <vt:lpstr>Recoil jet distribution: h+jet</vt:lpstr>
      <vt:lpstr>PowerPoint Presentation</vt:lpstr>
      <vt:lpstr>Background yield and pT-smearing corrections</vt:lpstr>
      <vt:lpstr>Statistical background correction</vt:lpstr>
      <vt:lpstr>Statistical jet quenching analysis: current results</vt:lpstr>
      <vt:lpstr>In-medium jet scattering: acoplanarity</vt:lpstr>
      <vt:lpstr>Acoplanarity: h+jet in central Pb+Pb @ LHC</vt:lpstr>
      <vt:lpstr>Medium-induced acoplanarity broadening at RHIC and the LHC</vt:lpstr>
      <vt:lpstr>What is a “jet” with R=0.5 at pT=10 GeV/c?</vt:lpstr>
      <vt:lpstr>Acoplanarity broadening: interpretation</vt:lpstr>
      <vt:lpstr>PowerPoint Presentation</vt:lpstr>
      <vt:lpstr>PowerPoint Presentation</vt:lpstr>
      <vt:lpstr>PowerPoint Presentation</vt:lpstr>
      <vt:lpstr>Summary</vt:lpstr>
      <vt:lpstr>Extra slides</vt:lpstr>
      <vt:lpstr>Comment on ρ and biases</vt:lpstr>
      <vt:lpstr>Semi-inclusive approach mitigates selection bias</vt:lpstr>
      <vt:lpstr>PowerPoint Presentation</vt:lpstr>
      <vt:lpstr>In-medium acoplanarity: what do we expect?</vt:lpstr>
      <vt:lpstr>PowerPoint Presentation</vt:lpstr>
      <vt:lpstr>Acoplanarity: g/p0+jet in central Au+Au @ RHIC</vt:lpstr>
      <vt:lpstr>Hybrid model predictions</vt:lpstr>
      <vt:lpstr>Outlook</vt:lpstr>
    </vt:vector>
  </TitlesOfParts>
  <Company>LBNL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Peter Jacobs</dc:creator>
  <cp:lastModifiedBy>Peter J</cp:lastModifiedBy>
  <cp:revision>2994</cp:revision>
  <dcterms:created xsi:type="dcterms:W3CDTF">2011-06-20T01:07:22Z</dcterms:created>
  <dcterms:modified xsi:type="dcterms:W3CDTF">2026-09-28T19:52:13Z</dcterms:modified>
</cp:coreProperties>
</file>