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1" r:id="rId4"/>
  </p:sldMasterIdLst>
  <p:notesMasterIdLst>
    <p:notesMasterId r:id="rId44"/>
  </p:notesMasterIdLst>
  <p:handoutMasterIdLst>
    <p:handoutMasterId r:id="rId45"/>
  </p:handoutMasterIdLst>
  <p:sldIdLst>
    <p:sldId id="358" r:id="rId5"/>
    <p:sldId id="359" r:id="rId6"/>
    <p:sldId id="258" r:id="rId7"/>
    <p:sldId id="356" r:id="rId8"/>
    <p:sldId id="357" r:id="rId9"/>
    <p:sldId id="311" r:id="rId10"/>
    <p:sldId id="313" r:id="rId11"/>
    <p:sldId id="331" r:id="rId12"/>
    <p:sldId id="349" r:id="rId13"/>
    <p:sldId id="329" r:id="rId14"/>
    <p:sldId id="314" r:id="rId15"/>
    <p:sldId id="342" r:id="rId16"/>
    <p:sldId id="315" r:id="rId17"/>
    <p:sldId id="316" r:id="rId18"/>
    <p:sldId id="321" r:id="rId19"/>
    <p:sldId id="323" r:id="rId20"/>
    <p:sldId id="347" r:id="rId21"/>
    <p:sldId id="376" r:id="rId22"/>
    <p:sldId id="377" r:id="rId23"/>
    <p:sldId id="378" r:id="rId24"/>
    <p:sldId id="379" r:id="rId25"/>
    <p:sldId id="380" r:id="rId26"/>
    <p:sldId id="381" r:id="rId27"/>
    <p:sldId id="327" r:id="rId28"/>
    <p:sldId id="361" r:id="rId29"/>
    <p:sldId id="362" r:id="rId30"/>
    <p:sldId id="363" r:id="rId31"/>
    <p:sldId id="364" r:id="rId32"/>
    <p:sldId id="365" r:id="rId33"/>
    <p:sldId id="366" r:id="rId34"/>
    <p:sldId id="367" r:id="rId35"/>
    <p:sldId id="368" r:id="rId36"/>
    <p:sldId id="369" r:id="rId37"/>
    <p:sldId id="370" r:id="rId38"/>
    <p:sldId id="371" r:id="rId39"/>
    <p:sldId id="372" r:id="rId40"/>
    <p:sldId id="373" r:id="rId41"/>
    <p:sldId id="350" r:id="rId42"/>
    <p:sldId id="268" r:id="rId4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CC"/>
    <a:srgbClr val="3333FF"/>
    <a:srgbClr val="CCECFF"/>
    <a:srgbClr val="6699CC"/>
    <a:srgbClr val="CCFF66"/>
    <a:srgbClr val="FF00FF"/>
    <a:srgbClr val="00FF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39" autoAdjust="0"/>
    <p:restoredTop sz="94667"/>
  </p:normalViewPr>
  <p:slideViewPr>
    <p:cSldViewPr>
      <p:cViewPr varScale="1">
        <p:scale>
          <a:sx n="106" d="100"/>
          <a:sy n="106" d="100"/>
        </p:scale>
        <p:origin x="201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Arial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A358DB70-5CBD-41AC-9698-31861F7542E5}" type="datetimeFigureOut">
              <a:rPr lang="zh-CN" altLang="en-US"/>
              <a:pPr/>
              <a:t>2019/4/22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Arial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/>
            </a:lvl1pPr>
          </a:lstStyle>
          <a:p>
            <a:fld id="{07ED96A3-0F03-449A-901E-5D0B912B80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602789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A40D42-6B32-4070-8A74-87352C31BB9E}" type="datetimeFigureOut">
              <a:rPr lang="zh-CN" altLang="en-US"/>
              <a:pPr/>
              <a:t>2019/4/22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宋体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7DF44DC-EE18-4AF1-A968-D1ECA516B96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86796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宋体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2D25C32-1DBD-4749-85A0-743AA109CC8A}" type="datetime1">
              <a:rPr lang="zh-CN" altLang="en-US" smtClean="0"/>
              <a:t>2019/4/22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006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F88509D-C81D-4CF0-BEB8-6C3E1606F336}" type="datetime1">
              <a:rPr lang="zh-CN" altLang="en-US" smtClean="0"/>
              <a:t>2019/4/22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3259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286A9A9-CFD7-4683-823D-F38D1E64ED9D}" type="datetime1">
              <a:rPr lang="zh-CN" altLang="en-US" smtClean="0"/>
              <a:t>2019/4/22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054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0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D9251C0-123F-430B-BFF0-67FC72B3ED30}" type="datetime1">
              <a:rPr lang="zh-CN" altLang="en-US" smtClean="0"/>
              <a:t>2019/4/22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353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E1D707D-C014-4580-8022-49551750150E}" type="datetime1">
              <a:rPr lang="zh-CN" altLang="en-US" smtClean="0"/>
              <a:t>2019/4/22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775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CB8ADC-CBB6-40D6-A5ED-ED166BBAAD20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743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380B6-0038-4284-AD92-5EEC2419D2F5}" type="slidenum">
              <a:rPr lang="zh-CN" altLang="en-US" smtClean="0">
                <a:solidFill>
                  <a:prstClr val="black"/>
                </a:solidFill>
              </a:rPr>
              <a:pPr/>
              <a:t>34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011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8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6C71DFF-4FFC-44C6-965C-7FC4BAB31A8C}" type="datetime1">
              <a:rPr lang="zh-CN" altLang="en-US" smtClean="0"/>
              <a:t>2019/4/22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804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A843B4-E877-437A-95AD-62998660443A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02C58-5D90-402B-8EF8-AA26672F1EA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081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C05E16-71DA-4093-B056-FBA61D98B177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D1A0E-30FC-48C4-A29E-544B9AE815D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980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9276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9276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AA4C61-5E64-439C-87EF-87E2B6244A04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B381A-FBF3-41DE-BFBF-856E9DB5176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301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4A794D-3B78-4D02-92E6-899DEFB3D9A3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202C58-5D90-402B-8EF8-AA26672F1EA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024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D4892D-A514-47FD-9F76-70F16DA0F923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88224" y="6237312"/>
            <a:ext cx="2133600" cy="476250"/>
          </a:xfrm>
          <a:ln/>
        </p:spPr>
        <p:txBody>
          <a:bodyPr/>
          <a:lstStyle>
            <a:lvl1pPr>
              <a:defRPr/>
            </a:lvl1pPr>
          </a:lstStyle>
          <a:p>
            <a:fld id="{32913243-E730-472E-A005-6BE97143DD9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535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49F85B-4C96-43D1-BD2F-42897114C37C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DACDE8-73D4-4D46-8462-E163EE8DB03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1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49AB5B-6221-479A-9237-39D31A5E1755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22C74F-DBEA-49F0-B5C8-9876D81A333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119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10423-A111-4B54-88F3-65601EEF21D9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7E0655-C453-4013-954C-91D0B82AD3A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567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76B641-A2A9-4B82-9D51-B9F4BFB423B4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790DEC-BDA0-4E44-B3FF-471E9198FF3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2226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EC0F9-6B54-484F-B732-A43F677B6809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1B9AEF-CE71-4575-82A0-7C83C7D3BE6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3316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7ABFC-595F-4804-9108-D22D980ACF41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386EE-C55A-490F-BF01-21CE9DAE8EC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77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 b="0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45D528-5DC1-43AE-A3BF-8656839858CE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913243-E730-472E-A005-6BE97143DD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2841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D401A2-336F-425D-811F-736ED058D4F9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91A3E-F012-4E73-AD3F-366E131CC7DC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5156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AE7957-A703-4CB3-BFB4-FB203CDCBF25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D1A0E-30FC-48C4-A29E-544B9AE815D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076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9276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9276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402452-59F1-4C9B-AE60-2DB7B76A9510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0B381A-FBF3-41DE-BFBF-856E9DB5176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29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62623-DEA4-4930-AF71-3A7234695E8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72217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0F199-8090-4E52-B513-E032A2AED845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61784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95965-8D13-4C50-AC3C-1F87F72650B2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49432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BBA1D-6CA1-4AAD-AEB7-AC873FA66C5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55585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96D18-EFA5-49D3-816A-41EBC080958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49406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9F800-C4B5-4719-A420-7E8AF12DF435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15198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1AA3A-01FE-47F4-8A5B-5488675A570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13248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82A087-B772-40AB-A0AF-99496AC54C73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DACDE8-73D4-4D46-8462-E163EE8DB03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9777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79292-071D-4CEF-BF76-0C62918AA757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5553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60716-79E6-4E63-9A39-D6379DF8262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895172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D614D-B786-4459-AEE6-ED2F74F13A5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18199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6F2B9-5163-441F-B045-87D6FAE767CD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278087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59364A-BCCD-4553-A9E8-87D16D81EC3E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1392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EC15406-99AC-4299-A1FD-719C0985E60B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06057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C803F35-D391-4BB8-95D4-E0AFFF0FEDD8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9325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3BA85A-E6C5-42BA-9D0C-40808D7B7E79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8598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DE5C013-DDA9-446C-8300-6D212BA8307A}" type="slidenum">
              <a:rPr lang="en-US" altLang="zh-CN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21213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015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1F22E7-42A2-4287-93EC-8CAE85DFDD9B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22C74F-DBEA-49F0-B5C8-9876D81A333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1101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0529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773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103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5844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3353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7133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685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6595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731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7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F3497E-9080-4FA9-8DE2-3C9319945CE2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7E0655-C453-4013-954C-91D0B82AD3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52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4851E3-1BFF-4C7C-BDB6-FA0B6123919E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790DEC-BDA0-4E44-B3FF-471E9198FF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9803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10FC1F-052D-46C5-873E-8742D17262BD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1B9AEF-CE71-4575-82A0-7C83C7D3BE6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538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71AC72-0000-4E5D-A99D-FBC45855E1A6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386EE-C55A-490F-BF01-21CE9DAE8E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428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BF175-7E82-41E8-A161-3D9CCF0DEB2B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91A3E-F012-4E73-AD3F-366E131CC7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037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9"/>
          <p:cNvSpPr>
            <a:spLocks noChangeShapeType="1"/>
          </p:cNvSpPr>
          <p:nvPr userDrawn="1"/>
        </p:nvSpPr>
        <p:spPr bwMode="auto">
          <a:xfrm>
            <a:off x="755650" y="5876925"/>
            <a:ext cx="7704138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028" name="Picture 7" descr="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809625"/>
            <a:ext cx="10080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panose="020F0502020204030204" pitchFamily="34" charset="0"/>
                <a:ea typeface="仿宋_GB2312" pitchFamily="49" charset="-122"/>
              </a:defRPr>
            </a:lvl1pPr>
          </a:lstStyle>
          <a:p>
            <a:fld id="{36F2499D-CF84-4745-879B-1B411168993E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 panose="020F0502020204030204" pitchFamily="34" charset="0"/>
                <a:ea typeface="仿宋_GB2312" pitchFamily="49" charset="-122"/>
              </a:defRPr>
            </a:lvl1pPr>
          </a:lstStyle>
          <a:p>
            <a:fld id="{4717C048-3F74-4996-988A-8FD2042BF480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034" name="Line 8"/>
          <p:cNvSpPr>
            <a:spLocks noChangeShapeType="1"/>
          </p:cNvSpPr>
          <p:nvPr userDrawn="1"/>
        </p:nvSpPr>
        <p:spPr bwMode="auto">
          <a:xfrm>
            <a:off x="757238" y="1196975"/>
            <a:ext cx="712787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+mj-lt"/>
          <a:ea typeface="+mj-ea"/>
          <a:cs typeface="楷体_GB23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  <a:cs typeface="楷体_GB23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  <a:cs typeface="楷体_GB23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  <a:cs typeface="楷体_GB23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  <a:cs typeface="楷体_GB231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3333CC"/>
          </a:solidFill>
          <a:latin typeface="+mn-lt"/>
          <a:ea typeface="+mn-ea"/>
          <a:cs typeface="仿宋_GB2312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660033"/>
          </a:solidFill>
          <a:latin typeface="+mn-lt"/>
          <a:ea typeface="宋体" pitchFamily="2" charset="-122"/>
          <a:cs typeface="宋体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0066"/>
          </a:solidFill>
          <a:latin typeface="+mn-lt"/>
          <a:ea typeface="宋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rgbClr val="006600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9"/>
          <p:cNvSpPr>
            <a:spLocks noChangeShapeType="1"/>
          </p:cNvSpPr>
          <p:nvPr/>
        </p:nvSpPr>
        <p:spPr bwMode="auto">
          <a:xfrm>
            <a:off x="755650" y="5876925"/>
            <a:ext cx="7704138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1028" name="Picture 7" descr="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809625"/>
            <a:ext cx="1008063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Calibri" panose="020F0502020204030204" pitchFamily="34" charset="0"/>
                <a:ea typeface="仿宋_GB2312" pitchFamily="49" charset="-122"/>
              </a:defRPr>
            </a:lvl1pPr>
          </a:lstStyle>
          <a:p>
            <a:fld id="{07147B43-002F-4C8D-B7F6-9A9FD912CAB1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Calibri" panose="020F0502020204030204" pitchFamily="34" charset="0"/>
                <a:ea typeface="仿宋_GB2312" pitchFamily="49" charset="-122"/>
              </a:defRPr>
            </a:lvl1pPr>
          </a:lstStyle>
          <a:p>
            <a:fld id="{4717C048-3F74-4996-988A-8FD2042BF48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34" name="Line 8"/>
          <p:cNvSpPr>
            <a:spLocks noChangeShapeType="1"/>
          </p:cNvSpPr>
          <p:nvPr/>
        </p:nvSpPr>
        <p:spPr bwMode="auto">
          <a:xfrm>
            <a:off x="757238" y="1196975"/>
            <a:ext cx="7127875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033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+mj-lt"/>
          <a:ea typeface="+mj-ea"/>
          <a:cs typeface="楷体_GB231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  <a:cs typeface="楷体_GB231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  <a:cs typeface="楷体_GB231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  <a:cs typeface="楷体_GB231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  <a:cs typeface="楷体_GB231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Comic Sans MS" pitchFamily="66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3333CC"/>
          </a:solidFill>
          <a:latin typeface="+mn-lt"/>
          <a:ea typeface="+mn-ea"/>
          <a:cs typeface="仿宋_GB2312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660033"/>
          </a:solidFill>
          <a:latin typeface="+mn-lt"/>
          <a:ea typeface="宋体" pitchFamily="2" charset="-122"/>
          <a:cs typeface="宋体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0066"/>
          </a:solidFill>
          <a:latin typeface="+mn-lt"/>
          <a:ea typeface="宋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rgbClr val="006600"/>
          </a:solidFill>
          <a:latin typeface="+mn-lt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ea typeface="宋体" pitchFamily="2" charset="-122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ea typeface="宋体" pitchFamily="2" charset="-122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ea typeface="宋体" pitchFamily="2" charset="-122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ea typeface="宋体" pitchFamily="2" charset="-122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kumimoji="1" lang="en-US" altLang="zh-CN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kumimoji="1" lang="en-US" altLang="zh-CN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EC88F9-2AA7-4EA2-8901-112E48C39A3D}" type="slidenum">
              <a:rPr kumimoji="1" lang="en-US" altLang="zh-CN" smtClean="0">
                <a:solidFill>
                  <a:srgbClr val="000000"/>
                </a:solidFill>
                <a:latin typeface="Times New Roman" pitchFamily="18" charset="0"/>
              </a:rPr>
              <a:pPr/>
              <a:t>‹#›</a:t>
            </a:fld>
            <a:endParaRPr kumimoji="1" lang="en-US" altLang="zh-CN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38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2F0DB6B-D4B8-4470-87BE-520A25DCFF1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2019/4/22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2AA889D-83D0-4A60-A5E1-6948A515F5E3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0910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8.emf"/><Relationship Id="rId4" Type="http://schemas.openxmlformats.org/officeDocument/2006/relationships/image" Target="../media/image37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0.jpeg"/><Relationship Id="rId5" Type="http://schemas.openxmlformats.org/officeDocument/2006/relationships/image" Target="../media/image16.emf"/><Relationship Id="rId4" Type="http://schemas.openxmlformats.org/officeDocument/2006/relationships/oleObject" Target="../embeddings/oleObject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CN" dirty="0"/>
              <a:t>CEPC</a:t>
            </a:r>
            <a:r>
              <a:rPr lang="zh-CN" altLang="en-US" dirty="0"/>
              <a:t> </a:t>
            </a:r>
            <a:r>
              <a:rPr lang="en-US" altLang="zh-CN" dirty="0"/>
              <a:t>Beam Instrumentation</a:t>
            </a:r>
            <a:endParaRPr lang="zh-CN" altLang="en-US" dirty="0"/>
          </a:p>
        </p:txBody>
      </p:sp>
      <p:sp>
        <p:nvSpPr>
          <p:cNvPr id="15362" name="副标题 2"/>
          <p:cNvSpPr>
            <a:spLocks noGrp="1"/>
          </p:cNvSpPr>
          <p:nvPr>
            <p:ph type="subTitle" idx="1"/>
          </p:nvPr>
        </p:nvSpPr>
        <p:spPr>
          <a:xfrm>
            <a:off x="1293954" y="3615705"/>
            <a:ext cx="7160840" cy="1109439"/>
          </a:xfrm>
        </p:spPr>
        <p:txBody>
          <a:bodyPr/>
          <a:lstStyle/>
          <a:p>
            <a:pPr eaLnBrk="1" hangingPunct="1"/>
            <a:r>
              <a:rPr lang="en-US" altLang="zh-CN" b="0" dirty="0">
                <a:solidFill>
                  <a:schemeClr val="tx1"/>
                </a:solidFill>
              </a:rPr>
              <a:t>On behalf Beam Instrumentation Group</a:t>
            </a:r>
          </a:p>
          <a:p>
            <a:pPr eaLnBrk="1" hangingPunct="1"/>
            <a:r>
              <a:rPr lang="en-US" altLang="zh-CN" b="0" dirty="0">
                <a:solidFill>
                  <a:schemeClr val="tx1"/>
                </a:solidFill>
              </a:rPr>
              <a:t>Accelerator Center, IHEP</a:t>
            </a:r>
            <a:endParaRPr lang="zh-CN" alt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2852936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/>
              <a:t>Yanfeng</a:t>
            </a:r>
            <a:r>
              <a:rPr lang="en-US" altLang="zh-CN" sz="2400" b="1" dirty="0"/>
              <a:t> Sui</a:t>
            </a:r>
            <a:r>
              <a:rPr lang="zh-CN" altLang="en-US" sz="2400" b="1" dirty="0"/>
              <a:t>，</a:t>
            </a:r>
            <a:r>
              <a:rPr lang="en-US" altLang="zh-CN" sz="2400" b="1" dirty="0" err="1"/>
              <a:t>Junhui</a:t>
            </a:r>
            <a:r>
              <a:rPr lang="en-US" altLang="zh-CN" sz="2400" b="1" dirty="0"/>
              <a:t> Yue</a:t>
            </a:r>
            <a:endParaRPr lang="en-US" sz="2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081" y="0"/>
            <a:ext cx="181451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1553302" y="5147900"/>
            <a:ext cx="6835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/>
              <a:t>CEPC workshop-EU Edition</a:t>
            </a:r>
            <a:r>
              <a:rPr lang="en-US" altLang="zh-CN" sz="2000" dirty="0"/>
              <a:t>, </a:t>
            </a:r>
            <a:r>
              <a:rPr lang="en-US" altLang="zh-CN" sz="2000" dirty="0">
                <a:solidFill>
                  <a:srgbClr val="0070C0"/>
                </a:solidFill>
              </a:rPr>
              <a:t>April 15-17, 2019</a:t>
            </a:r>
            <a:r>
              <a:rPr lang="en-US" altLang="zh-CN" sz="2000" dirty="0"/>
              <a:t>. Oxford.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51495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45"/>
          <p:cNvCxnSpPr/>
          <p:nvPr/>
        </p:nvCxnSpPr>
        <p:spPr>
          <a:xfrm flipH="1">
            <a:off x="715640" y="6831857"/>
            <a:ext cx="6490445" cy="1518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lgDashDot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179512" y="5086925"/>
            <a:ext cx="8806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Adopt MicroTCA.4 standard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Electronics including three parts: RF Frontend board, Digital board, Timing module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286226"/>
            <a:ext cx="40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kumimoji="1" lang="en-US" sz="3200" b="1" dirty="0">
                <a:solidFill>
                  <a:srgbClr val="CC0000"/>
                </a:solidFill>
                <a:latin typeface="+mj-lt"/>
                <a:ea typeface="+mj-ea"/>
                <a:cs typeface="楷体_GB2312" charset="0"/>
              </a:rPr>
              <a:t>Electronics design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3CA35-C977-4008-82B5-5B6E71C4BC2B}" type="datetime1">
              <a:rPr lang="en-US" altLang="zh-CN" smtClean="0"/>
              <a:t>4/22/19</a:t>
            </a:fld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graphicFrame>
        <p:nvGraphicFramePr>
          <p:cNvPr id="8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6978006"/>
              </p:ext>
            </p:extLst>
          </p:nvPr>
        </p:nvGraphicFramePr>
        <p:xfrm>
          <a:off x="1475656" y="1001061"/>
          <a:ext cx="6150734" cy="3076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2" name="Visio" r:id="rId3" imgW="8036995" imgH="4024890" progId="Visio.Drawing.11">
                  <p:embed/>
                </p:oleObj>
              </mc:Choice>
              <mc:Fallback>
                <p:oleObj name="Visio" r:id="rId3" imgW="8036995" imgH="402489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1001061"/>
                        <a:ext cx="6150734" cy="307601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861048"/>
            <a:ext cx="4334296" cy="132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6070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dirty="0"/>
              <a:t>Beam current monitor</a:t>
            </a:r>
            <a:endParaRPr kumimoji="1"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584039" y="1196752"/>
            <a:ext cx="7848872" cy="2825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Including DCCT (for average current) and BCM (bunch current monitor) 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Using </a:t>
            </a:r>
            <a:r>
              <a:rPr lang="en-US" altLang="zh-CN" sz="2400" dirty="0" err="1">
                <a:solidFill>
                  <a:prstClr val="black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Bergoz</a:t>
            </a: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-type DCCT to measure the average current of the beam and to calculate the life time of beam. The resolution will be µA level;</a:t>
            </a:r>
          </a:p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400" dirty="0">
                <a:solidFill>
                  <a:prstClr val="black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Bunch current monitor can give current of every bunch, we can use Fast ADC to measure the sum signal of BPM.</a:t>
            </a:r>
          </a:p>
        </p:txBody>
      </p:sp>
      <p:pic>
        <p:nvPicPr>
          <p:cNvPr id="5" name="Picture 2" descr="未命名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52" b="33888"/>
          <a:stretch>
            <a:fillRect/>
          </a:stretch>
        </p:blipFill>
        <p:spPr bwMode="auto">
          <a:xfrm>
            <a:off x="899592" y="3931667"/>
            <a:ext cx="1863725" cy="203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B3AF2-4436-4E42-9DE1-3E023AEEDC2F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11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927" y="2778214"/>
            <a:ext cx="5084505" cy="407248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Bunch current monitor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sz="1800" b="0" dirty="0">
                <a:solidFill>
                  <a:schemeClr val="tx1"/>
                </a:solidFill>
                <a:latin typeface="Times New Roman"/>
                <a:ea typeface="宋体"/>
              </a:rPr>
              <a:t>Picking up signal from the BPM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sz="1800" b="0" dirty="0">
                <a:solidFill>
                  <a:schemeClr val="tx1"/>
                </a:solidFill>
                <a:latin typeface="Times New Roman"/>
                <a:ea typeface="宋体"/>
              </a:rPr>
              <a:t>High speed digital signal acquiring and processing module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sz="1800" b="0" dirty="0">
                <a:solidFill>
                  <a:schemeClr val="tx1"/>
                </a:solidFill>
                <a:latin typeface="Times New Roman"/>
                <a:ea typeface="宋体"/>
              </a:rPr>
              <a:t>The bucket selection program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9089-4499-498B-AAF6-75F46262EEF0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12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04864"/>
            <a:ext cx="5868144" cy="341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172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dirty="0"/>
              <a:t>Beam loss monitor</a:t>
            </a:r>
            <a:endParaRPr kumimoji="1" lang="zh-CN" altLang="en-US" dirty="0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457200" y="1340768"/>
            <a:ext cx="8280920" cy="43819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lang="en-US" altLang="zh-CN" sz="2400" noProof="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T</a:t>
            </a:r>
            <a:r>
              <a:rPr lang="en-US" altLang="zh-CN" sz="24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his system can be used to study the beam loss and to understand the beam behavior.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  <a:p>
            <a:pPr marR="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sz="2400" kern="100" dirty="0"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The following important factors are focused for selecting the right type of BLM for a specific application in CEPC: intrinsic sensitivity, dynamic range, radiation hardness, response time and sensitivity to synchrotron radiation (SR). 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400" kern="100" dirty="0">
                <a:latin typeface="Times New Roman"/>
                <a:ea typeface="宋体"/>
              </a:rPr>
              <a:t>The </a:t>
            </a:r>
            <a:r>
              <a:rPr lang="en-US" altLang="zh-CN" sz="2400" kern="100" dirty="0">
                <a:solidFill>
                  <a:srgbClr val="FF0000"/>
                </a:solidFill>
                <a:latin typeface="Times New Roman"/>
                <a:ea typeface="宋体"/>
              </a:rPr>
              <a:t>improved PIN-photodiode</a:t>
            </a:r>
            <a:r>
              <a:rPr lang="en-US" altLang="zh-CN" sz="2400" kern="100" dirty="0">
                <a:latin typeface="Times New Roman"/>
                <a:ea typeface="宋体"/>
              </a:rPr>
              <a:t> in storage ring and the </a:t>
            </a:r>
            <a:r>
              <a:rPr lang="en-GB" altLang="zh-CN" sz="2400" kern="100" dirty="0">
                <a:solidFill>
                  <a:srgbClr val="FF0000"/>
                </a:solidFill>
                <a:latin typeface="Times New Roman"/>
                <a:ea typeface="宋体"/>
              </a:rPr>
              <a:t>Quartz </a:t>
            </a:r>
            <a:r>
              <a:rPr lang="en-GB" altLang="zh-CN" sz="2400" kern="100" dirty="0" err="1">
                <a:solidFill>
                  <a:srgbClr val="FF0000"/>
                </a:solidFill>
                <a:latin typeface="Times New Roman"/>
                <a:ea typeface="宋体"/>
              </a:rPr>
              <a:t>Fiber</a:t>
            </a:r>
            <a:r>
              <a:rPr lang="en-GB" altLang="zh-CN" sz="2400" kern="100" dirty="0">
                <a:solidFill>
                  <a:srgbClr val="FF0000"/>
                </a:solidFill>
                <a:latin typeface="Times New Roman"/>
                <a:ea typeface="宋体"/>
              </a:rPr>
              <a:t> </a:t>
            </a:r>
            <a:r>
              <a:rPr lang="en-GB" altLang="zh-CN" sz="2400" kern="100" dirty="0">
                <a:latin typeface="Times New Roman"/>
                <a:ea typeface="宋体"/>
              </a:rPr>
              <a:t>in booster  for large range of beam energy</a:t>
            </a:r>
            <a:endParaRPr lang="en-US" altLang="zh-CN" sz="2400" kern="100" dirty="0">
              <a:latin typeface="Times New Roman"/>
              <a:ea typeface="宋体"/>
            </a:endParaRPr>
          </a:p>
          <a:p>
            <a:pPr marR="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E0BEC-EE87-4010-ADFE-013E0F6C1958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Beam profile and length measurement</a:t>
            </a:r>
            <a:endParaRPr kumimoji="1" lang="zh-CN" altLang="en-US" dirty="0"/>
          </a:p>
        </p:txBody>
      </p:sp>
      <p:sp>
        <p:nvSpPr>
          <p:cNvPr id="41986" name="内容占位符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kumimoji="1" lang="en-US" altLang="zh-CN" sz="2400" b="0" dirty="0">
                <a:solidFill>
                  <a:schemeClr val="tx1"/>
                </a:solidFill>
              </a:rPr>
              <a:t>Beam size measurement based on synchrotron light, Double Slit Interferometer and x ray pinhole will be used</a:t>
            </a:r>
            <a:r>
              <a:rPr kumimoji="1" lang="zh-CN" altLang="en-US" sz="2400" b="0" dirty="0">
                <a:solidFill>
                  <a:schemeClr val="tx1"/>
                </a:solidFill>
              </a:rPr>
              <a:t>；</a:t>
            </a:r>
            <a:endParaRPr kumimoji="1" lang="en-US" altLang="zh-CN" sz="2400" b="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zh-CN" sz="2400" b="0" dirty="0">
                <a:solidFill>
                  <a:schemeClr val="tx1"/>
                </a:solidFill>
              </a:rPr>
              <a:t>Streak camera can be used to measure the bunch length, the resolution will be 1ps , Hamamatsu and </a:t>
            </a:r>
            <a:r>
              <a:rPr kumimoji="1" lang="en-US" altLang="zh-CN" sz="2400" b="0" dirty="0" err="1">
                <a:solidFill>
                  <a:schemeClr val="tx1"/>
                </a:solidFill>
              </a:rPr>
              <a:t>Optronis</a:t>
            </a:r>
            <a:r>
              <a:rPr kumimoji="1" lang="en-US" altLang="zh-CN" sz="2400" b="0" dirty="0">
                <a:solidFill>
                  <a:schemeClr val="tx1"/>
                </a:solidFill>
              </a:rPr>
              <a:t> both have precision streak cameras. </a:t>
            </a: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zh-CN" sz="2400" b="0" dirty="0">
                <a:solidFill>
                  <a:schemeClr val="tx1"/>
                </a:solidFill>
              </a:rPr>
              <a:t>Two photon intensity interferometer can be used to measure the bunch length(very shortly)</a:t>
            </a: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zh-CN" sz="2400" b="0" dirty="0">
                <a:solidFill>
                  <a:schemeClr val="tx1"/>
                </a:solidFill>
              </a:rPr>
              <a:t>Four beam line is needed, visible light and x ray beam line separately for positron and electron.</a:t>
            </a:r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zh-CN" sz="2400" b="0" dirty="0">
                <a:solidFill>
                  <a:schemeClr val="tx1"/>
                </a:solidFill>
              </a:rPr>
              <a:t>Thermal loading of first mirror should be considered.</a:t>
            </a:r>
            <a:endParaRPr kumimoji="1" lang="zh-CN" altLang="en-US" sz="2400" b="0" dirty="0">
              <a:solidFill>
                <a:schemeClr val="tx1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A7C0F-2123-461B-950D-4259919A1E52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9" t="16955" r="19750" b="49133"/>
          <a:stretch/>
        </p:blipFill>
        <p:spPr bwMode="auto">
          <a:xfrm>
            <a:off x="1400473" y="1361440"/>
            <a:ext cx="2827655" cy="11626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图片 7"/>
          <p:cNvPicPr/>
          <p:nvPr/>
        </p:nvPicPr>
        <p:blipFill>
          <a:blip r:embed="rId3" cstate="print"/>
          <a:srcRect l="13535" t="10029" r="11269" b="11745"/>
          <a:stretch>
            <a:fillRect/>
          </a:stretch>
        </p:blipFill>
        <p:spPr bwMode="auto">
          <a:xfrm>
            <a:off x="1644402" y="3414622"/>
            <a:ext cx="24955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/>
          <p:cNvPicPr/>
          <p:nvPr/>
        </p:nvPicPr>
        <p:blipFill>
          <a:blip r:embed="rId4" cstate="print"/>
          <a:srcRect l="20681" t="28001" r="20681" b="10661"/>
          <a:stretch>
            <a:fillRect/>
          </a:stretch>
        </p:blipFill>
        <p:spPr bwMode="auto">
          <a:xfrm>
            <a:off x="4932040" y="3356992"/>
            <a:ext cx="23812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71" t="18035" r="19846" b="52986"/>
          <a:stretch/>
        </p:blipFill>
        <p:spPr bwMode="auto">
          <a:xfrm>
            <a:off x="4900586" y="1504841"/>
            <a:ext cx="2912110" cy="9931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27287" y="2780928"/>
            <a:ext cx="264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Visible light beam line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03751" y="2784789"/>
            <a:ext cx="1992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 ray beam line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31840" y="5301208"/>
            <a:ext cx="322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KEK type Be extracted mirror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1254152" y="529915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dirty="0"/>
              <a:t>                   </a:t>
            </a:r>
            <a:r>
              <a:rPr lang="en-US" sz="3200" b="1" dirty="0">
                <a:solidFill>
                  <a:srgbClr val="CC0000"/>
                </a:solidFill>
                <a:latin typeface="+mj-lt"/>
                <a:ea typeface="+mj-ea"/>
                <a:cs typeface="楷体_GB2312" charset="0"/>
              </a:rPr>
              <a:t>Special diagnostic beam line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A1543-A194-414A-B3BF-F51A1612BBD2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矩形 9"/>
          <p:cNvSpPr>
            <a:spLocks noChangeArrowheads="1"/>
          </p:cNvSpPr>
          <p:nvPr/>
        </p:nvSpPr>
        <p:spPr bwMode="auto">
          <a:xfrm>
            <a:off x="179512" y="1220789"/>
            <a:ext cx="856895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dirty="0">
                <a:latin typeface="+mn-lt"/>
              </a:rPr>
              <a:t>Frequency sweeping method with gated pulse or FFT analyzing to the data from the digital BPM. 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dirty="0">
                <a:latin typeface="+mn-lt"/>
              </a:rPr>
              <a:t>The BPM monitor, signal processing unit and the kicker form the entire system.</a:t>
            </a:r>
          </a:p>
          <a:p>
            <a:pPr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dirty="0">
                <a:latin typeface="+mn-lt"/>
              </a:rPr>
              <a:t>Direct Diode Detection</a:t>
            </a:r>
            <a:r>
              <a:rPr lang="zh-CN" altLang="en-US" dirty="0">
                <a:latin typeface="+mn-lt"/>
              </a:rPr>
              <a:t>（</a:t>
            </a:r>
            <a:r>
              <a:rPr lang="en-US" altLang="zh-CN" dirty="0">
                <a:latin typeface="+mn-lt"/>
              </a:rPr>
              <a:t>3D</a:t>
            </a:r>
            <a:r>
              <a:rPr lang="zh-CN" altLang="en-US" dirty="0">
                <a:latin typeface="+mn-lt"/>
              </a:rPr>
              <a:t>）</a:t>
            </a:r>
            <a:r>
              <a:rPr lang="en-US" altLang="zh-CN" dirty="0">
                <a:latin typeface="+mn-lt"/>
              </a:rPr>
              <a:t>is another choice for tune monitor</a:t>
            </a: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/>
            <a:r>
              <a:rPr kumimoji="1" lang="en-US" altLang="zh-CN" dirty="0"/>
              <a:t>Tune measurement system</a:t>
            </a:r>
            <a:endParaRPr kumimoji="1" lang="zh-CN" altLang="en-US" dirty="0"/>
          </a:p>
        </p:txBody>
      </p:sp>
      <p:pic>
        <p:nvPicPr>
          <p:cNvPr id="2050" name="Picture 2" descr="未命名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194" y="3140968"/>
            <a:ext cx="4397451" cy="299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3711-6D9C-49E9-84D1-DCEE91AD95D7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2C74F-DBEA-49F0-B5C8-9876D81A3337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Feedback system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395536" y="1268760"/>
            <a:ext cx="7992887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en-US" altLang="zh-CN" sz="2400" dirty="0">
                <a:latin typeface="+mn-lt"/>
                <a:ea typeface="+mn-ea"/>
                <a:cs typeface="仿宋_GB2312" charset="0"/>
              </a:rPr>
              <a:t>Coupled bunch instabilities may occur due to the HOMs, the nature damping time is not enough to damp the beam.</a:t>
            </a: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en-US" altLang="zh-CN" sz="2400" dirty="0">
                <a:latin typeface="+mn-lt"/>
                <a:ea typeface="+mn-ea"/>
                <a:cs typeface="仿宋_GB2312" charset="0"/>
              </a:rPr>
              <a:t>feedback systems are for x/y/z directions. </a:t>
            </a: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en-US" altLang="zh-CN" sz="2400" dirty="0">
                <a:latin typeface="+mn-lt"/>
                <a:ea typeface="+mn-ea"/>
                <a:cs typeface="仿宋_GB2312" charset="0"/>
              </a:rPr>
              <a:t>Beam pickup signal can be used for both transverse direction and longitudinal direction.</a:t>
            </a: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en-US" altLang="zh-CN" sz="2400" dirty="0">
                <a:latin typeface="+mn-lt"/>
                <a:ea typeface="+mn-ea"/>
                <a:cs typeface="仿宋_GB2312" charset="0"/>
              </a:rPr>
              <a:t>Multi feedback system in same ring can be used to reduce damping time. The beam test have been done in BEPCII.</a:t>
            </a:r>
          </a:p>
          <a:p>
            <a:pPr marL="342900" indent="-342900" eaLnBrk="0" hangingPunct="0">
              <a:spcBef>
                <a:spcPct val="20000"/>
              </a:spcBef>
              <a:buFont typeface="Wingdings" panose="05000000000000000000" pitchFamily="2" charset="2"/>
              <a:buChar char="l"/>
            </a:pPr>
            <a:r>
              <a:rPr kumimoji="1" lang="en-US" altLang="zh-CN" sz="2400" dirty="0">
                <a:latin typeface="+mn-lt"/>
                <a:ea typeface="+mn-ea"/>
                <a:cs typeface="仿宋_GB2312" charset="0"/>
              </a:rPr>
              <a:t>Multi-pickups for feedback system can decrease the time delay of the system.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75A8-B5CB-4937-ADD9-69120C9BA90A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>
                <a:solidFill>
                  <a:srgbClr val="000000"/>
                </a:solidFill>
              </a:rPr>
              <a:pPr/>
              <a:t>17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360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892D-A514-47FD-9F76-70F16DA0F923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>
                <a:solidFill>
                  <a:srgbClr val="000000"/>
                </a:solidFill>
              </a:rPr>
              <a:pPr/>
              <a:t>18</a:t>
            </a:fld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5673725" cy="229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927293"/>
            <a:ext cx="5945610" cy="187797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402810" y="1412776"/>
            <a:ext cx="25557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One BPM and One kicker, 90 degree phase shift and DC filter both are got in FPGA.</a:t>
            </a:r>
          </a:p>
          <a:p>
            <a:r>
              <a:rPr lang="en-US" altLang="zh-CN" b="1" dirty="0">
                <a:solidFill>
                  <a:srgbClr val="FF0000"/>
                </a:solidFill>
              </a:rPr>
              <a:t>The tap number is always more than 2.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25118" y="3573016"/>
            <a:ext cx="2555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Two BPMs and One kicker, 90 degree phase shift can got by adjusting the amplitude of two BPMs signal and DC filter are  got in FPGA.</a:t>
            </a:r>
          </a:p>
          <a:p>
            <a:r>
              <a:rPr lang="en-US" altLang="zh-CN" b="1" dirty="0">
                <a:solidFill>
                  <a:srgbClr val="FF0000"/>
                </a:solidFill>
              </a:rPr>
              <a:t>The tap number is 2.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/>
            <a:r>
              <a:rPr lang="en-US" altLang="zh-CN" dirty="0"/>
              <a:t>Two topologies of FB design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7357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>
                <a:solidFill>
                  <a:srgbClr val="000000"/>
                </a:solidFill>
              </a:rPr>
              <a:pPr/>
              <a:t>19</a:t>
            </a:fld>
            <a:endParaRPr lang="zh-CN" altLang="en-US">
              <a:solidFill>
                <a:srgbClr val="000000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064294"/>
              </p:ext>
            </p:extLst>
          </p:nvPr>
        </p:nvGraphicFramePr>
        <p:xfrm>
          <a:off x="427991" y="1340768"/>
          <a:ext cx="4936098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3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2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3694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tune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263.2/261.2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Beta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function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CN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Rising time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Revolution</a:t>
                      </a:r>
                      <a:r>
                        <a:rPr lang="en-US" altLang="zh-CN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time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</a:t>
                      </a:r>
                      <a:r>
                        <a:rPr lang="en-US" altLang="zh-CN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spacing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frequency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MHz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Kicker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shunt impedance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l-GR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125@40MHz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1.78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Amplitude of</a:t>
                      </a:r>
                      <a:r>
                        <a:rPr lang="en-US" altLang="zh-CN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oscillation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7" name="图片 6"/>
          <p:cNvPicPr/>
          <p:nvPr/>
        </p:nvPicPr>
        <p:blipFill rotWithShape="1">
          <a:blip r:embed="rId2"/>
          <a:srcRect l="4938" t="20829"/>
          <a:stretch/>
        </p:blipFill>
        <p:spPr>
          <a:xfrm>
            <a:off x="5364089" y="1417638"/>
            <a:ext cx="3024336" cy="237140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940152" y="400506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4-tap filter response</a:t>
            </a:r>
            <a:endParaRPr lang="zh-CN" altLang="en-US" dirty="0"/>
          </a:p>
        </p:txBody>
      </p:sp>
      <p:pic>
        <p:nvPicPr>
          <p:cNvPr id="9" name="图片 8" descr="Shunt Impedance Calculated by Formula_Final"/>
          <p:cNvPicPr/>
          <p:nvPr/>
        </p:nvPicPr>
        <p:blipFill>
          <a:blip r:embed="rId3"/>
          <a:stretch>
            <a:fillRect/>
          </a:stretch>
        </p:blipFill>
        <p:spPr>
          <a:xfrm>
            <a:off x="5652120" y="4374396"/>
            <a:ext cx="3240359" cy="2376264"/>
          </a:xfrm>
          <a:prstGeom prst="rect">
            <a:avLst/>
          </a:prstGeom>
        </p:spPr>
      </p:pic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/>
            <a:r>
              <a:rPr lang="en-US" altLang="zh-CN" dirty="0"/>
              <a:t>TFB system of CEPC booster ring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24036" y="5367027"/>
            <a:ext cx="53280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Taking </a:t>
            </a:r>
            <a:r>
              <a:rPr lang="en-US" altLang="zh-CN" i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=10GeV</a:t>
            </a:r>
            <a:r>
              <a:rPr lang="zh-CN" altLang="en-US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i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i="1" kern="1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i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i="1" kern="1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=120m</a:t>
            </a:r>
            <a:r>
              <a:rPr lang="zh-CN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kern="1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i="1" kern="1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=0.3mm, </a:t>
            </a:r>
            <a:r>
              <a:rPr lang="en-US" altLang="zh-CN" i="1" kern="1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altLang="zh-CN" i="1" kern="100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=1.45 </a:t>
            </a:r>
            <a:r>
              <a:rPr lang="en-US" altLang="zh-CN" kern="1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zh-CN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 Δ</a:t>
            </a:r>
            <a:r>
              <a:rPr lang="en-US" altLang="zh-CN" i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kern="1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US" altLang="zh-CN" kern="100" baseline="-25000" dirty="0">
                <a:solidFill>
                  <a:srgbClr val="FF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⊥</a:t>
            </a:r>
            <a:r>
              <a:rPr lang="zh-CN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9.27kV, P=344w. </a:t>
            </a:r>
          </a:p>
        </p:txBody>
      </p:sp>
    </p:spTree>
    <p:extLst>
      <p:ext uri="{BB962C8B-B14F-4D97-AF65-F5344CB8AC3E}">
        <p14:creationId xmlns:p14="http://schemas.microsoft.com/office/powerpoint/2010/main" val="1882549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17410" name="内容占位符 2"/>
          <p:cNvSpPr>
            <a:spLocks noGrp="1"/>
          </p:cNvSpPr>
          <p:nvPr>
            <p:ph idx="1"/>
          </p:nvPr>
        </p:nvSpPr>
        <p:spPr>
          <a:xfrm>
            <a:off x="1000125" y="1341438"/>
            <a:ext cx="7686675" cy="4525962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zh-CN" dirty="0">
                <a:solidFill>
                  <a:schemeClr val="tx1"/>
                </a:solidFill>
              </a:rPr>
              <a:t>Principle of design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zh-CN" dirty="0">
                <a:solidFill>
                  <a:schemeClr val="tx1"/>
                </a:solidFill>
              </a:rPr>
              <a:t>Beam instrumentation of CDR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zh-CN" dirty="0">
                <a:solidFill>
                  <a:schemeClr val="tx1"/>
                </a:solidFill>
              </a:rPr>
              <a:t>R&amp;D of beam instrumentation 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zh-CN" dirty="0"/>
              <a:t>The plan to TDR</a:t>
            </a:r>
            <a:endParaRPr lang="en-US" altLang="zh-CN" dirty="0">
              <a:solidFill>
                <a:schemeClr val="tx1"/>
              </a:solidFill>
            </a:endParaRPr>
          </a:p>
          <a:p>
            <a:pPr eaLnBrk="1" hangingPunct="1">
              <a:spcBef>
                <a:spcPts val="1200"/>
              </a:spcBef>
              <a:spcAft>
                <a:spcPts val="600"/>
              </a:spcAft>
            </a:pPr>
            <a:r>
              <a:rPr lang="en-US" altLang="zh-CN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17411" name="日期占位符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462B45C-70A4-445E-BAAB-79A6CAE50208}" type="datetime1">
              <a:rPr kumimoji="0" lang="en-US" altLang="zh-CN" sz="1400" smtClean="0">
                <a:latin typeface="Calibri" panose="020F0502020204030204" pitchFamily="34" charset="0"/>
                <a:ea typeface="仿宋_GB2312" pitchFamily="49" charset="-122"/>
              </a:rPr>
              <a:t>4/22/19</a:t>
            </a:fld>
            <a:endParaRPr kumimoji="0" lang="zh-CN" altLang="en-US" sz="1400" dirty="0">
              <a:latin typeface="Calibri" panose="020F0502020204030204" pitchFamily="34" charset="0"/>
              <a:ea typeface="仿宋_GB2312" pitchFamily="49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2</a:t>
            </a:fld>
            <a:endParaRPr lang="zh-CN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081" y="0"/>
            <a:ext cx="1814513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857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892D-A514-47FD-9F76-70F16DA0F923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>
                <a:solidFill>
                  <a:srgbClr val="000000"/>
                </a:solidFill>
              </a:rPr>
              <a:pPr/>
              <a:t>20</a:t>
            </a:fld>
            <a:endParaRPr lang="zh-CN" altLang="en-US">
              <a:solidFill>
                <a:srgbClr val="000000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959873"/>
              </p:ext>
            </p:extLst>
          </p:nvPr>
        </p:nvGraphicFramePr>
        <p:xfrm>
          <a:off x="1331640" y="1213263"/>
          <a:ext cx="6336705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3694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nus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0.028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Nux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nuy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363.10 / 365.22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alphp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1.11E-5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Rising time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51.6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19.6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Natural</a:t>
                      </a:r>
                      <a:r>
                        <a:rPr lang="en-US" altLang="zh-CN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amping time(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156.4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Revolution time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number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1524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12000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spacing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</a:t>
                      </a:r>
                      <a:r>
                        <a:rPr lang="zh-CN" alt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17.4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461</a:t>
                      </a:r>
                      <a:endParaRPr lang="zh-CN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Box 3"/>
          <p:cNvSpPr txBox="1"/>
          <p:nvPr/>
        </p:nvSpPr>
        <p:spPr>
          <a:xfrm>
            <a:off x="1089336" y="5221649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is the most dangerous mode which need feedback system.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 beam ion instability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dominant.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Damping time requirement for transverse feedback : &lt;2.3ms</a:t>
            </a:r>
            <a:endParaRPr lang="zh-CN" altLang="en-US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algn="l"/>
            <a:r>
              <a:rPr lang="en-US" altLang="zh-CN" dirty="0"/>
              <a:t>Parameters of CEPC main ring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2845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892D-A514-47FD-9F76-70F16DA0F923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>
                <a:solidFill>
                  <a:srgbClr val="000000"/>
                </a:solidFill>
              </a:rPr>
              <a:pPr/>
              <a:t>21</a:t>
            </a:fld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6" name="图片 5"/>
          <p:cNvPicPr/>
          <p:nvPr/>
        </p:nvPicPr>
        <p:blipFill rotWithShape="1">
          <a:blip r:embed="rId2"/>
          <a:srcRect l="6826" t="18704" r="3067" b="3078"/>
          <a:stretch/>
        </p:blipFill>
        <p:spPr>
          <a:xfrm>
            <a:off x="251520" y="620688"/>
            <a:ext cx="4032448" cy="3024336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 rotWithShape="1">
          <a:blip r:embed="rId3"/>
          <a:srcRect l="4946" t="19343" r="3582" b="4015"/>
          <a:stretch/>
        </p:blipFill>
        <p:spPr>
          <a:xfrm>
            <a:off x="4788024" y="643087"/>
            <a:ext cx="3672408" cy="300193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15616" y="3615393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 tap filter(0.1)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5796136" y="364847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 tap filter (0.2)</a:t>
            </a: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 rotWithShape="1">
          <a:blip r:embed="rId4"/>
          <a:srcRect l="6121" t="17876" r="2306" b="2884"/>
          <a:stretch/>
        </p:blipFill>
        <p:spPr>
          <a:xfrm>
            <a:off x="2699792" y="3957087"/>
            <a:ext cx="3456384" cy="2664296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491880" y="6570917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2 tap filter (0.1/0.2)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" name="标题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850900"/>
          </a:xfrm>
        </p:spPr>
        <p:txBody>
          <a:bodyPr/>
          <a:lstStyle/>
          <a:p>
            <a:pPr algn="l"/>
            <a:r>
              <a:rPr lang="en-US" altLang="zh-CN" dirty="0"/>
              <a:t>Digital filter design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41288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892D-A514-47FD-9F76-70F16DA0F923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>
                <a:solidFill>
                  <a:srgbClr val="000000"/>
                </a:solidFill>
              </a:rPr>
              <a:pPr/>
              <a:t>22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9592" y="1196752"/>
            <a:ext cx="778720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BPMs, one kicker.</a:t>
            </a:r>
          </a:p>
          <a:p>
            <a:pPr indent="269875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2-tap filter, total processing time is about 2 turn</a:t>
            </a:r>
            <a:r>
              <a:rPr lang="zh-CN" alt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0.66ms</a:t>
            </a:r>
          </a:p>
          <a:p>
            <a:pPr indent="269875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Damping time should be smaller than 1.64ms.</a:t>
            </a:r>
          </a:p>
          <a:p>
            <a:pPr indent="269875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endParaRPr lang="en-US" altLang="zh-CN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endParaRPr lang="en-US" altLang="zh-CN" kern="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CEPC main ring</a:t>
            </a:r>
            <a:r>
              <a:rPr lang="zh-CN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=45.5GeV</a:t>
            </a:r>
            <a:r>
              <a:rPr lang="zh-CN" alt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i="1" kern="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=225m</a:t>
            </a:r>
            <a:r>
              <a:rPr lang="zh-CN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CN" i="1" kern="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=225m</a:t>
            </a:r>
            <a:r>
              <a:rPr lang="zh-CN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i="1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=0.2mm, take </a:t>
            </a:r>
            <a:r>
              <a:rPr lang="en-US" altLang="zh-CN" i="1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altLang="zh-CN" i="1" kern="1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=1.60ms</a:t>
            </a:r>
            <a:r>
              <a:rPr lang="zh-CN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 Δ</a:t>
            </a:r>
            <a:r>
              <a:rPr lang="en-US" altLang="zh-CN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kern="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FB</a:t>
            </a:r>
            <a:r>
              <a:rPr lang="en-US" altLang="zh-CN" kern="100" baseline="-25000" dirty="0">
                <a:latin typeface="Cambria Math" panose="02040503050406030204" pitchFamily="18" charset="0"/>
                <a:cs typeface="Cambria Math" panose="02040503050406030204" pitchFamily="18" charset="0"/>
              </a:rPr>
              <a:t>⊥</a:t>
            </a:r>
            <a:r>
              <a:rPr lang="zh-CN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16.7kV, P=898w. </a:t>
            </a:r>
          </a:p>
          <a:p>
            <a:pPr indent="269875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 500A250A, the output power is 500w.</a:t>
            </a:r>
          </a:p>
          <a:p>
            <a:pPr indent="269875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Optional choice</a:t>
            </a:r>
            <a:r>
              <a:rPr lang="zh-CN" altLang="en-US" b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b="1" kern="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multi-TFBs to shorter the damping time.</a:t>
            </a:r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2788979" cy="1022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图片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708920"/>
            <a:ext cx="1512168" cy="88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850900"/>
          </a:xfrm>
        </p:spPr>
        <p:txBody>
          <a:bodyPr/>
          <a:lstStyle/>
          <a:p>
            <a:pPr algn="l"/>
            <a:r>
              <a:rPr lang="en-US" altLang="zh-CN" dirty="0"/>
              <a:t>Calculation result of TFB on main ring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01257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892D-A514-47FD-9F76-70F16DA0F923}" type="datetime1">
              <a:rPr lang="en-US" altLang="zh-CN" smtClean="0">
                <a:solidFill>
                  <a:srgbClr val="000000"/>
                </a:solidFill>
              </a:rPr>
              <a:t>4/22/19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>
                <a:solidFill>
                  <a:srgbClr val="000000"/>
                </a:solidFill>
              </a:rPr>
              <a:pPr/>
              <a:t>23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850900"/>
          </a:xfrm>
        </p:spPr>
        <p:txBody>
          <a:bodyPr/>
          <a:lstStyle/>
          <a:p>
            <a:pPr algn="l"/>
            <a:r>
              <a:rPr lang="en-US" altLang="zh-CN" dirty="0"/>
              <a:t>Hardware for TFB system</a:t>
            </a:r>
            <a:endParaRPr lang="zh-CN" altLang="en-US" dirty="0"/>
          </a:p>
        </p:txBody>
      </p:sp>
      <p:pic>
        <p:nvPicPr>
          <p:cNvPr id="10" name="图片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12776"/>
            <a:ext cx="2984500" cy="206883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617" y="1466052"/>
            <a:ext cx="3099751" cy="1746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501008"/>
            <a:ext cx="2451100" cy="2336800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0" t="14069" r="10178" b="12788"/>
          <a:stretch>
            <a:fillRect/>
          </a:stretch>
        </p:blipFill>
        <p:spPr bwMode="auto">
          <a:xfrm>
            <a:off x="4932040" y="3429000"/>
            <a:ext cx="2883727" cy="22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2740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R&amp;D of Beam instrumentation of CEPC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400" b="0" dirty="0">
                <a:solidFill>
                  <a:schemeClr val="tx1"/>
                </a:solidFill>
              </a:rPr>
              <a:t>BPM </a:t>
            </a:r>
            <a:r>
              <a:rPr lang="en-US" sz="2400" b="0" dirty="0">
                <a:solidFill>
                  <a:schemeClr val="tx1"/>
                </a:solidFill>
              </a:rPr>
              <a:t>electronics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sz="2400" b="0" dirty="0">
                <a:solidFill>
                  <a:schemeClr val="tx1"/>
                </a:solidFill>
              </a:rPr>
              <a:t>DDD(3D) tune measurement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400" b="0" dirty="0">
                <a:solidFill>
                  <a:schemeClr val="tx1"/>
                </a:solidFill>
              </a:rPr>
              <a:t>Multi-feedback systems </a:t>
            </a:r>
          </a:p>
          <a:p>
            <a:pPr marL="0" indent="0">
              <a:buNone/>
            </a:pP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54961-6E0A-4BAE-B3CC-B3DC41EFDC6B}" type="datetime1">
              <a:rPr lang="en-US" altLang="zh-CN" smtClean="0"/>
              <a:t>4/22/19</a:t>
            </a:fld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2906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R&amp;D Motivation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95326"/>
            <a:ext cx="8229600" cy="4525962"/>
          </a:xfrm>
        </p:spPr>
        <p:txBody>
          <a:bodyPr/>
          <a:lstStyle/>
          <a:p>
            <a:r>
              <a:rPr lang="en-US" altLang="zh-CN" sz="2400" b="0" dirty="0"/>
              <a:t>To reduce the budget of BI system, due to  a large number of beam position monitors and the high price of  commercial products.</a:t>
            </a:r>
          </a:p>
          <a:p>
            <a:r>
              <a:rPr lang="en-US" altLang="zh-CN" sz="2400" b="0" dirty="0"/>
              <a:t>Customized for different part of CEPC</a:t>
            </a:r>
            <a:r>
              <a:rPr lang="zh-CN" altLang="en-US" sz="2400" b="0" dirty="0"/>
              <a:t>，</a:t>
            </a:r>
            <a:r>
              <a:rPr lang="en-US" altLang="zh-CN" sz="2400" b="0" dirty="0"/>
              <a:t>just as </a:t>
            </a:r>
            <a:r>
              <a:rPr lang="en-US" altLang="zh-CN" sz="2400" b="0" dirty="0" err="1"/>
              <a:t>Linac</a:t>
            </a:r>
            <a:r>
              <a:rPr lang="en-US" altLang="zh-CN" sz="2400" b="0" dirty="0"/>
              <a:t>, Booster and storage ring.</a:t>
            </a:r>
          </a:p>
          <a:p>
            <a:r>
              <a:rPr lang="en-US" altLang="zh-CN" sz="2400" b="0" dirty="0"/>
              <a:t>Easy to maintain and upgrade.</a:t>
            </a:r>
            <a:endParaRPr lang="zh-CN" alt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32246903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The BPM electronics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The R&amp;D of BPM electronics founded by seed money of IHEP and other funding</a:t>
            </a:r>
            <a:r>
              <a:rPr lang="zh-CN" altLang="en-US" dirty="0"/>
              <a:t>（</a:t>
            </a:r>
            <a:r>
              <a:rPr lang="en-US" altLang="zh-CN" dirty="0"/>
              <a:t>HEPS-TF etc.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en-US" altLang="zh-CN" dirty="0"/>
              <a:t>Kicked off in the start of 2015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42876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The BPM electronics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1279302"/>
            <a:ext cx="7560840" cy="4525962"/>
          </a:xfrm>
        </p:spPr>
        <p:txBody>
          <a:bodyPr/>
          <a:lstStyle/>
          <a:p>
            <a:r>
              <a:rPr lang="en-US" altLang="zh-CN" dirty="0"/>
              <a:t>RF front-end (RTM)</a:t>
            </a:r>
          </a:p>
          <a:p>
            <a:r>
              <a:rPr lang="en-US" altLang="zh-CN" dirty="0"/>
              <a:t>Digital electronics(AMC)</a:t>
            </a:r>
          </a:p>
          <a:p>
            <a:r>
              <a:rPr lang="en-US" altLang="zh-CN" dirty="0"/>
              <a:t>Signal processing and algorithm</a:t>
            </a:r>
          </a:p>
          <a:p>
            <a:r>
              <a:rPr lang="en-US" altLang="zh-CN" dirty="0"/>
              <a:t>Software</a:t>
            </a:r>
          </a:p>
        </p:txBody>
      </p:sp>
    </p:spTree>
    <p:extLst>
      <p:ext uri="{BB962C8B-B14F-4D97-AF65-F5344CB8AC3E}">
        <p14:creationId xmlns:p14="http://schemas.microsoft.com/office/powerpoint/2010/main" val="41576689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4" descr="http://content.cws.iop.org/product/P000030893/RELEASED/8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3264024" cy="1237158"/>
          </a:xfrm>
          <a:prstGeom prst="rect">
            <a:avLst/>
          </a:prstGeom>
          <a:noFill/>
        </p:spPr>
      </p:pic>
      <p:graphicFrame>
        <p:nvGraphicFramePr>
          <p:cNvPr id="5" name="对象 6"/>
          <p:cNvGraphicFramePr>
            <a:graphicFrameLocks noChangeAspect="1"/>
          </p:cNvGraphicFramePr>
          <p:nvPr/>
        </p:nvGraphicFramePr>
        <p:xfrm>
          <a:off x="827088" y="3024188"/>
          <a:ext cx="7577137" cy="378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Visio" r:id="rId4" imgW="8036995" imgH="4024890" progId="">
                  <p:embed/>
                </p:oleObj>
              </mc:Choice>
              <mc:Fallback>
                <p:oleObj name="Visio" r:id="rId4" imgW="8036995" imgH="402489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024188"/>
                        <a:ext cx="7577137" cy="3789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 descr="http://www.picmg.org/wp-content/uploads/VT8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196752"/>
            <a:ext cx="3168352" cy="1008493"/>
          </a:xfrm>
          <a:prstGeom prst="rect">
            <a:avLst/>
          </a:prstGeom>
          <a:noFill/>
        </p:spPr>
      </p:pic>
      <p:grpSp>
        <p:nvGrpSpPr>
          <p:cNvPr id="7" name="组合 12"/>
          <p:cNvGrpSpPr/>
          <p:nvPr/>
        </p:nvGrpSpPr>
        <p:grpSpPr>
          <a:xfrm>
            <a:off x="2771800" y="3456384"/>
            <a:ext cx="2736304" cy="3096344"/>
            <a:chOff x="2915816" y="3501008"/>
            <a:chExt cx="2736304" cy="3096344"/>
          </a:xfrm>
        </p:grpSpPr>
        <p:sp>
          <p:nvSpPr>
            <p:cNvPr id="8" name="矩形 7"/>
            <p:cNvSpPr/>
            <p:nvPr/>
          </p:nvSpPr>
          <p:spPr>
            <a:xfrm>
              <a:off x="2915816" y="3933056"/>
              <a:ext cx="2736304" cy="2664296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35896" y="3501008"/>
              <a:ext cx="1368152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dirty="0">
                  <a:solidFill>
                    <a:prstClr val="black"/>
                  </a:solidFill>
                  <a:latin typeface="Calibri"/>
                </a:rPr>
                <a:t>DBPM_AMC</a:t>
              </a:r>
              <a:endParaRPr lang="zh-CN" altLang="en-US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0" name="组合 11"/>
          <p:cNvGrpSpPr/>
          <p:nvPr/>
        </p:nvGrpSpPr>
        <p:grpSpPr>
          <a:xfrm>
            <a:off x="5580112" y="3456384"/>
            <a:ext cx="2160240" cy="3096344"/>
            <a:chOff x="5724128" y="3501008"/>
            <a:chExt cx="2160240" cy="3096344"/>
          </a:xfrm>
        </p:grpSpPr>
        <p:sp>
          <p:nvSpPr>
            <p:cNvPr id="11" name="矩形 10"/>
            <p:cNvSpPr/>
            <p:nvPr/>
          </p:nvSpPr>
          <p:spPr>
            <a:xfrm>
              <a:off x="5724128" y="3933056"/>
              <a:ext cx="2160240" cy="2664296"/>
            </a:xfrm>
            <a:prstGeom prst="rect">
              <a:avLst/>
            </a:prstGeom>
            <a:noFill/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84168" y="3501008"/>
              <a:ext cx="1368152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dirty="0">
                  <a:solidFill>
                    <a:prstClr val="black"/>
                  </a:solidFill>
                  <a:latin typeface="Calibri"/>
                </a:rPr>
                <a:t>DBPM_RTM</a:t>
              </a:r>
              <a:endParaRPr lang="zh-CN" altLang="en-US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151112" y="1916832"/>
            <a:ext cx="158417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Micro TCA.4</a:t>
            </a:r>
            <a:endParaRPr lang="zh-CN" alt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43600" y="2780928"/>
            <a:ext cx="158417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Calibri"/>
              </a:rPr>
              <a:t>“AMC+RTM”</a:t>
            </a:r>
            <a:endParaRPr lang="zh-CN" altLang="en-US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45732" y="1387940"/>
            <a:ext cx="5183286" cy="132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>
            <a:normAutofit/>
          </a:bodyPr>
          <a:lstStyle/>
          <a:p>
            <a:pPr algn="l" eaLnBrk="0" fontAlgn="base" hangingPunct="0">
              <a:spcAft>
                <a:spcPct val="0"/>
              </a:spcAft>
            </a:pPr>
            <a:r>
              <a:rPr lang="en-US" altLang="zh-CN" sz="3200" b="1" dirty="0">
                <a:solidFill>
                  <a:srgbClr val="CC0000"/>
                </a:solidFill>
                <a:latin typeface="Comic Sans MS" pitchFamily="66" charset="0"/>
                <a:cs typeface="楷体_GB2312" charset="0"/>
              </a:rPr>
              <a:t>The BPM electronics</a:t>
            </a:r>
            <a:endParaRPr lang="zh-CN" altLang="en-US" sz="3200" b="1" dirty="0">
              <a:solidFill>
                <a:srgbClr val="CC0000"/>
              </a:solidFill>
              <a:latin typeface="Comic Sans MS" pitchFamily="66" charset="0"/>
              <a:cs typeface="楷体_GB23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32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3768896"/>
            <a:ext cx="3133725" cy="2352675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519" y="3768896"/>
            <a:ext cx="2914650" cy="235267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4956" y="765201"/>
            <a:ext cx="3635668" cy="272771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5260" y="-161588"/>
            <a:ext cx="8229600" cy="1143000"/>
          </a:xfrm>
        </p:spPr>
        <p:txBody>
          <a:bodyPr>
            <a:norm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US" altLang="zh-CN" sz="3200" b="1" dirty="0">
                <a:solidFill>
                  <a:srgbClr val="CC0000"/>
                </a:solidFill>
                <a:latin typeface="Comic Sans MS" pitchFamily="66" charset="0"/>
                <a:cs typeface="楷体_GB2312" charset="0"/>
              </a:rPr>
              <a:t>The RTM electronic</a:t>
            </a:r>
            <a:endParaRPr lang="zh-CN" altLang="en-US" sz="3200" b="1" dirty="0">
              <a:solidFill>
                <a:srgbClr val="CC0000"/>
              </a:solidFill>
              <a:latin typeface="Comic Sans MS" pitchFamily="66" charset="0"/>
              <a:cs typeface="楷体_GB2312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38" y="724448"/>
            <a:ext cx="4042162" cy="2806017"/>
          </a:xfrm>
          <a:prstGeom prst="rect">
            <a:avLst/>
          </a:prstGeom>
        </p:spPr>
      </p:pic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775788" y="3469324"/>
            <a:ext cx="3669224" cy="323165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700">
                <a:solidFill>
                  <a:srgbClr val="0000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en-US" sz="1500" dirty="0">
                <a:latin typeface="Calibri"/>
              </a:rPr>
              <a:t>Receiver S-Parameter Characterization</a:t>
            </a:r>
          </a:p>
        </p:txBody>
      </p:sp>
      <p:sp>
        <p:nvSpPr>
          <p:cNvPr id="7" name="矩形 6"/>
          <p:cNvSpPr/>
          <p:nvPr/>
        </p:nvSpPr>
        <p:spPr>
          <a:xfrm>
            <a:off x="6844112" y="1203478"/>
            <a:ext cx="566181" cy="40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25" dirty="0">
                <a:solidFill>
                  <a:srgbClr val="FF0000"/>
                </a:solidFill>
                <a:latin typeface="Calibri"/>
                <a:sym typeface="Arial" panose="020B0604020202020204" pitchFamily="34" charset="0"/>
              </a:rPr>
              <a:t>S21</a:t>
            </a:r>
            <a:endParaRPr lang="zh-CN" altLang="en-US" sz="2025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93953" y="1180773"/>
            <a:ext cx="566181" cy="40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25" dirty="0">
                <a:solidFill>
                  <a:srgbClr val="FF0000"/>
                </a:solidFill>
                <a:latin typeface="Calibri"/>
                <a:sym typeface="Arial" panose="020B0604020202020204" pitchFamily="34" charset="0"/>
              </a:rPr>
              <a:t>S11</a:t>
            </a:r>
            <a:endParaRPr lang="zh-CN" altLang="en-US" sz="2025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92526" y="2907689"/>
            <a:ext cx="566181" cy="40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25" dirty="0">
                <a:solidFill>
                  <a:srgbClr val="FF0000"/>
                </a:solidFill>
                <a:latin typeface="Calibri"/>
                <a:sym typeface="Arial" panose="020B0604020202020204" pitchFamily="34" charset="0"/>
              </a:rPr>
              <a:t>S12</a:t>
            </a:r>
            <a:endParaRPr lang="zh-CN" altLang="en-US" sz="2025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44112" y="3006826"/>
            <a:ext cx="566181" cy="40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25" dirty="0">
                <a:solidFill>
                  <a:srgbClr val="FF0000"/>
                </a:solidFill>
                <a:latin typeface="Calibri"/>
                <a:sym typeface="Arial" panose="020B0604020202020204" pitchFamily="34" charset="0"/>
              </a:rPr>
              <a:t>S22</a:t>
            </a:r>
            <a:endParaRPr lang="zh-CN" altLang="en-US" sz="2025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45367" y="5608623"/>
            <a:ext cx="258548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915640" y="5641849"/>
            <a:ext cx="21872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526417" y="5390826"/>
            <a:ext cx="931665" cy="40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25" dirty="0">
                <a:solidFill>
                  <a:srgbClr val="FF0000"/>
                </a:solidFill>
                <a:latin typeface="Arial Narrow" panose="020B0606020202030204" pitchFamily="34" charset="0"/>
              </a:rPr>
              <a:t>-60dBm</a:t>
            </a:r>
            <a:endParaRPr lang="zh-CN" altLang="en-US" sz="2025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324161" y="5434101"/>
            <a:ext cx="931665" cy="40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25" dirty="0">
                <a:solidFill>
                  <a:srgbClr val="FF0000"/>
                </a:solidFill>
                <a:latin typeface="Arial Narrow" panose="020B0606020202030204" pitchFamily="34" charset="0"/>
              </a:rPr>
              <a:t>-60dBm</a:t>
            </a:r>
            <a:endParaRPr lang="zh-CN" altLang="en-US" sz="2025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5976729" y="4991863"/>
            <a:ext cx="364541" cy="7290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6039132" y="4623446"/>
            <a:ext cx="1417376" cy="40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25" dirty="0">
                <a:solidFill>
                  <a:srgbClr val="FF0000"/>
                </a:solidFill>
                <a:latin typeface="Arial Narrow" panose="020B0606020202030204" pitchFamily="34" charset="0"/>
              </a:rPr>
              <a:t>--77.473dBm</a:t>
            </a:r>
            <a:endParaRPr lang="zh-CN" altLang="en-US" sz="2025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H="1">
            <a:off x="2201048" y="4950070"/>
            <a:ext cx="364541" cy="7290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2236577" y="4596443"/>
            <a:ext cx="1417376" cy="403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25" dirty="0">
                <a:solidFill>
                  <a:srgbClr val="FF0000"/>
                </a:solidFill>
                <a:latin typeface="Arial Narrow" panose="020B0606020202030204" pitchFamily="34" charset="0"/>
              </a:rPr>
              <a:t>--78.824dBm</a:t>
            </a:r>
            <a:endParaRPr lang="zh-CN" altLang="en-US" sz="2025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77996" y="6084004"/>
            <a:ext cx="32273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9933FF"/>
                </a:solidFill>
                <a:latin typeface="Arial Black" panose="020B0A04020102020204" pitchFamily="34" charset="0"/>
              </a:rPr>
              <a:t>A</a:t>
            </a:r>
            <a:r>
              <a:rPr lang="zh-CN" altLang="en-US" dirty="0">
                <a:solidFill>
                  <a:srgbClr val="9933FF"/>
                </a:solidFill>
                <a:latin typeface="Arial Black" panose="020B0A04020102020204" pitchFamily="34" charset="0"/>
              </a:rPr>
              <a:t>→</a:t>
            </a:r>
            <a:r>
              <a:rPr lang="en-US" altLang="zh-CN" dirty="0">
                <a:solidFill>
                  <a:srgbClr val="9933FF"/>
                </a:solidFill>
                <a:latin typeface="Arial Black" panose="020B0A04020102020204" pitchFamily="34" charset="0"/>
              </a:rPr>
              <a:t>B</a:t>
            </a:r>
            <a:r>
              <a:rPr lang="zh-CN" altLang="en-US" dirty="0">
                <a:solidFill>
                  <a:srgbClr val="9933FF"/>
                </a:solidFill>
                <a:latin typeface="Arial Black" panose="020B0A04020102020204" pitchFamily="34" charset="0"/>
              </a:rPr>
              <a:t>  </a:t>
            </a:r>
            <a:r>
              <a:rPr lang="en-US" altLang="zh-CN" i="1" dirty="0">
                <a:solidFill>
                  <a:srgbClr val="9933FF"/>
                </a:solidFill>
                <a:latin typeface="Calibri"/>
                <a:cs typeface="Times New Roman" panose="02020603050405020304" pitchFamily="18" charset="0"/>
              </a:rPr>
              <a:t>6.5dBm</a:t>
            </a:r>
            <a:r>
              <a:rPr lang="zh-CN" altLang="en-US" i="1" dirty="0">
                <a:solidFill>
                  <a:srgbClr val="9933FF"/>
                </a:solidFill>
                <a:latin typeface="Calibri"/>
                <a:cs typeface="Times New Roman" panose="02020603050405020304" pitchFamily="18" charset="0"/>
              </a:rPr>
              <a:t>→</a:t>
            </a:r>
            <a:r>
              <a:rPr lang="en-US" altLang="zh-CN" i="1" dirty="0">
                <a:solidFill>
                  <a:srgbClr val="9933FF"/>
                </a:solidFill>
                <a:latin typeface="Calibri"/>
                <a:cs typeface="Times New Roman" panose="02020603050405020304" pitchFamily="18" charset="0"/>
              </a:rPr>
              <a:t>-78.8dBm</a:t>
            </a:r>
            <a:endParaRPr lang="zh-CN" altLang="en-US" i="1" dirty="0">
              <a:solidFill>
                <a:srgbClr val="9933FF"/>
              </a:solidFill>
              <a:latin typeface="Calibri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14587" y="6050811"/>
            <a:ext cx="2925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9933FF"/>
                </a:solidFill>
                <a:latin typeface="Arial Black" panose="020B0A04020102020204" pitchFamily="34" charset="0"/>
              </a:rPr>
              <a:t>B</a:t>
            </a:r>
            <a:r>
              <a:rPr lang="zh-CN" altLang="en-US" dirty="0">
                <a:solidFill>
                  <a:srgbClr val="9933FF"/>
                </a:solidFill>
                <a:latin typeface="Arial Black" panose="020B0A04020102020204" pitchFamily="34" charset="0"/>
              </a:rPr>
              <a:t>→</a:t>
            </a:r>
            <a:r>
              <a:rPr lang="en-US" altLang="zh-CN" dirty="0">
                <a:solidFill>
                  <a:srgbClr val="9933FF"/>
                </a:solidFill>
                <a:latin typeface="Arial Black" panose="020B0A04020102020204" pitchFamily="34" charset="0"/>
              </a:rPr>
              <a:t>A</a:t>
            </a:r>
            <a:r>
              <a:rPr lang="en-US" altLang="zh-CN" i="1" dirty="0">
                <a:solidFill>
                  <a:srgbClr val="9933FF"/>
                </a:solidFill>
                <a:latin typeface="Calibri"/>
                <a:cs typeface="Times New Roman" panose="02020603050405020304" pitchFamily="18" charset="0"/>
              </a:rPr>
              <a:t>6.5dBm</a:t>
            </a:r>
            <a:r>
              <a:rPr lang="zh-CN" altLang="en-US" i="1" dirty="0">
                <a:solidFill>
                  <a:srgbClr val="9933FF"/>
                </a:solidFill>
                <a:latin typeface="Calibri"/>
                <a:cs typeface="Times New Roman" panose="02020603050405020304" pitchFamily="18" charset="0"/>
              </a:rPr>
              <a:t>→</a:t>
            </a:r>
            <a:r>
              <a:rPr lang="en-US" altLang="zh-CN" i="1" dirty="0">
                <a:solidFill>
                  <a:srgbClr val="9933FF"/>
                </a:solidFill>
                <a:latin typeface="Calibri"/>
                <a:cs typeface="Times New Roman" panose="02020603050405020304" pitchFamily="18" charset="0"/>
              </a:rPr>
              <a:t>-77.47dBm</a:t>
            </a:r>
            <a:endParaRPr lang="zh-CN" altLang="en-US" i="1" dirty="0">
              <a:solidFill>
                <a:srgbClr val="9933FF"/>
              </a:solidFill>
              <a:latin typeface="Calibri"/>
              <a:cs typeface="Times New Roman" panose="02020603050405020304" pitchFamily="18" charset="0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4757095" y="2076732"/>
            <a:ext cx="2653198" cy="668756"/>
          </a:xfrm>
          <a:prstGeom prst="rect">
            <a:avLst/>
          </a:prstGeom>
          <a:solidFill>
            <a:srgbClr val="FF99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>
              <a:spcBef>
                <a:spcPts val="1200"/>
              </a:spcBef>
              <a:buSzPct val="6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ts val="1200"/>
              </a:spcBef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ts val="1200"/>
              </a:spcBef>
              <a:buSzPct val="60000"/>
              <a:buFont typeface="Wingdings" panose="05000000000000000000" pitchFamily="2" charset="2"/>
              <a:buChar char="u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ts val="1200"/>
              </a:spcBef>
              <a:buSzPct val="60000"/>
              <a:buFont typeface="Wingdings" panose="05000000000000000000" pitchFamily="2" charset="2"/>
              <a:buChar char="Ø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ts val="1200"/>
              </a:spcBef>
              <a:buSzPct val="60000"/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ts val="1200"/>
              </a:spcBef>
              <a:spcAft>
                <a:spcPct val="0"/>
              </a:spcAft>
              <a:buSzPct val="60000"/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ts val="1200"/>
              </a:spcBef>
              <a:spcAft>
                <a:spcPct val="0"/>
              </a:spcAft>
              <a:buSzPct val="60000"/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ts val="1200"/>
              </a:spcBef>
              <a:spcAft>
                <a:spcPct val="0"/>
              </a:spcAft>
              <a:buSzPct val="60000"/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ts val="1200"/>
              </a:spcBef>
              <a:spcAft>
                <a:spcPct val="0"/>
              </a:spcAft>
              <a:buSzPct val="60000"/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eaLnBrk="0" fontAlgn="auto" hangingPunct="0">
              <a:spcBef>
                <a:spcPct val="0"/>
              </a:spcBef>
              <a:spcAft>
                <a:spcPct val="20000"/>
              </a:spcAft>
              <a:buSzTx/>
              <a:buFontTx/>
              <a:buNone/>
            </a:pPr>
            <a:r>
              <a:rPr kumimoji="1"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Arial" panose="020B0604020202020204" pitchFamily="34" charset="0"/>
              </a:rPr>
              <a:t>The performance of band pass filter is good!</a:t>
            </a:r>
            <a:endParaRPr kumimoji="1" lang="zh-CN" altLang="en-US" sz="20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722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日期占位符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36DA911-D28B-4E69-BC0B-D9F7AFB5018A}" type="datetime1">
              <a:rPr kumimoji="0" lang="en-US" altLang="zh-CN" sz="1400" smtClean="0">
                <a:latin typeface="Calibri" panose="020F0502020204030204" pitchFamily="34" charset="0"/>
                <a:ea typeface="仿宋_GB2312" pitchFamily="49" charset="-122"/>
              </a:rPr>
              <a:t>4/22/19</a:t>
            </a:fld>
            <a:endParaRPr kumimoji="0" lang="zh-CN" altLang="en-US" sz="1400" dirty="0">
              <a:latin typeface="Calibri" panose="020F0502020204030204" pitchFamily="34" charset="0"/>
              <a:ea typeface="仿宋_GB2312" pitchFamily="49" charset="-122"/>
            </a:endParaRPr>
          </a:p>
        </p:txBody>
      </p:sp>
      <p:sp>
        <p:nvSpPr>
          <p:cNvPr id="19459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850900"/>
          </a:xfrm>
        </p:spPr>
        <p:txBody>
          <a:bodyPr/>
          <a:lstStyle/>
          <a:p>
            <a:pPr algn="l" eaLnBrk="1" hangingPunct="1"/>
            <a:r>
              <a:rPr lang="en-US" altLang="zh-CN" dirty="0"/>
              <a:t>Principle of CDR</a:t>
            </a:r>
            <a:endParaRPr lang="zh-CN" altLang="en-US" dirty="0"/>
          </a:p>
        </p:txBody>
      </p:sp>
      <p:sp>
        <p:nvSpPr>
          <p:cNvPr id="19460" name="内容占位符 3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4464596"/>
          </a:xfrm>
        </p:spPr>
        <p:txBody>
          <a:bodyPr/>
          <a:lstStyle/>
          <a:p>
            <a:pPr marR="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BI system provides precise and sufficient information of the beam</a:t>
            </a:r>
          </a:p>
          <a:p>
            <a:pPr marR="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Improves the injection efficiency, optimizes the lattice parameters, monitors the beam behaviors and increase</a:t>
            </a:r>
            <a:r>
              <a:rPr lang="en-US" altLang="zh-CN" sz="2400" b="0" dirty="0">
                <a:solidFill>
                  <a:schemeClr val="tx1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s</a:t>
            </a: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the luminosity 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sz="2400" b="0" dirty="0">
                <a:solidFill>
                  <a:schemeClr val="tx1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The main design philosophy is listed: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lang="en-US" sz="2400" b="0" dirty="0">
              <a:solidFill>
                <a:schemeClr val="tx1"/>
              </a:solidFill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  <a:p>
            <a:pPr lvl="1" algn="just">
              <a:spcBef>
                <a:spcPts val="0"/>
              </a:spcBef>
              <a:spcAft>
                <a:spcPts val="250"/>
              </a:spcAft>
              <a:buFont typeface="Wingdings" panose="05000000000000000000" pitchFamily="2" charset="2"/>
              <a:buChar char="Ø"/>
              <a:tabLst>
                <a:tab pos="495300" algn="l"/>
              </a:tabLst>
            </a:pPr>
            <a:r>
              <a:rPr lang="en-US" sz="2000" b="0" kern="100" dirty="0">
                <a:solidFill>
                  <a:srgbClr val="000000"/>
                </a:solidFill>
                <a:ea typeface="宋体"/>
              </a:rPr>
              <a:t>To satisfy the requirement of long-term stable operation</a:t>
            </a:r>
            <a:endParaRPr lang="en-US" sz="2000" b="0" kern="100" dirty="0">
              <a:ea typeface="宋体"/>
            </a:endParaRPr>
          </a:p>
          <a:p>
            <a:pPr lvl="1" algn="just">
              <a:spcBef>
                <a:spcPts val="0"/>
              </a:spcBef>
              <a:spcAft>
                <a:spcPts val="250"/>
              </a:spcAft>
              <a:buFont typeface="Wingdings" panose="05000000000000000000" pitchFamily="2" charset="2"/>
              <a:buChar char="Ø"/>
              <a:tabLst>
                <a:tab pos="495300" algn="l"/>
              </a:tabLst>
            </a:pPr>
            <a:r>
              <a:rPr lang="en-US" sz="2000" b="0" kern="100" dirty="0">
                <a:solidFill>
                  <a:srgbClr val="000000"/>
                </a:solidFill>
                <a:ea typeface="宋体"/>
              </a:rPr>
              <a:t>Appropriate precision and speed for the parameter measurement with large dynamic range</a:t>
            </a:r>
            <a:endParaRPr lang="en-US" sz="2000" b="0" kern="100" dirty="0">
              <a:ea typeface="宋体"/>
            </a:endParaRPr>
          </a:p>
          <a:p>
            <a:pPr lvl="1" algn="just">
              <a:spcBef>
                <a:spcPts val="0"/>
              </a:spcBef>
              <a:spcAft>
                <a:spcPts val="250"/>
              </a:spcAft>
              <a:buFont typeface="Wingdings" panose="05000000000000000000" pitchFamily="2" charset="2"/>
              <a:buChar char="Ø"/>
              <a:tabLst>
                <a:tab pos="495300" algn="l"/>
              </a:tabLst>
            </a:pPr>
            <a:r>
              <a:rPr lang="en-US" sz="2000" b="0" kern="100" dirty="0">
                <a:solidFill>
                  <a:srgbClr val="000000"/>
                </a:solidFill>
                <a:ea typeface="宋体"/>
              </a:rPr>
              <a:t>Coupling impedance must be as small as possible</a:t>
            </a:r>
            <a:endParaRPr lang="en-US" sz="2000" b="0" kern="100" dirty="0">
              <a:ea typeface="宋体"/>
            </a:endParaRPr>
          </a:p>
          <a:p>
            <a:pPr lvl="1" algn="just">
              <a:spcBef>
                <a:spcPts val="0"/>
              </a:spcBef>
              <a:spcAft>
                <a:spcPts val="250"/>
              </a:spcAft>
              <a:buFont typeface="Wingdings" panose="05000000000000000000" pitchFamily="2" charset="2"/>
              <a:buChar char="Ø"/>
              <a:tabLst>
                <a:tab pos="495300" algn="l"/>
              </a:tabLst>
            </a:pPr>
            <a:r>
              <a:rPr lang="en-US" sz="2000" b="0" dirty="0">
                <a:solidFill>
                  <a:srgbClr val="000000"/>
                </a:solidFill>
                <a:ea typeface="宋体"/>
              </a:rPr>
              <a:t>The home-made products should be used as much as possible to reduce budget</a:t>
            </a:r>
          </a:p>
          <a:p>
            <a:pPr lvl="1" algn="just">
              <a:spcBef>
                <a:spcPts val="0"/>
              </a:spcBef>
              <a:spcAft>
                <a:spcPts val="250"/>
              </a:spcAft>
              <a:buFont typeface="Wingdings" panose="05000000000000000000" pitchFamily="2" charset="2"/>
              <a:buChar char="Ø"/>
              <a:tabLst>
                <a:tab pos="495300" algn="l"/>
              </a:tabLst>
            </a:pPr>
            <a:r>
              <a:rPr lang="en-US" sz="2000" b="0" kern="100" dirty="0">
                <a:solidFill>
                  <a:srgbClr val="000000"/>
                </a:solidFill>
                <a:effectLst/>
                <a:ea typeface="宋体"/>
              </a:rPr>
              <a:t>New technolog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ea typeface="宋体"/>
              </a:rPr>
              <a:t>ies</a:t>
            </a:r>
            <a:r>
              <a:rPr lang="en-US" sz="2000" b="0" kern="100" dirty="0">
                <a:solidFill>
                  <a:srgbClr val="000000"/>
                </a:solidFill>
                <a:effectLst/>
                <a:ea typeface="宋体"/>
              </a:rPr>
              <a:t> for future machine</a:t>
            </a:r>
            <a:endParaRPr lang="en-US" sz="2000" b="0" kern="100" dirty="0">
              <a:effectLst/>
              <a:ea typeface="宋体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pPr algn="l" eaLnBrk="0" fontAlgn="base" hangingPunct="0">
              <a:spcAft>
                <a:spcPct val="0"/>
              </a:spcAft>
            </a:pPr>
            <a:r>
              <a:rPr lang="en-US" altLang="zh-CN" sz="3200" b="1" dirty="0">
                <a:solidFill>
                  <a:srgbClr val="CC0000"/>
                </a:solidFill>
                <a:latin typeface="Comic Sans MS" pitchFamily="66" charset="0"/>
                <a:cs typeface="楷体_GB2312" charset="0"/>
              </a:rPr>
              <a:t>The BPM electronics</a:t>
            </a:r>
            <a:endParaRPr lang="zh-CN" altLang="en-US" sz="3200" b="1" dirty="0">
              <a:solidFill>
                <a:srgbClr val="CC0000"/>
              </a:solidFill>
              <a:latin typeface="Comic Sans MS" pitchFamily="66" charset="0"/>
              <a:cs typeface="楷体_GB2312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844824"/>
            <a:ext cx="3672408" cy="29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196752"/>
            <a:ext cx="3050233" cy="2303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1374" y="3503187"/>
            <a:ext cx="3002707" cy="2260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539552" y="4918686"/>
            <a:ext cx="2562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Calibri"/>
              </a:rPr>
              <a:t>AMC electronic</a:t>
            </a:r>
            <a:endParaRPr lang="zh-CN" altLang="en-US" sz="2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46241" y="5733256"/>
            <a:ext cx="1789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Calibri"/>
              </a:rPr>
              <a:t>Clock logic</a:t>
            </a:r>
            <a:endParaRPr lang="zh-CN" altLang="en-US" sz="2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390" y="1268760"/>
            <a:ext cx="2741675" cy="2463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782" y="3538545"/>
            <a:ext cx="2695837" cy="120939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541" y="4581839"/>
            <a:ext cx="2712283" cy="119691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896944" y="5785505"/>
            <a:ext cx="1789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Calibri"/>
              </a:rPr>
              <a:t>ADC logic</a:t>
            </a:r>
            <a:endParaRPr lang="zh-CN" altLang="en-US" sz="2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23097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l" eaLnBrk="0" fontAlgn="base" hangingPunct="0">
              <a:spcAft>
                <a:spcPct val="0"/>
              </a:spcAft>
            </a:pPr>
            <a:r>
              <a:rPr lang="en-US" altLang="zh-CN" sz="3200" b="1" dirty="0">
                <a:solidFill>
                  <a:srgbClr val="CC0000"/>
                </a:solidFill>
                <a:latin typeface="Comic Sans MS" pitchFamily="66" charset="0"/>
                <a:cs typeface="楷体_GB2312" charset="0"/>
              </a:rPr>
              <a:t>Test in lab</a:t>
            </a:r>
            <a:endParaRPr lang="zh-CN" altLang="en-US" sz="3200" b="1" dirty="0">
              <a:solidFill>
                <a:srgbClr val="CC0000"/>
              </a:solidFill>
              <a:latin typeface="Comic Sans MS" pitchFamily="66" charset="0"/>
              <a:cs typeface="楷体_GB2312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282496"/>
            <a:ext cx="6408712" cy="3744416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6" y="980728"/>
            <a:ext cx="2700074" cy="429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05954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379" y="-74713"/>
            <a:ext cx="8229600" cy="1143000"/>
          </a:xfrm>
        </p:spPr>
        <p:txBody>
          <a:bodyPr>
            <a:norm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US" altLang="zh-CN" sz="3200" b="1" dirty="0">
                <a:solidFill>
                  <a:srgbClr val="CC0000"/>
                </a:solidFill>
                <a:latin typeface="Comic Sans MS" pitchFamily="66" charset="0"/>
                <a:cs typeface="楷体_GB2312" charset="0"/>
              </a:rPr>
              <a:t>The test results in lab</a:t>
            </a:r>
            <a:endParaRPr lang="zh-CN" altLang="en-US" sz="3200" b="1" dirty="0">
              <a:solidFill>
                <a:srgbClr val="CC0000"/>
              </a:solidFill>
              <a:latin typeface="Comic Sans MS" pitchFamily="66" charset="0"/>
              <a:cs typeface="楷体_GB2312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 descr="D:\DBPM_ALL\HEPS\bpm_our_libera\lab_our_bpm\dbpm_stdy_500M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412" y="3675754"/>
            <a:ext cx="6381933" cy="28495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1478963" y="4407348"/>
            <a:ext cx="6186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/>
                </a:solidFill>
                <a:latin typeface="Calibri"/>
              </a:rPr>
              <a:t>The resolution of home-made BPM electronics is 20~60nm</a:t>
            </a:r>
            <a:endParaRPr lang="zh-CN" alt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图片 5" descr="D:\DBPM_ALL\HEPS\bpm_our_libera\lab_our_bpm\dbpm_meany_500M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6326721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矩形 6"/>
          <p:cNvSpPr/>
          <p:nvPr/>
        </p:nvSpPr>
        <p:spPr>
          <a:xfrm>
            <a:off x="1451116" y="2453311"/>
            <a:ext cx="6060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/>
                </a:solidFill>
                <a:latin typeface="Calibri"/>
              </a:rPr>
              <a:t>The beam position test result of home-made electronics in lab </a:t>
            </a:r>
            <a:endParaRPr lang="zh-CN" alt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17319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14463"/>
            <a:ext cx="8229600" cy="1143000"/>
          </a:xfrm>
        </p:spPr>
        <p:txBody>
          <a:bodyPr>
            <a:normAutofit/>
          </a:bodyPr>
          <a:lstStyle/>
          <a:p>
            <a:pPr algn="l" eaLnBrk="0" fontAlgn="base" hangingPunct="0">
              <a:spcAft>
                <a:spcPct val="0"/>
              </a:spcAft>
            </a:pPr>
            <a:r>
              <a:rPr lang="en-US" altLang="zh-CN" sz="3200" b="1" dirty="0">
                <a:solidFill>
                  <a:srgbClr val="CC0000"/>
                </a:solidFill>
                <a:latin typeface="Comic Sans MS" pitchFamily="66" charset="0"/>
                <a:cs typeface="楷体_GB2312" charset="0"/>
              </a:rPr>
              <a:t>Beam test in BEPCII</a:t>
            </a:r>
            <a:endParaRPr lang="zh-CN" altLang="en-US" sz="3200" b="1" dirty="0">
              <a:solidFill>
                <a:srgbClr val="CC0000"/>
              </a:solidFill>
              <a:latin typeface="Comic Sans MS" pitchFamily="66" charset="0"/>
              <a:cs typeface="楷体_GB2312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25274"/>
            <a:ext cx="8229600" cy="4525963"/>
          </a:xfrm>
        </p:spPr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913" y="1325274"/>
            <a:ext cx="3524063" cy="439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0008" y="3725485"/>
            <a:ext cx="3556408" cy="230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1728" y="1052736"/>
            <a:ext cx="3504688" cy="2603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78102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:\DBPM_ALL\HEPS\bpm_our_libera\libera_bpm\libera_dbpm_y_withbeam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7416824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1691680" y="2314963"/>
            <a:ext cx="6679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/>
                </a:solidFill>
                <a:latin typeface="Calibri"/>
              </a:rPr>
              <a:t>The beam position result of commercial BPM</a:t>
            </a:r>
            <a:r>
              <a:rPr lang="zh-CN" altLang="en-US" dirty="0">
                <a:solidFill>
                  <a:prstClr val="black"/>
                </a:solidFill>
                <a:latin typeface="Calibri"/>
              </a:rPr>
              <a:t>（</a:t>
            </a:r>
            <a:r>
              <a:rPr lang="en-US" altLang="zh-CN" dirty="0">
                <a:solidFill>
                  <a:prstClr val="black"/>
                </a:solidFill>
                <a:latin typeface="Calibri"/>
              </a:rPr>
              <a:t>Blue</a:t>
            </a:r>
            <a:r>
              <a:rPr lang="zh-CN" altLang="en-US" dirty="0">
                <a:solidFill>
                  <a:prstClr val="black"/>
                </a:solidFill>
                <a:latin typeface="Calibri"/>
              </a:rPr>
              <a:t>）</a:t>
            </a:r>
            <a:r>
              <a:rPr lang="en-US" altLang="zh-CN" dirty="0">
                <a:solidFill>
                  <a:prstClr val="black"/>
                </a:solidFill>
                <a:latin typeface="Calibri"/>
              </a:rPr>
              <a:t>@ R2O-BPM11</a:t>
            </a:r>
            <a:endParaRPr lang="zh-CN" alt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91680" y="3905872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/>
                </a:solidFill>
                <a:latin typeface="Calibri"/>
              </a:rPr>
              <a:t>The beam position result of home-made BPM</a:t>
            </a:r>
            <a:r>
              <a:rPr lang="zh-CN" altLang="en-US" dirty="0">
                <a:solidFill>
                  <a:prstClr val="black"/>
                </a:solidFill>
                <a:latin typeface="Calibri"/>
              </a:rPr>
              <a:t>（</a:t>
            </a:r>
            <a:r>
              <a:rPr lang="en-US" altLang="zh-CN" dirty="0">
                <a:solidFill>
                  <a:prstClr val="black"/>
                </a:solidFill>
                <a:latin typeface="Calibri"/>
              </a:rPr>
              <a:t>Red</a:t>
            </a:r>
            <a:r>
              <a:rPr lang="zh-CN" altLang="en-US" dirty="0">
                <a:solidFill>
                  <a:prstClr val="black"/>
                </a:solidFill>
                <a:latin typeface="Calibri"/>
              </a:rPr>
              <a:t>） </a:t>
            </a:r>
            <a:r>
              <a:rPr lang="en-US" altLang="zh-CN" dirty="0">
                <a:solidFill>
                  <a:prstClr val="black"/>
                </a:solidFill>
                <a:latin typeface="Calibri"/>
              </a:rPr>
              <a:t>@ R2O-BPM10</a:t>
            </a:r>
            <a:endParaRPr lang="zh-CN" alt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590645" y="260648"/>
            <a:ext cx="8229600" cy="86409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eaLnBrk="0" fontAlgn="base" hangingPunct="0">
              <a:spcAft>
                <a:spcPct val="0"/>
              </a:spcAft>
            </a:pPr>
            <a:r>
              <a:rPr lang="en-US" altLang="zh-CN" sz="3200" b="1" dirty="0">
                <a:solidFill>
                  <a:srgbClr val="CC0000"/>
                </a:solidFill>
                <a:latin typeface="Comic Sans MS" pitchFamily="66" charset="0"/>
                <a:cs typeface="楷体_GB2312" charset="0"/>
              </a:rPr>
              <a:t>Beam test in BEPCII</a:t>
            </a:r>
            <a:endParaRPr lang="zh-CN" altLang="en-US" sz="3200" b="1" dirty="0">
              <a:solidFill>
                <a:srgbClr val="CC0000"/>
              </a:solidFill>
              <a:latin typeface="Comic Sans MS" pitchFamily="66" charset="0"/>
              <a:cs typeface="楷体_GB23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8187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:\DBPM_ALL\HEPS\bpm_our_libera\our vs libera_bpm(beam)\libera_DBPM_his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9" y="435846"/>
            <a:ext cx="8280920" cy="562303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矩形 2"/>
          <p:cNvSpPr/>
          <p:nvPr/>
        </p:nvSpPr>
        <p:spPr>
          <a:xfrm>
            <a:off x="1403648" y="5632523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/>
                </a:solidFill>
                <a:latin typeface="Calibri"/>
              </a:rPr>
              <a:t>Commercial BPM </a:t>
            </a:r>
            <a:r>
              <a:rPr lang="zh-CN" altLang="en-US" dirty="0">
                <a:solidFill>
                  <a:prstClr val="black"/>
                </a:solidFill>
                <a:latin typeface="Calibri"/>
              </a:rPr>
              <a:t>：</a:t>
            </a:r>
            <a:endParaRPr lang="en-US" altLang="zh-CN" dirty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/>
                </a:solidFill>
                <a:latin typeface="Calibri"/>
              </a:rPr>
              <a:t>Beam position:1.3997mm</a:t>
            </a:r>
            <a:r>
              <a:rPr lang="zh-CN" altLang="zh-CN" dirty="0">
                <a:solidFill>
                  <a:prstClr val="black"/>
                </a:solidFill>
                <a:latin typeface="Calibri"/>
              </a:rPr>
              <a:t>，</a:t>
            </a:r>
            <a:endParaRPr lang="en-US" altLang="zh-CN" dirty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/>
                </a:solidFill>
                <a:latin typeface="Calibri"/>
              </a:rPr>
              <a:t>Resolution :4.6µm</a:t>
            </a:r>
            <a:r>
              <a:rPr lang="zh-CN" altLang="en-US" dirty="0">
                <a:solidFill>
                  <a:prstClr val="black"/>
                </a:solidFill>
                <a:latin typeface="Calibri"/>
              </a:rPr>
              <a:t>。</a:t>
            </a:r>
          </a:p>
        </p:txBody>
      </p:sp>
      <p:sp>
        <p:nvSpPr>
          <p:cNvPr id="4" name="矩形 3"/>
          <p:cNvSpPr/>
          <p:nvPr/>
        </p:nvSpPr>
        <p:spPr>
          <a:xfrm>
            <a:off x="5004048" y="5632523"/>
            <a:ext cx="28376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/>
                </a:solidFill>
                <a:latin typeface="Calibri"/>
              </a:rPr>
              <a:t>Home-made BPM</a:t>
            </a:r>
            <a:r>
              <a:rPr lang="zh-CN" altLang="en-US" dirty="0">
                <a:solidFill>
                  <a:prstClr val="black"/>
                </a:solidFill>
                <a:latin typeface="Calibri"/>
              </a:rPr>
              <a:t>：</a:t>
            </a:r>
            <a:endParaRPr lang="en-US" altLang="zh-CN" dirty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/>
                </a:solidFill>
                <a:latin typeface="Calibri"/>
              </a:rPr>
              <a:t>Beam position:1.1009mm</a:t>
            </a:r>
            <a:r>
              <a:rPr lang="zh-CN" altLang="zh-CN" dirty="0">
                <a:solidFill>
                  <a:prstClr val="black"/>
                </a:solidFill>
                <a:latin typeface="Calibri"/>
              </a:rPr>
              <a:t>，</a:t>
            </a:r>
            <a:endParaRPr lang="en-US" altLang="zh-CN" dirty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prstClr val="black"/>
                </a:solidFill>
                <a:latin typeface="Calibri"/>
              </a:rPr>
              <a:t>Resolution:3.2µm</a:t>
            </a:r>
            <a:r>
              <a:rPr lang="zh-CN" altLang="zh-CN" dirty="0">
                <a:solidFill>
                  <a:prstClr val="black"/>
                </a:solidFill>
                <a:latin typeface="Calibri"/>
              </a:rPr>
              <a:t>。</a:t>
            </a:r>
            <a:endParaRPr lang="zh-CN" alt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457" y="174236"/>
            <a:ext cx="8859681" cy="523220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Calibri"/>
              </a:rPr>
              <a:t>The performance is</a:t>
            </a:r>
            <a:r>
              <a:rPr lang="zh-CN" altLang="en-US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altLang="zh-CN" sz="2800" dirty="0">
                <a:solidFill>
                  <a:prstClr val="black"/>
                </a:solidFill>
                <a:latin typeface="Calibri"/>
              </a:rPr>
              <a:t>as good as the commercial product</a:t>
            </a:r>
            <a:endParaRPr lang="zh-CN" altLang="en-US" sz="28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13752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50900"/>
          </a:xfrm>
        </p:spPr>
        <p:txBody>
          <a:bodyPr/>
          <a:lstStyle/>
          <a:p>
            <a:pPr algn="l"/>
            <a:r>
              <a:rPr lang="en-US" altLang="zh-CN" dirty="0"/>
              <a:t>Other systems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The Direct Diode Detect (DDD) tune measurement tested in BEPCII</a:t>
            </a:r>
          </a:p>
          <a:p>
            <a:r>
              <a:rPr lang="en-US" altLang="zh-CN" dirty="0"/>
              <a:t>The multi-feedback systems tested with beam in BEPCII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576950"/>
            <a:ext cx="4752528" cy="282645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23528" y="5397216"/>
            <a:ext cx="40562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Calibri"/>
              </a:rPr>
              <a:t>The result of DDD tune measurement system</a:t>
            </a:r>
            <a:endParaRPr lang="zh-CN" alt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8024" y="5397216"/>
            <a:ext cx="40562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Calibri"/>
              </a:rPr>
              <a:t>The</a:t>
            </a:r>
            <a:r>
              <a:rPr lang="zh-CN" altLang="en-US" sz="2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altLang="zh-CN" sz="2400" dirty="0">
                <a:solidFill>
                  <a:prstClr val="black"/>
                </a:solidFill>
                <a:latin typeface="Calibri"/>
              </a:rPr>
              <a:t>damping time of two TFBs</a:t>
            </a:r>
            <a:endParaRPr lang="zh-CN" alt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12" y="2518584"/>
            <a:ext cx="3754760" cy="310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5181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The plan to TDR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35286"/>
            <a:ext cx="8229600" cy="4525962"/>
          </a:xfrm>
        </p:spPr>
        <p:txBody>
          <a:bodyPr/>
          <a:lstStyle/>
          <a:p>
            <a:r>
              <a:rPr lang="en-US" altLang="zh-CN" dirty="0"/>
              <a:t>The BPM electronics</a:t>
            </a:r>
          </a:p>
          <a:p>
            <a:pPr lvl="1"/>
            <a:r>
              <a:rPr lang="en-US" altLang="zh-CN" sz="2000" b="0" dirty="0">
                <a:solidFill>
                  <a:schemeClr val="tx1"/>
                </a:solidFill>
              </a:rPr>
              <a:t>Long time stability: Pilot tone, temperature control</a:t>
            </a:r>
          </a:p>
          <a:p>
            <a:pPr lvl="1"/>
            <a:r>
              <a:rPr lang="en-US" altLang="zh-CN" sz="2000" b="0" dirty="0">
                <a:solidFill>
                  <a:schemeClr val="tx1"/>
                </a:solidFill>
              </a:rPr>
              <a:t>Large dynamic range</a:t>
            </a:r>
          </a:p>
          <a:p>
            <a:pPr lvl="1"/>
            <a:r>
              <a:rPr lang="en-US" altLang="zh-CN" sz="2000" b="0" dirty="0">
                <a:solidFill>
                  <a:schemeClr val="tx1"/>
                </a:solidFill>
              </a:rPr>
              <a:t>Radiation hardness</a:t>
            </a:r>
          </a:p>
          <a:p>
            <a:pPr lvl="1"/>
            <a:r>
              <a:rPr lang="en-US" altLang="zh-CN" sz="2000" b="0" dirty="0">
                <a:solidFill>
                  <a:schemeClr val="tx1"/>
                </a:solidFill>
              </a:rPr>
              <a:t>Industrialization</a:t>
            </a:r>
          </a:p>
          <a:p>
            <a:r>
              <a:rPr lang="en-US" altLang="zh-CN" dirty="0"/>
              <a:t>Transverse Profile Measurements R&amp;D</a:t>
            </a:r>
          </a:p>
          <a:p>
            <a:pPr lvl="1"/>
            <a:r>
              <a:rPr lang="en-US" altLang="zh-CN" sz="2000" b="0" dirty="0">
                <a:solidFill>
                  <a:schemeClr val="tx1"/>
                </a:solidFill>
              </a:rPr>
              <a:t>Cooling of SR extraction mirror </a:t>
            </a:r>
          </a:p>
          <a:p>
            <a:pPr lvl="1"/>
            <a:r>
              <a:rPr lang="en-US" altLang="zh-CN" sz="2000" b="0" dirty="0">
                <a:solidFill>
                  <a:schemeClr val="tx1"/>
                </a:solidFill>
              </a:rPr>
              <a:t>X-ray interferometer, Gas jet scanner</a:t>
            </a:r>
          </a:p>
          <a:p>
            <a:r>
              <a:rPr lang="en-US" altLang="zh-CN" dirty="0"/>
              <a:t>Beam loss monitor </a:t>
            </a:r>
          </a:p>
          <a:p>
            <a:r>
              <a:rPr lang="en-US" altLang="zh-CN" dirty="0"/>
              <a:t>The beam instrumentation in interaction point(IR)</a:t>
            </a:r>
          </a:p>
          <a:p>
            <a:pPr lvl="1"/>
            <a:r>
              <a:rPr lang="en-US" altLang="zh-CN" sz="2000" b="0" dirty="0">
                <a:solidFill>
                  <a:schemeClr val="tx1"/>
                </a:solidFill>
              </a:rPr>
              <a:t>Beam Orbit</a:t>
            </a:r>
          </a:p>
          <a:p>
            <a:pPr lvl="1"/>
            <a:r>
              <a:rPr lang="en-US" altLang="zh-CN" sz="2000" b="0" dirty="0">
                <a:solidFill>
                  <a:schemeClr val="tx1"/>
                </a:solidFill>
              </a:rPr>
              <a:t>Arrival time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309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summary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D528-5DC1-43AE-A3BF-8656839858CE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38</a:t>
            </a:fld>
            <a:endParaRPr lang="zh-CN" altLang="en-US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539552" y="1412776"/>
            <a:ext cx="7992888" cy="416671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l"/>
            </a:pPr>
            <a:r>
              <a:rPr lang="en-US" altLang="zh-CN" sz="2400" b="0" dirty="0">
                <a:solidFill>
                  <a:schemeClr val="tx1"/>
                </a:solidFill>
              </a:rPr>
              <a:t>Finished the beam instrumentation CDR and moved to TDR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zh-CN" sz="2400" b="0" dirty="0">
                <a:solidFill>
                  <a:schemeClr val="tx1"/>
                </a:solidFill>
              </a:rPr>
              <a:t>Digital BPM electronics tested in lab and BEPCII with real beam. The test results shows that the in-house electronics is almost as good as commercial products.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zh-CN" sz="2400" b="0" dirty="0">
                <a:solidFill>
                  <a:schemeClr val="tx1"/>
                </a:solidFill>
              </a:rPr>
              <a:t>Finished The DDD tune measurement and multi-feedback </a:t>
            </a:r>
            <a:r>
              <a:rPr lang="en-US" altLang="zh-CN" dirty="0"/>
              <a:t>system beam</a:t>
            </a:r>
            <a:r>
              <a:rPr lang="en-US" altLang="zh-CN" sz="2400" b="0" dirty="0">
                <a:solidFill>
                  <a:schemeClr val="tx1"/>
                </a:solidFill>
              </a:rPr>
              <a:t> test</a:t>
            </a:r>
            <a:r>
              <a:rPr lang="en-US" altLang="zh-CN" dirty="0"/>
              <a:t>.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zh-CN" sz="2400" b="0" dirty="0">
                <a:solidFill>
                  <a:schemeClr val="tx1"/>
                </a:solidFill>
              </a:rPr>
              <a:t>Longitudinal feedback system will be studied in future.</a:t>
            </a:r>
          </a:p>
          <a:p>
            <a:pPr algn="just">
              <a:buFont typeface="Wingdings" panose="05000000000000000000" pitchFamily="2" charset="2"/>
              <a:buChar char="l"/>
            </a:pPr>
            <a:r>
              <a:rPr lang="en-US" altLang="zh-CN" sz="2400" b="0" dirty="0">
                <a:solidFill>
                  <a:schemeClr val="tx1"/>
                </a:solidFill>
              </a:rPr>
              <a:t>Much work and critical technologies to be done towards TDR</a:t>
            </a:r>
          </a:p>
        </p:txBody>
      </p:sp>
    </p:spTree>
    <p:extLst>
      <p:ext uri="{BB962C8B-B14F-4D97-AF65-F5344CB8AC3E}">
        <p14:creationId xmlns:p14="http://schemas.microsoft.com/office/powerpoint/2010/main" val="25588573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en-US" altLang="zh-CN" dirty="0"/>
          </a:p>
          <a:p>
            <a:pPr algn="ctr">
              <a:buFontTx/>
              <a:buNone/>
            </a:pPr>
            <a:r>
              <a:rPr lang="en-US" altLang="zh-CN" sz="4000" dirty="0"/>
              <a:t>Thanks for your attention !</a:t>
            </a:r>
            <a:endParaRPr lang="zh-CN" altLang="en-US" sz="4000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13A3-9104-494D-81AB-198BC847294C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 bwMode="auto">
          <a:xfrm>
            <a:off x="457200" y="37571"/>
            <a:ext cx="8229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+mj-lt"/>
                <a:ea typeface="+mj-ea"/>
                <a:cs typeface="楷体_GB2312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  <a:cs typeface="楷体_GB231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  <a:cs typeface="楷体_GB231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  <a:cs typeface="楷体_GB231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  <a:cs typeface="楷体_GB2312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/>
              </a:rPr>
              <a:t>Detailed information of sub-systems</a:t>
            </a:r>
            <a:endParaRPr kumimoji="1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omic Sans MS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384122"/>
              </p:ext>
            </p:extLst>
          </p:nvPr>
        </p:nvGraphicFramePr>
        <p:xfrm>
          <a:off x="107504" y="764704"/>
          <a:ext cx="8712968" cy="583118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298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7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27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74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043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57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25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Item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Method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Parameter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Amounts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609">
                <a:tc rowSpan="1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宋体"/>
                        </a:rPr>
                        <a:t>Storage ring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Beam position monitor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Closed orbit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宋体"/>
                          <a:cs typeface="+mn-cs"/>
                        </a:rPr>
                        <a:t>Button electrode BPM</a:t>
                      </a:r>
                      <a:endParaRPr lang="en-US" sz="12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Measurement area (x 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y)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±20mm×±10mm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Resolution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&lt;0.002mm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Measurement time of COD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&lt; 4 s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2900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4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Bunch by bunch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Button electrode BPM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Measurement area (x 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y)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GB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±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40mm</a:t>
                      </a:r>
                      <a:r>
                        <a:rPr lang="en-GB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×±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20mm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Resolution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0.1mm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2900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0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Bunch current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BCM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Measurement range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10mA / per bunch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Relatively </a:t>
                      </a:r>
                      <a:r>
                        <a:rPr lang="en-US" sz="12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precision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1/4095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12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Average current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DCCT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Dynamic measurement range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0.0~1.5A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Linearity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0.1 %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Zero drift: &lt;0.05mA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94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Beam size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Double slit interferometer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x ray pin hole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Resolution:0.2 µ</a:t>
                      </a:r>
                      <a:r>
                        <a:rPr lang="en-US" sz="1200" b="1" kern="0" dirty="0">
                          <a:effectLst/>
                          <a:latin typeface="Times New Roman"/>
                          <a:ea typeface="宋体"/>
                        </a:rPr>
                        <a:t>m</a:t>
                      </a:r>
                      <a:endParaRPr lang="en-US" sz="12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4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12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</a:t>
                      </a:r>
                      <a:r>
                        <a:rPr lang="en-US" altLang="zh-CN" sz="1200" b="1" kern="100" dirty="0">
                          <a:effectLst/>
                          <a:latin typeface="Times New Roman"/>
                          <a:ea typeface="宋体"/>
                        </a:rPr>
                        <a:t>unch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 length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Streak camera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1" dirty="0"/>
                        <a:t>Two photon intensity interferometer</a:t>
                      </a:r>
                      <a:endParaRPr lang="en-US" sz="12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Times New Roman"/>
                          <a:ea typeface="宋体"/>
                        </a:rPr>
                        <a:t>Resolution:1ps</a:t>
                      </a:r>
                      <a:endParaRPr lang="en-US" sz="12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7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TUNE measurement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Frequency sweeping method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Resolution:0.001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3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DDD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Resolution:0.001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28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Beam loss monitor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PIN-diode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Dynamic range:120 dB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Maximum counting rates≥10 MHz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5800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768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Feedback system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TFB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Damping time&lt;=rise time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768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LFB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Damping time&lt;=rise time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716716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 txBox="1">
            <a:spLocks/>
          </p:cNvSpPr>
          <p:nvPr/>
        </p:nvSpPr>
        <p:spPr bwMode="auto">
          <a:xfrm>
            <a:off x="457200" y="37571"/>
            <a:ext cx="8229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+mj-lt"/>
                <a:ea typeface="+mj-ea"/>
                <a:cs typeface="楷体_GB2312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  <a:cs typeface="楷体_GB231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  <a:cs typeface="楷体_GB231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  <a:cs typeface="楷体_GB231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  <a:cs typeface="楷体_GB2312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CC0000"/>
                </a:solidFill>
                <a:latin typeface="Comic Sans MS" pitchFamily="66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omic Sans MS"/>
              </a:rPr>
              <a:t>Detailed information of sub-systems</a:t>
            </a:r>
            <a:endParaRPr kumimoji="1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omic Sans MS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270778"/>
              </p:ext>
            </p:extLst>
          </p:nvPr>
        </p:nvGraphicFramePr>
        <p:xfrm>
          <a:off x="323528" y="692696"/>
          <a:ext cx="8136905" cy="608397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74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2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2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06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864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99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73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Item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Method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Parameter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Amounts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8750">
                <a:tc rowSpan="10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00" dirty="0">
                          <a:effectLst/>
                          <a:latin typeface="Times New Roman"/>
                          <a:ea typeface="宋体"/>
                        </a:rPr>
                        <a:t>Booster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Beam position monitor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Closed orbit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宋体"/>
                          <a:cs typeface="+mn-cs"/>
                        </a:rPr>
                        <a:t>Button electrode BPM</a:t>
                      </a:r>
                      <a:endParaRPr lang="en-US" sz="12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Measurement area (x 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y)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±20mm×±10mm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Resolution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&lt;0.002mm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Measurement time of COD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&lt; 4 s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1808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77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Bunch by bunch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Button electrode BPM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Measurement area (x 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 y)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GB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±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40mm</a:t>
                      </a:r>
                      <a:r>
                        <a:rPr lang="en-GB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×±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20mm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Resolution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0.1mm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1808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1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Bunch current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BCM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Measurement range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10mA / per bunch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Relatively </a:t>
                      </a:r>
                      <a:r>
                        <a:rPr lang="en-US" sz="1200" b="1" kern="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precision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1/4095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1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Average current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DCCT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Dynamic measurement range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0.0~1.5A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Linearity</a:t>
                      </a:r>
                      <a:r>
                        <a:rPr lang="zh-CN" alt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：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0.1 %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12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Zero drift: &lt;0.05mA</a:t>
                      </a:r>
                      <a:endParaRPr lang="en-US" sz="1200" b="1" dirty="0">
                        <a:effectLst/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48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Beam size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Double slit interferometer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x ray pin hole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Resolution:0.2 µ</a:t>
                      </a:r>
                      <a:r>
                        <a:rPr lang="en-US" sz="1200" b="1" kern="0" dirty="0">
                          <a:effectLst/>
                          <a:latin typeface="Times New Roman"/>
                          <a:ea typeface="宋体"/>
                        </a:rPr>
                        <a:t>m</a:t>
                      </a:r>
                      <a:endParaRPr lang="en-US" sz="12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5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</a:t>
                      </a:r>
                      <a:r>
                        <a:rPr lang="en-US" altLang="zh-CN" sz="1200" b="1" kern="100" dirty="0">
                          <a:effectLst/>
                          <a:latin typeface="Times New Roman"/>
                          <a:ea typeface="宋体"/>
                        </a:rPr>
                        <a:t>unch</a:t>
                      </a: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 length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Streak camera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1" dirty="0"/>
                        <a:t>Two photon intensity interferometer</a:t>
                      </a:r>
                      <a:endParaRPr lang="en-US" sz="12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0" dirty="0">
                          <a:effectLst/>
                          <a:latin typeface="Times New Roman"/>
                          <a:ea typeface="宋体"/>
                        </a:rPr>
                        <a:t>Resolution:1ps</a:t>
                      </a:r>
                      <a:endParaRPr lang="en-US" sz="12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30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TUNE measurement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Frequency sweeping method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Resolution:0.001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61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DDD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Resolution:0.001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94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Beam loss monitor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200" b="1" kern="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optical</a:t>
                      </a:r>
                      <a:r>
                        <a:rPr lang="en-GB" altLang="zh-CN" sz="1200" b="1" kern="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 </a:t>
                      </a:r>
                      <a:r>
                        <a:rPr lang="en-GB" altLang="zh-CN" sz="1200" b="1" kern="1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+mn-cs"/>
                        </a:rPr>
                        <a:t>fiber</a:t>
                      </a:r>
                      <a:endParaRPr lang="en-US" sz="12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Space resolution</a:t>
                      </a:r>
                      <a:r>
                        <a:rPr lang="en-US" sz="1200" b="1" kern="100" baseline="0" dirty="0">
                          <a:effectLst/>
                          <a:latin typeface="Times New Roman"/>
                          <a:ea typeface="宋体"/>
                        </a:rPr>
                        <a:t>:0.6m</a:t>
                      </a:r>
                      <a:endParaRPr lang="en-US" sz="1200" b="1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400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3309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Feedback system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TFB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Damping time&lt;=rise time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effectLst/>
                          <a:latin typeface="Times New Roman"/>
                          <a:ea typeface="宋体"/>
                        </a:rPr>
                        <a:t>2</a:t>
                      </a:r>
                    </a:p>
                  </a:txBody>
                  <a:tcPr marL="48988" marR="489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215754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dirty="0"/>
              <a:t>Detailed information of sub-systems</a:t>
            </a:r>
            <a:endParaRPr kumimoji="1" lang="zh-CN" altLang="en-US" dirty="0"/>
          </a:p>
        </p:txBody>
      </p:sp>
      <p:sp>
        <p:nvSpPr>
          <p:cNvPr id="35842" name="内容占位符 2"/>
          <p:cNvSpPr>
            <a:spLocks noGrp="1"/>
          </p:cNvSpPr>
          <p:nvPr>
            <p:ph idx="1"/>
          </p:nvPr>
        </p:nvSpPr>
        <p:spPr>
          <a:xfrm>
            <a:off x="457200" y="1341438"/>
            <a:ext cx="8867328" cy="4525962"/>
          </a:xfrm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Beam position  monitor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Beam current monitor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Beam loss monitor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Beam profile and length measurement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Tune measurement system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Feedback systems</a:t>
            </a:r>
          </a:p>
          <a:p>
            <a:r>
              <a:rPr lang="en-US" altLang="zh-CN" dirty="0">
                <a:solidFill>
                  <a:schemeClr val="tx1"/>
                </a:solidFill>
              </a:rPr>
              <a:t>Other 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DC60C-B9C6-44B7-8DA7-250664AFD096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dirty="0"/>
              <a:t>Beam Position monitor</a:t>
            </a:r>
            <a:endParaRPr kumimoji="1"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539552" y="1369799"/>
            <a:ext cx="7776864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provide the beam position and orbit 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calculate machine parameters related to beam position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Apart from specific BPMs, there are 4708 BPMs in booster and storage ring.</a:t>
            </a: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Along the entire tunnel, auxiliary short tunnels can be used as the local station to install electronics of BPMs.</a:t>
            </a:r>
            <a:r>
              <a:rPr lang="en-US" altLang="zh-CN" sz="2400" dirty="0">
                <a:latin typeface="Times New Roman"/>
                <a:ea typeface="宋体"/>
              </a:rPr>
              <a:t> Two layer of shielding are adopted, </a:t>
            </a:r>
            <a:r>
              <a:rPr lang="en-US" altLang="zh-CN" sz="2400" dirty="0">
                <a:solidFill>
                  <a:srgbClr val="333333"/>
                </a:solidFill>
                <a:latin typeface="Times New Roman"/>
                <a:ea typeface="宋体"/>
              </a:rPr>
              <a:t>polyethylene </a:t>
            </a:r>
            <a:r>
              <a:rPr lang="en-US" altLang="zh-CN" sz="2400" dirty="0">
                <a:latin typeface="Times New Roman"/>
                <a:ea typeface="宋体"/>
              </a:rPr>
              <a:t>and lead</a:t>
            </a:r>
            <a:r>
              <a:rPr lang="en-US" altLang="zh-CN" sz="2400" dirty="0"/>
              <a:t>.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Button type electrode will be adopted, for its good high frequency response and small beam impedance</a:t>
            </a:r>
            <a:endParaRPr lang="en-US" altLang="zh-CN" sz="2400" dirty="0"/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resolution of BPM will be ~2um level</a:t>
            </a:r>
            <a:endParaRPr lang="en-US" altLang="zh-CN" sz="2400" dirty="0"/>
          </a:p>
          <a:p>
            <a:pPr algn="just">
              <a:spcAft>
                <a:spcPts val="1800"/>
              </a:spcAft>
            </a:pPr>
            <a:endParaRPr lang="en-US" altLang="zh-CN" dirty="0"/>
          </a:p>
          <a:p>
            <a:pPr algn="just">
              <a:spcAft>
                <a:spcPts val="1800"/>
              </a:spcAft>
            </a:pP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F58FE-D478-4526-9DCA-C4D69A980531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BPM simulation</a:t>
            </a: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755576" y="1412776"/>
            <a:ext cx="2600325" cy="1621155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3"/>
          <a:stretch>
            <a:fillRect/>
          </a:stretch>
        </p:blipFill>
        <p:spPr>
          <a:xfrm>
            <a:off x="3491880" y="1412776"/>
            <a:ext cx="2541905" cy="1623060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52" y="3068960"/>
            <a:ext cx="2277745" cy="1558925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5"/>
          <a:stretch>
            <a:fillRect/>
          </a:stretch>
        </p:blipFill>
        <p:spPr>
          <a:xfrm>
            <a:off x="6156176" y="1458496"/>
            <a:ext cx="2272665" cy="1577340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6"/>
          <a:stretch>
            <a:fillRect/>
          </a:stretch>
        </p:blipFill>
        <p:spPr>
          <a:xfrm>
            <a:off x="3415247" y="3121134"/>
            <a:ext cx="2321560" cy="1604010"/>
          </a:xfrm>
          <a:prstGeom prst="rect">
            <a:avLst/>
          </a:prstGeom>
        </p:spPr>
      </p:pic>
      <p:pic>
        <p:nvPicPr>
          <p:cNvPr id="11" name="图片 10"/>
          <p:cNvPicPr/>
          <p:nvPr/>
        </p:nvPicPr>
        <p:blipFill>
          <a:blip r:embed="rId7"/>
          <a:stretch>
            <a:fillRect/>
          </a:stretch>
        </p:blipFill>
        <p:spPr>
          <a:xfrm>
            <a:off x="6228184" y="3068960"/>
            <a:ext cx="2148840" cy="15760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5576" y="4653136"/>
            <a:ext cx="8388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Volt</a:t>
            </a:r>
            <a:r>
              <a:rPr lang="en-US" altLang="zh-CN" dirty="0"/>
              <a:t>age</a:t>
            </a:r>
            <a:r>
              <a:rPr lang="en-US" dirty="0"/>
              <a:t> getting  on the pickup is more than 100V when button diameter is 8mm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Sensitivity be simulated at the different angle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A2BD2-CCA9-4D34-9707-B270536A7029}" type="datetime1">
              <a:rPr lang="en-US" altLang="zh-CN" smtClean="0"/>
              <a:t>4/22/19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13243-E730-472E-A005-6BE97143DD9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25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simulation</a:t>
            </a: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082" y="1340768"/>
            <a:ext cx="1921758" cy="1685538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320" y="1239295"/>
            <a:ext cx="2465824" cy="1888483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405" y="1365663"/>
            <a:ext cx="2086987" cy="168553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0077" y="3267912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Heat of pickup induced by beam is simulated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The highest temperature is 303K near the pick-ups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85066"/>
            <a:ext cx="2511555" cy="190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3"/>
          <p:cNvSpPr txBox="1"/>
          <p:nvPr/>
        </p:nvSpPr>
        <p:spPr>
          <a:xfrm>
            <a:off x="107504" y="6026297"/>
            <a:ext cx="296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The BPM of storage ring</a:t>
            </a:r>
            <a:endParaRPr lang="zh-CN" alt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126" y="4022792"/>
            <a:ext cx="2701002" cy="1825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986663" y="6035316"/>
            <a:ext cx="2924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The BPM of </a:t>
            </a:r>
            <a:r>
              <a:rPr lang="en-US" altLang="zh-CN" dirty="0" err="1"/>
              <a:t>Linac</a:t>
            </a:r>
            <a:r>
              <a:rPr lang="en-US" altLang="zh-CN" dirty="0"/>
              <a:t> and BT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948" y="3985066"/>
            <a:ext cx="1666388" cy="1900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5" t="29705" r="27407" b="22696"/>
          <a:stretch/>
        </p:blipFill>
        <p:spPr bwMode="auto">
          <a:xfrm>
            <a:off x="7627125" y="4137645"/>
            <a:ext cx="1193347" cy="1710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241703" y="60212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BPM feed through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4451244"/>
      </p:ext>
    </p:extLst>
  </p:cSld>
  <p:clrMapOvr>
    <a:masterClrMapping/>
  </p:clrMapOvr>
</p:sld>
</file>

<file path=ppt/theme/theme1.xml><?xml version="1.0" encoding="utf-8"?>
<a:theme xmlns:a="http://schemas.openxmlformats.org/drawingml/2006/main" name="IHEP1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 1">
      <a:majorFont>
        <a:latin typeface="Comic Sans MS"/>
        <a:ea typeface="楷体_GB2312"/>
        <a:cs typeface=""/>
      </a:majorFont>
      <a:minorFont>
        <a:latin typeface="Calibri"/>
        <a:ea typeface="仿宋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HEP1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 1">
      <a:majorFont>
        <a:latin typeface="Comic Sans MS"/>
        <a:ea typeface="楷体_GB2312"/>
        <a:cs typeface=""/>
      </a:majorFont>
      <a:minorFont>
        <a:latin typeface="Calibri"/>
        <a:ea typeface="仿宋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IHEP1</Template>
  <TotalTime>27200</TotalTime>
  <Words>1888</Words>
  <Application>Microsoft Macintosh PowerPoint</Application>
  <PresentationFormat>On-screen Show (4:3)</PresentationFormat>
  <Paragraphs>409</Paragraphs>
  <Slides>39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2" baseType="lpstr">
      <vt:lpstr>Arial</vt:lpstr>
      <vt:lpstr>Arial Black</vt:lpstr>
      <vt:lpstr>Arial Narrow</vt:lpstr>
      <vt:lpstr>Calibri</vt:lpstr>
      <vt:lpstr>Cambria Math</vt:lpstr>
      <vt:lpstr>Comic Sans MS</vt:lpstr>
      <vt:lpstr>Times New Roman</vt:lpstr>
      <vt:lpstr>Wingdings</vt:lpstr>
      <vt:lpstr>IHEP1</vt:lpstr>
      <vt:lpstr>1_IHEP1</vt:lpstr>
      <vt:lpstr>默认设计模板</vt:lpstr>
      <vt:lpstr>Office 主题​​</vt:lpstr>
      <vt:lpstr>Visio</vt:lpstr>
      <vt:lpstr>CEPC Beam Instrumentation</vt:lpstr>
      <vt:lpstr>Outline</vt:lpstr>
      <vt:lpstr>Principle of CDR</vt:lpstr>
      <vt:lpstr>PowerPoint Presentation</vt:lpstr>
      <vt:lpstr>PowerPoint Presentation</vt:lpstr>
      <vt:lpstr>Detailed information of sub-systems</vt:lpstr>
      <vt:lpstr>Beam Position monitor</vt:lpstr>
      <vt:lpstr>BPM simulation</vt:lpstr>
      <vt:lpstr>BPM simulation</vt:lpstr>
      <vt:lpstr>PowerPoint Presentation</vt:lpstr>
      <vt:lpstr>Beam current monitor</vt:lpstr>
      <vt:lpstr>Bunch current monitor</vt:lpstr>
      <vt:lpstr>Beam loss monitor</vt:lpstr>
      <vt:lpstr>Beam profile and length measurement</vt:lpstr>
      <vt:lpstr>PowerPoint Presentation</vt:lpstr>
      <vt:lpstr>Tune measurement system</vt:lpstr>
      <vt:lpstr>Feedback system</vt:lpstr>
      <vt:lpstr>Two topologies of FB design</vt:lpstr>
      <vt:lpstr>TFB system of CEPC booster ring</vt:lpstr>
      <vt:lpstr>Parameters of CEPC main ring</vt:lpstr>
      <vt:lpstr>Digital filter design</vt:lpstr>
      <vt:lpstr>Calculation result of TFB on main ring</vt:lpstr>
      <vt:lpstr>Hardware for TFB system</vt:lpstr>
      <vt:lpstr>R&amp;D of Beam instrumentation of CEPC</vt:lpstr>
      <vt:lpstr>R&amp;D Motivation</vt:lpstr>
      <vt:lpstr>The BPM electronics</vt:lpstr>
      <vt:lpstr>The BPM electronics</vt:lpstr>
      <vt:lpstr>The BPM electronics</vt:lpstr>
      <vt:lpstr>The RTM electronic</vt:lpstr>
      <vt:lpstr>The BPM electronics</vt:lpstr>
      <vt:lpstr>Test in lab</vt:lpstr>
      <vt:lpstr>The test results in lab</vt:lpstr>
      <vt:lpstr>Beam test in BEPCII</vt:lpstr>
      <vt:lpstr>PowerPoint Presentation</vt:lpstr>
      <vt:lpstr>PowerPoint Presentation</vt:lpstr>
      <vt:lpstr>Other systems</vt:lpstr>
      <vt:lpstr>The plan to TDR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BEPCII Current Status</dc:title>
  <dc:creator>MC SYSTEM</dc:creator>
  <cp:lastModifiedBy>Daniela Bortoletto</cp:lastModifiedBy>
  <cp:revision>885</cp:revision>
  <dcterms:created xsi:type="dcterms:W3CDTF">2011-11-19T17:44:44Z</dcterms:created>
  <dcterms:modified xsi:type="dcterms:W3CDTF">2019-04-22T16:17:36Z</dcterms:modified>
</cp:coreProperties>
</file>