
<file path=[Content_Types].xml><?xml version="1.0" encoding="utf-8"?>
<Types xmlns="http://schemas.openxmlformats.org/package/2006/content-types">
  <Default Extension="png" ContentType="image/png"/>
  <Default Extension="bin" ContentType="application/vnd.openxmlformats-officedocument.oleObject"/>
  <Default Extension="wmf" ContentType="image/x-wmf"/>
  <Default Extension="emf" ContentType="image/x-emf"/>
  <Default Extension="jpeg" ContentType="image/jpeg"/>
  <Default Extension="rels" ContentType="application/vnd.openxmlformats-package.relationships+xml"/>
  <Default Extension="xml" ContentType="application/xml"/>
  <Default Extension="vml" ContentType="application/vnd.openxmlformats-officedocument.vmlDrawing"/>
  <Default Extension="xlsx" ContentType="application/vnd.openxmlformats-officedocument.spreadsheetml.sheet"/>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Lst>
  <p:notesMasterIdLst>
    <p:notesMasterId r:id="rId32"/>
  </p:notesMasterIdLst>
  <p:sldIdLst>
    <p:sldId id="256" r:id="rId2"/>
    <p:sldId id="406" r:id="rId3"/>
    <p:sldId id="423" r:id="rId4"/>
    <p:sldId id="424" r:id="rId5"/>
    <p:sldId id="425" r:id="rId6"/>
    <p:sldId id="426" r:id="rId7"/>
    <p:sldId id="427" r:id="rId8"/>
    <p:sldId id="444" r:id="rId9"/>
    <p:sldId id="440" r:id="rId10"/>
    <p:sldId id="407" r:id="rId11"/>
    <p:sldId id="428" r:id="rId12"/>
    <p:sldId id="429" r:id="rId13"/>
    <p:sldId id="430" r:id="rId14"/>
    <p:sldId id="438" r:id="rId15"/>
    <p:sldId id="439" r:id="rId16"/>
    <p:sldId id="442" r:id="rId17"/>
    <p:sldId id="431" r:id="rId18"/>
    <p:sldId id="443" r:id="rId19"/>
    <p:sldId id="432" r:id="rId20"/>
    <p:sldId id="412" r:id="rId21"/>
    <p:sldId id="413" r:id="rId22"/>
    <p:sldId id="414" r:id="rId23"/>
    <p:sldId id="434" r:id="rId24"/>
    <p:sldId id="435" r:id="rId25"/>
    <p:sldId id="436" r:id="rId26"/>
    <p:sldId id="420" r:id="rId27"/>
    <p:sldId id="421" r:id="rId28"/>
    <p:sldId id="441" r:id="rId29"/>
    <p:sldId id="422" r:id="rId30"/>
    <p:sldId id="286" r:id="rId31"/>
  </p:sldIdLst>
  <p:sldSz cx="12192000" cy="6858000"/>
  <p:notesSz cx="6858000" cy="9144000"/>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3399"/>
    <a:srgbClr val="000000"/>
    <a:srgbClr val="919191"/>
    <a:srgbClr val="0000FF"/>
    <a:srgbClr val="FF5050"/>
    <a:srgbClr val="DAA600"/>
    <a:srgbClr val="D10DA7"/>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93296810-A885-4BE3-A3E7-6D5BEEA58F35}" styleName="中度样式 2 - 强调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中度样式 2 - 强调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85BE263C-DBD7-4A20-BB59-AAB30ACAA65A}" styleName="中度样式 3 - 强调 2">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2"/>
          </a:solidFill>
        </a:fill>
      </a:tcStyle>
    </a:lastCol>
    <a:firstCol>
      <a:tcTxStyle b="on">
        <a:fontRef idx="minor">
          <a:scrgbClr r="0" g="0" b="0"/>
        </a:fontRef>
        <a:schemeClr val="lt1"/>
      </a:tcTxStyle>
      <a:tcStyle>
        <a:tcBdr/>
        <a:fill>
          <a:solidFill>
            <a:schemeClr val="accent2"/>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2"/>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1359" autoAdjust="0"/>
  </p:normalViewPr>
  <p:slideViewPr>
    <p:cSldViewPr snapToGrid="0">
      <p:cViewPr varScale="1">
        <p:scale>
          <a:sx n="77" d="100"/>
          <a:sy n="77" d="100"/>
        </p:scale>
        <p:origin x="883" y="67"/>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notesMaster" Target="notesMasters/notesMaster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package" Target="../embeddings/Microsoft_Excel____1.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___2.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___3.xlsx"/><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___4.xlsx"/><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package" Target="../embeddings/Microsoft_Excel____5.xlsx"/><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embeddings/oleObject2.bin"/><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Vertical SR critical energy</a:t>
            </a:r>
            <a:r>
              <a:rPr lang="en-US" altLang="zh-CN" baseline="0"/>
              <a:t> distribution</a:t>
            </a:r>
            <a:endParaRPr lang="zh-CN"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spPr>
            <a:ln w="28575" cap="rnd">
              <a:solidFill>
                <a:schemeClr val="accent1"/>
              </a:solidFill>
              <a:round/>
            </a:ln>
            <a:effectLst/>
          </c:spPr>
          <c:marker>
            <c:symbol val="none"/>
          </c:marker>
          <c:cat>
            <c:numRef>
              <c:f>Solenoid!$F$4:$F$57</c:f>
              <c:numCache>
                <c:formatCode>General</c:formatCode>
                <c:ptCount val="54"/>
                <c:pt idx="0">
                  <c:v>0</c:v>
                </c:pt>
                <c:pt idx="1">
                  <c:v>0.04</c:v>
                </c:pt>
                <c:pt idx="2">
                  <c:v>0.08</c:v>
                </c:pt>
                <c:pt idx="3">
                  <c:v>0.119999999999999</c:v>
                </c:pt>
                <c:pt idx="4">
                  <c:v>0.16</c:v>
                </c:pt>
                <c:pt idx="5">
                  <c:v>0.2</c:v>
                </c:pt>
                <c:pt idx="6">
                  <c:v>0.23999999999999899</c:v>
                </c:pt>
                <c:pt idx="7">
                  <c:v>0.28000000000000003</c:v>
                </c:pt>
                <c:pt idx="8">
                  <c:v>0.32</c:v>
                </c:pt>
                <c:pt idx="9">
                  <c:v>0.35999999999999899</c:v>
                </c:pt>
                <c:pt idx="10">
                  <c:v>0.4</c:v>
                </c:pt>
                <c:pt idx="11">
                  <c:v>0.44</c:v>
                </c:pt>
                <c:pt idx="12">
                  <c:v>0.47999999999999898</c:v>
                </c:pt>
                <c:pt idx="13">
                  <c:v>0.52</c:v>
                </c:pt>
                <c:pt idx="14">
                  <c:v>0.56000000000000005</c:v>
                </c:pt>
                <c:pt idx="15">
                  <c:v>0.59999999999999898</c:v>
                </c:pt>
                <c:pt idx="16">
                  <c:v>0.64</c:v>
                </c:pt>
                <c:pt idx="17">
                  <c:v>0.68</c:v>
                </c:pt>
                <c:pt idx="18">
                  <c:v>0.71999999999999897</c:v>
                </c:pt>
                <c:pt idx="19">
                  <c:v>0.76</c:v>
                </c:pt>
                <c:pt idx="20">
                  <c:v>0.8</c:v>
                </c:pt>
                <c:pt idx="21">
                  <c:v>0.83999999999999897</c:v>
                </c:pt>
                <c:pt idx="22">
                  <c:v>0.88</c:v>
                </c:pt>
                <c:pt idx="23">
                  <c:v>0.92</c:v>
                </c:pt>
                <c:pt idx="24">
                  <c:v>0.95999999999999897</c:v>
                </c:pt>
                <c:pt idx="25">
                  <c:v>1</c:v>
                </c:pt>
                <c:pt idx="26">
                  <c:v>1.04</c:v>
                </c:pt>
                <c:pt idx="27">
                  <c:v>1.08</c:v>
                </c:pt>
                <c:pt idx="28">
                  <c:v>1.1200000000000001</c:v>
                </c:pt>
                <c:pt idx="29">
                  <c:v>1.1599999999999899</c:v>
                </c:pt>
                <c:pt idx="30">
                  <c:v>1.19999999999999</c:v>
                </c:pt>
                <c:pt idx="31">
                  <c:v>1.23999999999999</c:v>
                </c:pt>
                <c:pt idx="32">
                  <c:v>1.28</c:v>
                </c:pt>
                <c:pt idx="33">
                  <c:v>1.32</c:v>
                </c:pt>
                <c:pt idx="34">
                  <c:v>1.36</c:v>
                </c:pt>
                <c:pt idx="35">
                  <c:v>1.3999999999999899</c:v>
                </c:pt>
                <c:pt idx="36">
                  <c:v>1.43999999999999</c:v>
                </c:pt>
                <c:pt idx="37">
                  <c:v>1.47999999999999</c:v>
                </c:pt>
                <c:pt idx="38">
                  <c:v>1.52</c:v>
                </c:pt>
                <c:pt idx="39">
                  <c:v>1.56</c:v>
                </c:pt>
                <c:pt idx="40">
                  <c:v>1.6</c:v>
                </c:pt>
                <c:pt idx="41">
                  <c:v>1.6399999999999899</c:v>
                </c:pt>
                <c:pt idx="42">
                  <c:v>1.6799999999999899</c:v>
                </c:pt>
                <c:pt idx="43">
                  <c:v>1.71999999999999</c:v>
                </c:pt>
                <c:pt idx="44">
                  <c:v>1.76</c:v>
                </c:pt>
                <c:pt idx="45">
                  <c:v>1.8</c:v>
                </c:pt>
                <c:pt idx="46">
                  <c:v>1.84</c:v>
                </c:pt>
                <c:pt idx="47">
                  <c:v>1.8799999999999899</c:v>
                </c:pt>
                <c:pt idx="48">
                  <c:v>1.9199999999999899</c:v>
                </c:pt>
                <c:pt idx="49">
                  <c:v>1.95999999999999</c:v>
                </c:pt>
                <c:pt idx="50">
                  <c:v>2</c:v>
                </c:pt>
                <c:pt idx="51">
                  <c:v>2.04</c:v>
                </c:pt>
                <c:pt idx="52">
                  <c:v>2.08</c:v>
                </c:pt>
                <c:pt idx="53">
                  <c:v>2.12</c:v>
                </c:pt>
              </c:numCache>
            </c:numRef>
          </c:cat>
          <c:val>
            <c:numRef>
              <c:f>Solenoid!$N$4:$N$57</c:f>
              <c:numCache>
                <c:formatCode>0.00E+00</c:formatCode>
                <c:ptCount val="54"/>
                <c:pt idx="0">
                  <c:v>476.88754381640496</c:v>
                </c:pt>
                <c:pt idx="1">
                  <c:v>476.75976861399937</c:v>
                </c:pt>
                <c:pt idx="2">
                  <c:v>476.59798412932969</c:v>
                </c:pt>
                <c:pt idx="3">
                  <c:v>476.40169210560782</c:v>
                </c:pt>
                <c:pt idx="4">
                  <c:v>476.16575004743072</c:v>
                </c:pt>
                <c:pt idx="5">
                  <c:v>475.89128714862426</c:v>
                </c:pt>
                <c:pt idx="6">
                  <c:v>475.56930059894529</c:v>
                </c:pt>
                <c:pt idx="7">
                  <c:v>475.20149411153034</c:v>
                </c:pt>
                <c:pt idx="8">
                  <c:v>474.77405537796074</c:v>
                </c:pt>
                <c:pt idx="9">
                  <c:v>474.29037214134371</c:v>
                </c:pt>
                <c:pt idx="10">
                  <c:v>473.72981667225929</c:v>
                </c:pt>
                <c:pt idx="11">
                  <c:v>473.09338625271283</c:v>
                </c:pt>
                <c:pt idx="12">
                  <c:v>472.35414001127145</c:v>
                </c:pt>
                <c:pt idx="13">
                  <c:v>471.50257283531192</c:v>
                </c:pt>
                <c:pt idx="14">
                  <c:v>470.50915814622397</c:v>
                </c:pt>
                <c:pt idx="15">
                  <c:v>469.3498886690432</c:v>
                </c:pt>
                <c:pt idx="16">
                  <c:v>467.95096250190693</c:v>
                </c:pt>
                <c:pt idx="17">
                  <c:v>466.29511163841784</c:v>
                </c:pt>
                <c:pt idx="18">
                  <c:v>464.21908525880355</c:v>
                </c:pt>
                <c:pt idx="19">
                  <c:v>461.67183442342946</c:v>
                </c:pt>
                <c:pt idx="20">
                  <c:v>458.32528685190522</c:v>
                </c:pt>
                <c:pt idx="21">
                  <c:v>454.03825553606072</c:v>
                </c:pt>
                <c:pt idx="22">
                  <c:v>447.86258265002436</c:v>
                </c:pt>
                <c:pt idx="23">
                  <c:v>439.48271704413662</c:v>
                </c:pt>
                <c:pt idx="24">
                  <c:v>425.94268031869706</c:v>
                </c:pt>
                <c:pt idx="25">
                  <c:v>405.41595231557352</c:v>
                </c:pt>
                <c:pt idx="26">
                  <c:v>365.65031548351254</c:v>
                </c:pt>
                <c:pt idx="27">
                  <c:v>294.4639079116385</c:v>
                </c:pt>
                <c:pt idx="28">
                  <c:v>137.9872064604296</c:v>
                </c:pt>
                <c:pt idx="29">
                  <c:v>-114.47764930913539</c:v>
                </c:pt>
                <c:pt idx="30">
                  <c:v>-375.08666120202474</c:v>
                </c:pt>
                <c:pt idx="31">
                  <c:v>-534.32857491846812</c:v>
                </c:pt>
                <c:pt idx="32">
                  <c:v>-622.19125172228087</c:v>
                </c:pt>
                <c:pt idx="33">
                  <c:v>-668.18423715948347</c:v>
                </c:pt>
                <c:pt idx="34">
                  <c:v>-670.31392330695883</c:v>
                </c:pt>
                <c:pt idx="35">
                  <c:v>-662.12026906430322</c:v>
                </c:pt>
                <c:pt idx="36">
                  <c:v>-666.81599676429096</c:v>
                </c:pt>
                <c:pt idx="37">
                  <c:v>-665.65548394912162</c:v>
                </c:pt>
                <c:pt idx="38">
                  <c:v>-665.53053331027593</c:v>
                </c:pt>
                <c:pt idx="39">
                  <c:v>-668.08847077429505</c:v>
                </c:pt>
                <c:pt idx="40">
                  <c:v>-670.15387161934041</c:v>
                </c:pt>
                <c:pt idx="41">
                  <c:v>-670.48096973522922</c:v>
                </c:pt>
                <c:pt idx="42">
                  <c:v>-668.204409983799</c:v>
                </c:pt>
                <c:pt idx="43">
                  <c:v>-662.26637311216132</c:v>
                </c:pt>
                <c:pt idx="44">
                  <c:v>-650.51448379059968</c:v>
                </c:pt>
                <c:pt idx="45">
                  <c:v>-627.89488778584428</c:v>
                </c:pt>
                <c:pt idx="46">
                  <c:v>-586.7503581421455</c:v>
                </c:pt>
                <c:pt idx="47">
                  <c:v>-523.09153724806129</c:v>
                </c:pt>
                <c:pt idx="48">
                  <c:v>-451.23747899077455</c:v>
                </c:pt>
                <c:pt idx="49">
                  <c:v>-377.86990869038533</c:v>
                </c:pt>
                <c:pt idx="50">
                  <c:v>-275.37932845668382</c:v>
                </c:pt>
                <c:pt idx="51">
                  <c:v>-138.97235860354266</c:v>
                </c:pt>
                <c:pt idx="52">
                  <c:v>-31.466986770108782</c:v>
                </c:pt>
                <c:pt idx="53">
                  <c:v>4.2445274388941616</c:v>
                </c:pt>
              </c:numCache>
            </c:numRef>
          </c:val>
          <c:smooth val="0"/>
        </c:ser>
        <c:dLbls>
          <c:showLegendKey val="0"/>
          <c:showVal val="0"/>
          <c:showCatName val="0"/>
          <c:showSerName val="0"/>
          <c:showPercent val="0"/>
          <c:showBubbleSize val="0"/>
        </c:dLbls>
        <c:smooth val="0"/>
        <c:axId val="237752464"/>
        <c:axId val="237752856"/>
      </c:lineChart>
      <c:catAx>
        <c:axId val="237752464"/>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1400"/>
                  <a:t>s(m)</a:t>
                </a:r>
                <a:endParaRPr lang="zh-CN" altLang="en-US" sz="1400"/>
              </a:p>
            </c:rich>
          </c:tx>
          <c:layout>
            <c:manualLayout>
              <c:xMode val="edge"/>
              <c:yMode val="edge"/>
              <c:x val="0.94211884964132364"/>
              <c:y val="0.54636015325670495"/>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7752856"/>
        <c:crosses val="autoZero"/>
        <c:auto val="1"/>
        <c:lblAlgn val="ctr"/>
        <c:lblOffset val="100"/>
        <c:noMultiLvlLbl val="0"/>
      </c:catAx>
      <c:valAx>
        <c:axId val="23775285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1400" b="0" i="0" baseline="0">
                    <a:effectLst/>
                  </a:rPr>
                  <a:t>Vertical SR critical energy (keV)</a:t>
                </a:r>
                <a:endParaRPr lang="zh-CN" altLang="zh-CN" sz="1400">
                  <a:effectLst/>
                </a:endParaRPr>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7752464"/>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Vertical SR power distribution</a:t>
            </a:r>
            <a:endParaRPr lang="zh-CN"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spPr>
            <a:ln w="28575" cap="rnd">
              <a:solidFill>
                <a:schemeClr val="accent1"/>
              </a:solidFill>
              <a:round/>
            </a:ln>
            <a:effectLst/>
          </c:spPr>
          <c:marker>
            <c:symbol val="none"/>
          </c:marker>
          <c:cat>
            <c:numRef>
              <c:f>Solenoid!$F$4:$F$57</c:f>
              <c:numCache>
                <c:formatCode>General</c:formatCode>
                <c:ptCount val="54"/>
                <c:pt idx="0">
                  <c:v>0</c:v>
                </c:pt>
                <c:pt idx="1">
                  <c:v>0.04</c:v>
                </c:pt>
                <c:pt idx="2">
                  <c:v>0.08</c:v>
                </c:pt>
                <c:pt idx="3">
                  <c:v>0.119999999999999</c:v>
                </c:pt>
                <c:pt idx="4">
                  <c:v>0.16</c:v>
                </c:pt>
                <c:pt idx="5">
                  <c:v>0.2</c:v>
                </c:pt>
                <c:pt idx="6">
                  <c:v>0.23999999999999899</c:v>
                </c:pt>
                <c:pt idx="7">
                  <c:v>0.28000000000000003</c:v>
                </c:pt>
                <c:pt idx="8">
                  <c:v>0.32</c:v>
                </c:pt>
                <c:pt idx="9">
                  <c:v>0.35999999999999899</c:v>
                </c:pt>
                <c:pt idx="10">
                  <c:v>0.4</c:v>
                </c:pt>
                <c:pt idx="11">
                  <c:v>0.44</c:v>
                </c:pt>
                <c:pt idx="12">
                  <c:v>0.47999999999999898</c:v>
                </c:pt>
                <c:pt idx="13">
                  <c:v>0.52</c:v>
                </c:pt>
                <c:pt idx="14">
                  <c:v>0.56000000000000005</c:v>
                </c:pt>
                <c:pt idx="15">
                  <c:v>0.59999999999999898</c:v>
                </c:pt>
                <c:pt idx="16">
                  <c:v>0.64</c:v>
                </c:pt>
                <c:pt idx="17">
                  <c:v>0.68</c:v>
                </c:pt>
                <c:pt idx="18">
                  <c:v>0.71999999999999897</c:v>
                </c:pt>
                <c:pt idx="19">
                  <c:v>0.76</c:v>
                </c:pt>
                <c:pt idx="20">
                  <c:v>0.8</c:v>
                </c:pt>
                <c:pt idx="21">
                  <c:v>0.83999999999999897</c:v>
                </c:pt>
                <c:pt idx="22">
                  <c:v>0.88</c:v>
                </c:pt>
                <c:pt idx="23">
                  <c:v>0.92</c:v>
                </c:pt>
                <c:pt idx="24">
                  <c:v>0.95999999999999897</c:v>
                </c:pt>
                <c:pt idx="25">
                  <c:v>1</c:v>
                </c:pt>
                <c:pt idx="26">
                  <c:v>1.04</c:v>
                </c:pt>
                <c:pt idx="27">
                  <c:v>1.08</c:v>
                </c:pt>
                <c:pt idx="28">
                  <c:v>1.1200000000000001</c:v>
                </c:pt>
                <c:pt idx="29">
                  <c:v>1.1599999999999899</c:v>
                </c:pt>
                <c:pt idx="30">
                  <c:v>1.19999999999999</c:v>
                </c:pt>
                <c:pt idx="31">
                  <c:v>1.23999999999999</c:v>
                </c:pt>
                <c:pt idx="32">
                  <c:v>1.28</c:v>
                </c:pt>
                <c:pt idx="33">
                  <c:v>1.32</c:v>
                </c:pt>
                <c:pt idx="34">
                  <c:v>1.36</c:v>
                </c:pt>
                <c:pt idx="35">
                  <c:v>1.3999999999999899</c:v>
                </c:pt>
                <c:pt idx="36">
                  <c:v>1.43999999999999</c:v>
                </c:pt>
                <c:pt idx="37">
                  <c:v>1.47999999999999</c:v>
                </c:pt>
                <c:pt idx="38">
                  <c:v>1.52</c:v>
                </c:pt>
                <c:pt idx="39">
                  <c:v>1.56</c:v>
                </c:pt>
                <c:pt idx="40">
                  <c:v>1.6</c:v>
                </c:pt>
                <c:pt idx="41">
                  <c:v>1.6399999999999899</c:v>
                </c:pt>
                <c:pt idx="42">
                  <c:v>1.6799999999999899</c:v>
                </c:pt>
                <c:pt idx="43">
                  <c:v>1.71999999999999</c:v>
                </c:pt>
                <c:pt idx="44">
                  <c:v>1.76</c:v>
                </c:pt>
                <c:pt idx="45">
                  <c:v>1.8</c:v>
                </c:pt>
                <c:pt idx="46">
                  <c:v>1.84</c:v>
                </c:pt>
                <c:pt idx="47">
                  <c:v>1.8799999999999899</c:v>
                </c:pt>
                <c:pt idx="48">
                  <c:v>1.9199999999999899</c:v>
                </c:pt>
                <c:pt idx="49">
                  <c:v>1.95999999999999</c:v>
                </c:pt>
                <c:pt idx="50">
                  <c:v>2</c:v>
                </c:pt>
                <c:pt idx="51">
                  <c:v>2.04</c:v>
                </c:pt>
                <c:pt idx="52">
                  <c:v>2.08</c:v>
                </c:pt>
                <c:pt idx="53">
                  <c:v>2.12</c:v>
                </c:pt>
              </c:numCache>
            </c:numRef>
          </c:cat>
          <c:val>
            <c:numRef>
              <c:f>Solenoid!$P$4:$P$58</c:f>
              <c:numCache>
                <c:formatCode>0.00E+00</c:formatCode>
                <c:ptCount val="55"/>
                <c:pt idx="0">
                  <c:v>-15.7</c:v>
                </c:pt>
                <c:pt idx="1">
                  <c:v>-15.726384510139789</c:v>
                </c:pt>
                <c:pt idx="2">
                  <c:v>-15.715740014322046</c:v>
                </c:pt>
                <c:pt idx="3">
                  <c:v>-15.702824692165505</c:v>
                </c:pt>
                <c:pt idx="4">
                  <c:v>-15.68721940060386</c:v>
                </c:pt>
                <c:pt idx="5">
                  <c:v>-15.669343911033277</c:v>
                </c:pt>
                <c:pt idx="6">
                  <c:v>-15.647770924738619</c:v>
                </c:pt>
                <c:pt idx="7">
                  <c:v>-15.623698165402113</c:v>
                </c:pt>
                <c:pt idx="8">
                  <c:v>-15.595796431268482</c:v>
                </c:pt>
                <c:pt idx="9">
                  <c:v>-15.563558381519545</c:v>
                </c:pt>
                <c:pt idx="10">
                  <c:v>-15.527577636684017</c:v>
                </c:pt>
                <c:pt idx="11">
                  <c:v>-15.485390891240282</c:v>
                </c:pt>
                <c:pt idx="12">
                  <c:v>-15.436769452665168</c:v>
                </c:pt>
                <c:pt idx="13">
                  <c:v>-15.381433894462068</c:v>
                </c:pt>
                <c:pt idx="14">
                  <c:v>-15.316588054721304</c:v>
                </c:pt>
                <c:pt idx="15">
                  <c:v>-15.240890997587188</c:v>
                </c:pt>
                <c:pt idx="16">
                  <c:v>-15.150793940462716</c:v>
                </c:pt>
                <c:pt idx="17">
                  <c:v>-15.043396617901129</c:v>
                </c:pt>
                <c:pt idx="18">
                  <c:v>-14.909949217503563</c:v>
                </c:pt>
                <c:pt idx="19">
                  <c:v>-14.746114260526916</c:v>
                </c:pt>
                <c:pt idx="20">
                  <c:v>-14.534097442556165</c:v>
                </c:pt>
                <c:pt idx="21">
                  <c:v>-14.262704614497579</c:v>
                </c:pt>
                <c:pt idx="22">
                  <c:v>-13.877507242981659</c:v>
                </c:pt>
                <c:pt idx="23">
                  <c:v>-13.362633557691149</c:v>
                </c:pt>
                <c:pt idx="24">
                  <c:v>-12.552809400677491</c:v>
                </c:pt>
                <c:pt idx="25">
                  <c:v>-11.371120193296742</c:v>
                </c:pt>
                <c:pt idx="26">
                  <c:v>-9.2503139161406889</c:v>
                </c:pt>
                <c:pt idx="27">
                  <c:v>-5.9990473163222022</c:v>
                </c:pt>
                <c:pt idx="28">
                  <c:v>-1.3174101965248717</c:v>
                </c:pt>
                <c:pt idx="29">
                  <c:v>-0.90672441167149875</c:v>
                </c:pt>
                <c:pt idx="30">
                  <c:v>-9.7342073088086796</c:v>
                </c:pt>
                <c:pt idx="31">
                  <c:v>-19.753192037783474</c:v>
                </c:pt>
                <c:pt idx="32">
                  <c:v>-26.784417179219886</c:v>
                </c:pt>
                <c:pt idx="33">
                  <c:v>-30.89051193808676</c:v>
                </c:pt>
                <c:pt idx="34">
                  <c:v>-31.087616986379921</c:v>
                </c:pt>
                <c:pt idx="35">
                  <c:v>-30.332767069800244</c:v>
                </c:pt>
                <c:pt idx="36">
                  <c:v>-30.763603136874089</c:v>
                </c:pt>
                <c:pt idx="37">
                  <c:v>-30.657109847088197</c:v>
                </c:pt>
                <c:pt idx="38">
                  <c:v>-30.646060879447365</c:v>
                </c:pt>
                <c:pt idx="39">
                  <c:v>-30.880769957934859</c:v>
                </c:pt>
                <c:pt idx="40">
                  <c:v>-31.07219753805585</c:v>
                </c:pt>
                <c:pt idx="41">
                  <c:v>-31.103364737778886</c:v>
                </c:pt>
                <c:pt idx="42">
                  <c:v>-30.891444538462093</c:v>
                </c:pt>
                <c:pt idx="43">
                  <c:v>-30.345606715427085</c:v>
                </c:pt>
                <c:pt idx="44">
                  <c:v>-29.277565725107344</c:v>
                </c:pt>
                <c:pt idx="45">
                  <c:v>-27.276365825900942</c:v>
                </c:pt>
                <c:pt idx="46">
                  <c:v>-23.819249833839347</c:v>
                </c:pt>
                <c:pt idx="47">
                  <c:v>-18.930952015025586</c:v>
                </c:pt>
                <c:pt idx="48">
                  <c:v>-14.087257280029959</c:v>
                </c:pt>
                <c:pt idx="49">
                  <c:v>-9.8786810349387846</c:v>
                </c:pt>
                <c:pt idx="50">
                  <c:v>-5.2466017066533626</c:v>
                </c:pt>
                <c:pt idx="51">
                  <c:v>-1.3361906375963937</c:v>
                </c:pt>
                <c:pt idx="52">
                  <c:v>-6.8508450626555431E-2</c:v>
                </c:pt>
                <c:pt idx="53">
                  <c:v>-1.2465005173186554E-3</c:v>
                </c:pt>
                <c:pt idx="54">
                  <c:v>-5.5060936062796606E-2</c:v>
                </c:pt>
              </c:numCache>
            </c:numRef>
          </c:val>
          <c:smooth val="0"/>
        </c:ser>
        <c:dLbls>
          <c:showLegendKey val="0"/>
          <c:showVal val="0"/>
          <c:showCatName val="0"/>
          <c:showSerName val="0"/>
          <c:showPercent val="0"/>
          <c:showBubbleSize val="0"/>
        </c:dLbls>
        <c:smooth val="0"/>
        <c:axId val="237751288"/>
        <c:axId val="240810528"/>
      </c:lineChart>
      <c:catAx>
        <c:axId val="237751288"/>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1400"/>
                  <a:t>s(m)</a:t>
                </a:r>
                <a:endParaRPr lang="zh-CN" altLang="en-US" sz="1400"/>
              </a:p>
            </c:rich>
          </c:tx>
          <c:layout>
            <c:manualLayout>
              <c:xMode val="edge"/>
              <c:yMode val="edge"/>
              <c:x val="0.92063650350916171"/>
              <c:y val="0.19502719502719504"/>
            </c:manualLayout>
          </c:layout>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40810528"/>
        <c:crosses val="autoZero"/>
        <c:auto val="1"/>
        <c:lblAlgn val="ctr"/>
        <c:lblOffset val="100"/>
        <c:noMultiLvlLbl val="0"/>
      </c:catAx>
      <c:valAx>
        <c:axId val="240810528"/>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sz="1400"/>
                  <a:t>Vertical SR power (W)</a:t>
                </a:r>
                <a:endParaRPr lang="zh-CN" altLang="en-US" sz="1400"/>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0.00E+0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7751288"/>
        <c:crosses val="autoZero"/>
        <c:crossBetween val="between"/>
      </c:valAx>
      <c:spPr>
        <a:noFill/>
        <a:ln>
          <a:noFill/>
        </a:ln>
        <a:effectLst/>
      </c:spPr>
    </c:plotArea>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downstream</c:v>
          </c:tx>
          <c:spPr>
            <a:solidFill>
              <a:srgbClr val="0070C0"/>
            </a:solidFill>
            <a:ln>
              <a:noFill/>
            </a:ln>
            <a:effectLst/>
          </c:spPr>
          <c:invertIfNegative val="0"/>
          <c:dPt>
            <c:idx val="1"/>
            <c:invertIfNegative val="0"/>
            <c:bubble3D val="0"/>
            <c:spPr>
              <a:solidFill>
                <a:srgbClr val="0070C0"/>
              </a:solidFill>
              <a:ln>
                <a:noFill/>
              </a:ln>
              <a:effectLst/>
            </c:spPr>
          </c:dPt>
          <c:val>
            <c:numRef>
              <c:f>'loss without collimators'!$A$1:$A$40</c:f>
              <c:numCache>
                <c:formatCode>General</c:formatCode>
                <c:ptCount val="40"/>
                <c:pt idx="0">
                  <c:v>6827</c:v>
                </c:pt>
                <c:pt idx="1">
                  <c:v>287</c:v>
                </c:pt>
                <c:pt idx="2">
                  <c:v>52</c:v>
                </c:pt>
                <c:pt idx="3">
                  <c:v>2</c:v>
                </c:pt>
                <c:pt idx="4">
                  <c:v>0</c:v>
                </c:pt>
                <c:pt idx="5">
                  <c:v>0</c:v>
                </c:pt>
                <c:pt idx="6">
                  <c:v>2</c:v>
                </c:pt>
                <c:pt idx="7">
                  <c:v>0</c:v>
                </c:pt>
                <c:pt idx="8">
                  <c:v>0</c:v>
                </c:pt>
                <c:pt idx="9">
                  <c:v>0</c:v>
                </c:pt>
                <c:pt idx="10">
                  <c:v>2</c:v>
                </c:pt>
                <c:pt idx="11">
                  <c:v>4</c:v>
                </c:pt>
                <c:pt idx="12">
                  <c:v>3</c:v>
                </c:pt>
                <c:pt idx="13">
                  <c:v>3</c:v>
                </c:pt>
                <c:pt idx="14">
                  <c:v>0</c:v>
                </c:pt>
                <c:pt idx="15">
                  <c:v>1</c:v>
                </c:pt>
                <c:pt idx="16">
                  <c:v>2</c:v>
                </c:pt>
                <c:pt idx="17">
                  <c:v>7</c:v>
                </c:pt>
                <c:pt idx="18">
                  <c:v>3</c:v>
                </c:pt>
                <c:pt idx="19">
                  <c:v>0</c:v>
                </c:pt>
                <c:pt idx="20">
                  <c:v>0</c:v>
                </c:pt>
                <c:pt idx="21">
                  <c:v>0</c:v>
                </c:pt>
                <c:pt idx="22">
                  <c:v>0</c:v>
                </c:pt>
                <c:pt idx="23">
                  <c:v>0</c:v>
                </c:pt>
                <c:pt idx="24">
                  <c:v>0</c:v>
                </c:pt>
                <c:pt idx="25">
                  <c:v>0</c:v>
                </c:pt>
                <c:pt idx="26">
                  <c:v>0</c:v>
                </c:pt>
                <c:pt idx="27">
                  <c:v>0</c:v>
                </c:pt>
                <c:pt idx="28">
                  <c:v>1</c:v>
                </c:pt>
                <c:pt idx="29">
                  <c:v>0</c:v>
                </c:pt>
                <c:pt idx="30">
                  <c:v>1</c:v>
                </c:pt>
                <c:pt idx="31">
                  <c:v>0</c:v>
                </c:pt>
                <c:pt idx="32">
                  <c:v>0</c:v>
                </c:pt>
                <c:pt idx="33">
                  <c:v>1</c:v>
                </c:pt>
                <c:pt idx="34">
                  <c:v>0</c:v>
                </c:pt>
                <c:pt idx="35">
                  <c:v>0</c:v>
                </c:pt>
                <c:pt idx="36">
                  <c:v>0</c:v>
                </c:pt>
                <c:pt idx="37">
                  <c:v>0</c:v>
                </c:pt>
                <c:pt idx="38">
                  <c:v>0</c:v>
                </c:pt>
                <c:pt idx="39">
                  <c:v>0</c:v>
                </c:pt>
              </c:numCache>
            </c:numRef>
          </c:val>
        </c:ser>
        <c:ser>
          <c:idx val="1"/>
          <c:order val="1"/>
          <c:tx>
            <c:v>upstream</c:v>
          </c:tx>
          <c:spPr>
            <a:solidFill>
              <a:srgbClr val="C00000"/>
            </a:solidFill>
            <a:ln>
              <a:noFill/>
            </a:ln>
            <a:effectLst/>
          </c:spPr>
          <c:invertIfNegative val="0"/>
          <c:val>
            <c:numRef>
              <c:f>'loss without collimators'!$B$1:$B$40</c:f>
              <c:numCache>
                <c:formatCode>General</c:formatCode>
                <c:ptCount val="40"/>
                <c:pt idx="0">
                  <c:v>366</c:v>
                </c:pt>
                <c:pt idx="1">
                  <c:v>388</c:v>
                </c:pt>
                <c:pt idx="2">
                  <c:v>123</c:v>
                </c:pt>
                <c:pt idx="3">
                  <c:v>272</c:v>
                </c:pt>
                <c:pt idx="4">
                  <c:v>197</c:v>
                </c:pt>
                <c:pt idx="5">
                  <c:v>99</c:v>
                </c:pt>
                <c:pt idx="6">
                  <c:v>31</c:v>
                </c:pt>
                <c:pt idx="7">
                  <c:v>13</c:v>
                </c:pt>
                <c:pt idx="8">
                  <c:v>5</c:v>
                </c:pt>
                <c:pt idx="9">
                  <c:v>70</c:v>
                </c:pt>
                <c:pt idx="10">
                  <c:v>302</c:v>
                </c:pt>
                <c:pt idx="11">
                  <c:v>258</c:v>
                </c:pt>
                <c:pt idx="12">
                  <c:v>654</c:v>
                </c:pt>
                <c:pt idx="13">
                  <c:v>100</c:v>
                </c:pt>
                <c:pt idx="14">
                  <c:v>93</c:v>
                </c:pt>
                <c:pt idx="15">
                  <c:v>49</c:v>
                </c:pt>
                <c:pt idx="16">
                  <c:v>112</c:v>
                </c:pt>
                <c:pt idx="17">
                  <c:v>59</c:v>
                </c:pt>
                <c:pt idx="18">
                  <c:v>37</c:v>
                </c:pt>
                <c:pt idx="19">
                  <c:v>79</c:v>
                </c:pt>
                <c:pt idx="20">
                  <c:v>117</c:v>
                </c:pt>
                <c:pt idx="21">
                  <c:v>66</c:v>
                </c:pt>
                <c:pt idx="22">
                  <c:v>15</c:v>
                </c:pt>
                <c:pt idx="23">
                  <c:v>5</c:v>
                </c:pt>
                <c:pt idx="24">
                  <c:v>2</c:v>
                </c:pt>
                <c:pt idx="25">
                  <c:v>0</c:v>
                </c:pt>
                <c:pt idx="26">
                  <c:v>21</c:v>
                </c:pt>
                <c:pt idx="27">
                  <c:v>74</c:v>
                </c:pt>
                <c:pt idx="28">
                  <c:v>74</c:v>
                </c:pt>
                <c:pt idx="29">
                  <c:v>123</c:v>
                </c:pt>
                <c:pt idx="30">
                  <c:v>47</c:v>
                </c:pt>
                <c:pt idx="31">
                  <c:v>32</c:v>
                </c:pt>
                <c:pt idx="32">
                  <c:v>8</c:v>
                </c:pt>
                <c:pt idx="33">
                  <c:v>16</c:v>
                </c:pt>
                <c:pt idx="34">
                  <c:v>13</c:v>
                </c:pt>
                <c:pt idx="35">
                  <c:v>16</c:v>
                </c:pt>
                <c:pt idx="36">
                  <c:v>12</c:v>
                </c:pt>
                <c:pt idx="37">
                  <c:v>30</c:v>
                </c:pt>
                <c:pt idx="38">
                  <c:v>13</c:v>
                </c:pt>
                <c:pt idx="39">
                  <c:v>7</c:v>
                </c:pt>
              </c:numCache>
            </c:numRef>
          </c:val>
        </c:ser>
        <c:dLbls>
          <c:showLegendKey val="0"/>
          <c:showVal val="0"/>
          <c:showCatName val="0"/>
          <c:showSerName val="0"/>
          <c:showPercent val="0"/>
          <c:showBubbleSize val="0"/>
        </c:dLbls>
        <c:gapWidth val="219"/>
        <c:axId val="240807392"/>
        <c:axId val="240809744"/>
      </c:barChart>
      <c:catAx>
        <c:axId val="240807392"/>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turns</a:t>
                </a:r>
                <a:endParaRPr lang="zh-CN" alt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40809744"/>
        <c:crosses val="autoZero"/>
        <c:auto val="1"/>
        <c:lblAlgn val="ctr"/>
        <c:lblOffset val="100"/>
        <c:noMultiLvlLbl val="0"/>
      </c:catAx>
      <c:valAx>
        <c:axId val="240809744"/>
        <c:scaling>
          <c:orientation val="minMax"/>
          <c:max val="7000"/>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Counts</a:t>
                </a:r>
                <a:endParaRPr lang="zh-CN" alt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40807392"/>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tx>
            <c:v>downstream</c:v>
          </c:tx>
          <c:spPr>
            <a:solidFill>
              <a:srgbClr val="0070C0"/>
            </a:solidFill>
            <a:ln>
              <a:noFill/>
            </a:ln>
            <a:effectLst/>
          </c:spPr>
          <c:invertIfNegative val="0"/>
          <c:dPt>
            <c:idx val="1"/>
            <c:invertIfNegative val="0"/>
            <c:bubble3D val="0"/>
            <c:spPr>
              <a:solidFill>
                <a:srgbClr val="0070C0"/>
              </a:solidFill>
              <a:ln>
                <a:noFill/>
              </a:ln>
              <a:effectLst/>
            </c:spPr>
          </c:dPt>
          <c:val>
            <c:numRef>
              <c:f>'loss without collimators'!$A$1:$A$40</c:f>
              <c:numCache>
                <c:formatCode>General</c:formatCode>
                <c:ptCount val="40"/>
                <c:pt idx="0">
                  <c:v>0</c:v>
                </c:pt>
                <c:pt idx="1">
                  <c:v>1803</c:v>
                </c:pt>
                <c:pt idx="2">
                  <c:v>375</c:v>
                </c:pt>
                <c:pt idx="3">
                  <c:v>13</c:v>
                </c:pt>
                <c:pt idx="4">
                  <c:v>3</c:v>
                </c:pt>
                <c:pt idx="5">
                  <c:v>0</c:v>
                </c:pt>
                <c:pt idx="6">
                  <c:v>0</c:v>
                </c:pt>
                <c:pt idx="7">
                  <c:v>5</c:v>
                </c:pt>
                <c:pt idx="8">
                  <c:v>0</c:v>
                </c:pt>
                <c:pt idx="9">
                  <c:v>2</c:v>
                </c:pt>
                <c:pt idx="10">
                  <c:v>19</c:v>
                </c:pt>
                <c:pt idx="11">
                  <c:v>28</c:v>
                </c:pt>
                <c:pt idx="12">
                  <c:v>12</c:v>
                </c:pt>
                <c:pt idx="13">
                  <c:v>7</c:v>
                </c:pt>
                <c:pt idx="14">
                  <c:v>2</c:v>
                </c:pt>
                <c:pt idx="15">
                  <c:v>5</c:v>
                </c:pt>
                <c:pt idx="16">
                  <c:v>8</c:v>
                </c:pt>
                <c:pt idx="17">
                  <c:v>37</c:v>
                </c:pt>
                <c:pt idx="18">
                  <c:v>13</c:v>
                </c:pt>
                <c:pt idx="19">
                  <c:v>8</c:v>
                </c:pt>
                <c:pt idx="20">
                  <c:v>0</c:v>
                </c:pt>
                <c:pt idx="21">
                  <c:v>1</c:v>
                </c:pt>
                <c:pt idx="22">
                  <c:v>0</c:v>
                </c:pt>
                <c:pt idx="23">
                  <c:v>0</c:v>
                </c:pt>
                <c:pt idx="24">
                  <c:v>0</c:v>
                </c:pt>
                <c:pt idx="25">
                  <c:v>0</c:v>
                </c:pt>
                <c:pt idx="26">
                  <c:v>0</c:v>
                </c:pt>
                <c:pt idx="27">
                  <c:v>0</c:v>
                </c:pt>
                <c:pt idx="28">
                  <c:v>3</c:v>
                </c:pt>
                <c:pt idx="29">
                  <c:v>3</c:v>
                </c:pt>
                <c:pt idx="30">
                  <c:v>2</c:v>
                </c:pt>
                <c:pt idx="31">
                  <c:v>1</c:v>
                </c:pt>
                <c:pt idx="32">
                  <c:v>0</c:v>
                </c:pt>
                <c:pt idx="33">
                  <c:v>2</c:v>
                </c:pt>
                <c:pt idx="34">
                  <c:v>4</c:v>
                </c:pt>
                <c:pt idx="35">
                  <c:v>2</c:v>
                </c:pt>
                <c:pt idx="36">
                  <c:v>1</c:v>
                </c:pt>
                <c:pt idx="37">
                  <c:v>1</c:v>
                </c:pt>
                <c:pt idx="38">
                  <c:v>1</c:v>
                </c:pt>
                <c:pt idx="39">
                  <c:v>0</c:v>
                </c:pt>
              </c:numCache>
            </c:numRef>
          </c:val>
        </c:ser>
        <c:ser>
          <c:idx val="1"/>
          <c:order val="1"/>
          <c:tx>
            <c:v>upstream</c:v>
          </c:tx>
          <c:spPr>
            <a:solidFill>
              <a:srgbClr val="C00000"/>
            </a:solidFill>
            <a:ln>
              <a:noFill/>
            </a:ln>
            <a:effectLst/>
          </c:spPr>
          <c:invertIfNegative val="0"/>
          <c:val>
            <c:numRef>
              <c:f>'loss without collimators'!$B$1:$B$40</c:f>
              <c:numCache>
                <c:formatCode>General</c:formatCode>
                <c:ptCount val="40"/>
                <c:pt idx="0">
                  <c:v>2335</c:v>
                </c:pt>
                <c:pt idx="1">
                  <c:v>2503</c:v>
                </c:pt>
                <c:pt idx="2">
                  <c:v>697</c:v>
                </c:pt>
                <c:pt idx="3">
                  <c:v>1424</c:v>
                </c:pt>
                <c:pt idx="4">
                  <c:v>1100</c:v>
                </c:pt>
                <c:pt idx="5">
                  <c:v>534</c:v>
                </c:pt>
                <c:pt idx="6">
                  <c:v>196</c:v>
                </c:pt>
                <c:pt idx="7">
                  <c:v>58</c:v>
                </c:pt>
                <c:pt idx="8">
                  <c:v>30</c:v>
                </c:pt>
                <c:pt idx="9">
                  <c:v>312</c:v>
                </c:pt>
                <c:pt idx="10">
                  <c:v>1553</c:v>
                </c:pt>
                <c:pt idx="11">
                  <c:v>1373</c:v>
                </c:pt>
                <c:pt idx="12">
                  <c:v>3414</c:v>
                </c:pt>
                <c:pt idx="13">
                  <c:v>489</c:v>
                </c:pt>
                <c:pt idx="14">
                  <c:v>537</c:v>
                </c:pt>
                <c:pt idx="15">
                  <c:v>263</c:v>
                </c:pt>
                <c:pt idx="16">
                  <c:v>639</c:v>
                </c:pt>
                <c:pt idx="17">
                  <c:v>294</c:v>
                </c:pt>
                <c:pt idx="18">
                  <c:v>196</c:v>
                </c:pt>
                <c:pt idx="19">
                  <c:v>348</c:v>
                </c:pt>
                <c:pt idx="20">
                  <c:v>530</c:v>
                </c:pt>
                <c:pt idx="21">
                  <c:v>325</c:v>
                </c:pt>
                <c:pt idx="22">
                  <c:v>102</c:v>
                </c:pt>
                <c:pt idx="23">
                  <c:v>30</c:v>
                </c:pt>
                <c:pt idx="24">
                  <c:v>25</c:v>
                </c:pt>
                <c:pt idx="25">
                  <c:v>11</c:v>
                </c:pt>
                <c:pt idx="26">
                  <c:v>84</c:v>
                </c:pt>
                <c:pt idx="27">
                  <c:v>355</c:v>
                </c:pt>
                <c:pt idx="28">
                  <c:v>377</c:v>
                </c:pt>
                <c:pt idx="29">
                  <c:v>680</c:v>
                </c:pt>
                <c:pt idx="30">
                  <c:v>270</c:v>
                </c:pt>
                <c:pt idx="31">
                  <c:v>141</c:v>
                </c:pt>
                <c:pt idx="32">
                  <c:v>43</c:v>
                </c:pt>
                <c:pt idx="33">
                  <c:v>101</c:v>
                </c:pt>
                <c:pt idx="34">
                  <c:v>48</c:v>
                </c:pt>
                <c:pt idx="35">
                  <c:v>48</c:v>
                </c:pt>
                <c:pt idx="36">
                  <c:v>116</c:v>
                </c:pt>
                <c:pt idx="37">
                  <c:v>150</c:v>
                </c:pt>
                <c:pt idx="38">
                  <c:v>48</c:v>
                </c:pt>
                <c:pt idx="39">
                  <c:v>18</c:v>
                </c:pt>
              </c:numCache>
            </c:numRef>
          </c:val>
        </c:ser>
        <c:dLbls>
          <c:showLegendKey val="0"/>
          <c:showVal val="0"/>
          <c:showCatName val="0"/>
          <c:showSerName val="0"/>
          <c:showPercent val="0"/>
          <c:showBubbleSize val="0"/>
        </c:dLbls>
        <c:gapWidth val="219"/>
        <c:axId val="240810920"/>
        <c:axId val="240808176"/>
      </c:barChart>
      <c:catAx>
        <c:axId val="24081092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turns</a:t>
                </a:r>
                <a:endParaRPr lang="zh-CN" alt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40808176"/>
        <c:crosses val="autoZero"/>
        <c:auto val="1"/>
        <c:lblAlgn val="ctr"/>
        <c:lblOffset val="100"/>
        <c:noMultiLvlLbl val="0"/>
      </c:catAx>
      <c:valAx>
        <c:axId val="240808176"/>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Counts</a:t>
                </a:r>
                <a:endParaRPr lang="zh-CN" alt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4081092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RBB</a:t>
            </a:r>
            <a:r>
              <a:rPr lang="en-US" altLang="zh-CN" baseline="0"/>
              <a:t> loss upstream vs horizontal collimator half width</a:t>
            </a:r>
            <a:endParaRPr lang="zh-CN" altLang="en-US"/>
          </a:p>
        </c:rich>
      </c:tx>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v>no vertical collimator</c:v>
          </c:tx>
          <c:spPr>
            <a:ln w="28575" cap="rnd">
              <a:solidFill>
                <a:srgbClr val="0070C0"/>
              </a:solidFill>
              <a:round/>
            </a:ln>
            <a:effectLst/>
          </c:spPr>
          <c:marker>
            <c:symbol val="circle"/>
            <c:size val="5"/>
            <c:spPr>
              <a:solidFill>
                <a:srgbClr val="0070C0"/>
              </a:solidFill>
              <a:ln w="9525">
                <a:solidFill>
                  <a:srgbClr val="0070C0"/>
                </a:solidFill>
              </a:ln>
              <a:effectLst/>
            </c:spPr>
          </c:marker>
          <c:cat>
            <c:numRef>
              <c:f>'loss scan'!$A$54:$A$58</c:f>
              <c:numCache>
                <c:formatCode>General</c:formatCode>
                <c:ptCount val="5"/>
                <c:pt idx="0">
                  <c:v>9</c:v>
                </c:pt>
                <c:pt idx="1">
                  <c:v>8</c:v>
                </c:pt>
                <c:pt idx="2">
                  <c:v>7</c:v>
                </c:pt>
                <c:pt idx="3">
                  <c:v>6</c:v>
                </c:pt>
                <c:pt idx="4">
                  <c:v>5</c:v>
                </c:pt>
              </c:numCache>
            </c:numRef>
          </c:cat>
          <c:val>
            <c:numRef>
              <c:f>'loss scan'!$B$54:$B$58</c:f>
              <c:numCache>
                <c:formatCode>General</c:formatCode>
                <c:ptCount val="5"/>
                <c:pt idx="0">
                  <c:v>2001</c:v>
                </c:pt>
                <c:pt idx="1">
                  <c:v>1658</c:v>
                </c:pt>
                <c:pt idx="2">
                  <c:v>1046</c:v>
                </c:pt>
                <c:pt idx="3">
                  <c:v>149</c:v>
                </c:pt>
                <c:pt idx="4">
                  <c:v>0</c:v>
                </c:pt>
              </c:numCache>
            </c:numRef>
          </c:val>
          <c:smooth val="0"/>
        </c:ser>
        <c:ser>
          <c:idx val="1"/>
          <c:order val="1"/>
          <c:tx>
            <c:v>y=3.3mm</c:v>
          </c:tx>
          <c:spPr>
            <a:ln w="28575" cap="rnd">
              <a:solidFill>
                <a:srgbClr val="FF0000"/>
              </a:solidFill>
              <a:round/>
            </a:ln>
            <a:effectLst/>
          </c:spPr>
          <c:marker>
            <c:symbol val="circle"/>
            <c:size val="5"/>
            <c:spPr>
              <a:solidFill>
                <a:srgbClr val="FF0000"/>
              </a:solidFill>
              <a:ln w="9525">
                <a:solidFill>
                  <a:srgbClr val="FF0000"/>
                </a:solidFill>
              </a:ln>
              <a:effectLst/>
            </c:spPr>
          </c:marker>
          <c:cat>
            <c:numRef>
              <c:f>'loss scan'!$A$54:$A$58</c:f>
              <c:numCache>
                <c:formatCode>General</c:formatCode>
                <c:ptCount val="5"/>
                <c:pt idx="0">
                  <c:v>9</c:v>
                </c:pt>
                <c:pt idx="1">
                  <c:v>8</c:v>
                </c:pt>
                <c:pt idx="2">
                  <c:v>7</c:v>
                </c:pt>
                <c:pt idx="3">
                  <c:v>6</c:v>
                </c:pt>
                <c:pt idx="4">
                  <c:v>5</c:v>
                </c:pt>
              </c:numCache>
            </c:numRef>
          </c:cat>
          <c:val>
            <c:numRef>
              <c:f>'loss scan'!$C$54:$C$58</c:f>
              <c:numCache>
                <c:formatCode>General</c:formatCode>
                <c:ptCount val="5"/>
                <c:pt idx="0">
                  <c:v>1486</c:v>
                </c:pt>
                <c:pt idx="1">
                  <c:v>1249</c:v>
                </c:pt>
                <c:pt idx="2">
                  <c:v>789</c:v>
                </c:pt>
                <c:pt idx="3">
                  <c:v>111</c:v>
                </c:pt>
                <c:pt idx="4">
                  <c:v>0</c:v>
                </c:pt>
              </c:numCache>
            </c:numRef>
          </c:val>
          <c:smooth val="0"/>
        </c:ser>
        <c:ser>
          <c:idx val="2"/>
          <c:order val="2"/>
          <c:tx>
            <c:v>y=3mm</c:v>
          </c:tx>
          <c:spPr>
            <a:ln w="28575" cap="rnd">
              <a:solidFill>
                <a:srgbClr val="00B050"/>
              </a:solidFill>
              <a:round/>
            </a:ln>
            <a:effectLst/>
          </c:spPr>
          <c:marker>
            <c:symbol val="circle"/>
            <c:size val="5"/>
            <c:spPr>
              <a:solidFill>
                <a:srgbClr val="00B050"/>
              </a:solidFill>
              <a:ln w="9525">
                <a:solidFill>
                  <a:srgbClr val="00B050"/>
                </a:solidFill>
              </a:ln>
              <a:effectLst/>
            </c:spPr>
          </c:marker>
          <c:cat>
            <c:numRef>
              <c:f>'loss scan'!$A$54:$A$58</c:f>
              <c:numCache>
                <c:formatCode>General</c:formatCode>
                <c:ptCount val="5"/>
                <c:pt idx="0">
                  <c:v>9</c:v>
                </c:pt>
                <c:pt idx="1">
                  <c:v>8</c:v>
                </c:pt>
                <c:pt idx="2">
                  <c:v>7</c:v>
                </c:pt>
                <c:pt idx="3">
                  <c:v>6</c:v>
                </c:pt>
                <c:pt idx="4">
                  <c:v>5</c:v>
                </c:pt>
              </c:numCache>
            </c:numRef>
          </c:cat>
          <c:val>
            <c:numRef>
              <c:f>'loss scan'!$D$54:$D$58</c:f>
              <c:numCache>
                <c:formatCode>General</c:formatCode>
                <c:ptCount val="5"/>
                <c:pt idx="0">
                  <c:v>1385</c:v>
                </c:pt>
                <c:pt idx="1">
                  <c:v>1170</c:v>
                </c:pt>
                <c:pt idx="2">
                  <c:v>739</c:v>
                </c:pt>
                <c:pt idx="3">
                  <c:v>99</c:v>
                </c:pt>
                <c:pt idx="4">
                  <c:v>0</c:v>
                </c:pt>
              </c:numCache>
            </c:numRef>
          </c:val>
          <c:smooth val="0"/>
        </c:ser>
        <c:dLbls>
          <c:showLegendKey val="0"/>
          <c:showVal val="0"/>
          <c:showCatName val="0"/>
          <c:showSerName val="0"/>
          <c:showPercent val="0"/>
          <c:showBubbleSize val="0"/>
        </c:dLbls>
        <c:marker val="1"/>
        <c:smooth val="0"/>
        <c:axId val="239791280"/>
        <c:axId val="239792064"/>
      </c:lineChart>
      <c:catAx>
        <c:axId val="239791280"/>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x(mm)</a:t>
                </a:r>
                <a:endParaRPr lang="zh-CN" alt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9792064"/>
        <c:crosses val="autoZero"/>
        <c:auto val="1"/>
        <c:lblAlgn val="ctr"/>
        <c:lblOffset val="100"/>
        <c:noMultiLvlLbl val="0"/>
      </c:catAx>
      <c:valAx>
        <c:axId val="239792064"/>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RBB</a:t>
                </a:r>
                <a:r>
                  <a:rPr lang="en-US" altLang="zh-CN" baseline="0"/>
                  <a:t> loss </a:t>
                </a:r>
                <a:endParaRPr lang="en-US" altLang="zh-CN"/>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9791280"/>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zh-CN"/>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r>
              <a:rPr lang="en-US" altLang="zh-CN"/>
              <a:t>BS loss upstream vs horizontal</a:t>
            </a:r>
            <a:r>
              <a:rPr lang="en-US" altLang="zh-CN" baseline="0"/>
              <a:t> collimator half width</a:t>
            </a:r>
            <a:endParaRPr lang="zh-CN" altLang="en-US"/>
          </a:p>
        </c:rich>
      </c:tx>
      <c:layout>
        <c:manualLayout>
          <c:xMode val="edge"/>
          <c:yMode val="edge"/>
          <c:x val="0.16347021778085105"/>
          <c:y val="1.8957345971563982E-2"/>
        </c:manualLayout>
      </c:layout>
      <c:overlay val="0"/>
      <c:spPr>
        <a:noFill/>
        <a:ln>
          <a:noFill/>
        </a:ln>
        <a:effectLst/>
      </c:spPr>
      <c:txPr>
        <a:bodyPr rot="0" spcFirstLastPara="1" vertOverflow="ellipsis" vert="horz" wrap="square" anchor="ctr" anchorCtr="1"/>
        <a:lstStyle/>
        <a:p>
          <a:pPr>
            <a:defRPr sz="1400" b="0" i="0" u="none" strike="noStrike" kern="1200" spc="0" baseline="0">
              <a:solidFill>
                <a:schemeClr val="tx1">
                  <a:lumMod val="65000"/>
                  <a:lumOff val="35000"/>
                </a:schemeClr>
              </a:solidFill>
              <a:latin typeface="+mn-lt"/>
              <a:ea typeface="+mn-ea"/>
              <a:cs typeface="+mn-cs"/>
            </a:defRPr>
          </a:pPr>
          <a:endParaRPr lang="zh-CN"/>
        </a:p>
      </c:txPr>
    </c:title>
    <c:autoTitleDeleted val="0"/>
    <c:plotArea>
      <c:layout/>
      <c:lineChart>
        <c:grouping val="standard"/>
        <c:varyColors val="0"/>
        <c:ser>
          <c:idx val="0"/>
          <c:order val="0"/>
          <c:tx>
            <c:v>no vertical collimator</c:v>
          </c:tx>
          <c:spPr>
            <a:ln w="28575" cap="rnd">
              <a:solidFill>
                <a:srgbClr val="0070C0"/>
              </a:solidFill>
              <a:round/>
            </a:ln>
            <a:effectLst/>
          </c:spPr>
          <c:marker>
            <c:symbol val="circle"/>
            <c:size val="5"/>
            <c:spPr>
              <a:solidFill>
                <a:srgbClr val="0070C0"/>
              </a:solidFill>
              <a:ln w="9525">
                <a:solidFill>
                  <a:srgbClr val="0070C0"/>
                </a:solidFill>
              </a:ln>
              <a:effectLst/>
            </c:spPr>
          </c:marker>
          <c:cat>
            <c:numRef>
              <c:f>'loss scan'!$A$49:$A$53</c:f>
              <c:numCache>
                <c:formatCode>General</c:formatCode>
                <c:ptCount val="5"/>
                <c:pt idx="0">
                  <c:v>9</c:v>
                </c:pt>
                <c:pt idx="1">
                  <c:v>8</c:v>
                </c:pt>
                <c:pt idx="2">
                  <c:v>7</c:v>
                </c:pt>
                <c:pt idx="3">
                  <c:v>6</c:v>
                </c:pt>
                <c:pt idx="4">
                  <c:v>5</c:v>
                </c:pt>
              </c:numCache>
            </c:numRef>
          </c:cat>
          <c:val>
            <c:numRef>
              <c:f>'loss scan'!$B$49:$B$53</c:f>
              <c:numCache>
                <c:formatCode>General</c:formatCode>
                <c:ptCount val="5"/>
                <c:pt idx="0">
                  <c:v>10280</c:v>
                </c:pt>
                <c:pt idx="1">
                  <c:v>8486</c:v>
                </c:pt>
                <c:pt idx="2">
                  <c:v>5436</c:v>
                </c:pt>
                <c:pt idx="3">
                  <c:v>909</c:v>
                </c:pt>
                <c:pt idx="4">
                  <c:v>0</c:v>
                </c:pt>
              </c:numCache>
            </c:numRef>
          </c:val>
          <c:smooth val="0"/>
        </c:ser>
        <c:ser>
          <c:idx val="1"/>
          <c:order val="1"/>
          <c:tx>
            <c:v>y=3.3mm</c:v>
          </c:tx>
          <c:spPr>
            <a:ln w="28575" cap="rnd">
              <a:solidFill>
                <a:srgbClr val="FF0000"/>
              </a:solidFill>
              <a:round/>
            </a:ln>
            <a:effectLst/>
          </c:spPr>
          <c:marker>
            <c:symbol val="circle"/>
            <c:size val="5"/>
            <c:spPr>
              <a:solidFill>
                <a:srgbClr val="FF0000"/>
              </a:solidFill>
              <a:ln w="9525">
                <a:solidFill>
                  <a:srgbClr val="FF0000"/>
                </a:solidFill>
              </a:ln>
              <a:effectLst/>
            </c:spPr>
          </c:marker>
          <c:cat>
            <c:numRef>
              <c:f>'loss scan'!$A$49:$A$53</c:f>
              <c:numCache>
                <c:formatCode>General</c:formatCode>
                <c:ptCount val="5"/>
                <c:pt idx="0">
                  <c:v>9</c:v>
                </c:pt>
                <c:pt idx="1">
                  <c:v>8</c:v>
                </c:pt>
                <c:pt idx="2">
                  <c:v>7</c:v>
                </c:pt>
                <c:pt idx="3">
                  <c:v>6</c:v>
                </c:pt>
                <c:pt idx="4">
                  <c:v>5</c:v>
                </c:pt>
              </c:numCache>
            </c:numRef>
          </c:cat>
          <c:val>
            <c:numRef>
              <c:f>'loss scan'!$C$49:$C$53</c:f>
              <c:numCache>
                <c:formatCode>General</c:formatCode>
                <c:ptCount val="5"/>
                <c:pt idx="0">
                  <c:v>7681</c:v>
                </c:pt>
                <c:pt idx="1">
                  <c:v>6462</c:v>
                </c:pt>
                <c:pt idx="2">
                  <c:v>4160</c:v>
                </c:pt>
                <c:pt idx="3">
                  <c:v>682</c:v>
                </c:pt>
                <c:pt idx="4">
                  <c:v>0</c:v>
                </c:pt>
              </c:numCache>
            </c:numRef>
          </c:val>
          <c:smooth val="0"/>
        </c:ser>
        <c:ser>
          <c:idx val="2"/>
          <c:order val="2"/>
          <c:tx>
            <c:v>y=3mm</c:v>
          </c:tx>
          <c:spPr>
            <a:ln w="28575" cap="rnd">
              <a:solidFill>
                <a:srgbClr val="00B050"/>
              </a:solidFill>
              <a:round/>
            </a:ln>
            <a:effectLst/>
          </c:spPr>
          <c:marker>
            <c:symbol val="circle"/>
            <c:size val="5"/>
            <c:spPr>
              <a:solidFill>
                <a:srgbClr val="00B050"/>
              </a:solidFill>
              <a:ln w="9525">
                <a:solidFill>
                  <a:srgbClr val="00B050"/>
                </a:solidFill>
              </a:ln>
              <a:effectLst/>
            </c:spPr>
          </c:marker>
          <c:cat>
            <c:numRef>
              <c:f>'loss scan'!$A$49:$A$53</c:f>
              <c:numCache>
                <c:formatCode>General</c:formatCode>
                <c:ptCount val="5"/>
                <c:pt idx="0">
                  <c:v>9</c:v>
                </c:pt>
                <c:pt idx="1">
                  <c:v>8</c:v>
                </c:pt>
                <c:pt idx="2">
                  <c:v>7</c:v>
                </c:pt>
                <c:pt idx="3">
                  <c:v>6</c:v>
                </c:pt>
                <c:pt idx="4">
                  <c:v>5</c:v>
                </c:pt>
              </c:numCache>
            </c:numRef>
          </c:cat>
          <c:val>
            <c:numRef>
              <c:f>'loss scan'!$D$49:$D$53</c:f>
              <c:numCache>
                <c:formatCode>General</c:formatCode>
                <c:ptCount val="5"/>
                <c:pt idx="0">
                  <c:v>7116</c:v>
                </c:pt>
                <c:pt idx="1">
                  <c:v>5988</c:v>
                </c:pt>
                <c:pt idx="2">
                  <c:v>3842</c:v>
                </c:pt>
                <c:pt idx="3">
                  <c:v>609</c:v>
                </c:pt>
                <c:pt idx="4">
                  <c:v>0</c:v>
                </c:pt>
              </c:numCache>
            </c:numRef>
          </c:val>
          <c:smooth val="0"/>
        </c:ser>
        <c:dLbls>
          <c:showLegendKey val="0"/>
          <c:showVal val="0"/>
          <c:showCatName val="0"/>
          <c:showSerName val="0"/>
          <c:showPercent val="0"/>
          <c:showBubbleSize val="0"/>
        </c:dLbls>
        <c:marker val="1"/>
        <c:smooth val="0"/>
        <c:axId val="239790496"/>
        <c:axId val="239791672"/>
      </c:lineChart>
      <c:catAx>
        <c:axId val="239790496"/>
        <c:scaling>
          <c:orientation val="minMax"/>
        </c:scaling>
        <c:delete val="0"/>
        <c:axPos val="b"/>
        <c:title>
          <c:tx>
            <c:rich>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x(mm)</a:t>
                </a:r>
                <a:endParaRPr lang="zh-CN" altLang="en-US"/>
              </a:p>
            </c:rich>
          </c:tx>
          <c:overlay val="0"/>
          <c:spPr>
            <a:noFill/>
            <a:ln>
              <a:noFill/>
            </a:ln>
            <a:effectLst/>
          </c:spPr>
          <c:txPr>
            <a:bodyPr rot="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9791672"/>
        <c:crosses val="autoZero"/>
        <c:auto val="1"/>
        <c:lblAlgn val="ctr"/>
        <c:lblOffset val="100"/>
        <c:noMultiLvlLbl val="0"/>
      </c:catAx>
      <c:valAx>
        <c:axId val="239791672"/>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r>
                  <a:rPr lang="en-US" altLang="zh-CN"/>
                  <a:t>BS loss</a:t>
                </a:r>
                <a:endParaRPr lang="zh-CN" altLang="en-US"/>
              </a:p>
            </c:rich>
          </c:tx>
          <c:overlay val="0"/>
          <c:spPr>
            <a:noFill/>
            <a:ln>
              <a:noFill/>
            </a:ln>
            <a:effectLst/>
          </c:spPr>
          <c:txPr>
            <a:bodyPr rot="-5400000" spcFirstLastPara="1" vertOverflow="ellipsis" vert="horz" wrap="square" anchor="ctr" anchorCtr="1"/>
            <a:lstStyle/>
            <a:p>
              <a:pPr>
                <a:defRPr sz="1000" b="0" i="0" u="none" strike="noStrike" kern="1200" baseline="0">
                  <a:solidFill>
                    <a:schemeClr val="tx1">
                      <a:lumMod val="65000"/>
                      <a:lumOff val="35000"/>
                    </a:schemeClr>
                  </a:solidFill>
                  <a:latin typeface="+mn-lt"/>
                  <a:ea typeface="+mn-ea"/>
                  <a:cs typeface="+mn-cs"/>
                </a:defRPr>
              </a:pPr>
              <a:endParaRPr lang="zh-CN"/>
            </a:p>
          </c:txPr>
        </c:title>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crossAx val="239790496"/>
        <c:crosses val="autoZero"/>
        <c:crossBetween val="between"/>
      </c:valAx>
      <c:spPr>
        <a:noFill/>
        <a:ln>
          <a:noFill/>
        </a:ln>
        <a:effectLst/>
      </c:spPr>
    </c:plotArea>
    <c:legend>
      <c:legendPos val="r"/>
      <c:overlay val="0"/>
      <c:spPr>
        <a:noFill/>
        <a:ln>
          <a:noFill/>
        </a:ln>
        <a:effectLst/>
      </c:spPr>
      <c:txPr>
        <a:bodyPr rot="0" spcFirstLastPara="1" vertOverflow="ellipsis" vert="horz" wrap="square" anchor="ctr" anchorCtr="1"/>
        <a:lstStyle/>
        <a:p>
          <a:pPr>
            <a:defRPr sz="900" b="0" i="0" u="none" strike="noStrike" kern="1200" baseline="0">
              <a:solidFill>
                <a:schemeClr val="tx1">
                  <a:lumMod val="65000"/>
                  <a:lumOff val="35000"/>
                </a:schemeClr>
              </a:solidFill>
              <a:latin typeface="+mn-lt"/>
              <a:ea typeface="+mn-ea"/>
              <a:cs typeface="+mn-cs"/>
            </a:defRPr>
          </a:pPr>
          <a:endParaRPr lang="zh-CN"/>
        </a:p>
      </c:txPr>
    </c:legend>
    <c:plotVisOnly val="1"/>
    <c:dispBlanksAs val="gap"/>
    <c:showDLblsOverMax val="0"/>
  </c:chart>
  <c:spPr>
    <a:noFill/>
    <a:ln>
      <a:noFill/>
    </a:ln>
    <a:effectLst/>
  </c:spPr>
  <c:txPr>
    <a:bodyPr/>
    <a:lstStyle/>
    <a:p>
      <a:pPr>
        <a:defRPr/>
      </a:pPr>
      <a:endParaRPr lang="zh-CN"/>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332">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rawings/_rels/vmlDrawing1.vml.rels><?xml version="1.0" encoding="UTF-8" standalone="yes"?>
<Relationships xmlns="http://schemas.openxmlformats.org/package/2006/relationships"><Relationship Id="rId1" Type="http://schemas.openxmlformats.org/officeDocument/2006/relationships/image" Target="../media/image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59.wmf"/></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45817637-105E-40B7-AB88-76C266EAD6CE}" type="datetimeFigureOut">
              <a:rPr lang="zh-CN" altLang="en-US" smtClean="0"/>
              <a:t>2019/4/16</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zh-CN" altLang="en-US"/>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4E72AC8F-ED89-4880-BE1F-13D79F34DFC5}" type="slidenum">
              <a:rPr lang="zh-CN" altLang="en-US" smtClean="0"/>
              <a:t>‹#›</a:t>
            </a:fld>
            <a:endParaRPr lang="zh-CN" altLang="en-US"/>
          </a:p>
        </p:txBody>
      </p:sp>
    </p:spTree>
    <p:extLst>
      <p:ext uri="{BB962C8B-B14F-4D97-AF65-F5344CB8AC3E}">
        <p14:creationId xmlns:p14="http://schemas.microsoft.com/office/powerpoint/2010/main" val="34611259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2AC8F-ED89-4880-BE1F-13D79F34DFC5}" type="slidenum">
              <a:rPr lang="zh-CN" altLang="en-US" smtClean="0"/>
              <a:t>1</a:t>
            </a:fld>
            <a:endParaRPr lang="zh-CN" altLang="en-US"/>
          </a:p>
        </p:txBody>
      </p:sp>
    </p:spTree>
    <p:extLst>
      <p:ext uri="{BB962C8B-B14F-4D97-AF65-F5344CB8AC3E}">
        <p14:creationId xmlns:p14="http://schemas.microsoft.com/office/powerpoint/2010/main" val="364495487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a:p>
        </p:txBody>
      </p:sp>
      <p:sp>
        <p:nvSpPr>
          <p:cNvPr id="4" name="灯片编号占位符 3"/>
          <p:cNvSpPr>
            <a:spLocks noGrp="1"/>
          </p:cNvSpPr>
          <p:nvPr>
            <p:ph type="sldNum" sz="quarter" idx="10"/>
          </p:nvPr>
        </p:nvSpPr>
        <p:spPr/>
        <p:txBody>
          <a:bodyPr/>
          <a:lstStyle/>
          <a:p>
            <a:fld id="{4E72AC8F-ED89-4880-BE1F-13D79F34DFC5}" type="slidenum">
              <a:rPr lang="zh-CN" altLang="en-US" smtClean="0"/>
              <a:t>3</a:t>
            </a:fld>
            <a:endParaRPr lang="zh-CN" altLang="en-US"/>
          </a:p>
        </p:txBody>
      </p:sp>
    </p:spTree>
    <p:extLst>
      <p:ext uri="{BB962C8B-B14F-4D97-AF65-F5344CB8AC3E}">
        <p14:creationId xmlns:p14="http://schemas.microsoft.com/office/powerpoint/2010/main" val="13198945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E72AC8F-ED89-4880-BE1F-13D79F34DFC5}" type="slidenum">
              <a:rPr lang="zh-CN" altLang="en-US" smtClean="0"/>
              <a:t>10</a:t>
            </a:fld>
            <a:endParaRPr lang="zh-CN" altLang="en-US"/>
          </a:p>
        </p:txBody>
      </p:sp>
    </p:spTree>
    <p:extLst>
      <p:ext uri="{BB962C8B-B14F-4D97-AF65-F5344CB8AC3E}">
        <p14:creationId xmlns:p14="http://schemas.microsoft.com/office/powerpoint/2010/main" val="100815837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幻灯片图像占位符 1"/>
          <p:cNvSpPr>
            <a:spLocks noGrp="1" noRot="1" noChangeAspect="1" noTextEdit="1"/>
          </p:cNvSpPr>
          <p:nvPr>
            <p:ph type="sldImg"/>
          </p:nvPr>
        </p:nvSpPr>
        <p:spPr/>
      </p:sp>
      <p:sp>
        <p:nvSpPr>
          <p:cNvPr id="10243" name="备注占位符 2"/>
          <p:cNvSpPr>
            <a:spLocks noGrp="1"/>
          </p:cNvSpPr>
          <p:nvPr>
            <p:ph type="body" idx="1"/>
          </p:nvPr>
        </p:nvSpPr>
        <p:spPr>
          <a:noFill/>
        </p:spPr>
        <p:txBody>
          <a:bodyPr/>
          <a:lstStyle/>
          <a:p>
            <a:endParaRPr lang="zh-CN" altLang="en-US" smtClean="0"/>
          </a:p>
        </p:txBody>
      </p:sp>
      <p:sp>
        <p:nvSpPr>
          <p:cNvPr id="10244" name="灯片编号占位符 3"/>
          <p:cNvSpPr>
            <a:spLocks noGrp="1"/>
          </p:cNvSpPr>
          <p:nvPr>
            <p:ph type="sldNum" sz="quarter" idx="5"/>
          </p:nvPr>
        </p:nvSpPr>
        <p:spPr>
          <a:noFill/>
        </p:spPr>
        <p:txBody>
          <a:bodyPr/>
          <a:lstStyle>
            <a:lvl1pPr>
              <a:defRPr>
                <a:solidFill>
                  <a:schemeClr val="tx1"/>
                </a:solidFill>
                <a:latin typeface="Arial" panose="020B0604020202020204" pitchFamily="34" charset="0"/>
                <a:ea typeface="宋体" panose="02010600030101010101" pitchFamily="2" charset="-122"/>
              </a:defRPr>
            </a:lvl1pPr>
            <a:lvl2pPr marL="742950" indent="-285750">
              <a:defRPr>
                <a:solidFill>
                  <a:schemeClr val="tx1"/>
                </a:solidFill>
                <a:latin typeface="Arial" panose="020B0604020202020204" pitchFamily="34" charset="0"/>
                <a:ea typeface="宋体" panose="02010600030101010101" pitchFamily="2" charset="-122"/>
              </a:defRPr>
            </a:lvl2pPr>
            <a:lvl3pPr marL="1143000" indent="-228600">
              <a:defRPr>
                <a:solidFill>
                  <a:schemeClr val="tx1"/>
                </a:solidFill>
                <a:latin typeface="Arial" panose="020B0604020202020204" pitchFamily="34" charset="0"/>
                <a:ea typeface="宋体" panose="02010600030101010101" pitchFamily="2" charset="-122"/>
              </a:defRPr>
            </a:lvl3pPr>
            <a:lvl4pPr marL="1600200" indent="-228600">
              <a:defRPr>
                <a:solidFill>
                  <a:schemeClr val="tx1"/>
                </a:solidFill>
                <a:latin typeface="Arial" panose="020B0604020202020204" pitchFamily="34" charset="0"/>
                <a:ea typeface="宋体" panose="02010600030101010101" pitchFamily="2" charset="-122"/>
              </a:defRPr>
            </a:lvl4pPr>
            <a:lvl5pPr marL="2057400" indent="-228600">
              <a:defRPr>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0"/>
              </a:spcBef>
              <a:spcAft>
                <a:spcPct val="0"/>
              </a:spcAft>
              <a:defRPr>
                <a:solidFill>
                  <a:schemeClr val="tx1"/>
                </a:solidFill>
                <a:latin typeface="Arial" panose="020B0604020202020204" pitchFamily="34" charset="0"/>
                <a:ea typeface="宋体" panose="02010600030101010101" pitchFamily="2" charset="-122"/>
              </a:defRPr>
            </a:lvl9pPr>
          </a:lstStyle>
          <a:p>
            <a:fld id="{FD94F7F3-0AD5-41FA-941E-15BDBF1F72A5}" type="slidenum">
              <a:rPr lang="zh-CN" altLang="en-US" smtClean="0"/>
              <a:pPr/>
              <a:t>21</a:t>
            </a:fld>
            <a:endParaRPr lang="en-US" altLang="zh-CN" smtClean="0"/>
          </a:p>
        </p:txBody>
      </p:sp>
    </p:spTree>
    <p:extLst>
      <p:ext uri="{BB962C8B-B14F-4D97-AF65-F5344CB8AC3E}">
        <p14:creationId xmlns:p14="http://schemas.microsoft.com/office/powerpoint/2010/main" val="771601686"/>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bg bwMode="gray">
      <p:bgPr>
        <a:blipFill dpi="0" rotWithShape="0">
          <a:blip r:embed="rId2"/>
          <a:srcRect/>
          <a:stretch>
            <a:fillRect/>
          </a:stretch>
        </a:blipFill>
        <a:effectLst/>
      </p:bgPr>
    </p:bg>
    <p:spTree>
      <p:nvGrpSpPr>
        <p:cNvPr id="1" name=""/>
        <p:cNvGrpSpPr/>
        <p:nvPr/>
      </p:nvGrpSpPr>
      <p:grpSpPr>
        <a:xfrm>
          <a:off x="0" y="0"/>
          <a:ext cx="0" cy="0"/>
          <a:chOff x="0" y="0"/>
          <a:chExt cx="0" cy="0"/>
        </a:xfrm>
      </p:grpSpPr>
      <p:sp>
        <p:nvSpPr>
          <p:cNvPr id="3074" name="Rectangle 2"/>
          <p:cNvSpPr>
            <a:spLocks noGrp="1" noChangeArrowheads="1"/>
          </p:cNvSpPr>
          <p:nvPr>
            <p:ph type="ctrTitle"/>
          </p:nvPr>
        </p:nvSpPr>
        <p:spPr>
          <a:xfrm>
            <a:off x="711200" y="2514600"/>
            <a:ext cx="10668000" cy="914400"/>
          </a:xfrm>
        </p:spPr>
        <p:txBody>
          <a:bodyPr/>
          <a:lstStyle>
            <a:lvl1pPr>
              <a:defRPr sz="4000"/>
            </a:lvl1pPr>
          </a:lstStyle>
          <a:p>
            <a:pPr lvl="0"/>
            <a:r>
              <a:rPr lang="zh-CN" altLang="en-US" noProof="0" smtClean="0"/>
              <a:t>单击此处编辑母版标题样式</a:t>
            </a:r>
          </a:p>
        </p:txBody>
      </p:sp>
      <p:sp>
        <p:nvSpPr>
          <p:cNvPr id="3075" name="Rectangle 3"/>
          <p:cNvSpPr>
            <a:spLocks noGrp="1" noChangeArrowheads="1"/>
          </p:cNvSpPr>
          <p:nvPr>
            <p:ph type="subTitle" idx="1"/>
          </p:nvPr>
        </p:nvSpPr>
        <p:spPr bwMode="white">
          <a:xfrm>
            <a:off x="1219200" y="3429000"/>
            <a:ext cx="9448800" cy="381000"/>
          </a:xfrm>
        </p:spPr>
        <p:txBody>
          <a:bodyPr/>
          <a:lstStyle>
            <a:lvl1pPr marL="0" indent="0" algn="ctr">
              <a:buFont typeface="Wingdings" panose="05000000000000000000" pitchFamily="2" charset="2"/>
              <a:buNone/>
              <a:defRPr sz="1600" b="0">
                <a:solidFill>
                  <a:schemeClr val="bg1"/>
                </a:solidFill>
              </a:defRPr>
            </a:lvl1pPr>
          </a:lstStyle>
          <a:p>
            <a:pPr lvl="0"/>
            <a:r>
              <a:rPr lang="zh-CN" altLang="en-US" noProof="0" smtClean="0"/>
              <a:t>单击此处编辑母版副标题样式</a:t>
            </a:r>
          </a:p>
        </p:txBody>
      </p:sp>
    </p:spTree>
    <p:extLst>
      <p:ext uri="{BB962C8B-B14F-4D97-AF65-F5344CB8AC3E}">
        <p14:creationId xmlns:p14="http://schemas.microsoft.com/office/powerpoint/2010/main" val="3933821247"/>
      </p:ext>
    </p:extLst>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44742058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8839200" y="319088"/>
            <a:ext cx="2743200" cy="6005512"/>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09600" y="319088"/>
            <a:ext cx="8026400" cy="6005512"/>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0410030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xAndTwoObj" preserve="1">
  <p:cSld name="标题，文本与两项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97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197600" y="39624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75231242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woObjOverTx" preserve="1">
  <p:cSld name="标题和两项内容在文本之上">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09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97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609600" y="3962400"/>
            <a:ext cx="10972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3719319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xAndObj" preserve="1">
  <p:cSld name="标题，文本与内容">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文本占位符 2"/>
          <p:cNvSpPr>
            <a:spLocks noGrp="1"/>
          </p:cNvSpPr>
          <p:nvPr>
            <p:ph type="body" sz="half" idx="1"/>
          </p:nvPr>
        </p:nvSpPr>
        <p:spPr>
          <a:xfrm>
            <a:off x="609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1401983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objAndTx" preserve="1">
  <p:cSld name="标题，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6197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32474108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ObjAndTx" preserve="1">
  <p:cSld name="标题，两项内容与文本">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09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09600" y="39624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half" idx="3"/>
          </p:nvPr>
        </p:nvSpPr>
        <p:spPr>
          <a:xfrm>
            <a:off x="6197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866262770"/>
      </p:ext>
    </p:extLst>
  </p:cSld>
  <p:clrMapOvr>
    <a:masterClrMapping/>
  </p:clrMapOvr>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fourObj" preserve="1">
  <p:cSld name="标题和四项内容">
    <p:spTree>
      <p:nvGrpSpPr>
        <p:cNvPr id="1" name=""/>
        <p:cNvGrpSpPr/>
        <p:nvPr/>
      </p:nvGrpSpPr>
      <p:grpSpPr>
        <a:xfrm>
          <a:off x="0" y="0"/>
          <a:ext cx="0" cy="0"/>
          <a:chOff x="0" y="0"/>
          <a:chExt cx="0" cy="0"/>
        </a:xfrm>
      </p:grpSpPr>
      <p:sp>
        <p:nvSpPr>
          <p:cNvPr id="2" name="标题 1"/>
          <p:cNvSpPr>
            <a:spLocks noGrp="1"/>
          </p:cNvSpPr>
          <p:nvPr>
            <p:ph type="title" sz="quarter"/>
          </p:nvPr>
        </p:nvSpPr>
        <p:spPr>
          <a:xfrm>
            <a:off x="609600" y="319088"/>
            <a:ext cx="10972800" cy="563562"/>
          </a:xfrm>
        </p:spPr>
        <p:txBody>
          <a:bodyPr/>
          <a:lstStyle/>
          <a:p>
            <a:r>
              <a:rPr lang="zh-CN" altLang="en-US" smtClean="0"/>
              <a:t>单击此处编辑母版标题样式</a:t>
            </a:r>
            <a:endParaRPr lang="zh-CN" altLang="en-US"/>
          </a:p>
        </p:txBody>
      </p:sp>
      <p:sp>
        <p:nvSpPr>
          <p:cNvPr id="3" name="内容占位符 2"/>
          <p:cNvSpPr>
            <a:spLocks noGrp="1"/>
          </p:cNvSpPr>
          <p:nvPr>
            <p:ph sz="quarter" idx="1"/>
          </p:nvPr>
        </p:nvSpPr>
        <p:spPr>
          <a:xfrm>
            <a:off x="609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quarter" idx="2"/>
          </p:nvPr>
        </p:nvSpPr>
        <p:spPr>
          <a:xfrm>
            <a:off x="6197600" y="14478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内容占位符 4"/>
          <p:cNvSpPr>
            <a:spLocks noGrp="1"/>
          </p:cNvSpPr>
          <p:nvPr>
            <p:ph sz="quarter" idx="3"/>
          </p:nvPr>
        </p:nvSpPr>
        <p:spPr>
          <a:xfrm>
            <a:off x="609600" y="39624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6" name="内容占位符 5"/>
          <p:cNvSpPr>
            <a:spLocks noGrp="1"/>
          </p:cNvSpPr>
          <p:nvPr>
            <p:ph sz="quarter" idx="4"/>
          </p:nvPr>
        </p:nvSpPr>
        <p:spPr>
          <a:xfrm>
            <a:off x="6197600" y="3962400"/>
            <a:ext cx="5384800" cy="23622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400082709"/>
      </p:ext>
    </p:extLst>
  </p:cSld>
  <p:clrMapOvr>
    <a:masterClrMapping/>
  </p:clrMapOvr>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tbl" preserve="1">
  <p:cSld name="标题和表格">
    <p:spTree>
      <p:nvGrpSpPr>
        <p:cNvPr id="1" name=""/>
        <p:cNvGrpSpPr/>
        <p:nvPr/>
      </p:nvGrpSpPr>
      <p:grpSpPr>
        <a:xfrm>
          <a:off x="0" y="0"/>
          <a:ext cx="0" cy="0"/>
          <a:chOff x="0" y="0"/>
          <a:chExt cx="0" cy="0"/>
        </a:xfrm>
      </p:grpSpPr>
      <p:sp>
        <p:nvSpPr>
          <p:cNvPr id="2" name="标题 1"/>
          <p:cNvSpPr>
            <a:spLocks noGrp="1"/>
          </p:cNvSpPr>
          <p:nvPr>
            <p:ph type="title"/>
          </p:nvPr>
        </p:nvSpPr>
        <p:spPr>
          <a:xfrm>
            <a:off x="609600" y="319088"/>
            <a:ext cx="10972800" cy="563562"/>
          </a:xfrm>
        </p:spPr>
        <p:txBody>
          <a:bodyPr/>
          <a:lstStyle/>
          <a:p>
            <a:r>
              <a:rPr lang="zh-CN" altLang="en-US" smtClean="0"/>
              <a:t>单击此处编辑母版标题样式</a:t>
            </a:r>
            <a:endParaRPr lang="zh-CN" altLang="en-US"/>
          </a:p>
        </p:txBody>
      </p:sp>
      <p:sp>
        <p:nvSpPr>
          <p:cNvPr id="3" name="表格占位符 2"/>
          <p:cNvSpPr>
            <a:spLocks noGrp="1"/>
          </p:cNvSpPr>
          <p:nvPr>
            <p:ph type="tbl" idx="1"/>
          </p:nvPr>
        </p:nvSpPr>
        <p:spPr>
          <a:xfrm>
            <a:off x="609600" y="1447800"/>
            <a:ext cx="10972800" cy="4876800"/>
          </a:xfrm>
        </p:spPr>
        <p:txBody>
          <a:bodyPr/>
          <a:lstStyle/>
          <a:p>
            <a:pPr lvl="0"/>
            <a:endParaRPr lang="zh-CN" altLang="en-US" noProof="0" smtClean="0"/>
          </a:p>
        </p:txBody>
      </p:sp>
    </p:spTree>
    <p:extLst>
      <p:ext uri="{BB962C8B-B14F-4D97-AF65-F5344CB8AC3E}">
        <p14:creationId xmlns:p14="http://schemas.microsoft.com/office/powerpoint/2010/main" val="15517519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684376116"/>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831851" y="1709747"/>
            <a:ext cx="10515600" cy="2852737"/>
          </a:xfrm>
        </p:spPr>
        <p:txBody>
          <a:bodyPr anchor="b"/>
          <a:lstStyle>
            <a:lvl1pPr>
              <a:defRPr sz="6000"/>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31851" y="4589472"/>
            <a:ext cx="10515600" cy="1500187"/>
          </a:xfrm>
        </p:spPr>
        <p:txBody>
          <a:bodyPr/>
          <a:lstStyle>
            <a:lvl1pPr marL="0" indent="0">
              <a:buNone/>
              <a:defRPr sz="2400"/>
            </a:lvl1pPr>
            <a:lvl2pPr marL="457189" indent="0">
              <a:buNone/>
              <a:defRPr sz="2000"/>
            </a:lvl2pPr>
            <a:lvl3pPr marL="914377" indent="0">
              <a:buNone/>
              <a:defRPr sz="1800"/>
            </a:lvl3pPr>
            <a:lvl4pPr marL="1371566" indent="0">
              <a:buNone/>
              <a:defRPr sz="1600"/>
            </a:lvl4pPr>
            <a:lvl5pPr marL="1828754" indent="0">
              <a:buNone/>
              <a:defRPr sz="1600"/>
            </a:lvl5pPr>
            <a:lvl6pPr marL="2285943" indent="0">
              <a:buNone/>
              <a:defRPr sz="1600"/>
            </a:lvl6pPr>
            <a:lvl7pPr marL="2743131" indent="0">
              <a:buNone/>
              <a:defRPr sz="1600"/>
            </a:lvl7pPr>
            <a:lvl8pPr marL="3200320" indent="0">
              <a:buNone/>
              <a:defRPr sz="1600"/>
            </a:lvl8pPr>
            <a:lvl9pPr marL="3657509" indent="0">
              <a:buNone/>
              <a:defRPr sz="1600"/>
            </a:lvl9pPr>
          </a:lstStyle>
          <a:p>
            <a:pPr lvl="0"/>
            <a:r>
              <a:rPr lang="zh-CN" altLang="en-US" smtClean="0"/>
              <a:t>单击此处编辑母版文本样式</a:t>
            </a:r>
          </a:p>
        </p:txBody>
      </p:sp>
    </p:spTree>
    <p:extLst>
      <p:ext uri="{BB962C8B-B14F-4D97-AF65-F5344CB8AC3E}">
        <p14:creationId xmlns:p14="http://schemas.microsoft.com/office/powerpoint/2010/main" val="3939718988"/>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09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6197600" y="1447800"/>
            <a:ext cx="5384800" cy="4876800"/>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160629001"/>
      </p:ext>
    </p:extLst>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840317" y="365129"/>
            <a:ext cx="10515600" cy="1325563"/>
          </a:xfrm>
        </p:spPr>
        <p:txBody>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840319" y="1681163"/>
            <a:ext cx="5158316"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840319" y="2505075"/>
            <a:ext cx="5158316"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6172200" y="1681163"/>
            <a:ext cx="5183717" cy="823912"/>
          </a:xfrm>
        </p:spPr>
        <p:txBody>
          <a:bodyPr anchor="b"/>
          <a:lstStyle>
            <a:lvl1pPr marL="0" indent="0">
              <a:buNone/>
              <a:defRPr sz="2400" b="1"/>
            </a:lvl1pPr>
            <a:lvl2pPr marL="457189" indent="0">
              <a:buNone/>
              <a:defRPr sz="2000" b="1"/>
            </a:lvl2pPr>
            <a:lvl3pPr marL="914377" indent="0">
              <a:buNone/>
              <a:defRPr sz="1800" b="1"/>
            </a:lvl3pPr>
            <a:lvl4pPr marL="1371566" indent="0">
              <a:buNone/>
              <a:defRPr sz="1600" b="1"/>
            </a:lvl4pPr>
            <a:lvl5pPr marL="1828754" indent="0">
              <a:buNone/>
              <a:defRPr sz="1600" b="1"/>
            </a:lvl5pPr>
            <a:lvl6pPr marL="2285943" indent="0">
              <a:buNone/>
              <a:defRPr sz="1600" b="1"/>
            </a:lvl6pPr>
            <a:lvl7pPr marL="2743131" indent="0">
              <a:buNone/>
              <a:defRPr sz="1600" b="1"/>
            </a:lvl7pPr>
            <a:lvl8pPr marL="3200320" indent="0">
              <a:buNone/>
              <a:defRPr sz="1600" b="1"/>
            </a:lvl8pPr>
            <a:lvl9pPr marL="3657509"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6172200" y="2505075"/>
            <a:ext cx="5183717" cy="3684588"/>
          </a:xfr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Tree>
    <p:extLst>
      <p:ext uri="{BB962C8B-B14F-4D97-AF65-F5344CB8AC3E}">
        <p14:creationId xmlns:p14="http://schemas.microsoft.com/office/powerpoint/2010/main" val="2595536767"/>
      </p:ext>
    </p:extLst>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Tree>
    <p:extLst>
      <p:ext uri="{BB962C8B-B14F-4D97-AF65-F5344CB8AC3E}">
        <p14:creationId xmlns:p14="http://schemas.microsoft.com/office/powerpoint/2010/main" val="40370112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extLst>
      <p:ext uri="{BB962C8B-B14F-4D97-AF65-F5344CB8AC3E}">
        <p14:creationId xmlns:p14="http://schemas.microsoft.com/office/powerpoint/2010/main" val="5976332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23"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5183717" y="987434"/>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840323" y="2057400"/>
            <a:ext cx="393276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12563269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840323" y="457200"/>
            <a:ext cx="3932767" cy="1600200"/>
          </a:xfrm>
        </p:spPr>
        <p:txBody>
          <a:bodyPr anchor="b"/>
          <a:lstStyle>
            <a:lvl1pPr>
              <a:defRPr sz="3200"/>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5183717" y="987434"/>
            <a:ext cx="6172200" cy="4873625"/>
          </a:xfrm>
        </p:spPr>
        <p:txBody>
          <a:bodyPr/>
          <a:lstStyle>
            <a:lvl1pPr marL="0" indent="0">
              <a:buNone/>
              <a:defRPr sz="3200"/>
            </a:lvl1pPr>
            <a:lvl2pPr marL="457189" indent="0">
              <a:buNone/>
              <a:defRPr sz="2800"/>
            </a:lvl2pPr>
            <a:lvl3pPr marL="914377" indent="0">
              <a:buNone/>
              <a:defRPr sz="2400"/>
            </a:lvl3pPr>
            <a:lvl4pPr marL="1371566" indent="0">
              <a:buNone/>
              <a:defRPr sz="2000"/>
            </a:lvl4pPr>
            <a:lvl5pPr marL="1828754" indent="0">
              <a:buNone/>
              <a:defRPr sz="2000"/>
            </a:lvl5pPr>
            <a:lvl6pPr marL="2285943" indent="0">
              <a:buNone/>
              <a:defRPr sz="2000"/>
            </a:lvl6pPr>
            <a:lvl7pPr marL="2743131" indent="0">
              <a:buNone/>
              <a:defRPr sz="2000"/>
            </a:lvl7pPr>
            <a:lvl8pPr marL="3200320" indent="0">
              <a:buNone/>
              <a:defRPr sz="2000"/>
            </a:lvl8pPr>
            <a:lvl9pPr marL="3657509" indent="0">
              <a:buNone/>
              <a:defRPr sz="2000"/>
            </a:lvl9pPr>
          </a:lstStyle>
          <a:p>
            <a:pPr lvl="0"/>
            <a:endParaRPr lang="zh-CN" altLang="en-US" noProof="0" smtClean="0"/>
          </a:p>
        </p:txBody>
      </p:sp>
      <p:sp>
        <p:nvSpPr>
          <p:cNvPr id="4" name="文本占位符 3"/>
          <p:cNvSpPr>
            <a:spLocks noGrp="1"/>
          </p:cNvSpPr>
          <p:nvPr>
            <p:ph type="body" sz="half" idx="2"/>
          </p:nvPr>
        </p:nvSpPr>
        <p:spPr>
          <a:xfrm>
            <a:off x="840323" y="2057400"/>
            <a:ext cx="3932767" cy="3811588"/>
          </a:xfrm>
        </p:spPr>
        <p:txBody>
          <a:bodyPr/>
          <a:lstStyle>
            <a:lvl1pPr marL="0" indent="0">
              <a:buNone/>
              <a:defRPr sz="1600"/>
            </a:lvl1pPr>
            <a:lvl2pPr marL="457189" indent="0">
              <a:buNone/>
              <a:defRPr sz="1400"/>
            </a:lvl2pPr>
            <a:lvl3pPr marL="914377" indent="0">
              <a:buNone/>
              <a:defRPr sz="1200"/>
            </a:lvl3pPr>
            <a:lvl4pPr marL="1371566" indent="0">
              <a:buNone/>
              <a:defRPr sz="1000"/>
            </a:lvl4pPr>
            <a:lvl5pPr marL="1828754" indent="0">
              <a:buNone/>
              <a:defRPr sz="1000"/>
            </a:lvl5pPr>
            <a:lvl6pPr marL="2285943" indent="0">
              <a:buNone/>
              <a:defRPr sz="1000"/>
            </a:lvl6pPr>
            <a:lvl7pPr marL="2743131" indent="0">
              <a:buNone/>
              <a:defRPr sz="1000"/>
            </a:lvl7pPr>
            <a:lvl8pPr marL="3200320" indent="0">
              <a:buNone/>
              <a:defRPr sz="1000"/>
            </a:lvl8pPr>
            <a:lvl9pPr marL="3657509" indent="0">
              <a:buNone/>
              <a:defRPr sz="1000"/>
            </a:lvl9pPr>
          </a:lstStyle>
          <a:p>
            <a:pPr lvl="0"/>
            <a:r>
              <a:rPr lang="zh-CN" altLang="en-US" smtClean="0"/>
              <a:t>单击此处编辑母版文本样式</a:t>
            </a:r>
          </a:p>
        </p:txBody>
      </p:sp>
    </p:spTree>
    <p:extLst>
      <p:ext uri="{BB962C8B-B14F-4D97-AF65-F5344CB8AC3E}">
        <p14:creationId xmlns:p14="http://schemas.microsoft.com/office/powerpoint/2010/main" val="12723804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oleObject" Target="../embeddings/oleObject1.bin"/><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vmlDrawing" Target="../drawings/vmlDrawing1.v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image" Target="../media/image2.png"/><Relationship Id="rId10" Type="http://schemas.openxmlformats.org/officeDocument/2006/relationships/slideLayout" Target="../slideLayouts/slideLayout10.xml"/><Relationship Id="rId19"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graphicFrame>
        <p:nvGraphicFramePr>
          <p:cNvPr id="1026" name="Object 15"/>
          <p:cNvGraphicFramePr>
            <a:graphicFrameLocks noChangeAspect="1"/>
          </p:cNvGraphicFramePr>
          <p:nvPr/>
        </p:nvGraphicFramePr>
        <p:xfrm>
          <a:off x="0" y="0"/>
          <a:ext cx="12192000" cy="1066800"/>
        </p:xfrm>
        <a:graphic>
          <a:graphicData uri="http://schemas.openxmlformats.org/presentationml/2006/ole">
            <mc:AlternateContent xmlns:mc="http://schemas.openxmlformats.org/markup-compatibility/2006">
              <mc:Choice xmlns:v="urn:schemas-microsoft-com:vml" Requires="v">
                <p:oleObj spid="_x0000_s1895" name="Image" r:id="rId21" imgW="7377778" imgH="1219048" progId="Photoshop.Image.6">
                  <p:embed/>
                </p:oleObj>
              </mc:Choice>
              <mc:Fallback>
                <p:oleObj name="Image" r:id="rId21" imgW="7377778" imgH="1219048" progId="Photoshop.Image.6">
                  <p:embed/>
                  <p:pic>
                    <p:nvPicPr>
                      <p:cNvPr id="0" name=""/>
                      <p:cNvPicPr>
                        <a:picLocks noChangeAspect="1" noChangeArrowheads="1"/>
                      </p:cNvPicPr>
                      <p:nvPr/>
                    </p:nvPicPr>
                    <p:blipFill>
                      <a:blip r:embed="rId22">
                        <a:extLst>
                          <a:ext uri="{28A0092B-C50C-407E-A947-70E740481C1C}">
                            <a14:useLocalDpi xmlns:a14="http://schemas.microsoft.com/office/drawing/2010/main" val="0"/>
                          </a:ext>
                        </a:extLst>
                      </a:blip>
                      <a:srcRect r="2905" b="12500"/>
                      <a:stretch>
                        <a:fillRect/>
                      </a:stretch>
                    </p:blipFill>
                    <p:spPr bwMode="auto">
                      <a:xfrm>
                        <a:off x="0" y="0"/>
                        <a:ext cx="12192000" cy="106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oleObj>
              </mc:Fallback>
            </mc:AlternateContent>
          </a:graphicData>
        </a:graphic>
      </p:graphicFrame>
      <p:sp>
        <p:nvSpPr>
          <p:cNvPr id="1027" name="Rectangle 3"/>
          <p:cNvSpPr>
            <a:spLocks noGrp="1" noChangeArrowheads="1"/>
          </p:cNvSpPr>
          <p:nvPr>
            <p:ph type="body" idx="1"/>
          </p:nvPr>
        </p:nvSpPr>
        <p:spPr bwMode="auto">
          <a:xfrm>
            <a:off x="609600" y="1447800"/>
            <a:ext cx="10972800" cy="4876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p>
        </p:txBody>
      </p:sp>
      <p:sp>
        <p:nvSpPr>
          <p:cNvPr id="1028" name="Rectangle 2"/>
          <p:cNvSpPr>
            <a:spLocks noGrp="1" noChangeArrowheads="1"/>
          </p:cNvSpPr>
          <p:nvPr>
            <p:ph type="title"/>
          </p:nvPr>
        </p:nvSpPr>
        <p:spPr bwMode="white">
          <a:xfrm>
            <a:off x="609600" y="319088"/>
            <a:ext cx="10972800" cy="56356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p>
        </p:txBody>
      </p:sp>
      <p:pic>
        <p:nvPicPr>
          <p:cNvPr id="1029" name="Picture 24"/>
          <p:cNvPicPr>
            <a:picLocks noChangeAspect="1" noChangeArrowheads="1"/>
          </p:cNvPicPr>
          <p:nvPr userDrawn="1"/>
        </p:nvPicPr>
        <p:blipFill>
          <a:blip r:embed="rId23">
            <a:extLst>
              <a:ext uri="{28A0092B-C50C-407E-A947-70E740481C1C}">
                <a14:useLocalDpi xmlns:a14="http://schemas.microsoft.com/office/drawing/2010/main" val="0"/>
              </a:ext>
            </a:extLst>
          </a:blip>
          <a:srcRect/>
          <a:stretch>
            <a:fillRect/>
          </a:stretch>
        </p:blipFill>
        <p:spPr bwMode="auto">
          <a:xfrm>
            <a:off x="3551767" y="6489700"/>
            <a:ext cx="4368800" cy="368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lgn="ctr">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443383874"/>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Lst>
  <p:timing>
    <p:tnLst>
      <p:par>
        <p:cTn id="1" dur="indefinite" restart="never" nodeType="tmRoot"/>
      </p:par>
    </p:tnLst>
  </p:timing>
  <p:hf hdr="0" ftr="0" dt="0"/>
  <p:txStyles>
    <p:titleStyle>
      <a:lvl1pPr algn="ctr" rtl="0" eaLnBrk="0" fontAlgn="base" hangingPunct="0">
        <a:spcBef>
          <a:spcPct val="0"/>
        </a:spcBef>
        <a:spcAft>
          <a:spcPct val="0"/>
        </a:spcAft>
        <a:defRPr sz="3200" b="1" kern="1200">
          <a:solidFill>
            <a:schemeClr val="bg1"/>
          </a:solidFill>
          <a:latin typeface="+mj-lt"/>
          <a:ea typeface="+mj-ea"/>
          <a:cs typeface="+mj-cs"/>
        </a:defRPr>
      </a:lvl1pPr>
      <a:lvl2pPr algn="ctr" rtl="0" eaLnBrk="0" fontAlgn="base" hangingPunct="0">
        <a:spcBef>
          <a:spcPct val="0"/>
        </a:spcBef>
        <a:spcAft>
          <a:spcPct val="0"/>
        </a:spcAft>
        <a:defRPr sz="3200" b="1">
          <a:solidFill>
            <a:schemeClr val="bg1"/>
          </a:solidFill>
          <a:latin typeface="Verdana" panose="020B0604030504040204" pitchFamily="34" charset="0"/>
        </a:defRPr>
      </a:lvl2pPr>
      <a:lvl3pPr algn="ctr" rtl="0" eaLnBrk="0" fontAlgn="base" hangingPunct="0">
        <a:spcBef>
          <a:spcPct val="0"/>
        </a:spcBef>
        <a:spcAft>
          <a:spcPct val="0"/>
        </a:spcAft>
        <a:defRPr sz="3200" b="1">
          <a:solidFill>
            <a:schemeClr val="bg1"/>
          </a:solidFill>
          <a:latin typeface="Verdana" panose="020B0604030504040204" pitchFamily="34" charset="0"/>
        </a:defRPr>
      </a:lvl3pPr>
      <a:lvl4pPr algn="ctr" rtl="0" eaLnBrk="0" fontAlgn="base" hangingPunct="0">
        <a:spcBef>
          <a:spcPct val="0"/>
        </a:spcBef>
        <a:spcAft>
          <a:spcPct val="0"/>
        </a:spcAft>
        <a:defRPr sz="3200" b="1">
          <a:solidFill>
            <a:schemeClr val="bg1"/>
          </a:solidFill>
          <a:latin typeface="Verdana" panose="020B0604030504040204" pitchFamily="34" charset="0"/>
        </a:defRPr>
      </a:lvl4pPr>
      <a:lvl5pPr algn="ctr" rtl="0" eaLnBrk="0" fontAlgn="base" hangingPunct="0">
        <a:spcBef>
          <a:spcPct val="0"/>
        </a:spcBef>
        <a:spcAft>
          <a:spcPct val="0"/>
        </a:spcAft>
        <a:defRPr sz="3200" b="1">
          <a:solidFill>
            <a:schemeClr val="bg1"/>
          </a:solidFill>
          <a:latin typeface="Verdana" panose="020B0604030504040204" pitchFamily="34" charset="0"/>
        </a:defRPr>
      </a:lvl5pPr>
      <a:lvl6pPr marL="457189" algn="ctr" rtl="0" fontAlgn="base">
        <a:spcBef>
          <a:spcPct val="0"/>
        </a:spcBef>
        <a:spcAft>
          <a:spcPct val="0"/>
        </a:spcAft>
        <a:defRPr sz="3200" b="1">
          <a:solidFill>
            <a:schemeClr val="bg1"/>
          </a:solidFill>
          <a:latin typeface="Verdana" panose="020B0604030504040204" pitchFamily="34" charset="0"/>
        </a:defRPr>
      </a:lvl6pPr>
      <a:lvl7pPr marL="914377" algn="ctr" rtl="0" fontAlgn="base">
        <a:spcBef>
          <a:spcPct val="0"/>
        </a:spcBef>
        <a:spcAft>
          <a:spcPct val="0"/>
        </a:spcAft>
        <a:defRPr sz="3200" b="1">
          <a:solidFill>
            <a:schemeClr val="bg1"/>
          </a:solidFill>
          <a:latin typeface="Verdana" panose="020B0604030504040204" pitchFamily="34" charset="0"/>
        </a:defRPr>
      </a:lvl7pPr>
      <a:lvl8pPr marL="1371566" algn="ctr" rtl="0" fontAlgn="base">
        <a:spcBef>
          <a:spcPct val="0"/>
        </a:spcBef>
        <a:spcAft>
          <a:spcPct val="0"/>
        </a:spcAft>
        <a:defRPr sz="3200" b="1">
          <a:solidFill>
            <a:schemeClr val="bg1"/>
          </a:solidFill>
          <a:latin typeface="Verdana" panose="020B0604030504040204" pitchFamily="34" charset="0"/>
        </a:defRPr>
      </a:lvl8pPr>
      <a:lvl9pPr marL="1828754" algn="ctr" rtl="0" fontAlgn="base">
        <a:spcBef>
          <a:spcPct val="0"/>
        </a:spcBef>
        <a:spcAft>
          <a:spcPct val="0"/>
        </a:spcAft>
        <a:defRPr sz="3200" b="1">
          <a:solidFill>
            <a:schemeClr val="bg1"/>
          </a:solidFill>
          <a:latin typeface="Verdana" panose="020B0604030504040204" pitchFamily="34" charset="0"/>
        </a:defRPr>
      </a:lvl9pPr>
    </p:titleStyle>
    <p:bodyStyle>
      <a:lvl1pPr marL="342891" indent="-342891" algn="l" rtl="0" eaLnBrk="0" fontAlgn="base" hangingPunct="0">
        <a:spcBef>
          <a:spcPct val="20000"/>
        </a:spcBef>
        <a:spcAft>
          <a:spcPct val="0"/>
        </a:spcAft>
        <a:buClr>
          <a:schemeClr val="hlink"/>
        </a:buClr>
        <a:buFont typeface="Wingdings" panose="05000000000000000000" pitchFamily="2" charset="2"/>
        <a:buChar char="v"/>
        <a:defRPr sz="2800" b="1" kern="1200">
          <a:solidFill>
            <a:schemeClr val="tx1"/>
          </a:solidFill>
          <a:latin typeface="+mn-lt"/>
          <a:ea typeface="+mn-ea"/>
          <a:cs typeface="+mn-cs"/>
        </a:defRPr>
      </a:lvl1pPr>
      <a:lvl2pPr marL="742932" indent="-285744" algn="l" rtl="0" eaLnBrk="0" fontAlgn="base" hangingPunct="0">
        <a:spcBef>
          <a:spcPct val="20000"/>
        </a:spcBef>
        <a:spcAft>
          <a:spcPct val="0"/>
        </a:spcAft>
        <a:buClr>
          <a:schemeClr val="accent1"/>
        </a:buClr>
        <a:buFont typeface="Wingdings" panose="05000000000000000000" pitchFamily="2" charset="2"/>
        <a:buChar char="§"/>
        <a:defRPr sz="2800" kern="1200">
          <a:solidFill>
            <a:schemeClr val="tx1"/>
          </a:solidFill>
          <a:latin typeface="Arial" panose="020B0604020202020204" pitchFamily="34" charset="0"/>
          <a:ea typeface="+mn-ea"/>
          <a:cs typeface="+mn-cs"/>
        </a:defRPr>
      </a:lvl2pPr>
      <a:lvl3pPr marL="1142971" indent="-228594" algn="l" rtl="0" eaLnBrk="0" fontAlgn="base" hangingPunct="0">
        <a:spcBef>
          <a:spcPct val="20000"/>
        </a:spcBef>
        <a:spcAft>
          <a:spcPct val="0"/>
        </a:spcAft>
        <a:buClr>
          <a:schemeClr val="tx1"/>
        </a:buClr>
        <a:buChar char="•"/>
        <a:defRPr sz="2400" kern="1200">
          <a:solidFill>
            <a:schemeClr val="tx1"/>
          </a:solidFill>
          <a:latin typeface="Arial" panose="020B0604020202020204" pitchFamily="34" charset="0"/>
          <a:ea typeface="+mn-ea"/>
          <a:cs typeface="+mn-cs"/>
        </a:defRPr>
      </a:lvl3pPr>
      <a:lvl4pPr marL="1600160" indent="-228594"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4pPr>
      <a:lvl5pPr marL="2057349" indent="-228594" algn="l" rtl="0" eaLnBrk="0" fontAlgn="base" hangingPunct="0">
        <a:spcBef>
          <a:spcPct val="20000"/>
        </a:spcBef>
        <a:spcAft>
          <a:spcPct val="0"/>
        </a:spcAft>
        <a:buChar char="»"/>
        <a:defRPr sz="2000" kern="1200">
          <a:solidFill>
            <a:schemeClr val="tx1"/>
          </a:solidFill>
          <a:latin typeface="Arial" panose="020B0604020202020204" pitchFamily="34" charset="0"/>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5.png"/></Relationships>
</file>

<file path=ppt/slides/_rels/slide10.xml.rels><?xml version="1.0" encoding="UTF-8" standalone="yes"?>
<Relationships xmlns="http://schemas.openxmlformats.org/package/2006/relationships"><Relationship Id="rId8" Type="http://schemas.openxmlformats.org/officeDocument/2006/relationships/image" Target="../media/image30.emf"/><Relationship Id="rId3" Type="http://schemas.openxmlformats.org/officeDocument/2006/relationships/image" Target="../media/image26.jpg"/><Relationship Id="rId7" Type="http://schemas.openxmlformats.org/officeDocument/2006/relationships/image" Target="../media/image240.png"/><Relationship Id="rId2" Type="http://schemas.openxmlformats.org/officeDocument/2006/relationships/notesSlide" Target="../notesSlides/notesSlide3.xml"/><Relationship Id="rId1" Type="http://schemas.openxmlformats.org/officeDocument/2006/relationships/slideLayout" Target="../slideLayouts/slideLayout2.xml"/><Relationship Id="rId6" Type="http://schemas.openxmlformats.org/officeDocument/2006/relationships/image" Target="../media/image29.png"/><Relationship Id="rId5" Type="http://schemas.openxmlformats.org/officeDocument/2006/relationships/image" Target="../media/image28.jpg"/><Relationship Id="rId10" Type="http://schemas.openxmlformats.org/officeDocument/2006/relationships/image" Target="../media/image32.wmf"/><Relationship Id="rId4" Type="http://schemas.openxmlformats.org/officeDocument/2006/relationships/image" Target="../media/image27.jpg"/><Relationship Id="rId9" Type="http://schemas.openxmlformats.org/officeDocument/2006/relationships/image" Target="../media/image31.png"/></Relationships>
</file>

<file path=ppt/slides/_rels/slide11.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33.png"/><Relationship Id="rId1" Type="http://schemas.openxmlformats.org/officeDocument/2006/relationships/slideLayout" Target="../slideLayouts/slideLayout2.xml"/><Relationship Id="rId4" Type="http://schemas.openxmlformats.org/officeDocument/2006/relationships/image" Target="../media/image35.png"/></Relationships>
</file>

<file path=ppt/slides/_rels/slide12.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chart" Target="../charts/chart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36.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2.xml"/><Relationship Id="rId6" Type="http://schemas.openxmlformats.org/officeDocument/2006/relationships/image" Target="../media/image40.png"/><Relationship Id="rId5" Type="http://schemas.openxmlformats.org/officeDocument/2006/relationships/image" Target="../media/image110.png"/><Relationship Id="rId4" Type="http://schemas.openxmlformats.org/officeDocument/2006/relationships/image" Target="../media/image39.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41.png"/><Relationship Id="rId2" Type="http://schemas.openxmlformats.org/officeDocument/2006/relationships/chart" Target="../charts/chart3.xml"/><Relationship Id="rId1" Type="http://schemas.openxmlformats.org/officeDocument/2006/relationships/slideLayout" Target="../slideLayouts/slideLayout2.xml"/><Relationship Id="rId5" Type="http://schemas.openxmlformats.org/officeDocument/2006/relationships/chart" Target="../charts/chart4.xml"/><Relationship Id="rId4" Type="http://schemas.openxmlformats.org/officeDocument/2006/relationships/image" Target="../media/image42.png"/></Relationships>
</file>

<file path=ppt/slides/_rels/slide17.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image" Target="../media/image340.png"/><Relationship Id="rId1" Type="http://schemas.openxmlformats.org/officeDocument/2006/relationships/slideLayout" Target="../slideLayouts/slideLayout2.xml"/><Relationship Id="rId6" Type="http://schemas.openxmlformats.org/officeDocument/2006/relationships/image" Target="../media/image44.png"/><Relationship Id="rId5" Type="http://schemas.openxmlformats.org/officeDocument/2006/relationships/image" Target="../media/image43.png"/><Relationship Id="rId4" Type="http://schemas.openxmlformats.org/officeDocument/2006/relationships/chart" Target="../charts/chart6.xml"/></Relationships>
</file>

<file path=ppt/slides/_rels/slide18.xml.rels><?xml version="1.0" encoding="UTF-8" standalone="yes"?>
<Relationships xmlns="http://schemas.openxmlformats.org/package/2006/relationships"><Relationship Id="rId3" Type="http://schemas.openxmlformats.org/officeDocument/2006/relationships/image" Target="../media/image46.png"/><Relationship Id="rId2" Type="http://schemas.openxmlformats.org/officeDocument/2006/relationships/image" Target="../media/image45.png"/><Relationship Id="rId1" Type="http://schemas.openxmlformats.org/officeDocument/2006/relationships/slideLayout" Target="../slideLayouts/slideLayout2.xml"/><Relationship Id="rId5" Type="http://schemas.openxmlformats.org/officeDocument/2006/relationships/image" Target="../media/image48.png"/><Relationship Id="rId4" Type="http://schemas.openxmlformats.org/officeDocument/2006/relationships/image" Target="../media/image47.png"/></Relationships>
</file>

<file path=ppt/slides/_rels/slide19.xml.rels><?xml version="1.0" encoding="UTF-8" standalone="yes"?>
<Relationships xmlns="http://schemas.openxmlformats.org/package/2006/relationships"><Relationship Id="rId3" Type="http://schemas.openxmlformats.org/officeDocument/2006/relationships/image" Target="../media/image50.png"/><Relationship Id="rId2" Type="http://schemas.openxmlformats.org/officeDocument/2006/relationships/image" Target="../media/image49.png"/><Relationship Id="rId1" Type="http://schemas.openxmlformats.org/officeDocument/2006/relationships/slideLayout" Target="../slideLayouts/slideLayout2.xml"/><Relationship Id="rId4" Type="http://schemas.openxmlformats.org/officeDocument/2006/relationships/image" Target="../media/image5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450.png"/><Relationship Id="rId2" Type="http://schemas.openxmlformats.org/officeDocument/2006/relationships/image" Target="../media/image52.png"/><Relationship Id="rId1" Type="http://schemas.openxmlformats.org/officeDocument/2006/relationships/slideLayout" Target="../slideLayouts/slideLayout2.xml"/><Relationship Id="rId5" Type="http://schemas.openxmlformats.org/officeDocument/2006/relationships/image" Target="../media/image430.png"/><Relationship Id="rId4" Type="http://schemas.openxmlformats.org/officeDocument/2006/relationships/image" Target="../media/image53.png"/></Relationships>
</file>

<file path=ppt/slides/_rels/slide21.xml.rels><?xml version="1.0" encoding="UTF-8" standalone="yes"?>
<Relationships xmlns="http://schemas.openxmlformats.org/package/2006/relationships"><Relationship Id="rId3" Type="http://schemas.openxmlformats.org/officeDocument/2006/relationships/image" Target="../media/image54.png"/><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image" Target="../media/image55.png"/></Relationships>
</file>

<file path=ppt/slides/_rels/slide22.xml.rels><?xml version="1.0" encoding="UTF-8" standalone="yes"?>
<Relationships xmlns="http://schemas.openxmlformats.org/package/2006/relationships"><Relationship Id="rId3" Type="http://schemas.openxmlformats.org/officeDocument/2006/relationships/image" Target="../media/image57.png"/><Relationship Id="rId2" Type="http://schemas.openxmlformats.org/officeDocument/2006/relationships/image" Target="../media/image56.png"/><Relationship Id="rId1" Type="http://schemas.openxmlformats.org/officeDocument/2006/relationships/slideLayout" Target="../slideLayouts/slideLayout2.xml"/><Relationship Id="rId6" Type="http://schemas.openxmlformats.org/officeDocument/2006/relationships/image" Target="../media/image28.jpg"/><Relationship Id="rId5" Type="http://schemas.openxmlformats.org/officeDocument/2006/relationships/image" Target="../media/image27.jpg"/><Relationship Id="rId4" Type="http://schemas.openxmlformats.org/officeDocument/2006/relationships/image" Target="../media/image58.png"/></Relationships>
</file>

<file path=ppt/slides/_rels/slide23.xml.rels><?xml version="1.0" encoding="UTF-8" standalone="yes"?>
<Relationships xmlns="http://schemas.openxmlformats.org/package/2006/relationships"><Relationship Id="rId8" Type="http://schemas.openxmlformats.org/officeDocument/2006/relationships/image" Target="../media/image63.png"/><Relationship Id="rId3" Type="http://schemas.openxmlformats.org/officeDocument/2006/relationships/oleObject" Target="../embeddings/oleObject3.bin"/><Relationship Id="rId7" Type="http://schemas.openxmlformats.org/officeDocument/2006/relationships/image" Target="../media/image62.jpeg"/><Relationship Id="rId2" Type="http://schemas.openxmlformats.org/officeDocument/2006/relationships/slideLayout" Target="../slideLayouts/slideLayout2.xml"/><Relationship Id="rId1" Type="http://schemas.openxmlformats.org/officeDocument/2006/relationships/vmlDrawing" Target="../drawings/vmlDrawing2.vml"/><Relationship Id="rId6" Type="http://schemas.openxmlformats.org/officeDocument/2006/relationships/image" Target="../media/image61.jpeg"/><Relationship Id="rId5" Type="http://schemas.openxmlformats.org/officeDocument/2006/relationships/image" Target="../media/image60.jpeg"/><Relationship Id="rId4" Type="http://schemas.openxmlformats.org/officeDocument/2006/relationships/image" Target="../media/image59.wmf"/><Relationship Id="rId9" Type="http://schemas.openxmlformats.org/officeDocument/2006/relationships/image" Target="../media/image64.jpeg"/></Relationships>
</file>

<file path=ppt/slides/_rels/slide24.xml.rels><?xml version="1.0" encoding="UTF-8" standalone="yes"?>
<Relationships xmlns="http://schemas.openxmlformats.org/package/2006/relationships"><Relationship Id="rId2" Type="http://schemas.openxmlformats.org/officeDocument/2006/relationships/image" Target="../media/image65.pn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67.png"/><Relationship Id="rId2" Type="http://schemas.openxmlformats.org/officeDocument/2006/relationships/image" Target="../media/image66.png"/><Relationship Id="rId1" Type="http://schemas.openxmlformats.org/officeDocument/2006/relationships/slideLayout" Target="../slideLayouts/slideLayout2.xml"/><Relationship Id="rId5" Type="http://schemas.openxmlformats.org/officeDocument/2006/relationships/image" Target="../media/image69.png"/><Relationship Id="rId4" Type="http://schemas.openxmlformats.org/officeDocument/2006/relationships/image" Target="../media/image68.png"/></Relationships>
</file>

<file path=ppt/slides/_rels/slide26.xml.rels><?xml version="1.0" encoding="UTF-8" standalone="yes"?>
<Relationships xmlns="http://schemas.openxmlformats.org/package/2006/relationships"><Relationship Id="rId2" Type="http://schemas.openxmlformats.org/officeDocument/2006/relationships/image" Target="../media/image70.pn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72.png"/><Relationship Id="rId2" Type="http://schemas.openxmlformats.org/officeDocument/2006/relationships/image" Target="../media/image71.png"/><Relationship Id="rId1" Type="http://schemas.openxmlformats.org/officeDocument/2006/relationships/slideLayout" Target="../slideLayouts/slideLayout2.xml"/><Relationship Id="rId4" Type="http://schemas.openxmlformats.org/officeDocument/2006/relationships/image" Target="../media/image73.png"/></Relationships>
</file>

<file path=ppt/slides/_rels/slide28.xml.rels><?xml version="1.0" encoding="UTF-8" standalone="yes"?>
<Relationships xmlns="http://schemas.openxmlformats.org/package/2006/relationships"><Relationship Id="rId3" Type="http://schemas.openxmlformats.org/officeDocument/2006/relationships/image" Target="../media/image75.png"/><Relationship Id="rId2" Type="http://schemas.openxmlformats.org/officeDocument/2006/relationships/image" Target="../media/image74.png"/><Relationship Id="rId1" Type="http://schemas.openxmlformats.org/officeDocument/2006/relationships/slideLayout" Target="../slideLayouts/slideLayout2.xml"/><Relationship Id="rId6" Type="http://schemas.openxmlformats.org/officeDocument/2006/relationships/image" Target="../media/image78.png"/><Relationship Id="rId5" Type="http://schemas.openxmlformats.org/officeDocument/2006/relationships/image" Target="../media/image77.png"/><Relationship Id="rId4" Type="http://schemas.openxmlformats.org/officeDocument/2006/relationships/image" Target="../media/image76.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wmf"/><Relationship Id="rId2" Type="http://schemas.openxmlformats.org/officeDocument/2006/relationships/notesSlide" Target="../notesSlides/notesSlide2.xml"/><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Layout" Target="../slideLayouts/slideLayout2.xml"/><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16.emf"/><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8.png"/><Relationship Id="rId7" Type="http://schemas.openxmlformats.org/officeDocument/2006/relationships/image" Target="../media/image22.png"/><Relationship Id="rId2" Type="http://schemas.openxmlformats.org/officeDocument/2006/relationships/image" Target="../media/image17.png"/><Relationship Id="rId1" Type="http://schemas.openxmlformats.org/officeDocument/2006/relationships/slideLayout" Target="../slideLayouts/slideLayout2.xml"/><Relationship Id="rId6" Type="http://schemas.openxmlformats.org/officeDocument/2006/relationships/image" Target="../media/image21.png"/><Relationship Id="rId5" Type="http://schemas.openxmlformats.org/officeDocument/2006/relationships/image" Target="../media/image20.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png"/><Relationship Id="rId1" Type="http://schemas.openxmlformats.org/officeDocument/2006/relationships/slideLayout" Target="../slideLayouts/slideLayout2.xml"/><Relationship Id="rId4" Type="http://schemas.openxmlformats.org/officeDocument/2006/relationships/image" Target="../media/image25.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ctrTitle"/>
          </p:nvPr>
        </p:nvSpPr>
        <p:spPr>
          <a:xfrm>
            <a:off x="520104" y="1616371"/>
            <a:ext cx="10833463" cy="1297987"/>
          </a:xfrm>
        </p:spPr>
        <p:txBody>
          <a:bodyPr>
            <a:noAutofit/>
          </a:bodyPr>
          <a:lstStyle/>
          <a:p>
            <a:r>
              <a:rPr lang="en-US" altLang="zh-CN" sz="6000" dirty="0" smtClean="0">
                <a:latin typeface="Arial" panose="020B0604020202020204" pitchFamily="34" charset="0"/>
                <a:ea typeface="Arial Unicode MS" panose="020B0604020202020204" pitchFamily="34" charset="-122"/>
                <a:cs typeface="Arial" panose="020B0604020202020204" pitchFamily="34" charset="0"/>
              </a:rPr>
              <a:t>CEPC MDI</a:t>
            </a:r>
            <a:endParaRPr lang="zh-CN" altLang="en-US" b="0" i="1" dirty="0">
              <a:latin typeface="Arial" panose="020B0604020202020204" pitchFamily="34" charset="0"/>
              <a:ea typeface="Arial Unicode MS" panose="020B0604020202020204" pitchFamily="34" charset="-122"/>
              <a:cs typeface="Arial" panose="020B0604020202020204" pitchFamily="34" charset="0"/>
            </a:endParaRPr>
          </a:p>
        </p:txBody>
      </p:sp>
      <p:sp>
        <p:nvSpPr>
          <p:cNvPr id="3" name="副标题 2"/>
          <p:cNvSpPr>
            <a:spLocks noGrp="1"/>
          </p:cNvSpPr>
          <p:nvPr>
            <p:ph type="subTitle" idx="1"/>
          </p:nvPr>
        </p:nvSpPr>
        <p:spPr>
          <a:xfrm>
            <a:off x="829573" y="3592992"/>
            <a:ext cx="10641689" cy="2937911"/>
          </a:xfrm>
        </p:spPr>
        <p:txBody>
          <a:bodyPr>
            <a:normAutofit fontScale="92500" lnSpcReduction="10000"/>
          </a:bodyPr>
          <a:lstStyle/>
          <a:p>
            <a:r>
              <a:rPr lang="en-US" altLang="zh-CN" sz="2800" b="1" dirty="0" err="1" smtClean="0">
                <a:latin typeface="Arial" panose="020B0604020202020204" pitchFamily="34" charset="0"/>
                <a:cs typeface="Arial" panose="020B0604020202020204" pitchFamily="34" charset="0"/>
              </a:rPr>
              <a:t>Sha</a:t>
            </a:r>
            <a:r>
              <a:rPr lang="en-US" altLang="zh-CN" sz="2800" b="1" dirty="0" smtClean="0">
                <a:latin typeface="Arial" panose="020B0604020202020204" pitchFamily="34" charset="0"/>
                <a:cs typeface="Arial" panose="020B0604020202020204" pitchFamily="34" charset="0"/>
              </a:rPr>
              <a:t> Bai</a:t>
            </a:r>
          </a:p>
          <a:p>
            <a:r>
              <a:rPr lang="en-US" altLang="zh-CN" sz="2800" b="1" dirty="0">
                <a:latin typeface="Arial" panose="020B0604020202020204" pitchFamily="34" charset="0"/>
                <a:cs typeface="Arial" panose="020B0604020202020204" pitchFamily="34" charset="0"/>
              </a:rPr>
              <a:t>f</a:t>
            </a:r>
            <a:r>
              <a:rPr lang="en-US" altLang="zh-CN" sz="2800" b="1" dirty="0" smtClean="0">
                <a:latin typeface="Arial" panose="020B0604020202020204" pitchFamily="34" charset="0"/>
                <a:cs typeface="Arial" panose="020B0604020202020204" pitchFamily="34" charset="0"/>
              </a:rPr>
              <a:t>or CEPC MDI group</a:t>
            </a:r>
            <a:endParaRPr lang="en-US" altLang="zh-CN" dirty="0" smtClean="0"/>
          </a:p>
          <a:p>
            <a:endParaRPr lang="en-US" altLang="zh-CN" dirty="0" smtClean="0"/>
          </a:p>
          <a:p>
            <a:endParaRPr lang="en-US" altLang="zh-CN" dirty="0"/>
          </a:p>
          <a:p>
            <a:endParaRPr lang="en-US" altLang="zh-CN" dirty="0" smtClean="0"/>
          </a:p>
          <a:p>
            <a:endParaRPr lang="en-US" altLang="zh-CN" dirty="0">
              <a:latin typeface="Arial" panose="020B0604020202020204" pitchFamily="34" charset="0"/>
              <a:cs typeface="Arial" panose="020B0604020202020204" pitchFamily="34" charset="0"/>
            </a:endParaRPr>
          </a:p>
          <a:p>
            <a:r>
              <a:rPr lang="en-US" altLang="zh-CN" sz="2000" b="1" i="1" dirty="0" smtClean="0">
                <a:solidFill>
                  <a:srgbClr val="002060"/>
                </a:solidFill>
                <a:latin typeface="+mn-ea"/>
              </a:rPr>
              <a:t>Workshop on the Circular Electron-Positron Collider, EU Edition 2019, </a:t>
            </a:r>
          </a:p>
          <a:p>
            <a:r>
              <a:rPr lang="en-US" altLang="zh-CN" sz="2000" b="1" i="1" dirty="0" smtClean="0">
                <a:solidFill>
                  <a:srgbClr val="002060"/>
                </a:solidFill>
                <a:latin typeface="+mn-ea"/>
              </a:rPr>
              <a:t>Oxford, April 15-17, 2019.</a:t>
            </a:r>
            <a:endParaRPr lang="zh-CN" altLang="en-US" sz="2000" b="1" i="1" dirty="0">
              <a:solidFill>
                <a:srgbClr val="002060"/>
              </a:solidFill>
              <a:latin typeface="+mn-ea"/>
            </a:endParaRPr>
          </a:p>
          <a:p>
            <a:r>
              <a:rPr lang="en-US" altLang="zh-CN" sz="2000" b="1" i="1" dirty="0" smtClean="0">
                <a:solidFill>
                  <a:srgbClr val="002060"/>
                </a:solidFill>
                <a:latin typeface="+mn-ea"/>
              </a:rPr>
              <a:t>2019-04-16</a:t>
            </a:r>
            <a:endParaRPr lang="zh-CN" altLang="en-US" sz="2000" b="1" i="1" dirty="0">
              <a:solidFill>
                <a:srgbClr val="002060"/>
              </a:solidFill>
              <a:latin typeface="+mn-ea"/>
            </a:endParaRPr>
          </a:p>
        </p:txBody>
      </p:sp>
      <p:pic>
        <p:nvPicPr>
          <p:cNvPr id="8" name="图片 7"/>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7583866" y="200550"/>
            <a:ext cx="4064926" cy="647848"/>
          </a:xfrm>
          <a:prstGeom prst="rect">
            <a:avLst/>
          </a:prstGeom>
        </p:spPr>
      </p:pic>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41377" y="148184"/>
            <a:ext cx="2400635" cy="752580"/>
          </a:xfrm>
          <a:prstGeom prst="rect">
            <a:avLst/>
          </a:prstGeom>
        </p:spPr>
      </p:pic>
    </p:spTree>
    <p:extLst>
      <p:ext uri="{BB962C8B-B14F-4D97-AF65-F5344CB8AC3E}">
        <p14:creationId xmlns:p14="http://schemas.microsoft.com/office/powerpoint/2010/main" val="8842279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Synchrotron radiation</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61378" y="1099813"/>
            <a:ext cx="3686175" cy="1733550"/>
          </a:xfrm>
          <a:prstGeom prst="rect">
            <a:avLst/>
          </a:prstGeom>
        </p:spPr>
      </p:pic>
      <p:pic>
        <p:nvPicPr>
          <p:cNvPr id="7" name="图片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9297481" y="2886955"/>
            <a:ext cx="2894519" cy="2018546"/>
          </a:xfrm>
          <a:prstGeom prst="rect">
            <a:avLst/>
          </a:prstGeom>
        </p:spPr>
      </p:pic>
      <p:pic>
        <p:nvPicPr>
          <p:cNvPr id="8" name="图片 7"/>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9348306" y="4839454"/>
            <a:ext cx="2714012" cy="2018546"/>
          </a:xfrm>
          <a:prstGeom prst="rect">
            <a:avLst/>
          </a:prstGeom>
        </p:spPr>
      </p:pic>
      <p:pic>
        <p:nvPicPr>
          <p:cNvPr id="9" name="图片 8"/>
          <p:cNvPicPr>
            <a:picLocks noChangeAspect="1"/>
          </p:cNvPicPr>
          <p:nvPr/>
        </p:nvPicPr>
        <p:blipFill>
          <a:blip r:embed="rId6"/>
          <a:stretch>
            <a:fillRect/>
          </a:stretch>
        </p:blipFill>
        <p:spPr>
          <a:xfrm>
            <a:off x="7600471" y="1073893"/>
            <a:ext cx="2938216" cy="1808635"/>
          </a:xfrm>
          <a:prstGeom prst="rect">
            <a:avLst/>
          </a:prstGeom>
        </p:spPr>
      </p:pic>
      <mc:AlternateContent xmlns:mc="http://schemas.openxmlformats.org/markup-compatibility/2006" xmlns:a14="http://schemas.microsoft.com/office/drawing/2010/main">
        <mc:Choice Requires="a14">
          <p:sp>
            <p:nvSpPr>
              <p:cNvPr id="10" name="文本框 9"/>
              <p:cNvSpPr txBox="1"/>
              <p:nvPr/>
            </p:nvSpPr>
            <p:spPr>
              <a:xfrm>
                <a:off x="413025" y="2858900"/>
                <a:ext cx="8932645" cy="2462213"/>
              </a:xfrm>
              <a:prstGeom prst="rect">
                <a:avLst/>
              </a:prstGeom>
              <a:noFill/>
            </p:spPr>
            <p:txBody>
              <a:bodyPr wrap="square" rtlCol="0">
                <a:spAutoFit/>
              </a:bodyPr>
              <a:lstStyle/>
              <a:p>
                <a:pPr marL="285750" indent="-285750">
                  <a:buFont typeface="Wingdings" panose="05000000000000000000" pitchFamily="2" charset="2"/>
                  <a:buChar char="ü"/>
                </a:pPr>
                <a:r>
                  <a:rPr lang="en-US" altLang="zh-CN" sz="1400" dirty="0" err="1" smtClean="0">
                    <a:latin typeface="Arial" panose="020B0604020202020204" pitchFamily="34" charset="0"/>
                    <a:cs typeface="Arial" panose="020B0604020202020204" pitchFamily="34" charset="0"/>
                  </a:rPr>
                  <a:t>Lumical</a:t>
                </a:r>
                <a:r>
                  <a:rPr lang="en-US" altLang="zh-CN" sz="1400" dirty="0" smtClean="0">
                    <a:latin typeface="Arial" panose="020B0604020202020204" pitchFamily="34" charset="0"/>
                    <a:cs typeface="Arial" panose="020B0604020202020204" pitchFamily="34" charset="0"/>
                  </a:rPr>
                  <a:t> inner radius restrict </a:t>
                </a:r>
                <a:r>
                  <a:rPr lang="en-US" altLang="zh-CN" sz="1400" dirty="0">
                    <a:latin typeface="Arial" panose="020B0604020202020204" pitchFamily="34" charset="0"/>
                    <a:cs typeface="Arial" panose="020B0604020202020204" pitchFamily="34" charset="0"/>
                  </a:rPr>
                  <a:t>and </a:t>
                </a:r>
                <a:r>
                  <a:rPr lang="en-US" altLang="zh-CN" sz="1400" dirty="0" smtClean="0">
                    <a:latin typeface="Arial" panose="020B0604020202020204" pitchFamily="34" charset="0"/>
                    <a:cs typeface="Arial" panose="020B0604020202020204" pitchFamily="34" charset="0"/>
                  </a:rPr>
                  <a:t>three </a:t>
                </a:r>
                <a:r>
                  <a:rPr lang="en-US" altLang="zh-CN" sz="1400" dirty="0">
                    <a:latin typeface="Arial" panose="020B0604020202020204" pitchFamily="34" charset="0"/>
                    <a:cs typeface="Arial" panose="020B0604020202020204" pitchFamily="34" charset="0"/>
                  </a:rPr>
                  <a:t>mask position (4.2m, 1.93m, 1.51m</a:t>
                </a:r>
                <a:r>
                  <a:rPr lang="en-US" altLang="zh-CN" sz="1400" dirty="0" smtClean="0">
                    <a:latin typeface="Arial" panose="020B0604020202020204" pitchFamily="34" charset="0"/>
                    <a:cs typeface="Arial" panose="020B0604020202020204" pitchFamily="34" charset="0"/>
                  </a:rPr>
                  <a:t>), SR photons in </a:t>
                </a:r>
                <a:r>
                  <a:rPr lang="en-US" altLang="zh-CN" sz="1400" dirty="0" smtClean="0">
                    <a:latin typeface="Arial" panose="020B0604020202020204" pitchFamily="34" charset="0"/>
                    <a:cs typeface="Arial" panose="020B0604020202020204" pitchFamily="34" charset="0"/>
                    <a:sym typeface="Symbol" panose="05050102010706020507" pitchFamily="18" charset="2"/>
                  </a:rPr>
                  <a:t>1.11m are limited. </a:t>
                </a:r>
                <a:r>
                  <a:rPr lang="en-US" altLang="zh-CN" sz="1400" dirty="0">
                    <a:latin typeface="Arial" panose="020B0604020202020204" pitchFamily="34" charset="0"/>
                    <a:cs typeface="Arial" panose="020B0604020202020204" pitchFamily="34" charset="0"/>
                  </a:rPr>
                  <a:t>SR power at </a:t>
                </a:r>
                <a:r>
                  <a:rPr lang="en-US" altLang="zh-CN" sz="1400" dirty="0" err="1">
                    <a:latin typeface="Arial" panose="020B0604020202020204" pitchFamily="34" charset="0"/>
                    <a:cs typeface="Arial" panose="020B0604020202020204" pitchFamily="34" charset="0"/>
                  </a:rPr>
                  <a:t>mask~large</a:t>
                </a:r>
                <a:r>
                  <a:rPr lang="en-US" altLang="zh-CN" sz="1400" dirty="0">
                    <a:latin typeface="Arial" panose="020B0604020202020204" pitchFamily="34" charset="0"/>
                    <a:cs typeface="Arial" panose="020B0604020202020204" pitchFamily="34" charset="0"/>
                  </a:rPr>
                  <a:t>.</a:t>
                </a:r>
              </a:p>
              <a:p>
                <a:pPr marL="285750" indent="-285750">
                  <a:buFont typeface="Wingdings" panose="05000000000000000000" pitchFamily="2" charset="2"/>
                  <a:buChar char="ü"/>
                </a:pPr>
                <a:r>
                  <a:rPr lang="en-US" altLang="zh-CN" sz="1400" dirty="0" smtClean="0">
                    <a:latin typeface="Arial" panose="020B0604020202020204" pitchFamily="34" charset="0"/>
                    <a:cs typeface="Arial" panose="020B0604020202020204" pitchFamily="34" charset="0"/>
                  </a:rPr>
                  <a:t>SR from FD and </a:t>
                </a:r>
                <a:r>
                  <a:rPr lang="en-US" altLang="zh-CN" sz="1400" dirty="0">
                    <a:latin typeface="Arial" panose="020B0604020202020204" pitchFamily="34" charset="0"/>
                    <a:cs typeface="Arial" panose="020B0604020202020204" pitchFamily="34" charset="0"/>
                  </a:rPr>
                  <a:t>reflection part from </a:t>
                </a:r>
                <a:r>
                  <a:rPr lang="en-US" altLang="zh-CN" sz="1400" dirty="0" smtClean="0">
                    <a:latin typeface="Arial" panose="020B0604020202020204" pitchFamily="34" charset="0"/>
                    <a:cs typeface="Arial" panose="020B0604020202020204" pitchFamily="34" charset="0"/>
                  </a:rPr>
                  <a:t>mask in </a:t>
                </a:r>
                <a:r>
                  <a:rPr lang="en-US" altLang="zh-CN" sz="1400" dirty="0">
                    <a:latin typeface="Arial" panose="020B0604020202020204" pitchFamily="34" charset="0"/>
                    <a:cs typeface="Arial" panose="020B0604020202020204" pitchFamily="34" charset="0"/>
                    <a:sym typeface="Symbol" panose="05050102010706020507" pitchFamily="18" charset="2"/>
                  </a:rPr>
                  <a:t>1.11m </a:t>
                </a:r>
                <a:r>
                  <a:rPr lang="en-US" altLang="zh-CN" sz="1400" dirty="0" smtClean="0">
                    <a:latin typeface="Arial" panose="020B0604020202020204" pitchFamily="34" charset="0"/>
                    <a:cs typeface="Arial" panose="020B0604020202020204" pitchFamily="34" charset="0"/>
                    <a:sym typeface="Symbol" panose="05050102010706020507" pitchFamily="18" charset="2"/>
                  </a:rPr>
                  <a:t>region</a:t>
                </a:r>
                <a:r>
                  <a:rPr lang="zh-CN" altLang="en-US" sz="1400" dirty="0" smtClean="0">
                    <a:latin typeface="Arial" panose="020B0604020202020204" pitchFamily="34" charset="0"/>
                    <a:cs typeface="Arial" panose="020B0604020202020204" pitchFamily="34" charset="0"/>
                  </a:rPr>
                  <a:t>，</a:t>
                </a:r>
                <a:r>
                  <a:rPr lang="en-US" altLang="zh-CN" sz="1400" dirty="0" smtClean="0">
                    <a:latin typeface="Arial" panose="020B0604020202020204" pitchFamily="34" charset="0"/>
                    <a:cs typeface="Arial" panose="020B0604020202020204" pitchFamily="34" charset="0"/>
                  </a:rPr>
                  <a:t>~</a:t>
                </a:r>
                <a:r>
                  <a:rPr lang="en-US" altLang="zh-CN" sz="1400" dirty="0" err="1" smtClean="0">
                    <a:latin typeface="Arial" panose="020B0604020202020204" pitchFamily="34" charset="0"/>
                    <a:cs typeface="Arial" panose="020B0604020202020204" pitchFamily="34" charset="0"/>
                  </a:rPr>
                  <a:t>mW</a:t>
                </a:r>
                <a:r>
                  <a:rPr lang="en-US" altLang="zh-CN" sz="1400" dirty="0" smtClean="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power. </a:t>
                </a:r>
                <a:endParaRPr lang="en-US" altLang="zh-CN" sz="1400" dirty="0" smtClean="0">
                  <a:latin typeface="Arial" panose="020B0604020202020204" pitchFamily="34" charset="0"/>
                  <a:cs typeface="Arial" panose="020B0604020202020204" pitchFamily="34" charset="0"/>
                </a:endParaRPr>
              </a:p>
              <a:p>
                <a:pPr marL="285750" indent="-285750">
                  <a:buFont typeface="Wingdings" panose="05000000000000000000" pitchFamily="2" charset="2"/>
                  <a:buChar char="ü"/>
                </a:pPr>
                <a:r>
                  <a:rPr lang="en-US" altLang="zh-CN" sz="1400" dirty="0" smtClean="0">
                    <a:latin typeface="Arial" panose="020B0604020202020204" pitchFamily="34" charset="0"/>
                    <a:cs typeface="Arial" panose="020B0604020202020204" pitchFamily="34" charset="0"/>
                  </a:rPr>
                  <a:t>SR from last bend upstream hit beam pipe: QF1~3.1W, L(QF1~QD0)~36.1W, QD0~2.8W, L(lumical~QD0)~28W. Water cooling structure needed.</a:t>
                </a:r>
              </a:p>
              <a:p>
                <a:pPr marL="285750" indent="-285750">
                  <a:buFont typeface="Wingdings" panose="05000000000000000000" pitchFamily="2" charset="2"/>
                  <a:buChar char="ü"/>
                </a:pPr>
                <a:r>
                  <a:rPr lang="en-GB" altLang="zh-CN" sz="1400" dirty="0" smtClean="0">
                    <a:latin typeface="Arial" panose="020B0604020202020204" pitchFamily="34" charset="0"/>
                    <a:cs typeface="Arial" panose="020B0604020202020204" pitchFamily="34" charset="0"/>
                  </a:rPr>
                  <a:t>No </a:t>
                </a:r>
                <a:r>
                  <a:rPr lang="en-GB" altLang="zh-CN" sz="1400" dirty="0">
                    <a:latin typeface="Arial" panose="020B0604020202020204" pitchFamily="34" charset="0"/>
                    <a:cs typeface="Arial" panose="020B0604020202020204" pitchFamily="34" charset="0"/>
                  </a:rPr>
                  <a:t>SR photons within 10</a:t>
                </a:r>
                <a14:m>
                  <m:oMath xmlns:m="http://schemas.openxmlformats.org/officeDocument/2006/math">
                    <m:sSub>
                      <m:sSubPr>
                        <m:ctrlPr>
                          <a:rPr lang="zh-CN" altLang="zh-CN" sz="1400" i="1">
                            <a:latin typeface="Cambria Math" panose="02040503050406030204" pitchFamily="18" charset="0"/>
                          </a:rPr>
                        </m:ctrlPr>
                      </m:sSubPr>
                      <m:e>
                        <m:r>
                          <m:rPr>
                            <m:sty m:val="p"/>
                          </m:rPr>
                          <a:rPr lang="en-GB" altLang="zh-CN" sz="1400">
                            <a:latin typeface="Cambria Math" panose="02040503050406030204" pitchFamily="18" charset="0"/>
                          </a:rPr>
                          <m:t>σ</m:t>
                        </m:r>
                      </m:e>
                      <m:sub>
                        <m:r>
                          <a:rPr lang="en-GB" altLang="zh-CN" sz="1400" i="1">
                            <a:latin typeface="Cambria Math" panose="02040503050406030204" pitchFamily="18" charset="0"/>
                          </a:rPr>
                          <m:t>𝑥</m:t>
                        </m:r>
                      </m:sub>
                    </m:sSub>
                  </m:oMath>
                </a14:m>
                <a:r>
                  <a:rPr lang="en-GB" altLang="zh-CN" sz="1400" dirty="0">
                    <a:latin typeface="Arial" panose="020B0604020202020204" pitchFamily="34" charset="0"/>
                    <a:cs typeface="Arial" panose="020B0604020202020204" pitchFamily="34" charset="0"/>
                  </a:rPr>
                  <a:t> directly hitting or once-scattering to the detector beam pipe. </a:t>
                </a:r>
              </a:p>
              <a:p>
                <a:pPr marL="285750" indent="-285750">
                  <a:buFont typeface="Wingdings" panose="05000000000000000000" pitchFamily="2" charset="2"/>
                  <a:buChar char="ü"/>
                </a:pPr>
                <a:r>
                  <a:rPr lang="en-GB" altLang="zh-CN" sz="1400" dirty="0" smtClean="0">
                    <a:latin typeface="Arial" panose="020B0604020202020204" pitchFamily="34" charset="0"/>
                    <a:cs typeface="Arial" panose="020B0604020202020204" pitchFamily="34" charset="0"/>
                  </a:rPr>
                  <a:t>Collimators cut </a:t>
                </a:r>
                <a:r>
                  <a:rPr lang="en-GB" altLang="zh-CN" sz="1400" dirty="0">
                    <a:latin typeface="Arial" panose="020B0604020202020204" pitchFamily="34" charset="0"/>
                    <a:cs typeface="Arial" panose="020B0604020202020204" pitchFamily="34" charset="0"/>
                  </a:rPr>
                  <a:t>beam to 13</a:t>
                </a:r>
                <a14:m>
                  <m:oMath xmlns:m="http://schemas.openxmlformats.org/officeDocument/2006/math">
                    <m:sSub>
                      <m:sSubPr>
                        <m:ctrlPr>
                          <a:rPr lang="zh-CN" altLang="zh-CN" sz="1400" i="1">
                            <a:latin typeface="Cambria Math" panose="02040503050406030204" pitchFamily="18" charset="0"/>
                          </a:rPr>
                        </m:ctrlPr>
                      </m:sSubPr>
                      <m:e>
                        <m:r>
                          <m:rPr>
                            <m:sty m:val="p"/>
                          </m:rPr>
                          <a:rPr lang="en-GB" altLang="zh-CN" sz="1400">
                            <a:latin typeface="Cambria Math" panose="02040503050406030204" pitchFamily="18" charset="0"/>
                          </a:rPr>
                          <m:t>σ</m:t>
                        </m:r>
                      </m:e>
                      <m:sub>
                        <m:r>
                          <a:rPr lang="en-GB" altLang="zh-CN" sz="1400" i="1">
                            <a:latin typeface="Cambria Math" panose="02040503050406030204" pitchFamily="18" charset="0"/>
                          </a:rPr>
                          <m:t>𝑥</m:t>
                        </m:r>
                      </m:sub>
                    </m:sSub>
                  </m:oMath>
                </a14:m>
                <a:r>
                  <a:rPr lang="en-GB" altLang="zh-CN" sz="1400" dirty="0">
                    <a:latin typeface="Arial" panose="020B0604020202020204" pitchFamily="34" charset="0"/>
                    <a:cs typeface="Arial" panose="020B0604020202020204" pitchFamily="34" charset="0"/>
                  </a:rPr>
                  <a:t>. SR photons generated from 10</a:t>
                </a:r>
                <a14:m>
                  <m:oMath xmlns:m="http://schemas.openxmlformats.org/officeDocument/2006/math">
                    <m:sSub>
                      <m:sSubPr>
                        <m:ctrlPr>
                          <a:rPr lang="zh-CN" altLang="zh-CN" sz="1400" i="1">
                            <a:latin typeface="Cambria Math" panose="02040503050406030204" pitchFamily="18" charset="0"/>
                          </a:rPr>
                        </m:ctrlPr>
                      </m:sSubPr>
                      <m:e>
                        <m:r>
                          <m:rPr>
                            <m:sty m:val="p"/>
                          </m:rPr>
                          <a:rPr lang="en-GB" altLang="zh-CN" sz="1400">
                            <a:latin typeface="Cambria Math" panose="02040503050406030204" pitchFamily="18" charset="0"/>
                          </a:rPr>
                          <m:t>σ</m:t>
                        </m:r>
                      </m:e>
                      <m:sub>
                        <m:r>
                          <a:rPr lang="en-GB" altLang="zh-CN" sz="1400" i="1">
                            <a:latin typeface="Cambria Math" panose="02040503050406030204" pitchFamily="18" charset="0"/>
                          </a:rPr>
                          <m:t>𝑥</m:t>
                        </m:r>
                      </m:sub>
                    </m:sSub>
                  </m:oMath>
                </a14:m>
                <a:r>
                  <a:rPr lang="en-GB" altLang="zh-CN" sz="1400" dirty="0">
                    <a:latin typeface="Arial" panose="020B0604020202020204" pitchFamily="34" charset="0"/>
                    <a:cs typeface="Arial" panose="020B0604020202020204" pitchFamily="34" charset="0"/>
                  </a:rPr>
                  <a:t> to 13</a:t>
                </a:r>
                <a14:m>
                  <m:oMath xmlns:m="http://schemas.openxmlformats.org/officeDocument/2006/math">
                    <m:sSub>
                      <m:sSubPr>
                        <m:ctrlPr>
                          <a:rPr lang="zh-CN" altLang="zh-CN" sz="1400" i="1">
                            <a:latin typeface="Cambria Math" panose="02040503050406030204" pitchFamily="18" charset="0"/>
                          </a:rPr>
                        </m:ctrlPr>
                      </m:sSubPr>
                      <m:e>
                        <m:r>
                          <m:rPr>
                            <m:sty m:val="p"/>
                          </m:rPr>
                          <a:rPr lang="en-GB" altLang="zh-CN" sz="1400">
                            <a:latin typeface="Cambria Math" panose="02040503050406030204" pitchFamily="18" charset="0"/>
                          </a:rPr>
                          <m:t>σ</m:t>
                        </m:r>
                      </m:e>
                      <m:sub>
                        <m:r>
                          <a:rPr lang="en-GB" altLang="zh-CN" sz="1400" i="1">
                            <a:latin typeface="Cambria Math" panose="02040503050406030204" pitchFamily="18" charset="0"/>
                          </a:rPr>
                          <m:t>𝑥</m:t>
                        </m:r>
                      </m:sub>
                    </m:sSub>
                  </m:oMath>
                </a14:m>
                <a:r>
                  <a:rPr lang="en-GB" altLang="zh-CN" sz="1400" dirty="0">
                    <a:latin typeface="Arial" panose="020B0604020202020204" pitchFamily="34" charset="0"/>
                    <a:cs typeface="Arial" panose="020B0604020202020204" pitchFamily="34" charset="0"/>
                  </a:rPr>
                  <a:t> will hit downstream </a:t>
                </a:r>
                <a:r>
                  <a:rPr lang="en-GB" altLang="zh-CN" sz="1400" dirty="0" smtClean="0">
                    <a:latin typeface="Arial" panose="020B0604020202020204" pitchFamily="34" charset="0"/>
                    <a:cs typeface="Arial" panose="020B0604020202020204" pitchFamily="34" charset="0"/>
                  </a:rPr>
                  <a:t>of IR </a:t>
                </a:r>
                <a:r>
                  <a:rPr lang="en-GB" altLang="zh-CN" sz="1400" dirty="0">
                    <a:latin typeface="Arial" panose="020B0604020202020204" pitchFamily="34" charset="0"/>
                    <a:cs typeface="Arial" panose="020B0604020202020204" pitchFamily="34" charset="0"/>
                  </a:rPr>
                  <a:t>beam </a:t>
                </a:r>
                <a:r>
                  <a:rPr lang="en-GB" altLang="zh-CN" sz="1400" dirty="0" smtClean="0">
                    <a:latin typeface="Arial" panose="020B0604020202020204" pitchFamily="34" charset="0"/>
                    <a:cs typeface="Arial" panose="020B0604020202020204" pitchFamily="34" charset="0"/>
                  </a:rPr>
                  <a:t>pipe, once-scattering </a:t>
                </a:r>
                <a:r>
                  <a:rPr lang="en-GB" altLang="zh-CN" sz="1400" dirty="0">
                    <a:latin typeface="Arial" panose="020B0604020202020204" pitchFamily="34" charset="0"/>
                    <a:cs typeface="Arial" panose="020B0604020202020204" pitchFamily="34" charset="0"/>
                  </a:rPr>
                  <a:t>photons </a:t>
                </a:r>
                <a:r>
                  <a:rPr lang="en-GB" altLang="zh-CN" sz="1400" dirty="0" smtClean="0">
                    <a:latin typeface="Arial" panose="020B0604020202020204" pitchFamily="34" charset="0"/>
                    <a:cs typeface="Arial" panose="020B0604020202020204" pitchFamily="34" charset="0"/>
                  </a:rPr>
                  <a:t>not </a:t>
                </a:r>
                <a:r>
                  <a:rPr lang="en-GB" altLang="zh-CN" sz="1400" dirty="0">
                    <a:latin typeface="Arial" panose="020B0604020202020204" pitchFamily="34" charset="0"/>
                    <a:cs typeface="Arial" panose="020B0604020202020204" pitchFamily="34" charset="0"/>
                  </a:rPr>
                  <a:t>go into </a:t>
                </a:r>
                <a:r>
                  <a:rPr lang="en-GB" altLang="zh-CN" sz="1400" dirty="0" smtClean="0">
                    <a:latin typeface="Arial" panose="020B0604020202020204" pitchFamily="34" charset="0"/>
                    <a:cs typeface="Arial" panose="020B0604020202020204" pitchFamily="34" charset="0"/>
                  </a:rPr>
                  <a:t>detector </a:t>
                </a:r>
                <a:r>
                  <a:rPr lang="en-GB" altLang="zh-CN" sz="1400" dirty="0">
                    <a:latin typeface="Arial" panose="020B0604020202020204" pitchFamily="34" charset="0"/>
                    <a:cs typeface="Arial" panose="020B0604020202020204" pitchFamily="34" charset="0"/>
                  </a:rPr>
                  <a:t>beam pipe but goes to even far away from the IP region</a:t>
                </a:r>
                <a:r>
                  <a:rPr lang="en-GB" altLang="zh-CN" sz="140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ü"/>
                </a:pPr>
                <a:r>
                  <a:rPr lang="en-GB" altLang="zh-CN" sz="1400" dirty="0">
                    <a:solidFill>
                      <a:srgbClr val="002060"/>
                    </a:solidFill>
                    <a:latin typeface="Arial" panose="020B0604020202020204" pitchFamily="34" charset="0"/>
                    <a:cs typeface="Arial" panose="020B0604020202020204" pitchFamily="34" charset="0"/>
                  </a:rPr>
                  <a:t>SR photons from final doublet quadrupoles will not damage the detector components and cause background to experiments</a:t>
                </a:r>
                <a:r>
                  <a:rPr lang="en-GB" altLang="zh-CN" sz="1400" dirty="0">
                    <a:solidFill>
                      <a:srgbClr val="002060"/>
                    </a:solidFill>
                  </a:rPr>
                  <a:t>.</a:t>
                </a:r>
                <a:endParaRPr lang="en-US" altLang="zh-CN" sz="1400" b="1" dirty="0">
                  <a:solidFill>
                    <a:srgbClr val="002060"/>
                  </a:solidFill>
                  <a:latin typeface="Times New Roman" panose="02020603050405020304" pitchFamily="18" charset="0"/>
                  <a:cs typeface="Times New Roman" panose="02020603050405020304" pitchFamily="18" charset="0"/>
                </a:endParaRPr>
              </a:p>
              <a:p>
                <a:pPr marL="285750" indent="-285750">
                  <a:buFont typeface="Wingdings" panose="05000000000000000000" pitchFamily="2" charset="2"/>
                  <a:buChar char="ü"/>
                </a:pPr>
                <a:endParaRPr lang="en-US" altLang="zh-CN" sz="1400" dirty="0" smtClean="0">
                  <a:latin typeface="Arial" panose="020B0604020202020204" pitchFamily="34" charset="0"/>
                  <a:cs typeface="Arial" panose="020B0604020202020204" pitchFamily="34" charset="0"/>
                </a:endParaRPr>
              </a:p>
            </p:txBody>
          </p:sp>
        </mc:Choice>
        <mc:Fallback xmlns="">
          <p:sp>
            <p:nvSpPr>
              <p:cNvPr id="10" name="文本框 9"/>
              <p:cNvSpPr txBox="1">
                <a:spLocks noRot="1" noChangeAspect="1" noMove="1" noResize="1" noEditPoints="1" noAdjustHandles="1" noChangeArrowheads="1" noChangeShapeType="1" noTextEdit="1"/>
              </p:cNvSpPr>
              <p:nvPr/>
            </p:nvSpPr>
            <p:spPr>
              <a:xfrm>
                <a:off x="413025" y="2858900"/>
                <a:ext cx="8932645" cy="2462213"/>
              </a:xfrm>
              <a:prstGeom prst="rect">
                <a:avLst/>
              </a:prstGeom>
              <a:blipFill rotWithShape="0">
                <a:blip r:embed="rId7"/>
                <a:stretch>
                  <a:fillRect l="-137" t="-743"/>
                </a:stretch>
              </a:blipFill>
            </p:spPr>
            <p:txBody>
              <a:bodyPr/>
              <a:lstStyle/>
              <a:p>
                <a:r>
                  <a:rPr lang="zh-CN" altLang="en-US">
                    <a:noFill/>
                  </a:rPr>
                  <a:t> </a:t>
                </a:r>
              </a:p>
            </p:txBody>
          </p:sp>
        </mc:Fallback>
      </mc:AlternateContent>
      <p:sp>
        <p:nvSpPr>
          <p:cNvPr id="12" name="椭圆形标注 11"/>
          <p:cNvSpPr/>
          <p:nvPr/>
        </p:nvSpPr>
        <p:spPr>
          <a:xfrm>
            <a:off x="10348625" y="1169652"/>
            <a:ext cx="1843375" cy="1076591"/>
          </a:xfrm>
          <a:prstGeom prst="wedgeEllipseCallout">
            <a:avLst>
              <a:gd name="adj1" fmla="val -62905"/>
              <a:gd name="adj2" fmla="val 34345"/>
            </a:avLst>
          </a:prstGeom>
        </p:spPr>
        <p:style>
          <a:lnRef idx="2">
            <a:schemeClr val="accent2"/>
          </a:lnRef>
          <a:fillRef idx="1">
            <a:schemeClr val="lt1"/>
          </a:fillRef>
          <a:effectRef idx="0">
            <a:schemeClr val="accent2"/>
          </a:effectRef>
          <a:fontRef idx="minor">
            <a:schemeClr val="dk1"/>
          </a:fontRef>
        </p:style>
        <p:txBody>
          <a:bodyPr rtlCol="0" anchor="ctr"/>
          <a:lstStyle/>
          <a:p>
            <a:pPr algn="ctr"/>
            <a:endParaRPr lang="zh-CN" altLang="en-US"/>
          </a:p>
        </p:txBody>
      </p:sp>
      <p:sp>
        <p:nvSpPr>
          <p:cNvPr id="13" name="文本框 12"/>
          <p:cNvSpPr txBox="1"/>
          <p:nvPr/>
        </p:nvSpPr>
        <p:spPr>
          <a:xfrm>
            <a:off x="10663363" y="1231464"/>
            <a:ext cx="1449636" cy="923330"/>
          </a:xfrm>
          <a:prstGeom prst="rect">
            <a:avLst/>
          </a:prstGeom>
          <a:noFill/>
        </p:spPr>
        <p:txBody>
          <a:bodyPr wrap="square" rtlCol="0">
            <a:spAutoFit/>
          </a:bodyPr>
          <a:lstStyle/>
          <a:p>
            <a:r>
              <a:rPr lang="en-US" altLang="zh-CN" dirty="0" smtClean="0">
                <a:solidFill>
                  <a:srgbClr val="FF7C80"/>
                </a:solidFill>
              </a:rPr>
              <a:t>SR from </a:t>
            </a:r>
          </a:p>
          <a:p>
            <a:r>
              <a:rPr lang="en-US" altLang="zh-CN" dirty="0" smtClean="0">
                <a:solidFill>
                  <a:srgbClr val="FF7C80"/>
                </a:solidFill>
              </a:rPr>
              <a:t>last bend upstream</a:t>
            </a:r>
            <a:endParaRPr lang="zh-CN" altLang="en-US" dirty="0">
              <a:solidFill>
                <a:srgbClr val="FF7C80"/>
              </a:solidFill>
            </a:endParaRPr>
          </a:p>
        </p:txBody>
      </p:sp>
      <p:sp>
        <p:nvSpPr>
          <p:cNvPr id="14" name="圆角矩形 13"/>
          <p:cNvSpPr/>
          <p:nvPr/>
        </p:nvSpPr>
        <p:spPr>
          <a:xfrm>
            <a:off x="261127" y="2833364"/>
            <a:ext cx="8984794" cy="2244712"/>
          </a:xfrm>
          <a:prstGeom prst="round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
        <p:nvSpPr>
          <p:cNvPr id="15" name="椭圆形标注 14"/>
          <p:cNvSpPr/>
          <p:nvPr/>
        </p:nvSpPr>
        <p:spPr>
          <a:xfrm>
            <a:off x="6829338" y="5281357"/>
            <a:ext cx="1990112" cy="1134738"/>
          </a:xfrm>
          <a:prstGeom prst="wedgeEllipseCallout">
            <a:avLst>
              <a:gd name="adj1" fmla="val -62905"/>
              <a:gd name="adj2" fmla="val 34345"/>
            </a:avLst>
          </a:prstGeom>
        </p:spPr>
        <p:style>
          <a:lnRef idx="2">
            <a:schemeClr val="accent1"/>
          </a:lnRef>
          <a:fillRef idx="1">
            <a:schemeClr val="lt1"/>
          </a:fillRef>
          <a:effectRef idx="0">
            <a:schemeClr val="accent1"/>
          </a:effectRef>
          <a:fontRef idx="minor">
            <a:schemeClr val="dk1"/>
          </a:fontRef>
        </p:style>
        <p:txBody>
          <a:bodyPr rtlCol="0" anchor="ctr"/>
          <a:lstStyle/>
          <a:p>
            <a:pPr algn="ctr"/>
            <a:endParaRPr lang="zh-CN" altLang="en-US"/>
          </a:p>
        </p:txBody>
      </p:sp>
      <p:sp>
        <p:nvSpPr>
          <p:cNvPr id="16" name="文本框 15"/>
          <p:cNvSpPr txBox="1"/>
          <p:nvPr/>
        </p:nvSpPr>
        <p:spPr>
          <a:xfrm>
            <a:off x="7162732" y="5598706"/>
            <a:ext cx="1921146" cy="369332"/>
          </a:xfrm>
          <a:prstGeom prst="rect">
            <a:avLst/>
          </a:prstGeom>
          <a:noFill/>
        </p:spPr>
        <p:txBody>
          <a:bodyPr wrap="square" rtlCol="0">
            <a:spAutoFit/>
          </a:bodyPr>
          <a:lstStyle/>
          <a:p>
            <a:r>
              <a:rPr lang="en-US" altLang="zh-CN" dirty="0" smtClean="0">
                <a:solidFill>
                  <a:srgbClr val="0070C0"/>
                </a:solidFill>
              </a:rPr>
              <a:t>SR from FD</a:t>
            </a:r>
            <a:endParaRPr lang="zh-CN" altLang="en-US" dirty="0">
              <a:solidFill>
                <a:srgbClr val="0070C0"/>
              </a:solidFill>
            </a:endParaRPr>
          </a:p>
        </p:txBody>
      </p:sp>
      <p:pic>
        <p:nvPicPr>
          <p:cNvPr id="17" name="图片 16"/>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538921" y="5127008"/>
            <a:ext cx="2840948" cy="1730992"/>
          </a:xfrm>
          <a:prstGeom prst="rect">
            <a:avLst/>
          </a:prstGeom>
          <a:noFill/>
          <a:ln>
            <a:noFill/>
          </a:ln>
        </p:spPr>
      </p:pic>
      <p:pic>
        <p:nvPicPr>
          <p:cNvPr id="18" name="图片 17"/>
          <p:cNvPicPr/>
          <p:nvPr/>
        </p:nvPicPr>
        <p:blipFill>
          <a:blip r:embed="rId9"/>
          <a:stretch>
            <a:fillRect/>
          </a:stretch>
        </p:blipFill>
        <p:spPr>
          <a:xfrm>
            <a:off x="3429743" y="5197387"/>
            <a:ext cx="3027741" cy="1541301"/>
          </a:xfrm>
          <a:prstGeom prst="rect">
            <a:avLst/>
          </a:prstGeom>
        </p:spPr>
      </p:pic>
      <p:pic>
        <p:nvPicPr>
          <p:cNvPr id="19" name="Picture 8"/>
          <p:cNvPicPr/>
          <p:nvPr/>
        </p:nvPicPr>
        <p:blipFill>
          <a:blip r:embed="rId10" cstate="print">
            <a:extLst>
              <a:ext uri="{28A0092B-C50C-407E-A947-70E740481C1C}">
                <a14:useLocalDpi xmlns:a14="http://schemas.microsoft.com/office/drawing/2010/main" val="0"/>
              </a:ext>
            </a:extLst>
          </a:blip>
          <a:stretch>
            <a:fillRect/>
          </a:stretch>
        </p:blipFill>
        <p:spPr>
          <a:xfrm>
            <a:off x="3582652" y="1085931"/>
            <a:ext cx="4040662" cy="1801024"/>
          </a:xfrm>
          <a:prstGeom prst="rect">
            <a:avLst/>
          </a:prstGeom>
        </p:spPr>
      </p:pic>
    </p:spTree>
    <p:extLst>
      <p:ext uri="{BB962C8B-B14F-4D97-AF65-F5344CB8AC3E}">
        <p14:creationId xmlns:p14="http://schemas.microsoft.com/office/powerpoint/2010/main" val="156418404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pPr>
              <a:spcBef>
                <a:spcPts val="1200"/>
              </a:spcBef>
              <a:spcAft>
                <a:spcPts val="1200"/>
              </a:spcAft>
            </a:pPr>
            <a:r>
              <a:rPr lang="en-US" altLang="zh-CN" dirty="0">
                <a:solidFill>
                  <a:srgbClr val="FFFF00"/>
                </a:solidFill>
                <a:latin typeface="Arial" panose="020B0604020202020204" pitchFamily="34" charset="0"/>
                <a:cs typeface="Arial" panose="020B0604020202020204" pitchFamily="34" charset="0"/>
              </a:rPr>
              <a:t>SR from </a:t>
            </a:r>
            <a:r>
              <a:rPr lang="en-US" altLang="zh-CN" dirty="0" smtClean="0">
                <a:solidFill>
                  <a:srgbClr val="FFFF00"/>
                </a:solidFill>
                <a:latin typeface="Arial" panose="020B0604020202020204" pitchFamily="34" charset="0"/>
                <a:cs typeface="Arial" panose="020B0604020202020204" pitchFamily="34" charset="0"/>
              </a:rPr>
              <a:t>solenoid combined field</a:t>
            </a:r>
            <a:endParaRPr lang="en-US" altLang="zh-CN"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2"/>
          <a:stretch>
            <a:fillRect/>
          </a:stretch>
        </p:blipFill>
        <p:spPr>
          <a:xfrm>
            <a:off x="445604" y="1164298"/>
            <a:ext cx="3940846" cy="2384660"/>
          </a:xfrm>
          <a:prstGeom prst="rect">
            <a:avLst/>
          </a:prstGeom>
        </p:spPr>
      </p:pic>
      <p:sp>
        <p:nvSpPr>
          <p:cNvPr id="5" name="矩形 4"/>
          <p:cNvSpPr/>
          <p:nvPr/>
        </p:nvSpPr>
        <p:spPr>
          <a:xfrm>
            <a:off x="5934738" y="3244334"/>
            <a:ext cx="322524" cy="369332"/>
          </a:xfrm>
          <a:prstGeom prst="rect">
            <a:avLst/>
          </a:prstGeom>
        </p:spPr>
        <p:txBody>
          <a:bodyPr wrap="none">
            <a:spAutoFit/>
          </a:bodyPr>
          <a:lstStyle/>
          <a:p>
            <a:r>
              <a:rPr lang="zh-CN" altLang="en-US" dirty="0">
                <a:latin typeface="Courier"/>
              </a:rPr>
              <a:t> </a:t>
            </a:r>
            <a:endParaRPr lang="zh-CN" altLang="en-US" dirty="0"/>
          </a:p>
        </p:txBody>
      </p:sp>
      <p:pic>
        <p:nvPicPr>
          <p:cNvPr id="6" name="图片 5"/>
          <p:cNvPicPr>
            <a:picLocks noChangeAspect="1"/>
          </p:cNvPicPr>
          <p:nvPr/>
        </p:nvPicPr>
        <p:blipFill>
          <a:blip r:embed="rId3"/>
          <a:stretch>
            <a:fillRect/>
          </a:stretch>
        </p:blipFill>
        <p:spPr>
          <a:xfrm>
            <a:off x="4658054" y="1119052"/>
            <a:ext cx="4466121" cy="2449368"/>
          </a:xfrm>
          <a:prstGeom prst="rect">
            <a:avLst/>
          </a:prstGeom>
        </p:spPr>
      </p:pic>
      <p:sp>
        <p:nvSpPr>
          <p:cNvPr id="7" name="文本框 6"/>
          <p:cNvSpPr txBox="1"/>
          <p:nvPr/>
        </p:nvSpPr>
        <p:spPr>
          <a:xfrm>
            <a:off x="9305244" y="2020570"/>
            <a:ext cx="3337213" cy="646331"/>
          </a:xfrm>
          <a:prstGeom prst="rect">
            <a:avLst/>
          </a:prstGeom>
          <a:noFill/>
          <a:ln>
            <a:noFill/>
          </a:ln>
          <a:effectLst>
            <a:outerShdw blurRad="50800" dist="38100" dir="5400000" algn="t" rotWithShape="0">
              <a:prstClr val="black">
                <a:alpha val="40000"/>
              </a:prstClr>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rtlCol="0">
            <a:spAutoFit/>
          </a:bodyPr>
          <a:lstStyle/>
          <a:p>
            <a:r>
              <a:rPr lang="en-US" altLang="zh-CN" dirty="0" smtClean="0">
                <a:solidFill>
                  <a:srgbClr val="0070C0"/>
                </a:solidFill>
                <a:latin typeface="Arial" panose="020B0604020202020204" pitchFamily="34" charset="0"/>
                <a:cs typeface="Arial" panose="020B0604020202020204" pitchFamily="34" charset="0"/>
              </a:rPr>
              <a:t>Horizontal trajectory will coupled to the vertical.</a:t>
            </a:r>
          </a:p>
        </p:txBody>
      </p:sp>
      <p:pic>
        <p:nvPicPr>
          <p:cNvPr id="8" name="内容占位符 3"/>
          <p:cNvPicPr>
            <a:picLocks noGrp="1" noChangeAspect="1"/>
          </p:cNvPicPr>
          <p:nvPr>
            <p:ph idx="1"/>
          </p:nvPr>
        </p:nvPicPr>
        <p:blipFill>
          <a:blip r:embed="rId4"/>
          <a:stretch>
            <a:fillRect/>
          </a:stretch>
        </p:blipFill>
        <p:spPr>
          <a:xfrm>
            <a:off x="298764" y="3613666"/>
            <a:ext cx="5265356" cy="2899232"/>
          </a:xfrm>
          <a:prstGeom prst="rect">
            <a:avLst/>
          </a:prstGeom>
        </p:spPr>
      </p:pic>
      <p:sp>
        <p:nvSpPr>
          <p:cNvPr id="3" name="矩形 2"/>
          <p:cNvSpPr/>
          <p:nvPr/>
        </p:nvSpPr>
        <p:spPr>
          <a:xfrm>
            <a:off x="5486400" y="4324618"/>
            <a:ext cx="6096000" cy="1477328"/>
          </a:xfrm>
          <a:prstGeom prst="rect">
            <a:avLst/>
          </a:prstGeom>
        </p:spPr>
        <p:txBody>
          <a:bodyPr>
            <a:spAutoFit/>
          </a:bodyPr>
          <a:lstStyle/>
          <a:p>
            <a:pPr marL="285750"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Due to the </a:t>
            </a:r>
            <a:r>
              <a:rPr lang="en-US" altLang="zh-CN" dirty="0" err="1">
                <a:latin typeface="Arial" panose="020B0604020202020204" pitchFamily="34" charset="0"/>
                <a:cs typeface="Arial" panose="020B0604020202020204" pitchFamily="34" charset="0"/>
              </a:rPr>
              <a:t>sol+anti-sol</a:t>
            </a:r>
            <a:r>
              <a:rPr lang="en-US" altLang="zh-CN" dirty="0">
                <a:latin typeface="Arial" panose="020B0604020202020204" pitchFamily="34" charset="0"/>
                <a:cs typeface="Arial" panose="020B0604020202020204" pitchFamily="34" charset="0"/>
              </a:rPr>
              <a:t> field strength quite high, maximum~4.24T, transverse magnetic field component is quite high.</a:t>
            </a:r>
          </a:p>
          <a:p>
            <a:pPr marL="285750" indent="-285750">
              <a:buFont typeface="Arial" panose="020B0604020202020204" pitchFamily="34" charset="0"/>
              <a:buChar char="•"/>
            </a:pPr>
            <a:r>
              <a:rPr lang="en-US" altLang="zh-CN" dirty="0">
                <a:latin typeface="Arial" panose="020B0604020202020204" pitchFamily="34" charset="0"/>
                <a:cs typeface="Arial" panose="020B0604020202020204" pitchFamily="34" charset="0"/>
              </a:rPr>
              <a:t>SR from vertical trajectory in </a:t>
            </a:r>
            <a:r>
              <a:rPr lang="en-US" altLang="zh-CN" dirty="0" err="1">
                <a:latin typeface="Arial" panose="020B0604020202020204" pitchFamily="34" charset="0"/>
                <a:cs typeface="Arial" panose="020B0604020202020204" pitchFamily="34" charset="0"/>
              </a:rPr>
              <a:t>sol+anti-sol</a:t>
            </a:r>
            <a:r>
              <a:rPr lang="en-US" altLang="zh-CN" dirty="0">
                <a:latin typeface="Arial" panose="020B0604020202020204" pitchFamily="34" charset="0"/>
                <a:cs typeface="Arial" panose="020B0604020202020204" pitchFamily="34" charset="0"/>
              </a:rPr>
              <a:t> combined field should be taken into account.</a:t>
            </a:r>
            <a:endParaRPr lang="zh-CN" altLang="en-US" dirty="0">
              <a:latin typeface="Arial" panose="020B0604020202020204" pitchFamily="34" charset="0"/>
              <a:cs typeface="Arial" panose="020B0604020202020204" pitchFamily="34" charset="0"/>
            </a:endParaRPr>
          </a:p>
        </p:txBody>
      </p:sp>
      <p:sp>
        <p:nvSpPr>
          <p:cNvPr id="10" name="圆角矩形 9"/>
          <p:cNvSpPr/>
          <p:nvPr/>
        </p:nvSpPr>
        <p:spPr bwMode="auto">
          <a:xfrm>
            <a:off x="5366327" y="4248727"/>
            <a:ext cx="6419273" cy="1681018"/>
          </a:xfrm>
          <a:prstGeom prst="roundRect">
            <a:avLst/>
          </a:prstGeom>
          <a:noFill/>
          <a:ln w="9525" cap="flat" cmpd="sng" algn="ctr">
            <a:solidFill>
              <a:srgbClr val="D10DA7"/>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064296390"/>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SR critical energy and power distribution</a:t>
            </a:r>
            <a:endParaRPr lang="zh-CN" altLang="en-US" dirty="0">
              <a:solidFill>
                <a:srgbClr val="FFFF00"/>
              </a:solidFill>
              <a:latin typeface="Arial" panose="020B0604020202020204" pitchFamily="34" charset="0"/>
              <a:cs typeface="Arial" panose="020B0604020202020204" pitchFamily="34" charset="0"/>
            </a:endParaRPr>
          </a:p>
        </p:txBody>
      </p:sp>
      <p:graphicFrame>
        <p:nvGraphicFramePr>
          <p:cNvPr id="4" name="图表 3"/>
          <p:cNvGraphicFramePr>
            <a:graphicFrameLocks/>
          </p:cNvGraphicFramePr>
          <p:nvPr>
            <p:extLst/>
          </p:nvPr>
        </p:nvGraphicFramePr>
        <p:xfrm>
          <a:off x="197168" y="1226252"/>
          <a:ext cx="5781675" cy="4143375"/>
        </p:xfrm>
        <a:graphic>
          <a:graphicData uri="http://schemas.openxmlformats.org/drawingml/2006/chart">
            <c:chart xmlns:c="http://schemas.openxmlformats.org/drawingml/2006/chart" xmlns:r="http://schemas.openxmlformats.org/officeDocument/2006/relationships" r:id="rId2"/>
          </a:graphicData>
        </a:graphic>
      </p:graphicFrame>
      <p:sp>
        <p:nvSpPr>
          <p:cNvPr id="3" name="文本框 2"/>
          <p:cNvSpPr txBox="1"/>
          <p:nvPr/>
        </p:nvSpPr>
        <p:spPr>
          <a:xfrm>
            <a:off x="1587977" y="5482396"/>
            <a:ext cx="4508023" cy="400110"/>
          </a:xfrm>
          <a:prstGeom prst="rect">
            <a:avLst/>
          </a:prstGeom>
          <a:noFill/>
        </p:spPr>
        <p:txBody>
          <a:bodyPr wrap="square" rtlCol="0">
            <a:spAutoFit/>
          </a:bodyPr>
          <a:lstStyle/>
          <a:p>
            <a:r>
              <a:rPr lang="en-US" altLang="zh-CN" sz="2000" dirty="0" smtClean="0"/>
              <a:t>Maximum: 670keV</a:t>
            </a:r>
            <a:endParaRPr lang="zh-CN" altLang="en-US" sz="2000" dirty="0"/>
          </a:p>
        </p:txBody>
      </p:sp>
      <p:graphicFrame>
        <p:nvGraphicFramePr>
          <p:cNvPr id="5" name="图表 4"/>
          <p:cNvGraphicFramePr>
            <a:graphicFrameLocks/>
          </p:cNvGraphicFramePr>
          <p:nvPr>
            <p:extLst/>
          </p:nvPr>
        </p:nvGraphicFramePr>
        <p:xfrm>
          <a:off x="5978843" y="1226252"/>
          <a:ext cx="6076950" cy="4086225"/>
        </p:xfrm>
        <a:graphic>
          <a:graphicData uri="http://schemas.openxmlformats.org/drawingml/2006/chart">
            <c:chart xmlns:c="http://schemas.openxmlformats.org/drawingml/2006/chart" xmlns:r="http://schemas.openxmlformats.org/officeDocument/2006/relationships" r:id="rId3"/>
          </a:graphicData>
        </a:graphic>
      </p:graphicFrame>
      <p:sp>
        <p:nvSpPr>
          <p:cNvPr id="6" name="文本框 5"/>
          <p:cNvSpPr txBox="1"/>
          <p:nvPr/>
        </p:nvSpPr>
        <p:spPr>
          <a:xfrm>
            <a:off x="8258227" y="5482396"/>
            <a:ext cx="3797566" cy="400110"/>
          </a:xfrm>
          <a:prstGeom prst="rect">
            <a:avLst/>
          </a:prstGeom>
          <a:noFill/>
        </p:spPr>
        <p:txBody>
          <a:bodyPr wrap="square" rtlCol="0">
            <a:spAutoFit/>
          </a:bodyPr>
          <a:lstStyle/>
          <a:p>
            <a:r>
              <a:rPr lang="en-US" altLang="zh-CN" sz="2000" dirty="0" smtClean="0"/>
              <a:t>Maximum: 31W</a:t>
            </a:r>
            <a:endParaRPr lang="zh-CN" altLang="en-US" sz="2000" dirty="0"/>
          </a:p>
        </p:txBody>
      </p:sp>
    </p:spTree>
    <p:extLst>
      <p:ext uri="{BB962C8B-B14F-4D97-AF65-F5344CB8AC3E}">
        <p14:creationId xmlns:p14="http://schemas.microsoft.com/office/powerpoint/2010/main" val="1860699793"/>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SR from solenoid combined field</a:t>
            </a:r>
            <a:endParaRPr lang="zh-CN" altLang="en-US" dirty="0">
              <a:solidFill>
                <a:srgbClr val="FFFF00"/>
              </a:solidFill>
              <a:latin typeface="Arial" panose="020B0604020202020204" pitchFamily="34" charset="0"/>
              <a:cs typeface="Arial" panose="020B0604020202020204" pitchFamily="34" charset="0"/>
            </a:endParaRPr>
          </a:p>
        </p:txBody>
      </p:sp>
      <p:sp>
        <p:nvSpPr>
          <p:cNvPr id="5" name="文本框 4"/>
          <p:cNvSpPr txBox="1"/>
          <p:nvPr/>
        </p:nvSpPr>
        <p:spPr>
          <a:xfrm>
            <a:off x="7714437" y="1537105"/>
            <a:ext cx="4038599" cy="3785652"/>
          </a:xfrm>
          <a:prstGeom prst="rect">
            <a:avLst/>
          </a:prstGeom>
          <a:noFill/>
        </p:spPr>
        <p:txBody>
          <a:bodyPr wrap="square" rtlCol="0">
            <a:spAutoFit/>
          </a:bodyPr>
          <a:lstStyle/>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SR sector is focused in a very narrow angle from </a:t>
            </a:r>
          </a:p>
          <a:p>
            <a:r>
              <a:rPr lang="en-US" altLang="zh-CN" sz="2400" dirty="0">
                <a:latin typeface="Arial" panose="020B0604020202020204" pitchFamily="34" charset="0"/>
                <a:cs typeface="Arial" panose="020B0604020202020204" pitchFamily="34" charset="0"/>
              </a:rPr>
              <a:t> </a:t>
            </a:r>
            <a:r>
              <a:rPr lang="en-US" altLang="zh-CN" sz="2400" dirty="0" smtClean="0">
                <a:latin typeface="Arial" panose="020B0604020202020204" pitchFamily="34" charset="0"/>
                <a:cs typeface="Arial" panose="020B0604020202020204" pitchFamily="34" charset="0"/>
              </a:rPr>
              <a:t>   -116urad to 131urad</a:t>
            </a:r>
          </a:p>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SR will not hit </a:t>
            </a:r>
            <a:r>
              <a:rPr lang="en-US" altLang="zh-CN" sz="2400" dirty="0" err="1" smtClean="0">
                <a:latin typeface="Arial" panose="020B0604020202020204" pitchFamily="34" charset="0"/>
                <a:cs typeface="Arial" panose="020B0604020202020204" pitchFamily="34" charset="0"/>
              </a:rPr>
              <a:t>Berryllium</a:t>
            </a:r>
            <a:r>
              <a:rPr lang="en-US" altLang="zh-CN" sz="2400" dirty="0" smtClean="0">
                <a:latin typeface="Arial" panose="020B0604020202020204" pitchFamily="34" charset="0"/>
                <a:cs typeface="Arial" panose="020B0604020202020204" pitchFamily="34" charset="0"/>
              </a:rPr>
              <a:t> pipe, and not background to detector.</a:t>
            </a:r>
          </a:p>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SR will hit the beam pipe  ~213.5m downstream from IP</a:t>
            </a:r>
          </a:p>
          <a:p>
            <a:pPr marL="285750" indent="-285750">
              <a:buFont typeface="Arial" panose="020B0604020202020204" pitchFamily="34" charset="0"/>
              <a:buChar char="•"/>
            </a:pPr>
            <a:r>
              <a:rPr lang="en-US" altLang="zh-CN" sz="2400" dirty="0" smtClean="0">
                <a:latin typeface="Arial" panose="020B0604020202020204" pitchFamily="34" charset="0"/>
                <a:cs typeface="Arial" panose="020B0604020202020204" pitchFamily="34" charset="0"/>
              </a:rPr>
              <a:t>Water cooling is needed.</a:t>
            </a:r>
            <a:endParaRPr lang="zh-CN" altLang="en-US" sz="2400" dirty="0">
              <a:latin typeface="Arial" panose="020B0604020202020204" pitchFamily="34" charset="0"/>
              <a:cs typeface="Arial" panose="020B0604020202020204" pitchFamily="34" charset="0"/>
            </a:endParaRPr>
          </a:p>
        </p:txBody>
      </p:sp>
      <p:pic>
        <p:nvPicPr>
          <p:cNvPr id="7" name="图片 6"/>
          <p:cNvPicPr>
            <a:picLocks noChangeAspect="1"/>
          </p:cNvPicPr>
          <p:nvPr/>
        </p:nvPicPr>
        <p:blipFill>
          <a:blip r:embed="rId2"/>
          <a:stretch>
            <a:fillRect/>
          </a:stretch>
        </p:blipFill>
        <p:spPr>
          <a:xfrm>
            <a:off x="426718" y="1709321"/>
            <a:ext cx="6578856" cy="4064462"/>
          </a:xfrm>
          <a:prstGeom prst="rect">
            <a:avLst/>
          </a:prstGeom>
        </p:spPr>
      </p:pic>
      <p:sp>
        <p:nvSpPr>
          <p:cNvPr id="8" name="文本框 7"/>
          <p:cNvSpPr txBox="1"/>
          <p:nvPr/>
        </p:nvSpPr>
        <p:spPr>
          <a:xfrm>
            <a:off x="3640183" y="1907177"/>
            <a:ext cx="2560320" cy="369332"/>
          </a:xfrm>
          <a:prstGeom prst="rect">
            <a:avLst/>
          </a:prstGeom>
          <a:noFill/>
        </p:spPr>
        <p:txBody>
          <a:bodyPr wrap="square" rtlCol="0">
            <a:spAutoFit/>
          </a:bodyPr>
          <a:lstStyle/>
          <a:p>
            <a:r>
              <a:rPr lang="en-US" altLang="zh-CN" dirty="0" err="1" smtClean="0">
                <a:solidFill>
                  <a:srgbClr val="00B050"/>
                </a:solidFill>
              </a:rPr>
              <a:t>Berryllium</a:t>
            </a:r>
            <a:r>
              <a:rPr lang="en-US" altLang="zh-CN" dirty="0" smtClean="0">
                <a:solidFill>
                  <a:srgbClr val="00B050"/>
                </a:solidFill>
              </a:rPr>
              <a:t> pipe</a:t>
            </a:r>
            <a:endParaRPr lang="zh-CN" altLang="en-US" dirty="0">
              <a:solidFill>
                <a:srgbClr val="00B050"/>
              </a:solidFill>
            </a:endParaRPr>
          </a:p>
        </p:txBody>
      </p:sp>
      <p:sp>
        <p:nvSpPr>
          <p:cNvPr id="3" name="圆角矩形 2"/>
          <p:cNvSpPr/>
          <p:nvPr/>
        </p:nvSpPr>
        <p:spPr bwMode="auto">
          <a:xfrm>
            <a:off x="7623018" y="1312752"/>
            <a:ext cx="4318503" cy="4461031"/>
          </a:xfrm>
          <a:prstGeom prst="roundRect">
            <a:avLst/>
          </a:prstGeom>
          <a:noFill/>
          <a:ln>
            <a:solidFill>
              <a:srgbClr val="D10DA7"/>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422723534"/>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5" name="组合 24"/>
          <p:cNvGrpSpPr/>
          <p:nvPr/>
        </p:nvGrpSpPr>
        <p:grpSpPr>
          <a:xfrm>
            <a:off x="7368064" y="1138242"/>
            <a:ext cx="3107633" cy="1817394"/>
            <a:chOff x="1974738" y="4706703"/>
            <a:chExt cx="3107633" cy="1817394"/>
          </a:xfrm>
        </p:grpSpPr>
        <p:pic>
          <p:nvPicPr>
            <p:cNvPr id="20" name="Picture 2"/>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1974738" y="4706703"/>
              <a:ext cx="2904401" cy="1739600"/>
            </a:xfrm>
            <a:prstGeom prst="rect">
              <a:avLst/>
            </a:prstGeom>
            <a:solidFill>
              <a:srgbClr val="FFC000"/>
            </a:solidFill>
            <a:ln>
              <a:noFill/>
            </a:ln>
            <a:extLst/>
          </p:spPr>
        </p:pic>
        <p:sp>
          <p:nvSpPr>
            <p:cNvPr id="26" name="TextBox 25"/>
            <p:cNvSpPr txBox="1"/>
            <p:nvPr/>
          </p:nvSpPr>
          <p:spPr>
            <a:xfrm>
              <a:off x="2523267" y="6154765"/>
              <a:ext cx="2559104" cy="369332"/>
            </a:xfrm>
            <a:prstGeom prst="rect">
              <a:avLst/>
            </a:prstGeom>
            <a:solidFill>
              <a:schemeClr val="bg1"/>
            </a:solidFill>
          </p:spPr>
          <p:txBody>
            <a:bodyPr wrap="square" rtlCol="0">
              <a:spAutoFit/>
            </a:bodyPr>
            <a:lstStyle/>
            <a:p>
              <a:r>
                <a:rPr lang="en-US" altLang="zh-CN" b="1" dirty="0" err="1">
                  <a:solidFill>
                    <a:srgbClr val="002060"/>
                  </a:solidFill>
                </a:rPr>
                <a:t>Beamstrahlung</a:t>
              </a:r>
              <a:endParaRPr lang="en-US" altLang="zh-CN" b="1" dirty="0">
                <a:solidFill>
                  <a:srgbClr val="002060"/>
                </a:solidFill>
              </a:endParaRPr>
            </a:p>
          </p:txBody>
        </p:sp>
      </p:grpSp>
      <p:pic>
        <p:nvPicPr>
          <p:cNvPr id="22"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531691" y="4588047"/>
            <a:ext cx="2504426" cy="140828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标题 1"/>
          <p:cNvSpPr>
            <a:spLocks noGrp="1"/>
          </p:cNvSpPr>
          <p:nvPr>
            <p:ph type="title"/>
          </p:nvPr>
        </p:nvSpPr>
        <p:spPr>
          <a:xfrm>
            <a:off x="1360549" y="195428"/>
            <a:ext cx="9464898" cy="706090"/>
          </a:xfrm>
        </p:spPr>
        <p:txBody>
          <a:bodyPr>
            <a:noAutofit/>
          </a:bodyPr>
          <a:lstStyle/>
          <a:p>
            <a:r>
              <a:rPr lang="en-US" altLang="zh-CN" dirty="0" smtClean="0">
                <a:solidFill>
                  <a:srgbClr val="FFFF00"/>
                </a:solidFill>
                <a:latin typeface="Arial" panose="020B0604020202020204" pitchFamily="34" charset="0"/>
                <a:cs typeface="Arial" panose="020B0604020202020204" pitchFamily="34" charset="0"/>
              </a:rPr>
              <a:t>Beam loss Backgrounds at CEPC</a:t>
            </a:r>
            <a:endParaRPr lang="zh-CN" altLang="en-US" dirty="0">
              <a:solidFill>
                <a:srgbClr val="FFFF00"/>
              </a:solidFill>
              <a:latin typeface="Arial" panose="020B0604020202020204" pitchFamily="34" charset="0"/>
              <a:cs typeface="Arial" panose="020B0604020202020204" pitchFamily="34" charset="0"/>
            </a:endParaRPr>
          </a:p>
        </p:txBody>
      </p:sp>
      <p:grpSp>
        <p:nvGrpSpPr>
          <p:cNvPr id="19" name="组合 18"/>
          <p:cNvGrpSpPr/>
          <p:nvPr/>
        </p:nvGrpSpPr>
        <p:grpSpPr>
          <a:xfrm>
            <a:off x="3971764" y="2420889"/>
            <a:ext cx="4212469" cy="2373045"/>
            <a:chOff x="983104" y="423644"/>
            <a:chExt cx="7038958" cy="4943853"/>
          </a:xfrm>
        </p:grpSpPr>
        <p:sp>
          <p:nvSpPr>
            <p:cNvPr id="12" name="TextBox 6"/>
            <p:cNvSpPr txBox="1">
              <a:spLocks noChangeArrowheads="1"/>
            </p:cNvSpPr>
            <p:nvPr/>
          </p:nvSpPr>
          <p:spPr bwMode="auto">
            <a:xfrm>
              <a:off x="4178596" y="423644"/>
              <a:ext cx="797142" cy="577082"/>
            </a:xfrm>
            <a:prstGeom prst="rect">
              <a:avLst/>
            </a:prstGeom>
            <a:noFill/>
            <a:ln w="9525">
              <a:noFill/>
              <a:miter lim="800000"/>
              <a:headEnd/>
              <a:tailEnd/>
            </a:ln>
            <a:extLst>
              <a:ext uri="{909E8E84-426E-40DD-AFC4-6F175D3DCCD1}">
                <a14:hiddenFill xmlns:a14="http://schemas.microsoft.com/office/drawing/2010/main">
                  <a:solidFill>
                    <a:srgbClr val="FFFFFF"/>
                  </a:solidFill>
                </a14:hiddenFill>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1200" b="1" dirty="0">
                  <a:solidFill>
                    <a:srgbClr val="0070C0"/>
                  </a:solidFill>
                  <a:latin typeface="Times New Roman" pitchFamily="18" charset="0"/>
                  <a:cs typeface="Times New Roman" pitchFamily="18" charset="0"/>
                </a:rPr>
                <a:t>IP1</a:t>
              </a:r>
              <a:endParaRPr lang="zh-CN" altLang="en-US" b="1" dirty="0">
                <a:solidFill>
                  <a:srgbClr val="0070C0"/>
                </a:solidFill>
                <a:latin typeface="Times New Roman" pitchFamily="18" charset="0"/>
                <a:cs typeface="Times New Roman" pitchFamily="18" charset="0"/>
              </a:endParaRPr>
            </a:p>
          </p:txBody>
        </p:sp>
        <p:sp>
          <p:nvSpPr>
            <p:cNvPr id="13" name="TextBox 7"/>
            <p:cNvSpPr txBox="1">
              <a:spLocks noChangeArrowheads="1"/>
            </p:cNvSpPr>
            <p:nvPr/>
          </p:nvSpPr>
          <p:spPr bwMode="auto">
            <a:xfrm>
              <a:off x="4250130" y="4790415"/>
              <a:ext cx="896993" cy="57708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pitchFamily="34" charset="0"/>
                  <a:ea typeface="宋体" pitchFamily="2" charset="-122"/>
                </a:defRPr>
              </a:lvl1pPr>
              <a:lvl2pPr marL="742950" indent="-285750" eaLnBrk="0" hangingPunct="0">
                <a:defRPr>
                  <a:solidFill>
                    <a:schemeClr val="tx1"/>
                  </a:solidFill>
                  <a:latin typeface="Arial" pitchFamily="34" charset="0"/>
                  <a:ea typeface="宋体" pitchFamily="2" charset="-122"/>
                </a:defRPr>
              </a:lvl2pPr>
              <a:lvl3pPr marL="1143000" indent="-228600" eaLnBrk="0" hangingPunct="0">
                <a:defRPr>
                  <a:solidFill>
                    <a:schemeClr val="tx1"/>
                  </a:solidFill>
                  <a:latin typeface="Arial" pitchFamily="34" charset="0"/>
                  <a:ea typeface="宋体" pitchFamily="2" charset="-122"/>
                </a:defRPr>
              </a:lvl3pPr>
              <a:lvl4pPr marL="1600200" indent="-228600" eaLnBrk="0" hangingPunct="0">
                <a:defRPr>
                  <a:solidFill>
                    <a:schemeClr val="tx1"/>
                  </a:solidFill>
                  <a:latin typeface="Arial" pitchFamily="34" charset="0"/>
                  <a:ea typeface="宋体" pitchFamily="2" charset="-122"/>
                </a:defRPr>
              </a:lvl4pPr>
              <a:lvl5pPr marL="2057400" indent="-228600" eaLnBrk="0" hangingPunct="0">
                <a:defRPr>
                  <a:solidFill>
                    <a:schemeClr val="tx1"/>
                  </a:solidFill>
                  <a:latin typeface="Arial" pitchFamily="34" charset="0"/>
                  <a:ea typeface="宋体" pitchFamily="2" charset="-122"/>
                </a:defRPr>
              </a:lvl5pPr>
              <a:lvl6pPr marL="2514600" indent="-228600" eaLnBrk="0" fontAlgn="base" hangingPunct="0">
                <a:spcBef>
                  <a:spcPct val="0"/>
                </a:spcBef>
                <a:spcAft>
                  <a:spcPct val="0"/>
                </a:spcAft>
                <a:defRPr>
                  <a:solidFill>
                    <a:schemeClr val="tx1"/>
                  </a:solidFill>
                  <a:latin typeface="Arial" pitchFamily="34" charset="0"/>
                  <a:ea typeface="宋体" pitchFamily="2" charset="-122"/>
                </a:defRPr>
              </a:lvl6pPr>
              <a:lvl7pPr marL="2971800" indent="-228600" eaLnBrk="0" fontAlgn="base" hangingPunct="0">
                <a:spcBef>
                  <a:spcPct val="0"/>
                </a:spcBef>
                <a:spcAft>
                  <a:spcPct val="0"/>
                </a:spcAft>
                <a:defRPr>
                  <a:solidFill>
                    <a:schemeClr val="tx1"/>
                  </a:solidFill>
                  <a:latin typeface="Arial" pitchFamily="34" charset="0"/>
                  <a:ea typeface="宋体" pitchFamily="2" charset="-122"/>
                </a:defRPr>
              </a:lvl7pPr>
              <a:lvl8pPr marL="3429000" indent="-228600" eaLnBrk="0" fontAlgn="base" hangingPunct="0">
                <a:spcBef>
                  <a:spcPct val="0"/>
                </a:spcBef>
                <a:spcAft>
                  <a:spcPct val="0"/>
                </a:spcAft>
                <a:defRPr>
                  <a:solidFill>
                    <a:schemeClr val="tx1"/>
                  </a:solidFill>
                  <a:latin typeface="Arial" pitchFamily="34" charset="0"/>
                  <a:ea typeface="宋体" pitchFamily="2" charset="-122"/>
                </a:defRPr>
              </a:lvl8pPr>
              <a:lvl9pPr marL="3886200" indent="-228600" eaLnBrk="0" fontAlgn="base" hangingPunct="0">
                <a:spcBef>
                  <a:spcPct val="0"/>
                </a:spcBef>
                <a:spcAft>
                  <a:spcPct val="0"/>
                </a:spcAft>
                <a:defRPr>
                  <a:solidFill>
                    <a:schemeClr val="tx1"/>
                  </a:solidFill>
                  <a:latin typeface="Arial" pitchFamily="34" charset="0"/>
                  <a:ea typeface="宋体" pitchFamily="2" charset="-122"/>
                </a:defRPr>
              </a:lvl9pPr>
            </a:lstStyle>
            <a:p>
              <a:pPr eaLnBrk="1" hangingPunct="1"/>
              <a:r>
                <a:rPr lang="en-US" altLang="zh-CN" sz="1200" b="1" dirty="0">
                  <a:solidFill>
                    <a:srgbClr val="0070C0"/>
                  </a:solidFill>
                  <a:latin typeface="Times New Roman" pitchFamily="18" charset="0"/>
                  <a:cs typeface="Times New Roman" pitchFamily="18" charset="0"/>
                </a:rPr>
                <a:t>IP3</a:t>
              </a:r>
              <a:endParaRPr lang="zh-CN" altLang="en-US" b="1" dirty="0">
                <a:solidFill>
                  <a:srgbClr val="0070C0"/>
                </a:solidFill>
                <a:latin typeface="Times New Roman" pitchFamily="18" charset="0"/>
                <a:cs typeface="Times New Roman" pitchFamily="18" charset="0"/>
              </a:endParaRPr>
            </a:p>
          </p:txBody>
        </p:sp>
        <p:sp>
          <p:nvSpPr>
            <p:cNvPr id="14" name="椭圆 13"/>
            <p:cNvSpPr/>
            <p:nvPr/>
          </p:nvSpPr>
          <p:spPr>
            <a:xfrm>
              <a:off x="983104" y="1247067"/>
              <a:ext cx="7038958" cy="3415140"/>
            </a:xfrm>
            <a:prstGeom prst="ellipse">
              <a:avLst/>
            </a:prstGeom>
            <a:noFill/>
            <a:ln w="57150">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dirty="0">
                <a:solidFill>
                  <a:srgbClr val="C00000"/>
                </a:solidFill>
              </a:endParaRPr>
            </a:p>
          </p:txBody>
        </p:sp>
        <p:sp>
          <p:nvSpPr>
            <p:cNvPr id="15" name="椭圆 14"/>
            <p:cNvSpPr/>
            <p:nvPr/>
          </p:nvSpPr>
          <p:spPr>
            <a:xfrm>
              <a:off x="4479833" y="1161856"/>
              <a:ext cx="142601" cy="190976"/>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sp>
          <p:nvSpPr>
            <p:cNvPr id="16" name="椭圆 15"/>
            <p:cNvSpPr/>
            <p:nvPr/>
          </p:nvSpPr>
          <p:spPr>
            <a:xfrm>
              <a:off x="4527647" y="4583161"/>
              <a:ext cx="142601" cy="190975"/>
            </a:xfrm>
            <a:prstGeom prst="ellipse">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zh-CN" altLang="en-US">
                <a:solidFill>
                  <a:srgbClr val="C00000"/>
                </a:solidFill>
              </a:endParaRPr>
            </a:p>
          </p:txBody>
        </p:sp>
      </p:grpSp>
      <p:sp>
        <p:nvSpPr>
          <p:cNvPr id="23" name="TextBox 22"/>
          <p:cNvSpPr txBox="1"/>
          <p:nvPr/>
        </p:nvSpPr>
        <p:spPr>
          <a:xfrm>
            <a:off x="164953" y="3437189"/>
            <a:ext cx="3260882" cy="1015663"/>
          </a:xfrm>
          <a:prstGeom prst="rect">
            <a:avLst/>
          </a:prstGeom>
          <a:noFill/>
        </p:spPr>
        <p:txBody>
          <a:bodyPr wrap="square" rtlCol="0">
            <a:spAutoFit/>
          </a:bodyPr>
          <a:lstStyle/>
          <a:p>
            <a:r>
              <a:rPr lang="en-US" altLang="zh-CN" sz="2000" b="1" dirty="0">
                <a:solidFill>
                  <a:srgbClr val="C00000"/>
                </a:solidFill>
              </a:rPr>
              <a:t>Beam Lost Particles</a:t>
            </a:r>
          </a:p>
          <a:p>
            <a:r>
              <a:rPr lang="en-US" altLang="zh-CN" sz="2000" b="1" dirty="0">
                <a:solidFill>
                  <a:srgbClr val="C00000"/>
                </a:solidFill>
              </a:rPr>
              <a:t>Energy Loss &gt; </a:t>
            </a:r>
            <a:r>
              <a:rPr lang="en-US" altLang="zh-CN" sz="2000" b="1" dirty="0" smtClean="0">
                <a:solidFill>
                  <a:srgbClr val="C00000"/>
                </a:solidFill>
              </a:rPr>
              <a:t>1.5%</a:t>
            </a:r>
          </a:p>
          <a:p>
            <a:r>
              <a:rPr lang="en-US" altLang="zh-CN" sz="2000" b="1" dirty="0" smtClean="0">
                <a:solidFill>
                  <a:srgbClr val="C00000"/>
                </a:solidFill>
              </a:rPr>
              <a:t>(energy acceptance)</a:t>
            </a:r>
            <a:endParaRPr lang="en-US" altLang="zh-CN" sz="2000" b="1" dirty="0">
              <a:solidFill>
                <a:srgbClr val="C00000"/>
              </a:solidFill>
            </a:endParaRPr>
          </a:p>
        </p:txBody>
      </p:sp>
      <p:grpSp>
        <p:nvGrpSpPr>
          <p:cNvPr id="28" name="组合 27"/>
          <p:cNvGrpSpPr/>
          <p:nvPr/>
        </p:nvGrpSpPr>
        <p:grpSpPr>
          <a:xfrm>
            <a:off x="2360426" y="4749073"/>
            <a:ext cx="2457724" cy="1939407"/>
            <a:chOff x="948825" y="4725144"/>
            <a:chExt cx="2457724" cy="1939407"/>
          </a:xfrm>
        </p:grpSpPr>
        <p:pic>
          <p:nvPicPr>
            <p:cNvPr id="2051" name="Picture 3"/>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051046" y="4725144"/>
              <a:ext cx="2104968" cy="13733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7" name="TextBox 26"/>
            <p:cNvSpPr txBox="1"/>
            <p:nvPr/>
          </p:nvSpPr>
          <p:spPr>
            <a:xfrm>
              <a:off x="948825" y="6018220"/>
              <a:ext cx="2457724" cy="646331"/>
            </a:xfrm>
            <a:prstGeom prst="rect">
              <a:avLst/>
            </a:prstGeom>
            <a:noFill/>
          </p:spPr>
          <p:txBody>
            <a:bodyPr wrap="none" rtlCol="0">
              <a:spAutoFit/>
            </a:bodyPr>
            <a:lstStyle/>
            <a:p>
              <a:r>
                <a:rPr lang="en-US" altLang="zh-CN" b="1" dirty="0">
                  <a:solidFill>
                    <a:srgbClr val="002060"/>
                  </a:solidFill>
                </a:rPr>
                <a:t>Radiative </a:t>
              </a:r>
              <a:r>
                <a:rPr lang="en-US" altLang="zh-CN" b="1" dirty="0" err="1" smtClean="0">
                  <a:solidFill>
                    <a:srgbClr val="002060"/>
                  </a:solidFill>
                </a:rPr>
                <a:t>Bhabha</a:t>
              </a:r>
              <a:endParaRPr lang="en-US" altLang="zh-CN" b="1" dirty="0" smtClean="0">
                <a:solidFill>
                  <a:srgbClr val="002060"/>
                </a:solidFill>
              </a:endParaRPr>
            </a:p>
            <a:p>
              <a:r>
                <a:rPr lang="en-US" altLang="zh-CN" b="1" dirty="0" smtClean="0">
                  <a:solidFill>
                    <a:srgbClr val="002060"/>
                  </a:solidFill>
                </a:rPr>
                <a:t>scattering</a:t>
              </a:r>
              <a:endParaRPr lang="zh-CN" altLang="en-US" b="1" dirty="0">
                <a:solidFill>
                  <a:srgbClr val="002060"/>
                </a:solidFill>
              </a:endParaRPr>
            </a:p>
          </p:txBody>
        </p:sp>
      </p:grpSp>
      <p:sp>
        <p:nvSpPr>
          <p:cNvPr id="30" name="椭圆形标注 29"/>
          <p:cNvSpPr/>
          <p:nvPr/>
        </p:nvSpPr>
        <p:spPr>
          <a:xfrm>
            <a:off x="7164832" y="1052736"/>
            <a:ext cx="3323657" cy="2088232"/>
          </a:xfrm>
          <a:prstGeom prst="wedgeEllipseCallout">
            <a:avLst>
              <a:gd name="adj1" fmla="val -81960"/>
              <a:gd name="adj2" fmla="val 34232"/>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prstClr val="black"/>
              </a:solidFill>
            </a:endParaRPr>
          </a:p>
        </p:txBody>
      </p:sp>
      <p:sp>
        <p:nvSpPr>
          <p:cNvPr id="36" name="椭圆形标注 35"/>
          <p:cNvSpPr/>
          <p:nvPr/>
        </p:nvSpPr>
        <p:spPr>
          <a:xfrm>
            <a:off x="1747884" y="4455394"/>
            <a:ext cx="3456384" cy="2124770"/>
          </a:xfrm>
          <a:prstGeom prst="wedgeEllipseCallout">
            <a:avLst>
              <a:gd name="adj1" fmla="val 77150"/>
              <a:gd name="adj2" fmla="val -49664"/>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prstClr val="black"/>
              </a:solidFill>
            </a:endParaRPr>
          </a:p>
        </p:txBody>
      </p:sp>
      <mc:AlternateContent xmlns:mc="http://schemas.openxmlformats.org/markup-compatibility/2006" xmlns:a14="http://schemas.microsoft.com/office/drawing/2010/main">
        <mc:Choice Requires="a14">
          <p:sp>
            <p:nvSpPr>
              <p:cNvPr id="3" name="TextBox 2"/>
              <p:cNvSpPr txBox="1"/>
              <p:nvPr/>
            </p:nvSpPr>
            <p:spPr>
              <a:xfrm>
                <a:off x="4011595" y="3013710"/>
                <a:ext cx="4162806" cy="1380250"/>
              </a:xfrm>
              <a:prstGeom prst="rect">
                <a:avLst/>
              </a:prstGeom>
              <a:noFill/>
            </p:spPr>
            <p:txBody>
              <a:bodyPr wrap="none" rtlCol="0">
                <a:spAutoFit/>
              </a:bodyPr>
              <a:lstStyle/>
              <a:p>
                <a:pPr algn="ctr"/>
                <a:r>
                  <a:rPr lang="en-US" altLang="zh-CN" sz="2000" b="1" dirty="0" smtClean="0">
                    <a:solidFill>
                      <a:srgbClr val="002060"/>
                    </a:solidFill>
                  </a:rPr>
                  <a:t>242</a:t>
                </a:r>
                <a:r>
                  <a:rPr lang="en-US" altLang="zh-CN" sz="2000" dirty="0" smtClean="0">
                    <a:solidFill>
                      <a:srgbClr val="002060"/>
                    </a:solidFill>
                  </a:rPr>
                  <a:t> </a:t>
                </a:r>
                <a:r>
                  <a:rPr lang="en-US" altLang="zh-CN" sz="2000" dirty="0">
                    <a:solidFill>
                      <a:srgbClr val="002060"/>
                    </a:solidFill>
                  </a:rPr>
                  <a:t>bunches</a:t>
                </a:r>
              </a:p>
              <a:p>
                <a:pPr algn="ctr"/>
                <a:r>
                  <a:rPr lang="en-US" altLang="zh-CN" sz="2000" dirty="0">
                    <a:solidFill>
                      <a:srgbClr val="002060"/>
                    </a:solidFill>
                  </a:rPr>
                  <a:t>Revolution frequency: </a:t>
                </a:r>
                <a:r>
                  <a:rPr lang="en-US" altLang="zh-CN" sz="2000" b="1" dirty="0" smtClean="0">
                    <a:solidFill>
                      <a:srgbClr val="002060"/>
                    </a:solidFill>
                  </a:rPr>
                  <a:t>2997</a:t>
                </a:r>
                <a:r>
                  <a:rPr lang="en-US" altLang="zh-CN" sz="2000" dirty="0" smtClean="0">
                    <a:solidFill>
                      <a:srgbClr val="002060"/>
                    </a:solidFill>
                  </a:rPr>
                  <a:t>Hz</a:t>
                </a:r>
                <a:endParaRPr lang="en-US" altLang="zh-CN" sz="2000" dirty="0">
                  <a:solidFill>
                    <a:srgbClr val="002060"/>
                  </a:solidFill>
                </a:endParaRPr>
              </a:p>
              <a:p>
                <a:pPr algn="ctr"/>
                <a14:m>
                  <m:oMath xmlns:m="http://schemas.openxmlformats.org/officeDocument/2006/math">
                    <m:r>
                      <a:rPr lang="en-US" altLang="zh-CN" sz="2000" b="1" i="1" smtClean="0">
                        <a:solidFill>
                          <a:srgbClr val="002060"/>
                        </a:solidFill>
                        <a:latin typeface="Cambria Math" panose="02040503050406030204" pitchFamily="18" charset="0"/>
                      </a:rPr>
                      <m:t>𝟏</m:t>
                    </m:r>
                    <m:r>
                      <a:rPr lang="en-US" altLang="zh-CN" sz="2000" b="1" i="1" smtClean="0">
                        <a:solidFill>
                          <a:srgbClr val="002060"/>
                        </a:solidFill>
                        <a:latin typeface="Cambria Math" panose="02040503050406030204" pitchFamily="18" charset="0"/>
                      </a:rPr>
                      <m:t>.</m:t>
                    </m:r>
                    <m:r>
                      <a:rPr lang="en-US" altLang="zh-CN" sz="2000" b="1" i="1" smtClean="0">
                        <a:solidFill>
                          <a:srgbClr val="002060"/>
                        </a:solidFill>
                        <a:latin typeface="Cambria Math" panose="02040503050406030204" pitchFamily="18" charset="0"/>
                      </a:rPr>
                      <m:t>𝟓</m:t>
                    </m:r>
                    <m:r>
                      <a:rPr lang="en-US" altLang="zh-CN" sz="2000" b="1" i="1">
                        <a:solidFill>
                          <a:srgbClr val="002060"/>
                        </a:solidFill>
                        <a:latin typeface="Cambria Math" panose="02040503050406030204" pitchFamily="18" charset="0"/>
                        <a:ea typeface="Cambria Math"/>
                      </a:rPr>
                      <m:t>×</m:t>
                    </m:r>
                    <m:sSup>
                      <m:sSupPr>
                        <m:ctrlPr>
                          <a:rPr lang="en-US" altLang="zh-CN" sz="2000" b="1" i="1">
                            <a:solidFill>
                              <a:srgbClr val="002060"/>
                            </a:solidFill>
                            <a:latin typeface="Cambria Math" panose="02040503050406030204" pitchFamily="18" charset="0"/>
                            <a:ea typeface="Cambria Math"/>
                          </a:rPr>
                        </m:ctrlPr>
                      </m:sSupPr>
                      <m:e>
                        <m:r>
                          <a:rPr lang="en-US" altLang="zh-CN" sz="2000" b="1" i="1">
                            <a:solidFill>
                              <a:srgbClr val="002060"/>
                            </a:solidFill>
                            <a:latin typeface="Cambria Math" panose="02040503050406030204" pitchFamily="18" charset="0"/>
                            <a:ea typeface="Cambria Math"/>
                          </a:rPr>
                          <m:t>𝟏𝟎</m:t>
                        </m:r>
                      </m:e>
                      <m:sup>
                        <m:r>
                          <a:rPr lang="en-US" altLang="zh-CN" sz="2000" b="1" i="1">
                            <a:solidFill>
                              <a:srgbClr val="002060"/>
                            </a:solidFill>
                            <a:latin typeface="Cambria Math" panose="02040503050406030204" pitchFamily="18" charset="0"/>
                            <a:ea typeface="Cambria Math"/>
                          </a:rPr>
                          <m:t>𝟏𝟏</m:t>
                        </m:r>
                      </m:sup>
                    </m:sSup>
                  </m:oMath>
                </a14:m>
                <a:r>
                  <a:rPr lang="zh-CN" altLang="en-US" sz="2000" dirty="0">
                    <a:solidFill>
                      <a:srgbClr val="002060"/>
                    </a:solidFill>
                  </a:rPr>
                  <a:t> </a:t>
                </a:r>
                <a:r>
                  <a:rPr lang="en-US" altLang="zh-CN" sz="2000" dirty="0">
                    <a:solidFill>
                      <a:srgbClr val="002060"/>
                    </a:solidFill>
                  </a:rPr>
                  <a:t>particles/Bunch</a:t>
                </a:r>
              </a:p>
              <a:p>
                <a:pPr algn="ctr"/>
                <a:r>
                  <a:rPr lang="en-US" altLang="zh-CN" sz="2000" b="1" dirty="0">
                    <a:solidFill>
                      <a:srgbClr val="002060"/>
                    </a:solidFill>
                  </a:rPr>
                  <a:t>L: </a:t>
                </a:r>
                <a14:m>
                  <m:oMath xmlns:m="http://schemas.openxmlformats.org/officeDocument/2006/math">
                    <m:r>
                      <a:rPr lang="en-US" altLang="zh-CN" sz="2000" b="1" i="0" smtClean="0">
                        <a:solidFill>
                          <a:srgbClr val="002060"/>
                        </a:solidFill>
                        <a:latin typeface="Cambria Math" panose="02040503050406030204" pitchFamily="18" charset="0"/>
                        <a:ea typeface="Cambria Math"/>
                      </a:rPr>
                      <m:t>𝟑</m:t>
                    </m:r>
                    <m:r>
                      <a:rPr lang="en-US" altLang="zh-CN" sz="2000" b="1" i="1">
                        <a:solidFill>
                          <a:srgbClr val="002060"/>
                        </a:solidFill>
                        <a:latin typeface="Cambria Math" panose="02040503050406030204" pitchFamily="18" charset="0"/>
                        <a:ea typeface="Cambria Math"/>
                      </a:rPr>
                      <m:t>×</m:t>
                    </m:r>
                    <m:sSup>
                      <m:sSupPr>
                        <m:ctrlPr>
                          <a:rPr lang="en-US" altLang="zh-CN" sz="2000" b="1" i="1">
                            <a:solidFill>
                              <a:srgbClr val="002060"/>
                            </a:solidFill>
                            <a:latin typeface="Cambria Math" panose="02040503050406030204" pitchFamily="18" charset="0"/>
                            <a:ea typeface="Cambria Math"/>
                          </a:rPr>
                        </m:ctrlPr>
                      </m:sSupPr>
                      <m:e>
                        <m:r>
                          <a:rPr lang="en-US" altLang="zh-CN" sz="2000" b="1" i="1">
                            <a:solidFill>
                              <a:srgbClr val="002060"/>
                            </a:solidFill>
                            <a:latin typeface="Cambria Math" panose="02040503050406030204" pitchFamily="18" charset="0"/>
                            <a:ea typeface="Cambria Math"/>
                          </a:rPr>
                          <m:t>𝟏𝟎</m:t>
                        </m:r>
                      </m:e>
                      <m:sup>
                        <m:r>
                          <a:rPr lang="en-US" altLang="zh-CN" sz="2000" b="1" i="1">
                            <a:solidFill>
                              <a:srgbClr val="002060"/>
                            </a:solidFill>
                            <a:latin typeface="Cambria Math" panose="02040503050406030204" pitchFamily="18" charset="0"/>
                            <a:ea typeface="Cambria Math"/>
                          </a:rPr>
                          <m:t>𝟑𝟒</m:t>
                        </m:r>
                      </m:sup>
                    </m:sSup>
                    <m:sSup>
                      <m:sSupPr>
                        <m:ctrlPr>
                          <a:rPr lang="en-US" altLang="zh-CN" sz="2000" b="1" i="1">
                            <a:solidFill>
                              <a:srgbClr val="002060"/>
                            </a:solidFill>
                            <a:latin typeface="Cambria Math" panose="02040503050406030204" pitchFamily="18" charset="0"/>
                            <a:ea typeface="Cambria Math"/>
                          </a:rPr>
                        </m:ctrlPr>
                      </m:sSupPr>
                      <m:e>
                        <m:r>
                          <a:rPr lang="en-US" altLang="zh-CN" sz="2000" b="1" i="1">
                            <a:solidFill>
                              <a:srgbClr val="002060"/>
                            </a:solidFill>
                            <a:latin typeface="Cambria Math"/>
                            <a:ea typeface="Cambria Math"/>
                          </a:rPr>
                          <m:t>𝒄𝒎</m:t>
                        </m:r>
                      </m:e>
                      <m:sup>
                        <m:r>
                          <a:rPr lang="en-US" altLang="zh-CN" sz="2000" b="1" i="1">
                            <a:solidFill>
                              <a:srgbClr val="002060"/>
                            </a:solidFill>
                            <a:latin typeface="Cambria Math"/>
                            <a:ea typeface="Cambria Math"/>
                          </a:rPr>
                          <m:t>−</m:t>
                        </m:r>
                        <m:r>
                          <a:rPr lang="en-US" altLang="zh-CN" sz="2000" b="1" i="1">
                            <a:solidFill>
                              <a:srgbClr val="002060"/>
                            </a:solidFill>
                            <a:latin typeface="Cambria Math"/>
                            <a:ea typeface="Cambria Math"/>
                          </a:rPr>
                          <m:t>𝟐</m:t>
                        </m:r>
                      </m:sup>
                    </m:sSup>
                    <m:sSup>
                      <m:sSupPr>
                        <m:ctrlPr>
                          <a:rPr lang="en-US" altLang="zh-CN" sz="2000" b="1" i="1">
                            <a:solidFill>
                              <a:srgbClr val="002060"/>
                            </a:solidFill>
                            <a:latin typeface="Cambria Math" panose="02040503050406030204" pitchFamily="18" charset="0"/>
                            <a:ea typeface="Cambria Math"/>
                          </a:rPr>
                        </m:ctrlPr>
                      </m:sSupPr>
                      <m:e>
                        <m:r>
                          <a:rPr lang="en-US" altLang="zh-CN" sz="2000" b="1" i="1">
                            <a:solidFill>
                              <a:srgbClr val="002060"/>
                            </a:solidFill>
                            <a:latin typeface="Cambria Math"/>
                            <a:ea typeface="Cambria Math"/>
                          </a:rPr>
                          <m:t>𝒔</m:t>
                        </m:r>
                      </m:e>
                      <m:sup>
                        <m:r>
                          <a:rPr lang="en-US" altLang="zh-CN" sz="2000" b="1" i="1">
                            <a:solidFill>
                              <a:srgbClr val="002060"/>
                            </a:solidFill>
                            <a:latin typeface="Cambria Math"/>
                            <a:ea typeface="Cambria Math"/>
                          </a:rPr>
                          <m:t>−</m:t>
                        </m:r>
                        <m:r>
                          <a:rPr lang="en-US" altLang="zh-CN" sz="2000" b="1" i="1">
                            <a:solidFill>
                              <a:srgbClr val="002060"/>
                            </a:solidFill>
                            <a:latin typeface="Cambria Math"/>
                            <a:ea typeface="Cambria Math"/>
                          </a:rPr>
                          <m:t>𝟏</m:t>
                        </m:r>
                      </m:sup>
                    </m:sSup>
                  </m:oMath>
                </a14:m>
                <a:endParaRPr lang="en-US" altLang="zh-CN" sz="2000" dirty="0">
                  <a:solidFill>
                    <a:srgbClr val="002060"/>
                  </a:solidFill>
                </a:endParaRPr>
              </a:p>
            </p:txBody>
          </p:sp>
        </mc:Choice>
        <mc:Fallback xmlns="">
          <p:sp>
            <p:nvSpPr>
              <p:cNvPr id="3" name="TextBox 2"/>
              <p:cNvSpPr txBox="1">
                <a:spLocks noRot="1" noChangeAspect="1" noMove="1" noResize="1" noEditPoints="1" noAdjustHandles="1" noChangeArrowheads="1" noChangeShapeType="1" noTextEdit="1"/>
              </p:cNvSpPr>
              <p:nvPr/>
            </p:nvSpPr>
            <p:spPr>
              <a:xfrm>
                <a:off x="4011595" y="3013710"/>
                <a:ext cx="4162806" cy="1380250"/>
              </a:xfrm>
              <a:prstGeom prst="rect">
                <a:avLst/>
              </a:prstGeom>
              <a:blipFill rotWithShape="0">
                <a:blip r:embed="rId5"/>
                <a:stretch>
                  <a:fillRect l="-1171" t="-2203" r="-1171" b="-6608"/>
                </a:stretch>
              </a:blipFill>
            </p:spPr>
            <p:txBody>
              <a:bodyPr/>
              <a:lstStyle/>
              <a:p>
                <a:r>
                  <a:rPr lang="zh-CN" altLang="en-US">
                    <a:noFill/>
                  </a:rPr>
                  <a:t> </a:t>
                </a:r>
              </a:p>
            </p:txBody>
          </p:sp>
        </mc:Fallback>
      </mc:AlternateContent>
      <p:sp>
        <p:nvSpPr>
          <p:cNvPr id="29" name="椭圆形标注 28"/>
          <p:cNvSpPr/>
          <p:nvPr/>
        </p:nvSpPr>
        <p:spPr>
          <a:xfrm>
            <a:off x="1675641" y="1052737"/>
            <a:ext cx="3323657" cy="2088231"/>
          </a:xfrm>
          <a:prstGeom prst="wedgeEllipseCallout">
            <a:avLst>
              <a:gd name="adj1" fmla="val 58645"/>
              <a:gd name="adj2" fmla="val 36499"/>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dirty="0">
              <a:solidFill>
                <a:prstClr val="black"/>
              </a:solidFill>
            </a:endParaRPr>
          </a:p>
        </p:txBody>
      </p:sp>
      <p:sp>
        <p:nvSpPr>
          <p:cNvPr id="31" name="椭圆形标注 30"/>
          <p:cNvSpPr/>
          <p:nvPr/>
        </p:nvSpPr>
        <p:spPr>
          <a:xfrm>
            <a:off x="7089586" y="4077072"/>
            <a:ext cx="3398903" cy="2664296"/>
          </a:xfrm>
          <a:prstGeom prst="wedgeEllipseCallout">
            <a:avLst>
              <a:gd name="adj1" fmla="val -60002"/>
              <a:gd name="adj2" fmla="val -35725"/>
            </a:avLst>
          </a:prstGeom>
          <a:noFill/>
        </p:spPr>
        <p:style>
          <a:lnRef idx="2">
            <a:schemeClr val="accent6"/>
          </a:lnRef>
          <a:fillRef idx="1">
            <a:schemeClr val="lt1"/>
          </a:fillRef>
          <a:effectRef idx="0">
            <a:schemeClr val="accent6"/>
          </a:effectRef>
          <a:fontRef idx="minor">
            <a:schemeClr val="dk1"/>
          </a:fontRef>
        </p:style>
        <p:txBody>
          <a:bodyPr rtlCol="0" anchor="ctr"/>
          <a:lstStyle/>
          <a:p>
            <a:pPr algn="ctr"/>
            <a:endParaRPr lang="zh-CN" altLang="en-US">
              <a:solidFill>
                <a:prstClr val="black"/>
              </a:solidFill>
            </a:endParaRPr>
          </a:p>
        </p:txBody>
      </p:sp>
      <p:sp>
        <p:nvSpPr>
          <p:cNvPr id="32" name="TextBox 31"/>
          <p:cNvSpPr txBox="1"/>
          <p:nvPr/>
        </p:nvSpPr>
        <p:spPr>
          <a:xfrm>
            <a:off x="8174401" y="5860978"/>
            <a:ext cx="1579278" cy="646331"/>
          </a:xfrm>
          <a:prstGeom prst="rect">
            <a:avLst/>
          </a:prstGeom>
          <a:noFill/>
        </p:spPr>
        <p:txBody>
          <a:bodyPr wrap="none" rtlCol="0">
            <a:spAutoFit/>
          </a:bodyPr>
          <a:lstStyle/>
          <a:p>
            <a:r>
              <a:rPr lang="en-US" altLang="zh-CN" b="1" dirty="0">
                <a:solidFill>
                  <a:srgbClr val="002060"/>
                </a:solidFill>
              </a:rPr>
              <a:t>Beam-Gas </a:t>
            </a:r>
          </a:p>
          <a:p>
            <a:r>
              <a:rPr lang="en-US" altLang="zh-CN" b="1" dirty="0">
                <a:solidFill>
                  <a:srgbClr val="002060"/>
                </a:solidFill>
              </a:rPr>
              <a:t>Scattering</a:t>
            </a:r>
            <a:endParaRPr lang="zh-CN" altLang="en-US" b="1" dirty="0">
              <a:solidFill>
                <a:srgbClr val="002060"/>
              </a:solidFill>
            </a:endParaRPr>
          </a:p>
        </p:txBody>
      </p:sp>
      <p:sp>
        <p:nvSpPr>
          <p:cNvPr id="9" name="文本框 8"/>
          <p:cNvSpPr txBox="1"/>
          <p:nvPr/>
        </p:nvSpPr>
        <p:spPr>
          <a:xfrm>
            <a:off x="1811383" y="2429392"/>
            <a:ext cx="4549775" cy="646331"/>
          </a:xfrm>
          <a:prstGeom prst="rect">
            <a:avLst/>
          </a:prstGeom>
          <a:noFill/>
        </p:spPr>
        <p:txBody>
          <a:bodyPr wrap="square" rtlCol="0">
            <a:spAutoFit/>
          </a:bodyPr>
          <a:lstStyle/>
          <a:p>
            <a:r>
              <a:rPr lang="en-US" altLang="zh-CN" b="1" dirty="0" smtClean="0">
                <a:solidFill>
                  <a:srgbClr val="002060"/>
                </a:solidFill>
              </a:rPr>
              <a:t>Beam-Thermal photon </a:t>
            </a:r>
          </a:p>
          <a:p>
            <a:r>
              <a:rPr lang="en-US" altLang="zh-CN" b="1" dirty="0" smtClean="0">
                <a:solidFill>
                  <a:srgbClr val="002060"/>
                </a:solidFill>
              </a:rPr>
              <a:t>scattering</a:t>
            </a:r>
            <a:endParaRPr lang="zh-CN" altLang="en-US" b="1" dirty="0">
              <a:solidFill>
                <a:srgbClr val="002060"/>
              </a:solidFill>
            </a:endParaRPr>
          </a:p>
        </p:txBody>
      </p:sp>
      <p:pic>
        <p:nvPicPr>
          <p:cNvPr id="11" name="图片 10"/>
          <p:cNvPicPr>
            <a:picLocks noChangeAspect="1"/>
          </p:cNvPicPr>
          <p:nvPr/>
        </p:nvPicPr>
        <p:blipFill>
          <a:blip r:embed="rId6"/>
          <a:stretch>
            <a:fillRect/>
          </a:stretch>
        </p:blipFill>
        <p:spPr>
          <a:xfrm>
            <a:off x="2234451" y="1356532"/>
            <a:ext cx="2201775" cy="1081186"/>
          </a:xfrm>
          <a:prstGeom prst="rect">
            <a:avLst/>
          </a:prstGeom>
        </p:spPr>
      </p:pic>
    </p:spTree>
    <p:extLst>
      <p:ext uri="{BB962C8B-B14F-4D97-AF65-F5344CB8AC3E}">
        <p14:creationId xmlns:p14="http://schemas.microsoft.com/office/powerpoint/2010/main" val="36901526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CEPC beam lifetime</a:t>
            </a:r>
            <a:endParaRPr lang="zh-CN" altLang="en-US" dirty="0">
              <a:solidFill>
                <a:srgbClr val="FFFF00"/>
              </a:solidFill>
              <a:latin typeface="Arial" panose="020B0604020202020204" pitchFamily="34" charset="0"/>
              <a:cs typeface="Arial" panose="020B0604020202020204" pitchFamily="34" charset="0"/>
            </a:endParaRPr>
          </a:p>
        </p:txBody>
      </p:sp>
      <p:graphicFrame>
        <p:nvGraphicFramePr>
          <p:cNvPr id="4" name="内容占位符 3"/>
          <p:cNvGraphicFramePr>
            <a:graphicFrameLocks noGrp="1"/>
          </p:cNvGraphicFramePr>
          <p:nvPr>
            <p:ph idx="1"/>
            <p:extLst/>
          </p:nvPr>
        </p:nvGraphicFramePr>
        <p:xfrm>
          <a:off x="364171" y="1525131"/>
          <a:ext cx="11463671" cy="4488420"/>
        </p:xfrm>
        <a:graphic>
          <a:graphicData uri="http://schemas.openxmlformats.org/drawingml/2006/table">
            <a:tbl>
              <a:tblPr firstRow="1" bandRow="1">
                <a:tableStyleId>{93296810-A885-4BE3-A3E7-6D5BEEA58F35}</a:tableStyleId>
              </a:tblPr>
              <a:tblGrid>
                <a:gridCol w="4148471"/>
                <a:gridCol w="3657600"/>
                <a:gridCol w="3657600"/>
              </a:tblGrid>
              <a:tr h="546860">
                <a:tc>
                  <a:txBody>
                    <a:bodyPr/>
                    <a:lstStyle/>
                    <a:p>
                      <a:pPr algn="ctr"/>
                      <a:endParaRPr lang="zh-CN" altLang="en-US" sz="1900" dirty="0">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latin typeface="Arial" panose="020B0604020202020204" pitchFamily="34" charset="0"/>
                          <a:cs typeface="Arial" panose="020B0604020202020204" pitchFamily="34" charset="0"/>
                        </a:rPr>
                        <a:t>Beam</a:t>
                      </a:r>
                      <a:r>
                        <a:rPr lang="en-US" altLang="zh-CN" sz="1900" baseline="0" dirty="0" smtClean="0">
                          <a:latin typeface="Arial" panose="020B0604020202020204" pitchFamily="34" charset="0"/>
                          <a:cs typeface="Arial" panose="020B0604020202020204" pitchFamily="34" charset="0"/>
                        </a:rPr>
                        <a:t> lifetime</a:t>
                      </a:r>
                      <a:endParaRPr lang="zh-CN" altLang="en-US" sz="1900" dirty="0">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latin typeface="Arial" panose="020B0604020202020204" pitchFamily="34" charset="0"/>
                          <a:cs typeface="Arial" panose="020B0604020202020204" pitchFamily="34" charset="0"/>
                        </a:rPr>
                        <a:t>others</a:t>
                      </a:r>
                      <a:endParaRPr lang="zh-CN" altLang="en-US" sz="1900" dirty="0">
                        <a:latin typeface="Arial" panose="020B0604020202020204" pitchFamily="34" charset="0"/>
                        <a:cs typeface="Arial" panose="020B0604020202020204" pitchFamily="34" charset="0"/>
                      </a:endParaRPr>
                    </a:p>
                  </a:txBody>
                  <a:tcPr marL="95416" marR="95416" anchor="ctr" anchorCtr="1"/>
                </a:tc>
              </a:tr>
              <a:tr h="546860">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Quantum effect</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&gt;1000</a:t>
                      </a:r>
                      <a:r>
                        <a:rPr lang="en-US" altLang="zh-CN" sz="1900" baseline="0" dirty="0" smtClean="0">
                          <a:solidFill>
                            <a:srgbClr val="002060"/>
                          </a:solidFill>
                          <a:latin typeface="Arial" panose="020B0604020202020204" pitchFamily="34" charset="0"/>
                          <a:cs typeface="Arial" panose="020B0604020202020204" pitchFamily="34" charset="0"/>
                        </a:rPr>
                        <a:t> h</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r h="546860">
                <a:tc>
                  <a:txBody>
                    <a:bodyPr/>
                    <a:lstStyle/>
                    <a:p>
                      <a:pPr algn="ctr"/>
                      <a:r>
                        <a:rPr lang="en-US" altLang="zh-CN" sz="1900" dirty="0" err="1" smtClean="0">
                          <a:solidFill>
                            <a:srgbClr val="002060"/>
                          </a:solidFill>
                          <a:latin typeface="Arial" panose="020B0604020202020204" pitchFamily="34" charset="0"/>
                          <a:cs typeface="Arial" panose="020B0604020202020204" pitchFamily="34" charset="0"/>
                        </a:rPr>
                        <a:t>Touscheck</a:t>
                      </a:r>
                      <a:r>
                        <a:rPr lang="zh-CN" altLang="en-US" sz="1900" baseline="0" dirty="0" smtClean="0">
                          <a:solidFill>
                            <a:srgbClr val="002060"/>
                          </a:solidFill>
                          <a:latin typeface="Arial" panose="020B0604020202020204" pitchFamily="34" charset="0"/>
                          <a:cs typeface="Arial" panose="020B0604020202020204" pitchFamily="34" charset="0"/>
                        </a:rPr>
                        <a:t> </a:t>
                      </a:r>
                      <a:r>
                        <a:rPr lang="en-US" altLang="zh-CN" sz="1900" baseline="0" dirty="0" smtClean="0">
                          <a:solidFill>
                            <a:srgbClr val="002060"/>
                          </a:solidFill>
                          <a:latin typeface="Arial" panose="020B0604020202020204" pitchFamily="34" charset="0"/>
                          <a:cs typeface="Arial" panose="020B0604020202020204" pitchFamily="34" charset="0"/>
                        </a:rPr>
                        <a:t>effect</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&gt;1000</a:t>
                      </a:r>
                      <a:r>
                        <a:rPr lang="en-US" altLang="zh-CN" sz="1900" baseline="0" dirty="0" smtClean="0">
                          <a:solidFill>
                            <a:srgbClr val="002060"/>
                          </a:solidFill>
                          <a:latin typeface="Arial" panose="020B0604020202020204" pitchFamily="34" charset="0"/>
                          <a:cs typeface="Arial" panose="020B0604020202020204" pitchFamily="34" charset="0"/>
                        </a:rPr>
                        <a:t> h</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r h="660400">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Beam-Gas</a:t>
                      </a:r>
                      <a:r>
                        <a:rPr lang="zh-CN" altLang="en-US" sz="1900" dirty="0" smtClean="0">
                          <a:solidFill>
                            <a:srgbClr val="002060"/>
                          </a:solidFill>
                          <a:latin typeface="Arial" panose="020B0604020202020204" pitchFamily="34" charset="0"/>
                          <a:cs typeface="Arial" panose="020B0604020202020204" pitchFamily="34" charset="0"/>
                        </a:rPr>
                        <a:t>（</a:t>
                      </a:r>
                      <a:r>
                        <a:rPr lang="en-US" altLang="zh-CN" sz="1900" dirty="0" smtClean="0">
                          <a:solidFill>
                            <a:srgbClr val="002060"/>
                          </a:solidFill>
                          <a:latin typeface="Arial" panose="020B0604020202020204" pitchFamily="34" charset="0"/>
                          <a:cs typeface="Arial" panose="020B0604020202020204" pitchFamily="34" charset="0"/>
                        </a:rPr>
                        <a:t>Coulomb</a:t>
                      </a:r>
                      <a:r>
                        <a:rPr lang="en-US" altLang="zh-CN" sz="1900" baseline="0" dirty="0" smtClean="0">
                          <a:solidFill>
                            <a:srgbClr val="002060"/>
                          </a:solidFill>
                          <a:latin typeface="Arial" panose="020B0604020202020204" pitchFamily="34" charset="0"/>
                          <a:cs typeface="Arial" panose="020B0604020202020204" pitchFamily="34" charset="0"/>
                        </a:rPr>
                        <a:t> scattering</a:t>
                      </a:r>
                      <a:r>
                        <a:rPr lang="zh-CN" altLang="en-US" sz="1900" dirty="0" smtClean="0">
                          <a:solidFill>
                            <a:srgbClr val="002060"/>
                          </a:solidFill>
                          <a:latin typeface="Arial" panose="020B0604020202020204" pitchFamily="34" charset="0"/>
                          <a:cs typeface="Arial" panose="020B0604020202020204" pitchFamily="34" charset="0"/>
                        </a:rPr>
                        <a:t>）</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&gt;400</a:t>
                      </a:r>
                      <a:r>
                        <a:rPr lang="en-US" altLang="zh-CN" sz="1900" baseline="0" dirty="0" smtClean="0">
                          <a:solidFill>
                            <a:srgbClr val="002060"/>
                          </a:solidFill>
                          <a:latin typeface="Arial" panose="020B0604020202020204" pitchFamily="34" charset="0"/>
                          <a:cs typeface="Arial" panose="020B0604020202020204" pitchFamily="34" charset="0"/>
                        </a:rPr>
                        <a:t> h</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rowSpan="2">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Residual gas CO</a:t>
                      </a:r>
                      <a:r>
                        <a:rPr lang="zh-CN" altLang="en-US" sz="1900" dirty="0" smtClean="0">
                          <a:solidFill>
                            <a:srgbClr val="002060"/>
                          </a:solidFill>
                          <a:latin typeface="Arial" panose="020B0604020202020204" pitchFamily="34" charset="0"/>
                          <a:cs typeface="Arial" panose="020B0604020202020204" pitchFamily="34" charset="0"/>
                        </a:rPr>
                        <a:t>，</a:t>
                      </a:r>
                      <a:r>
                        <a:rPr lang="en-US" altLang="zh-CN" sz="1900" dirty="0" smtClean="0">
                          <a:solidFill>
                            <a:srgbClr val="002060"/>
                          </a:solidFill>
                          <a:latin typeface="Arial" panose="020B0604020202020204" pitchFamily="34" charset="0"/>
                          <a:cs typeface="Arial" panose="020B0604020202020204" pitchFamily="34" charset="0"/>
                        </a:rPr>
                        <a:t>10</a:t>
                      </a:r>
                      <a:r>
                        <a:rPr lang="en-US" altLang="zh-CN" sz="1900" baseline="30000" dirty="0" smtClean="0">
                          <a:solidFill>
                            <a:srgbClr val="002060"/>
                          </a:solidFill>
                          <a:latin typeface="Arial" panose="020B0604020202020204" pitchFamily="34" charset="0"/>
                          <a:cs typeface="Arial" panose="020B0604020202020204" pitchFamily="34" charset="0"/>
                        </a:rPr>
                        <a:t>-7</a:t>
                      </a:r>
                      <a:r>
                        <a:rPr lang="en-US" altLang="zh-CN" sz="1900" dirty="0" smtClean="0">
                          <a:solidFill>
                            <a:srgbClr val="002060"/>
                          </a:solidFill>
                          <a:latin typeface="Arial" panose="020B0604020202020204" pitchFamily="34" charset="0"/>
                          <a:cs typeface="Arial" panose="020B0604020202020204" pitchFamily="34" charset="0"/>
                        </a:rPr>
                        <a:t>Pa</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r h="546860">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Beam-Gas</a:t>
                      </a:r>
                      <a:r>
                        <a:rPr lang="zh-CN" altLang="en-US" sz="1900" dirty="0" smtClean="0">
                          <a:solidFill>
                            <a:srgbClr val="002060"/>
                          </a:solidFill>
                          <a:latin typeface="Arial" panose="020B0604020202020204" pitchFamily="34" charset="0"/>
                          <a:cs typeface="Arial" panose="020B0604020202020204" pitchFamily="34" charset="0"/>
                        </a:rPr>
                        <a:t>（</a:t>
                      </a:r>
                      <a:r>
                        <a:rPr lang="en-US" altLang="zh-CN" sz="1900" dirty="0" err="1" smtClean="0">
                          <a:solidFill>
                            <a:srgbClr val="002060"/>
                          </a:solidFill>
                          <a:latin typeface="Arial" panose="020B0604020202020204" pitchFamily="34" charset="0"/>
                          <a:cs typeface="Arial" panose="020B0604020202020204" pitchFamily="34" charset="0"/>
                        </a:rPr>
                        <a:t>bremsstralung</a:t>
                      </a:r>
                      <a:r>
                        <a:rPr lang="zh-CN" altLang="en-US" sz="1900" dirty="0" smtClean="0">
                          <a:solidFill>
                            <a:srgbClr val="002060"/>
                          </a:solidFill>
                          <a:latin typeface="Arial" panose="020B0604020202020204" pitchFamily="34" charset="0"/>
                          <a:cs typeface="Arial" panose="020B0604020202020204" pitchFamily="34" charset="0"/>
                        </a:rPr>
                        <a:t>）</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63.8</a:t>
                      </a:r>
                      <a:r>
                        <a:rPr lang="zh-CN" altLang="en-US" sz="1900" baseline="0" dirty="0" smtClean="0">
                          <a:solidFill>
                            <a:srgbClr val="002060"/>
                          </a:solidFill>
                          <a:latin typeface="Arial" panose="020B0604020202020204" pitchFamily="34" charset="0"/>
                          <a:cs typeface="Arial" panose="020B0604020202020204" pitchFamily="34" charset="0"/>
                        </a:rPr>
                        <a:t> </a:t>
                      </a:r>
                      <a:r>
                        <a:rPr lang="en-US" altLang="zh-CN" sz="1900" baseline="0" dirty="0" smtClean="0">
                          <a:solidFill>
                            <a:srgbClr val="002060"/>
                          </a:solidFill>
                          <a:latin typeface="Arial" panose="020B0604020202020204" pitchFamily="34" charset="0"/>
                          <a:cs typeface="Arial" panose="020B0604020202020204" pitchFamily="34" charset="0"/>
                        </a:rPr>
                        <a:t>h</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vMerge="1">
                  <a:txBody>
                    <a:bodyPr/>
                    <a:lstStyle/>
                    <a:p>
                      <a:pPr algn="ctr"/>
                      <a:endParaRPr lang="zh-CN" altLang="en-US" dirty="0"/>
                    </a:p>
                  </a:txBody>
                  <a:tcPr anchor="ctr" anchorCtr="1"/>
                </a:tc>
              </a:tr>
              <a:tr h="546860">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Beam-Thermal</a:t>
                      </a:r>
                      <a:r>
                        <a:rPr lang="en-US" altLang="zh-CN" sz="1900" baseline="0" dirty="0" smtClean="0">
                          <a:solidFill>
                            <a:srgbClr val="002060"/>
                          </a:solidFill>
                          <a:latin typeface="Arial" panose="020B0604020202020204" pitchFamily="34" charset="0"/>
                          <a:cs typeface="Arial" panose="020B0604020202020204" pitchFamily="34" charset="0"/>
                        </a:rPr>
                        <a:t> photon scattering</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50.7 h</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r h="546860">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Radiative </a:t>
                      </a:r>
                      <a:r>
                        <a:rPr lang="en-US" altLang="zh-CN" sz="1900" dirty="0" err="1" smtClean="0">
                          <a:solidFill>
                            <a:srgbClr val="002060"/>
                          </a:solidFill>
                          <a:latin typeface="Arial" panose="020B0604020202020204" pitchFamily="34" charset="0"/>
                          <a:cs typeface="Arial" panose="020B0604020202020204" pitchFamily="34" charset="0"/>
                        </a:rPr>
                        <a:t>Bhabha</a:t>
                      </a:r>
                      <a:r>
                        <a:rPr lang="en-US" altLang="zh-CN" sz="1900" baseline="0" dirty="0" smtClean="0">
                          <a:solidFill>
                            <a:srgbClr val="002060"/>
                          </a:solidFill>
                          <a:latin typeface="Arial" panose="020B0604020202020204" pitchFamily="34" charset="0"/>
                          <a:cs typeface="Arial" panose="020B0604020202020204" pitchFamily="34" charset="0"/>
                        </a:rPr>
                        <a:t> scattering</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dirty="0" smtClean="0">
                          <a:solidFill>
                            <a:srgbClr val="002060"/>
                          </a:solidFill>
                          <a:latin typeface="Arial" panose="020B0604020202020204" pitchFamily="34" charset="0"/>
                          <a:cs typeface="Arial" panose="020B0604020202020204" pitchFamily="34" charset="0"/>
                        </a:rPr>
                        <a:t>74</a:t>
                      </a:r>
                      <a:r>
                        <a:rPr lang="zh-CN" altLang="en-US" sz="1900" baseline="0" dirty="0" smtClean="0">
                          <a:solidFill>
                            <a:srgbClr val="002060"/>
                          </a:solidFill>
                          <a:latin typeface="Arial" panose="020B0604020202020204" pitchFamily="34" charset="0"/>
                          <a:cs typeface="Arial" panose="020B0604020202020204" pitchFamily="34" charset="0"/>
                        </a:rPr>
                        <a:t> </a:t>
                      </a:r>
                      <a:r>
                        <a:rPr lang="en-US" altLang="zh-CN" sz="1900" baseline="0" dirty="0" smtClean="0">
                          <a:solidFill>
                            <a:srgbClr val="002060"/>
                          </a:solidFill>
                          <a:latin typeface="Arial" panose="020B0604020202020204" pitchFamily="34" charset="0"/>
                          <a:cs typeface="Arial" panose="020B0604020202020204" pitchFamily="34" charset="0"/>
                        </a:rPr>
                        <a:t>min</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r h="546860">
                <a:tc>
                  <a:txBody>
                    <a:bodyPr/>
                    <a:lstStyle/>
                    <a:p>
                      <a:pPr algn="ctr"/>
                      <a:r>
                        <a:rPr lang="en-US" altLang="zh-CN" sz="1900" dirty="0" err="1" smtClean="0">
                          <a:solidFill>
                            <a:srgbClr val="002060"/>
                          </a:solidFill>
                          <a:latin typeface="Arial" panose="020B0604020202020204" pitchFamily="34" charset="0"/>
                          <a:cs typeface="Arial" panose="020B0604020202020204" pitchFamily="34" charset="0"/>
                        </a:rPr>
                        <a:t>Beamstrahlung</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r>
                        <a:rPr lang="en-US" altLang="zh-CN" sz="1900" baseline="0" dirty="0" smtClean="0">
                          <a:solidFill>
                            <a:srgbClr val="002060"/>
                          </a:solidFill>
                          <a:latin typeface="Arial" panose="020B0604020202020204" pitchFamily="34" charset="0"/>
                          <a:cs typeface="Arial" panose="020B0604020202020204" pitchFamily="34" charset="0"/>
                        </a:rPr>
                        <a:t>80 min</a:t>
                      </a: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c>
                  <a:txBody>
                    <a:bodyPr/>
                    <a:lstStyle/>
                    <a:p>
                      <a:pPr algn="ctr"/>
                      <a:endParaRPr lang="zh-CN" altLang="en-US" sz="1900" dirty="0">
                        <a:solidFill>
                          <a:srgbClr val="002060"/>
                        </a:solidFill>
                        <a:latin typeface="Arial" panose="020B0604020202020204" pitchFamily="34" charset="0"/>
                        <a:cs typeface="Arial" panose="020B0604020202020204" pitchFamily="34" charset="0"/>
                      </a:endParaRPr>
                    </a:p>
                  </a:txBody>
                  <a:tcPr marL="95416" marR="95416" anchor="ctr" anchorCtr="1"/>
                </a:tc>
              </a:tr>
            </a:tbl>
          </a:graphicData>
        </a:graphic>
      </p:graphicFrame>
      <p:sp>
        <p:nvSpPr>
          <p:cNvPr id="3" name="椭圆 2"/>
          <p:cNvSpPr/>
          <p:nvPr/>
        </p:nvSpPr>
        <p:spPr>
          <a:xfrm>
            <a:off x="252549" y="3709852"/>
            <a:ext cx="7506787" cy="2503672"/>
          </a:xfrm>
          <a:prstGeom prst="ellipse">
            <a:avLst/>
          </a:prstGeom>
          <a:noFill/>
          <a:ln>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1226202550"/>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759823" y="1"/>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Loss particles due to RBB &amp; BS</a:t>
            </a:r>
            <a:endParaRPr lang="zh-CN" altLang="en-US" dirty="0">
              <a:solidFill>
                <a:srgbClr val="FFFF00"/>
              </a:solidFill>
              <a:latin typeface="Arial" panose="020B0604020202020204" pitchFamily="34" charset="0"/>
              <a:cs typeface="Arial" panose="020B0604020202020204" pitchFamily="34" charset="0"/>
            </a:endParaRPr>
          </a:p>
        </p:txBody>
      </p:sp>
      <p:sp>
        <p:nvSpPr>
          <p:cNvPr id="3" name="矩形 2"/>
          <p:cNvSpPr/>
          <p:nvPr/>
        </p:nvSpPr>
        <p:spPr>
          <a:xfrm>
            <a:off x="7994209" y="1282447"/>
            <a:ext cx="4042416" cy="5509200"/>
          </a:xfrm>
          <a:prstGeom prst="rect">
            <a:avLst/>
          </a:prstGeom>
        </p:spPr>
        <p:txBody>
          <a:bodyPr wrap="square">
            <a:spAutoFit/>
          </a:bodyPr>
          <a:lstStyle/>
          <a:p>
            <a:pPr marL="285744" indent="-285744" algn="just">
              <a:buClr>
                <a:srgbClr val="D10DA7"/>
              </a:buClr>
              <a:buFont typeface="Wingdings" panose="05000000000000000000" pitchFamily="2" charset="2"/>
              <a:buChar char="Ø"/>
            </a:pPr>
            <a:r>
              <a:rPr lang="en-GB" altLang="zh-CN" sz="1600" dirty="0" smtClean="0">
                <a:solidFill>
                  <a:srgbClr val="002060"/>
                </a:solidFill>
                <a:latin typeface="Arial" panose="020B0604020202020204" pitchFamily="34" charset="0"/>
                <a:cs typeface="Arial" panose="020B0604020202020204" pitchFamily="34" charset="0"/>
              </a:rPr>
              <a:t>For RBB, most </a:t>
            </a:r>
            <a:r>
              <a:rPr lang="en-GB" altLang="zh-CN" sz="1600" dirty="0">
                <a:solidFill>
                  <a:srgbClr val="002060"/>
                </a:solidFill>
                <a:latin typeface="Arial" panose="020B0604020202020204" pitchFamily="34" charset="0"/>
                <a:cs typeface="Arial" panose="020B0604020202020204" pitchFamily="34" charset="0"/>
              </a:rPr>
              <a:t>the events lost in the detector immediately. A few particles with high energy will lost near the IP after one revolution for a small energy loss. </a:t>
            </a:r>
          </a:p>
          <a:p>
            <a:pPr marL="285744" indent="-285744" algn="just">
              <a:buClr>
                <a:srgbClr val="D10DA7"/>
              </a:buClr>
              <a:buFont typeface="Wingdings" panose="05000000000000000000" pitchFamily="2" charset="2"/>
              <a:buChar char="Ø"/>
            </a:pPr>
            <a:r>
              <a:rPr lang="en-GB" altLang="zh-CN" sz="1600" dirty="0" smtClean="0">
                <a:solidFill>
                  <a:srgbClr val="002060"/>
                </a:solidFill>
                <a:latin typeface="Arial" panose="020B0604020202020204" pitchFamily="34" charset="0"/>
                <a:cs typeface="Arial" panose="020B0604020202020204" pitchFamily="34" charset="0"/>
              </a:rPr>
              <a:t>For BS, energy </a:t>
            </a:r>
            <a:r>
              <a:rPr lang="en-GB" altLang="zh-CN" sz="1600" dirty="0">
                <a:solidFill>
                  <a:srgbClr val="002060"/>
                </a:solidFill>
                <a:latin typeface="Arial" panose="020B0604020202020204" pitchFamily="34" charset="0"/>
                <a:cs typeface="Arial" panose="020B0604020202020204" pitchFamily="34" charset="0"/>
              </a:rPr>
              <a:t>spread distribution close to the energy acceptance, the beam loss particles not appeared in the downstream of first </a:t>
            </a:r>
            <a:r>
              <a:rPr lang="en-GB" altLang="zh-CN" sz="1600" dirty="0" smtClean="0">
                <a:solidFill>
                  <a:srgbClr val="002060"/>
                </a:solidFill>
                <a:latin typeface="Arial" panose="020B0604020202020204" pitchFamily="34" charset="0"/>
                <a:cs typeface="Arial" panose="020B0604020202020204" pitchFamily="34" charset="0"/>
              </a:rPr>
              <a:t>turn</a:t>
            </a:r>
            <a:r>
              <a:rPr lang="en-GB" altLang="zh-CN" sz="1600" dirty="0">
                <a:solidFill>
                  <a:srgbClr val="002060"/>
                </a:solidFill>
                <a:latin typeface="Arial" panose="020B0604020202020204" pitchFamily="34" charset="0"/>
                <a:cs typeface="Arial" panose="020B0604020202020204" pitchFamily="34" charset="0"/>
              </a:rPr>
              <a:t>.</a:t>
            </a:r>
            <a:endParaRPr lang="en-GB" altLang="zh-CN" sz="1600" dirty="0" smtClean="0">
              <a:solidFill>
                <a:srgbClr val="002060"/>
              </a:solidFill>
              <a:latin typeface="Arial" panose="020B0604020202020204" pitchFamily="34" charset="0"/>
              <a:cs typeface="Arial" panose="020B0604020202020204" pitchFamily="34" charset="0"/>
            </a:endParaRPr>
          </a:p>
          <a:p>
            <a:pPr marL="285744" indent="-285744" algn="just">
              <a:buClr>
                <a:srgbClr val="D10DA7"/>
              </a:buClr>
              <a:buFont typeface="Wingdings" panose="05000000000000000000" pitchFamily="2" charset="2"/>
              <a:buChar char="Ø"/>
            </a:pPr>
            <a:r>
              <a:rPr lang="en-GB" altLang="zh-CN" sz="1600" dirty="0" smtClean="0">
                <a:solidFill>
                  <a:srgbClr val="002060"/>
                </a:solidFill>
                <a:latin typeface="Arial" panose="020B0604020202020204" pitchFamily="34" charset="0"/>
                <a:cs typeface="Arial" panose="020B0604020202020204" pitchFamily="34" charset="0"/>
              </a:rPr>
              <a:t>Compared </a:t>
            </a:r>
            <a:r>
              <a:rPr lang="en-GB" altLang="zh-CN" sz="1600" dirty="0">
                <a:solidFill>
                  <a:srgbClr val="002060"/>
                </a:solidFill>
                <a:latin typeface="Arial" panose="020B0604020202020204" pitchFamily="34" charset="0"/>
                <a:cs typeface="Arial" panose="020B0604020202020204" pitchFamily="34" charset="0"/>
              </a:rPr>
              <a:t>to the one turn’s tracking, more particles get lost in the upstream region of the IR. </a:t>
            </a:r>
            <a:endParaRPr lang="en-GB" altLang="zh-CN" sz="1600" dirty="0" smtClean="0">
              <a:solidFill>
                <a:srgbClr val="002060"/>
              </a:solidFill>
              <a:latin typeface="Arial" panose="020B0604020202020204" pitchFamily="34" charset="0"/>
              <a:cs typeface="Arial" panose="020B0604020202020204" pitchFamily="34" charset="0"/>
            </a:endParaRPr>
          </a:p>
          <a:p>
            <a:pPr marL="285744" indent="-285744" algn="just">
              <a:buClr>
                <a:srgbClr val="D10DA7"/>
              </a:buClr>
              <a:buFont typeface="Wingdings" panose="05000000000000000000" pitchFamily="2" charset="2"/>
              <a:buChar char="Ø"/>
            </a:pPr>
            <a:r>
              <a:rPr lang="en-GB" altLang="zh-CN" sz="1600" dirty="0">
                <a:solidFill>
                  <a:srgbClr val="002060"/>
                </a:solidFill>
                <a:latin typeface="Arial" panose="020B0604020202020204" pitchFamily="34" charset="0"/>
                <a:cs typeface="Arial" panose="020B0604020202020204" pitchFamily="34" charset="0"/>
              </a:rPr>
              <a:t>Although pretty large fraction of events lost in the downstream region, the radiation damage for detector component is tolerable</a:t>
            </a:r>
            <a:r>
              <a:rPr lang="en-GB" altLang="zh-CN" sz="1600" dirty="0" smtClean="0">
                <a:solidFill>
                  <a:srgbClr val="002060"/>
                </a:solidFill>
                <a:latin typeface="Arial" panose="020B0604020202020204" pitchFamily="34" charset="0"/>
                <a:cs typeface="Arial" panose="020B0604020202020204" pitchFamily="34" charset="0"/>
              </a:rPr>
              <a:t>.</a:t>
            </a:r>
            <a:endParaRPr lang="en-GB" altLang="zh-CN" sz="1600" dirty="0">
              <a:solidFill>
                <a:srgbClr val="002060"/>
              </a:solidFill>
              <a:latin typeface="Arial" panose="020B0604020202020204" pitchFamily="34" charset="0"/>
              <a:cs typeface="Arial" panose="020B0604020202020204" pitchFamily="34" charset="0"/>
            </a:endParaRPr>
          </a:p>
          <a:p>
            <a:pPr marL="285744" indent="-285744" algn="just">
              <a:buClr>
                <a:srgbClr val="D10DA7"/>
              </a:buClr>
              <a:buFont typeface="Wingdings" panose="05000000000000000000" pitchFamily="2" charset="2"/>
              <a:buChar char="Ø"/>
            </a:pPr>
            <a:r>
              <a:rPr lang="en-GB" altLang="zh-CN" sz="1600" dirty="0">
                <a:solidFill>
                  <a:srgbClr val="002060"/>
                </a:solidFill>
                <a:latin typeface="Arial" panose="020B0604020202020204" pitchFamily="34" charset="0"/>
                <a:cs typeface="Arial" panose="020B0604020202020204" pitchFamily="34" charset="0"/>
              </a:rPr>
              <a:t>The events lost in the upstream region are more dangerous for they are likely permeate into the detector components, even with the small flying angle respect to the longitudinal direction considered.</a:t>
            </a:r>
          </a:p>
          <a:p>
            <a:pPr marL="285744" indent="-285744" algn="just">
              <a:buClr>
                <a:srgbClr val="D10DA7"/>
              </a:buClr>
              <a:buFont typeface="Wingdings" panose="05000000000000000000" pitchFamily="2" charset="2"/>
              <a:buChar char="Ø"/>
            </a:pPr>
            <a:r>
              <a:rPr lang="en-GB" altLang="zh-CN" sz="1600" dirty="0">
                <a:solidFill>
                  <a:srgbClr val="D10DA7"/>
                </a:solidFill>
                <a:latin typeface="Arial" panose="020B0604020202020204" pitchFamily="34" charset="0"/>
                <a:cs typeface="Arial" panose="020B0604020202020204" pitchFamily="34" charset="0"/>
              </a:rPr>
              <a:t>Collimators are needed.</a:t>
            </a:r>
            <a:endParaRPr lang="zh-CN" altLang="zh-CN" sz="1600" dirty="0">
              <a:solidFill>
                <a:srgbClr val="D10DA7"/>
              </a:solidFill>
              <a:latin typeface="Arial" panose="020B0604020202020204" pitchFamily="34" charset="0"/>
              <a:cs typeface="Arial" panose="020B0604020202020204" pitchFamily="34" charset="0"/>
            </a:endParaRPr>
          </a:p>
        </p:txBody>
      </p:sp>
      <p:sp>
        <p:nvSpPr>
          <p:cNvPr id="4" name="圆角矩形 3"/>
          <p:cNvSpPr/>
          <p:nvPr/>
        </p:nvSpPr>
        <p:spPr>
          <a:xfrm>
            <a:off x="7839568" y="1119484"/>
            <a:ext cx="4351699" cy="5738516"/>
          </a:xfrm>
          <a:prstGeom prst="roundRect">
            <a:avLst/>
          </a:prstGeom>
          <a:no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aphicFrame>
        <p:nvGraphicFramePr>
          <p:cNvPr id="6" name="图表 5"/>
          <p:cNvGraphicFramePr>
            <a:graphicFrameLocks/>
          </p:cNvGraphicFramePr>
          <p:nvPr>
            <p:extLst/>
          </p:nvPr>
        </p:nvGraphicFramePr>
        <p:xfrm>
          <a:off x="3702867" y="1325564"/>
          <a:ext cx="4137434" cy="2024980"/>
        </p:xfrm>
        <a:graphic>
          <a:graphicData uri="http://schemas.openxmlformats.org/drawingml/2006/chart">
            <c:chart xmlns:c="http://schemas.openxmlformats.org/drawingml/2006/chart" xmlns:r="http://schemas.openxmlformats.org/officeDocument/2006/relationships" r:id="rId2"/>
          </a:graphicData>
        </a:graphic>
      </p:graphicFrame>
      <p:pic>
        <p:nvPicPr>
          <p:cNvPr id="7" name="图片 6"/>
          <p:cNvPicPr>
            <a:picLocks noChangeAspect="1"/>
          </p:cNvPicPr>
          <p:nvPr/>
        </p:nvPicPr>
        <p:blipFill>
          <a:blip r:embed="rId3"/>
          <a:stretch>
            <a:fillRect/>
          </a:stretch>
        </p:blipFill>
        <p:spPr>
          <a:xfrm>
            <a:off x="156702" y="1282447"/>
            <a:ext cx="3546165" cy="2131726"/>
          </a:xfrm>
          <a:prstGeom prst="rect">
            <a:avLst/>
          </a:prstGeom>
        </p:spPr>
      </p:pic>
      <p:pic>
        <p:nvPicPr>
          <p:cNvPr id="9" name="图片 8"/>
          <p:cNvPicPr>
            <a:picLocks noChangeAspect="1"/>
          </p:cNvPicPr>
          <p:nvPr/>
        </p:nvPicPr>
        <p:blipFill>
          <a:blip r:embed="rId4"/>
          <a:stretch>
            <a:fillRect/>
          </a:stretch>
        </p:blipFill>
        <p:spPr>
          <a:xfrm>
            <a:off x="162022" y="3657649"/>
            <a:ext cx="3540845" cy="2095892"/>
          </a:xfrm>
          <a:prstGeom prst="rect">
            <a:avLst/>
          </a:prstGeom>
        </p:spPr>
      </p:pic>
      <p:graphicFrame>
        <p:nvGraphicFramePr>
          <p:cNvPr id="10" name="图表 9"/>
          <p:cNvGraphicFramePr>
            <a:graphicFrameLocks/>
          </p:cNvGraphicFramePr>
          <p:nvPr>
            <p:extLst/>
          </p:nvPr>
        </p:nvGraphicFramePr>
        <p:xfrm>
          <a:off x="3702867" y="3653454"/>
          <a:ext cx="4136701" cy="2086330"/>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2813081762"/>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3" y="5"/>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Collimator design</a:t>
            </a:r>
            <a:endParaRPr lang="zh-CN" altLang="en-US" sz="2000" dirty="0">
              <a:solidFill>
                <a:srgbClr val="FFFF00"/>
              </a:solidFill>
              <a:latin typeface="Arial" panose="020B0604020202020204" pitchFamily="34" charset="0"/>
              <a:cs typeface="Arial" panose="020B0604020202020204" pitchFamily="34" charset="0"/>
            </a:endParaRPr>
          </a:p>
        </p:txBody>
      </p:sp>
      <mc:AlternateContent xmlns:mc="http://schemas.openxmlformats.org/markup-compatibility/2006" xmlns:a14="http://schemas.microsoft.com/office/drawing/2010/main">
        <mc:Choice Requires="a14">
          <p:sp>
            <p:nvSpPr>
              <p:cNvPr id="5" name="文本框 4"/>
              <p:cNvSpPr txBox="1"/>
              <p:nvPr/>
            </p:nvSpPr>
            <p:spPr>
              <a:xfrm>
                <a:off x="410139" y="1214199"/>
                <a:ext cx="10430167" cy="1436932"/>
              </a:xfrm>
              <a:prstGeom prst="rect">
                <a:avLst/>
              </a:prstGeom>
              <a:noFill/>
            </p:spPr>
            <p:txBody>
              <a:bodyPr wrap="square" rtlCol="0">
                <a:spAutoFit/>
              </a:bodyPr>
              <a:lstStyle/>
              <a:p>
                <a:pPr marL="285744" indent="-285744">
                  <a:buFont typeface="Wingdings" panose="05000000000000000000" pitchFamily="2" charset="2"/>
                  <a:buChar char="Ø"/>
                </a:pPr>
                <a:r>
                  <a:rPr lang="en-US" altLang="zh-CN" sz="1600" dirty="0">
                    <a:solidFill>
                      <a:srgbClr val="0070C0"/>
                    </a:solidFill>
                    <a:latin typeface="Arial" panose="020B0604020202020204" pitchFamily="34" charset="0"/>
                    <a:cs typeface="Arial" panose="020B0604020202020204" pitchFamily="34" charset="0"/>
                  </a:rPr>
                  <a:t>Beam stay clear region: </a:t>
                </a:r>
                <a:r>
                  <a:rPr lang="en-US" altLang="zh-CN" sz="1600" dirty="0">
                    <a:solidFill>
                      <a:srgbClr val="0070C0"/>
                    </a:solidFill>
                    <a:latin typeface="Arial" panose="020B0604020202020204" pitchFamily="34" charset="0"/>
                    <a:cs typeface="Arial" panose="020B0604020202020204" pitchFamily="34" charset="0"/>
                    <a:sym typeface="Symbol" panose="05050102010706020507" pitchFamily="18" charset="2"/>
                  </a:rPr>
                  <a:t>18 </a:t>
                </a:r>
                <a:r>
                  <a:rPr lang="en-US" altLang="zh-CN" sz="1600" baseline="-25000" dirty="0">
                    <a:solidFill>
                      <a:srgbClr val="0070C0"/>
                    </a:solidFill>
                    <a:latin typeface="Arial" panose="020B0604020202020204" pitchFamily="34" charset="0"/>
                    <a:cs typeface="Arial" panose="020B0604020202020204" pitchFamily="34" charset="0"/>
                    <a:sym typeface="Symbol" panose="05050102010706020507" pitchFamily="18" charset="2"/>
                  </a:rPr>
                  <a:t>x</a:t>
                </a:r>
                <a:r>
                  <a:rPr lang="en-US" altLang="zh-CN" sz="1600" dirty="0">
                    <a:solidFill>
                      <a:srgbClr val="0070C0"/>
                    </a:solidFill>
                    <a:latin typeface="Arial" panose="020B0604020202020204" pitchFamily="34" charset="0"/>
                    <a:cs typeface="Arial" panose="020B0604020202020204" pitchFamily="34" charset="0"/>
                    <a:sym typeface="Symbol" panose="05050102010706020507" pitchFamily="18" charset="2"/>
                  </a:rPr>
                  <a:t>+3mm, 22 </a:t>
                </a:r>
                <a:r>
                  <a:rPr lang="en-US" altLang="zh-CN" sz="1600" baseline="-25000" dirty="0">
                    <a:solidFill>
                      <a:srgbClr val="0070C0"/>
                    </a:solidFill>
                    <a:latin typeface="Arial" panose="020B0604020202020204" pitchFamily="34" charset="0"/>
                    <a:cs typeface="Arial" panose="020B0604020202020204" pitchFamily="34" charset="0"/>
                    <a:sym typeface="Symbol" panose="05050102010706020507" pitchFamily="18" charset="2"/>
                  </a:rPr>
                  <a:t>y</a:t>
                </a:r>
                <a:r>
                  <a:rPr lang="en-US" altLang="zh-CN" sz="1600" dirty="0">
                    <a:solidFill>
                      <a:srgbClr val="0070C0"/>
                    </a:solidFill>
                    <a:latin typeface="Arial" panose="020B0604020202020204" pitchFamily="34" charset="0"/>
                    <a:cs typeface="Arial" panose="020B0604020202020204" pitchFamily="34" charset="0"/>
                    <a:sym typeface="Symbol" panose="05050102010706020507" pitchFamily="18" charset="2"/>
                  </a:rPr>
                  <a:t>+3mm</a:t>
                </a:r>
              </a:p>
              <a:p>
                <a:pPr marL="285744" indent="-285744">
                  <a:buFont typeface="Wingdings" panose="05000000000000000000" pitchFamily="2" charset="2"/>
                  <a:buChar char="Ø"/>
                </a:pPr>
                <a:r>
                  <a:rPr lang="en-US" altLang="zh-CN" sz="1600" dirty="0">
                    <a:solidFill>
                      <a:srgbClr val="00B050"/>
                    </a:solidFill>
                    <a:latin typeface="Arial" panose="020B0604020202020204" pitchFamily="34" charset="0"/>
                    <a:cs typeface="Arial" panose="020B0604020202020204" pitchFamily="34" charset="0"/>
                    <a:sym typeface="Symbol" panose="05050102010706020507" pitchFamily="18" charset="2"/>
                  </a:rPr>
                  <a:t>Impedance requirement: slope angle of collimator &lt; 0.1</a:t>
                </a:r>
              </a:p>
              <a:p>
                <a:pPr marL="285744" indent="-285744">
                  <a:buFont typeface="Wingdings" panose="05000000000000000000" pitchFamily="2" charset="2"/>
                  <a:buChar char="Ø"/>
                </a:pPr>
                <a:r>
                  <a:rPr lang="en-US" altLang="zh-CN" sz="1600" dirty="0">
                    <a:solidFill>
                      <a:srgbClr val="D10DA7"/>
                    </a:solidFill>
                    <a:latin typeface="Arial" panose="020B0604020202020204" pitchFamily="34" charset="0"/>
                    <a:cs typeface="Arial" panose="020B0604020202020204" pitchFamily="34" charset="0"/>
                    <a:sym typeface="Symbol" panose="05050102010706020507" pitchFamily="18" charset="2"/>
                  </a:rPr>
                  <a:t>To shield big energy spread particles, phase between pair collimators: /2+n*</a:t>
                </a:r>
              </a:p>
              <a:p>
                <a:pPr marL="285744" indent="-285744">
                  <a:buFont typeface="Wingdings" panose="05000000000000000000" pitchFamily="2" charset="2"/>
                  <a:buChar char="Ø"/>
                </a:pPr>
                <a:r>
                  <a:rPr lang="en-US" altLang="zh-CN" sz="1600" dirty="0">
                    <a:solidFill>
                      <a:srgbClr val="C00000"/>
                    </a:solidFill>
                    <a:latin typeface="Arial" panose="020B0604020202020204" pitchFamily="34" charset="0"/>
                    <a:cs typeface="Arial" panose="020B0604020202020204" pitchFamily="34" charset="0"/>
                    <a:sym typeface="Symbol" panose="05050102010706020507" pitchFamily="18" charset="2"/>
                  </a:rPr>
                  <a:t>Collimator design in large dispersion region: =</a:t>
                </a:r>
                <a14:m>
                  <m:oMath xmlns:m="http://schemas.openxmlformats.org/officeDocument/2006/math">
                    <m:rad>
                      <m:radPr>
                        <m:degHide m:val="on"/>
                        <m:ctrlPr>
                          <a:rPr lang="el-GR"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ctrlPr>
                      </m:radPr>
                      <m:deg/>
                      <m:e>
                        <m:r>
                          <m:rPr>
                            <m:sty m:val="p"/>
                          </m:rPr>
                          <a:rPr lang="el-GR"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t>εβ</m:t>
                        </m:r>
                        <m:r>
                          <a:rPr lang="en-US"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t>+</m:t>
                        </m:r>
                        <m:d>
                          <m:dPr>
                            <m:ctrlPr>
                              <a:rPr lang="en-US"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ctrlPr>
                          </m:dPr>
                          <m:e>
                            <m:r>
                              <a:rPr lang="en-US"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t>𝐷</m:t>
                            </m:r>
                            <m:r>
                              <a:rPr lang="en-US" altLang="zh-CN" sz="1600" i="1" baseline="-25000" dirty="0">
                                <a:solidFill>
                                  <a:srgbClr val="C00000"/>
                                </a:solidFill>
                                <a:latin typeface="Cambria Math" panose="02040503050406030204" pitchFamily="18" charset="0"/>
                                <a:ea typeface="Cambria Math" panose="02040503050406030204" pitchFamily="18" charset="0"/>
                                <a:sym typeface="Symbol" panose="05050102010706020507" pitchFamily="18" charset="2"/>
                              </a:rPr>
                              <m:t>𝑥</m:t>
                            </m:r>
                            <m:r>
                              <a:rPr lang="en-US" altLang="zh-CN" sz="1600" i="1" dirty="0">
                                <a:solidFill>
                                  <a:srgbClr val="C00000"/>
                                </a:solidFill>
                                <a:latin typeface="Cambria Math" panose="02040503050406030204" pitchFamily="18" charset="0"/>
                                <a:ea typeface="Cambria Math" panose="02040503050406030204" pitchFamily="18" charset="0"/>
                                <a:sym typeface="Symbol" panose="05050102010706020507" pitchFamily="18" charset="2"/>
                              </a:rPr>
                              <m:t></m:t>
                            </m:r>
                            <m:r>
                              <a:rPr lang="en-US" altLang="zh-CN" sz="1600" i="1" baseline="-25000" dirty="0">
                                <a:solidFill>
                                  <a:srgbClr val="C00000"/>
                                </a:solidFill>
                                <a:latin typeface="Cambria Math" panose="02040503050406030204" pitchFamily="18" charset="0"/>
                                <a:ea typeface="Cambria Math" panose="02040503050406030204" pitchFamily="18" charset="0"/>
                                <a:sym typeface="Symbol" panose="05050102010706020507" pitchFamily="18" charset="2"/>
                              </a:rPr>
                              <m:t>𝑒</m:t>
                            </m:r>
                          </m:e>
                        </m:d>
                        <m:r>
                          <a:rPr lang="en-US" altLang="zh-CN" sz="1600" i="1" baseline="30000" dirty="0">
                            <a:solidFill>
                              <a:srgbClr val="C00000"/>
                            </a:solidFill>
                            <a:latin typeface="Cambria Math" panose="02040503050406030204" pitchFamily="18" charset="0"/>
                            <a:ea typeface="Cambria Math" panose="02040503050406030204" pitchFamily="18" charset="0"/>
                            <a:sym typeface="Symbol" panose="05050102010706020507" pitchFamily="18" charset="2"/>
                          </a:rPr>
                          <m:t>2</m:t>
                        </m:r>
                      </m:e>
                    </m:rad>
                  </m:oMath>
                </a14:m>
                <a:endParaRPr lang="en-US" altLang="zh-CN" sz="1600" baseline="30000" dirty="0">
                  <a:solidFill>
                    <a:srgbClr val="FF0000"/>
                  </a:solidFill>
                  <a:latin typeface="Arial" panose="020B0604020202020204" pitchFamily="34" charset="0"/>
                  <a:ea typeface="Cambria Math" panose="02040503050406030204" pitchFamily="18" charset="0"/>
                  <a:cs typeface="Arial" panose="020B0604020202020204" pitchFamily="34" charset="0"/>
                  <a:sym typeface="Symbol" panose="05050102010706020507" pitchFamily="18" charset="2"/>
                </a:endParaRPr>
              </a:p>
              <a:p>
                <a:pPr marL="285744" indent="-285744">
                  <a:buFont typeface="Wingdings" panose="05000000000000000000" pitchFamily="2" charset="2"/>
                  <a:buChar char="Ø"/>
                </a:pPr>
                <a:endParaRPr lang="zh-CN" altLang="en-US" sz="2000" dirty="0">
                  <a:solidFill>
                    <a:srgbClr val="FF0000"/>
                  </a:solidFill>
                </a:endParaRPr>
              </a:p>
            </p:txBody>
          </p:sp>
        </mc:Choice>
        <mc:Fallback xmlns="">
          <p:sp>
            <p:nvSpPr>
              <p:cNvPr id="5" name="文本框 4"/>
              <p:cNvSpPr txBox="1">
                <a:spLocks noRot="1" noChangeAspect="1" noMove="1" noResize="1" noEditPoints="1" noAdjustHandles="1" noChangeArrowheads="1" noChangeShapeType="1" noTextEdit="1"/>
              </p:cNvSpPr>
              <p:nvPr/>
            </p:nvSpPr>
            <p:spPr>
              <a:xfrm>
                <a:off x="410139" y="1214199"/>
                <a:ext cx="10430167" cy="1436932"/>
              </a:xfrm>
              <a:prstGeom prst="rect">
                <a:avLst/>
              </a:prstGeom>
              <a:blipFill rotWithShape="0">
                <a:blip r:embed="rId2"/>
                <a:stretch>
                  <a:fillRect l="-234" t="-1695"/>
                </a:stretch>
              </a:blipFill>
            </p:spPr>
            <p:txBody>
              <a:bodyPr/>
              <a:lstStyle/>
              <a:p>
                <a:r>
                  <a:rPr lang="zh-CN" altLang="en-US">
                    <a:noFill/>
                  </a:rPr>
                  <a:t> </a:t>
                </a:r>
              </a:p>
            </p:txBody>
          </p:sp>
        </mc:Fallback>
      </mc:AlternateContent>
      <p:graphicFrame>
        <p:nvGraphicFramePr>
          <p:cNvPr id="6" name="内容占位符 3"/>
          <p:cNvGraphicFramePr>
            <a:graphicFrameLocks/>
          </p:cNvGraphicFramePr>
          <p:nvPr>
            <p:extLst>
              <p:ext uri="{D42A27DB-BD31-4B8C-83A1-F6EECF244321}">
                <p14:modId xmlns:p14="http://schemas.microsoft.com/office/powerpoint/2010/main" val="1203575412"/>
              </p:ext>
            </p:extLst>
          </p:nvPr>
        </p:nvGraphicFramePr>
        <p:xfrm>
          <a:off x="265540" y="2470114"/>
          <a:ext cx="7665296" cy="1798320"/>
        </p:xfrm>
        <a:graphic>
          <a:graphicData uri="http://schemas.openxmlformats.org/drawingml/2006/table">
            <a:tbl>
              <a:tblPr firstRow="1" bandRow="1">
                <a:tableStyleId>{93296810-A885-4BE3-A3E7-6D5BEEA58F35}</a:tableStyleId>
              </a:tblPr>
              <a:tblGrid>
                <a:gridCol w="958162"/>
                <a:gridCol w="958162"/>
                <a:gridCol w="958162"/>
                <a:gridCol w="958162"/>
                <a:gridCol w="958162"/>
                <a:gridCol w="958162"/>
                <a:gridCol w="958162"/>
                <a:gridCol w="958162"/>
              </a:tblGrid>
              <a:tr h="735357">
                <a:tc>
                  <a:txBody>
                    <a:bodyPr/>
                    <a:lstStyle/>
                    <a:p>
                      <a:r>
                        <a:rPr lang="en-US" altLang="zh-CN" sz="1100" dirty="0" smtClean="0">
                          <a:latin typeface="Arial" panose="020B0604020202020204" pitchFamily="34" charset="0"/>
                          <a:cs typeface="Arial" panose="020B0604020202020204" pitchFamily="34" charset="0"/>
                        </a:rPr>
                        <a:t>name</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Position</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Distance</a:t>
                      </a:r>
                      <a:r>
                        <a:rPr lang="en-US" altLang="zh-CN" sz="1100" baseline="0" dirty="0" smtClean="0">
                          <a:latin typeface="Arial" panose="020B0604020202020204" pitchFamily="34" charset="0"/>
                          <a:cs typeface="Arial" panose="020B0604020202020204" pitchFamily="34" charset="0"/>
                        </a:rPr>
                        <a:t> to IP/m</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Beta function/m</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Horizontal Dispersion/m</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Phase</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BSC/2/m</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Range of half width allowed/mm</a:t>
                      </a:r>
                      <a:endParaRPr lang="zh-CN" altLang="en-US" sz="1100" dirty="0">
                        <a:latin typeface="Arial" panose="020B0604020202020204" pitchFamily="34" charset="0"/>
                        <a:cs typeface="Arial" panose="020B0604020202020204" pitchFamily="34" charset="0"/>
                      </a:endParaRPr>
                    </a:p>
                  </a:txBody>
                  <a:tcPr anchor="ctr" anchorCtr="1"/>
                </a:tc>
              </a:tr>
              <a:tr h="237528">
                <a:tc>
                  <a:txBody>
                    <a:bodyPr/>
                    <a:lstStyle/>
                    <a:p>
                      <a:r>
                        <a:rPr lang="en-US" altLang="zh-CN" sz="1100" dirty="0" smtClean="0">
                          <a:latin typeface="Arial" panose="020B0604020202020204" pitchFamily="34" charset="0"/>
                          <a:cs typeface="Arial" panose="020B0604020202020204" pitchFamily="34" charset="0"/>
                        </a:rPr>
                        <a:t>APTX1</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D1I.1897</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2139.06</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113.83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0.24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356.87</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0.00968</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2.2~9.68</a:t>
                      </a:r>
                      <a:endParaRPr lang="zh-CN" altLang="en-US" sz="1100" dirty="0">
                        <a:latin typeface="Arial" panose="020B0604020202020204" pitchFamily="34" charset="0"/>
                        <a:cs typeface="Arial" panose="020B0604020202020204" pitchFamily="34" charset="0"/>
                      </a:endParaRPr>
                    </a:p>
                  </a:txBody>
                  <a:tcPr anchor="ctr" anchorCtr="1"/>
                </a:tc>
              </a:tr>
              <a:tr h="237528">
                <a:tc>
                  <a:txBody>
                    <a:bodyPr/>
                    <a:lstStyle/>
                    <a:p>
                      <a:r>
                        <a:rPr lang="en-US" altLang="zh-CN" sz="1100" dirty="0" smtClean="0">
                          <a:latin typeface="Arial" panose="020B0604020202020204" pitchFamily="34" charset="0"/>
                          <a:cs typeface="Arial" panose="020B0604020202020204" pitchFamily="34" charset="0"/>
                        </a:rPr>
                        <a:t>APTX2</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D1I.1894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2207.63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113.83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0.24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356.62</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0.00968</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2.2~9.68</a:t>
                      </a:r>
                      <a:endParaRPr lang="zh-CN" altLang="en-US" sz="1100" dirty="0">
                        <a:latin typeface="Arial" panose="020B0604020202020204" pitchFamily="34" charset="0"/>
                        <a:cs typeface="Arial" panose="020B0604020202020204" pitchFamily="34" charset="0"/>
                      </a:endParaRPr>
                    </a:p>
                  </a:txBody>
                  <a:tcPr anchor="ctr" anchorCtr="1"/>
                </a:tc>
              </a:tr>
              <a:tr h="237528">
                <a:tc>
                  <a:txBody>
                    <a:bodyPr/>
                    <a:lstStyle/>
                    <a:p>
                      <a:r>
                        <a:rPr lang="en-US" altLang="zh-CN" sz="1100" dirty="0" smtClean="0">
                          <a:latin typeface="Arial" panose="020B0604020202020204" pitchFamily="34" charset="0"/>
                          <a:cs typeface="Arial" panose="020B0604020202020204" pitchFamily="34" charset="0"/>
                        </a:rPr>
                        <a:t>APTX3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D1O.10</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1832.52</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113.83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0.24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6.65</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0.00968</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2.2~9.68</a:t>
                      </a:r>
                      <a:endParaRPr lang="zh-CN" altLang="en-US" sz="1100" dirty="0">
                        <a:latin typeface="Arial" panose="020B0604020202020204" pitchFamily="34" charset="0"/>
                        <a:cs typeface="Arial" panose="020B0604020202020204" pitchFamily="34" charset="0"/>
                      </a:endParaRPr>
                    </a:p>
                  </a:txBody>
                  <a:tcPr anchor="ctr" anchorCtr="1"/>
                </a:tc>
              </a:tr>
              <a:tr h="237528">
                <a:tc>
                  <a:txBody>
                    <a:bodyPr/>
                    <a:lstStyle/>
                    <a:p>
                      <a:r>
                        <a:rPr lang="en-US" altLang="zh-CN" sz="1100" dirty="0" smtClean="0">
                          <a:latin typeface="Arial" panose="020B0604020202020204" pitchFamily="34" charset="0"/>
                          <a:cs typeface="Arial" panose="020B0604020202020204" pitchFamily="34" charset="0"/>
                        </a:rPr>
                        <a:t>APTX4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D1O.14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1901.09</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113.83</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0.24</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6.90</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0.00968</a:t>
                      </a:r>
                      <a:endParaRPr lang="zh-CN" altLang="en-US" sz="1100" dirty="0">
                        <a:latin typeface="Arial" panose="020B0604020202020204" pitchFamily="34" charset="0"/>
                        <a:cs typeface="Arial" panose="020B0604020202020204" pitchFamily="34" charset="0"/>
                      </a:endParaRPr>
                    </a:p>
                  </a:txBody>
                  <a:tcPr anchor="ctr" anchorCtr="1"/>
                </a:tc>
                <a:tc>
                  <a:txBody>
                    <a:bodyPr/>
                    <a:lstStyle/>
                    <a:p>
                      <a:r>
                        <a:rPr lang="en-US" altLang="zh-CN" sz="1100" dirty="0" smtClean="0">
                          <a:latin typeface="Arial" panose="020B0604020202020204" pitchFamily="34" charset="0"/>
                          <a:cs typeface="Arial" panose="020B0604020202020204" pitchFamily="34" charset="0"/>
                        </a:rPr>
                        <a:t>2.2~9.68</a:t>
                      </a:r>
                      <a:endParaRPr lang="zh-CN" altLang="en-US" sz="1100" dirty="0">
                        <a:latin typeface="Arial" panose="020B0604020202020204" pitchFamily="34" charset="0"/>
                        <a:cs typeface="Arial" panose="020B0604020202020204" pitchFamily="34" charset="0"/>
                      </a:endParaRPr>
                    </a:p>
                  </a:txBody>
                  <a:tcPr anchor="ctr" anchorCtr="1"/>
                </a:tc>
              </a:tr>
            </a:tbl>
          </a:graphicData>
        </a:graphic>
      </p:graphicFrame>
      <p:sp>
        <p:nvSpPr>
          <p:cNvPr id="3" name="圆角矩形 2"/>
          <p:cNvSpPr/>
          <p:nvPr/>
        </p:nvSpPr>
        <p:spPr bwMode="auto">
          <a:xfrm>
            <a:off x="229327" y="1144551"/>
            <a:ext cx="7737723" cy="1245564"/>
          </a:xfrm>
          <a:prstGeom prst="roundRect">
            <a:avLst/>
          </a:prstGeom>
          <a:noFill/>
          <a:ln>
            <a:solidFill>
              <a:srgbClr val="FF3399"/>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graphicFrame>
        <p:nvGraphicFramePr>
          <p:cNvPr id="11" name="图表 10"/>
          <p:cNvGraphicFramePr/>
          <p:nvPr>
            <p:extLst/>
          </p:nvPr>
        </p:nvGraphicFramePr>
        <p:xfrm>
          <a:off x="8075435" y="1105945"/>
          <a:ext cx="4116565" cy="2443013"/>
        </p:xfrm>
        <a:graphic>
          <a:graphicData uri="http://schemas.openxmlformats.org/drawingml/2006/chart">
            <c:chart xmlns:c="http://schemas.openxmlformats.org/drawingml/2006/chart" xmlns:r="http://schemas.openxmlformats.org/officeDocument/2006/relationships" r:id="rId3"/>
          </a:graphicData>
        </a:graphic>
      </p:graphicFrame>
      <p:graphicFrame>
        <p:nvGraphicFramePr>
          <p:cNvPr id="12" name="图表 11"/>
          <p:cNvGraphicFramePr/>
          <p:nvPr>
            <p:extLst/>
          </p:nvPr>
        </p:nvGraphicFramePr>
        <p:xfrm>
          <a:off x="8139065" y="3468182"/>
          <a:ext cx="4052935" cy="2373431"/>
        </p:xfrm>
        <a:graphic>
          <a:graphicData uri="http://schemas.openxmlformats.org/drawingml/2006/chart">
            <c:chart xmlns:c="http://schemas.openxmlformats.org/drawingml/2006/chart" xmlns:r="http://schemas.openxmlformats.org/officeDocument/2006/relationships" r:id="rId4"/>
          </a:graphicData>
        </a:graphic>
      </p:graphicFrame>
      <p:sp>
        <p:nvSpPr>
          <p:cNvPr id="13" name="矩形 12"/>
          <p:cNvSpPr/>
          <p:nvPr/>
        </p:nvSpPr>
        <p:spPr>
          <a:xfrm>
            <a:off x="630460" y="5735334"/>
            <a:ext cx="11154133" cy="830997"/>
          </a:xfrm>
          <a:prstGeom prst="rect">
            <a:avLst/>
          </a:prstGeom>
        </p:spPr>
        <p:txBody>
          <a:bodyPr wrap="square">
            <a:spAutoFit/>
          </a:bodyPr>
          <a:lstStyle/>
          <a:p>
            <a:pPr marL="285744" indent="-285744">
              <a:buFont typeface="Wingdings" panose="05000000000000000000" pitchFamily="2" charset="2"/>
              <a:buChar char="Ø"/>
            </a:pPr>
            <a:r>
              <a:rPr lang="en-US" altLang="zh-CN" sz="1600" dirty="0">
                <a:solidFill>
                  <a:srgbClr val="002060"/>
                </a:solidFill>
                <a:latin typeface="Arial" panose="020B0604020202020204" pitchFamily="34" charset="0"/>
                <a:cs typeface="Arial" panose="020B0604020202020204" pitchFamily="34" charset="0"/>
              </a:rPr>
              <a:t>Only horizontal collimator are selected, vertical collimators are not needed.</a:t>
            </a:r>
          </a:p>
          <a:p>
            <a:pPr marL="285744" indent="-285744">
              <a:buFont typeface="Wingdings" panose="05000000000000000000" pitchFamily="2" charset="2"/>
              <a:buChar char="Ø"/>
            </a:pPr>
            <a:r>
              <a:rPr lang="en-US" altLang="zh-CN" sz="1600" dirty="0">
                <a:solidFill>
                  <a:srgbClr val="002060"/>
                </a:solidFill>
                <a:latin typeface="Arial" panose="020B0604020202020204" pitchFamily="34" charset="0"/>
                <a:cs typeface="Arial" panose="020B0604020202020204" pitchFamily="34" charset="0"/>
              </a:rPr>
              <a:t>Vertical collimators are usually placed very close to the beam, no vertical collimators to avoid transverse mode coupling instability. </a:t>
            </a:r>
          </a:p>
        </p:txBody>
      </p:sp>
      <p:sp>
        <p:nvSpPr>
          <p:cNvPr id="14" name="圆角矩形 13"/>
          <p:cNvSpPr/>
          <p:nvPr/>
        </p:nvSpPr>
        <p:spPr bwMode="auto">
          <a:xfrm>
            <a:off x="410138" y="5702857"/>
            <a:ext cx="11277885" cy="955807"/>
          </a:xfrm>
          <a:prstGeom prst="roundRect">
            <a:avLst/>
          </a:prstGeom>
          <a:noFill/>
          <a:ln w="9525" cap="flat" cmpd="sng" algn="ctr">
            <a:solidFill>
              <a:srgbClr val="FF3399"/>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pic>
        <p:nvPicPr>
          <p:cNvPr id="7" name="图片 6"/>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20791" y="4516073"/>
            <a:ext cx="1442639" cy="998190"/>
          </a:xfrm>
          <a:prstGeom prst="rect">
            <a:avLst/>
          </a:prstGeom>
        </p:spPr>
      </p:pic>
      <p:pic>
        <p:nvPicPr>
          <p:cNvPr id="15" name="图片 14"/>
          <p:cNvPicPr>
            <a:picLocks noChangeAspect="1"/>
          </p:cNvPicPr>
          <p:nvPr/>
        </p:nvPicPr>
        <p:blipFill rotWithShape="1">
          <a:blip r:embed="rId6" cstate="print">
            <a:extLst>
              <a:ext uri="{28A0092B-C50C-407E-A947-70E740481C1C}">
                <a14:useLocalDpi xmlns:a14="http://schemas.microsoft.com/office/drawing/2010/main" val="0"/>
              </a:ext>
            </a:extLst>
          </a:blip>
          <a:srcRect l="24429" r="12357"/>
          <a:stretch/>
        </p:blipFill>
        <p:spPr>
          <a:xfrm>
            <a:off x="1118108" y="4272314"/>
            <a:ext cx="2512332" cy="1432743"/>
          </a:xfrm>
          <a:prstGeom prst="rect">
            <a:avLst/>
          </a:prstGeom>
        </p:spPr>
      </p:pic>
    </p:spTree>
    <p:extLst>
      <p:ext uri="{BB962C8B-B14F-4D97-AF65-F5344CB8AC3E}">
        <p14:creationId xmlns:p14="http://schemas.microsoft.com/office/powerpoint/2010/main" val="2799398512"/>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498568" y="-58331"/>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Beam-Gas bremsstrahlung and Beam-Thermal photon scattering loss particles  </a:t>
            </a:r>
            <a:endParaRPr lang="zh-CN" altLang="en-US" dirty="0">
              <a:solidFill>
                <a:srgbClr val="FFFF00"/>
              </a:solidFill>
              <a:latin typeface="Arial" panose="020B0604020202020204" pitchFamily="34" charset="0"/>
              <a:cs typeface="Arial" panose="020B0604020202020204" pitchFamily="34" charset="0"/>
            </a:endParaRPr>
          </a:p>
        </p:txBody>
      </p:sp>
      <p:pic>
        <p:nvPicPr>
          <p:cNvPr id="9" name="图片 8"/>
          <p:cNvPicPr>
            <a:picLocks noChangeAspect="1"/>
          </p:cNvPicPr>
          <p:nvPr/>
        </p:nvPicPr>
        <p:blipFill>
          <a:blip r:embed="rId2"/>
          <a:stretch>
            <a:fillRect/>
          </a:stretch>
        </p:blipFill>
        <p:spPr>
          <a:xfrm>
            <a:off x="1907963" y="1136358"/>
            <a:ext cx="4318503" cy="3049487"/>
          </a:xfrm>
          <a:prstGeom prst="rect">
            <a:avLst/>
          </a:prstGeom>
        </p:spPr>
      </p:pic>
      <p:sp>
        <p:nvSpPr>
          <p:cNvPr id="10" name="文本框 9"/>
          <p:cNvSpPr txBox="1"/>
          <p:nvPr/>
        </p:nvSpPr>
        <p:spPr>
          <a:xfrm>
            <a:off x="2855229" y="1282321"/>
            <a:ext cx="3727268" cy="369332"/>
          </a:xfrm>
          <a:prstGeom prst="rect">
            <a:avLst/>
          </a:prstGeom>
          <a:noFill/>
        </p:spPr>
        <p:txBody>
          <a:bodyPr wrap="square" rtlCol="0">
            <a:spAutoFit/>
          </a:bodyPr>
          <a:lstStyle/>
          <a:p>
            <a:r>
              <a:rPr lang="en-US" altLang="zh-CN" dirty="0">
                <a:solidFill>
                  <a:srgbClr val="FF0000"/>
                </a:solidFill>
              </a:rPr>
              <a:t>Without collimators</a:t>
            </a:r>
            <a:endParaRPr lang="zh-CN" altLang="en-US" dirty="0">
              <a:solidFill>
                <a:srgbClr val="FF0000"/>
              </a:solidFill>
            </a:endParaRPr>
          </a:p>
        </p:txBody>
      </p:sp>
      <p:pic>
        <p:nvPicPr>
          <p:cNvPr id="11" name="图片 10"/>
          <p:cNvPicPr>
            <a:picLocks noChangeAspect="1"/>
          </p:cNvPicPr>
          <p:nvPr/>
        </p:nvPicPr>
        <p:blipFill>
          <a:blip r:embed="rId3"/>
          <a:stretch>
            <a:fillRect/>
          </a:stretch>
        </p:blipFill>
        <p:spPr>
          <a:xfrm>
            <a:off x="5825392" y="1136358"/>
            <a:ext cx="4223567" cy="2982448"/>
          </a:xfrm>
          <a:prstGeom prst="rect">
            <a:avLst/>
          </a:prstGeom>
        </p:spPr>
      </p:pic>
      <p:sp>
        <p:nvSpPr>
          <p:cNvPr id="12" name="文本框 11"/>
          <p:cNvSpPr txBox="1"/>
          <p:nvPr/>
        </p:nvSpPr>
        <p:spPr>
          <a:xfrm>
            <a:off x="6772658" y="1289004"/>
            <a:ext cx="3727268" cy="369332"/>
          </a:xfrm>
          <a:prstGeom prst="rect">
            <a:avLst/>
          </a:prstGeom>
          <a:noFill/>
        </p:spPr>
        <p:txBody>
          <a:bodyPr wrap="square" rtlCol="0">
            <a:spAutoFit/>
          </a:bodyPr>
          <a:lstStyle/>
          <a:p>
            <a:r>
              <a:rPr lang="en-US" altLang="zh-CN" dirty="0">
                <a:solidFill>
                  <a:srgbClr val="FF0000"/>
                </a:solidFill>
              </a:rPr>
              <a:t>With collimators</a:t>
            </a:r>
            <a:endParaRPr lang="zh-CN" altLang="en-US" dirty="0">
              <a:solidFill>
                <a:srgbClr val="FF0000"/>
              </a:solidFill>
            </a:endParaRPr>
          </a:p>
        </p:txBody>
      </p:sp>
      <p:sp>
        <p:nvSpPr>
          <p:cNvPr id="14" name="矩形 13"/>
          <p:cNvSpPr/>
          <p:nvPr/>
        </p:nvSpPr>
        <p:spPr>
          <a:xfrm>
            <a:off x="9725116" y="1448332"/>
            <a:ext cx="2373816" cy="4801314"/>
          </a:xfrm>
          <a:prstGeom prst="rect">
            <a:avLst/>
          </a:prstGeom>
        </p:spPr>
        <p:txBody>
          <a:bodyPr wrap="square">
            <a:spAutoFit/>
          </a:bodyPr>
          <a:lstStyle/>
          <a:p>
            <a:pPr marL="285744" indent="-285744">
              <a:buClr>
                <a:srgbClr val="002060"/>
              </a:buClr>
              <a:buFont typeface="Wingdings" panose="05000000000000000000" pitchFamily="2" charset="2"/>
              <a:buChar char="Ø"/>
            </a:pPr>
            <a:r>
              <a:rPr lang="en-GB" altLang="zh-CN" sz="1600" dirty="0">
                <a:solidFill>
                  <a:srgbClr val="002060"/>
                </a:solidFill>
                <a:latin typeface="Arial" panose="020B0604020202020204" pitchFamily="34" charset="0"/>
                <a:cs typeface="Arial" panose="020B0604020202020204" pitchFamily="34" charset="0"/>
              </a:rPr>
              <a:t>The lost particles has been reduced to a very low level with </a:t>
            </a:r>
            <a:r>
              <a:rPr lang="en-GB" altLang="zh-CN" sz="1600" dirty="0" smtClean="0">
                <a:solidFill>
                  <a:srgbClr val="002060"/>
                </a:solidFill>
                <a:latin typeface="Arial" panose="020B0604020202020204" pitchFamily="34" charset="0"/>
                <a:cs typeface="Arial" panose="020B0604020202020204" pitchFamily="34" charset="0"/>
              </a:rPr>
              <a:t>collimators</a:t>
            </a:r>
            <a:r>
              <a:rPr lang="en-GB" altLang="zh-CN" sz="1600" dirty="0">
                <a:solidFill>
                  <a:srgbClr val="002060"/>
                </a:solidFill>
                <a:latin typeface="Arial" panose="020B0604020202020204" pitchFamily="34" charset="0"/>
                <a:cs typeface="Arial" panose="020B0604020202020204" pitchFamily="34" charset="0"/>
              </a:rPr>
              <a:t>, especially in the upstream of the IP, can be accepted by the detector.</a:t>
            </a:r>
          </a:p>
          <a:p>
            <a:pPr marL="285744" indent="-285744">
              <a:buClr>
                <a:srgbClr val="002060"/>
              </a:buClr>
              <a:buFont typeface="Wingdings" panose="05000000000000000000" pitchFamily="2" charset="2"/>
              <a:buChar char="Ø"/>
            </a:pPr>
            <a:r>
              <a:rPr lang="en-GB" altLang="zh-CN" sz="1600" dirty="0">
                <a:solidFill>
                  <a:srgbClr val="002060"/>
                </a:solidFill>
                <a:latin typeface="Arial" panose="020B0604020202020204" pitchFamily="34" charset="0"/>
                <a:cs typeface="Arial" panose="020B0604020202020204" pitchFamily="34" charset="0"/>
              </a:rPr>
              <a:t>Although the beam loss in the downstream of the IP is still remained, the radiation damage and the detector background are not serious, </a:t>
            </a:r>
            <a:r>
              <a:rPr lang="en-US" altLang="zh-CN" sz="1600" dirty="0">
                <a:solidFill>
                  <a:srgbClr val="002060"/>
                </a:solidFill>
                <a:latin typeface="Arial" panose="020B0604020202020204" pitchFamily="34" charset="0"/>
                <a:cs typeface="Arial" panose="020B0604020202020204" pitchFamily="34" charset="0"/>
              </a:rPr>
              <a:t>since the direction is leaving the detector.</a:t>
            </a:r>
            <a:endParaRPr lang="zh-CN" altLang="en-US" sz="1600" dirty="0">
              <a:solidFill>
                <a:srgbClr val="002060"/>
              </a:solidFill>
              <a:latin typeface="Arial" panose="020B0604020202020204" pitchFamily="34" charset="0"/>
              <a:cs typeface="Arial" panose="020B0604020202020204" pitchFamily="34" charset="0"/>
            </a:endParaRPr>
          </a:p>
          <a:p>
            <a:pPr marL="285744" indent="-285744">
              <a:buClr>
                <a:srgbClr val="D10DA7"/>
              </a:buClr>
              <a:buFont typeface="Wingdings" panose="05000000000000000000" pitchFamily="2" charset="2"/>
              <a:buChar char="Ø"/>
            </a:pPr>
            <a:endParaRPr lang="en-GB" altLang="zh-CN" dirty="0">
              <a:solidFill>
                <a:srgbClr val="002060"/>
              </a:solidFill>
            </a:endParaRPr>
          </a:p>
        </p:txBody>
      </p:sp>
      <p:sp>
        <p:nvSpPr>
          <p:cNvPr id="3" name="文本框 2"/>
          <p:cNvSpPr txBox="1"/>
          <p:nvPr/>
        </p:nvSpPr>
        <p:spPr>
          <a:xfrm>
            <a:off x="217284" y="2169232"/>
            <a:ext cx="2109458" cy="646331"/>
          </a:xfrm>
          <a:prstGeom prst="rect">
            <a:avLst/>
          </a:prstGeom>
          <a:noFill/>
        </p:spPr>
        <p:txBody>
          <a:bodyPr wrap="square" rtlCol="0">
            <a:spAutoFit/>
          </a:bodyPr>
          <a:lstStyle/>
          <a:p>
            <a:r>
              <a:rPr lang="en-US" altLang="zh-CN" dirty="0" smtClean="0"/>
              <a:t>Beam-Gas bremsstrahlung</a:t>
            </a:r>
            <a:endParaRPr lang="zh-CN" altLang="en-US" dirty="0"/>
          </a:p>
        </p:txBody>
      </p:sp>
      <p:pic>
        <p:nvPicPr>
          <p:cNvPr id="16" name="图片 15"/>
          <p:cNvPicPr>
            <a:picLocks noChangeAspect="1"/>
          </p:cNvPicPr>
          <p:nvPr/>
        </p:nvPicPr>
        <p:blipFill>
          <a:blip r:embed="rId4"/>
          <a:stretch>
            <a:fillRect/>
          </a:stretch>
        </p:blipFill>
        <p:spPr>
          <a:xfrm>
            <a:off x="2313963" y="3848988"/>
            <a:ext cx="3912503" cy="2762791"/>
          </a:xfrm>
          <a:prstGeom prst="rect">
            <a:avLst/>
          </a:prstGeom>
        </p:spPr>
      </p:pic>
      <p:pic>
        <p:nvPicPr>
          <p:cNvPr id="17" name="图片 16"/>
          <p:cNvPicPr>
            <a:picLocks noChangeAspect="1"/>
          </p:cNvPicPr>
          <p:nvPr/>
        </p:nvPicPr>
        <p:blipFill>
          <a:blip r:embed="rId5"/>
          <a:stretch>
            <a:fillRect/>
          </a:stretch>
        </p:blipFill>
        <p:spPr>
          <a:xfrm>
            <a:off x="6087040" y="3918574"/>
            <a:ext cx="3961919" cy="2797687"/>
          </a:xfrm>
          <a:prstGeom prst="rect">
            <a:avLst/>
          </a:prstGeom>
        </p:spPr>
      </p:pic>
      <p:sp>
        <p:nvSpPr>
          <p:cNvPr id="18" name="文本框 17"/>
          <p:cNvSpPr txBox="1"/>
          <p:nvPr/>
        </p:nvSpPr>
        <p:spPr>
          <a:xfrm>
            <a:off x="217284" y="4820388"/>
            <a:ext cx="2109458" cy="923330"/>
          </a:xfrm>
          <a:prstGeom prst="rect">
            <a:avLst/>
          </a:prstGeom>
          <a:noFill/>
        </p:spPr>
        <p:txBody>
          <a:bodyPr wrap="square" rtlCol="0">
            <a:spAutoFit/>
          </a:bodyPr>
          <a:lstStyle/>
          <a:p>
            <a:r>
              <a:rPr lang="en-US" altLang="zh-CN" dirty="0" smtClean="0"/>
              <a:t>Beam-Thermal photon scattering</a:t>
            </a:r>
            <a:endParaRPr lang="zh-CN" altLang="en-US" dirty="0"/>
          </a:p>
        </p:txBody>
      </p:sp>
    </p:spTree>
    <p:extLst>
      <p:ext uri="{BB962C8B-B14F-4D97-AF65-F5344CB8AC3E}">
        <p14:creationId xmlns:p14="http://schemas.microsoft.com/office/powerpoint/2010/main" val="107596067"/>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图片 3"/>
          <p:cNvPicPr>
            <a:picLocks noChangeAspect="1"/>
          </p:cNvPicPr>
          <p:nvPr/>
        </p:nvPicPr>
        <p:blipFill rotWithShape="1">
          <a:blip r:embed="rId2">
            <a:extLst>
              <a:ext uri="{28A0092B-C50C-407E-A947-70E740481C1C}">
                <a14:useLocalDpi xmlns:a14="http://schemas.microsoft.com/office/drawing/2010/main" val="0"/>
              </a:ext>
            </a:extLst>
          </a:blip>
          <a:srcRect l="24429" r="12357"/>
          <a:stretch/>
        </p:blipFill>
        <p:spPr>
          <a:xfrm>
            <a:off x="295004" y="1211870"/>
            <a:ext cx="5917474" cy="3374643"/>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439990" y="1211870"/>
            <a:ext cx="5752010" cy="2481944"/>
          </a:xfrm>
          <a:prstGeom prst="rect">
            <a:avLst/>
          </a:prstGeom>
        </p:spPr>
      </p:pic>
      <p:pic>
        <p:nvPicPr>
          <p:cNvPr id="6" name="图片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96821" y="3782048"/>
            <a:ext cx="5317539" cy="2718340"/>
          </a:xfrm>
          <a:prstGeom prst="rect">
            <a:avLst/>
          </a:prstGeom>
        </p:spPr>
      </p:pic>
      <p:sp>
        <p:nvSpPr>
          <p:cNvPr id="7" name="矩形 6"/>
          <p:cNvSpPr/>
          <p:nvPr/>
        </p:nvSpPr>
        <p:spPr>
          <a:xfrm>
            <a:off x="295004" y="4674747"/>
            <a:ext cx="6372498" cy="1600438"/>
          </a:xfrm>
          <a:prstGeom prst="rect">
            <a:avLst/>
          </a:prstGeom>
        </p:spPr>
        <p:txBody>
          <a:bodyPr wrap="square">
            <a:spAutoFit/>
          </a:bodyPr>
          <a:lstStyle/>
          <a:p>
            <a:r>
              <a:rPr lang="en-US" altLang="zh-CN" sz="1400" dirty="0">
                <a:latin typeface="Arial" panose="020B0604020202020204" pitchFamily="34" charset="0"/>
                <a:cs typeface="Arial" panose="020B0604020202020204" pitchFamily="34" charset="0"/>
              </a:rPr>
              <a:t>Wake Integration type : Indirect Interfaces</a:t>
            </a:r>
          </a:p>
          <a:p>
            <a:r>
              <a:rPr lang="en-US" altLang="zh-CN" sz="1400" dirty="0">
                <a:latin typeface="Arial" panose="020B0604020202020204" pitchFamily="34" charset="0"/>
                <a:cs typeface="Arial" panose="020B0604020202020204" pitchFamily="34" charset="0"/>
              </a:rPr>
              <a:t> Simulated wake length : 1000 mm</a:t>
            </a:r>
          </a:p>
          <a:p>
            <a:r>
              <a:rPr lang="en-US" altLang="zh-CN" sz="1400" dirty="0">
                <a:latin typeface="Arial" panose="020B0604020202020204" pitchFamily="34" charset="0"/>
                <a:cs typeface="Arial" panose="020B0604020202020204" pitchFamily="34" charset="0"/>
              </a:rPr>
              <a:t> Wake shift x          : 0 mm</a:t>
            </a:r>
          </a:p>
          <a:p>
            <a:r>
              <a:rPr lang="en-US" altLang="zh-CN" sz="1400" dirty="0">
                <a:latin typeface="Arial" panose="020B0604020202020204" pitchFamily="34" charset="0"/>
                <a:cs typeface="Arial" panose="020B0604020202020204" pitchFamily="34" charset="0"/>
              </a:rPr>
              <a:t> Wake shift y          : 0 mm</a:t>
            </a:r>
          </a:p>
          <a:p>
            <a:r>
              <a:rPr lang="en-US" altLang="zh-CN" sz="1400" dirty="0">
                <a:latin typeface="Arial" panose="020B0604020202020204" pitchFamily="34" charset="0"/>
                <a:cs typeface="Arial" panose="020B0604020202020204" pitchFamily="34" charset="0"/>
              </a:rPr>
              <a:t> Wake-Loss-Factor      :  1.403765e-001 V/</a:t>
            </a:r>
            <a:r>
              <a:rPr lang="en-US" altLang="zh-CN" sz="1400" dirty="0" err="1">
                <a:latin typeface="Arial" panose="020B0604020202020204" pitchFamily="34" charset="0"/>
                <a:cs typeface="Arial" panose="020B0604020202020204" pitchFamily="34" charset="0"/>
              </a:rPr>
              <a:t>pC</a:t>
            </a:r>
            <a:endParaRPr lang="en-US" altLang="zh-CN" sz="1400" dirty="0">
              <a:latin typeface="Arial" panose="020B0604020202020204" pitchFamily="34" charset="0"/>
              <a:cs typeface="Arial" panose="020B0604020202020204" pitchFamily="34" charset="0"/>
            </a:endParaRPr>
          </a:p>
          <a:p>
            <a:r>
              <a:rPr lang="en-US" altLang="zh-CN" sz="1400" dirty="0" smtClean="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Entry interface at z-coordinate: -3.851471e+002 mm (grid-index: 102)</a:t>
            </a:r>
          </a:p>
          <a:p>
            <a:r>
              <a:rPr lang="en-US" altLang="zh-CN" sz="1400" dirty="0">
                <a:latin typeface="Arial" panose="020B0604020202020204" pitchFamily="34" charset="0"/>
                <a:cs typeface="Arial" panose="020B0604020202020204" pitchFamily="34" charset="0"/>
              </a:rPr>
              <a:t> Exit interface at z-coordinate : 3.851471e+002 mm (grid-index: 4681)</a:t>
            </a:r>
          </a:p>
        </p:txBody>
      </p:sp>
      <p:sp>
        <p:nvSpPr>
          <p:cNvPr id="2" name="文本框 1"/>
          <p:cNvSpPr txBox="1"/>
          <p:nvPr/>
        </p:nvSpPr>
        <p:spPr>
          <a:xfrm>
            <a:off x="144855" y="362139"/>
            <a:ext cx="11872974" cy="584775"/>
          </a:xfrm>
          <a:prstGeom prst="rect">
            <a:avLst/>
          </a:prstGeom>
          <a:noFill/>
        </p:spPr>
        <p:txBody>
          <a:bodyPr wrap="square" rtlCol="0">
            <a:spAutoFit/>
          </a:bodyPr>
          <a:lstStyle/>
          <a:p>
            <a:pPr algn="ctr"/>
            <a:r>
              <a:rPr lang="en-US" altLang="zh-CN" sz="3200" b="1" dirty="0" smtClean="0">
                <a:solidFill>
                  <a:srgbClr val="FFFF00"/>
                </a:solidFill>
                <a:latin typeface="Arial" panose="020B0604020202020204" pitchFamily="34" charset="0"/>
                <a:cs typeface="Arial" panose="020B0604020202020204" pitchFamily="34" charset="0"/>
              </a:rPr>
              <a:t>Collimator impedance</a:t>
            </a:r>
            <a:endParaRPr lang="zh-CN" altLang="en-US" sz="3200" b="1" dirty="0">
              <a:solidFill>
                <a:srgbClr val="FFFF00"/>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12694995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solidFill>
                  <a:srgbClr val="FFFF00"/>
                </a:solidFill>
              </a:rPr>
              <a:t>O</a:t>
            </a:r>
            <a:r>
              <a:rPr lang="en-US" altLang="zh-CN" dirty="0" smtClean="0">
                <a:solidFill>
                  <a:srgbClr val="FFFF00"/>
                </a:solidFill>
              </a:rPr>
              <a:t>utline</a:t>
            </a:r>
            <a:endParaRPr lang="zh-CN" altLang="en-US" dirty="0">
              <a:solidFill>
                <a:srgbClr val="FFFF00"/>
              </a:solidFill>
            </a:endParaRPr>
          </a:p>
        </p:txBody>
      </p:sp>
      <p:sp>
        <p:nvSpPr>
          <p:cNvPr id="3" name="内容占位符 2"/>
          <p:cNvSpPr>
            <a:spLocks noGrp="1"/>
          </p:cNvSpPr>
          <p:nvPr>
            <p:ph idx="1"/>
          </p:nvPr>
        </p:nvSpPr>
        <p:spPr/>
        <p:txBody>
          <a:bodyPr>
            <a:normAutofit lnSpcReduction="10000"/>
          </a:bodyPr>
          <a:lstStyle/>
          <a:p>
            <a:r>
              <a:rPr lang="en-US" altLang="zh-CN" dirty="0" smtClean="0">
                <a:solidFill>
                  <a:srgbClr val="0070C0"/>
                </a:solidFill>
                <a:effectLst/>
                <a:latin typeface="Arial" panose="020B0604020202020204" pitchFamily="34" charset="0"/>
                <a:cs typeface="Arial" panose="020B0604020202020204" pitchFamily="34" charset="0"/>
              </a:rPr>
              <a:t>MDI layout and IR design</a:t>
            </a:r>
          </a:p>
          <a:p>
            <a:r>
              <a:rPr lang="en-US" altLang="zh-CN" dirty="0" smtClean="0">
                <a:solidFill>
                  <a:srgbClr val="0070C0"/>
                </a:solidFill>
                <a:latin typeface="Arial" panose="020B0604020202020204" pitchFamily="34" charset="0"/>
                <a:cs typeface="Arial" panose="020B0604020202020204" pitchFamily="34" charset="0"/>
              </a:rPr>
              <a:t>IR Superconducting magnets </a:t>
            </a:r>
          </a:p>
          <a:p>
            <a:r>
              <a:rPr lang="en-US" altLang="zh-CN" dirty="0" smtClean="0">
                <a:solidFill>
                  <a:srgbClr val="0070C0"/>
                </a:solidFill>
                <a:effectLst/>
                <a:latin typeface="Arial" panose="020B0604020202020204" pitchFamily="34" charset="0"/>
                <a:cs typeface="Arial" panose="020B0604020202020204" pitchFamily="34" charset="0"/>
              </a:rPr>
              <a:t>Synchrotron radiation</a:t>
            </a:r>
          </a:p>
          <a:p>
            <a:r>
              <a:rPr lang="en-US" altLang="zh-CN" dirty="0" smtClean="0">
                <a:solidFill>
                  <a:srgbClr val="0070C0"/>
                </a:solidFill>
                <a:latin typeface="Arial" panose="020B0604020202020204" pitchFamily="34" charset="0"/>
                <a:cs typeface="Arial" panose="020B0604020202020204" pitchFamily="34" charset="0"/>
              </a:rPr>
              <a:t>Beam loss background</a:t>
            </a:r>
            <a:endParaRPr lang="en-US" altLang="zh-CN" dirty="0" smtClean="0">
              <a:solidFill>
                <a:srgbClr val="0070C0"/>
              </a:solidFill>
              <a:effectLst/>
              <a:latin typeface="Arial" panose="020B0604020202020204" pitchFamily="34" charset="0"/>
              <a:cs typeface="Arial" panose="020B0604020202020204" pitchFamily="34" charset="0"/>
            </a:endParaRPr>
          </a:p>
          <a:p>
            <a:r>
              <a:rPr lang="en-US" altLang="zh-CN" dirty="0" smtClean="0">
                <a:solidFill>
                  <a:srgbClr val="0070C0"/>
                </a:solidFill>
                <a:latin typeface="Arial" panose="020B0604020202020204" pitchFamily="34" charset="0"/>
                <a:cs typeface="Arial" panose="020B0604020202020204" pitchFamily="34" charset="0"/>
              </a:rPr>
              <a:t>Collimator design</a:t>
            </a:r>
          </a:p>
          <a:p>
            <a:r>
              <a:rPr lang="en-US" altLang="zh-CN" dirty="0" smtClean="0">
                <a:solidFill>
                  <a:srgbClr val="0070C0"/>
                </a:solidFill>
                <a:effectLst/>
                <a:latin typeface="Arial" panose="020B0604020202020204" pitchFamily="34" charset="0"/>
                <a:cs typeface="Arial" panose="020B0604020202020204" pitchFamily="34" charset="0"/>
              </a:rPr>
              <a:t>HOM absorber</a:t>
            </a:r>
          </a:p>
          <a:p>
            <a:r>
              <a:rPr lang="en-US" altLang="zh-CN" dirty="0" smtClean="0">
                <a:solidFill>
                  <a:srgbClr val="0070C0"/>
                </a:solidFill>
                <a:latin typeface="Arial" panose="020B0604020202020204" pitchFamily="34" charset="0"/>
                <a:cs typeface="Arial" panose="020B0604020202020204" pitchFamily="34" charset="0"/>
              </a:rPr>
              <a:t>RVC</a:t>
            </a:r>
          </a:p>
          <a:p>
            <a:r>
              <a:rPr lang="en-US" altLang="zh-CN" dirty="0" smtClean="0">
                <a:solidFill>
                  <a:srgbClr val="0070C0"/>
                </a:solidFill>
                <a:latin typeface="Arial" panose="020B0604020202020204" pitchFamily="34" charset="0"/>
                <a:cs typeface="Arial" panose="020B0604020202020204" pitchFamily="34" charset="0"/>
              </a:rPr>
              <a:t>Mechanics and assembly</a:t>
            </a:r>
            <a:endParaRPr lang="en-US" altLang="zh-CN" dirty="0">
              <a:solidFill>
                <a:srgbClr val="0070C0"/>
              </a:solidFill>
              <a:latin typeface="Arial" panose="020B0604020202020204" pitchFamily="34" charset="0"/>
              <a:cs typeface="Arial" panose="020B0604020202020204" pitchFamily="34" charset="0"/>
            </a:endParaRPr>
          </a:p>
          <a:p>
            <a:r>
              <a:rPr lang="en-US" altLang="zh-CN" dirty="0" smtClean="0">
                <a:solidFill>
                  <a:srgbClr val="0070C0"/>
                </a:solidFill>
                <a:effectLst/>
                <a:latin typeface="Arial" panose="020B0604020202020204" pitchFamily="34" charset="0"/>
                <a:cs typeface="Arial" panose="020B0604020202020204" pitchFamily="34" charset="0"/>
              </a:rPr>
              <a:t>IP BPM</a:t>
            </a:r>
          </a:p>
          <a:p>
            <a:r>
              <a:rPr lang="en-US" altLang="zh-CN" dirty="0" smtClean="0">
                <a:solidFill>
                  <a:srgbClr val="0070C0"/>
                </a:solidFill>
                <a:latin typeface="Arial" panose="020B0604020202020204" pitchFamily="34" charset="0"/>
                <a:cs typeface="Arial" panose="020B0604020202020204" pitchFamily="34" charset="0"/>
              </a:rPr>
              <a:t>Summary</a:t>
            </a:r>
            <a:endParaRPr lang="zh-CN" altLang="zh-CN" dirty="0" smtClean="0">
              <a:solidFill>
                <a:srgbClr val="0070C0"/>
              </a:solidFill>
              <a:effectLst/>
              <a:latin typeface="Arial" panose="020B0604020202020204" pitchFamily="34" charset="0"/>
              <a:cs typeface="Arial" panose="020B0604020202020204" pitchFamily="34" charset="0"/>
            </a:endParaRPr>
          </a:p>
          <a:p>
            <a:endParaRPr lang="zh-CN" altLang="en-US" dirty="0"/>
          </a:p>
        </p:txBody>
      </p:sp>
    </p:spTree>
    <p:extLst>
      <p:ext uri="{BB962C8B-B14F-4D97-AF65-F5344CB8AC3E}">
        <p14:creationId xmlns:p14="http://schemas.microsoft.com/office/powerpoint/2010/main" val="302380385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3" y="-70127"/>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Synchrotron radiation at collimator</a:t>
            </a:r>
            <a:endParaRPr lang="zh-CN" altLang="en-US" sz="2000"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2"/>
          <a:stretch>
            <a:fillRect/>
          </a:stretch>
        </p:blipFill>
        <p:spPr>
          <a:xfrm>
            <a:off x="733331" y="1081227"/>
            <a:ext cx="4382035" cy="2848687"/>
          </a:xfrm>
          <a:prstGeom prst="rect">
            <a:avLst/>
          </a:prstGeom>
        </p:spPr>
      </p:pic>
      <p:sp>
        <p:nvSpPr>
          <p:cNvPr id="7" name="文本框 6"/>
          <p:cNvSpPr txBox="1"/>
          <p:nvPr/>
        </p:nvSpPr>
        <p:spPr>
          <a:xfrm>
            <a:off x="1522240" y="1874554"/>
            <a:ext cx="950614" cy="369332"/>
          </a:xfrm>
          <a:prstGeom prst="rect">
            <a:avLst/>
          </a:prstGeom>
          <a:noFill/>
        </p:spPr>
        <p:txBody>
          <a:bodyPr wrap="square" rtlCol="0">
            <a:spAutoFit/>
          </a:bodyPr>
          <a:lstStyle/>
          <a:p>
            <a:r>
              <a:rPr lang="en-US" altLang="zh-CN" dirty="0" smtClean="0">
                <a:solidFill>
                  <a:srgbClr val="FF0000"/>
                </a:solidFill>
              </a:rPr>
              <a:t>Bend</a:t>
            </a:r>
            <a:endParaRPr lang="zh-CN" altLang="en-US" dirty="0">
              <a:solidFill>
                <a:srgbClr val="FF0000"/>
              </a:solidFill>
            </a:endParaRPr>
          </a:p>
        </p:txBody>
      </p:sp>
      <p:sp>
        <p:nvSpPr>
          <p:cNvPr id="8" name="文本框 7"/>
          <p:cNvSpPr txBox="1"/>
          <p:nvPr/>
        </p:nvSpPr>
        <p:spPr>
          <a:xfrm>
            <a:off x="4059538" y="1843998"/>
            <a:ext cx="2553077" cy="369332"/>
          </a:xfrm>
          <a:prstGeom prst="rect">
            <a:avLst/>
          </a:prstGeom>
          <a:noFill/>
        </p:spPr>
        <p:txBody>
          <a:bodyPr wrap="square" rtlCol="0">
            <a:spAutoFit/>
          </a:bodyPr>
          <a:lstStyle/>
          <a:p>
            <a:r>
              <a:rPr lang="en-US" altLang="zh-CN" dirty="0" smtClean="0">
                <a:solidFill>
                  <a:srgbClr val="00B050"/>
                </a:solidFill>
              </a:rPr>
              <a:t>Collimator</a:t>
            </a:r>
            <a:endParaRPr lang="zh-CN" altLang="en-US" dirty="0">
              <a:solidFill>
                <a:srgbClr val="00B050"/>
              </a:solidFill>
            </a:endParaRPr>
          </a:p>
        </p:txBody>
      </p:sp>
      <p:sp>
        <p:nvSpPr>
          <p:cNvPr id="24" name="文本框 23"/>
          <p:cNvSpPr txBox="1"/>
          <p:nvPr/>
        </p:nvSpPr>
        <p:spPr>
          <a:xfrm>
            <a:off x="408664" y="3171225"/>
            <a:ext cx="1113576" cy="369332"/>
          </a:xfrm>
          <a:prstGeom prst="rect">
            <a:avLst/>
          </a:prstGeom>
          <a:noFill/>
        </p:spPr>
        <p:txBody>
          <a:bodyPr wrap="square" rtlCol="0">
            <a:spAutoFit/>
          </a:bodyPr>
          <a:lstStyle/>
          <a:p>
            <a:r>
              <a:rPr lang="en-US" altLang="zh-CN" dirty="0" smtClean="0">
                <a:solidFill>
                  <a:srgbClr val="002060"/>
                </a:solidFill>
                <a:latin typeface="Arial" panose="020B0604020202020204" pitchFamily="34" charset="0"/>
                <a:cs typeface="Arial" panose="020B0604020202020204" pitchFamily="34" charset="0"/>
              </a:rPr>
              <a:t>beam</a:t>
            </a:r>
            <a:endParaRPr lang="zh-CN" altLang="en-US" dirty="0">
              <a:solidFill>
                <a:srgbClr val="002060"/>
              </a:solidFill>
              <a:latin typeface="Arial" panose="020B0604020202020204" pitchFamily="34" charset="0"/>
              <a:cs typeface="Arial" panose="020B0604020202020204" pitchFamily="34" charset="0"/>
            </a:endParaRPr>
          </a:p>
        </p:txBody>
      </p:sp>
      <p:sp>
        <p:nvSpPr>
          <p:cNvPr id="25" name="圆角矩形 24"/>
          <p:cNvSpPr/>
          <p:nvPr/>
        </p:nvSpPr>
        <p:spPr bwMode="auto">
          <a:xfrm>
            <a:off x="7695008" y="1255436"/>
            <a:ext cx="4251640" cy="4955241"/>
          </a:xfrm>
          <a:prstGeom prst="roundRect">
            <a:avLst/>
          </a:prstGeom>
          <a:noFill/>
          <a:ln w="9525" cap="flat" cmpd="sng" algn="ctr">
            <a:solidFill>
              <a:srgbClr val="D10DA7"/>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26" name="文本框 25"/>
          <p:cNvSpPr txBox="1"/>
          <p:nvPr/>
        </p:nvSpPr>
        <p:spPr>
          <a:xfrm>
            <a:off x="7930197" y="1467780"/>
            <a:ext cx="3856855" cy="4708981"/>
          </a:xfrm>
          <a:prstGeom prst="rect">
            <a:avLst/>
          </a:prstGeom>
          <a:noFill/>
        </p:spPr>
        <p:txBody>
          <a:bodyPr wrap="square" rtlCol="0">
            <a:spAutoFit/>
          </a:bodyPr>
          <a:lstStyle/>
          <a:p>
            <a:pPr marL="285750" indent="-285750">
              <a:buFont typeface="Wingdings" panose="05000000000000000000" pitchFamily="2" charset="2"/>
              <a:buChar char="ü"/>
            </a:pPr>
            <a:r>
              <a:rPr lang="en-US" altLang="zh-CN" sz="2000" dirty="0" smtClean="0">
                <a:latin typeface="Arial" panose="020B0604020202020204" pitchFamily="34" charset="0"/>
                <a:cs typeface="Arial" panose="020B0604020202020204" pitchFamily="34" charset="0"/>
              </a:rPr>
              <a:t>Synchrotron radiation from the upstream bending magnet in the ARC can contribute to the heat load of the collimators.</a:t>
            </a:r>
          </a:p>
          <a:p>
            <a:pPr marL="285750" indent="-285750">
              <a:buFont typeface="Wingdings" panose="05000000000000000000" pitchFamily="2" charset="2"/>
              <a:buChar char="ü"/>
            </a:pPr>
            <a:r>
              <a:rPr lang="en-US" altLang="zh-CN" sz="2000" dirty="0" smtClean="0">
                <a:latin typeface="Arial" panose="020B0604020202020204" pitchFamily="34" charset="0"/>
                <a:cs typeface="Arial" panose="020B0604020202020204" pitchFamily="34" charset="0"/>
              </a:rPr>
              <a:t>SR hit collimators: critical energy~357keV, power~7.7kW.</a:t>
            </a:r>
          </a:p>
          <a:p>
            <a:pPr marL="285750" indent="-285750">
              <a:buFont typeface="Wingdings" panose="05000000000000000000" pitchFamily="2" charset="2"/>
              <a:buChar char="ü"/>
            </a:pPr>
            <a:r>
              <a:rPr lang="en-US" altLang="zh-CN" sz="2000" dirty="0" smtClean="0">
                <a:latin typeface="Arial" panose="020B0604020202020204" pitchFamily="34" charset="0"/>
                <a:cs typeface="Arial" panose="020B0604020202020204" pitchFamily="34" charset="0"/>
              </a:rPr>
              <a:t>SR uniform distribution in horizontal plane and Gaussian distribution in vertical plane.</a:t>
            </a:r>
          </a:p>
          <a:p>
            <a:pPr marL="285750" indent="-285750">
              <a:buFont typeface="Wingdings" panose="05000000000000000000" pitchFamily="2" charset="2"/>
              <a:buChar char="ü"/>
            </a:pPr>
            <a:r>
              <a:rPr lang="en-US" altLang="zh-CN" sz="2000" dirty="0" smtClean="0">
                <a:latin typeface="Arial" panose="020B0604020202020204" pitchFamily="34" charset="0"/>
                <a:cs typeface="Arial" panose="020B0604020202020204" pitchFamily="34" charset="0"/>
              </a:rPr>
              <a:t>Total vertical angular divergence of SR photon beam~ 8.52urad.</a:t>
            </a:r>
            <a:endParaRPr lang="zh-CN" altLang="en-US" sz="2000" dirty="0">
              <a:latin typeface="Arial" panose="020B0604020202020204" pitchFamily="34" charset="0"/>
              <a:cs typeface="Arial" panose="020B0604020202020204" pitchFamily="34" charset="0"/>
            </a:endParaRPr>
          </a:p>
        </p:txBody>
      </p:sp>
      <p:sp>
        <p:nvSpPr>
          <p:cNvPr id="3" name="椭圆 2"/>
          <p:cNvSpPr/>
          <p:nvPr/>
        </p:nvSpPr>
        <p:spPr bwMode="auto">
          <a:xfrm>
            <a:off x="733331" y="4305300"/>
            <a:ext cx="3635469" cy="758751"/>
          </a:xfrm>
          <a:prstGeom prst="ellipse">
            <a:avLst/>
          </a:prstGeom>
          <a:noFill/>
          <a:ln w="9525" cap="flat" cmpd="sng" algn="ctr">
            <a:solidFill>
              <a:srgbClr val="FF5050"/>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cxnSp>
        <p:nvCxnSpPr>
          <p:cNvPr id="6" name="直接连接符 5"/>
          <p:cNvCxnSpPr>
            <a:stCxn id="3" idx="6"/>
            <a:endCxn id="12" idx="1"/>
          </p:cNvCxnSpPr>
          <p:nvPr/>
        </p:nvCxnSpPr>
        <p:spPr bwMode="auto">
          <a:xfrm flipH="1">
            <a:off x="3132756" y="4684676"/>
            <a:ext cx="1236044" cy="1574302"/>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11" name="直接连接符 10"/>
          <p:cNvCxnSpPr>
            <a:stCxn id="3" idx="6"/>
          </p:cNvCxnSpPr>
          <p:nvPr/>
        </p:nvCxnSpPr>
        <p:spPr bwMode="auto">
          <a:xfrm flipH="1">
            <a:off x="3441700" y="4684676"/>
            <a:ext cx="927100" cy="1716124"/>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12" name="椭圆 11"/>
          <p:cNvSpPr/>
          <p:nvPr/>
        </p:nvSpPr>
        <p:spPr bwMode="auto">
          <a:xfrm>
            <a:off x="3079750" y="6210677"/>
            <a:ext cx="361950" cy="329823"/>
          </a:xfrm>
          <a:prstGeom prst="ellipse">
            <a:avLst/>
          </a:prstGeom>
          <a:noFill/>
          <a:ln w="9525" cap="flat" cmpd="sng" algn="ctr">
            <a:solidFill>
              <a:schemeClr val="tx1"/>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
        <p:nvSpPr>
          <p:cNvPr id="16" name="弧形 15"/>
          <p:cNvSpPr/>
          <p:nvPr/>
        </p:nvSpPr>
        <p:spPr bwMode="auto">
          <a:xfrm>
            <a:off x="4059538" y="5194300"/>
            <a:ext cx="45719" cy="50800"/>
          </a:xfrm>
          <a:prstGeom prst="arc">
            <a:avLst/>
          </a:prstGeom>
          <a:gradFill rotWithShape="1">
            <a:gsLst>
              <a:gs pos="0">
                <a:schemeClr val="bg1">
                  <a:alpha val="0"/>
                </a:schemeClr>
              </a:gs>
              <a:gs pos="50000">
                <a:srgbClr val="FF9900"/>
              </a:gs>
              <a:gs pos="100000">
                <a:schemeClr val="bg1">
                  <a:alpha val="0"/>
                </a:schemeClr>
              </a:gs>
            </a:gsLst>
            <a:lin ang="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mc:AlternateContent xmlns:mc="http://schemas.openxmlformats.org/markup-compatibility/2006" xmlns:a14="http://schemas.microsoft.com/office/drawing/2010/main">
        <mc:Choice Requires="a14">
          <p:sp>
            <p:nvSpPr>
              <p:cNvPr id="18" name="文本框 17"/>
              <p:cNvSpPr txBox="1"/>
              <p:nvPr/>
            </p:nvSpPr>
            <p:spPr>
              <a:xfrm>
                <a:off x="3800903" y="5143788"/>
                <a:ext cx="929847" cy="656077"/>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r>
                        <a:rPr lang="en-US" altLang="zh-CN" b="0" i="1" smtClean="0">
                          <a:latin typeface="Cambria Math" panose="02040503050406030204" pitchFamily="18" charset="0"/>
                          <a:ea typeface="Cambria Math" panose="02040503050406030204" pitchFamily="18" charset="0"/>
                        </a:rPr>
                        <m:t>~</m:t>
                      </m:r>
                      <m:r>
                        <a:rPr lang="en-US" altLang="zh-CN" i="1" smtClean="0">
                          <a:latin typeface="Cambria Math" panose="02040503050406030204" pitchFamily="18" charset="0"/>
                          <a:ea typeface="Cambria Math" panose="02040503050406030204" pitchFamily="18" charset="0"/>
                        </a:rPr>
                        <m:t>±</m:t>
                      </m:r>
                      <m:f>
                        <m:fPr>
                          <m:ctrlPr>
                            <a:rPr lang="en-US" altLang="zh-CN" i="1" smtClean="0">
                              <a:latin typeface="Cambria Math" panose="02040503050406030204" pitchFamily="18" charset="0"/>
                              <a:ea typeface="Cambria Math" panose="02040503050406030204" pitchFamily="18" charset="0"/>
                            </a:rPr>
                          </m:ctrlPr>
                        </m:fPr>
                        <m:num>
                          <m:r>
                            <a:rPr lang="en-US" altLang="zh-CN" b="0" i="1" smtClean="0">
                              <a:latin typeface="Cambria Math" panose="02040503050406030204" pitchFamily="18" charset="0"/>
                              <a:ea typeface="Cambria Math" panose="02040503050406030204" pitchFamily="18" charset="0"/>
                            </a:rPr>
                            <m:t>1</m:t>
                          </m:r>
                        </m:num>
                        <m:den>
                          <m:r>
                            <a:rPr lang="zh-CN" altLang="en-US" i="1" smtClean="0">
                              <a:latin typeface="Cambria Math" panose="02040503050406030204" pitchFamily="18" charset="0"/>
                              <a:ea typeface="Cambria Math" panose="02040503050406030204" pitchFamily="18" charset="0"/>
                            </a:rPr>
                            <m:t>𝛾</m:t>
                          </m:r>
                        </m:den>
                      </m:f>
                    </m:oMath>
                  </m:oMathPara>
                </a14:m>
                <a:endParaRPr lang="zh-CN" altLang="en-US" dirty="0"/>
              </a:p>
            </p:txBody>
          </p:sp>
        </mc:Choice>
        <mc:Fallback xmlns="">
          <p:sp>
            <p:nvSpPr>
              <p:cNvPr id="18" name="文本框 17"/>
              <p:cNvSpPr txBox="1">
                <a:spLocks noRot="1" noChangeAspect="1" noMove="1" noResize="1" noEditPoints="1" noAdjustHandles="1" noChangeArrowheads="1" noChangeShapeType="1" noTextEdit="1"/>
              </p:cNvSpPr>
              <p:nvPr/>
            </p:nvSpPr>
            <p:spPr>
              <a:xfrm>
                <a:off x="3800903" y="5143788"/>
                <a:ext cx="929847" cy="656077"/>
              </a:xfrm>
              <a:prstGeom prst="rect">
                <a:avLst/>
              </a:prstGeom>
              <a:blipFill rotWithShape="0">
                <a:blip r:embed="rId3"/>
                <a:stretch>
                  <a:fillRect/>
                </a:stretch>
              </a:blipFill>
            </p:spPr>
            <p:txBody>
              <a:bodyPr/>
              <a:lstStyle/>
              <a:p>
                <a:r>
                  <a:rPr lang="zh-CN" altLang="en-US">
                    <a:noFill/>
                  </a:rPr>
                  <a:t> </a:t>
                </a:r>
              </a:p>
            </p:txBody>
          </p:sp>
        </mc:Fallback>
      </mc:AlternateContent>
      <p:sp>
        <p:nvSpPr>
          <p:cNvPr id="35" name="文本框 34"/>
          <p:cNvSpPr txBox="1"/>
          <p:nvPr/>
        </p:nvSpPr>
        <p:spPr>
          <a:xfrm>
            <a:off x="408663" y="1255436"/>
            <a:ext cx="2153625" cy="369332"/>
          </a:xfrm>
          <a:prstGeom prst="rect">
            <a:avLst/>
          </a:prstGeom>
          <a:noFill/>
        </p:spPr>
        <p:txBody>
          <a:bodyPr wrap="square" rtlCol="0">
            <a:spAutoFit/>
          </a:bodyPr>
          <a:lstStyle/>
          <a:p>
            <a:r>
              <a:rPr lang="en-US" altLang="zh-CN" dirty="0" smtClean="0"/>
              <a:t>Horizontal plane</a:t>
            </a:r>
            <a:endParaRPr lang="zh-CN" altLang="en-US" dirty="0"/>
          </a:p>
        </p:txBody>
      </p:sp>
      <p:sp>
        <p:nvSpPr>
          <p:cNvPr id="37" name="矩形 36"/>
          <p:cNvSpPr/>
          <p:nvPr/>
        </p:nvSpPr>
        <p:spPr>
          <a:xfrm>
            <a:off x="5934738" y="3244334"/>
            <a:ext cx="322524" cy="369332"/>
          </a:xfrm>
          <a:prstGeom prst="rect">
            <a:avLst/>
          </a:prstGeom>
        </p:spPr>
        <p:txBody>
          <a:bodyPr wrap="none">
            <a:spAutoFit/>
          </a:bodyPr>
          <a:lstStyle/>
          <a:p>
            <a:r>
              <a:rPr lang="zh-CN" altLang="en-US" dirty="0">
                <a:latin typeface="Courier"/>
              </a:rPr>
              <a:t> </a:t>
            </a:r>
            <a:endParaRPr lang="zh-CN" altLang="en-US" dirty="0"/>
          </a:p>
        </p:txBody>
      </p:sp>
      <p:cxnSp>
        <p:nvCxnSpPr>
          <p:cNvPr id="40" name="直接连接符 39"/>
          <p:cNvCxnSpPr/>
          <p:nvPr/>
        </p:nvCxnSpPr>
        <p:spPr bwMode="auto">
          <a:xfrm>
            <a:off x="4997510" y="3387060"/>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43" name="直接连接符 42"/>
          <p:cNvCxnSpPr/>
          <p:nvPr/>
        </p:nvCxnSpPr>
        <p:spPr bwMode="auto">
          <a:xfrm>
            <a:off x="5018637" y="5709183"/>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19050" cap="flat" cmpd="sng" algn="ctr">
            <a:solidFill>
              <a:srgbClr val="000000"/>
            </a:solidFill>
            <a:prstDash val="solid"/>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54" name="文本框 53"/>
          <p:cNvSpPr txBox="1"/>
          <p:nvPr/>
        </p:nvSpPr>
        <p:spPr>
          <a:xfrm>
            <a:off x="5030928" y="2913547"/>
            <a:ext cx="2153625" cy="369332"/>
          </a:xfrm>
          <a:prstGeom prst="rect">
            <a:avLst/>
          </a:prstGeom>
          <a:noFill/>
        </p:spPr>
        <p:txBody>
          <a:bodyPr wrap="square" rtlCol="0">
            <a:spAutoFit/>
          </a:bodyPr>
          <a:lstStyle/>
          <a:p>
            <a:r>
              <a:rPr lang="en-US" altLang="zh-CN" dirty="0" smtClean="0"/>
              <a:t>Vertical plane</a:t>
            </a:r>
            <a:endParaRPr lang="zh-CN" altLang="en-US" dirty="0"/>
          </a:p>
        </p:txBody>
      </p:sp>
      <p:pic>
        <p:nvPicPr>
          <p:cNvPr id="55" name="图片 54"/>
          <p:cNvPicPr>
            <a:picLocks noChangeAspect="1"/>
          </p:cNvPicPr>
          <p:nvPr/>
        </p:nvPicPr>
        <p:blipFill>
          <a:blip r:embed="rId4"/>
          <a:stretch>
            <a:fillRect/>
          </a:stretch>
        </p:blipFill>
        <p:spPr>
          <a:xfrm rot="16200000">
            <a:off x="5417516" y="4089016"/>
            <a:ext cx="1546501" cy="959279"/>
          </a:xfrm>
          <a:prstGeom prst="rect">
            <a:avLst/>
          </a:prstGeom>
        </p:spPr>
      </p:pic>
      <p:cxnSp>
        <p:nvCxnSpPr>
          <p:cNvPr id="56" name="直接连接符 55"/>
          <p:cNvCxnSpPr/>
          <p:nvPr/>
        </p:nvCxnSpPr>
        <p:spPr bwMode="auto">
          <a:xfrm>
            <a:off x="5018637" y="3794591"/>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7" name="直接连接符 56"/>
          <p:cNvCxnSpPr/>
          <p:nvPr/>
        </p:nvCxnSpPr>
        <p:spPr bwMode="auto">
          <a:xfrm>
            <a:off x="4997510" y="4048591"/>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8" name="直接连接符 57"/>
          <p:cNvCxnSpPr/>
          <p:nvPr/>
        </p:nvCxnSpPr>
        <p:spPr bwMode="auto">
          <a:xfrm>
            <a:off x="4997510" y="4285273"/>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59" name="直接连接符 58"/>
          <p:cNvCxnSpPr/>
          <p:nvPr/>
        </p:nvCxnSpPr>
        <p:spPr bwMode="auto">
          <a:xfrm>
            <a:off x="4997511" y="4564530"/>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0" name="直接连接符 59"/>
          <p:cNvCxnSpPr/>
          <p:nvPr/>
        </p:nvCxnSpPr>
        <p:spPr bwMode="auto">
          <a:xfrm>
            <a:off x="4997512" y="4856773"/>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1" name="直接连接符 60"/>
          <p:cNvCxnSpPr/>
          <p:nvPr/>
        </p:nvCxnSpPr>
        <p:spPr bwMode="auto">
          <a:xfrm>
            <a:off x="4997512" y="5067115"/>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62" name="直接连接符 61"/>
          <p:cNvCxnSpPr/>
          <p:nvPr/>
        </p:nvCxnSpPr>
        <p:spPr bwMode="auto">
          <a:xfrm>
            <a:off x="5003456" y="5295970"/>
            <a:ext cx="2281473" cy="0"/>
          </a:xfrm>
          <a:prstGeom prst="line">
            <a:avLst/>
          </a:prstGeom>
          <a:gradFill rotWithShape="1">
            <a:gsLst>
              <a:gs pos="0">
                <a:schemeClr val="bg1">
                  <a:alpha val="0"/>
                </a:schemeClr>
              </a:gs>
              <a:gs pos="50000">
                <a:srgbClr val="FF9900"/>
              </a:gs>
              <a:gs pos="100000">
                <a:schemeClr val="bg1">
                  <a:alpha val="0"/>
                </a:schemeClr>
              </a:gs>
            </a:gsLst>
            <a:lin ang="0" scaled="1"/>
          </a:gradFill>
          <a:ln w="9525" cap="flat" cmpd="sng" algn="ctr">
            <a:solidFill>
              <a:srgbClr val="000000"/>
            </a:solidFill>
            <a:prstDash val="lgDash"/>
            <a:round/>
            <a:headEnd type="none" w="med" len="med"/>
            <a:tailEnd type="none" w="med" len="med"/>
          </a:ln>
          <a:effectLst/>
          <a:extLst>
            <a:ext uri="{AF507438-7753-43E0-B8FC-AC1667EBCBE1}">
              <a14:hiddenEffects xmlns:a14="http://schemas.microsoft.com/office/drawing/2010/main">
                <a:effectLst>
                  <a:outerShdw dist="35921" dir="2700000" algn="ctr" rotWithShape="0">
                    <a:schemeClr val="bg2"/>
                  </a:outerShdw>
                </a:effectLst>
              </a14:hiddenEffects>
            </a:ext>
          </a:extLst>
        </p:spPr>
      </p:cxnSp>
      <mc:AlternateContent xmlns:mc="http://schemas.openxmlformats.org/markup-compatibility/2006" xmlns:a14="http://schemas.microsoft.com/office/drawing/2010/main">
        <mc:Choice Requires="a14">
          <p:sp>
            <p:nvSpPr>
              <p:cNvPr id="63" name="文本框 62"/>
              <p:cNvSpPr txBox="1"/>
              <p:nvPr/>
            </p:nvSpPr>
            <p:spPr>
              <a:xfrm>
                <a:off x="4961644" y="5755118"/>
                <a:ext cx="2216727" cy="656013"/>
              </a:xfrm>
              <a:prstGeom prst="rect">
                <a:avLst/>
              </a:prstGeom>
              <a:noFill/>
            </p:spPr>
            <p:txBody>
              <a:bodyPr wrap="square" rtlCol="0">
                <a:spAutoFit/>
              </a:bodyPr>
              <a:lstStyle/>
              <a:p>
                <a:pPr/>
                <a14:m>
                  <m:oMathPara xmlns:m="http://schemas.openxmlformats.org/officeDocument/2006/math">
                    <m:oMathParaPr>
                      <m:jc m:val="centerGroup"/>
                    </m:oMathParaPr>
                    <m:oMath xmlns:m="http://schemas.openxmlformats.org/officeDocument/2006/math">
                      <m:sSubSup>
                        <m:sSubSupPr>
                          <m:ctrlPr>
                            <a:rPr lang="en-US" altLang="zh-CN" i="1" smtClean="0">
                              <a:latin typeface="Cambria Math" panose="02040503050406030204" pitchFamily="18" charset="0"/>
                            </a:rPr>
                          </m:ctrlPr>
                        </m:sSubSupPr>
                        <m:e>
                          <m:r>
                            <a:rPr lang="zh-CN" altLang="en-US" i="1">
                              <a:latin typeface="Cambria Math" panose="02040503050406030204" pitchFamily="18" charset="0"/>
                            </a:rPr>
                            <m:t>𝜎</m:t>
                          </m:r>
                        </m:e>
                        <m:sub>
                          <m:r>
                            <a:rPr lang="en-US" altLang="zh-CN" b="0" i="1" smtClean="0">
                              <a:latin typeface="Cambria Math" panose="02040503050406030204" pitchFamily="18" charset="0"/>
                            </a:rPr>
                            <m:t>𝑦</m:t>
                          </m:r>
                        </m:sub>
                        <m:sup>
                          <m:r>
                            <a:rPr lang="en-US" altLang="zh-CN" b="0" i="1" smtClean="0">
                              <a:latin typeface="Cambria Math" panose="02040503050406030204" pitchFamily="18" charset="0"/>
                            </a:rPr>
                            <m:t>′</m:t>
                          </m:r>
                        </m:sup>
                      </m:sSubSup>
                      <m:r>
                        <a:rPr lang="en-US" altLang="zh-CN" i="1" smtClean="0">
                          <a:latin typeface="Cambria Math" panose="02040503050406030204" pitchFamily="18" charset="0"/>
                          <a:ea typeface="Cambria Math" panose="02040503050406030204" pitchFamily="18" charset="0"/>
                        </a:rPr>
                        <m:t>=</m:t>
                      </m:r>
                      <m:rad>
                        <m:radPr>
                          <m:degHide m:val="on"/>
                          <m:ctrlPr>
                            <a:rPr lang="en-US" altLang="zh-CN" i="1" smtClean="0">
                              <a:latin typeface="Cambria Math" panose="02040503050406030204" pitchFamily="18" charset="0"/>
                              <a:ea typeface="Cambria Math" panose="02040503050406030204" pitchFamily="18" charset="0"/>
                            </a:rPr>
                          </m:ctrlPr>
                        </m:radPr>
                        <m:deg/>
                        <m:e>
                          <m:sSubSup>
                            <m:sSubSupPr>
                              <m:ctrlPr>
                                <a:rPr lang="en-US" altLang="zh-CN" i="1" smtClean="0">
                                  <a:latin typeface="Cambria Math" panose="02040503050406030204" pitchFamily="18" charset="0"/>
                                  <a:ea typeface="Cambria Math" panose="02040503050406030204" pitchFamily="18" charset="0"/>
                                </a:rPr>
                              </m:ctrlPr>
                            </m:sSubSupPr>
                            <m:e>
                              <m:sSup>
                                <m:sSupPr>
                                  <m:ctrlPr>
                                    <a:rPr lang="en-US" altLang="zh-CN" b="0" i="1" smtClean="0">
                                      <a:latin typeface="Cambria Math" panose="02040503050406030204" pitchFamily="18" charset="0"/>
                                      <a:ea typeface="Cambria Math" panose="02040503050406030204" pitchFamily="18" charset="0"/>
                                    </a:rPr>
                                  </m:ctrlPr>
                                </m:sSupPr>
                                <m:e>
                                  <m:r>
                                    <a:rPr lang="zh-CN" altLang="en-US" i="1">
                                      <a:latin typeface="Cambria Math" panose="02040503050406030204" pitchFamily="18" charset="0"/>
                                      <a:ea typeface="Cambria Math" panose="02040503050406030204" pitchFamily="18" charset="0"/>
                                    </a:rPr>
                                    <m:t>𝜎</m:t>
                                  </m:r>
                                </m:e>
                                <m:sup>
                                  <m:r>
                                    <a:rPr lang="en-US" altLang="zh-CN" b="0" i="1" smtClean="0">
                                      <a:latin typeface="Cambria Math" panose="02040503050406030204" pitchFamily="18" charset="0"/>
                                      <a:ea typeface="Cambria Math" panose="02040503050406030204" pitchFamily="18" charset="0"/>
                                    </a:rPr>
                                    <m:t>′</m:t>
                                  </m:r>
                                </m:sup>
                              </m:sSup>
                            </m:e>
                            <m:sub>
                              <m:r>
                                <a:rPr lang="en-US" altLang="zh-CN" b="0" i="1" smtClean="0">
                                  <a:latin typeface="Cambria Math" panose="02040503050406030204" pitchFamily="18" charset="0"/>
                                  <a:ea typeface="Cambria Math" panose="02040503050406030204" pitchFamily="18" charset="0"/>
                                </a:rPr>
                                <m:t>𝑦</m:t>
                              </m:r>
                              <m:r>
                                <a:rPr lang="zh-CN" altLang="en-US" b="0" i="1" smtClean="0">
                                  <a:latin typeface="Cambria Math" panose="02040503050406030204" pitchFamily="18" charset="0"/>
                                  <a:ea typeface="Cambria Math" panose="02040503050406030204" pitchFamily="18" charset="0"/>
                                </a:rPr>
                                <m:t>𝛽</m:t>
                              </m:r>
                            </m:sub>
                            <m:sup>
                              <m:r>
                                <a:rPr lang="en-US" altLang="zh-CN" b="0" i="1" smtClean="0">
                                  <a:latin typeface="Cambria Math" panose="02040503050406030204" pitchFamily="18" charset="0"/>
                                  <a:ea typeface="Cambria Math" panose="02040503050406030204" pitchFamily="18" charset="0"/>
                                </a:rPr>
                                <m:t>2</m:t>
                              </m:r>
                            </m:sup>
                          </m:sSubSup>
                          <m:r>
                            <a:rPr lang="en-US" altLang="zh-CN" b="0" i="1" smtClean="0">
                              <a:latin typeface="Cambria Math" panose="02040503050406030204" pitchFamily="18" charset="0"/>
                              <a:ea typeface="Cambria Math" panose="02040503050406030204" pitchFamily="18" charset="0"/>
                            </a:rPr>
                            <m:t>+</m:t>
                          </m:r>
                          <m:sSubSup>
                            <m:sSubSupPr>
                              <m:ctrlPr>
                                <a:rPr lang="en-US" altLang="zh-CN" b="0" i="1" smtClean="0">
                                  <a:latin typeface="Cambria Math" panose="02040503050406030204" pitchFamily="18" charset="0"/>
                                  <a:ea typeface="Cambria Math" panose="02040503050406030204" pitchFamily="18" charset="0"/>
                                </a:rPr>
                              </m:ctrlPr>
                            </m:sSubSupPr>
                            <m:e>
                              <m:r>
                                <a:rPr lang="zh-CN" altLang="en-US" b="0" i="1" smtClean="0">
                                  <a:latin typeface="Cambria Math" panose="02040503050406030204" pitchFamily="18" charset="0"/>
                                  <a:ea typeface="Cambria Math" panose="02040503050406030204" pitchFamily="18" charset="0"/>
                                </a:rPr>
                                <m:t>𝜎</m:t>
                              </m:r>
                            </m:e>
                            <m:sub>
                              <m:r>
                                <a:rPr lang="zh-CN" altLang="en-US" b="0" i="1" smtClean="0">
                                  <a:latin typeface="Cambria Math" panose="02040503050406030204" pitchFamily="18" charset="0"/>
                                  <a:ea typeface="Cambria Math" panose="02040503050406030204" pitchFamily="18" charset="0"/>
                                </a:rPr>
                                <m:t>𝜃</m:t>
                              </m:r>
                            </m:sub>
                            <m:sup>
                              <m:r>
                                <a:rPr lang="en-US" altLang="zh-CN" b="0" i="1" smtClean="0">
                                  <a:latin typeface="Cambria Math" panose="02040503050406030204" pitchFamily="18" charset="0"/>
                                  <a:ea typeface="Cambria Math" panose="02040503050406030204" pitchFamily="18" charset="0"/>
                                </a:rPr>
                                <m:t>2</m:t>
                              </m:r>
                            </m:sup>
                          </m:sSubSup>
                        </m:e>
                      </m:rad>
                    </m:oMath>
                  </m:oMathPara>
                </a14:m>
                <a:endParaRPr lang="zh-CN" altLang="en-US" dirty="0"/>
              </a:p>
            </p:txBody>
          </p:sp>
        </mc:Choice>
        <mc:Fallback xmlns="">
          <p:sp>
            <p:nvSpPr>
              <p:cNvPr id="63" name="文本框 62"/>
              <p:cNvSpPr txBox="1">
                <a:spLocks noRot="1" noChangeAspect="1" noMove="1" noResize="1" noEditPoints="1" noAdjustHandles="1" noChangeArrowheads="1" noChangeShapeType="1" noTextEdit="1"/>
              </p:cNvSpPr>
              <p:nvPr/>
            </p:nvSpPr>
            <p:spPr>
              <a:xfrm>
                <a:off x="4961644" y="5755118"/>
                <a:ext cx="2216727" cy="656013"/>
              </a:xfrm>
              <a:prstGeom prst="rect">
                <a:avLst/>
              </a:prstGeom>
              <a:blipFill rotWithShape="0">
                <a:blip r:embed="rId5"/>
                <a:stretch>
                  <a:fillRect/>
                </a:stretch>
              </a:blipFill>
            </p:spPr>
            <p:txBody>
              <a:bodyPr/>
              <a:lstStyle/>
              <a:p>
                <a:r>
                  <a:rPr lang="zh-CN" altLang="en-US">
                    <a:noFill/>
                  </a:rPr>
                  <a:t> </a:t>
                </a:r>
              </a:p>
            </p:txBody>
          </p:sp>
        </mc:Fallback>
      </mc:AlternateContent>
    </p:spTree>
    <p:extLst>
      <p:ext uri="{BB962C8B-B14F-4D97-AF65-F5344CB8AC3E}">
        <p14:creationId xmlns:p14="http://schemas.microsoft.com/office/powerpoint/2010/main" val="2600937508"/>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218" name="图片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082800" y="1581150"/>
            <a:ext cx="8083550" cy="3060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219" name="标题 1"/>
          <p:cNvSpPr>
            <a:spLocks noGrp="1"/>
          </p:cNvSpPr>
          <p:nvPr>
            <p:ph type="title"/>
          </p:nvPr>
        </p:nvSpPr>
        <p:spPr>
          <a:xfrm>
            <a:off x="516748" y="-31491"/>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Collimator design structure</a:t>
            </a:r>
            <a:endParaRPr lang="zh-CN" altLang="en-US" dirty="0" smtClean="0">
              <a:solidFill>
                <a:srgbClr val="FFFF00"/>
              </a:solidFill>
              <a:latin typeface="Arial" panose="020B0604020202020204" pitchFamily="34" charset="0"/>
              <a:cs typeface="Arial" panose="020B0604020202020204" pitchFamily="34" charset="0"/>
            </a:endParaRPr>
          </a:p>
        </p:txBody>
      </p:sp>
      <p:cxnSp>
        <p:nvCxnSpPr>
          <p:cNvPr id="9221" name="直接箭头连接符 5"/>
          <p:cNvCxnSpPr>
            <a:cxnSpLocks noChangeShapeType="1"/>
          </p:cNvCxnSpPr>
          <p:nvPr/>
        </p:nvCxnSpPr>
        <p:spPr bwMode="auto">
          <a:xfrm>
            <a:off x="1679575" y="3113088"/>
            <a:ext cx="2108200" cy="0"/>
          </a:xfrm>
          <a:prstGeom prst="straightConnector1">
            <a:avLst/>
          </a:prstGeom>
          <a:noFill/>
          <a:ln w="25400" algn="ctr">
            <a:solidFill>
              <a:srgbClr val="FF0000"/>
            </a:solidFill>
            <a:prstDash val="dash"/>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2" name="文本框 9"/>
          <p:cNvSpPr txBox="1">
            <a:spLocks noChangeArrowheads="1"/>
          </p:cNvSpPr>
          <p:nvPr/>
        </p:nvSpPr>
        <p:spPr bwMode="auto">
          <a:xfrm>
            <a:off x="1496291" y="2772946"/>
            <a:ext cx="978189"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zh-CN" sz="1600" dirty="0" smtClean="0">
                <a:latin typeface="微软雅黑" panose="020B0503020204020204" pitchFamily="34" charset="-122"/>
                <a:ea typeface="微软雅黑" panose="020B0503020204020204" pitchFamily="34" charset="-122"/>
              </a:rPr>
              <a:t>Beam</a:t>
            </a:r>
            <a:endParaRPr lang="zh-CN" altLang="en-US" sz="1600" dirty="0">
              <a:latin typeface="微软雅黑" panose="020B0503020204020204" pitchFamily="34" charset="-122"/>
              <a:ea typeface="微软雅黑" panose="020B0503020204020204" pitchFamily="34" charset="-122"/>
            </a:endParaRPr>
          </a:p>
        </p:txBody>
      </p:sp>
      <p:cxnSp>
        <p:nvCxnSpPr>
          <p:cNvPr id="9223" name="直接箭头连接符 16"/>
          <p:cNvCxnSpPr>
            <a:cxnSpLocks noChangeShapeType="1"/>
          </p:cNvCxnSpPr>
          <p:nvPr/>
        </p:nvCxnSpPr>
        <p:spPr bwMode="auto">
          <a:xfrm>
            <a:off x="4252913" y="1473201"/>
            <a:ext cx="0" cy="912813"/>
          </a:xfrm>
          <a:prstGeom prst="straightConnector1">
            <a:avLst/>
          </a:prstGeom>
          <a:noFill/>
          <a:ln w="28575" algn="ctr">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cxnSp>
        <p:nvCxnSpPr>
          <p:cNvPr id="9224" name="直接箭头连接符 18"/>
          <p:cNvCxnSpPr>
            <a:cxnSpLocks noChangeShapeType="1"/>
          </p:cNvCxnSpPr>
          <p:nvPr/>
        </p:nvCxnSpPr>
        <p:spPr bwMode="auto">
          <a:xfrm flipV="1">
            <a:off x="8143875" y="1392239"/>
            <a:ext cx="0" cy="941387"/>
          </a:xfrm>
          <a:prstGeom prst="straightConnector1">
            <a:avLst/>
          </a:prstGeom>
          <a:noFill/>
          <a:ln w="28575" algn="ctr">
            <a:solidFill>
              <a:srgbClr val="00B0F0"/>
            </a:solidFill>
            <a:round/>
            <a:headEn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5" name="文本框 22"/>
          <p:cNvSpPr txBox="1">
            <a:spLocks noChangeArrowheads="1"/>
          </p:cNvSpPr>
          <p:nvPr/>
        </p:nvSpPr>
        <p:spPr bwMode="auto">
          <a:xfrm>
            <a:off x="3339958" y="1142970"/>
            <a:ext cx="2781443"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zh-CN" sz="1600" dirty="0" smtClean="0">
                <a:latin typeface="微软雅黑" panose="020B0503020204020204" pitchFamily="34" charset="-122"/>
                <a:ea typeface="微软雅黑" panose="020B0503020204020204" pitchFamily="34" charset="-122"/>
              </a:rPr>
              <a:t>Cooling water entrance</a:t>
            </a:r>
            <a:endParaRPr lang="zh-CN" altLang="en-US" sz="1600" dirty="0">
              <a:latin typeface="微软雅黑" panose="020B0503020204020204" pitchFamily="34" charset="-122"/>
              <a:ea typeface="微软雅黑" panose="020B0503020204020204" pitchFamily="34" charset="-122"/>
            </a:endParaRPr>
          </a:p>
        </p:txBody>
      </p:sp>
      <p:sp>
        <p:nvSpPr>
          <p:cNvPr id="9226" name="文本框 23"/>
          <p:cNvSpPr txBox="1">
            <a:spLocks noChangeArrowheads="1"/>
          </p:cNvSpPr>
          <p:nvPr/>
        </p:nvSpPr>
        <p:spPr bwMode="auto">
          <a:xfrm>
            <a:off x="7524750" y="1117600"/>
            <a:ext cx="2116138"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zh-CN" sz="1600" dirty="0" smtClean="0">
                <a:latin typeface="微软雅黑" panose="020B0503020204020204" pitchFamily="34" charset="-122"/>
                <a:ea typeface="微软雅黑" panose="020B0503020204020204" pitchFamily="34" charset="-122"/>
              </a:rPr>
              <a:t>Cooling water exit</a:t>
            </a:r>
            <a:endParaRPr lang="zh-CN" altLang="en-US" sz="1600" dirty="0">
              <a:latin typeface="微软雅黑" panose="020B0503020204020204" pitchFamily="34" charset="-122"/>
              <a:ea typeface="微软雅黑" panose="020B0503020204020204" pitchFamily="34" charset="-122"/>
            </a:endParaRPr>
          </a:p>
        </p:txBody>
      </p:sp>
      <p:cxnSp>
        <p:nvCxnSpPr>
          <p:cNvPr id="9227" name="直接箭头连接符 27"/>
          <p:cNvCxnSpPr>
            <a:cxnSpLocks noChangeShapeType="1"/>
          </p:cNvCxnSpPr>
          <p:nvPr/>
        </p:nvCxnSpPr>
        <p:spPr bwMode="auto">
          <a:xfrm>
            <a:off x="8234364" y="3821113"/>
            <a:ext cx="528637" cy="722312"/>
          </a:xfrm>
          <a:prstGeom prst="straightConnector1">
            <a:avLst/>
          </a:prstGeom>
          <a:noFill/>
          <a:ln w="9525" algn="ctr">
            <a:solidFill>
              <a:srgbClr val="7030A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28" name="文本框 31"/>
          <p:cNvSpPr txBox="1">
            <a:spLocks noChangeArrowheads="1"/>
          </p:cNvSpPr>
          <p:nvPr/>
        </p:nvSpPr>
        <p:spPr bwMode="auto">
          <a:xfrm>
            <a:off x="8218488" y="4560889"/>
            <a:ext cx="18399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zh-CN" sz="1600" dirty="0" smtClean="0">
                <a:latin typeface="微软雅黑" panose="020B0503020204020204" pitchFamily="34" charset="-122"/>
                <a:ea typeface="微软雅黑" panose="020B0503020204020204" pitchFamily="34" charset="-122"/>
              </a:rPr>
              <a:t>Movable baffle</a:t>
            </a:r>
            <a:endParaRPr lang="zh-CN" altLang="en-US" sz="1600" dirty="0">
              <a:latin typeface="微软雅黑" panose="020B0503020204020204" pitchFamily="34" charset="-122"/>
              <a:ea typeface="微软雅黑" panose="020B0503020204020204" pitchFamily="34" charset="-122"/>
            </a:endParaRPr>
          </a:p>
        </p:txBody>
      </p:sp>
      <p:cxnSp>
        <p:nvCxnSpPr>
          <p:cNvPr id="9229" name="直接箭头连接符 33"/>
          <p:cNvCxnSpPr>
            <a:cxnSpLocks noChangeShapeType="1"/>
          </p:cNvCxnSpPr>
          <p:nvPr/>
        </p:nvCxnSpPr>
        <p:spPr bwMode="auto">
          <a:xfrm>
            <a:off x="9329738" y="3405188"/>
            <a:ext cx="311150" cy="584200"/>
          </a:xfrm>
          <a:prstGeom prst="straightConnector1">
            <a:avLst/>
          </a:prstGeom>
          <a:noFill/>
          <a:ln w="9525" algn="ctr">
            <a:solidFill>
              <a:srgbClr val="7030A0"/>
            </a:solidFill>
            <a:round/>
            <a:headEnd type="oval" w="med" len="med"/>
            <a:tailEnd type="triangle" w="med" len="me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cxnSp>
      <p:sp>
        <p:nvSpPr>
          <p:cNvPr id="9230" name="文本框 38"/>
          <p:cNvSpPr txBox="1">
            <a:spLocks noChangeArrowheads="1"/>
          </p:cNvSpPr>
          <p:nvPr/>
        </p:nvSpPr>
        <p:spPr bwMode="auto">
          <a:xfrm>
            <a:off x="9278939" y="3948114"/>
            <a:ext cx="2728912" cy="33855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spcBef>
                <a:spcPct val="0"/>
              </a:spcBef>
              <a:buFontTx/>
              <a:buNone/>
            </a:pPr>
            <a:r>
              <a:rPr lang="en-US" altLang="zh-CN" sz="1600" dirty="0" smtClean="0">
                <a:latin typeface="微软雅黑" panose="020B0503020204020204" pitchFamily="34" charset="-122"/>
                <a:ea typeface="微软雅黑" panose="020B0503020204020204" pitchFamily="34" charset="-122"/>
              </a:rPr>
              <a:t>Transition spring sheet</a:t>
            </a:r>
            <a:endParaRPr lang="zh-CN" altLang="en-US" sz="1600" dirty="0">
              <a:latin typeface="微软雅黑" panose="020B0503020204020204" pitchFamily="34" charset="-122"/>
              <a:ea typeface="微软雅黑" panose="020B0503020204020204" pitchFamily="34" charset="-122"/>
            </a:endParaRPr>
          </a:p>
        </p:txBody>
      </p:sp>
      <p:sp>
        <p:nvSpPr>
          <p:cNvPr id="41" name="文本框 40"/>
          <p:cNvSpPr txBox="1"/>
          <p:nvPr/>
        </p:nvSpPr>
        <p:spPr>
          <a:xfrm>
            <a:off x="4310856" y="4917618"/>
            <a:ext cx="7724125" cy="1815882"/>
          </a:xfrm>
          <a:prstGeom prst="rect">
            <a:avLst/>
          </a:prstGeom>
          <a:solidFill>
            <a:schemeClr val="bg2">
              <a:lumMod val="20000"/>
              <a:lumOff val="80000"/>
            </a:schemeClr>
          </a:solidFill>
        </p:spPr>
        <p:txBody>
          <a:bodyPr wrap="square">
            <a:spAutoFit/>
          </a:bodyPr>
          <a:lstStyle/>
          <a:p>
            <a:pPr marL="285750" indent="-285750">
              <a:buFont typeface="Wingdings" panose="05000000000000000000" pitchFamily="2" charset="2"/>
              <a:buChar char="ü"/>
              <a:defRPr/>
            </a:pPr>
            <a:r>
              <a:rPr lang="en-US" altLang="zh-CN" sz="1400" dirty="0">
                <a:latin typeface="Arial" panose="020B0604020202020204" pitchFamily="34" charset="0"/>
                <a:cs typeface="Arial" panose="020B0604020202020204" pitchFamily="34" charset="0"/>
              </a:rPr>
              <a:t>Considering the collimation section, the movable baffle can not protrude the step between the vacuum pipe and the collimator section. The vacuum pipe in the collimator section transits from elliptical section to rectangular section</a:t>
            </a:r>
            <a:r>
              <a:rPr lang="en-US" altLang="zh-CN" sz="140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ü"/>
              <a:defRPr/>
            </a:pPr>
            <a:r>
              <a:rPr lang="en-US" altLang="zh-CN" sz="1400" dirty="0">
                <a:latin typeface="Arial" panose="020B0604020202020204" pitchFamily="34" charset="0"/>
                <a:cs typeface="Arial" panose="020B0604020202020204" pitchFamily="34" charset="0"/>
              </a:rPr>
              <a:t>During the moving process of the movable baffle, the spring sheet is always pressed on the baffle to realize the gradual transition of the moving process</a:t>
            </a:r>
            <a:r>
              <a:rPr lang="en-US" altLang="zh-CN" sz="1400" dirty="0" smtClean="0">
                <a:latin typeface="Arial" panose="020B0604020202020204" pitchFamily="34" charset="0"/>
                <a:cs typeface="Arial" panose="020B0604020202020204" pitchFamily="34" charset="0"/>
              </a:rPr>
              <a:t>.</a:t>
            </a:r>
          </a:p>
          <a:p>
            <a:pPr marL="285750" indent="-285750">
              <a:buFont typeface="Wingdings" panose="05000000000000000000" pitchFamily="2" charset="2"/>
              <a:buChar char="ü"/>
              <a:defRPr/>
            </a:pPr>
            <a:r>
              <a:rPr lang="en-US" altLang="zh-CN" sz="1400" dirty="0">
                <a:latin typeface="Arial" panose="020B0604020202020204" pitchFamily="34" charset="0"/>
                <a:cs typeface="Arial" panose="020B0604020202020204" pitchFamily="34" charset="0"/>
              </a:rPr>
              <a:t>Structural design and refinement (including machinery, vacuum, etc.); drive scheme design (drive, control, etc.); material selection (considering physical requirements, heat dissipation, strength, etc.); finite element simulation (thermal-structural).</a:t>
            </a:r>
            <a:endParaRPr lang="zh-CN" altLang="en-US" sz="1400" dirty="0">
              <a:latin typeface="Arial" panose="020B0604020202020204" pitchFamily="34" charset="0"/>
              <a:cs typeface="Arial" panose="020B0604020202020204" pitchFamily="34" charset="0"/>
            </a:endParaRPr>
          </a:p>
        </p:txBody>
      </p:sp>
      <p:pic>
        <p:nvPicPr>
          <p:cNvPr id="9233" name="图片 4"/>
          <p:cNvPicPr>
            <a:picLocks noChangeAspect="1"/>
          </p:cNvPicPr>
          <p:nvPr/>
        </p:nvPicPr>
        <p:blipFill>
          <a:blip r:embed="rId4" cstate="print">
            <a:clrChange>
              <a:clrFrom>
                <a:srgbClr val="FFFFFF"/>
              </a:clrFrom>
              <a:clrTo>
                <a:srgbClr val="FFFFFF">
                  <a:alpha val="0"/>
                </a:srgbClr>
              </a:clrTo>
            </a:clrChange>
            <a:extLst>
              <a:ext uri="{28A0092B-C50C-407E-A947-70E740481C1C}">
                <a14:useLocalDpi xmlns:a14="http://schemas.microsoft.com/office/drawing/2010/main" val="0"/>
              </a:ext>
            </a:extLst>
          </a:blip>
          <a:srcRect/>
          <a:stretch>
            <a:fillRect/>
          </a:stretch>
        </p:blipFill>
        <p:spPr bwMode="auto">
          <a:xfrm>
            <a:off x="241299" y="4543425"/>
            <a:ext cx="3683001"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5291323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94360" y="-103209"/>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HOM absorber</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Picture 2"/>
          <p:cNvPicPr>
            <a:picLocks noChangeAspect="1" noChangeArrowheads="1"/>
          </p:cNvPicPr>
          <p:nvPr/>
        </p:nvPicPr>
        <p:blipFill>
          <a:blip r:embed="rId2" cstate="print"/>
          <a:srcRect/>
          <a:stretch>
            <a:fillRect/>
          </a:stretch>
        </p:blipFill>
        <p:spPr bwMode="auto">
          <a:xfrm>
            <a:off x="103366" y="1155375"/>
            <a:ext cx="3101931" cy="2021425"/>
          </a:xfrm>
          <a:prstGeom prst="rect">
            <a:avLst/>
          </a:prstGeom>
          <a:noFill/>
          <a:ln w="9525">
            <a:noFill/>
            <a:miter lim="800000"/>
            <a:headEnd/>
            <a:tailEnd/>
          </a:ln>
        </p:spPr>
      </p:pic>
      <p:pic>
        <p:nvPicPr>
          <p:cNvPr id="5" name="Picture 2"/>
          <p:cNvPicPr>
            <a:picLocks noChangeAspect="1" noChangeArrowheads="1"/>
          </p:cNvPicPr>
          <p:nvPr/>
        </p:nvPicPr>
        <p:blipFill>
          <a:blip r:embed="rId3" cstate="print"/>
          <a:srcRect/>
          <a:stretch>
            <a:fillRect/>
          </a:stretch>
        </p:blipFill>
        <p:spPr bwMode="auto">
          <a:xfrm>
            <a:off x="3279341" y="1155375"/>
            <a:ext cx="4538363" cy="2024742"/>
          </a:xfrm>
          <a:prstGeom prst="rect">
            <a:avLst/>
          </a:prstGeom>
          <a:noFill/>
          <a:ln w="9525">
            <a:noFill/>
            <a:miter lim="800000"/>
            <a:headEnd/>
            <a:tailEnd/>
          </a:ln>
        </p:spPr>
      </p:pic>
      <p:sp>
        <p:nvSpPr>
          <p:cNvPr id="6" name="内容占位符 2"/>
          <p:cNvSpPr>
            <a:spLocks noGrp="1"/>
          </p:cNvSpPr>
          <p:nvPr>
            <p:ph idx="1"/>
          </p:nvPr>
        </p:nvSpPr>
        <p:spPr>
          <a:xfrm>
            <a:off x="6781800" y="5266855"/>
            <a:ext cx="5313630" cy="1951020"/>
          </a:xfrm>
        </p:spPr>
        <p:txBody>
          <a:bodyPr>
            <a:normAutofit/>
          </a:bodyPr>
          <a:lstStyle/>
          <a:p>
            <a:r>
              <a:rPr lang="en-US" altLang="zh-CN" sz="1500" b="0" dirty="0">
                <a:latin typeface="Arial" panose="020B0604020202020204" pitchFamily="34" charset="0"/>
                <a:cs typeface="Arial" panose="020B0604020202020204" pitchFamily="34" charset="0"/>
              </a:rPr>
              <a:t>HOM absorber design refer to FCC, under development</a:t>
            </a:r>
          </a:p>
          <a:p>
            <a:r>
              <a:rPr lang="en-US" altLang="zh-CN" sz="1500" b="0" dirty="0">
                <a:latin typeface="Arial" panose="020B0604020202020204" pitchFamily="34" charset="0"/>
                <a:cs typeface="Arial" panose="020B0604020202020204" pitchFamily="34" charset="0"/>
              </a:rPr>
              <a:t>Distance from IP is </a:t>
            </a:r>
            <a:r>
              <a:rPr lang="en-US" altLang="zh-CN" sz="1500" b="0" dirty="0" smtClean="0">
                <a:latin typeface="Arial" panose="020B0604020202020204" pitchFamily="34" charset="0"/>
                <a:cs typeface="Arial" panose="020B0604020202020204" pitchFamily="34" charset="0"/>
              </a:rPr>
              <a:t>around 70cm</a:t>
            </a:r>
            <a:r>
              <a:rPr lang="zh-CN" altLang="en-US" sz="1500" b="0" dirty="0" smtClean="0">
                <a:latin typeface="Arial" panose="020B0604020202020204" pitchFamily="34" charset="0"/>
                <a:cs typeface="Arial" panose="020B0604020202020204" pitchFamily="34" charset="0"/>
              </a:rPr>
              <a:t> </a:t>
            </a:r>
            <a:r>
              <a:rPr lang="en-US" altLang="zh-CN" sz="1500" b="0" dirty="0" smtClean="0">
                <a:latin typeface="Arial" panose="020B0604020202020204" pitchFamily="34" charset="0"/>
                <a:cs typeface="Arial" panose="020B0604020202020204" pitchFamily="34" charset="0"/>
              </a:rPr>
              <a:t>just before the </a:t>
            </a:r>
            <a:r>
              <a:rPr lang="en-US" altLang="zh-CN" sz="1500" b="0" dirty="0">
                <a:latin typeface="Arial" panose="020B0604020202020204" pitchFamily="34" charset="0"/>
                <a:cs typeface="Arial" panose="020B0604020202020204" pitchFamily="34" charset="0"/>
              </a:rPr>
              <a:t>crotch </a:t>
            </a:r>
            <a:r>
              <a:rPr lang="en-US" altLang="zh-CN" sz="1500" b="0" dirty="0" smtClean="0">
                <a:latin typeface="Arial" panose="020B0604020202020204" pitchFamily="34" charset="0"/>
                <a:cs typeface="Arial" panose="020B0604020202020204" pitchFamily="34" charset="0"/>
              </a:rPr>
              <a:t>point, no space conflict </a:t>
            </a:r>
            <a:r>
              <a:rPr lang="en-US" altLang="zh-CN" sz="1500" b="0" dirty="0">
                <a:latin typeface="Arial" panose="020B0604020202020204" pitchFamily="34" charset="0"/>
                <a:cs typeface="Arial" panose="020B0604020202020204" pitchFamily="34" charset="0"/>
              </a:rPr>
              <a:t>with RVC and IP </a:t>
            </a:r>
            <a:r>
              <a:rPr lang="en-US" altLang="zh-CN" sz="1500" b="0" dirty="0" smtClean="0">
                <a:latin typeface="Arial" panose="020B0604020202020204" pitchFamily="34" charset="0"/>
                <a:cs typeface="Arial" panose="020B0604020202020204" pitchFamily="34" charset="0"/>
              </a:rPr>
              <a:t>BPM.</a:t>
            </a:r>
            <a:endParaRPr lang="en-US" altLang="zh-CN" sz="1500" b="0" dirty="0">
              <a:latin typeface="Arial" panose="020B0604020202020204" pitchFamily="34" charset="0"/>
              <a:cs typeface="Arial" panose="020B0604020202020204" pitchFamily="34" charset="0"/>
            </a:endParaRPr>
          </a:p>
          <a:p>
            <a:r>
              <a:rPr lang="en-US" altLang="zh-CN" sz="1500" b="0" dirty="0" smtClean="0">
                <a:latin typeface="Arial" panose="020B0604020202020204" pitchFamily="34" charset="0"/>
                <a:cs typeface="Arial" panose="020B0604020202020204" pitchFamily="34" charset="0"/>
              </a:rPr>
              <a:t>Impedance</a:t>
            </a:r>
            <a:endParaRPr lang="en-US" altLang="zh-CN" sz="1500" b="0" dirty="0">
              <a:latin typeface="Arial" panose="020B0604020202020204" pitchFamily="34" charset="0"/>
              <a:cs typeface="Arial" panose="020B0604020202020204" pitchFamily="34" charset="0"/>
            </a:endParaRPr>
          </a:p>
          <a:p>
            <a:endParaRPr lang="en-US" altLang="zh-CN" sz="1600" dirty="0" smtClean="0">
              <a:latin typeface="Arial" panose="020B0604020202020204" pitchFamily="34" charset="0"/>
              <a:cs typeface="Arial" panose="020B0604020202020204" pitchFamily="34" charset="0"/>
            </a:endParaRPr>
          </a:p>
          <a:p>
            <a:endParaRPr lang="zh-CN" altLang="en-US" sz="1600" baseline="-25000" dirty="0"/>
          </a:p>
        </p:txBody>
      </p:sp>
      <p:sp>
        <p:nvSpPr>
          <p:cNvPr id="3" name="矩形 2"/>
          <p:cNvSpPr/>
          <p:nvPr/>
        </p:nvSpPr>
        <p:spPr>
          <a:xfrm>
            <a:off x="7982210" y="1275299"/>
            <a:ext cx="4095113" cy="1600438"/>
          </a:xfrm>
          <a:prstGeom prst="rect">
            <a:avLst/>
          </a:prstGeom>
        </p:spPr>
        <p:txBody>
          <a:bodyPr wrap="square">
            <a:spAutoFit/>
          </a:bodyPr>
          <a:lstStyle/>
          <a:p>
            <a:pPr marL="285750" indent="-285750">
              <a:buClr>
                <a:srgbClr val="002060"/>
              </a:buClr>
              <a:buSzPct val="100000"/>
              <a:buFont typeface="Wingdings" panose="05000000000000000000" pitchFamily="2" charset="2"/>
              <a:buChar char="p"/>
            </a:pPr>
            <a:r>
              <a:rPr lang="en-US" altLang="zh-CN" sz="1400" dirty="0" smtClean="0">
                <a:latin typeface="Arial" panose="020B0604020202020204" pitchFamily="34" charset="0"/>
                <a:cs typeface="Arial" panose="020B0604020202020204" pitchFamily="34" charset="0"/>
              </a:rPr>
              <a:t>HOM at </a:t>
            </a:r>
            <a:r>
              <a:rPr lang="en-US" altLang="zh-CN" sz="1400" dirty="0">
                <a:latin typeface="Arial" panose="020B0604020202020204" pitchFamily="34" charset="0"/>
                <a:cs typeface="Arial" panose="020B0604020202020204" pitchFamily="34" charset="0"/>
              </a:rPr>
              <a:t>crotch point</a:t>
            </a:r>
            <a:r>
              <a:rPr lang="zh-CN" altLang="en-US" sz="1400" dirty="0">
                <a:latin typeface="Arial" panose="020B0604020202020204" pitchFamily="34" charset="0"/>
                <a:cs typeface="Arial" panose="020B0604020202020204" pitchFamily="34" charset="0"/>
              </a:rPr>
              <a:t>（</a:t>
            </a:r>
            <a:r>
              <a:rPr lang="en-US" altLang="zh-CN" sz="1400" dirty="0">
                <a:latin typeface="Arial" panose="020B0604020202020204" pitchFamily="34" charset="0"/>
                <a:cs typeface="Arial" panose="020B0604020202020204" pitchFamily="34" charset="0"/>
              </a:rPr>
              <a:t>z~±700mm</a:t>
            </a:r>
            <a:r>
              <a:rPr lang="zh-CN" altLang="en-US" sz="1400" dirty="0">
                <a:latin typeface="Arial" panose="020B0604020202020204" pitchFamily="34" charset="0"/>
                <a:cs typeface="Arial" panose="020B0604020202020204" pitchFamily="34" charset="0"/>
              </a:rPr>
              <a:t>）</a:t>
            </a:r>
            <a:endParaRPr lang="en-US" altLang="zh-CN" sz="1400" dirty="0">
              <a:latin typeface="Arial" panose="020B0604020202020204" pitchFamily="34" charset="0"/>
              <a:cs typeface="Arial" panose="020B0604020202020204" pitchFamily="34" charset="0"/>
            </a:endParaRPr>
          </a:p>
          <a:p>
            <a:pPr marL="285750" indent="-285750">
              <a:buClr>
                <a:srgbClr val="002060"/>
              </a:buClr>
              <a:buFont typeface="Wingdings" panose="05000000000000000000" pitchFamily="2" charset="2"/>
              <a:buChar char="p"/>
            </a:pPr>
            <a:r>
              <a:rPr lang="en-US" altLang="zh-CN" sz="1400" dirty="0" smtClean="0">
                <a:latin typeface="Arial" panose="020B0604020202020204" pitchFamily="34" charset="0"/>
                <a:cs typeface="Arial" panose="020B0604020202020204" pitchFamily="34" charset="0"/>
              </a:rPr>
              <a:t>HOM </a:t>
            </a:r>
            <a:r>
              <a:rPr lang="en-US" altLang="zh-CN" sz="1400" dirty="0" err="1">
                <a:latin typeface="Arial" panose="020B0604020202020204" pitchFamily="34" charset="0"/>
                <a:cs typeface="Arial" panose="020B0604020202020204" pitchFamily="34" charset="0"/>
              </a:rPr>
              <a:t>f</a:t>
            </a:r>
            <a:r>
              <a:rPr lang="en-US" altLang="zh-CN" sz="1400" dirty="0" err="1" smtClean="0">
                <a:latin typeface="Arial" panose="020B0604020202020204" pitchFamily="34" charset="0"/>
                <a:cs typeface="Arial" panose="020B0604020202020204" pitchFamily="34" charset="0"/>
              </a:rPr>
              <a:t>renquency</a:t>
            </a:r>
            <a:r>
              <a:rPr lang="en-US" altLang="zh-CN" sz="1400" dirty="0" smtClean="0">
                <a:latin typeface="Arial" panose="020B0604020202020204" pitchFamily="34" charset="0"/>
                <a:cs typeface="Arial" panose="020B0604020202020204" pitchFamily="34" charset="0"/>
              </a:rPr>
              <a:t> 10GHz, close to cut-off frequency (decided by beam pipe aperture).</a:t>
            </a:r>
          </a:p>
          <a:p>
            <a:pPr marL="285750" indent="-285750">
              <a:buClr>
                <a:srgbClr val="002060"/>
              </a:buClr>
              <a:buFont typeface="Wingdings" panose="05000000000000000000" pitchFamily="2" charset="2"/>
              <a:buChar char="p"/>
            </a:pPr>
            <a:r>
              <a:rPr lang="en-US" altLang="zh-CN" sz="1400" dirty="0">
                <a:latin typeface="Arial" panose="020B0604020202020204" pitchFamily="34" charset="0"/>
                <a:cs typeface="Arial" panose="020B0604020202020204" pitchFamily="34" charset="0"/>
              </a:rPr>
              <a:t>HOM power ~3kW.</a:t>
            </a:r>
          </a:p>
          <a:p>
            <a:pPr marL="285750" indent="-285750">
              <a:buClr>
                <a:srgbClr val="002060"/>
              </a:buClr>
              <a:buFont typeface="Wingdings" panose="05000000000000000000" pitchFamily="2" charset="2"/>
              <a:buChar char="p"/>
            </a:pPr>
            <a:r>
              <a:rPr lang="en-US" altLang="zh-CN" sz="1400" dirty="0" smtClean="0">
                <a:latin typeface="Arial" panose="020B0604020202020204" pitchFamily="34" charset="0"/>
                <a:cs typeface="Arial" panose="020B0604020202020204" pitchFamily="34" charset="0"/>
              </a:rPr>
              <a:t>This </a:t>
            </a:r>
            <a:r>
              <a:rPr lang="en-US" altLang="zh-CN" sz="1400" dirty="0">
                <a:latin typeface="Arial" panose="020B0604020202020204" pitchFamily="34" charset="0"/>
                <a:cs typeface="Arial" panose="020B0604020202020204" pitchFamily="34" charset="0"/>
              </a:rPr>
              <a:t>mode is trapped</a:t>
            </a:r>
            <a:r>
              <a:rPr lang="zh-CN" altLang="en-US" sz="1400" dirty="0">
                <a:latin typeface="Arial" panose="020B0604020202020204" pitchFamily="34" charset="0"/>
                <a:cs typeface="Arial" panose="020B0604020202020204" pitchFamily="34" charset="0"/>
              </a:rPr>
              <a:t> </a:t>
            </a:r>
            <a:r>
              <a:rPr lang="en-US" altLang="zh-CN" sz="1400" dirty="0">
                <a:latin typeface="Arial" panose="020B0604020202020204" pitchFamily="34" charset="0"/>
                <a:cs typeface="Arial" panose="020B0604020202020204" pitchFamily="34" charset="0"/>
              </a:rPr>
              <a:t>mode.</a:t>
            </a:r>
          </a:p>
          <a:p>
            <a:pPr marL="285750" indent="-285750">
              <a:buFont typeface="Wingdings" panose="05000000000000000000" pitchFamily="2" charset="2"/>
              <a:buChar char="p"/>
            </a:pPr>
            <a:r>
              <a:rPr lang="en-US" altLang="zh-CN" sz="1400" dirty="0">
                <a:latin typeface="Arial" panose="020B0604020202020204" pitchFamily="34" charset="0"/>
                <a:cs typeface="Arial" panose="020B0604020202020204" pitchFamily="34" charset="0"/>
              </a:rPr>
              <a:t>HOM absorber is needed</a:t>
            </a:r>
            <a:r>
              <a:rPr lang="zh-CN" altLang="en-US" sz="1400" dirty="0">
                <a:latin typeface="Arial" panose="020B0604020202020204" pitchFamily="34" charset="0"/>
                <a:cs typeface="Arial" panose="020B0604020202020204" pitchFamily="34" charset="0"/>
              </a:rPr>
              <a:t>，</a:t>
            </a:r>
            <a:r>
              <a:rPr lang="en-US" altLang="zh-CN" sz="1400" dirty="0">
                <a:latin typeface="Arial" panose="020B0604020202020204" pitchFamily="34" charset="0"/>
                <a:cs typeface="Arial" panose="020B0604020202020204" pitchFamily="34" charset="0"/>
              </a:rPr>
              <a:t>water cooling system considered</a:t>
            </a:r>
            <a:r>
              <a:rPr lang="en-US" altLang="zh-CN" sz="1400" dirty="0" smtClean="0">
                <a:latin typeface="Arial" panose="020B0604020202020204" pitchFamily="34" charset="0"/>
                <a:cs typeface="Arial" panose="020B0604020202020204" pitchFamily="34" charset="0"/>
              </a:rPr>
              <a:t>.</a:t>
            </a:r>
          </a:p>
        </p:txBody>
      </p:sp>
      <p:sp>
        <p:nvSpPr>
          <p:cNvPr id="7" name="圆角矩形 6"/>
          <p:cNvSpPr/>
          <p:nvPr/>
        </p:nvSpPr>
        <p:spPr bwMode="auto">
          <a:xfrm>
            <a:off x="7903675" y="1155375"/>
            <a:ext cx="4209862" cy="1750787"/>
          </a:xfrm>
          <a:prstGeom prst="roundRect">
            <a:avLst/>
          </a:prstGeom>
          <a:noFill/>
          <a:ln w="9525" cap="flat" cmpd="sng" algn="ctr">
            <a:solidFill>
              <a:srgbClr val="FF3399"/>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pic>
        <p:nvPicPr>
          <p:cNvPr id="8" name="图片 7"/>
          <p:cNvPicPr>
            <a:picLocks noChangeAspect="1"/>
          </p:cNvPicPr>
          <p:nvPr/>
        </p:nvPicPr>
        <p:blipFill>
          <a:blip r:embed="rId4"/>
          <a:stretch>
            <a:fillRect/>
          </a:stretch>
        </p:blipFill>
        <p:spPr>
          <a:xfrm>
            <a:off x="8715581" y="3176799"/>
            <a:ext cx="3113307" cy="2000968"/>
          </a:xfrm>
          <a:prstGeom prst="rect">
            <a:avLst/>
          </a:prstGeom>
        </p:spPr>
      </p:pic>
      <p:pic>
        <p:nvPicPr>
          <p:cNvPr id="11" name="图片 10"/>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10778" y="3324739"/>
            <a:ext cx="2894519" cy="2018546"/>
          </a:xfrm>
          <a:prstGeom prst="rect">
            <a:avLst/>
          </a:prstGeom>
        </p:spPr>
      </p:pic>
      <p:sp>
        <p:nvSpPr>
          <p:cNvPr id="13" name="矩形 12"/>
          <p:cNvSpPr/>
          <p:nvPr/>
        </p:nvSpPr>
        <p:spPr>
          <a:xfrm>
            <a:off x="115059" y="5765311"/>
            <a:ext cx="6180476" cy="738664"/>
          </a:xfrm>
          <a:prstGeom prst="rect">
            <a:avLst/>
          </a:prstGeom>
          <a:solidFill>
            <a:schemeClr val="bg1"/>
          </a:solidFill>
          <a:ln>
            <a:noFill/>
          </a:ln>
          <a:effectLst>
            <a:outerShdw blurRad="107950" dist="12700" dir="5400000" algn="ctr">
              <a:srgbClr val="000000"/>
            </a:outerShdw>
          </a:effectLst>
          <a:scene3d>
            <a:camera prst="orthographicFront">
              <a:rot lat="0" lon="0" rev="0"/>
            </a:camera>
            <a:lightRig rig="soft" dir="t">
              <a:rot lat="0" lon="0" rev="0"/>
            </a:lightRig>
          </a:scene3d>
          <a:sp3d contourW="44450" prstMaterial="matte">
            <a:bevelT w="63500" h="63500" prst="artDeco"/>
            <a:contourClr>
              <a:srgbClr val="FFFFFF"/>
            </a:contourClr>
          </a:sp3d>
        </p:spPr>
        <p:txBody>
          <a:bodyPr wrap="square">
            <a:spAutoFit/>
          </a:bodyPr>
          <a:lstStyle/>
          <a:p>
            <a:pPr marL="285750" indent="-285750">
              <a:buFont typeface="Wingdings" panose="05000000000000000000" pitchFamily="2" charset="2"/>
              <a:buChar char="ü"/>
            </a:pPr>
            <a:r>
              <a:rPr lang="en-US" altLang="zh-CN" sz="1400" dirty="0">
                <a:solidFill>
                  <a:srgbClr val="002060"/>
                </a:solidFill>
                <a:latin typeface="Arial" panose="020B0604020202020204" pitchFamily="34" charset="0"/>
                <a:cs typeface="Arial" panose="020B0604020202020204" pitchFamily="34" charset="0"/>
              </a:rPr>
              <a:t>Synchrotron radiation from Final doublet magnets and reflection part from mask</a:t>
            </a:r>
            <a:r>
              <a:rPr lang="zh-CN" altLang="en-US" sz="1400" dirty="0" smtClean="0">
                <a:solidFill>
                  <a:srgbClr val="002060"/>
                </a:solidFill>
                <a:latin typeface="Arial" panose="020B0604020202020204" pitchFamily="34" charset="0"/>
                <a:cs typeface="Arial" panose="020B0604020202020204" pitchFamily="34" charset="0"/>
              </a:rPr>
              <a:t>，</a:t>
            </a:r>
            <a:r>
              <a:rPr lang="en-US" altLang="zh-CN" sz="1400" dirty="0" smtClean="0">
                <a:solidFill>
                  <a:srgbClr val="002060"/>
                </a:solidFill>
                <a:latin typeface="Arial" panose="020B0604020202020204" pitchFamily="34" charset="0"/>
                <a:cs typeface="Arial" panose="020B0604020202020204" pitchFamily="34" charset="0"/>
              </a:rPr>
              <a:t>~</a:t>
            </a:r>
            <a:r>
              <a:rPr lang="en-US" altLang="zh-CN" sz="1400" dirty="0" err="1" smtClean="0">
                <a:solidFill>
                  <a:srgbClr val="002060"/>
                </a:solidFill>
                <a:latin typeface="Arial" panose="020B0604020202020204" pitchFamily="34" charset="0"/>
                <a:cs typeface="Arial" panose="020B0604020202020204" pitchFamily="34" charset="0"/>
              </a:rPr>
              <a:t>mW</a:t>
            </a:r>
            <a:r>
              <a:rPr lang="en-US" altLang="zh-CN" sz="1400" dirty="0" smtClean="0">
                <a:solidFill>
                  <a:srgbClr val="002060"/>
                </a:solidFill>
                <a:latin typeface="Arial" panose="020B0604020202020204" pitchFamily="34" charset="0"/>
                <a:cs typeface="Arial" panose="020B0604020202020204" pitchFamily="34" charset="0"/>
              </a:rPr>
              <a:t> power. </a:t>
            </a:r>
          </a:p>
          <a:p>
            <a:pPr marL="285750" indent="-285750">
              <a:buFont typeface="Wingdings" panose="05000000000000000000" pitchFamily="2" charset="2"/>
              <a:buChar char="ü"/>
            </a:pPr>
            <a:r>
              <a:rPr lang="en-US" altLang="zh-CN" sz="1400" dirty="0">
                <a:solidFill>
                  <a:srgbClr val="002060"/>
                </a:solidFill>
                <a:latin typeface="Arial" panose="020B0604020202020204" pitchFamily="34" charset="0"/>
                <a:cs typeface="Arial" panose="020B0604020202020204" pitchFamily="34" charset="0"/>
              </a:rPr>
              <a:t>SR </a:t>
            </a:r>
            <a:r>
              <a:rPr lang="en-US" altLang="zh-CN" sz="1400" dirty="0" smtClean="0">
                <a:solidFill>
                  <a:srgbClr val="002060"/>
                </a:solidFill>
                <a:latin typeface="Arial" panose="020B0604020202020204" pitchFamily="34" charset="0"/>
                <a:cs typeface="Arial" panose="020B0604020202020204" pitchFamily="34" charset="0"/>
              </a:rPr>
              <a:t>resistance</a:t>
            </a:r>
            <a:r>
              <a:rPr lang="en-US" altLang="zh-CN" sz="1400" dirty="0" smtClean="0">
                <a:solidFill>
                  <a:srgbClr val="0070C0"/>
                </a:solidFill>
                <a:latin typeface="Arial" panose="020B0604020202020204" pitchFamily="34" charset="0"/>
                <a:cs typeface="Arial" panose="020B0604020202020204" pitchFamily="34" charset="0"/>
              </a:rPr>
              <a:t> </a:t>
            </a:r>
            <a:r>
              <a:rPr lang="en-US" altLang="zh-CN" sz="1400" dirty="0" smtClean="0">
                <a:solidFill>
                  <a:srgbClr val="002060"/>
                </a:solidFill>
                <a:latin typeface="Arial" panose="020B0604020202020204" pitchFamily="34" charset="0"/>
                <a:cs typeface="Arial" panose="020B0604020202020204" pitchFamily="34" charset="0"/>
              </a:rPr>
              <a:t>acceptable for HOM absorber</a:t>
            </a:r>
            <a:endParaRPr lang="en-US" altLang="zh-CN" sz="1400" dirty="0">
              <a:solidFill>
                <a:srgbClr val="0070C0"/>
              </a:solidFill>
              <a:latin typeface="Arial" panose="020B0604020202020204" pitchFamily="34" charset="0"/>
              <a:cs typeface="Arial" panose="020B0604020202020204" pitchFamily="34" charset="0"/>
            </a:endParaRPr>
          </a:p>
        </p:txBody>
      </p:sp>
      <p:pic>
        <p:nvPicPr>
          <p:cNvPr id="12" name="图片 1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3415228" y="3324739"/>
            <a:ext cx="2714012" cy="2018546"/>
          </a:xfrm>
          <a:prstGeom prst="rect">
            <a:avLst/>
          </a:prstGeom>
        </p:spPr>
      </p:pic>
      <p:sp>
        <p:nvSpPr>
          <p:cNvPr id="9" name="矩形 8"/>
          <p:cNvSpPr/>
          <p:nvPr/>
        </p:nvSpPr>
        <p:spPr>
          <a:xfrm>
            <a:off x="6643171" y="5177767"/>
            <a:ext cx="5470366" cy="1432353"/>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spTree>
    <p:extLst>
      <p:ext uri="{BB962C8B-B14F-4D97-AF65-F5344CB8AC3E}">
        <p14:creationId xmlns:p14="http://schemas.microsoft.com/office/powerpoint/2010/main" val="2002315924"/>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IR mechanics assembly</a:t>
            </a:r>
            <a:endParaRPr lang="zh-CN" altLang="en-US" dirty="0">
              <a:solidFill>
                <a:srgbClr val="FFFF00"/>
              </a:solidFill>
              <a:latin typeface="Arial" panose="020B0604020202020204" pitchFamily="34" charset="0"/>
              <a:cs typeface="Arial" panose="020B0604020202020204" pitchFamily="34" charset="0"/>
            </a:endParaRPr>
          </a:p>
        </p:txBody>
      </p:sp>
      <p:graphicFrame>
        <p:nvGraphicFramePr>
          <p:cNvPr id="4" name="对象 1"/>
          <p:cNvGraphicFramePr>
            <a:graphicFrameLocks/>
          </p:cNvGraphicFramePr>
          <p:nvPr>
            <p:extLst/>
          </p:nvPr>
        </p:nvGraphicFramePr>
        <p:xfrm>
          <a:off x="117696" y="1227481"/>
          <a:ext cx="3503691" cy="1747602"/>
        </p:xfrm>
        <a:graphic>
          <a:graphicData uri="http://schemas.openxmlformats.org/presentationml/2006/ole">
            <mc:AlternateContent xmlns:mc="http://schemas.openxmlformats.org/markup-compatibility/2006">
              <mc:Choice xmlns:v="urn:schemas-microsoft-com:vml" Requires="v">
                <p:oleObj spid="_x0000_s4234" name="BMP 图像" r:id="rId3" imgW="5410080" imgH="4362480" progId="Paint.Picture">
                  <p:embed/>
                </p:oleObj>
              </mc:Choice>
              <mc:Fallback>
                <p:oleObj name="BMP 图像" r:id="rId3" imgW="5410080" imgH="4362480" progId="Paint.Picture">
                  <p:embed/>
                  <p:pic>
                    <p:nvPicPr>
                      <p:cNvPr id="0" name=""/>
                      <p:cNvPicPr>
                        <a:picLocks noChangeArrowheads="1"/>
                      </p:cNvPicPr>
                      <p:nvPr/>
                    </p:nvPicPr>
                    <p:blipFill>
                      <a:blip r:embed="rId4"/>
                      <a:srcRect/>
                      <a:stretch>
                        <a:fillRect/>
                      </a:stretch>
                    </p:blipFill>
                    <p:spPr bwMode="auto">
                      <a:xfrm>
                        <a:off x="117696" y="1227481"/>
                        <a:ext cx="3503691" cy="1747602"/>
                      </a:xfrm>
                      <a:prstGeom prst="rect">
                        <a:avLst/>
                      </a:prstGeom>
                      <a:noFill/>
                      <a:ln>
                        <a:noFill/>
                      </a:ln>
                    </p:spPr>
                  </p:pic>
                </p:oleObj>
              </mc:Fallback>
            </mc:AlternateContent>
          </a:graphicData>
        </a:graphic>
      </p:graphicFrame>
      <p:pic>
        <p:nvPicPr>
          <p:cNvPr id="5" name="图片 6147" descr="安装图"/>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16617" y="1242803"/>
            <a:ext cx="3688027" cy="17476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 name="文本框 6"/>
          <p:cNvSpPr txBox="1"/>
          <p:nvPr/>
        </p:nvSpPr>
        <p:spPr>
          <a:xfrm>
            <a:off x="4521998" y="1337270"/>
            <a:ext cx="2077265" cy="369332"/>
          </a:xfrm>
          <a:prstGeom prst="rect">
            <a:avLst/>
          </a:prstGeom>
          <a:noFill/>
        </p:spPr>
        <p:txBody>
          <a:bodyPr wrap="square" rtlCol="0">
            <a:spAutoFit/>
          </a:bodyPr>
          <a:lstStyle/>
          <a:p>
            <a:r>
              <a:rPr lang="en-US" altLang="zh-CN" dirty="0" err="1" smtClean="0"/>
              <a:t>Helicoflex</a:t>
            </a:r>
            <a:endParaRPr lang="zh-CN" altLang="en-US" dirty="0"/>
          </a:p>
        </p:txBody>
      </p:sp>
      <p:cxnSp>
        <p:nvCxnSpPr>
          <p:cNvPr id="9" name="直接箭头连接符 8"/>
          <p:cNvCxnSpPr/>
          <p:nvPr/>
        </p:nvCxnSpPr>
        <p:spPr bwMode="auto">
          <a:xfrm>
            <a:off x="5380527" y="1574036"/>
            <a:ext cx="81481" cy="279146"/>
          </a:xfrm>
          <a:prstGeom prst="straightConnector1">
            <a:avLst/>
          </a:prstGeom>
          <a:ln>
            <a:tailEnd type="triangle"/>
          </a:ln>
          <a:extLst/>
        </p:spPr>
        <p:style>
          <a:lnRef idx="1">
            <a:schemeClr val="dk1"/>
          </a:lnRef>
          <a:fillRef idx="0">
            <a:schemeClr val="dk1"/>
          </a:fillRef>
          <a:effectRef idx="0">
            <a:schemeClr val="dk1"/>
          </a:effectRef>
          <a:fontRef idx="minor">
            <a:schemeClr val="tx1"/>
          </a:fontRef>
        </p:style>
      </p:cxnSp>
      <p:sp>
        <p:nvSpPr>
          <p:cNvPr id="11" name="文本框 10"/>
          <p:cNvSpPr txBox="1"/>
          <p:nvPr/>
        </p:nvSpPr>
        <p:spPr>
          <a:xfrm>
            <a:off x="1331112" y="5641510"/>
            <a:ext cx="10339058" cy="923330"/>
          </a:xfrm>
          <a:prstGeom prst="rect">
            <a:avLst/>
          </a:prstGeom>
          <a:noFill/>
        </p:spPr>
        <p:txBody>
          <a:bodyPr wrap="square" rtlCol="0">
            <a:spAutoFit/>
          </a:bodyPr>
          <a:lstStyle/>
          <a:p>
            <a:pPr marL="285750" indent="-285750">
              <a:buFont typeface="Arial" panose="020B0604020202020204" pitchFamily="34" charset="0"/>
              <a:buChar char="•"/>
            </a:pPr>
            <a:r>
              <a:rPr lang="en-US" altLang="zh-CN" dirty="0" smtClean="0"/>
              <a:t>IR mechanics assembly typical point is remote vacuum connection.</a:t>
            </a:r>
          </a:p>
          <a:p>
            <a:pPr marL="285750" indent="-285750">
              <a:buFont typeface="Arial" panose="020B0604020202020204" pitchFamily="34" charset="0"/>
              <a:buChar char="•"/>
            </a:pPr>
            <a:r>
              <a:rPr lang="en-US" altLang="zh-CN" dirty="0" smtClean="0"/>
              <a:t>The sealing point is 6m away from the operation point.</a:t>
            </a:r>
          </a:p>
          <a:p>
            <a:pPr marL="285750" indent="-285750">
              <a:buFont typeface="Arial" panose="020B0604020202020204" pitchFamily="34" charset="0"/>
              <a:buChar char="•"/>
            </a:pPr>
            <a:r>
              <a:rPr lang="en-US" altLang="zh-CN" dirty="0" smtClean="0"/>
              <a:t>Ultrahigh vacuum sealing, </a:t>
            </a:r>
            <a:r>
              <a:rPr lang="en-US" altLang="zh-CN" dirty="0" err="1" smtClean="0"/>
              <a:t>Helicoflex</a:t>
            </a:r>
            <a:r>
              <a:rPr lang="en-US" altLang="zh-CN" dirty="0" smtClean="0"/>
              <a:t>.</a:t>
            </a:r>
            <a:endParaRPr lang="zh-CN" altLang="en-US" dirty="0"/>
          </a:p>
        </p:txBody>
      </p:sp>
      <p:sp>
        <p:nvSpPr>
          <p:cNvPr id="14" name="矩形 13"/>
          <p:cNvSpPr/>
          <p:nvPr/>
        </p:nvSpPr>
        <p:spPr bwMode="auto">
          <a:xfrm>
            <a:off x="805758" y="5696298"/>
            <a:ext cx="9841117" cy="868542"/>
          </a:xfrm>
          <a:prstGeom prst="rect">
            <a:avLst/>
          </a:prstGeom>
          <a:noFill/>
          <a:ln w="9525" cap="flat" cmpd="sng" algn="ctr">
            <a:solidFill>
              <a:srgbClr val="D10DA7"/>
            </a:solidFill>
            <a:prstDash val="solid"/>
            <a:round/>
            <a:headEnd type="none" w="med" len="med"/>
            <a:tailEnd type="none" w="med" len="med"/>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FFFF00"/>
              </a:solidFill>
              <a:effectLst/>
              <a:latin typeface="Arial" panose="020B0604020202020204" pitchFamily="34" charset="0"/>
              <a:ea typeface="宋体" panose="02010600030101010101" pitchFamily="2" charset="-122"/>
            </a:endParaRPr>
          </a:p>
        </p:txBody>
      </p:sp>
      <p:pic>
        <p:nvPicPr>
          <p:cNvPr id="16" name="图片 15" descr="头部视图"/>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499874" y="1107511"/>
            <a:ext cx="3875113" cy="18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7" name="文本框 16"/>
          <p:cNvSpPr txBox="1"/>
          <p:nvPr/>
        </p:nvSpPr>
        <p:spPr>
          <a:xfrm>
            <a:off x="8064454" y="2919445"/>
            <a:ext cx="3096285" cy="338554"/>
          </a:xfrm>
          <a:prstGeom prst="rect">
            <a:avLst/>
          </a:prstGeom>
          <a:noFill/>
        </p:spPr>
        <p:txBody>
          <a:bodyPr wrap="square" rtlCol="0">
            <a:spAutoFit/>
          </a:bodyPr>
          <a:lstStyle/>
          <a:p>
            <a:r>
              <a:rPr lang="en-US" altLang="zh-CN" sz="1600" dirty="0"/>
              <a:t>RVC </a:t>
            </a:r>
            <a:r>
              <a:rPr lang="en-US" altLang="zh-CN" sz="1600" dirty="0" smtClean="0"/>
              <a:t>head and drive gear</a:t>
            </a:r>
            <a:endParaRPr lang="zh-CN" altLang="en-US" sz="1600" dirty="0"/>
          </a:p>
        </p:txBody>
      </p:sp>
      <p:pic>
        <p:nvPicPr>
          <p:cNvPr id="18" name="图片 1" descr="头部剖视图"/>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117696" y="3272181"/>
            <a:ext cx="3876639" cy="183248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9" name="文本框 18"/>
          <p:cNvSpPr txBox="1"/>
          <p:nvPr/>
        </p:nvSpPr>
        <p:spPr>
          <a:xfrm>
            <a:off x="581179" y="5083699"/>
            <a:ext cx="3413156" cy="338554"/>
          </a:xfrm>
          <a:prstGeom prst="rect">
            <a:avLst/>
          </a:prstGeom>
          <a:noFill/>
        </p:spPr>
        <p:txBody>
          <a:bodyPr wrap="square" rtlCol="0">
            <a:spAutoFit/>
          </a:bodyPr>
          <a:lstStyle/>
          <a:p>
            <a:r>
              <a:rPr lang="en-US" altLang="zh-CN" sz="1600" dirty="0" smtClean="0"/>
              <a:t>cutaway view of RVC head</a:t>
            </a:r>
            <a:endParaRPr lang="zh-CN" altLang="en-US" sz="1600" dirty="0"/>
          </a:p>
        </p:txBody>
      </p:sp>
      <p:pic>
        <p:nvPicPr>
          <p:cNvPr id="20" name="图片 19"/>
          <p:cNvPicPr>
            <a:picLocks noChangeAspect="1"/>
          </p:cNvPicPr>
          <p:nvPr/>
        </p:nvPicPr>
        <p:blipFill>
          <a:blip r:embed="rId8"/>
          <a:stretch>
            <a:fillRect/>
          </a:stretch>
        </p:blipFill>
        <p:spPr>
          <a:xfrm>
            <a:off x="4035571" y="3268580"/>
            <a:ext cx="3510740" cy="1816579"/>
          </a:xfrm>
          <a:prstGeom prst="rect">
            <a:avLst/>
          </a:prstGeom>
        </p:spPr>
      </p:pic>
      <p:sp>
        <p:nvSpPr>
          <p:cNvPr id="21" name="文本框 20"/>
          <p:cNvSpPr txBox="1"/>
          <p:nvPr/>
        </p:nvSpPr>
        <p:spPr>
          <a:xfrm>
            <a:off x="4295928" y="5104662"/>
            <a:ext cx="3296243" cy="300082"/>
          </a:xfrm>
          <a:prstGeom prst="rect">
            <a:avLst/>
          </a:prstGeom>
          <a:noFill/>
        </p:spPr>
        <p:txBody>
          <a:bodyPr wrap="square" rtlCol="0">
            <a:spAutoFit/>
          </a:bodyPr>
          <a:lstStyle/>
          <a:p>
            <a:r>
              <a:rPr lang="en-US" altLang="zh-CN" sz="1350" dirty="0"/>
              <a:t>RVC </a:t>
            </a:r>
            <a:r>
              <a:rPr lang="en-US" altLang="zh-CN" sz="1350" dirty="0" smtClean="0"/>
              <a:t>tail/</a:t>
            </a:r>
            <a:r>
              <a:rPr lang="en-US" altLang="zh-CN" sz="1350" dirty="0" err="1" smtClean="0"/>
              <a:t>handwheel</a:t>
            </a:r>
            <a:r>
              <a:rPr lang="en-US" altLang="zh-CN" sz="1350" dirty="0" smtClean="0"/>
              <a:t> structure</a:t>
            </a:r>
            <a:endParaRPr lang="zh-CN" altLang="en-US" sz="1350" dirty="0"/>
          </a:p>
        </p:txBody>
      </p:sp>
      <p:pic>
        <p:nvPicPr>
          <p:cNvPr id="22" name="图片 21" descr="移动部分剖视图A"/>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7587547" y="3269557"/>
            <a:ext cx="3886779" cy="18377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3" name="文本框 22"/>
          <p:cNvSpPr txBox="1"/>
          <p:nvPr/>
        </p:nvSpPr>
        <p:spPr>
          <a:xfrm>
            <a:off x="7936678" y="5106285"/>
            <a:ext cx="3951233" cy="338554"/>
          </a:xfrm>
          <a:prstGeom prst="rect">
            <a:avLst/>
          </a:prstGeom>
          <a:noFill/>
        </p:spPr>
        <p:txBody>
          <a:bodyPr wrap="square" rtlCol="0">
            <a:spAutoFit/>
          </a:bodyPr>
          <a:lstStyle/>
          <a:p>
            <a:r>
              <a:rPr lang="en-US" altLang="zh-CN" sz="1600" dirty="0" smtClean="0"/>
              <a:t>Cutaway view of moving part</a:t>
            </a:r>
            <a:endParaRPr lang="zh-CN" altLang="en-US" sz="1600" dirty="0"/>
          </a:p>
        </p:txBody>
      </p:sp>
    </p:spTree>
    <p:extLst>
      <p:ext uri="{BB962C8B-B14F-4D97-AF65-F5344CB8AC3E}">
        <p14:creationId xmlns:p14="http://schemas.microsoft.com/office/powerpoint/2010/main" val="3416607305"/>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IR mechanics assembly</a:t>
            </a:r>
            <a:endParaRPr lang="zh-CN" altLang="en-US" dirty="0"/>
          </a:p>
        </p:txBody>
      </p:sp>
      <p:sp>
        <p:nvSpPr>
          <p:cNvPr id="3" name="内容占位符 2"/>
          <p:cNvSpPr>
            <a:spLocks noGrp="1"/>
          </p:cNvSpPr>
          <p:nvPr>
            <p:ph idx="1"/>
          </p:nvPr>
        </p:nvSpPr>
        <p:spPr>
          <a:xfrm>
            <a:off x="307578" y="1403510"/>
            <a:ext cx="5563588" cy="4351338"/>
          </a:xfrm>
        </p:spPr>
        <p:txBody>
          <a:bodyPr>
            <a:noAutofit/>
          </a:bodyPr>
          <a:lstStyle/>
          <a:p>
            <a:r>
              <a:rPr lang="zh-CN" altLang="zh-CN" sz="2400" dirty="0">
                <a:solidFill>
                  <a:srgbClr val="0070C0"/>
                </a:solidFill>
                <a:latin typeface="Arial" panose="020B0604020202020204" pitchFamily="34" charset="0"/>
                <a:cs typeface="Arial" panose="020B0604020202020204" pitchFamily="34" charset="0"/>
              </a:rPr>
              <a:t>CEPC </a:t>
            </a:r>
            <a:r>
              <a:rPr lang="zh-CN" altLang="zh-CN" sz="2400" dirty="0" smtClean="0">
                <a:solidFill>
                  <a:srgbClr val="0070C0"/>
                </a:solidFill>
                <a:latin typeface="Arial" panose="020B0604020202020204" pitchFamily="34" charset="0"/>
                <a:cs typeface="Arial" panose="020B0604020202020204" pitchFamily="34" charset="0"/>
              </a:rPr>
              <a:t>MDI</a:t>
            </a:r>
            <a:r>
              <a:rPr lang="en-US" altLang="zh-CN" sz="2400" dirty="0" smtClean="0">
                <a:solidFill>
                  <a:srgbClr val="0070C0"/>
                </a:solidFill>
                <a:latin typeface="Arial" panose="020B0604020202020204" pitchFamily="34" charset="0"/>
                <a:cs typeface="Arial" panose="020B0604020202020204" pitchFamily="34" charset="0"/>
              </a:rPr>
              <a:t> </a:t>
            </a:r>
            <a:r>
              <a:rPr lang="en-US" altLang="zh-CN" sz="2400" dirty="0" err="1" smtClean="0">
                <a:solidFill>
                  <a:srgbClr val="0070C0"/>
                </a:solidFill>
                <a:latin typeface="Arial" panose="020B0604020202020204" pitchFamily="34" charset="0"/>
                <a:cs typeface="Arial" panose="020B0604020202020204" pitchFamily="34" charset="0"/>
              </a:rPr>
              <a:t>Lumical</a:t>
            </a:r>
            <a:r>
              <a:rPr lang="en-US" altLang="zh-CN" sz="2400" dirty="0" smtClean="0">
                <a:solidFill>
                  <a:srgbClr val="0070C0"/>
                </a:solidFill>
                <a:latin typeface="Arial" panose="020B0604020202020204" pitchFamily="34" charset="0"/>
                <a:cs typeface="Arial" panose="020B0604020202020204" pitchFamily="34" charset="0"/>
              </a:rPr>
              <a:t> and accelerator components conflict in both position and alignment accuracy has been fixed: </a:t>
            </a:r>
            <a:r>
              <a:rPr lang="en-US" altLang="zh-CN" sz="2400" dirty="0" err="1" smtClean="0">
                <a:solidFill>
                  <a:srgbClr val="002060"/>
                </a:solidFill>
                <a:latin typeface="Arial" panose="020B0604020202020204" pitchFamily="34" charset="0"/>
                <a:cs typeface="Arial" panose="020B0604020202020204" pitchFamily="34" charset="0"/>
              </a:rPr>
              <a:t>Lumical</a:t>
            </a:r>
            <a:r>
              <a:rPr lang="en-US" altLang="zh-CN" sz="2400" dirty="0" smtClean="0">
                <a:solidFill>
                  <a:srgbClr val="002060"/>
                </a:solidFill>
                <a:latin typeface="Arial" panose="020B0604020202020204" pitchFamily="34" charset="0"/>
                <a:cs typeface="Arial" panose="020B0604020202020204" pitchFamily="34" charset="0"/>
              </a:rPr>
              <a:t> can be separated into 2 parts, one part with high precision installed and aligned with Be vacuum chamber, the other part 50~100kg can be installed and aligned with cryostat. And can be calibrated with IP BPM(&lt;1um), Be pipe installed with detector.</a:t>
            </a:r>
            <a:endParaRPr lang="en-US" altLang="zh-CN" sz="2400" dirty="0">
              <a:solidFill>
                <a:srgbClr val="002060"/>
              </a:solidFill>
              <a:latin typeface="Arial" panose="020B0604020202020204" pitchFamily="34" charset="0"/>
              <a:cs typeface="Arial" panose="020B0604020202020204" pitchFamily="34" charset="0"/>
            </a:endParaRPr>
          </a:p>
        </p:txBody>
      </p:sp>
      <p:grpSp>
        <p:nvGrpSpPr>
          <p:cNvPr id="4" name="组合 3"/>
          <p:cNvGrpSpPr/>
          <p:nvPr/>
        </p:nvGrpSpPr>
        <p:grpSpPr>
          <a:xfrm>
            <a:off x="6261749" y="1292225"/>
            <a:ext cx="5368276" cy="4703619"/>
            <a:chOff x="6492896" y="863097"/>
            <a:chExt cx="5400002" cy="4694385"/>
          </a:xfrm>
        </p:grpSpPr>
        <p:pic>
          <p:nvPicPr>
            <p:cNvPr id="5" name="图片 4"/>
            <p:cNvPicPr>
              <a:picLocks noChangeAspect="1"/>
            </p:cNvPicPr>
            <p:nvPr/>
          </p:nvPicPr>
          <p:blipFill>
            <a:blip r:embed="rId2"/>
            <a:stretch>
              <a:fillRect/>
            </a:stretch>
          </p:blipFill>
          <p:spPr>
            <a:xfrm>
              <a:off x="6492896" y="1901664"/>
              <a:ext cx="5400000" cy="2870432"/>
            </a:xfrm>
            <a:prstGeom prst="rect">
              <a:avLst/>
            </a:prstGeom>
          </p:spPr>
        </p:pic>
        <p:sp>
          <p:nvSpPr>
            <p:cNvPr id="6" name="文本框 25"/>
            <p:cNvSpPr txBox="1"/>
            <p:nvPr/>
          </p:nvSpPr>
          <p:spPr>
            <a:xfrm>
              <a:off x="6788865" y="4947628"/>
              <a:ext cx="471225"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a:t>IP</a:t>
              </a:r>
              <a:endParaRPr lang="zh-CN" altLang="en-US" sz="1200" dirty="0"/>
            </a:p>
          </p:txBody>
        </p:sp>
        <p:sp>
          <p:nvSpPr>
            <p:cNvPr id="7" name="文本框 26"/>
            <p:cNvSpPr txBox="1"/>
            <p:nvPr/>
          </p:nvSpPr>
          <p:spPr>
            <a:xfrm>
              <a:off x="7820275" y="1165756"/>
              <a:ext cx="1043141" cy="27645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smtClean="0"/>
                <a:t>Detector</a:t>
              </a:r>
              <a:endParaRPr lang="zh-CN" altLang="en-US" sz="1200" dirty="0"/>
            </a:p>
          </p:txBody>
        </p:sp>
        <p:cxnSp>
          <p:nvCxnSpPr>
            <p:cNvPr id="8" name="直接连接符 7"/>
            <p:cNvCxnSpPr>
              <a:endCxn id="7" idx="2"/>
            </p:cNvCxnSpPr>
            <p:nvPr/>
          </p:nvCxnSpPr>
          <p:spPr>
            <a:xfrm flipV="1">
              <a:off x="7248459" y="1442211"/>
              <a:ext cx="1093386" cy="1395261"/>
            </a:xfrm>
            <a:prstGeom prst="line">
              <a:avLst/>
            </a:prstGeom>
          </p:spPr>
          <p:style>
            <a:lnRef idx="1">
              <a:schemeClr val="accent1"/>
            </a:lnRef>
            <a:fillRef idx="0">
              <a:schemeClr val="accent1"/>
            </a:fillRef>
            <a:effectRef idx="0">
              <a:schemeClr val="accent1"/>
            </a:effectRef>
            <a:fontRef idx="minor">
              <a:schemeClr val="tx1"/>
            </a:fontRef>
          </p:style>
        </p:cxnSp>
        <p:cxnSp>
          <p:nvCxnSpPr>
            <p:cNvPr id="9" name="直接连接符 8"/>
            <p:cNvCxnSpPr>
              <a:endCxn id="7" idx="2"/>
            </p:cNvCxnSpPr>
            <p:nvPr/>
          </p:nvCxnSpPr>
          <p:spPr>
            <a:xfrm flipV="1">
              <a:off x="7897091" y="1442211"/>
              <a:ext cx="444754" cy="1653418"/>
            </a:xfrm>
            <a:prstGeom prst="line">
              <a:avLst/>
            </a:prstGeom>
          </p:spPr>
          <p:style>
            <a:lnRef idx="1">
              <a:schemeClr val="accent1"/>
            </a:lnRef>
            <a:fillRef idx="0">
              <a:schemeClr val="accent1"/>
            </a:fillRef>
            <a:effectRef idx="0">
              <a:schemeClr val="accent1"/>
            </a:effectRef>
            <a:fontRef idx="minor">
              <a:schemeClr val="tx1"/>
            </a:fontRef>
          </p:style>
        </p:cxnSp>
        <p:cxnSp>
          <p:nvCxnSpPr>
            <p:cNvPr id="10" name="直接连接符 9"/>
            <p:cNvCxnSpPr>
              <a:endCxn id="7" idx="2"/>
            </p:cNvCxnSpPr>
            <p:nvPr/>
          </p:nvCxnSpPr>
          <p:spPr>
            <a:xfrm flipH="1" flipV="1">
              <a:off x="8341845" y="1442211"/>
              <a:ext cx="673398" cy="1894671"/>
            </a:xfrm>
            <a:prstGeom prst="line">
              <a:avLst/>
            </a:prstGeom>
          </p:spPr>
          <p:style>
            <a:lnRef idx="1">
              <a:schemeClr val="accent1"/>
            </a:lnRef>
            <a:fillRef idx="0">
              <a:schemeClr val="accent1"/>
            </a:fillRef>
            <a:effectRef idx="0">
              <a:schemeClr val="accent1"/>
            </a:effectRef>
            <a:fontRef idx="minor">
              <a:schemeClr val="tx1"/>
            </a:fontRef>
          </p:style>
        </p:cxnSp>
        <p:cxnSp>
          <p:nvCxnSpPr>
            <p:cNvPr id="11" name="直接连接符 10"/>
            <p:cNvCxnSpPr>
              <a:endCxn id="6" idx="0"/>
            </p:cNvCxnSpPr>
            <p:nvPr/>
          </p:nvCxnSpPr>
          <p:spPr>
            <a:xfrm flipH="1">
              <a:off x="7024479" y="3336881"/>
              <a:ext cx="1001925" cy="1610748"/>
            </a:xfrm>
            <a:prstGeom prst="line">
              <a:avLst/>
            </a:prstGeom>
          </p:spPr>
          <p:style>
            <a:lnRef idx="1">
              <a:schemeClr val="accent1"/>
            </a:lnRef>
            <a:fillRef idx="0">
              <a:schemeClr val="accent1"/>
            </a:fillRef>
            <a:effectRef idx="0">
              <a:schemeClr val="accent1"/>
            </a:effectRef>
            <a:fontRef idx="minor">
              <a:schemeClr val="tx1"/>
            </a:fontRef>
          </p:style>
        </p:cxnSp>
        <p:sp>
          <p:nvSpPr>
            <p:cNvPr id="12" name="文本框 31"/>
            <p:cNvSpPr txBox="1"/>
            <p:nvPr/>
          </p:nvSpPr>
          <p:spPr>
            <a:xfrm>
              <a:off x="9822864" y="5169450"/>
              <a:ext cx="1772504" cy="27645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smtClean="0"/>
                <a:t>SC magnet and cryostat</a:t>
              </a:r>
              <a:endParaRPr lang="zh-CN" altLang="en-US" sz="1200" dirty="0"/>
            </a:p>
          </p:txBody>
        </p:sp>
        <p:sp>
          <p:nvSpPr>
            <p:cNvPr id="13" name="文本框 32"/>
            <p:cNvSpPr txBox="1"/>
            <p:nvPr/>
          </p:nvSpPr>
          <p:spPr>
            <a:xfrm>
              <a:off x="9045658" y="5188150"/>
              <a:ext cx="716423" cy="369332"/>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a:t>RVC</a:t>
              </a:r>
              <a:endParaRPr lang="zh-CN" altLang="en-US" sz="1200" dirty="0"/>
            </a:p>
          </p:txBody>
        </p:sp>
        <p:sp>
          <p:nvSpPr>
            <p:cNvPr id="14" name="文本框 33"/>
            <p:cNvSpPr txBox="1"/>
            <p:nvPr/>
          </p:nvSpPr>
          <p:spPr>
            <a:xfrm>
              <a:off x="10567187" y="1100473"/>
              <a:ext cx="1325711" cy="46075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err="1" smtClean="0"/>
                <a:t>Lumical</a:t>
              </a:r>
              <a:r>
                <a:rPr lang="zh-CN" altLang="en-US" sz="1200" dirty="0" smtClean="0"/>
                <a:t> </a:t>
              </a:r>
              <a:r>
                <a:rPr lang="en-US" altLang="zh-CN" sz="1200" dirty="0" smtClean="0"/>
                <a:t>main part</a:t>
              </a:r>
              <a:endParaRPr lang="zh-CN" altLang="en-US" sz="1200" dirty="0"/>
            </a:p>
          </p:txBody>
        </p:sp>
        <p:sp>
          <p:nvSpPr>
            <p:cNvPr id="15" name="文本框 34"/>
            <p:cNvSpPr txBox="1"/>
            <p:nvPr/>
          </p:nvSpPr>
          <p:spPr>
            <a:xfrm>
              <a:off x="9099225" y="863097"/>
              <a:ext cx="1325711" cy="460759"/>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err="1" smtClean="0"/>
                <a:t>Lumical</a:t>
              </a:r>
              <a:r>
                <a:rPr lang="zh-CN" altLang="en-US" sz="1200" dirty="0" smtClean="0"/>
                <a:t> </a:t>
              </a:r>
              <a:r>
                <a:rPr lang="en-US" altLang="zh-CN" sz="1200" dirty="0" smtClean="0"/>
                <a:t>high accuracy part</a:t>
              </a:r>
              <a:endParaRPr lang="zh-CN" altLang="en-US" sz="1200" dirty="0"/>
            </a:p>
          </p:txBody>
        </p:sp>
        <p:cxnSp>
          <p:nvCxnSpPr>
            <p:cNvPr id="16" name="直接连接符 15"/>
            <p:cNvCxnSpPr>
              <a:stCxn id="14" idx="2"/>
            </p:cNvCxnSpPr>
            <p:nvPr/>
          </p:nvCxnSpPr>
          <p:spPr>
            <a:xfrm flipH="1">
              <a:off x="10388327" y="1561232"/>
              <a:ext cx="841715" cy="2144652"/>
            </a:xfrm>
            <a:prstGeom prst="line">
              <a:avLst/>
            </a:prstGeom>
          </p:spPr>
          <p:style>
            <a:lnRef idx="1">
              <a:schemeClr val="accent1"/>
            </a:lnRef>
            <a:fillRef idx="0">
              <a:schemeClr val="accent1"/>
            </a:fillRef>
            <a:effectRef idx="0">
              <a:schemeClr val="accent1"/>
            </a:effectRef>
            <a:fontRef idx="minor">
              <a:schemeClr val="tx1"/>
            </a:fontRef>
          </p:style>
        </p:cxnSp>
        <p:cxnSp>
          <p:nvCxnSpPr>
            <p:cNvPr id="17" name="直接连接符 16"/>
            <p:cNvCxnSpPr>
              <a:stCxn id="15" idx="2"/>
            </p:cNvCxnSpPr>
            <p:nvPr/>
          </p:nvCxnSpPr>
          <p:spPr>
            <a:xfrm flipH="1">
              <a:off x="9589150" y="1323856"/>
              <a:ext cx="172930" cy="21674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直接连接符 17"/>
            <p:cNvCxnSpPr>
              <a:endCxn id="13" idx="0"/>
            </p:cNvCxnSpPr>
            <p:nvPr/>
          </p:nvCxnSpPr>
          <p:spPr>
            <a:xfrm flipH="1">
              <a:off x="9403870" y="3823855"/>
              <a:ext cx="756571" cy="1364295"/>
            </a:xfrm>
            <a:prstGeom prst="line">
              <a:avLst/>
            </a:prstGeom>
          </p:spPr>
          <p:style>
            <a:lnRef idx="1">
              <a:schemeClr val="accent1"/>
            </a:lnRef>
            <a:fillRef idx="0">
              <a:schemeClr val="accent1"/>
            </a:fillRef>
            <a:effectRef idx="0">
              <a:schemeClr val="accent1"/>
            </a:effectRef>
            <a:fontRef idx="minor">
              <a:schemeClr val="tx1"/>
            </a:fontRef>
          </p:style>
        </p:cxnSp>
        <p:cxnSp>
          <p:nvCxnSpPr>
            <p:cNvPr id="19" name="直接连接符 18"/>
            <p:cNvCxnSpPr>
              <a:stCxn id="12" idx="0"/>
            </p:cNvCxnSpPr>
            <p:nvPr/>
          </p:nvCxnSpPr>
          <p:spPr>
            <a:xfrm flipV="1">
              <a:off x="10709116" y="4069715"/>
              <a:ext cx="337575" cy="1099735"/>
            </a:xfrm>
            <a:prstGeom prst="line">
              <a:avLst/>
            </a:prstGeom>
          </p:spPr>
          <p:style>
            <a:lnRef idx="1">
              <a:schemeClr val="accent1"/>
            </a:lnRef>
            <a:fillRef idx="0">
              <a:schemeClr val="accent1"/>
            </a:fillRef>
            <a:effectRef idx="0">
              <a:schemeClr val="accent1"/>
            </a:effectRef>
            <a:fontRef idx="minor">
              <a:schemeClr val="tx1"/>
            </a:fontRef>
          </p:style>
        </p:cxnSp>
        <p:sp>
          <p:nvSpPr>
            <p:cNvPr id="20" name="文本框 39"/>
            <p:cNvSpPr txBox="1"/>
            <p:nvPr/>
          </p:nvSpPr>
          <p:spPr>
            <a:xfrm>
              <a:off x="7473585" y="5169450"/>
              <a:ext cx="1358577" cy="276455"/>
            </a:xfrm>
            <a:prstGeom prst="rect">
              <a:avLst/>
            </a:prstGeom>
          </p:spPr>
          <p:style>
            <a:lnRef idx="2">
              <a:schemeClr val="accent5"/>
            </a:lnRef>
            <a:fillRef idx="1">
              <a:schemeClr val="lt1"/>
            </a:fillRef>
            <a:effectRef idx="0">
              <a:schemeClr val="accent5"/>
            </a:effectRef>
            <a:fontRef idx="minor">
              <a:schemeClr val="dk1"/>
            </a:fontRef>
          </p:style>
          <p:txBody>
            <a:bodyPr wrap="square" rtlCol="0">
              <a:spAutoFit/>
            </a:bodyPr>
            <a:lstStyle>
              <a:defPPr>
                <a:defRPr lang="en-US"/>
              </a:defPPr>
              <a:lvl1pPr algn="ctr" rtl="0" fontAlgn="base">
                <a:spcBef>
                  <a:spcPct val="0"/>
                </a:spcBef>
                <a:spcAft>
                  <a:spcPct val="0"/>
                </a:spcAft>
                <a:defRPr sz="3600" b="1" kern="1200">
                  <a:solidFill>
                    <a:schemeClr val="dk1"/>
                  </a:solidFill>
                  <a:latin typeface="+mn-lt"/>
                  <a:ea typeface="+mn-ea"/>
                  <a:cs typeface="+mn-cs"/>
                </a:defRPr>
              </a:lvl1pPr>
              <a:lvl2pPr marL="457200" algn="ctr" rtl="0" fontAlgn="base">
                <a:spcBef>
                  <a:spcPct val="0"/>
                </a:spcBef>
                <a:spcAft>
                  <a:spcPct val="0"/>
                </a:spcAft>
                <a:defRPr sz="3600" b="1" kern="1200">
                  <a:solidFill>
                    <a:schemeClr val="dk1"/>
                  </a:solidFill>
                  <a:latin typeface="+mn-lt"/>
                  <a:ea typeface="+mn-ea"/>
                  <a:cs typeface="+mn-cs"/>
                </a:defRPr>
              </a:lvl2pPr>
              <a:lvl3pPr marL="914400" algn="ctr" rtl="0" fontAlgn="base">
                <a:spcBef>
                  <a:spcPct val="0"/>
                </a:spcBef>
                <a:spcAft>
                  <a:spcPct val="0"/>
                </a:spcAft>
                <a:defRPr sz="3600" b="1" kern="1200">
                  <a:solidFill>
                    <a:schemeClr val="dk1"/>
                  </a:solidFill>
                  <a:latin typeface="+mn-lt"/>
                  <a:ea typeface="+mn-ea"/>
                  <a:cs typeface="+mn-cs"/>
                </a:defRPr>
              </a:lvl3pPr>
              <a:lvl4pPr marL="1371600" algn="ctr" rtl="0" fontAlgn="base">
                <a:spcBef>
                  <a:spcPct val="0"/>
                </a:spcBef>
                <a:spcAft>
                  <a:spcPct val="0"/>
                </a:spcAft>
                <a:defRPr sz="3600" b="1" kern="1200">
                  <a:solidFill>
                    <a:schemeClr val="dk1"/>
                  </a:solidFill>
                  <a:latin typeface="+mn-lt"/>
                  <a:ea typeface="+mn-ea"/>
                  <a:cs typeface="+mn-cs"/>
                </a:defRPr>
              </a:lvl4pPr>
              <a:lvl5pPr marL="1828800" algn="ctr" rtl="0" fontAlgn="base">
                <a:spcBef>
                  <a:spcPct val="0"/>
                </a:spcBef>
                <a:spcAft>
                  <a:spcPct val="0"/>
                </a:spcAft>
                <a:defRPr sz="3600" b="1" kern="1200">
                  <a:solidFill>
                    <a:schemeClr val="dk1"/>
                  </a:solidFill>
                  <a:latin typeface="+mn-lt"/>
                  <a:ea typeface="+mn-ea"/>
                  <a:cs typeface="+mn-cs"/>
                </a:defRPr>
              </a:lvl5pPr>
              <a:lvl6pPr marL="2286000" algn="l" defTabSz="914400" rtl="0" eaLnBrk="1" latinLnBrk="0" hangingPunct="1">
                <a:defRPr sz="3600" b="1" kern="1200">
                  <a:solidFill>
                    <a:schemeClr val="dk1"/>
                  </a:solidFill>
                  <a:latin typeface="+mn-lt"/>
                  <a:ea typeface="+mn-ea"/>
                  <a:cs typeface="+mn-cs"/>
                </a:defRPr>
              </a:lvl6pPr>
              <a:lvl7pPr marL="2743200" algn="l" defTabSz="914400" rtl="0" eaLnBrk="1" latinLnBrk="0" hangingPunct="1">
                <a:defRPr sz="3600" b="1" kern="1200">
                  <a:solidFill>
                    <a:schemeClr val="dk1"/>
                  </a:solidFill>
                  <a:latin typeface="+mn-lt"/>
                  <a:ea typeface="+mn-ea"/>
                  <a:cs typeface="+mn-cs"/>
                </a:defRPr>
              </a:lvl7pPr>
              <a:lvl8pPr marL="3200400" algn="l" defTabSz="914400" rtl="0" eaLnBrk="1" latinLnBrk="0" hangingPunct="1">
                <a:defRPr sz="3600" b="1" kern="1200">
                  <a:solidFill>
                    <a:schemeClr val="dk1"/>
                  </a:solidFill>
                  <a:latin typeface="+mn-lt"/>
                  <a:ea typeface="+mn-ea"/>
                  <a:cs typeface="+mn-cs"/>
                </a:defRPr>
              </a:lvl8pPr>
              <a:lvl9pPr marL="3657600" algn="l" defTabSz="914400" rtl="0" eaLnBrk="1" latinLnBrk="0" hangingPunct="1">
                <a:defRPr sz="3600" b="1" kern="1200">
                  <a:solidFill>
                    <a:schemeClr val="dk1"/>
                  </a:solidFill>
                  <a:latin typeface="+mn-lt"/>
                  <a:ea typeface="+mn-ea"/>
                  <a:cs typeface="+mn-cs"/>
                </a:defRPr>
              </a:lvl9pPr>
            </a:lstStyle>
            <a:p>
              <a:r>
                <a:rPr lang="en-US" altLang="zh-CN" sz="1200" dirty="0" smtClean="0"/>
                <a:t>Beam pipe</a:t>
              </a:r>
              <a:endParaRPr lang="zh-CN" altLang="en-US" sz="1200" dirty="0"/>
            </a:p>
          </p:txBody>
        </p:sp>
        <p:cxnSp>
          <p:nvCxnSpPr>
            <p:cNvPr id="21" name="直接连接符 20"/>
            <p:cNvCxnSpPr>
              <a:endCxn id="20" idx="0"/>
            </p:cNvCxnSpPr>
            <p:nvPr/>
          </p:nvCxnSpPr>
          <p:spPr>
            <a:xfrm flipH="1">
              <a:off x="8152874" y="3506425"/>
              <a:ext cx="1040028" cy="1663025"/>
            </a:xfrm>
            <a:prstGeom prst="line">
              <a:avLst/>
            </a:prstGeom>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48823112"/>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框 4"/>
          <p:cNvSpPr txBox="1"/>
          <p:nvPr/>
        </p:nvSpPr>
        <p:spPr>
          <a:xfrm>
            <a:off x="131303" y="1166823"/>
            <a:ext cx="2092036" cy="1815882"/>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1</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IP beam pipe and detector(VX. Silicon) assembly in TPC and aligned, </a:t>
            </a:r>
            <a:r>
              <a:rPr lang="en-US" altLang="zh-CN" sz="1600" dirty="0" err="1" smtClean="0">
                <a:solidFill>
                  <a:prstClr val="black"/>
                </a:solidFill>
                <a:latin typeface="Calibri" panose="020F0502020204030204"/>
                <a:ea typeface="宋体" panose="02010600030101010101" pitchFamily="2" charset="-122"/>
              </a:rPr>
              <a:t>Lumical</a:t>
            </a:r>
            <a:r>
              <a:rPr lang="zh-CN" altLang="en-US" sz="1600" dirty="0" smtClean="0">
                <a:solidFill>
                  <a:prstClr val="black"/>
                </a:solidFill>
                <a:latin typeface="Calibri" panose="020F0502020204030204"/>
                <a:ea typeface="宋体" panose="02010600030101010101" pitchFamily="2" charset="-122"/>
              </a:rPr>
              <a:t> </a:t>
            </a:r>
            <a:r>
              <a:rPr lang="en-US" altLang="zh-CN" sz="1600" dirty="0" smtClean="0">
                <a:solidFill>
                  <a:prstClr val="black"/>
                </a:solidFill>
                <a:latin typeface="Calibri" panose="020F0502020204030204"/>
                <a:ea typeface="宋体" panose="02010600030101010101" pitchFamily="2" charset="-122"/>
              </a:rPr>
              <a:t>high accuracy part installed with detector beam pipe</a:t>
            </a:r>
            <a:r>
              <a:rPr lang="en-US" altLang="zh-CN" sz="1600" dirty="0">
                <a:solidFill>
                  <a:prstClr val="black"/>
                </a:solidFill>
                <a:latin typeface="Calibri" panose="020F0502020204030204"/>
                <a:ea typeface="宋体" panose="02010600030101010101" pitchFamily="2" charset="-122"/>
              </a:rPr>
              <a:t>.</a:t>
            </a:r>
            <a:endParaRPr lang="zh-CN" altLang="en-US" sz="1600" dirty="0">
              <a:solidFill>
                <a:prstClr val="black"/>
              </a:solidFill>
              <a:latin typeface="Calibri" panose="020F0502020204030204"/>
              <a:ea typeface="宋体" panose="02010600030101010101" pitchFamily="2" charset="-122"/>
            </a:endParaRPr>
          </a:p>
        </p:txBody>
      </p:sp>
      <p:pic>
        <p:nvPicPr>
          <p:cNvPr id="8" name="图片 7"/>
          <p:cNvPicPr>
            <a:picLocks noChangeAspect="1"/>
          </p:cNvPicPr>
          <p:nvPr/>
        </p:nvPicPr>
        <p:blipFill>
          <a:blip r:embed="rId2"/>
          <a:stretch>
            <a:fillRect/>
          </a:stretch>
        </p:blipFill>
        <p:spPr>
          <a:xfrm>
            <a:off x="2121447" y="1196777"/>
            <a:ext cx="4050000" cy="1755974"/>
          </a:xfrm>
          <a:prstGeom prst="rect">
            <a:avLst/>
          </a:prstGeom>
        </p:spPr>
      </p:pic>
      <p:sp>
        <p:nvSpPr>
          <p:cNvPr id="4" name="标题 3"/>
          <p:cNvSpPr>
            <a:spLocks noGrp="1"/>
          </p:cNvSpPr>
          <p:nvPr>
            <p:ph type="title"/>
          </p:nvPr>
        </p:nvSpPr>
        <p:spPr/>
        <p:txBody>
          <a:bodyPr/>
          <a:lstStyle/>
          <a:p>
            <a:r>
              <a:rPr lang="en-US" altLang="zh-CN" dirty="0">
                <a:solidFill>
                  <a:srgbClr val="FFFF00"/>
                </a:solidFill>
                <a:latin typeface="Arial" panose="020B0604020202020204" pitchFamily="34" charset="0"/>
                <a:cs typeface="Arial" panose="020B0604020202020204" pitchFamily="34" charset="0"/>
              </a:rPr>
              <a:t>IR mechanics assembly</a:t>
            </a:r>
            <a:endParaRPr lang="zh-CN" altLang="en-US" dirty="0"/>
          </a:p>
        </p:txBody>
      </p:sp>
      <p:grpSp>
        <p:nvGrpSpPr>
          <p:cNvPr id="10" name="组合 9"/>
          <p:cNvGrpSpPr/>
          <p:nvPr/>
        </p:nvGrpSpPr>
        <p:grpSpPr>
          <a:xfrm>
            <a:off x="6387168" y="1183198"/>
            <a:ext cx="5641347" cy="1915319"/>
            <a:chOff x="-179849" y="1274678"/>
            <a:chExt cx="7521795" cy="2553759"/>
          </a:xfrm>
        </p:grpSpPr>
        <p:sp>
          <p:nvSpPr>
            <p:cNvPr id="11" name="文本框 10"/>
            <p:cNvSpPr txBox="1"/>
            <p:nvPr/>
          </p:nvSpPr>
          <p:spPr>
            <a:xfrm>
              <a:off x="-179849" y="1274678"/>
              <a:ext cx="3581198" cy="2421176"/>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2</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Cryostat with SC </a:t>
              </a:r>
              <a:r>
                <a:rPr lang="en-US" altLang="zh-CN" sz="1600" dirty="0">
                  <a:solidFill>
                    <a:prstClr val="black"/>
                  </a:solidFill>
                  <a:latin typeface="Calibri" panose="020F0502020204030204"/>
                  <a:ea typeface="宋体" panose="02010600030101010101" pitchFamily="2" charset="-122"/>
                </a:rPr>
                <a:t>magnet installed on supporting </a:t>
              </a:r>
              <a:r>
                <a:rPr lang="en-US" altLang="zh-CN" sz="1600" dirty="0" smtClean="0">
                  <a:solidFill>
                    <a:prstClr val="black"/>
                  </a:solidFill>
                  <a:latin typeface="Calibri" panose="020F0502020204030204"/>
                  <a:ea typeface="宋体" panose="02010600030101010101" pitchFamily="2" charset="-122"/>
                </a:rPr>
                <a:t>system, SC magnet relative to supporting system pre-aligned in room temperature. </a:t>
              </a:r>
              <a:r>
                <a:rPr lang="en-US" altLang="zh-CN" sz="1600" dirty="0" err="1" smtClean="0">
                  <a:solidFill>
                    <a:prstClr val="black"/>
                  </a:solidFill>
                  <a:latin typeface="Calibri" panose="020F0502020204030204"/>
                  <a:ea typeface="宋体" panose="02010600030101010101" pitchFamily="2" charset="-122"/>
                </a:rPr>
                <a:t>Lumical</a:t>
              </a:r>
              <a:r>
                <a:rPr lang="zh-CN" altLang="en-US" sz="1600" dirty="0" smtClean="0">
                  <a:solidFill>
                    <a:prstClr val="black"/>
                  </a:solidFill>
                  <a:latin typeface="Calibri" panose="020F0502020204030204"/>
                  <a:ea typeface="宋体" panose="02010600030101010101" pitchFamily="2" charset="-122"/>
                </a:rPr>
                <a:t> </a:t>
              </a:r>
              <a:r>
                <a:rPr lang="en-US" altLang="zh-CN" sz="1600" dirty="0" smtClean="0">
                  <a:solidFill>
                    <a:prstClr val="black"/>
                  </a:solidFill>
                  <a:latin typeface="Calibri" panose="020F0502020204030204"/>
                  <a:ea typeface="宋体" panose="02010600030101010101" pitchFamily="2" charset="-122"/>
                </a:rPr>
                <a:t>IPBPM assembly with RVC</a:t>
              </a:r>
              <a:r>
                <a:rPr lang="zh-CN" altLang="en-US" sz="1600" dirty="0" smtClean="0">
                  <a:solidFill>
                    <a:prstClr val="black"/>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and aligned</a:t>
              </a:r>
              <a:r>
                <a:rPr lang="zh-CN" altLang="en-US" sz="1600" dirty="0" smtClean="0">
                  <a:solidFill>
                    <a:prstClr val="black"/>
                  </a:solidFill>
                  <a:latin typeface="Calibri" panose="020F0502020204030204"/>
                  <a:ea typeface="宋体" panose="02010600030101010101" pitchFamily="2" charset="-122"/>
                </a:rPr>
                <a:t>。</a:t>
              </a:r>
              <a:endParaRPr lang="zh-CN" altLang="en-US" sz="1600" dirty="0">
                <a:solidFill>
                  <a:prstClr val="black"/>
                </a:solidFill>
                <a:latin typeface="Calibri" panose="020F0502020204030204"/>
                <a:ea typeface="宋体" panose="02010600030101010101" pitchFamily="2" charset="-122"/>
              </a:endParaRPr>
            </a:p>
          </p:txBody>
        </p:sp>
        <p:pic>
          <p:nvPicPr>
            <p:cNvPr id="12" name="图片 11"/>
            <p:cNvPicPr>
              <a:picLocks noChangeAspect="1"/>
            </p:cNvPicPr>
            <p:nvPr/>
          </p:nvPicPr>
          <p:blipFill>
            <a:blip r:embed="rId3"/>
            <a:stretch>
              <a:fillRect/>
            </a:stretch>
          </p:blipFill>
          <p:spPr>
            <a:xfrm>
              <a:off x="3501946" y="1331983"/>
              <a:ext cx="3840000" cy="2496454"/>
            </a:xfrm>
            <a:prstGeom prst="rect">
              <a:avLst/>
            </a:prstGeom>
          </p:spPr>
        </p:pic>
      </p:grpSp>
      <p:sp>
        <p:nvSpPr>
          <p:cNvPr id="14" name="文本框 13"/>
          <p:cNvSpPr txBox="1"/>
          <p:nvPr/>
        </p:nvSpPr>
        <p:spPr>
          <a:xfrm>
            <a:off x="77905" y="3552574"/>
            <a:ext cx="2145434" cy="1323439"/>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3</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components in the second step</a:t>
            </a:r>
            <a:r>
              <a:rPr lang="zh-CN" altLang="en-US" sz="1600" dirty="0">
                <a:solidFill>
                  <a:prstClr val="black"/>
                </a:solidFill>
                <a:latin typeface="Calibri" panose="020F0502020204030204"/>
                <a:ea typeface="宋体" panose="02010600030101010101" pitchFamily="2" charset="-122"/>
              </a:rPr>
              <a:t> </a:t>
            </a:r>
            <a:r>
              <a:rPr lang="en-US" altLang="zh-CN" sz="1600" dirty="0" smtClean="0">
                <a:solidFill>
                  <a:prstClr val="black"/>
                </a:solidFill>
                <a:latin typeface="Calibri" panose="020F0502020204030204"/>
                <a:ea typeface="宋体" panose="02010600030101010101" pitchFamily="2" charset="-122"/>
              </a:rPr>
              <a:t>with supporting system move to the setting position.</a:t>
            </a:r>
            <a:endParaRPr lang="zh-CN" altLang="en-US" sz="1600" dirty="0">
              <a:solidFill>
                <a:prstClr val="black"/>
              </a:solidFill>
              <a:latin typeface="Calibri" panose="020F0502020204030204"/>
              <a:ea typeface="宋体" panose="02010600030101010101" pitchFamily="2" charset="-122"/>
            </a:endParaRPr>
          </a:p>
        </p:txBody>
      </p:sp>
      <p:sp>
        <p:nvSpPr>
          <p:cNvPr id="17" name="文本框 16"/>
          <p:cNvSpPr txBox="1"/>
          <p:nvPr/>
        </p:nvSpPr>
        <p:spPr>
          <a:xfrm>
            <a:off x="6818968" y="3570811"/>
            <a:ext cx="2497110" cy="1323439"/>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4</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Beam pipe one side connected with cryostat using RVC. SC magnet aligned. Alignment accuracy ~30um.</a:t>
            </a:r>
            <a:endParaRPr lang="zh-CN" altLang="en-US" sz="1600" dirty="0">
              <a:solidFill>
                <a:prstClr val="black"/>
              </a:solidFill>
              <a:latin typeface="Calibri" panose="020F0502020204030204"/>
              <a:ea typeface="宋体" panose="02010600030101010101" pitchFamily="2" charset="-122"/>
            </a:endParaRPr>
          </a:p>
        </p:txBody>
      </p:sp>
      <p:sp>
        <p:nvSpPr>
          <p:cNvPr id="18" name="文本框 17"/>
          <p:cNvSpPr txBox="1"/>
          <p:nvPr/>
        </p:nvSpPr>
        <p:spPr>
          <a:xfrm>
            <a:off x="393567" y="5615382"/>
            <a:ext cx="1829772" cy="830997"/>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5</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Repeat the 2~4 step in the other side. Yoke installed.</a:t>
            </a:r>
            <a:endParaRPr lang="zh-CN" altLang="en-US" sz="1600" dirty="0">
              <a:solidFill>
                <a:prstClr val="black"/>
              </a:solidFill>
              <a:latin typeface="Calibri" panose="020F0502020204030204"/>
              <a:ea typeface="宋体" panose="02010600030101010101" pitchFamily="2" charset="-122"/>
            </a:endParaRPr>
          </a:p>
        </p:txBody>
      </p:sp>
      <p:sp>
        <p:nvSpPr>
          <p:cNvPr id="20" name="文本框 19"/>
          <p:cNvSpPr txBox="1"/>
          <p:nvPr/>
        </p:nvSpPr>
        <p:spPr>
          <a:xfrm>
            <a:off x="8185696" y="5615382"/>
            <a:ext cx="2736304" cy="584775"/>
          </a:xfrm>
          <a:prstGeom prst="rect">
            <a:avLst/>
          </a:prstGeom>
          <a:noFill/>
        </p:spPr>
        <p:txBody>
          <a:bodyPr wrap="square" rtlCol="0">
            <a:spAutoFit/>
          </a:bodyPr>
          <a:lstStyle/>
          <a:p>
            <a:r>
              <a:rPr lang="en-US" altLang="zh-CN" sz="1600" dirty="0" smtClean="0">
                <a:solidFill>
                  <a:srgbClr val="FF0000"/>
                </a:solidFill>
                <a:latin typeface="Calibri" panose="020F0502020204030204"/>
                <a:ea typeface="宋体" panose="02010600030101010101" pitchFamily="2" charset="-122"/>
              </a:rPr>
              <a:t>6</a:t>
            </a:r>
            <a:r>
              <a:rPr lang="zh-CN" altLang="en-US" sz="1600" dirty="0" smtClean="0">
                <a:solidFill>
                  <a:srgbClr val="FF0000"/>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technical detection</a:t>
            </a:r>
            <a:r>
              <a:rPr lang="zh-CN" altLang="en-US" sz="1600" dirty="0" smtClean="0">
                <a:solidFill>
                  <a:prstClr val="black"/>
                </a:solidFill>
                <a:latin typeface="Calibri" panose="020F0502020204030204"/>
                <a:ea typeface="宋体" panose="02010600030101010101" pitchFamily="2" charset="-122"/>
              </a:rPr>
              <a:t>，</a:t>
            </a:r>
            <a:r>
              <a:rPr lang="en-US" altLang="zh-CN" sz="1600" dirty="0" smtClean="0">
                <a:solidFill>
                  <a:prstClr val="black"/>
                </a:solidFill>
                <a:latin typeface="Calibri" panose="020F0502020204030204"/>
                <a:ea typeface="宋体" panose="02010600030101010101" pitchFamily="2" charset="-122"/>
              </a:rPr>
              <a:t>alignment, completed.</a:t>
            </a:r>
            <a:endParaRPr lang="zh-CN" altLang="en-US" sz="1600" dirty="0">
              <a:solidFill>
                <a:prstClr val="black"/>
              </a:solidFill>
              <a:latin typeface="Calibri" panose="020F0502020204030204"/>
              <a:ea typeface="宋体" panose="02010600030101010101" pitchFamily="2" charset="-122"/>
            </a:endParaRPr>
          </a:p>
        </p:txBody>
      </p:sp>
      <p:pic>
        <p:nvPicPr>
          <p:cNvPr id="22" name="图片 2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223339" y="3343214"/>
            <a:ext cx="4319905" cy="1778635"/>
          </a:xfrm>
          <a:prstGeom prst="rect">
            <a:avLst/>
          </a:prstGeom>
          <a:noFill/>
        </p:spPr>
      </p:pic>
      <p:pic>
        <p:nvPicPr>
          <p:cNvPr id="23" name="图片 22"/>
          <p:cNvPicPr/>
          <p:nvPr/>
        </p:nvPicPr>
        <p:blipFill>
          <a:blip r:embed="rId5">
            <a:extLst>
              <a:ext uri="{28A0092B-C50C-407E-A947-70E740481C1C}">
                <a14:useLocalDpi xmlns:a14="http://schemas.microsoft.com/office/drawing/2010/main" val="0"/>
              </a:ext>
            </a:extLst>
          </a:blip>
          <a:srcRect/>
          <a:stretch>
            <a:fillRect/>
          </a:stretch>
        </p:blipFill>
        <p:spPr bwMode="auto">
          <a:xfrm>
            <a:off x="2504815" y="5307059"/>
            <a:ext cx="5399405" cy="1201420"/>
          </a:xfrm>
          <a:prstGeom prst="rect">
            <a:avLst/>
          </a:prstGeom>
          <a:noFill/>
        </p:spPr>
      </p:pic>
    </p:spTree>
    <p:extLst>
      <p:ext uri="{BB962C8B-B14F-4D97-AF65-F5344CB8AC3E}">
        <p14:creationId xmlns:p14="http://schemas.microsoft.com/office/powerpoint/2010/main" val="6127555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94980" y="-125805"/>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IP BPM</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2"/>
          <a:stretch>
            <a:fillRect/>
          </a:stretch>
        </p:blipFill>
        <p:spPr>
          <a:xfrm>
            <a:off x="99589" y="1388235"/>
            <a:ext cx="6912082" cy="3889935"/>
          </a:xfrm>
          <a:prstGeom prst="rect">
            <a:avLst/>
          </a:prstGeom>
        </p:spPr>
      </p:pic>
      <p:sp>
        <p:nvSpPr>
          <p:cNvPr id="5" name="矩形 4"/>
          <p:cNvSpPr/>
          <p:nvPr/>
        </p:nvSpPr>
        <p:spPr>
          <a:xfrm>
            <a:off x="7156526" y="1542693"/>
            <a:ext cx="4640140" cy="4247317"/>
          </a:xfrm>
          <a:prstGeom prst="rect">
            <a:avLst/>
          </a:prstGeom>
        </p:spPr>
        <p:txBody>
          <a:bodyPr wrap="square">
            <a:spAutoFit/>
          </a:bodyPr>
          <a:lstStyle/>
          <a:p>
            <a:pPr marL="285750" indent="-285750">
              <a:buFont typeface="Wingdings" panose="05000000000000000000" pitchFamily="2" charset="2"/>
              <a:buChar char="Ø"/>
            </a:pPr>
            <a:r>
              <a:rPr lang="en-US" altLang="zh-CN" dirty="0" smtClean="0">
                <a:solidFill>
                  <a:srgbClr val="000000"/>
                </a:solidFill>
                <a:latin typeface="Arial" panose="020B0604020202020204" pitchFamily="34" charset="0"/>
                <a:cs typeface="Arial" panose="020B0604020202020204" pitchFamily="34" charset="0"/>
              </a:rPr>
              <a:t>Considering response time and calibration difficulty, two 4 button electrodes BPM at each side of CEPC IR is adopted.</a:t>
            </a:r>
          </a:p>
          <a:p>
            <a:pPr marL="285750" indent="-285750">
              <a:buFont typeface="Wingdings" panose="05000000000000000000" pitchFamily="2" charset="2"/>
              <a:buChar char="Ø"/>
            </a:pPr>
            <a:r>
              <a:rPr lang="en-US" altLang="zh-CN" dirty="0" smtClean="0">
                <a:solidFill>
                  <a:srgbClr val="000000"/>
                </a:solidFill>
                <a:latin typeface="Arial" panose="020B0604020202020204" pitchFamily="34" charset="0"/>
                <a:cs typeface="Arial" panose="020B0604020202020204" pitchFamily="34" charset="0"/>
              </a:rPr>
              <a:t>Most of CEPC IR beam pipe are cylinder or conic, only the part from 70cm to 95cm is special shape</a:t>
            </a:r>
            <a:r>
              <a:rPr lang="en-US" altLang="zh-CN" dirty="0">
                <a:solidFill>
                  <a:srgbClr val="000000"/>
                </a:solidFill>
                <a:latin typeface="Arial" panose="020B0604020202020204" pitchFamily="34" charset="0"/>
                <a:cs typeface="Arial" panose="020B0604020202020204" pitchFamily="34" charset="0"/>
              </a:rPr>
              <a:t>.</a:t>
            </a:r>
            <a:endParaRPr lang="zh-CN" altLang="en-US"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GB" altLang="zh-CN" dirty="0" smtClean="0">
                <a:solidFill>
                  <a:srgbClr val="000000"/>
                </a:solidFill>
                <a:latin typeface="Arial" panose="020B0604020202020204" pitchFamily="34" charset="0"/>
                <a:cs typeface="Arial" panose="020B0604020202020204" pitchFamily="34" charset="0"/>
              </a:rPr>
              <a:t>There </a:t>
            </a:r>
            <a:r>
              <a:rPr lang="en-GB" altLang="zh-CN" dirty="0">
                <a:solidFill>
                  <a:srgbClr val="000000"/>
                </a:solidFill>
                <a:latin typeface="Arial" panose="020B0604020202020204" pitchFamily="34" charset="0"/>
                <a:cs typeface="Arial" panose="020B0604020202020204" pitchFamily="34" charset="0"/>
              </a:rPr>
              <a:t>is a bellows for the requirements of installation in the crotch region, located about 0.7 m from the </a:t>
            </a:r>
            <a:r>
              <a:rPr lang="en-GB" altLang="zh-CN" dirty="0" smtClean="0">
                <a:solidFill>
                  <a:srgbClr val="000000"/>
                </a:solidFill>
                <a:latin typeface="Arial" panose="020B0604020202020204" pitchFamily="34" charset="0"/>
                <a:cs typeface="Arial" panose="020B0604020202020204" pitchFamily="34" charset="0"/>
              </a:rPr>
              <a:t>IP. IP </a:t>
            </a:r>
            <a:r>
              <a:rPr lang="en-US" altLang="zh-CN" dirty="0" smtClean="0">
                <a:solidFill>
                  <a:srgbClr val="000000"/>
                </a:solidFill>
                <a:latin typeface="Arial" panose="020B0604020202020204" pitchFamily="34" charset="0"/>
                <a:cs typeface="Arial" panose="020B0604020202020204" pitchFamily="34" charset="0"/>
              </a:rPr>
              <a:t>BPM will be</a:t>
            </a:r>
            <a:r>
              <a:rPr lang="zh-CN" altLang="en-US" dirty="0" smtClean="0">
                <a:solidFill>
                  <a:srgbClr val="000000"/>
                </a:solidFill>
                <a:latin typeface="Arial" panose="020B0604020202020204" pitchFamily="34" charset="0"/>
                <a:cs typeface="Arial" panose="020B0604020202020204" pitchFamily="34" charset="0"/>
              </a:rPr>
              <a:t> </a:t>
            </a:r>
            <a:r>
              <a:rPr lang="en-US" altLang="zh-CN" dirty="0" smtClean="0">
                <a:solidFill>
                  <a:srgbClr val="000000"/>
                </a:solidFill>
                <a:latin typeface="Arial" panose="020B0604020202020204" pitchFamily="34" charset="0"/>
                <a:cs typeface="Arial" panose="020B0604020202020204" pitchFamily="34" charset="0"/>
              </a:rPr>
              <a:t>installed at 80cm from the IP in the double pipe part.</a:t>
            </a:r>
            <a:endParaRPr lang="en-US" altLang="zh-CN"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zh-CN" dirty="0" smtClean="0">
                <a:solidFill>
                  <a:srgbClr val="000000"/>
                </a:solidFill>
                <a:latin typeface="Arial" panose="020B0604020202020204" pitchFamily="34" charset="0"/>
                <a:cs typeface="Arial" panose="020B0604020202020204" pitchFamily="34" charset="0"/>
              </a:rPr>
              <a:t>Beam pipe size</a:t>
            </a:r>
            <a:r>
              <a:rPr lang="zh-CN" altLang="en-US" dirty="0" smtClean="0">
                <a:solidFill>
                  <a:srgbClr val="000000"/>
                </a:solidFill>
                <a:latin typeface="Arial" panose="020B0604020202020204" pitchFamily="34" charset="0"/>
                <a:cs typeface="Arial" panose="020B0604020202020204" pitchFamily="34" charset="0"/>
              </a:rPr>
              <a:t>：</a:t>
            </a:r>
            <a:r>
              <a:rPr lang="en-US" altLang="zh-CN" dirty="0" smtClean="0">
                <a:solidFill>
                  <a:srgbClr val="000000"/>
                </a:solidFill>
                <a:latin typeface="Arial" panose="020B0604020202020204" pitchFamily="34" charset="0"/>
                <a:cs typeface="Arial" panose="020B0604020202020204" pitchFamily="34" charset="0"/>
              </a:rPr>
              <a:t>diameter 18.74mm</a:t>
            </a:r>
            <a:endParaRPr lang="zh-CN" altLang="en-US" dirty="0">
              <a:solidFill>
                <a:srgbClr val="000000"/>
              </a:solidFill>
              <a:latin typeface="Arial" panose="020B0604020202020204" pitchFamily="34" charset="0"/>
              <a:cs typeface="Arial" panose="020B0604020202020204" pitchFamily="34" charset="0"/>
            </a:endParaRPr>
          </a:p>
          <a:p>
            <a:pPr marL="285750" indent="-285750">
              <a:buFont typeface="Wingdings" panose="05000000000000000000" pitchFamily="2" charset="2"/>
              <a:buChar char="Ø"/>
            </a:pPr>
            <a:r>
              <a:rPr lang="en-US" altLang="zh-CN" dirty="0" smtClean="0">
                <a:solidFill>
                  <a:srgbClr val="000000"/>
                </a:solidFill>
                <a:latin typeface="Arial" panose="020B0604020202020204" pitchFamily="34" charset="0"/>
                <a:cs typeface="Arial" panose="020B0604020202020204" pitchFamily="34" charset="0"/>
              </a:rPr>
              <a:t>Bunch length</a:t>
            </a:r>
            <a:r>
              <a:rPr lang="zh-CN" altLang="en-US" dirty="0" smtClean="0">
                <a:solidFill>
                  <a:srgbClr val="000000"/>
                </a:solidFill>
                <a:latin typeface="Arial" panose="020B0604020202020204" pitchFamily="34" charset="0"/>
                <a:cs typeface="Arial" panose="020B0604020202020204" pitchFamily="34" charset="0"/>
              </a:rPr>
              <a:t>：</a:t>
            </a:r>
            <a:r>
              <a:rPr lang="en-US" altLang="zh-CN" dirty="0" smtClean="0">
                <a:solidFill>
                  <a:srgbClr val="000000"/>
                </a:solidFill>
                <a:latin typeface="Arial" panose="020B0604020202020204" pitchFamily="34" charset="0"/>
                <a:cs typeface="Arial" panose="020B0604020202020204" pitchFamily="34" charset="0"/>
              </a:rPr>
              <a:t>2.68mm</a:t>
            </a:r>
          </a:p>
          <a:p>
            <a:pPr marL="285750" indent="-285750">
              <a:buFont typeface="Wingdings" panose="05000000000000000000" pitchFamily="2" charset="2"/>
              <a:buChar char="Ø"/>
            </a:pPr>
            <a:r>
              <a:rPr lang="en-US" altLang="zh-CN" dirty="0" smtClean="0">
                <a:solidFill>
                  <a:srgbClr val="000000"/>
                </a:solidFill>
                <a:latin typeface="Arial" panose="020B0604020202020204" pitchFamily="34" charset="0"/>
                <a:cs typeface="Arial" panose="020B0604020202020204" pitchFamily="34" charset="0"/>
              </a:rPr>
              <a:t>Single bunch charge</a:t>
            </a:r>
            <a:r>
              <a:rPr lang="zh-CN" altLang="en-US" dirty="0" smtClean="0">
                <a:solidFill>
                  <a:srgbClr val="000000"/>
                </a:solidFill>
                <a:latin typeface="Arial" panose="020B0604020202020204" pitchFamily="34" charset="0"/>
                <a:cs typeface="Arial" panose="020B0604020202020204" pitchFamily="34" charset="0"/>
              </a:rPr>
              <a:t>：</a:t>
            </a:r>
            <a:r>
              <a:rPr lang="en-US" altLang="zh-CN" dirty="0" smtClean="0">
                <a:solidFill>
                  <a:srgbClr val="000000"/>
                </a:solidFill>
                <a:latin typeface="Arial" panose="020B0604020202020204" pitchFamily="34" charset="0"/>
                <a:cs typeface="Arial" panose="020B0604020202020204" pitchFamily="34" charset="0"/>
              </a:rPr>
              <a:t>24nC</a:t>
            </a:r>
            <a:endParaRPr lang="en-US" altLang="zh-CN" dirty="0">
              <a:solidFill>
                <a:srgbClr val="000000"/>
              </a:solidFill>
              <a:latin typeface="Arial" panose="020B0604020202020204" pitchFamily="34" charset="0"/>
              <a:cs typeface="Arial" panose="020B0604020202020204" pitchFamily="34" charset="0"/>
            </a:endParaRPr>
          </a:p>
        </p:txBody>
      </p:sp>
      <p:sp>
        <p:nvSpPr>
          <p:cNvPr id="6" name="圆角矩形 5"/>
          <p:cNvSpPr/>
          <p:nvPr/>
        </p:nvSpPr>
        <p:spPr bwMode="auto">
          <a:xfrm>
            <a:off x="6944008" y="1388235"/>
            <a:ext cx="4997513" cy="4744710"/>
          </a:xfrm>
          <a:prstGeom prst="roundRect">
            <a:avLst/>
          </a:prstGeom>
          <a:noFill/>
          <a:ln>
            <a:solidFill>
              <a:srgbClr val="D10DA7"/>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189359263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6961" y="-57933"/>
            <a:ext cx="10515600" cy="1325563"/>
          </a:xfrm>
        </p:spPr>
        <p:txBody>
          <a:bodyPr/>
          <a:lstStyle/>
          <a:p>
            <a:r>
              <a:rPr kumimoji="1" lang="en-US" altLang="zh-CN" dirty="0" smtClean="0">
                <a:solidFill>
                  <a:srgbClr val="FFFF00"/>
                </a:solidFill>
                <a:latin typeface="Arial" panose="020B0604020202020204" pitchFamily="34" charset="0"/>
                <a:cs typeface="Arial" panose="020B0604020202020204" pitchFamily="34" charset="0"/>
              </a:rPr>
              <a:t>4</a:t>
            </a:r>
            <a:r>
              <a:rPr kumimoji="1" lang="zh-CN" altLang="en-US" dirty="0" smtClean="0">
                <a:solidFill>
                  <a:srgbClr val="FFFF00"/>
                </a:solidFill>
                <a:latin typeface="Arial" panose="020B0604020202020204" pitchFamily="34" charset="0"/>
                <a:cs typeface="Arial" panose="020B0604020202020204" pitchFamily="34" charset="0"/>
              </a:rPr>
              <a:t> </a:t>
            </a:r>
            <a:r>
              <a:rPr kumimoji="1" lang="en-US" altLang="zh-CN" dirty="0">
                <a:solidFill>
                  <a:srgbClr val="FFFF00"/>
                </a:solidFill>
                <a:latin typeface="Arial" panose="020B0604020202020204" pitchFamily="34" charset="0"/>
                <a:cs typeface="Arial" panose="020B0604020202020204" pitchFamily="34" charset="0"/>
              </a:rPr>
              <a:t>button </a:t>
            </a:r>
            <a:r>
              <a:rPr kumimoji="1" lang="en-US" altLang="zh-CN" dirty="0" smtClean="0">
                <a:solidFill>
                  <a:srgbClr val="FFFF00"/>
                </a:solidFill>
                <a:latin typeface="Arial" panose="020B0604020202020204" pitchFamily="34" charset="0"/>
                <a:cs typeface="Arial" panose="020B0604020202020204" pitchFamily="34" charset="0"/>
              </a:rPr>
              <a:t>electrodes BPM</a:t>
            </a:r>
            <a:endParaRPr lang="zh-CN" altLang="en-US" dirty="0">
              <a:solidFill>
                <a:srgbClr val="FFFF00"/>
              </a:solidFill>
              <a:latin typeface="Arial" panose="020B0604020202020204" pitchFamily="34" charset="0"/>
              <a:cs typeface="Arial" panose="020B0604020202020204" pitchFamily="34" charset="0"/>
            </a:endParaRPr>
          </a:p>
        </p:txBody>
      </p:sp>
      <p:pic>
        <p:nvPicPr>
          <p:cNvPr id="12" name="图片 11"/>
          <p:cNvPicPr>
            <a:picLocks noChangeAspect="1"/>
          </p:cNvPicPr>
          <p:nvPr/>
        </p:nvPicPr>
        <p:blipFill>
          <a:blip r:embed="rId2"/>
          <a:stretch>
            <a:fillRect/>
          </a:stretch>
        </p:blipFill>
        <p:spPr>
          <a:xfrm>
            <a:off x="425828" y="1524246"/>
            <a:ext cx="4056719" cy="2578471"/>
          </a:xfrm>
          <a:prstGeom prst="rect">
            <a:avLst/>
          </a:prstGeom>
        </p:spPr>
      </p:pic>
      <p:pic>
        <p:nvPicPr>
          <p:cNvPr id="13" name="图片 12"/>
          <p:cNvPicPr>
            <a:picLocks noChangeAspect="1"/>
          </p:cNvPicPr>
          <p:nvPr/>
        </p:nvPicPr>
        <p:blipFill>
          <a:blip r:embed="rId3"/>
          <a:stretch>
            <a:fillRect/>
          </a:stretch>
        </p:blipFill>
        <p:spPr>
          <a:xfrm>
            <a:off x="425828" y="4128501"/>
            <a:ext cx="4056719" cy="2677926"/>
          </a:xfrm>
          <a:prstGeom prst="rect">
            <a:avLst/>
          </a:prstGeom>
        </p:spPr>
      </p:pic>
      <p:sp>
        <p:nvSpPr>
          <p:cNvPr id="14" name="文本框 13"/>
          <p:cNvSpPr txBox="1"/>
          <p:nvPr/>
        </p:nvSpPr>
        <p:spPr>
          <a:xfrm>
            <a:off x="425828" y="1118863"/>
            <a:ext cx="4451287" cy="369332"/>
          </a:xfrm>
          <a:prstGeom prst="rect">
            <a:avLst/>
          </a:prstGeom>
          <a:noFill/>
        </p:spPr>
        <p:txBody>
          <a:bodyPr wrap="square" rtlCol="0">
            <a:spAutoFit/>
          </a:bodyPr>
          <a:lstStyle/>
          <a:p>
            <a:r>
              <a:rPr lang="en-US" altLang="zh-CN" dirty="0" smtClean="0"/>
              <a:t>Electromagnetic field at electrodes</a:t>
            </a:r>
            <a:endParaRPr lang="zh-CN" altLang="en-US" dirty="0"/>
          </a:p>
        </p:txBody>
      </p:sp>
      <p:pic>
        <p:nvPicPr>
          <p:cNvPr id="15" name="图片 14"/>
          <p:cNvPicPr>
            <a:picLocks noChangeAspect="1"/>
          </p:cNvPicPr>
          <p:nvPr/>
        </p:nvPicPr>
        <p:blipFill>
          <a:blip r:embed="rId4"/>
          <a:stretch>
            <a:fillRect/>
          </a:stretch>
        </p:blipFill>
        <p:spPr>
          <a:xfrm>
            <a:off x="5336232" y="1605003"/>
            <a:ext cx="6673340" cy="2694302"/>
          </a:xfrm>
          <a:prstGeom prst="rect">
            <a:avLst/>
          </a:prstGeom>
        </p:spPr>
      </p:pic>
      <p:sp>
        <p:nvSpPr>
          <p:cNvPr id="16" name="文本框 15"/>
          <p:cNvSpPr txBox="1"/>
          <p:nvPr/>
        </p:nvSpPr>
        <p:spPr>
          <a:xfrm>
            <a:off x="5914761" y="1118863"/>
            <a:ext cx="5516282" cy="369332"/>
          </a:xfrm>
          <a:prstGeom prst="rect">
            <a:avLst/>
          </a:prstGeom>
          <a:noFill/>
        </p:spPr>
        <p:txBody>
          <a:bodyPr wrap="square" rtlCol="0">
            <a:spAutoFit/>
          </a:bodyPr>
          <a:lstStyle/>
          <a:p>
            <a:r>
              <a:rPr lang="en-US" altLang="zh-CN" dirty="0" smtClean="0"/>
              <a:t>Electrodes signal(bunch length 2.68mm) </a:t>
            </a:r>
            <a:endParaRPr lang="zh-CN" altLang="en-US" dirty="0"/>
          </a:p>
        </p:txBody>
      </p:sp>
      <p:sp>
        <p:nvSpPr>
          <p:cNvPr id="17" name="矩形 16"/>
          <p:cNvSpPr/>
          <p:nvPr/>
        </p:nvSpPr>
        <p:spPr>
          <a:xfrm>
            <a:off x="5336232" y="4636678"/>
            <a:ext cx="6096000" cy="1815882"/>
          </a:xfrm>
          <a:prstGeom prst="rect">
            <a:avLst/>
          </a:prstGeom>
        </p:spPr>
        <p:txBody>
          <a:bodyPr>
            <a:spAutoFit/>
          </a:bodyPr>
          <a:lstStyle/>
          <a:p>
            <a:pPr marL="171450" indent="-171450">
              <a:buFont typeface="Wingdings" panose="05000000000000000000" pitchFamily="2" charset="2"/>
              <a:buChar char="ü"/>
            </a:pPr>
            <a:r>
              <a:rPr lang="en-US" altLang="zh-CN" sz="2000" dirty="0" smtClean="0">
                <a:solidFill>
                  <a:srgbClr val="FF0000"/>
                </a:solidFill>
                <a:latin typeface="Arial" panose="020B0604020202020204" pitchFamily="34" charset="0"/>
                <a:cs typeface="Arial" panose="020B0604020202020204" pitchFamily="34" charset="0"/>
              </a:rPr>
              <a:t> Due to the short bunch length, signal has many resonance hump, signal amplitude proportional to the bunch charge.</a:t>
            </a:r>
          </a:p>
          <a:p>
            <a:pPr marL="171450" indent="-171450">
              <a:buFont typeface="Wingdings" panose="05000000000000000000" pitchFamily="2" charset="2"/>
              <a:buChar char="ü"/>
            </a:pPr>
            <a:r>
              <a:rPr lang="en-US" altLang="zh-CN" sz="2000" dirty="0" smtClean="0">
                <a:solidFill>
                  <a:srgbClr val="FF0000"/>
                </a:solidFill>
                <a:latin typeface="Arial" panose="020B0604020202020204" pitchFamily="34" charset="0"/>
                <a:cs typeface="Arial" panose="020B0604020202020204" pitchFamily="34" charset="0"/>
              </a:rPr>
              <a:t> Signal </a:t>
            </a:r>
            <a:r>
              <a:rPr lang="en-US" altLang="zh-CN" sz="2000" dirty="0">
                <a:solidFill>
                  <a:srgbClr val="FF0000"/>
                </a:solidFill>
                <a:latin typeface="Arial" panose="020B0604020202020204" pitchFamily="34" charset="0"/>
                <a:cs typeface="Arial" panose="020B0604020202020204" pitchFamily="34" charset="0"/>
              </a:rPr>
              <a:t>intensity can be </a:t>
            </a:r>
            <a:r>
              <a:rPr lang="en-US" altLang="zh-CN" sz="2000" dirty="0" smtClean="0">
                <a:solidFill>
                  <a:srgbClr val="FF0000"/>
                </a:solidFill>
                <a:latin typeface="Arial" panose="020B0604020202020204" pitchFamily="34" charset="0"/>
                <a:cs typeface="Arial" panose="020B0604020202020204" pitchFamily="34" charset="0"/>
              </a:rPr>
              <a:t>satisfied </a:t>
            </a:r>
            <a:r>
              <a:rPr lang="en-US" altLang="zh-CN" sz="2000" dirty="0">
                <a:solidFill>
                  <a:srgbClr val="FF0000"/>
                </a:solidFill>
                <a:latin typeface="Arial" panose="020B0604020202020204" pitchFamily="34" charset="0"/>
                <a:cs typeface="Arial" panose="020B0604020202020204" pitchFamily="34" charset="0"/>
              </a:rPr>
              <a:t>by CEPC MDI requirement.</a:t>
            </a:r>
            <a:endParaRPr lang="zh-CN" altLang="en-US" sz="2000" dirty="0">
              <a:solidFill>
                <a:srgbClr val="FF0000"/>
              </a:solidFill>
              <a:latin typeface="Arial" panose="020B0604020202020204" pitchFamily="34" charset="0"/>
              <a:cs typeface="Arial" panose="020B0604020202020204" pitchFamily="34" charset="0"/>
            </a:endParaRPr>
          </a:p>
          <a:p>
            <a:endParaRPr lang="zh-CN" altLang="en-US" sz="1200" dirty="0">
              <a:solidFill>
                <a:srgbClr val="FF0000"/>
              </a:solidFill>
              <a:latin typeface="Arial" panose="020B0604020202020204" pitchFamily="34" charset="0"/>
              <a:cs typeface="Arial" panose="020B0604020202020204" pitchFamily="34" charset="0"/>
            </a:endParaRPr>
          </a:p>
        </p:txBody>
      </p:sp>
      <p:sp>
        <p:nvSpPr>
          <p:cNvPr id="18" name="圆角矩形 17"/>
          <p:cNvSpPr/>
          <p:nvPr/>
        </p:nvSpPr>
        <p:spPr bwMode="auto">
          <a:xfrm>
            <a:off x="5234637" y="4492487"/>
            <a:ext cx="6553171" cy="1868556"/>
          </a:xfrm>
          <a:prstGeom prst="roundRect">
            <a:avLst/>
          </a:prstGeom>
          <a:noFill/>
          <a:ln>
            <a:solidFill>
              <a:srgbClr val="FF0000"/>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spTree>
    <p:extLst>
      <p:ext uri="{BB962C8B-B14F-4D97-AF65-F5344CB8AC3E}">
        <p14:creationId xmlns:p14="http://schemas.microsoft.com/office/powerpoint/2010/main" val="3779040604"/>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56961" y="-57933"/>
            <a:ext cx="10515600" cy="1325563"/>
          </a:xfrm>
        </p:spPr>
        <p:txBody>
          <a:bodyPr/>
          <a:lstStyle/>
          <a:p>
            <a:r>
              <a:rPr kumimoji="1" lang="en-US" altLang="zh-CN" dirty="0" smtClean="0">
                <a:solidFill>
                  <a:srgbClr val="FFFF00"/>
                </a:solidFill>
                <a:latin typeface="Arial" panose="020B0604020202020204" pitchFamily="34" charset="0"/>
                <a:cs typeface="Arial" panose="020B0604020202020204" pitchFamily="34" charset="0"/>
              </a:rPr>
              <a:t>4</a:t>
            </a:r>
            <a:r>
              <a:rPr kumimoji="1" lang="zh-CN" altLang="en-US" dirty="0" smtClean="0">
                <a:solidFill>
                  <a:srgbClr val="FFFF00"/>
                </a:solidFill>
                <a:latin typeface="Arial" panose="020B0604020202020204" pitchFamily="34" charset="0"/>
                <a:cs typeface="Arial" panose="020B0604020202020204" pitchFamily="34" charset="0"/>
              </a:rPr>
              <a:t> </a:t>
            </a:r>
            <a:r>
              <a:rPr kumimoji="1" lang="en-US" altLang="zh-CN" dirty="0">
                <a:solidFill>
                  <a:srgbClr val="FFFF00"/>
                </a:solidFill>
                <a:latin typeface="Arial" panose="020B0604020202020204" pitchFamily="34" charset="0"/>
                <a:cs typeface="Arial" panose="020B0604020202020204" pitchFamily="34" charset="0"/>
              </a:rPr>
              <a:t>button </a:t>
            </a:r>
            <a:r>
              <a:rPr kumimoji="1" lang="en-US" altLang="zh-CN" dirty="0" smtClean="0">
                <a:solidFill>
                  <a:srgbClr val="FFFF00"/>
                </a:solidFill>
                <a:latin typeface="Arial" panose="020B0604020202020204" pitchFamily="34" charset="0"/>
                <a:cs typeface="Arial" panose="020B0604020202020204" pitchFamily="34" charset="0"/>
              </a:rPr>
              <a:t>electrodes BPM</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2"/>
          <a:stretch>
            <a:fillRect/>
          </a:stretch>
        </p:blipFill>
        <p:spPr>
          <a:xfrm>
            <a:off x="3" y="1343437"/>
            <a:ext cx="2666079" cy="2473736"/>
          </a:xfrm>
          <a:prstGeom prst="rect">
            <a:avLst/>
          </a:prstGeom>
        </p:spPr>
      </p:pic>
      <p:pic>
        <p:nvPicPr>
          <p:cNvPr id="5" name="图片 4"/>
          <p:cNvPicPr>
            <a:picLocks noChangeAspect="1"/>
          </p:cNvPicPr>
          <p:nvPr/>
        </p:nvPicPr>
        <p:blipFill>
          <a:blip r:embed="rId3"/>
          <a:stretch>
            <a:fillRect/>
          </a:stretch>
        </p:blipFill>
        <p:spPr>
          <a:xfrm>
            <a:off x="2666082" y="1343437"/>
            <a:ext cx="2836673" cy="2294088"/>
          </a:xfrm>
          <a:prstGeom prst="rect">
            <a:avLst/>
          </a:prstGeom>
        </p:spPr>
      </p:pic>
      <p:sp>
        <p:nvSpPr>
          <p:cNvPr id="6" name="文本框 5"/>
          <p:cNvSpPr txBox="1"/>
          <p:nvPr/>
        </p:nvSpPr>
        <p:spPr>
          <a:xfrm>
            <a:off x="440438" y="1031766"/>
            <a:ext cx="4451287" cy="369332"/>
          </a:xfrm>
          <a:prstGeom prst="rect">
            <a:avLst/>
          </a:prstGeom>
          <a:noFill/>
        </p:spPr>
        <p:txBody>
          <a:bodyPr wrap="square" rtlCol="0">
            <a:spAutoFit/>
          </a:bodyPr>
          <a:lstStyle/>
          <a:p>
            <a:r>
              <a:rPr lang="en-US" altLang="zh-CN" dirty="0" smtClean="0"/>
              <a:t>4 button electrodes structure</a:t>
            </a:r>
            <a:endParaRPr lang="zh-CN" altLang="en-US" dirty="0"/>
          </a:p>
        </p:txBody>
      </p:sp>
      <p:pic>
        <p:nvPicPr>
          <p:cNvPr id="7" name="图片 6"/>
          <p:cNvPicPr>
            <a:picLocks noChangeAspect="1"/>
          </p:cNvPicPr>
          <p:nvPr/>
        </p:nvPicPr>
        <p:blipFill>
          <a:blip r:embed="rId4"/>
          <a:stretch>
            <a:fillRect/>
          </a:stretch>
        </p:blipFill>
        <p:spPr>
          <a:xfrm rot="16200000">
            <a:off x="320897" y="4032936"/>
            <a:ext cx="2371429" cy="2276190"/>
          </a:xfrm>
          <a:prstGeom prst="rect">
            <a:avLst/>
          </a:prstGeom>
        </p:spPr>
      </p:pic>
      <p:pic>
        <p:nvPicPr>
          <p:cNvPr id="8" name="图片 7"/>
          <p:cNvPicPr>
            <a:picLocks noChangeAspect="1"/>
          </p:cNvPicPr>
          <p:nvPr/>
        </p:nvPicPr>
        <p:blipFill>
          <a:blip r:embed="rId5"/>
          <a:stretch>
            <a:fillRect/>
          </a:stretch>
        </p:blipFill>
        <p:spPr>
          <a:xfrm rot="16200000">
            <a:off x="2678134" y="3952138"/>
            <a:ext cx="2362300" cy="2428657"/>
          </a:xfrm>
          <a:prstGeom prst="rect">
            <a:avLst/>
          </a:prstGeom>
        </p:spPr>
      </p:pic>
      <p:sp>
        <p:nvSpPr>
          <p:cNvPr id="9" name="矩形 8"/>
          <p:cNvSpPr/>
          <p:nvPr/>
        </p:nvSpPr>
        <p:spPr>
          <a:xfrm>
            <a:off x="798264" y="3630610"/>
            <a:ext cx="2969339" cy="369332"/>
          </a:xfrm>
          <a:prstGeom prst="rect">
            <a:avLst/>
          </a:prstGeom>
        </p:spPr>
        <p:txBody>
          <a:bodyPr wrap="none">
            <a:spAutoFit/>
          </a:bodyPr>
          <a:lstStyle/>
          <a:p>
            <a:r>
              <a:rPr lang="en-US" altLang="zh-CN" dirty="0"/>
              <a:t>4 button electrodes </a:t>
            </a:r>
            <a:r>
              <a:rPr lang="en-US" altLang="zh-CN" dirty="0" smtClean="0"/>
              <a:t>size</a:t>
            </a:r>
            <a:endParaRPr lang="zh-CN" altLang="en-US" dirty="0"/>
          </a:p>
        </p:txBody>
      </p:sp>
      <p:sp>
        <p:nvSpPr>
          <p:cNvPr id="10" name="矩形 9"/>
          <p:cNvSpPr/>
          <p:nvPr/>
        </p:nvSpPr>
        <p:spPr>
          <a:xfrm>
            <a:off x="1242480" y="3993027"/>
            <a:ext cx="2762583" cy="646331"/>
          </a:xfrm>
          <a:prstGeom prst="rect">
            <a:avLst/>
          </a:prstGeom>
        </p:spPr>
        <p:txBody>
          <a:bodyPr wrap="square">
            <a:spAutoFit/>
          </a:bodyPr>
          <a:lstStyle/>
          <a:p>
            <a:r>
              <a:rPr lang="en-US" altLang="zh-CN" sz="1200" dirty="0" smtClean="0">
                <a:solidFill>
                  <a:srgbClr val="002060"/>
                </a:solidFill>
                <a:latin typeface="Arial" panose="020B0604020202020204" pitchFamily="34" charset="0"/>
                <a:cs typeface="Arial" panose="020B0604020202020204" pitchFamily="34" charset="0"/>
              </a:rPr>
              <a:t>Electrode diameter:11.4mm</a:t>
            </a:r>
          </a:p>
          <a:p>
            <a:r>
              <a:rPr lang="en-US" altLang="zh-CN" sz="1200" dirty="0" smtClean="0">
                <a:solidFill>
                  <a:srgbClr val="002060"/>
                </a:solidFill>
                <a:latin typeface="Arial" panose="020B0604020202020204" pitchFamily="34" charset="0"/>
                <a:cs typeface="Arial" panose="020B0604020202020204" pitchFamily="34" charset="0"/>
              </a:rPr>
              <a:t>Inner conductor diameter: 6mm</a:t>
            </a:r>
          </a:p>
          <a:p>
            <a:r>
              <a:rPr lang="en-US" altLang="zh-CN" sz="1200" dirty="0" smtClean="0">
                <a:solidFill>
                  <a:srgbClr val="002060"/>
                </a:solidFill>
                <a:latin typeface="Arial" panose="020B0604020202020204" pitchFamily="34" charset="0"/>
                <a:cs typeface="Arial" panose="020B0604020202020204" pitchFamily="34" charset="0"/>
              </a:rPr>
              <a:t>Electrode pole to beam line:19.4mm</a:t>
            </a:r>
            <a:endParaRPr lang="zh-CN" altLang="en-US" sz="1200" dirty="0">
              <a:solidFill>
                <a:srgbClr val="002060"/>
              </a:solidFill>
              <a:latin typeface="Arial" panose="020B0604020202020204" pitchFamily="34" charset="0"/>
              <a:cs typeface="Arial" panose="020B0604020202020204" pitchFamily="34" charset="0"/>
            </a:endParaRPr>
          </a:p>
        </p:txBody>
      </p:sp>
      <p:sp>
        <p:nvSpPr>
          <p:cNvPr id="11" name="圆角矩形 10"/>
          <p:cNvSpPr/>
          <p:nvPr/>
        </p:nvSpPr>
        <p:spPr bwMode="auto">
          <a:xfrm>
            <a:off x="1013790" y="3993027"/>
            <a:ext cx="3071771" cy="680812"/>
          </a:xfrm>
          <a:prstGeom prst="roundRect">
            <a:avLst/>
          </a:prstGeom>
          <a:gradFill>
            <a:gsLst>
              <a:gs pos="0">
                <a:schemeClr val="accent5">
                  <a:lumMod val="110000"/>
                  <a:satMod val="105000"/>
                  <a:tint val="67000"/>
                  <a:alpha val="0"/>
                </a:schemeClr>
              </a:gs>
              <a:gs pos="100000">
                <a:schemeClr val="accent5">
                  <a:lumMod val="105000"/>
                  <a:satMod val="103000"/>
                  <a:tint val="73000"/>
                  <a:alpha val="0"/>
                </a:schemeClr>
              </a:gs>
              <a:gs pos="100000">
                <a:schemeClr val="accent5">
                  <a:lumMod val="105000"/>
                  <a:satMod val="109000"/>
                  <a:tint val="81000"/>
                </a:schemeClr>
              </a:gs>
            </a:gsLst>
          </a:gradFill>
          <a:ln>
            <a:solidFill>
              <a:srgbClr val="0070C0"/>
            </a:solidFill>
          </a:ln>
          <a:extLst/>
        </p:spPr>
        <p:style>
          <a:lnRef idx="1">
            <a:schemeClr val="accent5"/>
          </a:lnRef>
          <a:fillRef idx="2">
            <a:schemeClr val="accent5"/>
          </a:fillRef>
          <a:effectRef idx="1">
            <a:schemeClr val="accent5"/>
          </a:effectRef>
          <a:fontRef idx="minor">
            <a:schemeClr val="dk1"/>
          </a:fontRef>
        </p:style>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2060"/>
              </a:solidFill>
              <a:effectLst/>
              <a:latin typeface="Arial" panose="020B0604020202020204" pitchFamily="34" charset="0"/>
              <a:ea typeface="宋体" panose="02010600030101010101" pitchFamily="2" charset="-122"/>
            </a:endParaRPr>
          </a:p>
        </p:txBody>
      </p:sp>
      <p:pic>
        <p:nvPicPr>
          <p:cNvPr id="19" name="图片 18"/>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6419631" y="1129136"/>
            <a:ext cx="5251334" cy="4048549"/>
          </a:xfrm>
          <a:prstGeom prst="rect">
            <a:avLst/>
          </a:prstGeom>
        </p:spPr>
      </p:pic>
      <p:sp>
        <p:nvSpPr>
          <p:cNvPr id="20" name="文本框 19"/>
          <p:cNvSpPr txBox="1"/>
          <p:nvPr/>
        </p:nvSpPr>
        <p:spPr>
          <a:xfrm>
            <a:off x="6211957" y="5287617"/>
            <a:ext cx="5685182" cy="1077218"/>
          </a:xfrm>
          <a:prstGeom prst="rect">
            <a:avLst/>
          </a:prstGeom>
          <a:noFill/>
        </p:spPr>
        <p:txBody>
          <a:bodyPr wrap="square" rtlCol="0">
            <a:spAutoFit/>
          </a:bodyPr>
          <a:lstStyle/>
          <a:p>
            <a:pPr marL="285750" indent="-285750">
              <a:buFont typeface="Wingdings" panose="05000000000000000000" pitchFamily="2" charset="2"/>
              <a:buChar char="Ø"/>
            </a:pPr>
            <a:r>
              <a:rPr lang="en-US" altLang="zh-CN" sz="1600" dirty="0" smtClean="0">
                <a:latin typeface="Arial" panose="020B0604020202020204" pitchFamily="34" charset="0"/>
                <a:cs typeface="Arial" panose="020B0604020202020204" pitchFamily="34" charset="0"/>
              </a:rPr>
              <a:t>Space conflict for the inside two buttons</a:t>
            </a:r>
          </a:p>
          <a:p>
            <a:pPr marL="285750" indent="-285750">
              <a:buFont typeface="Wingdings" panose="05000000000000000000" pitchFamily="2" charset="2"/>
              <a:buChar char="Ø"/>
            </a:pPr>
            <a:r>
              <a:rPr lang="en-US" altLang="zh-CN" sz="1600" dirty="0">
                <a:latin typeface="Arial" panose="020B0604020202020204" pitchFamily="34" charset="0"/>
                <a:cs typeface="Arial" panose="020B0604020202020204" pitchFamily="34" charset="0"/>
              </a:rPr>
              <a:t>Monitoring the time when two beams arrive at the collision point, it is better to be consistent </a:t>
            </a:r>
            <a:r>
              <a:rPr lang="en-US" altLang="zh-CN" sz="1600" dirty="0" smtClean="0">
                <a:latin typeface="Arial" panose="020B0604020202020204" pitchFamily="34" charset="0"/>
                <a:cs typeface="Arial" panose="020B0604020202020204" pitchFamily="34" charset="0"/>
              </a:rPr>
              <a:t>strictly.</a:t>
            </a:r>
          </a:p>
          <a:p>
            <a:pPr marL="285750" indent="-285750">
              <a:buFont typeface="Wingdings" panose="05000000000000000000" pitchFamily="2" charset="2"/>
              <a:buChar char="Ø"/>
            </a:pPr>
            <a:r>
              <a:rPr lang="en-US" altLang="zh-CN" sz="1600" dirty="0" smtClean="0">
                <a:latin typeface="Arial" panose="020B0604020202020204" pitchFamily="34" charset="0"/>
                <a:cs typeface="Arial" panose="020B0604020202020204" pitchFamily="34" charset="0"/>
              </a:rPr>
              <a:t>Looking for solutions</a:t>
            </a:r>
            <a:endParaRPr lang="zh-CN" altLang="en-US" sz="1600"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530696486"/>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86455"/>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Summary </a:t>
            </a:r>
            <a:endParaRPr lang="zh-CN" altLang="en-US" dirty="0">
              <a:solidFill>
                <a:srgbClr val="FFFF00"/>
              </a:solidFill>
              <a:latin typeface="Arial" panose="020B0604020202020204" pitchFamily="34" charset="0"/>
              <a:cs typeface="Arial" panose="020B0604020202020204" pitchFamily="34" charset="0"/>
            </a:endParaRPr>
          </a:p>
        </p:txBody>
      </p:sp>
      <p:sp>
        <p:nvSpPr>
          <p:cNvPr id="3" name="内容占位符 2"/>
          <p:cNvSpPr>
            <a:spLocks noGrp="1"/>
          </p:cNvSpPr>
          <p:nvPr>
            <p:ph idx="1"/>
          </p:nvPr>
        </p:nvSpPr>
        <p:spPr>
          <a:xfrm>
            <a:off x="838200" y="1239108"/>
            <a:ext cx="10515600" cy="4937855"/>
          </a:xfrm>
        </p:spPr>
        <p:txBody>
          <a:bodyPr>
            <a:normAutofit lnSpcReduction="10000"/>
          </a:bodyPr>
          <a:lstStyle/>
          <a:p>
            <a:pPr>
              <a:buFont typeface="Wingdings" panose="05000000000000000000" pitchFamily="2" charset="2"/>
              <a:buChar char="Ø"/>
            </a:pPr>
            <a:r>
              <a:rPr lang="en-US" altLang="zh-CN" sz="2000" b="0" dirty="0">
                <a:solidFill>
                  <a:srgbClr val="002060"/>
                </a:solidFill>
                <a:latin typeface="Arial" panose="020B0604020202020204" pitchFamily="34" charset="0"/>
                <a:cs typeface="Arial" panose="020B0604020202020204" pitchFamily="34" charset="0"/>
              </a:rPr>
              <a:t>The finalization of the beam parameters and the specification of special magnets have been finished. The parameters are all reasonable. </a:t>
            </a:r>
            <a:endParaRPr lang="en-US" altLang="zh-CN" sz="2000" b="0" dirty="0" smtClean="0">
              <a:solidFill>
                <a:srgbClr val="002060"/>
              </a:solidFill>
              <a:latin typeface="Arial" panose="020B0604020202020204" pitchFamily="34" charset="0"/>
              <a:cs typeface="Arial" panose="020B0604020202020204" pitchFamily="34" charset="0"/>
            </a:endParaRPr>
          </a:p>
          <a:p>
            <a:pPr>
              <a:buFont typeface="Wingdings" panose="05000000000000000000" pitchFamily="2" charset="2"/>
              <a:buChar char="Ø"/>
            </a:pPr>
            <a:r>
              <a:rPr lang="en-US" altLang="zh-CN" sz="2000" b="0" kern="0" dirty="0">
                <a:solidFill>
                  <a:srgbClr val="002060"/>
                </a:solidFill>
                <a:latin typeface="Arial" panose="020B0604020202020204" pitchFamily="34" charset="0"/>
                <a:cs typeface="Arial" panose="020B0604020202020204" pitchFamily="34" charset="0"/>
              </a:rPr>
              <a:t>The detector solenoid field effect to the beam can be compensated. </a:t>
            </a:r>
            <a:endParaRPr lang="en-US" altLang="zh-CN" sz="2000" b="0" kern="0" dirty="0" smtClean="0">
              <a:solidFill>
                <a:srgbClr val="002060"/>
              </a:solidFill>
              <a:latin typeface="Arial" panose="020B0604020202020204" pitchFamily="34" charset="0"/>
              <a:cs typeface="Arial" panose="020B0604020202020204" pitchFamily="34" charset="0"/>
            </a:endParaRPr>
          </a:p>
          <a:p>
            <a:pPr algn="just">
              <a:buFont typeface="Wingdings" panose="05000000000000000000" pitchFamily="2" charset="2"/>
              <a:buChar char="Ø"/>
            </a:pPr>
            <a:r>
              <a:rPr lang="en-US" altLang="zh-CN" sz="2000" b="0" dirty="0">
                <a:solidFill>
                  <a:srgbClr val="002060"/>
                </a:solidFill>
                <a:latin typeface="Arial" panose="020B0604020202020204" pitchFamily="34" charset="0"/>
                <a:cs typeface="Arial" panose="020B0604020202020204" pitchFamily="34" charset="0"/>
              </a:rPr>
              <a:t>The most importance beam loss background is radiative </a:t>
            </a:r>
            <a:r>
              <a:rPr lang="en-US" altLang="zh-CN" sz="2000" b="0" dirty="0" err="1">
                <a:solidFill>
                  <a:srgbClr val="002060"/>
                </a:solidFill>
                <a:latin typeface="Arial" panose="020B0604020202020204" pitchFamily="34" charset="0"/>
                <a:cs typeface="Arial" panose="020B0604020202020204" pitchFamily="34" charset="0"/>
              </a:rPr>
              <a:t>Bhabha</a:t>
            </a:r>
            <a:r>
              <a:rPr lang="en-US" altLang="zh-CN" sz="2000" b="0" dirty="0">
                <a:solidFill>
                  <a:srgbClr val="002060"/>
                </a:solidFill>
                <a:latin typeface="Arial" panose="020B0604020202020204" pitchFamily="34" charset="0"/>
                <a:cs typeface="Arial" panose="020B0604020202020204" pitchFamily="34" charset="0"/>
              </a:rPr>
              <a:t> scattering and </a:t>
            </a:r>
            <a:r>
              <a:rPr lang="en-US" altLang="zh-CN" sz="2000" b="0" dirty="0" err="1">
                <a:solidFill>
                  <a:srgbClr val="002060"/>
                </a:solidFill>
                <a:latin typeface="Arial" panose="020B0604020202020204" pitchFamily="34" charset="0"/>
                <a:cs typeface="Arial" panose="020B0604020202020204" pitchFamily="34" charset="0"/>
              </a:rPr>
              <a:t>beamstrahlung</a:t>
            </a:r>
            <a:r>
              <a:rPr lang="en-US" altLang="zh-CN" sz="2000" b="0" dirty="0">
                <a:solidFill>
                  <a:srgbClr val="002060"/>
                </a:solidFill>
                <a:latin typeface="Arial" panose="020B0604020202020204" pitchFamily="34" charset="0"/>
                <a:cs typeface="Arial" panose="020B0604020202020204" pitchFamily="34" charset="0"/>
              </a:rPr>
              <a:t> for the Higgs factory.</a:t>
            </a:r>
          </a:p>
          <a:p>
            <a:pPr algn="just">
              <a:buFont typeface="Wingdings" panose="05000000000000000000" pitchFamily="2" charset="2"/>
              <a:buChar char="Ø"/>
            </a:pPr>
            <a:r>
              <a:rPr lang="en-US" altLang="zh-CN" sz="2000" b="0" dirty="0">
                <a:solidFill>
                  <a:srgbClr val="002060"/>
                </a:solidFill>
                <a:latin typeface="Arial" panose="020B0604020202020204" pitchFamily="34" charset="0"/>
                <a:cs typeface="Arial" panose="020B0604020202020204" pitchFamily="34" charset="0"/>
              </a:rPr>
              <a:t>Collimators are designed in the ARC which is about 2km far from the IP to avoid other backgrounds generation. Beam loss have disappeared in the upstream of IP for both Higgs and Z factory.</a:t>
            </a:r>
          </a:p>
          <a:p>
            <a:pPr>
              <a:buFont typeface="Wingdings" panose="05000000000000000000" pitchFamily="2" charset="2"/>
              <a:buChar char="Ø"/>
            </a:pPr>
            <a:r>
              <a:rPr lang="en-US" altLang="zh-CN" sz="2000" b="0" kern="0" dirty="0">
                <a:solidFill>
                  <a:srgbClr val="002060"/>
                </a:solidFill>
                <a:latin typeface="Arial" panose="020B0604020202020204" pitchFamily="34" charset="0"/>
                <a:cs typeface="Arial" panose="020B0604020202020204" pitchFamily="34" charset="0"/>
              </a:rPr>
              <a:t>HOM of IR beam pipe has been simulated, water cooling </a:t>
            </a:r>
            <a:r>
              <a:rPr lang="en-US" altLang="zh-CN" sz="2000" b="0" kern="0" dirty="0" smtClean="0">
                <a:solidFill>
                  <a:srgbClr val="002060"/>
                </a:solidFill>
                <a:latin typeface="Arial" panose="020B0604020202020204" pitchFamily="34" charset="0"/>
                <a:cs typeface="Arial" panose="020B0604020202020204" pitchFamily="34" charset="0"/>
              </a:rPr>
              <a:t>and synchrotron radiation were </a:t>
            </a:r>
            <a:r>
              <a:rPr lang="en-US" altLang="zh-CN" sz="2000" b="0" kern="0" dirty="0">
                <a:solidFill>
                  <a:srgbClr val="002060"/>
                </a:solidFill>
                <a:latin typeface="Arial" panose="020B0604020202020204" pitchFamily="34" charset="0"/>
                <a:cs typeface="Arial" panose="020B0604020202020204" pitchFamily="34" charset="0"/>
              </a:rPr>
              <a:t>considered and HOM absorber is under design.</a:t>
            </a:r>
            <a:endParaRPr lang="en-GB" altLang="zh-CN" sz="2000" b="0" dirty="0">
              <a:solidFill>
                <a:srgbClr val="002060"/>
              </a:solidFill>
              <a:latin typeface="Arial" panose="020B0604020202020204" pitchFamily="34" charset="0"/>
              <a:cs typeface="Arial" panose="020B0604020202020204" pitchFamily="34" charset="0"/>
            </a:endParaRPr>
          </a:p>
          <a:p>
            <a:pPr>
              <a:buFont typeface="Wingdings" panose="05000000000000000000" pitchFamily="2" charset="2"/>
              <a:buChar char="Ø"/>
            </a:pPr>
            <a:r>
              <a:rPr lang="en-GB" altLang="zh-CN" sz="2000" b="0" dirty="0" smtClean="0">
                <a:solidFill>
                  <a:srgbClr val="002060"/>
                </a:solidFill>
                <a:latin typeface="Arial" panose="020B0604020202020204" pitchFamily="34" charset="0"/>
                <a:cs typeface="Arial" panose="020B0604020202020204" pitchFamily="34" charset="0"/>
              </a:rPr>
              <a:t>Synchrotron </a:t>
            </a:r>
            <a:r>
              <a:rPr lang="en-GB" altLang="zh-CN" sz="2000" b="0" dirty="0">
                <a:solidFill>
                  <a:srgbClr val="002060"/>
                </a:solidFill>
                <a:latin typeface="Arial" panose="020B0604020202020204" pitchFamily="34" charset="0"/>
                <a:cs typeface="Arial" panose="020B0604020202020204" pitchFamily="34" charset="0"/>
              </a:rPr>
              <a:t>radiation and impedance </a:t>
            </a:r>
            <a:r>
              <a:rPr lang="en-GB" altLang="zh-CN" sz="2000" b="0" dirty="0" smtClean="0">
                <a:solidFill>
                  <a:srgbClr val="002060"/>
                </a:solidFill>
                <a:latin typeface="Arial" panose="020B0604020202020204" pitchFamily="34" charset="0"/>
                <a:cs typeface="Arial" panose="020B0604020202020204" pitchFamily="34" charset="0"/>
              </a:rPr>
              <a:t>are taken </a:t>
            </a:r>
            <a:r>
              <a:rPr lang="en-GB" altLang="zh-CN" sz="2000" b="0" dirty="0">
                <a:solidFill>
                  <a:srgbClr val="002060"/>
                </a:solidFill>
                <a:latin typeface="Arial" panose="020B0604020202020204" pitchFamily="34" charset="0"/>
                <a:cs typeface="Arial" panose="020B0604020202020204" pitchFamily="34" charset="0"/>
              </a:rPr>
              <a:t>into </a:t>
            </a:r>
            <a:r>
              <a:rPr lang="en-GB" altLang="zh-CN" sz="2000" b="0" dirty="0" smtClean="0">
                <a:solidFill>
                  <a:srgbClr val="002060"/>
                </a:solidFill>
                <a:latin typeface="Arial" panose="020B0604020202020204" pitchFamily="34" charset="0"/>
                <a:cs typeface="Arial" panose="020B0604020202020204" pitchFamily="34" charset="0"/>
              </a:rPr>
              <a:t>account for collimators, </a:t>
            </a:r>
            <a:r>
              <a:rPr lang="en-US" altLang="zh-CN" sz="2000" b="0" dirty="0" smtClean="0">
                <a:solidFill>
                  <a:srgbClr val="002060"/>
                </a:solidFill>
                <a:latin typeface="Arial" panose="020B0604020202020204" pitchFamily="34" charset="0"/>
                <a:cs typeface="Arial" panose="020B0604020202020204" pitchFamily="34" charset="0"/>
              </a:rPr>
              <a:t>collimator </a:t>
            </a:r>
            <a:r>
              <a:rPr lang="en-US" altLang="zh-CN" sz="2000" b="0" dirty="0" err="1" smtClean="0">
                <a:solidFill>
                  <a:srgbClr val="002060"/>
                </a:solidFill>
                <a:latin typeface="Arial" panose="020B0604020202020204" pitchFamily="34" charset="0"/>
                <a:cs typeface="Arial" panose="020B0604020202020204" pitchFamily="34" charset="0"/>
              </a:rPr>
              <a:t>machanics</a:t>
            </a:r>
            <a:r>
              <a:rPr lang="en-US" altLang="zh-CN" sz="2000" b="0" dirty="0" smtClean="0">
                <a:solidFill>
                  <a:srgbClr val="002060"/>
                </a:solidFill>
                <a:latin typeface="Arial" panose="020B0604020202020204" pitchFamily="34" charset="0"/>
                <a:cs typeface="Arial" panose="020B0604020202020204" pitchFamily="34" charset="0"/>
              </a:rPr>
              <a:t> structure preliminary designed.</a:t>
            </a:r>
          </a:p>
          <a:p>
            <a:pPr>
              <a:buFont typeface="Wingdings" panose="05000000000000000000" pitchFamily="2" charset="2"/>
              <a:buChar char="Ø"/>
            </a:pPr>
            <a:r>
              <a:rPr lang="en-US" altLang="zh-CN" sz="2000" b="0" dirty="0" smtClean="0">
                <a:solidFill>
                  <a:srgbClr val="002060"/>
                </a:solidFill>
                <a:latin typeface="Arial" panose="020B0604020202020204" pitchFamily="34" charset="0"/>
                <a:cs typeface="Arial" panose="020B0604020202020204" pitchFamily="34" charset="0"/>
              </a:rPr>
              <a:t>RVC preliminary design finished, next step will go to experiment and review meeting.</a:t>
            </a:r>
          </a:p>
          <a:p>
            <a:pPr>
              <a:buFont typeface="Wingdings" panose="05000000000000000000" pitchFamily="2" charset="2"/>
              <a:buChar char="Ø"/>
            </a:pPr>
            <a:r>
              <a:rPr lang="en-US" altLang="zh-CN" sz="2000" b="0" dirty="0" smtClean="0">
                <a:solidFill>
                  <a:srgbClr val="002060"/>
                </a:solidFill>
                <a:latin typeface="Arial" panose="020B0604020202020204" pitchFamily="34" charset="0"/>
                <a:cs typeface="Arial" panose="020B0604020202020204" pitchFamily="34" charset="0"/>
              </a:rPr>
              <a:t>Mechanics assembly procedure is finalized with detector group.</a:t>
            </a:r>
          </a:p>
          <a:p>
            <a:pPr>
              <a:buFont typeface="Wingdings" panose="05000000000000000000" pitchFamily="2" charset="2"/>
              <a:buChar char="Ø"/>
            </a:pPr>
            <a:r>
              <a:rPr lang="en-US" altLang="zh-CN" sz="2000" b="0" dirty="0" smtClean="0">
                <a:solidFill>
                  <a:srgbClr val="002060"/>
                </a:solidFill>
                <a:latin typeface="Arial" panose="020B0604020202020204" pitchFamily="34" charset="0"/>
                <a:cs typeface="Arial" panose="020B0604020202020204" pitchFamily="34" charset="0"/>
              </a:rPr>
              <a:t>IP BPM under design.</a:t>
            </a:r>
          </a:p>
          <a:p>
            <a:pPr>
              <a:buFont typeface="Wingdings" panose="05000000000000000000" pitchFamily="2" charset="2"/>
              <a:buChar char="Ø"/>
            </a:pPr>
            <a:endParaRPr lang="en-US" altLang="zh-CN" sz="2000" dirty="0" smtClean="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2000" dirty="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en-US" altLang="zh-CN" sz="2000" dirty="0" smtClean="0">
              <a:solidFill>
                <a:schemeClr val="accent5">
                  <a:lumMod val="50000"/>
                </a:schemeClr>
              </a:solidFill>
              <a:latin typeface="Arial" panose="020B0604020202020204" pitchFamily="34" charset="0"/>
              <a:cs typeface="Arial" panose="020B0604020202020204" pitchFamily="34" charset="0"/>
            </a:endParaRPr>
          </a:p>
          <a:p>
            <a:pPr>
              <a:buFont typeface="Wingdings" panose="05000000000000000000" pitchFamily="2" charset="2"/>
              <a:buChar char="Ø"/>
            </a:pPr>
            <a:endParaRPr lang="zh-CN" altLang="en-US" sz="2000" dirty="0">
              <a:solidFill>
                <a:schemeClr val="accent5">
                  <a:lumMod val="50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88532247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542108" y="1"/>
            <a:ext cx="10515600" cy="1325563"/>
          </a:xfrm>
        </p:spPr>
        <p:txBody>
          <a:bodyPr/>
          <a:lstStyle/>
          <a:p>
            <a:r>
              <a:rPr lang="en-US" altLang="zh-CN" dirty="0" smtClean="0">
                <a:solidFill>
                  <a:srgbClr val="FFFF00"/>
                </a:solidFill>
                <a:latin typeface="Arial" panose="020B0604020202020204" pitchFamily="34" charset="0"/>
                <a:cs typeface="Arial" panose="020B0604020202020204" pitchFamily="34" charset="0"/>
              </a:rPr>
              <a:t>MDI layout and IR design</a:t>
            </a:r>
            <a:endParaRPr lang="zh-CN" altLang="en-US" dirty="0">
              <a:solidFill>
                <a:srgbClr val="FFFF00"/>
              </a:solidFill>
              <a:latin typeface="Arial" panose="020B0604020202020204" pitchFamily="34" charset="0"/>
              <a:cs typeface="Arial" panose="020B0604020202020204" pitchFamily="34" charset="0"/>
            </a:endParaRPr>
          </a:p>
        </p:txBody>
      </p:sp>
      <p:sp>
        <p:nvSpPr>
          <p:cNvPr id="7" name="矩形 6"/>
          <p:cNvSpPr/>
          <p:nvPr/>
        </p:nvSpPr>
        <p:spPr>
          <a:xfrm>
            <a:off x="339635" y="4226509"/>
            <a:ext cx="4728753" cy="2246769"/>
          </a:xfrm>
          <a:prstGeom prst="rect">
            <a:avLst/>
          </a:prstGeom>
        </p:spPr>
        <p:txBody>
          <a:bodyPr wrap="square">
            <a:spAutoFit/>
          </a:bodyPr>
          <a:lstStyle/>
          <a:p>
            <a:pPr marL="285744" indent="-285744" algn="just">
              <a:buFont typeface="Arial" panose="020B0604020202020204" pitchFamily="34" charset="0"/>
              <a:buChar char="•"/>
            </a:pPr>
            <a:r>
              <a:rPr lang="en-GB" altLang="zh-CN" sz="1400" dirty="0" smtClean="0">
                <a:solidFill>
                  <a:srgbClr val="002060"/>
                </a:solidFill>
                <a:latin typeface="Arial" panose="020B0604020202020204" pitchFamily="34" charset="0"/>
                <a:cs typeface="Arial" panose="020B0604020202020204" pitchFamily="34" charset="0"/>
              </a:rPr>
              <a:t>The </a:t>
            </a:r>
            <a:r>
              <a:rPr lang="en-GB" altLang="zh-CN" sz="1400" dirty="0">
                <a:solidFill>
                  <a:srgbClr val="002060"/>
                </a:solidFill>
                <a:latin typeface="Arial" panose="020B0604020202020204" pitchFamily="34" charset="0"/>
                <a:cs typeface="Arial" panose="020B0604020202020204" pitchFamily="34" charset="0"/>
              </a:rPr>
              <a:t>accelerator components inside the detector without shielding are within a conical space with an opening angle of </a:t>
            </a:r>
            <a:r>
              <a:rPr lang="en-GB" altLang="zh-CN" sz="1400" dirty="0" err="1">
                <a:solidFill>
                  <a:srgbClr val="002060"/>
                </a:solidFill>
                <a:latin typeface="Arial" panose="020B0604020202020204" pitchFamily="34" charset="0"/>
                <a:cs typeface="Arial" panose="020B0604020202020204" pitchFamily="34" charset="0"/>
              </a:rPr>
              <a:t>cosθ</a:t>
            </a:r>
            <a:r>
              <a:rPr lang="en-GB" altLang="zh-CN" sz="1400" dirty="0">
                <a:solidFill>
                  <a:srgbClr val="002060"/>
                </a:solidFill>
                <a:latin typeface="Arial" panose="020B0604020202020204" pitchFamily="34" charset="0"/>
                <a:cs typeface="Arial" panose="020B0604020202020204" pitchFamily="34" charset="0"/>
              </a:rPr>
              <a:t>=0.993</a:t>
            </a:r>
            <a:r>
              <a:rPr lang="en-GB" altLang="zh-CN" sz="1400" dirty="0" smtClean="0">
                <a:solidFill>
                  <a:srgbClr val="002060"/>
                </a:solidFill>
                <a:latin typeface="Arial" panose="020B0604020202020204" pitchFamily="34" charset="0"/>
                <a:cs typeface="Arial" panose="020B0604020202020204" pitchFamily="34" charset="0"/>
              </a:rPr>
              <a:t>.</a:t>
            </a:r>
          </a:p>
          <a:p>
            <a:pPr marL="285750" indent="-285750" algn="just">
              <a:buFont typeface="Arial" panose="020B0604020202020204" pitchFamily="34" charset="0"/>
              <a:buChar char="•"/>
            </a:pPr>
            <a:r>
              <a:rPr lang="en-GB" altLang="zh-CN" sz="1400" dirty="0">
                <a:solidFill>
                  <a:srgbClr val="002060"/>
                </a:solidFill>
              </a:rPr>
              <a:t>The </a:t>
            </a:r>
            <a:r>
              <a:rPr lang="en-GB" altLang="zh-CN" sz="1400" dirty="0" err="1">
                <a:solidFill>
                  <a:srgbClr val="002060"/>
                </a:solidFill>
              </a:rPr>
              <a:t>e+e</a:t>
            </a:r>
            <a:r>
              <a:rPr lang="en-GB" altLang="zh-CN" sz="1400" dirty="0">
                <a:solidFill>
                  <a:srgbClr val="002060"/>
                </a:solidFill>
              </a:rPr>
              <a:t>- beams collide at the IP with a </a:t>
            </a:r>
            <a:r>
              <a:rPr lang="en-GB" altLang="zh-CN" sz="1400" dirty="0" smtClean="0">
                <a:solidFill>
                  <a:srgbClr val="002060"/>
                </a:solidFill>
              </a:rPr>
              <a:t>horizontal </a:t>
            </a:r>
            <a:r>
              <a:rPr lang="en-GB" altLang="zh-CN" sz="1400" dirty="0">
                <a:solidFill>
                  <a:srgbClr val="002060"/>
                </a:solidFill>
              </a:rPr>
              <a:t>angle of 33mrad and the final focusing length is 2.2m</a:t>
            </a:r>
          </a:p>
          <a:p>
            <a:pPr marL="285750" indent="-285750" algn="just">
              <a:buFont typeface="Arial" panose="020B0604020202020204" pitchFamily="34" charset="0"/>
              <a:buChar char="•"/>
            </a:pPr>
            <a:r>
              <a:rPr lang="en-GB" altLang="zh-CN" sz="1400" dirty="0" err="1">
                <a:solidFill>
                  <a:srgbClr val="002060"/>
                </a:solidFill>
              </a:rPr>
              <a:t>Lumical</a:t>
            </a:r>
            <a:r>
              <a:rPr lang="en-GB" altLang="zh-CN" sz="1400" dirty="0">
                <a:solidFill>
                  <a:srgbClr val="002060"/>
                </a:solidFill>
              </a:rPr>
              <a:t> will be installed in longitudinal 0.95~1.11m, with inner radius 28.5mm and outer radius 100mm.</a:t>
            </a:r>
            <a:endParaRPr lang="zh-CN" altLang="en-US" sz="1400" dirty="0">
              <a:solidFill>
                <a:srgbClr val="002060"/>
              </a:solidFill>
            </a:endParaRPr>
          </a:p>
          <a:p>
            <a:pPr marL="285744" indent="-285744">
              <a:buFont typeface="Arial" panose="020B0604020202020204" pitchFamily="34" charset="0"/>
              <a:buChar char="•"/>
            </a:pPr>
            <a:endParaRPr lang="en-GB" altLang="zh-CN" sz="1400" dirty="0">
              <a:solidFill>
                <a:srgbClr val="002060"/>
              </a:solidFill>
              <a:latin typeface="Arial" panose="020B0604020202020204" pitchFamily="34" charset="0"/>
              <a:cs typeface="Arial" panose="020B0604020202020204" pitchFamily="34" charset="0"/>
            </a:endParaRPr>
          </a:p>
        </p:txBody>
      </p:sp>
      <p:sp>
        <p:nvSpPr>
          <p:cNvPr id="3" name="圆角矩形 2"/>
          <p:cNvSpPr/>
          <p:nvPr/>
        </p:nvSpPr>
        <p:spPr bwMode="auto">
          <a:xfrm>
            <a:off x="252550" y="4226509"/>
            <a:ext cx="5033553" cy="2101863"/>
          </a:xfrm>
          <a:prstGeom prst="roundRect">
            <a:avLst/>
          </a:prstGeom>
          <a:noFill/>
          <a:ln>
            <a:solidFill>
              <a:srgbClr val="D10DA7"/>
            </a:solidFill>
          </a:ln>
          <a:effectLst/>
          <a:extLst/>
        </p:spPr>
        <p:txBody>
          <a:bodyPr vert="horz" wrap="none" lIns="91440" tIns="45720" rIns="91440" bIns="45720" numCol="1" rtlCol="0" anchor="ctr" anchorCtr="0" compatLnSpc="1">
            <a:prstTxWarp prst="textNoShape">
              <a:avLst/>
            </a:prstTxWarp>
          </a:bodyPr>
          <a:lstStyle/>
          <a:p>
            <a:pPr marL="342900" indent="-342900" algn="ctr" fontAlgn="base">
              <a:lnSpc>
                <a:spcPct val="90000"/>
              </a:lnSpc>
              <a:spcBef>
                <a:spcPct val="20000"/>
              </a:spcBef>
              <a:spcAft>
                <a:spcPct val="0"/>
              </a:spcAft>
              <a:buClr>
                <a:schemeClr val="hlink"/>
              </a:buClr>
            </a:pPr>
            <a:endParaRPr lang="zh-CN" altLang="en-US" sz="2400">
              <a:solidFill>
                <a:srgbClr val="000000"/>
              </a:solidFill>
              <a:latin typeface="Arial" panose="020B0604020202020204" pitchFamily="34" charset="0"/>
              <a:ea typeface="宋体" panose="02010600030101010101" pitchFamily="2" charset="-122"/>
            </a:endParaRPr>
          </a:p>
        </p:txBody>
      </p:sp>
      <p:pic>
        <p:nvPicPr>
          <p:cNvPr id="8" name="Picture 7"/>
          <p:cNvPicPr/>
          <p:nvPr/>
        </p:nvPicPr>
        <p:blipFill>
          <a:blip r:embed="rId3" cstate="print">
            <a:extLst>
              <a:ext uri="{28A0092B-C50C-407E-A947-70E740481C1C}">
                <a14:useLocalDpi xmlns:a14="http://schemas.microsoft.com/office/drawing/2010/main" val="0"/>
              </a:ext>
            </a:extLst>
          </a:blip>
          <a:stretch>
            <a:fillRect/>
          </a:stretch>
        </p:blipFill>
        <p:spPr>
          <a:xfrm>
            <a:off x="5453853" y="1790408"/>
            <a:ext cx="6592389" cy="3446733"/>
          </a:xfrm>
          <a:prstGeom prst="rect">
            <a:avLst/>
          </a:prstGeom>
        </p:spPr>
      </p:pic>
      <p:sp>
        <p:nvSpPr>
          <p:cNvPr id="4" name="矩形 3"/>
          <p:cNvSpPr/>
          <p:nvPr/>
        </p:nvSpPr>
        <p:spPr>
          <a:xfrm>
            <a:off x="5530514" y="5335784"/>
            <a:ext cx="6096000" cy="954107"/>
          </a:xfrm>
          <a:prstGeom prst="rect">
            <a:avLst/>
          </a:prstGeom>
        </p:spPr>
        <p:txBody>
          <a:bodyPr>
            <a:spAutoFit/>
          </a:bodyPr>
          <a:lstStyle/>
          <a:p>
            <a:pPr marL="285744" indent="-285744" algn="just">
              <a:buFont typeface="Arial" panose="020B0604020202020204" pitchFamily="34" charset="0"/>
              <a:buChar char="•"/>
            </a:pPr>
            <a:r>
              <a:rPr lang="en-GB" altLang="zh-CN" sz="1400" dirty="0">
                <a:solidFill>
                  <a:srgbClr val="002060"/>
                </a:solidFill>
                <a:latin typeface="Arial" panose="020B0604020202020204" pitchFamily="34" charset="0"/>
                <a:cs typeface="Arial" panose="020B0604020202020204" pitchFamily="34" charset="0"/>
              </a:rPr>
              <a:t>The Machine Detector Interface (MDI) of CEPC double ring scheme is about </a:t>
            </a:r>
            <a:r>
              <a:rPr lang="en-GB" altLang="zh-CN" sz="1400" dirty="0">
                <a:solidFill>
                  <a:srgbClr val="002060"/>
                </a:solidFill>
                <a:latin typeface="Arial" panose="020B0604020202020204" pitchFamily="34" charset="0"/>
                <a:cs typeface="Arial" panose="020B0604020202020204" pitchFamily="34" charset="0"/>
                <a:sym typeface="Symbol" panose="05050102010706020507" pitchFamily="18" charset="2"/>
              </a:rPr>
              <a:t></a:t>
            </a:r>
            <a:r>
              <a:rPr lang="en-GB" altLang="zh-CN" sz="1400" dirty="0">
                <a:solidFill>
                  <a:srgbClr val="002060"/>
                </a:solidFill>
                <a:latin typeface="Arial" panose="020B0604020202020204" pitchFamily="34" charset="0"/>
                <a:cs typeface="Arial" panose="020B0604020202020204" pitchFamily="34" charset="0"/>
              </a:rPr>
              <a:t>7m long from the IP</a:t>
            </a:r>
          </a:p>
          <a:p>
            <a:pPr marL="285744" indent="-285744" algn="just">
              <a:buFont typeface="Arial" panose="020B0604020202020204" pitchFamily="34" charset="0"/>
              <a:buChar char="•"/>
            </a:pPr>
            <a:r>
              <a:rPr lang="en-GB" altLang="zh-CN" sz="1400" dirty="0">
                <a:solidFill>
                  <a:srgbClr val="002060"/>
                </a:solidFill>
              </a:rPr>
              <a:t>The CEPC detector superconducting solenoid with </a:t>
            </a:r>
            <a:r>
              <a:rPr lang="en-GB" altLang="zh-CN" sz="1400" dirty="0" smtClean="0">
                <a:solidFill>
                  <a:srgbClr val="002060"/>
                </a:solidFill>
              </a:rPr>
              <a:t>3T </a:t>
            </a:r>
            <a:r>
              <a:rPr lang="en-GB" altLang="zh-CN" sz="1400" dirty="0">
                <a:solidFill>
                  <a:srgbClr val="002060"/>
                </a:solidFill>
              </a:rPr>
              <a:t>magnetic field and the length of 7.6m.</a:t>
            </a:r>
            <a:endParaRPr lang="en-GB" altLang="zh-CN" sz="1400" dirty="0">
              <a:solidFill>
                <a:srgbClr val="002060"/>
              </a:solidFill>
              <a:latin typeface="Arial" panose="020B0604020202020204" pitchFamily="34" charset="0"/>
              <a:cs typeface="Arial" panose="020B0604020202020204" pitchFamily="34" charset="0"/>
            </a:endParaRPr>
          </a:p>
        </p:txBody>
      </p:sp>
      <p:sp>
        <p:nvSpPr>
          <p:cNvPr id="9" name="圆角矩形 8"/>
          <p:cNvSpPr/>
          <p:nvPr/>
        </p:nvSpPr>
        <p:spPr bwMode="auto">
          <a:xfrm>
            <a:off x="5330788" y="5251281"/>
            <a:ext cx="6495452" cy="1123111"/>
          </a:xfrm>
          <a:prstGeom prst="roundRect">
            <a:avLst/>
          </a:prstGeom>
          <a:noFill/>
          <a:ln>
            <a:solidFill>
              <a:srgbClr val="D10DA7"/>
            </a:solidFill>
          </a:ln>
          <a:effectLst/>
          <a:extLst/>
        </p:spPr>
        <p:txBody>
          <a:bodyPr vert="horz" wrap="none" lIns="91440" tIns="45720" rIns="91440" bIns="45720" numCol="1" rtlCol="0" anchor="ctr" anchorCtr="0" compatLnSpc="1">
            <a:prstTxWarp prst="textNoShape">
              <a:avLst/>
            </a:prstTxWarp>
          </a:bodyPr>
          <a:lstStyle/>
          <a:p>
            <a:pPr marL="342900" indent="-342900" algn="ctr" fontAlgn="base">
              <a:lnSpc>
                <a:spcPct val="90000"/>
              </a:lnSpc>
              <a:spcBef>
                <a:spcPct val="20000"/>
              </a:spcBef>
              <a:spcAft>
                <a:spcPct val="0"/>
              </a:spcAft>
              <a:buClr>
                <a:schemeClr val="hlink"/>
              </a:buClr>
            </a:pPr>
            <a:endParaRPr lang="zh-CN" altLang="en-US" sz="2400">
              <a:solidFill>
                <a:srgbClr val="000000"/>
              </a:solidFill>
              <a:latin typeface="Arial" panose="020B0604020202020204" pitchFamily="34" charset="0"/>
              <a:ea typeface="宋体" panose="02010600030101010101" pitchFamily="2" charset="-122"/>
            </a:endParaRPr>
          </a:p>
        </p:txBody>
      </p:sp>
      <p:sp>
        <p:nvSpPr>
          <p:cNvPr id="5" name="文本框 4"/>
          <p:cNvSpPr txBox="1"/>
          <p:nvPr/>
        </p:nvSpPr>
        <p:spPr>
          <a:xfrm>
            <a:off x="1029120" y="1209938"/>
            <a:ext cx="3349782" cy="369332"/>
          </a:xfrm>
          <a:prstGeom prst="rect">
            <a:avLst/>
          </a:prstGeom>
          <a:noFill/>
        </p:spPr>
        <p:txBody>
          <a:bodyPr wrap="square" rtlCol="0">
            <a:spAutoFit/>
          </a:bodyPr>
          <a:lstStyle/>
          <a:p>
            <a:r>
              <a:rPr lang="en-US" altLang="zh-CN" dirty="0" smtClean="0">
                <a:solidFill>
                  <a:srgbClr val="FF0000"/>
                </a:solidFill>
              </a:rPr>
              <a:t>With Detector solenoid</a:t>
            </a:r>
            <a:endParaRPr lang="zh-CN" altLang="en-US" dirty="0">
              <a:solidFill>
                <a:srgbClr val="FF0000"/>
              </a:solidFill>
            </a:endParaRPr>
          </a:p>
        </p:txBody>
      </p:sp>
      <p:sp>
        <p:nvSpPr>
          <p:cNvPr id="10" name="文本框 9"/>
          <p:cNvSpPr txBox="1"/>
          <p:nvPr/>
        </p:nvSpPr>
        <p:spPr>
          <a:xfrm>
            <a:off x="6230422" y="1183149"/>
            <a:ext cx="4424733" cy="646331"/>
          </a:xfrm>
          <a:prstGeom prst="rect">
            <a:avLst/>
          </a:prstGeom>
          <a:noFill/>
        </p:spPr>
        <p:txBody>
          <a:bodyPr wrap="square" rtlCol="0">
            <a:spAutoFit/>
          </a:bodyPr>
          <a:lstStyle/>
          <a:p>
            <a:r>
              <a:rPr lang="en-US" altLang="zh-CN" dirty="0" smtClean="0">
                <a:solidFill>
                  <a:srgbClr val="FF0000"/>
                </a:solidFill>
              </a:rPr>
              <a:t>Without Detector solenoid</a:t>
            </a:r>
          </a:p>
          <a:p>
            <a:r>
              <a:rPr lang="en-US" altLang="zh-CN" dirty="0" smtClean="0">
                <a:solidFill>
                  <a:srgbClr val="FF0000"/>
                </a:solidFill>
              </a:rPr>
              <a:t>~cryostat in detail</a:t>
            </a:r>
            <a:endParaRPr lang="zh-CN" altLang="en-US" dirty="0">
              <a:solidFill>
                <a:srgbClr val="FF0000"/>
              </a:solidFill>
            </a:endParaRPr>
          </a:p>
        </p:txBody>
      </p:sp>
      <p:pic>
        <p:nvPicPr>
          <p:cNvPr id="12" name="图片 11"/>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57411" y="1506314"/>
            <a:ext cx="5473103" cy="2617770"/>
          </a:xfrm>
          <a:prstGeom prst="rect">
            <a:avLst/>
          </a:prstGeom>
        </p:spPr>
      </p:pic>
    </p:spTree>
    <p:extLst>
      <p:ext uri="{BB962C8B-B14F-4D97-AF65-F5344CB8AC3E}">
        <p14:creationId xmlns:p14="http://schemas.microsoft.com/office/powerpoint/2010/main" val="3971999846"/>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矩形 3"/>
          <p:cNvSpPr/>
          <p:nvPr/>
        </p:nvSpPr>
        <p:spPr>
          <a:xfrm>
            <a:off x="3594311" y="2468311"/>
            <a:ext cx="4493538" cy="1569660"/>
          </a:xfrm>
          <a:prstGeom prst="rect">
            <a:avLst/>
          </a:prstGeom>
          <a:noFill/>
        </p:spPr>
        <p:txBody>
          <a:bodyPr wrap="none" lIns="91440" tIns="45720" rIns="91440" bIns="45720">
            <a:spAutoFit/>
          </a:bodyPr>
          <a:lstStyle/>
          <a:p>
            <a:pPr algn="ctr"/>
            <a:r>
              <a:rPr lang="en-US" altLang="zh-CN" sz="9600" b="1" i="1" dirty="0">
                <a:ln w="9525">
                  <a:solidFill>
                    <a:schemeClr val="bg1"/>
                  </a:solidFill>
                  <a:prstDash val="solid"/>
                </a:ln>
                <a:solidFill>
                  <a:srgbClr val="0000FF"/>
                </a:solidFill>
                <a:effectLst>
                  <a:outerShdw blurRad="12700" dist="38100" dir="2700000" algn="tl" rotWithShape="0">
                    <a:schemeClr val="accent5">
                      <a:lumMod val="60000"/>
                      <a:lumOff val="40000"/>
                    </a:schemeClr>
                  </a:outerShdw>
                </a:effectLst>
                <a:latin typeface="Arial" panose="020B0604020202020204" pitchFamily="34" charset="0"/>
                <a:cs typeface="Arial" panose="020B0604020202020204" pitchFamily="34" charset="0"/>
              </a:rPr>
              <a:t>Thanks</a:t>
            </a:r>
            <a:endParaRPr lang="zh-CN" altLang="en-US" sz="9600" b="1" dirty="0">
              <a:ln w="9525">
                <a:solidFill>
                  <a:schemeClr val="bg1"/>
                </a:solidFill>
                <a:prstDash val="solid"/>
              </a:ln>
              <a:solidFill>
                <a:srgbClr val="0000FF"/>
              </a:solidFill>
              <a:effectLst>
                <a:outerShdw blurRad="12700" dist="38100" dir="2700000" algn="tl" rotWithShape="0">
                  <a:schemeClr val="accent5">
                    <a:lumMod val="60000"/>
                    <a:lumOff val="40000"/>
                  </a:schemeClr>
                </a:outerShdw>
              </a:effectLst>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379178447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图片 9"/>
          <p:cNvPicPr>
            <a:picLocks noChangeAspect="1"/>
          </p:cNvPicPr>
          <p:nvPr/>
        </p:nvPicPr>
        <p:blipFill>
          <a:blip r:embed="rId2"/>
          <a:stretch>
            <a:fillRect/>
          </a:stretch>
        </p:blipFill>
        <p:spPr>
          <a:xfrm>
            <a:off x="47328" y="1368027"/>
            <a:ext cx="4467904" cy="4346932"/>
          </a:xfrm>
          <a:prstGeom prst="rect">
            <a:avLst/>
          </a:prstGeom>
        </p:spPr>
      </p:pic>
      <p:pic>
        <p:nvPicPr>
          <p:cNvPr id="6" name="图片 5"/>
          <p:cNvPicPr>
            <a:picLocks noChangeAspect="1"/>
          </p:cNvPicPr>
          <p:nvPr/>
        </p:nvPicPr>
        <p:blipFill>
          <a:blip r:embed="rId3"/>
          <a:stretch>
            <a:fillRect/>
          </a:stretch>
        </p:blipFill>
        <p:spPr>
          <a:xfrm>
            <a:off x="7994209" y="1083236"/>
            <a:ext cx="4093439" cy="2817664"/>
          </a:xfrm>
          <a:prstGeom prst="rect">
            <a:avLst/>
          </a:prstGeom>
        </p:spPr>
      </p:pic>
      <p:sp>
        <p:nvSpPr>
          <p:cNvPr id="7" name="文本框 6"/>
          <p:cNvSpPr txBox="1"/>
          <p:nvPr/>
        </p:nvSpPr>
        <p:spPr>
          <a:xfrm>
            <a:off x="4136610" y="2769711"/>
            <a:ext cx="3370530" cy="461665"/>
          </a:xfrm>
          <a:prstGeom prst="rect">
            <a:avLst/>
          </a:prstGeom>
          <a:noFill/>
        </p:spPr>
        <p:txBody>
          <a:bodyPr wrap="square" rtlCol="0">
            <a:spAutoFit/>
          </a:bodyPr>
          <a:lstStyle/>
          <a:p>
            <a:r>
              <a:rPr lang="en-US" altLang="zh-CN" sz="2400" b="1" dirty="0">
                <a:latin typeface="Times New Roman" panose="02020603050405020304" pitchFamily="18" charset="0"/>
                <a:cs typeface="Times New Roman" panose="02020603050405020304" pitchFamily="18" charset="0"/>
              </a:rPr>
              <a:t>Without tungsten </a:t>
            </a:r>
            <a:r>
              <a:rPr lang="en-US" altLang="zh-CN" sz="2400" b="1" dirty="0" smtClean="0">
                <a:latin typeface="Times New Roman" panose="02020603050405020304" pitchFamily="18" charset="0"/>
                <a:cs typeface="Times New Roman" panose="02020603050405020304" pitchFamily="18" charset="0"/>
              </a:rPr>
              <a:t>shield.</a:t>
            </a:r>
          </a:p>
        </p:txBody>
      </p:sp>
      <p:sp>
        <p:nvSpPr>
          <p:cNvPr id="8" name="文本框 7"/>
          <p:cNvSpPr txBox="1"/>
          <p:nvPr/>
        </p:nvSpPr>
        <p:spPr>
          <a:xfrm>
            <a:off x="767406" y="375350"/>
            <a:ext cx="10707014" cy="584775"/>
          </a:xfrm>
          <a:prstGeom prst="rect">
            <a:avLst/>
          </a:prstGeom>
          <a:noFill/>
        </p:spPr>
        <p:txBody>
          <a:bodyPr wrap="square" rtlCol="0">
            <a:spAutoFit/>
          </a:bodyPr>
          <a:lstStyle/>
          <a:p>
            <a:pPr algn="ctr">
              <a:spcBef>
                <a:spcPts val="1200"/>
              </a:spcBef>
              <a:spcAft>
                <a:spcPts val="1200"/>
              </a:spcAft>
            </a:pPr>
            <a:r>
              <a:rPr lang="en-US" altLang="zh-CN" sz="3200" b="1" dirty="0" smtClean="0">
                <a:solidFill>
                  <a:srgbClr val="FFFF00"/>
                </a:solidFill>
                <a:latin typeface="Arial" panose="020B0604020202020204" pitchFamily="34" charset="0"/>
                <a:cs typeface="Arial" panose="020B0604020202020204" pitchFamily="34" charset="0"/>
              </a:rPr>
              <a:t>The design of interaction region</a:t>
            </a:r>
            <a:endParaRPr lang="en-US" altLang="zh-CN" sz="3200" b="1" dirty="0">
              <a:solidFill>
                <a:srgbClr val="FFFF00"/>
              </a:solidFill>
              <a:latin typeface="Arial" panose="020B0604020202020204" pitchFamily="34" charset="0"/>
              <a:cs typeface="Arial" panose="020B0604020202020204" pitchFamily="34" charset="0"/>
            </a:endParaRPr>
          </a:p>
        </p:txBody>
      </p:sp>
      <p:pic>
        <p:nvPicPr>
          <p:cNvPr id="3" name="图片 2"/>
          <p:cNvPicPr>
            <a:picLocks noChangeAspect="1"/>
          </p:cNvPicPr>
          <p:nvPr/>
        </p:nvPicPr>
        <p:blipFill>
          <a:blip r:embed="rId4"/>
          <a:stretch>
            <a:fillRect/>
          </a:stretch>
        </p:blipFill>
        <p:spPr>
          <a:xfrm>
            <a:off x="2857552" y="3645024"/>
            <a:ext cx="9334448" cy="2912877"/>
          </a:xfrm>
          <a:prstGeom prst="rect">
            <a:avLst/>
          </a:prstGeom>
        </p:spPr>
      </p:pic>
      <p:sp>
        <p:nvSpPr>
          <p:cNvPr id="2" name="矩形 1"/>
          <p:cNvSpPr/>
          <p:nvPr/>
        </p:nvSpPr>
        <p:spPr>
          <a:xfrm>
            <a:off x="4515232" y="1717953"/>
            <a:ext cx="5195349" cy="707886"/>
          </a:xfrm>
          <a:prstGeom prst="rect">
            <a:avLst/>
          </a:prstGeom>
        </p:spPr>
        <p:txBody>
          <a:bodyPr wrap="square">
            <a:spAutoFit/>
          </a:bodyPr>
          <a:lstStyle/>
          <a:p>
            <a:pPr algn="just"/>
            <a:r>
              <a:rPr lang="en-GB" altLang="zh-CN" sz="2000" kern="0" dirty="0" smtClean="0">
                <a:latin typeface="Times New Roman" panose="02020603050405020304" pitchFamily="18" charset="0"/>
                <a:cs typeface="Times New Roman" panose="02020603050405020304" pitchFamily="18" charset="0"/>
              </a:rPr>
              <a:t>    The </a:t>
            </a:r>
            <a:r>
              <a:rPr lang="en-GB" altLang="zh-CN" sz="2000" kern="0" dirty="0">
                <a:latin typeface="Times New Roman" panose="02020603050405020304" pitchFamily="18" charset="0"/>
                <a:cs typeface="Times New Roman" panose="02020603050405020304" pitchFamily="18" charset="0"/>
              </a:rPr>
              <a:t>inner diameter of the beryllium pipe </a:t>
            </a:r>
            <a:r>
              <a:rPr lang="en-GB" altLang="zh-CN" sz="2000" kern="0" dirty="0" smtClean="0">
                <a:latin typeface="Times New Roman" panose="02020603050405020304" pitchFamily="18" charset="0"/>
                <a:cs typeface="Times New Roman" panose="02020603050405020304" pitchFamily="18" charset="0"/>
              </a:rPr>
              <a:t>is 28mm with the length </a:t>
            </a:r>
            <a:r>
              <a:rPr lang="en-GB" altLang="zh-CN" sz="2000" kern="0" dirty="0">
                <a:latin typeface="Times New Roman" panose="02020603050405020304" pitchFamily="18" charset="0"/>
                <a:cs typeface="Times New Roman" panose="02020603050405020304" pitchFamily="18" charset="0"/>
              </a:rPr>
              <a:t>of </a:t>
            </a:r>
            <a:r>
              <a:rPr lang="en-GB" altLang="zh-CN" sz="2000" kern="0" dirty="0" smtClean="0">
                <a:latin typeface="Times New Roman" panose="02020603050405020304" pitchFamily="18" charset="0"/>
                <a:cs typeface="Times New Roman" panose="02020603050405020304" pitchFamily="18" charset="0"/>
                <a:sym typeface="Symbol" panose="05050102010706020507" pitchFamily="18" charset="2"/>
              </a:rPr>
              <a:t></a:t>
            </a:r>
            <a:r>
              <a:rPr lang="en-GB" altLang="zh-CN" sz="2000" kern="0" dirty="0" smtClean="0">
                <a:latin typeface="Times New Roman" panose="02020603050405020304" pitchFamily="18" charset="0"/>
                <a:cs typeface="Times New Roman" panose="02020603050405020304" pitchFamily="18" charset="0"/>
              </a:rPr>
              <a:t>7cm.</a:t>
            </a:r>
            <a:endParaRPr lang="zh-CN" altLang="en-US" sz="2000"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2770214914"/>
      </p:ext>
    </p:extLst>
  </p:cSld>
  <p:clrMapOvr>
    <a:masterClrMapping/>
  </p:clrMapOvr>
  <mc:AlternateContent xmlns:mc="http://schemas.openxmlformats.org/markup-compatibility/2006" xmlns:p14="http://schemas.microsoft.com/office/powerpoint/2010/main">
    <mc:Choice Requires="p14">
      <p:transition spd="slow" p14:dur="2000" advTm="71035"/>
    </mc:Choice>
    <mc:Fallback xmlns="">
      <p:transition spd="slow" advTm="71035"/>
    </mc:Fallback>
  </mc:AlternateContent>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572466" y="1099311"/>
            <a:ext cx="7096894" cy="461665"/>
          </a:xfrm>
          <a:prstGeom prst="rect">
            <a:avLst/>
          </a:prstGeom>
          <a:noFill/>
        </p:spPr>
        <p:txBody>
          <a:bodyPr wrap="square" rtlCol="0">
            <a:spAutoFit/>
          </a:bodyPr>
          <a:lstStyle/>
          <a:p>
            <a:pPr algn="ctr"/>
            <a:r>
              <a:rPr lang="en-US" altLang="zh-CN" sz="2400" b="1" dirty="0" smtClean="0">
                <a:latin typeface="Times New Roman" panose="02020603050405020304" pitchFamily="18" charset="0"/>
                <a:cs typeface="Times New Roman" panose="02020603050405020304" pitchFamily="18" charset="0"/>
              </a:rPr>
              <a:t>Superconducting QD </a:t>
            </a:r>
            <a:r>
              <a:rPr lang="en-US" altLang="zh-CN" sz="2400" b="1" dirty="0">
                <a:latin typeface="Times New Roman" panose="02020603050405020304" pitchFamily="18" charset="0"/>
                <a:cs typeface="Times New Roman" panose="02020603050405020304" pitchFamily="18" charset="0"/>
              </a:rPr>
              <a:t>coils</a:t>
            </a:r>
            <a:endParaRPr lang="zh-CN" altLang="en-US" sz="2400" b="1" dirty="0">
              <a:latin typeface="Times New Roman" panose="02020603050405020304" pitchFamily="18" charset="0"/>
              <a:cs typeface="Times New Roman" panose="02020603050405020304" pitchFamily="18" charset="0"/>
            </a:endParaRPr>
          </a:p>
        </p:txBody>
      </p:sp>
      <p:sp>
        <p:nvSpPr>
          <p:cNvPr id="4" name="矩形 3"/>
          <p:cNvSpPr/>
          <p:nvPr/>
        </p:nvSpPr>
        <p:spPr>
          <a:xfrm>
            <a:off x="1203086" y="4057787"/>
            <a:ext cx="2345514" cy="646331"/>
          </a:xfrm>
          <a:prstGeom prst="rect">
            <a:avLst/>
          </a:prstGeom>
        </p:spPr>
        <p:txBody>
          <a:bodyPr wrap="none">
            <a:spAutoFit/>
          </a:bodyPr>
          <a:lstStyle/>
          <a:p>
            <a:pPr algn="ctr"/>
            <a:r>
              <a:rPr lang="en-GB" altLang="zh-CN" dirty="0">
                <a:latin typeface="Times New Roman" panose="02020603050405020304" pitchFamily="18" charset="0"/>
              </a:rPr>
              <a:t>Single aperture </a:t>
            </a:r>
            <a:r>
              <a:rPr lang="en-GB" altLang="zh-CN" dirty="0" smtClean="0">
                <a:latin typeface="Times New Roman" panose="02020603050405020304" pitchFamily="18" charset="0"/>
              </a:rPr>
              <a:t>of QD0</a:t>
            </a:r>
          </a:p>
          <a:p>
            <a:pPr algn="ctr"/>
            <a:r>
              <a:rPr lang="en-GB" altLang="zh-CN" dirty="0" smtClean="0">
                <a:latin typeface="Times New Roman" panose="02020603050405020304" pitchFamily="18" charset="0"/>
              </a:rPr>
              <a:t>(Peak field 3.2T)</a:t>
            </a:r>
            <a:endParaRPr lang="zh-CN" altLang="en-US" dirty="0"/>
          </a:p>
        </p:txBody>
      </p:sp>
      <p:graphicFrame>
        <p:nvGraphicFramePr>
          <p:cNvPr id="16" name="表格 15"/>
          <p:cNvGraphicFramePr>
            <a:graphicFrameLocks noGrp="1"/>
          </p:cNvGraphicFramePr>
          <p:nvPr>
            <p:extLst/>
          </p:nvPr>
        </p:nvGraphicFramePr>
        <p:xfrm>
          <a:off x="140097" y="5519464"/>
          <a:ext cx="4471492" cy="816353"/>
        </p:xfrm>
        <a:graphic>
          <a:graphicData uri="http://schemas.openxmlformats.org/drawingml/2006/table">
            <a:tbl>
              <a:tblPr>
                <a:tableStyleId>{5C22544A-7EE6-4342-B048-85BDC9FD1C3A}</a:tableStyleId>
              </a:tblPr>
              <a:tblGrid>
                <a:gridCol w="479375"/>
                <a:gridCol w="835770"/>
                <a:gridCol w="789087"/>
                <a:gridCol w="1067245"/>
                <a:gridCol w="1300015"/>
              </a:tblGrid>
              <a:tr h="357077">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Magnet</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Central field gradient (T/m)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Magnetic length (m)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Width of </a:t>
                      </a:r>
                      <a:r>
                        <a:rPr lang="en-GB" sz="1050" b="0" dirty="0" smtClean="0">
                          <a:solidFill>
                            <a:schemeClr val="tx1"/>
                          </a:solidFill>
                          <a:effectLst/>
                          <a:latin typeface="Times New Roman" panose="02020603050405020304" pitchFamily="18" charset="0"/>
                          <a:cs typeface="Times New Roman" panose="02020603050405020304" pitchFamily="18" charset="0"/>
                        </a:rPr>
                        <a:t>Beam stay clear </a:t>
                      </a:r>
                      <a:r>
                        <a:rPr lang="en-GB" sz="1050" b="0" dirty="0">
                          <a:solidFill>
                            <a:schemeClr val="tx1"/>
                          </a:solidFill>
                          <a:effectLst/>
                          <a:latin typeface="Times New Roman" panose="02020603050405020304" pitchFamily="18" charset="0"/>
                          <a:cs typeface="Times New Roman" panose="02020603050405020304" pitchFamily="18" charset="0"/>
                        </a:rPr>
                        <a:t>(mm)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smtClean="0">
                          <a:solidFill>
                            <a:schemeClr val="tx1"/>
                          </a:solidFill>
                          <a:effectLst/>
                          <a:latin typeface="Times New Roman" panose="02020603050405020304" pitchFamily="18" charset="0"/>
                          <a:cs typeface="Times New Roman" panose="02020603050405020304" pitchFamily="18" charset="0"/>
                        </a:rPr>
                        <a:t>Min. </a:t>
                      </a:r>
                      <a:r>
                        <a:rPr lang="en-GB" sz="1050" b="0" dirty="0">
                          <a:solidFill>
                            <a:schemeClr val="tx1"/>
                          </a:solidFill>
                          <a:effectLst/>
                          <a:latin typeface="Times New Roman" panose="02020603050405020304" pitchFamily="18" charset="0"/>
                          <a:cs typeface="Times New Roman" panose="02020603050405020304" pitchFamily="18" charset="0"/>
                        </a:rPr>
                        <a:t>distance between </a:t>
                      </a:r>
                      <a:r>
                        <a:rPr lang="en-GB" sz="1050" b="0" dirty="0" smtClean="0">
                          <a:solidFill>
                            <a:schemeClr val="tx1"/>
                          </a:solidFill>
                          <a:effectLst/>
                          <a:latin typeface="Times New Roman" panose="02020603050405020304" pitchFamily="18" charset="0"/>
                          <a:cs typeface="Times New Roman" panose="02020603050405020304" pitchFamily="18" charset="0"/>
                        </a:rPr>
                        <a:t>beams centre </a:t>
                      </a:r>
                      <a:r>
                        <a:rPr lang="en-GB" sz="1050" b="0" dirty="0">
                          <a:solidFill>
                            <a:schemeClr val="tx1"/>
                          </a:solidFill>
                          <a:effectLst/>
                          <a:latin typeface="Times New Roman" panose="02020603050405020304" pitchFamily="18" charset="0"/>
                          <a:cs typeface="Times New Roman" panose="02020603050405020304" pitchFamily="18" charset="0"/>
                        </a:rPr>
                        <a:t>(mm)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spcAft>
                          <a:spcPts val="0"/>
                        </a:spcAft>
                      </a:pPr>
                      <a:r>
                        <a:rPr lang="en-GB" sz="1050" b="0">
                          <a:solidFill>
                            <a:schemeClr val="tx1"/>
                          </a:solidFill>
                          <a:effectLst/>
                          <a:latin typeface="Times New Roman" panose="02020603050405020304" pitchFamily="18" charset="0"/>
                          <a:cs typeface="Times New Roman" panose="02020603050405020304" pitchFamily="18" charset="0"/>
                        </a:rPr>
                        <a:t>QD0</a:t>
                      </a:r>
                      <a:endParaRPr lang="zh-CN" sz="1200" b="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fr-FR" sz="1400" smtClean="0">
                          <a:effectLst/>
                          <a:latin typeface="Times New Roman" panose="02020603050405020304" pitchFamily="18" charset="0"/>
                          <a:cs typeface="Times New Roman" panose="02020603050405020304" pitchFamily="18" charset="0"/>
                        </a:rPr>
                        <a:t>136</a:t>
                      </a:r>
                      <a:endParaRPr lang="zh-CN" sz="140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altLang="zh-CN" sz="1400" smtClean="0">
                          <a:effectLst/>
                          <a:latin typeface="Times New Roman" panose="02020603050405020304" pitchFamily="18" charset="0"/>
                          <a:ea typeface="+mn-ea"/>
                          <a:cs typeface="Times New Roman" panose="02020603050405020304" pitchFamily="18" charset="0"/>
                        </a:rPr>
                        <a:t>2.0</a:t>
                      </a:r>
                      <a:endParaRPr lang="zh-CN" sz="140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dirty="0" smtClean="0">
                          <a:effectLst/>
                          <a:latin typeface="Times New Roman" panose="02020603050405020304" pitchFamily="18" charset="0"/>
                          <a:cs typeface="Times New Roman" panose="02020603050405020304" pitchFamily="18" charset="0"/>
                        </a:rPr>
                        <a:t>19.51</a:t>
                      </a:r>
                      <a:endParaRPr lang="zh-CN" sz="14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dirty="0">
                          <a:effectLst/>
                          <a:latin typeface="Times New Roman" panose="02020603050405020304" pitchFamily="18" charset="0"/>
                          <a:cs typeface="Times New Roman" panose="02020603050405020304" pitchFamily="18" charset="0"/>
                        </a:rPr>
                        <a:t>72.61</a:t>
                      </a:r>
                      <a:endParaRPr lang="zh-CN" sz="14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9" name="矩形 18"/>
          <p:cNvSpPr/>
          <p:nvPr/>
        </p:nvSpPr>
        <p:spPr>
          <a:xfrm>
            <a:off x="156390" y="4678400"/>
            <a:ext cx="4392488" cy="707886"/>
          </a:xfrm>
          <a:prstGeom prst="rect">
            <a:avLst/>
          </a:prstGeom>
        </p:spPr>
        <p:txBody>
          <a:bodyPr wrap="square">
            <a:spAutoFit/>
          </a:bodyPr>
          <a:lstStyle/>
          <a:p>
            <a:pPr algn="ctr"/>
            <a:r>
              <a:rPr lang="en-GB" altLang="zh-CN" sz="2000" b="1" dirty="0" smtClean="0">
                <a:solidFill>
                  <a:srgbClr val="2105ED"/>
                </a:solidFill>
                <a:latin typeface="Times New Roman" panose="02020603050405020304" pitchFamily="18" charset="0"/>
                <a:cs typeface="Times New Roman" panose="02020603050405020304" pitchFamily="18" charset="0"/>
              </a:rPr>
              <a:t>Room-temperature vacuum chamber </a:t>
            </a:r>
            <a:r>
              <a:rPr lang="en-GB" altLang="zh-CN" sz="2000" b="1" dirty="0">
                <a:latin typeface="Times New Roman" panose="02020603050405020304" pitchFamily="18" charset="0"/>
                <a:cs typeface="Times New Roman" panose="02020603050405020304" pitchFamily="18" charset="0"/>
              </a:rPr>
              <a:t>with a clearance gap of 4 mm</a:t>
            </a:r>
            <a:endParaRPr lang="zh-CN" altLang="en-US" sz="2000" b="1" dirty="0">
              <a:latin typeface="Times New Roman" panose="02020603050405020304" pitchFamily="18" charset="0"/>
              <a:cs typeface="Times New Roman" panose="02020603050405020304" pitchFamily="18" charset="0"/>
            </a:endParaRPr>
          </a:p>
        </p:txBody>
      </p:sp>
      <p:sp>
        <p:nvSpPr>
          <p:cNvPr id="3" name="矩形 2"/>
          <p:cNvSpPr/>
          <p:nvPr/>
        </p:nvSpPr>
        <p:spPr>
          <a:xfrm>
            <a:off x="623392" y="1427890"/>
            <a:ext cx="2677208" cy="369332"/>
          </a:xfrm>
          <a:prstGeom prst="rect">
            <a:avLst/>
          </a:prstGeom>
        </p:spPr>
        <p:txBody>
          <a:bodyPr wrap="none">
            <a:spAutoFit/>
          </a:bodyPr>
          <a:lstStyle/>
          <a:p>
            <a:r>
              <a:rPr lang="fr-FR" altLang="zh-CN" dirty="0">
                <a:latin typeface="Times New Roman" panose="02020603050405020304" pitchFamily="18" charset="0"/>
              </a:rPr>
              <a:t>Rutherford NbTi-Cu Cable</a:t>
            </a:r>
            <a:endParaRPr lang="zh-CN" altLang="en-US" dirty="0"/>
          </a:p>
        </p:txBody>
      </p:sp>
      <p:sp>
        <p:nvSpPr>
          <p:cNvPr id="17" name="文本框 16"/>
          <p:cNvSpPr txBox="1"/>
          <p:nvPr/>
        </p:nvSpPr>
        <p:spPr>
          <a:xfrm>
            <a:off x="767406" y="375350"/>
            <a:ext cx="10707014" cy="584775"/>
          </a:xfrm>
          <a:prstGeom prst="rect">
            <a:avLst/>
          </a:prstGeom>
          <a:noFill/>
        </p:spPr>
        <p:txBody>
          <a:bodyPr wrap="square" rtlCol="0">
            <a:spAutoFit/>
          </a:bodyPr>
          <a:lstStyle/>
          <a:p>
            <a:pPr algn="ctr">
              <a:spcBef>
                <a:spcPts val="1200"/>
              </a:spcBef>
              <a:spcAft>
                <a:spcPts val="1200"/>
              </a:spcAft>
            </a:pPr>
            <a:r>
              <a:rPr lang="en-US" altLang="zh-CN" sz="3200" b="1" dirty="0" smtClean="0">
                <a:solidFill>
                  <a:srgbClr val="FFFF00"/>
                </a:solidFill>
                <a:latin typeface="Arial" panose="020B0604020202020204" pitchFamily="34" charset="0"/>
                <a:cs typeface="Arial" panose="020B0604020202020204" pitchFamily="34" charset="0"/>
              </a:rPr>
              <a:t>IR Superconducting magnets</a:t>
            </a:r>
            <a:endParaRPr lang="en-US" altLang="zh-CN" sz="3200" b="1" dirty="0">
              <a:solidFill>
                <a:srgbClr val="FFFF00"/>
              </a:solidFill>
              <a:latin typeface="Arial" panose="020B0604020202020204" pitchFamily="34" charset="0"/>
              <a:cs typeface="Arial" panose="020B0604020202020204" pitchFamily="34" charset="0"/>
            </a:endParaRPr>
          </a:p>
        </p:txBody>
      </p:sp>
      <p:pic>
        <p:nvPicPr>
          <p:cNvPr id="18" name="图片 10"/>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3827" y="1806374"/>
            <a:ext cx="4718037" cy="234270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0" name="Text Box 7"/>
          <p:cNvSpPr txBox="1">
            <a:spLocks noChangeArrowheads="1"/>
          </p:cNvSpPr>
          <p:nvPr/>
        </p:nvSpPr>
        <p:spPr bwMode="auto">
          <a:xfrm>
            <a:off x="7493663" y="4034225"/>
            <a:ext cx="3980757" cy="38318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square">
            <a:spAutoFit/>
          </a:bodyPr>
          <a:lstStyle>
            <a:lvl1pPr>
              <a:spcBef>
                <a:spcPct val="20000"/>
              </a:spcBef>
              <a:buChar char="•"/>
              <a:defRPr sz="3200">
                <a:solidFill>
                  <a:schemeClr val="tx1"/>
                </a:solidFill>
                <a:latin typeface="Arial" panose="020B0604020202020204" pitchFamily="34" charset="0"/>
                <a:ea typeface="宋体" panose="02010600030101010101" pitchFamily="2" charset="-122"/>
              </a:defRPr>
            </a:lvl1pPr>
            <a:lvl2pPr marL="742950" indent="-285750">
              <a:spcBef>
                <a:spcPct val="20000"/>
              </a:spcBef>
              <a:buChar char="–"/>
              <a:defRPr sz="2800">
                <a:solidFill>
                  <a:schemeClr val="tx1"/>
                </a:solidFill>
                <a:latin typeface="Arial" panose="020B0604020202020204" pitchFamily="34" charset="0"/>
                <a:ea typeface="宋体" panose="02010600030101010101" pitchFamily="2" charset="-122"/>
              </a:defRPr>
            </a:lvl2pPr>
            <a:lvl3pPr marL="1143000" indent="-228600">
              <a:spcBef>
                <a:spcPct val="20000"/>
              </a:spcBef>
              <a:buChar char="•"/>
              <a:defRPr sz="2400">
                <a:solidFill>
                  <a:schemeClr val="tx1"/>
                </a:solidFill>
                <a:latin typeface="Arial" panose="020B0604020202020204" pitchFamily="34" charset="0"/>
                <a:ea typeface="宋体" panose="02010600030101010101" pitchFamily="2" charset="-122"/>
              </a:defRPr>
            </a:lvl3pPr>
            <a:lvl4pPr marL="1600200" indent="-228600">
              <a:spcBef>
                <a:spcPct val="20000"/>
              </a:spcBef>
              <a:buChar char="–"/>
              <a:defRPr sz="2000">
                <a:solidFill>
                  <a:schemeClr val="tx1"/>
                </a:solidFill>
                <a:latin typeface="Arial" panose="020B0604020202020204" pitchFamily="34" charset="0"/>
                <a:ea typeface="宋体" panose="02010600030101010101" pitchFamily="2" charset="-122"/>
              </a:defRPr>
            </a:lvl4pPr>
            <a:lvl5pPr marL="2057400" indent="-228600">
              <a:spcBef>
                <a:spcPct val="20000"/>
              </a:spcBef>
              <a:buChar char="»"/>
              <a:defRPr sz="2000">
                <a:solidFill>
                  <a:schemeClr val="tx1"/>
                </a:solidFill>
                <a:latin typeface="Arial" panose="020B0604020202020204" pitchFamily="34" charset="0"/>
                <a:ea typeface="宋体" panose="02010600030101010101" pitchFamily="2" charset="-122"/>
              </a:defRPr>
            </a:lvl5pPr>
            <a:lvl6pPr marL="25146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6pPr>
            <a:lvl7pPr marL="29718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7pPr>
            <a:lvl8pPr marL="34290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8pPr>
            <a:lvl9pPr marL="3886200" indent="-228600" eaLnBrk="0" fontAlgn="base" hangingPunct="0">
              <a:spcBef>
                <a:spcPct val="20000"/>
              </a:spcBef>
              <a:spcAft>
                <a:spcPct val="0"/>
              </a:spcAft>
              <a:buChar char="»"/>
              <a:defRPr sz="2000">
                <a:solidFill>
                  <a:schemeClr val="tx1"/>
                </a:solidFill>
                <a:latin typeface="Arial" panose="020B0604020202020204" pitchFamily="34" charset="0"/>
                <a:ea typeface="宋体" panose="02010600030101010101" pitchFamily="2" charset="-122"/>
              </a:defRPr>
            </a:lvl9pPr>
          </a:lstStyle>
          <a:p>
            <a:pPr>
              <a:lnSpc>
                <a:spcPct val="105000"/>
              </a:lnSpc>
              <a:spcBef>
                <a:spcPct val="0"/>
              </a:spcBef>
              <a:buNone/>
            </a:pPr>
            <a:r>
              <a:rPr lang="en-US" altLang="zh-CN" sz="1800" dirty="0" smtClean="0">
                <a:solidFill>
                  <a:srgbClr val="FF0000"/>
                </a:solidFill>
                <a:latin typeface="Times New Roman" panose="02020603050405020304" pitchFamily="18" charset="0"/>
                <a:cs typeface="Times New Roman" panose="02020603050405020304" pitchFamily="18" charset="0"/>
              </a:rPr>
              <a:t>Iron </a:t>
            </a:r>
            <a:r>
              <a:rPr lang="en-US" altLang="zh-CN" sz="1800" dirty="0">
                <a:solidFill>
                  <a:srgbClr val="FF0000"/>
                </a:solidFill>
                <a:latin typeface="Times New Roman" panose="02020603050405020304" pitchFamily="18" charset="0"/>
                <a:cs typeface="Times New Roman" panose="02020603050405020304" pitchFamily="18" charset="0"/>
              </a:rPr>
              <a:t>option for QD0 is investigated.</a:t>
            </a:r>
          </a:p>
        </p:txBody>
      </p:sp>
      <p:pic>
        <p:nvPicPr>
          <p:cNvPr id="6" name="图片 5"/>
          <p:cNvPicPr>
            <a:picLocks noChangeAspect="1"/>
          </p:cNvPicPr>
          <p:nvPr/>
        </p:nvPicPr>
        <p:blipFill>
          <a:blip r:embed="rId3"/>
          <a:stretch>
            <a:fillRect/>
          </a:stretch>
        </p:blipFill>
        <p:spPr>
          <a:xfrm>
            <a:off x="5451812" y="1660938"/>
            <a:ext cx="5427538" cy="2400025"/>
          </a:xfrm>
          <a:prstGeom prst="rect">
            <a:avLst/>
          </a:prstGeom>
        </p:spPr>
      </p:pic>
      <p:sp>
        <p:nvSpPr>
          <p:cNvPr id="9" name="文本框 8"/>
          <p:cNvSpPr txBox="1"/>
          <p:nvPr/>
        </p:nvSpPr>
        <p:spPr>
          <a:xfrm rot="16200000">
            <a:off x="8008489" y="4710915"/>
            <a:ext cx="683516" cy="369332"/>
          </a:xfrm>
          <a:prstGeom prst="rect">
            <a:avLst/>
          </a:prstGeom>
          <a:noFill/>
        </p:spPr>
        <p:txBody>
          <a:bodyPr wrap="square" rtlCol="0">
            <a:spAutoFit/>
          </a:bodyPr>
          <a:lstStyle/>
          <a:p>
            <a:r>
              <a:rPr lang="zh-CN" altLang="en-US" dirty="0" smtClean="0"/>
              <a:t>*</a:t>
            </a:r>
            <a:r>
              <a:rPr lang="en-US" altLang="zh-CN" dirty="0" smtClean="0"/>
              <a:t>10</a:t>
            </a:r>
            <a:r>
              <a:rPr lang="en-US" altLang="zh-CN" baseline="30000" dirty="0" smtClean="0"/>
              <a:t>-4</a:t>
            </a:r>
            <a:endParaRPr lang="zh-CN" altLang="en-US" baseline="30000" dirty="0"/>
          </a:p>
        </p:txBody>
      </p:sp>
      <p:pic>
        <p:nvPicPr>
          <p:cNvPr id="15" name="Picture 4"/>
          <p:cNvPicPr>
            <a:picLocks noChangeAspect="1" noChangeArrowheads="1"/>
          </p:cNvPicPr>
          <p:nvPr/>
        </p:nvPicPr>
        <p:blipFill>
          <a:blip r:embed="rId4" cstate="print"/>
          <a:srcRect/>
          <a:stretch>
            <a:fillRect/>
          </a:stretch>
        </p:blipFill>
        <p:spPr bwMode="auto">
          <a:xfrm>
            <a:off x="5451812" y="4388969"/>
            <a:ext cx="5466340" cy="2303258"/>
          </a:xfrm>
          <a:prstGeom prst="rect">
            <a:avLst/>
          </a:prstGeom>
          <a:noFill/>
          <a:ln w="9525">
            <a:noFill/>
            <a:miter lim="800000"/>
            <a:headEnd/>
            <a:tailEnd/>
          </a:ln>
        </p:spPr>
      </p:pic>
      <p:sp>
        <p:nvSpPr>
          <p:cNvPr id="5" name="矩形 4"/>
          <p:cNvSpPr/>
          <p:nvPr/>
        </p:nvSpPr>
        <p:spPr>
          <a:xfrm>
            <a:off x="8089906" y="1318237"/>
            <a:ext cx="2784673" cy="369332"/>
          </a:xfrm>
          <a:prstGeom prst="rect">
            <a:avLst/>
          </a:prstGeom>
        </p:spPr>
        <p:txBody>
          <a:bodyPr wrap="none">
            <a:spAutoFit/>
          </a:bodyPr>
          <a:lstStyle/>
          <a:p>
            <a:r>
              <a:rPr lang="en-US" altLang="zh-CN" dirty="0">
                <a:solidFill>
                  <a:srgbClr val="FF0000"/>
                </a:solidFill>
                <a:latin typeface="Times New Roman" panose="02020603050405020304" pitchFamily="18" charset="0"/>
                <a:cs typeface="Times New Roman" panose="02020603050405020304" pitchFamily="18" charset="0"/>
              </a:rPr>
              <a:t>Two options w/o iron yoke. </a:t>
            </a:r>
            <a:endParaRPr lang="zh-CN" altLang="en-US" dirty="0"/>
          </a:p>
        </p:txBody>
      </p:sp>
    </p:spTree>
    <p:extLst>
      <p:ext uri="{BB962C8B-B14F-4D97-AF65-F5344CB8AC3E}">
        <p14:creationId xmlns:p14="http://schemas.microsoft.com/office/powerpoint/2010/main" val="2942919998"/>
      </p:ext>
    </p:extLst>
  </p:cSld>
  <p:clrMapOvr>
    <a:masterClrMapping/>
  </p:clrMapOvr>
  <mc:AlternateContent xmlns:mc="http://schemas.openxmlformats.org/markup-compatibility/2006" xmlns:p14="http://schemas.microsoft.com/office/powerpoint/2010/main">
    <mc:Choice Requires="p14">
      <p:transition spd="slow" p14:dur="2000" advTm="31030"/>
    </mc:Choice>
    <mc:Fallback xmlns="">
      <p:transition spd="slow" advTm="31030"/>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框 1"/>
          <p:cNvSpPr txBox="1"/>
          <p:nvPr/>
        </p:nvSpPr>
        <p:spPr>
          <a:xfrm>
            <a:off x="2639616" y="1344709"/>
            <a:ext cx="5832648" cy="461665"/>
          </a:xfrm>
          <a:prstGeom prst="rect">
            <a:avLst/>
          </a:prstGeom>
          <a:noFill/>
        </p:spPr>
        <p:txBody>
          <a:bodyPr wrap="square" rtlCol="0">
            <a:spAutoFit/>
          </a:bodyPr>
          <a:lstStyle/>
          <a:p>
            <a:pPr algn="ctr"/>
            <a:r>
              <a:rPr lang="en-US" altLang="zh-CN" sz="2400" b="1" dirty="0" smtClean="0">
                <a:latin typeface="Times New Roman" panose="02020603050405020304" pitchFamily="18" charset="0"/>
                <a:cs typeface="Times New Roman" panose="02020603050405020304" pitchFamily="18" charset="0"/>
              </a:rPr>
              <a:t>Superconducting QF </a:t>
            </a:r>
            <a:r>
              <a:rPr lang="en-US" altLang="zh-CN" sz="2400" b="1" dirty="0">
                <a:latin typeface="Times New Roman" panose="02020603050405020304" pitchFamily="18" charset="0"/>
                <a:cs typeface="Times New Roman" panose="02020603050405020304" pitchFamily="18" charset="0"/>
              </a:rPr>
              <a:t>coils</a:t>
            </a:r>
            <a:endParaRPr lang="zh-CN" altLang="en-US" sz="2400" b="1" dirty="0">
              <a:latin typeface="Times New Roman" panose="02020603050405020304" pitchFamily="18" charset="0"/>
              <a:cs typeface="Times New Roman" panose="02020603050405020304" pitchFamily="18" charset="0"/>
            </a:endParaRPr>
          </a:p>
        </p:txBody>
      </p:sp>
      <p:sp>
        <p:nvSpPr>
          <p:cNvPr id="5" name="矩形 4"/>
          <p:cNvSpPr/>
          <p:nvPr/>
        </p:nvSpPr>
        <p:spPr>
          <a:xfrm>
            <a:off x="9150921" y="3500630"/>
            <a:ext cx="2101857" cy="646331"/>
          </a:xfrm>
          <a:prstGeom prst="rect">
            <a:avLst/>
          </a:prstGeom>
        </p:spPr>
        <p:txBody>
          <a:bodyPr wrap="none">
            <a:spAutoFit/>
          </a:bodyPr>
          <a:lstStyle/>
          <a:p>
            <a:pPr algn="ctr"/>
            <a:r>
              <a:rPr lang="en-GB" altLang="zh-CN" dirty="0">
                <a:latin typeface="Times New Roman" panose="02020603050405020304" pitchFamily="18" charset="0"/>
              </a:rPr>
              <a:t>One of </a:t>
            </a:r>
            <a:r>
              <a:rPr lang="en-GB" altLang="zh-CN" dirty="0" smtClean="0">
                <a:latin typeface="Times New Roman" panose="02020603050405020304" pitchFamily="18" charset="0"/>
              </a:rPr>
              <a:t>QF1 aperture</a:t>
            </a:r>
          </a:p>
          <a:p>
            <a:pPr algn="ctr"/>
            <a:r>
              <a:rPr lang="en-GB" altLang="zh-CN" dirty="0" smtClean="0">
                <a:latin typeface="Times New Roman" panose="02020603050405020304" pitchFamily="18" charset="0"/>
              </a:rPr>
              <a:t>(Peak field 3.8T)</a:t>
            </a:r>
            <a:endParaRPr lang="zh-CN" altLang="en-US" dirty="0"/>
          </a:p>
        </p:txBody>
      </p:sp>
      <p:graphicFrame>
        <p:nvGraphicFramePr>
          <p:cNvPr id="16" name="表格 15"/>
          <p:cNvGraphicFramePr>
            <a:graphicFrameLocks noGrp="1"/>
          </p:cNvGraphicFramePr>
          <p:nvPr>
            <p:extLst/>
          </p:nvPr>
        </p:nvGraphicFramePr>
        <p:xfrm>
          <a:off x="156390" y="5445224"/>
          <a:ext cx="4471492" cy="801049"/>
        </p:xfrm>
        <a:graphic>
          <a:graphicData uri="http://schemas.openxmlformats.org/drawingml/2006/table">
            <a:tbl>
              <a:tblPr>
                <a:tableStyleId>{5C22544A-7EE6-4342-B048-85BDC9FD1C3A}</a:tableStyleId>
              </a:tblPr>
              <a:tblGrid>
                <a:gridCol w="479375"/>
                <a:gridCol w="835770"/>
                <a:gridCol w="789087"/>
                <a:gridCol w="1067245"/>
                <a:gridCol w="1300015"/>
              </a:tblGrid>
              <a:tr h="357077">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Magnet</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Central field gradient (T/m)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Magnetic length (m)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Width of </a:t>
                      </a:r>
                      <a:r>
                        <a:rPr lang="en-GB" sz="1050" b="0" dirty="0" smtClean="0">
                          <a:solidFill>
                            <a:schemeClr val="tx1"/>
                          </a:solidFill>
                          <a:effectLst/>
                          <a:latin typeface="Times New Roman" panose="02020603050405020304" pitchFamily="18" charset="0"/>
                          <a:cs typeface="Times New Roman" panose="02020603050405020304" pitchFamily="18" charset="0"/>
                        </a:rPr>
                        <a:t>Beam stay clear </a:t>
                      </a:r>
                      <a:r>
                        <a:rPr lang="en-GB" sz="1050" b="0" dirty="0">
                          <a:solidFill>
                            <a:schemeClr val="tx1"/>
                          </a:solidFill>
                          <a:effectLst/>
                          <a:latin typeface="Times New Roman" panose="02020603050405020304" pitchFamily="18" charset="0"/>
                          <a:cs typeface="Times New Roman" panose="02020603050405020304" pitchFamily="18" charset="0"/>
                        </a:rPr>
                        <a:t>(mm)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spcAft>
                          <a:spcPts val="0"/>
                        </a:spcAft>
                      </a:pPr>
                      <a:r>
                        <a:rPr lang="en-GB" sz="1050" b="0" dirty="0" smtClean="0">
                          <a:solidFill>
                            <a:schemeClr val="tx1"/>
                          </a:solidFill>
                          <a:effectLst/>
                          <a:latin typeface="Times New Roman" panose="02020603050405020304" pitchFamily="18" charset="0"/>
                          <a:cs typeface="Times New Roman" panose="02020603050405020304" pitchFamily="18" charset="0"/>
                        </a:rPr>
                        <a:t>Min. </a:t>
                      </a:r>
                      <a:r>
                        <a:rPr lang="en-GB" sz="1050" b="0" dirty="0">
                          <a:solidFill>
                            <a:schemeClr val="tx1"/>
                          </a:solidFill>
                          <a:effectLst/>
                          <a:latin typeface="Times New Roman" panose="02020603050405020304" pitchFamily="18" charset="0"/>
                          <a:cs typeface="Times New Roman" panose="02020603050405020304" pitchFamily="18" charset="0"/>
                        </a:rPr>
                        <a:t>distance between </a:t>
                      </a:r>
                      <a:r>
                        <a:rPr lang="en-GB" sz="1050" b="0" dirty="0" smtClean="0">
                          <a:solidFill>
                            <a:schemeClr val="tx1"/>
                          </a:solidFill>
                          <a:effectLst/>
                          <a:latin typeface="Times New Roman" panose="02020603050405020304" pitchFamily="18" charset="0"/>
                          <a:cs typeface="Times New Roman" panose="02020603050405020304" pitchFamily="18" charset="0"/>
                        </a:rPr>
                        <a:t>beams centre </a:t>
                      </a:r>
                      <a:r>
                        <a:rPr lang="en-GB" sz="1050" b="0" dirty="0">
                          <a:solidFill>
                            <a:schemeClr val="tx1"/>
                          </a:solidFill>
                          <a:effectLst/>
                          <a:latin typeface="Times New Roman" panose="02020603050405020304" pitchFamily="18" charset="0"/>
                          <a:cs typeface="Times New Roman" panose="02020603050405020304" pitchFamily="18" charset="0"/>
                        </a:rPr>
                        <a:t>(mm)</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spcAft>
                          <a:spcPts val="0"/>
                        </a:spcAft>
                      </a:pPr>
                      <a:r>
                        <a:rPr lang="en-GB" sz="1050" b="0" dirty="0">
                          <a:solidFill>
                            <a:schemeClr val="tx1"/>
                          </a:solidFill>
                          <a:effectLst/>
                          <a:latin typeface="Times New Roman" panose="02020603050405020304" pitchFamily="18" charset="0"/>
                          <a:cs typeface="Times New Roman" panose="02020603050405020304" pitchFamily="18" charset="0"/>
                        </a:rPr>
                        <a:t>QF1</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0" marR="0" marT="53975" marB="5397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smtClean="0">
                          <a:effectLst/>
                          <a:latin typeface="Times New Roman" panose="02020603050405020304" pitchFamily="18" charset="0"/>
                          <a:cs typeface="Times New Roman" panose="02020603050405020304" pitchFamily="18" charset="0"/>
                        </a:rPr>
                        <a:t>110</a:t>
                      </a:r>
                      <a:endParaRPr lang="zh-CN" sz="140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a:effectLst/>
                          <a:latin typeface="Times New Roman" panose="02020603050405020304" pitchFamily="18" charset="0"/>
                          <a:cs typeface="Times New Roman" panose="02020603050405020304" pitchFamily="18" charset="0"/>
                        </a:rPr>
                        <a:t>1.48</a:t>
                      </a:r>
                      <a:endParaRPr lang="zh-CN" sz="140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smtClean="0">
                          <a:effectLst/>
                          <a:latin typeface="Times New Roman" panose="02020603050405020304" pitchFamily="18" charset="0"/>
                          <a:cs typeface="Times New Roman" panose="02020603050405020304" pitchFamily="18" charset="0"/>
                        </a:rPr>
                        <a:t>27.0</a:t>
                      </a:r>
                      <a:endParaRPr lang="zh-CN" sz="1400">
                        <a:effectLst/>
                        <a:latin typeface="Times New Roman" panose="02020603050405020304" pitchFamily="18" charset="0"/>
                        <a:ea typeface="宋体" panose="02010600030101010101" pitchFamily="2" charset="-122"/>
                        <a:cs typeface="Times New Roman" panose="02020603050405020304" pitchFamily="18" charset="0"/>
                      </a:endParaRPr>
                    </a:p>
                  </a:txBody>
                  <a:tcPr marL="0" marR="0" marT="54005" marB="54005"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800"/>
                        </a:spcAft>
                      </a:pPr>
                      <a:r>
                        <a:rPr lang="en-US" sz="1400" dirty="0">
                          <a:effectLst/>
                          <a:latin typeface="Times New Roman" panose="02020603050405020304" pitchFamily="18" charset="0"/>
                          <a:cs typeface="Times New Roman" panose="02020603050405020304" pitchFamily="18" charset="0"/>
                        </a:rPr>
                        <a:t>146.20</a:t>
                      </a:r>
                      <a:endParaRPr lang="zh-CN" sz="1400" dirty="0">
                        <a:effectLst/>
                        <a:latin typeface="Times New Roman" panose="02020603050405020304" pitchFamily="18" charset="0"/>
                        <a:ea typeface="宋体" panose="02010600030101010101" pitchFamily="2" charset="-122"/>
                        <a:cs typeface="Times New Roman" panose="02020603050405020304" pitchFamily="18" charset="0"/>
                      </a:endParaRPr>
                    </a:p>
                  </a:txBody>
                  <a:tcPr marL="68580" marR="68580" marT="0" marB="0"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19" name="矩形 18"/>
          <p:cNvSpPr/>
          <p:nvPr/>
        </p:nvSpPr>
        <p:spPr>
          <a:xfrm>
            <a:off x="124153" y="4526503"/>
            <a:ext cx="4392488" cy="707886"/>
          </a:xfrm>
          <a:prstGeom prst="rect">
            <a:avLst/>
          </a:prstGeom>
        </p:spPr>
        <p:txBody>
          <a:bodyPr wrap="square">
            <a:spAutoFit/>
          </a:bodyPr>
          <a:lstStyle/>
          <a:p>
            <a:pPr algn="ctr"/>
            <a:r>
              <a:rPr lang="en-GB" altLang="zh-CN" sz="2000" b="1" dirty="0" smtClean="0">
                <a:solidFill>
                  <a:srgbClr val="2105ED"/>
                </a:solidFill>
                <a:latin typeface="Times New Roman" panose="02020603050405020304" pitchFamily="18" charset="0"/>
                <a:cs typeface="Times New Roman" panose="02020603050405020304" pitchFamily="18" charset="0"/>
              </a:rPr>
              <a:t>Room-temperature vacuum chamber </a:t>
            </a:r>
            <a:r>
              <a:rPr lang="en-GB" altLang="zh-CN" sz="2000" b="1" dirty="0">
                <a:latin typeface="Times New Roman" panose="02020603050405020304" pitchFamily="18" charset="0"/>
                <a:cs typeface="Times New Roman" panose="02020603050405020304" pitchFamily="18" charset="0"/>
              </a:rPr>
              <a:t>with a clearance gap of </a:t>
            </a:r>
            <a:r>
              <a:rPr lang="en-GB" altLang="zh-CN" sz="2000" b="1" dirty="0" smtClean="0">
                <a:latin typeface="Times New Roman" panose="02020603050405020304" pitchFamily="18" charset="0"/>
                <a:cs typeface="Times New Roman" panose="02020603050405020304" pitchFamily="18" charset="0"/>
              </a:rPr>
              <a:t>7 </a:t>
            </a:r>
            <a:r>
              <a:rPr lang="en-GB" altLang="zh-CN" sz="2000" b="1" dirty="0">
                <a:latin typeface="Times New Roman" panose="02020603050405020304" pitchFamily="18" charset="0"/>
                <a:cs typeface="Times New Roman" panose="02020603050405020304" pitchFamily="18" charset="0"/>
              </a:rPr>
              <a:t>mm</a:t>
            </a:r>
            <a:endParaRPr lang="zh-CN" altLang="en-US" sz="2000" b="1" dirty="0">
              <a:latin typeface="Times New Roman" panose="02020603050405020304" pitchFamily="18" charset="0"/>
              <a:cs typeface="Times New Roman" panose="02020603050405020304" pitchFamily="18" charset="0"/>
            </a:endParaRPr>
          </a:p>
        </p:txBody>
      </p:sp>
      <p:sp>
        <p:nvSpPr>
          <p:cNvPr id="3" name="矩形 2"/>
          <p:cNvSpPr/>
          <p:nvPr/>
        </p:nvSpPr>
        <p:spPr>
          <a:xfrm>
            <a:off x="551384" y="4038966"/>
            <a:ext cx="2677208" cy="369332"/>
          </a:xfrm>
          <a:prstGeom prst="rect">
            <a:avLst/>
          </a:prstGeom>
        </p:spPr>
        <p:txBody>
          <a:bodyPr wrap="none">
            <a:spAutoFit/>
          </a:bodyPr>
          <a:lstStyle/>
          <a:p>
            <a:r>
              <a:rPr lang="fr-FR" altLang="zh-CN" dirty="0">
                <a:latin typeface="Times New Roman" panose="02020603050405020304" pitchFamily="18" charset="0"/>
              </a:rPr>
              <a:t>Rutherford NbTi-Cu Cable</a:t>
            </a:r>
            <a:endParaRPr lang="zh-CN" altLang="en-US" dirty="0"/>
          </a:p>
        </p:txBody>
      </p:sp>
      <p:sp>
        <p:nvSpPr>
          <p:cNvPr id="17" name="文本框 16"/>
          <p:cNvSpPr txBox="1"/>
          <p:nvPr/>
        </p:nvSpPr>
        <p:spPr>
          <a:xfrm>
            <a:off x="767406" y="375350"/>
            <a:ext cx="10707014" cy="584775"/>
          </a:xfrm>
          <a:prstGeom prst="rect">
            <a:avLst/>
          </a:prstGeom>
          <a:noFill/>
        </p:spPr>
        <p:txBody>
          <a:bodyPr wrap="square" rtlCol="0">
            <a:spAutoFit/>
          </a:bodyPr>
          <a:lstStyle/>
          <a:p>
            <a:pPr algn="ctr">
              <a:spcBef>
                <a:spcPts val="1200"/>
              </a:spcBef>
              <a:spcAft>
                <a:spcPts val="1200"/>
              </a:spcAft>
            </a:pPr>
            <a:r>
              <a:rPr lang="en-US" altLang="zh-CN" sz="3200" b="1" dirty="0" smtClean="0">
                <a:solidFill>
                  <a:srgbClr val="FFFF00"/>
                </a:solidFill>
                <a:latin typeface="Arial" panose="020B0604020202020204" pitchFamily="34" charset="0"/>
                <a:cs typeface="Arial" panose="020B0604020202020204" pitchFamily="34" charset="0"/>
              </a:rPr>
              <a:t>IR Superconducting magnets</a:t>
            </a:r>
            <a:endParaRPr lang="en-US" altLang="zh-CN" sz="3200" b="1" dirty="0">
              <a:solidFill>
                <a:srgbClr val="FFFF00"/>
              </a:solidFill>
              <a:latin typeface="Arial" panose="020B0604020202020204" pitchFamily="34" charset="0"/>
              <a:cs typeface="Arial" panose="020B0604020202020204" pitchFamily="34" charset="0"/>
            </a:endParaRPr>
          </a:p>
        </p:txBody>
      </p:sp>
      <p:sp>
        <p:nvSpPr>
          <p:cNvPr id="6" name="矩形 5"/>
          <p:cNvSpPr/>
          <p:nvPr/>
        </p:nvSpPr>
        <p:spPr>
          <a:xfrm>
            <a:off x="156390" y="2161402"/>
            <a:ext cx="3789325" cy="1754326"/>
          </a:xfrm>
          <a:prstGeom prst="rect">
            <a:avLst/>
          </a:prstGeom>
        </p:spPr>
        <p:txBody>
          <a:bodyPr wrap="square">
            <a:spAutoFit/>
          </a:bodyPr>
          <a:lstStyle/>
          <a:p>
            <a:pPr algn="just">
              <a:spcBef>
                <a:spcPct val="0"/>
              </a:spcBef>
            </a:pPr>
            <a:r>
              <a:rPr lang="en-US" altLang="zh-CN" dirty="0" smtClean="0">
                <a:latin typeface="Times New Roman" panose="02020603050405020304" pitchFamily="18" charset="0"/>
              </a:rPr>
              <a:t>    There is </a:t>
            </a:r>
            <a:r>
              <a:rPr lang="en-US" altLang="zh-CN" dirty="0">
                <a:latin typeface="Times New Roman" panose="02020603050405020304" pitchFamily="18" charset="0"/>
              </a:rPr>
              <a:t>iron yoke around the </a:t>
            </a:r>
            <a:r>
              <a:rPr lang="en-US" altLang="zh-CN" dirty="0" err="1">
                <a:latin typeface="Times New Roman" panose="02020603050405020304" pitchFamily="18" charset="0"/>
              </a:rPr>
              <a:t>quadrupole</a:t>
            </a:r>
            <a:r>
              <a:rPr lang="en-US" altLang="zh-CN" dirty="0">
                <a:latin typeface="Times New Roman" panose="02020603050405020304" pitchFamily="18" charset="0"/>
              </a:rPr>
              <a:t> coil for QF1. </a:t>
            </a:r>
            <a:r>
              <a:rPr lang="en-US" altLang="zh-CN" dirty="0" smtClean="0">
                <a:latin typeface="Times New Roman" panose="02020603050405020304" pitchFamily="18" charset="0"/>
              </a:rPr>
              <a:t>Since </a:t>
            </a:r>
            <a:r>
              <a:rPr lang="en-US" altLang="zh-CN" dirty="0">
                <a:latin typeface="Times New Roman" panose="02020603050405020304" pitchFamily="18" charset="0"/>
              </a:rPr>
              <a:t>the distance between the two apertures is </a:t>
            </a:r>
            <a:r>
              <a:rPr lang="en-US" altLang="zh-CN" dirty="0" smtClean="0">
                <a:latin typeface="Times New Roman" panose="02020603050405020304" pitchFamily="18" charset="0"/>
              </a:rPr>
              <a:t>larger enough and there is iron </a:t>
            </a:r>
            <a:r>
              <a:rPr lang="en-US" altLang="zh-CN" dirty="0">
                <a:latin typeface="Times New Roman" panose="02020603050405020304" pitchFamily="18" charset="0"/>
              </a:rPr>
              <a:t>yoke, the field cross talk between </a:t>
            </a:r>
            <a:r>
              <a:rPr lang="en-US" altLang="zh-CN" dirty="0" smtClean="0">
                <a:latin typeface="Times New Roman" panose="02020603050405020304" pitchFamily="18" charset="0"/>
              </a:rPr>
              <a:t>two </a:t>
            </a:r>
            <a:r>
              <a:rPr lang="en-US" altLang="zh-CN" dirty="0">
                <a:latin typeface="Times New Roman" panose="02020603050405020304" pitchFamily="18" charset="0"/>
              </a:rPr>
              <a:t>apertures of QF1 can be eliminated.     </a:t>
            </a:r>
          </a:p>
        </p:txBody>
      </p:sp>
      <p:pic>
        <p:nvPicPr>
          <p:cNvPr id="9" name="图片 8"/>
          <p:cNvPicPr>
            <a:picLocks noChangeAspect="1"/>
          </p:cNvPicPr>
          <p:nvPr/>
        </p:nvPicPr>
        <p:blipFill>
          <a:blip r:embed="rId2"/>
          <a:stretch>
            <a:fillRect/>
          </a:stretch>
        </p:blipFill>
        <p:spPr>
          <a:xfrm>
            <a:off x="4012638" y="2481461"/>
            <a:ext cx="3897360" cy="1985939"/>
          </a:xfrm>
          <a:prstGeom prst="rect">
            <a:avLst/>
          </a:prstGeom>
        </p:spPr>
      </p:pic>
      <p:pic>
        <p:nvPicPr>
          <p:cNvPr id="20" name="图片 19"/>
          <p:cNvPicPr/>
          <p:nvPr/>
        </p:nvPicPr>
        <p:blipFill>
          <a:blip r:embed="rId3">
            <a:extLst>
              <a:ext uri="{28A0092B-C50C-407E-A947-70E740481C1C}">
                <a14:useLocalDpi xmlns:a14="http://schemas.microsoft.com/office/drawing/2010/main" val="0"/>
              </a:ext>
            </a:extLst>
          </a:blip>
          <a:stretch>
            <a:fillRect/>
          </a:stretch>
        </p:blipFill>
        <p:spPr>
          <a:xfrm>
            <a:off x="7968208" y="1113717"/>
            <a:ext cx="4208773" cy="2319144"/>
          </a:xfrm>
          <a:prstGeom prst="rect">
            <a:avLst/>
          </a:prstGeom>
        </p:spPr>
      </p:pic>
      <p:graphicFrame>
        <p:nvGraphicFramePr>
          <p:cNvPr id="21" name="表格 20"/>
          <p:cNvGraphicFramePr>
            <a:graphicFrameLocks noGrp="1"/>
          </p:cNvGraphicFramePr>
          <p:nvPr>
            <p:extLst/>
          </p:nvPr>
        </p:nvGraphicFramePr>
        <p:xfrm>
          <a:off x="8198856" y="5084960"/>
          <a:ext cx="3075305" cy="1216660"/>
        </p:xfrm>
        <a:graphic>
          <a:graphicData uri="http://schemas.openxmlformats.org/drawingml/2006/table">
            <a:tbl>
              <a:tblPr firstRow="1" firstCol="1" lastRow="1" lastCol="1" bandRow="1" bandCol="1">
                <a:tableStyleId>{5C22544A-7EE6-4342-B048-85BDC9FD1C3A}</a:tableStyleId>
              </a:tblPr>
              <a:tblGrid>
                <a:gridCol w="964565"/>
                <a:gridCol w="2110740"/>
              </a:tblGrid>
              <a:tr h="0">
                <a:tc>
                  <a:txBody>
                    <a:bodyPr/>
                    <a:lstStyle/>
                    <a:p>
                      <a:pPr algn="ctr">
                        <a:lnSpc>
                          <a:spcPct val="107000"/>
                        </a:lnSpc>
                        <a:spcAft>
                          <a:spcPts val="0"/>
                        </a:spcAft>
                      </a:pPr>
                      <a:r>
                        <a:rPr lang="en-US" sz="1600" b="0" dirty="0">
                          <a:solidFill>
                            <a:schemeClr val="tx1"/>
                          </a:solidFill>
                          <a:effectLst/>
                          <a:latin typeface="Times New Roman" panose="02020603050405020304" pitchFamily="18" charset="0"/>
                          <a:cs typeface="Times New Roman" panose="02020603050405020304" pitchFamily="18" charset="0"/>
                        </a:rPr>
                        <a:t>n</a:t>
                      </a:r>
                      <a:endParaRPr lang="zh-CN"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600" b="0" dirty="0" err="1" smtClean="0">
                          <a:solidFill>
                            <a:schemeClr val="tx1"/>
                          </a:solidFill>
                          <a:effectLst/>
                          <a:latin typeface="Times New Roman" panose="02020603050405020304" pitchFamily="18" charset="0"/>
                          <a:cs typeface="Times New Roman" panose="02020603050405020304" pitchFamily="18" charset="0"/>
                        </a:rPr>
                        <a:t>B</a:t>
                      </a:r>
                      <a:r>
                        <a:rPr lang="en-US" sz="1600" b="0" baseline="-25000" dirty="0" err="1" smtClean="0">
                          <a:solidFill>
                            <a:schemeClr val="tx1"/>
                          </a:solidFill>
                          <a:effectLst/>
                          <a:latin typeface="Times New Roman" panose="02020603050405020304" pitchFamily="18" charset="0"/>
                          <a:cs typeface="Times New Roman" panose="02020603050405020304" pitchFamily="18" charset="0"/>
                        </a:rPr>
                        <a:t>n</a:t>
                      </a:r>
                      <a:r>
                        <a:rPr lang="en-US" sz="1600" b="0" dirty="0" smtClean="0">
                          <a:solidFill>
                            <a:schemeClr val="tx1"/>
                          </a:solidFill>
                          <a:effectLst/>
                          <a:latin typeface="Times New Roman" panose="02020603050405020304" pitchFamily="18" charset="0"/>
                          <a:cs typeface="Times New Roman" panose="02020603050405020304" pitchFamily="18" charset="0"/>
                        </a:rPr>
                        <a:t>/B</a:t>
                      </a:r>
                      <a:r>
                        <a:rPr lang="en-US" sz="1600" b="0" baseline="-25000" dirty="0" smtClean="0">
                          <a:solidFill>
                            <a:schemeClr val="tx1"/>
                          </a:solidFill>
                          <a:effectLst/>
                          <a:latin typeface="Times New Roman" panose="02020603050405020304" pitchFamily="18" charset="0"/>
                          <a:cs typeface="Times New Roman" panose="02020603050405020304" pitchFamily="18" charset="0"/>
                        </a:rPr>
                        <a:t>2</a:t>
                      </a:r>
                      <a:r>
                        <a:rPr lang="en-US" sz="1600" b="0" dirty="0" smtClean="0">
                          <a:solidFill>
                            <a:schemeClr val="tx1"/>
                          </a:solidFill>
                          <a:effectLst/>
                          <a:latin typeface="Times New Roman" panose="02020603050405020304" pitchFamily="18" charset="0"/>
                          <a:cs typeface="Times New Roman" panose="02020603050405020304" pitchFamily="18" charset="0"/>
                        </a:rPr>
                        <a:t>@R=13.5mm</a:t>
                      </a:r>
                      <a:endParaRPr lang="zh-CN"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2</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10000</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6</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1.08</a:t>
                      </a:r>
                      <a:endParaRPr lang="zh-CN"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10</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a:t>
                      </a:r>
                      <a:r>
                        <a:rPr lang="en-US" sz="1600" b="0" smtClean="0">
                          <a:solidFill>
                            <a:schemeClr val="tx1"/>
                          </a:solidFill>
                          <a:effectLst/>
                          <a:latin typeface="Times New Roman" panose="02020603050405020304" pitchFamily="18" charset="0"/>
                          <a:cs typeface="Times New Roman" panose="02020603050405020304" pitchFamily="18" charset="0"/>
                        </a:rPr>
                        <a:t>0.34</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r h="0">
                <a:tc>
                  <a:txBody>
                    <a:bodyPr/>
                    <a:lstStyle/>
                    <a:p>
                      <a:pPr algn="ctr">
                        <a:lnSpc>
                          <a:spcPct val="107000"/>
                        </a:lnSpc>
                        <a:spcAft>
                          <a:spcPts val="0"/>
                        </a:spcAft>
                      </a:pPr>
                      <a:r>
                        <a:rPr lang="en-US" sz="1600" b="0">
                          <a:solidFill>
                            <a:schemeClr val="tx1"/>
                          </a:solidFill>
                          <a:effectLst/>
                          <a:latin typeface="Times New Roman" panose="02020603050405020304" pitchFamily="18" charset="0"/>
                          <a:cs typeface="Times New Roman" panose="02020603050405020304" pitchFamily="18" charset="0"/>
                        </a:rPr>
                        <a:t>14</a:t>
                      </a: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lnSpc>
                          <a:spcPct val="107000"/>
                        </a:lnSpc>
                        <a:spcAft>
                          <a:spcPts val="0"/>
                        </a:spcAft>
                      </a:pPr>
                      <a:r>
                        <a:rPr lang="en-US" sz="1600" b="0" dirty="0" smtClean="0">
                          <a:solidFill>
                            <a:schemeClr val="tx1"/>
                          </a:solidFill>
                          <a:effectLst/>
                          <a:latin typeface="Times New Roman" panose="02020603050405020304" pitchFamily="18" charset="0"/>
                          <a:cs typeface="Times New Roman" panose="02020603050405020304" pitchFamily="18" charset="0"/>
                        </a:rPr>
                        <a:t>0.002</a:t>
                      </a:r>
                      <a:endParaRPr lang="zh-CN" sz="16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83" marR="6858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r>
            </a:tbl>
          </a:graphicData>
        </a:graphic>
      </p:graphicFrame>
      <p:sp>
        <p:nvSpPr>
          <p:cNvPr id="22" name="矩形 21"/>
          <p:cNvSpPr/>
          <p:nvPr/>
        </p:nvSpPr>
        <p:spPr>
          <a:xfrm>
            <a:off x="7357419" y="4605487"/>
            <a:ext cx="4758180" cy="369332"/>
          </a:xfrm>
          <a:prstGeom prst="rect">
            <a:avLst/>
          </a:prstGeom>
        </p:spPr>
        <p:txBody>
          <a:bodyPr wrap="square">
            <a:spAutoFit/>
          </a:bodyPr>
          <a:lstStyle/>
          <a:p>
            <a:r>
              <a:rPr lang="en-US" altLang="zh-CN" dirty="0" smtClean="0">
                <a:latin typeface="Times New Roman" panose="02020603050405020304" pitchFamily="18" charset="0"/>
                <a:cs typeface="Times New Roman" panose="02020603050405020304" pitchFamily="18" charset="0"/>
              </a:rPr>
              <a:t>Integral </a:t>
            </a:r>
            <a:r>
              <a:rPr lang="en-US" altLang="zh-CN" dirty="0">
                <a:latin typeface="Times New Roman" panose="02020603050405020304" pitchFamily="18" charset="0"/>
                <a:cs typeface="Times New Roman" panose="02020603050405020304" pitchFamily="18" charset="0"/>
              </a:rPr>
              <a:t>field </a:t>
            </a:r>
            <a:r>
              <a:rPr lang="en-GB" altLang="zh-CN" dirty="0" smtClean="0">
                <a:latin typeface="Times New Roman" panose="02020603050405020304" pitchFamily="18" charset="0"/>
                <a:ea typeface="MS Mincho" panose="02020609040205080304" pitchFamily="49" charset="-128"/>
              </a:rPr>
              <a:t>harmonics with </a:t>
            </a:r>
            <a:r>
              <a:rPr lang="en-GB" altLang="zh-CN" dirty="0">
                <a:latin typeface="Times New Roman" panose="02020603050405020304" pitchFamily="18" charset="0"/>
                <a:ea typeface="MS Mincho" panose="02020609040205080304" pitchFamily="49" charset="-128"/>
              </a:rPr>
              <a:t>shield </a:t>
            </a:r>
            <a:r>
              <a:rPr lang="en-GB" altLang="zh-CN" dirty="0" smtClean="0">
                <a:latin typeface="Times New Roman" panose="02020603050405020304" pitchFamily="18" charset="0"/>
                <a:ea typeface="MS Mincho" panose="02020609040205080304" pitchFamily="49" charset="-128"/>
              </a:rPr>
              <a:t>coils</a:t>
            </a:r>
            <a:r>
              <a:rPr lang="ja-JP" altLang="zh-CN" dirty="0" smtClean="0">
                <a:latin typeface="Times New Roman" panose="02020603050405020304" pitchFamily="18" charset="0"/>
                <a:ea typeface="MS Mincho" panose="02020609040205080304" pitchFamily="49" charset="-128"/>
                <a:cs typeface="Times New Roman" panose="02020603050405020304" pitchFamily="18" charset="0"/>
              </a:rPr>
              <a:t>（</a:t>
            </a:r>
            <a:r>
              <a:rPr lang="en-GB" altLang="zh-CN" dirty="0" smtClean="0">
                <a:latin typeface="Times New Roman" panose="02020603050405020304" pitchFamily="18" charset="0"/>
                <a:ea typeface="MS Mincho" panose="02020609040205080304" pitchFamily="49" charset="-128"/>
              </a:rPr>
              <a:t>×10</a:t>
            </a:r>
            <a:r>
              <a:rPr lang="en-GB" altLang="zh-CN" baseline="30000" dirty="0" smtClean="0">
                <a:latin typeface="Times New Roman" panose="02020603050405020304" pitchFamily="18" charset="0"/>
                <a:ea typeface="MS Mincho" panose="02020609040205080304" pitchFamily="49" charset="-128"/>
              </a:rPr>
              <a:t>-4</a:t>
            </a:r>
            <a:r>
              <a:rPr lang="ja-JP" altLang="zh-CN" dirty="0">
                <a:latin typeface="Times New Roman" panose="02020603050405020304" pitchFamily="18" charset="0"/>
                <a:ea typeface="MS Mincho" panose="02020609040205080304" pitchFamily="49" charset="-128"/>
                <a:cs typeface="Times New Roman" panose="02020603050405020304" pitchFamily="18" charset="0"/>
              </a:rPr>
              <a:t>）</a:t>
            </a:r>
            <a:endParaRPr lang="zh-CN" altLang="en-US" dirty="0"/>
          </a:p>
        </p:txBody>
      </p:sp>
    </p:spTree>
    <p:extLst>
      <p:ext uri="{BB962C8B-B14F-4D97-AF65-F5344CB8AC3E}">
        <p14:creationId xmlns:p14="http://schemas.microsoft.com/office/powerpoint/2010/main" val="409097464"/>
      </p:ext>
    </p:extLst>
  </p:cSld>
  <p:clrMapOvr>
    <a:masterClrMapping/>
  </p:clrMapOvr>
  <mc:AlternateContent xmlns:mc="http://schemas.openxmlformats.org/markup-compatibility/2006" xmlns:p14="http://schemas.microsoft.com/office/powerpoint/2010/main">
    <mc:Choice Requires="p14">
      <p:transition spd="slow" p14:dur="2000" advTm="56190"/>
    </mc:Choice>
    <mc:Fallback xmlns="">
      <p:transition spd="slow" advTm="56190"/>
    </mc:Fallback>
  </mc:AlternateContent>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 name="Rectangle 6"/>
          <p:cNvSpPr>
            <a:spLocks noChangeArrowheads="1"/>
          </p:cNvSpPr>
          <p:nvPr/>
        </p:nvSpPr>
        <p:spPr bwMode="auto">
          <a:xfrm>
            <a:off x="1524001" y="-184666"/>
            <a:ext cx="184731" cy="3693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zh-CN" altLang="en-US"/>
          </a:p>
        </p:txBody>
      </p:sp>
      <p:sp>
        <p:nvSpPr>
          <p:cNvPr id="7" name="文本框 6"/>
          <p:cNvSpPr txBox="1"/>
          <p:nvPr/>
        </p:nvSpPr>
        <p:spPr>
          <a:xfrm>
            <a:off x="5660291" y="5018157"/>
            <a:ext cx="6372166" cy="1631216"/>
          </a:xfrm>
          <a:prstGeom prst="rect">
            <a:avLst/>
          </a:prstGeom>
          <a:noFill/>
        </p:spPr>
        <p:txBody>
          <a:bodyPr wrap="square" rtlCol="0">
            <a:spAutoFit/>
          </a:bodyPr>
          <a:lstStyle/>
          <a:p>
            <a:pPr marL="342900" indent="-342900" algn="just">
              <a:buFont typeface="Wingdings" panose="05000000000000000000" pitchFamily="2" charset="2"/>
              <a:buChar char="Ø"/>
            </a:pPr>
            <a:r>
              <a:rPr lang="en-GB" altLang="zh-CN" sz="2000" b="1" dirty="0">
                <a:solidFill>
                  <a:srgbClr val="2105ED"/>
                </a:solidFill>
                <a:latin typeface="Times New Roman" panose="02020603050405020304" pitchFamily="18" charset="0"/>
                <a:cs typeface="Times New Roman" panose="02020603050405020304" pitchFamily="18" charset="0"/>
                <a:sym typeface="Symbol" panose="05050102010706020507" pitchFamily="18" charset="2"/>
              </a:rPr>
              <a:t></a:t>
            </a:r>
            <a:r>
              <a:rPr lang="en-GB" altLang="zh-CN" sz="2000" b="1" dirty="0" err="1">
                <a:solidFill>
                  <a:srgbClr val="2105ED"/>
                </a:solidFill>
                <a:latin typeface="Times New Roman" panose="02020603050405020304" pitchFamily="18" charset="0"/>
                <a:cs typeface="Times New Roman" panose="02020603050405020304" pitchFamily="18" charset="0"/>
              </a:rPr>
              <a:t>B</a:t>
            </a:r>
            <a:r>
              <a:rPr lang="en-GB" altLang="zh-CN" sz="2000" b="1" baseline="-25000" dirty="0" err="1">
                <a:solidFill>
                  <a:srgbClr val="2105ED"/>
                </a:solidFill>
                <a:latin typeface="Times New Roman" panose="02020603050405020304" pitchFamily="18" charset="0"/>
                <a:cs typeface="Times New Roman" panose="02020603050405020304" pitchFamily="18" charset="0"/>
              </a:rPr>
              <a:t>z</a:t>
            </a:r>
            <a:r>
              <a:rPr lang="en-GB" altLang="zh-CN" sz="2000" b="1" dirty="0" err="1">
                <a:solidFill>
                  <a:srgbClr val="2105ED"/>
                </a:solidFill>
                <a:latin typeface="Times New Roman" panose="02020603050405020304" pitchFamily="18" charset="0"/>
                <a:cs typeface="Times New Roman" panose="02020603050405020304" pitchFamily="18" charset="0"/>
              </a:rPr>
              <a:t>ds</a:t>
            </a:r>
            <a:r>
              <a:rPr lang="en-GB" altLang="zh-CN" sz="2000" b="1" dirty="0">
                <a:solidFill>
                  <a:srgbClr val="2105ED"/>
                </a:solidFill>
                <a:latin typeface="Times New Roman" panose="02020603050405020304" pitchFamily="18" charset="0"/>
                <a:cs typeface="Times New Roman" panose="02020603050405020304" pitchFamily="18" charset="0"/>
              </a:rPr>
              <a:t> within 0~2.12m. </a:t>
            </a:r>
            <a:r>
              <a:rPr lang="en-US" altLang="zh-CN" sz="2000" b="1" dirty="0" err="1">
                <a:solidFill>
                  <a:srgbClr val="2105ED"/>
                </a:solidFill>
                <a:latin typeface="Times New Roman" panose="02020603050405020304" pitchFamily="18" charset="0"/>
                <a:cs typeface="Times New Roman" panose="02020603050405020304" pitchFamily="18" charset="0"/>
              </a:rPr>
              <a:t>Bz</a:t>
            </a:r>
            <a:r>
              <a:rPr lang="en-US" altLang="zh-CN" sz="2000" b="1" dirty="0">
                <a:solidFill>
                  <a:srgbClr val="2105ED"/>
                </a:solidFill>
                <a:latin typeface="Times New Roman" panose="02020603050405020304" pitchFamily="18" charset="0"/>
                <a:cs typeface="Times New Roman" panose="02020603050405020304" pitchFamily="18" charset="0"/>
              </a:rPr>
              <a:t> &lt; </a:t>
            </a:r>
            <a:r>
              <a:rPr lang="en-US" altLang="zh-CN" sz="2000" b="1" dirty="0" smtClean="0">
                <a:solidFill>
                  <a:srgbClr val="2105ED"/>
                </a:solidFill>
                <a:latin typeface="Times New Roman" panose="02020603050405020304" pitchFamily="18" charset="0"/>
                <a:cs typeface="Times New Roman" panose="02020603050405020304" pitchFamily="18" charset="0"/>
              </a:rPr>
              <a:t>300Gauss </a:t>
            </a:r>
            <a:r>
              <a:rPr lang="en-US" altLang="zh-CN" sz="2000" b="1" dirty="0">
                <a:solidFill>
                  <a:srgbClr val="2105ED"/>
                </a:solidFill>
                <a:latin typeface="Times New Roman" panose="02020603050405020304" pitchFamily="18" charset="0"/>
                <a:cs typeface="Times New Roman" panose="02020603050405020304" pitchFamily="18" charset="0"/>
              </a:rPr>
              <a:t>away from </a:t>
            </a:r>
            <a:r>
              <a:rPr lang="en-US" altLang="zh-CN" sz="2000" b="1" dirty="0" smtClean="0">
                <a:solidFill>
                  <a:srgbClr val="2105ED"/>
                </a:solidFill>
                <a:latin typeface="Times New Roman" panose="02020603050405020304" pitchFamily="18" charset="0"/>
                <a:cs typeface="Times New Roman" panose="02020603050405020304" pitchFamily="18" charset="0"/>
              </a:rPr>
              <a:t>2.12m </a:t>
            </a:r>
          </a:p>
          <a:p>
            <a:pPr marL="342900" indent="-342900" algn="just">
              <a:buFont typeface="Wingdings" panose="05000000000000000000" pitchFamily="2" charset="2"/>
              <a:buChar char="Ø"/>
            </a:pPr>
            <a:r>
              <a:rPr lang="en-GB" altLang="zh-CN" sz="2000" dirty="0" smtClean="0">
                <a:latin typeface="Times New Roman" panose="02020603050405020304" pitchFamily="18" charset="0"/>
                <a:cs typeface="Times New Roman" panose="02020603050405020304" pitchFamily="18" charset="0"/>
              </a:rPr>
              <a:t>The </a:t>
            </a:r>
            <a:r>
              <a:rPr lang="en-GB" altLang="zh-CN" sz="2000" dirty="0">
                <a:latin typeface="Times New Roman" panose="02020603050405020304" pitchFamily="18" charset="0"/>
                <a:cs typeface="Times New Roman" panose="02020603050405020304" pitchFamily="18" charset="0"/>
              </a:rPr>
              <a:t>skew </a:t>
            </a:r>
            <a:r>
              <a:rPr lang="en-GB" altLang="zh-CN" sz="2000" dirty="0" err="1">
                <a:latin typeface="Times New Roman" panose="02020603050405020304" pitchFamily="18" charset="0"/>
                <a:cs typeface="Times New Roman" panose="02020603050405020304" pitchFamily="18" charset="0"/>
              </a:rPr>
              <a:t>quadrupole</a:t>
            </a:r>
            <a:r>
              <a:rPr lang="en-GB" altLang="zh-CN" sz="2000" dirty="0">
                <a:latin typeface="Times New Roman" panose="02020603050405020304" pitchFamily="18" charset="0"/>
                <a:cs typeface="Times New Roman" panose="02020603050405020304" pitchFamily="18" charset="0"/>
              </a:rPr>
              <a:t> coils are designed to make fine tuning of </a:t>
            </a:r>
            <a:r>
              <a:rPr lang="en-GB" altLang="zh-CN" sz="2000" dirty="0" err="1">
                <a:latin typeface="Times New Roman" panose="02020603050405020304" pitchFamily="18" charset="0"/>
                <a:cs typeface="Times New Roman" panose="02020603050405020304" pitchFamily="18" charset="0"/>
              </a:rPr>
              <a:t>Bz</a:t>
            </a:r>
            <a:r>
              <a:rPr lang="en-GB" altLang="zh-CN" sz="2000" dirty="0">
                <a:latin typeface="Times New Roman" panose="02020603050405020304" pitchFamily="18" charset="0"/>
                <a:cs typeface="Times New Roman" panose="02020603050405020304" pitchFamily="18" charset="0"/>
              </a:rPr>
              <a:t> over the QF</a:t>
            </a:r>
            <a:r>
              <a:rPr lang="en-US" altLang="zh-CN" sz="2000" dirty="0">
                <a:latin typeface="Times New Roman" panose="02020603050405020304" pitchFamily="18" charset="0"/>
                <a:cs typeface="Times New Roman" panose="02020603050405020304" pitchFamily="18" charset="0"/>
              </a:rPr>
              <a:t>&amp;QD</a:t>
            </a:r>
            <a:r>
              <a:rPr lang="en-GB" altLang="zh-CN" sz="2000" dirty="0">
                <a:latin typeface="Times New Roman" panose="02020603050405020304" pitchFamily="18" charset="0"/>
                <a:cs typeface="Times New Roman" panose="02020603050405020304" pitchFamily="18" charset="0"/>
              </a:rPr>
              <a:t> region instead of the mechanical rotation.</a:t>
            </a:r>
            <a:endParaRPr lang="zh-CN" altLang="en-US" sz="2000" b="1" dirty="0">
              <a:solidFill>
                <a:srgbClr val="2105ED"/>
              </a:solidFill>
              <a:latin typeface="Times New Roman" panose="02020603050405020304" pitchFamily="18" charset="0"/>
              <a:cs typeface="Times New Roman" panose="02020603050405020304" pitchFamily="18" charset="0"/>
            </a:endParaRPr>
          </a:p>
        </p:txBody>
      </p:sp>
      <p:sp>
        <p:nvSpPr>
          <p:cNvPr id="12" name="文本框 11"/>
          <p:cNvSpPr txBox="1"/>
          <p:nvPr/>
        </p:nvSpPr>
        <p:spPr>
          <a:xfrm>
            <a:off x="767406" y="375350"/>
            <a:ext cx="10707014" cy="584775"/>
          </a:xfrm>
          <a:prstGeom prst="rect">
            <a:avLst/>
          </a:prstGeom>
          <a:noFill/>
        </p:spPr>
        <p:txBody>
          <a:bodyPr wrap="square" rtlCol="0">
            <a:spAutoFit/>
          </a:bodyPr>
          <a:lstStyle/>
          <a:p>
            <a:pPr algn="ctr">
              <a:spcBef>
                <a:spcPts val="1200"/>
              </a:spcBef>
              <a:spcAft>
                <a:spcPts val="1200"/>
              </a:spcAft>
            </a:pPr>
            <a:r>
              <a:rPr lang="en-US" altLang="zh-CN" sz="3200" b="1" dirty="0" smtClean="0">
                <a:solidFill>
                  <a:srgbClr val="FFFF00"/>
                </a:solidFill>
                <a:latin typeface="Arial" panose="020B0604020202020204" pitchFamily="34" charset="0"/>
                <a:cs typeface="Arial" panose="020B0604020202020204" pitchFamily="34" charset="0"/>
              </a:rPr>
              <a:t>Solenoid compensation</a:t>
            </a:r>
            <a:endParaRPr lang="en-US" altLang="zh-CN" sz="3200" b="1" dirty="0">
              <a:solidFill>
                <a:srgbClr val="FFFF00"/>
              </a:solidFill>
              <a:latin typeface="Arial" panose="020B0604020202020204" pitchFamily="34" charset="0"/>
              <a:cs typeface="Arial" panose="020B0604020202020204" pitchFamily="34" charset="0"/>
            </a:endParaRPr>
          </a:p>
        </p:txBody>
      </p:sp>
      <p:sp>
        <p:nvSpPr>
          <p:cNvPr id="10" name="矩形 9"/>
          <p:cNvSpPr/>
          <p:nvPr/>
        </p:nvSpPr>
        <p:spPr>
          <a:xfrm>
            <a:off x="551384" y="3899387"/>
            <a:ext cx="4536504" cy="369332"/>
          </a:xfrm>
          <a:prstGeom prst="rect">
            <a:avLst/>
          </a:prstGeom>
        </p:spPr>
        <p:txBody>
          <a:bodyPr wrap="square">
            <a:spAutoFit/>
          </a:bodyPr>
          <a:lstStyle/>
          <a:p>
            <a:pPr algn="ctr"/>
            <a:r>
              <a:rPr lang="en-US" altLang="zh-CN" dirty="0" smtClean="0">
                <a:latin typeface="Times New Roman" panose="02020603050405020304" pitchFamily="18" charset="0"/>
                <a:cs typeface="Times New Roman" panose="02020603050405020304" pitchFamily="18" charset="0"/>
              </a:rPr>
              <a:t>Specification of Anti-Solenoid</a:t>
            </a:r>
            <a:endParaRPr lang="zh-CN" altLang="en-US" dirty="0"/>
          </a:p>
        </p:txBody>
      </p:sp>
      <p:pic>
        <p:nvPicPr>
          <p:cNvPr id="6" name="图片 5"/>
          <p:cNvPicPr>
            <a:picLocks noChangeAspect="1"/>
          </p:cNvPicPr>
          <p:nvPr/>
        </p:nvPicPr>
        <p:blipFill>
          <a:blip r:embed="rId2"/>
          <a:stretch>
            <a:fillRect/>
          </a:stretch>
        </p:blipFill>
        <p:spPr>
          <a:xfrm>
            <a:off x="5807969" y="1363614"/>
            <a:ext cx="6224488" cy="3509593"/>
          </a:xfrm>
          <a:prstGeom prst="rect">
            <a:avLst/>
          </a:prstGeom>
        </p:spPr>
      </p:pic>
      <p:sp>
        <p:nvSpPr>
          <p:cNvPr id="13" name="文本框 12"/>
          <p:cNvSpPr txBox="1"/>
          <p:nvPr/>
        </p:nvSpPr>
        <p:spPr>
          <a:xfrm>
            <a:off x="9847053" y="1606456"/>
            <a:ext cx="1631504" cy="369332"/>
          </a:xfrm>
          <a:prstGeom prst="rect">
            <a:avLst/>
          </a:prstGeom>
          <a:noFill/>
        </p:spPr>
        <p:txBody>
          <a:bodyPr wrap="square" rtlCol="0">
            <a:spAutoFit/>
          </a:bodyPr>
          <a:lstStyle/>
          <a:p>
            <a:pPr algn="ctr"/>
            <a:r>
              <a:rPr lang="en-US" altLang="zh-CN" b="1" dirty="0" smtClean="0">
                <a:latin typeface="Times New Roman" panose="02020603050405020304" pitchFamily="18" charset="0"/>
                <a:cs typeface="Times New Roman" panose="02020603050405020304" pitchFamily="18" charset="0"/>
              </a:rPr>
              <a:t>3T &amp; 7.6m</a:t>
            </a:r>
            <a:endParaRPr lang="zh-CN" altLang="en-US" b="1" dirty="0">
              <a:latin typeface="Times New Roman" panose="02020603050405020304" pitchFamily="18" charset="0"/>
              <a:cs typeface="Times New Roman" panose="02020603050405020304" pitchFamily="18" charset="0"/>
            </a:endParaRPr>
          </a:p>
        </p:txBody>
      </p:sp>
      <p:graphicFrame>
        <p:nvGraphicFramePr>
          <p:cNvPr id="2" name="表格 1"/>
          <p:cNvGraphicFramePr>
            <a:graphicFrameLocks noGrp="1"/>
          </p:cNvGraphicFramePr>
          <p:nvPr>
            <p:extLst/>
          </p:nvPr>
        </p:nvGraphicFramePr>
        <p:xfrm>
          <a:off x="33464" y="4268719"/>
          <a:ext cx="5270448" cy="2430389"/>
        </p:xfrm>
        <a:graphic>
          <a:graphicData uri="http://schemas.openxmlformats.org/drawingml/2006/table">
            <a:tbl>
              <a:tblPr firstRow="1" firstCol="1" lastRow="1" lastCol="1" bandRow="1" bandCol="1">
                <a:tableStyleId>{5C22544A-7EE6-4342-B048-85BDC9FD1C3A}</a:tableStyleId>
              </a:tblPr>
              <a:tblGrid>
                <a:gridCol w="2323777"/>
                <a:gridCol w="793515"/>
                <a:gridCol w="237820"/>
                <a:gridCol w="896255"/>
                <a:gridCol w="208746"/>
                <a:gridCol w="810335"/>
              </a:tblGrid>
              <a:tr h="240401">
                <a:tc>
                  <a:txBody>
                    <a:bodyPr/>
                    <a:lstStyle/>
                    <a:p>
                      <a:pPr>
                        <a:spcAft>
                          <a:spcPts val="0"/>
                        </a:spcAft>
                      </a:pPr>
                      <a:r>
                        <a:rPr lang="en-GB" sz="1200" b="0" dirty="0">
                          <a:solidFill>
                            <a:schemeClr val="tx1"/>
                          </a:solidFill>
                          <a:effectLst/>
                          <a:latin typeface="Times New Roman" panose="02020603050405020304" pitchFamily="18" charset="0"/>
                          <a:cs typeface="Times New Roman" panose="02020603050405020304" pitchFamily="18" charset="0"/>
                        </a:rPr>
                        <a:t>Anti-solenoid</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spcAft>
                          <a:spcPts val="0"/>
                        </a:spcAft>
                      </a:pPr>
                      <a:r>
                        <a:rPr lang="en-GB" sz="1200" b="0" dirty="0">
                          <a:solidFill>
                            <a:schemeClr val="tx1"/>
                          </a:solidFill>
                          <a:effectLst/>
                          <a:latin typeface="Times New Roman" panose="02020603050405020304" pitchFamily="18" charset="0"/>
                          <a:cs typeface="Times New Roman" panose="02020603050405020304" pitchFamily="18" charset="0"/>
                        </a:rPr>
                        <a:t>Before QD0</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spcAft>
                          <a:spcPts val="0"/>
                        </a:spcAft>
                      </a:pP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spcAft>
                          <a:spcPts val="0"/>
                        </a:spcAft>
                      </a:pPr>
                      <a:r>
                        <a:rPr lang="en-GB" sz="1200" b="0" dirty="0">
                          <a:solidFill>
                            <a:schemeClr val="tx1"/>
                          </a:solidFill>
                          <a:effectLst/>
                          <a:latin typeface="Times New Roman" panose="02020603050405020304" pitchFamily="18" charset="0"/>
                          <a:cs typeface="Times New Roman" panose="02020603050405020304" pitchFamily="18" charset="0"/>
                        </a:rPr>
                        <a:t> Within QD0</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spcAft>
                          <a:spcPts val="0"/>
                        </a:spcAft>
                      </a:pP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spcAft>
                          <a:spcPts val="0"/>
                        </a:spcAft>
                      </a:pPr>
                      <a:r>
                        <a:rPr lang="en-GB" sz="1200" b="0" dirty="0">
                          <a:solidFill>
                            <a:schemeClr val="tx1"/>
                          </a:solidFill>
                          <a:effectLst/>
                          <a:latin typeface="Times New Roman" panose="02020603050405020304" pitchFamily="18" charset="0"/>
                          <a:cs typeface="Times New Roman" panose="02020603050405020304" pitchFamily="18" charset="0"/>
                        </a:rPr>
                        <a:t>After QD0</a:t>
                      </a:r>
                      <a:endParaRPr lang="zh-CN" sz="1200" b="0" dirty="0">
                        <a:solidFill>
                          <a:schemeClr val="tx1"/>
                        </a:solidFill>
                        <a:effectLst/>
                        <a:latin typeface="Times New Roman" panose="02020603050405020304" pitchFamily="18" charset="0"/>
                        <a:ea typeface="MS Mincho" panose="02020609040205080304" pitchFamily="49" charset="-128"/>
                        <a:cs typeface="Times New Roman" panose="02020603050405020304" pitchFamily="18" charset="0"/>
                      </a:endParaRPr>
                    </a:p>
                  </a:txBody>
                  <a:tcPr marL="68580" marR="68580"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Central field</a:t>
                      </a:r>
                      <a:r>
                        <a:rPr lang="zh-CN" sz="1200" b="0" dirty="0">
                          <a:solidFill>
                            <a:schemeClr val="tx1"/>
                          </a:solidFill>
                          <a:effectLst/>
                          <a:latin typeface="Times New Roman" panose="02020603050405020304" pitchFamily="18" charset="0"/>
                          <a:cs typeface="Times New Roman" panose="02020603050405020304" pitchFamily="18" charset="0"/>
                        </a:rPr>
                        <a:t>（</a:t>
                      </a:r>
                      <a:r>
                        <a:rPr lang="en-US" sz="1200" b="0" dirty="0">
                          <a:solidFill>
                            <a:schemeClr val="tx1"/>
                          </a:solidFill>
                          <a:effectLst/>
                          <a:latin typeface="Times New Roman" panose="02020603050405020304" pitchFamily="18" charset="0"/>
                          <a:cs typeface="Times New Roman" panose="02020603050405020304" pitchFamily="18" charset="0"/>
                        </a:rPr>
                        <a:t>T</a:t>
                      </a:r>
                      <a:r>
                        <a:rPr lang="zh-CN" sz="1200" b="0" dirty="0">
                          <a:solidFill>
                            <a:schemeClr val="tx1"/>
                          </a:solidFill>
                          <a:effectLst/>
                          <a:latin typeface="Times New Roman" panose="02020603050405020304" pitchFamily="18" charset="0"/>
                          <a:cs typeface="Times New Roman" panose="02020603050405020304" pitchFamily="18" charset="0"/>
                        </a:rPr>
                        <a:t>）</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sz="1200" b="0" dirty="0" smtClean="0">
                          <a:solidFill>
                            <a:schemeClr val="tx1"/>
                          </a:solidFill>
                          <a:effectLst/>
                          <a:latin typeface="Times New Roman" panose="02020603050405020304" pitchFamily="18" charset="0"/>
                          <a:cs typeface="Times New Roman" panose="02020603050405020304" pitchFamily="18" charset="0"/>
                        </a:rPr>
                        <a:t>7.2</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2.8</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1.8</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1517">
                <a:tc>
                  <a:txBody>
                    <a:bodyPr/>
                    <a:lstStyle/>
                    <a:p>
                      <a:pP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Magnetic length</a:t>
                      </a:r>
                      <a:r>
                        <a:rPr lang="zh-CN" sz="1200" b="0">
                          <a:solidFill>
                            <a:schemeClr val="tx1"/>
                          </a:solidFill>
                          <a:effectLst/>
                          <a:latin typeface="Times New Roman" panose="02020603050405020304" pitchFamily="18" charset="0"/>
                          <a:cs typeface="Times New Roman" panose="02020603050405020304" pitchFamily="18" charset="0"/>
                        </a:rPr>
                        <a:t>（</a:t>
                      </a:r>
                      <a:r>
                        <a:rPr lang="en-US" sz="1200" b="0">
                          <a:solidFill>
                            <a:schemeClr val="tx1"/>
                          </a:solidFill>
                          <a:effectLst/>
                          <a:latin typeface="Times New Roman" panose="02020603050405020304" pitchFamily="18" charset="0"/>
                          <a:cs typeface="Times New Roman" panose="02020603050405020304" pitchFamily="18" charset="0"/>
                        </a:rPr>
                        <a:t>m</a:t>
                      </a:r>
                      <a:r>
                        <a:rPr lang="zh-CN" sz="1200" b="0">
                          <a:solidFill>
                            <a:schemeClr val="tx1"/>
                          </a:solidFill>
                          <a:effectLst/>
                          <a:latin typeface="Times New Roman" panose="02020603050405020304" pitchFamily="18" charset="0"/>
                          <a:cs typeface="Times New Roman" panose="02020603050405020304" pitchFamily="18" charset="0"/>
                        </a:rPr>
                        <a:t>）</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1.1</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altLang="zh-CN" sz="1200" b="0" dirty="0" smtClean="0">
                          <a:solidFill>
                            <a:schemeClr val="tx1"/>
                          </a:solidFill>
                          <a:effectLst/>
                          <a:latin typeface="Times New Roman" panose="02020603050405020304" pitchFamily="18" charset="0"/>
                          <a:ea typeface="+mn-ea"/>
                          <a:cs typeface="Times New Roman" panose="02020603050405020304" pitchFamily="18" charset="0"/>
                        </a:rPr>
                        <a:t>2.0</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1.98</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Conductor (</a:t>
                      </a:r>
                      <a:r>
                        <a:rPr lang="en-US" sz="1200" b="0" dirty="0" err="1" smtClean="0">
                          <a:solidFill>
                            <a:schemeClr val="tx1"/>
                          </a:solidFill>
                          <a:effectLst/>
                          <a:latin typeface="Times New Roman" panose="02020603050405020304" pitchFamily="18" charset="0"/>
                          <a:cs typeface="Times New Roman" panose="02020603050405020304" pitchFamily="18" charset="0"/>
                        </a:rPr>
                        <a:t>NbTi</a:t>
                      </a:r>
                      <a:r>
                        <a:rPr lang="en-US" sz="1200" b="0" dirty="0" smtClean="0">
                          <a:solidFill>
                            <a:schemeClr val="tx1"/>
                          </a:solidFill>
                          <a:effectLst/>
                          <a:latin typeface="Times New Roman" panose="02020603050405020304" pitchFamily="18" charset="0"/>
                          <a:cs typeface="Times New Roman" panose="02020603050405020304" pitchFamily="18" charset="0"/>
                        </a:rPr>
                        <a:t>-Cu, mm)</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sz="1200" b="0" dirty="0" smtClean="0">
                          <a:solidFill>
                            <a:schemeClr val="tx1"/>
                          </a:solidFill>
                          <a:effectLst/>
                          <a:latin typeface="Times New Roman" panose="02020603050405020304" pitchFamily="18" charset="0"/>
                          <a:cs typeface="Times New Roman" panose="02020603050405020304" pitchFamily="18" charset="0"/>
                        </a:rPr>
                        <a:t>2.5×1.5</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solidFill>
                      <a:schemeClr val="accent1"/>
                    </a:solidFill>
                  </a:tcPr>
                </a:tc>
                <a:tc hMerge="1">
                  <a:txBody>
                    <a:bodyPr/>
                    <a:lstStyle/>
                    <a:p>
                      <a:endParaRPr lang="zh-CN" altLang="en-US"/>
                    </a:p>
                  </a:txBody>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tc>
                <a:tc hMerge="1">
                  <a:txBody>
                    <a:bodyPr/>
                    <a:lstStyle/>
                    <a:p>
                      <a:endParaRPr lang="zh-CN" altLang="en-US"/>
                    </a:p>
                  </a:txBody>
                  <a:tcPr/>
                </a:tc>
              </a:tr>
              <a:tr h="151517">
                <a:tc>
                  <a:txBody>
                    <a:bodyPr/>
                    <a:lstStyle/>
                    <a:p>
                      <a:pP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Coil layers</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200" b="0" dirty="0" smtClean="0">
                          <a:solidFill>
                            <a:schemeClr val="tx1"/>
                          </a:solidFill>
                          <a:effectLst/>
                          <a:latin typeface="Times New Roman" panose="02020603050405020304" pitchFamily="18" charset="0"/>
                          <a:cs typeface="Times New Roman" panose="02020603050405020304" pitchFamily="18" charset="0"/>
                        </a:rPr>
                        <a:t>16</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altLang="zh-CN" sz="1200" b="0" dirty="0" smtClean="0">
                          <a:solidFill>
                            <a:schemeClr val="tx1"/>
                          </a:solidFill>
                          <a:effectLst/>
                          <a:latin typeface="Times New Roman" panose="02020603050405020304" pitchFamily="18" charset="0"/>
                          <a:ea typeface="+mn-ea"/>
                          <a:cs typeface="Times New Roman" panose="02020603050405020304" pitchFamily="18" charset="0"/>
                        </a:rPr>
                        <a:t>8</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4/2</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Excitation current</a:t>
                      </a:r>
                      <a:r>
                        <a:rPr lang="zh-CN" sz="1200" b="0" dirty="0">
                          <a:solidFill>
                            <a:schemeClr val="tx1"/>
                          </a:solidFill>
                          <a:effectLst/>
                          <a:latin typeface="Times New Roman" panose="02020603050405020304" pitchFamily="18" charset="0"/>
                          <a:cs typeface="Times New Roman" panose="02020603050405020304" pitchFamily="18" charset="0"/>
                        </a:rPr>
                        <a:t>（</a:t>
                      </a:r>
                      <a:r>
                        <a:rPr lang="en-US" sz="1200" b="0" dirty="0">
                          <a:solidFill>
                            <a:schemeClr val="tx1"/>
                          </a:solidFill>
                          <a:effectLst/>
                          <a:latin typeface="Times New Roman" panose="02020603050405020304" pitchFamily="18" charset="0"/>
                          <a:cs typeface="Times New Roman" panose="02020603050405020304" pitchFamily="18" charset="0"/>
                        </a:rPr>
                        <a:t>kA</a:t>
                      </a:r>
                      <a:r>
                        <a:rPr lang="zh-CN" sz="1200" b="0" dirty="0">
                          <a:solidFill>
                            <a:schemeClr val="tx1"/>
                          </a:solidFill>
                          <a:effectLst/>
                          <a:latin typeface="Times New Roman" panose="02020603050405020304" pitchFamily="18" charset="0"/>
                          <a:cs typeface="Times New Roman" panose="02020603050405020304" pitchFamily="18" charset="0"/>
                        </a:rPr>
                        <a:t>）</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altLang="zh-CN" sz="1200" b="0" dirty="0" smtClean="0">
                          <a:solidFill>
                            <a:schemeClr val="tx1"/>
                          </a:solidFill>
                          <a:effectLst/>
                          <a:latin typeface="Times New Roman" panose="02020603050405020304" pitchFamily="18" charset="0"/>
                          <a:ea typeface="+mn-ea"/>
                          <a:cs typeface="Times New Roman" panose="02020603050405020304" pitchFamily="18" charset="0"/>
                        </a:rPr>
                        <a:t>1.0</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solidFill>
                      <a:schemeClr val="accent1"/>
                    </a:solidFill>
                  </a:tcPr>
                </a:tc>
                <a:tc hMerge="1">
                  <a:txBody>
                    <a:bodyPr/>
                    <a:lstStyle/>
                    <a:p>
                      <a:endParaRPr lang="zh-CN" altLang="en-US"/>
                    </a:p>
                  </a:txBody>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tc>
                <a:tc hMerge="1">
                  <a:txBody>
                    <a:bodyPr/>
                    <a:lstStyle/>
                    <a:p>
                      <a:endParaRPr lang="zh-CN" altLang="en-US"/>
                    </a:p>
                  </a:txBody>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Inductance</a:t>
                      </a:r>
                      <a:r>
                        <a:rPr lang="zh-CN" sz="1200" b="0" dirty="0">
                          <a:solidFill>
                            <a:schemeClr val="tx1"/>
                          </a:solidFill>
                          <a:effectLst/>
                          <a:latin typeface="Times New Roman" panose="02020603050405020304" pitchFamily="18" charset="0"/>
                          <a:cs typeface="Times New Roman" panose="02020603050405020304" pitchFamily="18" charset="0"/>
                        </a:rPr>
                        <a:t>（</a:t>
                      </a:r>
                      <a:r>
                        <a:rPr lang="en-US" sz="1200" b="0" dirty="0">
                          <a:solidFill>
                            <a:schemeClr val="tx1"/>
                          </a:solidFill>
                          <a:effectLst/>
                          <a:latin typeface="Times New Roman" panose="02020603050405020304" pitchFamily="18" charset="0"/>
                          <a:cs typeface="Times New Roman" panose="02020603050405020304" pitchFamily="18" charset="0"/>
                        </a:rPr>
                        <a:t>H</a:t>
                      </a:r>
                      <a:r>
                        <a:rPr lang="zh-CN" sz="1200" b="0" dirty="0">
                          <a:solidFill>
                            <a:schemeClr val="tx1"/>
                          </a:solidFill>
                          <a:effectLst/>
                          <a:latin typeface="Times New Roman" panose="02020603050405020304" pitchFamily="18" charset="0"/>
                          <a:cs typeface="Times New Roman" panose="02020603050405020304" pitchFamily="18" charset="0"/>
                        </a:rPr>
                        <a:t>）</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altLang="zh-CN" sz="1200" b="0" dirty="0" smtClean="0">
                          <a:solidFill>
                            <a:schemeClr val="tx1"/>
                          </a:solidFill>
                          <a:effectLst/>
                          <a:latin typeface="Times New Roman" panose="02020603050405020304" pitchFamily="18" charset="0"/>
                          <a:ea typeface="+mn-ea"/>
                          <a:cs typeface="Times New Roman" panose="02020603050405020304" pitchFamily="18" charset="0"/>
                        </a:rPr>
                        <a:t>1.2</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r h="151517">
                <a:tc>
                  <a:txBody>
                    <a:bodyPr/>
                    <a:lstStyle/>
                    <a:p>
                      <a:pP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Peak field in coil (T)</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200" b="0" smtClean="0">
                          <a:solidFill>
                            <a:schemeClr val="tx1"/>
                          </a:solidFill>
                          <a:effectLst/>
                          <a:latin typeface="Times New Roman" panose="02020603050405020304" pitchFamily="18" charset="0"/>
                          <a:cs typeface="Times New Roman" panose="02020603050405020304" pitchFamily="18" charset="0"/>
                        </a:rPr>
                        <a:t>7.7</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altLang="zh-CN" sz="1200" b="0" smtClean="0">
                          <a:solidFill>
                            <a:schemeClr val="tx1"/>
                          </a:solidFill>
                          <a:effectLst/>
                          <a:latin typeface="Times New Roman" panose="02020603050405020304" pitchFamily="18" charset="0"/>
                          <a:ea typeface="+mn-ea"/>
                          <a:cs typeface="Times New Roman" panose="02020603050405020304" pitchFamily="18" charset="0"/>
                        </a:rPr>
                        <a:t>3.0</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1.9</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Number of sections</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altLang="zh-CN" sz="1200" b="0" smtClean="0">
                          <a:solidFill>
                            <a:schemeClr val="tx1"/>
                          </a:solidFill>
                          <a:effectLst/>
                          <a:latin typeface="Times New Roman" panose="02020603050405020304" pitchFamily="18" charset="0"/>
                          <a:ea typeface="+mn-ea"/>
                          <a:cs typeface="Times New Roman" panose="02020603050405020304" pitchFamily="18" charset="0"/>
                        </a:rPr>
                        <a:t>4</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altLang="zh-CN" sz="1200" b="0" smtClean="0">
                          <a:solidFill>
                            <a:schemeClr val="tx1"/>
                          </a:solidFill>
                          <a:effectLst/>
                          <a:latin typeface="Times New Roman" panose="02020603050405020304" pitchFamily="18" charset="0"/>
                          <a:ea typeface="+mn-ea"/>
                          <a:cs typeface="Times New Roman" panose="02020603050405020304" pitchFamily="18" charset="0"/>
                        </a:rPr>
                        <a:t>11</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a:lnSpc>
                          <a:spcPct val="107000"/>
                        </a:lnSpc>
                        <a:spcAft>
                          <a:spcPts val="800"/>
                        </a:spcAft>
                      </a:pPr>
                      <a:r>
                        <a:rPr lang="en-US" altLang="zh-CN" sz="1200" b="0" dirty="0" smtClean="0">
                          <a:solidFill>
                            <a:schemeClr val="tx1"/>
                          </a:solidFill>
                          <a:effectLst/>
                          <a:latin typeface="Times New Roman" panose="02020603050405020304" pitchFamily="18" charset="0"/>
                          <a:ea typeface="+mn-ea"/>
                          <a:cs typeface="Times New Roman" panose="02020603050405020304" pitchFamily="18" charset="0"/>
                        </a:rPr>
                        <a:t>7</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r>
              <a:tr h="158835">
                <a:tc>
                  <a:txBody>
                    <a:bodyPr/>
                    <a:lstStyle/>
                    <a:p>
                      <a:pP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Solenoid coil inner diameter (mm)</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120</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solidFill>
                      <a:schemeClr val="accent1"/>
                    </a:solidFill>
                  </a:tcPr>
                </a:tc>
                <a:tc hMerge="1">
                  <a:txBody>
                    <a:bodyPr/>
                    <a:lstStyle/>
                    <a:p>
                      <a:endParaRPr lang="zh-CN" altLang="en-US"/>
                    </a:p>
                  </a:txBody>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tc>
                <a:tc hMerge="1">
                  <a:txBody>
                    <a:bodyPr/>
                    <a:lstStyle/>
                    <a:p>
                      <a:endParaRPr lang="zh-CN" altLang="en-US"/>
                    </a:p>
                  </a:txBody>
                  <a:tcPr/>
                </a:tc>
              </a:tr>
              <a:tr h="169050">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Solenoid coil outer diameter (mm)</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sz="1200" b="0" dirty="0" smtClean="0">
                          <a:solidFill>
                            <a:schemeClr val="tx1"/>
                          </a:solidFill>
                          <a:effectLst/>
                          <a:latin typeface="Times New Roman" panose="02020603050405020304" pitchFamily="18" charset="0"/>
                          <a:cs typeface="Times New Roman" panose="02020603050405020304" pitchFamily="18" charset="0"/>
                        </a:rPr>
                        <a:t>390</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solidFill>
                      <a:schemeClr val="accent1"/>
                    </a:solidFill>
                  </a:tcPr>
                </a:tc>
                <a:tc hMerge="1">
                  <a:txBody>
                    <a:bodyPr/>
                    <a:lstStyle/>
                    <a:p>
                      <a:endParaRPr lang="zh-CN" altLang="en-US"/>
                    </a:p>
                  </a:txBody>
                  <a:tcPr/>
                </a:tc>
                <a:tc hMerge="1">
                  <a:txBody>
                    <a:bodyPr/>
                    <a:lstStyle/>
                    <a:p>
                      <a:pPr algn="ctr">
                        <a:lnSpc>
                          <a:spcPct val="107000"/>
                        </a:lnSpc>
                        <a:spcAft>
                          <a:spcPts val="800"/>
                        </a:spcAft>
                      </a:pPr>
                      <a:endParaRPr lang="zh-CN" sz="16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tc>
                <a:tc hMerge="1">
                  <a:txBody>
                    <a:bodyPr/>
                    <a:lstStyle/>
                    <a:p>
                      <a:endParaRPr lang="zh-CN" altLang="en-US"/>
                    </a:p>
                  </a:txBody>
                  <a:tcPr/>
                </a:tc>
              </a:tr>
              <a:tr h="151517">
                <a:tc>
                  <a:txBody>
                    <a:bodyPr/>
                    <a:lstStyle/>
                    <a:p>
                      <a:pP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Total Lorentz force F</a:t>
                      </a:r>
                      <a:r>
                        <a:rPr lang="en-US" sz="1200" b="0" baseline="-25000">
                          <a:solidFill>
                            <a:schemeClr val="tx1"/>
                          </a:solidFill>
                          <a:effectLst/>
                          <a:latin typeface="Times New Roman" panose="02020603050405020304" pitchFamily="18" charset="0"/>
                          <a:cs typeface="Times New Roman" panose="02020603050405020304" pitchFamily="18" charset="0"/>
                        </a:rPr>
                        <a:t>z</a:t>
                      </a:r>
                      <a:r>
                        <a:rPr lang="en-US" sz="1200" b="0">
                          <a:solidFill>
                            <a:schemeClr val="tx1"/>
                          </a:solidFill>
                          <a:effectLst/>
                          <a:latin typeface="Times New Roman" panose="02020603050405020304" pitchFamily="18" charset="0"/>
                          <a:cs typeface="Times New Roman" panose="02020603050405020304" pitchFamily="18" charset="0"/>
                        </a:rPr>
                        <a:t> (kN)</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a:t>
                      </a:r>
                      <a:r>
                        <a:rPr lang="en-US" sz="1200" b="0" smtClean="0">
                          <a:solidFill>
                            <a:schemeClr val="tx1"/>
                          </a:solidFill>
                          <a:effectLst/>
                          <a:latin typeface="Times New Roman" panose="02020603050405020304" pitchFamily="18" charset="0"/>
                          <a:cs typeface="Times New Roman" panose="02020603050405020304" pitchFamily="18" charset="0"/>
                        </a:rPr>
                        <a:t>75</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2">
                  <a:txBody>
                    <a:bodyPr/>
                    <a:lstStyle/>
                    <a:p>
                      <a:pPr algn="ctr">
                        <a:lnSpc>
                          <a:spcPct val="107000"/>
                        </a:lnSpc>
                        <a:spcAft>
                          <a:spcPts val="800"/>
                        </a:spcAft>
                      </a:pPr>
                      <a:r>
                        <a:rPr lang="en-US" sz="1200" b="0">
                          <a:solidFill>
                            <a:schemeClr val="tx1"/>
                          </a:solidFill>
                          <a:effectLst/>
                          <a:latin typeface="Times New Roman" panose="02020603050405020304" pitchFamily="18" charset="0"/>
                          <a:cs typeface="Times New Roman" panose="02020603050405020304" pitchFamily="18" charset="0"/>
                        </a:rPr>
                        <a:t>-</a:t>
                      </a:r>
                      <a:r>
                        <a:rPr lang="en-US" sz="1200" b="0" smtClean="0">
                          <a:solidFill>
                            <a:schemeClr val="tx1"/>
                          </a:solidFill>
                          <a:effectLst/>
                          <a:latin typeface="Times New Roman" panose="02020603050405020304" pitchFamily="18" charset="0"/>
                          <a:cs typeface="Times New Roman" panose="02020603050405020304" pitchFamily="18" charset="0"/>
                        </a:rPr>
                        <a:t>13</a:t>
                      </a:r>
                      <a:endParaRPr lang="zh-CN" sz="1200" b="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gridSpan="2">
                  <a:txBody>
                    <a:bodyPr/>
                    <a:lstStyle/>
                    <a:p>
                      <a:pPr algn="ctr">
                        <a:lnSpc>
                          <a:spcPct val="107000"/>
                        </a:lnSpc>
                        <a:spcAft>
                          <a:spcPts val="800"/>
                        </a:spcAft>
                      </a:pPr>
                      <a:r>
                        <a:rPr lang="en-US" sz="1200" b="0" dirty="0" smtClean="0">
                          <a:solidFill>
                            <a:schemeClr val="tx1"/>
                          </a:solidFill>
                          <a:effectLst/>
                          <a:latin typeface="Times New Roman" panose="02020603050405020304" pitchFamily="18" charset="0"/>
                          <a:cs typeface="Times New Roman" panose="02020603050405020304" pitchFamily="18" charset="0"/>
                        </a:rPr>
                        <a:t>88</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r>
              <a:tr h="151517">
                <a:tc>
                  <a:txBody>
                    <a:bodyPr/>
                    <a:lstStyle/>
                    <a:p>
                      <a:pP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Cryostat diameter (mm)</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gridSpan="5">
                  <a:txBody>
                    <a:bodyPr/>
                    <a:lstStyle/>
                    <a:p>
                      <a:pPr algn="ctr">
                        <a:lnSpc>
                          <a:spcPct val="107000"/>
                        </a:lnSpc>
                        <a:spcAft>
                          <a:spcPts val="800"/>
                        </a:spcAft>
                      </a:pPr>
                      <a:r>
                        <a:rPr lang="en-US" sz="1200" b="0" dirty="0">
                          <a:solidFill>
                            <a:schemeClr val="tx1"/>
                          </a:solidFill>
                          <a:effectLst/>
                          <a:latin typeface="Times New Roman" panose="02020603050405020304" pitchFamily="18" charset="0"/>
                          <a:cs typeface="Times New Roman" panose="02020603050405020304" pitchFamily="18" charset="0"/>
                        </a:rPr>
                        <a:t>500</a:t>
                      </a:r>
                      <a:endParaRPr lang="zh-CN" sz="1200" b="0" dirty="0">
                        <a:solidFill>
                          <a:schemeClr val="tx1"/>
                        </a:solidFill>
                        <a:effectLst/>
                        <a:latin typeface="Times New Roman" panose="02020603050405020304" pitchFamily="18" charset="0"/>
                        <a:ea typeface="宋体" panose="02010600030101010101" pitchFamily="2" charset="-122"/>
                        <a:cs typeface="Times New Roman" panose="02020603050405020304" pitchFamily="18" charset="0"/>
                      </a:endParaRPr>
                    </a:p>
                  </a:txBody>
                  <a:tcPr marL="68573" marR="68573" marT="0" marB="0">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c hMerge="1">
                  <a:txBody>
                    <a:bodyPr/>
                    <a:lstStyle/>
                    <a:p>
                      <a:endParaRPr lang="zh-CN" altLang="en-US"/>
                    </a:p>
                  </a:txBody>
                  <a:tcPr/>
                </a:tc>
              </a:tr>
            </a:tbl>
          </a:graphicData>
        </a:graphic>
      </p:graphicFrame>
      <p:pic>
        <p:nvPicPr>
          <p:cNvPr id="11" name="图片 10"/>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464" y="1150809"/>
            <a:ext cx="5473103" cy="2617770"/>
          </a:xfrm>
          <a:prstGeom prst="rect">
            <a:avLst/>
          </a:prstGeom>
        </p:spPr>
      </p:pic>
    </p:spTree>
    <p:extLst>
      <p:ext uri="{BB962C8B-B14F-4D97-AF65-F5344CB8AC3E}">
        <p14:creationId xmlns:p14="http://schemas.microsoft.com/office/powerpoint/2010/main" val="1875712880"/>
      </p:ext>
    </p:extLst>
  </p:cSld>
  <p:clrMapOvr>
    <a:masterClrMapping/>
  </p:clrMapOvr>
  <mc:AlternateContent xmlns:mc="http://schemas.openxmlformats.org/markup-compatibility/2006" xmlns:p14="http://schemas.microsoft.com/office/powerpoint/2010/main">
    <mc:Choice Requires="p14">
      <p:transition spd="slow" p14:dur="2000" advTm="74133"/>
    </mc:Choice>
    <mc:Fallback xmlns="">
      <p:transition spd="slow" advTm="74133"/>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SC magnet prototype</a:t>
            </a:r>
            <a:endParaRPr lang="zh-CN" altLang="en-US" dirty="0">
              <a:solidFill>
                <a:srgbClr val="FFFF00"/>
              </a:solidFill>
              <a:latin typeface="Arial" panose="020B0604020202020204" pitchFamily="34" charset="0"/>
              <a:cs typeface="Arial" panose="020B0604020202020204" pitchFamily="34" charset="0"/>
            </a:endParaRPr>
          </a:p>
        </p:txBody>
      </p:sp>
      <p:pic>
        <p:nvPicPr>
          <p:cNvPr id="4" name="图片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72502" y="1450591"/>
            <a:ext cx="3140253" cy="2276583"/>
          </a:xfrm>
          <a:prstGeom prst="rect">
            <a:avLst/>
          </a:prstGeom>
        </p:spPr>
      </p:pic>
      <p:pic>
        <p:nvPicPr>
          <p:cNvPr id="5" name="图片 4"/>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12755" y="1450591"/>
            <a:ext cx="2632573" cy="2276583"/>
          </a:xfrm>
          <a:prstGeom prst="rect">
            <a:avLst/>
          </a:prstGeom>
        </p:spPr>
      </p:pic>
      <p:sp>
        <p:nvSpPr>
          <p:cNvPr id="6" name="矩形 5"/>
          <p:cNvSpPr/>
          <p:nvPr/>
        </p:nvSpPr>
        <p:spPr>
          <a:xfrm>
            <a:off x="1223038" y="1081259"/>
            <a:ext cx="3762568" cy="369332"/>
          </a:xfrm>
          <a:prstGeom prst="rect">
            <a:avLst/>
          </a:prstGeom>
        </p:spPr>
        <p:txBody>
          <a:bodyPr wrap="none">
            <a:spAutoFit/>
          </a:bodyPr>
          <a:lstStyle/>
          <a:p>
            <a:r>
              <a:rPr lang="en-US" altLang="zh-CN" dirty="0">
                <a:solidFill>
                  <a:srgbClr val="0033CC"/>
                </a:solidFill>
                <a:latin typeface="Times New Roman" panose="02020603050405020304" pitchFamily="18" charset="0"/>
                <a:cs typeface="Times New Roman" panose="02020603050405020304" pitchFamily="18" charset="0"/>
              </a:rPr>
              <a:t>3D model and field simulation of QD0</a:t>
            </a:r>
            <a:endParaRPr lang="zh-CN" altLang="en-US" dirty="0"/>
          </a:p>
        </p:txBody>
      </p:sp>
      <p:pic>
        <p:nvPicPr>
          <p:cNvPr id="9" name="图片 8"/>
          <p:cNvPicPr/>
          <p:nvPr/>
        </p:nvPicPr>
        <p:blipFill>
          <a:blip r:embed="rId4"/>
          <a:stretch>
            <a:fillRect/>
          </a:stretch>
        </p:blipFill>
        <p:spPr>
          <a:xfrm>
            <a:off x="367748" y="4617834"/>
            <a:ext cx="2736574" cy="2240166"/>
          </a:xfrm>
          <a:prstGeom prst="rect">
            <a:avLst/>
          </a:prstGeom>
        </p:spPr>
      </p:pic>
      <p:pic>
        <p:nvPicPr>
          <p:cNvPr id="10" name="图片 9"/>
          <p:cNvPicPr/>
          <p:nvPr/>
        </p:nvPicPr>
        <p:blipFill>
          <a:blip r:embed="rId5"/>
          <a:stretch>
            <a:fillRect/>
          </a:stretch>
        </p:blipFill>
        <p:spPr>
          <a:xfrm>
            <a:off x="3104321" y="4617834"/>
            <a:ext cx="3711961" cy="2240166"/>
          </a:xfrm>
          <a:prstGeom prst="rect">
            <a:avLst/>
          </a:prstGeom>
        </p:spPr>
      </p:pic>
      <p:sp>
        <p:nvSpPr>
          <p:cNvPr id="11" name="矩形 10"/>
          <p:cNvSpPr/>
          <p:nvPr/>
        </p:nvSpPr>
        <p:spPr>
          <a:xfrm>
            <a:off x="713325" y="3987838"/>
            <a:ext cx="5198859" cy="369332"/>
          </a:xfrm>
          <a:prstGeom prst="rect">
            <a:avLst/>
          </a:prstGeom>
        </p:spPr>
        <p:txBody>
          <a:bodyPr wrap="none">
            <a:spAutoFit/>
          </a:bodyPr>
          <a:lstStyle/>
          <a:p>
            <a:r>
              <a:rPr lang="en-US" altLang="zh-CN" dirty="0">
                <a:solidFill>
                  <a:srgbClr val="0033CC"/>
                </a:solidFill>
                <a:latin typeface="Times New Roman" panose="02020603050405020304" pitchFamily="18" charset="0"/>
                <a:cs typeface="Times New Roman" panose="02020603050405020304" pitchFamily="18" charset="0"/>
              </a:rPr>
              <a:t>Mechanical and stress analysis of QD0 are in progress</a:t>
            </a:r>
            <a:endParaRPr lang="zh-CN" altLang="en-US" dirty="0"/>
          </a:p>
        </p:txBody>
      </p:sp>
      <p:sp>
        <p:nvSpPr>
          <p:cNvPr id="12" name="矩形 11"/>
          <p:cNvSpPr/>
          <p:nvPr/>
        </p:nvSpPr>
        <p:spPr>
          <a:xfrm>
            <a:off x="6096000" y="1081259"/>
            <a:ext cx="6096000" cy="2980816"/>
          </a:xfrm>
          <a:prstGeom prst="rect">
            <a:avLst/>
          </a:prstGeom>
        </p:spPr>
        <p:txBody>
          <a:bodyPr>
            <a:spAutoFit/>
          </a:bodyPr>
          <a:lstStyle/>
          <a:p>
            <a:pPr>
              <a:lnSpc>
                <a:spcPct val="105000"/>
              </a:lnSpc>
              <a:spcBef>
                <a:spcPts val="600"/>
              </a:spcBef>
            </a:pPr>
            <a:r>
              <a:rPr lang="en-US" altLang="zh-CN" sz="2000" dirty="0">
                <a:solidFill>
                  <a:srgbClr val="0033CC"/>
                </a:solidFill>
                <a:latin typeface="Times New Roman" panose="02020603050405020304" pitchFamily="18" charset="0"/>
                <a:cs typeface="Times New Roman" panose="02020603050405020304" pitchFamily="18" charset="0"/>
              </a:rPr>
              <a:t>Specifications on superconductor strand and cable:</a:t>
            </a:r>
          </a:p>
          <a:p>
            <a:pPr>
              <a:lnSpc>
                <a:spcPct val="105000"/>
              </a:lnSpc>
              <a:spcBef>
                <a:spcPct val="0"/>
              </a:spcBef>
              <a:buFont typeface="Wingdings" panose="05000000000000000000" pitchFamily="2" charset="2"/>
              <a:buChar char="ü"/>
            </a:pPr>
            <a:r>
              <a:rPr lang="en-US" altLang="zh-CN" sz="2000" b="1" dirty="0">
                <a:solidFill>
                  <a:srgbClr val="0033CC"/>
                </a:solidFill>
                <a:latin typeface="Times New Roman" panose="02020603050405020304" pitchFamily="18" charset="0"/>
                <a:cs typeface="Times New Roman" panose="02020603050405020304" pitchFamily="18" charset="0"/>
              </a:rPr>
              <a:t>Strand: </a:t>
            </a:r>
          </a:p>
          <a:p>
            <a:pPr>
              <a:lnSpc>
                <a:spcPct val="105000"/>
              </a:lnSpc>
              <a:spcBef>
                <a:spcPct val="0"/>
              </a:spcBef>
            </a:pPr>
            <a:r>
              <a:rPr lang="en-US" altLang="zh-CN" sz="2000" dirty="0">
                <a:solidFill>
                  <a:srgbClr val="0033CC"/>
                </a:solidFill>
                <a:latin typeface="Times New Roman" panose="02020603050405020304" pitchFamily="18" charset="0"/>
                <a:cs typeface="Times New Roman" panose="02020603050405020304" pitchFamily="18" charset="0"/>
              </a:rPr>
              <a:t>      </a:t>
            </a:r>
            <a:r>
              <a:rPr lang="en-US" altLang="zh-CN" dirty="0" err="1">
                <a:solidFill>
                  <a:srgbClr val="0033CC"/>
                </a:solidFill>
                <a:latin typeface="Times New Roman" panose="02020603050405020304" pitchFamily="18" charset="0"/>
                <a:cs typeface="Times New Roman" panose="02020603050405020304" pitchFamily="18" charset="0"/>
              </a:rPr>
              <a:t>NbTi</a:t>
            </a:r>
            <a:r>
              <a:rPr lang="en-US" altLang="zh-CN" dirty="0">
                <a:solidFill>
                  <a:srgbClr val="0033CC"/>
                </a:solidFill>
                <a:latin typeface="Times New Roman" panose="02020603050405020304" pitchFamily="18" charset="0"/>
                <a:cs typeface="Times New Roman" panose="02020603050405020304" pitchFamily="18" charset="0"/>
              </a:rPr>
              <a:t>/Cu, 0.5mm in diameter,  </a:t>
            </a:r>
          </a:p>
          <a:p>
            <a:pPr>
              <a:lnSpc>
                <a:spcPct val="105000"/>
              </a:lnSpc>
              <a:spcBef>
                <a:spcPct val="0"/>
              </a:spcBef>
            </a:pPr>
            <a:r>
              <a:rPr lang="en-US" altLang="zh-CN" dirty="0">
                <a:solidFill>
                  <a:srgbClr val="0033CC"/>
                </a:solidFill>
                <a:latin typeface="Times New Roman" panose="02020603050405020304" pitchFamily="18" charset="0"/>
                <a:cs typeface="Times New Roman" panose="02020603050405020304" pitchFamily="18" charset="0"/>
              </a:rPr>
              <a:t>      Cu/</a:t>
            </a:r>
            <a:r>
              <a:rPr lang="en-US" altLang="zh-CN" dirty="0" err="1">
                <a:solidFill>
                  <a:srgbClr val="0033CC"/>
                </a:solidFill>
                <a:latin typeface="Times New Roman" panose="02020603050405020304" pitchFamily="18" charset="0"/>
                <a:cs typeface="Times New Roman" panose="02020603050405020304" pitchFamily="18" charset="0"/>
              </a:rPr>
              <a:t>Sc</a:t>
            </a:r>
            <a:r>
              <a:rPr lang="en-US" altLang="zh-CN" dirty="0">
                <a:solidFill>
                  <a:srgbClr val="0033CC"/>
                </a:solidFill>
                <a:latin typeface="Times New Roman" panose="02020603050405020304" pitchFamily="18" charset="0"/>
                <a:cs typeface="Times New Roman" panose="02020603050405020304" pitchFamily="18" charset="0"/>
              </a:rPr>
              <a:t>=1.3, Filament diameter &lt; 8</a:t>
            </a:r>
            <a:r>
              <a:rPr lang="el-GR" altLang="zh-CN" dirty="0">
                <a:solidFill>
                  <a:srgbClr val="0033CC"/>
                </a:solidFill>
                <a:latin typeface="Times New Roman" panose="02020603050405020304" pitchFamily="18" charset="0"/>
                <a:cs typeface="Times New Roman" panose="02020603050405020304" pitchFamily="18" charset="0"/>
              </a:rPr>
              <a:t>μ</a:t>
            </a:r>
            <a:r>
              <a:rPr lang="en-US" altLang="zh-CN" dirty="0">
                <a:solidFill>
                  <a:srgbClr val="0033CC"/>
                </a:solidFill>
                <a:latin typeface="Times New Roman" panose="02020603050405020304" pitchFamily="18" charset="0"/>
                <a:cs typeface="Times New Roman" panose="02020603050405020304" pitchFamily="18" charset="0"/>
              </a:rPr>
              <a:t>m,</a:t>
            </a:r>
          </a:p>
          <a:p>
            <a:pPr>
              <a:lnSpc>
                <a:spcPct val="105000"/>
              </a:lnSpc>
              <a:spcBef>
                <a:spcPct val="0"/>
              </a:spcBef>
            </a:pPr>
            <a:r>
              <a:rPr lang="en-US" altLang="zh-CN" dirty="0">
                <a:solidFill>
                  <a:srgbClr val="0033CC"/>
                </a:solidFill>
                <a:latin typeface="Times New Roman" panose="02020603050405020304" pitchFamily="18" charset="0"/>
                <a:cs typeface="Times New Roman" panose="02020603050405020304" pitchFamily="18" charset="0"/>
              </a:rPr>
              <a:t>      @4.2K, Ic≥340A@3T</a:t>
            </a:r>
            <a:r>
              <a:rPr lang="zh-CN" altLang="en-US" dirty="0">
                <a:solidFill>
                  <a:srgbClr val="0033CC"/>
                </a:solidFill>
                <a:latin typeface="Times New Roman" panose="02020603050405020304" pitchFamily="18" charset="0"/>
                <a:cs typeface="Times New Roman" panose="02020603050405020304" pitchFamily="18" charset="0"/>
              </a:rPr>
              <a:t>，</a:t>
            </a:r>
            <a:r>
              <a:rPr lang="en-US" altLang="zh-CN" dirty="0">
                <a:solidFill>
                  <a:srgbClr val="0033CC"/>
                </a:solidFill>
                <a:latin typeface="Times New Roman" panose="02020603050405020304" pitchFamily="18" charset="0"/>
                <a:cs typeface="Times New Roman" panose="02020603050405020304" pitchFamily="18" charset="0"/>
              </a:rPr>
              <a:t>Ic≥280A@4T</a:t>
            </a:r>
            <a:r>
              <a:rPr lang="zh-CN" altLang="en-US" dirty="0">
                <a:solidFill>
                  <a:srgbClr val="0033CC"/>
                </a:solidFill>
                <a:latin typeface="Times New Roman" panose="02020603050405020304" pitchFamily="18" charset="0"/>
                <a:cs typeface="Times New Roman" panose="02020603050405020304" pitchFamily="18" charset="0"/>
              </a:rPr>
              <a:t>，</a:t>
            </a:r>
            <a:r>
              <a:rPr lang="en-US" altLang="zh-CN" dirty="0">
                <a:solidFill>
                  <a:srgbClr val="0033CC"/>
                </a:solidFill>
                <a:latin typeface="Times New Roman" panose="02020603050405020304" pitchFamily="18" charset="0"/>
                <a:cs typeface="Times New Roman" panose="02020603050405020304" pitchFamily="18" charset="0"/>
              </a:rPr>
              <a:t>Ic≥230A@5T.</a:t>
            </a:r>
            <a:endParaRPr lang="en-US" altLang="zh-CN" sz="2000" dirty="0">
              <a:solidFill>
                <a:srgbClr val="0033CC"/>
              </a:solidFill>
              <a:latin typeface="Times New Roman" panose="02020603050405020304" pitchFamily="18" charset="0"/>
              <a:cs typeface="Times New Roman" panose="02020603050405020304" pitchFamily="18" charset="0"/>
            </a:endParaRPr>
          </a:p>
          <a:p>
            <a:pPr>
              <a:lnSpc>
                <a:spcPct val="105000"/>
              </a:lnSpc>
              <a:spcBef>
                <a:spcPct val="0"/>
              </a:spcBef>
              <a:buFont typeface="Wingdings" panose="05000000000000000000" pitchFamily="2" charset="2"/>
              <a:buChar char="ü"/>
            </a:pPr>
            <a:r>
              <a:rPr lang="en-US" altLang="zh-CN" sz="2000" b="1" dirty="0">
                <a:solidFill>
                  <a:srgbClr val="0033CC"/>
                </a:solidFill>
                <a:latin typeface="Times New Roman" panose="02020603050405020304" pitchFamily="18" charset="0"/>
                <a:cs typeface="Times New Roman" panose="02020603050405020304" pitchFamily="18" charset="0"/>
              </a:rPr>
              <a:t>Rutherford Cable: </a:t>
            </a:r>
          </a:p>
          <a:p>
            <a:pPr>
              <a:lnSpc>
                <a:spcPct val="105000"/>
              </a:lnSpc>
              <a:spcBef>
                <a:spcPct val="0"/>
              </a:spcBef>
            </a:pPr>
            <a:r>
              <a:rPr lang="en-US" altLang="zh-CN" sz="2000" dirty="0">
                <a:solidFill>
                  <a:srgbClr val="0033CC"/>
                </a:solidFill>
                <a:latin typeface="Times New Roman" panose="02020603050405020304" pitchFamily="18" charset="0"/>
                <a:cs typeface="Times New Roman" panose="02020603050405020304" pitchFamily="18" charset="0"/>
              </a:rPr>
              <a:t>      </a:t>
            </a:r>
            <a:r>
              <a:rPr lang="en-US" altLang="zh-CN" dirty="0">
                <a:solidFill>
                  <a:srgbClr val="0033CC"/>
                </a:solidFill>
                <a:latin typeface="Times New Roman" panose="02020603050405020304" pitchFamily="18" charset="0"/>
                <a:cs typeface="Times New Roman" panose="02020603050405020304" pitchFamily="18" charset="0"/>
              </a:rPr>
              <a:t>Width: 3mm, mid thickness: 0.93 mm,  </a:t>
            </a:r>
          </a:p>
          <a:p>
            <a:pPr>
              <a:lnSpc>
                <a:spcPct val="105000"/>
              </a:lnSpc>
              <a:spcBef>
                <a:spcPct val="0"/>
              </a:spcBef>
            </a:pPr>
            <a:r>
              <a:rPr lang="en-US" altLang="zh-CN" dirty="0">
                <a:solidFill>
                  <a:srgbClr val="0033CC"/>
                </a:solidFill>
                <a:latin typeface="Times New Roman" panose="02020603050405020304" pitchFamily="18" charset="0"/>
                <a:cs typeface="Times New Roman" panose="02020603050405020304" pitchFamily="18" charset="0"/>
              </a:rPr>
              <a:t>       keystone angle: 1.9 </a:t>
            </a:r>
            <a:r>
              <a:rPr lang="en-US" altLang="zh-CN" dirty="0" err="1">
                <a:solidFill>
                  <a:srgbClr val="0033CC"/>
                </a:solidFill>
                <a:latin typeface="Times New Roman" panose="02020603050405020304" pitchFamily="18" charset="0"/>
                <a:cs typeface="Times New Roman" panose="02020603050405020304" pitchFamily="18" charset="0"/>
              </a:rPr>
              <a:t>deg</a:t>
            </a:r>
            <a:r>
              <a:rPr lang="en-US" altLang="zh-CN" dirty="0">
                <a:solidFill>
                  <a:srgbClr val="0033CC"/>
                </a:solidFill>
                <a:latin typeface="Times New Roman" panose="02020603050405020304" pitchFamily="18" charset="0"/>
                <a:cs typeface="Times New Roman" panose="02020603050405020304" pitchFamily="18" charset="0"/>
              </a:rPr>
              <a:t>, No of stands: 12. </a:t>
            </a:r>
          </a:p>
          <a:p>
            <a:pPr>
              <a:lnSpc>
                <a:spcPct val="105000"/>
              </a:lnSpc>
              <a:spcBef>
                <a:spcPts val="600"/>
              </a:spcBef>
            </a:pPr>
            <a:r>
              <a:rPr lang="en-US" altLang="zh-CN" sz="2000" dirty="0">
                <a:solidFill>
                  <a:srgbClr val="FF0000"/>
                </a:solidFill>
                <a:latin typeface="Times New Roman" panose="02020603050405020304" pitchFamily="18" charset="0"/>
              </a:rPr>
              <a:t>Ordered:</a:t>
            </a:r>
            <a:r>
              <a:rPr lang="en-US" altLang="zh-CN" sz="2000" dirty="0">
                <a:solidFill>
                  <a:srgbClr val="0033CC"/>
                </a:solidFill>
                <a:latin typeface="Times New Roman" panose="02020603050405020304" pitchFamily="18" charset="0"/>
                <a:cs typeface="Times New Roman" panose="02020603050405020304" pitchFamily="18" charset="0"/>
              </a:rPr>
              <a:t> </a:t>
            </a:r>
            <a:r>
              <a:rPr lang="en-US" altLang="zh-CN" sz="2000" dirty="0" err="1">
                <a:solidFill>
                  <a:srgbClr val="0033CC"/>
                </a:solidFill>
                <a:latin typeface="Times New Roman" panose="02020603050405020304" pitchFamily="18" charset="0"/>
                <a:cs typeface="Times New Roman" panose="02020603050405020304" pitchFamily="18" charset="0"/>
              </a:rPr>
              <a:t>NbTi</a:t>
            </a:r>
            <a:r>
              <a:rPr lang="en-US" altLang="zh-CN" sz="2000" dirty="0">
                <a:solidFill>
                  <a:srgbClr val="0033CC"/>
                </a:solidFill>
                <a:latin typeface="Times New Roman" panose="02020603050405020304" pitchFamily="18" charset="0"/>
                <a:cs typeface="Times New Roman" panose="02020603050405020304" pitchFamily="18" charset="0"/>
              </a:rPr>
              <a:t>/Cu Strand, Rutherford Cable.</a:t>
            </a:r>
          </a:p>
        </p:txBody>
      </p:sp>
      <p:pic>
        <p:nvPicPr>
          <p:cNvPr id="13" name="图片 2"/>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144972" y="4449528"/>
            <a:ext cx="2513990" cy="16078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4" name="图片 13"/>
          <p:cNvPicPr>
            <a:picLocks noChangeAspect="1"/>
          </p:cNvPicPr>
          <p:nvPr/>
        </p:nvPicPr>
        <p:blipFill>
          <a:blip r:embed="rId7" cstate="print">
            <a:extLst>
              <a:ext uri="{28A0092B-C50C-407E-A947-70E740481C1C}">
                <a14:useLocalDpi xmlns:a14="http://schemas.microsoft.com/office/drawing/2010/main" val="0"/>
              </a:ext>
            </a:extLst>
          </a:blip>
          <a:stretch>
            <a:fillRect/>
          </a:stretch>
        </p:blipFill>
        <p:spPr>
          <a:xfrm>
            <a:off x="9839738" y="4024161"/>
            <a:ext cx="2102079" cy="2804022"/>
          </a:xfrm>
          <a:prstGeom prst="rect">
            <a:avLst/>
          </a:prstGeom>
        </p:spPr>
      </p:pic>
      <p:sp>
        <p:nvSpPr>
          <p:cNvPr id="15" name="矩形 14"/>
          <p:cNvSpPr/>
          <p:nvPr/>
        </p:nvSpPr>
        <p:spPr>
          <a:xfrm>
            <a:off x="682547" y="4322739"/>
            <a:ext cx="2236510"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Stress after assembled</a:t>
            </a:r>
            <a:endParaRPr lang="zh-CN" altLang="en-US" dirty="0">
              <a:latin typeface="Times New Roman" panose="02020603050405020304" pitchFamily="18" charset="0"/>
              <a:cs typeface="Times New Roman" panose="02020603050405020304" pitchFamily="18" charset="0"/>
            </a:endParaRPr>
          </a:p>
        </p:txBody>
      </p:sp>
      <p:sp>
        <p:nvSpPr>
          <p:cNvPr id="16" name="矩形 15"/>
          <p:cNvSpPr/>
          <p:nvPr/>
        </p:nvSpPr>
        <p:spPr>
          <a:xfrm>
            <a:off x="3414149" y="4322739"/>
            <a:ext cx="2993127" cy="369332"/>
          </a:xfrm>
          <a:prstGeom prst="rect">
            <a:avLst/>
          </a:prstGeom>
        </p:spPr>
        <p:txBody>
          <a:bodyPr wrap="none">
            <a:spAutoFit/>
          </a:bodyPr>
          <a:lstStyle/>
          <a:p>
            <a:r>
              <a:rPr lang="en-US" altLang="zh-CN" dirty="0">
                <a:latin typeface="Times New Roman" panose="02020603050405020304" pitchFamily="18" charset="0"/>
                <a:cs typeface="Times New Roman" panose="02020603050405020304" pitchFamily="18" charset="0"/>
              </a:rPr>
              <a:t>Stress after cool down to 4.2K</a:t>
            </a:r>
            <a:endParaRPr lang="zh-CN" altLang="en-US" dirty="0">
              <a:latin typeface="Times New Roman" panose="02020603050405020304" pitchFamily="18" charset="0"/>
              <a:cs typeface="Times New Roman" panose="02020603050405020304" pitchFamily="18" charset="0"/>
            </a:endParaRPr>
          </a:p>
        </p:txBody>
      </p:sp>
    </p:spTree>
    <p:extLst>
      <p:ext uri="{BB962C8B-B14F-4D97-AF65-F5344CB8AC3E}">
        <p14:creationId xmlns:p14="http://schemas.microsoft.com/office/powerpoint/2010/main" val="87403435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en-US" altLang="zh-CN" dirty="0" smtClean="0">
                <a:solidFill>
                  <a:srgbClr val="FFFF00"/>
                </a:solidFill>
                <a:latin typeface="Arial" panose="020B0604020202020204" pitchFamily="34" charset="0"/>
                <a:cs typeface="Arial" panose="020B0604020202020204" pitchFamily="34" charset="0"/>
              </a:rPr>
              <a:t>Detector magnet yoke decrease</a:t>
            </a:r>
            <a:endParaRPr lang="zh-CN" altLang="en-US" dirty="0">
              <a:solidFill>
                <a:srgbClr val="FFFF00"/>
              </a:solidFill>
              <a:latin typeface="Arial" panose="020B0604020202020204" pitchFamily="34" charset="0"/>
              <a:cs typeface="Arial" panose="020B0604020202020204" pitchFamily="34" charset="0"/>
            </a:endParaRPr>
          </a:p>
        </p:txBody>
      </p:sp>
      <p:sp>
        <p:nvSpPr>
          <p:cNvPr id="5" name="矩形 4"/>
          <p:cNvSpPr/>
          <p:nvPr/>
        </p:nvSpPr>
        <p:spPr>
          <a:xfrm>
            <a:off x="234950" y="3229024"/>
            <a:ext cx="5270500" cy="523220"/>
          </a:xfrm>
          <a:prstGeom prst="rect">
            <a:avLst/>
          </a:prstGeom>
        </p:spPr>
        <p:txBody>
          <a:bodyPr wrap="square">
            <a:spAutoFit/>
          </a:bodyPr>
          <a:lstStyle/>
          <a:p>
            <a:r>
              <a:rPr lang="en-US" altLang="zh-CN" sz="1400" dirty="0">
                <a:latin typeface="Arial" panose="020B0604020202020204" pitchFamily="34" charset="0"/>
                <a:ea typeface="MS Mincho" panose="02020609040205080304" pitchFamily="49" charset="-128"/>
                <a:cs typeface="Arial" panose="020B0604020202020204" pitchFamily="34" charset="0"/>
              </a:rPr>
              <a:t>Shape and size comparison: purple part is the coil, red part is the yoke.</a:t>
            </a:r>
            <a:endParaRPr lang="zh-CN" altLang="en-US" sz="1400" dirty="0">
              <a:latin typeface="Arial" panose="020B0604020202020204" pitchFamily="34" charset="0"/>
              <a:cs typeface="Arial" panose="020B0604020202020204" pitchFamily="34" charset="0"/>
            </a:endParaRPr>
          </a:p>
        </p:txBody>
      </p:sp>
      <p:graphicFrame>
        <p:nvGraphicFramePr>
          <p:cNvPr id="6" name="表格 5"/>
          <p:cNvGraphicFramePr>
            <a:graphicFrameLocks noGrp="1"/>
          </p:cNvGraphicFramePr>
          <p:nvPr>
            <p:extLst>
              <p:ext uri="{D42A27DB-BD31-4B8C-83A1-F6EECF244321}">
                <p14:modId xmlns:p14="http://schemas.microsoft.com/office/powerpoint/2010/main" val="589657784"/>
              </p:ext>
            </p:extLst>
          </p:nvPr>
        </p:nvGraphicFramePr>
        <p:xfrm>
          <a:off x="5867400" y="1126490"/>
          <a:ext cx="5911158" cy="2434185"/>
        </p:xfrm>
        <a:graphic>
          <a:graphicData uri="http://schemas.openxmlformats.org/drawingml/2006/table">
            <a:tbl>
              <a:tblPr firstRow="1" firstCol="1" bandRow="1">
                <a:tableStyleId>{93296810-A885-4BE3-A3E7-6D5BEEA58F35}</a:tableStyleId>
              </a:tblPr>
              <a:tblGrid>
                <a:gridCol w="2139756"/>
                <a:gridCol w="1157078"/>
                <a:gridCol w="1307162"/>
                <a:gridCol w="1307162"/>
              </a:tblGrid>
              <a:tr h="374490">
                <a:tc>
                  <a:txBody>
                    <a:bodyPr/>
                    <a:lstStyle/>
                    <a:p>
                      <a:pPr algn="ctr">
                        <a:spcAft>
                          <a:spcPts val="0"/>
                        </a:spcAft>
                      </a:pPr>
                      <a:r>
                        <a:rPr lang="en-US" sz="1050" kern="100" dirty="0">
                          <a:effectLst/>
                          <a:latin typeface="Arial" panose="020B0604020202020204" pitchFamily="34" charset="0"/>
                          <a:cs typeface="Arial" panose="020B0604020202020204" pitchFamily="34" charset="0"/>
                        </a:rPr>
                        <a:t> </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CEPC original</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CEPC 3 layers yoke</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ea typeface="MS Mincho" panose="02020609040205080304" pitchFamily="49" charset="-128"/>
                          <a:cs typeface="Arial" panose="020B0604020202020204" pitchFamily="34" charset="0"/>
                        </a:rPr>
                        <a:t>Smaller coil &amp; 1 layer yoke</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dirty="0">
                          <a:effectLst/>
                          <a:latin typeface="Arial" panose="020B0604020202020204" pitchFamily="34" charset="0"/>
                          <a:cs typeface="Arial" panose="020B0604020202020204" pitchFamily="34" charset="0"/>
                        </a:rPr>
                        <a:t>Central field (T)</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3</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3</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ea typeface="MS Mincho" panose="02020609040205080304" pitchFamily="49" charset="-128"/>
                          <a:cs typeface="Arial" panose="020B0604020202020204" pitchFamily="34" charset="0"/>
                        </a:rPr>
                        <a:t>3</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Diameter of coil (mm)</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7200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7200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ea typeface="MS Mincho" panose="02020609040205080304" pitchFamily="49" charset="-128"/>
                          <a:cs typeface="Arial" panose="020B0604020202020204" pitchFamily="34" charset="0"/>
                        </a:rPr>
                        <a:t>6800</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Length of coil (mm)</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7606</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7606</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ea typeface="MS Mincho" panose="02020609040205080304" pitchFamily="49" charset="-128"/>
                          <a:cs typeface="Arial" panose="020B0604020202020204" pitchFamily="34" charset="0"/>
                        </a:rPr>
                        <a:t>7238</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374490">
                <a:tc>
                  <a:txBody>
                    <a:bodyPr/>
                    <a:lstStyle/>
                    <a:p>
                      <a:pPr algn="ctr">
                        <a:spcAft>
                          <a:spcPts val="0"/>
                        </a:spcAft>
                      </a:pPr>
                      <a:r>
                        <a:rPr lang="en-US" sz="1050" kern="100">
                          <a:effectLst/>
                          <a:latin typeface="Arial" panose="020B0604020202020204" pitchFamily="34" charset="0"/>
                          <a:cs typeface="Arial" panose="020B0604020202020204" pitchFamily="34" charset="0"/>
                        </a:rPr>
                        <a:t>Barrel yoke inner diameter (mm)</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8800</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9000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ea typeface="MS Mincho" panose="02020609040205080304" pitchFamily="49" charset="-128"/>
                          <a:cs typeface="Arial" panose="020B0604020202020204" pitchFamily="34" charset="0"/>
                        </a:rPr>
                        <a:t>8400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374490">
                <a:tc>
                  <a:txBody>
                    <a:bodyPr/>
                    <a:lstStyle/>
                    <a:p>
                      <a:pPr algn="ctr">
                        <a:spcAft>
                          <a:spcPts val="0"/>
                        </a:spcAft>
                      </a:pPr>
                      <a:r>
                        <a:rPr lang="en-US" sz="1050" kern="100">
                          <a:effectLst/>
                          <a:latin typeface="Arial" panose="020B0604020202020204" pitchFamily="34" charset="0"/>
                          <a:cs typeface="Arial" panose="020B0604020202020204" pitchFamily="34" charset="0"/>
                        </a:rPr>
                        <a:t>Barrel yoke outer diameter (mm)</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14480</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12200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ea typeface="MS Mincho" panose="02020609040205080304" pitchFamily="49" charset="-128"/>
                          <a:cs typeface="Arial" panose="020B0604020202020204" pitchFamily="34" charset="0"/>
                        </a:rPr>
                        <a:t>9600</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Total length of yoke (mm)</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13966</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11600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ea typeface="MS Mincho" panose="02020609040205080304" pitchFamily="49" charset="-128"/>
                          <a:cs typeface="Arial" panose="020B0604020202020204" pitchFamily="34" charset="0"/>
                        </a:rPr>
                        <a:t>9200</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Weight of barrel yoke (t)</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6122</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1608</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ea typeface="MS Mincho" panose="02020609040205080304" pitchFamily="49" charset="-128"/>
                          <a:cs typeface="Arial" panose="020B0604020202020204" pitchFamily="34" charset="0"/>
                        </a:rPr>
                        <a:t>1125</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Weight of each end cap (t)</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3419</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678</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ea typeface="MS Mincho" panose="02020609040205080304" pitchFamily="49" charset="-128"/>
                          <a:cs typeface="Arial" panose="020B0604020202020204" pitchFamily="34" charset="0"/>
                        </a:rPr>
                        <a:t>405</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r h="187245">
                <a:tc>
                  <a:txBody>
                    <a:bodyPr/>
                    <a:lstStyle/>
                    <a:p>
                      <a:pPr algn="ctr">
                        <a:spcAft>
                          <a:spcPts val="0"/>
                        </a:spcAft>
                      </a:pPr>
                      <a:r>
                        <a:rPr lang="en-US" sz="1050" kern="100">
                          <a:effectLst/>
                          <a:latin typeface="Arial" panose="020B0604020202020204" pitchFamily="34" charset="0"/>
                          <a:cs typeface="Arial" panose="020B0604020202020204" pitchFamily="34" charset="0"/>
                        </a:rPr>
                        <a:t>Total weight of yoke (t)</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a:effectLst/>
                          <a:latin typeface="Arial" panose="020B0604020202020204" pitchFamily="34" charset="0"/>
                          <a:cs typeface="Arial" panose="020B0604020202020204" pitchFamily="34" charset="0"/>
                        </a:rPr>
                        <a:t>12573</a:t>
                      </a:r>
                      <a:endParaRPr lang="zh-CN" sz="1200" kern="10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kern="100" dirty="0">
                          <a:effectLst/>
                          <a:latin typeface="Arial" panose="020B0604020202020204" pitchFamily="34" charset="0"/>
                          <a:cs typeface="Arial" panose="020B0604020202020204" pitchFamily="34" charset="0"/>
                        </a:rPr>
                        <a:t>2874.5</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c>
                  <a:txBody>
                    <a:bodyPr/>
                    <a:lstStyle/>
                    <a:p>
                      <a:pPr algn="ctr">
                        <a:spcAft>
                          <a:spcPts val="0"/>
                        </a:spcAft>
                      </a:pPr>
                      <a:r>
                        <a:rPr lang="en-US" sz="1050" b="1" kern="100" dirty="0">
                          <a:effectLst/>
                          <a:latin typeface="Arial" panose="020B0604020202020204" pitchFamily="34" charset="0"/>
                          <a:ea typeface="MS Mincho" panose="02020609040205080304" pitchFamily="49" charset="-128"/>
                          <a:cs typeface="Arial" panose="020B0604020202020204" pitchFamily="34" charset="0"/>
                        </a:rPr>
                        <a:t>1935</a:t>
                      </a:r>
                      <a:endParaRPr lang="zh-CN" sz="1200" kern="100" dirty="0">
                        <a:effectLst/>
                        <a:latin typeface="Arial" panose="020B0604020202020204" pitchFamily="34" charset="0"/>
                        <a:ea typeface="MS Mincho" panose="02020609040205080304" pitchFamily="49" charset="-128"/>
                        <a:cs typeface="Arial" panose="020B0604020202020204" pitchFamily="34" charset="0"/>
                      </a:endParaRPr>
                    </a:p>
                  </a:txBody>
                  <a:tcPr marL="68580" marR="68580" marT="0" marB="0"/>
                </a:tc>
              </a:tr>
            </a:tbl>
          </a:graphicData>
        </a:graphic>
      </p:graphicFrame>
      <p:pic>
        <p:nvPicPr>
          <p:cNvPr id="7" name="图片 6"/>
          <p:cNvPicPr/>
          <p:nvPr/>
        </p:nvPicPr>
        <p:blipFill>
          <a:blip r:embed="rId2"/>
          <a:stretch>
            <a:fillRect/>
          </a:stretch>
        </p:blipFill>
        <p:spPr>
          <a:xfrm>
            <a:off x="260350" y="1126490"/>
            <a:ext cx="5245100" cy="2181860"/>
          </a:xfrm>
          <a:prstGeom prst="rect">
            <a:avLst/>
          </a:prstGeom>
        </p:spPr>
      </p:pic>
      <p:sp>
        <p:nvSpPr>
          <p:cNvPr id="8" name="矩形 7"/>
          <p:cNvSpPr/>
          <p:nvPr/>
        </p:nvSpPr>
        <p:spPr>
          <a:xfrm>
            <a:off x="4035644" y="4174119"/>
            <a:ext cx="3370090" cy="2031325"/>
          </a:xfrm>
          <a:prstGeom prst="rect">
            <a:avLst/>
          </a:prstGeom>
        </p:spPr>
        <p:txBody>
          <a:bodyPr wrap="square">
            <a:spAutoFit/>
          </a:bodyPr>
          <a:lstStyle/>
          <a:p>
            <a:pPr marL="285750" indent="-285750">
              <a:buFont typeface="Wingdings" panose="05000000000000000000" pitchFamily="2" charset="2"/>
              <a:buChar char="Ø"/>
            </a:pPr>
            <a:r>
              <a:rPr lang="zh-CN" altLang="zh-CN" sz="1400" dirty="0">
                <a:ea typeface="Cambria" panose="02040503050406030204" pitchFamily="18" charset="0"/>
                <a:cs typeface="Times New Roman" panose="02020603050405020304" pitchFamily="18" charset="0"/>
              </a:rPr>
              <a:t> </a:t>
            </a:r>
            <a:r>
              <a:rPr lang="en-US" altLang="zh-CN" sz="1400" dirty="0">
                <a:latin typeface="Arial" panose="020B0604020202020204" pitchFamily="34" charset="0"/>
                <a:ea typeface="Cambria" panose="02040503050406030204" pitchFamily="18" charset="0"/>
                <a:cs typeface="Arial" panose="020B0604020202020204" pitchFamily="34" charset="0"/>
              </a:rPr>
              <a:t>The original design of detector magnet has a very thick </a:t>
            </a:r>
            <a:r>
              <a:rPr lang="en-US" altLang="zh-CN" sz="1400" dirty="0" smtClean="0">
                <a:latin typeface="Arial" panose="020B0604020202020204" pitchFamily="34" charset="0"/>
                <a:ea typeface="Cambria" panose="02040503050406030204" pitchFamily="18" charset="0"/>
                <a:cs typeface="Arial" panose="020B0604020202020204" pitchFamily="34" charset="0"/>
              </a:rPr>
              <a:t>yoke. R</a:t>
            </a:r>
            <a:r>
              <a:rPr lang="en-US" altLang="zh-CN" sz="1400" dirty="0" smtClean="0">
                <a:latin typeface="Arial" panose="020B0604020202020204" pitchFamily="34" charset="0"/>
                <a:ea typeface="MS Mincho" panose="02020609040205080304" pitchFamily="49" charset="-128"/>
                <a:cs typeface="Arial" panose="020B0604020202020204" pitchFamily="34" charset="0"/>
              </a:rPr>
              <a:t>educes </a:t>
            </a:r>
            <a:r>
              <a:rPr lang="en-US" altLang="zh-CN" sz="1400" dirty="0">
                <a:latin typeface="Arial" panose="020B0604020202020204" pitchFamily="34" charset="0"/>
                <a:ea typeface="MS Mincho" panose="02020609040205080304" pitchFamily="49" charset="-128"/>
                <a:cs typeface="Arial" panose="020B0604020202020204" pitchFamily="34" charset="0"/>
              </a:rPr>
              <a:t>the thickness and total weight by 70% and 85% w.r.t the original design. </a:t>
            </a:r>
            <a:endParaRPr lang="en-US" altLang="zh-CN" sz="1400" dirty="0" smtClean="0">
              <a:latin typeface="Arial" panose="020B0604020202020204" pitchFamily="34" charset="0"/>
              <a:ea typeface="MS Mincho" panose="02020609040205080304" pitchFamily="49" charset="-128"/>
              <a:cs typeface="Arial" panose="020B0604020202020204" pitchFamily="34" charset="0"/>
            </a:endParaRPr>
          </a:p>
          <a:p>
            <a:pPr marL="285750" indent="-285750">
              <a:buFont typeface="Wingdings" panose="05000000000000000000" pitchFamily="2" charset="2"/>
              <a:buChar char="Ø"/>
            </a:pPr>
            <a:r>
              <a:rPr lang="en-US" altLang="zh-CN" sz="1400" dirty="0" smtClean="0">
                <a:latin typeface="Arial" panose="020B0604020202020204" pitchFamily="34" charset="0"/>
                <a:ea typeface="MS Mincho" panose="02020609040205080304" pitchFamily="49" charset="-128"/>
                <a:cs typeface="Arial" panose="020B0604020202020204" pitchFamily="34" charset="0"/>
              </a:rPr>
              <a:t>Benefits: weight reduced to ¼, cost reduced a lot.</a:t>
            </a:r>
          </a:p>
          <a:p>
            <a:pPr marL="285750" indent="-285750">
              <a:buFont typeface="Wingdings" panose="05000000000000000000" pitchFamily="2" charset="2"/>
              <a:buChar char="Ø"/>
            </a:pPr>
            <a:r>
              <a:rPr lang="en-US" altLang="zh-CN" sz="1400" dirty="0" smtClean="0">
                <a:latin typeface="Arial" panose="020B0604020202020204" pitchFamily="34" charset="0"/>
                <a:ea typeface="MS Mincho" panose="02020609040205080304" pitchFamily="49" charset="-128"/>
                <a:cs typeface="Arial" panose="020B0604020202020204" pitchFamily="34" charset="0"/>
              </a:rPr>
              <a:t>End cap edge reduced to 4.6m from IP, supporting system design easier.</a:t>
            </a:r>
          </a:p>
        </p:txBody>
      </p:sp>
      <p:pic>
        <p:nvPicPr>
          <p:cNvPr id="9" name="图片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71438" y="3926572"/>
            <a:ext cx="3875873" cy="290612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圆角矩形 9"/>
          <p:cNvSpPr/>
          <p:nvPr/>
        </p:nvSpPr>
        <p:spPr bwMode="auto">
          <a:xfrm>
            <a:off x="3947311" y="4028792"/>
            <a:ext cx="3458423" cy="2335794"/>
          </a:xfrm>
          <a:prstGeom prst="roundRect">
            <a:avLst/>
          </a:prstGeom>
          <a:noFill/>
          <a:ln>
            <a:solidFill>
              <a:srgbClr val="FF3399"/>
            </a:solidFill>
          </a:ln>
          <a:effectLst/>
          <a:extLst/>
        </p:spPr>
        <p:txBody>
          <a:bodyPr vert="horz" wrap="none" lIns="91440" tIns="45720" rIns="91440" bIns="45720" numCol="1" rtlCol="0" anchor="ctr" anchorCtr="0" compatLnSpc="1">
            <a:prstTxWarp prst="textNoShape">
              <a:avLst/>
            </a:prstTxWarp>
          </a:bodyPr>
          <a:lstStyle/>
          <a:p>
            <a: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pPr>
            <a:endParaRPr kumimoji="0" lang="zh-CN" altLang="en-US"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endParaRPr>
          </a:p>
        </p:txBody>
      </p:sp>
      <p:pic>
        <p:nvPicPr>
          <p:cNvPr id="11" name="图片 10"/>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731658" y="3639131"/>
            <a:ext cx="3966927" cy="2469412"/>
          </a:xfrm>
          <a:prstGeom prst="rect">
            <a:avLst/>
          </a:prstGeom>
        </p:spPr>
      </p:pic>
      <p:sp>
        <p:nvSpPr>
          <p:cNvPr id="12" name="矩形 11"/>
          <p:cNvSpPr/>
          <p:nvPr/>
        </p:nvSpPr>
        <p:spPr>
          <a:xfrm>
            <a:off x="7641127" y="6205444"/>
            <a:ext cx="4716854" cy="523220"/>
          </a:xfrm>
          <a:prstGeom prst="rect">
            <a:avLst/>
          </a:prstGeom>
        </p:spPr>
        <p:txBody>
          <a:bodyPr wrap="square">
            <a:spAutoFit/>
          </a:bodyPr>
          <a:lstStyle/>
          <a:p>
            <a:r>
              <a:rPr lang="en-US" altLang="zh-CN" sz="1400" i="1" dirty="0" smtClean="0">
                <a:solidFill>
                  <a:schemeClr val="accent2">
                    <a:lumMod val="75000"/>
                  </a:schemeClr>
                </a:solidFill>
                <a:latin typeface="Arial" panose="020B0604020202020204" pitchFamily="34" charset="0"/>
                <a:ea typeface="宋体" panose="02010600030101010101" pitchFamily="2" charset="-122"/>
                <a:cs typeface="Arial" panose="020B0604020202020204" pitchFamily="34" charset="0"/>
              </a:rPr>
              <a:t>Combined </a:t>
            </a:r>
            <a:r>
              <a:rPr lang="en-US" altLang="zh-CN" sz="1400" i="1" dirty="0">
                <a:solidFill>
                  <a:schemeClr val="accent2">
                    <a:lumMod val="75000"/>
                  </a:schemeClr>
                </a:solidFill>
                <a:latin typeface="Arial" panose="020B0604020202020204" pitchFamily="34" charset="0"/>
                <a:ea typeface="宋体" panose="02010600030101010101" pitchFamily="2" charset="-122"/>
                <a:cs typeface="Arial" panose="020B0604020202020204" pitchFamily="34" charset="0"/>
              </a:rPr>
              <a:t>field distribution of anti-solenoid and detector solenoid magnet meets the design requirements. </a:t>
            </a:r>
            <a:endParaRPr lang="zh-CN" altLang="en-US" sz="1400" i="1" dirty="0">
              <a:solidFill>
                <a:schemeClr val="accent2">
                  <a:lumMod val="75000"/>
                </a:schemeClr>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138198501"/>
      </p:ext>
    </p:extLst>
  </p:cSld>
  <p:clrMapOvr>
    <a:masterClrMapping/>
  </p:clrMapOvr>
</p:sld>
</file>

<file path=ppt/theme/theme1.xml><?xml version="1.0" encoding="utf-8"?>
<a:theme xmlns:a="http://schemas.openxmlformats.org/drawingml/2006/main" name="lCEG">
  <a:themeElements>
    <a:clrScheme name="lCEG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fontScheme name="lCEG">
      <a:majorFont>
        <a:latin typeface="Verdana"/>
        <a:ea typeface=""/>
        <a:cs typeface=""/>
      </a:majorFont>
      <a:minorFont>
        <a:latin typeface="Verdana"/>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auto">
        <a:xfrm>
          <a:off x="0" y="0"/>
          <a:ext cx="1" cy="1"/>
        </a:xfrm>
        <a:custGeom>
          <a:avLst/>
          <a:gdLst/>
          <a:ahLst/>
          <a:cxnLst/>
          <a:rect l="0" t="0" r="0" b="0"/>
          <a:pathLst/>
        </a:custGeom>
        <a:gradFill rotWithShape="1">
          <a:gsLst>
            <a:gs pos="0">
              <a:schemeClr val="bg1">
                <a:alpha val="0"/>
              </a:schemeClr>
            </a:gs>
            <a:gs pos="50000">
              <a:srgbClr val="FF9900"/>
            </a:gs>
            <a:gs pos="100000">
              <a:schemeClr val="bg1">
                <a:alpha val="0"/>
              </a:schemeClr>
            </a:gs>
          </a:gsLst>
          <a:lin ang="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defRPr kumimoji="0" lang="en-US" alt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defRPr>
        </a:defPPr>
      </a:lstStyle>
    </a:spDef>
    <a:lnDef>
      <a:spPr bwMode="auto">
        <a:xfrm>
          <a:off x="0" y="0"/>
          <a:ext cx="1" cy="1"/>
        </a:xfrm>
        <a:custGeom>
          <a:avLst/>
          <a:gdLst/>
          <a:ahLst/>
          <a:cxnLst/>
          <a:rect l="0" t="0" r="0" b="0"/>
          <a:pathLst/>
        </a:custGeom>
        <a:gradFill rotWithShape="1">
          <a:gsLst>
            <a:gs pos="0">
              <a:schemeClr val="bg1">
                <a:alpha val="0"/>
              </a:schemeClr>
            </a:gs>
            <a:gs pos="50000">
              <a:srgbClr val="FF9900"/>
            </a:gs>
            <a:gs pos="100000">
              <a:schemeClr val="bg1">
                <a:alpha val="0"/>
              </a:schemeClr>
            </a:gs>
          </a:gsLst>
          <a:lin ang="0" scaled="1"/>
        </a:gradFill>
        <a:ln>
          <a:noFill/>
        </a:ln>
        <a:effectLst/>
        <a:extLst>
          <a:ext uri="{91240B29-F687-4F45-9708-019B960494DF}">
            <a14:hiddenLine xmlns:a14="http://schemas.microsoft.com/office/drawing/2010/main" w="9525" cap="flat" cmpd="sng" algn="ctr">
              <a:solidFill>
                <a:schemeClr val="tx1"/>
              </a:solidFill>
              <a:prstDash val="solid"/>
              <a:round/>
              <a:headEnd type="none" w="med" len="med"/>
              <a:tailEnd type="none" w="med" len="med"/>
            </a14:hiddenLine>
          </a:ext>
          <a:ext uri="{AF507438-7753-43E0-B8FC-AC1667EBCBE1}">
            <a14:hiddenEffects xmlns:a14="http://schemas.microsoft.com/office/drawing/2010/main">
              <a:effectLst>
                <a:outerShdw dist="35921" dir="2700000" algn="ctr" rotWithShape="0">
                  <a:schemeClr val="bg2"/>
                </a:outerShdw>
              </a:effectLst>
            </a14:hiddenEffects>
          </a:ext>
        </a:extLst>
      </a:spPr>
      <a:bodyPr vert="horz" wrap="none" lIns="91440" tIns="45720" rIns="91440" bIns="45720" numCol="1" anchor="ctr" anchorCtr="0" compatLnSpc="1">
        <a:prstTxWarp prst="textNoShape">
          <a:avLst/>
        </a:prstTxWarp>
      </a:bodyPr>
      <a:lstStyle>
        <a:defPPr marL="342900" marR="0" indent="-342900" algn="ctr" defTabSz="914400" rtl="0" eaLnBrk="1" fontAlgn="base" latinLnBrk="0" hangingPunct="1">
          <a:lnSpc>
            <a:spcPct val="90000"/>
          </a:lnSpc>
          <a:spcBef>
            <a:spcPct val="20000"/>
          </a:spcBef>
          <a:spcAft>
            <a:spcPct val="0"/>
          </a:spcAft>
          <a:buClr>
            <a:schemeClr val="hlink"/>
          </a:buClr>
          <a:buSzTx/>
          <a:buFont typeface="Wingdings" panose="05000000000000000000" pitchFamily="2" charset="2"/>
          <a:buNone/>
          <a:tabLst/>
          <a:defRPr kumimoji="0" lang="en-US" altLang="zh-CN" sz="2400" b="0" i="0" u="none" strike="noStrike" cap="none" normalizeH="0" baseline="0" smtClean="0">
            <a:ln>
              <a:noFill/>
            </a:ln>
            <a:solidFill>
              <a:srgbClr val="000000"/>
            </a:solidFill>
            <a:effectLst/>
            <a:latin typeface="Arial" panose="020B0604020202020204" pitchFamily="34" charset="0"/>
            <a:ea typeface="宋体" panose="02010600030101010101" pitchFamily="2" charset="-122"/>
          </a:defRPr>
        </a:defPPr>
      </a:lstStyle>
    </a:lnDef>
  </a:objectDefaults>
  <a:extraClrSchemeLst>
    <a:extraClrScheme>
      <a:clrScheme name="lCEG 1">
        <a:dk1>
          <a:srgbClr val="2B166E"/>
        </a:dk1>
        <a:lt1>
          <a:srgbClr val="FFFFFF"/>
        </a:lt1>
        <a:dk2>
          <a:srgbClr val="336699"/>
        </a:dk2>
        <a:lt2>
          <a:srgbClr val="DDDDDD"/>
        </a:lt2>
        <a:accent1>
          <a:srgbClr val="458F8F"/>
        </a:accent1>
        <a:accent2>
          <a:srgbClr val="CCCC00"/>
        </a:accent2>
        <a:accent3>
          <a:srgbClr val="FFFFFF"/>
        </a:accent3>
        <a:accent4>
          <a:srgbClr val="23115D"/>
        </a:accent4>
        <a:accent5>
          <a:srgbClr val="B0C6C6"/>
        </a:accent5>
        <a:accent6>
          <a:srgbClr val="B9B900"/>
        </a:accent6>
        <a:hlink>
          <a:srgbClr val="9999FF"/>
        </a:hlink>
        <a:folHlink>
          <a:srgbClr val="6C9BBE"/>
        </a:folHlink>
      </a:clrScheme>
      <a:clrMap bg1="lt1" tx1="dk1" bg2="lt2" tx2="dk2" accent1="accent1" accent2="accent2" accent3="accent3" accent4="accent4" accent5="accent5" accent6="accent6" hlink="hlink" folHlink="folHlink"/>
    </a:extraClrScheme>
    <a:extraClrScheme>
      <a:clrScheme name="lCEG 2">
        <a:dk1>
          <a:srgbClr val="666633"/>
        </a:dk1>
        <a:lt1>
          <a:srgbClr val="FFFFFF"/>
        </a:lt1>
        <a:dk2>
          <a:srgbClr val="000066"/>
        </a:dk2>
        <a:lt2>
          <a:srgbClr val="F7F4D5"/>
        </a:lt2>
        <a:accent1>
          <a:srgbClr val="C86C62"/>
        </a:accent1>
        <a:accent2>
          <a:srgbClr val="D3A5DF"/>
        </a:accent2>
        <a:accent3>
          <a:srgbClr val="FFFFFF"/>
        </a:accent3>
        <a:accent4>
          <a:srgbClr val="56562A"/>
        </a:accent4>
        <a:accent5>
          <a:srgbClr val="E0BAB7"/>
        </a:accent5>
        <a:accent6>
          <a:srgbClr val="BF95CA"/>
        </a:accent6>
        <a:hlink>
          <a:srgbClr val="3197BB"/>
        </a:hlink>
        <a:folHlink>
          <a:srgbClr val="878FA5"/>
        </a:folHlink>
      </a:clrScheme>
      <a:clrMap bg1="lt1" tx1="dk1" bg2="lt2" tx2="dk2" accent1="accent1" accent2="accent2" accent3="accent3" accent4="accent4" accent5="accent5" accent6="accent6" hlink="hlink" folHlink="folHlink"/>
    </a:extraClrScheme>
    <a:extraClrScheme>
      <a:clrScheme name="lCEG 3">
        <a:dk1>
          <a:srgbClr val="2B166E"/>
        </a:dk1>
        <a:lt1>
          <a:srgbClr val="FFFFFF"/>
        </a:lt1>
        <a:dk2>
          <a:srgbClr val="3F9D6C"/>
        </a:dk2>
        <a:lt2>
          <a:srgbClr val="DDDDDD"/>
        </a:lt2>
        <a:accent1>
          <a:srgbClr val="5BCD81"/>
        </a:accent1>
        <a:accent2>
          <a:srgbClr val="3399FF"/>
        </a:accent2>
        <a:accent3>
          <a:srgbClr val="FFFFFF"/>
        </a:accent3>
        <a:accent4>
          <a:srgbClr val="23115D"/>
        </a:accent4>
        <a:accent5>
          <a:srgbClr val="B5E3C1"/>
        </a:accent5>
        <a:accent6>
          <a:srgbClr val="2D8AE7"/>
        </a:accent6>
        <a:hlink>
          <a:srgbClr val="6666FF"/>
        </a:hlink>
        <a:folHlink>
          <a:srgbClr val="6C9BBE"/>
        </a:folHlink>
      </a:clrScheme>
      <a:clrMap bg1="lt1" tx1="dk1" bg2="lt2" tx2="dk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CCE8C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5480</TotalTime>
  <Words>2474</Words>
  <Application>Microsoft Office PowerPoint</Application>
  <PresentationFormat>宽屏</PresentationFormat>
  <Paragraphs>426</Paragraphs>
  <Slides>30</Slides>
  <Notes>4</Notes>
  <HiddenSlides>0</HiddenSlides>
  <MMClips>0</MMClips>
  <ScaleCrop>false</ScaleCrop>
  <HeadingPairs>
    <vt:vector size="8" baseType="variant">
      <vt:variant>
        <vt:lpstr>已用的字体</vt:lpstr>
      </vt:variant>
      <vt:variant>
        <vt:i4>13</vt:i4>
      </vt:variant>
      <vt:variant>
        <vt:lpstr>主题</vt:lpstr>
      </vt:variant>
      <vt:variant>
        <vt:i4>1</vt:i4>
      </vt:variant>
      <vt:variant>
        <vt:lpstr>嵌入 OLE 服务器</vt:lpstr>
      </vt:variant>
      <vt:variant>
        <vt:i4>2</vt:i4>
      </vt:variant>
      <vt:variant>
        <vt:lpstr>幻灯片标题</vt:lpstr>
      </vt:variant>
      <vt:variant>
        <vt:i4>30</vt:i4>
      </vt:variant>
    </vt:vector>
  </HeadingPairs>
  <TitlesOfParts>
    <vt:vector size="46" baseType="lpstr">
      <vt:lpstr>Arial Unicode MS</vt:lpstr>
      <vt:lpstr>Courier</vt:lpstr>
      <vt:lpstr>MS Mincho</vt:lpstr>
      <vt:lpstr>宋体</vt:lpstr>
      <vt:lpstr>微软雅黑</vt:lpstr>
      <vt:lpstr>Arial</vt:lpstr>
      <vt:lpstr>Calibri</vt:lpstr>
      <vt:lpstr>Cambria</vt:lpstr>
      <vt:lpstr>Cambria Math</vt:lpstr>
      <vt:lpstr>Symbol</vt:lpstr>
      <vt:lpstr>Times New Roman</vt:lpstr>
      <vt:lpstr>Verdana</vt:lpstr>
      <vt:lpstr>Wingdings</vt:lpstr>
      <vt:lpstr>lCEG</vt:lpstr>
      <vt:lpstr>Image</vt:lpstr>
      <vt:lpstr>BMP 图像</vt:lpstr>
      <vt:lpstr>CEPC MDI</vt:lpstr>
      <vt:lpstr>Outline</vt:lpstr>
      <vt:lpstr>MDI layout and IR design</vt:lpstr>
      <vt:lpstr>PowerPoint 演示文稿</vt:lpstr>
      <vt:lpstr>PowerPoint 演示文稿</vt:lpstr>
      <vt:lpstr>PowerPoint 演示文稿</vt:lpstr>
      <vt:lpstr>PowerPoint 演示文稿</vt:lpstr>
      <vt:lpstr>SC magnet prototype</vt:lpstr>
      <vt:lpstr>Detector magnet yoke decrease</vt:lpstr>
      <vt:lpstr>Synchrotron radiation</vt:lpstr>
      <vt:lpstr>SR from solenoid combined field</vt:lpstr>
      <vt:lpstr>SR critical energy and power distribution</vt:lpstr>
      <vt:lpstr>SR from solenoid combined field</vt:lpstr>
      <vt:lpstr>Beam loss Backgrounds at CEPC</vt:lpstr>
      <vt:lpstr>CEPC beam lifetime</vt:lpstr>
      <vt:lpstr>Loss particles due to RBB &amp; BS</vt:lpstr>
      <vt:lpstr>Collimator design</vt:lpstr>
      <vt:lpstr>Beam-Gas bremsstrahlung and Beam-Thermal photon scattering loss particles  </vt:lpstr>
      <vt:lpstr>PowerPoint 演示文稿</vt:lpstr>
      <vt:lpstr>Synchrotron radiation at collimator</vt:lpstr>
      <vt:lpstr>Collimator design structure</vt:lpstr>
      <vt:lpstr>HOM absorber</vt:lpstr>
      <vt:lpstr>IR mechanics assembly</vt:lpstr>
      <vt:lpstr>IR mechanics assembly</vt:lpstr>
      <vt:lpstr>IR mechanics assembly</vt:lpstr>
      <vt:lpstr>IP BPM</vt:lpstr>
      <vt:lpstr>4 button electrodes BPM</vt:lpstr>
      <vt:lpstr>4 button electrodes BPM</vt:lpstr>
      <vt:lpstr>Summary </vt:lpstr>
      <vt:lpstr>PowerPoint 演示文稿</vt:lpstr>
    </vt:vector>
  </TitlesOfParts>
  <Company>ihep</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Machine-detecter Interface of CEPC double ring</dc:title>
  <dc:creator>unknown</dc:creator>
  <cp:lastModifiedBy>HP</cp:lastModifiedBy>
  <cp:revision>764</cp:revision>
  <dcterms:created xsi:type="dcterms:W3CDTF">2017-10-26T07:15:36Z</dcterms:created>
  <dcterms:modified xsi:type="dcterms:W3CDTF">2019-04-16T08:52:52Z</dcterms:modified>
</cp:coreProperties>
</file>