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73" r:id="rId10"/>
    <p:sldId id="274" r:id="rId11"/>
    <p:sldId id="278" r:id="rId12"/>
    <p:sldId id="275" r:id="rId13"/>
    <p:sldId id="297" r:id="rId14"/>
    <p:sldId id="289" r:id="rId15"/>
    <p:sldId id="298" r:id="rId16"/>
    <p:sldId id="299" r:id="rId17"/>
    <p:sldId id="300" r:id="rId18"/>
    <p:sldId id="301" r:id="rId19"/>
    <p:sldId id="302" r:id="rId20"/>
    <p:sldId id="291" r:id="rId21"/>
    <p:sldId id="29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5953" autoAdjust="0"/>
  </p:normalViewPr>
  <p:slideViewPr>
    <p:cSldViewPr snapToGrid="0">
      <p:cViewPr varScale="1">
        <p:scale>
          <a:sx n="76" d="100"/>
          <a:sy n="76" d="100"/>
        </p:scale>
        <p:origin x="120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B097D-8C57-482F-8256-27E2D0D6BBC1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6788E-5D1E-4E21-B187-3F820EB4E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29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6788E-5D1E-4E21-B187-3F820EB4E9F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999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8E59-C4D6-4496-8938-E30068776399}" type="datetime1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1" y="5054"/>
            <a:ext cx="2094545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1" y="12700"/>
            <a:ext cx="1259259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65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7B149-D809-4906-AFF6-EEFBD2CE70C8}" type="datetime1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1" y="5054"/>
            <a:ext cx="2094545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1" y="12700"/>
            <a:ext cx="1259259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790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6F5BC-1DA1-4BB1-A455-EE047A38271A}" type="datetime1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32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FF000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1820862"/>
          </a:xfrm>
        </p:spPr>
        <p:txBody>
          <a:bodyPr/>
          <a:lstStyle/>
          <a:p>
            <a:r>
              <a:rPr lang="en-US" altLang="zh-CN" dirty="0" smtClean="0"/>
              <a:t>Progress on CEPC High Efficiency Klystron Development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>
            <a:normAutofit/>
          </a:bodyPr>
          <a:lstStyle/>
          <a:p>
            <a:r>
              <a:rPr lang="en-US" altLang="zh-CN" sz="2800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Zusheng</a:t>
            </a:r>
            <a:r>
              <a:rPr lang="en-US" altLang="zh-CN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Zhou</a:t>
            </a:r>
          </a:p>
          <a:p>
            <a:r>
              <a:rPr lang="en-US" altLang="zh-CN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High Efficiency RF Source R&amp;D Collaboration</a:t>
            </a:r>
          </a:p>
          <a:p>
            <a:r>
              <a:rPr lang="en-US" altLang="zh-CN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High Energy Physics</a:t>
            </a:r>
          </a:p>
          <a:p>
            <a:r>
              <a:rPr lang="en-US" altLang="zh-CN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Apr. 16, 2019 </a:t>
            </a:r>
          </a:p>
          <a:p>
            <a:r>
              <a:rPr lang="en-US" altLang="zh-CN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Oxford, </a:t>
            </a:r>
            <a:r>
              <a:rPr lang="en-US" altLang="zh-CN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Plant construction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45" y="1222051"/>
            <a:ext cx="5171699" cy="275472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311296" y="3949576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 of new building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8483" y="1242235"/>
            <a:ext cx="2898439" cy="21738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389" y="4353412"/>
            <a:ext cx="2850868" cy="21381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8233" y="3834315"/>
            <a:ext cx="1917190" cy="26572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45" y="4360720"/>
            <a:ext cx="2841123" cy="21308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770" y="3834315"/>
            <a:ext cx="1993585" cy="2657247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248585" y="341446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Dec. 29, 2018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503" y="1221519"/>
            <a:ext cx="2923920" cy="219294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317674" y="343624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Jan. 10, 2019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3772" y="646279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Jan. 28, 2019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21192" y="6462790"/>
            <a:ext cx="140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Mar. 3, 2019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753895" y="6462790"/>
            <a:ext cx="152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Mar. 27, 2019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635212" y="6462790"/>
            <a:ext cx="148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Apr. 12, 2019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7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Baking furnace preparation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8" y="1144342"/>
            <a:ext cx="3581400" cy="50006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202903" y="6232069"/>
            <a:ext cx="1067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view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745" y="1230673"/>
            <a:ext cx="2431473" cy="324196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337" y="3149460"/>
            <a:ext cx="2542089" cy="33894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9BA3489-5763-4C88-9ECF-690CB29539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766" y="1144342"/>
            <a:ext cx="3101268" cy="4135024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39395" y="4424593"/>
            <a:ext cx="2572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cover and body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07569" y="6445528"/>
            <a:ext cx="172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system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740145" y="5263860"/>
            <a:ext cx="1665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Factory testing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905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High efficiency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25551"/>
            <a:ext cx="10515600" cy="19390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plan </a:t>
            </a:r>
          </a:p>
          <a:p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 1</a:t>
            </a:r>
            <a:r>
              <a:rPr lang="zh-CN" alt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ptimize cavity chain by using the same gun as 1</a:t>
            </a:r>
            <a:r>
              <a:rPr lang="en-US" altLang="zh-CN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tube</a:t>
            </a:r>
          </a:p>
          <a:p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 2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With high voltage gun (110 kV/9.1 A), low perveance</a:t>
            </a:r>
          </a:p>
          <a:p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 3</a:t>
            </a:r>
            <a:r>
              <a:rPr lang="zh-CN" alt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MBK, 54 kV/20A electron gun</a:t>
            </a:r>
            <a:endParaRPr lang="zh-CN" alt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12</a:t>
            </a:fld>
            <a:endParaRPr lang="zh-CN" altLang="en-US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CB3DF800-BAE7-45A7-94E2-6E7D785D4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39506"/>
              </p:ext>
            </p:extLst>
          </p:nvPr>
        </p:nvGraphicFramePr>
        <p:xfrm>
          <a:off x="3240087" y="3609016"/>
          <a:ext cx="5711826" cy="230293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5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2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Parameter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Scheme1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Scheme2</a:t>
                      </a:r>
                      <a:endParaRPr lang="zh-CN" alt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Scheme3</a:t>
                      </a:r>
                      <a:endParaRPr lang="zh-CN" alt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smtClean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Freq.</a:t>
                      </a:r>
                      <a:r>
                        <a:rPr lang="zh-CN" altLang="en-US" sz="1800" b="0" kern="800" dirty="0" smtClean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(MHz)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Voltage</a:t>
                      </a:r>
                      <a:r>
                        <a:rPr lang="zh-CN" alt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(kV)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81.5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110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54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Current</a:t>
                      </a:r>
                      <a:r>
                        <a:rPr lang="zh-CN" alt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(A)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15.1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9.1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20(2.5×8)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Beam</a:t>
                      </a:r>
                      <a:r>
                        <a:rPr lang="en-US" altLang="zh-CN" sz="1800" b="0" kern="800" baseline="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No.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Perveance</a:t>
                      </a:r>
                      <a:r>
                        <a:rPr 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(µP)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0.65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0.25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1.6(0.2×8)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err="1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Efficency</a:t>
                      </a:r>
                      <a:r>
                        <a:rPr lang="zh-CN" alt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(%)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&gt;70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smtClean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~80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&gt;80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kern="800" baseline="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Power</a:t>
                      </a:r>
                      <a:r>
                        <a:rPr lang="en-US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</a:t>
                      </a: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kW)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800(100×8)</a:t>
                      </a:r>
                      <a:endParaRPr lang="zh-CN" sz="1800" b="0" kern="800" dirty="0">
                        <a:solidFill>
                          <a:srgbClr val="0000C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0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0067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Scheme 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48574" y="897750"/>
            <a:ext cx="11231592" cy="862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Gun, collector, focusing magnet and tube length are same with 1</a:t>
            </a:r>
            <a:r>
              <a:rPr lang="en-US" altLang="zh-CN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and optimization cavity chain with CSM method.</a:t>
            </a:r>
            <a:endParaRPr lang="zh-CN" alt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3"/>
          <a:stretch>
            <a:fillRect/>
          </a:stretch>
        </p:blipFill>
        <p:spPr bwMode="auto">
          <a:xfrm>
            <a:off x="290002" y="4528868"/>
            <a:ext cx="4325040" cy="182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412" y="1864742"/>
            <a:ext cx="4550152" cy="243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02" y="1838101"/>
            <a:ext cx="2763748" cy="253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419" y="1864743"/>
            <a:ext cx="3785408" cy="247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4937379" y="4528868"/>
            <a:ext cx="6199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CST(3D</a:t>
            </a:r>
            <a:r>
              <a:rPr lang="en-US" altLang="zh-CN" b="1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b="1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EFF: 68.5%, 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altLang="zh-CN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3.5% </a:t>
            </a:r>
            <a:r>
              <a:rPr lang="en-US" altLang="zh-CN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than </a:t>
            </a:r>
            <a:r>
              <a:rPr lang="en-US" altLang="zh-CN" b="1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prototype</a:t>
            </a:r>
            <a:endParaRPr lang="en-US" altLang="zh-CN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37378" y="5442609"/>
            <a:ext cx="6416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>
                <a:solidFill>
                  <a:srgbClr val="FF0000"/>
                </a:solidFill>
              </a:rPr>
              <a:t>Efficiency improvement </a:t>
            </a:r>
            <a:r>
              <a:rPr lang="en-US" altLang="zh-CN" sz="2400" b="1" dirty="0">
                <a:solidFill>
                  <a:srgbClr val="FF0000"/>
                </a:solidFill>
              </a:rPr>
              <a:t>is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unacceptable, future work will </a:t>
            </a:r>
            <a:r>
              <a:rPr lang="en-US" altLang="zh-CN" sz="2400" b="1" dirty="0">
                <a:solidFill>
                  <a:srgbClr val="FF0000"/>
                </a:solidFill>
              </a:rPr>
              <a:t>be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concentrated on Scheme 2 and 3.  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0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3848" y="706903"/>
            <a:ext cx="40322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9691" y="1780918"/>
            <a:ext cx="2843017" cy="269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图片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309" y="1780918"/>
            <a:ext cx="3627359" cy="267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efficiency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1671" y="4528387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AJDISK(1D)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EFF: 85.6%</a:t>
            </a:r>
          </a:p>
        </p:txBody>
      </p:sp>
      <p:sp>
        <p:nvSpPr>
          <p:cNvPr id="12" name="矩形 11"/>
          <p:cNvSpPr/>
          <p:nvPr/>
        </p:nvSpPr>
        <p:spPr>
          <a:xfrm>
            <a:off x="4393039" y="4528387"/>
            <a:ext cx="2476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KLYC(1D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EFF: 85.6%</a:t>
            </a:r>
          </a:p>
        </p:txBody>
      </p:sp>
      <p:pic>
        <p:nvPicPr>
          <p:cNvPr id="14" name="图片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3848" y="2651591"/>
            <a:ext cx="4032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8404781" y="4528387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EMSYS(2.5D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EFF: 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81.4%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片 1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309" y="5114236"/>
            <a:ext cx="3976854" cy="124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/>
        </p:nvSpPr>
        <p:spPr>
          <a:xfrm>
            <a:off x="399479" y="6349310"/>
            <a:ext cx="4089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CST(3D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EFF(asymmetrical output): 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78%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37378" y="5442609"/>
            <a:ext cx="6808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>
                <a:solidFill>
                  <a:srgbClr val="FF0000"/>
                </a:solidFill>
              </a:rPr>
              <a:t>3D simulation on symmetrical output cavity is in progress.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3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efficiency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6355" y="6356350"/>
            <a:ext cx="120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curve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06275" y="4732738"/>
            <a:ext cx="1529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curve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931" y="1698211"/>
            <a:ext cx="3936521" cy="303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835" y="3183022"/>
            <a:ext cx="3826847" cy="32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223" y="1702624"/>
            <a:ext cx="3656080" cy="303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/>
          <p:cNvSpPr/>
          <p:nvPr/>
        </p:nvSpPr>
        <p:spPr>
          <a:xfrm>
            <a:off x="9506554" y="4707138"/>
            <a:ext cx="1197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Bandwidth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01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129" y="1185985"/>
            <a:ext cx="3687848" cy="5009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Cavity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73105" y="6195891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cavity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07661" y="6195891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cavity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33" y="1624822"/>
            <a:ext cx="2873044" cy="457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8163566" y="4744870"/>
            <a:ext cx="3637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>
                <a:solidFill>
                  <a:srgbClr val="FF0000"/>
                </a:solidFill>
              </a:rPr>
              <a:t>The design of other cavities is also in progress.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8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5214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10" name="文本框 23"/>
          <p:cNvSpPr txBox="1">
            <a:spLocks noChangeArrowheads="1"/>
          </p:cNvSpPr>
          <p:nvPr/>
        </p:nvSpPr>
        <p:spPr bwMode="auto">
          <a:xfrm>
            <a:off x="403817" y="4816205"/>
            <a:ext cx="23651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Gun </a:t>
            </a:r>
            <a:r>
              <a:rPr lang="en-US" altLang="zh-CN" dirty="0" err="1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pootentials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CST </a:t>
            </a:r>
          </a:p>
        </p:txBody>
      </p:sp>
      <p:sp>
        <p:nvSpPr>
          <p:cNvPr id="27" name="矩形 2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Gun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990" y="1595360"/>
            <a:ext cx="3404208" cy="315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66" y="1636375"/>
            <a:ext cx="2701262" cy="324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23"/>
          <p:cNvSpPr txBox="1">
            <a:spLocks noChangeArrowheads="1"/>
          </p:cNvSpPr>
          <p:nvPr/>
        </p:nvSpPr>
        <p:spPr bwMode="auto">
          <a:xfrm>
            <a:off x="3125990" y="4729462"/>
            <a:ext cx="34682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Gun beam trajectories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CST </a:t>
            </a:r>
          </a:p>
        </p:txBody>
      </p:sp>
      <p:pic>
        <p:nvPicPr>
          <p:cNvPr id="3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66" y="5104030"/>
            <a:ext cx="9067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23"/>
          <p:cNvSpPr txBox="1">
            <a:spLocks noChangeArrowheads="1"/>
          </p:cNvSpPr>
          <p:nvPr/>
        </p:nvSpPr>
        <p:spPr bwMode="auto">
          <a:xfrm>
            <a:off x="2659850" y="6450306"/>
            <a:ext cx="37236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Klystron beam trajectory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DGUN 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5214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10" name="文本框 23"/>
          <p:cNvSpPr txBox="1">
            <a:spLocks noChangeArrowheads="1"/>
          </p:cNvSpPr>
          <p:nvPr/>
        </p:nvSpPr>
        <p:spPr bwMode="auto">
          <a:xfrm>
            <a:off x="964677" y="3771138"/>
            <a:ext cx="2028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Input cavity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Cavities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3"/>
          <p:cNvSpPr txBox="1">
            <a:spLocks noChangeArrowheads="1"/>
          </p:cNvSpPr>
          <p:nvPr/>
        </p:nvSpPr>
        <p:spPr bwMode="auto">
          <a:xfrm>
            <a:off x="7850880" y="5934976"/>
            <a:ext cx="2622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Cavity chain optimization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292" y="1738521"/>
            <a:ext cx="345598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653" y="1738521"/>
            <a:ext cx="248920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151" y="3633738"/>
            <a:ext cx="2719380" cy="207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2234" y="3633737"/>
            <a:ext cx="2962613" cy="216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23"/>
          <p:cNvSpPr txBox="1">
            <a:spLocks noChangeArrowheads="1"/>
          </p:cNvSpPr>
          <p:nvPr/>
        </p:nvSpPr>
        <p:spPr bwMode="auto">
          <a:xfrm>
            <a:off x="3946228" y="3771138"/>
            <a:ext cx="2028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Output cavity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8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5214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	Scheme 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5715367" y="42411"/>
            <a:ext cx="6429008" cy="2065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Tentative</a:t>
            </a:r>
            <a:endParaRPr lang="zh-CN" altLang="en-US" sz="9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内容占位符 2"/>
          <p:cNvSpPr txBox="1">
            <a:spLocks/>
          </p:cNvSpPr>
          <p:nvPr/>
        </p:nvSpPr>
        <p:spPr bwMode="auto">
          <a:xfrm>
            <a:off x="376238" y="1075144"/>
            <a:ext cx="6784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efficiency design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23"/>
          <p:cNvSpPr txBox="1">
            <a:spLocks noChangeArrowheads="1"/>
          </p:cNvSpPr>
          <p:nvPr/>
        </p:nvSpPr>
        <p:spPr bwMode="auto">
          <a:xfrm>
            <a:off x="4088355" y="6104935"/>
            <a:ext cx="3696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rgbClr val="00B0F0"/>
              </a:buClr>
              <a:buSzPct val="90000"/>
            </a:pP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More than 80% efficiency in CST</a:t>
            </a:r>
            <a:endParaRPr lang="en-US" altLang="zh-CN" dirty="0">
              <a:solidFill>
                <a:srgbClr val="0000CC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462"/>
          <a:stretch>
            <a:fillRect/>
          </a:stretch>
        </p:blipFill>
        <p:spPr bwMode="auto">
          <a:xfrm>
            <a:off x="1604512" y="2120999"/>
            <a:ext cx="8663737" cy="332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9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3875" y="1252538"/>
            <a:ext cx="10515600" cy="510381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and goal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650MHz/800kW meets CEPC project demands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efficiency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b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tube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and manufacture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 and infrastructure preparation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efficiency design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optimization </a:t>
            </a:r>
          </a:p>
          <a:p>
            <a:pPr>
              <a:lnSpc>
                <a:spcPct val="110000"/>
              </a:lnSpc>
            </a:pPr>
            <a:r>
              <a:rPr lang="en-US" altLang="zh-CN" sz="2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Multi-beam klystron consideration</a:t>
            </a:r>
          </a:p>
          <a:p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4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4" y="1161668"/>
            <a:ext cx="11172825" cy="55324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2400"/>
              </a:spcBef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components machining, brazing, welding and assembly are in progress in collaboration company.</a:t>
            </a:r>
          </a:p>
          <a:p>
            <a:pPr algn="just">
              <a:lnSpc>
                <a:spcPct val="100000"/>
              </a:lnSpc>
              <a:spcBef>
                <a:spcPts val="2400"/>
              </a:spcBef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Pursuing 1</a:t>
            </a:r>
            <a:r>
              <a:rPr lang="en-US" altLang="zh-CN" b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processing and manufacturing and it will 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at the end 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June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2019.</a:t>
            </a:r>
          </a:p>
          <a:p>
            <a:pPr algn="just">
              <a:lnSpc>
                <a:spcPct val="100000"/>
              </a:lnSpc>
              <a:spcBef>
                <a:spcPts val="2400"/>
              </a:spcBef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high efficiency design is concentrated on high voltage klystron and multi-beam klystron.</a:t>
            </a:r>
          </a:p>
          <a:p>
            <a:pPr algn="just">
              <a:lnSpc>
                <a:spcPct val="100000"/>
              </a:lnSpc>
              <a:spcBef>
                <a:spcPts val="2400"/>
              </a:spcBef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work of 1</a:t>
            </a:r>
            <a:r>
              <a:rPr lang="en-US" altLang="zh-CN" b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 efficiency klystron will end in this June and 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2</a:t>
            </a:r>
            <a:r>
              <a:rPr lang="en-US" altLang="zh-CN" b="1" baseline="30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b="1" baseline="30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 klystron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processed and manufactured in June next year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2400"/>
              </a:spcBef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multi-beam klystron design are ongoing simultaneously.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428750" y="182721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5400" smtClean="0">
                <a:latin typeface="Arial" panose="020B0604020202020204" pitchFamily="34" charset="0"/>
                <a:cs typeface="Arial" panose="020B0604020202020204" pitchFamily="34" charset="0"/>
              </a:rPr>
              <a:t>Thanks for your attention!</a:t>
            </a:r>
            <a:endParaRPr lang="zh-CN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0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7675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Strategy and plan (2016 to 2021)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9895" y="1226160"/>
            <a:ext cx="10515600" cy="695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zh-CN" sz="3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US" altLang="zh-CN" sz="3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klystron prototypes </a:t>
            </a:r>
            <a:endParaRPr lang="en-US" altLang="zh-CN" sz="3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54013" y="2824506"/>
            <a:ext cx="4616128" cy="180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57169" y="3860458"/>
            <a:ext cx="5123933" cy="180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57385" y="4875371"/>
            <a:ext cx="5741772" cy="180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84931" y="3313995"/>
            <a:ext cx="1800000" cy="180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47661"/>
              </p:ext>
            </p:extLst>
          </p:nvPr>
        </p:nvGraphicFramePr>
        <p:xfrm>
          <a:off x="1554013" y="2052343"/>
          <a:ext cx="78618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513"/>
                <a:gridCol w="1252150"/>
                <a:gridCol w="1219200"/>
                <a:gridCol w="1309816"/>
                <a:gridCol w="1194486"/>
                <a:gridCol w="14086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2021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838200" y="2718996"/>
            <a:ext cx="72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7030A0"/>
                </a:solidFill>
              </a:rPr>
              <a:t>Step1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838200" y="3747792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Step2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838199" y="4735467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Step3</a:t>
            </a:r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36044" y="4349947"/>
            <a:ext cx="1800000" cy="18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15849" y="5328795"/>
            <a:ext cx="1800000" cy="14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15849" y="5756698"/>
            <a:ext cx="1800000" cy="144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0488829" y="2795744"/>
            <a:ext cx="466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7030A0"/>
                </a:solidFill>
              </a:rPr>
              <a:t>1</a:t>
            </a:r>
            <a:r>
              <a:rPr lang="en-US" altLang="zh-CN" b="1" baseline="30000" dirty="0" smtClean="0">
                <a:solidFill>
                  <a:srgbClr val="7030A0"/>
                </a:solidFill>
              </a:rPr>
              <a:t>st</a:t>
            </a:r>
            <a:r>
              <a:rPr lang="en-US" altLang="zh-CN" b="1" dirty="0" smtClean="0">
                <a:solidFill>
                  <a:srgbClr val="7030A0"/>
                </a:solidFill>
              </a:rPr>
              <a:t> 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10468850" y="376579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2</a:t>
            </a:r>
            <a:r>
              <a:rPr lang="en-US" altLang="zh-CN" b="1" baseline="30000" dirty="0" smtClean="0"/>
              <a:t>nd</a:t>
            </a:r>
            <a:endParaRPr lang="en-US" altLang="zh-CN" b="1" dirty="0" smtClean="0"/>
          </a:p>
        </p:txBody>
      </p:sp>
      <p:sp>
        <p:nvSpPr>
          <p:cNvPr id="21" name="文本框 20"/>
          <p:cNvSpPr txBox="1"/>
          <p:nvPr/>
        </p:nvSpPr>
        <p:spPr>
          <a:xfrm>
            <a:off x="10468850" y="4780705"/>
            <a:ext cx="43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3</a:t>
            </a:r>
            <a:r>
              <a:rPr lang="en-US" altLang="zh-CN" b="1" baseline="30000" dirty="0" smtClean="0">
                <a:solidFill>
                  <a:srgbClr val="0070C0"/>
                </a:solidFill>
              </a:rPr>
              <a:t>rd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488829" y="3265865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4</a:t>
            </a:r>
            <a:r>
              <a:rPr lang="en-US" altLang="zh-CN" b="1" baseline="30000" dirty="0" smtClean="0">
                <a:solidFill>
                  <a:srgbClr val="00B050"/>
                </a:solidFill>
              </a:rPr>
              <a:t>th</a:t>
            </a:r>
            <a:endParaRPr lang="en-US" altLang="zh-CN" b="1" dirty="0" smtClean="0">
              <a:solidFill>
                <a:srgbClr val="00B05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459783" y="426025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</a:t>
            </a:r>
            <a:r>
              <a:rPr lang="en-US" altLang="zh-CN" b="1" baseline="30000" dirty="0" smtClean="0">
                <a:solidFill>
                  <a:srgbClr val="FF0000"/>
                </a:solidFill>
              </a:rPr>
              <a:t>th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463179" y="5177721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C000"/>
                </a:solidFill>
              </a:rPr>
              <a:t>6</a:t>
            </a:r>
            <a:r>
              <a:rPr lang="en-US" altLang="zh-CN" b="1" baseline="30000" dirty="0" smtClean="0">
                <a:solidFill>
                  <a:srgbClr val="FFC000"/>
                </a:solidFill>
              </a:rPr>
              <a:t>th</a:t>
            </a:r>
            <a:endParaRPr lang="en-US" altLang="zh-CN" b="1" dirty="0" smtClean="0">
              <a:solidFill>
                <a:srgbClr val="FFC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468594" y="5605167"/>
            <a:ext cx="69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069924" y="2044510"/>
            <a:ext cx="124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Prototypes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200" y="6178550"/>
            <a:ext cx="2154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00CC"/>
                </a:solidFill>
              </a:rPr>
              <a:t>Efficiency: 60% 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3073499" y="6375430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466631" y="6178550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0000CC"/>
                </a:solidFill>
              </a:rPr>
              <a:t>70</a:t>
            </a:r>
            <a:r>
              <a:rPr lang="en-US" altLang="zh-CN" sz="2400" b="1" dirty="0">
                <a:solidFill>
                  <a:srgbClr val="0000CC"/>
                </a:solidFill>
              </a:rPr>
              <a:t>%</a:t>
            </a:r>
            <a:endParaRPr lang="zh-CN" altLang="en-US" sz="2400" dirty="0"/>
          </a:p>
        </p:txBody>
      </p:sp>
      <p:cxnSp>
        <p:nvCxnSpPr>
          <p:cNvPr id="34" name="直接箭头连接符 33"/>
          <p:cNvCxnSpPr/>
          <p:nvPr/>
        </p:nvCxnSpPr>
        <p:spPr>
          <a:xfrm>
            <a:off x="5365848" y="6375430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758980" y="6178550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0000CC"/>
                </a:solidFill>
              </a:rPr>
              <a:t>80</a:t>
            </a:r>
            <a:r>
              <a:rPr lang="en-US" altLang="zh-CN" sz="2400" b="1" dirty="0">
                <a:solidFill>
                  <a:srgbClr val="0000CC"/>
                </a:solidFill>
              </a:rPr>
              <a:t>%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9015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22" grpId="0"/>
      <p:bldP spid="23" grpId="0"/>
      <p:bldP spid="24" grpId="0"/>
      <p:bldP spid="25" grpId="0"/>
      <p:bldP spid="10" grpId="0"/>
      <p:bldP spid="33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4129" y="105101"/>
            <a:ext cx="11620500" cy="1020763"/>
          </a:xfrm>
        </p:spPr>
        <p:txBody>
          <a:bodyPr/>
          <a:lstStyle/>
          <a:p>
            <a:pPr algn="ctr"/>
            <a:r>
              <a:rPr lang="en-US" altLang="zh-CN" dirty="0" smtClean="0"/>
              <a:t>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prototype tube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500" y="1325563"/>
            <a:ext cx="10896600" cy="14100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method based on 2nd harmonic cavity in order to </a:t>
            </a:r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design and manufacture technologies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high power CW klystron</a:t>
            </a:r>
            <a:r>
              <a:rPr lang="en-US" altLang="zh-CN" b="1" dirty="0">
                <a:solidFill>
                  <a:srgbClr val="0000CC"/>
                </a:solidFill>
              </a:rPr>
              <a:t>.</a:t>
            </a:r>
            <a:endParaRPr lang="en-US" altLang="zh-CN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</a:t>
            </a:fld>
            <a:endParaRPr lang="zh-CN" altLang="en-US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5187ADE9-93C6-4E33-ADF9-29955C6FA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961530"/>
              </p:ext>
            </p:extLst>
          </p:nvPr>
        </p:nvGraphicFramePr>
        <p:xfrm>
          <a:off x="3288103" y="3480076"/>
          <a:ext cx="5615793" cy="23040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6804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5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Main parameters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Goal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Freq. </a:t>
                      </a: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650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990547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 err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Vk</a:t>
                      </a: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(kV)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12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2000" b="0" kern="12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81.5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26523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 err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Ik</a:t>
                      </a: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(A)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15.1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13251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 err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Perveance</a:t>
                      </a: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2000" b="0" kern="12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µP)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0.65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Efficiency (</a:t>
                      </a:r>
                      <a:r>
                        <a:rPr lang="en-GB" sz="20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b="0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&gt;60</a:t>
                      </a:r>
                      <a:endParaRPr lang="zh-CN" sz="2000" b="0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Output power (</a:t>
                      </a: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kW)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800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1dB</a:t>
                      </a:r>
                      <a:r>
                        <a:rPr lang="en-US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bandwidth (</a:t>
                      </a: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MHz)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kern="12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</a:t>
                      </a:r>
                      <a:endParaRPr lang="zh-CN" sz="2000" b="0" kern="12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026506" y="2907802"/>
            <a:ext cx="2255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Parameters</a:t>
            </a:r>
            <a:endParaRPr lang="zh-CN" altLang="en-US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9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6200" y="0"/>
            <a:ext cx="9105900" cy="1003583"/>
          </a:xfrm>
        </p:spPr>
        <p:txBody>
          <a:bodyPr/>
          <a:lstStyle/>
          <a:p>
            <a:pPr algn="ctr"/>
            <a:r>
              <a:rPr lang="en-US" altLang="zh-CN" dirty="0" smtClean="0"/>
              <a:t>Components manufacture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5</a:t>
            </a:fld>
            <a:endParaRPr lang="zh-CN" altLang="en-US" dirty="0"/>
          </a:p>
        </p:txBody>
      </p:sp>
      <p:pic>
        <p:nvPicPr>
          <p:cNvPr id="12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414" y="935831"/>
            <a:ext cx="2525848" cy="206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" y="933902"/>
            <a:ext cx="2601119" cy="206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519" y="933902"/>
            <a:ext cx="2633764" cy="204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618" y="3560146"/>
            <a:ext cx="2627837" cy="210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574" y="3581004"/>
            <a:ext cx="2957579" cy="209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181" y="933902"/>
            <a:ext cx="2829719" cy="204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文本框 23"/>
          <p:cNvSpPr txBox="1"/>
          <p:nvPr/>
        </p:nvSpPr>
        <p:spPr>
          <a:xfrm>
            <a:off x="639811" y="3094872"/>
            <a:ext cx="182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Modulator anode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10131" y="3101222"/>
            <a:ext cx="14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Input coupler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00584" y="3078997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Cooling pipe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551638" y="3043657"/>
            <a:ext cx="187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Gun welding edge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4672" y="5760141"/>
            <a:ext cx="12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Cavity body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072387" y="5766491"/>
            <a:ext cx="125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Cavity nose</a:t>
            </a:r>
            <a:endParaRPr lang="zh-CN" altLang="en-US" dirty="0">
              <a:solidFill>
                <a:srgbClr val="0000CC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1237" y="3581004"/>
            <a:ext cx="2053582" cy="218548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1938" y="3572847"/>
            <a:ext cx="2313787" cy="2189835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7680166" y="581198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Coil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056030" y="5811989"/>
            <a:ext cx="10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Collector</a:t>
            </a:r>
            <a:endParaRPr lang="zh-CN" alt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3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Assembly unit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38730"/>
            <a:ext cx="2743200" cy="365125"/>
          </a:xfrm>
        </p:spPr>
        <p:txBody>
          <a:bodyPr/>
          <a:lstStyle/>
          <a:p>
            <a:fld id="{9C4249D1-14FB-43E1-AF7B-2B2EE71DBD17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19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5129" y="1219554"/>
            <a:ext cx="4128491" cy="246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5128" y="3772523"/>
            <a:ext cx="1815951" cy="185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2243" y="3762997"/>
            <a:ext cx="1834457" cy="1836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18" y="1208881"/>
            <a:ext cx="2717128" cy="441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0110" y="1219554"/>
            <a:ext cx="3473854" cy="441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1749113" y="5775298"/>
            <a:ext cx="411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Focusing electrode and support assembly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57163" y="5793985"/>
            <a:ext cx="280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Modulator anode assembly</a:t>
            </a:r>
            <a:endParaRPr lang="zh-CN" alt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6022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Cavity brazing and cold test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183356"/>
            <a:ext cx="2743200" cy="365125"/>
          </a:xfrm>
        </p:spPr>
        <p:txBody>
          <a:bodyPr/>
          <a:lstStyle/>
          <a:p>
            <a:fld id="{9C4249D1-14FB-43E1-AF7B-2B2EE71DBD17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1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9350" y="3947136"/>
            <a:ext cx="2248542" cy="248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10" y="4022724"/>
            <a:ext cx="3098223" cy="216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11" y="1181818"/>
            <a:ext cx="3113478" cy="235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541" y="1181818"/>
            <a:ext cx="3021960" cy="236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6276" y="1202904"/>
            <a:ext cx="30781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本框 26"/>
          <p:cNvSpPr txBox="1"/>
          <p:nvPr/>
        </p:nvSpPr>
        <p:spPr>
          <a:xfrm>
            <a:off x="1065919" y="3540124"/>
            <a:ext cx="179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2</a:t>
            </a:r>
            <a:r>
              <a:rPr lang="en-US" altLang="zh-CN" baseline="30000" dirty="0" smtClean="0">
                <a:solidFill>
                  <a:srgbClr val="0000CC"/>
                </a:solidFill>
              </a:rPr>
              <a:t>nd</a:t>
            </a:r>
            <a:r>
              <a:rPr lang="en-US" altLang="zh-CN" dirty="0" smtClean="0">
                <a:solidFill>
                  <a:srgbClr val="0000CC"/>
                </a:solidFill>
              </a:rPr>
              <a:t> cavity brazing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79806" y="6357981"/>
            <a:ext cx="336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4</a:t>
            </a:r>
            <a:r>
              <a:rPr lang="en-US" altLang="zh-CN" baseline="30000" dirty="0" smtClean="0">
                <a:solidFill>
                  <a:srgbClr val="0000CC"/>
                </a:solidFill>
              </a:rPr>
              <a:t>th</a:t>
            </a:r>
            <a:r>
              <a:rPr lang="en-US" altLang="zh-CN" dirty="0" smtClean="0">
                <a:solidFill>
                  <a:srgbClr val="0000CC"/>
                </a:solidFill>
              </a:rPr>
              <a:t> cavity and cooling pipe brazing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363618" y="3577804"/>
            <a:ext cx="336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00CC"/>
                </a:solidFill>
              </a:rPr>
              <a:t>3</a:t>
            </a:r>
            <a:r>
              <a:rPr lang="en-US" altLang="zh-CN" baseline="30000" dirty="0" smtClean="0">
                <a:solidFill>
                  <a:srgbClr val="0000CC"/>
                </a:solidFill>
              </a:rPr>
              <a:t>th</a:t>
            </a:r>
            <a:r>
              <a:rPr lang="en-US" altLang="zh-CN" dirty="0" smtClean="0">
                <a:solidFill>
                  <a:srgbClr val="0000CC"/>
                </a:solidFill>
              </a:rPr>
              <a:t> cavity and cooling pipe brazing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363618" y="6393636"/>
            <a:ext cx="336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6</a:t>
            </a:r>
            <a:r>
              <a:rPr lang="en-US" altLang="zh-CN" baseline="30000" dirty="0" smtClean="0">
                <a:solidFill>
                  <a:srgbClr val="0000CC"/>
                </a:solidFill>
              </a:rPr>
              <a:t>th</a:t>
            </a:r>
            <a:r>
              <a:rPr lang="en-US" altLang="zh-CN" dirty="0" smtClean="0">
                <a:solidFill>
                  <a:srgbClr val="0000CC"/>
                </a:solidFill>
              </a:rPr>
              <a:t> cavity and cooling pipe brazing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79579" y="3653392"/>
            <a:ext cx="101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Cold test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937500" y="4401148"/>
            <a:ext cx="3977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 smtClean="0">
                <a:solidFill>
                  <a:srgbClr val="0000CC"/>
                </a:solidFill>
              </a:rPr>
              <a:t>Cold test for CAV2, 3&amp;4 is finished </a:t>
            </a:r>
            <a:r>
              <a:rPr lang="en-US" altLang="zh-CN" sz="2400" dirty="0">
                <a:solidFill>
                  <a:srgbClr val="0000CC"/>
                </a:solidFill>
              </a:rPr>
              <a:t>and </a:t>
            </a:r>
            <a:r>
              <a:rPr lang="en-US" altLang="zh-CN" sz="2400" dirty="0" smtClean="0">
                <a:solidFill>
                  <a:srgbClr val="0000CC"/>
                </a:solidFill>
              </a:rPr>
              <a:t>frequency </a:t>
            </a:r>
            <a:r>
              <a:rPr lang="en-US" altLang="zh-CN" sz="2400" dirty="0">
                <a:solidFill>
                  <a:srgbClr val="0000CC"/>
                </a:solidFill>
              </a:rPr>
              <a:t>value is within the design </a:t>
            </a:r>
            <a:r>
              <a:rPr lang="en-US" altLang="zh-CN" sz="2400" dirty="0" smtClean="0">
                <a:solidFill>
                  <a:srgbClr val="0000CC"/>
                </a:solidFill>
              </a:rPr>
              <a:t>scope.</a:t>
            </a:r>
            <a:endParaRPr lang="zh-CN" altLang="en-US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4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1977"/>
          </a:xfrm>
        </p:spPr>
        <p:txBody>
          <a:bodyPr/>
          <a:lstStyle/>
          <a:p>
            <a:pPr algn="ctr"/>
            <a:r>
              <a:rPr lang="en-US" altLang="zh-CN" dirty="0" smtClean="0"/>
              <a:t>Cathode and output window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17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3" y="1142227"/>
            <a:ext cx="2506524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4108" y="1142227"/>
            <a:ext cx="2418592" cy="324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8900" y="1126352"/>
            <a:ext cx="3098800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9481" y="1142227"/>
            <a:ext cx="365442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1903928" y="4429477"/>
            <a:ext cx="179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Cathode opening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19445" y="4429477"/>
            <a:ext cx="2834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Window water pressure test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953994" y="4429477"/>
            <a:ext cx="314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00CC"/>
                </a:solidFill>
              </a:rPr>
              <a:t>Window vacuum leak detection</a:t>
            </a:r>
            <a:endParaRPr lang="zh-CN" alt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3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26160" y="1865"/>
            <a:ext cx="12218160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Window test stand preparation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18" y="1327428"/>
            <a:ext cx="4168482" cy="513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438" y="1601132"/>
            <a:ext cx="3262790" cy="4755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矩形 22"/>
          <p:cNvSpPr>
            <a:spLocks noChangeArrowheads="1"/>
          </p:cNvSpPr>
          <p:nvPr/>
        </p:nvSpPr>
        <p:spPr bwMode="auto">
          <a:xfrm>
            <a:off x="10685299" y="2273326"/>
            <a:ext cx="668501" cy="41819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W.G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箭头连接符 20">
            <a:extLst>
              <a:ext uri="{FF2B5EF4-FFF2-40B4-BE49-F238E27FC236}"/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9200768" y="2173730"/>
            <a:ext cx="1484531" cy="30869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2"/>
          <p:cNvSpPr>
            <a:spLocks noChangeArrowheads="1"/>
          </p:cNvSpPr>
          <p:nvPr/>
        </p:nvSpPr>
        <p:spPr bwMode="auto">
          <a:xfrm>
            <a:off x="10628312" y="3267841"/>
            <a:ext cx="1070454" cy="46166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箭头连接符 22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H="1" flipV="1">
            <a:off x="8761031" y="2648341"/>
            <a:ext cx="1867281" cy="87483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2"/>
          <p:cNvSpPr>
            <a:spLocks noChangeArrowheads="1"/>
          </p:cNvSpPr>
          <p:nvPr/>
        </p:nvSpPr>
        <p:spPr bwMode="auto">
          <a:xfrm>
            <a:off x="10628312" y="4425559"/>
            <a:ext cx="1474787" cy="41819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Vacuum W.G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箭头连接符 24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H="1" flipV="1">
            <a:off x="8978900" y="3896871"/>
            <a:ext cx="1649412" cy="77644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2"/>
          <p:cNvSpPr>
            <a:spLocks noChangeArrowheads="1"/>
          </p:cNvSpPr>
          <p:nvPr/>
        </p:nvSpPr>
        <p:spPr bwMode="auto">
          <a:xfrm>
            <a:off x="4889500" y="2547283"/>
            <a:ext cx="1541157" cy="8309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Vacuum evacuate port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箭头连接符 26">
            <a:extLst>
              <a:ext uri="{FF2B5EF4-FFF2-40B4-BE49-F238E27FC236}"/>
            </a:extLst>
          </p:cNvPr>
          <p:cNvCxnSpPr>
            <a:cxnSpLocks/>
            <a:stCxn id="26" idx="3"/>
          </p:cNvCxnSpPr>
          <p:nvPr/>
        </p:nvCxnSpPr>
        <p:spPr>
          <a:xfrm>
            <a:off x="6430657" y="2962782"/>
            <a:ext cx="1579868" cy="76560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2"/>
          <p:cNvSpPr>
            <a:spLocks noChangeArrowheads="1"/>
          </p:cNvSpPr>
          <p:nvPr/>
        </p:nvSpPr>
        <p:spPr bwMode="auto">
          <a:xfrm>
            <a:off x="5392260" y="3736320"/>
            <a:ext cx="980639" cy="46166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6378575" y="4001433"/>
            <a:ext cx="850518" cy="58619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2"/>
          <p:cNvSpPr>
            <a:spLocks noChangeArrowheads="1"/>
          </p:cNvSpPr>
          <p:nvPr/>
        </p:nvSpPr>
        <p:spPr bwMode="auto">
          <a:xfrm>
            <a:off x="5029200" y="4409420"/>
            <a:ext cx="1148097" cy="46166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 pump</a:t>
            </a:r>
            <a:endParaRPr lang="en-US" altLang="zh-CN" sz="1600" dirty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箭头连接符 30">
            <a:extLst>
              <a:ext uri="{FF2B5EF4-FFF2-40B4-BE49-F238E27FC236}"/>
            </a:extLst>
          </p:cNvPr>
          <p:cNvCxnSpPr>
            <a:cxnSpLocks/>
            <a:stCxn id="30" idx="3"/>
          </p:cNvCxnSpPr>
          <p:nvPr/>
        </p:nvCxnSpPr>
        <p:spPr>
          <a:xfrm>
            <a:off x="6177297" y="4640253"/>
            <a:ext cx="1370050" cy="50324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6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</TotalTime>
  <Words>692</Words>
  <Application>Microsoft Office PowerPoint</Application>
  <PresentationFormat>宽屏</PresentationFormat>
  <Paragraphs>206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Progress on CEPC High Efficiency Klystron Development</vt:lpstr>
      <vt:lpstr>Outline</vt:lpstr>
      <vt:lpstr>Strategy and plan (2016 to 2021) </vt:lpstr>
      <vt:lpstr>1st prototype tube</vt:lpstr>
      <vt:lpstr>Components manufacture</vt:lpstr>
      <vt:lpstr>Assembly unit</vt:lpstr>
      <vt:lpstr>Cavity brazing and cold test</vt:lpstr>
      <vt:lpstr>Cathode and output window</vt:lpstr>
      <vt:lpstr>Window test stand preparation</vt:lpstr>
      <vt:lpstr>Plant construction</vt:lpstr>
      <vt:lpstr>Baking furnace preparation</vt:lpstr>
      <vt:lpstr>High efficiency design</vt:lpstr>
      <vt:lpstr>Scheme 1</vt:lpstr>
      <vt:lpstr> Scheme 2</vt:lpstr>
      <vt:lpstr> Scheme 2</vt:lpstr>
      <vt:lpstr> Scheme 2</vt:lpstr>
      <vt:lpstr> Scheme 3</vt:lpstr>
      <vt:lpstr> Scheme 3</vt:lpstr>
      <vt:lpstr> Scheme 3</vt:lpstr>
      <vt:lpstr>Summary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zhouzs</dc:creator>
  <cp:lastModifiedBy>zhouzs</cp:lastModifiedBy>
  <cp:revision>209</cp:revision>
  <dcterms:created xsi:type="dcterms:W3CDTF">2018-09-24T00:55:36Z</dcterms:created>
  <dcterms:modified xsi:type="dcterms:W3CDTF">2019-04-16T09:01:40Z</dcterms:modified>
</cp:coreProperties>
</file>