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66" r:id="rId2"/>
    <p:sldId id="279" r:id="rId3"/>
    <p:sldId id="257" r:id="rId4"/>
    <p:sldId id="270" r:id="rId5"/>
    <p:sldId id="273" r:id="rId6"/>
    <p:sldId id="275" r:id="rId7"/>
    <p:sldId id="276" r:id="rId8"/>
    <p:sldId id="285" r:id="rId9"/>
    <p:sldId id="300" r:id="rId10"/>
    <p:sldId id="272" r:id="rId11"/>
    <p:sldId id="297" r:id="rId12"/>
    <p:sldId id="283" r:id="rId13"/>
    <p:sldId id="277" r:id="rId14"/>
    <p:sldId id="260" r:id="rId15"/>
    <p:sldId id="292" r:id="rId16"/>
    <p:sldId id="294" r:id="rId17"/>
    <p:sldId id="289" r:id="rId18"/>
    <p:sldId id="299" r:id="rId19"/>
    <p:sldId id="302" r:id="rId20"/>
    <p:sldId id="301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m" initials="y" lastIdx="1" clrIdx="0">
    <p:extLst>
      <p:ext uri="{19B8F6BF-5375-455C-9EA6-DF929625EA0E}">
        <p15:presenceInfo xmlns:p15="http://schemas.microsoft.com/office/powerpoint/2012/main" userId="y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86573-307A-446B-BCDA-E6DD4DDE4F37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3A07A-8B5F-4E9A-86D3-F7880C79A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3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3A07A-8B5F-4E9A-86D3-F7880C79A09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03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3A07A-8B5F-4E9A-86D3-F7880C79A09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7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3A07A-8B5F-4E9A-86D3-F7880C79A09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772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3A07A-8B5F-4E9A-86D3-F7880C79A09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0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40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27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00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4297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0500"/>
            <a:ext cx="7886700" cy="47164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62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83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84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00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12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31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12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13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FC0A1-A55F-4806-B615-A6358C0511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06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2830" y="2244674"/>
            <a:ext cx="8830101" cy="1343025"/>
          </a:xfrm>
        </p:spPr>
        <p:txBody>
          <a:bodyPr>
            <a:noAutofit/>
          </a:bodyPr>
          <a:lstStyle/>
          <a:p>
            <a:r>
              <a:rPr lang="en-US" altLang="zh-CN" sz="5400" b="1" dirty="0" smtClean="0"/>
              <a:t/>
            </a:r>
            <a:br>
              <a:rPr lang="en-US" altLang="zh-CN" sz="5400" b="1" dirty="0" smtClean="0"/>
            </a:br>
            <a:r>
              <a:rPr lang="en-US" altLang="zh-CN" sz="3600" b="1" dirty="0">
                <a:solidFill>
                  <a:srgbClr val="FF0000"/>
                </a:solidFill>
              </a:rPr>
              <a:t>Development of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the CEPC </a:t>
            </a:r>
            <a:r>
              <a:rPr lang="en-US" altLang="zh-CN" sz="3600" b="1" dirty="0">
                <a:solidFill>
                  <a:srgbClr val="FF0000"/>
                </a:solidFill>
              </a:rPr>
              <a:t>Collider Magnets</a:t>
            </a:r>
            <a:r>
              <a:rPr lang="en-US" altLang="zh-CN" sz="5400" b="1" dirty="0" smtClean="0"/>
              <a:t/>
            </a:r>
            <a:br>
              <a:rPr lang="en-US" altLang="zh-CN" sz="5400" b="1" dirty="0" smtClean="0"/>
            </a:b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3582" y="3587699"/>
            <a:ext cx="7328848" cy="1183755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latin typeface="+mj-lt"/>
              </a:rPr>
              <a:t>Mei Yang ,</a:t>
            </a:r>
            <a:r>
              <a:rPr lang="en-US" altLang="zh-CN" sz="2800" b="1" dirty="0" smtClean="0">
                <a:latin typeface="+mj-lt"/>
              </a:rPr>
              <a:t>Fusan Chen, </a:t>
            </a:r>
            <a:r>
              <a:rPr lang="en-US" altLang="zh-CN" sz="2800" b="1" dirty="0" err="1" smtClean="0">
                <a:latin typeface="+mj-lt"/>
              </a:rPr>
              <a:t>Xianjing</a:t>
            </a:r>
            <a:r>
              <a:rPr lang="en-US" altLang="zh-CN" sz="2800" b="1" dirty="0" smtClean="0">
                <a:latin typeface="+mj-lt"/>
              </a:rPr>
              <a:t> Sun</a:t>
            </a:r>
          </a:p>
          <a:p>
            <a:r>
              <a:rPr lang="en-US" altLang="zh-CN" sz="2800" b="1" dirty="0" smtClean="0">
                <a:latin typeface="+mj-lt"/>
              </a:rPr>
              <a:t>IHEP, CAS</a:t>
            </a:r>
          </a:p>
          <a:p>
            <a:endParaRPr lang="en-US" altLang="zh-CN" dirty="0" smtClean="0"/>
          </a:p>
          <a:p>
            <a:r>
              <a:rPr lang="en-US" altLang="zh-CN" sz="2000" b="1" dirty="0">
                <a:latin typeface="+mj-lt"/>
              </a:rPr>
              <a:t>Workshop on the Circular Electron-Positron Collider - EU edition</a:t>
            </a:r>
          </a:p>
          <a:p>
            <a:r>
              <a:rPr lang="en-US" altLang="zh-CN" sz="2000" b="1" dirty="0">
                <a:latin typeface="+mj-lt"/>
              </a:rPr>
              <a:t>15 April – 17 April 2019,Oxford, UK</a:t>
            </a:r>
          </a:p>
        </p:txBody>
      </p:sp>
      <p:pic>
        <p:nvPicPr>
          <p:cNvPr id="6" name="Picture 3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717" y="6299994"/>
            <a:ext cx="251936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7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0594" y="365127"/>
            <a:ext cx="8499566" cy="942974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Design of Dual Aperture Quadrupole (DAQ)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233" y="1308101"/>
            <a:ext cx="7886700" cy="4716463"/>
          </a:xfrm>
        </p:spPr>
        <p:txBody>
          <a:bodyPr/>
          <a:lstStyle/>
          <a:p>
            <a:r>
              <a:rPr lang="en-US" altLang="zh-CN" dirty="0" smtClean="0"/>
              <a:t>Basic parameters of DAQ</a:t>
            </a:r>
          </a:p>
          <a:p>
            <a:pPr lvl="1"/>
            <a:r>
              <a:rPr lang="en-US" altLang="zh-CN" dirty="0" smtClean="0"/>
              <a:t>Apertures:76mm</a:t>
            </a:r>
          </a:p>
          <a:p>
            <a:pPr lvl="1"/>
            <a:r>
              <a:rPr lang="en-US" altLang="zh-CN" dirty="0" smtClean="0"/>
              <a:t>Effective length: 1m or 2m</a:t>
            </a:r>
          </a:p>
          <a:p>
            <a:pPr lvl="1"/>
            <a:r>
              <a:rPr lang="en-US" altLang="zh-CN" dirty="0" smtClean="0"/>
              <a:t>Gradient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3.2T/m@45GeV  to  8.42T/m @</a:t>
            </a:r>
            <a:r>
              <a:rPr lang="en-US" altLang="zh-CN" dirty="0"/>
              <a:t>120GeV, FD polarity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Good field region: 5</a:t>
            </a:r>
            <a:r>
              <a:rPr lang="en-US" altLang="zh-CN" b="1" dirty="0">
                <a:ea typeface="MS Mincho" panose="02020609040205080304" pitchFamily="49" charset="-128"/>
              </a:rPr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-4</a:t>
            </a:r>
            <a:r>
              <a:rPr lang="en-US" altLang="zh-CN" dirty="0" smtClean="0"/>
              <a:t>@Rref=12.2mm</a:t>
            </a: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495" t="11670" r="495" b="3228"/>
          <a:stretch/>
        </p:blipFill>
        <p:spPr>
          <a:xfrm>
            <a:off x="1137149" y="3135087"/>
            <a:ext cx="6326098" cy="343988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99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0594" y="365127"/>
            <a:ext cx="8499566" cy="942974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Design of Dual Aperture </a:t>
            </a:r>
            <a:r>
              <a:rPr lang="en-US" altLang="zh-CN" sz="3600" b="1" dirty="0" smtClean="0"/>
              <a:t>Quadrupole(DAQ)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2D simulation:</a:t>
            </a:r>
          </a:p>
          <a:p>
            <a:pPr lvl="1"/>
            <a:r>
              <a:rPr lang="en-US" altLang="zh-CN" dirty="0" smtClean="0"/>
              <a:t>By optimizing the profile of the pole, the systematic harmonics are suppressed to less the 3</a:t>
            </a:r>
            <a:r>
              <a:rPr lang="en-US" altLang="zh-CN" b="1" dirty="0">
                <a:ea typeface="MS Mincho" panose="02020609040205080304" pitchFamily="49" charset="-128"/>
              </a:rPr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-4</a:t>
            </a:r>
            <a:r>
              <a:rPr lang="en-US" altLang="zh-CN" dirty="0" smtClean="0"/>
              <a:t>. However, field coupling introduces non systematic harmonics, especially the b1 and b3 component.</a:t>
            </a:r>
          </a:p>
          <a:p>
            <a:pPr lvl="1"/>
            <a:r>
              <a:rPr lang="en-US" altLang="zh-CN" dirty="0" smtClean="0"/>
              <a:t>A </a:t>
            </a:r>
            <a:r>
              <a:rPr lang="en-US" altLang="zh-CN" dirty="0"/>
              <a:t>pure iron shielding plate is inserted between the two </a:t>
            </a:r>
            <a:r>
              <a:rPr lang="en-US" altLang="zh-CN" dirty="0" smtClean="0"/>
              <a:t>apertures to compensate the harmonics. 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5" y="3438275"/>
            <a:ext cx="4664323" cy="1980656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718519"/>
              </p:ext>
            </p:extLst>
          </p:nvPr>
        </p:nvGraphicFramePr>
        <p:xfrm>
          <a:off x="4990664" y="3306075"/>
          <a:ext cx="3909496" cy="3200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7355"/>
                <a:gridCol w="1300860"/>
                <a:gridCol w="1421281"/>
              </a:tblGrid>
              <a:tr h="33529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Bn</a:t>
                      </a:r>
                      <a:r>
                        <a:rPr lang="en-US" altLang="zh-CN" dirty="0" smtClean="0"/>
                        <a:t>/B2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Before</a:t>
                      </a:r>
                      <a:r>
                        <a:rPr lang="en-US" altLang="zh-CN" baseline="0" dirty="0" smtClean="0"/>
                        <a:t> shielding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After shielding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-2132.7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-169.9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-2.3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212214" y="5418931"/>
            <a:ext cx="2604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Magnetic flux distribution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/>
              <a:t>Design of Dual Aperture </a:t>
            </a:r>
            <a:r>
              <a:rPr lang="en-US" altLang="zh-CN" sz="3600" b="1" dirty="0" smtClean="0"/>
              <a:t>Quadrupole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3D simulation</a:t>
            </a:r>
          </a:p>
          <a:p>
            <a:pPr lvl="1"/>
            <a:r>
              <a:rPr lang="en-US" altLang="zh-CN" dirty="0" smtClean="0"/>
              <a:t>The iron plate can not compensate the b1 &amp; b3 at once. </a:t>
            </a:r>
          </a:p>
          <a:p>
            <a:pPr lvl="1"/>
            <a:r>
              <a:rPr lang="en-US" altLang="zh-CN" dirty="0" smtClean="0"/>
              <a:t>Prototype will be developed for further study.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132" y="3037924"/>
            <a:ext cx="3600000" cy="327397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497365" y="3111499"/>
          <a:ext cx="4427380" cy="320040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717437"/>
                <a:gridCol w="2052473"/>
                <a:gridCol w="1657470"/>
              </a:tblGrid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Gradient [T/m]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8.42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Aperture [mm]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76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Main coil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Turns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64</a:t>
                      </a: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400" b="1" dirty="0" smtClean="0">
                          <a:effectLst/>
                        </a:rPr>
                        <a:t>2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Material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Aluminum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smtClean="0">
                          <a:effectLst/>
                        </a:rPr>
                        <a:t>Current [A]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154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smtClean="0">
                          <a:effectLst/>
                        </a:rPr>
                        <a:t>Current density [A/mm</a:t>
                      </a:r>
                      <a:r>
                        <a:rPr lang="en-US" altLang="zh-CN" sz="1400" b="1" baseline="30000" smtClean="0">
                          <a:effectLst/>
                        </a:rPr>
                        <a:t>2</a:t>
                      </a:r>
                      <a:r>
                        <a:rPr lang="en-US" altLang="zh-CN" sz="1400" b="1" smtClean="0">
                          <a:effectLst/>
                        </a:rPr>
                        <a:t>]</a:t>
                      </a:r>
                      <a:endParaRPr lang="zh-CN" alt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1.89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/>
                        <a:t>Power consumption</a:t>
                      </a:r>
                      <a:r>
                        <a:rPr lang="en-US" altLang="zh-CN" sz="1400" b="1" baseline="0" dirty="0" smtClean="0"/>
                        <a:t> [kW]</a:t>
                      </a:r>
                      <a:endParaRPr lang="zh-CN" altLang="en-US" sz="1400" b="1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effectLst/>
                        </a:rPr>
                        <a:t>5.3</a:t>
                      </a:r>
                      <a:endParaRPr lang="zh-CN" altLang="en-US" sz="1400" b="1" dirty="0"/>
                    </a:p>
                  </a:txBody>
                  <a:tcPr marL="68580" marR="68580" marT="0" marB="0"/>
                </a:tc>
              </a:tr>
              <a:tr h="0">
                <a:tc rowSpan="5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effectLst/>
                        </a:rPr>
                        <a:t>Trim coil</a:t>
                      </a:r>
                      <a:endParaRPr lang="zh-CN" altLang="zh-CN" sz="1400" b="1" dirty="0" smtClean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Turns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</a:rPr>
                        <a:t>20</a:t>
                      </a: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Material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copper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smtClean="0">
                          <a:effectLst/>
                        </a:rPr>
                        <a:t>Current [A]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7.2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smtClean="0">
                          <a:effectLst/>
                        </a:rPr>
                        <a:t>Current density [A/mm</a:t>
                      </a:r>
                      <a:r>
                        <a:rPr lang="en-US" altLang="zh-CN" sz="1400" b="1" baseline="30000" smtClean="0">
                          <a:effectLst/>
                        </a:rPr>
                        <a:t>2</a:t>
                      </a:r>
                      <a:r>
                        <a:rPr lang="en-US" altLang="zh-CN" sz="1400" b="1" smtClean="0">
                          <a:effectLst/>
                        </a:rPr>
                        <a:t>]</a:t>
                      </a:r>
                      <a:endParaRPr lang="zh-CN" alt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0.9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/>
                        <a:t>Power consumption</a:t>
                      </a:r>
                      <a:r>
                        <a:rPr lang="en-US" altLang="zh-CN" sz="1400" b="1" baseline="0" dirty="0" smtClean="0"/>
                        <a:t> [kW]</a:t>
                      </a:r>
                      <a:endParaRPr lang="zh-CN" altLang="en-US" sz="1400" b="1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effectLst/>
                        </a:rPr>
                        <a:t>0.04</a:t>
                      </a:r>
                      <a:endParaRPr lang="zh-CN" altLang="en-US" sz="1400" b="1" dirty="0"/>
                    </a:p>
                  </a:txBody>
                  <a:tcPr marL="68580" marR="6858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Cooling water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Velocity [m/s]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1.3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Flux [l/s]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0.201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Temperature rise [°C]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6.3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0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/>
              <a:t>Design of Dual Aperture </a:t>
            </a:r>
            <a:r>
              <a:rPr lang="en-US" altLang="zh-CN" sz="4000" b="1" dirty="0" smtClean="0"/>
              <a:t>Quadrupole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08101"/>
            <a:ext cx="7886700" cy="4716463"/>
          </a:xfrm>
        </p:spPr>
        <p:txBody>
          <a:bodyPr/>
          <a:lstStyle/>
          <a:p>
            <a:r>
              <a:rPr lang="en-US" altLang="zh-CN" dirty="0"/>
              <a:t>A 1m long DAQ prototype is in mechanical </a:t>
            </a:r>
            <a:r>
              <a:rPr lang="en-US" altLang="zh-CN" dirty="0" smtClean="0"/>
              <a:t>design.</a:t>
            </a:r>
          </a:p>
          <a:p>
            <a:pPr lvl="1"/>
            <a:r>
              <a:rPr lang="en-US" altLang="zh-CN" dirty="0" smtClean="0"/>
              <a:t>The iron is a laminated one. In order to assemble the coil, the core is divided into 10 parts and has two kinds of punching sheet.</a:t>
            </a:r>
          </a:p>
          <a:p>
            <a:pPr lvl="1"/>
            <a:r>
              <a:rPr lang="en-US" altLang="zh-CN" dirty="0"/>
              <a:t>Field cross talk </a:t>
            </a:r>
            <a:r>
              <a:rPr lang="en-US" altLang="zh-CN" dirty="0" smtClean="0"/>
              <a:t>between </a:t>
            </a:r>
            <a:r>
              <a:rPr lang="en-US" altLang="zh-CN" dirty="0"/>
              <a:t>two apertures while changing trim </a:t>
            </a:r>
            <a:r>
              <a:rPr lang="en-US" altLang="zh-CN" dirty="0" smtClean="0"/>
              <a:t>current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Compensation effect of the middle iron plate with different shape.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679" y="3054456"/>
            <a:ext cx="4340642" cy="3162371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31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046" y="2914587"/>
            <a:ext cx="5563908" cy="31281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 Design of the Sextupole Magnet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Two single aperture sextupoles are installed side by side.</a:t>
            </a:r>
          </a:p>
          <a:p>
            <a:pPr lvl="1"/>
            <a:r>
              <a:rPr lang="en-US" altLang="zh-CN" dirty="0" smtClean="0"/>
              <a:t>Core size is limited by the 350mm beam center separation.</a:t>
            </a:r>
          </a:p>
          <a:p>
            <a:pPr lvl="1"/>
            <a:r>
              <a:rPr lang="en-US" altLang="zh-CN" dirty="0" smtClean="0"/>
              <a:t>Use copper for coils &amp; enlarge the cross section as much as possible.</a:t>
            </a:r>
          </a:p>
          <a:p>
            <a:pPr lvl="1"/>
            <a:r>
              <a:rPr lang="en-US" altLang="zh-CN" dirty="0" smtClean="0"/>
              <a:t>10mm gap between two magnets but the cross talk can be ignored.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02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Design of the Sextupole Magnet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610" y="1246107"/>
            <a:ext cx="7886700" cy="4716463"/>
          </a:xfrm>
        </p:spPr>
        <p:txBody>
          <a:bodyPr/>
          <a:lstStyle/>
          <a:p>
            <a:r>
              <a:rPr lang="en-US" altLang="zh-CN" dirty="0" smtClean="0"/>
              <a:t>Basic parameters:</a:t>
            </a:r>
          </a:p>
          <a:p>
            <a:pPr lvl="1"/>
            <a:r>
              <a:rPr lang="en-US" altLang="zh-CN" dirty="0" smtClean="0"/>
              <a:t>Aperture</a:t>
            </a:r>
            <a:r>
              <a:rPr lang="zh-CN" altLang="en-US" dirty="0" smtClean="0"/>
              <a:t>：</a:t>
            </a:r>
            <a:r>
              <a:rPr lang="en-US" altLang="zh-CN" dirty="0" smtClean="0"/>
              <a:t>80mm</a:t>
            </a:r>
          </a:p>
          <a:p>
            <a:pPr lvl="1"/>
            <a:r>
              <a:rPr lang="en-US" altLang="zh-CN" dirty="0" smtClean="0"/>
              <a:t>Magnetic length:0.7m and 1.4m</a:t>
            </a:r>
          </a:p>
          <a:p>
            <a:pPr lvl="1"/>
            <a:r>
              <a:rPr lang="en-US" altLang="zh-CN" dirty="0" smtClean="0"/>
              <a:t>Field Strength: 191T/m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@45GeV to 506T/m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@120GeV</a:t>
            </a:r>
          </a:p>
          <a:p>
            <a:pPr lvl="1"/>
            <a:r>
              <a:rPr lang="en-US" altLang="zh-CN" dirty="0" smtClean="0"/>
              <a:t>Good field region: 3</a:t>
            </a:r>
            <a:r>
              <a:rPr lang="en-US" altLang="zh-CN" b="1" dirty="0">
                <a:ea typeface="MS Mincho" panose="02020609040205080304" pitchFamily="49" charset="-128"/>
              </a:rPr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-4</a:t>
            </a:r>
            <a:r>
              <a:rPr lang="en-US" altLang="zh-CN" dirty="0" smtClean="0"/>
              <a:t>@R=14mm</a:t>
            </a:r>
          </a:p>
          <a:p>
            <a:r>
              <a:rPr lang="en-US" altLang="zh-CN" dirty="0" smtClean="0"/>
              <a:t>Optimization </a:t>
            </a:r>
          </a:p>
          <a:p>
            <a:pPr lvl="1"/>
            <a:r>
              <a:rPr lang="en-US" altLang="zh-CN" dirty="0" smtClean="0"/>
              <a:t>Rearrangement of the wire layout and enlarge the yoke from 28mm to 37mm.</a:t>
            </a:r>
          </a:p>
          <a:p>
            <a:pPr lvl="1"/>
            <a:endParaRPr lang="en-US" altLang="zh-CN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908" y="3936530"/>
            <a:ext cx="2609147" cy="232291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52467" y="6290659"/>
            <a:ext cx="126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Wire layout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998" y="3955225"/>
            <a:ext cx="2718108" cy="2335434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6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4854" y="224885"/>
            <a:ext cx="7886700" cy="942974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Design of the Sextupole Magnet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7456" y="1167859"/>
            <a:ext cx="7886700" cy="4716463"/>
          </a:xfrm>
        </p:spPr>
        <p:txBody>
          <a:bodyPr/>
          <a:lstStyle/>
          <a:p>
            <a:r>
              <a:rPr lang="en-US" altLang="zh-CN" dirty="0" smtClean="0"/>
              <a:t>Opera simulation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Main parameters: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369" y="1024882"/>
            <a:ext cx="2489698" cy="25413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400" y="4447232"/>
            <a:ext cx="4041404" cy="1736563"/>
          </a:xfrm>
          <a:prstGeom prst="rect">
            <a:avLst/>
          </a:prstGeom>
        </p:spPr>
      </p:pic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02161"/>
              </p:ext>
            </p:extLst>
          </p:nvPr>
        </p:nvGraphicFramePr>
        <p:xfrm>
          <a:off x="734457" y="3872368"/>
          <a:ext cx="3843747" cy="267855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713830"/>
                <a:gridCol w="2014933"/>
                <a:gridCol w="557492"/>
                <a:gridCol w="557492"/>
              </a:tblGrid>
              <a:tr h="22321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Type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SF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SD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2321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Magnetic length [m]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0.7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1.4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2321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Gradient [</a:t>
                      </a:r>
                      <a:r>
                        <a:rPr lang="en-US" sz="1400" b="1" dirty="0" smtClean="0">
                          <a:effectLst/>
                          <a:latin typeface="+mn-lt"/>
                        </a:rPr>
                        <a:t>T/m</a:t>
                      </a:r>
                      <a:r>
                        <a:rPr lang="en-US" sz="1400" b="1" baseline="30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sz="1400" b="1" dirty="0" smtClean="0">
                          <a:effectLst/>
                          <a:latin typeface="+mn-lt"/>
                        </a:rPr>
                        <a:t>]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506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321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</a:rPr>
                        <a:t>Aperture [mm]</a:t>
                      </a:r>
                      <a:endParaRPr lang="zh-CN" sz="1400" b="1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80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3213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Coil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Turns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</a:rPr>
                        <a:t>26</a:t>
                      </a: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zh-CN" altLang="zh-CN" sz="14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Material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Copper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</a:rPr>
                        <a:t>Current [A]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168.4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400" b="1" smtClean="0">
                          <a:effectLst/>
                          <a:latin typeface="+mn-lt"/>
                        </a:rPr>
                        <a:t>Current density [A/mm</a:t>
                      </a:r>
                      <a:r>
                        <a:rPr lang="en-US" altLang="zh-CN" sz="1400" b="1" baseline="3000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US" altLang="zh-CN" sz="1400" b="1" smtClean="0">
                          <a:effectLst/>
                          <a:latin typeface="+mn-lt"/>
                        </a:rPr>
                        <a:t>]</a:t>
                      </a:r>
                      <a:endParaRPr lang="zh-CN" alt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4.1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4.7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+mn-lt"/>
                        </a:rPr>
                        <a:t>Power consumption</a:t>
                      </a:r>
                      <a:r>
                        <a:rPr lang="en-US" altLang="zh-CN" sz="1400" b="1" baseline="0" dirty="0" smtClean="0">
                          <a:latin typeface="+mn-lt"/>
                        </a:rPr>
                        <a:t> [kW]</a:t>
                      </a:r>
                      <a:endParaRPr lang="zh-CN" altLang="en-US" sz="1400" b="1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</a:rPr>
                        <a:t>3.3</a:t>
                      </a:r>
                      <a:endParaRPr lang="zh-CN" altLang="en-US" sz="14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+mn-lt"/>
                        </a:rPr>
                        <a:t>7.0</a:t>
                      </a:r>
                      <a:endParaRPr lang="zh-CN" altLang="en-US" sz="1400" b="1" dirty="0"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  <a:tr h="223213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Cooling water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</a:rPr>
                        <a:t>Velocity [m/s]</a:t>
                      </a:r>
                      <a:endParaRPr lang="zh-CN" sz="1400" b="1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2.1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1.8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</a:rPr>
                        <a:t>Flux [l/s]</a:t>
                      </a:r>
                      <a:endParaRPr lang="zh-CN" sz="1400" b="1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0.175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0.269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232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Temperature rise [°C]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+mn-ea"/>
                        </a:rPr>
                        <a:t>4.5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6.2</a:t>
                      </a:r>
                      <a:endParaRPr lang="zh-CN" sz="14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6705335" y="3566252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3D model</a:t>
            </a:r>
            <a:endParaRPr lang="zh-CN" altLang="en-US" dirty="0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46016"/>
              </p:ext>
            </p:extLst>
          </p:nvPr>
        </p:nvGraphicFramePr>
        <p:xfrm>
          <a:off x="2145869" y="1613125"/>
          <a:ext cx="2603552" cy="17510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05330"/>
                <a:gridCol w="1498222"/>
              </a:tblGrid>
              <a:tr h="409918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Bn</a:t>
                      </a:r>
                      <a:r>
                        <a:rPr lang="en-US" altLang="zh-CN" sz="1600" dirty="0" smtClean="0"/>
                        <a:t>/B3*10000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086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ffectLst/>
                        </a:rPr>
                        <a:t>10000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086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9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1.0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086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-0.5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086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-0.1</a:t>
                      </a:r>
                      <a:endParaRPr lang="zh-CN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57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Summary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8980" y="1308101"/>
            <a:ext cx="8243825" cy="5256472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We are now building short prototypes as proofs of concepts, in particular to assess the magnetic performance with respect to the requirements, and as a basis for a future manufacturing optimization.</a:t>
            </a:r>
          </a:p>
          <a:p>
            <a:r>
              <a:rPr lang="en-US" altLang="zh-CN" dirty="0" smtClean="0"/>
              <a:t>The </a:t>
            </a:r>
            <a:r>
              <a:rPr lang="en-US" altLang="zh-CN" dirty="0"/>
              <a:t>design of dual aperture dipole and dual aperture quadrupole short prototypes has been finished and the manufacturing contract has been signed with the workshop. </a:t>
            </a:r>
          </a:p>
          <a:p>
            <a:r>
              <a:rPr lang="en-US" altLang="zh-CN" dirty="0" smtClean="0"/>
              <a:t>The short prototypes are now in mechanical design and will be measured at the end of 2019. </a:t>
            </a:r>
            <a:r>
              <a:rPr lang="en-US" altLang="zh-CN" dirty="0"/>
              <a:t>The rotating coil and stretched wire system will </a:t>
            </a:r>
            <a:r>
              <a:rPr lang="en-US" altLang="zh-CN" dirty="0" smtClean="0"/>
              <a:t>be used </a:t>
            </a:r>
            <a:r>
              <a:rPr lang="en-US" altLang="zh-CN" dirty="0"/>
              <a:t>to measure the field quality and </a:t>
            </a:r>
            <a:r>
              <a:rPr lang="en-US" altLang="zh-CN" dirty="0" smtClean="0"/>
              <a:t>reproducibility. The low field effect and the cross talk between the two apertures will be studied. </a:t>
            </a:r>
          </a:p>
          <a:p>
            <a:r>
              <a:rPr lang="en-US" altLang="zh-CN" dirty="0"/>
              <a:t>The dual aperture dipole prototype with dipole field only will also be produced. And the long model will be researched.</a:t>
            </a:r>
          </a:p>
          <a:p>
            <a:r>
              <a:rPr lang="en-US" altLang="zh-CN" dirty="0"/>
              <a:t>A sextupole magnet prototype is in plan</a:t>
            </a:r>
            <a:r>
              <a:rPr lang="en-US" altLang="zh-CN" dirty="0" smtClean="0"/>
              <a:t>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65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74209" y="2561945"/>
            <a:ext cx="57457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i="1" dirty="0">
                <a:solidFill>
                  <a:srgbClr val="FF0000"/>
                </a:solidFill>
                <a:latin typeface="Calibri" panose="020F0502020204030204" pitchFamily="34" charset="0"/>
              </a:rPr>
              <a:t>Thanks for your attention! </a:t>
            </a:r>
            <a:endParaRPr lang="zh-CN" altLang="en-US" sz="4000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01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256043" cy="942974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FCC-</a:t>
            </a:r>
            <a:r>
              <a:rPr lang="en-US" altLang="zh-CN" dirty="0" err="1" smtClean="0"/>
              <a:t>ee</a:t>
            </a:r>
            <a:r>
              <a:rPr lang="en-US" altLang="zh-CN" dirty="0" smtClean="0"/>
              <a:t>: dual </a:t>
            </a:r>
            <a:r>
              <a:rPr lang="en-US" altLang="zh-CN" dirty="0" smtClean="0"/>
              <a:t>aperture dipole prototype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490" y="3376660"/>
            <a:ext cx="4203510" cy="29312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378" y="1612377"/>
            <a:ext cx="4837244" cy="18314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84" y="3596218"/>
            <a:ext cx="4837244" cy="2580745"/>
          </a:xfrm>
          <a:prstGeom prst="rect">
            <a:avLst/>
          </a:prstGeom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15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Outline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760" y="1373309"/>
            <a:ext cx="8412480" cy="518662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3200" b="1" dirty="0">
                <a:latin typeface="+mj-lt"/>
                <a:ea typeface="+mj-ea"/>
                <a:cs typeface="+mj-cs"/>
              </a:rPr>
              <a:t>Overview</a:t>
            </a:r>
          </a:p>
          <a:p>
            <a:pPr>
              <a:spcBef>
                <a:spcPct val="0"/>
              </a:spcBef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Development of </a:t>
            </a:r>
            <a:r>
              <a:rPr lang="en-US" altLang="zh-CN" sz="3200" b="1" dirty="0">
                <a:latin typeface="+mj-lt"/>
                <a:ea typeface="+mj-ea"/>
                <a:cs typeface="+mj-cs"/>
              </a:rPr>
              <a:t>the dual aperture dipole</a:t>
            </a:r>
          </a:p>
          <a:p>
            <a:pPr>
              <a:spcBef>
                <a:spcPct val="0"/>
              </a:spcBef>
            </a:pPr>
            <a:r>
              <a:rPr lang="en-US" altLang="zh-CN" sz="3200" b="1" dirty="0">
                <a:latin typeface="+mj-lt"/>
                <a:ea typeface="+mj-ea"/>
                <a:cs typeface="+mj-cs"/>
              </a:rPr>
              <a:t>Development of the dual aperture quadrupole</a:t>
            </a:r>
          </a:p>
          <a:p>
            <a:pPr>
              <a:spcBef>
                <a:spcPct val="0"/>
              </a:spcBef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Design </a:t>
            </a:r>
            <a:r>
              <a:rPr lang="en-US" altLang="zh-CN" sz="3200" b="1" dirty="0">
                <a:latin typeface="+mj-lt"/>
                <a:ea typeface="+mj-ea"/>
                <a:cs typeface="+mj-cs"/>
              </a:rPr>
              <a:t>of the </a:t>
            </a: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sextupole magnet</a:t>
            </a:r>
            <a:endParaRPr lang="en-US" altLang="zh-CN" sz="3200" b="1" dirty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Summary</a:t>
            </a:r>
            <a:endParaRPr lang="en-US" altLang="zh-CN" sz="3200" b="1" dirty="0">
              <a:latin typeface="+mj-lt"/>
              <a:ea typeface="+mj-ea"/>
              <a:cs typeface="+mj-cs"/>
            </a:endParaRPr>
          </a:p>
          <a:p>
            <a:pPr lvl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81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smtClean="0"/>
              <a:t>FCC-</a:t>
            </a:r>
            <a:r>
              <a:rPr lang="en-US" altLang="zh-CN" sz="3600" dirty="0" err="1" smtClean="0"/>
              <a:t>ee</a:t>
            </a:r>
            <a:r>
              <a:rPr lang="en-US" altLang="zh-CN" sz="3600" dirty="0" smtClean="0"/>
              <a:t>: dual </a:t>
            </a:r>
            <a:r>
              <a:rPr lang="en-US" altLang="zh-CN" sz="3600" dirty="0" smtClean="0"/>
              <a:t>aperture quadrupole magnet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6106" y="5834467"/>
            <a:ext cx="8227894" cy="371902"/>
          </a:xfrm>
        </p:spPr>
        <p:txBody>
          <a:bodyPr>
            <a:normAutofit/>
          </a:bodyPr>
          <a:lstStyle/>
          <a:p>
            <a:r>
              <a:rPr lang="en-US" altLang="zh-CN" sz="1800" dirty="0"/>
              <a:t>https://acceleratingnews.web.cern.ch/tags/quadrupole-magnets</a:t>
            </a:r>
            <a:endParaRPr lang="zh-CN" altLang="en-US" sz="1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458" y="1742805"/>
            <a:ext cx="4373572" cy="33887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9" y="1538088"/>
            <a:ext cx="4106306" cy="3693957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9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54241"/>
          </a:xfrm>
        </p:spPr>
        <p:txBody>
          <a:bodyPr>
            <a:normAutofit/>
          </a:bodyPr>
          <a:lstStyle/>
          <a:p>
            <a:r>
              <a:rPr lang="en-US" altLang="zh-CN" sz="4000" b="1" dirty="0"/>
              <a:t>Collider Magnets Overview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2172" y="1419367"/>
            <a:ext cx="8049035" cy="488590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Over 80% of collider ring is covered by conventional magnets. </a:t>
            </a:r>
            <a:r>
              <a:rPr lang="en-US" altLang="zh-CN" dirty="0" smtClean="0"/>
              <a:t>All these magnets are worked at DC mode.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dirty="0"/>
          </a:p>
          <a:p>
            <a:endParaRPr lang="en-US" altLang="zh-CN" sz="2400" dirty="0" smtClean="0"/>
          </a:p>
          <a:p>
            <a:endParaRPr lang="en-US" altLang="zh-CN" dirty="0"/>
          </a:p>
          <a:p>
            <a:r>
              <a:rPr lang="en-US" altLang="zh-CN" sz="2400" dirty="0" smtClean="0"/>
              <a:t>The most important issues are </a:t>
            </a:r>
            <a:r>
              <a:rPr lang="en-US" altLang="zh-CN" sz="2400" dirty="0" smtClean="0">
                <a:solidFill>
                  <a:srgbClr val="FF0000"/>
                </a:solidFill>
              </a:rPr>
              <a:t>Cost</a:t>
            </a:r>
            <a:r>
              <a:rPr lang="en-US" altLang="zh-CN" sz="2400" dirty="0" smtClean="0"/>
              <a:t> &amp; </a:t>
            </a:r>
            <a:r>
              <a:rPr lang="en-US" altLang="zh-CN" sz="2400" dirty="0" smtClean="0">
                <a:solidFill>
                  <a:srgbClr val="FF0000"/>
                </a:solidFill>
              </a:rPr>
              <a:t>Power Consumption.</a:t>
            </a:r>
          </a:p>
          <a:p>
            <a:pPr lvl="1"/>
            <a:r>
              <a:rPr lang="en-US" altLang="zh-CN" sz="2000" dirty="0" smtClean="0"/>
              <a:t>Make the magnets compact and simple.</a:t>
            </a:r>
          </a:p>
          <a:p>
            <a:pPr lvl="1"/>
            <a:r>
              <a:rPr lang="en-US" altLang="zh-CN" dirty="0" smtClean="0"/>
              <a:t>Use aluminum for the coils.</a:t>
            </a:r>
          </a:p>
          <a:p>
            <a:pPr lvl="1"/>
            <a:r>
              <a:rPr lang="en-US" altLang="zh-CN" sz="2000" dirty="0" smtClean="0"/>
              <a:t>Dual aperture magnets save nearly 50% power.</a:t>
            </a:r>
          </a:p>
          <a:p>
            <a:pPr lvl="1"/>
            <a:r>
              <a:rPr lang="en-US" altLang="zh-CN" dirty="0" smtClean="0"/>
              <a:t>Consider the combined function magnets.</a:t>
            </a:r>
          </a:p>
          <a:p>
            <a:pPr lvl="1"/>
            <a:r>
              <a:rPr lang="en-US" altLang="zh-CN" sz="2000" dirty="0" smtClean="0"/>
              <a:t>Increase the coil cross section and decrease the operating current.</a:t>
            </a:r>
            <a:endParaRPr lang="zh-CN" altLang="en-US" sz="20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136223"/>
              </p:ext>
            </p:extLst>
          </p:nvPr>
        </p:nvGraphicFramePr>
        <p:xfrm>
          <a:off x="818329" y="2115402"/>
          <a:ext cx="7370859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61214"/>
                <a:gridCol w="1121929"/>
                <a:gridCol w="1279365"/>
                <a:gridCol w="964493"/>
                <a:gridCol w="1121929"/>
                <a:gridCol w="1121929"/>
              </a:tblGrid>
              <a:tr h="26039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Dipole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Quad.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Sext.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Corrector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Total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Dual</a:t>
                      </a:r>
                      <a:r>
                        <a:rPr lang="en-US" altLang="zh-CN" baseline="0" dirty="0" smtClean="0"/>
                        <a:t> aperture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2384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2392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13742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Single</a:t>
                      </a:r>
                      <a:r>
                        <a:rPr lang="en-US" altLang="zh-CN" baseline="0" dirty="0" smtClean="0"/>
                        <a:t> aperture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80*2+2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480*2+172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932*2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2904*2</a:t>
                      </a:r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Total</a:t>
                      </a:r>
                      <a:r>
                        <a:rPr lang="en-US" altLang="zh-CN" baseline="0" dirty="0" smtClean="0"/>
                        <a:t> length [km]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71.5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5.9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80.8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Power [MW]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7.0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20.2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4.6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837169" y="755911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</a:rPr>
              <a:t>CDR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2C4B0D4-3210-4229-BCA1-CE10D9AC055F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914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13298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Development of the Dual </a:t>
            </a:r>
            <a:r>
              <a:rPr lang="en-US" altLang="zh-CN" sz="3200" b="1" dirty="0"/>
              <a:t>Aperture </a:t>
            </a:r>
            <a:r>
              <a:rPr lang="en-US" altLang="zh-CN" sz="3200" b="1" dirty="0" smtClean="0"/>
              <a:t>Dipole(DAD)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497678"/>
            <a:ext cx="7886700" cy="4679285"/>
          </a:xfrm>
        </p:spPr>
        <p:txBody>
          <a:bodyPr/>
          <a:lstStyle/>
          <a:p>
            <a:r>
              <a:rPr lang="en-US" altLang="zh-CN" dirty="0" smtClean="0"/>
              <a:t>Length: 28.7m, divided into 5 segments.</a:t>
            </a:r>
          </a:p>
          <a:p>
            <a:r>
              <a:rPr lang="en-US" altLang="zh-CN" dirty="0" smtClean="0"/>
              <a:t>Combine sextupoles in the first and last segments.</a:t>
            </a:r>
          </a:p>
          <a:p>
            <a:pPr lvl="1"/>
            <a:r>
              <a:rPr lang="en-US" altLang="zh-CN" dirty="0" smtClean="0"/>
              <a:t>Different polarities in different apertures.</a:t>
            </a:r>
          </a:p>
          <a:p>
            <a:pPr lvl="1"/>
            <a:r>
              <a:rPr lang="en-US" altLang="zh-CN" dirty="0" smtClean="0"/>
              <a:t>Reduce the strength of individual sextupoles.</a:t>
            </a:r>
          </a:p>
          <a:p>
            <a:pPr lvl="1"/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198" y="3331571"/>
            <a:ext cx="3895407" cy="296464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1"/>
          <a:stretch/>
        </p:blipFill>
        <p:spPr>
          <a:xfrm>
            <a:off x="4191605" y="3072228"/>
            <a:ext cx="4820195" cy="3785772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8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2137" y="365127"/>
            <a:ext cx="8557147" cy="942974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Prototype of </a:t>
            </a:r>
            <a:r>
              <a:rPr lang="en-US" altLang="zh-CN" sz="3600" b="1" dirty="0" smtClean="0"/>
              <a:t>DAD </a:t>
            </a:r>
            <a:r>
              <a:rPr lang="en-US" altLang="zh-CN" sz="3600" b="1" dirty="0"/>
              <a:t>with sextupole component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187356"/>
            <a:ext cx="8310634" cy="4989608"/>
          </a:xfrm>
        </p:spPr>
        <p:txBody>
          <a:bodyPr/>
          <a:lstStyle/>
          <a:p>
            <a:r>
              <a:rPr lang="en-US" altLang="zh-CN" dirty="0" smtClean="0"/>
              <a:t>Requirements of the 1m prototype</a:t>
            </a:r>
          </a:p>
          <a:p>
            <a:pPr lvl="1"/>
            <a:r>
              <a:rPr lang="en-US" altLang="zh-CN" dirty="0" smtClean="0"/>
              <a:t>Center field B1</a:t>
            </a:r>
            <a:r>
              <a:rPr lang="zh-CN" altLang="en-US" dirty="0" smtClean="0"/>
              <a:t>：</a:t>
            </a:r>
            <a:r>
              <a:rPr lang="en-US" altLang="zh-CN" dirty="0"/>
              <a:t>141Gs @45GeV to 373Gs @120GeV</a:t>
            </a:r>
          </a:p>
          <a:p>
            <a:pPr lvl="1"/>
            <a:r>
              <a:rPr lang="en-US" altLang="zh-CN" dirty="0" smtClean="0"/>
              <a:t>Difference of </a:t>
            </a:r>
            <a:r>
              <a:rPr lang="en-US" altLang="zh-CN" dirty="0" err="1" smtClean="0"/>
              <a:t>B</a:t>
            </a:r>
            <a:r>
              <a:rPr lang="en-US" altLang="zh-CN" baseline="-25000" dirty="0" err="1" smtClean="0"/>
              <a:t>cen</a:t>
            </a:r>
            <a:r>
              <a:rPr lang="en-US" altLang="zh-CN" dirty="0" smtClean="0"/>
              <a:t> in the two apertures&lt;0.5%</a:t>
            </a:r>
          </a:p>
          <a:p>
            <a:pPr lvl="1"/>
            <a:r>
              <a:rPr lang="en-US" altLang="zh-CN" dirty="0" smtClean="0"/>
              <a:t>Harmonics &lt;5</a:t>
            </a:r>
            <a:r>
              <a:rPr lang="en-US" altLang="zh-CN" b="1" dirty="0" smtClean="0">
                <a:ea typeface="MS Mincho" panose="02020609040205080304" pitchFamily="49" charset="-128"/>
              </a:rPr>
              <a:t>×</a:t>
            </a:r>
            <a:r>
              <a:rPr lang="en-US" altLang="zh-CN" dirty="0"/>
              <a:t>10</a:t>
            </a:r>
            <a:r>
              <a:rPr lang="en-US" altLang="zh-CN" baseline="30000" dirty="0"/>
              <a:t>-</a:t>
            </a:r>
            <a:r>
              <a:rPr lang="en-US" altLang="zh-CN" baseline="30000" dirty="0" smtClean="0"/>
              <a:t>4</a:t>
            </a:r>
            <a:r>
              <a:rPr lang="en-US" altLang="zh-CN" dirty="0" smtClean="0"/>
              <a:t> @R=13.5mm(except the sextupole component b3)</a:t>
            </a:r>
          </a:p>
          <a:p>
            <a:pPr lvl="1"/>
            <a:r>
              <a:rPr lang="en-US" altLang="zh-CN" dirty="0" smtClean="0"/>
              <a:t>Correct coil: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CN" dirty="0" smtClean="0"/>
              <a:t>1.5% adjust capability</a:t>
            </a:r>
          </a:p>
          <a:p>
            <a:r>
              <a:rPr lang="en-US" altLang="zh-CN" dirty="0" smtClean="0"/>
              <a:t>2D design of the combined dipole</a:t>
            </a:r>
          </a:p>
          <a:p>
            <a:pPr lvl="1"/>
            <a:r>
              <a:rPr lang="en-US" altLang="zh-CN" dirty="0" smtClean="0"/>
              <a:t>Solid iron: </a:t>
            </a:r>
            <a:r>
              <a:rPr lang="en-US" altLang="zh-CN" dirty="0" err="1" smtClean="0"/>
              <a:t>L</a:t>
            </a:r>
            <a:r>
              <a:rPr lang="en-US" altLang="zh-CN" baseline="-25000" dirty="0" err="1" smtClean="0"/>
              <a:t>iron</a:t>
            </a:r>
            <a:r>
              <a:rPr lang="en-US" altLang="zh-CN" dirty="0" smtClean="0"/>
              <a:t>=1m; </a:t>
            </a:r>
          </a:p>
          <a:p>
            <a:pPr lvl="1"/>
            <a:r>
              <a:rPr lang="en-US" altLang="zh-CN" dirty="0" smtClean="0"/>
              <a:t>Main Coil: Aluminum </a:t>
            </a:r>
            <a:r>
              <a:rPr lang="en-US" altLang="zh-CN" dirty="0"/>
              <a:t>Bars,4turns, Air cooled.</a:t>
            </a:r>
          </a:p>
          <a:p>
            <a:pPr lvl="1"/>
            <a:r>
              <a:rPr lang="en-US" altLang="zh-CN" dirty="0" smtClean="0"/>
              <a:t>Correct coil: Copper.</a:t>
            </a:r>
            <a:endParaRPr lang="en-US" altLang="zh-CN" dirty="0"/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cxnSp>
        <p:nvCxnSpPr>
          <p:cNvPr id="5" name="直接箭头连接符 4"/>
          <p:cNvCxnSpPr/>
          <p:nvPr/>
        </p:nvCxnSpPr>
        <p:spPr>
          <a:xfrm>
            <a:off x="1345012" y="6287589"/>
            <a:ext cx="273243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628650" y="4462481"/>
            <a:ext cx="8136798" cy="1899149"/>
            <a:chOff x="592311" y="4489009"/>
            <a:chExt cx="8136798" cy="189914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2311" y="4502830"/>
              <a:ext cx="4237832" cy="170971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53399" y="4489009"/>
              <a:ext cx="3775710" cy="1737360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 flipH="1">
              <a:off x="1319917" y="5357689"/>
              <a:ext cx="10968" cy="10304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034929" y="5357689"/>
              <a:ext cx="3892" cy="10304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2246472" y="617696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350mm</a:t>
            </a:r>
            <a:endParaRPr lang="zh-CN" altLang="en-US" dirty="0"/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39474B1-488C-49F3-AA9D-5CDB8AD39CB8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708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433" y="365127"/>
            <a:ext cx="8734567" cy="942974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Prototype of </a:t>
            </a:r>
            <a:r>
              <a:rPr lang="en-US" altLang="zh-CN" sz="3600" b="1" dirty="0" smtClean="0"/>
              <a:t>DAD </a:t>
            </a:r>
            <a:r>
              <a:rPr lang="en-US" altLang="zh-CN" sz="3600" b="1" dirty="0"/>
              <a:t>with sextupole component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9217" y="1270039"/>
            <a:ext cx="7886700" cy="4716463"/>
          </a:xfrm>
        </p:spPr>
        <p:txBody>
          <a:bodyPr/>
          <a:lstStyle/>
          <a:p>
            <a:r>
              <a:rPr lang="en-US" altLang="zh-CN" dirty="0" smtClean="0"/>
              <a:t>2D simulation results of 1m prototype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pPr lvl="1"/>
            <a:r>
              <a:rPr lang="en-US" altLang="zh-CN" dirty="0" smtClean="0"/>
              <a:t>Other harmonics &lt;3.5units@R=13.5mm</a:t>
            </a:r>
          </a:p>
          <a:p>
            <a:r>
              <a:rPr lang="en-US" altLang="zh-CN" dirty="0" smtClean="0"/>
              <a:t>3D Results after chamfer</a:t>
            </a:r>
          </a:p>
          <a:p>
            <a:pPr lvl="1"/>
            <a:r>
              <a:rPr lang="en-US" altLang="zh-CN" dirty="0" smtClean="0"/>
              <a:t>Integral strength</a:t>
            </a:r>
            <a:r>
              <a:rPr lang="zh-CN" altLang="en-US" dirty="0" smtClean="0"/>
              <a:t>：</a:t>
            </a:r>
            <a:r>
              <a:rPr lang="en-US" altLang="zh-CN" dirty="0" smtClean="0"/>
              <a:t>BL</a:t>
            </a:r>
            <a:r>
              <a:rPr lang="en-US" altLang="zh-CN" baseline="-25000" dirty="0" smtClean="0"/>
              <a:t>left</a:t>
            </a:r>
            <a:r>
              <a:rPr lang="en-US" altLang="zh-CN" dirty="0" smtClean="0"/>
              <a:t>=41.452T.mm</a:t>
            </a:r>
            <a:r>
              <a:rPr lang="zh-CN" altLang="en-US" dirty="0" smtClean="0"/>
              <a:t>，</a:t>
            </a:r>
            <a:r>
              <a:rPr lang="en-US" altLang="zh-CN" dirty="0" smtClean="0"/>
              <a:t>BL</a:t>
            </a:r>
            <a:r>
              <a:rPr lang="en-US" altLang="zh-CN" baseline="-25000" dirty="0" smtClean="0"/>
              <a:t>right</a:t>
            </a:r>
            <a:r>
              <a:rPr lang="en-US" altLang="zh-CN" dirty="0" smtClean="0"/>
              <a:t>=41.305T.mm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977" y="1688638"/>
            <a:ext cx="3338227" cy="2005679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419604"/>
              </p:ext>
            </p:extLst>
          </p:nvPr>
        </p:nvGraphicFramePr>
        <p:xfrm>
          <a:off x="881200" y="1745947"/>
          <a:ext cx="3784919" cy="1097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69424"/>
                <a:gridCol w="1314007"/>
                <a:gridCol w="1501488"/>
              </a:tblGrid>
              <a:tr h="26039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Left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Right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effectLst/>
                        </a:rPr>
                        <a:t>0.03732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effectLst/>
                        </a:rPr>
                        <a:t>0.03733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S(T/m</a:t>
                      </a:r>
                      <a:r>
                        <a:rPr lang="en-US" altLang="zh-CN" baseline="30000" dirty="0" smtClean="0"/>
                        <a:t>2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4.888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-7.023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3518" t="11311" r="3180"/>
          <a:stretch/>
        </p:blipFill>
        <p:spPr>
          <a:xfrm>
            <a:off x="4927131" y="4288492"/>
            <a:ext cx="3840768" cy="2213604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66332"/>
              </p:ext>
            </p:extLst>
          </p:nvPr>
        </p:nvGraphicFramePr>
        <p:xfrm>
          <a:off x="881199" y="4307536"/>
          <a:ext cx="3784919" cy="2194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69424"/>
                <a:gridCol w="1314007"/>
                <a:gridCol w="1501488"/>
              </a:tblGrid>
              <a:tr h="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Left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Right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9260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effectLst/>
                        </a:rPr>
                        <a:t>10000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effectLst/>
                        </a:rPr>
                        <a:t>10000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19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2.72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1.06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4630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113.60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-155.236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2.83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-1.92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9260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-3.11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2.0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04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8011" y="365127"/>
            <a:ext cx="8248317" cy="942974"/>
          </a:xfrm>
        </p:spPr>
        <p:txBody>
          <a:bodyPr>
            <a:noAutofit/>
          </a:bodyPr>
          <a:lstStyle/>
          <a:p>
            <a:r>
              <a:rPr lang="en-US" altLang="zh-CN" sz="3600" b="1" dirty="0"/>
              <a:t>Prototype of </a:t>
            </a:r>
            <a:r>
              <a:rPr lang="en-US" altLang="zh-CN" sz="3600" b="1" dirty="0" smtClean="0"/>
              <a:t>DAD </a:t>
            </a:r>
            <a:r>
              <a:rPr lang="en-US" altLang="zh-CN" sz="3600" b="1" dirty="0"/>
              <a:t>with sextupole component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9468" y="1308101"/>
            <a:ext cx="8146860" cy="5242824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Other simulations</a:t>
            </a:r>
            <a:endParaRPr lang="en-US" altLang="zh-CN" b="1" dirty="0"/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Main coil position error and trim coil effect are studied.</a:t>
            </a: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The cross talk between the two apertures can be ignored</a:t>
            </a:r>
            <a:r>
              <a:rPr lang="en-US" altLang="zh-CN" dirty="0" smtClean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US" altLang="zh-CN" dirty="0" smtClean="0">
                <a:sym typeface="Wingdings" panose="05000000000000000000" pitchFamily="2" charset="2"/>
              </a:rPr>
              <a:t>The sextupole component varies almost linearly with the field strength of the dipole field. </a:t>
            </a:r>
          </a:p>
          <a:p>
            <a:pPr lvl="1"/>
            <a:r>
              <a:rPr lang="en-US" altLang="zh-CN" dirty="0" smtClean="0">
                <a:sym typeface="Wingdings" panose="05000000000000000000" pitchFamily="2" charset="2"/>
              </a:rPr>
              <a:t>Take the field in the </a:t>
            </a:r>
            <a:r>
              <a:rPr lang="en-US" altLang="zh-CN" dirty="0">
                <a:sym typeface="Wingdings" panose="05000000000000000000" pitchFamily="2" charset="2"/>
              </a:rPr>
              <a:t>l</a:t>
            </a:r>
            <a:r>
              <a:rPr lang="en-US" altLang="zh-CN" dirty="0" smtClean="0">
                <a:sym typeface="Wingdings" panose="05000000000000000000" pitchFamily="2" charset="2"/>
              </a:rPr>
              <a:t>eft aperture for example.</a:t>
            </a: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>
              <a:sym typeface="Wingdings" panose="05000000000000000000" pitchFamily="2" charset="2"/>
            </a:endParaRP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>
              <a:sym typeface="Wingdings" panose="05000000000000000000" pitchFamily="2" charset="2"/>
            </a:endParaRP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>
              <a:sym typeface="Wingdings" panose="05000000000000000000" pitchFamily="2" charset="2"/>
            </a:endParaRP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>
              <a:sym typeface="Wingdings" panose="05000000000000000000" pitchFamily="2" charset="2"/>
            </a:endParaRPr>
          </a:p>
          <a:p>
            <a:pPr lvl="1"/>
            <a:endParaRPr lang="en-US" altLang="zh-CN" dirty="0" smtClean="0">
              <a:sym typeface="Wingdings" panose="05000000000000000000" pitchFamily="2" charset="2"/>
            </a:endParaRPr>
          </a:p>
          <a:p>
            <a:pPr lvl="1"/>
            <a:endParaRPr lang="en-US" altLang="zh-CN" dirty="0">
              <a:sym typeface="Wingdings" panose="05000000000000000000" pitchFamily="2" charset="2"/>
            </a:endParaRPr>
          </a:p>
          <a:p>
            <a:pPr lvl="1"/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302363"/>
              </p:ext>
            </p:extLst>
          </p:nvPr>
        </p:nvGraphicFramePr>
        <p:xfrm>
          <a:off x="1576607" y="3510594"/>
          <a:ext cx="5627366" cy="2926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82912"/>
                <a:gridCol w="1364776"/>
                <a:gridCol w="1569493"/>
                <a:gridCol w="1310185"/>
              </a:tblGrid>
              <a:tr h="33529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B+1.5%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B-1.5%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BL(T.mm)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41.4527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42.074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40.831 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endParaRPr lang="en-US" altLang="zh-CN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Harmonics(</a:t>
                      </a:r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Bn</a:t>
                      </a:r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/B1</a:t>
                      </a:r>
                      <a:r>
                        <a:rPr lang="en-US" altLang="zh-CN" sz="18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10000)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altLang="zh-CN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 marL="9525" marR="9525" marT="9525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-2.72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-2.51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-1.83 </a:t>
                      </a:r>
                    </a:p>
                  </a:txBody>
                  <a:tcPr marL="9525" marR="9525" marT="9525" marB="0" anchor="b"/>
                </a:tc>
              </a:tr>
              <a:tr h="14630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113.60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113.80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113.85 </a:t>
                      </a: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2.38 </a:t>
                      </a: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-3.11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-3.09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-3.08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87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2847" y="365127"/>
            <a:ext cx="8368936" cy="942974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Prototype of </a:t>
            </a:r>
            <a:r>
              <a:rPr lang="en-US" altLang="zh-CN" sz="3600" b="1" dirty="0" smtClean="0"/>
              <a:t>DAD </a:t>
            </a:r>
            <a:r>
              <a:rPr lang="en-US" altLang="zh-CN" sz="3600" b="1" dirty="0"/>
              <a:t>with sextupole component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2847" y="1308101"/>
            <a:ext cx="8368936" cy="5397500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The physical parameters of the prototype are summarized as follows.</a:t>
            </a: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The mechanical design is under progress</a:t>
            </a:r>
            <a:r>
              <a:rPr lang="en-US" altLang="zh-CN" sz="2000" dirty="0"/>
              <a:t>.</a:t>
            </a:r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sz="2000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21865"/>
              </p:ext>
            </p:extLst>
          </p:nvPr>
        </p:nvGraphicFramePr>
        <p:xfrm>
          <a:off x="452847" y="1999200"/>
          <a:ext cx="4593858" cy="340741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895315"/>
                <a:gridCol w="2292824"/>
                <a:gridCol w="1405719"/>
              </a:tblGrid>
              <a:tr h="28395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Magnetic</a:t>
                      </a:r>
                      <a:r>
                        <a:rPr lang="en-US" sz="1600" b="1" baseline="0" dirty="0" smtClean="0">
                          <a:effectLst/>
                        </a:rPr>
                        <a:t> strength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r>
                        <a:rPr lang="en-US" sz="1600" b="1" dirty="0">
                          <a:effectLst/>
                        </a:rPr>
                        <a:t>[</a:t>
                      </a:r>
                      <a:r>
                        <a:rPr lang="en-US" sz="1600" b="1" dirty="0" smtClean="0">
                          <a:effectLst/>
                        </a:rPr>
                        <a:t>T]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0.037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Aperture [mm]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70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Main coil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Turns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Material</a:t>
                      </a:r>
                      <a:endParaRPr lang="zh-CN" sz="16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Aluminum</a:t>
                      </a:r>
                      <a:endParaRPr lang="zh-CN" sz="16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</a:rPr>
                        <a:t>Current [A]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563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</a:rPr>
                        <a:t>Current density [A/mm</a:t>
                      </a:r>
                      <a:r>
                        <a:rPr lang="en-US" altLang="zh-CN" sz="1600" b="1" baseline="30000" dirty="0" smtClean="0">
                          <a:effectLst/>
                        </a:rPr>
                        <a:t>2</a:t>
                      </a:r>
                      <a:r>
                        <a:rPr lang="en-US" altLang="zh-CN" sz="1600" b="1" dirty="0" smtClean="0">
                          <a:effectLst/>
                        </a:rPr>
                        <a:t>]</a:t>
                      </a:r>
                      <a:endParaRPr lang="zh-CN" alt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0.7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/>
                        <a:t>Power consumption</a:t>
                      </a:r>
                      <a:r>
                        <a:rPr lang="en-US" altLang="zh-CN" sz="1600" b="1" baseline="0" dirty="0" smtClean="0"/>
                        <a:t> [kW]</a:t>
                      </a:r>
                      <a:endParaRPr lang="zh-CN" altLang="en-US" sz="1600" b="1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</a:rPr>
                        <a:t>0.12</a:t>
                      </a:r>
                      <a:endParaRPr lang="zh-CN" altLang="en-US" sz="1600" b="1" dirty="0"/>
                    </a:p>
                  </a:txBody>
                  <a:tcPr marL="68580" marR="68580" marT="0" marB="0"/>
                </a:tc>
              </a:tr>
              <a:tr h="283951">
                <a:tc rowSpan="5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</a:rPr>
                        <a:t>Trim coil</a:t>
                      </a:r>
                      <a:endParaRPr lang="zh-CN" altLang="zh-CN" sz="1600" b="1" dirty="0" smtClean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Turns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</a:t>
                      </a: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Material</a:t>
                      </a:r>
                      <a:endParaRPr lang="zh-CN" sz="16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Copper</a:t>
                      </a:r>
                      <a:endParaRPr lang="zh-CN" altLang="zh-CN" sz="1600" b="1" dirty="0">
                        <a:effectLst/>
                        <a:latin typeface="+mn-lt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</a:rPr>
                        <a:t>Current [A]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16.7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</a:rPr>
                        <a:t>Current density [A/mm</a:t>
                      </a:r>
                      <a:r>
                        <a:rPr lang="en-US" altLang="zh-CN" sz="1600" b="1" baseline="30000" dirty="0" smtClean="0">
                          <a:effectLst/>
                        </a:rPr>
                        <a:t>2</a:t>
                      </a:r>
                      <a:r>
                        <a:rPr lang="en-US" altLang="zh-CN" sz="1600" b="1" dirty="0" smtClean="0">
                          <a:effectLst/>
                        </a:rPr>
                        <a:t>]</a:t>
                      </a:r>
                      <a:endParaRPr lang="zh-CN" alt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+mn-ea"/>
                        </a:rPr>
                        <a:t>0.093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83951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2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 smtClean="0"/>
                        <a:t>Power consumption</a:t>
                      </a:r>
                      <a:r>
                        <a:rPr lang="en-US" altLang="zh-CN" sz="1600" b="1" baseline="0" dirty="0" smtClean="0"/>
                        <a:t> [kW]</a:t>
                      </a:r>
                      <a:endParaRPr lang="zh-CN" altLang="en-US" sz="1600" b="1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</a:rPr>
                        <a:t>0.0005</a:t>
                      </a:r>
                      <a:endParaRPr lang="zh-CN" altLang="en-US" sz="1600" b="1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155" y="3702906"/>
            <a:ext cx="3114177" cy="22102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705" y="1901219"/>
            <a:ext cx="4017771" cy="170244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0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785" y="365127"/>
            <a:ext cx="8447964" cy="942974"/>
          </a:xfrm>
        </p:spPr>
        <p:txBody>
          <a:bodyPr>
            <a:noAutofit/>
          </a:bodyPr>
          <a:lstStyle/>
          <a:p>
            <a:r>
              <a:rPr lang="en-US" altLang="zh-CN" sz="3600" b="1" dirty="0" smtClean="0"/>
              <a:t>Design of long Dual Aperture Dipole magnet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7867" y="1308101"/>
            <a:ext cx="7886700" cy="4716463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As </a:t>
            </a:r>
            <a:r>
              <a:rPr lang="en-US" altLang="zh-CN" sz="2000" dirty="0"/>
              <a:t>the magnetic length is up to </a:t>
            </a:r>
            <a:r>
              <a:rPr lang="en-US" altLang="zh-CN" sz="2000" dirty="0" smtClean="0"/>
              <a:t>28.7m, </a:t>
            </a:r>
            <a:r>
              <a:rPr lang="en-US" altLang="zh-CN" sz="2000" dirty="0"/>
              <a:t>the long section of 5.7m modular will be built to check the field </a:t>
            </a:r>
            <a:r>
              <a:rPr lang="en-US" altLang="zh-CN" sz="2000" dirty="0" smtClean="0"/>
              <a:t>quality, mechanical </a:t>
            </a:r>
            <a:r>
              <a:rPr lang="en-US" altLang="zh-CN" sz="2000" dirty="0"/>
              <a:t>strength and deformation. </a:t>
            </a:r>
          </a:p>
          <a:p>
            <a:r>
              <a:rPr lang="en-US" altLang="zh-CN" sz="2000" dirty="0" smtClean="0"/>
              <a:t>Using the same cross section of 1m long model, without end chamfering</a:t>
            </a:r>
            <a:r>
              <a:rPr lang="en-US" altLang="zh-CN" sz="2000" dirty="0"/>
              <a:t>, </a:t>
            </a:r>
            <a:r>
              <a:rPr lang="en-US" altLang="zh-CN" sz="2000" dirty="0" smtClean="0"/>
              <a:t>the 5.7m model can </a:t>
            </a:r>
            <a:r>
              <a:rPr lang="en-US" altLang="zh-CN" sz="2000" dirty="0"/>
              <a:t>meet the field uniformity </a:t>
            </a:r>
            <a:r>
              <a:rPr lang="en-US" altLang="zh-CN" sz="2000" dirty="0" smtClean="0"/>
              <a:t>requirement. All </a:t>
            </a:r>
            <a:r>
              <a:rPr lang="en-US" altLang="zh-CN" sz="2000" dirty="0"/>
              <a:t>the other harmonics are less than 5 units</a:t>
            </a:r>
            <a:r>
              <a:rPr lang="en-US" altLang="zh-CN" sz="2000" dirty="0" smtClean="0"/>
              <a:t>.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/>
          </p:cNvPicPr>
          <p:nvPr/>
        </p:nvPicPr>
        <p:blipFill rotWithShape="1">
          <a:blip r:embed="rId2"/>
          <a:srcRect l="12421" t="8905" r="5650" b="7658"/>
          <a:stretch/>
        </p:blipFill>
        <p:spPr>
          <a:xfrm>
            <a:off x="613804" y="3127102"/>
            <a:ext cx="4005963" cy="3064190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226988"/>
              </p:ext>
            </p:extLst>
          </p:nvPr>
        </p:nvGraphicFramePr>
        <p:xfrm>
          <a:off x="4810541" y="3295154"/>
          <a:ext cx="3689963" cy="272941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45103"/>
                <a:gridCol w="1281041"/>
                <a:gridCol w="1463819"/>
              </a:tblGrid>
              <a:tr h="344714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Left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Right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BL(T.mm)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108.5917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108.5032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67640">
                <a:tc>
                  <a:txBody>
                    <a:bodyPr/>
                    <a:lstStyle/>
                    <a:p>
                      <a:pPr algn="ctr"/>
                      <a:endParaRPr lang="en-US" altLang="zh-CN" sz="16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Harmonics(</a:t>
                      </a:r>
                      <a:r>
                        <a:rPr lang="en-US" altLang="zh-CN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Bn</a:t>
                      </a: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/B1</a:t>
                      </a:r>
                      <a:r>
                        <a:rPr lang="en-US" altLang="zh-CN" sz="1600" b="1" dirty="0" smtClean="0">
                          <a:effectLst/>
                          <a:latin typeface="+mn-lt"/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10000)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CN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723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ffectLst/>
                        </a:rPr>
                        <a:t>10000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ffectLst/>
                        </a:rPr>
                        <a:t>10000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2.87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-1.34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116.55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-169.29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-0.97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0.79</a:t>
                      </a:r>
                      <a:endParaRPr lang="zh-CN" altLang="en-US" sz="16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--3.31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2.76</a:t>
                      </a:r>
                      <a:endParaRPr lang="zh-CN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C0A1-A55F-4806-B615-A6358C05110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6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7813</TotalTime>
  <Words>1270</Words>
  <Application>Microsoft Office PowerPoint</Application>
  <PresentationFormat>全屏显示(4:3)</PresentationFormat>
  <Paragraphs>413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MS Mincho</vt:lpstr>
      <vt:lpstr>宋体</vt:lpstr>
      <vt:lpstr>Arial</vt:lpstr>
      <vt:lpstr>Calibri</vt:lpstr>
      <vt:lpstr>Calibri Light</vt:lpstr>
      <vt:lpstr>Times New Roman</vt:lpstr>
      <vt:lpstr>Wingdings</vt:lpstr>
      <vt:lpstr>Office 主题</vt:lpstr>
      <vt:lpstr> Development of the CEPC Collider Magnets </vt:lpstr>
      <vt:lpstr>Outline</vt:lpstr>
      <vt:lpstr>Collider Magnets Overview</vt:lpstr>
      <vt:lpstr>Development of the Dual Aperture Dipole(DAD)</vt:lpstr>
      <vt:lpstr>Prototype of DAD with sextupole component</vt:lpstr>
      <vt:lpstr>Prototype of DAD with sextupole component</vt:lpstr>
      <vt:lpstr>Prototype of DAD with sextupole component</vt:lpstr>
      <vt:lpstr>Prototype of DAD with sextupole component</vt:lpstr>
      <vt:lpstr>Design of long Dual Aperture Dipole magnet</vt:lpstr>
      <vt:lpstr>Design of Dual Aperture Quadrupole (DAQ)</vt:lpstr>
      <vt:lpstr>Design of Dual Aperture Quadrupole(DAQ)</vt:lpstr>
      <vt:lpstr>Design of Dual Aperture Quadrupole</vt:lpstr>
      <vt:lpstr>Design of Dual Aperture Quadrupole</vt:lpstr>
      <vt:lpstr> Design of the Sextupole Magnet</vt:lpstr>
      <vt:lpstr>Design of the Sextupole Magnet</vt:lpstr>
      <vt:lpstr>Design of the Sextupole Magnet</vt:lpstr>
      <vt:lpstr>Summary</vt:lpstr>
      <vt:lpstr>PowerPoint 演示文稿</vt:lpstr>
      <vt:lpstr>FCC-ee: dual aperture dipole prototype</vt:lpstr>
      <vt:lpstr>FCC-ee: dual aperture quadrupole magnet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ym</cp:lastModifiedBy>
  <cp:revision>136</cp:revision>
  <dcterms:created xsi:type="dcterms:W3CDTF">2018-06-15T02:24:33Z</dcterms:created>
  <dcterms:modified xsi:type="dcterms:W3CDTF">2019-04-16T06:00:57Z</dcterms:modified>
</cp:coreProperties>
</file>