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94" r:id="rId3"/>
    <p:sldId id="296" r:id="rId4"/>
    <p:sldId id="330" r:id="rId5"/>
    <p:sldId id="284" r:id="rId6"/>
    <p:sldId id="298" r:id="rId7"/>
    <p:sldId id="303" r:id="rId8"/>
    <p:sldId id="331" r:id="rId9"/>
    <p:sldId id="336" r:id="rId10"/>
    <p:sldId id="337" r:id="rId11"/>
    <p:sldId id="338" r:id="rId12"/>
    <p:sldId id="339" r:id="rId13"/>
    <p:sldId id="343" r:id="rId14"/>
    <p:sldId id="344" r:id="rId15"/>
    <p:sldId id="345" r:id="rId16"/>
    <p:sldId id="346" r:id="rId17"/>
    <p:sldId id="347" r:id="rId18"/>
    <p:sldId id="348" r:id="rId19"/>
    <p:sldId id="326" r:id="rId20"/>
    <p:sldId id="351" r:id="rId21"/>
    <p:sldId id="295" r:id="rId22"/>
    <p:sldId id="349" r:id="rId23"/>
    <p:sldId id="352" r:id="rId24"/>
    <p:sldId id="353" r:id="rId25"/>
    <p:sldId id="354" r:id="rId26"/>
    <p:sldId id="355" r:id="rId27"/>
    <p:sldId id="356" r:id="rId28"/>
    <p:sldId id="357" r:id="rId29"/>
    <p:sldId id="358" r:id="rId30"/>
    <p:sldId id="359" r:id="rId3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280"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1F93A3-7FBD-4163-B9F8-62E900881479}" type="datetimeFigureOut">
              <a:rPr lang="zh-CN" altLang="en-US" smtClean="0"/>
              <a:t>2019-4-15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3DEE01-2386-4B70-A367-D5E253361DE3}" type="slidenum">
              <a:rPr lang="zh-CN" altLang="en-US" smtClean="0"/>
              <a:t>‹#›</a:t>
            </a:fld>
            <a:endParaRPr lang="zh-CN" altLang="en-US"/>
          </a:p>
        </p:txBody>
      </p:sp>
    </p:spTree>
    <p:extLst>
      <p:ext uri="{BB962C8B-B14F-4D97-AF65-F5344CB8AC3E}">
        <p14:creationId xmlns:p14="http://schemas.microsoft.com/office/powerpoint/2010/main" val="2604744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5689118-506A-4C29-8B28-11A7F159F53F}" type="datetimeFigureOut">
              <a:rPr lang="zh-CN" altLang="en-US" smtClean="0"/>
              <a:pPr/>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CCD6CB-908B-411D-B3AC-A214BD211EC2}"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5689118-506A-4C29-8B28-11A7F159F53F}" type="datetimeFigureOut">
              <a:rPr lang="zh-CN" altLang="en-US" smtClean="0"/>
              <a:pPr/>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CCD6CB-908B-411D-B3AC-A214BD211EC2}"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5689118-506A-4C29-8B28-11A7F159F53F}" type="datetimeFigureOut">
              <a:rPr lang="zh-CN" altLang="en-US" smtClean="0"/>
              <a:pPr/>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CCD6CB-908B-411D-B3AC-A214BD211EC2}"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5689118-506A-4C29-8B28-11A7F159F53F}" type="datetimeFigureOut">
              <a:rPr lang="zh-CN" altLang="en-US" smtClean="0"/>
              <a:pPr/>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CCD6CB-908B-411D-B3AC-A214BD211EC2}"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5689118-506A-4C29-8B28-11A7F159F53F}" type="datetimeFigureOut">
              <a:rPr lang="zh-CN" altLang="en-US" smtClean="0"/>
              <a:pPr/>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CCD6CB-908B-411D-B3AC-A214BD211EC2}"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5689118-506A-4C29-8B28-11A7F159F53F}" type="datetimeFigureOut">
              <a:rPr lang="zh-CN" altLang="en-US" smtClean="0"/>
              <a:pPr/>
              <a:t>2019-4-15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CCD6CB-908B-411D-B3AC-A214BD211EC2}"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5689118-506A-4C29-8B28-11A7F159F53F}" type="datetimeFigureOut">
              <a:rPr lang="zh-CN" altLang="en-US" smtClean="0"/>
              <a:pPr/>
              <a:t>2019-4-15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BCCD6CB-908B-411D-B3AC-A214BD211EC2}"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5689118-506A-4C29-8B28-11A7F159F53F}" type="datetimeFigureOut">
              <a:rPr lang="zh-CN" altLang="en-US" smtClean="0"/>
              <a:pPr/>
              <a:t>2019-4-15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BCCD6CB-908B-411D-B3AC-A214BD211EC2}"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689118-506A-4C29-8B28-11A7F159F53F}" type="datetimeFigureOut">
              <a:rPr lang="zh-CN" altLang="en-US" smtClean="0"/>
              <a:pPr/>
              <a:t>2019-4-15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BCCD6CB-908B-411D-B3AC-A214BD211EC2}"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5689118-506A-4C29-8B28-11A7F159F53F}" type="datetimeFigureOut">
              <a:rPr lang="zh-CN" altLang="en-US" smtClean="0"/>
              <a:pPr/>
              <a:t>2019-4-15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CCD6CB-908B-411D-B3AC-A214BD211EC2}"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5689118-506A-4C29-8B28-11A7F159F53F}" type="datetimeFigureOut">
              <a:rPr lang="zh-CN" altLang="en-US" smtClean="0"/>
              <a:pPr/>
              <a:t>2019-4-15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CCD6CB-908B-411D-B3AC-A214BD211EC2}"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689118-506A-4C29-8B28-11A7F159F53F}" type="datetimeFigureOut">
              <a:rPr lang="zh-CN" altLang="en-US" smtClean="0"/>
              <a:pPr/>
              <a:t>2019-4-15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CCD6CB-908B-411D-B3AC-A214BD211EC2}"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3568" y="1484784"/>
            <a:ext cx="7772400" cy="1470025"/>
          </a:xfrm>
        </p:spPr>
        <p:txBody>
          <a:bodyPr/>
          <a:lstStyle/>
          <a:p>
            <a:r>
              <a:rPr lang="en-US" altLang="zh-CN" dirty="0" smtClean="0">
                <a:latin typeface="+mn-lt"/>
                <a:ea typeface="楷体" panose="02010609060101010101" pitchFamily="49" charset="-122"/>
                <a:cs typeface="Times New Roman" panose="02020603050405020304" pitchFamily="18" charset="0"/>
              </a:rPr>
              <a:t>Development of the prototype dipole magnet for CEPC Booster</a:t>
            </a:r>
            <a:endParaRPr lang="zh-CN" altLang="en-US" dirty="0">
              <a:latin typeface="+mn-lt"/>
              <a:ea typeface="楷体" panose="02010609060101010101" pitchFamily="49" charset="-122"/>
              <a:cs typeface="Times New Roman" panose="02020603050405020304" pitchFamily="18" charset="0"/>
            </a:endParaRPr>
          </a:p>
        </p:txBody>
      </p:sp>
      <p:sp>
        <p:nvSpPr>
          <p:cNvPr id="3" name="副标题 2"/>
          <p:cNvSpPr>
            <a:spLocks noGrp="1"/>
          </p:cNvSpPr>
          <p:nvPr>
            <p:ph type="subTitle" idx="1"/>
          </p:nvPr>
        </p:nvSpPr>
        <p:spPr>
          <a:xfrm>
            <a:off x="1403648" y="3501008"/>
            <a:ext cx="6400800" cy="1752600"/>
          </a:xfrm>
        </p:spPr>
        <p:txBody>
          <a:bodyPr>
            <a:normAutofit fontScale="92500" lnSpcReduction="10000"/>
          </a:bodyPr>
          <a:lstStyle/>
          <a:p>
            <a:r>
              <a:rPr lang="en-US" altLang="zh-CN" dirty="0" smtClean="0">
                <a:solidFill>
                  <a:schemeClr val="tx1"/>
                </a:solidFill>
                <a:ea typeface="楷体" panose="02010609060101010101" pitchFamily="49" charset="-122"/>
                <a:cs typeface="Times New Roman" panose="02020603050405020304" pitchFamily="18" charset="0"/>
              </a:rPr>
              <a:t>Wen Kang</a:t>
            </a:r>
            <a:endParaRPr lang="en-US" altLang="zh-CN" sz="2800" dirty="0" smtClean="0">
              <a:solidFill>
                <a:schemeClr val="tx1"/>
              </a:solidFill>
              <a:ea typeface="楷体" panose="02010609060101010101" pitchFamily="49" charset="-122"/>
              <a:cs typeface="Times New Roman" panose="02020603050405020304" pitchFamily="18" charset="0"/>
            </a:endParaRPr>
          </a:p>
          <a:p>
            <a:endParaRPr lang="en-US" altLang="zh-CN" sz="2800" dirty="0" smtClean="0">
              <a:solidFill>
                <a:schemeClr val="tx1"/>
              </a:solidFill>
              <a:ea typeface="楷体" panose="02010609060101010101" pitchFamily="49" charset="-122"/>
              <a:cs typeface="Times New Roman" panose="02020603050405020304" pitchFamily="18" charset="0"/>
            </a:endParaRPr>
          </a:p>
          <a:p>
            <a:r>
              <a:rPr lang="en-US" altLang="zh-CN" sz="2400" b="1" dirty="0">
                <a:solidFill>
                  <a:schemeClr val="tx1"/>
                </a:solidFill>
              </a:rPr>
              <a:t>Workshop on the </a:t>
            </a:r>
            <a:r>
              <a:rPr lang="en-US" altLang="zh-CN" sz="2400" b="1" dirty="0" smtClean="0">
                <a:solidFill>
                  <a:schemeClr val="tx1"/>
                </a:solidFill>
              </a:rPr>
              <a:t>CEPC EU </a:t>
            </a:r>
            <a:r>
              <a:rPr lang="en-US" altLang="zh-CN" sz="2400" b="1" dirty="0">
                <a:solidFill>
                  <a:schemeClr val="tx1"/>
                </a:solidFill>
              </a:rPr>
              <a:t>Edition 2019</a:t>
            </a:r>
            <a:endParaRPr lang="en-US" altLang="zh-CN" sz="2400" dirty="0">
              <a:solidFill>
                <a:schemeClr val="tx1"/>
              </a:solidFill>
            </a:endParaRPr>
          </a:p>
          <a:p>
            <a:r>
              <a:rPr lang="en-US" altLang="zh-CN" sz="2400" dirty="0">
                <a:solidFill>
                  <a:schemeClr val="tx1"/>
                </a:solidFill>
              </a:rPr>
              <a:t>Oxford, UK, April 15 - 17, 2019</a:t>
            </a:r>
          </a:p>
          <a:p>
            <a:endParaRPr lang="en-US" altLang="zh-CN" sz="2800" dirty="0">
              <a:solidFill>
                <a:schemeClr val="tx1"/>
              </a:solidFill>
              <a:ea typeface="楷体" panose="02010609060101010101" pitchFamily="49" charset="-122"/>
              <a:cs typeface="Times New Roman" panose="02020603050405020304" pitchFamily="18" charset="0"/>
            </a:endParaRPr>
          </a:p>
          <a:p>
            <a:endParaRPr lang="zh-CN" altLang="en-US" sz="2800" dirty="0">
              <a:solidFill>
                <a:schemeClr val="tx1"/>
              </a:solidFill>
              <a:ea typeface="楷体" panose="020106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359532" y="1277179"/>
            <a:ext cx="8028892" cy="1261884"/>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GB" altLang="zh-CN" sz="2200" b="1" dirty="0" smtClean="0"/>
              <a:t>The dipole magnet with iron core is re-designed according to the new requirements of the CDR. </a:t>
            </a:r>
          </a:p>
          <a:p>
            <a:pPr marL="342900" indent="-342900" algn="just">
              <a:spcBef>
                <a:spcPts val="1200"/>
              </a:spcBef>
              <a:buClr>
                <a:srgbClr val="FF0000"/>
              </a:buClr>
              <a:buFont typeface="Wingdings" pitchFamily="2" charset="2"/>
              <a:buChar char="ü"/>
            </a:pPr>
            <a:r>
              <a:rPr lang="en-GB" altLang="zh-CN" sz="2200" b="1" dirty="0" smtClean="0"/>
              <a:t>The design of the magnet keeps the technologies of core dilution. </a:t>
            </a:r>
            <a:endParaRPr lang="en-US" altLang="zh-CN" sz="2200" b="1" dirty="0" smtClean="0">
              <a:latin typeface="Times New Roman" pitchFamily="18" charset="0"/>
              <a:ea typeface="华文楷体"/>
              <a:cs typeface="Times New Roman" pitchFamily="18" charset="0"/>
            </a:endParaRPr>
          </a:p>
        </p:txBody>
      </p:sp>
      <p:pic>
        <p:nvPicPr>
          <p:cNvPr id="7" name="图片 6"/>
          <p:cNvPicPr/>
          <p:nvPr/>
        </p:nvPicPr>
        <p:blipFill>
          <a:blip r:embed="rId2" cstate="print">
            <a:extLst>
              <a:ext uri="{28A0092B-C50C-407E-A947-70E740481C1C}">
                <a14:useLocalDpi xmlns:a14="http://schemas.microsoft.com/office/drawing/2010/main" val="0"/>
              </a:ext>
            </a:extLst>
          </a:blip>
          <a:stretch>
            <a:fillRect/>
          </a:stretch>
        </p:blipFill>
        <p:spPr>
          <a:xfrm>
            <a:off x="1186855" y="4155670"/>
            <a:ext cx="3312368" cy="2592288"/>
          </a:xfrm>
          <a:prstGeom prst="rect">
            <a:avLst/>
          </a:prstGeom>
        </p:spPr>
      </p:pic>
      <p:sp>
        <p:nvSpPr>
          <p:cNvPr id="8" name="Rectangle 8"/>
          <p:cNvSpPr>
            <a:spLocks noChangeArrowheads="1"/>
          </p:cNvSpPr>
          <p:nvPr/>
        </p:nvSpPr>
        <p:spPr bwMode="auto">
          <a:xfrm>
            <a:off x="899592" y="2492896"/>
            <a:ext cx="7488832" cy="1631216"/>
          </a:xfrm>
          <a:prstGeom prst="rect">
            <a:avLst/>
          </a:prstGeom>
          <a:noFill/>
          <a:ln w="9525">
            <a:noFill/>
            <a:miter lim="800000"/>
            <a:headEnd/>
            <a:tailEnd/>
          </a:ln>
        </p:spPr>
        <p:txBody>
          <a:bodyPr wrap="square" anchor="ctr">
            <a:spAutoFit/>
          </a:bodyPr>
          <a:lstStyle/>
          <a:p>
            <a:pPr algn="just">
              <a:spcBef>
                <a:spcPts val="1200"/>
              </a:spcBef>
              <a:buClr>
                <a:srgbClr val="FF0000"/>
              </a:buClr>
            </a:pPr>
            <a:r>
              <a:rPr lang="en-GB" altLang="zh-CN" sz="2000" b="1" dirty="0" smtClean="0">
                <a:solidFill>
                  <a:srgbClr val="FF0000"/>
                </a:solidFill>
              </a:rPr>
              <a:t>1) The </a:t>
            </a:r>
            <a:r>
              <a:rPr lang="en-GB" altLang="zh-CN" sz="2000" b="1" dirty="0">
                <a:solidFill>
                  <a:srgbClr val="FF0000"/>
                </a:solidFill>
              </a:rPr>
              <a:t>cores </a:t>
            </a:r>
            <a:r>
              <a:rPr lang="en-GB" altLang="zh-CN" sz="2000" b="1" dirty="0" smtClean="0">
                <a:solidFill>
                  <a:srgbClr val="FF0000"/>
                </a:solidFill>
              </a:rPr>
              <a:t>will be stacked by silicon steel and aluminium laminations with ratio of 1:1. </a:t>
            </a:r>
          </a:p>
          <a:p>
            <a:pPr algn="just">
              <a:spcBef>
                <a:spcPts val="1200"/>
              </a:spcBef>
              <a:buClr>
                <a:srgbClr val="FF0000"/>
              </a:buClr>
            </a:pPr>
            <a:r>
              <a:rPr lang="en-GB" altLang="zh-CN" sz="2000" b="1" dirty="0" smtClean="0">
                <a:solidFill>
                  <a:srgbClr val="FF0000"/>
                </a:solidFill>
              </a:rPr>
              <a:t>2) The </a:t>
            </a:r>
            <a:r>
              <a:rPr lang="en-GB" altLang="zh-CN" sz="2000" b="1" dirty="0">
                <a:solidFill>
                  <a:srgbClr val="FF0000"/>
                </a:solidFill>
              </a:rPr>
              <a:t>return yoke of the </a:t>
            </a:r>
            <a:r>
              <a:rPr lang="en-GB" altLang="zh-CN" sz="2000" b="1" dirty="0" smtClean="0">
                <a:solidFill>
                  <a:srgbClr val="FF0000"/>
                </a:solidFill>
              </a:rPr>
              <a:t>cores will be </a:t>
            </a:r>
            <a:r>
              <a:rPr lang="en-GB" altLang="zh-CN" sz="2000" b="1" dirty="0">
                <a:solidFill>
                  <a:srgbClr val="FF0000"/>
                </a:solidFill>
              </a:rPr>
              <a:t>made as thin as possible. </a:t>
            </a:r>
          </a:p>
          <a:p>
            <a:pPr algn="just">
              <a:spcBef>
                <a:spcPts val="1200"/>
              </a:spcBef>
              <a:buClr>
                <a:srgbClr val="FF0000"/>
              </a:buClr>
            </a:pPr>
            <a:r>
              <a:rPr lang="en-GB" altLang="zh-CN" sz="2000" b="1" dirty="0" smtClean="0">
                <a:solidFill>
                  <a:srgbClr val="FF0000"/>
                </a:solidFill>
              </a:rPr>
              <a:t>3) In </a:t>
            </a:r>
            <a:r>
              <a:rPr lang="en-GB" altLang="zh-CN" sz="2000" b="1" dirty="0">
                <a:solidFill>
                  <a:srgbClr val="FF0000"/>
                </a:solidFill>
              </a:rPr>
              <a:t>the pole areas of the laminations, some holes will be </a:t>
            </a:r>
            <a:r>
              <a:rPr lang="en-GB" altLang="zh-CN" sz="2000" b="1" dirty="0" smtClean="0">
                <a:solidFill>
                  <a:srgbClr val="FF0000"/>
                </a:solidFill>
              </a:rPr>
              <a:t>stamped.</a:t>
            </a:r>
            <a:endParaRPr lang="en-US" altLang="zh-CN" sz="2000" b="1" dirty="0" smtClean="0">
              <a:solidFill>
                <a:srgbClr val="FF0000"/>
              </a:solidFill>
              <a:latin typeface="Times New Roman" pitchFamily="18" charset="0"/>
              <a:ea typeface="华文楷体"/>
              <a:cs typeface="Times New Roman" pitchFamily="18" charset="0"/>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7929" y="4304071"/>
            <a:ext cx="3675752" cy="2295485"/>
          </a:xfrm>
          <a:prstGeom prst="rect">
            <a:avLst/>
          </a:prstGeom>
        </p:spPr>
      </p:pic>
      <p:sp>
        <p:nvSpPr>
          <p:cNvPr id="10" name="Rectangle 8"/>
          <p:cNvSpPr>
            <a:spLocks noChangeArrowheads="1"/>
          </p:cNvSpPr>
          <p:nvPr/>
        </p:nvSpPr>
        <p:spPr bwMode="auto">
          <a:xfrm>
            <a:off x="394534" y="764704"/>
            <a:ext cx="8424936" cy="461665"/>
          </a:xfrm>
          <a:prstGeom prst="rect">
            <a:avLst/>
          </a:prstGeom>
          <a:noFill/>
          <a:ln w="9525">
            <a:noFill/>
            <a:miter lim="800000"/>
            <a:headEnd/>
            <a:tailEnd/>
          </a:ln>
        </p:spPr>
        <p:txBody>
          <a:bodyPr wrap="square" anchor="ctr">
            <a:spAutoFit/>
          </a:bodyPr>
          <a:lstStyle/>
          <a:p>
            <a:pPr marL="342900" indent="-342900" algn="just">
              <a:spcBef>
                <a:spcPts val="1200"/>
              </a:spcBef>
            </a:pPr>
            <a:r>
              <a:rPr lang="en-US" altLang="zh-CN" sz="2400" b="1" dirty="0" smtClean="0">
                <a:solidFill>
                  <a:srgbClr val="0000FF"/>
                </a:solidFill>
                <a:latin typeface="Times New Roman" pitchFamily="18" charset="0"/>
                <a:ea typeface="华文楷体"/>
                <a:cs typeface="Times New Roman" pitchFamily="18" charset="0"/>
              </a:rPr>
              <a:t>4  Improved design of the dipole magnet with iron core</a:t>
            </a:r>
            <a:endParaRPr lang="en-US" altLang="zh-CN" sz="2400" b="1" dirty="0">
              <a:solidFill>
                <a:srgbClr val="0000FF"/>
              </a:solidFill>
              <a:latin typeface="Times New Roman" pitchFamily="18" charset="0"/>
              <a:ea typeface="华文楷体"/>
              <a:cs typeface="Times New Roman" pitchFamily="18" charset="0"/>
            </a:endParaRPr>
          </a:p>
        </p:txBody>
      </p:sp>
      <p:sp>
        <p:nvSpPr>
          <p:cNvPr id="11" name="Rectangle 4"/>
          <p:cNvSpPr txBox="1">
            <a:spLocks noChangeArrowheads="1"/>
          </p:cNvSpPr>
          <p:nvPr/>
        </p:nvSpPr>
        <p:spPr>
          <a:xfrm>
            <a:off x="1714465" y="76330"/>
            <a:ext cx="5401602"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 iron core</a:t>
            </a:r>
          </a:p>
        </p:txBody>
      </p:sp>
    </p:spTree>
    <p:extLst>
      <p:ext uri="{BB962C8B-B14F-4D97-AF65-F5344CB8AC3E}">
        <p14:creationId xmlns:p14="http://schemas.microsoft.com/office/powerpoint/2010/main" val="13156303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454307" y="844240"/>
            <a:ext cx="8136904" cy="3785652"/>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US" altLang="zh-CN" sz="2200" b="1" dirty="0" smtClean="0"/>
              <a:t>To compensate simulation errors of the magnet </a:t>
            </a:r>
            <a:r>
              <a:rPr lang="en-US" altLang="zh-CN" sz="2200" b="1" dirty="0" err="1" smtClean="0"/>
              <a:t>modelization</a:t>
            </a:r>
            <a:r>
              <a:rPr lang="en-US" altLang="zh-CN" sz="2200" b="1" dirty="0" smtClean="0"/>
              <a:t> at low field level, the simulated field uniformity of the magnet at high field level is optimized to be 10 time better than the requirements</a:t>
            </a:r>
            <a:r>
              <a:rPr lang="en-GB" altLang="zh-CN" sz="2200" b="1" dirty="0" smtClean="0"/>
              <a:t>. </a:t>
            </a:r>
          </a:p>
          <a:p>
            <a:pPr marL="342900" indent="-342900" algn="just">
              <a:spcBef>
                <a:spcPts val="1200"/>
              </a:spcBef>
              <a:buClr>
                <a:srgbClr val="FF0000"/>
              </a:buClr>
              <a:buFont typeface="Wingdings" pitchFamily="2" charset="2"/>
              <a:buChar char="ü"/>
            </a:pPr>
            <a:r>
              <a:rPr lang="en-US" altLang="zh-CN" sz="2200" b="1" dirty="0" smtClean="0"/>
              <a:t>Because the oriented silicon steel laminations have 10 time lower coercive force than non-oriented laminations, they will be used to stack the cores of the magnet to reduce the influence of the remnant field at low field level</a:t>
            </a:r>
            <a:r>
              <a:rPr lang="en-GB" altLang="zh-CN" sz="2200" b="1" dirty="0" smtClean="0"/>
              <a:t>. </a:t>
            </a:r>
          </a:p>
          <a:p>
            <a:pPr marL="342900" indent="-342900" algn="just">
              <a:spcBef>
                <a:spcPts val="1200"/>
              </a:spcBef>
              <a:buClr>
                <a:srgbClr val="FF0000"/>
              </a:buClr>
              <a:buFont typeface="Wingdings" pitchFamily="2" charset="2"/>
              <a:buChar char="ü"/>
            </a:pPr>
            <a:r>
              <a:rPr lang="en-GB" altLang="zh-CN" sz="2200" b="1" dirty="0" smtClean="0"/>
              <a:t>A new Hall probe with high precision at low field level will be developed to measure its field.</a:t>
            </a:r>
          </a:p>
        </p:txBody>
      </p:sp>
      <p:graphicFrame>
        <p:nvGraphicFramePr>
          <p:cNvPr id="9" name="表格 8"/>
          <p:cNvGraphicFramePr>
            <a:graphicFrameLocks noGrp="1"/>
          </p:cNvGraphicFramePr>
          <p:nvPr>
            <p:extLst>
              <p:ext uri="{D42A27DB-BD31-4B8C-83A1-F6EECF244321}">
                <p14:modId xmlns:p14="http://schemas.microsoft.com/office/powerpoint/2010/main" val="2663639009"/>
              </p:ext>
            </p:extLst>
          </p:nvPr>
        </p:nvGraphicFramePr>
        <p:xfrm>
          <a:off x="1294099" y="4797152"/>
          <a:ext cx="6480719" cy="1440159"/>
        </p:xfrm>
        <a:graphic>
          <a:graphicData uri="http://schemas.openxmlformats.org/drawingml/2006/table">
            <a:tbl>
              <a:tblPr>
                <a:tableStyleId>{5C22544A-7EE6-4342-B048-85BDC9FD1C3A}</a:tableStyleId>
              </a:tblPr>
              <a:tblGrid>
                <a:gridCol w="3924943"/>
                <a:gridCol w="1277888"/>
                <a:gridCol w="1277888"/>
              </a:tblGrid>
              <a:tr h="480053">
                <a:tc>
                  <a:txBody>
                    <a:bodyPr/>
                    <a:lstStyle/>
                    <a:p>
                      <a:pPr algn="l" fontAlgn="ctr"/>
                      <a:r>
                        <a:rPr lang="zh-CN" altLang="en-US" sz="2000" b="1" u="none" strike="noStrike" dirty="0">
                          <a:solidFill>
                            <a:srgbClr val="0033CC"/>
                          </a:solidFill>
                          <a:effectLst/>
                        </a:rPr>
                        <a:t>　</a:t>
                      </a:r>
                      <a:endParaRPr lang="zh-CN" altLang="en-US" sz="2000" b="1" i="0" u="none" strike="noStrike" dirty="0">
                        <a:solidFill>
                          <a:srgbClr val="0033CC"/>
                        </a:solidFill>
                        <a:effectLst/>
                        <a:latin typeface="宋体" panose="02010600030101010101" pitchFamily="2" charset="-122"/>
                        <a:ea typeface="宋体" panose="02010600030101010101" pitchFamily="2" charset="-122"/>
                      </a:endParaRPr>
                    </a:p>
                  </a:txBody>
                  <a:tcPr marL="6350" marR="6350" marT="6350" marB="0" anchor="ctr"/>
                </a:tc>
                <a:tc>
                  <a:txBody>
                    <a:bodyPr/>
                    <a:lstStyle/>
                    <a:p>
                      <a:pPr algn="ctr" fontAlgn="ctr"/>
                      <a:r>
                        <a:rPr lang="en-US" sz="2000" b="1" u="none" strike="noStrike" dirty="0" err="1">
                          <a:solidFill>
                            <a:srgbClr val="FF0000"/>
                          </a:solidFill>
                          <a:effectLst/>
                        </a:rPr>
                        <a:t>Hc</a:t>
                      </a:r>
                      <a:r>
                        <a:rPr lang="en-US" sz="2000" b="1" u="none" strike="noStrike" dirty="0">
                          <a:solidFill>
                            <a:srgbClr val="FF0000"/>
                          </a:solidFill>
                          <a:effectLst/>
                        </a:rPr>
                        <a:t>//</a:t>
                      </a:r>
                      <a:endParaRPr lang="en-US" sz="2000" b="1" i="0" u="none" strike="noStrike" dirty="0">
                        <a:solidFill>
                          <a:srgbClr val="FF0000"/>
                        </a:solidFill>
                        <a:effectLst/>
                        <a:latin typeface="宋体" panose="02010600030101010101" pitchFamily="2" charset="-122"/>
                        <a:ea typeface="宋体" panose="02010600030101010101" pitchFamily="2" charset="-122"/>
                      </a:endParaRPr>
                    </a:p>
                  </a:txBody>
                  <a:tcPr marL="6350" marR="6350" marT="6350" marB="0" anchor="ctr"/>
                </a:tc>
                <a:tc>
                  <a:txBody>
                    <a:bodyPr/>
                    <a:lstStyle/>
                    <a:p>
                      <a:pPr algn="ctr" fontAlgn="ctr"/>
                      <a:r>
                        <a:rPr lang="en-US" sz="2000" b="1" u="none" strike="noStrike" dirty="0" err="1">
                          <a:solidFill>
                            <a:srgbClr val="FF0000"/>
                          </a:solidFill>
                          <a:effectLst/>
                        </a:rPr>
                        <a:t>Hc</a:t>
                      </a:r>
                      <a:r>
                        <a:rPr lang="en-US" sz="2000" b="1" u="none" strike="noStrike" dirty="0">
                          <a:solidFill>
                            <a:srgbClr val="FF0000"/>
                          </a:solidFill>
                          <a:effectLst/>
                        </a:rPr>
                        <a:t>┴</a:t>
                      </a:r>
                      <a:endParaRPr lang="en-US" sz="2000" b="1" i="0" u="none" strike="noStrike" dirty="0">
                        <a:solidFill>
                          <a:srgbClr val="FF0000"/>
                        </a:solidFill>
                        <a:effectLst/>
                        <a:latin typeface="宋体" panose="02010600030101010101" pitchFamily="2" charset="-122"/>
                        <a:ea typeface="宋体" panose="02010600030101010101" pitchFamily="2" charset="-122"/>
                      </a:endParaRPr>
                    </a:p>
                  </a:txBody>
                  <a:tcPr marL="6350" marR="6350" marT="6350" marB="0" anchor="ctr"/>
                </a:tc>
              </a:tr>
              <a:tr h="480053">
                <a:tc>
                  <a:txBody>
                    <a:bodyPr/>
                    <a:lstStyle/>
                    <a:p>
                      <a:pPr algn="l" fontAlgn="ctr"/>
                      <a:r>
                        <a:rPr lang="en-US" sz="2000" b="1" u="none" strike="noStrike" dirty="0">
                          <a:solidFill>
                            <a:srgbClr val="0033CC"/>
                          </a:solidFill>
                          <a:effectLst/>
                        </a:rPr>
                        <a:t>Conventional low carbon steel</a:t>
                      </a:r>
                      <a:endParaRPr lang="en-US" sz="2000" b="1" i="0" u="none" strike="noStrike" dirty="0">
                        <a:solidFill>
                          <a:srgbClr val="0033CC"/>
                        </a:solidFill>
                        <a:effectLst/>
                        <a:latin typeface="宋体" panose="02010600030101010101" pitchFamily="2" charset="-122"/>
                        <a:ea typeface="宋体" panose="02010600030101010101" pitchFamily="2" charset="-122"/>
                      </a:endParaRPr>
                    </a:p>
                  </a:txBody>
                  <a:tcPr marL="6350" marR="6350" marT="6350" marB="0" anchor="ctr"/>
                </a:tc>
                <a:tc>
                  <a:txBody>
                    <a:bodyPr/>
                    <a:lstStyle/>
                    <a:p>
                      <a:pPr algn="ctr" fontAlgn="ctr"/>
                      <a:r>
                        <a:rPr lang="en-US" sz="2000" b="1" u="none" strike="noStrike" dirty="0">
                          <a:solidFill>
                            <a:srgbClr val="FF0000"/>
                          </a:solidFill>
                          <a:effectLst/>
                        </a:rPr>
                        <a:t>56A/m</a:t>
                      </a:r>
                      <a:endParaRPr lang="en-US" sz="2000" b="1" i="0" u="none" strike="noStrike" dirty="0">
                        <a:solidFill>
                          <a:srgbClr val="FF0000"/>
                        </a:solidFill>
                        <a:effectLst/>
                        <a:latin typeface="宋体" panose="02010600030101010101" pitchFamily="2" charset="-122"/>
                        <a:ea typeface="宋体" panose="02010600030101010101" pitchFamily="2" charset="-122"/>
                      </a:endParaRPr>
                    </a:p>
                  </a:txBody>
                  <a:tcPr marL="6350" marR="6350" marT="6350" marB="0" anchor="ctr"/>
                </a:tc>
                <a:tc>
                  <a:txBody>
                    <a:bodyPr/>
                    <a:lstStyle/>
                    <a:p>
                      <a:pPr algn="ctr" fontAlgn="ctr"/>
                      <a:r>
                        <a:rPr lang="en-US" sz="2000" b="1" u="none" strike="noStrike" dirty="0">
                          <a:solidFill>
                            <a:srgbClr val="FF0000"/>
                          </a:solidFill>
                          <a:effectLst/>
                        </a:rPr>
                        <a:t>56A/m</a:t>
                      </a:r>
                      <a:endParaRPr lang="en-US" sz="2000" b="1" i="0" u="none" strike="noStrike" dirty="0">
                        <a:solidFill>
                          <a:srgbClr val="FF0000"/>
                        </a:solidFill>
                        <a:effectLst/>
                        <a:latin typeface="宋体" panose="02010600030101010101" pitchFamily="2" charset="-122"/>
                        <a:ea typeface="宋体" panose="02010600030101010101" pitchFamily="2" charset="-122"/>
                      </a:endParaRPr>
                    </a:p>
                  </a:txBody>
                  <a:tcPr marL="6350" marR="6350" marT="6350" marB="0" anchor="ctr"/>
                </a:tc>
              </a:tr>
              <a:tr h="480053">
                <a:tc>
                  <a:txBody>
                    <a:bodyPr/>
                    <a:lstStyle/>
                    <a:p>
                      <a:pPr algn="l" fontAlgn="ctr"/>
                      <a:r>
                        <a:rPr lang="en-US" sz="2000" b="1" u="none" strike="noStrike" dirty="0">
                          <a:solidFill>
                            <a:srgbClr val="0033CC"/>
                          </a:solidFill>
                          <a:effectLst/>
                        </a:rPr>
                        <a:t>Grain oriented steel</a:t>
                      </a:r>
                      <a:endParaRPr lang="en-US" sz="2000" b="1" i="0" u="none" strike="noStrike" dirty="0">
                        <a:solidFill>
                          <a:srgbClr val="0033CC"/>
                        </a:solidFill>
                        <a:effectLst/>
                        <a:latin typeface="宋体" panose="02010600030101010101" pitchFamily="2" charset="-122"/>
                        <a:ea typeface="宋体" panose="02010600030101010101" pitchFamily="2" charset="-122"/>
                      </a:endParaRPr>
                    </a:p>
                  </a:txBody>
                  <a:tcPr marL="6350" marR="6350" marT="6350" marB="0" anchor="ctr"/>
                </a:tc>
                <a:tc>
                  <a:txBody>
                    <a:bodyPr/>
                    <a:lstStyle/>
                    <a:p>
                      <a:pPr algn="ctr" fontAlgn="ctr"/>
                      <a:r>
                        <a:rPr lang="en-US" sz="2000" b="1" u="none" strike="noStrike" dirty="0">
                          <a:solidFill>
                            <a:srgbClr val="FF0000"/>
                          </a:solidFill>
                          <a:effectLst/>
                        </a:rPr>
                        <a:t>4A/m</a:t>
                      </a:r>
                      <a:endParaRPr lang="en-US" sz="2000" b="1" i="0" u="none" strike="noStrike" dirty="0">
                        <a:solidFill>
                          <a:srgbClr val="FF0000"/>
                        </a:solidFill>
                        <a:effectLst/>
                        <a:latin typeface="宋体" panose="02010600030101010101" pitchFamily="2" charset="-122"/>
                        <a:ea typeface="宋体" panose="02010600030101010101" pitchFamily="2" charset="-122"/>
                      </a:endParaRPr>
                    </a:p>
                  </a:txBody>
                  <a:tcPr marL="6350" marR="6350" marT="6350" marB="0" anchor="ctr"/>
                </a:tc>
                <a:tc>
                  <a:txBody>
                    <a:bodyPr/>
                    <a:lstStyle/>
                    <a:p>
                      <a:pPr algn="ctr" fontAlgn="ctr"/>
                      <a:r>
                        <a:rPr lang="en-US" sz="2000" b="1" u="none" strike="noStrike" dirty="0">
                          <a:solidFill>
                            <a:srgbClr val="FF0000"/>
                          </a:solidFill>
                          <a:effectLst/>
                        </a:rPr>
                        <a:t>12A/m</a:t>
                      </a:r>
                      <a:endParaRPr lang="en-US" sz="2000" b="1" i="0" u="none" strike="noStrike" dirty="0">
                        <a:solidFill>
                          <a:srgbClr val="FF0000"/>
                        </a:solidFill>
                        <a:effectLst/>
                        <a:latin typeface="宋体" panose="02010600030101010101" pitchFamily="2" charset="-122"/>
                        <a:ea typeface="宋体" panose="02010600030101010101" pitchFamily="2" charset="-122"/>
                      </a:endParaRPr>
                    </a:p>
                  </a:txBody>
                  <a:tcPr marL="6350" marR="6350" marT="6350" marB="0" anchor="ctr"/>
                </a:tc>
              </a:tr>
            </a:tbl>
          </a:graphicData>
        </a:graphic>
      </p:graphicFrame>
      <p:sp>
        <p:nvSpPr>
          <p:cNvPr id="10" name="Rectangle 4"/>
          <p:cNvSpPr txBox="1">
            <a:spLocks noChangeArrowheads="1"/>
          </p:cNvSpPr>
          <p:nvPr/>
        </p:nvSpPr>
        <p:spPr>
          <a:xfrm>
            <a:off x="1714465" y="76330"/>
            <a:ext cx="5401602"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 iron core</a:t>
            </a:r>
          </a:p>
        </p:txBody>
      </p:sp>
    </p:spTree>
    <p:extLst>
      <p:ext uri="{BB962C8B-B14F-4D97-AF65-F5344CB8AC3E}">
        <p14:creationId xmlns:p14="http://schemas.microsoft.com/office/powerpoint/2010/main" val="72830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335970" y="1185713"/>
            <a:ext cx="8136904" cy="3447098"/>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US" altLang="zh-CN" sz="2200" b="1" dirty="0" smtClean="0"/>
              <a:t>Because the remnant field of the iron cores is the key element that destroys the field quality at low field level</a:t>
            </a:r>
            <a:r>
              <a:rPr lang="en-GB" altLang="zh-CN" sz="2200" b="1" dirty="0" smtClean="0"/>
              <a:t>, </a:t>
            </a:r>
            <a:r>
              <a:rPr lang="en-US" altLang="zh-CN" sz="2200" b="1" dirty="0" smtClean="0"/>
              <a:t>the </a:t>
            </a:r>
            <a:r>
              <a:rPr lang="en-GB" altLang="zh-CN" sz="2200" b="1" dirty="0" smtClean="0"/>
              <a:t>dipole magnet designs without </a:t>
            </a:r>
            <a:r>
              <a:rPr lang="en-US" altLang="zh-CN" sz="2200" b="1" dirty="0" smtClean="0"/>
              <a:t>iron </a:t>
            </a:r>
            <a:r>
              <a:rPr lang="en-GB" altLang="zh-CN" sz="2200" b="1" dirty="0" smtClean="0"/>
              <a:t>core are </a:t>
            </a:r>
            <a:r>
              <a:rPr lang="en-US" altLang="zh-CN" sz="2200" b="1" dirty="0" smtClean="0"/>
              <a:t>considered</a:t>
            </a:r>
            <a:r>
              <a:rPr lang="en-GB" altLang="zh-CN" sz="2200" b="1" dirty="0" smtClean="0"/>
              <a:t>.</a:t>
            </a:r>
          </a:p>
          <a:p>
            <a:pPr marL="342900" indent="-342900" algn="just">
              <a:spcBef>
                <a:spcPts val="1200"/>
              </a:spcBef>
              <a:buClr>
                <a:srgbClr val="FF0000"/>
              </a:buClr>
              <a:buFont typeface="Wingdings" pitchFamily="2" charset="2"/>
              <a:buChar char="ü"/>
            </a:pPr>
            <a:r>
              <a:rPr lang="en-US" altLang="zh-CN" sz="2200" b="1" dirty="0" smtClean="0"/>
              <a:t>Firstly, the dipole </a:t>
            </a:r>
            <a:r>
              <a:rPr lang="en-US" altLang="zh-CN" sz="2200" b="1" dirty="0"/>
              <a:t>magnet with cos</a:t>
            </a:r>
            <a:r>
              <a:rPr lang="el-GR" altLang="zh-CN" sz="2200" b="1" dirty="0"/>
              <a:t>θ</a:t>
            </a:r>
            <a:r>
              <a:rPr lang="en-US" altLang="zh-CN" sz="2200" b="1" dirty="0"/>
              <a:t> type coils </a:t>
            </a:r>
            <a:r>
              <a:rPr lang="en-US" altLang="zh-CN" sz="2200" b="1" dirty="0" smtClean="0"/>
              <a:t>is designed and optimized to reach </a:t>
            </a:r>
            <a:r>
              <a:rPr lang="en-US" altLang="zh-CN" sz="2200" b="1" dirty="0"/>
              <a:t>the field quality at both high and low field levels</a:t>
            </a:r>
            <a:r>
              <a:rPr lang="en-GB" altLang="zh-CN" sz="2200" b="1" dirty="0"/>
              <a:t>. </a:t>
            </a:r>
            <a:endParaRPr lang="en-GB" altLang="zh-CN" sz="2200" b="1" dirty="0" smtClean="0"/>
          </a:p>
          <a:p>
            <a:pPr marL="342900" indent="-342900" algn="just">
              <a:spcBef>
                <a:spcPts val="1200"/>
              </a:spcBef>
              <a:buClr>
                <a:srgbClr val="FF0000"/>
              </a:buClr>
              <a:buFont typeface="Wingdings" pitchFamily="2" charset="2"/>
              <a:buChar char="ü"/>
            </a:pPr>
            <a:r>
              <a:rPr lang="en-US" altLang="zh-CN" sz="2200" b="1" dirty="0"/>
              <a:t>To improve the excitation efficiency of the magnet, the top and bottom of the </a:t>
            </a:r>
            <a:r>
              <a:rPr lang="en-US" altLang="zh-CN" sz="2200" b="1" dirty="0" smtClean="0"/>
              <a:t>shielding cylinder </a:t>
            </a:r>
            <a:r>
              <a:rPr lang="en-US" altLang="zh-CN" sz="2200" b="1" dirty="0"/>
              <a:t>can be flatted, the simulation results show that  </a:t>
            </a:r>
            <a:r>
              <a:rPr lang="en-US" altLang="zh-CN" sz="2200" b="1" dirty="0" smtClean="0"/>
              <a:t>it can </a:t>
            </a:r>
            <a:r>
              <a:rPr lang="en-US" altLang="zh-CN" sz="2200" b="1" dirty="0"/>
              <a:t>increase </a:t>
            </a:r>
            <a:r>
              <a:rPr lang="en-US" altLang="zh-CN" sz="2200" b="1" dirty="0" smtClean="0"/>
              <a:t>the efficiency </a:t>
            </a:r>
            <a:r>
              <a:rPr lang="en-US" altLang="zh-CN" sz="2200" b="1" dirty="0"/>
              <a:t>by 5</a:t>
            </a:r>
            <a:r>
              <a:rPr lang="en-US" altLang="zh-CN" sz="2200" b="1" dirty="0" smtClean="0"/>
              <a:t>%.</a:t>
            </a:r>
            <a:endParaRPr lang="en-GB" altLang="zh-CN" sz="2200" b="1" dirty="0"/>
          </a:p>
        </p:txBody>
      </p:sp>
      <p:sp>
        <p:nvSpPr>
          <p:cNvPr id="6" name="Rectangle 4"/>
          <p:cNvSpPr txBox="1">
            <a:spLocks noChangeArrowheads="1"/>
          </p:cNvSpPr>
          <p:nvPr/>
        </p:nvSpPr>
        <p:spPr>
          <a:xfrm>
            <a:off x="323528" y="692696"/>
            <a:ext cx="8856984" cy="43338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lnSpc>
                <a:spcPct val="110000"/>
              </a:lnSpc>
            </a:pPr>
            <a:r>
              <a:rPr lang="en-US" altLang="zh-CN" sz="2400" b="1" dirty="0">
                <a:solidFill>
                  <a:srgbClr val="0000FF"/>
                </a:solidFill>
                <a:latin typeface="Times New Roman" pitchFamily="18" charset="0"/>
                <a:ea typeface="华文楷体"/>
                <a:cs typeface="Times New Roman" pitchFamily="18" charset="0"/>
              </a:rPr>
              <a:t>1</a:t>
            </a:r>
            <a:r>
              <a:rPr lang="en-US" altLang="zh-CN" sz="2400" b="1" dirty="0" smtClean="0">
                <a:solidFill>
                  <a:srgbClr val="0000FF"/>
                </a:solidFill>
                <a:latin typeface="Times New Roman" pitchFamily="18" charset="0"/>
                <a:ea typeface="华文楷体"/>
                <a:cs typeface="Times New Roman" pitchFamily="18" charset="0"/>
              </a:rPr>
              <a:t>.  Design of dipole magnet without the core (CT coil)</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4890004"/>
            <a:ext cx="3066733" cy="1728192"/>
          </a:xfrm>
          <a:prstGeom prst="rect">
            <a:avLst/>
          </a:prstGeom>
        </p:spPr>
      </p:pic>
      <p:sp>
        <p:nvSpPr>
          <p:cNvPr id="8" name="Rectangle 4"/>
          <p:cNvSpPr txBox="1">
            <a:spLocks noChangeArrowheads="1"/>
          </p:cNvSpPr>
          <p:nvPr/>
        </p:nvSpPr>
        <p:spPr>
          <a:xfrm>
            <a:off x="1426433" y="74648"/>
            <a:ext cx="6673959"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without iron core</a:t>
            </a: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6096" y="5126872"/>
            <a:ext cx="1983516" cy="1491324"/>
          </a:xfrm>
          <a:prstGeom prst="rect">
            <a:avLst/>
          </a:prstGeom>
        </p:spPr>
      </p:pic>
      <p:sp>
        <p:nvSpPr>
          <p:cNvPr id="4" name="右箭头 3"/>
          <p:cNvSpPr/>
          <p:nvPr/>
        </p:nvSpPr>
        <p:spPr>
          <a:xfrm>
            <a:off x="3822309" y="5517232"/>
            <a:ext cx="1325755"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869482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323528" y="773990"/>
            <a:ext cx="8208912" cy="3447098"/>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US" altLang="zh-CN" sz="2200" b="1" dirty="0"/>
              <a:t>In addition, the flat top and bottom of the cylinder have a function to adjust the field distribution and then to improve field quality</a:t>
            </a:r>
            <a:r>
              <a:rPr lang="en-GB" altLang="zh-CN" sz="2200" b="1" dirty="0"/>
              <a:t>. </a:t>
            </a:r>
            <a:endParaRPr lang="en-US" altLang="zh-CN" sz="2200" b="1" dirty="0" smtClean="0"/>
          </a:p>
          <a:p>
            <a:pPr marL="342900" indent="-342900" algn="just">
              <a:spcBef>
                <a:spcPts val="1200"/>
              </a:spcBef>
              <a:buClr>
                <a:srgbClr val="FF0000"/>
              </a:buClr>
              <a:buFont typeface="Wingdings" pitchFamily="2" charset="2"/>
              <a:buChar char="ü"/>
            </a:pPr>
            <a:r>
              <a:rPr lang="en-US" altLang="zh-CN" sz="2200" b="1" dirty="0" smtClean="0"/>
              <a:t>The upper and lower coils of the magnet are </a:t>
            </a:r>
            <a:r>
              <a:rPr lang="en-US" altLang="zh-CN" sz="2200" b="1" dirty="0"/>
              <a:t>formed by </a:t>
            </a:r>
            <a:r>
              <a:rPr lang="en-US" altLang="zh-CN" sz="2200" b="1" dirty="0" smtClean="0"/>
              <a:t>two aluminum </a:t>
            </a:r>
            <a:r>
              <a:rPr lang="en-US" altLang="zh-CN" sz="2200" b="1" dirty="0"/>
              <a:t>bars with the same cross section areas</a:t>
            </a:r>
            <a:r>
              <a:rPr lang="en-US" altLang="zh-CN" sz="2200" b="1" dirty="0" smtClean="0"/>
              <a:t>, </a:t>
            </a:r>
            <a:r>
              <a:rPr lang="en-US" altLang="zh-CN" sz="2200" b="1" dirty="0" smtClean="0"/>
              <a:t>and each </a:t>
            </a:r>
            <a:r>
              <a:rPr lang="en-US" altLang="zh-CN" sz="2200" b="1" dirty="0" smtClean="0"/>
              <a:t>coil has two layers and two turns</a:t>
            </a:r>
            <a:r>
              <a:rPr lang="en-GB" altLang="zh-CN" sz="2200" b="1" dirty="0" smtClean="0"/>
              <a:t>.</a:t>
            </a:r>
          </a:p>
          <a:p>
            <a:pPr marL="342900" indent="-342900" algn="just">
              <a:spcBef>
                <a:spcPts val="1200"/>
              </a:spcBef>
              <a:buClr>
                <a:srgbClr val="FF0000"/>
              </a:buClr>
              <a:buFont typeface="Wingdings" pitchFamily="2" charset="2"/>
              <a:buChar char="ü"/>
            </a:pPr>
            <a:r>
              <a:rPr lang="en-US" altLang="zh-CN" sz="2200" b="1" dirty="0"/>
              <a:t>Because of low field and </a:t>
            </a:r>
            <a:r>
              <a:rPr lang="en-US" altLang="zh-CN" sz="2200" b="1" dirty="0" smtClean="0"/>
              <a:t>small force</a:t>
            </a:r>
            <a:r>
              <a:rPr lang="en-US" altLang="zh-CN" sz="2200" b="1" dirty="0"/>
              <a:t>, for 1m long subscale prototype magnet, the supporters at three positions in the longitudinal direction are strong enough to fix the bars of </a:t>
            </a:r>
            <a:r>
              <a:rPr lang="en-US" altLang="zh-CN" sz="2200" b="1" dirty="0" smtClean="0"/>
              <a:t>coils</a:t>
            </a:r>
            <a:r>
              <a:rPr lang="en-GB" altLang="zh-CN" sz="2200" b="1" dirty="0" smtClean="0"/>
              <a:t>. </a:t>
            </a:r>
            <a:endParaRPr lang="en-GB" altLang="zh-CN" sz="2200" b="1"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11960" y="4312621"/>
            <a:ext cx="3888432" cy="2140715"/>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4293096"/>
            <a:ext cx="2862568" cy="2160240"/>
          </a:xfrm>
          <a:prstGeom prst="rect">
            <a:avLst/>
          </a:prstGeom>
        </p:spPr>
      </p:pic>
      <p:sp>
        <p:nvSpPr>
          <p:cNvPr id="10" name="Rectangle 4"/>
          <p:cNvSpPr txBox="1">
            <a:spLocks noChangeArrowheads="1"/>
          </p:cNvSpPr>
          <p:nvPr/>
        </p:nvSpPr>
        <p:spPr>
          <a:xfrm>
            <a:off x="1426433" y="74648"/>
            <a:ext cx="6673959"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without iron core</a:t>
            </a:r>
          </a:p>
        </p:txBody>
      </p:sp>
    </p:spTree>
    <p:extLst>
      <p:ext uri="{BB962C8B-B14F-4D97-AF65-F5344CB8AC3E}">
        <p14:creationId xmlns:p14="http://schemas.microsoft.com/office/powerpoint/2010/main" val="8582109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391456" y="1196752"/>
            <a:ext cx="8136904" cy="2616101"/>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US" altLang="zh-CN" sz="2200" b="1" dirty="0" smtClean="0"/>
              <a:t>Alternatively, the dipole </a:t>
            </a:r>
            <a:r>
              <a:rPr lang="en-US" altLang="zh-CN" sz="2200" b="1" dirty="0"/>
              <a:t>magnet with </a:t>
            </a:r>
            <a:r>
              <a:rPr lang="en-US" altLang="zh-CN" sz="2200" b="1" dirty="0" smtClean="0"/>
              <a:t>canted cos</a:t>
            </a:r>
            <a:r>
              <a:rPr lang="el-GR" altLang="zh-CN" sz="2200" b="1" dirty="0" smtClean="0"/>
              <a:t>θ</a:t>
            </a:r>
            <a:r>
              <a:rPr lang="en-US" altLang="zh-CN" sz="2200" b="1" dirty="0" smtClean="0"/>
              <a:t> coils (CCT) is also designed</a:t>
            </a:r>
            <a:r>
              <a:rPr lang="en-GB" altLang="zh-CN" sz="2200" b="1" dirty="0" smtClean="0"/>
              <a:t>. </a:t>
            </a:r>
          </a:p>
          <a:p>
            <a:pPr marL="342900" indent="-342900" algn="just">
              <a:spcBef>
                <a:spcPts val="1200"/>
              </a:spcBef>
              <a:buClr>
                <a:srgbClr val="FF0000"/>
              </a:buClr>
              <a:buFont typeface="Wingdings" pitchFamily="2" charset="2"/>
              <a:buChar char="ü"/>
            </a:pPr>
            <a:r>
              <a:rPr lang="en-US" altLang="zh-CN" sz="2200" b="1" dirty="0"/>
              <a:t>The </a:t>
            </a:r>
            <a:r>
              <a:rPr lang="en-US" altLang="zh-CN" sz="2200" b="1" dirty="0" smtClean="0"/>
              <a:t>dipole magnet with </a:t>
            </a:r>
            <a:r>
              <a:rPr lang="en-US" altLang="zh-CN" sz="2200" b="1" dirty="0"/>
              <a:t>CCT </a:t>
            </a:r>
            <a:r>
              <a:rPr lang="en-US" altLang="zh-CN" sz="2200" b="1" dirty="0" smtClean="0"/>
              <a:t>coils is </a:t>
            </a:r>
            <a:r>
              <a:rPr lang="en-US" altLang="zh-CN" sz="2200" b="1" dirty="0"/>
              <a:t>composed of </a:t>
            </a:r>
            <a:r>
              <a:rPr lang="en-US" altLang="zh-CN" sz="2200" b="1" dirty="0" smtClean="0"/>
              <a:t>two or four </a:t>
            </a:r>
            <a:r>
              <a:rPr lang="en-US" altLang="zh-CN" sz="2200" b="1" dirty="0"/>
              <a:t>canted solenoids, of which the excited currents have different direction. The By field in the magnet center is By=μ</a:t>
            </a:r>
            <a:r>
              <a:rPr lang="en-US" altLang="zh-CN" sz="2200" b="1" baseline="-25000" dirty="0"/>
              <a:t>0</a:t>
            </a:r>
            <a:r>
              <a:rPr lang="en-US" altLang="zh-CN" sz="2200" b="1" dirty="0"/>
              <a:t>I/(w</a:t>
            </a:r>
            <a:r>
              <a:rPr lang="zh-CN" altLang="en-US" sz="2200" b="1" dirty="0"/>
              <a:t>*</a:t>
            </a:r>
            <a:r>
              <a:rPr lang="en-US" altLang="zh-CN" sz="2200" b="1" dirty="0"/>
              <a:t>tan(α)), </a:t>
            </a:r>
            <a:r>
              <a:rPr lang="en-US" altLang="zh-CN" sz="2200" b="1" dirty="0" smtClean="0"/>
              <a:t>in which w is the distance between two turns, α is canted angle. </a:t>
            </a:r>
            <a:r>
              <a:rPr lang="en-US" altLang="zh-CN" sz="2200" b="1" dirty="0"/>
              <a:t>T</a:t>
            </a:r>
            <a:r>
              <a:rPr lang="en-US" altLang="zh-CN" sz="2200" b="1" dirty="0" smtClean="0"/>
              <a:t>he </a:t>
            </a:r>
            <a:r>
              <a:rPr lang="en-US" altLang="zh-CN" sz="2200" b="1" dirty="0" err="1"/>
              <a:t>Bz</a:t>
            </a:r>
            <a:r>
              <a:rPr lang="zh-CN" altLang="en-US" sz="2200" b="1" dirty="0"/>
              <a:t> </a:t>
            </a:r>
            <a:r>
              <a:rPr lang="en-US" altLang="zh-CN" sz="2200" b="1" dirty="0"/>
              <a:t>field is compensated to nearly </a:t>
            </a:r>
            <a:r>
              <a:rPr lang="en-US" altLang="zh-CN" sz="2200" b="1" dirty="0" smtClean="0"/>
              <a:t>zero</a:t>
            </a:r>
            <a:r>
              <a:rPr lang="en-US" altLang="zh-CN" sz="2200" b="1" dirty="0"/>
              <a:t>.</a:t>
            </a:r>
          </a:p>
        </p:txBody>
      </p:sp>
      <p:sp>
        <p:nvSpPr>
          <p:cNvPr id="10" name="Rectangle 4"/>
          <p:cNvSpPr txBox="1">
            <a:spLocks noChangeArrowheads="1"/>
          </p:cNvSpPr>
          <p:nvPr/>
        </p:nvSpPr>
        <p:spPr>
          <a:xfrm>
            <a:off x="323528" y="692696"/>
            <a:ext cx="8856984" cy="43338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lnSpc>
                <a:spcPct val="110000"/>
              </a:lnSpc>
            </a:pPr>
            <a:r>
              <a:rPr lang="en-US" altLang="zh-CN" sz="2400" b="1" dirty="0">
                <a:solidFill>
                  <a:srgbClr val="0000FF"/>
                </a:solidFill>
                <a:latin typeface="Times New Roman" pitchFamily="18" charset="0"/>
                <a:ea typeface="华文楷体"/>
                <a:cs typeface="Times New Roman" pitchFamily="18" charset="0"/>
              </a:rPr>
              <a:t>2</a:t>
            </a:r>
            <a:r>
              <a:rPr lang="en-US" altLang="zh-CN" sz="2400" b="1" dirty="0" smtClean="0">
                <a:solidFill>
                  <a:srgbClr val="0000FF"/>
                </a:solidFill>
                <a:latin typeface="Times New Roman" pitchFamily="18" charset="0"/>
                <a:ea typeface="华文楷体"/>
                <a:cs typeface="Times New Roman" pitchFamily="18" charset="0"/>
              </a:rPr>
              <a:t>.  Design of dipole magnet without the core (CCT coil)</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422" y="4150576"/>
            <a:ext cx="4053221" cy="16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2643" y="4221088"/>
            <a:ext cx="3643022" cy="16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4"/>
          <p:cNvSpPr txBox="1">
            <a:spLocks noChangeArrowheads="1"/>
          </p:cNvSpPr>
          <p:nvPr/>
        </p:nvSpPr>
        <p:spPr>
          <a:xfrm>
            <a:off x="1426433" y="74648"/>
            <a:ext cx="6673959"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without iron cores</a:t>
            </a:r>
          </a:p>
        </p:txBody>
      </p:sp>
    </p:spTree>
    <p:extLst>
      <p:ext uri="{BB962C8B-B14F-4D97-AF65-F5344CB8AC3E}">
        <p14:creationId xmlns:p14="http://schemas.microsoft.com/office/powerpoint/2010/main" val="9209724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395536" y="908720"/>
            <a:ext cx="8136904" cy="2277547"/>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US" altLang="zh-CN" sz="2200" b="1" dirty="0" smtClean="0"/>
              <a:t>In the case of superconducting magnets, the CCT coils are made by insert the conductors into the grooves that are fabricated on the surfaces of the supporting cylinders.</a:t>
            </a:r>
          </a:p>
          <a:p>
            <a:pPr marL="342900" indent="-342900" algn="just">
              <a:spcBef>
                <a:spcPts val="1200"/>
              </a:spcBef>
              <a:buClr>
                <a:srgbClr val="FF0000"/>
              </a:buClr>
              <a:buFont typeface="Wingdings" pitchFamily="2" charset="2"/>
              <a:buChar char="ü"/>
            </a:pPr>
            <a:r>
              <a:rPr lang="en-US" altLang="zh-CN" sz="2200" b="1" dirty="0" smtClean="0"/>
              <a:t>The paths of the grooves on the cylinders are precisely determined by the equations of CCT’s curves so that the conductors in the groove can produce the expected field.</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3562443"/>
            <a:ext cx="3384376" cy="2955272"/>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223" y="3719837"/>
            <a:ext cx="3912647" cy="2640483"/>
          </a:xfrm>
          <a:prstGeom prst="rect">
            <a:avLst/>
          </a:prstGeom>
        </p:spPr>
      </p:pic>
      <p:sp>
        <p:nvSpPr>
          <p:cNvPr id="14" name="Rectangle 4"/>
          <p:cNvSpPr txBox="1">
            <a:spLocks noChangeArrowheads="1"/>
          </p:cNvSpPr>
          <p:nvPr/>
        </p:nvSpPr>
        <p:spPr>
          <a:xfrm>
            <a:off x="1426433" y="74648"/>
            <a:ext cx="6673959"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without iron cores</a:t>
            </a:r>
          </a:p>
        </p:txBody>
      </p:sp>
    </p:spTree>
    <p:extLst>
      <p:ext uri="{BB962C8B-B14F-4D97-AF65-F5344CB8AC3E}">
        <p14:creationId xmlns:p14="http://schemas.microsoft.com/office/powerpoint/2010/main" val="28136547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395536" y="890202"/>
            <a:ext cx="7992888" cy="2277547"/>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US" altLang="zh-CN" sz="2200" b="1" dirty="0" smtClean="0"/>
              <a:t>In the case of the dipole magnets of CEPCB, to reduce the cost of the magnet production, one simple way is to directly wind the conductor on the supporting cylinders.</a:t>
            </a:r>
          </a:p>
          <a:p>
            <a:pPr marL="342900" indent="-342900" algn="just">
              <a:spcBef>
                <a:spcPts val="1200"/>
              </a:spcBef>
              <a:buClr>
                <a:srgbClr val="FF0000"/>
              </a:buClr>
              <a:buFont typeface="Wingdings" pitchFamily="2" charset="2"/>
              <a:buChar char="ü"/>
            </a:pPr>
            <a:r>
              <a:rPr lang="en-US" altLang="zh-CN" sz="2200" b="1" dirty="0" smtClean="0"/>
              <a:t>To fix the conductors in their right position, some small positioning cylinders are made on the surface of the supporting cylinder according to the equations of CCT’s curves.</a:t>
            </a: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0273" y="3429000"/>
            <a:ext cx="3873987" cy="2160240"/>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7824" y="4869160"/>
            <a:ext cx="5292080" cy="1819270"/>
          </a:xfrm>
          <a:prstGeom prst="rect">
            <a:avLst/>
          </a:prstGeom>
        </p:spPr>
      </p:pic>
      <p:sp>
        <p:nvSpPr>
          <p:cNvPr id="11" name="Rectangle 4"/>
          <p:cNvSpPr txBox="1">
            <a:spLocks noChangeArrowheads="1"/>
          </p:cNvSpPr>
          <p:nvPr/>
        </p:nvSpPr>
        <p:spPr>
          <a:xfrm>
            <a:off x="1426433" y="74648"/>
            <a:ext cx="6673959"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without iron cores</a:t>
            </a:r>
          </a:p>
        </p:txBody>
      </p:sp>
    </p:spTree>
    <p:extLst>
      <p:ext uri="{BB962C8B-B14F-4D97-AF65-F5344CB8AC3E}">
        <p14:creationId xmlns:p14="http://schemas.microsoft.com/office/powerpoint/2010/main" val="12342588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395536" y="836712"/>
            <a:ext cx="8136904" cy="3108543"/>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US" altLang="zh-CN" sz="2200" b="1" dirty="0" smtClean="0"/>
              <a:t>However, the position errors directly winding the conductor on the supporting cylinders are probably not small enough to meet the field precision requirement.</a:t>
            </a:r>
          </a:p>
          <a:p>
            <a:pPr marL="342900" indent="-342900" algn="just">
              <a:spcBef>
                <a:spcPts val="1200"/>
              </a:spcBef>
              <a:buClr>
                <a:srgbClr val="FF0000"/>
              </a:buClr>
              <a:buFont typeface="Wingdings" pitchFamily="2" charset="2"/>
              <a:buChar char="ü"/>
            </a:pPr>
            <a:r>
              <a:rPr lang="en-US" altLang="zh-CN" sz="2200" b="1" dirty="0" smtClean="0"/>
              <a:t>To ensure the field precision, the alternative way to make CCT coils is to directly fabricate them from the aluminum cylinders.</a:t>
            </a:r>
          </a:p>
          <a:p>
            <a:pPr marL="342900" indent="-342900" algn="just">
              <a:spcBef>
                <a:spcPts val="1200"/>
              </a:spcBef>
              <a:buClr>
                <a:srgbClr val="FF0000"/>
              </a:buClr>
              <a:buFont typeface="Wingdings" pitchFamily="2" charset="2"/>
              <a:buChar char="ü"/>
            </a:pPr>
            <a:r>
              <a:rPr lang="en-US" altLang="zh-CN" sz="2200" b="1" dirty="0" smtClean="0"/>
              <a:t>The CCT coils of the dipole magnet have four layers, so four aluminum </a:t>
            </a:r>
            <a:r>
              <a:rPr lang="en-US" altLang="zh-CN" sz="2200" b="1" dirty="0" smtClean="0"/>
              <a:t>cylinders </a:t>
            </a:r>
            <a:r>
              <a:rPr lang="en-US" altLang="zh-CN" sz="2200" b="1" dirty="0"/>
              <a:t>with the </a:t>
            </a:r>
            <a:r>
              <a:rPr lang="en-US" altLang="zh-CN" sz="2200" b="1" dirty="0" smtClean="0"/>
              <a:t>different diameters are used to fabricate the CCT coils.</a:t>
            </a: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9952" y="4365104"/>
            <a:ext cx="4081054" cy="2207160"/>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42834" y="4113526"/>
            <a:ext cx="3407778" cy="2555834"/>
          </a:xfrm>
          <a:prstGeom prst="rect">
            <a:avLst/>
          </a:prstGeom>
        </p:spPr>
      </p:pic>
      <p:sp>
        <p:nvSpPr>
          <p:cNvPr id="11" name="Rectangle 4"/>
          <p:cNvSpPr txBox="1">
            <a:spLocks noChangeArrowheads="1"/>
          </p:cNvSpPr>
          <p:nvPr/>
        </p:nvSpPr>
        <p:spPr>
          <a:xfrm>
            <a:off x="1426433" y="74648"/>
            <a:ext cx="6673959"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without iron cores</a:t>
            </a:r>
          </a:p>
        </p:txBody>
      </p:sp>
    </p:spTree>
    <p:extLst>
      <p:ext uri="{BB962C8B-B14F-4D97-AF65-F5344CB8AC3E}">
        <p14:creationId xmlns:p14="http://schemas.microsoft.com/office/powerpoint/2010/main" val="20777153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179512" y="764704"/>
            <a:ext cx="8496944" cy="3447098"/>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US" altLang="zh-CN" sz="2200" b="1" dirty="0" smtClean="0"/>
              <a:t>The inner diameter of the first layer is 90mm, which is determined by the good field region. The inner diameters of other layers are determined by the thickness of the layers and the gap between the layers.</a:t>
            </a:r>
          </a:p>
          <a:p>
            <a:pPr marL="342900" indent="-342900" algn="just">
              <a:spcBef>
                <a:spcPts val="1200"/>
              </a:spcBef>
              <a:buClr>
                <a:srgbClr val="FF0000"/>
              </a:buClr>
              <a:buFont typeface="Wingdings" pitchFamily="2" charset="2"/>
              <a:buChar char="ü"/>
            </a:pPr>
            <a:r>
              <a:rPr lang="en-US" altLang="zh-CN" sz="2200" b="1" dirty="0" smtClean="0"/>
              <a:t>To </a:t>
            </a:r>
            <a:r>
              <a:rPr lang="en-US" altLang="zh-CN" sz="2200" b="1" dirty="0"/>
              <a:t>control the eddy current </a:t>
            </a:r>
            <a:r>
              <a:rPr lang="en-US" altLang="zh-CN" sz="2200" b="1" dirty="0" smtClean="0"/>
              <a:t>in </a:t>
            </a:r>
            <a:r>
              <a:rPr lang="en-US" altLang="zh-CN" sz="2200" b="1" dirty="0"/>
              <a:t>each turn </a:t>
            </a:r>
            <a:r>
              <a:rPr lang="en-US" altLang="zh-CN" sz="2200" b="1" dirty="0" smtClean="0"/>
              <a:t>of the coils that is induced by </a:t>
            </a:r>
            <a:r>
              <a:rPr lang="en-US" altLang="zh-CN" sz="2200" b="1" dirty="0"/>
              <a:t>the field </a:t>
            </a:r>
            <a:r>
              <a:rPr lang="en-US" altLang="zh-CN" sz="2200" b="1" dirty="0" smtClean="0"/>
              <a:t>ramping, </a:t>
            </a:r>
            <a:r>
              <a:rPr lang="en-US" altLang="zh-CN" sz="2200" b="1" dirty="0"/>
              <a:t>the thickness of the </a:t>
            </a:r>
            <a:r>
              <a:rPr lang="en-US" altLang="zh-CN" sz="2200" b="1" dirty="0" smtClean="0"/>
              <a:t>layers </a:t>
            </a:r>
            <a:r>
              <a:rPr lang="en-US" altLang="zh-CN" sz="2200" b="1" dirty="0"/>
              <a:t>is </a:t>
            </a:r>
            <a:r>
              <a:rPr lang="en-US" altLang="zh-CN" sz="2200" b="1" dirty="0" smtClean="0"/>
              <a:t>less than </a:t>
            </a:r>
            <a:r>
              <a:rPr lang="en-US" altLang="zh-CN" sz="2200" b="1" dirty="0" smtClean="0"/>
              <a:t>30</a:t>
            </a:r>
            <a:r>
              <a:rPr lang="en-US" altLang="zh-CN" sz="2200" b="1" dirty="0" smtClean="0"/>
              <a:t> </a:t>
            </a:r>
            <a:r>
              <a:rPr lang="en-US" altLang="zh-CN" sz="2200" b="1" dirty="0"/>
              <a:t>mm </a:t>
            </a:r>
            <a:r>
              <a:rPr lang="en-US" altLang="zh-CN" sz="2200" b="1" dirty="0" smtClean="0"/>
              <a:t>whereas the width of each turns is less than 15mm.</a:t>
            </a:r>
          </a:p>
          <a:p>
            <a:pPr marL="342900" indent="-342900" algn="just">
              <a:spcBef>
                <a:spcPts val="1200"/>
              </a:spcBef>
              <a:buClr>
                <a:srgbClr val="FF0000"/>
              </a:buClr>
              <a:buFont typeface="Wingdings" pitchFamily="2" charset="2"/>
              <a:buChar char="ü"/>
            </a:pPr>
            <a:r>
              <a:rPr lang="en-US" altLang="zh-CN" sz="2200" b="1" dirty="0" smtClean="0"/>
              <a:t>To improve the excitation efficiency, the canted angle of the CCT is 25 degree instead of 30 degree as in superconducting magnet case.</a:t>
            </a: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6287" y="4580462"/>
            <a:ext cx="3721398" cy="216024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4008" y="4701744"/>
            <a:ext cx="3855433" cy="1917676"/>
          </a:xfrm>
          <a:prstGeom prst="rect">
            <a:avLst/>
          </a:prstGeom>
        </p:spPr>
      </p:pic>
      <p:sp>
        <p:nvSpPr>
          <p:cNvPr id="14" name="Rectangle 4"/>
          <p:cNvSpPr txBox="1">
            <a:spLocks noChangeArrowheads="1"/>
          </p:cNvSpPr>
          <p:nvPr/>
        </p:nvSpPr>
        <p:spPr>
          <a:xfrm>
            <a:off x="1619672" y="62197"/>
            <a:ext cx="6673959"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without iron cores</a:t>
            </a:r>
          </a:p>
        </p:txBody>
      </p:sp>
    </p:spTree>
    <p:extLst>
      <p:ext uri="{BB962C8B-B14F-4D97-AF65-F5344CB8AC3E}">
        <p14:creationId xmlns:p14="http://schemas.microsoft.com/office/powerpoint/2010/main" val="19144263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7" name="Rectangle 4"/>
          <p:cNvSpPr txBox="1">
            <a:spLocks noChangeArrowheads="1"/>
          </p:cNvSpPr>
          <p:nvPr/>
        </p:nvSpPr>
        <p:spPr>
          <a:xfrm>
            <a:off x="1691680" y="764704"/>
            <a:ext cx="5976664" cy="49040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lnSpc>
                <a:spcPct val="110000"/>
              </a:lnSpc>
            </a:pPr>
            <a:r>
              <a:rPr lang="en-US" altLang="zh-CN" sz="2400" b="1" dirty="0" smtClean="0">
                <a:solidFill>
                  <a:srgbClr val="0000FF"/>
                </a:solidFill>
                <a:ea typeface="华文楷体"/>
                <a:cs typeface="Times New Roman" pitchFamily="18" charset="0"/>
              </a:rPr>
              <a:t>The main parameters of the three designs.</a:t>
            </a:r>
          </a:p>
        </p:txBody>
      </p:sp>
      <p:graphicFrame>
        <p:nvGraphicFramePr>
          <p:cNvPr id="9" name="表格 8"/>
          <p:cNvGraphicFramePr>
            <a:graphicFrameLocks noGrp="1"/>
          </p:cNvGraphicFramePr>
          <p:nvPr>
            <p:extLst>
              <p:ext uri="{D42A27DB-BD31-4B8C-83A1-F6EECF244321}">
                <p14:modId xmlns:p14="http://schemas.microsoft.com/office/powerpoint/2010/main" val="394928016"/>
              </p:ext>
            </p:extLst>
          </p:nvPr>
        </p:nvGraphicFramePr>
        <p:xfrm>
          <a:off x="1044377" y="1340768"/>
          <a:ext cx="6984007" cy="5023948"/>
        </p:xfrm>
        <a:graphic>
          <a:graphicData uri="http://schemas.openxmlformats.org/drawingml/2006/table">
            <a:tbl>
              <a:tblPr>
                <a:tableStyleId>{5940675A-B579-460E-94D1-54222C63F5DA}</a:tableStyleId>
              </a:tblPr>
              <a:tblGrid>
                <a:gridCol w="3175397"/>
                <a:gridCol w="1269819"/>
                <a:gridCol w="1308123"/>
                <a:gridCol w="1230668"/>
              </a:tblGrid>
              <a:tr h="233388">
                <a:tc>
                  <a:txBody>
                    <a:bodyPr/>
                    <a:lstStyle/>
                    <a:p>
                      <a:pPr algn="l" fontAlgn="ctr"/>
                      <a:endParaRPr lang="en-US" sz="2000" b="1" i="0" u="none" strike="noStrike" dirty="0">
                        <a:solidFill>
                          <a:srgbClr val="000000"/>
                        </a:solidFill>
                        <a:effectLst/>
                        <a:latin typeface="宋体"/>
                      </a:endParaRPr>
                    </a:p>
                  </a:txBody>
                  <a:tcPr marL="9525" marR="9525" marT="9525" marB="0" anchor="ctr"/>
                </a:tc>
                <a:tc>
                  <a:txBody>
                    <a:bodyPr/>
                    <a:lstStyle/>
                    <a:p>
                      <a:pPr algn="ctr" fontAlgn="ctr"/>
                      <a:r>
                        <a:rPr lang="en-US" sz="2000" b="1" u="none" strike="noStrike" dirty="0">
                          <a:effectLst/>
                        </a:rPr>
                        <a:t>Iron Yoke</a:t>
                      </a:r>
                      <a:endParaRPr lang="en-US" sz="2000" b="1" i="0" u="none" strike="noStrike" dirty="0">
                        <a:solidFill>
                          <a:srgbClr val="000000"/>
                        </a:solidFill>
                        <a:effectLst/>
                        <a:latin typeface="宋体"/>
                      </a:endParaRPr>
                    </a:p>
                  </a:txBody>
                  <a:tcPr marL="9525" marR="9525" marT="9525" marB="0" anchor="ctr"/>
                </a:tc>
                <a:tc>
                  <a:txBody>
                    <a:bodyPr/>
                    <a:lstStyle/>
                    <a:p>
                      <a:pPr algn="ctr" fontAlgn="ctr"/>
                      <a:r>
                        <a:rPr lang="en-US" sz="2000" b="1" u="none" strike="noStrike" dirty="0" smtClean="0">
                          <a:effectLst/>
                        </a:rPr>
                        <a:t>CT</a:t>
                      </a:r>
                      <a:endParaRPr lang="el-GR" sz="2000" b="1" i="0" u="none" strike="noStrike" dirty="0">
                        <a:solidFill>
                          <a:srgbClr val="000000"/>
                        </a:solidFill>
                        <a:effectLst/>
                        <a:latin typeface="宋体"/>
                      </a:endParaRPr>
                    </a:p>
                  </a:txBody>
                  <a:tcPr marL="9525" marR="9525" marT="9525" marB="0" anchor="ctr"/>
                </a:tc>
                <a:tc>
                  <a:txBody>
                    <a:bodyPr/>
                    <a:lstStyle/>
                    <a:p>
                      <a:pPr algn="ctr" fontAlgn="ctr"/>
                      <a:r>
                        <a:rPr lang="en-US" sz="2000" b="1" u="none" strike="noStrike" dirty="0">
                          <a:effectLst/>
                        </a:rPr>
                        <a:t>CCT</a:t>
                      </a:r>
                      <a:endParaRPr lang="en-US" sz="2000" b="1" i="0" u="none" strike="noStrike" dirty="0">
                        <a:solidFill>
                          <a:srgbClr val="000000"/>
                        </a:solidFill>
                        <a:effectLst/>
                        <a:latin typeface="宋体"/>
                      </a:endParaRPr>
                    </a:p>
                  </a:txBody>
                  <a:tcPr marL="9525" marR="9525" marT="9525" marB="0" anchor="ctr"/>
                </a:tc>
              </a:tr>
              <a:tr h="233388">
                <a:tc>
                  <a:txBody>
                    <a:bodyPr/>
                    <a:lstStyle/>
                    <a:p>
                      <a:pPr>
                        <a:spcAft>
                          <a:spcPts val="0"/>
                        </a:spcAft>
                      </a:pPr>
                      <a:r>
                        <a:rPr lang="en-GB" sz="2000" b="1" dirty="0">
                          <a:solidFill>
                            <a:schemeClr val="tx1"/>
                          </a:solidFill>
                          <a:effectLst/>
                        </a:rPr>
                        <a:t>Max. field [</a:t>
                      </a:r>
                      <a:r>
                        <a:rPr lang="en-GB" sz="2000" b="1" dirty="0" err="1">
                          <a:solidFill>
                            <a:schemeClr val="tx1"/>
                          </a:solidFill>
                          <a:effectLst/>
                        </a:rPr>
                        <a:t>Gs</a:t>
                      </a:r>
                      <a:r>
                        <a:rPr lang="en-GB" sz="2000" b="1" dirty="0">
                          <a:solidFill>
                            <a:schemeClr val="tx1"/>
                          </a:solidFill>
                          <a:effectLst/>
                        </a:rPr>
                        <a:t>]</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338</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338</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338</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r>
              <a:tr h="233388">
                <a:tc>
                  <a:txBody>
                    <a:bodyPr/>
                    <a:lstStyle/>
                    <a:p>
                      <a:pPr>
                        <a:spcAft>
                          <a:spcPts val="0"/>
                        </a:spcAft>
                      </a:pPr>
                      <a:r>
                        <a:rPr lang="en-GB" sz="2000" b="1">
                          <a:solidFill>
                            <a:schemeClr val="tx1"/>
                          </a:solidFill>
                          <a:effectLst/>
                        </a:rPr>
                        <a:t>Min. field [Gs]</a:t>
                      </a:r>
                      <a:endParaRPr lang="zh-CN" sz="2000" b="1">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29</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29</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29</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r>
              <a:tr h="233388">
                <a:tc>
                  <a:txBody>
                    <a:bodyPr/>
                    <a:lstStyle/>
                    <a:p>
                      <a:pPr>
                        <a:spcAft>
                          <a:spcPts val="0"/>
                        </a:spcAft>
                      </a:pPr>
                      <a:r>
                        <a:rPr lang="en-GB" sz="2000" b="1">
                          <a:solidFill>
                            <a:schemeClr val="tx1"/>
                          </a:solidFill>
                          <a:effectLst/>
                        </a:rPr>
                        <a:t>Good field region (mm)</a:t>
                      </a:r>
                      <a:endParaRPr lang="zh-CN" sz="2000" b="1">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55</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55</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55</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r>
              <a:tr h="233388">
                <a:tc>
                  <a:txBody>
                    <a:bodyPr/>
                    <a:lstStyle/>
                    <a:p>
                      <a:pPr>
                        <a:spcAft>
                          <a:spcPts val="0"/>
                        </a:spcAft>
                      </a:pPr>
                      <a:r>
                        <a:rPr lang="en-GB" sz="2000" b="1">
                          <a:solidFill>
                            <a:schemeClr val="tx1"/>
                          </a:solidFill>
                          <a:effectLst/>
                        </a:rPr>
                        <a:t>Field uniformity</a:t>
                      </a:r>
                      <a:endParaRPr lang="zh-CN" sz="2000" b="1">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0.1%</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0.1%</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c>
                  <a:txBody>
                    <a:bodyPr/>
                    <a:lstStyle/>
                    <a:p>
                      <a:pPr algn="ctr">
                        <a:spcAft>
                          <a:spcPts val="0"/>
                        </a:spcAft>
                      </a:pPr>
                      <a:r>
                        <a:rPr lang="en-GB" sz="2000" b="1" dirty="0">
                          <a:solidFill>
                            <a:schemeClr val="tx1"/>
                          </a:solidFill>
                          <a:effectLst/>
                        </a:rPr>
                        <a:t>0.1%</a:t>
                      </a:r>
                      <a:endParaRPr lang="zh-CN" sz="2000" b="1" dirty="0">
                        <a:solidFill>
                          <a:schemeClr val="tx1"/>
                        </a:solidFill>
                        <a:effectLst/>
                        <a:latin typeface="Times New Roman" panose="02020603050405020304" pitchFamily="18" charset="0"/>
                        <a:ea typeface="MS Mincho"/>
                        <a:cs typeface="Times New Roman" panose="02020603050405020304" pitchFamily="18" charset="0"/>
                      </a:endParaRPr>
                    </a:p>
                  </a:txBody>
                  <a:tcPr marL="8212" marR="8212" marT="8212" marB="0" anchor="ctr"/>
                </a:tc>
              </a:tr>
              <a:tr h="233388">
                <a:tc>
                  <a:txBody>
                    <a:bodyPr/>
                    <a:lstStyle/>
                    <a:p>
                      <a:pPr algn="l" fontAlgn="ctr"/>
                      <a:r>
                        <a:rPr lang="en-US" sz="2000" b="1" u="none" strike="noStrike" dirty="0">
                          <a:effectLst/>
                        </a:rPr>
                        <a:t>Turns per </a:t>
                      </a:r>
                      <a:r>
                        <a:rPr lang="en-US" sz="2000" b="1" u="none" strike="noStrike" dirty="0" smtClean="0">
                          <a:effectLst/>
                        </a:rPr>
                        <a:t>magnet</a:t>
                      </a:r>
                      <a:endParaRPr lang="en-US"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u="none" strike="noStrike" dirty="0" smtClean="0">
                          <a:effectLst/>
                        </a:rPr>
                        <a:t>2</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i="0" u="none" strike="noStrike" dirty="0" smtClean="0">
                          <a:solidFill>
                            <a:srgbClr val="000000"/>
                          </a:solidFill>
                          <a:effectLst/>
                          <a:latin typeface="宋体"/>
                        </a:rPr>
                        <a:t>4</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i="0" u="none" strike="noStrike" dirty="0" smtClean="0">
                          <a:solidFill>
                            <a:schemeClr val="tx1"/>
                          </a:solidFill>
                          <a:effectLst/>
                          <a:latin typeface="+mn-lt"/>
                        </a:rPr>
                        <a:t>234</a:t>
                      </a:r>
                      <a:endParaRPr lang="en-US" altLang="zh-CN" sz="2000" b="1" i="0" u="none" strike="noStrike" dirty="0">
                        <a:solidFill>
                          <a:srgbClr val="000000"/>
                        </a:solidFill>
                        <a:effectLst/>
                        <a:latin typeface="宋体"/>
                      </a:endParaRPr>
                    </a:p>
                  </a:txBody>
                  <a:tcPr marL="9525" marR="9525" marT="9525" marB="0" anchor="ctr"/>
                </a:tc>
              </a:tr>
              <a:tr h="233388">
                <a:tc>
                  <a:txBody>
                    <a:bodyPr/>
                    <a:lstStyle/>
                    <a:p>
                      <a:pPr algn="l" fontAlgn="ctr"/>
                      <a:r>
                        <a:rPr lang="en-US" sz="2000" b="1" u="none" strike="noStrike" dirty="0" err="1" smtClean="0">
                          <a:solidFill>
                            <a:srgbClr val="FF0000"/>
                          </a:solidFill>
                          <a:effectLst/>
                        </a:rPr>
                        <a:t>Max.current</a:t>
                      </a:r>
                      <a:r>
                        <a:rPr lang="en-US" sz="2000" b="1" u="none" strike="noStrike" dirty="0" smtClean="0">
                          <a:solidFill>
                            <a:srgbClr val="FF0000"/>
                          </a:solidFill>
                          <a:effectLst/>
                        </a:rPr>
                        <a:t> (A)</a:t>
                      </a:r>
                      <a:endParaRPr lang="en-US" sz="2000" b="1" i="0" u="none" strike="noStrike" dirty="0">
                        <a:solidFill>
                          <a:srgbClr val="FF0000"/>
                        </a:solidFill>
                        <a:effectLst/>
                        <a:latin typeface="宋体"/>
                      </a:endParaRPr>
                    </a:p>
                  </a:txBody>
                  <a:tcPr marL="9525" marR="9525" marT="9525" marB="0" anchor="ctr"/>
                </a:tc>
                <a:tc>
                  <a:txBody>
                    <a:bodyPr/>
                    <a:lstStyle/>
                    <a:p>
                      <a:pPr algn="ctr" fontAlgn="ctr"/>
                      <a:r>
                        <a:rPr lang="en-US" altLang="zh-CN" sz="2000" b="1" u="none" strike="noStrike" dirty="0">
                          <a:solidFill>
                            <a:srgbClr val="FF0000"/>
                          </a:solidFill>
                          <a:effectLst/>
                        </a:rPr>
                        <a:t>856</a:t>
                      </a:r>
                      <a:endParaRPr lang="en-US" altLang="zh-CN" sz="2000" b="1" i="0" u="none" strike="noStrike" dirty="0">
                        <a:solidFill>
                          <a:srgbClr val="FF0000"/>
                        </a:solidFill>
                        <a:effectLst/>
                        <a:latin typeface="宋体"/>
                      </a:endParaRPr>
                    </a:p>
                  </a:txBody>
                  <a:tcPr marL="9525" marR="9525" marT="9525" marB="0" anchor="ctr"/>
                </a:tc>
                <a:tc>
                  <a:txBody>
                    <a:bodyPr/>
                    <a:lstStyle/>
                    <a:p>
                      <a:pPr algn="ctr" fontAlgn="ctr"/>
                      <a:r>
                        <a:rPr lang="en-US" altLang="zh-CN" sz="2000" b="1" u="none" strike="noStrike" dirty="0">
                          <a:solidFill>
                            <a:srgbClr val="FF0000"/>
                          </a:solidFill>
                          <a:effectLst/>
                        </a:rPr>
                        <a:t>1275</a:t>
                      </a:r>
                      <a:endParaRPr lang="en-US" altLang="zh-CN" sz="2000" b="1" i="0" u="none" strike="noStrike" dirty="0">
                        <a:solidFill>
                          <a:srgbClr val="FF0000"/>
                        </a:solidFill>
                        <a:effectLst/>
                        <a:latin typeface="宋体"/>
                      </a:endParaRPr>
                    </a:p>
                  </a:txBody>
                  <a:tcPr marL="9525" marR="9525" marT="9525" marB="0" anchor="ctr"/>
                </a:tc>
                <a:tc>
                  <a:txBody>
                    <a:bodyPr/>
                    <a:lstStyle/>
                    <a:p>
                      <a:pPr algn="ctr" fontAlgn="ctr"/>
                      <a:r>
                        <a:rPr lang="en-US" altLang="zh-CN" sz="2000" b="1" i="0" u="none" strike="noStrike" dirty="0" smtClean="0">
                          <a:solidFill>
                            <a:srgbClr val="FF0000"/>
                          </a:solidFill>
                          <a:effectLst/>
                          <a:latin typeface="+mn-lt"/>
                        </a:rPr>
                        <a:t>481</a:t>
                      </a:r>
                      <a:endParaRPr lang="en-US" altLang="zh-CN" sz="2000" b="1" i="0" u="none" strike="noStrike" dirty="0">
                        <a:solidFill>
                          <a:srgbClr val="FF0000"/>
                        </a:solidFill>
                        <a:effectLst/>
                        <a:latin typeface="宋体"/>
                      </a:endParaRPr>
                    </a:p>
                  </a:txBody>
                  <a:tcPr marL="9525" marR="9525" marT="9525" marB="0" anchor="ctr"/>
                </a:tc>
              </a:tr>
              <a:tr h="233388">
                <a:tc>
                  <a:txBody>
                    <a:bodyPr/>
                    <a:lstStyle/>
                    <a:p>
                      <a:pPr algn="l" fontAlgn="ctr"/>
                      <a:r>
                        <a:rPr lang="en-US" sz="2000" b="1" u="none" strike="noStrike" dirty="0" err="1" smtClean="0">
                          <a:effectLst/>
                        </a:rPr>
                        <a:t>Min.current</a:t>
                      </a:r>
                      <a:r>
                        <a:rPr lang="en-US" sz="2000" b="1" u="none" strike="noStrike" dirty="0" smtClean="0">
                          <a:effectLst/>
                        </a:rPr>
                        <a:t> </a:t>
                      </a:r>
                      <a:r>
                        <a:rPr lang="en-US" altLang="zh-CN" sz="2000" b="1" u="none" strike="noStrike" dirty="0" smtClean="0">
                          <a:effectLst/>
                        </a:rPr>
                        <a:t>(A)</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u="none" strike="noStrike" dirty="0" smtClean="0">
                          <a:effectLst/>
                        </a:rPr>
                        <a:t>73</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u="none" strike="noStrike" dirty="0">
                          <a:effectLst/>
                        </a:rPr>
                        <a:t>109</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i="0" u="none" strike="noStrike" dirty="0" smtClean="0">
                          <a:solidFill>
                            <a:schemeClr val="tx1"/>
                          </a:solidFill>
                          <a:effectLst/>
                          <a:latin typeface="+mn-lt"/>
                        </a:rPr>
                        <a:t>41</a:t>
                      </a:r>
                      <a:endParaRPr lang="en-US" altLang="zh-CN" sz="2000" b="1" i="0" u="none" strike="noStrike" dirty="0">
                        <a:solidFill>
                          <a:srgbClr val="000000"/>
                        </a:solidFill>
                        <a:effectLst/>
                        <a:latin typeface="宋体"/>
                      </a:endParaRPr>
                    </a:p>
                  </a:txBody>
                  <a:tcPr marL="9525" marR="9525" marT="9525" marB="0" anchor="ctr"/>
                </a:tc>
              </a:tr>
              <a:tr h="263503">
                <a:tc>
                  <a:txBody>
                    <a:bodyPr/>
                    <a:lstStyle/>
                    <a:p>
                      <a:pPr algn="l" fontAlgn="ctr"/>
                      <a:r>
                        <a:rPr lang="en-US" sz="2000" b="1" u="none" strike="noStrike">
                          <a:effectLst/>
                        </a:rPr>
                        <a:t>Conductor area (mm</a:t>
                      </a:r>
                      <a:r>
                        <a:rPr lang="en-US" sz="2000" b="1" u="none" strike="noStrike" baseline="30000">
                          <a:effectLst/>
                        </a:rPr>
                        <a:t>2</a:t>
                      </a:r>
                      <a:r>
                        <a:rPr lang="en-US" sz="2000" b="1" u="none" strike="noStrike">
                          <a:effectLst/>
                        </a:rPr>
                        <a:t>)</a:t>
                      </a:r>
                      <a:endParaRPr lang="en-US" sz="2000" b="1" i="0" u="none" strike="noStrike">
                        <a:solidFill>
                          <a:srgbClr val="000000"/>
                        </a:solidFill>
                        <a:effectLst/>
                        <a:latin typeface="宋体"/>
                      </a:endParaRPr>
                    </a:p>
                  </a:txBody>
                  <a:tcPr marL="9525" marR="9525" marT="9525" marB="0" anchor="ctr"/>
                </a:tc>
                <a:tc>
                  <a:txBody>
                    <a:bodyPr/>
                    <a:lstStyle/>
                    <a:p>
                      <a:pPr algn="ctr" fontAlgn="ctr"/>
                      <a:r>
                        <a:rPr lang="en-US" altLang="zh-CN" sz="2000" b="1" i="0" u="none" strike="noStrike" dirty="0" smtClean="0">
                          <a:solidFill>
                            <a:schemeClr val="tx1"/>
                          </a:solidFill>
                          <a:effectLst/>
                          <a:latin typeface="+mn-lt"/>
                        </a:rPr>
                        <a:t>1200</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i="0" u="none" strike="noStrike" dirty="0" smtClean="0">
                          <a:solidFill>
                            <a:schemeClr val="tx1"/>
                          </a:solidFill>
                          <a:effectLst/>
                          <a:latin typeface="+mn-lt"/>
                        </a:rPr>
                        <a:t>1945</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i="0" u="none" strike="noStrike" dirty="0" smtClean="0">
                          <a:solidFill>
                            <a:schemeClr val="tx1"/>
                          </a:solidFill>
                          <a:effectLst/>
                          <a:latin typeface="+mn-lt"/>
                        </a:rPr>
                        <a:t>900</a:t>
                      </a:r>
                      <a:endParaRPr lang="en-US" altLang="zh-CN" sz="2000" b="1" i="0" u="none" strike="noStrike" dirty="0">
                        <a:solidFill>
                          <a:srgbClr val="000000"/>
                        </a:solidFill>
                        <a:effectLst/>
                        <a:latin typeface="宋体"/>
                      </a:endParaRPr>
                    </a:p>
                  </a:txBody>
                  <a:tcPr marL="9525" marR="9525" marT="9525" marB="0" anchor="ctr"/>
                </a:tc>
              </a:tr>
              <a:tr h="233388">
                <a:tc>
                  <a:txBody>
                    <a:bodyPr/>
                    <a:lstStyle/>
                    <a:p>
                      <a:pPr algn="l" fontAlgn="ctr"/>
                      <a:r>
                        <a:rPr lang="en-US" sz="2000" b="1" u="none" strike="noStrike" dirty="0" err="1" smtClean="0">
                          <a:effectLst/>
                        </a:rPr>
                        <a:t>Max.current</a:t>
                      </a:r>
                      <a:r>
                        <a:rPr lang="en-US" sz="2000" b="1" u="none" strike="noStrike" baseline="0" dirty="0">
                          <a:effectLst/>
                        </a:rPr>
                        <a:t> </a:t>
                      </a:r>
                      <a:r>
                        <a:rPr lang="en-US" sz="2000" b="1" u="none" strike="noStrike" dirty="0" smtClean="0">
                          <a:effectLst/>
                        </a:rPr>
                        <a:t>density(A/mm</a:t>
                      </a:r>
                      <a:r>
                        <a:rPr lang="en-US" sz="2000" b="1" u="none" strike="noStrike" baseline="30000" dirty="0" smtClean="0">
                          <a:effectLst/>
                        </a:rPr>
                        <a:t>2</a:t>
                      </a:r>
                      <a:r>
                        <a:rPr lang="en-US" sz="2000" b="1" u="none" strike="noStrike" dirty="0">
                          <a:effectLst/>
                        </a:rPr>
                        <a:t>)</a:t>
                      </a:r>
                      <a:endParaRPr lang="en-US"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i="0" u="none" strike="noStrike" dirty="0" smtClean="0">
                          <a:solidFill>
                            <a:schemeClr val="tx1"/>
                          </a:solidFill>
                          <a:effectLst/>
                          <a:latin typeface="+mn-lt"/>
                        </a:rPr>
                        <a:t>0.71</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i="0" u="none" strike="noStrike" dirty="0" smtClean="0">
                          <a:solidFill>
                            <a:schemeClr val="tx1"/>
                          </a:solidFill>
                          <a:effectLst/>
                          <a:latin typeface="+mn-lt"/>
                        </a:rPr>
                        <a:t>0.66</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u="none" strike="noStrike" dirty="0" smtClean="0">
                          <a:effectLst/>
                        </a:rPr>
                        <a:t>0.53</a:t>
                      </a:r>
                      <a:endParaRPr lang="en-US" altLang="zh-CN" sz="2000" b="1" i="0" u="none" strike="noStrike" dirty="0">
                        <a:solidFill>
                          <a:srgbClr val="000000"/>
                        </a:solidFill>
                        <a:effectLst/>
                        <a:latin typeface="宋体"/>
                      </a:endParaRPr>
                    </a:p>
                  </a:txBody>
                  <a:tcPr marL="9525" marR="9525" marT="9525" marB="0" anchor="ctr"/>
                </a:tc>
              </a:tr>
              <a:tr h="233388">
                <a:tc>
                  <a:txBody>
                    <a:bodyPr/>
                    <a:lstStyle/>
                    <a:p>
                      <a:pPr algn="l" fontAlgn="ctr"/>
                      <a:r>
                        <a:rPr lang="en-US" sz="2000" b="1" u="none" strike="noStrike" dirty="0">
                          <a:solidFill>
                            <a:srgbClr val="FF0000"/>
                          </a:solidFill>
                          <a:effectLst/>
                        </a:rPr>
                        <a:t>Max. power loss (W)</a:t>
                      </a:r>
                      <a:endParaRPr lang="en-US" sz="2000" b="1" i="0" u="none" strike="noStrike" dirty="0">
                        <a:solidFill>
                          <a:srgbClr val="FF0000"/>
                        </a:solidFill>
                        <a:effectLst/>
                        <a:latin typeface="宋体"/>
                      </a:endParaRPr>
                    </a:p>
                  </a:txBody>
                  <a:tcPr marL="9525" marR="9525" marT="9525" marB="0" anchor="ctr"/>
                </a:tc>
                <a:tc>
                  <a:txBody>
                    <a:bodyPr/>
                    <a:lstStyle/>
                    <a:p>
                      <a:pPr algn="ctr" fontAlgn="ctr"/>
                      <a:r>
                        <a:rPr lang="en-US" altLang="zh-CN" sz="2000" b="1" i="0" u="none" strike="noStrike" dirty="0" smtClean="0">
                          <a:solidFill>
                            <a:srgbClr val="FF0000"/>
                          </a:solidFill>
                          <a:effectLst/>
                          <a:latin typeface="+mn-lt"/>
                        </a:rPr>
                        <a:t>425</a:t>
                      </a:r>
                      <a:endParaRPr lang="en-US" altLang="zh-CN" sz="2000" b="1" i="0" u="none" strike="noStrike" dirty="0">
                        <a:solidFill>
                          <a:srgbClr val="FF0000"/>
                        </a:solidFill>
                        <a:effectLst/>
                        <a:latin typeface="宋体"/>
                      </a:endParaRPr>
                    </a:p>
                  </a:txBody>
                  <a:tcPr marL="9525" marR="9525" marT="9525" marB="0" anchor="ctr"/>
                </a:tc>
                <a:tc>
                  <a:txBody>
                    <a:bodyPr/>
                    <a:lstStyle/>
                    <a:p>
                      <a:pPr algn="ctr" fontAlgn="ctr"/>
                      <a:r>
                        <a:rPr lang="en-US" altLang="zh-CN" sz="2000" b="1" i="0" u="none" strike="noStrike" dirty="0" smtClean="0">
                          <a:solidFill>
                            <a:srgbClr val="FF0000"/>
                          </a:solidFill>
                          <a:effectLst/>
                          <a:latin typeface="+mn-lt"/>
                        </a:rPr>
                        <a:t>1320</a:t>
                      </a:r>
                      <a:endParaRPr lang="en-US" altLang="zh-CN" sz="2000" b="1" i="0" u="none" strike="noStrike" dirty="0">
                        <a:solidFill>
                          <a:srgbClr val="FF0000"/>
                        </a:solidFill>
                        <a:effectLst/>
                        <a:latin typeface="宋体"/>
                      </a:endParaRPr>
                    </a:p>
                  </a:txBody>
                  <a:tcPr marL="9525" marR="9525" marT="9525" marB="0" anchor="ctr"/>
                </a:tc>
                <a:tc>
                  <a:txBody>
                    <a:bodyPr/>
                    <a:lstStyle/>
                    <a:p>
                      <a:pPr algn="ctr" fontAlgn="ctr"/>
                      <a:r>
                        <a:rPr lang="en-US" altLang="zh-CN" sz="2000" b="1" i="0" u="none" strike="noStrike" dirty="0" smtClean="0">
                          <a:solidFill>
                            <a:srgbClr val="FF0000"/>
                          </a:solidFill>
                          <a:effectLst/>
                          <a:latin typeface="+mn-lt"/>
                        </a:rPr>
                        <a:t>1665</a:t>
                      </a:r>
                      <a:endParaRPr lang="en-US" altLang="zh-CN" sz="2000" b="1" i="0" u="none" strike="noStrike" dirty="0">
                        <a:solidFill>
                          <a:srgbClr val="FF0000"/>
                        </a:solidFill>
                        <a:effectLst/>
                        <a:latin typeface="宋体"/>
                      </a:endParaRPr>
                    </a:p>
                  </a:txBody>
                  <a:tcPr marL="9525" marR="9525" marT="9525" marB="0" anchor="ctr"/>
                </a:tc>
              </a:tr>
              <a:tr h="233388">
                <a:tc>
                  <a:txBody>
                    <a:bodyPr/>
                    <a:lstStyle/>
                    <a:p>
                      <a:pPr algn="l" fontAlgn="ctr"/>
                      <a:r>
                        <a:rPr lang="en-US" sz="2000" b="1" u="none" strike="noStrike" dirty="0">
                          <a:solidFill>
                            <a:srgbClr val="FF0000"/>
                          </a:solidFill>
                          <a:effectLst/>
                        </a:rPr>
                        <a:t>Avg. power loss </a:t>
                      </a:r>
                      <a:r>
                        <a:rPr lang="en-US" sz="2000" b="1" u="none" strike="noStrike" dirty="0" smtClean="0">
                          <a:solidFill>
                            <a:srgbClr val="FF0000"/>
                          </a:solidFill>
                          <a:effectLst/>
                        </a:rPr>
                        <a:t>(W)</a:t>
                      </a:r>
                      <a:endParaRPr lang="en-US" sz="2000" b="1" i="0" u="none" strike="noStrike" dirty="0">
                        <a:solidFill>
                          <a:srgbClr val="FF0000"/>
                        </a:solidFill>
                        <a:effectLst/>
                        <a:latin typeface="宋体"/>
                      </a:endParaRPr>
                    </a:p>
                  </a:txBody>
                  <a:tcPr marL="9525" marR="9525" marT="9525" marB="0" anchor="ctr"/>
                </a:tc>
                <a:tc>
                  <a:txBody>
                    <a:bodyPr/>
                    <a:lstStyle/>
                    <a:p>
                      <a:pPr algn="ctr" fontAlgn="ctr"/>
                      <a:r>
                        <a:rPr lang="en-US" altLang="zh-CN" sz="2000" b="1" u="none" strike="noStrike" kern="1200" dirty="0" smtClean="0">
                          <a:solidFill>
                            <a:srgbClr val="FF0000"/>
                          </a:solidFill>
                          <a:effectLst/>
                          <a:latin typeface="+mn-lt"/>
                          <a:ea typeface="+mn-ea"/>
                          <a:cs typeface="+mn-cs"/>
                        </a:rPr>
                        <a:t>170</a:t>
                      </a:r>
                      <a:endParaRPr lang="en-US" altLang="zh-CN" sz="2000" b="1" u="none" strike="noStrike" kern="1200" dirty="0">
                        <a:solidFill>
                          <a:srgbClr val="FF0000"/>
                        </a:solidFill>
                        <a:effectLst/>
                        <a:latin typeface="+mn-lt"/>
                        <a:ea typeface="+mn-ea"/>
                        <a:cs typeface="+mn-cs"/>
                      </a:endParaRPr>
                    </a:p>
                  </a:txBody>
                  <a:tcPr marL="9525" marR="9525" marT="9525" marB="0" anchor="ctr"/>
                </a:tc>
                <a:tc>
                  <a:txBody>
                    <a:bodyPr/>
                    <a:lstStyle/>
                    <a:p>
                      <a:pPr algn="ctr" fontAlgn="ctr"/>
                      <a:r>
                        <a:rPr lang="en-US" altLang="zh-CN" sz="2000" b="1" u="none" strike="noStrike" dirty="0" smtClean="0">
                          <a:solidFill>
                            <a:srgbClr val="FF0000"/>
                          </a:solidFill>
                          <a:effectLst/>
                        </a:rPr>
                        <a:t>528</a:t>
                      </a:r>
                      <a:endParaRPr lang="en-US" altLang="zh-CN" sz="2000" b="1" i="0" u="none" strike="noStrike" dirty="0">
                        <a:solidFill>
                          <a:srgbClr val="FF0000"/>
                        </a:solidFill>
                        <a:effectLst/>
                        <a:latin typeface="宋体"/>
                      </a:endParaRPr>
                    </a:p>
                  </a:txBody>
                  <a:tcPr marL="9525" marR="9525" marT="9525" marB="0" anchor="ctr"/>
                </a:tc>
                <a:tc>
                  <a:txBody>
                    <a:bodyPr/>
                    <a:lstStyle/>
                    <a:p>
                      <a:pPr algn="ctr" fontAlgn="ctr"/>
                      <a:r>
                        <a:rPr lang="en-US" altLang="zh-CN" sz="2000" b="1" i="0" u="none" strike="noStrike" dirty="0" smtClean="0">
                          <a:solidFill>
                            <a:srgbClr val="FF0000"/>
                          </a:solidFill>
                          <a:effectLst/>
                          <a:latin typeface="+mn-lt"/>
                        </a:rPr>
                        <a:t>666</a:t>
                      </a:r>
                      <a:endParaRPr lang="en-US" altLang="zh-CN" sz="2000" b="1" i="0" u="none" strike="noStrike" dirty="0">
                        <a:solidFill>
                          <a:srgbClr val="FF0000"/>
                        </a:solidFill>
                        <a:effectLst/>
                        <a:latin typeface="宋体"/>
                      </a:endParaRPr>
                    </a:p>
                  </a:txBody>
                  <a:tcPr marL="9525" marR="9525" marT="9525" marB="0" anchor="ctr"/>
                </a:tc>
              </a:tr>
              <a:tr h="233388">
                <a:tc>
                  <a:txBody>
                    <a:bodyPr/>
                    <a:lstStyle/>
                    <a:p>
                      <a:pPr algn="l" fontAlgn="ctr"/>
                      <a:r>
                        <a:rPr lang="en-US" sz="2000" b="1" u="none" strike="noStrike">
                          <a:solidFill>
                            <a:srgbClr val="FF0000"/>
                          </a:solidFill>
                          <a:effectLst/>
                        </a:rPr>
                        <a:t>Inductance (mH)</a:t>
                      </a:r>
                      <a:endParaRPr lang="en-US" sz="2000" b="1" i="0" u="none" strike="noStrike">
                        <a:solidFill>
                          <a:srgbClr val="FF0000"/>
                        </a:solidFill>
                        <a:effectLst/>
                        <a:latin typeface="宋体"/>
                      </a:endParaRPr>
                    </a:p>
                  </a:txBody>
                  <a:tcPr marL="9525" marR="9525" marT="9525" marB="0" anchor="ctr"/>
                </a:tc>
                <a:tc>
                  <a:txBody>
                    <a:bodyPr/>
                    <a:lstStyle/>
                    <a:p>
                      <a:pPr algn="ctr" fontAlgn="ctr"/>
                      <a:r>
                        <a:rPr lang="en-US" altLang="zh-CN" sz="2000" b="1" u="none" strike="noStrike" dirty="0" smtClean="0">
                          <a:solidFill>
                            <a:srgbClr val="FF0000"/>
                          </a:solidFill>
                          <a:effectLst/>
                        </a:rPr>
                        <a:t>0.08</a:t>
                      </a:r>
                      <a:endParaRPr lang="en-US" altLang="zh-CN" sz="2000" b="1" i="0" u="none" strike="noStrike" dirty="0">
                        <a:solidFill>
                          <a:srgbClr val="FF0000"/>
                        </a:solidFill>
                        <a:effectLst/>
                        <a:latin typeface="宋体"/>
                      </a:endParaRPr>
                    </a:p>
                  </a:txBody>
                  <a:tcPr marL="9525" marR="9525" marT="9525" marB="0" anchor="ctr"/>
                </a:tc>
                <a:tc>
                  <a:txBody>
                    <a:bodyPr/>
                    <a:lstStyle/>
                    <a:p>
                      <a:pPr algn="ctr" fontAlgn="ctr"/>
                      <a:r>
                        <a:rPr lang="en-US" altLang="zh-CN" sz="2000" b="1" u="none" strike="noStrike">
                          <a:solidFill>
                            <a:srgbClr val="FF0000"/>
                          </a:solidFill>
                          <a:effectLst/>
                        </a:rPr>
                        <a:t>0.36</a:t>
                      </a:r>
                      <a:endParaRPr lang="en-US" altLang="zh-CN" sz="2000" b="1" i="0" u="none" strike="noStrike">
                        <a:solidFill>
                          <a:srgbClr val="FF0000"/>
                        </a:solidFill>
                        <a:effectLst/>
                        <a:latin typeface="宋体"/>
                      </a:endParaRPr>
                    </a:p>
                  </a:txBody>
                  <a:tcPr marL="9525" marR="9525" marT="9525" marB="0" anchor="ctr"/>
                </a:tc>
                <a:tc>
                  <a:txBody>
                    <a:bodyPr/>
                    <a:lstStyle/>
                    <a:p>
                      <a:pPr algn="ctr" fontAlgn="ctr"/>
                      <a:r>
                        <a:rPr lang="en-US" altLang="zh-CN" sz="2000" b="1" u="none" strike="noStrike" dirty="0">
                          <a:solidFill>
                            <a:srgbClr val="FF0000"/>
                          </a:solidFill>
                          <a:effectLst/>
                        </a:rPr>
                        <a:t>1.5</a:t>
                      </a:r>
                      <a:endParaRPr lang="en-US" altLang="zh-CN" sz="2000" b="1" i="0" u="none" strike="noStrike" dirty="0">
                        <a:solidFill>
                          <a:srgbClr val="FF0000"/>
                        </a:solidFill>
                        <a:effectLst/>
                        <a:latin typeface="宋体"/>
                      </a:endParaRPr>
                    </a:p>
                  </a:txBody>
                  <a:tcPr marL="9525" marR="9525" marT="9525" marB="0" anchor="ctr"/>
                </a:tc>
              </a:tr>
              <a:tr h="233388">
                <a:tc>
                  <a:txBody>
                    <a:bodyPr/>
                    <a:lstStyle/>
                    <a:p>
                      <a:pPr algn="l" fontAlgn="ctr"/>
                      <a:r>
                        <a:rPr lang="en-US" sz="2000" b="1" u="none" strike="noStrike" dirty="0">
                          <a:effectLst/>
                        </a:rPr>
                        <a:t>Magnet </a:t>
                      </a:r>
                      <a:r>
                        <a:rPr lang="en-US" sz="2000" b="1" u="none" strike="noStrike" dirty="0" err="1" smtClean="0">
                          <a:effectLst/>
                        </a:rPr>
                        <a:t>size（mm</a:t>
                      </a:r>
                      <a:r>
                        <a:rPr lang="en-US" sz="2000" b="1" u="none" strike="noStrike" dirty="0">
                          <a:effectLst/>
                        </a:rPr>
                        <a:t>）</a:t>
                      </a:r>
                      <a:endParaRPr lang="en-US"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u="none" strike="noStrike" dirty="0" smtClean="0">
                          <a:effectLst/>
                        </a:rPr>
                        <a:t>330</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i="0" u="none" strike="noStrike" dirty="0" smtClean="0">
                          <a:solidFill>
                            <a:schemeClr val="tx1"/>
                          </a:solidFill>
                          <a:effectLst/>
                          <a:latin typeface="+mn-lt"/>
                        </a:rPr>
                        <a:t>300</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i="0" u="none" strike="noStrike" dirty="0" smtClean="0">
                          <a:solidFill>
                            <a:schemeClr val="tx1"/>
                          </a:solidFill>
                          <a:effectLst/>
                          <a:latin typeface="+mn-lt"/>
                        </a:rPr>
                        <a:t>360</a:t>
                      </a:r>
                      <a:endParaRPr lang="en-US" altLang="zh-CN" sz="2000" b="1" i="0" u="none" strike="noStrike" dirty="0">
                        <a:solidFill>
                          <a:srgbClr val="000000"/>
                        </a:solidFill>
                        <a:effectLst/>
                        <a:latin typeface="宋体"/>
                      </a:endParaRPr>
                    </a:p>
                  </a:txBody>
                  <a:tcPr marL="9525" marR="9525" marT="9525" marB="0" anchor="ctr"/>
                </a:tc>
              </a:tr>
              <a:tr h="233388">
                <a:tc>
                  <a:txBody>
                    <a:bodyPr/>
                    <a:lstStyle/>
                    <a:p>
                      <a:pPr algn="l" fontAlgn="ctr"/>
                      <a:r>
                        <a:rPr lang="en-US" sz="2000" b="1" u="none" strike="noStrike">
                          <a:effectLst/>
                        </a:rPr>
                        <a:t>Magnet length (mm)</a:t>
                      </a:r>
                      <a:endParaRPr lang="en-US" sz="2000" b="1" i="0" u="none" strike="noStrike">
                        <a:solidFill>
                          <a:srgbClr val="000000"/>
                        </a:solidFill>
                        <a:effectLst/>
                        <a:latin typeface="宋体"/>
                      </a:endParaRPr>
                    </a:p>
                  </a:txBody>
                  <a:tcPr marL="9525" marR="9525" marT="9525" marB="0" anchor="ctr"/>
                </a:tc>
                <a:tc>
                  <a:txBody>
                    <a:bodyPr/>
                    <a:lstStyle/>
                    <a:p>
                      <a:pPr algn="ctr" fontAlgn="ctr"/>
                      <a:r>
                        <a:rPr lang="en-US" altLang="zh-CN" sz="2000" b="1" u="none" strike="noStrike">
                          <a:effectLst/>
                        </a:rPr>
                        <a:t>4650</a:t>
                      </a:r>
                      <a:endParaRPr lang="en-US" altLang="zh-CN" sz="2000" b="1" i="0" u="none" strike="noStrike">
                        <a:solidFill>
                          <a:srgbClr val="000000"/>
                        </a:solidFill>
                        <a:effectLst/>
                        <a:latin typeface="宋体"/>
                      </a:endParaRPr>
                    </a:p>
                  </a:txBody>
                  <a:tcPr marL="9525" marR="9525" marT="9525" marB="0" anchor="ctr"/>
                </a:tc>
                <a:tc>
                  <a:txBody>
                    <a:bodyPr/>
                    <a:lstStyle/>
                    <a:p>
                      <a:pPr algn="ctr" fontAlgn="ctr"/>
                      <a:r>
                        <a:rPr lang="en-US" altLang="zh-CN" sz="2000" b="1" u="none" strike="noStrike">
                          <a:effectLst/>
                        </a:rPr>
                        <a:t>4632</a:t>
                      </a:r>
                      <a:endParaRPr lang="en-US" altLang="zh-CN" sz="2000" b="1" i="0" u="none" strike="noStrike">
                        <a:solidFill>
                          <a:srgbClr val="000000"/>
                        </a:solidFill>
                        <a:effectLst/>
                        <a:latin typeface="宋体"/>
                      </a:endParaRPr>
                    </a:p>
                  </a:txBody>
                  <a:tcPr marL="9525" marR="9525" marT="9525" marB="0" anchor="ctr"/>
                </a:tc>
                <a:tc>
                  <a:txBody>
                    <a:bodyPr/>
                    <a:lstStyle/>
                    <a:p>
                      <a:pPr algn="ctr" fontAlgn="ctr"/>
                      <a:r>
                        <a:rPr lang="en-US" altLang="zh-CN" sz="2000" b="1" u="none" strike="noStrike" dirty="0" smtClean="0">
                          <a:effectLst/>
                        </a:rPr>
                        <a:t>4865</a:t>
                      </a:r>
                      <a:endParaRPr lang="en-US" altLang="zh-CN" sz="2000" b="1" i="0" u="none" strike="noStrike" dirty="0">
                        <a:solidFill>
                          <a:srgbClr val="000000"/>
                        </a:solidFill>
                        <a:effectLst/>
                        <a:latin typeface="宋体"/>
                      </a:endParaRPr>
                    </a:p>
                  </a:txBody>
                  <a:tcPr marL="9525" marR="9525" marT="9525" marB="0" anchor="ctr"/>
                </a:tc>
              </a:tr>
              <a:tr h="233388">
                <a:tc>
                  <a:txBody>
                    <a:bodyPr/>
                    <a:lstStyle/>
                    <a:p>
                      <a:pPr algn="l" fontAlgn="ctr"/>
                      <a:r>
                        <a:rPr lang="en-US" sz="2000" b="1" u="none" strike="noStrike" dirty="0">
                          <a:effectLst/>
                        </a:rPr>
                        <a:t>Magnet weight (ton)</a:t>
                      </a:r>
                      <a:endParaRPr lang="en-US"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u="none" strike="noStrike" dirty="0">
                          <a:effectLst/>
                        </a:rPr>
                        <a:t>1.4</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u="none" strike="noStrike" dirty="0" smtClean="0">
                          <a:effectLst/>
                        </a:rPr>
                        <a:t>0.6</a:t>
                      </a:r>
                      <a:endParaRPr lang="en-US" altLang="zh-CN" sz="2000" b="1" i="0" u="none" strike="noStrike" dirty="0">
                        <a:solidFill>
                          <a:srgbClr val="000000"/>
                        </a:solidFill>
                        <a:effectLst/>
                        <a:latin typeface="宋体"/>
                      </a:endParaRPr>
                    </a:p>
                  </a:txBody>
                  <a:tcPr marL="9525" marR="9525" marT="9525" marB="0" anchor="ctr"/>
                </a:tc>
                <a:tc>
                  <a:txBody>
                    <a:bodyPr/>
                    <a:lstStyle/>
                    <a:p>
                      <a:pPr algn="ctr" fontAlgn="ctr"/>
                      <a:r>
                        <a:rPr lang="en-US" altLang="zh-CN" sz="2000" b="1" u="none" strike="noStrike" dirty="0" smtClean="0">
                          <a:effectLst/>
                        </a:rPr>
                        <a:t>0.65</a:t>
                      </a:r>
                      <a:endParaRPr lang="en-US" altLang="zh-CN" sz="2000" b="1" i="0" u="none" strike="noStrike" dirty="0">
                        <a:solidFill>
                          <a:srgbClr val="000000"/>
                        </a:solidFill>
                        <a:effectLst/>
                        <a:latin typeface="宋体"/>
                      </a:endParaRPr>
                    </a:p>
                  </a:txBody>
                  <a:tcPr marL="9525" marR="9525" marT="9525" marB="0" anchor="ctr"/>
                </a:tc>
              </a:tr>
            </a:tbl>
          </a:graphicData>
        </a:graphic>
      </p:graphicFrame>
      <p:sp>
        <p:nvSpPr>
          <p:cNvPr id="10" name="Rectangle 4"/>
          <p:cNvSpPr txBox="1">
            <a:spLocks noChangeArrowheads="1"/>
          </p:cNvSpPr>
          <p:nvPr/>
        </p:nvSpPr>
        <p:spPr>
          <a:xfrm>
            <a:off x="1498441" y="91200"/>
            <a:ext cx="6313919"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Comparison of the three designs</a:t>
            </a:r>
          </a:p>
        </p:txBody>
      </p:sp>
    </p:spTree>
    <p:extLst>
      <p:ext uri="{BB962C8B-B14F-4D97-AF65-F5344CB8AC3E}">
        <p14:creationId xmlns:p14="http://schemas.microsoft.com/office/powerpoint/2010/main" val="21754070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187624" y="1628800"/>
            <a:ext cx="6840760" cy="3240360"/>
          </a:xfrm>
        </p:spPr>
        <p:txBody>
          <a:bodyPr>
            <a:normAutofit/>
          </a:bodyPr>
          <a:lstStyle/>
          <a:p>
            <a:pPr marL="457200" indent="-457200" algn="just">
              <a:buFont typeface="Wingdings" pitchFamily="2" charset="2"/>
              <a:buChar char="Ø"/>
            </a:pPr>
            <a:r>
              <a:rPr lang="en-US" altLang="zh-CN" sz="2600" b="1" dirty="0" smtClean="0">
                <a:solidFill>
                  <a:srgbClr val="0000FF"/>
                </a:solidFill>
                <a:ea typeface="楷体" panose="02010609060101010101" pitchFamily="49" charset="-122"/>
                <a:cs typeface="Times New Roman" panose="02020603050405020304" pitchFamily="18" charset="0"/>
              </a:rPr>
              <a:t>Introduction</a:t>
            </a:r>
          </a:p>
          <a:p>
            <a:pPr marL="457200" indent="-457200" algn="just">
              <a:buFont typeface="Wingdings" pitchFamily="2" charset="2"/>
              <a:buChar char="Ø"/>
            </a:pPr>
            <a:r>
              <a:rPr lang="en-US" altLang="zh-CN" sz="2600" b="1" dirty="0" smtClean="0">
                <a:solidFill>
                  <a:srgbClr val="0000FF"/>
                </a:solidFill>
                <a:ea typeface="楷体" panose="02010609060101010101" pitchFamily="49" charset="-122"/>
                <a:cs typeface="Times New Roman" panose="02020603050405020304" pitchFamily="18" charset="0"/>
              </a:rPr>
              <a:t>Specifications and challenges </a:t>
            </a:r>
          </a:p>
          <a:p>
            <a:pPr marL="457200" indent="-457200" algn="just">
              <a:buFont typeface="Wingdings" pitchFamily="2" charset="2"/>
              <a:buChar char="Ø"/>
            </a:pPr>
            <a:r>
              <a:rPr lang="en-US" altLang="zh-CN" sz="2600" b="1" dirty="0">
                <a:solidFill>
                  <a:srgbClr val="0000FF"/>
                </a:solidFill>
                <a:ea typeface="楷体" panose="02010609060101010101" pitchFamily="49" charset="-122"/>
                <a:cs typeface="Times New Roman" panose="02020603050405020304" pitchFamily="18" charset="0"/>
              </a:rPr>
              <a:t>D</a:t>
            </a:r>
            <a:r>
              <a:rPr lang="en-US" altLang="zh-CN" sz="2600" b="1" dirty="0" smtClean="0">
                <a:solidFill>
                  <a:srgbClr val="0000FF"/>
                </a:solidFill>
                <a:ea typeface="楷体" panose="02010609060101010101" pitchFamily="49" charset="-122"/>
                <a:cs typeface="Times New Roman" panose="02020603050405020304" pitchFamily="18" charset="0"/>
              </a:rPr>
              <a:t>evelopment of the prototype magnets</a:t>
            </a:r>
          </a:p>
          <a:p>
            <a:pPr marL="914400" lvl="1" indent="-457200" algn="just">
              <a:buClr>
                <a:srgbClr val="FF0000"/>
              </a:buClr>
              <a:buFont typeface="Wingdings" panose="05000000000000000000" pitchFamily="2" charset="2"/>
              <a:buChar char="ü"/>
            </a:pPr>
            <a:r>
              <a:rPr lang="en-US" altLang="zh-CN" sz="2400" b="1" dirty="0" smtClean="0">
                <a:solidFill>
                  <a:srgbClr val="FF0000"/>
                </a:solidFill>
                <a:ea typeface="楷体" panose="02010609060101010101" pitchFamily="49" charset="-122"/>
                <a:cs typeface="Times New Roman" panose="02020603050405020304" pitchFamily="18" charset="0"/>
              </a:rPr>
              <a:t>The dipole magnet with iron core</a:t>
            </a:r>
          </a:p>
          <a:p>
            <a:pPr marL="914400" lvl="1" indent="-457200" algn="just">
              <a:buClr>
                <a:srgbClr val="FF0000"/>
              </a:buClr>
              <a:buFont typeface="Wingdings" panose="05000000000000000000" pitchFamily="2" charset="2"/>
              <a:buChar char="ü"/>
            </a:pPr>
            <a:r>
              <a:rPr lang="en-US" altLang="zh-CN" sz="2400" b="1" dirty="0" smtClean="0">
                <a:solidFill>
                  <a:srgbClr val="FF0000"/>
                </a:solidFill>
                <a:ea typeface="楷体" panose="02010609060101010101" pitchFamily="49" charset="-122"/>
                <a:cs typeface="Times New Roman" panose="02020603050405020304" pitchFamily="18" charset="0"/>
              </a:rPr>
              <a:t>The </a:t>
            </a:r>
            <a:r>
              <a:rPr lang="en-US" altLang="zh-CN" sz="2400" b="1" dirty="0">
                <a:solidFill>
                  <a:srgbClr val="FF0000"/>
                </a:solidFill>
                <a:ea typeface="楷体" panose="02010609060101010101" pitchFamily="49" charset="-122"/>
                <a:cs typeface="Times New Roman" panose="02020603050405020304" pitchFamily="18" charset="0"/>
              </a:rPr>
              <a:t>dipole magnet </a:t>
            </a:r>
            <a:r>
              <a:rPr lang="en-US" altLang="zh-CN" sz="2400" b="1" dirty="0" smtClean="0">
                <a:solidFill>
                  <a:srgbClr val="FF0000"/>
                </a:solidFill>
                <a:ea typeface="楷体" panose="02010609060101010101" pitchFamily="49" charset="-122"/>
                <a:cs typeface="Times New Roman" panose="02020603050405020304" pitchFamily="18" charset="0"/>
              </a:rPr>
              <a:t>without </a:t>
            </a:r>
            <a:r>
              <a:rPr lang="en-US" altLang="zh-CN" sz="2400" b="1" dirty="0">
                <a:solidFill>
                  <a:srgbClr val="FF0000"/>
                </a:solidFill>
                <a:ea typeface="楷体" panose="02010609060101010101" pitchFamily="49" charset="-122"/>
                <a:cs typeface="Times New Roman" panose="02020603050405020304" pitchFamily="18" charset="0"/>
              </a:rPr>
              <a:t>iron </a:t>
            </a:r>
            <a:r>
              <a:rPr lang="en-US" altLang="zh-CN" sz="2400" b="1" dirty="0" smtClean="0">
                <a:solidFill>
                  <a:srgbClr val="FF0000"/>
                </a:solidFill>
                <a:ea typeface="楷体" panose="02010609060101010101" pitchFamily="49" charset="-122"/>
                <a:cs typeface="Times New Roman" panose="02020603050405020304" pitchFamily="18" charset="0"/>
              </a:rPr>
              <a:t>core</a:t>
            </a:r>
          </a:p>
          <a:p>
            <a:pPr marL="457200" indent="-457200" algn="just">
              <a:buFont typeface="Wingdings" panose="05000000000000000000" pitchFamily="2" charset="2"/>
              <a:buChar char="Ø"/>
            </a:pPr>
            <a:r>
              <a:rPr lang="en-US" altLang="zh-CN" sz="2600" b="1" dirty="0">
                <a:solidFill>
                  <a:srgbClr val="0000FF"/>
                </a:solidFill>
                <a:ea typeface="楷体" panose="02010609060101010101" pitchFamily="49" charset="-122"/>
                <a:cs typeface="Times New Roman" panose="02020603050405020304" pitchFamily="18" charset="0"/>
              </a:rPr>
              <a:t>Summary</a:t>
            </a:r>
          </a:p>
          <a:p>
            <a:pPr marL="457200" indent="-457200" algn="just"/>
            <a:endParaRPr lang="en-US" altLang="zh-CN" sz="2000" dirty="0" smtClean="0">
              <a:solidFill>
                <a:schemeClr val="tx1"/>
              </a:solidFill>
            </a:endParaRPr>
          </a:p>
        </p:txBody>
      </p:sp>
      <p:sp>
        <p:nvSpPr>
          <p:cNvPr id="6" name="Rectangle 2"/>
          <p:cNvSpPr txBox="1">
            <a:spLocks noChangeArrowheads="1"/>
          </p:cNvSpPr>
          <p:nvPr/>
        </p:nvSpPr>
        <p:spPr>
          <a:xfrm>
            <a:off x="179512" y="260648"/>
            <a:ext cx="8437562" cy="6477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200" b="1" i="0" u="none" strike="noStrike" kern="1200" cap="none" spc="0" normalizeH="0" baseline="0" noProof="0" dirty="0" smtClean="0">
                <a:ln>
                  <a:noFill/>
                </a:ln>
                <a:solidFill>
                  <a:srgbClr val="FF0000"/>
                </a:solidFill>
                <a:effectLst/>
                <a:uLnTx/>
                <a:uFillTx/>
                <a:ea typeface="楷体" panose="02010609060101010101" pitchFamily="49" charset="-122"/>
                <a:cs typeface="Times New Roman" panose="02020603050405020304" pitchFamily="18" charset="0"/>
              </a:rPr>
              <a:t>Contents</a:t>
            </a:r>
          </a:p>
        </p:txBody>
      </p:sp>
      <p:sp>
        <p:nvSpPr>
          <p:cNvPr id="7" name="Line 3"/>
          <p:cNvSpPr>
            <a:spLocks noChangeShapeType="1"/>
          </p:cNvSpPr>
          <p:nvPr/>
        </p:nvSpPr>
        <p:spPr bwMode="auto">
          <a:xfrm>
            <a:off x="395536" y="836712"/>
            <a:ext cx="8207375" cy="0"/>
          </a:xfrm>
          <a:prstGeom prst="line">
            <a:avLst/>
          </a:prstGeom>
          <a:noFill/>
          <a:ln w="76200">
            <a:solidFill>
              <a:srgbClr val="FF6600"/>
            </a:solidFill>
            <a:round/>
            <a:headEnd/>
            <a:tailEnd/>
          </a:ln>
        </p:spPr>
        <p:txBody>
          <a:bodyPr/>
          <a:lstStyle/>
          <a:p>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466545" y="980728"/>
            <a:ext cx="8017670" cy="5293757"/>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US" altLang="zh-CN" sz="2200" b="1" dirty="0" smtClean="0">
                <a:ea typeface="华文楷体"/>
                <a:cs typeface="Times New Roman" pitchFamily="18" charset="0"/>
              </a:rPr>
              <a:t>From the view of the excitation efficiency at high field level, the design of the dipole magnet with iron cores is the best, but the remnant field in the iron cores may spoil the field quality at low field level.</a:t>
            </a:r>
          </a:p>
          <a:p>
            <a:pPr marL="342900" indent="-342900" algn="just">
              <a:spcBef>
                <a:spcPts val="1200"/>
              </a:spcBef>
              <a:buClr>
                <a:srgbClr val="FF0000"/>
              </a:buClr>
              <a:buFont typeface="Wingdings" pitchFamily="2" charset="2"/>
              <a:buChar char="ü"/>
            </a:pPr>
            <a:r>
              <a:rPr lang="en-US" altLang="zh-CN" sz="2200" b="1" dirty="0" smtClean="0">
                <a:ea typeface="华文楷体"/>
                <a:cs typeface="Times New Roman" pitchFamily="18" charset="0"/>
              </a:rPr>
              <a:t>The two designs (CT and CCT) of the dipole magnets without iron cores can meet the requirement of the field uniformity at low field level, but they have lower excitation efficiency at high field level and will consume more electricity power. </a:t>
            </a:r>
          </a:p>
          <a:p>
            <a:pPr marL="342900" indent="-342900" algn="just">
              <a:spcBef>
                <a:spcPts val="1200"/>
              </a:spcBef>
              <a:buClr>
                <a:srgbClr val="FF0000"/>
              </a:buClr>
              <a:buFont typeface="Wingdings" pitchFamily="2" charset="2"/>
              <a:buChar char="ü"/>
            </a:pPr>
            <a:r>
              <a:rPr lang="en-US" altLang="zh-CN" sz="2200" b="1" dirty="0" smtClean="0">
                <a:ea typeface="华文楷体"/>
                <a:cs typeface="Times New Roman" pitchFamily="18" charset="0"/>
              </a:rPr>
              <a:t>Compared with the design of CT, the design of CCT is less sensitive to the mechanical tolerance, so the prototype dipole magnet of the CCT will be firstly  developed and tested.</a:t>
            </a:r>
          </a:p>
          <a:p>
            <a:pPr marL="342900" indent="-342900" algn="just">
              <a:spcBef>
                <a:spcPts val="1200"/>
              </a:spcBef>
              <a:buClr>
                <a:srgbClr val="FF0000"/>
              </a:buClr>
              <a:buFont typeface="Wingdings" pitchFamily="2" charset="2"/>
              <a:buChar char="ü"/>
            </a:pPr>
            <a:r>
              <a:rPr lang="en-US" altLang="zh-CN" sz="2200" b="1" dirty="0" smtClean="0">
                <a:ea typeface="华文楷体"/>
                <a:cs typeface="Times New Roman" pitchFamily="18" charset="0"/>
              </a:rPr>
              <a:t>The dipole magnet with iron cores is easier to be produced than the dipole magnets without iron cores, so the former is cheaper to be produced than the latter ones.</a:t>
            </a:r>
            <a:endParaRPr lang="en-US" altLang="zh-CN" sz="2200" b="1" dirty="0">
              <a:ea typeface="华文楷体"/>
              <a:cs typeface="Times New Roman" pitchFamily="18" charset="0"/>
            </a:endParaRPr>
          </a:p>
        </p:txBody>
      </p:sp>
      <p:sp>
        <p:nvSpPr>
          <p:cNvPr id="10" name="Rectangle 4"/>
          <p:cNvSpPr txBox="1">
            <a:spLocks noChangeArrowheads="1"/>
          </p:cNvSpPr>
          <p:nvPr/>
        </p:nvSpPr>
        <p:spPr>
          <a:xfrm>
            <a:off x="3154625" y="91200"/>
            <a:ext cx="2137455"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Summary</a:t>
            </a:r>
          </a:p>
        </p:txBody>
      </p:sp>
    </p:spTree>
    <p:extLst>
      <p:ext uri="{BB962C8B-B14F-4D97-AF65-F5344CB8AC3E}">
        <p14:creationId xmlns:p14="http://schemas.microsoft.com/office/powerpoint/2010/main" val="7516847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a:xfrm>
            <a:off x="1259632" y="2492896"/>
            <a:ext cx="6696744" cy="16561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sz="4000" b="1" dirty="0" smtClean="0">
                <a:solidFill>
                  <a:srgbClr val="FF0000"/>
                </a:solidFill>
                <a:ea typeface="华文楷体"/>
                <a:cs typeface="Times New Roman" pitchFamily="18" charset="0"/>
              </a:rPr>
              <a:t>Preliminary design of kicker and septum magnets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702322"/>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490388" y="764704"/>
            <a:ext cx="8017670" cy="1446550"/>
          </a:xfrm>
          <a:prstGeom prst="rect">
            <a:avLst/>
          </a:prstGeom>
          <a:noFill/>
          <a:ln w="9525">
            <a:noFill/>
            <a:miter lim="800000"/>
            <a:headEnd/>
            <a:tailEnd/>
          </a:ln>
        </p:spPr>
        <p:txBody>
          <a:bodyPr wrap="square" anchor="ctr">
            <a:spAutoFit/>
          </a:bodyPr>
          <a:lstStyle/>
          <a:p>
            <a:pPr algn="just">
              <a:spcBef>
                <a:spcPts val="1200"/>
              </a:spcBef>
              <a:buClr>
                <a:srgbClr val="FF0000"/>
              </a:buClr>
            </a:pPr>
            <a:r>
              <a:rPr lang="en-US" altLang="zh-CN" sz="2200" b="1" dirty="0" smtClean="0">
                <a:ea typeface="华文楷体"/>
                <a:cs typeface="Times New Roman" pitchFamily="18" charset="0"/>
              </a:rPr>
              <a:t>The CEPC accelerators consist of a double-ring collider, a booster and a </a:t>
            </a:r>
            <a:r>
              <a:rPr lang="en-US" altLang="zh-CN" sz="2200" b="1" dirty="0" err="1">
                <a:ea typeface="华文楷体"/>
                <a:cs typeface="Times New Roman" pitchFamily="18" charset="0"/>
              </a:rPr>
              <a:t>l</a:t>
            </a:r>
            <a:r>
              <a:rPr lang="en-US" altLang="zh-CN" sz="2200" b="1" dirty="0" err="1" smtClean="0">
                <a:ea typeface="华文楷体"/>
                <a:cs typeface="Times New Roman" pitchFamily="18" charset="0"/>
              </a:rPr>
              <a:t>inac</a:t>
            </a:r>
            <a:r>
              <a:rPr lang="en-US" altLang="zh-CN" sz="2200" b="1" dirty="0" smtClean="0">
                <a:ea typeface="华文楷体"/>
                <a:cs typeface="Times New Roman" pitchFamily="18" charset="0"/>
              </a:rPr>
              <a:t>. To inject and extract the electron and positron beam into and out of these accelerators, some special kicker and septum magnets will be needed.</a:t>
            </a:r>
          </a:p>
        </p:txBody>
      </p:sp>
      <p:sp>
        <p:nvSpPr>
          <p:cNvPr id="10" name="Rectangle 4"/>
          <p:cNvSpPr txBox="1">
            <a:spLocks noChangeArrowheads="1"/>
          </p:cNvSpPr>
          <p:nvPr/>
        </p:nvSpPr>
        <p:spPr>
          <a:xfrm>
            <a:off x="3275856" y="91200"/>
            <a:ext cx="2376264"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sz="3000" b="1" dirty="0" smtClean="0">
                <a:solidFill>
                  <a:srgbClr val="FF0000"/>
                </a:solidFill>
                <a:ea typeface="华文楷体"/>
                <a:cs typeface="Times New Roman" pitchFamily="18" charset="0"/>
              </a:rPr>
              <a:t>Introduction</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7988" y="2307355"/>
            <a:ext cx="4954783" cy="3860870"/>
          </a:xfrm>
          <a:prstGeom prst="rect">
            <a:avLst/>
          </a:prstGeom>
        </p:spPr>
      </p:pic>
    </p:spTree>
    <p:extLst>
      <p:ext uri="{BB962C8B-B14F-4D97-AF65-F5344CB8AC3E}">
        <p14:creationId xmlns:p14="http://schemas.microsoft.com/office/powerpoint/2010/main" val="20469406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490388" y="836712"/>
            <a:ext cx="8017670" cy="769441"/>
          </a:xfrm>
          <a:prstGeom prst="rect">
            <a:avLst/>
          </a:prstGeom>
          <a:noFill/>
          <a:ln w="9525">
            <a:noFill/>
            <a:miter lim="800000"/>
            <a:headEnd/>
            <a:tailEnd/>
          </a:ln>
        </p:spPr>
        <p:txBody>
          <a:bodyPr wrap="square" anchor="ctr">
            <a:spAutoFit/>
          </a:bodyPr>
          <a:lstStyle/>
          <a:p>
            <a:pPr algn="just">
              <a:spcBef>
                <a:spcPts val="1200"/>
              </a:spcBef>
              <a:buClr>
                <a:srgbClr val="FF0000"/>
              </a:buClr>
            </a:pPr>
            <a:r>
              <a:rPr lang="en-US" altLang="zh-CN" sz="2200" b="1" dirty="0" smtClean="0">
                <a:ea typeface="华文楷体"/>
                <a:cs typeface="Times New Roman" pitchFamily="18" charset="0"/>
              </a:rPr>
              <a:t>The main parameters of the kicker magnets for injection and extraction of the accelerators.</a:t>
            </a:r>
          </a:p>
        </p:txBody>
      </p:sp>
      <p:graphicFrame>
        <p:nvGraphicFramePr>
          <p:cNvPr id="3" name="表格 2"/>
          <p:cNvGraphicFramePr>
            <a:graphicFrameLocks noGrp="1"/>
          </p:cNvGraphicFramePr>
          <p:nvPr>
            <p:extLst>
              <p:ext uri="{D42A27DB-BD31-4B8C-83A1-F6EECF244321}">
                <p14:modId xmlns:p14="http://schemas.microsoft.com/office/powerpoint/2010/main" val="2053235581"/>
              </p:ext>
            </p:extLst>
          </p:nvPr>
        </p:nvGraphicFramePr>
        <p:xfrm>
          <a:off x="646795" y="1844824"/>
          <a:ext cx="7704856" cy="3752850"/>
        </p:xfrm>
        <a:graphic>
          <a:graphicData uri="http://schemas.openxmlformats.org/drawingml/2006/table">
            <a:tbl>
              <a:tblPr>
                <a:tableStyleId>{5C22544A-7EE6-4342-B048-85BDC9FD1C3A}</a:tableStyleId>
              </a:tblPr>
              <a:tblGrid>
                <a:gridCol w="2189203"/>
                <a:gridCol w="1492638"/>
                <a:gridCol w="1336267"/>
                <a:gridCol w="1393129"/>
                <a:gridCol w="1293619"/>
              </a:tblGrid>
              <a:tr h="241300">
                <a:tc>
                  <a:txBody>
                    <a:bodyPr/>
                    <a:lstStyle/>
                    <a:p>
                      <a:pPr algn="l" fontAlgn="ctr"/>
                      <a:r>
                        <a:rPr lang="en-US" sz="1600" b="1" u="none" strike="noStrike" dirty="0">
                          <a:effectLst/>
                        </a:rPr>
                        <a:t>Magnet name</a:t>
                      </a:r>
                      <a:endParaRPr lang="en-US"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sz="1600" b="1" u="none" strike="noStrike">
                          <a:effectLst/>
                        </a:rPr>
                        <a:t>Kicker-DR-Inj-Ext.</a:t>
                      </a:r>
                      <a:endParaRPr lang="en-US"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sz="1600" b="1" u="none" strike="noStrike">
                          <a:effectLst/>
                        </a:rPr>
                        <a:t>Kicker-BST-Inj.</a:t>
                      </a:r>
                      <a:endParaRPr lang="en-US"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sz="1600" b="1" u="none" strike="noStrike">
                          <a:effectLst/>
                        </a:rPr>
                        <a:t>Kicker-BST-Ext.</a:t>
                      </a:r>
                      <a:endParaRPr lang="en-US"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sz="1600" b="1" u="none" strike="noStrike" dirty="0">
                          <a:effectLst/>
                        </a:rPr>
                        <a:t>Kicker-MR-Inj.</a:t>
                      </a:r>
                      <a:endParaRPr lang="en-US"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dirty="0">
                          <a:effectLst/>
                        </a:rPr>
                        <a:t>Quantity</a:t>
                      </a:r>
                      <a:endParaRPr lang="en-US"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2</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8</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4</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8</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dirty="0">
                          <a:effectLst/>
                        </a:rPr>
                        <a:t>Gap [mm]</a:t>
                      </a:r>
                      <a:endParaRPr lang="en-US"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60</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40</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40</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20</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dirty="0">
                          <a:effectLst/>
                        </a:rPr>
                        <a:t>Max. Field [</a:t>
                      </a:r>
                      <a:r>
                        <a:rPr lang="en-US" sz="1600" b="1" u="none" strike="noStrike" dirty="0" err="1">
                          <a:effectLst/>
                        </a:rPr>
                        <a:t>Gs</a:t>
                      </a:r>
                      <a:r>
                        <a:rPr lang="en-US" sz="1600" b="1" u="none" strike="noStrike" dirty="0">
                          <a:effectLst/>
                        </a:rPr>
                        <a:t>]</a:t>
                      </a:r>
                      <a:endParaRPr lang="en-US"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100</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280</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600</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600</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a:solidFill>
                            <a:srgbClr val="FF0000"/>
                          </a:solidFill>
                          <a:effectLst/>
                        </a:rPr>
                        <a:t>Field Waveform</a:t>
                      </a:r>
                      <a:endParaRPr lang="en-US" sz="1600" b="1" i="0" u="none" strike="noStrike">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sz="1600" b="1" u="none" strike="noStrike" dirty="0">
                          <a:solidFill>
                            <a:srgbClr val="FF0000"/>
                          </a:solidFill>
                          <a:effectLst/>
                        </a:rPr>
                        <a:t>Half-sine</a:t>
                      </a:r>
                      <a:endParaRPr lang="en-US"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sz="1600" b="1" u="none" strike="noStrike" dirty="0">
                          <a:solidFill>
                            <a:srgbClr val="FF0000"/>
                          </a:solidFill>
                          <a:effectLst/>
                        </a:rPr>
                        <a:t>Half-sine</a:t>
                      </a:r>
                      <a:endParaRPr lang="en-US"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sz="1600" b="1" u="none" strike="noStrike">
                          <a:solidFill>
                            <a:srgbClr val="FF0000"/>
                          </a:solidFill>
                          <a:effectLst/>
                        </a:rPr>
                        <a:t>Trapezoid</a:t>
                      </a:r>
                      <a:endParaRPr lang="en-US" sz="1600" b="1" i="0" u="none" strike="noStrike">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sz="1600" b="1" u="none" strike="noStrike" dirty="0">
                          <a:solidFill>
                            <a:srgbClr val="FF0000"/>
                          </a:solidFill>
                          <a:effectLst/>
                        </a:rPr>
                        <a:t>Trapezoid</a:t>
                      </a:r>
                      <a:endParaRPr lang="en-US"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a:solidFill>
                            <a:srgbClr val="FF0000"/>
                          </a:solidFill>
                          <a:effectLst/>
                        </a:rPr>
                        <a:t>Rise time [ns]</a:t>
                      </a:r>
                      <a:endParaRPr lang="en-US" sz="1600" b="1" i="0" u="none" strike="noStrike">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solidFill>
                            <a:srgbClr val="FF0000"/>
                          </a:solidFill>
                          <a:effectLst/>
                        </a:rPr>
                        <a:t>100 </a:t>
                      </a:r>
                      <a:endParaRPr lang="en-US" altLang="zh-CN"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solidFill>
                            <a:srgbClr val="FF0000"/>
                          </a:solidFill>
                          <a:effectLst/>
                        </a:rPr>
                        <a:t>30 </a:t>
                      </a:r>
                      <a:endParaRPr lang="en-US" altLang="zh-CN"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solidFill>
                            <a:srgbClr val="FF0000"/>
                          </a:solidFill>
                          <a:effectLst/>
                        </a:rPr>
                        <a:t>200 </a:t>
                      </a:r>
                      <a:endParaRPr lang="en-US" altLang="zh-CN" sz="1600" b="1" i="0" u="none" strike="noStrike">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solidFill>
                            <a:srgbClr val="FF0000"/>
                          </a:solidFill>
                          <a:effectLst/>
                        </a:rPr>
                        <a:t>200 </a:t>
                      </a:r>
                      <a:endParaRPr lang="en-US" altLang="zh-CN"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a:solidFill>
                            <a:srgbClr val="FF0000"/>
                          </a:solidFill>
                          <a:effectLst/>
                        </a:rPr>
                        <a:t>Fall time [ns]</a:t>
                      </a:r>
                      <a:endParaRPr lang="en-US" sz="1600" b="1" i="0" u="none" strike="noStrike">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solidFill>
                            <a:srgbClr val="FF0000"/>
                          </a:solidFill>
                          <a:effectLst/>
                        </a:rPr>
                        <a:t>100 </a:t>
                      </a:r>
                      <a:endParaRPr lang="en-US" altLang="zh-CN" sz="1600" b="1" i="0" u="none" strike="noStrike">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solidFill>
                            <a:srgbClr val="FF0000"/>
                          </a:solidFill>
                          <a:effectLst/>
                        </a:rPr>
                        <a:t>30 </a:t>
                      </a:r>
                      <a:endParaRPr lang="en-US" altLang="zh-CN"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solidFill>
                            <a:srgbClr val="FF0000"/>
                          </a:solidFill>
                          <a:effectLst/>
                        </a:rPr>
                        <a:t>200 </a:t>
                      </a:r>
                      <a:endParaRPr lang="en-US" altLang="zh-CN"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solidFill>
                            <a:srgbClr val="FF0000"/>
                          </a:solidFill>
                          <a:effectLst/>
                        </a:rPr>
                        <a:t>200 </a:t>
                      </a:r>
                      <a:endParaRPr lang="en-US" altLang="zh-CN"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a:solidFill>
                            <a:srgbClr val="FF0000"/>
                          </a:solidFill>
                          <a:effectLst/>
                        </a:rPr>
                        <a:t>Top time [us]</a:t>
                      </a:r>
                      <a:endParaRPr lang="en-US" sz="1600" b="1" i="0" u="none" strike="noStrike">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solidFill>
                            <a:srgbClr val="FF0000"/>
                          </a:solidFill>
                          <a:effectLst/>
                        </a:rPr>
                        <a:t>-</a:t>
                      </a:r>
                      <a:endParaRPr lang="en-US" altLang="zh-CN" sz="1600" b="1" i="0" u="none" strike="noStrike">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solidFill>
                            <a:srgbClr val="FF0000"/>
                          </a:solidFill>
                          <a:effectLst/>
                        </a:rPr>
                        <a:t>-</a:t>
                      </a:r>
                      <a:endParaRPr lang="en-US" altLang="zh-CN"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solidFill>
                            <a:srgbClr val="FF0000"/>
                          </a:solidFill>
                          <a:effectLst/>
                        </a:rPr>
                        <a:t>300 </a:t>
                      </a:r>
                      <a:endParaRPr lang="en-US" altLang="zh-CN"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solidFill>
                            <a:srgbClr val="FF0000"/>
                          </a:solidFill>
                          <a:effectLst/>
                        </a:rPr>
                        <a:t>300 </a:t>
                      </a:r>
                      <a:endParaRPr lang="en-US" altLang="zh-CN" sz="1600" b="1" i="0" u="none" strike="noStrike" dirty="0">
                        <a:solidFill>
                          <a:srgbClr val="FF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a:effectLst/>
                        </a:rPr>
                        <a:t>Effective Length [mm]</a:t>
                      </a:r>
                      <a:endParaRPr lang="en-US"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500</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300</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700</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700</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a:effectLst/>
                        </a:rPr>
                        <a:t>Good Field Region [mm]</a:t>
                      </a:r>
                      <a:endParaRPr lang="en-US"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60</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40</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40</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20</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a:effectLst/>
                        </a:rPr>
                        <a:t>Field Uniformity</a:t>
                      </a:r>
                      <a:endParaRPr lang="en-US"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1.5%</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1.5%</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1.5%</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1.5%</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a:effectLst/>
                        </a:rPr>
                        <a:t>Turn of Coil</a:t>
                      </a:r>
                      <a:endParaRPr lang="en-US"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1</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1</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1</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1</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a:effectLst/>
                        </a:rPr>
                        <a:t>Inductance [nH]</a:t>
                      </a:r>
                      <a:endParaRPr lang="en-US"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942</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470</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1100</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990</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a:effectLst/>
                        </a:rPr>
                        <a:t>Max. Current [A]</a:t>
                      </a:r>
                      <a:endParaRPr lang="en-US"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480</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895</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1915</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1625</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r>
              <a:tr h="241300">
                <a:tc>
                  <a:txBody>
                    <a:bodyPr/>
                    <a:lstStyle/>
                    <a:p>
                      <a:pPr algn="l" fontAlgn="ctr"/>
                      <a:r>
                        <a:rPr lang="en-US" sz="1600" b="1" u="none" strike="noStrike">
                          <a:effectLst/>
                        </a:rPr>
                        <a:t>Max. Voltage [kV]</a:t>
                      </a:r>
                      <a:endParaRPr lang="en-US"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7.1</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a:effectLst/>
                        </a:rPr>
                        <a:t>22</a:t>
                      </a:r>
                      <a:endParaRPr lang="en-US" altLang="zh-CN" sz="1600" b="1" i="0" u="none" strike="noStrike">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10.5</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c>
                  <a:txBody>
                    <a:bodyPr/>
                    <a:lstStyle/>
                    <a:p>
                      <a:pPr algn="ctr" fontAlgn="ctr"/>
                      <a:r>
                        <a:rPr lang="en-US" altLang="zh-CN" sz="1600" b="1" u="none" strike="noStrike" dirty="0">
                          <a:effectLst/>
                        </a:rPr>
                        <a:t>8.2</a:t>
                      </a:r>
                      <a:endParaRPr lang="en-US" altLang="zh-CN" sz="1600" b="1" i="0" u="none" strike="noStrike" dirty="0">
                        <a:solidFill>
                          <a:srgbClr val="000000"/>
                        </a:solidFill>
                        <a:effectLst/>
                        <a:latin typeface="Calibri" panose="020F0502020204030204" pitchFamily="34" charset="0"/>
                        <a:ea typeface="宋体" panose="02010600030101010101" pitchFamily="2" charset="-122"/>
                      </a:endParaRPr>
                    </a:p>
                  </a:txBody>
                  <a:tcPr marL="6350" marR="6350" marT="6350" marB="0" anchor="ctr"/>
                </a:tc>
              </a:tr>
            </a:tbl>
          </a:graphicData>
        </a:graphic>
      </p:graphicFrame>
      <p:sp>
        <p:nvSpPr>
          <p:cNvPr id="6" name="Rectangle 4"/>
          <p:cNvSpPr txBox="1">
            <a:spLocks noChangeArrowheads="1"/>
          </p:cNvSpPr>
          <p:nvPr/>
        </p:nvSpPr>
        <p:spPr>
          <a:xfrm>
            <a:off x="1259632" y="91200"/>
            <a:ext cx="6552728"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Preliminary design of kicker magnets</a:t>
            </a:r>
          </a:p>
        </p:txBody>
      </p:sp>
    </p:spTree>
    <p:extLst>
      <p:ext uri="{BB962C8B-B14F-4D97-AF65-F5344CB8AC3E}">
        <p14:creationId xmlns:p14="http://schemas.microsoft.com/office/powerpoint/2010/main" val="14554880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395536" y="980728"/>
            <a:ext cx="4755069" cy="5139869"/>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anose="05000000000000000000" pitchFamily="2" charset="2"/>
              <a:buChar char="ü"/>
            </a:pPr>
            <a:r>
              <a:rPr lang="en-US" altLang="zh-CN" sz="2200" b="1" dirty="0" smtClean="0">
                <a:ea typeface="华文楷体"/>
                <a:cs typeface="Times New Roman" pitchFamily="18" charset="0"/>
              </a:rPr>
              <a:t>To get an high excitation efficiency, all the kicker magnets will have a window type cores made by two C-type ferrite blocks.</a:t>
            </a:r>
          </a:p>
          <a:p>
            <a:pPr marL="342900" indent="-342900" algn="just">
              <a:spcBef>
                <a:spcPts val="1200"/>
              </a:spcBef>
              <a:buClr>
                <a:srgbClr val="FF0000"/>
              </a:buClr>
              <a:buFont typeface="Wingdings" panose="05000000000000000000" pitchFamily="2" charset="2"/>
              <a:buChar char="ü"/>
            </a:pPr>
            <a:r>
              <a:rPr lang="en-US" altLang="zh-CN" sz="2200" b="1" dirty="0" smtClean="0">
                <a:ea typeface="华文楷体"/>
                <a:cs typeface="Times New Roman" pitchFamily="18" charset="0"/>
              </a:rPr>
              <a:t>All the kicker magnets will be put inside the vacuum tanks so that the fast pulsed field can directly kick the beam without time delay and amplitude attenuation.</a:t>
            </a:r>
          </a:p>
          <a:p>
            <a:pPr marL="342900" indent="-342900" algn="just">
              <a:spcBef>
                <a:spcPts val="1200"/>
              </a:spcBef>
              <a:buClr>
                <a:srgbClr val="FF0000"/>
              </a:buClr>
              <a:buFont typeface="Wingdings" panose="05000000000000000000" pitchFamily="2" charset="2"/>
              <a:buChar char="ü"/>
            </a:pPr>
            <a:r>
              <a:rPr lang="en-US" altLang="zh-CN" sz="2200" b="1" dirty="0" smtClean="0">
                <a:ea typeface="华文楷体"/>
                <a:cs typeface="Times New Roman" pitchFamily="18" charset="0"/>
              </a:rPr>
              <a:t>To avoid the coupling between particle beam and the ferrite blocks, two thin copper plates will be inserted between the touched surfaces of two C-type blocks.</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3662" y="2110502"/>
            <a:ext cx="3679988" cy="2880320"/>
          </a:xfrm>
          <a:prstGeom prst="rect">
            <a:avLst/>
          </a:prstGeom>
        </p:spPr>
      </p:pic>
      <p:sp>
        <p:nvSpPr>
          <p:cNvPr id="11" name="Rectangle 4"/>
          <p:cNvSpPr txBox="1">
            <a:spLocks noChangeArrowheads="1"/>
          </p:cNvSpPr>
          <p:nvPr/>
        </p:nvSpPr>
        <p:spPr>
          <a:xfrm>
            <a:off x="1259632" y="91200"/>
            <a:ext cx="6552728"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Preliminary design of kicker magnets</a:t>
            </a:r>
          </a:p>
        </p:txBody>
      </p:sp>
    </p:spTree>
    <p:extLst>
      <p:ext uri="{BB962C8B-B14F-4D97-AF65-F5344CB8AC3E}">
        <p14:creationId xmlns:p14="http://schemas.microsoft.com/office/powerpoint/2010/main" val="13037708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250751" y="791413"/>
            <a:ext cx="8496944" cy="2277547"/>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anose="05000000000000000000" pitchFamily="2" charset="2"/>
              <a:buChar char="ü"/>
            </a:pPr>
            <a:r>
              <a:rPr lang="en-US" altLang="zh-CN" sz="2200" b="1" dirty="0" smtClean="0">
                <a:ea typeface="华文楷体"/>
                <a:cs typeface="Times New Roman" pitchFamily="18" charset="0"/>
              </a:rPr>
              <a:t>For the collider and booster, the beam impedance of the kicker magnets is required to be as low as possible.</a:t>
            </a:r>
          </a:p>
          <a:p>
            <a:pPr marL="342900" indent="-342900" algn="just">
              <a:spcBef>
                <a:spcPts val="1200"/>
              </a:spcBef>
              <a:buClr>
                <a:srgbClr val="FF0000"/>
              </a:buClr>
              <a:buFont typeface="Wingdings" panose="05000000000000000000" pitchFamily="2" charset="2"/>
              <a:buChar char="ü"/>
            </a:pPr>
            <a:r>
              <a:rPr lang="en-US" altLang="zh-CN" sz="2200" b="1" dirty="0">
                <a:ea typeface="华文楷体"/>
                <a:cs typeface="Times New Roman" pitchFamily="18" charset="0"/>
              </a:rPr>
              <a:t>one way </a:t>
            </a:r>
            <a:r>
              <a:rPr lang="en-US" altLang="zh-CN" sz="2200" b="1" dirty="0" smtClean="0">
                <a:ea typeface="华文楷体"/>
                <a:cs typeface="Times New Roman" pitchFamily="18" charset="0"/>
              </a:rPr>
              <a:t>to reduce the beam impedance is to put the metal bars conducting the image current in the magnet gap as shown in figure. However, the metal bars will shield the pulsed field and destroy the field quality.</a:t>
            </a: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3429000"/>
            <a:ext cx="3461876" cy="2586709"/>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04130" y="3429000"/>
            <a:ext cx="4129864" cy="2520280"/>
          </a:xfrm>
          <a:prstGeom prst="rect">
            <a:avLst/>
          </a:prstGeom>
        </p:spPr>
      </p:pic>
      <p:sp>
        <p:nvSpPr>
          <p:cNvPr id="12" name="Rectangle 4"/>
          <p:cNvSpPr txBox="1">
            <a:spLocks noChangeArrowheads="1"/>
          </p:cNvSpPr>
          <p:nvPr/>
        </p:nvSpPr>
        <p:spPr>
          <a:xfrm>
            <a:off x="1259632" y="91200"/>
            <a:ext cx="6552728"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Preliminary design of kicker magnets</a:t>
            </a:r>
          </a:p>
        </p:txBody>
      </p:sp>
    </p:spTree>
    <p:extLst>
      <p:ext uri="{BB962C8B-B14F-4D97-AF65-F5344CB8AC3E}">
        <p14:creationId xmlns:p14="http://schemas.microsoft.com/office/powerpoint/2010/main" val="8241853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226908" y="778190"/>
            <a:ext cx="8496944" cy="1446550"/>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anose="05000000000000000000" pitchFamily="2" charset="2"/>
              <a:buChar char="ü"/>
            </a:pPr>
            <a:r>
              <a:rPr lang="en-US" altLang="zh-CN" sz="2200" b="1" dirty="0" smtClean="0">
                <a:ea typeface="华文楷体"/>
                <a:cs typeface="Times New Roman" pitchFamily="18" charset="0"/>
              </a:rPr>
              <a:t>Another </a:t>
            </a:r>
            <a:r>
              <a:rPr lang="en-US" altLang="zh-CN" sz="2200" b="1" dirty="0">
                <a:ea typeface="华文楷体"/>
                <a:cs typeface="Times New Roman" pitchFamily="18" charset="0"/>
              </a:rPr>
              <a:t>way </a:t>
            </a:r>
            <a:r>
              <a:rPr lang="en-US" altLang="zh-CN" sz="2200" b="1" dirty="0" smtClean="0">
                <a:ea typeface="华文楷体"/>
                <a:cs typeface="Times New Roman" pitchFamily="18" charset="0"/>
              </a:rPr>
              <a:t>to reduce the beam impedance is to </a:t>
            </a:r>
            <a:r>
              <a:rPr lang="en-US" altLang="zh-CN" sz="2200" b="1" dirty="0">
                <a:ea typeface="华文楷体"/>
                <a:cs typeface="Times New Roman" pitchFamily="18" charset="0"/>
              </a:rPr>
              <a:t>put the image current </a:t>
            </a:r>
            <a:r>
              <a:rPr lang="en-US" altLang="zh-CN" sz="2200" b="1" dirty="0" smtClean="0">
                <a:ea typeface="华文楷体"/>
                <a:cs typeface="Times New Roman" pitchFamily="18" charset="0"/>
              </a:rPr>
              <a:t>conductors on the top and bottom surfaces of the ferrite blocks outside the magnet gap. But the effects to reduce the beam impedance should be studied carefully. </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5736" y="2708920"/>
            <a:ext cx="4881413" cy="2736304"/>
          </a:xfrm>
          <a:prstGeom prst="rect">
            <a:avLst/>
          </a:prstGeom>
        </p:spPr>
      </p:pic>
      <p:sp>
        <p:nvSpPr>
          <p:cNvPr id="8" name="Rectangle 4"/>
          <p:cNvSpPr txBox="1">
            <a:spLocks noChangeArrowheads="1"/>
          </p:cNvSpPr>
          <p:nvPr/>
        </p:nvSpPr>
        <p:spPr>
          <a:xfrm>
            <a:off x="1259632" y="91200"/>
            <a:ext cx="6552728"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Preliminary design of kicker magnets</a:t>
            </a:r>
          </a:p>
        </p:txBody>
      </p:sp>
    </p:spTree>
    <p:extLst>
      <p:ext uri="{BB962C8B-B14F-4D97-AF65-F5344CB8AC3E}">
        <p14:creationId xmlns:p14="http://schemas.microsoft.com/office/powerpoint/2010/main" val="30880982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6" name="Rectangle 8"/>
          <p:cNvSpPr>
            <a:spLocks noChangeArrowheads="1"/>
          </p:cNvSpPr>
          <p:nvPr/>
        </p:nvSpPr>
        <p:spPr bwMode="auto">
          <a:xfrm>
            <a:off x="490388" y="863421"/>
            <a:ext cx="8017670" cy="2277547"/>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anose="05000000000000000000" pitchFamily="2" charset="2"/>
              <a:buChar char="ü"/>
            </a:pPr>
            <a:r>
              <a:rPr lang="en-US" altLang="zh-CN" sz="2200" b="1" dirty="0" smtClean="0">
                <a:ea typeface="华文楷体"/>
                <a:cs typeface="Times New Roman" pitchFamily="18" charset="0"/>
              </a:rPr>
              <a:t>There are two types of septum magnets often used for beam injection and extraction of accelerators. One is C-type septum magnet, another is </a:t>
            </a:r>
            <a:r>
              <a:rPr lang="en-US" altLang="zh-CN" sz="2200" b="1" dirty="0" err="1" smtClean="0">
                <a:ea typeface="华文楷体"/>
                <a:cs typeface="Times New Roman" pitchFamily="18" charset="0"/>
              </a:rPr>
              <a:t>Lambertson</a:t>
            </a:r>
            <a:r>
              <a:rPr lang="en-US" altLang="zh-CN" sz="2200" b="1" dirty="0">
                <a:ea typeface="华文楷体"/>
                <a:cs typeface="Times New Roman" pitchFamily="18" charset="0"/>
              </a:rPr>
              <a:t> </a:t>
            </a:r>
            <a:r>
              <a:rPr lang="en-US" altLang="zh-CN" sz="2200" b="1" dirty="0" smtClean="0">
                <a:ea typeface="华文楷体"/>
                <a:cs typeface="Times New Roman" pitchFamily="18" charset="0"/>
              </a:rPr>
              <a:t>type septum magnet.</a:t>
            </a:r>
          </a:p>
          <a:p>
            <a:pPr marL="342900" indent="-342900" algn="just">
              <a:spcBef>
                <a:spcPts val="1200"/>
              </a:spcBef>
              <a:buClr>
                <a:srgbClr val="FF0000"/>
              </a:buClr>
              <a:buFont typeface="Wingdings" panose="05000000000000000000" pitchFamily="2" charset="2"/>
              <a:buChar char="ü"/>
            </a:pPr>
            <a:r>
              <a:rPr lang="en-US" altLang="zh-CN" sz="2200" b="1" dirty="0" smtClean="0">
                <a:ea typeface="华文楷体"/>
                <a:cs typeface="Times New Roman" pitchFamily="18" charset="0"/>
              </a:rPr>
              <a:t>Due to high reliability and stability, </a:t>
            </a:r>
            <a:r>
              <a:rPr lang="en-US" altLang="zh-CN" sz="2200" b="1" err="1" smtClean="0">
                <a:ea typeface="华文楷体"/>
                <a:cs typeface="Times New Roman" pitchFamily="18" charset="0"/>
              </a:rPr>
              <a:t>Lambertson</a:t>
            </a:r>
            <a:r>
              <a:rPr lang="en-US" altLang="zh-CN" sz="2200" b="1" smtClean="0">
                <a:ea typeface="华文楷体"/>
                <a:cs typeface="Times New Roman" pitchFamily="18" charset="0"/>
              </a:rPr>
              <a:t> </a:t>
            </a:r>
            <a:r>
              <a:rPr lang="en-US" altLang="zh-CN" sz="2200" b="1" smtClean="0">
                <a:ea typeface="华文楷体"/>
                <a:cs typeface="Times New Roman" pitchFamily="18" charset="0"/>
              </a:rPr>
              <a:t>magnets are </a:t>
            </a:r>
            <a:r>
              <a:rPr lang="en-US" altLang="zh-CN" sz="2200" b="1" dirty="0" smtClean="0">
                <a:ea typeface="华文楷体"/>
                <a:cs typeface="Times New Roman" pitchFamily="18" charset="0"/>
              </a:rPr>
              <a:t>selected as the septum magnet for the beam injection and extraction of all the CEPC accelerators.</a:t>
            </a:r>
          </a:p>
        </p:txBody>
      </p:sp>
      <p:pic>
        <p:nvPicPr>
          <p:cNvPr id="7" name="图片 6"/>
          <p:cNvPicPr/>
          <p:nvPr/>
        </p:nvPicPr>
        <p:blipFill rotWithShape="1">
          <a:blip r:embed="rId2"/>
          <a:srcRect l="52468" t="17365" r="7437" b="12688"/>
          <a:stretch/>
        </p:blipFill>
        <p:spPr bwMode="auto">
          <a:xfrm>
            <a:off x="4769262" y="3522503"/>
            <a:ext cx="3528392" cy="2182529"/>
          </a:xfrm>
          <a:prstGeom prst="rect">
            <a:avLst/>
          </a:prstGeom>
          <a:ln>
            <a:noFill/>
          </a:ln>
          <a:extLst>
            <a:ext uri="{53640926-AAD7-44D8-BBD7-CCE9431645EC}">
              <a14:shadowObscured xmlns:a14="http://schemas.microsoft.com/office/drawing/2010/main"/>
            </a:ext>
          </a:extLst>
        </p:spPr>
      </p:pic>
      <p:pic>
        <p:nvPicPr>
          <p:cNvPr id="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522503"/>
            <a:ext cx="361950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4"/>
          <p:cNvSpPr txBox="1">
            <a:spLocks noChangeArrowheads="1"/>
          </p:cNvSpPr>
          <p:nvPr/>
        </p:nvSpPr>
        <p:spPr>
          <a:xfrm>
            <a:off x="1115616" y="91200"/>
            <a:ext cx="7128792"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Preliminary design of septum magnets</a:t>
            </a:r>
          </a:p>
        </p:txBody>
      </p:sp>
    </p:spTree>
    <p:extLst>
      <p:ext uri="{BB962C8B-B14F-4D97-AF65-F5344CB8AC3E}">
        <p14:creationId xmlns:p14="http://schemas.microsoft.com/office/powerpoint/2010/main" val="28606205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6" name="Rectangle 8"/>
          <p:cNvSpPr>
            <a:spLocks noChangeArrowheads="1"/>
          </p:cNvSpPr>
          <p:nvPr/>
        </p:nvSpPr>
        <p:spPr bwMode="auto">
          <a:xfrm>
            <a:off x="490388" y="896230"/>
            <a:ext cx="8017670" cy="1107996"/>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anose="05000000000000000000" pitchFamily="2" charset="2"/>
              <a:buChar char="ü"/>
            </a:pPr>
            <a:r>
              <a:rPr lang="en-US" altLang="zh-CN" sz="2200" b="1" dirty="0" smtClean="0">
                <a:ea typeface="华文楷体"/>
                <a:cs typeface="Times New Roman" pitchFamily="18" charset="0"/>
              </a:rPr>
              <a:t>By using several shielding measures, the leakage field along the orbit of the circulating beam can be reduced down to 5E-4 of the main field in the magnet gap.</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7759"/>
            <a:ext cx="7321972" cy="2510390"/>
          </a:xfrm>
          <a:prstGeom prst="rect">
            <a:avLst/>
          </a:prstGeom>
        </p:spPr>
      </p:pic>
      <p:sp>
        <p:nvSpPr>
          <p:cNvPr id="13" name="Rectangle 4"/>
          <p:cNvSpPr txBox="1">
            <a:spLocks noChangeArrowheads="1"/>
          </p:cNvSpPr>
          <p:nvPr/>
        </p:nvSpPr>
        <p:spPr>
          <a:xfrm>
            <a:off x="1115616" y="91200"/>
            <a:ext cx="7128792"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Preliminary design of septum magnets</a:t>
            </a:r>
          </a:p>
        </p:txBody>
      </p:sp>
    </p:spTree>
    <p:extLst>
      <p:ext uri="{BB962C8B-B14F-4D97-AF65-F5344CB8AC3E}">
        <p14:creationId xmlns:p14="http://schemas.microsoft.com/office/powerpoint/2010/main" val="28373422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4227874168"/>
              </p:ext>
            </p:extLst>
          </p:nvPr>
        </p:nvGraphicFramePr>
        <p:xfrm>
          <a:off x="755577" y="1412776"/>
          <a:ext cx="7632847" cy="4876800"/>
        </p:xfrm>
        <a:graphic>
          <a:graphicData uri="http://schemas.openxmlformats.org/drawingml/2006/table">
            <a:tbl>
              <a:tblPr firstRow="1" firstCol="1" bandRow="1">
                <a:tableStyleId>{5C22544A-7EE6-4342-B048-85BDC9FD1C3A}</a:tableStyleId>
              </a:tblPr>
              <a:tblGrid>
                <a:gridCol w="1656183"/>
                <a:gridCol w="1296144"/>
                <a:gridCol w="1224136"/>
                <a:gridCol w="1152128"/>
                <a:gridCol w="1224136"/>
                <a:gridCol w="1080120"/>
              </a:tblGrid>
              <a:tr h="0">
                <a:tc>
                  <a:txBody>
                    <a:bodyPr/>
                    <a:lstStyle/>
                    <a:p>
                      <a:pPr algn="l">
                        <a:spcAft>
                          <a:spcPts val="0"/>
                        </a:spcAft>
                      </a:pP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smtClean="0">
                          <a:solidFill>
                            <a:schemeClr val="tx1"/>
                          </a:solidFill>
                          <a:effectLst/>
                        </a:rPr>
                        <a:t>DR-INJ-EXT-LAM</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0" dirty="0" smtClean="0">
                          <a:solidFill>
                            <a:schemeClr val="tx1"/>
                          </a:solidFill>
                          <a:effectLst/>
                        </a:rPr>
                        <a:t>BST-INJ-EXT-LAM</a:t>
                      </a:r>
                      <a:endParaRPr lang="zh-CN" altLang="zh-CN" sz="1600" b="1" kern="100" dirty="0">
                        <a:solidFill>
                          <a:schemeClr val="tx1"/>
                        </a:solidFill>
                        <a:effectLst/>
                        <a:latin typeface="Calibri" panose="020F0502020204030204" pitchFamily="34" charset="0"/>
                        <a:ea typeface="+mn-ea"/>
                        <a:cs typeface="Times New Roman" panose="02020603050405020304" pitchFamily="18" charset="0"/>
                      </a:endParaRPr>
                    </a:p>
                  </a:txBody>
                  <a:tcPr marL="50569" marR="50569"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b="1" kern="0" dirty="0" smtClean="0">
                          <a:solidFill>
                            <a:schemeClr val="tx1"/>
                          </a:solidFill>
                          <a:effectLst/>
                        </a:rPr>
                        <a:t>BST-EXT-LAM</a:t>
                      </a:r>
                      <a:endParaRPr lang="zh-CN" altLang="zh-CN" sz="1600" b="1" kern="100" dirty="0" smtClean="0">
                        <a:solidFill>
                          <a:schemeClr val="tx1"/>
                        </a:solidFill>
                        <a:effectLst/>
                        <a:latin typeface="Calibri" panose="020F0502020204030204" pitchFamily="34" charset="0"/>
                        <a:ea typeface="+mn-ea"/>
                        <a:cs typeface="Times New Roman" panose="02020603050405020304" pitchFamily="18" charset="0"/>
                      </a:endParaRPr>
                    </a:p>
                  </a:txBody>
                  <a:tcPr marL="50569" marR="50569"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b="1" kern="0" dirty="0" smtClean="0">
                          <a:solidFill>
                            <a:schemeClr val="tx1"/>
                          </a:solidFill>
                          <a:effectLst/>
                        </a:rPr>
                        <a:t>MR-EXT-LAM-01</a:t>
                      </a:r>
                      <a:endParaRPr lang="zh-CN" altLang="zh-CN" sz="1600" b="1" kern="100" dirty="0" smtClean="0">
                        <a:solidFill>
                          <a:schemeClr val="tx1"/>
                        </a:solidFill>
                        <a:effectLst/>
                        <a:latin typeface="Calibri" panose="020F0502020204030204" pitchFamily="34" charset="0"/>
                        <a:ea typeface="+mn-ea"/>
                        <a:cs typeface="Times New Roman" panose="02020603050405020304" pitchFamily="18" charset="0"/>
                      </a:endParaRPr>
                    </a:p>
                  </a:txBody>
                  <a:tcPr marL="50569" marR="50569"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b="1" kern="0" dirty="0" smtClean="0">
                          <a:solidFill>
                            <a:schemeClr val="tx1"/>
                          </a:solidFill>
                          <a:effectLst/>
                        </a:rPr>
                        <a:t>MR-EXT-LAM-02</a:t>
                      </a:r>
                      <a:endParaRPr lang="zh-CN" altLang="zh-CN" sz="1600" b="1" kern="100" dirty="0" smtClean="0">
                        <a:solidFill>
                          <a:schemeClr val="tx1"/>
                        </a:solidFill>
                        <a:effectLst/>
                        <a:latin typeface="Calibri" panose="020F0502020204030204" pitchFamily="34" charset="0"/>
                        <a:ea typeface="+mn-ea"/>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latin typeface="+mn-lt"/>
                          <a:ea typeface="+mn-ea"/>
                          <a:cs typeface="+mn-cs"/>
                        </a:rPr>
                        <a:t>Number</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0" dirty="0" smtClean="0">
                          <a:solidFill>
                            <a:schemeClr val="tx1"/>
                          </a:solidFill>
                          <a:effectLst/>
                          <a:latin typeface="+mn-lt"/>
                          <a:ea typeface="+mn-ea"/>
                          <a:cs typeface="+mn-cs"/>
                        </a:rPr>
                        <a:t>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0" dirty="0" smtClean="0">
                          <a:solidFill>
                            <a:schemeClr val="tx1"/>
                          </a:solidFill>
                          <a:effectLst/>
                          <a:latin typeface="+mn-lt"/>
                          <a:ea typeface="+mn-ea"/>
                          <a:cs typeface="+mn-cs"/>
                        </a:rPr>
                        <a:t>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16</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rPr>
                        <a:t>Eff.</a:t>
                      </a:r>
                      <a:r>
                        <a:rPr lang="en-US" altLang="zh-CN" sz="1600" b="1" kern="0" baseline="0" dirty="0" smtClean="0">
                          <a:solidFill>
                            <a:schemeClr val="tx1"/>
                          </a:solidFill>
                          <a:effectLst/>
                        </a:rPr>
                        <a:t> length</a:t>
                      </a:r>
                      <a:r>
                        <a:rPr lang="zh-CN" sz="1600" b="1" kern="0" dirty="0" smtClean="0">
                          <a:solidFill>
                            <a:schemeClr val="tx1"/>
                          </a:solidFill>
                          <a:effectLst/>
                        </a:rPr>
                        <a:t>（</a:t>
                      </a:r>
                      <a:r>
                        <a:rPr lang="en-US" sz="1600" b="1" kern="0" dirty="0">
                          <a:solidFill>
                            <a:schemeClr val="tx1"/>
                          </a:solidFill>
                          <a:effectLst/>
                        </a:rPr>
                        <a:t>m</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1.875</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1.75</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1.75</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rPr>
                        <a:t>Max.</a:t>
                      </a:r>
                      <a:r>
                        <a:rPr lang="en-US" altLang="zh-CN" sz="1600" b="1" kern="0" baseline="0" dirty="0" smtClean="0">
                          <a:solidFill>
                            <a:schemeClr val="tx1"/>
                          </a:solidFill>
                          <a:effectLst/>
                        </a:rPr>
                        <a:t> field</a:t>
                      </a:r>
                      <a:r>
                        <a:rPr lang="zh-CN" sz="1600" b="1" kern="0" dirty="0" smtClean="0">
                          <a:solidFill>
                            <a:schemeClr val="tx1"/>
                          </a:solidFill>
                          <a:effectLst/>
                        </a:rPr>
                        <a:t>（</a:t>
                      </a:r>
                      <a:r>
                        <a:rPr lang="en-US" sz="1600" b="1" kern="0" dirty="0">
                          <a:solidFill>
                            <a:schemeClr val="tx1"/>
                          </a:solidFill>
                          <a:effectLst/>
                        </a:rPr>
                        <a:t>T</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0.18</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smtClean="0">
                          <a:solidFill>
                            <a:schemeClr val="tx1"/>
                          </a:solidFill>
                          <a:effectLst/>
                        </a:rPr>
                        <a:t>0.366</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0.58</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0.64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0.32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rPr>
                        <a:t>Septa</a:t>
                      </a:r>
                      <a:r>
                        <a:rPr lang="en-US" altLang="zh-CN" sz="1600" b="1" kern="0" baseline="0" dirty="0" smtClean="0">
                          <a:solidFill>
                            <a:schemeClr val="tx1"/>
                          </a:solidFill>
                          <a:effectLst/>
                        </a:rPr>
                        <a:t> thick(</a:t>
                      </a:r>
                      <a:r>
                        <a:rPr lang="en-US" sz="1600" b="1" kern="0" dirty="0" smtClean="0">
                          <a:solidFill>
                            <a:schemeClr val="tx1"/>
                          </a:solidFill>
                          <a:effectLst/>
                        </a:rPr>
                        <a:t>mm)</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10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10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rPr>
                        <a:t>Gap</a:t>
                      </a:r>
                      <a:r>
                        <a:rPr lang="zh-CN" sz="1600" b="1" kern="0" dirty="0" smtClean="0">
                          <a:solidFill>
                            <a:schemeClr val="tx1"/>
                          </a:solidFill>
                          <a:effectLst/>
                        </a:rPr>
                        <a:t>（</a:t>
                      </a:r>
                      <a:r>
                        <a:rPr lang="en-US" sz="1600" b="1" kern="0" dirty="0">
                          <a:solidFill>
                            <a:schemeClr val="tx1"/>
                          </a:solidFill>
                          <a:effectLst/>
                        </a:rPr>
                        <a:t>mm</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64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0" dirty="0" smtClean="0">
                          <a:solidFill>
                            <a:schemeClr val="tx1"/>
                          </a:solidFill>
                          <a:effectLst/>
                          <a:latin typeface="+mn-lt"/>
                          <a:ea typeface="+mn-ea"/>
                          <a:cs typeface="+mn-cs"/>
                        </a:rPr>
                        <a:t>44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44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rPr>
                        <a:t>GFR</a:t>
                      </a:r>
                      <a:r>
                        <a:rPr lang="zh-CN" sz="1600" b="1" kern="0" dirty="0" smtClean="0">
                          <a:solidFill>
                            <a:schemeClr val="tx1"/>
                          </a:solidFill>
                          <a:effectLst/>
                        </a:rPr>
                        <a:t>（</a:t>
                      </a:r>
                      <a:r>
                        <a:rPr lang="en-US" sz="1600" b="1" kern="0" dirty="0">
                          <a:solidFill>
                            <a:schemeClr val="tx1"/>
                          </a:solidFill>
                          <a:effectLst/>
                        </a:rPr>
                        <a:t>mm</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a:solidFill>
                            <a:schemeClr val="tx1"/>
                          </a:solidFill>
                          <a:effectLst/>
                        </a:rPr>
                        <a:t>60</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0" dirty="0" smtClean="0">
                          <a:solidFill>
                            <a:schemeClr val="tx1"/>
                          </a:solidFill>
                          <a:effectLst/>
                          <a:latin typeface="+mn-lt"/>
                          <a:ea typeface="+mn-ea"/>
                          <a:cs typeface="+mn-cs"/>
                        </a:rPr>
                        <a:t>40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40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latin typeface="+mn-lt"/>
                          <a:ea typeface="+mn-ea"/>
                          <a:cs typeface="+mn-cs"/>
                        </a:rPr>
                        <a:t>Leakage</a:t>
                      </a:r>
                      <a:r>
                        <a:rPr lang="en-US" altLang="zh-CN" sz="1600" b="1" kern="0" baseline="0" dirty="0" smtClean="0">
                          <a:solidFill>
                            <a:schemeClr val="tx1"/>
                          </a:solidFill>
                          <a:effectLst/>
                          <a:latin typeface="+mn-lt"/>
                          <a:ea typeface="+mn-ea"/>
                          <a:cs typeface="+mn-cs"/>
                        </a:rPr>
                        <a:t> field</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zh-CN" sz="1600" b="1" kern="0" dirty="0">
                          <a:solidFill>
                            <a:schemeClr val="tx1"/>
                          </a:solidFill>
                          <a:effectLst/>
                        </a:rPr>
                        <a:t>＜</a:t>
                      </a:r>
                      <a:r>
                        <a:rPr lang="en-US" sz="1600" b="1" kern="0" dirty="0">
                          <a:solidFill>
                            <a:schemeClr val="tx1"/>
                          </a:solidFill>
                          <a:effectLst/>
                        </a:rPr>
                        <a:t>0.001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zh-CN" sz="1600" b="1" kern="0" dirty="0">
                          <a:solidFill>
                            <a:schemeClr val="tx1"/>
                          </a:solidFill>
                          <a:effectLst/>
                        </a:rPr>
                        <a:t>＜</a:t>
                      </a:r>
                      <a:r>
                        <a:rPr lang="en-US" sz="1600" b="1" kern="0" dirty="0">
                          <a:solidFill>
                            <a:schemeClr val="tx1"/>
                          </a:solidFill>
                          <a:effectLst/>
                        </a:rPr>
                        <a:t>0.001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rPr>
                        <a:t>Amp. turns</a:t>
                      </a:r>
                      <a:r>
                        <a:rPr lang="zh-CN" sz="1600" b="1" kern="0" dirty="0" smtClean="0">
                          <a:solidFill>
                            <a:schemeClr val="tx1"/>
                          </a:solidFill>
                          <a:effectLst/>
                        </a:rPr>
                        <a:t>（</a:t>
                      </a:r>
                      <a:r>
                        <a:rPr lang="en-US" sz="1600" b="1" kern="0" dirty="0">
                          <a:solidFill>
                            <a:schemeClr val="tx1"/>
                          </a:solidFill>
                          <a:effectLst/>
                        </a:rPr>
                        <a:t>AT</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9442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0" dirty="0" smtClean="0">
                          <a:solidFill>
                            <a:schemeClr val="tx1"/>
                          </a:solidFill>
                          <a:effectLst/>
                          <a:latin typeface="+mn-lt"/>
                          <a:ea typeface="+mn-ea"/>
                          <a:cs typeface="+mn-cs"/>
                        </a:rPr>
                        <a:t>13200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20917</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12590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6295</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sz="1600" b="1" kern="0" dirty="0" smtClean="0">
                          <a:solidFill>
                            <a:schemeClr val="tx1"/>
                          </a:solidFill>
                          <a:effectLst/>
                        </a:rPr>
                        <a:t>Current</a:t>
                      </a:r>
                      <a:r>
                        <a:rPr lang="en-US" sz="1600" b="1" kern="0" baseline="0" dirty="0" smtClean="0">
                          <a:solidFill>
                            <a:schemeClr val="tx1"/>
                          </a:solidFill>
                          <a:effectLst/>
                        </a:rPr>
                        <a:t> (</a:t>
                      </a:r>
                      <a:r>
                        <a:rPr lang="en-US" sz="1600" b="1" kern="0" dirty="0" smtClean="0">
                          <a:solidFill>
                            <a:schemeClr val="tx1"/>
                          </a:solidFill>
                          <a:effectLst/>
                        </a:rPr>
                        <a:t>A)</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472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smtClean="0">
                          <a:solidFill>
                            <a:schemeClr val="tx1"/>
                          </a:solidFill>
                          <a:effectLst/>
                        </a:rPr>
                        <a:t>440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581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420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393</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err="1" smtClean="0">
                          <a:solidFill>
                            <a:schemeClr val="tx1"/>
                          </a:solidFill>
                          <a:effectLst/>
                        </a:rPr>
                        <a:t>Jc</a:t>
                      </a:r>
                      <a:r>
                        <a:rPr lang="zh-CN" sz="1600" b="1" kern="0" dirty="0" smtClean="0">
                          <a:solidFill>
                            <a:schemeClr val="tx1"/>
                          </a:solidFill>
                          <a:effectLst/>
                        </a:rPr>
                        <a:t>（</a:t>
                      </a:r>
                      <a:r>
                        <a:rPr lang="en-US" sz="1600" b="1" kern="0" dirty="0">
                          <a:solidFill>
                            <a:schemeClr val="tx1"/>
                          </a:solidFill>
                          <a:effectLst/>
                        </a:rPr>
                        <a:t>A/mm2</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3.27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smtClean="0">
                          <a:solidFill>
                            <a:schemeClr val="tx1"/>
                          </a:solidFill>
                          <a:effectLst/>
                        </a:rPr>
                        <a:t>3.04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4.02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2.9</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2.72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rPr>
                        <a:t>Resistance</a:t>
                      </a:r>
                      <a:r>
                        <a:rPr lang="zh-CN" sz="1600" b="1" kern="0" dirty="0" smtClean="0">
                          <a:solidFill>
                            <a:schemeClr val="tx1"/>
                          </a:solidFill>
                          <a:effectLst/>
                        </a:rPr>
                        <a:t>（</a:t>
                      </a:r>
                      <a:r>
                        <a:rPr lang="zh-CN" sz="1600" b="1" kern="0" dirty="0">
                          <a:solidFill>
                            <a:schemeClr val="tx1"/>
                          </a:solidFill>
                          <a:effectLst/>
                        </a:rPr>
                        <a:t>Ω）</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smtClean="0">
                          <a:solidFill>
                            <a:schemeClr val="tx1"/>
                          </a:solidFill>
                          <a:effectLst/>
                        </a:rPr>
                        <a:t>0.011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smtClean="0">
                          <a:solidFill>
                            <a:schemeClr val="tx1"/>
                          </a:solidFill>
                          <a:effectLst/>
                        </a:rPr>
                        <a:t>0.016</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0.019</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0.014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0.007</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rPr>
                        <a:t>Voltage</a:t>
                      </a:r>
                      <a:r>
                        <a:rPr lang="zh-CN" sz="1600" b="1" kern="0" dirty="0" smtClean="0">
                          <a:solidFill>
                            <a:schemeClr val="tx1"/>
                          </a:solidFill>
                          <a:effectLst/>
                        </a:rPr>
                        <a:t>（</a:t>
                      </a:r>
                      <a:r>
                        <a:rPr lang="en-US" sz="1600" b="1" kern="0" dirty="0">
                          <a:solidFill>
                            <a:schemeClr val="tx1"/>
                          </a:solidFill>
                          <a:effectLst/>
                        </a:rPr>
                        <a:t>V</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5.26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0" dirty="0" smtClean="0">
                          <a:solidFill>
                            <a:schemeClr val="tx1"/>
                          </a:solidFill>
                          <a:effectLst/>
                          <a:latin typeface="+mn-lt"/>
                          <a:ea typeface="+mn-ea"/>
                          <a:cs typeface="+mn-cs"/>
                        </a:rPr>
                        <a:t>7.16</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10.8</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5.9</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2.9</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rPr>
                        <a:t>Power</a:t>
                      </a:r>
                      <a:r>
                        <a:rPr lang="en-US" altLang="zh-CN" sz="1600" b="1" kern="0" baseline="0" dirty="0" smtClean="0">
                          <a:solidFill>
                            <a:schemeClr val="tx1"/>
                          </a:solidFill>
                          <a:effectLst/>
                        </a:rPr>
                        <a:t> loss</a:t>
                      </a:r>
                      <a:r>
                        <a:rPr lang="zh-CN" sz="1600" b="1" kern="0" dirty="0" smtClean="0">
                          <a:solidFill>
                            <a:schemeClr val="tx1"/>
                          </a:solidFill>
                          <a:effectLst/>
                        </a:rPr>
                        <a:t>（</a:t>
                      </a:r>
                      <a:r>
                        <a:rPr lang="en-US" sz="1600" b="1" kern="0" dirty="0">
                          <a:solidFill>
                            <a:schemeClr val="tx1"/>
                          </a:solidFill>
                          <a:effectLst/>
                        </a:rPr>
                        <a:t>kW</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2.48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0" dirty="0" smtClean="0">
                          <a:solidFill>
                            <a:schemeClr val="tx1"/>
                          </a:solidFill>
                          <a:effectLst/>
                          <a:latin typeface="+mn-lt"/>
                          <a:ea typeface="+mn-ea"/>
                          <a:cs typeface="+mn-cs"/>
                        </a:rPr>
                        <a:t>3.15</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6.30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2.47</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1.15</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latin typeface="Times New Roman" panose="02020603050405020304" pitchFamily="18" charset="0"/>
                          <a:cs typeface="Times New Roman" panose="02020603050405020304" pitchFamily="18" charset="0"/>
                        </a:rPr>
                        <a:t>ΔP</a:t>
                      </a:r>
                      <a:r>
                        <a:rPr lang="zh-CN" sz="1600" b="1" kern="0" dirty="0" smtClean="0">
                          <a:solidFill>
                            <a:schemeClr val="tx1"/>
                          </a:solidFill>
                          <a:effectLst/>
                        </a:rPr>
                        <a:t>（</a:t>
                      </a:r>
                      <a:r>
                        <a:rPr lang="en-US" sz="1600" b="1" kern="0" dirty="0">
                          <a:solidFill>
                            <a:schemeClr val="tx1"/>
                          </a:solidFill>
                          <a:effectLst/>
                        </a:rPr>
                        <a:t>kg/cm2</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a:solidFill>
                            <a:schemeClr val="tx1"/>
                          </a:solidFill>
                          <a:effectLst/>
                        </a:rPr>
                        <a:t>6</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a:solidFill>
                            <a:schemeClr val="tx1"/>
                          </a:solidFill>
                          <a:effectLst/>
                        </a:rPr>
                        <a:t>6</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6</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6</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6</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34852">
                <a:tc>
                  <a:txBody>
                    <a:bodyPr/>
                    <a:lstStyle/>
                    <a:p>
                      <a:pPr algn="l">
                        <a:spcAft>
                          <a:spcPts val="0"/>
                        </a:spcAft>
                      </a:pPr>
                      <a:r>
                        <a:rPr lang="en-US" altLang="zh-CN" sz="1600" b="1" kern="0" dirty="0" smtClean="0">
                          <a:solidFill>
                            <a:schemeClr val="tx1"/>
                          </a:solidFill>
                          <a:effectLst/>
                        </a:rPr>
                        <a:t>Water</a:t>
                      </a:r>
                      <a:r>
                        <a:rPr lang="en-US" altLang="zh-CN" sz="1600" b="1" kern="0" baseline="0" dirty="0" smtClean="0">
                          <a:solidFill>
                            <a:schemeClr val="tx1"/>
                          </a:solidFill>
                          <a:effectLst/>
                        </a:rPr>
                        <a:t> flow</a:t>
                      </a:r>
                      <a:r>
                        <a:rPr lang="zh-CN" sz="1600" b="1" kern="0" dirty="0" smtClean="0">
                          <a:solidFill>
                            <a:schemeClr val="tx1"/>
                          </a:solidFill>
                          <a:effectLst/>
                        </a:rPr>
                        <a:t>（</a:t>
                      </a:r>
                      <a:r>
                        <a:rPr lang="en-US" sz="1600" b="1" kern="0" dirty="0">
                          <a:solidFill>
                            <a:schemeClr val="tx1"/>
                          </a:solidFill>
                          <a:effectLst/>
                        </a:rPr>
                        <a:t>l/s</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a:solidFill>
                            <a:schemeClr val="tx1"/>
                          </a:solidFill>
                          <a:effectLst/>
                        </a:rPr>
                        <a:t>0.52 </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smtClean="0">
                          <a:solidFill>
                            <a:schemeClr val="tx1"/>
                          </a:solidFill>
                          <a:effectLst/>
                        </a:rPr>
                        <a:t>0.79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0.73</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0.86</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0.66</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26424">
                <a:tc>
                  <a:txBody>
                    <a:bodyPr/>
                    <a:lstStyle/>
                    <a:p>
                      <a:pPr algn="l">
                        <a:spcAft>
                          <a:spcPts val="0"/>
                        </a:spcAft>
                      </a:pPr>
                      <a:r>
                        <a:rPr lang="en-US" altLang="zh-CN" sz="1600" b="1" kern="0" dirty="0" smtClean="0">
                          <a:solidFill>
                            <a:schemeClr val="tx1"/>
                          </a:solidFill>
                          <a:effectLst/>
                          <a:latin typeface="Times New Roman" panose="02020603050405020304" pitchFamily="18" charset="0"/>
                          <a:cs typeface="Times New Roman" panose="02020603050405020304" pitchFamily="18" charset="0"/>
                        </a:rPr>
                        <a:t>ΔT</a:t>
                      </a:r>
                      <a:r>
                        <a:rPr lang="zh-CN" sz="1600" b="1" kern="0" dirty="0" smtClean="0">
                          <a:solidFill>
                            <a:schemeClr val="tx1"/>
                          </a:solidFill>
                          <a:effectLst/>
                        </a:rPr>
                        <a:t>（</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a:solidFill>
                            <a:schemeClr val="tx1"/>
                          </a:solidFill>
                          <a:effectLst/>
                        </a:rPr>
                        <a:t>1.13 </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0" dirty="0" smtClean="0">
                          <a:solidFill>
                            <a:schemeClr val="tx1"/>
                          </a:solidFill>
                          <a:effectLst/>
                          <a:latin typeface="+mn-lt"/>
                          <a:ea typeface="+mn-ea"/>
                          <a:cs typeface="+mn-cs"/>
                        </a:rPr>
                        <a:t>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26424">
                <a:tc>
                  <a:txBody>
                    <a:bodyPr/>
                    <a:lstStyle/>
                    <a:p>
                      <a:pPr algn="l">
                        <a:spcAft>
                          <a:spcPts val="0"/>
                        </a:spcAft>
                      </a:pPr>
                      <a:r>
                        <a:rPr lang="en-US" altLang="zh-CN" sz="1600" b="1" kern="0" dirty="0" smtClean="0">
                          <a:solidFill>
                            <a:schemeClr val="tx1"/>
                          </a:solidFill>
                          <a:effectLst/>
                        </a:rPr>
                        <a:t>L/W/H</a:t>
                      </a:r>
                      <a:r>
                        <a:rPr lang="zh-CN" sz="1600" b="1" kern="0" dirty="0" smtClean="0">
                          <a:solidFill>
                            <a:schemeClr val="tx1"/>
                          </a:solidFill>
                          <a:effectLst/>
                        </a:rPr>
                        <a:t>（</a:t>
                      </a:r>
                      <a:r>
                        <a:rPr lang="en-US" sz="1600" b="1" kern="0" dirty="0" smtClean="0">
                          <a:solidFill>
                            <a:schemeClr val="tx1"/>
                          </a:solidFill>
                          <a:effectLst/>
                        </a:rPr>
                        <a:t>m</a:t>
                      </a:r>
                      <a:r>
                        <a:rPr lang="zh-CN" sz="1600" b="1" kern="0" dirty="0" smtClean="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smtClean="0">
                          <a:solidFill>
                            <a:schemeClr val="tx1"/>
                          </a:solidFill>
                          <a:effectLst/>
                        </a:rPr>
                        <a:t>2.2/0.7/0.4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smtClean="0">
                          <a:solidFill>
                            <a:schemeClr val="tx1"/>
                          </a:solidFill>
                          <a:effectLst/>
                        </a:rPr>
                        <a:t>2.2/0.5/0.4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2.1/0.5/0.4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2.0/0.4/0.3</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1.9/0.3/0.3</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r h="126424">
                <a:tc>
                  <a:txBody>
                    <a:bodyPr/>
                    <a:lstStyle/>
                    <a:p>
                      <a:pPr algn="l">
                        <a:spcAft>
                          <a:spcPts val="0"/>
                        </a:spcAft>
                      </a:pPr>
                      <a:r>
                        <a:rPr lang="en-US" altLang="zh-CN" sz="1600" b="1" kern="0" dirty="0" smtClean="0">
                          <a:solidFill>
                            <a:schemeClr val="tx1"/>
                          </a:solidFill>
                          <a:effectLst/>
                        </a:rPr>
                        <a:t>Weight</a:t>
                      </a:r>
                      <a:r>
                        <a:rPr lang="zh-CN" sz="1600" b="1" kern="0" dirty="0" smtClean="0">
                          <a:solidFill>
                            <a:schemeClr val="tx1"/>
                          </a:solidFill>
                          <a:effectLst/>
                        </a:rPr>
                        <a:t>（</a:t>
                      </a:r>
                      <a:r>
                        <a:rPr lang="en-US" sz="1600" b="1" kern="0" dirty="0">
                          <a:solidFill>
                            <a:schemeClr val="tx1"/>
                          </a:solidFill>
                          <a:effectLst/>
                        </a:rPr>
                        <a:t>t</a:t>
                      </a:r>
                      <a:r>
                        <a:rPr lang="zh-CN" sz="1600" b="1" kern="0" dirty="0">
                          <a:solidFill>
                            <a:schemeClr val="tx1"/>
                          </a:solidFill>
                          <a:effectLst/>
                        </a:rPr>
                        <a:t>）</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smtClean="0">
                          <a:solidFill>
                            <a:schemeClr val="tx1"/>
                          </a:solidFill>
                          <a:effectLst/>
                        </a:rPr>
                        <a:t>2.9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sz="1600" b="1" kern="0" dirty="0" smtClean="0">
                          <a:solidFill>
                            <a:schemeClr val="tx1"/>
                          </a:solidFill>
                          <a:effectLst/>
                        </a:rPr>
                        <a:t>2.5</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2.5</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1.7</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c>
                  <a:txBody>
                    <a:bodyPr/>
                    <a:lstStyle/>
                    <a:p>
                      <a:pPr algn="ctr">
                        <a:spcAft>
                          <a:spcPts val="0"/>
                        </a:spcAft>
                      </a:pPr>
                      <a:r>
                        <a:rPr lang="en-US" altLang="zh-CN" sz="1600" b="1" kern="100" dirty="0" smtClean="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0569" marR="50569" marT="0" marB="0" anchor="ctr"/>
                </a:tc>
              </a:tr>
            </a:tbl>
          </a:graphicData>
        </a:graphic>
      </p:graphicFrame>
      <p:sp>
        <p:nvSpPr>
          <p:cNvPr id="7" name="Rectangle 8"/>
          <p:cNvSpPr>
            <a:spLocks noChangeArrowheads="1"/>
          </p:cNvSpPr>
          <p:nvPr/>
        </p:nvSpPr>
        <p:spPr bwMode="auto">
          <a:xfrm>
            <a:off x="1643285" y="836712"/>
            <a:ext cx="6097067" cy="430887"/>
          </a:xfrm>
          <a:prstGeom prst="rect">
            <a:avLst/>
          </a:prstGeom>
          <a:noFill/>
          <a:ln w="9525">
            <a:noFill/>
            <a:miter lim="800000"/>
            <a:headEnd/>
            <a:tailEnd/>
          </a:ln>
        </p:spPr>
        <p:txBody>
          <a:bodyPr wrap="square" anchor="ctr">
            <a:spAutoFit/>
          </a:bodyPr>
          <a:lstStyle/>
          <a:p>
            <a:pPr algn="just">
              <a:spcBef>
                <a:spcPts val="1200"/>
              </a:spcBef>
              <a:buClr>
                <a:srgbClr val="FF0000"/>
              </a:buClr>
            </a:pPr>
            <a:r>
              <a:rPr lang="en-US" altLang="zh-CN" sz="2200" b="1" dirty="0" smtClean="0">
                <a:ea typeface="华文楷体"/>
                <a:cs typeface="Times New Roman" pitchFamily="18" charset="0"/>
              </a:rPr>
              <a:t>The main parameters of the </a:t>
            </a:r>
            <a:r>
              <a:rPr lang="en-US" altLang="zh-CN" sz="2200" b="1" dirty="0" err="1" smtClean="0">
                <a:ea typeface="华文楷体"/>
                <a:cs typeface="Times New Roman" pitchFamily="18" charset="0"/>
              </a:rPr>
              <a:t>Lambertson</a:t>
            </a:r>
            <a:r>
              <a:rPr lang="en-US" altLang="zh-CN" sz="2200" b="1" dirty="0" smtClean="0">
                <a:ea typeface="华文楷体"/>
                <a:cs typeface="Times New Roman" pitchFamily="18" charset="0"/>
              </a:rPr>
              <a:t> magnets </a:t>
            </a:r>
          </a:p>
        </p:txBody>
      </p:sp>
      <p:sp>
        <p:nvSpPr>
          <p:cNvPr id="11" name="Rectangle 4"/>
          <p:cNvSpPr txBox="1">
            <a:spLocks noChangeArrowheads="1"/>
          </p:cNvSpPr>
          <p:nvPr/>
        </p:nvSpPr>
        <p:spPr>
          <a:xfrm>
            <a:off x="1115616" y="91200"/>
            <a:ext cx="7128792"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Preliminary design of septum magnets</a:t>
            </a:r>
          </a:p>
        </p:txBody>
      </p:sp>
    </p:spTree>
    <p:extLst>
      <p:ext uri="{BB962C8B-B14F-4D97-AF65-F5344CB8AC3E}">
        <p14:creationId xmlns:p14="http://schemas.microsoft.com/office/powerpoint/2010/main" val="3322624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523584" y="1065572"/>
            <a:ext cx="8093490" cy="4955716"/>
          </a:xfrm>
        </p:spPr>
        <p:txBody>
          <a:bodyPr>
            <a:noAutofit/>
          </a:bodyPr>
          <a:lstStyle/>
          <a:p>
            <a:pPr marL="342900" indent="-342900" algn="just">
              <a:buFont typeface="Wingdings" panose="05000000000000000000" pitchFamily="2" charset="2"/>
              <a:buChar char="Ø"/>
            </a:pPr>
            <a:r>
              <a:rPr lang="en-US" altLang="zh-CN" sz="2400" b="1" dirty="0" smtClean="0">
                <a:solidFill>
                  <a:srgbClr val="0000FF"/>
                </a:solidFill>
                <a:ea typeface="楷体" panose="02010609060101010101" pitchFamily="49" charset="-122"/>
                <a:cs typeface="Times New Roman" panose="02020603050405020304" pitchFamily="18" charset="0"/>
              </a:rPr>
              <a:t>CEPC is an circular e-e+ collider with a </a:t>
            </a:r>
            <a:r>
              <a:rPr lang="en-US" altLang="zh-CN" sz="2400" b="1" dirty="0" smtClean="0">
                <a:solidFill>
                  <a:srgbClr val="FF0000"/>
                </a:solidFill>
                <a:ea typeface="楷体" panose="02010609060101010101" pitchFamily="49" charset="-122"/>
                <a:cs typeface="Times New Roman" panose="02020603050405020304" pitchFamily="18" charset="0"/>
              </a:rPr>
              <a:t>100-km</a:t>
            </a:r>
            <a:r>
              <a:rPr lang="en-US" altLang="zh-CN" sz="2400" b="1" dirty="0" smtClean="0">
                <a:solidFill>
                  <a:srgbClr val="0000FF"/>
                </a:solidFill>
                <a:ea typeface="楷体" panose="02010609060101010101" pitchFamily="49" charset="-122"/>
                <a:cs typeface="Times New Roman" panose="02020603050405020304" pitchFamily="18" charset="0"/>
              </a:rPr>
              <a:t> </a:t>
            </a:r>
            <a:r>
              <a:rPr lang="en-US" altLang="zh-CN" sz="2400" b="1" dirty="0" smtClean="0">
                <a:solidFill>
                  <a:srgbClr val="FF0000"/>
                </a:solidFill>
                <a:ea typeface="楷体" panose="02010609060101010101" pitchFamily="49" charset="-122"/>
                <a:cs typeface="Times New Roman" panose="02020603050405020304" pitchFamily="18" charset="0"/>
              </a:rPr>
              <a:t>circumference</a:t>
            </a:r>
            <a:r>
              <a:rPr lang="en-US" altLang="zh-CN" sz="2400" b="1" dirty="0" smtClean="0">
                <a:solidFill>
                  <a:srgbClr val="0000FF"/>
                </a:solidFill>
                <a:ea typeface="楷体" panose="02010609060101010101" pitchFamily="49" charset="-122"/>
                <a:cs typeface="Times New Roman" panose="02020603050405020304" pitchFamily="18" charset="0"/>
              </a:rPr>
              <a:t>. </a:t>
            </a:r>
            <a:r>
              <a:rPr lang="en-US" altLang="zh-CN" sz="2400" b="1" dirty="0" smtClean="0">
                <a:solidFill>
                  <a:srgbClr val="FF0000"/>
                </a:solidFill>
                <a:ea typeface="楷体" panose="02010609060101010101" pitchFamily="49" charset="-122"/>
                <a:cs typeface="Times New Roman" panose="02020603050405020304" pitchFamily="18" charset="0"/>
              </a:rPr>
              <a:t>The Booster </a:t>
            </a:r>
            <a:r>
              <a:rPr lang="en-US" altLang="zh-CN" sz="2400" b="1" dirty="0" smtClean="0">
                <a:solidFill>
                  <a:srgbClr val="0000FF"/>
                </a:solidFill>
                <a:ea typeface="楷体" panose="02010609060101010101" pitchFamily="49" charset="-122"/>
                <a:cs typeface="Times New Roman" panose="02020603050405020304" pitchFamily="18" charset="0"/>
              </a:rPr>
              <a:t>will be in the same tunnel with collider, and has the </a:t>
            </a:r>
            <a:r>
              <a:rPr lang="en-US" altLang="zh-CN" sz="2400" b="1" dirty="0" smtClean="0">
                <a:solidFill>
                  <a:srgbClr val="FF0000"/>
                </a:solidFill>
                <a:ea typeface="楷体" panose="02010609060101010101" pitchFamily="49" charset="-122"/>
                <a:cs typeface="Times New Roman" panose="02020603050405020304" pitchFamily="18" charset="0"/>
              </a:rPr>
              <a:t>same circumference</a:t>
            </a:r>
          </a:p>
          <a:p>
            <a:pPr marL="342900" indent="-342900" algn="just">
              <a:buFont typeface="Wingdings" panose="05000000000000000000" pitchFamily="2" charset="2"/>
              <a:buChar char="Ø"/>
            </a:pPr>
            <a:r>
              <a:rPr lang="en-US" altLang="zh-CN" sz="2400" b="1" dirty="0" smtClean="0">
                <a:solidFill>
                  <a:srgbClr val="0000FF"/>
                </a:solidFill>
                <a:ea typeface="楷体" panose="02010609060101010101" pitchFamily="49" charset="-122"/>
                <a:cs typeface="Times New Roman" panose="02020603050405020304" pitchFamily="18" charset="0"/>
              </a:rPr>
              <a:t>In order to realize full energy injection to the collider, the Booster will accelerate the e-e+ beam from </a:t>
            </a:r>
            <a:r>
              <a:rPr lang="en-US" altLang="zh-CN" sz="2400" b="1" dirty="0" smtClean="0">
                <a:solidFill>
                  <a:srgbClr val="FF0000"/>
                </a:solidFill>
                <a:ea typeface="楷体" panose="02010609060101010101" pitchFamily="49" charset="-122"/>
                <a:cs typeface="Times New Roman" panose="02020603050405020304" pitchFamily="18" charset="0"/>
              </a:rPr>
              <a:t>10GeV</a:t>
            </a:r>
            <a:r>
              <a:rPr lang="en-US" altLang="zh-CN" sz="2400" b="1" dirty="0" smtClean="0">
                <a:solidFill>
                  <a:srgbClr val="0000FF"/>
                </a:solidFill>
                <a:ea typeface="楷体" panose="02010609060101010101" pitchFamily="49" charset="-122"/>
                <a:cs typeface="Times New Roman" panose="02020603050405020304" pitchFamily="18" charset="0"/>
              </a:rPr>
              <a:t> to </a:t>
            </a:r>
            <a:r>
              <a:rPr lang="en-US" altLang="zh-CN" sz="2400" b="1" dirty="0" smtClean="0">
                <a:solidFill>
                  <a:srgbClr val="FF0000"/>
                </a:solidFill>
                <a:ea typeface="楷体" panose="02010609060101010101" pitchFamily="49" charset="-122"/>
                <a:cs typeface="Times New Roman" panose="02020603050405020304" pitchFamily="18" charset="0"/>
              </a:rPr>
              <a:t>120GeV or 175GeV</a:t>
            </a:r>
            <a:r>
              <a:rPr lang="en-US" altLang="zh-CN" sz="2400" b="1" dirty="0" smtClean="0">
                <a:solidFill>
                  <a:srgbClr val="0000FF"/>
                </a:solidFill>
                <a:ea typeface="楷体" panose="02010609060101010101" pitchFamily="49" charset="-122"/>
                <a:cs typeface="Times New Roman" panose="02020603050405020304" pitchFamily="18" charset="0"/>
              </a:rPr>
              <a:t>.</a:t>
            </a:r>
          </a:p>
          <a:p>
            <a:pPr marL="342900" indent="-342900" algn="just">
              <a:buFont typeface="Wingdings" panose="05000000000000000000" pitchFamily="2" charset="2"/>
              <a:buChar char="Ø"/>
            </a:pPr>
            <a:r>
              <a:rPr lang="en-US" altLang="zh-CN" sz="2400" b="1" dirty="0" smtClean="0">
                <a:solidFill>
                  <a:srgbClr val="0000FF"/>
                </a:solidFill>
                <a:ea typeface="楷体" panose="02010609060101010101" pitchFamily="49" charset="-122"/>
                <a:cs typeface="Times New Roman" panose="02020603050405020304" pitchFamily="18" charset="0"/>
              </a:rPr>
              <a:t>There are nearly </a:t>
            </a:r>
            <a:r>
              <a:rPr lang="en-US" altLang="zh-CN" sz="2400" b="1" dirty="0" smtClean="0">
                <a:solidFill>
                  <a:srgbClr val="FF0000"/>
                </a:solidFill>
                <a:ea typeface="楷体" panose="02010609060101010101" pitchFamily="49" charset="-122"/>
                <a:cs typeface="Times New Roman" panose="02020603050405020304" pitchFamily="18" charset="0"/>
              </a:rPr>
              <a:t>16320</a:t>
            </a:r>
            <a:r>
              <a:rPr lang="en-US" altLang="zh-CN" sz="2400" b="1" dirty="0" smtClean="0">
                <a:solidFill>
                  <a:srgbClr val="0000FF"/>
                </a:solidFill>
                <a:ea typeface="楷体" panose="02010609060101010101" pitchFamily="49" charset="-122"/>
                <a:cs typeface="Times New Roman" panose="02020603050405020304" pitchFamily="18" charset="0"/>
              </a:rPr>
              <a:t> dipole magnets with length of </a:t>
            </a:r>
            <a:r>
              <a:rPr lang="en-US" altLang="zh-CN" sz="2400" b="1" dirty="0" smtClean="0">
                <a:solidFill>
                  <a:srgbClr val="FF0000"/>
                </a:solidFill>
                <a:ea typeface="楷体" panose="02010609060101010101" pitchFamily="49" charset="-122"/>
                <a:cs typeface="Times New Roman" panose="02020603050405020304" pitchFamily="18" charset="0"/>
              </a:rPr>
              <a:t>4700mm</a:t>
            </a:r>
            <a:r>
              <a:rPr lang="en-US" altLang="zh-CN" sz="2400" b="1" dirty="0" smtClean="0">
                <a:solidFill>
                  <a:srgbClr val="0000FF"/>
                </a:solidFill>
                <a:ea typeface="楷体" panose="02010609060101010101" pitchFamily="49" charset="-122"/>
                <a:cs typeface="Times New Roman" panose="02020603050405020304" pitchFamily="18" charset="0"/>
              </a:rPr>
              <a:t> in the Booster,  so the total length of all dipole magnets will be </a:t>
            </a:r>
            <a:r>
              <a:rPr lang="en-US" altLang="zh-CN" sz="2400" b="1" dirty="0" smtClean="0">
                <a:solidFill>
                  <a:srgbClr val="FF0000"/>
                </a:solidFill>
                <a:ea typeface="楷体" panose="02010609060101010101" pitchFamily="49" charset="-122"/>
                <a:cs typeface="Times New Roman" panose="02020603050405020304" pitchFamily="18" charset="0"/>
              </a:rPr>
              <a:t>75km</a:t>
            </a:r>
            <a:r>
              <a:rPr lang="en-US" altLang="zh-CN" sz="2400" b="1" dirty="0" smtClean="0">
                <a:solidFill>
                  <a:srgbClr val="0000FF"/>
                </a:solidFill>
                <a:ea typeface="楷体" panose="02010609060101010101" pitchFamily="49" charset="-122"/>
                <a:cs typeface="Times New Roman" panose="02020603050405020304" pitchFamily="18" charset="0"/>
              </a:rPr>
              <a:t>.</a:t>
            </a:r>
          </a:p>
          <a:p>
            <a:pPr marL="342900" indent="-342900" algn="just">
              <a:buFont typeface="Wingdings" panose="05000000000000000000" pitchFamily="2" charset="2"/>
              <a:buChar char="Ø"/>
            </a:pPr>
            <a:r>
              <a:rPr lang="en-US" altLang="zh-CN" sz="2400" b="1" dirty="0" smtClean="0">
                <a:solidFill>
                  <a:srgbClr val="0000FF"/>
                </a:solidFill>
                <a:ea typeface="楷体" panose="02010609060101010101" pitchFamily="49" charset="-122"/>
                <a:cs typeface="Times New Roman" panose="02020603050405020304" pitchFamily="18" charset="0"/>
              </a:rPr>
              <a:t>The field of the dipole magnets will change with the beam energy, of which </a:t>
            </a:r>
            <a:r>
              <a:rPr lang="en-US" altLang="zh-CN" sz="2400" b="1" dirty="0">
                <a:solidFill>
                  <a:srgbClr val="0000FF"/>
                </a:solidFill>
                <a:ea typeface="楷体" panose="02010609060101010101" pitchFamily="49" charset="-122"/>
                <a:cs typeface="Times New Roman" panose="02020603050405020304" pitchFamily="18" charset="0"/>
              </a:rPr>
              <a:t>t</a:t>
            </a:r>
            <a:r>
              <a:rPr lang="en-US" altLang="zh-CN" sz="2400" b="1" dirty="0" smtClean="0">
                <a:solidFill>
                  <a:srgbClr val="0000FF"/>
                </a:solidFill>
                <a:ea typeface="楷体" panose="02010609060101010101" pitchFamily="49" charset="-122"/>
                <a:cs typeface="Times New Roman" panose="02020603050405020304" pitchFamily="18" charset="0"/>
              </a:rPr>
              <a:t>he min. working field is </a:t>
            </a:r>
            <a:r>
              <a:rPr lang="en-US" altLang="zh-CN" sz="2400" b="1" dirty="0" smtClean="0">
                <a:solidFill>
                  <a:srgbClr val="FF0000"/>
                </a:solidFill>
                <a:ea typeface="楷体" panose="02010609060101010101" pitchFamily="49" charset="-122"/>
                <a:cs typeface="Times New Roman" panose="02020603050405020304" pitchFamily="18" charset="0"/>
              </a:rPr>
              <a:t>29Gs</a:t>
            </a:r>
            <a:r>
              <a:rPr lang="en-US" altLang="zh-CN" sz="2400" b="1" dirty="0" smtClean="0">
                <a:solidFill>
                  <a:srgbClr val="0000FF"/>
                </a:solidFill>
                <a:ea typeface="楷体" panose="02010609060101010101" pitchFamily="49" charset="-122"/>
                <a:cs typeface="Times New Roman" panose="02020603050405020304" pitchFamily="18" charset="0"/>
              </a:rPr>
              <a:t> whereas max. field is </a:t>
            </a:r>
            <a:r>
              <a:rPr lang="en-US" altLang="zh-CN" sz="2400" b="1" dirty="0" smtClean="0">
                <a:solidFill>
                  <a:srgbClr val="FF0000"/>
                </a:solidFill>
                <a:ea typeface="楷体" panose="02010609060101010101" pitchFamily="49" charset="-122"/>
                <a:cs typeface="Times New Roman" panose="02020603050405020304" pitchFamily="18" charset="0"/>
              </a:rPr>
              <a:t>338Gs or 492Gs</a:t>
            </a:r>
            <a:r>
              <a:rPr lang="en-US" altLang="zh-CN" sz="2400" b="1" dirty="0" smtClean="0">
                <a:solidFill>
                  <a:srgbClr val="0000FF"/>
                </a:solidFill>
                <a:ea typeface="楷体" panose="02010609060101010101" pitchFamily="49" charset="-122"/>
                <a:cs typeface="Times New Roman" panose="02020603050405020304" pitchFamily="18" charset="0"/>
              </a:rPr>
              <a:t>.</a:t>
            </a:r>
          </a:p>
        </p:txBody>
      </p:sp>
      <p:sp>
        <p:nvSpPr>
          <p:cNvPr id="6" name="Rectangle 2"/>
          <p:cNvSpPr txBox="1">
            <a:spLocks noChangeArrowheads="1"/>
          </p:cNvSpPr>
          <p:nvPr/>
        </p:nvSpPr>
        <p:spPr>
          <a:xfrm>
            <a:off x="179512" y="260648"/>
            <a:ext cx="8437562" cy="6477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CN" sz="3200" b="1" dirty="0" smtClean="0">
                <a:solidFill>
                  <a:srgbClr val="FF0000"/>
                </a:solidFill>
                <a:ea typeface="楷体" panose="02010609060101010101" pitchFamily="49" charset="-122"/>
                <a:cs typeface="Times New Roman" panose="02020603050405020304" pitchFamily="18" charset="0"/>
              </a:rPr>
              <a:t>Introduction</a:t>
            </a:r>
            <a:endParaRPr kumimoji="0" lang="en-US" altLang="zh-CN" sz="3200" b="1" i="0" u="none" strike="noStrike" kern="1200" cap="none" spc="0" normalizeH="0" baseline="0" noProof="0" dirty="0" smtClean="0">
              <a:ln>
                <a:noFill/>
              </a:ln>
              <a:solidFill>
                <a:srgbClr val="FF0000"/>
              </a:solidFill>
              <a:effectLst/>
              <a:uLnTx/>
              <a:uFillTx/>
              <a:ea typeface="楷体" panose="02010609060101010101" pitchFamily="49" charset="-122"/>
              <a:cs typeface="Times New Roman" panose="02020603050405020304" pitchFamily="18" charset="0"/>
            </a:endParaRPr>
          </a:p>
        </p:txBody>
      </p:sp>
      <p:sp>
        <p:nvSpPr>
          <p:cNvPr id="7" name="Line 3"/>
          <p:cNvSpPr>
            <a:spLocks noChangeShapeType="1"/>
          </p:cNvSpPr>
          <p:nvPr/>
        </p:nvSpPr>
        <p:spPr bwMode="auto">
          <a:xfrm>
            <a:off x="395536" y="836712"/>
            <a:ext cx="8207375" cy="0"/>
          </a:xfrm>
          <a:prstGeom prst="line">
            <a:avLst/>
          </a:prstGeom>
          <a:noFill/>
          <a:ln w="76200">
            <a:solidFill>
              <a:srgbClr val="FF6600"/>
            </a:solidFill>
            <a:round/>
            <a:headEnd/>
            <a:tailEnd/>
          </a:ln>
        </p:spPr>
        <p:txBody>
          <a:bodyPr/>
          <a:lstStyle/>
          <a:p>
            <a:endParaRPr lang="zh-CN" altLang="en-US"/>
          </a:p>
        </p:txBody>
      </p:sp>
    </p:spTree>
    <p:extLst>
      <p:ext uri="{BB962C8B-B14F-4D97-AF65-F5344CB8AC3E}">
        <p14:creationId xmlns:p14="http://schemas.microsoft.com/office/powerpoint/2010/main" val="4651689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3"/>
          <p:cNvSpPr>
            <a:spLocks noChangeShapeType="1"/>
          </p:cNvSpPr>
          <p:nvPr/>
        </p:nvSpPr>
        <p:spPr bwMode="auto">
          <a:xfrm>
            <a:off x="395288" y="765175"/>
            <a:ext cx="8207375" cy="0"/>
          </a:xfrm>
          <a:prstGeom prst="line">
            <a:avLst/>
          </a:prstGeom>
          <a:noFill/>
          <a:ln w="76200">
            <a:solidFill>
              <a:srgbClr val="FF6600"/>
            </a:solidFill>
            <a:round/>
            <a:headEnd/>
            <a:tailEnd/>
          </a:ln>
        </p:spPr>
        <p:txBody>
          <a:bodyPr/>
          <a:lstStyle/>
          <a:p>
            <a:endParaRPr lang="zh-CN" altLang="en-US"/>
          </a:p>
        </p:txBody>
      </p:sp>
      <p:sp>
        <p:nvSpPr>
          <p:cNvPr id="14" name="Rectangle 8"/>
          <p:cNvSpPr>
            <a:spLocks noChangeArrowheads="1"/>
          </p:cNvSpPr>
          <p:nvPr/>
        </p:nvSpPr>
        <p:spPr bwMode="auto">
          <a:xfrm>
            <a:off x="1403648" y="2966175"/>
            <a:ext cx="6552728" cy="769441"/>
          </a:xfrm>
          <a:prstGeom prst="rect">
            <a:avLst/>
          </a:prstGeom>
          <a:noFill/>
          <a:ln w="9525">
            <a:noFill/>
            <a:miter lim="800000"/>
            <a:headEnd/>
            <a:tailEnd/>
          </a:ln>
        </p:spPr>
        <p:txBody>
          <a:bodyPr wrap="square" anchor="ctr">
            <a:spAutoFit/>
          </a:bodyPr>
          <a:lstStyle/>
          <a:p>
            <a:pPr marL="342900" indent="-342900" algn="just">
              <a:spcBef>
                <a:spcPts val="1200"/>
              </a:spcBef>
            </a:pPr>
            <a:r>
              <a:rPr lang="en-US" altLang="zh-CN" sz="4400" b="1" dirty="0" smtClean="0">
                <a:solidFill>
                  <a:srgbClr val="FF0000"/>
                </a:solidFill>
                <a:ea typeface="华文楷体"/>
                <a:cs typeface="Times New Roman" pitchFamily="18" charset="0"/>
              </a:rPr>
              <a:t>Thanks for your attention.</a:t>
            </a:r>
          </a:p>
        </p:txBody>
      </p:sp>
    </p:spTree>
    <p:extLst>
      <p:ext uri="{BB962C8B-B14F-4D97-AF65-F5344CB8AC3E}">
        <p14:creationId xmlns:p14="http://schemas.microsoft.com/office/powerpoint/2010/main" val="2890349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79512" y="260648"/>
            <a:ext cx="8437562" cy="6477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CN" sz="3200" b="1" noProof="0" dirty="0" smtClean="0">
                <a:solidFill>
                  <a:srgbClr val="FF0000"/>
                </a:solidFill>
                <a:ea typeface="+mj-ea"/>
                <a:cs typeface="+mj-cs"/>
              </a:rPr>
              <a:t>Specifications and </a:t>
            </a:r>
            <a:r>
              <a:rPr lang="en-US" altLang="zh-CN" sz="3200" b="1" dirty="0" smtClean="0">
                <a:solidFill>
                  <a:srgbClr val="FF0000"/>
                </a:solidFill>
                <a:ea typeface="+mj-ea"/>
                <a:cs typeface="+mj-cs"/>
              </a:rPr>
              <a:t>challenges</a:t>
            </a:r>
            <a:endParaRPr kumimoji="0" lang="en-US" altLang="zh-CN" sz="3200" b="1" i="0" u="none" strike="noStrike" kern="1200" cap="none" spc="0" normalizeH="0" baseline="0" noProof="0" dirty="0" smtClean="0">
              <a:ln>
                <a:noFill/>
              </a:ln>
              <a:solidFill>
                <a:srgbClr val="FF0000"/>
              </a:solidFill>
              <a:effectLst/>
              <a:uLnTx/>
              <a:uFillTx/>
              <a:ea typeface="+mj-ea"/>
              <a:cs typeface="+mj-cs"/>
            </a:endParaRPr>
          </a:p>
        </p:txBody>
      </p:sp>
      <p:sp>
        <p:nvSpPr>
          <p:cNvPr id="7" name="Line 3"/>
          <p:cNvSpPr>
            <a:spLocks noChangeShapeType="1"/>
          </p:cNvSpPr>
          <p:nvPr/>
        </p:nvSpPr>
        <p:spPr bwMode="auto">
          <a:xfrm>
            <a:off x="395536" y="836712"/>
            <a:ext cx="8207375" cy="0"/>
          </a:xfrm>
          <a:prstGeom prst="line">
            <a:avLst/>
          </a:prstGeom>
          <a:noFill/>
          <a:ln w="76200">
            <a:solidFill>
              <a:srgbClr val="FF6600"/>
            </a:solidFill>
            <a:round/>
            <a:headEnd/>
            <a:tailEnd/>
          </a:ln>
        </p:spPr>
        <p:txBody>
          <a:bodyPr/>
          <a:lstStyle/>
          <a:p>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2397137840"/>
              </p:ext>
            </p:extLst>
          </p:nvPr>
        </p:nvGraphicFramePr>
        <p:xfrm>
          <a:off x="1475656" y="1354627"/>
          <a:ext cx="6336704" cy="2866461"/>
        </p:xfrm>
        <a:graphic>
          <a:graphicData uri="http://schemas.openxmlformats.org/drawingml/2006/table">
            <a:tbl>
              <a:tblPr firstRow="1" firstCol="1" bandRow="1">
                <a:tableStyleId>{5C22544A-7EE6-4342-B048-85BDC9FD1C3A}</a:tableStyleId>
              </a:tblPr>
              <a:tblGrid>
                <a:gridCol w="3024336"/>
                <a:gridCol w="3312368"/>
              </a:tblGrid>
              <a:tr h="283532">
                <a:tc>
                  <a:txBody>
                    <a:bodyPr/>
                    <a:lstStyle/>
                    <a:p>
                      <a:pPr>
                        <a:spcAft>
                          <a:spcPts val="0"/>
                        </a:spcAft>
                      </a:pPr>
                      <a:r>
                        <a:rPr lang="en-GB" sz="2000" dirty="0">
                          <a:effectLst/>
                        </a:rPr>
                        <a:t> </a:t>
                      </a:r>
                      <a:endParaRPr lang="zh-CN" sz="2000" dirty="0">
                        <a:effectLst/>
                        <a:latin typeface="Times New Roman"/>
                        <a:ea typeface="MS Mincho"/>
                        <a:cs typeface="Times New Roman"/>
                      </a:endParaRPr>
                    </a:p>
                  </a:txBody>
                  <a:tcPr marL="8255" marR="8255" marT="8255" marB="0" anchor="ctr"/>
                </a:tc>
                <a:tc>
                  <a:txBody>
                    <a:bodyPr/>
                    <a:lstStyle/>
                    <a:p>
                      <a:pPr algn="ctr">
                        <a:spcAft>
                          <a:spcPts val="0"/>
                        </a:spcAft>
                      </a:pPr>
                      <a:r>
                        <a:rPr lang="en-GB" sz="2000" dirty="0" smtClean="0">
                          <a:effectLst/>
                        </a:rPr>
                        <a:t>BST-63B</a:t>
                      </a:r>
                      <a:endParaRPr lang="zh-CN" sz="2000" dirty="0">
                        <a:effectLst/>
                        <a:latin typeface="Times New Roman"/>
                        <a:ea typeface="MS Mincho"/>
                        <a:cs typeface="Times New Roman"/>
                      </a:endParaRPr>
                    </a:p>
                  </a:txBody>
                  <a:tcPr marL="8255" marR="8255" marT="8255" marB="0" anchor="ctr"/>
                </a:tc>
              </a:tr>
              <a:tr h="283532">
                <a:tc>
                  <a:txBody>
                    <a:bodyPr/>
                    <a:lstStyle/>
                    <a:p>
                      <a:pPr>
                        <a:spcAft>
                          <a:spcPts val="0"/>
                        </a:spcAft>
                      </a:pPr>
                      <a:r>
                        <a:rPr lang="en-GB" sz="2000" dirty="0">
                          <a:effectLst/>
                        </a:rPr>
                        <a:t>Quantity</a:t>
                      </a:r>
                      <a:endParaRPr lang="zh-CN" sz="2000" dirty="0">
                        <a:effectLst/>
                        <a:latin typeface="Times New Roman"/>
                        <a:ea typeface="MS Mincho"/>
                        <a:cs typeface="Times New Roman"/>
                      </a:endParaRPr>
                    </a:p>
                  </a:txBody>
                  <a:tcPr marL="8255" marR="8255" marT="8255" marB="0" anchor="ctr"/>
                </a:tc>
                <a:tc>
                  <a:txBody>
                    <a:bodyPr/>
                    <a:lstStyle/>
                    <a:p>
                      <a:pPr algn="ctr">
                        <a:spcAft>
                          <a:spcPts val="0"/>
                        </a:spcAft>
                      </a:pPr>
                      <a:r>
                        <a:rPr lang="en-GB" sz="2000" dirty="0" smtClean="0">
                          <a:effectLst/>
                        </a:rPr>
                        <a:t>16320</a:t>
                      </a:r>
                      <a:endParaRPr lang="zh-CN" sz="2000" dirty="0">
                        <a:effectLst/>
                        <a:latin typeface="Times New Roman"/>
                        <a:ea typeface="MS Mincho"/>
                        <a:cs typeface="Times New Roman"/>
                      </a:endParaRPr>
                    </a:p>
                  </a:txBody>
                  <a:tcPr marL="8255" marR="8255" marT="8255" marB="0" anchor="ctr"/>
                </a:tc>
              </a:tr>
              <a:tr h="337538">
                <a:tc>
                  <a:txBody>
                    <a:bodyPr/>
                    <a:lstStyle/>
                    <a:p>
                      <a:pPr>
                        <a:spcAft>
                          <a:spcPts val="0"/>
                        </a:spcAft>
                      </a:pPr>
                      <a:r>
                        <a:rPr lang="en-GB" sz="2000" dirty="0">
                          <a:effectLst/>
                        </a:rPr>
                        <a:t>Minimum field (</a:t>
                      </a:r>
                      <a:r>
                        <a:rPr lang="en-GB" sz="2000" dirty="0" err="1">
                          <a:effectLst/>
                        </a:rPr>
                        <a:t>Gs</a:t>
                      </a:r>
                      <a:r>
                        <a:rPr lang="en-GB" sz="2000" dirty="0">
                          <a:effectLst/>
                        </a:rPr>
                        <a:t>)</a:t>
                      </a:r>
                      <a:endParaRPr lang="zh-CN" sz="2000" dirty="0">
                        <a:effectLst/>
                        <a:latin typeface="Times New Roman"/>
                        <a:ea typeface="MS Mincho"/>
                        <a:cs typeface="Times New Roman"/>
                      </a:endParaRPr>
                    </a:p>
                  </a:txBody>
                  <a:tcPr marL="8255" marR="8255" marT="8255" marB="0" anchor="ctr"/>
                </a:tc>
                <a:tc>
                  <a:txBody>
                    <a:bodyPr/>
                    <a:lstStyle/>
                    <a:p>
                      <a:pPr algn="ctr">
                        <a:spcAft>
                          <a:spcPts val="0"/>
                        </a:spcAft>
                      </a:pPr>
                      <a:r>
                        <a:rPr lang="en-GB" sz="2000" dirty="0">
                          <a:effectLst/>
                        </a:rPr>
                        <a:t>29 </a:t>
                      </a:r>
                      <a:endParaRPr lang="zh-CN" sz="2000" dirty="0">
                        <a:effectLst/>
                        <a:latin typeface="Times New Roman"/>
                        <a:ea typeface="MS Mincho"/>
                        <a:cs typeface="Times New Roman"/>
                      </a:endParaRPr>
                    </a:p>
                  </a:txBody>
                  <a:tcPr marL="8255" marR="8255" marT="8255" marB="0" anchor="ctr"/>
                </a:tc>
              </a:tr>
              <a:tr h="337538">
                <a:tc>
                  <a:txBody>
                    <a:bodyPr/>
                    <a:lstStyle/>
                    <a:p>
                      <a:pPr>
                        <a:spcAft>
                          <a:spcPts val="0"/>
                        </a:spcAft>
                      </a:pPr>
                      <a:r>
                        <a:rPr lang="en-GB" sz="2000">
                          <a:effectLst/>
                        </a:rPr>
                        <a:t>Maximum field (Gs)</a:t>
                      </a:r>
                      <a:endParaRPr lang="zh-CN" sz="2000">
                        <a:effectLst/>
                        <a:latin typeface="Times New Roman"/>
                        <a:ea typeface="MS Mincho"/>
                        <a:cs typeface="Times New Roman"/>
                      </a:endParaRPr>
                    </a:p>
                  </a:txBody>
                  <a:tcPr marL="8255" marR="8255" marT="8255" marB="0" anchor="ctr"/>
                </a:tc>
                <a:tc>
                  <a:txBody>
                    <a:bodyPr/>
                    <a:lstStyle/>
                    <a:p>
                      <a:pPr algn="ctr">
                        <a:spcAft>
                          <a:spcPts val="0"/>
                        </a:spcAft>
                      </a:pPr>
                      <a:r>
                        <a:rPr lang="en-GB" altLang="zh-CN" sz="2000" dirty="0" smtClean="0">
                          <a:effectLst/>
                          <a:latin typeface="+mn-lt"/>
                          <a:ea typeface="+mn-ea"/>
                          <a:cs typeface="+mn-cs"/>
                        </a:rPr>
                        <a:t>492</a:t>
                      </a:r>
                      <a:endParaRPr lang="zh-CN" sz="2000" dirty="0">
                        <a:effectLst/>
                        <a:latin typeface="Times New Roman"/>
                        <a:ea typeface="MS Mincho"/>
                        <a:cs typeface="Times New Roman"/>
                      </a:endParaRPr>
                    </a:p>
                  </a:txBody>
                  <a:tcPr marL="8255" marR="8255" marT="8255" marB="0" anchor="ctr"/>
                </a:tc>
              </a:tr>
              <a:tr h="283532">
                <a:tc>
                  <a:txBody>
                    <a:bodyPr/>
                    <a:lstStyle/>
                    <a:p>
                      <a:pPr>
                        <a:spcAft>
                          <a:spcPts val="0"/>
                        </a:spcAft>
                      </a:pPr>
                      <a:r>
                        <a:rPr lang="en-GB" sz="2000">
                          <a:effectLst/>
                        </a:rPr>
                        <a:t>Gap (mm)</a:t>
                      </a:r>
                      <a:endParaRPr lang="zh-CN" sz="2000">
                        <a:effectLst/>
                        <a:latin typeface="Times New Roman"/>
                        <a:ea typeface="MS Mincho"/>
                        <a:cs typeface="Times New Roman"/>
                      </a:endParaRPr>
                    </a:p>
                  </a:txBody>
                  <a:tcPr marL="8255" marR="8255" marT="8255" marB="0" anchor="ctr"/>
                </a:tc>
                <a:tc>
                  <a:txBody>
                    <a:bodyPr/>
                    <a:lstStyle/>
                    <a:p>
                      <a:pPr algn="ctr">
                        <a:spcAft>
                          <a:spcPts val="0"/>
                        </a:spcAft>
                      </a:pPr>
                      <a:r>
                        <a:rPr lang="en-GB" altLang="zh-CN" sz="2000" dirty="0" smtClean="0">
                          <a:effectLst/>
                          <a:latin typeface="+mn-lt"/>
                          <a:ea typeface="+mn-ea"/>
                          <a:cs typeface="+mn-cs"/>
                        </a:rPr>
                        <a:t>63</a:t>
                      </a:r>
                      <a:endParaRPr lang="zh-CN" sz="2000" dirty="0">
                        <a:effectLst/>
                        <a:latin typeface="Times New Roman"/>
                        <a:ea typeface="MS Mincho"/>
                        <a:cs typeface="Times New Roman"/>
                      </a:endParaRPr>
                    </a:p>
                  </a:txBody>
                  <a:tcPr marL="8255" marR="8255" marT="8255" marB="0" anchor="ctr"/>
                </a:tc>
              </a:tr>
              <a:tr h="283532">
                <a:tc>
                  <a:txBody>
                    <a:bodyPr/>
                    <a:lstStyle/>
                    <a:p>
                      <a:pPr>
                        <a:spcAft>
                          <a:spcPts val="0"/>
                        </a:spcAft>
                      </a:pPr>
                      <a:r>
                        <a:rPr lang="en-GB" sz="2000">
                          <a:effectLst/>
                        </a:rPr>
                        <a:t>Magnetic Length (mm)</a:t>
                      </a:r>
                      <a:endParaRPr lang="zh-CN" sz="2000">
                        <a:effectLst/>
                        <a:latin typeface="Times New Roman"/>
                        <a:ea typeface="MS Mincho"/>
                        <a:cs typeface="Times New Roman"/>
                      </a:endParaRPr>
                    </a:p>
                  </a:txBody>
                  <a:tcPr marL="8255" marR="8255" marT="8255" marB="0" anchor="ctr"/>
                </a:tc>
                <a:tc>
                  <a:txBody>
                    <a:bodyPr/>
                    <a:lstStyle/>
                    <a:p>
                      <a:pPr algn="ctr">
                        <a:spcAft>
                          <a:spcPts val="0"/>
                        </a:spcAft>
                      </a:pPr>
                      <a:r>
                        <a:rPr lang="en-GB" altLang="zh-CN" sz="2000" dirty="0" smtClean="0">
                          <a:effectLst/>
                          <a:latin typeface="+mn-lt"/>
                          <a:ea typeface="+mn-ea"/>
                          <a:cs typeface="+mn-cs"/>
                        </a:rPr>
                        <a:t>4700</a:t>
                      </a:r>
                      <a:endParaRPr lang="zh-CN" sz="2000" dirty="0">
                        <a:effectLst/>
                        <a:latin typeface="Times New Roman"/>
                        <a:ea typeface="MS Mincho"/>
                        <a:cs typeface="Times New Roman"/>
                      </a:endParaRPr>
                    </a:p>
                  </a:txBody>
                  <a:tcPr marL="8255" marR="8255" marT="8255" marB="0" anchor="ctr"/>
                </a:tc>
              </a:tr>
              <a:tr h="283532">
                <a:tc>
                  <a:txBody>
                    <a:bodyPr/>
                    <a:lstStyle/>
                    <a:p>
                      <a:pPr>
                        <a:spcAft>
                          <a:spcPts val="0"/>
                        </a:spcAft>
                      </a:pPr>
                      <a:r>
                        <a:rPr lang="en-GB" sz="2000">
                          <a:effectLst/>
                        </a:rPr>
                        <a:t>Good field region (mm)</a:t>
                      </a:r>
                      <a:endParaRPr lang="zh-CN" sz="2000">
                        <a:effectLst/>
                        <a:latin typeface="Times New Roman"/>
                        <a:ea typeface="MS Mincho"/>
                        <a:cs typeface="Times New Roman"/>
                      </a:endParaRPr>
                    </a:p>
                  </a:txBody>
                  <a:tcPr marL="8255" marR="8255" marT="8255" marB="0" anchor="ctr"/>
                </a:tc>
                <a:tc>
                  <a:txBody>
                    <a:bodyPr/>
                    <a:lstStyle/>
                    <a:p>
                      <a:pPr algn="ctr">
                        <a:spcAft>
                          <a:spcPts val="0"/>
                        </a:spcAft>
                      </a:pPr>
                      <a:r>
                        <a:rPr lang="en-GB" altLang="zh-CN" sz="2000" dirty="0" smtClean="0">
                          <a:effectLst/>
                          <a:latin typeface="+mn-lt"/>
                          <a:ea typeface="+mn-ea"/>
                          <a:cs typeface="+mn-cs"/>
                        </a:rPr>
                        <a:t>55</a:t>
                      </a:r>
                      <a:endParaRPr lang="zh-CN" sz="2000" dirty="0">
                        <a:effectLst/>
                        <a:latin typeface="Times New Roman"/>
                        <a:ea typeface="MS Mincho"/>
                        <a:cs typeface="Times New Roman"/>
                      </a:endParaRPr>
                    </a:p>
                  </a:txBody>
                  <a:tcPr marL="8255" marR="8255" marT="8255" marB="0" anchor="ctr"/>
                </a:tc>
              </a:tr>
              <a:tr h="283532">
                <a:tc>
                  <a:txBody>
                    <a:bodyPr/>
                    <a:lstStyle/>
                    <a:p>
                      <a:pPr>
                        <a:spcAft>
                          <a:spcPts val="0"/>
                        </a:spcAft>
                      </a:pPr>
                      <a:r>
                        <a:rPr lang="en-GB" sz="2000">
                          <a:effectLst/>
                        </a:rPr>
                        <a:t>Field uniformity</a:t>
                      </a:r>
                      <a:endParaRPr lang="zh-CN" sz="2000">
                        <a:effectLst/>
                        <a:latin typeface="Times New Roman"/>
                        <a:ea typeface="MS Mincho"/>
                        <a:cs typeface="Times New Roman"/>
                      </a:endParaRPr>
                    </a:p>
                  </a:txBody>
                  <a:tcPr marL="8255" marR="8255" marT="8255" marB="0" anchor="ctr"/>
                </a:tc>
                <a:tc>
                  <a:txBody>
                    <a:bodyPr/>
                    <a:lstStyle/>
                    <a:p>
                      <a:pPr algn="ctr">
                        <a:spcAft>
                          <a:spcPts val="0"/>
                        </a:spcAft>
                      </a:pPr>
                      <a:r>
                        <a:rPr lang="en-GB" sz="2000" dirty="0">
                          <a:effectLst/>
                        </a:rPr>
                        <a:t>0.1%</a:t>
                      </a:r>
                      <a:endParaRPr lang="zh-CN" sz="2000" dirty="0">
                        <a:effectLst/>
                        <a:latin typeface="Times New Roman"/>
                        <a:ea typeface="MS Mincho"/>
                        <a:cs typeface="Times New Roman"/>
                      </a:endParaRPr>
                    </a:p>
                  </a:txBody>
                  <a:tcPr marL="8255" marR="8255" marT="8255" marB="0" anchor="ctr"/>
                </a:tc>
              </a:tr>
              <a:tr h="283532">
                <a:tc>
                  <a:txBody>
                    <a:bodyPr/>
                    <a:lstStyle/>
                    <a:p>
                      <a:pPr>
                        <a:spcAft>
                          <a:spcPts val="0"/>
                        </a:spcAft>
                      </a:pPr>
                      <a:r>
                        <a:rPr lang="en-US" altLang="zh-CN" sz="2000" dirty="0" smtClean="0">
                          <a:effectLst/>
                          <a:latin typeface="Times New Roman"/>
                          <a:ea typeface="MS Mincho"/>
                          <a:cs typeface="Times New Roman"/>
                        </a:rPr>
                        <a:t>Field reproducibility</a:t>
                      </a:r>
                      <a:endParaRPr lang="zh-CN" sz="2000" dirty="0">
                        <a:effectLst/>
                        <a:latin typeface="Times New Roman"/>
                        <a:ea typeface="MS Mincho"/>
                        <a:cs typeface="Times New Roman"/>
                      </a:endParaRPr>
                    </a:p>
                  </a:txBody>
                  <a:tcPr marL="8255" marR="8255" marT="8255" marB="0" anchor="ctr"/>
                </a:tc>
                <a:tc>
                  <a:txBody>
                    <a:bodyPr/>
                    <a:lstStyle/>
                    <a:p>
                      <a:pPr algn="ctr">
                        <a:spcAft>
                          <a:spcPts val="0"/>
                        </a:spcAft>
                      </a:pPr>
                      <a:r>
                        <a:rPr lang="en-US" altLang="zh-CN" sz="2000" dirty="0" smtClean="0">
                          <a:effectLst/>
                          <a:latin typeface="Times New Roman"/>
                          <a:ea typeface="MS Mincho"/>
                          <a:cs typeface="Times New Roman"/>
                        </a:rPr>
                        <a:t>0.05%</a:t>
                      </a:r>
                      <a:endParaRPr lang="zh-CN" sz="2000" dirty="0">
                        <a:effectLst/>
                        <a:latin typeface="Times New Roman"/>
                        <a:ea typeface="MS Mincho"/>
                        <a:cs typeface="Times New Roman"/>
                      </a:endParaRPr>
                    </a:p>
                  </a:txBody>
                  <a:tcPr marL="8255" marR="8255" marT="8255" marB="0" anchor="ctr"/>
                </a:tc>
              </a:tr>
            </a:tbl>
          </a:graphicData>
        </a:graphic>
      </p:graphicFrame>
      <p:sp>
        <p:nvSpPr>
          <p:cNvPr id="8" name="副标题 2"/>
          <p:cNvSpPr>
            <a:spLocks noGrp="1"/>
          </p:cNvSpPr>
          <p:nvPr>
            <p:ph type="subTitle" idx="1"/>
          </p:nvPr>
        </p:nvSpPr>
        <p:spPr>
          <a:xfrm>
            <a:off x="539552" y="4293096"/>
            <a:ext cx="8352928" cy="2160240"/>
          </a:xfrm>
        </p:spPr>
        <p:txBody>
          <a:bodyPr>
            <a:noAutofit/>
          </a:bodyPr>
          <a:lstStyle/>
          <a:p>
            <a:pPr marL="457200" indent="-457200" algn="just"/>
            <a:r>
              <a:rPr lang="en-US" altLang="zh-CN" sz="2200" b="1" dirty="0" smtClean="0">
                <a:solidFill>
                  <a:srgbClr val="FF0000"/>
                </a:solidFill>
                <a:cs typeface="Times New Roman" pitchFamily="18" charset="0"/>
              </a:rPr>
              <a:t>Challenges</a:t>
            </a:r>
          </a:p>
          <a:p>
            <a:pPr marL="457200" indent="-457200" algn="just">
              <a:buClr>
                <a:srgbClr val="FF0000"/>
              </a:buClr>
              <a:buFont typeface="Wingdings" pitchFamily="2" charset="2"/>
              <a:buChar char="Ø"/>
            </a:pPr>
            <a:r>
              <a:rPr lang="en-US" altLang="zh-CN" sz="2200" b="1" dirty="0" smtClean="0">
                <a:solidFill>
                  <a:schemeClr val="tx1"/>
                </a:solidFill>
                <a:cs typeface="Times New Roman" pitchFamily="18" charset="0"/>
              </a:rPr>
              <a:t> Total length of the dipoles </a:t>
            </a:r>
            <a:r>
              <a:rPr lang="en-US" altLang="zh-CN" sz="2200" b="1" dirty="0" smtClean="0">
                <a:solidFill>
                  <a:srgbClr val="FF0000"/>
                </a:solidFill>
                <a:cs typeface="Times New Roman" pitchFamily="18" charset="0"/>
              </a:rPr>
              <a:t>~75km      how to reduce cost</a:t>
            </a:r>
            <a:endParaRPr lang="en-US" altLang="zh-CN" sz="2200" b="1" dirty="0">
              <a:solidFill>
                <a:srgbClr val="FF0000"/>
              </a:solidFill>
              <a:cs typeface="Times New Roman" pitchFamily="18" charset="0"/>
            </a:endParaRPr>
          </a:p>
          <a:p>
            <a:pPr marL="457200" indent="-457200" algn="just">
              <a:buClr>
                <a:srgbClr val="FF0000"/>
              </a:buClr>
              <a:buFont typeface="Wingdings" pitchFamily="2" charset="2"/>
              <a:buChar char="Ø"/>
            </a:pPr>
            <a:r>
              <a:rPr lang="en-US" altLang="zh-CN" sz="2200" b="1" dirty="0" smtClean="0">
                <a:solidFill>
                  <a:schemeClr val="tx1"/>
                </a:solidFill>
                <a:cs typeface="Times New Roman" pitchFamily="18" charset="0"/>
              </a:rPr>
              <a:t> </a:t>
            </a:r>
            <a:r>
              <a:rPr lang="en-US" altLang="zh-CN" sz="2200" b="1" dirty="0">
                <a:solidFill>
                  <a:schemeClr val="tx1"/>
                </a:solidFill>
                <a:cs typeface="Times New Roman" pitchFamily="18" charset="0"/>
              </a:rPr>
              <a:t>F</a:t>
            </a:r>
            <a:r>
              <a:rPr lang="en-US" altLang="zh-CN" sz="2200" b="1" dirty="0" smtClean="0">
                <a:solidFill>
                  <a:schemeClr val="tx1"/>
                </a:solidFill>
                <a:cs typeface="Times New Roman" pitchFamily="18" charset="0"/>
              </a:rPr>
              <a:t>ield error &lt;29Gs*0.1%=</a:t>
            </a:r>
            <a:r>
              <a:rPr lang="en-US" altLang="zh-CN" sz="2200" b="1" dirty="0" smtClean="0">
                <a:solidFill>
                  <a:srgbClr val="FF0000"/>
                </a:solidFill>
                <a:cs typeface="Times New Roman" pitchFamily="18" charset="0"/>
              </a:rPr>
              <a:t>0.029Gs      how to design</a:t>
            </a:r>
          </a:p>
          <a:p>
            <a:pPr marL="457200" indent="-457200" algn="just">
              <a:buClr>
                <a:srgbClr val="FF0000"/>
              </a:buClr>
              <a:buFont typeface="Wingdings" pitchFamily="2" charset="2"/>
              <a:buChar char="Ø"/>
            </a:pPr>
            <a:r>
              <a:rPr lang="en-US" altLang="zh-CN" sz="2200" b="1" dirty="0" smtClean="0">
                <a:solidFill>
                  <a:schemeClr val="tx1"/>
                </a:solidFill>
                <a:cs typeface="Times New Roman" pitchFamily="18" charset="0"/>
              </a:rPr>
              <a:t> Field reproducibility&lt;29Gs*0.05%=</a:t>
            </a:r>
            <a:r>
              <a:rPr lang="en-US" altLang="zh-CN" sz="2200" b="1" dirty="0" smtClean="0">
                <a:solidFill>
                  <a:srgbClr val="FF0000"/>
                </a:solidFill>
                <a:cs typeface="Times New Roman" pitchFamily="18" charset="0"/>
              </a:rPr>
              <a:t>0.015Gs     how to measure</a:t>
            </a:r>
          </a:p>
          <a:p>
            <a:pPr marL="457200" indent="-457200" algn="just">
              <a:buClr>
                <a:srgbClr val="FF0000"/>
              </a:buClr>
              <a:buFont typeface="Wingdings" pitchFamily="2" charset="2"/>
              <a:buChar char="Ø"/>
            </a:pPr>
            <a:r>
              <a:rPr lang="en-US" altLang="zh-CN" sz="2200" b="1" dirty="0" smtClean="0">
                <a:solidFill>
                  <a:srgbClr val="FF0000"/>
                </a:solidFill>
                <a:cs typeface="Times New Roman" pitchFamily="18" charset="0"/>
              </a:rPr>
              <a:t> </a:t>
            </a:r>
            <a:r>
              <a:rPr lang="en-US" altLang="zh-CN" sz="2200" b="1" dirty="0" smtClean="0">
                <a:solidFill>
                  <a:schemeClr val="tx1"/>
                </a:solidFill>
                <a:cs typeface="Times New Roman" pitchFamily="18" charset="0"/>
              </a:rPr>
              <a:t>Magnet length </a:t>
            </a:r>
            <a:r>
              <a:rPr lang="en-US" altLang="zh-CN" sz="2200" b="1" dirty="0" smtClean="0">
                <a:solidFill>
                  <a:srgbClr val="FF0000"/>
                </a:solidFill>
                <a:cs typeface="Times New Roman" pitchFamily="18" charset="0"/>
              </a:rPr>
              <a:t>~4700mm      how to fabricate</a:t>
            </a:r>
          </a:p>
        </p:txBody>
      </p:sp>
      <p:sp>
        <p:nvSpPr>
          <p:cNvPr id="10" name="右箭头 9"/>
          <p:cNvSpPr/>
          <p:nvPr/>
        </p:nvSpPr>
        <p:spPr>
          <a:xfrm>
            <a:off x="4932040" y="5327497"/>
            <a:ext cx="332589"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右箭头 10"/>
          <p:cNvSpPr/>
          <p:nvPr/>
        </p:nvSpPr>
        <p:spPr>
          <a:xfrm>
            <a:off x="6084168" y="5700722"/>
            <a:ext cx="28384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右箭头 11"/>
          <p:cNvSpPr/>
          <p:nvPr/>
        </p:nvSpPr>
        <p:spPr>
          <a:xfrm>
            <a:off x="5009558" y="4941168"/>
            <a:ext cx="332251"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右箭头 12"/>
          <p:cNvSpPr/>
          <p:nvPr/>
        </p:nvSpPr>
        <p:spPr>
          <a:xfrm>
            <a:off x="4144144" y="6119585"/>
            <a:ext cx="28384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Rectangle 4"/>
          <p:cNvSpPr txBox="1">
            <a:spLocks noChangeArrowheads="1"/>
          </p:cNvSpPr>
          <p:nvPr/>
        </p:nvSpPr>
        <p:spPr>
          <a:xfrm>
            <a:off x="611560" y="907380"/>
            <a:ext cx="7416824" cy="43338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nSpc>
                <a:spcPct val="110000"/>
              </a:lnSpc>
              <a:buFontTx/>
              <a:buNone/>
            </a:pPr>
            <a:r>
              <a:rPr lang="en-US" altLang="zh-CN" sz="2400" b="1" dirty="0" smtClean="0">
                <a:solidFill>
                  <a:srgbClr val="0000FF"/>
                </a:solidFill>
                <a:latin typeface="Times New Roman" pitchFamily="18" charset="0"/>
                <a:ea typeface="华文楷体"/>
                <a:cs typeface="Times New Roman" pitchFamily="18" charset="0"/>
              </a:rPr>
              <a:t> </a:t>
            </a:r>
            <a:r>
              <a:rPr lang="en-US" altLang="zh-CN" sz="2400" b="1" dirty="0" smtClean="0">
                <a:solidFill>
                  <a:srgbClr val="0000FF"/>
                </a:solidFill>
                <a:ea typeface="华文楷体"/>
                <a:cs typeface="Times New Roman" pitchFamily="18" charset="0"/>
              </a:rPr>
              <a:t>Specifications of CEPCB dipole magnets</a:t>
            </a:r>
            <a:endParaRPr lang="en-US" altLang="zh-CN" sz="2400" b="1" dirty="0">
              <a:solidFill>
                <a:srgbClr val="0000FF"/>
              </a:solidFill>
              <a:ea typeface="华文楷体"/>
              <a:cs typeface="Times New Roman" pitchFamily="18" charset="0"/>
            </a:endParaRPr>
          </a:p>
        </p:txBody>
      </p:sp>
    </p:spTree>
    <p:extLst>
      <p:ext uri="{BB962C8B-B14F-4D97-AF65-F5344CB8AC3E}">
        <p14:creationId xmlns:p14="http://schemas.microsoft.com/office/powerpoint/2010/main" val="1684753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9" name="Rectangle 8"/>
          <p:cNvSpPr>
            <a:spLocks noChangeArrowheads="1"/>
          </p:cNvSpPr>
          <p:nvPr/>
        </p:nvSpPr>
        <p:spPr bwMode="auto">
          <a:xfrm>
            <a:off x="394534" y="1278340"/>
            <a:ext cx="8064896" cy="2616101"/>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anose="05000000000000000000" pitchFamily="2" charset="2"/>
              <a:buChar char="ü"/>
            </a:pPr>
            <a:r>
              <a:rPr lang="en-US" altLang="zh-CN" sz="2200" b="1" dirty="0" smtClean="0">
                <a:ea typeface="华文楷体"/>
                <a:cs typeface="Times New Roman" pitchFamily="18" charset="0"/>
              </a:rPr>
              <a:t>In order to get a better shielding of earth field, a H-type rather than C-type core is selected for the design of the CEPC booster dipole magnets.</a:t>
            </a:r>
          </a:p>
          <a:p>
            <a:pPr marL="342900" indent="-342900" algn="just">
              <a:spcBef>
                <a:spcPts val="1200"/>
              </a:spcBef>
              <a:buClr>
                <a:srgbClr val="FF0000"/>
              </a:buClr>
              <a:buFont typeface="Wingdings" panose="05000000000000000000" pitchFamily="2" charset="2"/>
              <a:buChar char="ü"/>
            </a:pPr>
            <a:r>
              <a:rPr lang="en-US" altLang="zh-CN" sz="2200" b="1" dirty="0" smtClean="0">
                <a:ea typeface="华文楷体"/>
                <a:cs typeface="Times New Roman" pitchFamily="18" charset="0"/>
              </a:rPr>
              <a:t>By taking the same technology of core dilution as the </a:t>
            </a:r>
            <a:r>
              <a:rPr lang="en-US" altLang="zh-CN" sz="2200" b="1" dirty="0">
                <a:ea typeface="华文楷体"/>
                <a:cs typeface="Times New Roman" pitchFamily="18" charset="0"/>
              </a:rPr>
              <a:t>low field dipole magnets of the LEP and </a:t>
            </a:r>
            <a:r>
              <a:rPr lang="en-US" altLang="zh-CN" sz="2200" b="1" dirty="0" err="1">
                <a:ea typeface="华文楷体"/>
                <a:cs typeface="Times New Roman" pitchFamily="18" charset="0"/>
              </a:rPr>
              <a:t>LHeC</a:t>
            </a:r>
            <a:r>
              <a:rPr lang="en-US" altLang="zh-CN" sz="2200" b="1" dirty="0">
                <a:ea typeface="华文楷体"/>
                <a:cs typeface="Times New Roman" pitchFamily="18" charset="0"/>
              </a:rPr>
              <a:t>, the cores of CEPCB dipole magnets </a:t>
            </a:r>
            <a:r>
              <a:rPr lang="en-US" altLang="zh-CN" sz="2200" b="1" dirty="0" smtClean="0">
                <a:ea typeface="华文楷体"/>
                <a:cs typeface="Times New Roman" pitchFamily="18" charset="0"/>
              </a:rPr>
              <a:t>will be </a:t>
            </a:r>
            <a:r>
              <a:rPr lang="en-US" altLang="zh-CN" sz="2200" b="1" dirty="0" smtClean="0">
                <a:solidFill>
                  <a:srgbClr val="FF0000"/>
                </a:solidFill>
                <a:ea typeface="华文楷体"/>
                <a:cs typeface="Times New Roman" pitchFamily="18" charset="0"/>
              </a:rPr>
              <a:t>stacked </a:t>
            </a:r>
            <a:r>
              <a:rPr lang="en-US" altLang="zh-CN" sz="2200" b="1" dirty="0">
                <a:solidFill>
                  <a:srgbClr val="FF0000"/>
                </a:solidFill>
                <a:ea typeface="华文楷体"/>
                <a:cs typeface="Times New Roman" pitchFamily="18" charset="0"/>
              </a:rPr>
              <a:t>by silicon steel laminations and aluminum laminations with the ratio of 1:2</a:t>
            </a:r>
            <a:r>
              <a:rPr lang="en-US" altLang="zh-CN" sz="2200" b="1" dirty="0" smtClean="0">
                <a:solidFill>
                  <a:srgbClr val="FF0000"/>
                </a:solidFill>
                <a:ea typeface="华文楷体"/>
                <a:cs typeface="Times New Roman" pitchFamily="18" charset="0"/>
              </a:rPr>
              <a:t>.</a:t>
            </a:r>
            <a:endParaRPr lang="en-US" altLang="zh-CN" sz="2200" b="1" dirty="0">
              <a:solidFill>
                <a:srgbClr val="FF0000"/>
              </a:solidFill>
              <a:ea typeface="华文楷体"/>
              <a:cs typeface="Times New Roman" pitchFamily="18" charset="0"/>
            </a:endParaRPr>
          </a:p>
        </p:txBody>
      </p:sp>
      <p:pic>
        <p:nvPicPr>
          <p:cNvPr id="10" name="图片 9" descr="Earth field sheilding-C type core-By.bmp"/>
          <p:cNvPicPr>
            <a:picLocks noChangeAspect="1"/>
          </p:cNvPicPr>
          <p:nvPr/>
        </p:nvPicPr>
        <p:blipFill>
          <a:blip r:embed="rId2" cstate="print"/>
          <a:stretch>
            <a:fillRect/>
          </a:stretch>
        </p:blipFill>
        <p:spPr>
          <a:xfrm>
            <a:off x="958882" y="3961871"/>
            <a:ext cx="3456384" cy="2466671"/>
          </a:xfrm>
          <a:prstGeom prst="rect">
            <a:avLst/>
          </a:prstGeom>
        </p:spPr>
      </p:pic>
      <p:pic>
        <p:nvPicPr>
          <p:cNvPr id="11" name="图片 10" descr="Earth field sheilding-H type core-By.bmp"/>
          <p:cNvPicPr>
            <a:picLocks noChangeAspect="1"/>
          </p:cNvPicPr>
          <p:nvPr/>
        </p:nvPicPr>
        <p:blipFill>
          <a:blip r:embed="rId3" cstate="print"/>
          <a:stretch>
            <a:fillRect/>
          </a:stretch>
        </p:blipFill>
        <p:spPr>
          <a:xfrm>
            <a:off x="4745329" y="4005064"/>
            <a:ext cx="3410226" cy="2448271"/>
          </a:xfrm>
          <a:prstGeom prst="rect">
            <a:avLst/>
          </a:prstGeom>
        </p:spPr>
      </p:pic>
      <p:sp>
        <p:nvSpPr>
          <p:cNvPr id="12" name="Rectangle 4"/>
          <p:cNvSpPr txBox="1">
            <a:spLocks noChangeArrowheads="1"/>
          </p:cNvSpPr>
          <p:nvPr/>
        </p:nvSpPr>
        <p:spPr>
          <a:xfrm>
            <a:off x="1714465" y="76330"/>
            <a:ext cx="5401602"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 iron core</a:t>
            </a:r>
          </a:p>
        </p:txBody>
      </p:sp>
      <p:sp>
        <p:nvSpPr>
          <p:cNvPr id="14" name="Rectangle 8"/>
          <p:cNvSpPr>
            <a:spLocks noChangeArrowheads="1"/>
          </p:cNvSpPr>
          <p:nvPr/>
        </p:nvSpPr>
        <p:spPr bwMode="auto">
          <a:xfrm>
            <a:off x="394534" y="816675"/>
            <a:ext cx="8424936" cy="461665"/>
          </a:xfrm>
          <a:prstGeom prst="rect">
            <a:avLst/>
          </a:prstGeom>
          <a:noFill/>
          <a:ln w="9525">
            <a:noFill/>
            <a:miter lim="800000"/>
            <a:headEnd/>
            <a:tailEnd/>
          </a:ln>
        </p:spPr>
        <p:txBody>
          <a:bodyPr wrap="square" anchor="ctr">
            <a:spAutoFit/>
          </a:bodyPr>
          <a:lstStyle/>
          <a:p>
            <a:pPr marL="342900" indent="-342900" algn="just">
              <a:spcBef>
                <a:spcPts val="1200"/>
              </a:spcBef>
            </a:pPr>
            <a:r>
              <a:rPr lang="en-US" altLang="zh-CN" sz="2400" b="1" dirty="0" smtClean="0">
                <a:solidFill>
                  <a:srgbClr val="0000FF"/>
                </a:solidFill>
                <a:ea typeface="华文楷体"/>
                <a:cs typeface="Times New Roman" pitchFamily="18" charset="0"/>
              </a:rPr>
              <a:t>1</a:t>
            </a:r>
            <a:r>
              <a:rPr lang="zh-CN" altLang="en-US" sz="2400" b="1" dirty="0">
                <a:solidFill>
                  <a:srgbClr val="0000FF"/>
                </a:solidFill>
                <a:ea typeface="华文楷体"/>
                <a:cs typeface="Times New Roman" pitchFamily="18" charset="0"/>
              </a:rPr>
              <a:t> </a:t>
            </a:r>
            <a:r>
              <a:rPr lang="zh-CN" altLang="en-US" sz="2400" b="1" dirty="0" smtClean="0">
                <a:solidFill>
                  <a:srgbClr val="0000FF"/>
                </a:solidFill>
                <a:ea typeface="华文楷体"/>
                <a:cs typeface="Times New Roman" pitchFamily="18" charset="0"/>
              </a:rPr>
              <a:t> </a:t>
            </a:r>
            <a:r>
              <a:rPr lang="en-US" altLang="zh-CN" sz="2400" b="1" dirty="0" smtClean="0">
                <a:solidFill>
                  <a:srgbClr val="0000FF"/>
                </a:solidFill>
                <a:ea typeface="华文楷体"/>
                <a:cs typeface="Times New Roman" pitchFamily="18" charset="0"/>
              </a:rPr>
              <a:t>Design of the dipole magnet with iron core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250144" y="763681"/>
            <a:ext cx="8352767" cy="4093428"/>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US" altLang="zh-CN" sz="2200" b="1" dirty="0" smtClean="0">
                <a:ea typeface="华文楷体"/>
                <a:cs typeface="Times New Roman" pitchFamily="18" charset="0"/>
              </a:rPr>
              <a:t>In order to reduce the weight of the cores and increase the field in the cores further, the core dilution in transversal direction were proposed. </a:t>
            </a:r>
          </a:p>
          <a:p>
            <a:pPr marL="800100" lvl="1" indent="-342900" algn="just">
              <a:spcBef>
                <a:spcPts val="1200"/>
              </a:spcBef>
              <a:buClr>
                <a:srgbClr val="FF0000"/>
              </a:buClr>
              <a:buFont typeface="Wingdings" panose="05000000000000000000" pitchFamily="2" charset="2"/>
              <a:buChar char="l"/>
            </a:pPr>
            <a:r>
              <a:rPr lang="en-US" altLang="zh-CN" sz="2200" b="1" dirty="0" smtClean="0">
                <a:solidFill>
                  <a:srgbClr val="FF0000"/>
                </a:solidFill>
                <a:ea typeface="华文楷体"/>
                <a:cs typeface="Times New Roman" pitchFamily="18" charset="0"/>
              </a:rPr>
              <a:t>The return yokes were designed as thin as possible.</a:t>
            </a:r>
          </a:p>
          <a:p>
            <a:pPr marL="800100" lvl="1" indent="-342900" algn="just">
              <a:spcBef>
                <a:spcPts val="1200"/>
              </a:spcBef>
              <a:buClr>
                <a:srgbClr val="FF0000"/>
              </a:buClr>
              <a:buFont typeface="Wingdings" panose="05000000000000000000" pitchFamily="2" charset="2"/>
              <a:buChar char="l"/>
            </a:pPr>
            <a:r>
              <a:rPr lang="en-GB" altLang="zh-CN" sz="2200" b="1" dirty="0">
                <a:solidFill>
                  <a:srgbClr val="FF0000"/>
                </a:solidFill>
                <a:cs typeface="Times New Roman" panose="02020603050405020304" pitchFamily="18" charset="0"/>
              </a:rPr>
              <a:t>In the pole areas of the laminations, some holes were stamped. </a:t>
            </a:r>
            <a:endParaRPr lang="en-US" altLang="zh-CN" sz="2200" b="1" dirty="0" smtClean="0">
              <a:solidFill>
                <a:srgbClr val="FF0000"/>
              </a:solidFill>
              <a:ea typeface="楷体" panose="02010609060101010101" pitchFamily="49" charset="-122"/>
              <a:cs typeface="Times New Roman" panose="02020603050405020304" pitchFamily="18" charset="0"/>
            </a:endParaRPr>
          </a:p>
          <a:p>
            <a:pPr marL="342900" indent="-342900" algn="just">
              <a:spcBef>
                <a:spcPts val="1200"/>
              </a:spcBef>
              <a:buClr>
                <a:srgbClr val="FF0000"/>
              </a:buClr>
              <a:buFont typeface="Wingdings" pitchFamily="2" charset="2"/>
              <a:buChar char="ü"/>
            </a:pPr>
            <a:r>
              <a:rPr lang="en-US" altLang="zh-CN" sz="2200" b="1" dirty="0">
                <a:ea typeface="华文楷体"/>
                <a:cs typeface="Times New Roman" pitchFamily="18" charset="0"/>
              </a:rPr>
              <a:t>The technologies of the core dilution will not only reduce the weight of the magnets, but also increase the field in the cores and decrease the influence of the remnant field</a:t>
            </a:r>
            <a:r>
              <a:rPr lang="en-US" altLang="zh-CN" sz="2200" b="1" dirty="0" smtClean="0">
                <a:ea typeface="华文楷体"/>
                <a:cs typeface="Times New Roman" pitchFamily="18" charset="0"/>
              </a:rPr>
              <a:t>.</a:t>
            </a:r>
            <a:endParaRPr lang="en-US" altLang="zh-CN" sz="2200" b="1" dirty="0" smtClean="0">
              <a:ea typeface="楷体" panose="02010609060101010101" pitchFamily="49" charset="-122"/>
              <a:cs typeface="Times New Roman" pitchFamily="18" charset="0"/>
            </a:endParaRPr>
          </a:p>
          <a:p>
            <a:pPr marL="342900" indent="-342900" algn="just">
              <a:spcBef>
                <a:spcPts val="1200"/>
              </a:spcBef>
              <a:buClr>
                <a:srgbClr val="FF0000"/>
              </a:buClr>
              <a:buFont typeface="Wingdings" pitchFamily="2" charset="2"/>
              <a:buChar char="ü"/>
            </a:pPr>
            <a:r>
              <a:rPr lang="en-US" altLang="zh-CN" sz="2200" b="1" dirty="0">
                <a:ea typeface="华文楷体"/>
                <a:cs typeface="Times New Roman" pitchFamily="18" charset="0"/>
              </a:rPr>
              <a:t>Each coil of the magnets is only one turn, which is simply made by aluminum bars. </a:t>
            </a:r>
          </a:p>
        </p:txBody>
      </p:sp>
      <p:pic>
        <p:nvPicPr>
          <p:cNvPr id="9" name="图片 8" descr="CEPCB LF dipole-final design.bmp"/>
          <p:cNvPicPr>
            <a:picLocks noChangeAspect="1"/>
          </p:cNvPicPr>
          <p:nvPr/>
        </p:nvPicPr>
        <p:blipFill>
          <a:blip r:embed="rId2" cstate="print"/>
          <a:stretch>
            <a:fillRect/>
          </a:stretch>
        </p:blipFill>
        <p:spPr>
          <a:xfrm>
            <a:off x="2969493" y="4725144"/>
            <a:ext cx="3493368" cy="2011206"/>
          </a:xfrm>
          <a:prstGeom prst="rect">
            <a:avLst/>
          </a:prstGeom>
        </p:spPr>
      </p:pic>
      <p:sp>
        <p:nvSpPr>
          <p:cNvPr id="6" name="Rectangle 4"/>
          <p:cNvSpPr txBox="1">
            <a:spLocks noChangeArrowheads="1"/>
          </p:cNvSpPr>
          <p:nvPr/>
        </p:nvSpPr>
        <p:spPr>
          <a:xfrm>
            <a:off x="1714465" y="76330"/>
            <a:ext cx="5401602"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 iron core</a:t>
            </a:r>
          </a:p>
        </p:txBody>
      </p:sp>
    </p:spTree>
    <p:extLst>
      <p:ext uri="{BB962C8B-B14F-4D97-AF65-F5344CB8AC3E}">
        <p14:creationId xmlns:p14="http://schemas.microsoft.com/office/powerpoint/2010/main" val="1869489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pic>
        <p:nvPicPr>
          <p:cNvPr id="11" name="图片 10" descr="cepcb-dipole-pd-2-hole-windows-low-Bmod (1).png"/>
          <p:cNvPicPr>
            <a:picLocks noChangeAspect="1"/>
          </p:cNvPicPr>
          <p:nvPr/>
        </p:nvPicPr>
        <p:blipFill>
          <a:blip r:embed="rId2" cstate="print"/>
          <a:stretch>
            <a:fillRect/>
          </a:stretch>
        </p:blipFill>
        <p:spPr>
          <a:xfrm>
            <a:off x="793751" y="3962872"/>
            <a:ext cx="3888432" cy="2367709"/>
          </a:xfrm>
          <a:prstGeom prst="rect">
            <a:avLst/>
          </a:prstGeom>
        </p:spPr>
      </p:pic>
      <p:pic>
        <p:nvPicPr>
          <p:cNvPr id="6" name="图片 5" descr="cepcb-dipole-pd-2-hole-windows-high-POT.png"/>
          <p:cNvPicPr>
            <a:picLocks noChangeAspect="1"/>
          </p:cNvPicPr>
          <p:nvPr/>
        </p:nvPicPr>
        <p:blipFill>
          <a:blip r:embed="rId3" cstate="print"/>
          <a:stretch>
            <a:fillRect/>
          </a:stretch>
        </p:blipFill>
        <p:spPr>
          <a:xfrm>
            <a:off x="4741620" y="3962872"/>
            <a:ext cx="3861291" cy="2304256"/>
          </a:xfrm>
          <a:prstGeom prst="rect">
            <a:avLst/>
          </a:prstGeom>
        </p:spPr>
      </p:pic>
      <p:sp>
        <p:nvSpPr>
          <p:cNvPr id="7" name="Rectangle 8"/>
          <p:cNvSpPr>
            <a:spLocks noChangeArrowheads="1"/>
          </p:cNvSpPr>
          <p:nvPr/>
        </p:nvSpPr>
        <p:spPr bwMode="auto">
          <a:xfrm>
            <a:off x="538015" y="774555"/>
            <a:ext cx="8064896" cy="3108543"/>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itchFamily="2" charset="2"/>
              <a:buChar char="ü"/>
            </a:pPr>
            <a:r>
              <a:rPr lang="en-US" altLang="zh-CN" sz="2200" b="1" dirty="0" smtClean="0">
                <a:ea typeface="华文楷体"/>
                <a:cs typeface="Times New Roman" pitchFamily="18" charset="0"/>
              </a:rPr>
              <a:t>The simulation results show that field intensity in most areas of the laminations can be increased to 150Gs while field in the gap is 29Gs. </a:t>
            </a:r>
            <a:endParaRPr lang="en-US" altLang="zh-CN" sz="2200" b="1" dirty="0">
              <a:ea typeface="华文楷体"/>
              <a:cs typeface="Times New Roman" pitchFamily="18" charset="0"/>
            </a:endParaRPr>
          </a:p>
          <a:p>
            <a:pPr marL="342900" indent="-342900" algn="just">
              <a:spcBef>
                <a:spcPts val="1200"/>
              </a:spcBef>
              <a:buClr>
                <a:srgbClr val="FF0000"/>
              </a:buClr>
              <a:buFont typeface="Wingdings" pitchFamily="2" charset="2"/>
              <a:buChar char="ü"/>
            </a:pPr>
            <a:r>
              <a:rPr lang="en-US" altLang="zh-CN" sz="2200" b="1" dirty="0" smtClean="0">
                <a:ea typeface="华文楷体"/>
                <a:cs typeface="Times New Roman" pitchFamily="18" charset="0"/>
              </a:rPr>
              <a:t>The </a:t>
            </a:r>
            <a:r>
              <a:rPr lang="en-US" altLang="zh-CN" sz="2200" b="1" dirty="0">
                <a:ea typeface="华文楷体"/>
                <a:cs typeface="Times New Roman" pitchFamily="18" charset="0"/>
              </a:rPr>
              <a:t>magnetic fluxes are flowing in the laminations as </a:t>
            </a:r>
            <a:r>
              <a:rPr lang="en-US" altLang="zh-CN" sz="2200" b="1" dirty="0" smtClean="0">
                <a:ea typeface="华文楷体"/>
                <a:cs typeface="Times New Roman" pitchFamily="18" charset="0"/>
              </a:rPr>
              <a:t>expected and the </a:t>
            </a:r>
            <a:r>
              <a:rPr lang="en-US" altLang="zh-CN" sz="2200" b="1" dirty="0">
                <a:ea typeface="华文楷体"/>
                <a:cs typeface="Times New Roman" pitchFamily="18" charset="0"/>
              </a:rPr>
              <a:t>holes in the pole areas </a:t>
            </a:r>
            <a:r>
              <a:rPr lang="en-US" altLang="zh-CN" sz="2200" b="1" dirty="0" smtClean="0">
                <a:ea typeface="华文楷体"/>
                <a:cs typeface="Times New Roman" pitchFamily="18" charset="0"/>
              </a:rPr>
              <a:t>have a function to adjust the </a:t>
            </a:r>
            <a:r>
              <a:rPr lang="en-US" altLang="zh-CN" sz="2200" b="1" dirty="0">
                <a:ea typeface="华文楷体"/>
                <a:cs typeface="Times New Roman" pitchFamily="18" charset="0"/>
              </a:rPr>
              <a:t>flux flowing </a:t>
            </a:r>
            <a:r>
              <a:rPr lang="en-US" altLang="zh-CN" sz="2200" b="1" dirty="0" smtClean="0">
                <a:ea typeface="华文楷体"/>
                <a:cs typeface="Times New Roman" pitchFamily="18" charset="0"/>
              </a:rPr>
              <a:t>.</a:t>
            </a:r>
          </a:p>
          <a:p>
            <a:pPr marL="342900" indent="-342900" algn="just">
              <a:spcBef>
                <a:spcPts val="1200"/>
              </a:spcBef>
              <a:buClr>
                <a:srgbClr val="FF0000"/>
              </a:buClr>
              <a:buFont typeface="Wingdings" pitchFamily="2" charset="2"/>
              <a:buChar char="ü"/>
            </a:pPr>
            <a:r>
              <a:rPr lang="en-US" altLang="zh-CN" sz="2200" b="1" dirty="0" smtClean="0">
                <a:ea typeface="华文楷体"/>
                <a:cs typeface="Times New Roman" pitchFamily="18" charset="0"/>
              </a:rPr>
              <a:t>The </a:t>
            </a:r>
            <a:r>
              <a:rPr lang="en-US" altLang="zh-CN" sz="2200" b="1" dirty="0">
                <a:ea typeface="华文楷体"/>
                <a:cs typeface="Times New Roman" pitchFamily="18" charset="0"/>
              </a:rPr>
              <a:t>field error in the good field region both at high field and low field is better than </a:t>
            </a:r>
            <a:r>
              <a:rPr lang="en-US" altLang="zh-CN" sz="2200" b="1" dirty="0" smtClean="0">
                <a:ea typeface="华文楷体"/>
                <a:cs typeface="Times New Roman" pitchFamily="18" charset="0"/>
              </a:rPr>
              <a:t>5E-4.</a:t>
            </a:r>
            <a:endParaRPr lang="en-US" altLang="zh-CN" sz="2200" b="1" dirty="0">
              <a:ea typeface="华文楷体"/>
              <a:cs typeface="Times New Roman" pitchFamily="18" charset="0"/>
            </a:endParaRPr>
          </a:p>
        </p:txBody>
      </p:sp>
      <p:sp>
        <p:nvSpPr>
          <p:cNvPr id="8" name="Rectangle 4"/>
          <p:cNvSpPr txBox="1">
            <a:spLocks noChangeArrowheads="1"/>
          </p:cNvSpPr>
          <p:nvPr/>
        </p:nvSpPr>
        <p:spPr>
          <a:xfrm>
            <a:off x="1714465" y="76330"/>
            <a:ext cx="5401602"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 iron core</a:t>
            </a:r>
          </a:p>
        </p:txBody>
      </p:sp>
    </p:spTree>
    <p:extLst>
      <p:ext uri="{BB962C8B-B14F-4D97-AF65-F5344CB8AC3E}">
        <p14:creationId xmlns:p14="http://schemas.microsoft.com/office/powerpoint/2010/main" val="2195012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a:off x="395536" y="692696"/>
            <a:ext cx="8207375" cy="0"/>
          </a:xfrm>
          <a:prstGeom prst="line">
            <a:avLst/>
          </a:prstGeom>
          <a:noFill/>
          <a:ln w="76200">
            <a:solidFill>
              <a:srgbClr val="FF6600"/>
            </a:solidFill>
            <a:round/>
            <a:headEnd/>
            <a:tailEnd/>
          </a:ln>
        </p:spPr>
        <p:txBody>
          <a:bodyPr/>
          <a:lstStyle/>
          <a:p>
            <a:endParaRPr lang="zh-CN" altLang="en-US"/>
          </a:p>
        </p:txBody>
      </p:sp>
      <p:sp>
        <p:nvSpPr>
          <p:cNvPr id="13" name="Rectangle 8"/>
          <p:cNvSpPr>
            <a:spLocks noChangeArrowheads="1"/>
          </p:cNvSpPr>
          <p:nvPr/>
        </p:nvSpPr>
        <p:spPr bwMode="auto">
          <a:xfrm>
            <a:off x="357414" y="1270989"/>
            <a:ext cx="8245497" cy="1107996"/>
          </a:xfrm>
          <a:prstGeom prst="rect">
            <a:avLst/>
          </a:prstGeom>
          <a:noFill/>
          <a:ln w="9525">
            <a:noFill/>
            <a:miter lim="800000"/>
            <a:headEnd/>
            <a:tailEnd/>
          </a:ln>
        </p:spPr>
        <p:txBody>
          <a:bodyPr wrap="square" anchor="ctr">
            <a:spAutoFit/>
          </a:bodyPr>
          <a:lstStyle/>
          <a:p>
            <a:pPr marL="342900" indent="-342900" algn="just">
              <a:spcBef>
                <a:spcPts val="1200"/>
              </a:spcBef>
              <a:buFont typeface="Wingdings" panose="05000000000000000000" pitchFamily="2" charset="2"/>
              <a:buChar char="ü"/>
            </a:pPr>
            <a:r>
              <a:rPr lang="en-US" altLang="zh-CN" sz="2200" b="1" dirty="0" smtClean="0">
                <a:solidFill>
                  <a:srgbClr val="FF0000"/>
                </a:solidFill>
                <a:ea typeface="华文楷体"/>
                <a:cs typeface="Times New Roman" pitchFamily="18" charset="0"/>
              </a:rPr>
              <a:t> </a:t>
            </a:r>
            <a:r>
              <a:rPr lang="en-US" altLang="zh-CN" sz="2200" b="1" dirty="0" smtClean="0">
                <a:ea typeface="华文楷体"/>
                <a:cs typeface="Times New Roman" pitchFamily="18" charset="0"/>
              </a:rPr>
              <a:t>In order to verify the design of the dipole magnet with iron core, a 1m long subscale prototype magnet was produced and tested in CEPC Pre-CDR stage. </a:t>
            </a:r>
            <a:endParaRPr lang="en-US" altLang="zh-CN" sz="2200" b="1" dirty="0">
              <a:ea typeface="华文楷体"/>
              <a:cs typeface="Times New Roman" pitchFamily="18" charset="0"/>
            </a:endParaRPr>
          </a:p>
        </p:txBody>
      </p:sp>
      <p:pic>
        <p:nvPicPr>
          <p:cNvPr id="8" name="图片 7" descr="IMG_20161024_113915.jpg"/>
          <p:cNvPicPr>
            <a:picLocks noChangeAspect="1"/>
          </p:cNvPicPr>
          <p:nvPr/>
        </p:nvPicPr>
        <p:blipFill>
          <a:blip r:embed="rId2" cstate="print"/>
          <a:stretch>
            <a:fillRect/>
          </a:stretch>
        </p:blipFill>
        <p:spPr>
          <a:xfrm>
            <a:off x="1509611" y="2532971"/>
            <a:ext cx="5979223" cy="2378185"/>
          </a:xfrm>
          <a:prstGeom prst="rect">
            <a:avLst/>
          </a:prstGeom>
        </p:spPr>
      </p:pic>
      <p:sp>
        <p:nvSpPr>
          <p:cNvPr id="9" name="Rectangle 8"/>
          <p:cNvSpPr>
            <a:spLocks noChangeArrowheads="1"/>
          </p:cNvSpPr>
          <p:nvPr/>
        </p:nvSpPr>
        <p:spPr bwMode="auto">
          <a:xfrm>
            <a:off x="538783" y="5104055"/>
            <a:ext cx="8280920" cy="1107996"/>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anose="05000000000000000000" pitchFamily="2" charset="2"/>
              <a:buChar char="ü"/>
            </a:pPr>
            <a:r>
              <a:rPr lang="en-US" altLang="zh-CN" sz="2200" b="1" dirty="0" smtClean="0">
                <a:ea typeface="华文楷体"/>
                <a:cs typeface="Times New Roman" pitchFamily="18" charset="0"/>
              </a:rPr>
              <a:t>One half of the magnet </a:t>
            </a:r>
            <a:r>
              <a:rPr lang="en-US" altLang="zh-CN" sz="2200" b="1" dirty="0">
                <a:ea typeface="华文楷体"/>
                <a:cs typeface="Times New Roman" pitchFamily="18" charset="0"/>
              </a:rPr>
              <a:t>is stacked by the </a:t>
            </a:r>
            <a:r>
              <a:rPr lang="en-US" altLang="zh-CN" sz="2200" b="1" dirty="0" smtClean="0">
                <a:ea typeface="华文楷体"/>
                <a:cs typeface="Times New Roman" pitchFamily="18" charset="0"/>
              </a:rPr>
              <a:t>pure steel </a:t>
            </a:r>
            <a:r>
              <a:rPr lang="en-US" altLang="zh-CN" sz="2200" b="1" dirty="0">
                <a:ea typeface="华文楷体"/>
                <a:cs typeface="Times New Roman" pitchFamily="18" charset="0"/>
              </a:rPr>
              <a:t>laminations, another half is stacked by the steel laminations and the aluminum laminations with the thickness ratio of 1:2.</a:t>
            </a:r>
          </a:p>
        </p:txBody>
      </p:sp>
      <p:sp>
        <p:nvSpPr>
          <p:cNvPr id="7" name="Rectangle 4"/>
          <p:cNvSpPr txBox="1">
            <a:spLocks noChangeArrowheads="1"/>
          </p:cNvSpPr>
          <p:nvPr/>
        </p:nvSpPr>
        <p:spPr>
          <a:xfrm>
            <a:off x="357414" y="824615"/>
            <a:ext cx="8101481" cy="537011"/>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10000"/>
              </a:lnSpc>
              <a:spcBef>
                <a:spcPct val="20000"/>
              </a:spcBef>
              <a:spcAft>
                <a:spcPts val="0"/>
              </a:spcAft>
              <a:buClrTx/>
              <a:buSzTx/>
              <a:buFontTx/>
              <a:buNone/>
              <a:tabLst/>
              <a:defRPr/>
            </a:pPr>
            <a:r>
              <a:rPr lang="en-US" altLang="zh-CN" sz="2400" b="1" dirty="0" smtClean="0">
                <a:solidFill>
                  <a:srgbClr val="0000FF"/>
                </a:solidFill>
                <a:latin typeface="Times New Roman" pitchFamily="18" charset="0"/>
                <a:ea typeface="华文楷体"/>
                <a:cs typeface="Times New Roman" pitchFamily="18" charset="0"/>
              </a:rPr>
              <a:t>2  Production of </a:t>
            </a:r>
            <a:r>
              <a:rPr lang="en-US" altLang="zh-CN" sz="2400" b="1" dirty="0">
                <a:solidFill>
                  <a:srgbClr val="0000FF"/>
                </a:solidFill>
                <a:latin typeface="Times New Roman" pitchFamily="18" charset="0"/>
                <a:ea typeface="华文楷体"/>
                <a:cs typeface="Times New Roman" pitchFamily="18" charset="0"/>
              </a:rPr>
              <a:t>a subscale prototype </a:t>
            </a:r>
            <a:r>
              <a:rPr lang="en-US" altLang="zh-CN" sz="2400" b="1" dirty="0" smtClean="0">
                <a:solidFill>
                  <a:srgbClr val="0000FF"/>
                </a:solidFill>
                <a:latin typeface="Times New Roman" pitchFamily="18" charset="0"/>
                <a:ea typeface="华文楷体"/>
                <a:cs typeface="Times New Roman" pitchFamily="18" charset="0"/>
              </a:rPr>
              <a:t>dipole magnet</a:t>
            </a:r>
            <a:endParaRPr lang="en-US" altLang="zh-CN" sz="2400" b="1" dirty="0">
              <a:solidFill>
                <a:srgbClr val="0000FF"/>
              </a:solidFill>
              <a:latin typeface="Times New Roman" pitchFamily="18" charset="0"/>
              <a:ea typeface="华文楷体"/>
              <a:cs typeface="Times New Roman" pitchFamily="18" charset="0"/>
            </a:endParaRPr>
          </a:p>
        </p:txBody>
      </p:sp>
      <p:sp>
        <p:nvSpPr>
          <p:cNvPr id="10" name="Rectangle 4"/>
          <p:cNvSpPr txBox="1">
            <a:spLocks noChangeArrowheads="1"/>
          </p:cNvSpPr>
          <p:nvPr/>
        </p:nvSpPr>
        <p:spPr>
          <a:xfrm>
            <a:off x="1714465" y="76330"/>
            <a:ext cx="5401602"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 iron core</a:t>
            </a:r>
          </a:p>
        </p:txBody>
      </p:sp>
    </p:spTree>
    <p:extLst>
      <p:ext uri="{BB962C8B-B14F-4D97-AF65-F5344CB8AC3E}">
        <p14:creationId xmlns:p14="http://schemas.microsoft.com/office/powerpoint/2010/main" val="6268017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3"/>
          <p:cNvSpPr>
            <a:spLocks noChangeShapeType="1"/>
          </p:cNvSpPr>
          <p:nvPr/>
        </p:nvSpPr>
        <p:spPr bwMode="auto">
          <a:xfrm>
            <a:off x="395288" y="765175"/>
            <a:ext cx="8207375" cy="0"/>
          </a:xfrm>
          <a:prstGeom prst="line">
            <a:avLst/>
          </a:prstGeom>
          <a:noFill/>
          <a:ln w="76200">
            <a:solidFill>
              <a:srgbClr val="FF6600"/>
            </a:solidFill>
            <a:round/>
            <a:headEnd/>
            <a:tailEnd/>
          </a:ln>
        </p:spPr>
        <p:txBody>
          <a:bodyPr/>
          <a:lstStyle/>
          <a:p>
            <a:endParaRPr lang="zh-CN" altLang="en-US"/>
          </a:p>
        </p:txBody>
      </p:sp>
      <p:pic>
        <p:nvPicPr>
          <p:cNvPr id="2052" name="Picture 4"/>
          <p:cNvPicPr>
            <a:picLocks noChangeAspect="1" noChangeArrowheads="1"/>
          </p:cNvPicPr>
          <p:nvPr/>
        </p:nvPicPr>
        <p:blipFill>
          <a:blip r:embed="rId2" cstate="print"/>
          <a:srcRect/>
          <a:stretch>
            <a:fillRect/>
          </a:stretch>
        </p:blipFill>
        <p:spPr bwMode="auto">
          <a:xfrm>
            <a:off x="1331640" y="4869160"/>
            <a:ext cx="2827416" cy="1786187"/>
          </a:xfrm>
          <a:prstGeom prst="rect">
            <a:avLst/>
          </a:prstGeom>
          <a:noFill/>
          <a:ln w="9525">
            <a:noFill/>
            <a:miter lim="800000"/>
            <a:headEnd/>
            <a:tailEnd/>
          </a:ln>
          <a:effectLst/>
        </p:spPr>
      </p:pic>
      <p:sp>
        <p:nvSpPr>
          <p:cNvPr id="11" name="Rectangle 8"/>
          <p:cNvSpPr>
            <a:spLocks noChangeArrowheads="1"/>
          </p:cNvSpPr>
          <p:nvPr/>
        </p:nvSpPr>
        <p:spPr bwMode="auto">
          <a:xfrm>
            <a:off x="251519" y="1219399"/>
            <a:ext cx="8207375" cy="769441"/>
          </a:xfrm>
          <a:prstGeom prst="rect">
            <a:avLst/>
          </a:prstGeom>
          <a:noFill/>
          <a:ln w="9525">
            <a:noFill/>
            <a:miter lim="800000"/>
            <a:headEnd/>
            <a:tailEnd/>
          </a:ln>
        </p:spPr>
        <p:txBody>
          <a:bodyPr wrap="square" anchor="ctr">
            <a:spAutoFit/>
          </a:bodyPr>
          <a:lstStyle/>
          <a:p>
            <a:pPr marL="342900" indent="-342900" algn="just">
              <a:spcBef>
                <a:spcPts val="1200"/>
              </a:spcBef>
            </a:pPr>
            <a:r>
              <a:rPr lang="en-US" altLang="zh-CN" sz="2000" b="1" dirty="0" smtClean="0">
                <a:solidFill>
                  <a:srgbClr val="FF0000"/>
                </a:solidFill>
                <a:ea typeface="华文楷体"/>
                <a:cs typeface="Times New Roman" pitchFamily="18" charset="0"/>
              </a:rPr>
              <a:t>      </a:t>
            </a:r>
            <a:r>
              <a:rPr lang="en-US" altLang="zh-CN" sz="2200" b="1" dirty="0" smtClean="0">
                <a:solidFill>
                  <a:srgbClr val="FF0000"/>
                </a:solidFill>
                <a:ea typeface="华文楷体"/>
                <a:cs typeface="Times New Roman" pitchFamily="18" charset="0"/>
              </a:rPr>
              <a:t>The field of the prototype magnet was measured by Hall probe measurement system in the lab. of IHEP.</a:t>
            </a:r>
            <a:endParaRPr lang="en-US" altLang="zh-CN" sz="2200" b="1" dirty="0">
              <a:solidFill>
                <a:srgbClr val="FF0000"/>
              </a:solidFill>
              <a:ea typeface="华文楷体"/>
              <a:cs typeface="Times New Roman" pitchFamily="18" charset="0"/>
            </a:endParaRPr>
          </a:p>
        </p:txBody>
      </p:sp>
      <p:sp>
        <p:nvSpPr>
          <p:cNvPr id="14" name="Rectangle 8"/>
          <p:cNvSpPr>
            <a:spLocks noChangeArrowheads="1"/>
          </p:cNvSpPr>
          <p:nvPr/>
        </p:nvSpPr>
        <p:spPr bwMode="auto">
          <a:xfrm>
            <a:off x="408644" y="2132856"/>
            <a:ext cx="8050250" cy="2246769"/>
          </a:xfrm>
          <a:prstGeom prst="rect">
            <a:avLst/>
          </a:prstGeom>
          <a:noFill/>
          <a:ln w="9525">
            <a:noFill/>
            <a:miter lim="800000"/>
            <a:headEnd/>
            <a:tailEnd/>
          </a:ln>
        </p:spPr>
        <p:txBody>
          <a:bodyPr wrap="square" anchor="ctr">
            <a:spAutoFit/>
          </a:bodyPr>
          <a:lstStyle/>
          <a:p>
            <a:pPr marL="342900" indent="-342900" algn="just">
              <a:spcBef>
                <a:spcPts val="1200"/>
              </a:spcBef>
              <a:buFont typeface="Wingdings" panose="05000000000000000000" pitchFamily="2" charset="2"/>
              <a:buChar char="ü"/>
            </a:pPr>
            <a:r>
              <a:rPr lang="en-US" altLang="zh-CN" sz="2000" b="1" dirty="0" smtClean="0">
                <a:ea typeface="华文楷体"/>
                <a:cs typeface="Times New Roman" pitchFamily="18" charset="0"/>
              </a:rPr>
              <a:t>The remnant </a:t>
            </a:r>
            <a:r>
              <a:rPr lang="en-US" altLang="zh-CN" sz="2000" b="1" dirty="0">
                <a:ea typeface="华文楷体"/>
                <a:cs typeface="Times New Roman" pitchFamily="18" charset="0"/>
              </a:rPr>
              <a:t>field in the magnet gap is about 4-6Gs, which is 13%-20% of the low field of </a:t>
            </a:r>
            <a:r>
              <a:rPr lang="en-US" altLang="zh-CN" sz="2000" b="1" dirty="0" smtClean="0">
                <a:ea typeface="华文楷体"/>
                <a:cs typeface="Times New Roman" pitchFamily="18" charset="0"/>
              </a:rPr>
              <a:t>29Gs</a:t>
            </a:r>
            <a:r>
              <a:rPr lang="en-US" altLang="zh-CN" sz="2000" b="1" dirty="0">
                <a:ea typeface="华文楷体"/>
                <a:cs typeface="Times New Roman" pitchFamily="18" charset="0"/>
              </a:rPr>
              <a:t>. </a:t>
            </a:r>
            <a:endParaRPr lang="en-US" altLang="zh-CN" sz="2000" b="1" dirty="0" smtClean="0">
              <a:ea typeface="华文楷体"/>
              <a:cs typeface="Times New Roman" pitchFamily="18" charset="0"/>
            </a:endParaRPr>
          </a:p>
          <a:p>
            <a:pPr marL="342900" indent="-342900" algn="just">
              <a:spcBef>
                <a:spcPts val="1200"/>
              </a:spcBef>
              <a:buFont typeface="Wingdings" panose="05000000000000000000" pitchFamily="2" charset="2"/>
              <a:buChar char="ü"/>
            </a:pPr>
            <a:r>
              <a:rPr lang="en-US" altLang="zh-CN" sz="2000" b="1" dirty="0" smtClean="0">
                <a:ea typeface="华文楷体"/>
                <a:cs typeface="Times New Roman" pitchFamily="18" charset="0"/>
              </a:rPr>
              <a:t>Due </a:t>
            </a:r>
            <a:r>
              <a:rPr lang="en-US" altLang="zh-CN" sz="2000" b="1" dirty="0">
                <a:ea typeface="华文楷体"/>
                <a:cs typeface="Times New Roman" pitchFamily="18" charset="0"/>
              </a:rPr>
              <a:t>to </a:t>
            </a:r>
            <a:r>
              <a:rPr lang="en-US" altLang="zh-CN" sz="2000" b="1" dirty="0" smtClean="0">
                <a:ea typeface="华文楷体"/>
                <a:cs typeface="Times New Roman" pitchFamily="18" charset="0"/>
              </a:rPr>
              <a:t>the remnant field in the core, </a:t>
            </a:r>
            <a:r>
              <a:rPr lang="en-US" altLang="zh-CN" sz="2000" b="1" dirty="0">
                <a:ea typeface="华文楷体"/>
                <a:cs typeface="Times New Roman" pitchFamily="18" charset="0"/>
              </a:rPr>
              <a:t>the field </a:t>
            </a:r>
            <a:r>
              <a:rPr lang="en-US" altLang="zh-CN" sz="2000" b="1" dirty="0" smtClean="0">
                <a:ea typeface="华文楷体"/>
                <a:cs typeface="Times New Roman" pitchFamily="18" charset="0"/>
              </a:rPr>
              <a:t>uniformity </a:t>
            </a:r>
            <a:r>
              <a:rPr lang="en-US" altLang="zh-CN" sz="2000" b="1" dirty="0">
                <a:ea typeface="华文楷体"/>
                <a:cs typeface="Times New Roman" pitchFamily="18" charset="0"/>
              </a:rPr>
              <a:t>at low field becomes 10 time </a:t>
            </a:r>
            <a:r>
              <a:rPr lang="en-US" altLang="zh-CN" sz="2000" b="1" dirty="0" smtClean="0">
                <a:ea typeface="华文楷体"/>
                <a:cs typeface="Times New Roman" pitchFamily="18" charset="0"/>
              </a:rPr>
              <a:t>worse </a:t>
            </a:r>
            <a:r>
              <a:rPr lang="en-US" altLang="zh-CN" sz="2000" b="1" dirty="0">
                <a:ea typeface="华文楷体"/>
                <a:cs typeface="Times New Roman" pitchFamily="18" charset="0"/>
              </a:rPr>
              <a:t>than that at high </a:t>
            </a:r>
            <a:r>
              <a:rPr lang="en-US" altLang="zh-CN" sz="2000" b="1" dirty="0" smtClean="0">
                <a:ea typeface="华文楷体"/>
                <a:cs typeface="Times New Roman" pitchFamily="18" charset="0"/>
              </a:rPr>
              <a:t>field</a:t>
            </a:r>
            <a:endParaRPr lang="en-US" altLang="zh-CN" sz="2000" b="1" dirty="0">
              <a:ea typeface="华文楷体"/>
              <a:cs typeface="Times New Roman" pitchFamily="18" charset="0"/>
            </a:endParaRPr>
          </a:p>
          <a:p>
            <a:pPr marL="342900" indent="-342900" algn="just">
              <a:spcBef>
                <a:spcPts val="1200"/>
              </a:spcBef>
              <a:buFont typeface="Wingdings" panose="05000000000000000000" pitchFamily="2" charset="2"/>
              <a:buChar char="ü"/>
            </a:pPr>
            <a:r>
              <a:rPr lang="en-US" altLang="zh-CN" sz="2000" b="1" dirty="0" smtClean="0">
                <a:ea typeface="华文楷体"/>
                <a:cs typeface="Times New Roman" pitchFamily="18" charset="0"/>
              </a:rPr>
              <a:t>The </a:t>
            </a:r>
            <a:r>
              <a:rPr lang="en-US" altLang="zh-CN" sz="2000" b="1" dirty="0">
                <a:ea typeface="华文楷体"/>
                <a:cs typeface="Times New Roman" pitchFamily="18" charset="0"/>
              </a:rPr>
              <a:t>f</a:t>
            </a:r>
            <a:r>
              <a:rPr lang="en-US" altLang="zh-CN" sz="2000" b="1" dirty="0" smtClean="0">
                <a:ea typeface="华文楷体"/>
                <a:cs typeface="Times New Roman" pitchFamily="18" charset="0"/>
              </a:rPr>
              <a:t>ield reproducibility at low field becomes 40 time worse than that at high field. </a:t>
            </a:r>
          </a:p>
        </p:txBody>
      </p:sp>
      <p:pic>
        <p:nvPicPr>
          <p:cNvPr id="9" name="Picture 3"/>
          <p:cNvPicPr>
            <a:picLocks noChangeArrowheads="1"/>
          </p:cNvPicPr>
          <p:nvPr/>
        </p:nvPicPr>
        <p:blipFill>
          <a:blip r:embed="rId3" cstate="print"/>
          <a:srcRect/>
          <a:stretch>
            <a:fillRect/>
          </a:stretch>
        </p:blipFill>
        <p:spPr bwMode="auto">
          <a:xfrm>
            <a:off x="4716016" y="4869160"/>
            <a:ext cx="2973480" cy="1690913"/>
          </a:xfrm>
          <a:prstGeom prst="rect">
            <a:avLst/>
          </a:prstGeom>
          <a:noFill/>
          <a:ln w="9525">
            <a:noFill/>
            <a:miter lim="800000"/>
            <a:headEnd/>
            <a:tailEnd/>
          </a:ln>
        </p:spPr>
      </p:pic>
      <p:sp>
        <p:nvSpPr>
          <p:cNvPr id="10" name="Rectangle 4"/>
          <p:cNvSpPr txBox="1">
            <a:spLocks noChangeArrowheads="1"/>
          </p:cNvSpPr>
          <p:nvPr/>
        </p:nvSpPr>
        <p:spPr>
          <a:xfrm>
            <a:off x="357414" y="824615"/>
            <a:ext cx="8101481" cy="537011"/>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10000"/>
              </a:lnSpc>
              <a:spcBef>
                <a:spcPct val="20000"/>
              </a:spcBef>
              <a:spcAft>
                <a:spcPts val="0"/>
              </a:spcAft>
              <a:buClrTx/>
              <a:buSzTx/>
              <a:buFontTx/>
              <a:buNone/>
              <a:tabLst/>
              <a:defRPr/>
            </a:pPr>
            <a:r>
              <a:rPr lang="en-US" altLang="zh-CN" sz="2400" b="1" dirty="0">
                <a:solidFill>
                  <a:srgbClr val="0000FF"/>
                </a:solidFill>
                <a:latin typeface="Times New Roman" pitchFamily="18" charset="0"/>
                <a:ea typeface="华文楷体"/>
                <a:cs typeface="Times New Roman" pitchFamily="18" charset="0"/>
              </a:rPr>
              <a:t>3</a:t>
            </a:r>
            <a:r>
              <a:rPr lang="en-US" altLang="zh-CN" sz="2400" b="1" dirty="0" smtClean="0">
                <a:solidFill>
                  <a:srgbClr val="0000FF"/>
                </a:solidFill>
                <a:latin typeface="Times New Roman" pitchFamily="18" charset="0"/>
                <a:ea typeface="华文楷体"/>
                <a:cs typeface="Times New Roman" pitchFamily="18" charset="0"/>
              </a:rPr>
              <a:t>  Test of </a:t>
            </a:r>
            <a:r>
              <a:rPr lang="en-US" altLang="zh-CN" sz="2400" b="1" dirty="0">
                <a:solidFill>
                  <a:srgbClr val="0000FF"/>
                </a:solidFill>
                <a:latin typeface="Times New Roman" pitchFamily="18" charset="0"/>
                <a:ea typeface="华文楷体"/>
                <a:cs typeface="Times New Roman" pitchFamily="18" charset="0"/>
              </a:rPr>
              <a:t>a subscale prototype </a:t>
            </a:r>
            <a:r>
              <a:rPr lang="en-US" altLang="zh-CN" sz="2400" b="1" dirty="0" smtClean="0">
                <a:solidFill>
                  <a:srgbClr val="0000FF"/>
                </a:solidFill>
                <a:latin typeface="Times New Roman" pitchFamily="18" charset="0"/>
                <a:ea typeface="华文楷体"/>
                <a:cs typeface="Times New Roman" pitchFamily="18" charset="0"/>
              </a:rPr>
              <a:t>dipole magnet</a:t>
            </a:r>
            <a:endParaRPr lang="en-US" altLang="zh-CN" sz="2400" b="1" dirty="0">
              <a:solidFill>
                <a:srgbClr val="0000FF"/>
              </a:solidFill>
              <a:latin typeface="Times New Roman" pitchFamily="18" charset="0"/>
              <a:ea typeface="华文楷体"/>
              <a:cs typeface="Times New Roman" pitchFamily="18" charset="0"/>
            </a:endParaRPr>
          </a:p>
        </p:txBody>
      </p:sp>
      <p:sp>
        <p:nvSpPr>
          <p:cNvPr id="12" name="Rectangle 4"/>
          <p:cNvSpPr txBox="1">
            <a:spLocks noChangeArrowheads="1"/>
          </p:cNvSpPr>
          <p:nvPr/>
        </p:nvSpPr>
        <p:spPr>
          <a:xfrm>
            <a:off x="1714465" y="76330"/>
            <a:ext cx="5401602" cy="4333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Dipole magnet with iron core</a:t>
            </a:r>
          </a:p>
        </p:txBody>
      </p:sp>
    </p:spTree>
    <p:extLst>
      <p:ext uri="{BB962C8B-B14F-4D97-AF65-F5344CB8AC3E}">
        <p14:creationId xmlns:p14="http://schemas.microsoft.com/office/powerpoint/2010/main" val="13782671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56092</TotalTime>
  <Words>2508</Words>
  <Application>Microsoft Office PowerPoint</Application>
  <PresentationFormat>全屏显示(4:3)</PresentationFormat>
  <Paragraphs>393</Paragraphs>
  <Slides>30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30</vt:i4>
      </vt:variant>
    </vt:vector>
  </HeadingPairs>
  <TitlesOfParts>
    <vt:vector size="39" baseType="lpstr">
      <vt:lpstr>MS Mincho</vt:lpstr>
      <vt:lpstr>华文楷体</vt:lpstr>
      <vt:lpstr>楷体</vt:lpstr>
      <vt:lpstr>宋体</vt:lpstr>
      <vt:lpstr>Arial</vt:lpstr>
      <vt:lpstr>Calibri</vt:lpstr>
      <vt:lpstr>Times New Roman</vt:lpstr>
      <vt:lpstr>Wingdings</vt:lpstr>
      <vt:lpstr>Office 主题</vt:lpstr>
      <vt:lpstr>Development of the prototype dipole magnet for CEPC Booster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David-55</dc:creator>
  <cp:lastModifiedBy>unknown</cp:lastModifiedBy>
  <cp:revision>214</cp:revision>
  <dcterms:created xsi:type="dcterms:W3CDTF">2017-03-23T08:19:48Z</dcterms:created>
  <dcterms:modified xsi:type="dcterms:W3CDTF">2019-04-16T05:19:45Z</dcterms:modified>
</cp:coreProperties>
</file>