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sldIdLst>
    <p:sldId id="256" r:id="rId2"/>
    <p:sldId id="333" r:id="rId3"/>
    <p:sldId id="430" r:id="rId4"/>
    <p:sldId id="436" r:id="rId5"/>
    <p:sldId id="432" r:id="rId6"/>
    <p:sldId id="433" r:id="rId7"/>
    <p:sldId id="434" r:id="rId8"/>
    <p:sldId id="435" r:id="rId9"/>
    <p:sldId id="456" r:id="rId10"/>
    <p:sldId id="457" r:id="rId11"/>
    <p:sldId id="438" r:id="rId12"/>
    <p:sldId id="439" r:id="rId13"/>
    <p:sldId id="441" r:id="rId14"/>
    <p:sldId id="442" r:id="rId15"/>
    <p:sldId id="445" r:id="rId16"/>
    <p:sldId id="446" r:id="rId17"/>
    <p:sldId id="448" r:id="rId18"/>
    <p:sldId id="449" r:id="rId19"/>
    <p:sldId id="451" r:id="rId20"/>
    <p:sldId id="443" r:id="rId21"/>
    <p:sldId id="454" r:id="rId22"/>
    <p:sldId id="455" r:id="rId23"/>
    <p:sldId id="375" r:id="rId24"/>
    <p:sldId id="377" r:id="rId25"/>
    <p:sldId id="453" r:id="rId26"/>
    <p:sldId id="452"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9E23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41" autoAdjust="0"/>
    <p:restoredTop sz="90837" autoAdjust="0"/>
  </p:normalViewPr>
  <p:slideViewPr>
    <p:cSldViewPr>
      <p:cViewPr varScale="1">
        <p:scale>
          <a:sx n="63" d="100"/>
          <a:sy n="63" d="100"/>
        </p:scale>
        <p:origin x="1440"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3F793F-F6E5-4880-B4E6-722471D22440}" type="datetimeFigureOut">
              <a:rPr lang="zh-CN" altLang="en-US" smtClean="0"/>
              <a:t>2019/4/15</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D3B716-D2E4-498B-833D-A27C1E2768C3}" type="slidenum">
              <a:rPr lang="zh-CN" altLang="en-US" smtClean="0"/>
              <a:t>‹#›</a:t>
            </a:fld>
            <a:endParaRPr lang="zh-CN" altLang="en-US"/>
          </a:p>
        </p:txBody>
      </p:sp>
    </p:spTree>
    <p:extLst>
      <p:ext uri="{BB962C8B-B14F-4D97-AF65-F5344CB8AC3E}">
        <p14:creationId xmlns:p14="http://schemas.microsoft.com/office/powerpoint/2010/main" val="4158451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C3E802-4D75-4DB0-B902-331CD5AA0045}" type="slidenum">
              <a:rPr lang="zh-CN" altLang="en-US" smtClean="0"/>
              <a:t>13</a:t>
            </a:fld>
            <a:endParaRPr lang="zh-CN" altLang="en-US"/>
          </a:p>
        </p:txBody>
      </p:sp>
    </p:spTree>
    <p:extLst>
      <p:ext uri="{BB962C8B-B14F-4D97-AF65-F5344CB8AC3E}">
        <p14:creationId xmlns:p14="http://schemas.microsoft.com/office/powerpoint/2010/main" val="26393687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descr="PPT背景副本"/>
          <p:cNvPicPr>
            <a:picLocks noChangeAspect="1" noChangeArrowheads="1"/>
          </p:cNvPicPr>
          <p:nvPr/>
        </p:nvPicPr>
        <p:blipFill>
          <a:blip r:embed="rId2" cstate="print"/>
          <a:srcRect l="7502" t="7797"/>
          <a:stretch>
            <a:fillRect/>
          </a:stretch>
        </p:blipFill>
        <p:spPr bwMode="auto">
          <a:xfrm>
            <a:off x="0" y="0"/>
            <a:ext cx="9180512" cy="6885384"/>
          </a:xfrm>
          <a:prstGeom prst="rect">
            <a:avLst/>
          </a:prstGeom>
          <a:noFill/>
          <a:ln w="9525">
            <a:noFill/>
            <a:miter lim="800000"/>
            <a:headEnd/>
            <a:tailEnd/>
          </a:ln>
        </p:spPr>
      </p:pic>
      <p:sp>
        <p:nvSpPr>
          <p:cNvPr id="165891" name="Rectangle 3"/>
          <p:cNvSpPr>
            <a:spLocks noGrp="1" noChangeArrowheads="1"/>
          </p:cNvSpPr>
          <p:nvPr>
            <p:ph type="ctrTitle"/>
          </p:nvPr>
        </p:nvSpPr>
        <p:spPr>
          <a:xfrm>
            <a:off x="571472" y="1714488"/>
            <a:ext cx="7772400" cy="2090735"/>
          </a:xfrm>
          <a:effectLst>
            <a:outerShdw dist="17961" dir="2700000" algn="ctr" rotWithShape="0">
              <a:schemeClr val="bg2"/>
            </a:outerShdw>
          </a:effectLst>
        </p:spPr>
        <p:txBody>
          <a:bodyPr/>
          <a:lstStyle>
            <a:lvl1pPr>
              <a:defRPr sz="5400" b="1">
                <a:solidFill>
                  <a:srgbClr val="0070C0"/>
                </a:solidFill>
              </a:defRPr>
            </a:lvl1pPr>
          </a:lstStyle>
          <a:p>
            <a:r>
              <a:rPr lang="zh-CN" altLang="en-US" smtClean="0"/>
              <a:t>单击此处编辑母版标题样式</a:t>
            </a:r>
            <a:endParaRPr lang="zh-CN" altLang="en-US" dirty="0"/>
          </a:p>
        </p:txBody>
      </p:sp>
      <p:sp>
        <p:nvSpPr>
          <p:cNvPr id="165892" name="Rectangle 4"/>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5" name="Rectangle 5"/>
          <p:cNvSpPr>
            <a:spLocks noGrp="1" noChangeArrowheads="1"/>
          </p:cNvSpPr>
          <p:nvPr>
            <p:ph type="dt" sz="half" idx="10"/>
          </p:nvPr>
        </p:nvSpPr>
        <p:spPr/>
        <p:txBody>
          <a:bodyPr/>
          <a:lstStyle>
            <a:lvl1pPr>
              <a:defRPr smtClean="0"/>
            </a:lvl1pPr>
          </a:lstStyle>
          <a:p>
            <a:fld id="{D0B50917-0F61-4520-B727-32D9A82CE98A}" type="datetime1">
              <a:rPr lang="zh-CN" altLang="en-US" smtClean="0"/>
              <a:t>2019/4/15</a:t>
            </a:fld>
            <a:endParaRPr lang="zh-CN" altLang="en-US"/>
          </a:p>
        </p:txBody>
      </p:sp>
      <p:sp>
        <p:nvSpPr>
          <p:cNvPr id="6" name="Rectangle 6"/>
          <p:cNvSpPr>
            <a:spLocks noGrp="1" noChangeArrowheads="1"/>
          </p:cNvSpPr>
          <p:nvPr>
            <p:ph type="ftr" sz="quarter" idx="11"/>
          </p:nvPr>
        </p:nvSpPr>
        <p:spPr/>
        <p:txBody>
          <a:bodyPr/>
          <a:lstStyle>
            <a:lvl1pPr>
              <a:defRPr smtClean="0"/>
            </a:lvl1pPr>
          </a:lstStyle>
          <a:p>
            <a:endParaRPr lang="zh-CN" altLang="en-US"/>
          </a:p>
        </p:txBody>
      </p:sp>
      <p:sp>
        <p:nvSpPr>
          <p:cNvPr id="7" name="Rectangle 7"/>
          <p:cNvSpPr>
            <a:spLocks noGrp="1" noChangeArrowheads="1"/>
          </p:cNvSpPr>
          <p:nvPr>
            <p:ph type="sldNum" sz="quarter" idx="12"/>
          </p:nvPr>
        </p:nvSpPr>
        <p:spPr/>
        <p:txBody>
          <a:bodyPr/>
          <a:lstStyle>
            <a:lvl1pPr>
              <a:defRPr smtClean="0"/>
            </a:lvl1p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fld id="{43D926A2-678F-4FB5-B3A7-B4065BE6CC3E}" type="datetime1">
              <a:rPr lang="zh-CN" altLang="en-US" smtClean="0"/>
              <a:t>2019/4/15</a:t>
            </a:fld>
            <a:endParaRPr lang="zh-CN" altLang="en-US"/>
          </a:p>
        </p:txBody>
      </p:sp>
      <p:sp>
        <p:nvSpPr>
          <p:cNvPr id="5" name="Rectangle 6"/>
          <p:cNvSpPr>
            <a:spLocks noGrp="1" noChangeArrowheads="1"/>
          </p:cNvSpPr>
          <p:nvPr>
            <p:ph type="ftr" sz="quarter" idx="11"/>
          </p:nvPr>
        </p:nvSpPr>
        <p:spPr>
          <a:ln/>
        </p:spPr>
        <p:txBody>
          <a:bodyPr/>
          <a:lstStyle>
            <a:lvl1pPr>
              <a:defRPr/>
            </a:lvl1pPr>
          </a:lstStyle>
          <a:p>
            <a:endParaRPr lang="zh-CN" altLang="en-US"/>
          </a:p>
        </p:txBody>
      </p:sp>
      <p:sp>
        <p:nvSpPr>
          <p:cNvPr id="6"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4450"/>
            <a:ext cx="2057400" cy="6081713"/>
          </a:xfrm>
        </p:spPr>
        <p:txBody>
          <a:bodyPr vert="eaVert"/>
          <a:lstStyle/>
          <a:p>
            <a:r>
              <a:rPr lang="zh-CN" altLang="en-US" smtClean="0"/>
              <a:t>单击此处编辑母版标题样式</a:t>
            </a:r>
            <a:endParaRPr lang="zh-CN" altLang="en-US"/>
          </a:p>
        </p:txBody>
      </p:sp>
      <p:sp>
        <p:nvSpPr>
          <p:cNvPr id="3" name="Vertical Text Placeholder 2"/>
          <p:cNvSpPr>
            <a:spLocks noGrp="1"/>
          </p:cNvSpPr>
          <p:nvPr>
            <p:ph type="body" orient="vert" idx="1"/>
          </p:nvPr>
        </p:nvSpPr>
        <p:spPr>
          <a:xfrm>
            <a:off x="457200" y="44450"/>
            <a:ext cx="6019800" cy="60817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dt" sz="half" idx="10"/>
          </p:nvPr>
        </p:nvSpPr>
        <p:spPr>
          <a:ln/>
        </p:spPr>
        <p:txBody>
          <a:bodyPr/>
          <a:lstStyle>
            <a:lvl1pPr>
              <a:defRPr/>
            </a:lvl1pPr>
          </a:lstStyle>
          <a:p>
            <a:fld id="{1A6B1C6A-8049-43CC-83A0-38040A3B8B7B}" type="datetime1">
              <a:rPr lang="zh-CN" altLang="en-US" smtClean="0"/>
              <a:t>2019/4/15</a:t>
            </a:fld>
            <a:endParaRPr lang="zh-CN" altLang="en-US"/>
          </a:p>
        </p:txBody>
      </p:sp>
      <p:sp>
        <p:nvSpPr>
          <p:cNvPr id="5" name="Rectangle 6"/>
          <p:cNvSpPr>
            <a:spLocks noGrp="1" noChangeArrowheads="1"/>
          </p:cNvSpPr>
          <p:nvPr>
            <p:ph type="ftr" sz="quarter" idx="11"/>
          </p:nvPr>
        </p:nvSpPr>
        <p:spPr>
          <a:ln/>
        </p:spPr>
        <p:txBody>
          <a:bodyPr/>
          <a:lstStyle>
            <a:lvl1pPr>
              <a:defRPr/>
            </a:lvl1pPr>
          </a:lstStyle>
          <a:p>
            <a:endParaRPr lang="zh-CN" altLang="en-US"/>
          </a:p>
        </p:txBody>
      </p:sp>
      <p:sp>
        <p:nvSpPr>
          <p:cNvPr id="6"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0" y="71438"/>
            <a:ext cx="9144000" cy="836612"/>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25538"/>
            <a:ext cx="4038600" cy="53276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125538"/>
            <a:ext cx="4038600" cy="25876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865563"/>
            <a:ext cx="4038600" cy="25876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17961" dir="2700000" algn="ctr" rotWithShape="0">
              <a:schemeClr val="tx2"/>
            </a:outerShdw>
          </a:effectLst>
        </p:spPr>
        <p:txBody>
          <a:bodyPr vert="horz" wrap="square" lIns="91440" tIns="45720" rIns="91440" bIns="45720" numCol="1" anchor="ctr" anchorCtr="0" compatLnSpc="1">
            <a:prstTxWarp prst="textNoShape">
              <a:avLst/>
            </a:prstTxWarp>
          </a:bodyPr>
          <a:lstStyle>
            <a:lvl1pPr>
              <a:defRPr lang="zh-CN" altLang="en-US" sz="3500" b="1" baseline="0" dirty="0">
                <a:solidFill>
                  <a:schemeClr val="bg1"/>
                </a:solidFill>
                <a:effectLst/>
                <a:latin typeface="+mj-ea"/>
                <a:ea typeface="+mj-ea"/>
                <a:cs typeface="+mj-cs"/>
              </a:defRPr>
            </a:lvl1pPr>
          </a:lstStyle>
          <a:p>
            <a:pPr lvl="0" algn="l" rtl="0" eaLnBrk="1" fontAlgn="base" hangingPunct="1">
              <a:spcBef>
                <a:spcPct val="0"/>
              </a:spcBef>
              <a:spcAft>
                <a:spcPct val="0"/>
              </a:spcAft>
            </a:pPr>
            <a:r>
              <a:rPr lang="zh-CN" altLang="en-US" smtClean="0"/>
              <a:t>单击此处编辑母版标题样式</a:t>
            </a:r>
            <a:endParaRPr lang="zh-CN" altLang="en-US" dirty="0"/>
          </a:p>
        </p:txBody>
      </p:sp>
      <p:sp>
        <p:nvSpPr>
          <p:cNvPr id="3" name="Content Placeholder 2"/>
          <p:cNvSpPr>
            <a:spLocks noGrp="1"/>
          </p:cNvSpPr>
          <p:nvPr>
            <p:ph idx="1"/>
          </p:nvPr>
        </p:nvSpPr>
        <p:spPr/>
        <p:txBody>
          <a:bodyPr/>
          <a:lstStyle>
            <a:lvl1pPr algn="l">
              <a:buClrTx/>
              <a:buSzPct val="80000"/>
              <a:buFont typeface="Wingdings" pitchFamily="2" charset="2"/>
              <a:buChar char="n"/>
              <a:defRPr b="0">
                <a:solidFill>
                  <a:srgbClr val="002060"/>
                </a:solidFill>
                <a:latin typeface="Times New Roman" panose="02020603050405020304" pitchFamily="18" charset="0"/>
                <a:ea typeface="+mn-ea"/>
              </a:defRPr>
            </a:lvl1pPr>
            <a:lvl2pPr algn="l">
              <a:buClrTx/>
              <a:buSzPct val="80000"/>
              <a:defRPr b="0" baseline="0">
                <a:solidFill>
                  <a:srgbClr val="0070C0"/>
                </a:solidFill>
                <a:latin typeface="Times New Roman" panose="02020603050405020304" pitchFamily="18" charset="0"/>
                <a:ea typeface="+mn-ea"/>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5"/>
          <p:cNvSpPr>
            <a:spLocks noGrp="1" noChangeArrowheads="1"/>
          </p:cNvSpPr>
          <p:nvPr>
            <p:ph type="dt" sz="half" idx="10"/>
          </p:nvPr>
        </p:nvSpPr>
        <p:spPr>
          <a:ln/>
        </p:spPr>
        <p:txBody>
          <a:bodyPr/>
          <a:lstStyle>
            <a:lvl1pPr>
              <a:defRPr/>
            </a:lvl1pPr>
          </a:lstStyle>
          <a:p>
            <a:fld id="{B86C27D9-0984-4E0D-9479-AB571ADA9402}" type="datetime1">
              <a:rPr lang="zh-CN" altLang="en-US" smtClean="0"/>
              <a:t>2019/4/15</a:t>
            </a:fld>
            <a:endParaRPr lang="zh-CN" altLang="en-US"/>
          </a:p>
        </p:txBody>
      </p:sp>
      <p:sp>
        <p:nvSpPr>
          <p:cNvPr id="5" name="Rectangle 6"/>
          <p:cNvSpPr>
            <a:spLocks noGrp="1" noChangeArrowheads="1"/>
          </p:cNvSpPr>
          <p:nvPr>
            <p:ph type="ftr" sz="quarter" idx="11"/>
          </p:nvPr>
        </p:nvSpPr>
        <p:spPr>
          <a:ln/>
        </p:spPr>
        <p:txBody>
          <a:bodyPr/>
          <a:lstStyle>
            <a:lvl1pPr>
              <a:defRPr/>
            </a:lvl1pPr>
          </a:lstStyle>
          <a:p>
            <a:endParaRPr lang="zh-CN" altLang="en-US"/>
          </a:p>
        </p:txBody>
      </p:sp>
      <p:sp>
        <p:nvSpPr>
          <p:cNvPr id="6"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dt" sz="half" idx="10"/>
          </p:nvPr>
        </p:nvSpPr>
        <p:spPr>
          <a:ln/>
        </p:spPr>
        <p:txBody>
          <a:bodyPr/>
          <a:lstStyle>
            <a:lvl1pPr>
              <a:defRPr/>
            </a:lvl1pPr>
          </a:lstStyle>
          <a:p>
            <a:fld id="{E9BE89FC-DACA-4AA6-9249-1EABF49ACDA8}" type="datetime1">
              <a:rPr lang="zh-CN" altLang="en-US" smtClean="0"/>
              <a:t>2019/4/15</a:t>
            </a:fld>
            <a:endParaRPr lang="zh-CN" altLang="en-US"/>
          </a:p>
        </p:txBody>
      </p:sp>
      <p:sp>
        <p:nvSpPr>
          <p:cNvPr id="5" name="Rectangle 6"/>
          <p:cNvSpPr>
            <a:spLocks noGrp="1" noChangeArrowheads="1"/>
          </p:cNvSpPr>
          <p:nvPr>
            <p:ph type="ftr" sz="quarter" idx="11"/>
          </p:nvPr>
        </p:nvSpPr>
        <p:spPr>
          <a:ln/>
        </p:spPr>
        <p:txBody>
          <a:bodyPr/>
          <a:lstStyle>
            <a:lvl1pPr>
              <a:defRPr/>
            </a:lvl1pPr>
          </a:lstStyle>
          <a:p>
            <a:endParaRPr lang="zh-CN" altLang="en-US"/>
          </a:p>
        </p:txBody>
      </p:sp>
      <p:sp>
        <p:nvSpPr>
          <p:cNvPr id="6"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17961" dir="2700000" algn="ctr" rotWithShape="0">
              <a:schemeClr val="tx2"/>
            </a:outerShdw>
          </a:effectLst>
        </p:spPr>
        <p:txBody>
          <a:bodyPr vert="horz" wrap="square" lIns="91440" tIns="45720" rIns="91440" bIns="45720" numCol="1" anchor="ctr" anchorCtr="0" compatLnSpc="1">
            <a:prstTxWarp prst="textNoShape">
              <a:avLst/>
            </a:prstTxWarp>
          </a:bodyPr>
          <a:lstStyle>
            <a:lvl1pPr>
              <a:defRPr lang="zh-CN" altLang="en-US" sz="3600" b="1" baseline="0">
                <a:solidFill>
                  <a:schemeClr val="tx1"/>
                </a:solidFill>
                <a:effectLst>
                  <a:outerShdw blurRad="38100" dist="38100" dir="2700000" algn="tl">
                    <a:srgbClr val="000000">
                      <a:alpha val="43137"/>
                    </a:srgbClr>
                  </a:outerShdw>
                </a:effectLst>
                <a:latin typeface="+mj-lt"/>
                <a:ea typeface="+mj-ea"/>
                <a:cs typeface="+mj-cs"/>
              </a:defRPr>
            </a:lvl1pPr>
          </a:lstStyle>
          <a:p>
            <a:pPr lvl="0" algn="l" rtl="0" eaLnBrk="1" fontAlgn="base" hangingPunct="1">
              <a:spcBef>
                <a:spcPct val="0"/>
              </a:spcBef>
              <a:spcAft>
                <a:spcPct val="0"/>
              </a:spcAft>
            </a:pPr>
            <a:r>
              <a:rPr lang="zh-CN" altLang="en-US" smtClean="0"/>
              <a:t>单击此处编辑母版标题样式</a:t>
            </a:r>
            <a:endParaRPr lang="zh-CN" altLang="en-US"/>
          </a:p>
        </p:txBody>
      </p:sp>
      <p:sp>
        <p:nvSpPr>
          <p:cNvPr id="3" name="Content Placeholder 2"/>
          <p:cNvSpPr>
            <a:spLocks noGrp="1"/>
          </p:cNvSpPr>
          <p:nvPr>
            <p:ph sz="half" idx="1"/>
          </p:nvPr>
        </p:nvSpPr>
        <p:spPr>
          <a:xfrm>
            <a:off x="457200" y="981075"/>
            <a:ext cx="40386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Content Placeholder 3"/>
          <p:cNvSpPr>
            <a:spLocks noGrp="1"/>
          </p:cNvSpPr>
          <p:nvPr>
            <p:ph sz="half" idx="2"/>
          </p:nvPr>
        </p:nvSpPr>
        <p:spPr>
          <a:xfrm>
            <a:off x="4648200" y="981075"/>
            <a:ext cx="4038600" cy="514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dt" sz="half" idx="10"/>
          </p:nvPr>
        </p:nvSpPr>
        <p:spPr>
          <a:ln/>
        </p:spPr>
        <p:txBody>
          <a:bodyPr/>
          <a:lstStyle>
            <a:lvl1pPr>
              <a:defRPr/>
            </a:lvl1pPr>
          </a:lstStyle>
          <a:p>
            <a:fld id="{E8354A2E-2B96-49EB-BA93-E760B5C230AF}" type="datetime1">
              <a:rPr lang="zh-CN" altLang="en-US" smtClean="0"/>
              <a:t>2019/4/15</a:t>
            </a:fld>
            <a:endParaRPr lang="zh-CN" altLang="en-US"/>
          </a:p>
        </p:txBody>
      </p:sp>
      <p:sp>
        <p:nvSpPr>
          <p:cNvPr id="6" name="Rectangle 6"/>
          <p:cNvSpPr>
            <a:spLocks noGrp="1" noChangeArrowheads="1"/>
          </p:cNvSpPr>
          <p:nvPr>
            <p:ph type="ftr" sz="quarter" idx="11"/>
          </p:nvPr>
        </p:nvSpPr>
        <p:spPr>
          <a:ln/>
        </p:spPr>
        <p:txBody>
          <a:bodyPr/>
          <a:lstStyle>
            <a:lvl1pPr>
              <a:defRPr/>
            </a:lvl1pPr>
          </a:lstStyle>
          <a:p>
            <a:endParaRPr lang="zh-CN" altLang="en-US"/>
          </a:p>
        </p:txBody>
      </p:sp>
      <p:sp>
        <p:nvSpPr>
          <p:cNvPr id="7"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71462"/>
            <a:ext cx="8229600" cy="1143000"/>
          </a:xfrm>
          <a:noFill/>
          <a:ln w="9525">
            <a:noFill/>
            <a:miter lim="800000"/>
            <a:headEnd/>
            <a:tailEnd/>
          </a:ln>
          <a:effectLst>
            <a:outerShdw dist="17961" dir="2700000" algn="ctr" rotWithShape="0">
              <a:schemeClr val="tx2"/>
            </a:outerShdw>
          </a:effectLst>
        </p:spPr>
        <p:txBody>
          <a:bodyPr vert="horz" wrap="square" lIns="91440" tIns="45720" rIns="91440" bIns="45720" numCol="1" anchor="ctr" anchorCtr="0" compatLnSpc="1">
            <a:prstTxWarp prst="textNoShape">
              <a:avLst/>
            </a:prstTxWarp>
          </a:bodyPr>
          <a:lstStyle>
            <a:lvl1pPr>
              <a:defRPr lang="zh-CN" altLang="en-US" sz="3600" b="1" baseline="0">
                <a:solidFill>
                  <a:schemeClr val="tx1"/>
                </a:solidFill>
                <a:effectLst>
                  <a:outerShdw blurRad="38100" dist="38100" dir="2700000" algn="tl">
                    <a:srgbClr val="000000">
                      <a:alpha val="43137"/>
                    </a:srgbClr>
                  </a:outerShdw>
                </a:effectLst>
                <a:latin typeface="+mj-lt"/>
                <a:ea typeface="+mj-ea"/>
                <a:cs typeface="+mj-cs"/>
              </a:defRPr>
            </a:lvl1pPr>
          </a:lstStyle>
          <a:p>
            <a:pPr lvl="0" algn="l" rtl="0" eaLnBrk="1" fontAlgn="base" hangingPunct="1">
              <a:spcBef>
                <a:spcPct val="0"/>
              </a:spcBef>
              <a:spcAft>
                <a:spcPct val="0"/>
              </a:spcAft>
            </a:pPr>
            <a:r>
              <a:rPr lang="zh-CN" altLang="en-US" smtClean="0"/>
              <a:t>单击此处编辑母版标题样式</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dt" sz="half" idx="10"/>
          </p:nvPr>
        </p:nvSpPr>
        <p:spPr>
          <a:ln/>
        </p:spPr>
        <p:txBody>
          <a:bodyPr/>
          <a:lstStyle>
            <a:lvl1pPr>
              <a:defRPr/>
            </a:lvl1pPr>
          </a:lstStyle>
          <a:p>
            <a:fld id="{FF07665D-A295-4D72-962A-D505B4B576D0}" type="datetime1">
              <a:rPr lang="zh-CN" altLang="en-US" smtClean="0"/>
              <a:t>2019/4/15</a:t>
            </a:fld>
            <a:endParaRPr lang="zh-CN" altLang="en-US"/>
          </a:p>
        </p:txBody>
      </p:sp>
      <p:sp>
        <p:nvSpPr>
          <p:cNvPr id="8" name="Rectangle 6"/>
          <p:cNvSpPr>
            <a:spLocks noGrp="1" noChangeArrowheads="1"/>
          </p:cNvSpPr>
          <p:nvPr>
            <p:ph type="ftr" sz="quarter" idx="11"/>
          </p:nvPr>
        </p:nvSpPr>
        <p:spPr>
          <a:ln/>
        </p:spPr>
        <p:txBody>
          <a:bodyPr/>
          <a:lstStyle>
            <a:lvl1pPr>
              <a:defRPr/>
            </a:lvl1pPr>
          </a:lstStyle>
          <a:p>
            <a:endParaRPr lang="zh-CN" altLang="en-US"/>
          </a:p>
        </p:txBody>
      </p:sp>
      <p:sp>
        <p:nvSpPr>
          <p:cNvPr id="9"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a:ln/>
        </p:spPr>
        <p:txBody>
          <a:bodyPr/>
          <a:lstStyle>
            <a:lvl1pPr>
              <a:defRPr/>
            </a:lvl1pPr>
          </a:lstStyle>
          <a:p>
            <a:fld id="{E9A3D6AF-0DC6-4740-9AD0-81EB8EF15E1A}" type="datetime1">
              <a:rPr lang="zh-CN" altLang="en-US" smtClean="0"/>
              <a:t>2019/4/15</a:t>
            </a:fld>
            <a:endParaRPr lang="zh-CN" altLang="en-US"/>
          </a:p>
        </p:txBody>
      </p:sp>
      <p:sp>
        <p:nvSpPr>
          <p:cNvPr id="4" name="Rectangle 6"/>
          <p:cNvSpPr>
            <a:spLocks noGrp="1" noChangeArrowheads="1"/>
          </p:cNvSpPr>
          <p:nvPr>
            <p:ph type="ftr" sz="quarter" idx="11"/>
          </p:nvPr>
        </p:nvSpPr>
        <p:spPr>
          <a:ln/>
        </p:spPr>
        <p:txBody>
          <a:bodyPr/>
          <a:lstStyle>
            <a:lvl1pPr>
              <a:defRPr/>
            </a:lvl1pPr>
          </a:lstStyle>
          <a:p>
            <a:endParaRPr lang="zh-CN" altLang="en-US"/>
          </a:p>
        </p:txBody>
      </p:sp>
      <p:sp>
        <p:nvSpPr>
          <p:cNvPr id="5"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2FC4F539-9110-44B0-9129-15B752417F3C}" type="datetime1">
              <a:rPr lang="zh-CN" altLang="en-US" smtClean="0"/>
              <a:t>2019/4/15</a:t>
            </a:fld>
            <a:endParaRPr lang="zh-CN" altLang="en-US"/>
          </a:p>
        </p:txBody>
      </p:sp>
      <p:sp>
        <p:nvSpPr>
          <p:cNvPr id="3" name="Rectangle 6"/>
          <p:cNvSpPr>
            <a:spLocks noGrp="1" noChangeArrowheads="1"/>
          </p:cNvSpPr>
          <p:nvPr>
            <p:ph type="ftr" sz="quarter" idx="11"/>
          </p:nvPr>
        </p:nvSpPr>
        <p:spPr>
          <a:ln/>
        </p:spPr>
        <p:txBody>
          <a:bodyPr/>
          <a:lstStyle>
            <a:lvl1pPr>
              <a:defRPr/>
            </a:lvl1pPr>
          </a:lstStyle>
          <a:p>
            <a:endParaRPr lang="zh-CN" altLang="en-US"/>
          </a:p>
        </p:txBody>
      </p:sp>
      <p:sp>
        <p:nvSpPr>
          <p:cNvPr id="4"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fld id="{0C0B2BE9-3C72-4A46-835C-656A99B2C08A}" type="datetime1">
              <a:rPr lang="zh-CN" altLang="en-US" smtClean="0"/>
              <a:t>2019/4/15</a:t>
            </a:fld>
            <a:endParaRPr lang="zh-CN" altLang="en-US"/>
          </a:p>
        </p:txBody>
      </p:sp>
      <p:sp>
        <p:nvSpPr>
          <p:cNvPr id="6" name="Rectangle 6"/>
          <p:cNvSpPr>
            <a:spLocks noGrp="1" noChangeArrowheads="1"/>
          </p:cNvSpPr>
          <p:nvPr>
            <p:ph type="ftr" sz="quarter" idx="11"/>
          </p:nvPr>
        </p:nvSpPr>
        <p:spPr>
          <a:ln/>
        </p:spPr>
        <p:txBody>
          <a:bodyPr/>
          <a:lstStyle>
            <a:lvl1pPr>
              <a:defRPr/>
            </a:lvl1pPr>
          </a:lstStyle>
          <a:p>
            <a:endParaRPr lang="zh-CN" altLang="en-US"/>
          </a:p>
        </p:txBody>
      </p:sp>
      <p:sp>
        <p:nvSpPr>
          <p:cNvPr id="7"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dt" sz="half" idx="10"/>
          </p:nvPr>
        </p:nvSpPr>
        <p:spPr>
          <a:ln/>
        </p:spPr>
        <p:txBody>
          <a:bodyPr/>
          <a:lstStyle>
            <a:lvl1pPr>
              <a:defRPr/>
            </a:lvl1pPr>
          </a:lstStyle>
          <a:p>
            <a:fld id="{17CB9FD9-3EC7-4716-9FE8-B228E02DCB83}" type="datetime1">
              <a:rPr lang="zh-CN" altLang="en-US" smtClean="0"/>
              <a:t>2019/4/15</a:t>
            </a:fld>
            <a:endParaRPr lang="zh-CN" altLang="en-US"/>
          </a:p>
        </p:txBody>
      </p:sp>
      <p:sp>
        <p:nvSpPr>
          <p:cNvPr id="6" name="Rectangle 6"/>
          <p:cNvSpPr>
            <a:spLocks noGrp="1" noChangeArrowheads="1"/>
          </p:cNvSpPr>
          <p:nvPr>
            <p:ph type="ftr" sz="quarter" idx="11"/>
          </p:nvPr>
        </p:nvSpPr>
        <p:spPr>
          <a:ln/>
        </p:spPr>
        <p:txBody>
          <a:bodyPr/>
          <a:lstStyle>
            <a:lvl1pPr>
              <a:defRPr/>
            </a:lvl1pPr>
          </a:lstStyle>
          <a:p>
            <a:endParaRPr lang="zh-CN" altLang="en-US"/>
          </a:p>
        </p:txBody>
      </p:sp>
      <p:sp>
        <p:nvSpPr>
          <p:cNvPr id="7" name="Rectangle 7"/>
          <p:cNvSpPr>
            <a:spLocks noGrp="1" noChangeArrowheads="1"/>
          </p:cNvSpPr>
          <p:nvPr>
            <p:ph type="sldNum" sz="quarter" idx="12"/>
          </p:nvPr>
        </p:nvSpPr>
        <p:spPr>
          <a:ln/>
        </p:spPr>
        <p:txBody>
          <a:bodyPr/>
          <a:lstStyle>
            <a:lvl1pPr>
              <a:defRPr/>
            </a:lvl1p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2" descr="J:\资料\PPT----汇总\PPT模版\PPT背景副本-窄2.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 y="1"/>
            <a:ext cx="9143999" cy="6879938"/>
          </a:xfrm>
          <a:prstGeom prst="rect">
            <a:avLst/>
          </a:prstGeom>
          <a:noFill/>
          <a:extLst>
            <a:ext uri="{909E8E84-426E-40DD-AFC4-6F175D3DCCD1}">
              <a14:hiddenFill xmlns:a14="http://schemas.microsoft.com/office/drawing/2010/main">
                <a:solidFill>
                  <a:srgbClr val="FFFFFF"/>
                </a:solidFill>
              </a14:hiddenFill>
            </a:ext>
          </a:extLst>
        </p:spPr>
      </p:pic>
      <p:sp>
        <p:nvSpPr>
          <p:cNvPr id="164867" name="Rectangle 3"/>
          <p:cNvSpPr>
            <a:spLocks noGrp="1" noChangeArrowheads="1"/>
          </p:cNvSpPr>
          <p:nvPr>
            <p:ph type="title"/>
          </p:nvPr>
        </p:nvSpPr>
        <p:spPr bwMode="auto">
          <a:xfrm>
            <a:off x="642910" y="44450"/>
            <a:ext cx="8043890" cy="955658"/>
          </a:xfrm>
          <a:prstGeom prst="rect">
            <a:avLst/>
          </a:prstGeom>
          <a:noFill/>
          <a:ln w="9525">
            <a:noFill/>
            <a:miter lim="800000"/>
            <a:headEnd/>
            <a:tailEnd/>
          </a:ln>
          <a:effectLst>
            <a:outerShdw dist="17961" dir="2700000" algn="ctr" rotWithShape="0">
              <a:schemeClr val="tx2"/>
            </a:outerShdw>
          </a:effec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28" name="Rectangle 4"/>
          <p:cNvSpPr>
            <a:spLocks noGrp="1" noChangeArrowheads="1"/>
          </p:cNvSpPr>
          <p:nvPr>
            <p:ph type="body" idx="1"/>
          </p:nvPr>
        </p:nvSpPr>
        <p:spPr bwMode="auto">
          <a:xfrm>
            <a:off x="457200" y="1357297"/>
            <a:ext cx="8229600" cy="47688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6486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fld id="{4A562255-91EF-4B61-B841-B95D72FF0C6E}" type="datetime1">
              <a:rPr lang="zh-CN" altLang="en-US" smtClean="0"/>
              <a:t>2019/4/15</a:t>
            </a:fld>
            <a:endParaRPr lang="zh-CN" altLang="en-US"/>
          </a:p>
        </p:txBody>
      </p:sp>
      <p:sp>
        <p:nvSpPr>
          <p:cNvPr id="16487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endParaRPr lang="zh-CN" altLang="en-US"/>
          </a:p>
        </p:txBody>
      </p:sp>
      <p:sp>
        <p:nvSpPr>
          <p:cNvPr id="16487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1" fontAlgn="base" hangingPunct="1">
        <a:spcBef>
          <a:spcPct val="0"/>
        </a:spcBef>
        <a:spcAft>
          <a:spcPct val="0"/>
        </a:spcAft>
        <a:defRPr sz="3600" b="1" baseline="0">
          <a:solidFill>
            <a:schemeClr val="bg1"/>
          </a:solidFill>
          <a:effectLst>
            <a:outerShdw blurRad="38100" dist="38100" dir="2700000" algn="tl">
              <a:srgbClr val="000000">
                <a:alpha val="43137"/>
              </a:srgbClr>
            </a:outerShdw>
          </a:effectLst>
          <a:latin typeface="+mj-lt"/>
          <a:ea typeface="+mj-ea"/>
          <a:cs typeface="+mj-cs"/>
        </a:defRPr>
      </a:lvl1pPr>
      <a:lvl2pPr algn="ctr" rtl="0" eaLnBrk="1" fontAlgn="base" hangingPunct="1">
        <a:spcBef>
          <a:spcPct val="0"/>
        </a:spcBef>
        <a:spcAft>
          <a:spcPct val="0"/>
        </a:spcAft>
        <a:defRPr sz="3600" b="1">
          <a:solidFill>
            <a:srgbClr val="FF0000"/>
          </a:solidFill>
          <a:latin typeface="Arial" charset="0"/>
          <a:ea typeface="华文中宋" pitchFamily="2" charset="-122"/>
        </a:defRPr>
      </a:lvl2pPr>
      <a:lvl3pPr algn="ctr" rtl="0" eaLnBrk="1" fontAlgn="base" hangingPunct="1">
        <a:spcBef>
          <a:spcPct val="0"/>
        </a:spcBef>
        <a:spcAft>
          <a:spcPct val="0"/>
        </a:spcAft>
        <a:defRPr sz="3600" b="1">
          <a:solidFill>
            <a:srgbClr val="FF0000"/>
          </a:solidFill>
          <a:latin typeface="Arial" charset="0"/>
          <a:ea typeface="华文中宋" pitchFamily="2" charset="-122"/>
        </a:defRPr>
      </a:lvl3pPr>
      <a:lvl4pPr algn="ctr" rtl="0" eaLnBrk="1" fontAlgn="base" hangingPunct="1">
        <a:spcBef>
          <a:spcPct val="0"/>
        </a:spcBef>
        <a:spcAft>
          <a:spcPct val="0"/>
        </a:spcAft>
        <a:defRPr sz="3600" b="1">
          <a:solidFill>
            <a:srgbClr val="FF0000"/>
          </a:solidFill>
          <a:latin typeface="Arial" charset="0"/>
          <a:ea typeface="华文中宋" pitchFamily="2" charset="-122"/>
        </a:defRPr>
      </a:lvl4pPr>
      <a:lvl5pPr algn="ctr" rtl="0" eaLnBrk="1" fontAlgn="base" hangingPunct="1">
        <a:spcBef>
          <a:spcPct val="0"/>
        </a:spcBef>
        <a:spcAft>
          <a:spcPct val="0"/>
        </a:spcAft>
        <a:defRPr sz="3600" b="1">
          <a:solidFill>
            <a:srgbClr val="FF0000"/>
          </a:solidFill>
          <a:latin typeface="Arial" charset="0"/>
          <a:ea typeface="华文中宋" pitchFamily="2" charset="-122"/>
        </a:defRPr>
      </a:lvl5pPr>
      <a:lvl6pPr marL="457200" algn="ctr" rtl="0" eaLnBrk="1" fontAlgn="base" hangingPunct="1">
        <a:spcBef>
          <a:spcPct val="0"/>
        </a:spcBef>
        <a:spcAft>
          <a:spcPct val="0"/>
        </a:spcAft>
        <a:defRPr sz="3600" b="1">
          <a:solidFill>
            <a:srgbClr val="FF0000"/>
          </a:solidFill>
          <a:latin typeface="Arial" charset="0"/>
          <a:ea typeface="华文中宋" pitchFamily="2" charset="-122"/>
        </a:defRPr>
      </a:lvl6pPr>
      <a:lvl7pPr marL="914400" algn="ctr" rtl="0" eaLnBrk="1" fontAlgn="base" hangingPunct="1">
        <a:spcBef>
          <a:spcPct val="0"/>
        </a:spcBef>
        <a:spcAft>
          <a:spcPct val="0"/>
        </a:spcAft>
        <a:defRPr sz="3600" b="1">
          <a:solidFill>
            <a:srgbClr val="FF0000"/>
          </a:solidFill>
          <a:latin typeface="Arial" charset="0"/>
          <a:ea typeface="华文中宋" pitchFamily="2" charset="-122"/>
        </a:defRPr>
      </a:lvl7pPr>
      <a:lvl8pPr marL="1371600" algn="ctr" rtl="0" eaLnBrk="1" fontAlgn="base" hangingPunct="1">
        <a:spcBef>
          <a:spcPct val="0"/>
        </a:spcBef>
        <a:spcAft>
          <a:spcPct val="0"/>
        </a:spcAft>
        <a:defRPr sz="3600" b="1">
          <a:solidFill>
            <a:srgbClr val="FF0000"/>
          </a:solidFill>
          <a:latin typeface="Arial" charset="0"/>
          <a:ea typeface="华文中宋" pitchFamily="2" charset="-122"/>
        </a:defRPr>
      </a:lvl8pPr>
      <a:lvl9pPr marL="1828800" algn="ctr" rtl="0" eaLnBrk="1" fontAlgn="base" hangingPunct="1">
        <a:spcBef>
          <a:spcPct val="0"/>
        </a:spcBef>
        <a:spcAft>
          <a:spcPct val="0"/>
        </a:spcAft>
        <a:defRPr sz="3600" b="1">
          <a:solidFill>
            <a:srgbClr val="FF0000"/>
          </a:solidFill>
          <a:latin typeface="Arial" charset="0"/>
          <a:ea typeface="华文中宋" pitchFamily="2" charset="-122"/>
        </a:defRPr>
      </a:lvl9pPr>
    </p:titleStyle>
    <p:bodyStyle>
      <a:lvl1pPr marL="342900" indent="-342900" algn="just" rtl="0" eaLnBrk="1" fontAlgn="base" hangingPunct="1">
        <a:lnSpc>
          <a:spcPct val="120000"/>
        </a:lnSpc>
        <a:spcBef>
          <a:spcPct val="20000"/>
        </a:spcBef>
        <a:spcAft>
          <a:spcPct val="20000"/>
        </a:spcAft>
        <a:buClr>
          <a:srgbClr val="FF0000"/>
        </a:buClr>
        <a:buSzPct val="90000"/>
        <a:buFont typeface="Wingdings" pitchFamily="2" charset="2"/>
        <a:buChar char="n"/>
        <a:defRPr sz="2800" b="1">
          <a:solidFill>
            <a:schemeClr val="accent2"/>
          </a:solidFill>
          <a:latin typeface="+mn-lt"/>
          <a:ea typeface="+mn-ea"/>
          <a:cs typeface="+mn-cs"/>
        </a:defRPr>
      </a:lvl1pPr>
      <a:lvl2pPr marL="742950" indent="-285750" algn="just" rtl="0" eaLnBrk="1" fontAlgn="base" hangingPunct="1">
        <a:lnSpc>
          <a:spcPct val="110000"/>
        </a:lnSpc>
        <a:spcBef>
          <a:spcPct val="20000"/>
        </a:spcBef>
        <a:spcAft>
          <a:spcPct val="0"/>
        </a:spcAft>
        <a:buClr>
          <a:srgbClr val="33CC33"/>
        </a:buClr>
        <a:buFont typeface="Wingdings" pitchFamily="2" charset="2"/>
        <a:buChar char="l"/>
        <a:defRPr sz="2400" b="1">
          <a:solidFill>
            <a:srgbClr val="0000FF"/>
          </a:solidFill>
          <a:latin typeface="+mn-lt"/>
          <a:ea typeface="+mn-ea"/>
        </a:defRPr>
      </a:lvl2pPr>
      <a:lvl3pPr marL="1143000" indent="-228600" algn="just" rtl="0" eaLnBrk="1" fontAlgn="base" hangingPunct="1">
        <a:spcBef>
          <a:spcPct val="20000"/>
        </a:spcBef>
        <a:spcAft>
          <a:spcPct val="0"/>
        </a:spcAft>
        <a:buChar char="•"/>
        <a:defRPr sz="2400">
          <a:solidFill>
            <a:schemeClr val="tx1"/>
          </a:solidFill>
          <a:latin typeface="+mn-lt"/>
          <a:ea typeface="宋体" charset="-122"/>
        </a:defRPr>
      </a:lvl3pPr>
      <a:lvl4pPr marL="1600200" indent="-228600" algn="just" rtl="0" eaLnBrk="1" fontAlgn="base" hangingPunct="1">
        <a:spcBef>
          <a:spcPct val="20000"/>
        </a:spcBef>
        <a:spcAft>
          <a:spcPct val="0"/>
        </a:spcAft>
        <a:buChar char="–"/>
        <a:defRPr sz="2000">
          <a:solidFill>
            <a:schemeClr val="tx1"/>
          </a:solidFill>
          <a:latin typeface="+mn-lt"/>
          <a:ea typeface="宋体" charset="-122"/>
        </a:defRPr>
      </a:lvl4pPr>
      <a:lvl5pPr marL="2057400" indent="-228600" algn="just" rtl="0" eaLnBrk="1" fontAlgn="base" hangingPunct="1">
        <a:spcBef>
          <a:spcPct val="20000"/>
        </a:spcBef>
        <a:spcAft>
          <a:spcPct val="0"/>
        </a:spcAft>
        <a:buChar char="»"/>
        <a:defRPr sz="2000">
          <a:solidFill>
            <a:schemeClr val="tx1"/>
          </a:solidFill>
          <a:latin typeface="+mn-lt"/>
          <a:ea typeface="宋体" charset="-122"/>
        </a:defRPr>
      </a:lvl5pPr>
      <a:lvl6pPr marL="2514600" indent="-228600" algn="just" rtl="0" eaLnBrk="1" fontAlgn="base" hangingPunct="1">
        <a:spcBef>
          <a:spcPct val="20000"/>
        </a:spcBef>
        <a:spcAft>
          <a:spcPct val="0"/>
        </a:spcAft>
        <a:buChar char="»"/>
        <a:defRPr sz="2000">
          <a:solidFill>
            <a:schemeClr val="tx1"/>
          </a:solidFill>
          <a:latin typeface="+mn-lt"/>
          <a:ea typeface="宋体" charset="-122"/>
        </a:defRPr>
      </a:lvl6pPr>
      <a:lvl7pPr marL="2971800" indent="-228600" algn="just" rtl="0" eaLnBrk="1" fontAlgn="base" hangingPunct="1">
        <a:spcBef>
          <a:spcPct val="20000"/>
        </a:spcBef>
        <a:spcAft>
          <a:spcPct val="0"/>
        </a:spcAft>
        <a:buChar char="»"/>
        <a:defRPr sz="2000">
          <a:solidFill>
            <a:schemeClr val="tx1"/>
          </a:solidFill>
          <a:latin typeface="+mn-lt"/>
          <a:ea typeface="宋体" charset="-122"/>
        </a:defRPr>
      </a:lvl7pPr>
      <a:lvl8pPr marL="3429000" indent="-228600" algn="just" rtl="0" eaLnBrk="1" fontAlgn="base" hangingPunct="1">
        <a:spcBef>
          <a:spcPct val="20000"/>
        </a:spcBef>
        <a:spcAft>
          <a:spcPct val="0"/>
        </a:spcAft>
        <a:buChar char="»"/>
        <a:defRPr sz="2000">
          <a:solidFill>
            <a:schemeClr val="tx1"/>
          </a:solidFill>
          <a:latin typeface="+mn-lt"/>
          <a:ea typeface="宋体" charset="-122"/>
        </a:defRPr>
      </a:lvl8pPr>
      <a:lvl9pPr marL="3886200" indent="-228600" algn="just" rtl="0" eaLnBrk="1" fontAlgn="base" hangingPunct="1">
        <a:spcBef>
          <a:spcPct val="20000"/>
        </a:spcBef>
        <a:spcAft>
          <a:spcPct val="0"/>
        </a:spcAft>
        <a:buChar char="»"/>
        <a:defRPr sz="2000">
          <a:solidFill>
            <a:schemeClr val="tx1"/>
          </a:solidFill>
          <a:latin typeface="+mn-lt"/>
          <a:ea typeface="宋体"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83440" y="1714488"/>
            <a:ext cx="8753056" cy="2090735"/>
          </a:xfrm>
          <a:solidFill>
            <a:srgbClr val="002060"/>
          </a:solidFill>
        </p:spPr>
        <p:txBody>
          <a:bodyPr/>
          <a:lstStyle/>
          <a:p>
            <a:r>
              <a:rPr lang="en-US" altLang="zh-CN" sz="4000" dirty="0">
                <a:solidFill>
                  <a:schemeClr val="bg1"/>
                </a:solidFill>
              </a:rPr>
              <a:t>Radiation Protection Design Progress for CEPC</a:t>
            </a:r>
            <a:endParaRPr lang="zh-CN" altLang="en-US" sz="4000" dirty="0">
              <a:solidFill>
                <a:schemeClr val="bg1"/>
              </a:solidFill>
            </a:endParaRPr>
          </a:p>
        </p:txBody>
      </p:sp>
      <p:sp>
        <p:nvSpPr>
          <p:cNvPr id="3" name="副标题 2"/>
          <p:cNvSpPr>
            <a:spLocks noGrp="1"/>
          </p:cNvSpPr>
          <p:nvPr>
            <p:ph type="subTitle" idx="1"/>
          </p:nvPr>
        </p:nvSpPr>
        <p:spPr>
          <a:solidFill>
            <a:schemeClr val="bg1">
              <a:lumMod val="95000"/>
            </a:schemeClr>
          </a:solidFill>
        </p:spPr>
        <p:txBody>
          <a:bodyPr/>
          <a:lstStyle/>
          <a:p>
            <a:r>
              <a:rPr lang="en-US" altLang="zh-CN" sz="1800" u="sng" dirty="0"/>
              <a:t>Zhongjian </a:t>
            </a:r>
            <a:r>
              <a:rPr lang="en-US" altLang="zh-CN" sz="1800" u="sng" dirty="0" smtClean="0"/>
              <a:t>MA</a:t>
            </a:r>
            <a:r>
              <a:rPr lang="en-US" altLang="zh-CN" sz="1800" dirty="0" smtClean="0"/>
              <a:t>, Yadong DING, </a:t>
            </a:r>
            <a:r>
              <a:rPr lang="en-US" altLang="zh-CN" sz="1800" dirty="0" err="1" smtClean="0"/>
              <a:t>Mingyang</a:t>
            </a:r>
            <a:r>
              <a:rPr lang="en-US" altLang="zh-CN" sz="1800" dirty="0" smtClean="0"/>
              <a:t> YAN </a:t>
            </a:r>
          </a:p>
          <a:p>
            <a:r>
              <a:rPr lang="en-US" altLang="zh-CN" sz="1800" dirty="0" smtClean="0"/>
              <a:t>16/04/2019</a:t>
            </a:r>
            <a:endParaRPr lang="zh-CN" altLang="en-US" sz="1800" dirty="0"/>
          </a:p>
          <a:p>
            <a:r>
              <a:rPr lang="en-US" altLang="zh-CN" sz="1800" dirty="0" smtClean="0">
                <a:solidFill>
                  <a:schemeClr val="tx1"/>
                </a:solidFill>
              </a:rPr>
              <a:t>On behalf of Radiation people in IHEP, CAS</a:t>
            </a:r>
          </a:p>
        </p:txBody>
      </p:sp>
      <p:sp>
        <p:nvSpPr>
          <p:cNvPr id="4" name="文本框 3"/>
          <p:cNvSpPr txBox="1"/>
          <p:nvPr/>
        </p:nvSpPr>
        <p:spPr>
          <a:xfrm>
            <a:off x="3529321" y="6538104"/>
            <a:ext cx="5614679" cy="307777"/>
          </a:xfrm>
          <a:prstGeom prst="rect">
            <a:avLst/>
          </a:prstGeom>
          <a:solidFill>
            <a:schemeClr val="accent2">
              <a:lumMod val="40000"/>
              <a:lumOff val="60000"/>
            </a:schemeClr>
          </a:solid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Workshop on the Circular Electron-Positron Collider, EU Edition 2019</a:t>
            </a:r>
            <a:endParaRPr lang="zh-CN" alt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48542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3. </a:t>
            </a:r>
            <a:r>
              <a:rPr lang="en-GB" sz="2800" dirty="0"/>
              <a:t>Radiation shielding design for main </a:t>
            </a:r>
            <a:r>
              <a:rPr lang="en-GB" sz="2800" dirty="0" smtClean="0"/>
              <a:t>tunnel</a:t>
            </a:r>
            <a:endParaRPr lang="zh-CN" altLang="en-US" sz="2800" dirty="0"/>
          </a:p>
        </p:txBody>
      </p:sp>
      <p:sp>
        <p:nvSpPr>
          <p:cNvPr id="3" name="内容占位符 2"/>
          <p:cNvSpPr>
            <a:spLocks noGrp="1"/>
          </p:cNvSpPr>
          <p:nvPr>
            <p:ph idx="1"/>
          </p:nvPr>
        </p:nvSpPr>
        <p:spPr/>
        <p:txBody>
          <a:bodyPr/>
          <a:lstStyle/>
          <a:p>
            <a:pPr>
              <a:buFont typeface="Courier New" panose="02070309020205020404" pitchFamily="49" charset="0"/>
              <a:buChar char="o"/>
            </a:pPr>
            <a:r>
              <a:rPr lang="en-US" altLang="zh-CN" dirty="0"/>
              <a:t>Average beam loss parameter </a:t>
            </a:r>
          </a:p>
          <a:p>
            <a:pPr lvl="1">
              <a:buFont typeface="Wingdings" panose="05000000000000000000" pitchFamily="2" charset="2"/>
              <a:buChar char="ü"/>
            </a:pPr>
            <a:r>
              <a:rPr lang="en-US" altLang="zh-CN" dirty="0"/>
              <a:t>According to the cumulated number of particles and the lifetime of the beam</a:t>
            </a:r>
          </a:p>
          <a:p>
            <a:pPr>
              <a:buFont typeface="Courier New" panose="02070309020205020404" pitchFamily="49" charset="0"/>
              <a:buChar char="o"/>
            </a:pPr>
            <a:r>
              <a:rPr lang="en-US" altLang="zh-CN" dirty="0"/>
              <a:t>Beam loss calculation</a:t>
            </a:r>
          </a:p>
          <a:p>
            <a:pPr lvl="1">
              <a:buFont typeface="Wingdings" panose="05000000000000000000" pitchFamily="2" charset="2"/>
              <a:buChar char="ü"/>
            </a:pPr>
            <a:r>
              <a:rPr lang="en-US" altLang="zh-CN" dirty="0" smtClean="0"/>
              <a:t>Beam energy:120GeV; Lifetime:1h; circumference:100km;</a:t>
            </a:r>
          </a:p>
          <a:p>
            <a:pPr lvl="1">
              <a:buFont typeface="Wingdings" panose="05000000000000000000" pitchFamily="2" charset="2"/>
              <a:buChar char="ü"/>
            </a:pPr>
            <a:r>
              <a:rPr lang="en-US" altLang="zh-CN" dirty="0" smtClean="0"/>
              <a:t>For </a:t>
            </a:r>
            <a:r>
              <a:rPr lang="en-US" altLang="zh-CN" dirty="0"/>
              <a:t>CEPC: ~</a:t>
            </a:r>
            <a:r>
              <a:rPr lang="en-US" altLang="zh-CN" dirty="0" smtClean="0"/>
              <a:t>0.004 </a:t>
            </a:r>
            <a:r>
              <a:rPr lang="en-US" altLang="zh-CN" dirty="0"/>
              <a:t>W/m</a:t>
            </a:r>
          </a:p>
          <a:p>
            <a:pPr>
              <a:buFont typeface="Courier New" panose="02070309020205020404" pitchFamily="49" charset="0"/>
              <a:buChar char="o"/>
            </a:pPr>
            <a:r>
              <a:rPr lang="en-US" altLang="zh-CN" dirty="0" smtClean="0"/>
              <a:t>So</a:t>
            </a:r>
            <a:r>
              <a:rPr lang="en-US" altLang="zh-CN" dirty="0"/>
              <a:t>, the dose rate in the arc tunnel is about several hundreds </a:t>
            </a:r>
            <a:r>
              <a:rPr lang="el-GR" altLang="zh-CN" dirty="0"/>
              <a:t>μ</a:t>
            </a:r>
            <a:r>
              <a:rPr lang="en-US" altLang="zh-CN" dirty="0" err="1" smtClean="0"/>
              <a:t>Sv</a:t>
            </a:r>
            <a:r>
              <a:rPr lang="en-US" altLang="zh-CN" dirty="0" smtClean="0"/>
              <a:t>/h</a:t>
            </a:r>
          </a:p>
          <a:p>
            <a:endParaRPr lang="en-US" altLang="zh-CN" dirty="0" smtClean="0"/>
          </a:p>
          <a:p>
            <a:pPr lvl="1"/>
            <a:endParaRPr lang="en-US" altLang="zh-CN" sz="3600" dirty="0"/>
          </a:p>
          <a:p>
            <a:endParaRPr lang="zh-CN" altLang="en-US" sz="2000" dirty="0"/>
          </a:p>
        </p:txBody>
      </p:sp>
      <p:sp>
        <p:nvSpPr>
          <p:cNvPr id="4" name="灯片编号占位符 3"/>
          <p:cNvSpPr>
            <a:spLocks noGrp="1"/>
          </p:cNvSpPr>
          <p:nvPr>
            <p:ph type="sldNum" sz="quarter" idx="12"/>
          </p:nvPr>
        </p:nvSpPr>
        <p:spPr/>
        <p:txBody>
          <a:bodyPr/>
          <a:lstStyle/>
          <a:p>
            <a:pPr eaLnBrk="1" latinLnBrk="0" hangingPunct="1"/>
            <a:fld id="{6D95434A-1094-4C26-ADA4-1AB6210859AE}" type="slidenum">
              <a:rPr kumimoji="0" lang="en-US" smtClean="0"/>
              <a:pPr eaLnBrk="1" latinLnBrk="0" hangingPunct="1"/>
              <a:t>10</a:t>
            </a:fld>
            <a:endParaRPr kumimoji="0" lang="zh-CN" altLang="en-US"/>
          </a:p>
        </p:txBody>
      </p:sp>
    </p:spTree>
    <p:extLst>
      <p:ext uri="{BB962C8B-B14F-4D97-AF65-F5344CB8AC3E}">
        <p14:creationId xmlns:p14="http://schemas.microsoft.com/office/powerpoint/2010/main" val="15094540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4. </a:t>
            </a:r>
            <a:r>
              <a:rPr lang="en-GB" altLang="zh-CN" dirty="0"/>
              <a:t>Radiation dose monitor </a:t>
            </a:r>
            <a:r>
              <a:rPr lang="en-GB" altLang="zh-CN" dirty="0" smtClean="0"/>
              <a:t>system</a:t>
            </a:r>
            <a:endParaRPr lang="zh-CN" altLang="en-US" dirty="0"/>
          </a:p>
        </p:txBody>
      </p:sp>
      <p:sp>
        <p:nvSpPr>
          <p:cNvPr id="3" name="Content Placeholder 2"/>
          <p:cNvSpPr>
            <a:spLocks noGrp="1"/>
          </p:cNvSpPr>
          <p:nvPr>
            <p:ph idx="1"/>
          </p:nvPr>
        </p:nvSpPr>
        <p:spPr/>
        <p:txBody>
          <a:bodyPr>
            <a:normAutofit fontScale="92500"/>
          </a:bodyPr>
          <a:lstStyle/>
          <a:p>
            <a:pPr marL="342900" lvl="1" indent="-342900">
              <a:lnSpc>
                <a:spcPct val="100000"/>
              </a:lnSpc>
              <a:spcAft>
                <a:spcPct val="20000"/>
              </a:spcAft>
              <a:buFont typeface="Courier New" panose="02070309020205020404" pitchFamily="49" charset="0"/>
              <a:buChar char="o"/>
            </a:pPr>
            <a:r>
              <a:rPr lang="en-US" altLang="zh-CN" sz="2800" b="1" dirty="0">
                <a:solidFill>
                  <a:srgbClr val="333333"/>
                </a:solidFill>
                <a:ea typeface="楷体" panose="02010609060101010101" pitchFamily="49" charset="-122"/>
                <a:cs typeface="Times New Roman" panose="02020603050405020304" pitchFamily="18" charset="0"/>
              </a:rPr>
              <a:t>Goal: </a:t>
            </a:r>
            <a:r>
              <a:rPr lang="en-US" altLang="zh-CN" sz="2800" dirty="0">
                <a:solidFill>
                  <a:srgbClr val="333333"/>
                </a:solidFill>
                <a:ea typeface="楷体" panose="02010609060101010101" pitchFamily="49" charset="-122"/>
                <a:cs typeface="Times New Roman" panose="02020603050405020304" pitchFamily="18" charset="0"/>
              </a:rPr>
              <a:t>guarantee the radiation level of workplace and the environment around complies with relevant regulations. </a:t>
            </a:r>
          </a:p>
          <a:p>
            <a:pPr marL="342900" lvl="1" indent="-342900">
              <a:lnSpc>
                <a:spcPct val="100000"/>
              </a:lnSpc>
              <a:spcAft>
                <a:spcPct val="20000"/>
              </a:spcAft>
              <a:buFont typeface="Courier New" panose="02070309020205020404" pitchFamily="49" charset="0"/>
              <a:buChar char="o"/>
            </a:pPr>
            <a:r>
              <a:rPr lang="en-US" altLang="zh-CN" sz="2800" b="1" dirty="0" smtClean="0">
                <a:solidFill>
                  <a:srgbClr val="333333"/>
                </a:solidFill>
                <a:ea typeface="楷体" panose="02010609060101010101" pitchFamily="49" charset="-122"/>
                <a:cs typeface="Times New Roman" panose="02020603050405020304" pitchFamily="18" charset="0"/>
              </a:rPr>
              <a:t>State </a:t>
            </a:r>
            <a:r>
              <a:rPr lang="en-US" altLang="zh-CN" sz="2800" b="1" dirty="0">
                <a:solidFill>
                  <a:srgbClr val="333333"/>
                </a:solidFill>
                <a:ea typeface="楷体" panose="02010609060101010101" pitchFamily="49" charset="-122"/>
                <a:cs typeface="Times New Roman" panose="02020603050405020304" pitchFamily="18" charset="0"/>
              </a:rPr>
              <a:t>of the art system: </a:t>
            </a:r>
            <a:r>
              <a:rPr lang="en-US" altLang="zh-CN" sz="2800" dirty="0">
                <a:solidFill>
                  <a:srgbClr val="333333"/>
                </a:solidFill>
                <a:ea typeface="楷体" panose="02010609060101010101" pitchFamily="49" charset="-122"/>
                <a:cs typeface="Times New Roman" panose="02020603050405020304" pitchFamily="18" charset="0"/>
              </a:rPr>
              <a:t>once radiation level exceeds the set critical value, monitors would sound the alarm.</a:t>
            </a:r>
          </a:p>
          <a:p>
            <a:pPr marL="342900" lvl="1" indent="-342900">
              <a:lnSpc>
                <a:spcPct val="100000"/>
              </a:lnSpc>
              <a:spcAft>
                <a:spcPct val="20000"/>
              </a:spcAft>
              <a:buFont typeface="Courier New" panose="02070309020205020404" pitchFamily="49" charset="0"/>
              <a:buChar char="o"/>
            </a:pPr>
            <a:r>
              <a:rPr lang="en-US" altLang="zh-CN" sz="2800" b="1" dirty="0">
                <a:solidFill>
                  <a:srgbClr val="333333"/>
                </a:solidFill>
                <a:ea typeface="楷体" panose="02010609060101010101" pitchFamily="49" charset="-122"/>
                <a:cs typeface="Times New Roman" panose="02020603050405020304" pitchFamily="18" charset="0"/>
              </a:rPr>
              <a:t>Main includes:</a:t>
            </a:r>
          </a:p>
          <a:p>
            <a:pPr lvl="1">
              <a:lnSpc>
                <a:spcPct val="100000"/>
              </a:lnSpc>
              <a:buFont typeface="Wingdings" panose="05000000000000000000" pitchFamily="2" charset="2"/>
              <a:buChar char="ü"/>
            </a:pPr>
            <a:r>
              <a:rPr lang="en-GB" altLang="zh-CN" dirty="0" smtClean="0">
                <a:solidFill>
                  <a:srgbClr val="3399FF"/>
                </a:solidFill>
              </a:rPr>
              <a:t>Data acquisition program</a:t>
            </a:r>
          </a:p>
          <a:p>
            <a:pPr lvl="1">
              <a:lnSpc>
                <a:spcPct val="100000"/>
              </a:lnSpc>
              <a:buFont typeface="Wingdings" panose="05000000000000000000" pitchFamily="2" charset="2"/>
              <a:buChar char="ü"/>
            </a:pPr>
            <a:r>
              <a:rPr lang="en-GB" altLang="zh-CN" dirty="0" smtClean="0">
                <a:solidFill>
                  <a:srgbClr val="3399FF"/>
                </a:solidFill>
              </a:rPr>
              <a:t>Workplace </a:t>
            </a:r>
            <a:r>
              <a:rPr lang="en-GB" altLang="zh-CN" dirty="0">
                <a:solidFill>
                  <a:srgbClr val="3399FF"/>
                </a:solidFill>
              </a:rPr>
              <a:t>monitoring program</a:t>
            </a:r>
          </a:p>
          <a:p>
            <a:pPr lvl="1">
              <a:lnSpc>
                <a:spcPct val="100000"/>
              </a:lnSpc>
              <a:buFont typeface="Wingdings" panose="05000000000000000000" pitchFamily="2" charset="2"/>
              <a:buChar char="ü"/>
            </a:pPr>
            <a:r>
              <a:rPr lang="en-GB" altLang="zh-CN" dirty="0">
                <a:solidFill>
                  <a:srgbClr val="3399FF"/>
                </a:solidFill>
              </a:rPr>
              <a:t>Environmental monitoring program</a:t>
            </a:r>
          </a:p>
          <a:p>
            <a:pPr lvl="1">
              <a:lnSpc>
                <a:spcPct val="100000"/>
              </a:lnSpc>
              <a:buFont typeface="Wingdings" panose="05000000000000000000" pitchFamily="2" charset="2"/>
              <a:buChar char="ü"/>
            </a:pPr>
            <a:r>
              <a:rPr lang="en-GB" altLang="zh-CN" dirty="0">
                <a:solidFill>
                  <a:srgbClr val="3399FF"/>
                </a:solidFill>
              </a:rPr>
              <a:t>Personal dose monitoring program</a:t>
            </a:r>
          </a:p>
          <a:p>
            <a:pPr lvl="1">
              <a:lnSpc>
                <a:spcPct val="100000"/>
              </a:lnSpc>
              <a:buFont typeface="Wingdings" panose="05000000000000000000" pitchFamily="2" charset="2"/>
              <a:buChar char="ü"/>
            </a:pPr>
            <a:r>
              <a:rPr lang="en-GB" altLang="zh-CN" dirty="0">
                <a:solidFill>
                  <a:srgbClr val="3399FF"/>
                </a:solidFill>
              </a:rPr>
              <a:t>Management of radioactive components</a:t>
            </a:r>
            <a:endParaRPr lang="zh-CN" altLang="en-US" dirty="0">
              <a:solidFill>
                <a:srgbClr val="3399FF"/>
              </a:solidFill>
            </a:endParaRPr>
          </a:p>
          <a:p>
            <a:endParaRPr lang="zh-CN" altLang="en-US"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11</a:t>
            </a:fld>
            <a:endParaRPr lang="zh-CN" altLang="en-US"/>
          </a:p>
        </p:txBody>
      </p:sp>
    </p:spTree>
    <p:extLst>
      <p:ext uri="{BB962C8B-B14F-4D97-AF65-F5344CB8AC3E}">
        <p14:creationId xmlns:p14="http://schemas.microsoft.com/office/powerpoint/2010/main" val="427278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4. </a:t>
            </a:r>
            <a:r>
              <a:rPr lang="en-GB" altLang="zh-CN" dirty="0"/>
              <a:t>Radiation dose monitor </a:t>
            </a:r>
            <a:r>
              <a:rPr lang="en-GB" altLang="zh-CN" dirty="0" smtClean="0"/>
              <a:t>system</a:t>
            </a:r>
            <a:endParaRPr lang="zh-CN" altLang="en-US" dirty="0"/>
          </a:p>
        </p:txBody>
      </p:sp>
      <p:sp>
        <p:nvSpPr>
          <p:cNvPr id="3" name="Content Placeholder 2"/>
          <p:cNvSpPr>
            <a:spLocks noGrp="1"/>
          </p:cNvSpPr>
          <p:nvPr>
            <p:ph idx="1"/>
          </p:nvPr>
        </p:nvSpPr>
        <p:spPr/>
        <p:txBody>
          <a:bodyPr/>
          <a:lstStyle/>
          <a:p>
            <a:pPr marL="342900" lvl="1" indent="-342900">
              <a:lnSpc>
                <a:spcPct val="100000"/>
              </a:lnSpc>
              <a:spcAft>
                <a:spcPct val="20000"/>
              </a:spcAft>
              <a:buFont typeface="Courier New" panose="02070309020205020404" pitchFamily="49" charset="0"/>
              <a:buChar char="o"/>
            </a:pPr>
            <a:r>
              <a:rPr lang="en-US" altLang="zh-CN" sz="2800" b="1" dirty="0">
                <a:solidFill>
                  <a:srgbClr val="333333"/>
                </a:solidFill>
                <a:ea typeface="楷体" panose="02010609060101010101" pitchFamily="49" charset="-122"/>
                <a:cs typeface="Times New Roman" panose="02020603050405020304" pitchFamily="18" charset="0"/>
              </a:rPr>
              <a:t>Frame diagram of the radiation monitor system</a:t>
            </a:r>
          </a:p>
          <a:p>
            <a:pPr lvl="1">
              <a:lnSpc>
                <a:spcPct val="100000"/>
              </a:lnSpc>
              <a:buFont typeface="Wingdings" panose="05000000000000000000" pitchFamily="2" charset="2"/>
              <a:buChar char="ü"/>
            </a:pPr>
            <a:r>
              <a:rPr lang="en-US" altLang="zh-CN" dirty="0" smtClean="0">
                <a:solidFill>
                  <a:srgbClr val="3399FF"/>
                </a:solidFill>
              </a:rPr>
              <a:t>provides </a:t>
            </a:r>
            <a:r>
              <a:rPr lang="en-US" altLang="zh-CN" dirty="0">
                <a:solidFill>
                  <a:srgbClr val="3399FF"/>
                </a:solidFill>
              </a:rPr>
              <a:t>remote supervision, long term database storage and off-line data analysis</a:t>
            </a:r>
          </a:p>
          <a:p>
            <a:pPr lvl="1">
              <a:lnSpc>
                <a:spcPct val="100000"/>
              </a:lnSpc>
              <a:buFont typeface="Wingdings" panose="05000000000000000000" pitchFamily="2" charset="2"/>
              <a:buChar char="ü"/>
            </a:pPr>
            <a:r>
              <a:rPr lang="en-US" altLang="zh-CN" dirty="0">
                <a:solidFill>
                  <a:srgbClr val="3399FF"/>
                </a:solidFill>
              </a:rPr>
              <a:t>The monitored areas can divided into different parts</a:t>
            </a:r>
          </a:p>
          <a:p>
            <a:endParaRPr lang="zh-CN" altLang="en-US"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12</a:t>
            </a:fld>
            <a:endParaRPr lang="zh-CN" altLang="en-US"/>
          </a:p>
        </p:txBody>
      </p:sp>
      <p:pic>
        <p:nvPicPr>
          <p:cNvPr id="5" name="图片 4" descr="C:\Users\mzj\Desktop\CEPC 桌面\例会&amp;讨论&amp;报告\Pre-CDR\图片 表格\ARMS.jpg"/>
          <p:cNvPicPr/>
          <p:nvPr/>
        </p:nvPicPr>
        <p:blipFill>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899592" y="3429000"/>
            <a:ext cx="3384376" cy="2412166"/>
          </a:xfrm>
          <a:prstGeom prst="rect">
            <a:avLst/>
          </a:prstGeom>
          <a:noFill/>
          <a:ln>
            <a:noFill/>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5804" y="3391240"/>
            <a:ext cx="2713208" cy="2395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11"/>
          <p:cNvSpPr/>
          <p:nvPr/>
        </p:nvSpPr>
        <p:spPr>
          <a:xfrm>
            <a:off x="4422552" y="6060559"/>
            <a:ext cx="4264248" cy="369332"/>
          </a:xfrm>
          <a:prstGeom prst="rect">
            <a:avLst/>
          </a:prstGeom>
          <a:solidFill>
            <a:srgbClr val="FFC000"/>
          </a:solidFill>
        </p:spPr>
        <p:txBody>
          <a:bodyPr wrap="square">
            <a:spAutoFit/>
          </a:bodyPr>
          <a:lstStyle/>
          <a:p>
            <a:r>
              <a:rPr lang="en-US" altLang="zh-CN" b="1" dirty="0"/>
              <a:t>Date communication methods</a:t>
            </a:r>
            <a:endParaRPr lang="zh-CN" altLang="en-US" b="1" dirty="0"/>
          </a:p>
        </p:txBody>
      </p:sp>
      <p:sp>
        <p:nvSpPr>
          <p:cNvPr id="8" name="矩形 12"/>
          <p:cNvSpPr/>
          <p:nvPr/>
        </p:nvSpPr>
        <p:spPr>
          <a:xfrm>
            <a:off x="1115616" y="6060559"/>
            <a:ext cx="2648520" cy="369332"/>
          </a:xfrm>
          <a:prstGeom prst="rect">
            <a:avLst/>
          </a:prstGeom>
          <a:solidFill>
            <a:srgbClr val="FFC000"/>
          </a:solidFill>
        </p:spPr>
        <p:txBody>
          <a:bodyPr wrap="square">
            <a:spAutoFit/>
          </a:bodyPr>
          <a:lstStyle/>
          <a:p>
            <a:r>
              <a:rPr lang="en-US" altLang="zh-CN" b="1" dirty="0" smtClean="0"/>
              <a:t>System framework</a:t>
            </a:r>
            <a:endParaRPr lang="zh-CN" altLang="en-US" b="1" dirty="0"/>
          </a:p>
        </p:txBody>
      </p:sp>
    </p:spTree>
    <p:extLst>
      <p:ext uri="{BB962C8B-B14F-4D97-AF65-F5344CB8AC3E}">
        <p14:creationId xmlns:p14="http://schemas.microsoft.com/office/powerpoint/2010/main" val="6409327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5. </a:t>
            </a:r>
            <a:r>
              <a:rPr lang="en-US" altLang="zh-CN" dirty="0"/>
              <a:t>Personal Protection System (PPS)</a:t>
            </a:r>
            <a:endParaRPr lang="zh-CN" altLang="en-US" dirty="0"/>
          </a:p>
        </p:txBody>
      </p:sp>
      <p:sp>
        <p:nvSpPr>
          <p:cNvPr id="3" name="内容占位符 2"/>
          <p:cNvSpPr>
            <a:spLocks noGrp="1"/>
          </p:cNvSpPr>
          <p:nvPr>
            <p:ph idx="1"/>
          </p:nvPr>
        </p:nvSpPr>
        <p:spPr/>
        <p:txBody>
          <a:bodyPr/>
          <a:lstStyle/>
          <a:p>
            <a:pPr marL="342900" lvl="1" indent="-342900">
              <a:lnSpc>
                <a:spcPct val="100000"/>
              </a:lnSpc>
              <a:spcAft>
                <a:spcPct val="20000"/>
              </a:spcAft>
              <a:buFont typeface="Courier New" panose="02070309020205020404" pitchFamily="49" charset="0"/>
              <a:buChar char="o"/>
            </a:pPr>
            <a:r>
              <a:rPr lang="en-US" altLang="zh-CN" sz="2800" b="1" dirty="0">
                <a:solidFill>
                  <a:srgbClr val="333333"/>
                </a:solidFill>
                <a:ea typeface="楷体" panose="02010609060101010101" pitchFamily="49" charset="-122"/>
                <a:cs typeface="Times New Roman" panose="02020603050405020304" pitchFamily="18" charset="0"/>
              </a:rPr>
              <a:t>Schematic diagram of the PPS</a:t>
            </a:r>
          </a:p>
          <a:p>
            <a:pPr lvl="1">
              <a:buFont typeface="Wingdings" panose="05000000000000000000" pitchFamily="2" charset="2"/>
              <a:buChar char="ü"/>
            </a:pPr>
            <a:r>
              <a:rPr lang="en-US" altLang="zh-CN" sz="2000" dirty="0" smtClean="0"/>
              <a:t>Including PLC system, access control system, database server</a:t>
            </a:r>
            <a:endParaRPr lang="zh-CN" altLang="en-US" sz="2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079" y="2276872"/>
            <a:ext cx="7199313"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灯片编号占位符 3"/>
          <p:cNvSpPr>
            <a:spLocks noGrp="1"/>
          </p:cNvSpPr>
          <p:nvPr>
            <p:ph type="sldNum" sz="quarter" idx="12"/>
          </p:nvPr>
        </p:nvSpPr>
        <p:spPr/>
        <p:txBody>
          <a:bodyPr/>
          <a:lstStyle/>
          <a:p>
            <a:pPr eaLnBrk="1" latinLnBrk="0" hangingPunct="1"/>
            <a:fld id="{6D95434A-1094-4C26-ADA4-1AB6210859AE}" type="slidenum">
              <a:rPr kumimoji="0" lang="en-US" smtClean="0"/>
              <a:pPr eaLnBrk="1" latinLnBrk="0" hangingPunct="1"/>
              <a:t>13</a:t>
            </a:fld>
            <a:endParaRPr kumimoji="0" lang="zh-CN" altLang="en-US"/>
          </a:p>
        </p:txBody>
      </p:sp>
      <p:sp>
        <p:nvSpPr>
          <p:cNvPr id="5" name="矩形 4"/>
          <p:cNvSpPr/>
          <p:nvPr/>
        </p:nvSpPr>
        <p:spPr>
          <a:xfrm>
            <a:off x="583862" y="6135687"/>
            <a:ext cx="7228498" cy="461665"/>
          </a:xfrm>
          <a:prstGeom prst="rect">
            <a:avLst/>
          </a:prstGeom>
          <a:solidFill>
            <a:schemeClr val="accent1"/>
          </a:solidFill>
        </p:spPr>
        <p:txBody>
          <a:bodyPr wrap="square">
            <a:spAutoFit/>
          </a:bodyPr>
          <a:lstStyle/>
          <a:p>
            <a:pPr marL="342900" lvl="1" indent="-342900" fontAlgn="base">
              <a:spcBef>
                <a:spcPct val="20000"/>
              </a:spcBef>
              <a:spcAft>
                <a:spcPct val="20000"/>
              </a:spcAft>
              <a:buSzPct val="80000"/>
              <a:buFont typeface="Courier New" panose="02070309020205020404" pitchFamily="49" charset="0"/>
              <a:buChar char="o"/>
            </a:pPr>
            <a:r>
              <a:rPr lang="en-US" altLang="zh-CN" sz="2400" b="1"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PPS system will be designed mainly by control </a:t>
            </a:r>
            <a:r>
              <a:rPr lang="en-US" altLang="zh-CN" sz="2400" b="1"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staff</a:t>
            </a:r>
            <a:endParaRPr lang="en-US" altLang="zh-CN" sz="2400" b="1"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4099385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a:t>
            </a:r>
            <a:endParaRPr lang="zh-CN" altLang="en-US" dirty="0"/>
          </a:p>
        </p:txBody>
      </p:sp>
      <p:sp>
        <p:nvSpPr>
          <p:cNvPr id="3" name="内容占位符 2"/>
          <p:cNvSpPr>
            <a:spLocks noGrp="1"/>
          </p:cNvSpPr>
          <p:nvPr>
            <p:ph idx="1"/>
          </p:nvPr>
        </p:nvSpPr>
        <p:spPr>
          <a:xfrm>
            <a:off x="899592" y="1484784"/>
            <a:ext cx="7920880" cy="4353346"/>
          </a:xfrm>
        </p:spPr>
        <p:txBody>
          <a:bodyPr/>
          <a:lstStyle/>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protection design criteria recall</a:t>
            </a:r>
          </a:p>
          <a:p>
            <a:pPr marL="571500" indent="-571500">
              <a:lnSpc>
                <a:spcPct val="150000"/>
              </a:lnSpc>
              <a:buFont typeface="+mj-lt"/>
              <a:buAutoNum type="romanUcPeriod"/>
            </a:pPr>
            <a:r>
              <a:rPr lang="en-US" altLang="zh-CN" b="1" dirty="0" smtClean="0">
                <a:solidFill>
                  <a:srgbClr val="FF0000"/>
                </a:solidFill>
                <a:effectLst>
                  <a:outerShdw blurRad="38100" dist="38100" dir="2700000" algn="tl">
                    <a:srgbClr val="000000">
                      <a:alpha val="43137"/>
                    </a:srgbClr>
                  </a:outerShdw>
                </a:effectLst>
              </a:rPr>
              <a:t>Radiation shielding for synchrotron radiation</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Preliminary design progress for beam dump </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Summary </a:t>
            </a:r>
          </a:p>
        </p:txBody>
      </p:sp>
      <p:sp>
        <p:nvSpPr>
          <p:cNvPr id="4" name="灯片编号占位符 3"/>
          <p:cNvSpPr>
            <a:spLocks noGrp="1"/>
          </p:cNvSpPr>
          <p:nvPr>
            <p:ph type="sldNum" sz="quarter" idx="12"/>
          </p:nvPr>
        </p:nvSpPr>
        <p:spPr/>
        <p:txBody>
          <a:bodyPr/>
          <a:lstStyle/>
          <a:p>
            <a:fld id="{0C913308-F349-4B6D-A68A-DD1791B4A57B}" type="slidenum">
              <a:rPr lang="zh-CN" altLang="en-US" smtClean="0"/>
              <a:t>14</a:t>
            </a:fld>
            <a:endParaRPr lang="zh-CN" altLang="en-US"/>
          </a:p>
        </p:txBody>
      </p:sp>
    </p:spTree>
    <p:extLst>
      <p:ext uri="{BB962C8B-B14F-4D97-AF65-F5344CB8AC3E}">
        <p14:creationId xmlns:p14="http://schemas.microsoft.com/office/powerpoint/2010/main" val="39279921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Radiation </a:t>
            </a:r>
            <a:r>
              <a:rPr lang="en-GB" sz="2400" dirty="0"/>
              <a:t>shielding design for Synchrotron Radiation</a:t>
            </a:r>
          </a:p>
        </p:txBody>
      </p:sp>
      <p:sp>
        <p:nvSpPr>
          <p:cNvPr id="3" name="Content Placeholder 2"/>
          <p:cNvSpPr>
            <a:spLocks noGrp="1"/>
          </p:cNvSpPr>
          <p:nvPr>
            <p:ph idx="1"/>
          </p:nvPr>
        </p:nvSpPr>
        <p:spPr/>
        <p:txBody>
          <a:bodyPr/>
          <a:lstStyle/>
          <a:p>
            <a:pPr>
              <a:buFont typeface="Courier New" panose="02070309020205020404" pitchFamily="49" charset="0"/>
              <a:buChar char="o"/>
            </a:pPr>
            <a:r>
              <a:rPr lang="en-US" altLang="zh-CN" dirty="0">
                <a:solidFill>
                  <a:srgbClr val="333333"/>
                </a:solidFill>
                <a:ea typeface="楷体" panose="02010609060101010101" pitchFamily="49" charset="-122"/>
                <a:cs typeface="Times New Roman" panose="02020603050405020304" pitchFamily="18" charset="0"/>
              </a:rPr>
              <a:t>Theory and parameters</a:t>
            </a:r>
            <a:endParaRPr lang="zh-CN" altLang="en-US" dirty="0">
              <a:solidFill>
                <a:srgbClr val="333333"/>
              </a:solidFill>
              <a:ea typeface="楷体" panose="02010609060101010101" pitchFamily="49" charset="-122"/>
              <a:cs typeface="Times New Roman" panose="02020603050405020304" pitchFamily="18" charset="0"/>
            </a:endParaRPr>
          </a:p>
          <a:p>
            <a:endParaRPr lang="en-GB"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15</a:t>
            </a:fld>
            <a:endParaRPr lang="zh-CN" altLang="en-US"/>
          </a:p>
        </p:txBody>
      </p:sp>
      <p:graphicFrame>
        <p:nvGraphicFramePr>
          <p:cNvPr id="6" name="表格 9"/>
          <p:cNvGraphicFramePr>
            <a:graphicFrameLocks noGrp="1"/>
          </p:cNvGraphicFramePr>
          <p:nvPr>
            <p:extLst>
              <p:ext uri="{D42A27DB-BD31-4B8C-83A1-F6EECF244321}">
                <p14:modId xmlns:p14="http://schemas.microsoft.com/office/powerpoint/2010/main" val="1570951216"/>
              </p:ext>
            </p:extLst>
          </p:nvPr>
        </p:nvGraphicFramePr>
        <p:xfrm>
          <a:off x="899592" y="4446984"/>
          <a:ext cx="6888090" cy="2150368"/>
        </p:xfrm>
        <a:graphic>
          <a:graphicData uri="http://schemas.openxmlformats.org/drawingml/2006/table">
            <a:tbl>
              <a:tblPr/>
              <a:tblGrid>
                <a:gridCol w="2932372">
                  <a:extLst>
                    <a:ext uri="{9D8B030D-6E8A-4147-A177-3AD203B41FA5}">
                      <a16:colId xmlns="" xmlns:a16="http://schemas.microsoft.com/office/drawing/2014/main" val="20000"/>
                    </a:ext>
                  </a:extLst>
                </a:gridCol>
                <a:gridCol w="1326549">
                  <a:extLst>
                    <a:ext uri="{9D8B030D-6E8A-4147-A177-3AD203B41FA5}">
                      <a16:colId xmlns="" xmlns:a16="http://schemas.microsoft.com/office/drawing/2014/main" val="20001"/>
                    </a:ext>
                  </a:extLst>
                </a:gridCol>
                <a:gridCol w="1466186">
                  <a:extLst>
                    <a:ext uri="{9D8B030D-6E8A-4147-A177-3AD203B41FA5}">
                      <a16:colId xmlns="" xmlns:a16="http://schemas.microsoft.com/office/drawing/2014/main" val="20002"/>
                    </a:ext>
                  </a:extLst>
                </a:gridCol>
                <a:gridCol w="1162983">
                  <a:extLst>
                    <a:ext uri="{9D8B030D-6E8A-4147-A177-3AD203B41FA5}">
                      <a16:colId xmlns="" xmlns:a16="http://schemas.microsoft.com/office/drawing/2014/main" val="20003"/>
                    </a:ext>
                  </a:extLst>
                </a:gridCol>
              </a:tblGrid>
              <a:tr h="268796">
                <a:tc>
                  <a:txBody>
                    <a:bodyPr/>
                    <a:lstStyle/>
                    <a:p>
                      <a:pPr algn="ctr">
                        <a:spcAft>
                          <a:spcPts val="0"/>
                        </a:spcAft>
                      </a:pPr>
                      <a:r>
                        <a:rPr lang="en-US" sz="1600" kern="100" dirty="0">
                          <a:latin typeface="Times New Roman"/>
                          <a:ea typeface="宋体"/>
                          <a:cs typeface="Times New Roman"/>
                        </a:rPr>
                        <a:t>Parameters</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Times New Roman"/>
                          <a:ea typeface="宋体"/>
                          <a:cs typeface="Times New Roman"/>
                        </a:rPr>
                        <a:t>Symbols</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Times New Roman"/>
                          <a:ea typeface="宋体"/>
                          <a:cs typeface="Times New Roman"/>
                        </a:rPr>
                        <a:t>Values</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a:latin typeface="Times New Roman"/>
                          <a:ea typeface="宋体"/>
                          <a:cs typeface="Times New Roman"/>
                        </a:rPr>
                        <a:t>Units</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268796">
                <a:tc>
                  <a:txBody>
                    <a:bodyPr/>
                    <a:lstStyle/>
                    <a:p>
                      <a:pPr algn="ctr">
                        <a:spcAft>
                          <a:spcPts val="0"/>
                        </a:spcAft>
                      </a:pPr>
                      <a:r>
                        <a:rPr lang="en-US" sz="1600" kern="100">
                          <a:latin typeface="Times New Roman"/>
                          <a:ea typeface="宋体"/>
                          <a:cs typeface="Times New Roman"/>
                        </a:rPr>
                        <a:t>Beam energy</a:t>
                      </a:r>
                      <a:endParaRPr lang="zh-CN" sz="1600" kern="10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i="1" kern="100" dirty="0">
                          <a:latin typeface="Times New Roman"/>
                          <a:ea typeface="宋体"/>
                          <a:cs typeface="Times New Roman"/>
                        </a:rPr>
                        <a:t>E</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dirty="0">
                          <a:latin typeface="Times New Roman"/>
                          <a:ea typeface="宋体"/>
                          <a:cs typeface="Times New Roman"/>
                        </a:rPr>
                        <a:t>120</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600" kern="100" dirty="0" err="1">
                          <a:latin typeface="Times New Roman"/>
                          <a:ea typeface="宋体"/>
                          <a:cs typeface="Times New Roman"/>
                        </a:rPr>
                        <a:t>GeV</a:t>
                      </a:r>
                      <a:endParaRPr lang="zh-CN" sz="1600" kern="100" dirty="0">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1"/>
                  </a:ext>
                </a:extLst>
              </a:tr>
              <a:tr h="268796">
                <a:tc>
                  <a:txBody>
                    <a:bodyPr/>
                    <a:lstStyle/>
                    <a:p>
                      <a:pPr algn="ctr">
                        <a:spcAft>
                          <a:spcPts val="0"/>
                        </a:spcAft>
                      </a:pPr>
                      <a:r>
                        <a:rPr lang="en-US" sz="1600" kern="100" dirty="0">
                          <a:latin typeface="Times New Roman"/>
                          <a:ea typeface="宋体"/>
                          <a:cs typeface="Times New Roman"/>
                        </a:rPr>
                        <a:t>Beam current</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i="1" kern="100">
                          <a:latin typeface="Times New Roman"/>
                          <a:ea typeface="宋体"/>
                          <a:cs typeface="Times New Roman"/>
                        </a:rPr>
                        <a:t>I</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a:latin typeface="Times New Roman"/>
                          <a:ea typeface="宋体"/>
                          <a:cs typeface="Times New Roman"/>
                        </a:rPr>
                        <a:t>17.4</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err="1">
                          <a:latin typeface="Times New Roman"/>
                          <a:ea typeface="宋体"/>
                          <a:cs typeface="Times New Roman"/>
                        </a:rPr>
                        <a:t>mA</a:t>
                      </a:r>
                      <a:endParaRPr lang="zh-CN" sz="1600" kern="100" dirty="0">
                        <a:latin typeface="Calibri"/>
                        <a:ea typeface="宋体"/>
                        <a:cs typeface="Times New Roman"/>
                      </a:endParaRPr>
                    </a:p>
                  </a:txBody>
                  <a:tcPr marL="68580" marR="68580" marT="0" marB="0">
                    <a:lnL>
                      <a:noFill/>
                    </a:lnL>
                    <a:lnR>
                      <a:noFill/>
                    </a:lnR>
                    <a:lnT>
                      <a:noFill/>
                    </a:lnT>
                    <a:lnB>
                      <a:noFill/>
                    </a:lnB>
                  </a:tcPr>
                </a:tc>
                <a:extLst>
                  <a:ext uri="{0D108BD9-81ED-4DB2-BD59-A6C34878D82A}">
                    <a16:rowId xmlns="" xmlns:a16="http://schemas.microsoft.com/office/drawing/2014/main" val="10002"/>
                  </a:ext>
                </a:extLst>
              </a:tr>
              <a:tr h="268796">
                <a:tc>
                  <a:txBody>
                    <a:bodyPr/>
                    <a:lstStyle/>
                    <a:p>
                      <a:pPr algn="ctr">
                        <a:spcAft>
                          <a:spcPts val="0"/>
                        </a:spcAft>
                      </a:pPr>
                      <a:r>
                        <a:rPr lang="en-US" sz="1600" kern="100">
                          <a:latin typeface="Times New Roman"/>
                          <a:ea typeface="宋体"/>
                          <a:cs typeface="Times New Roman"/>
                        </a:rPr>
                        <a:t>Bending radius</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i="1" kern="100">
                          <a:latin typeface="Times New Roman"/>
                          <a:ea typeface="宋体"/>
                          <a:cs typeface="Times New Roman"/>
                        </a:rPr>
                        <a:t>ρ</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smtClean="0">
                          <a:latin typeface="Times New Roman"/>
                          <a:ea typeface="宋体"/>
                          <a:cs typeface="Times New Roman"/>
                        </a:rPr>
                        <a:t>10600</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a:latin typeface="Times New Roman"/>
                          <a:ea typeface="宋体"/>
                          <a:cs typeface="Times New Roman"/>
                        </a:rPr>
                        <a:t>m</a:t>
                      </a:r>
                      <a:endParaRPr lang="zh-CN" sz="1600" kern="100" dirty="0">
                        <a:latin typeface="Calibri"/>
                        <a:ea typeface="宋体"/>
                        <a:cs typeface="Times New Roman"/>
                      </a:endParaRPr>
                    </a:p>
                  </a:txBody>
                  <a:tcPr marL="68580" marR="68580" marT="0" marB="0">
                    <a:lnL>
                      <a:noFill/>
                    </a:lnL>
                    <a:lnR>
                      <a:noFill/>
                    </a:lnR>
                    <a:lnT>
                      <a:noFill/>
                    </a:lnT>
                    <a:lnB>
                      <a:noFill/>
                    </a:lnB>
                  </a:tcPr>
                </a:tc>
                <a:extLst>
                  <a:ext uri="{0D108BD9-81ED-4DB2-BD59-A6C34878D82A}">
                    <a16:rowId xmlns="" xmlns:a16="http://schemas.microsoft.com/office/drawing/2014/main" val="10003"/>
                  </a:ext>
                </a:extLst>
              </a:tr>
              <a:tr h="268796">
                <a:tc>
                  <a:txBody>
                    <a:bodyPr/>
                    <a:lstStyle/>
                    <a:p>
                      <a:pPr algn="ctr">
                        <a:spcAft>
                          <a:spcPts val="0"/>
                        </a:spcAft>
                      </a:pPr>
                      <a:r>
                        <a:rPr lang="en-US" sz="1600" kern="100">
                          <a:latin typeface="Times New Roman"/>
                          <a:ea typeface="宋体"/>
                          <a:cs typeface="Times New Roman"/>
                        </a:rPr>
                        <a:t>Power per unit length</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i="1" kern="100">
                          <a:latin typeface="Times New Roman"/>
                          <a:ea typeface="宋体"/>
                          <a:cs typeface="Times New Roman"/>
                        </a:rPr>
                        <a:t>P</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smtClean="0">
                          <a:latin typeface="Times New Roman"/>
                          <a:ea typeface="宋体"/>
                          <a:cs typeface="Times New Roman"/>
                        </a:rPr>
                        <a:t>452</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a:latin typeface="Times New Roman"/>
                          <a:ea typeface="宋体"/>
                          <a:cs typeface="Times New Roman"/>
                        </a:rPr>
                        <a:t>W/m</a:t>
                      </a:r>
                      <a:endParaRPr lang="zh-CN" sz="1600" kern="100" dirty="0">
                        <a:latin typeface="Calibri"/>
                        <a:ea typeface="宋体"/>
                        <a:cs typeface="Times New Roman"/>
                      </a:endParaRPr>
                    </a:p>
                  </a:txBody>
                  <a:tcPr marL="68580" marR="68580" marT="0" marB="0">
                    <a:lnL>
                      <a:noFill/>
                    </a:lnL>
                    <a:lnR>
                      <a:noFill/>
                    </a:lnR>
                    <a:lnT>
                      <a:noFill/>
                    </a:lnT>
                    <a:lnB>
                      <a:noFill/>
                    </a:lnB>
                  </a:tcPr>
                </a:tc>
                <a:extLst>
                  <a:ext uri="{0D108BD9-81ED-4DB2-BD59-A6C34878D82A}">
                    <a16:rowId xmlns="" xmlns:a16="http://schemas.microsoft.com/office/drawing/2014/main" val="10004"/>
                  </a:ext>
                </a:extLst>
              </a:tr>
              <a:tr h="268796">
                <a:tc>
                  <a:txBody>
                    <a:bodyPr/>
                    <a:lstStyle/>
                    <a:p>
                      <a:pPr algn="ctr">
                        <a:spcAft>
                          <a:spcPts val="0"/>
                        </a:spcAft>
                      </a:pPr>
                      <a:r>
                        <a:rPr lang="en-US" sz="1600" kern="100">
                          <a:latin typeface="Times New Roman"/>
                          <a:ea typeface="宋体"/>
                          <a:cs typeface="Times New Roman"/>
                        </a:rPr>
                        <a:t>Critical energy</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i="1" kern="100">
                          <a:latin typeface="Times New Roman"/>
                          <a:ea typeface="宋体"/>
                          <a:cs typeface="Times New Roman"/>
                        </a:rPr>
                        <a:t>E</a:t>
                      </a:r>
                      <a:r>
                        <a:rPr lang="en-US" sz="1600" i="1" kern="100" baseline="-25000">
                          <a:latin typeface="Times New Roman"/>
                          <a:ea typeface="宋体"/>
                          <a:cs typeface="Times New Roman"/>
                        </a:rPr>
                        <a:t>c</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smtClean="0">
                          <a:latin typeface="Times New Roman"/>
                          <a:ea typeface="宋体"/>
                          <a:cs typeface="Times New Roman"/>
                        </a:rPr>
                        <a:t>361.6</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err="1">
                          <a:latin typeface="Times New Roman"/>
                          <a:ea typeface="宋体"/>
                          <a:cs typeface="Times New Roman"/>
                        </a:rPr>
                        <a:t>keV</a:t>
                      </a:r>
                      <a:endParaRPr lang="zh-CN" sz="1600" kern="100" dirty="0">
                        <a:latin typeface="Calibri"/>
                        <a:ea typeface="宋体"/>
                        <a:cs typeface="Times New Roman"/>
                      </a:endParaRPr>
                    </a:p>
                  </a:txBody>
                  <a:tcPr marL="68580" marR="68580" marT="0" marB="0">
                    <a:lnL>
                      <a:noFill/>
                    </a:lnL>
                    <a:lnR>
                      <a:noFill/>
                    </a:lnR>
                    <a:lnT>
                      <a:noFill/>
                    </a:lnT>
                    <a:lnB>
                      <a:noFill/>
                    </a:lnB>
                  </a:tcPr>
                </a:tc>
                <a:extLst>
                  <a:ext uri="{0D108BD9-81ED-4DB2-BD59-A6C34878D82A}">
                    <a16:rowId xmlns="" xmlns:a16="http://schemas.microsoft.com/office/drawing/2014/main" val="10005"/>
                  </a:ext>
                </a:extLst>
              </a:tr>
              <a:tr h="268796">
                <a:tc>
                  <a:txBody>
                    <a:bodyPr/>
                    <a:lstStyle/>
                    <a:p>
                      <a:pPr algn="ctr">
                        <a:spcAft>
                          <a:spcPts val="0"/>
                        </a:spcAft>
                      </a:pPr>
                      <a:r>
                        <a:rPr lang="en-US" sz="1600" kern="100">
                          <a:latin typeface="Times New Roman"/>
                          <a:ea typeface="宋体"/>
                          <a:cs typeface="Times New Roman"/>
                        </a:rPr>
                        <a:t>Bending angle</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i="1" kern="100">
                          <a:latin typeface="Times New Roman"/>
                          <a:ea typeface="宋体"/>
                          <a:cs typeface="Times New Roman"/>
                        </a:rPr>
                        <a:t>θ</a:t>
                      </a:r>
                      <a:endParaRPr lang="zh-CN" sz="1600" kern="10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a:latin typeface="Times New Roman"/>
                          <a:ea typeface="宋体"/>
                          <a:cs typeface="Times New Roman"/>
                        </a:rPr>
                        <a:t>2.844</a:t>
                      </a:r>
                      <a:endParaRPr lang="zh-CN" sz="1600" kern="100" dirty="0">
                        <a:latin typeface="Calibri"/>
                        <a:ea typeface="宋体"/>
                        <a:cs typeface="Times New Roman"/>
                      </a:endParaRPr>
                    </a:p>
                  </a:txBody>
                  <a:tcPr marL="68580" marR="68580" marT="0" marB="0">
                    <a:lnL>
                      <a:noFill/>
                    </a:lnL>
                    <a:lnR>
                      <a:noFill/>
                    </a:lnR>
                    <a:lnT>
                      <a:noFill/>
                    </a:lnT>
                    <a:lnB>
                      <a:noFill/>
                    </a:lnB>
                  </a:tcPr>
                </a:tc>
                <a:tc>
                  <a:txBody>
                    <a:bodyPr/>
                    <a:lstStyle/>
                    <a:p>
                      <a:pPr algn="ctr">
                        <a:spcAft>
                          <a:spcPts val="0"/>
                        </a:spcAft>
                      </a:pPr>
                      <a:r>
                        <a:rPr lang="en-US" sz="1600" kern="100" dirty="0" err="1">
                          <a:latin typeface="Times New Roman"/>
                          <a:ea typeface="宋体"/>
                          <a:cs typeface="Times New Roman"/>
                        </a:rPr>
                        <a:t>mrad</a:t>
                      </a:r>
                      <a:endParaRPr lang="zh-CN" sz="1600" kern="100" dirty="0">
                        <a:latin typeface="Calibri"/>
                        <a:ea typeface="宋体"/>
                        <a:cs typeface="Times New Roman"/>
                      </a:endParaRPr>
                    </a:p>
                  </a:txBody>
                  <a:tcPr marL="68580" marR="68580" marT="0" marB="0">
                    <a:lnL>
                      <a:noFill/>
                    </a:lnL>
                    <a:lnR>
                      <a:noFill/>
                    </a:lnR>
                    <a:lnT>
                      <a:noFill/>
                    </a:lnT>
                    <a:lnB>
                      <a:noFill/>
                    </a:lnB>
                  </a:tcPr>
                </a:tc>
                <a:extLst>
                  <a:ext uri="{0D108BD9-81ED-4DB2-BD59-A6C34878D82A}">
                    <a16:rowId xmlns="" xmlns:a16="http://schemas.microsoft.com/office/drawing/2014/main" val="10006"/>
                  </a:ext>
                </a:extLst>
              </a:tr>
              <a:tr h="268796">
                <a:tc>
                  <a:txBody>
                    <a:bodyPr/>
                    <a:lstStyle/>
                    <a:p>
                      <a:pPr algn="ctr">
                        <a:spcAft>
                          <a:spcPts val="0"/>
                        </a:spcAft>
                      </a:pPr>
                      <a:r>
                        <a:rPr lang="en-US" sz="1600" kern="100">
                          <a:latin typeface="Times New Roman"/>
                          <a:ea typeface="宋体"/>
                          <a:cs typeface="Times New Roman"/>
                        </a:rPr>
                        <a:t>Opening angle</a:t>
                      </a:r>
                      <a:endParaRPr lang="zh-CN" sz="1600" kern="100">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i="1" kern="100">
                          <a:latin typeface="Times New Roman"/>
                          <a:ea typeface="宋体"/>
                          <a:cs typeface="Times New Roman"/>
                        </a:rPr>
                        <a:t>φ</a:t>
                      </a:r>
                      <a:endParaRPr lang="zh-CN" sz="1600" kern="100">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a:latin typeface="Times New Roman"/>
                          <a:ea typeface="宋体"/>
                          <a:cs typeface="Times New Roman"/>
                        </a:rPr>
                        <a:t>4.258</a:t>
                      </a:r>
                      <a:endParaRPr lang="zh-CN" sz="1600" kern="100">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600" kern="100" dirty="0" err="1">
                          <a:latin typeface="Times New Roman"/>
                          <a:ea typeface="宋体"/>
                          <a:cs typeface="Times New Roman"/>
                        </a:rPr>
                        <a:t>μrad</a:t>
                      </a:r>
                      <a:endParaRPr lang="zh-CN" sz="1600" kern="100" dirty="0">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graphicFrame>
        <p:nvGraphicFramePr>
          <p:cNvPr id="7" name="表格 5"/>
          <p:cNvGraphicFramePr>
            <a:graphicFrameLocks noGrp="1"/>
          </p:cNvGraphicFramePr>
          <p:nvPr>
            <p:extLst>
              <p:ext uri="{D42A27DB-BD31-4B8C-83A1-F6EECF244321}">
                <p14:modId xmlns:p14="http://schemas.microsoft.com/office/powerpoint/2010/main" val="4205217973"/>
              </p:ext>
            </p:extLst>
          </p:nvPr>
        </p:nvGraphicFramePr>
        <p:xfrm>
          <a:off x="827584" y="2492795"/>
          <a:ext cx="7128790" cy="1610057"/>
        </p:xfrm>
        <a:graphic>
          <a:graphicData uri="http://schemas.openxmlformats.org/drawingml/2006/table">
            <a:tbl>
              <a:tblPr/>
              <a:tblGrid>
                <a:gridCol w="2628198">
                  <a:extLst>
                    <a:ext uri="{9D8B030D-6E8A-4147-A177-3AD203B41FA5}">
                      <a16:colId xmlns="" xmlns:a16="http://schemas.microsoft.com/office/drawing/2014/main" val="20000"/>
                    </a:ext>
                  </a:extLst>
                </a:gridCol>
                <a:gridCol w="1035307">
                  <a:extLst>
                    <a:ext uri="{9D8B030D-6E8A-4147-A177-3AD203B41FA5}">
                      <a16:colId xmlns="" xmlns:a16="http://schemas.microsoft.com/office/drawing/2014/main" val="20001"/>
                    </a:ext>
                  </a:extLst>
                </a:gridCol>
                <a:gridCol w="1155095">
                  <a:extLst>
                    <a:ext uri="{9D8B030D-6E8A-4147-A177-3AD203B41FA5}">
                      <a16:colId xmlns="" xmlns:a16="http://schemas.microsoft.com/office/drawing/2014/main" val="20002"/>
                    </a:ext>
                  </a:extLst>
                </a:gridCol>
                <a:gridCol w="1155095">
                  <a:extLst>
                    <a:ext uri="{9D8B030D-6E8A-4147-A177-3AD203B41FA5}">
                      <a16:colId xmlns="" xmlns:a16="http://schemas.microsoft.com/office/drawing/2014/main" val="20003"/>
                    </a:ext>
                  </a:extLst>
                </a:gridCol>
                <a:gridCol w="1155095">
                  <a:extLst>
                    <a:ext uri="{9D8B030D-6E8A-4147-A177-3AD203B41FA5}">
                      <a16:colId xmlns="" xmlns:a16="http://schemas.microsoft.com/office/drawing/2014/main" val="20004"/>
                    </a:ext>
                  </a:extLst>
                </a:gridCol>
              </a:tblGrid>
              <a:tr h="0">
                <a:tc rowSpan="2" gridSpan="2">
                  <a:txBody>
                    <a:bodyPr/>
                    <a:lstStyle/>
                    <a:p>
                      <a:pPr>
                        <a:lnSpc>
                          <a:spcPts val="1100"/>
                        </a:lnSpc>
                        <a:spcAft>
                          <a:spcPts val="0"/>
                        </a:spcAft>
                      </a:pPr>
                      <a:r>
                        <a:rPr lang="en-US" sz="1600" dirty="0">
                          <a:latin typeface="Times New Roman"/>
                          <a:ea typeface="微软雅黑"/>
                          <a:cs typeface="Times New Roman"/>
                        </a:rPr>
                        <a:t>Parameters</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CN" altLang="en-US"/>
                    </a:p>
                  </a:txBody>
                  <a:tcPr/>
                </a:tc>
                <a:tc gridSpan="3">
                  <a:txBody>
                    <a:bodyPr/>
                    <a:lstStyle/>
                    <a:p>
                      <a:pPr algn="ctr">
                        <a:lnSpc>
                          <a:spcPts val="1100"/>
                        </a:lnSpc>
                        <a:spcAft>
                          <a:spcPts val="0"/>
                        </a:spcAft>
                      </a:pPr>
                      <a:r>
                        <a:rPr lang="en-US" sz="1600" dirty="0" smtClean="0">
                          <a:latin typeface="Times New Roman"/>
                          <a:ea typeface="微软雅黑"/>
                          <a:cs typeface="Times New Roman"/>
                        </a:rPr>
                        <a:t>Energy </a:t>
                      </a:r>
                      <a:r>
                        <a:rPr lang="en-US" sz="1600" dirty="0">
                          <a:latin typeface="Times New Roman"/>
                          <a:ea typeface="微软雅黑"/>
                          <a:cs typeface="Times New Roman"/>
                        </a:rPr>
                        <a:t>in </a:t>
                      </a:r>
                      <a:r>
                        <a:rPr lang="en-US" sz="1600" dirty="0" err="1">
                          <a:latin typeface="Times New Roman"/>
                          <a:ea typeface="微软雅黑"/>
                          <a:cs typeface="Times New Roman"/>
                        </a:rPr>
                        <a:t>GeV</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10000"/>
                  </a:ext>
                </a:extLst>
              </a:tr>
              <a:tr h="0">
                <a:tc gridSpan="2" vMerge="1">
                  <a:txBody>
                    <a:bodyPr/>
                    <a:lstStyle/>
                    <a:p>
                      <a:endParaRPr lang="zh-CN" altLang="en-US"/>
                    </a:p>
                  </a:txBody>
                  <a:tcPr/>
                </a:tc>
                <a:tc hMerge="1" vMerge="1">
                  <a:txBody>
                    <a:bodyPr/>
                    <a:lstStyle/>
                    <a:p>
                      <a:endParaRPr lang="zh-CN" altLang="en-US"/>
                    </a:p>
                  </a:txBody>
                  <a:tcPr/>
                </a:tc>
                <a:tc>
                  <a:txBody>
                    <a:bodyPr/>
                    <a:lstStyle/>
                    <a:p>
                      <a:pPr>
                        <a:lnSpc>
                          <a:spcPts val="1100"/>
                        </a:lnSpc>
                        <a:spcAft>
                          <a:spcPts val="0"/>
                        </a:spcAft>
                      </a:pPr>
                      <a:r>
                        <a:rPr lang="en-US" sz="1600" dirty="0">
                          <a:latin typeface="Times New Roman"/>
                          <a:ea typeface="微软雅黑"/>
                          <a:cs typeface="Times New Roman"/>
                        </a:rPr>
                        <a:t>45.5</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dirty="0">
                          <a:latin typeface="Times New Roman"/>
                          <a:ea typeface="微软雅黑"/>
                          <a:cs typeface="Times New Roman"/>
                        </a:rPr>
                        <a:t>80</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dirty="0">
                          <a:latin typeface="Times New Roman"/>
                          <a:ea typeface="微软雅黑"/>
                          <a:cs typeface="Times New Roman"/>
                        </a:rPr>
                        <a:t>120</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0">
                <a:tc>
                  <a:txBody>
                    <a:bodyPr/>
                    <a:lstStyle/>
                    <a:p>
                      <a:pPr>
                        <a:lnSpc>
                          <a:spcPts val="1100"/>
                        </a:lnSpc>
                        <a:spcAft>
                          <a:spcPts val="0"/>
                        </a:spcAft>
                      </a:pPr>
                      <a:r>
                        <a:rPr lang="en-US" sz="1600" dirty="0">
                          <a:latin typeface="Times New Roman"/>
                          <a:ea typeface="微软雅黑"/>
                          <a:cs typeface="Times New Roman"/>
                        </a:rPr>
                        <a:t>I (per beam)</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r>
                        <a:rPr lang="en-US" sz="1600" dirty="0" err="1">
                          <a:latin typeface="Times New Roman"/>
                          <a:ea typeface="微软雅黑"/>
                          <a:cs typeface="Times New Roman"/>
                        </a:rPr>
                        <a:t>mA</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r>
                        <a:rPr lang="en-US" sz="1600" dirty="0">
                          <a:latin typeface="Times New Roman"/>
                          <a:ea typeface="微软雅黑"/>
                          <a:cs typeface="Times New Roman"/>
                        </a:rPr>
                        <a:t>183.1</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r>
                        <a:rPr lang="en-US" sz="1600" dirty="0">
                          <a:latin typeface="Times New Roman"/>
                          <a:ea typeface="微软雅黑"/>
                          <a:cs typeface="Times New Roman"/>
                        </a:rPr>
                        <a:t>88.1</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r>
                        <a:rPr lang="en-US" sz="1600" dirty="0">
                          <a:latin typeface="Times New Roman"/>
                          <a:ea typeface="微软雅黑"/>
                          <a:cs typeface="Times New Roman"/>
                        </a:rPr>
                        <a:t>17.4</a:t>
                      </a:r>
                      <a:endParaRPr lang="zh-CN" sz="1600" dirty="0">
                        <a:latin typeface="Tahoma"/>
                        <a:ea typeface="微软雅黑"/>
                        <a:cs typeface="Times New Roman"/>
                      </a:endParaRPr>
                    </a:p>
                  </a:txBody>
                  <a:tcPr marL="68580" marR="68580" marT="108000" marB="7200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2"/>
                  </a:ext>
                </a:extLst>
              </a:tr>
              <a:tr h="0">
                <a:tc>
                  <a:txBody>
                    <a:bodyPr/>
                    <a:lstStyle/>
                    <a:p>
                      <a:pPr>
                        <a:lnSpc>
                          <a:spcPts val="1100"/>
                        </a:lnSpc>
                        <a:spcAft>
                          <a:spcPts val="0"/>
                        </a:spcAft>
                      </a:pPr>
                      <a:r>
                        <a:rPr lang="en-US" sz="1600">
                          <a:latin typeface="Times New Roman"/>
                          <a:ea typeface="微软雅黑"/>
                          <a:cs typeface="Times New Roman"/>
                        </a:rPr>
                        <a:t>Critical energy</a:t>
                      </a:r>
                      <a:endParaRPr lang="zh-CN" sz="1600">
                        <a:latin typeface="Tahoma"/>
                        <a:ea typeface="微软雅黑"/>
                        <a:cs typeface="Times New Roman"/>
                      </a:endParaRPr>
                    </a:p>
                  </a:txBody>
                  <a:tcPr marL="68580" marR="68580" marT="108000" marB="72000">
                    <a:lnL>
                      <a:noFill/>
                    </a:lnL>
                    <a:lnR>
                      <a:noFill/>
                    </a:lnR>
                    <a:lnT>
                      <a:noFill/>
                    </a:lnT>
                    <a:lnB>
                      <a:noFill/>
                    </a:lnB>
                  </a:tcPr>
                </a:tc>
                <a:tc>
                  <a:txBody>
                    <a:bodyPr/>
                    <a:lstStyle/>
                    <a:p>
                      <a:pPr>
                        <a:lnSpc>
                          <a:spcPts val="1100"/>
                        </a:lnSpc>
                        <a:spcAft>
                          <a:spcPts val="0"/>
                        </a:spcAft>
                      </a:pPr>
                      <a:r>
                        <a:rPr lang="en-US" sz="1600" dirty="0" err="1">
                          <a:latin typeface="Times New Roman"/>
                          <a:ea typeface="微软雅黑"/>
                          <a:cs typeface="Times New Roman"/>
                        </a:rPr>
                        <a:t>keV</a:t>
                      </a:r>
                      <a:endParaRPr lang="zh-CN" sz="1600" dirty="0">
                        <a:latin typeface="Tahoma"/>
                        <a:ea typeface="微软雅黑"/>
                        <a:cs typeface="Times New Roman"/>
                      </a:endParaRPr>
                    </a:p>
                  </a:txBody>
                  <a:tcPr marL="68580" marR="68580" marT="108000" marB="72000">
                    <a:lnL>
                      <a:noFill/>
                    </a:lnL>
                    <a:lnR>
                      <a:noFill/>
                    </a:lnR>
                    <a:lnT>
                      <a:noFill/>
                    </a:lnT>
                    <a:lnB>
                      <a:noFill/>
                    </a:lnB>
                  </a:tcPr>
                </a:tc>
                <a:tc>
                  <a:txBody>
                    <a:bodyPr/>
                    <a:lstStyle/>
                    <a:p>
                      <a:pPr>
                        <a:lnSpc>
                          <a:spcPts val="1100"/>
                        </a:lnSpc>
                        <a:spcAft>
                          <a:spcPts val="0"/>
                        </a:spcAft>
                      </a:pPr>
                      <a:r>
                        <a:rPr lang="en-US" sz="1600" dirty="0">
                          <a:latin typeface="Times New Roman"/>
                          <a:ea typeface="微软雅黑"/>
                          <a:cs typeface="Times New Roman"/>
                        </a:rPr>
                        <a:t>19.7</a:t>
                      </a:r>
                      <a:endParaRPr lang="zh-CN" sz="1600" dirty="0">
                        <a:latin typeface="Tahoma"/>
                        <a:ea typeface="微软雅黑"/>
                        <a:cs typeface="Times New Roman"/>
                      </a:endParaRPr>
                    </a:p>
                  </a:txBody>
                  <a:tcPr marL="68580" marR="68580" marT="108000" marB="72000">
                    <a:lnL>
                      <a:noFill/>
                    </a:lnL>
                    <a:lnR>
                      <a:noFill/>
                    </a:lnR>
                    <a:lnT>
                      <a:noFill/>
                    </a:lnT>
                    <a:lnB>
                      <a:noFill/>
                    </a:lnB>
                  </a:tcPr>
                </a:tc>
                <a:tc>
                  <a:txBody>
                    <a:bodyPr/>
                    <a:lstStyle/>
                    <a:p>
                      <a:pPr>
                        <a:lnSpc>
                          <a:spcPts val="1100"/>
                        </a:lnSpc>
                        <a:spcAft>
                          <a:spcPts val="0"/>
                        </a:spcAft>
                      </a:pPr>
                      <a:r>
                        <a:rPr lang="en-US" sz="1600" dirty="0">
                          <a:latin typeface="Times New Roman"/>
                          <a:ea typeface="微软雅黑"/>
                          <a:cs typeface="Times New Roman"/>
                        </a:rPr>
                        <a:t>107.1</a:t>
                      </a:r>
                      <a:endParaRPr lang="zh-CN" sz="1600" dirty="0">
                        <a:latin typeface="Tahoma"/>
                        <a:ea typeface="微软雅黑"/>
                        <a:cs typeface="Times New Roman"/>
                      </a:endParaRPr>
                    </a:p>
                  </a:txBody>
                  <a:tcPr marL="68580" marR="68580" marT="108000" marB="72000">
                    <a:lnL>
                      <a:noFill/>
                    </a:lnL>
                    <a:lnR>
                      <a:noFill/>
                    </a:lnR>
                    <a:lnT>
                      <a:noFill/>
                    </a:lnT>
                    <a:lnB>
                      <a:noFill/>
                    </a:lnB>
                  </a:tcPr>
                </a:tc>
                <a:tc>
                  <a:txBody>
                    <a:bodyPr/>
                    <a:lstStyle/>
                    <a:p>
                      <a:pPr>
                        <a:lnSpc>
                          <a:spcPts val="1100"/>
                        </a:lnSpc>
                        <a:spcAft>
                          <a:spcPts val="0"/>
                        </a:spcAft>
                      </a:pPr>
                      <a:r>
                        <a:rPr lang="en-US" sz="1600" dirty="0">
                          <a:latin typeface="Times New Roman"/>
                          <a:ea typeface="微软雅黑"/>
                          <a:cs typeface="Times New Roman"/>
                        </a:rPr>
                        <a:t>361.6</a:t>
                      </a:r>
                      <a:endParaRPr lang="zh-CN" sz="1600" dirty="0">
                        <a:latin typeface="Tahoma"/>
                        <a:ea typeface="微软雅黑"/>
                        <a:cs typeface="Times New Roman"/>
                      </a:endParaRPr>
                    </a:p>
                  </a:txBody>
                  <a:tcPr marL="68580" marR="68580" marT="108000" marB="72000">
                    <a:lnL>
                      <a:noFill/>
                    </a:lnL>
                    <a:lnR>
                      <a:noFill/>
                    </a:lnR>
                    <a:lnT>
                      <a:noFill/>
                    </a:lnT>
                    <a:lnB>
                      <a:noFill/>
                    </a:lnB>
                  </a:tcPr>
                </a:tc>
                <a:extLst>
                  <a:ext uri="{0D108BD9-81ED-4DB2-BD59-A6C34878D82A}">
                    <a16:rowId xmlns="" xmlns:a16="http://schemas.microsoft.com/office/drawing/2014/main" val="10003"/>
                  </a:ext>
                </a:extLst>
              </a:tr>
              <a:tr h="0">
                <a:tc>
                  <a:txBody>
                    <a:bodyPr/>
                    <a:lstStyle/>
                    <a:p>
                      <a:pPr>
                        <a:lnSpc>
                          <a:spcPts val="1100"/>
                        </a:lnSpc>
                        <a:spcAft>
                          <a:spcPts val="0"/>
                        </a:spcAft>
                      </a:pPr>
                      <a:r>
                        <a:rPr lang="en-US" sz="1600" dirty="0">
                          <a:latin typeface="Times New Roman"/>
                          <a:ea typeface="微软雅黑"/>
                          <a:cs typeface="Times New Roman"/>
                        </a:rPr>
                        <a:t>Radiated power</a:t>
                      </a:r>
                      <a:endParaRPr lang="zh-CN" sz="1600" dirty="0">
                        <a:latin typeface="Tahoma"/>
                        <a:ea typeface="微软雅黑"/>
                        <a:cs typeface="Times New Roman"/>
                      </a:endParaRPr>
                    </a:p>
                  </a:txBody>
                  <a:tcPr marL="68580" marR="68580" marT="108000" marB="72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dirty="0">
                          <a:latin typeface="Times New Roman"/>
                          <a:ea typeface="微软雅黑"/>
                          <a:cs typeface="Times New Roman"/>
                        </a:rPr>
                        <a:t>W/m</a:t>
                      </a:r>
                      <a:endParaRPr lang="zh-CN" sz="1600" dirty="0">
                        <a:latin typeface="Tahoma"/>
                        <a:ea typeface="微软雅黑"/>
                        <a:cs typeface="Times New Roman"/>
                      </a:endParaRPr>
                    </a:p>
                  </a:txBody>
                  <a:tcPr marL="68580" marR="68580" marT="108000" marB="72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a:latin typeface="Times New Roman"/>
                          <a:ea typeface="微软雅黑"/>
                          <a:cs typeface="Times New Roman"/>
                        </a:rPr>
                        <a:t>98</a:t>
                      </a:r>
                      <a:endParaRPr lang="zh-CN" sz="1600">
                        <a:latin typeface="Tahoma"/>
                        <a:ea typeface="微软雅黑"/>
                        <a:cs typeface="Times New Roman"/>
                      </a:endParaRPr>
                    </a:p>
                  </a:txBody>
                  <a:tcPr marL="68580" marR="68580" marT="108000" marB="72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a:latin typeface="Times New Roman"/>
                          <a:ea typeface="微软雅黑"/>
                          <a:cs typeface="Times New Roman"/>
                        </a:rPr>
                        <a:t>452</a:t>
                      </a:r>
                      <a:endParaRPr lang="zh-CN" sz="1600">
                        <a:latin typeface="Tahoma"/>
                        <a:ea typeface="微软雅黑"/>
                        <a:cs typeface="Times New Roman"/>
                      </a:endParaRPr>
                    </a:p>
                  </a:txBody>
                  <a:tcPr marL="68580" marR="68580" marT="108000" marB="72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600" dirty="0">
                          <a:latin typeface="Times New Roman"/>
                          <a:ea typeface="微软雅黑"/>
                          <a:cs typeface="Times New Roman"/>
                        </a:rPr>
                        <a:t>452</a:t>
                      </a:r>
                      <a:endParaRPr lang="zh-CN" sz="1600" dirty="0">
                        <a:latin typeface="Tahoma"/>
                        <a:ea typeface="微软雅黑"/>
                        <a:cs typeface="Times New Roman"/>
                      </a:endParaRPr>
                    </a:p>
                  </a:txBody>
                  <a:tcPr marL="68580" marR="68580" marT="108000" marB="72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8" name="矩形 6"/>
          <p:cNvSpPr>
            <a:spLocks noChangeArrowheads="1"/>
          </p:cNvSpPr>
          <p:nvPr/>
        </p:nvSpPr>
        <p:spPr bwMode="auto">
          <a:xfrm>
            <a:off x="1673046" y="2092786"/>
            <a:ext cx="58512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000" b="0" dirty="0" smtClean="0">
                <a:solidFill>
                  <a:srgbClr val="0070C0"/>
                </a:solidFill>
                <a:latin typeface="Times New Roman" panose="02020603050405020304" pitchFamily="18" charset="0"/>
                <a:ea typeface="Arial Unicode MS" panose="020B0604020202020204" pitchFamily="34" charset="-122"/>
                <a:cs typeface="Times New Roman" panose="02020603050405020304" pitchFamily="18" charset="0"/>
              </a:rPr>
              <a:t>Parameters determining synchrotron radiation in CEPC</a:t>
            </a:r>
            <a:endParaRPr lang="zh-CN" altLang="en-US" sz="2000" b="0" dirty="0">
              <a:solidFill>
                <a:srgbClr val="0070C0"/>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9" name="矩形 10"/>
          <p:cNvSpPr>
            <a:spLocks noChangeArrowheads="1"/>
          </p:cNvSpPr>
          <p:nvPr/>
        </p:nvSpPr>
        <p:spPr bwMode="auto">
          <a:xfrm>
            <a:off x="2051720" y="4037002"/>
            <a:ext cx="51058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000" b="0" dirty="0" smtClean="0">
                <a:solidFill>
                  <a:srgbClr val="0070C0"/>
                </a:solidFill>
                <a:latin typeface="Times New Roman" panose="02020603050405020304" pitchFamily="18" charset="0"/>
                <a:ea typeface="Arial Unicode MS" panose="020B0604020202020204" pitchFamily="34" charset="-122"/>
                <a:cs typeface="Times New Roman" panose="02020603050405020304" pitchFamily="18" charset="0"/>
              </a:rPr>
              <a:t>Parameters of synchrotron radiation at 120 </a:t>
            </a:r>
            <a:r>
              <a:rPr lang="en-US" altLang="zh-CN" sz="2000" b="0" dirty="0" err="1" smtClean="0">
                <a:solidFill>
                  <a:srgbClr val="0070C0"/>
                </a:solidFill>
                <a:latin typeface="Times New Roman" panose="02020603050405020304" pitchFamily="18" charset="0"/>
                <a:ea typeface="Arial Unicode MS" panose="020B0604020202020204" pitchFamily="34" charset="-122"/>
                <a:cs typeface="Times New Roman" panose="02020603050405020304" pitchFamily="18" charset="0"/>
              </a:rPr>
              <a:t>GeV</a:t>
            </a:r>
            <a:endParaRPr lang="zh-CN" altLang="en-US" sz="2000" b="0" dirty="0">
              <a:solidFill>
                <a:srgbClr val="0070C0"/>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Tree>
    <p:extLst>
      <p:ext uri="{BB962C8B-B14F-4D97-AF65-F5344CB8AC3E}">
        <p14:creationId xmlns:p14="http://schemas.microsoft.com/office/powerpoint/2010/main" val="38837741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Radiation </a:t>
            </a:r>
            <a:r>
              <a:rPr lang="en-GB" sz="2400" dirty="0"/>
              <a:t>shielding design for Synchrotron Radiation</a:t>
            </a:r>
          </a:p>
        </p:txBody>
      </p:sp>
      <p:sp>
        <p:nvSpPr>
          <p:cNvPr id="3" name="Content Placeholder 2"/>
          <p:cNvSpPr>
            <a:spLocks noGrp="1"/>
          </p:cNvSpPr>
          <p:nvPr>
            <p:ph idx="1"/>
          </p:nvPr>
        </p:nvSpPr>
        <p:spPr/>
        <p:txBody>
          <a:bodyPr/>
          <a:lstStyle/>
          <a:p>
            <a:pPr>
              <a:buFont typeface="Courier New" panose="02070309020205020404" pitchFamily="49" charset="0"/>
              <a:buChar char="o"/>
            </a:pPr>
            <a:r>
              <a:rPr lang="en-US" altLang="zh-CN" dirty="0">
                <a:solidFill>
                  <a:srgbClr val="333333"/>
                </a:solidFill>
                <a:ea typeface="楷体" panose="02010609060101010101" pitchFamily="49" charset="-122"/>
                <a:cs typeface="Times New Roman" panose="02020603050405020304" pitchFamily="18" charset="0"/>
              </a:rPr>
              <a:t>Theory and parameters</a:t>
            </a:r>
            <a:endParaRPr lang="zh-CN" altLang="en-US" dirty="0">
              <a:solidFill>
                <a:srgbClr val="333333"/>
              </a:solidFill>
              <a:ea typeface="楷体" panose="02010609060101010101" pitchFamily="49" charset="-122"/>
              <a:cs typeface="Times New Roman" panose="02020603050405020304" pitchFamily="18" charset="0"/>
            </a:endParaRPr>
          </a:p>
          <a:p>
            <a:endParaRPr lang="en-GB" dirty="0"/>
          </a:p>
        </p:txBody>
      </p:sp>
      <p:sp>
        <p:nvSpPr>
          <p:cNvPr id="10" name="矩形 4"/>
          <p:cNvSpPr>
            <a:spLocks noChangeArrowheads="1"/>
          </p:cNvSpPr>
          <p:nvPr/>
        </p:nvSpPr>
        <p:spPr bwMode="auto">
          <a:xfrm>
            <a:off x="755576" y="2038985"/>
            <a:ext cx="23976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rPr>
              <a:t>SR</a:t>
            </a:r>
            <a:r>
              <a:rPr lang="zh-CN" altLang="en-US" sz="2400" b="0" dirty="0" smtClean="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rPr>
              <a:t> </a:t>
            </a:r>
            <a:r>
              <a:rPr lang="en-US" altLang="zh-CN" sz="2400" b="0" dirty="0" smtClean="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rPr>
              <a:t>critical energy</a:t>
            </a:r>
            <a:endParaRPr lang="zh-CN" altLang="en-US" sz="2400" b="0" dirty="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1" name="矩形 5"/>
          <p:cNvSpPr>
            <a:spLocks noChangeArrowheads="1"/>
          </p:cNvSpPr>
          <p:nvPr/>
        </p:nvSpPr>
        <p:spPr bwMode="auto">
          <a:xfrm>
            <a:off x="755576" y="3551153"/>
            <a:ext cx="14253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SR</a:t>
            </a:r>
            <a:r>
              <a:rPr lang="zh-CN" altLang="en-US"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Power</a:t>
            </a:r>
            <a:endParaRPr lang="zh-CN" altLang="en-US" sz="2400" b="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矩形 10"/>
          <p:cNvSpPr>
            <a:spLocks noChangeArrowheads="1"/>
          </p:cNvSpPr>
          <p:nvPr/>
        </p:nvSpPr>
        <p:spPr bwMode="auto">
          <a:xfrm>
            <a:off x="755576" y="4991313"/>
            <a:ext cx="17652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SR</a:t>
            </a:r>
            <a:r>
              <a:rPr lang="zh-CN" altLang="en-US"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spectrum</a:t>
            </a:r>
            <a:endParaRPr lang="zh-CN" altLang="en-US" sz="2400" b="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3" name="矩形 16"/>
          <p:cNvSpPr>
            <a:spLocks noChangeArrowheads="1"/>
          </p:cNvSpPr>
          <p:nvPr/>
        </p:nvSpPr>
        <p:spPr bwMode="auto">
          <a:xfrm>
            <a:off x="4956705" y="3335129"/>
            <a:ext cx="4187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Number of photons (Method 1)</a:t>
            </a:r>
            <a:endParaRPr lang="zh-CN" altLang="en-US" sz="2400" b="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4" name="矩形 18"/>
          <p:cNvSpPr>
            <a:spLocks noChangeArrowheads="1"/>
          </p:cNvSpPr>
          <p:nvPr/>
        </p:nvSpPr>
        <p:spPr bwMode="auto">
          <a:xfrm>
            <a:off x="4956705" y="4487257"/>
            <a:ext cx="41872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Number of photons (Method 2)</a:t>
            </a:r>
            <a:r>
              <a:rPr lang="zh-CN" altLang="en-US" sz="2400" b="0" dirty="0" smtClean="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z="2400" b="0"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5" name="矩形 19"/>
          <p:cNvSpPr>
            <a:spLocks noChangeArrowheads="1"/>
          </p:cNvSpPr>
          <p:nvPr/>
        </p:nvSpPr>
        <p:spPr bwMode="auto">
          <a:xfrm>
            <a:off x="4932040" y="2038985"/>
            <a:ext cx="17299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l" fontAlgn="auto">
              <a:spcBef>
                <a:spcPts val="0"/>
              </a:spcBef>
              <a:spcAft>
                <a:spcPts val="0"/>
              </a:spcAft>
            </a:pPr>
            <a:r>
              <a:rPr lang="en-US" altLang="zh-CN" sz="2400" b="0" dirty="0" smtClean="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rPr>
              <a:t>Solid degree</a:t>
            </a:r>
            <a:endParaRPr lang="zh-CN" altLang="en-US" sz="2400" b="0" dirty="0">
              <a:solidFill>
                <a:srgbClr val="C00000"/>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6" name="Rectangle 2"/>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4"/>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8" name="Picture 7"/>
          <p:cNvPicPr>
            <a:picLocks noChangeAspect="1" noChangeArrowheads="1"/>
          </p:cNvPicPr>
          <p:nvPr/>
        </p:nvPicPr>
        <p:blipFill>
          <a:blip r:embed="rId2" cstate="print"/>
          <a:srcRect/>
          <a:stretch>
            <a:fillRect/>
          </a:stretch>
        </p:blipFill>
        <p:spPr bwMode="auto">
          <a:xfrm>
            <a:off x="755576" y="2615049"/>
            <a:ext cx="2520280" cy="883546"/>
          </a:xfrm>
          <a:prstGeom prst="rect">
            <a:avLst/>
          </a:prstGeom>
          <a:noFill/>
          <a:ln w="9525">
            <a:noFill/>
            <a:miter lim="800000"/>
            <a:headEnd/>
            <a:tailEnd/>
          </a:ln>
        </p:spPr>
      </p:pic>
      <p:pic>
        <p:nvPicPr>
          <p:cNvPr id="19" name="Picture 8"/>
          <p:cNvPicPr>
            <a:picLocks noChangeAspect="1" noChangeArrowheads="1"/>
          </p:cNvPicPr>
          <p:nvPr/>
        </p:nvPicPr>
        <p:blipFill>
          <a:blip r:embed="rId3" cstate="print"/>
          <a:srcRect/>
          <a:stretch>
            <a:fillRect/>
          </a:stretch>
        </p:blipFill>
        <p:spPr bwMode="auto">
          <a:xfrm>
            <a:off x="827584" y="4055209"/>
            <a:ext cx="3888432" cy="825439"/>
          </a:xfrm>
          <a:prstGeom prst="rect">
            <a:avLst/>
          </a:prstGeom>
          <a:noFill/>
          <a:ln w="9525">
            <a:noFill/>
            <a:miter lim="800000"/>
            <a:headEnd/>
            <a:tailEnd/>
          </a:ln>
        </p:spPr>
      </p:pic>
      <p:pic>
        <p:nvPicPr>
          <p:cNvPr id="20" name="Picture 9"/>
          <p:cNvPicPr>
            <a:picLocks noChangeAspect="1" noChangeArrowheads="1"/>
          </p:cNvPicPr>
          <p:nvPr/>
        </p:nvPicPr>
        <p:blipFill>
          <a:blip r:embed="rId4" cstate="print"/>
          <a:srcRect/>
          <a:stretch>
            <a:fillRect/>
          </a:stretch>
        </p:blipFill>
        <p:spPr bwMode="auto">
          <a:xfrm>
            <a:off x="683568" y="5567377"/>
            <a:ext cx="4104456" cy="830265"/>
          </a:xfrm>
          <a:prstGeom prst="rect">
            <a:avLst/>
          </a:prstGeom>
          <a:noFill/>
          <a:ln w="9525">
            <a:noFill/>
            <a:miter lim="800000"/>
            <a:headEnd/>
            <a:tailEnd/>
          </a:ln>
        </p:spPr>
      </p:pic>
      <p:pic>
        <p:nvPicPr>
          <p:cNvPr id="21" name="Picture 10"/>
          <p:cNvPicPr>
            <a:picLocks noChangeAspect="1" noChangeArrowheads="1"/>
          </p:cNvPicPr>
          <p:nvPr/>
        </p:nvPicPr>
        <p:blipFill>
          <a:blip r:embed="rId5" cstate="print"/>
          <a:srcRect/>
          <a:stretch>
            <a:fillRect/>
          </a:stretch>
        </p:blipFill>
        <p:spPr bwMode="auto">
          <a:xfrm>
            <a:off x="5004048" y="2471033"/>
            <a:ext cx="1800200" cy="770565"/>
          </a:xfrm>
          <a:prstGeom prst="rect">
            <a:avLst/>
          </a:prstGeom>
          <a:noFill/>
          <a:ln w="9525">
            <a:noFill/>
            <a:miter lim="800000"/>
            <a:headEnd/>
            <a:tailEnd/>
          </a:ln>
        </p:spPr>
      </p:pic>
      <p:pic>
        <p:nvPicPr>
          <p:cNvPr id="22" name="Picture 11"/>
          <p:cNvPicPr>
            <a:picLocks noChangeAspect="1" noChangeArrowheads="1"/>
          </p:cNvPicPr>
          <p:nvPr/>
        </p:nvPicPr>
        <p:blipFill>
          <a:blip r:embed="rId6" cstate="print"/>
          <a:srcRect/>
          <a:stretch>
            <a:fillRect/>
          </a:stretch>
        </p:blipFill>
        <p:spPr bwMode="auto">
          <a:xfrm>
            <a:off x="5076056" y="3767177"/>
            <a:ext cx="1903660" cy="702321"/>
          </a:xfrm>
          <a:prstGeom prst="rect">
            <a:avLst/>
          </a:prstGeom>
          <a:noFill/>
          <a:ln w="9525">
            <a:noFill/>
            <a:miter lim="800000"/>
            <a:headEnd/>
            <a:tailEnd/>
          </a:ln>
        </p:spPr>
      </p:pic>
      <p:pic>
        <p:nvPicPr>
          <p:cNvPr id="23" name="Picture 12"/>
          <p:cNvPicPr>
            <a:picLocks noChangeAspect="1" noChangeArrowheads="1"/>
          </p:cNvPicPr>
          <p:nvPr/>
        </p:nvPicPr>
        <p:blipFill>
          <a:blip r:embed="rId7" cstate="print"/>
          <a:srcRect/>
          <a:stretch>
            <a:fillRect/>
          </a:stretch>
        </p:blipFill>
        <p:spPr bwMode="auto">
          <a:xfrm>
            <a:off x="5004047" y="5135330"/>
            <a:ext cx="4139953" cy="1390014"/>
          </a:xfrm>
          <a:prstGeom prst="rect">
            <a:avLst/>
          </a:prstGeom>
          <a:noFill/>
          <a:ln w="9525">
            <a:noFill/>
            <a:miter lim="800000"/>
            <a:headEnd/>
            <a:tailEnd/>
          </a:ln>
        </p:spPr>
      </p:pic>
    </p:spTree>
    <p:extLst>
      <p:ext uri="{BB962C8B-B14F-4D97-AF65-F5344CB8AC3E}">
        <p14:creationId xmlns:p14="http://schemas.microsoft.com/office/powerpoint/2010/main" val="13130024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Radiation </a:t>
            </a:r>
            <a:r>
              <a:rPr lang="en-GB" sz="2400" dirty="0"/>
              <a:t>shielding design for Synchrotron Radiation</a:t>
            </a:r>
          </a:p>
        </p:txBody>
      </p:sp>
      <p:sp>
        <p:nvSpPr>
          <p:cNvPr id="16" name="Rectangle 2"/>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4"/>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Content Placeholder 4"/>
          <p:cNvSpPr>
            <a:spLocks noGrp="1"/>
          </p:cNvSpPr>
          <p:nvPr>
            <p:ph idx="1"/>
          </p:nvPr>
        </p:nvSpPr>
        <p:spPr/>
        <p:txBody>
          <a:bodyPr/>
          <a:lstStyle/>
          <a:p>
            <a:pPr>
              <a:buFont typeface="Courier New" panose="02070309020205020404" pitchFamily="49" charset="0"/>
              <a:buChar char="o"/>
            </a:pPr>
            <a:r>
              <a:rPr lang="en-US" altLang="zh-CN" dirty="0">
                <a:solidFill>
                  <a:srgbClr val="333333"/>
                </a:solidFill>
                <a:ea typeface="楷体" panose="02010609060101010101" pitchFamily="49" charset="-122"/>
                <a:cs typeface="Times New Roman" panose="02020603050405020304" pitchFamily="18" charset="0"/>
              </a:rPr>
              <a:t>Shielding </a:t>
            </a:r>
            <a:r>
              <a:rPr lang="en-US" altLang="zh-CN" dirty="0" smtClean="0">
                <a:solidFill>
                  <a:srgbClr val="333333"/>
                </a:solidFill>
                <a:ea typeface="楷体" panose="02010609060101010101" pitchFamily="49" charset="-122"/>
                <a:cs typeface="Times New Roman" panose="02020603050405020304" pitchFamily="18" charset="0"/>
              </a:rPr>
              <a:t>structure for </a:t>
            </a:r>
            <a:r>
              <a:rPr lang="en-US" altLang="zh-CN" dirty="0">
                <a:solidFill>
                  <a:srgbClr val="333333"/>
                </a:solidFill>
                <a:ea typeface="楷体" panose="02010609060101010101" pitchFamily="49" charset="-122"/>
                <a:cs typeface="Times New Roman" panose="02020603050405020304" pitchFamily="18" charset="0"/>
              </a:rPr>
              <a:t>magnets</a:t>
            </a:r>
            <a:endParaRPr lang="zh-CN" altLang="en-US" dirty="0">
              <a:solidFill>
                <a:srgbClr val="333333"/>
              </a:solidFill>
              <a:ea typeface="楷体" panose="02010609060101010101" pitchFamily="49" charset="-122"/>
              <a:cs typeface="Times New Roman" panose="02020603050405020304" pitchFamily="18" charset="0"/>
            </a:endParaRPr>
          </a:p>
          <a:p>
            <a:pPr>
              <a:buFont typeface="Courier New" panose="02070309020205020404" pitchFamily="49" charset="0"/>
              <a:buChar char="o"/>
            </a:pPr>
            <a:endParaRPr lang="en-GB" dirty="0"/>
          </a:p>
        </p:txBody>
      </p:sp>
      <p:pic>
        <p:nvPicPr>
          <p:cNvPr id="6" name="内容占位符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76873" y="1939504"/>
            <a:ext cx="7179503" cy="1445174"/>
          </a:xfrm>
          <a:prstGeom prst="rect">
            <a:avLst/>
          </a:prstGeom>
          <a:noFill/>
          <a:ln w="9525">
            <a:noFill/>
            <a:miter lim="800000"/>
            <a:headEnd/>
            <a:tailEnd/>
          </a:ln>
        </p:spPr>
      </p:pic>
      <p:pic>
        <p:nvPicPr>
          <p:cNvPr id="7"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873" y="3501008"/>
            <a:ext cx="3147055" cy="2256310"/>
          </a:xfrm>
          <a:prstGeom prst="rect">
            <a:avLst/>
          </a:prstGeom>
        </p:spPr>
      </p:pic>
      <p:pic>
        <p:nvPicPr>
          <p:cNvPr id="8"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9777" y="3501008"/>
            <a:ext cx="4004631" cy="2225809"/>
          </a:xfrm>
          <a:prstGeom prst="rect">
            <a:avLst/>
          </a:prstGeom>
        </p:spPr>
      </p:pic>
      <p:sp>
        <p:nvSpPr>
          <p:cNvPr id="3" name="Rectangle 2"/>
          <p:cNvSpPr/>
          <p:nvPr/>
        </p:nvSpPr>
        <p:spPr>
          <a:xfrm>
            <a:off x="794738" y="5733256"/>
            <a:ext cx="7892062" cy="923330"/>
          </a:xfrm>
          <a:prstGeom prst="rect">
            <a:avLst/>
          </a:prstGeom>
          <a:solidFill>
            <a:schemeClr val="bg1">
              <a:lumMod val="85000"/>
            </a:schemeClr>
          </a:solidFill>
        </p:spPr>
        <p:txBody>
          <a:bodyPr wrap="square">
            <a:spAutoFit/>
          </a:bodyPr>
          <a:lstStyle/>
          <a:p>
            <a:pPr marL="285750" indent="-285750">
              <a:buFont typeface="Wingdings" panose="05000000000000000000" pitchFamily="2" charset="2"/>
              <a:buChar char="l"/>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Magnet coils are wrapped around by massive organic materials, which are especially sensitive to radiation.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l"/>
            </a:pP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20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mm lead is used for protecting the coils of magnets. </a:t>
            </a:r>
          </a:p>
        </p:txBody>
      </p:sp>
    </p:spTree>
    <p:extLst>
      <p:ext uri="{BB962C8B-B14F-4D97-AF65-F5344CB8AC3E}">
        <p14:creationId xmlns:p14="http://schemas.microsoft.com/office/powerpoint/2010/main" val="2728817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Radiation </a:t>
            </a:r>
            <a:r>
              <a:rPr lang="en-GB" sz="2400" dirty="0"/>
              <a:t>shielding design for Synchrotron Radiation</a:t>
            </a:r>
          </a:p>
        </p:txBody>
      </p:sp>
      <p:sp>
        <p:nvSpPr>
          <p:cNvPr id="16" name="Rectangle 2"/>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4"/>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Content Placeholder 4"/>
          <p:cNvSpPr>
            <a:spLocks noGrp="1"/>
          </p:cNvSpPr>
          <p:nvPr>
            <p:ph idx="1"/>
          </p:nvPr>
        </p:nvSpPr>
        <p:spPr/>
        <p:txBody>
          <a:bodyPr/>
          <a:lstStyle/>
          <a:p>
            <a:pPr>
              <a:buFont typeface="Courier New" panose="02070309020205020404" pitchFamily="49" charset="0"/>
              <a:buChar char="o"/>
            </a:pPr>
            <a:r>
              <a:rPr lang="en-US" altLang="zh-CN" dirty="0" smtClean="0">
                <a:solidFill>
                  <a:srgbClr val="333333"/>
                </a:solidFill>
                <a:ea typeface="楷体" panose="02010609060101010101" pitchFamily="49" charset="-122"/>
                <a:cs typeface="Times New Roman" panose="02020603050405020304" pitchFamily="18" charset="0"/>
              </a:rPr>
              <a:t>Radiation </a:t>
            </a:r>
            <a:r>
              <a:rPr lang="en-US" altLang="zh-CN" dirty="0">
                <a:solidFill>
                  <a:srgbClr val="333333"/>
                </a:solidFill>
                <a:ea typeface="楷体" panose="02010609060101010101" pitchFamily="49" charset="-122"/>
                <a:cs typeface="Times New Roman" panose="02020603050405020304" pitchFamily="18" charset="0"/>
              </a:rPr>
              <a:t>dose around the coils</a:t>
            </a:r>
            <a:endParaRPr lang="zh-CN" altLang="en-US" dirty="0">
              <a:solidFill>
                <a:srgbClr val="333333"/>
              </a:solidFill>
              <a:ea typeface="楷体" panose="02010609060101010101" pitchFamily="49" charset="-122"/>
              <a:cs typeface="Times New Roman" panose="02020603050405020304" pitchFamily="18" charset="0"/>
            </a:endParaRPr>
          </a:p>
          <a:p>
            <a:pPr>
              <a:buFont typeface="Courier New" panose="02070309020205020404" pitchFamily="49" charset="0"/>
              <a:buChar char="o"/>
            </a:pPr>
            <a:endParaRPr lang="en-GB" dirty="0">
              <a:solidFill>
                <a:srgbClr val="333333"/>
              </a:solidFill>
              <a:ea typeface="楷体" panose="02010609060101010101" pitchFamily="49" charset="-122"/>
              <a:cs typeface="Times New Roman" panose="02020603050405020304" pitchFamily="18" charset="0"/>
            </a:endParaRPr>
          </a:p>
        </p:txBody>
      </p:sp>
      <p:pic>
        <p:nvPicPr>
          <p:cNvPr id="6"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803203"/>
            <a:ext cx="5580112" cy="1666053"/>
          </a:xfrm>
          <a:prstGeom prst="rect">
            <a:avLst/>
          </a:prstGeom>
        </p:spPr>
      </p:pic>
      <p:pic>
        <p:nvPicPr>
          <p:cNvPr id="7" name="内容占位符 4"/>
          <p:cNvPicPr>
            <a:picLocks noChangeAspect="1"/>
          </p:cNvPicPr>
          <p:nvPr/>
        </p:nvPicPr>
        <p:blipFill rotWithShape="1">
          <a:blip r:embed="rId3" cstate="print">
            <a:extLst>
              <a:ext uri="{28A0092B-C50C-407E-A947-70E740481C1C}">
                <a14:useLocalDpi xmlns:a14="http://schemas.microsoft.com/office/drawing/2010/main" val="0"/>
              </a:ext>
            </a:extLst>
          </a:blip>
          <a:srcRect t="6411" b="7959"/>
          <a:stretch/>
        </p:blipFill>
        <p:spPr bwMode="auto">
          <a:xfrm>
            <a:off x="457200" y="3286097"/>
            <a:ext cx="3202340" cy="1511611"/>
          </a:xfrm>
          <a:prstGeom prst="rect">
            <a:avLst/>
          </a:prstGeom>
          <a:noFill/>
          <a:ln w="9525">
            <a:noFill/>
            <a:miter lim="800000"/>
            <a:headEnd/>
            <a:tailEnd/>
          </a:ln>
        </p:spPr>
      </p:pic>
      <p:pic>
        <p:nvPicPr>
          <p:cNvPr id="8" name="内容占位符 4"/>
          <p:cNvPicPr>
            <a:picLocks noChangeAspect="1"/>
          </p:cNvPicPr>
          <p:nvPr/>
        </p:nvPicPr>
        <p:blipFill rotWithShape="1">
          <a:blip r:embed="rId4" cstate="print">
            <a:extLst>
              <a:ext uri="{28A0092B-C50C-407E-A947-70E740481C1C}">
                <a14:useLocalDpi xmlns:a14="http://schemas.microsoft.com/office/drawing/2010/main" val="0"/>
              </a:ext>
            </a:extLst>
          </a:blip>
          <a:srcRect l="7229" t="6802" b="7041"/>
          <a:stretch/>
        </p:blipFill>
        <p:spPr bwMode="auto">
          <a:xfrm>
            <a:off x="681426" y="4797708"/>
            <a:ext cx="3004811" cy="1482894"/>
          </a:xfrm>
          <a:prstGeom prst="rect">
            <a:avLst/>
          </a:prstGeom>
          <a:noFill/>
          <a:ln w="9525">
            <a:noFill/>
            <a:miter lim="800000"/>
            <a:headEnd/>
            <a:tailEnd/>
          </a:ln>
        </p:spPr>
      </p:pic>
      <p:sp>
        <p:nvSpPr>
          <p:cNvPr id="3" name="TextBox 2"/>
          <p:cNvSpPr txBox="1"/>
          <p:nvPr/>
        </p:nvSpPr>
        <p:spPr>
          <a:xfrm>
            <a:off x="3818234" y="3674659"/>
            <a:ext cx="5112568" cy="2554545"/>
          </a:xfrm>
          <a:prstGeom prst="rect">
            <a:avLst/>
          </a:prstGeom>
          <a:solidFill>
            <a:schemeClr val="bg1">
              <a:lumMod val="85000"/>
            </a:schemeClr>
          </a:solidFill>
        </p:spPr>
        <p:txBody>
          <a:bodyPr wrap="square" rtlCol="0">
            <a:spAutoFit/>
          </a:bodyPr>
          <a:lstStyle/>
          <a:p>
            <a:pPr marL="342900" indent="-342900">
              <a:buFont typeface="Wingdings" panose="05000000000000000000" pitchFamily="2" charset="2"/>
              <a:buChar char="l"/>
            </a:pPr>
            <a:r>
              <a:rPr lang="en-US" altLang="zh-CN" sz="2000" dirty="0" smtClean="0">
                <a:latin typeface="Times New Roman" panose="02020603050405020304" pitchFamily="18" charset="0"/>
                <a:cs typeface="Times New Roman" panose="02020603050405020304" pitchFamily="18" charset="0"/>
              </a:rPr>
              <a:t>With and without lead shielding</a:t>
            </a:r>
          </a:p>
          <a:p>
            <a:pPr marL="342900" indent="-342900">
              <a:buFont typeface="Wingdings" panose="05000000000000000000" pitchFamily="2" charset="2"/>
              <a:buChar char="ü"/>
            </a:pPr>
            <a:r>
              <a:rPr lang="en-US" altLang="zh-CN" sz="2000" dirty="0" smtClean="0">
                <a:solidFill>
                  <a:srgbClr val="0070C0"/>
                </a:solidFill>
                <a:latin typeface="Times New Roman" panose="02020603050405020304" pitchFamily="18" charset="0"/>
                <a:cs typeface="Times New Roman" panose="02020603050405020304" pitchFamily="18" charset="0"/>
              </a:rPr>
              <a:t>2cm lead can reduce the maximum dose by at least 10 times</a:t>
            </a:r>
          </a:p>
          <a:p>
            <a:pPr marL="342900" indent="-342900">
              <a:buFont typeface="Wingdings" panose="05000000000000000000" pitchFamily="2" charset="2"/>
              <a:buChar char="l"/>
            </a:pPr>
            <a:r>
              <a:rPr lang="en-US" altLang="zh-CN" sz="2000" dirty="0" smtClean="0">
                <a:latin typeface="Times New Roman" panose="02020603050405020304" pitchFamily="18" charset="0"/>
                <a:cs typeface="Times New Roman" panose="02020603050405020304" pitchFamily="18" charset="0"/>
              </a:rPr>
              <a:t>Different beam direction</a:t>
            </a:r>
          </a:p>
          <a:p>
            <a:pPr marL="342900" indent="-342900">
              <a:buFont typeface="Wingdings" panose="05000000000000000000" pitchFamily="2" charset="2"/>
              <a:buChar char="ü"/>
            </a:pPr>
            <a:r>
              <a:rPr lang="en-US" altLang="zh-CN" sz="2000" dirty="0">
                <a:solidFill>
                  <a:srgbClr val="0070C0"/>
                </a:solidFill>
                <a:latin typeface="Times New Roman" panose="02020603050405020304" pitchFamily="18" charset="0"/>
                <a:cs typeface="Times New Roman" panose="02020603050405020304" pitchFamily="18" charset="0"/>
              </a:rPr>
              <a:t>Almost the same for the </a:t>
            </a:r>
            <a:r>
              <a:rPr lang="en-US" altLang="zh-CN" sz="2000" dirty="0" smtClean="0">
                <a:solidFill>
                  <a:srgbClr val="0070C0"/>
                </a:solidFill>
                <a:latin typeface="Times New Roman" panose="02020603050405020304" pitchFamily="18" charset="0"/>
                <a:cs typeface="Times New Roman" panose="02020603050405020304" pitchFamily="18" charset="0"/>
              </a:rPr>
              <a:t>opposite </a:t>
            </a:r>
            <a:r>
              <a:rPr lang="en-US" altLang="zh-CN" sz="2000" dirty="0">
                <a:solidFill>
                  <a:srgbClr val="0070C0"/>
                </a:solidFill>
                <a:latin typeface="Times New Roman" panose="02020603050405020304" pitchFamily="18" charset="0"/>
                <a:cs typeface="Times New Roman" panose="02020603050405020304" pitchFamily="18" charset="0"/>
              </a:rPr>
              <a:t>direction</a:t>
            </a:r>
          </a:p>
          <a:p>
            <a:pPr marL="342900" indent="-342900">
              <a:buFont typeface="Wingdings" panose="05000000000000000000" pitchFamily="2" charset="2"/>
              <a:buChar char="l"/>
            </a:pPr>
            <a:r>
              <a:rPr lang="en-US" altLang="zh-CN" sz="2000" dirty="0" smtClean="0">
                <a:latin typeface="Times New Roman" panose="02020603050405020304" pitchFamily="18" charset="0"/>
                <a:cs typeface="Times New Roman" panose="02020603050405020304" pitchFamily="18" charset="0"/>
              </a:rPr>
              <a:t>May be changed with time</a:t>
            </a:r>
          </a:p>
          <a:p>
            <a:pPr marL="342900" indent="-342900">
              <a:buFont typeface="Wingdings" panose="05000000000000000000" pitchFamily="2" charset="2"/>
              <a:buChar char="ü"/>
            </a:pPr>
            <a:r>
              <a:rPr lang="en-US" altLang="zh-CN" sz="2000" dirty="0">
                <a:solidFill>
                  <a:srgbClr val="0070C0"/>
                </a:solidFill>
                <a:latin typeface="Times New Roman" panose="02020603050405020304" pitchFamily="18" charset="0"/>
                <a:cs typeface="Times New Roman" panose="02020603050405020304" pitchFamily="18" charset="0"/>
              </a:rPr>
              <a:t>The cooling water pipes are now in the same </a:t>
            </a:r>
            <a:r>
              <a:rPr lang="en-US" altLang="zh-CN" sz="2000" dirty="0" smtClean="0">
                <a:solidFill>
                  <a:srgbClr val="0070C0"/>
                </a:solidFill>
                <a:latin typeface="Times New Roman" panose="02020603050405020304" pitchFamily="18" charset="0"/>
                <a:cs typeface="Times New Roman" panose="02020603050405020304" pitchFamily="18" charset="0"/>
              </a:rPr>
              <a:t>side</a:t>
            </a:r>
            <a:endParaRPr lang="zh-CN" altLang="en-US" sz="2000" dirty="0">
              <a:solidFill>
                <a:srgbClr val="0070C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5745112" y="1907589"/>
            <a:ext cx="3185690" cy="1477328"/>
          </a:xfrm>
          <a:prstGeom prst="rect">
            <a:avLst/>
          </a:prstGeom>
          <a:solidFill>
            <a:schemeClr val="bg1">
              <a:lumMod val="85000"/>
            </a:schemeClr>
          </a:solidFill>
        </p:spPr>
        <p:txBody>
          <a:bodyPr wrap="square" rtlCol="0">
            <a:spAutoFit/>
          </a:bodyPr>
          <a:lstStyle/>
          <a:p>
            <a:pPr marL="285750" indent="-285750">
              <a:buFont typeface="Wingdings" panose="05000000000000000000" pitchFamily="2" charset="2"/>
              <a:buChar char="Ø"/>
            </a:pPr>
            <a:r>
              <a:rPr lang="en-US" altLang="zh-CN" dirty="0" smtClean="0">
                <a:solidFill>
                  <a:srgbClr val="FF0000"/>
                </a:solidFill>
                <a:latin typeface="Times New Roman" panose="02020603050405020304" pitchFamily="18" charset="0"/>
                <a:cs typeface="Times New Roman" panose="02020603050405020304" pitchFamily="18" charset="0"/>
              </a:rPr>
              <a:t>Shielding for about 10 years operation;</a:t>
            </a:r>
          </a:p>
          <a:p>
            <a:pPr marL="285750" indent="-285750">
              <a:buFont typeface="Wingdings" panose="05000000000000000000" pitchFamily="2" charset="2"/>
              <a:buChar char="Ø"/>
            </a:pPr>
            <a:r>
              <a:rPr lang="en-US" altLang="zh-CN" dirty="0">
                <a:solidFill>
                  <a:srgbClr val="FF0000"/>
                </a:solidFill>
                <a:latin typeface="Times New Roman" panose="02020603050405020304" pitchFamily="18" charset="0"/>
                <a:cs typeface="Times New Roman" panose="02020603050405020304" pitchFamily="18" charset="0"/>
              </a:rPr>
              <a:t>The upper dose limit of </a:t>
            </a:r>
            <a:r>
              <a:rPr lang="en-US" altLang="zh-CN" dirty="0" smtClean="0">
                <a:solidFill>
                  <a:srgbClr val="FF0000"/>
                </a:solidFill>
                <a:latin typeface="Times New Roman" panose="02020603050405020304" pitchFamily="18" charset="0"/>
                <a:cs typeface="Times New Roman" panose="02020603050405020304" pitchFamily="18" charset="0"/>
              </a:rPr>
              <a:t>materials is from LEP design report;</a:t>
            </a:r>
            <a:endParaRPr lang="zh-CN" altLang="en-U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18618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Radiation </a:t>
            </a:r>
            <a:r>
              <a:rPr lang="en-GB" sz="2400" dirty="0"/>
              <a:t>shielding design for Synchrotron Radiation</a:t>
            </a:r>
          </a:p>
        </p:txBody>
      </p:sp>
      <p:sp>
        <p:nvSpPr>
          <p:cNvPr id="3" name="Content Placeholder 2"/>
          <p:cNvSpPr>
            <a:spLocks noGrp="1"/>
          </p:cNvSpPr>
          <p:nvPr>
            <p:ph idx="1"/>
          </p:nvPr>
        </p:nvSpPr>
        <p:spPr/>
        <p:txBody>
          <a:bodyPr/>
          <a:lstStyle/>
          <a:p>
            <a:pPr>
              <a:buFont typeface="Courier New" panose="02070309020205020404" pitchFamily="49" charset="0"/>
              <a:buChar char="o"/>
            </a:pPr>
            <a:r>
              <a:rPr lang="en-US" altLang="zh-CN" dirty="0">
                <a:solidFill>
                  <a:srgbClr val="333333"/>
                </a:solidFill>
                <a:ea typeface="楷体" panose="02010609060101010101" pitchFamily="49" charset="-122"/>
                <a:cs typeface="Times New Roman" panose="02020603050405020304" pitchFamily="18" charset="0"/>
              </a:rPr>
              <a:t>Energy </a:t>
            </a:r>
            <a:r>
              <a:rPr lang="en-US" altLang="zh-CN" dirty="0" smtClean="0">
                <a:solidFill>
                  <a:srgbClr val="333333"/>
                </a:solidFill>
                <a:ea typeface="楷体" panose="02010609060101010101" pitchFamily="49" charset="-122"/>
                <a:cs typeface="Times New Roman" panose="02020603050405020304" pitchFamily="18" charset="0"/>
              </a:rPr>
              <a:t>deposition in different part of magnet</a:t>
            </a:r>
            <a:endParaRPr lang="en-US" altLang="zh-CN" dirty="0">
              <a:solidFill>
                <a:srgbClr val="333333"/>
              </a:solidFill>
              <a:ea typeface="楷体" panose="02010609060101010101" pitchFamily="49" charset="-122"/>
              <a:cs typeface="Times New Roman" panose="02020603050405020304" pitchFamily="18" charset="0"/>
            </a:endParaRPr>
          </a:p>
          <a:p>
            <a:endParaRPr lang="en-GB" dirty="0"/>
          </a:p>
        </p:txBody>
      </p:sp>
      <p:sp>
        <p:nvSpPr>
          <p:cNvPr id="16" name="Rectangle 2"/>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4"/>
          <p:cNvSpPr>
            <a:spLocks noChangeArrowheads="1"/>
          </p:cNvSpPr>
          <p:nvPr/>
        </p:nvSpPr>
        <p:spPr bwMode="auto">
          <a:xfrm>
            <a:off x="0" y="554201"/>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 name="Picture 4"/>
          <p:cNvPicPr>
            <a:picLocks noChangeAspect="1"/>
          </p:cNvPicPr>
          <p:nvPr/>
        </p:nvPicPr>
        <p:blipFill>
          <a:blip r:embed="rId2"/>
          <a:stretch>
            <a:fillRect/>
          </a:stretch>
        </p:blipFill>
        <p:spPr>
          <a:xfrm>
            <a:off x="4122427" y="2024662"/>
            <a:ext cx="3627829" cy="2393041"/>
          </a:xfrm>
          <a:prstGeom prst="rect">
            <a:avLst/>
          </a:prstGeom>
        </p:spPr>
      </p:pic>
      <p:pic>
        <p:nvPicPr>
          <p:cNvPr id="6" name="Picture 5"/>
          <p:cNvPicPr>
            <a:picLocks noChangeAspect="1"/>
          </p:cNvPicPr>
          <p:nvPr/>
        </p:nvPicPr>
        <p:blipFill>
          <a:blip r:embed="rId3"/>
          <a:stretch>
            <a:fillRect/>
          </a:stretch>
        </p:blipFill>
        <p:spPr>
          <a:xfrm>
            <a:off x="899591" y="2034950"/>
            <a:ext cx="2786165" cy="2482219"/>
          </a:xfrm>
          <a:prstGeom prst="rect">
            <a:avLst/>
          </a:prstGeom>
        </p:spPr>
      </p:pic>
      <p:pic>
        <p:nvPicPr>
          <p:cNvPr id="7" name="Picture 6"/>
          <p:cNvPicPr>
            <a:picLocks noChangeAspect="1"/>
          </p:cNvPicPr>
          <p:nvPr/>
        </p:nvPicPr>
        <p:blipFill>
          <a:blip r:embed="rId4"/>
          <a:stretch>
            <a:fillRect/>
          </a:stretch>
        </p:blipFill>
        <p:spPr>
          <a:xfrm>
            <a:off x="899591" y="4653136"/>
            <a:ext cx="2786165" cy="2006352"/>
          </a:xfrm>
          <a:prstGeom prst="rect">
            <a:avLst/>
          </a:prstGeom>
        </p:spPr>
      </p:pic>
      <p:sp>
        <p:nvSpPr>
          <p:cNvPr id="13" name="TextBox 12"/>
          <p:cNvSpPr txBox="1"/>
          <p:nvPr/>
        </p:nvSpPr>
        <p:spPr>
          <a:xfrm>
            <a:off x="3851920" y="4581128"/>
            <a:ext cx="5112568" cy="2246769"/>
          </a:xfrm>
          <a:prstGeom prst="rect">
            <a:avLst/>
          </a:prstGeom>
          <a:solidFill>
            <a:schemeClr val="bg1">
              <a:lumMod val="85000"/>
            </a:schemeClr>
          </a:solidFill>
        </p:spPr>
        <p:txBody>
          <a:bodyPr wrap="square" rtlCol="0">
            <a:spAutoFit/>
          </a:bodyPr>
          <a:lstStyle/>
          <a:p>
            <a:pPr marL="342900" indent="-342900">
              <a:buFont typeface="Wingdings" panose="05000000000000000000" pitchFamily="2" charset="2"/>
              <a:buChar char="l"/>
            </a:pPr>
            <a:r>
              <a:rPr lang="en-US" altLang="zh-CN" sz="2000" dirty="0" smtClean="0">
                <a:latin typeface="Times New Roman" panose="02020603050405020304" pitchFamily="18" charset="0"/>
                <a:cs typeface="Times New Roman" panose="02020603050405020304" pitchFamily="18" charset="0"/>
              </a:rPr>
              <a:t>Heat load in the tunnel </a:t>
            </a:r>
          </a:p>
          <a:p>
            <a:pPr marL="342900" indent="-342900">
              <a:buFont typeface="Wingdings" panose="05000000000000000000" pitchFamily="2" charset="2"/>
              <a:buChar char="ü"/>
            </a:pPr>
            <a:r>
              <a:rPr lang="en-US" altLang="zh-CN" sz="2000" dirty="0" smtClean="0">
                <a:solidFill>
                  <a:srgbClr val="0070C0"/>
                </a:solidFill>
                <a:latin typeface="Times New Roman" panose="02020603050405020304" pitchFamily="18" charset="0"/>
                <a:cs typeface="Times New Roman" panose="02020603050405020304" pitchFamily="18" charset="0"/>
              </a:rPr>
              <a:t>Heat can induced heavy load for ventilation system</a:t>
            </a:r>
          </a:p>
          <a:p>
            <a:pPr marL="342900" indent="-342900">
              <a:buFont typeface="Wingdings" panose="05000000000000000000" pitchFamily="2" charset="2"/>
              <a:buChar char="ü"/>
            </a:pPr>
            <a:r>
              <a:rPr lang="en-US" altLang="zh-CN" sz="2000" dirty="0" smtClean="0">
                <a:solidFill>
                  <a:srgbClr val="0070C0"/>
                </a:solidFill>
                <a:latin typeface="Times New Roman" panose="02020603050405020304" pitchFamily="18" charset="0"/>
                <a:cs typeface="Times New Roman" panose="02020603050405020304" pitchFamily="18" charset="0"/>
              </a:rPr>
              <a:t>Lead shielding is also used for move away as much heat as possible</a:t>
            </a:r>
          </a:p>
          <a:p>
            <a:pPr marL="342900" indent="-342900">
              <a:buFont typeface="Wingdings" panose="05000000000000000000" pitchFamily="2" charset="2"/>
              <a:buChar char="ü"/>
            </a:pPr>
            <a:r>
              <a:rPr lang="en-US" altLang="zh-CN" sz="2000" dirty="0" smtClean="0">
                <a:solidFill>
                  <a:srgbClr val="0070C0"/>
                </a:solidFill>
                <a:latin typeface="Times New Roman" panose="02020603050405020304" pitchFamily="18" charset="0"/>
                <a:cs typeface="Times New Roman" panose="02020603050405020304" pitchFamily="18" charset="0"/>
              </a:rPr>
              <a:t>For 2cm </a:t>
            </a:r>
            <a:r>
              <a:rPr lang="en-US" altLang="zh-CN" sz="2000" dirty="0" err="1" smtClean="0">
                <a:solidFill>
                  <a:srgbClr val="0070C0"/>
                </a:solidFill>
                <a:latin typeface="Times New Roman" panose="02020603050405020304" pitchFamily="18" charset="0"/>
                <a:cs typeface="Times New Roman" panose="02020603050405020304" pitchFamily="18" charset="0"/>
              </a:rPr>
              <a:t>Pb</a:t>
            </a:r>
            <a:r>
              <a:rPr lang="en-US" altLang="zh-CN" sz="2000" dirty="0" smtClean="0">
                <a:solidFill>
                  <a:srgbClr val="0070C0"/>
                </a:solidFill>
                <a:latin typeface="Times New Roman" panose="02020603050405020304" pitchFamily="18" charset="0"/>
                <a:cs typeface="Times New Roman" panose="02020603050405020304" pitchFamily="18" charset="0"/>
              </a:rPr>
              <a:t> shielding, the heat deposited in the tunnel is less than 5% of total energy</a:t>
            </a:r>
          </a:p>
        </p:txBody>
      </p:sp>
    </p:spTree>
    <p:extLst>
      <p:ext uri="{BB962C8B-B14F-4D97-AF65-F5344CB8AC3E}">
        <p14:creationId xmlns:p14="http://schemas.microsoft.com/office/powerpoint/2010/main" val="22824219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a:t>
            </a:r>
            <a:endParaRPr lang="zh-CN" altLang="en-US" dirty="0"/>
          </a:p>
        </p:txBody>
      </p:sp>
      <p:sp>
        <p:nvSpPr>
          <p:cNvPr id="3" name="内容占位符 2"/>
          <p:cNvSpPr>
            <a:spLocks noGrp="1"/>
          </p:cNvSpPr>
          <p:nvPr>
            <p:ph idx="1"/>
          </p:nvPr>
        </p:nvSpPr>
        <p:spPr>
          <a:xfrm>
            <a:off x="899592" y="1484784"/>
            <a:ext cx="7920880" cy="4353346"/>
          </a:xfrm>
        </p:spPr>
        <p:txBody>
          <a:bodyPr/>
          <a:lstStyle/>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protection design criteria recall</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shielding for synchrotron radiation</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Preliminary design progress for beam dump </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Summary </a:t>
            </a:r>
          </a:p>
        </p:txBody>
      </p:sp>
      <p:sp>
        <p:nvSpPr>
          <p:cNvPr id="4" name="灯片编号占位符 3"/>
          <p:cNvSpPr>
            <a:spLocks noGrp="1"/>
          </p:cNvSpPr>
          <p:nvPr>
            <p:ph type="sldNum" sz="quarter" idx="12"/>
          </p:nvPr>
        </p:nvSpPr>
        <p:spPr/>
        <p:txBody>
          <a:bodyPr/>
          <a:lstStyle/>
          <a:p>
            <a:fld id="{0C913308-F349-4B6D-A68A-DD1791B4A57B}" type="slidenum">
              <a:rPr lang="zh-CN" altLang="en-US" smtClean="0"/>
              <a:t>2</a:t>
            </a:fld>
            <a:endParaRPr lang="zh-CN" altLang="en-US"/>
          </a:p>
        </p:txBody>
      </p:sp>
    </p:spTree>
    <p:extLst>
      <p:ext uri="{BB962C8B-B14F-4D97-AF65-F5344CB8AC3E}">
        <p14:creationId xmlns:p14="http://schemas.microsoft.com/office/powerpoint/2010/main" val="4205993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a:t>
            </a:r>
            <a:endParaRPr lang="zh-CN" altLang="en-US" dirty="0"/>
          </a:p>
        </p:txBody>
      </p:sp>
      <p:sp>
        <p:nvSpPr>
          <p:cNvPr id="3" name="内容占位符 2"/>
          <p:cNvSpPr>
            <a:spLocks noGrp="1"/>
          </p:cNvSpPr>
          <p:nvPr>
            <p:ph idx="1"/>
          </p:nvPr>
        </p:nvSpPr>
        <p:spPr>
          <a:xfrm>
            <a:off x="899592" y="1484784"/>
            <a:ext cx="7920880" cy="4353346"/>
          </a:xfrm>
        </p:spPr>
        <p:txBody>
          <a:bodyPr/>
          <a:lstStyle/>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protection design criteria recall</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shielding for synchrotron radiation</a:t>
            </a:r>
          </a:p>
          <a:p>
            <a:pPr marL="571500" indent="-571500">
              <a:lnSpc>
                <a:spcPct val="150000"/>
              </a:lnSpc>
              <a:buFont typeface="+mj-lt"/>
              <a:buAutoNum type="romanUcPeriod"/>
            </a:pPr>
            <a:r>
              <a:rPr lang="en-US" altLang="zh-CN" b="1" dirty="0" smtClean="0">
                <a:solidFill>
                  <a:srgbClr val="FF0000"/>
                </a:solidFill>
                <a:effectLst>
                  <a:outerShdw blurRad="38100" dist="38100" dir="2700000" algn="tl">
                    <a:srgbClr val="000000">
                      <a:alpha val="43137"/>
                    </a:srgbClr>
                  </a:outerShdw>
                </a:effectLst>
              </a:rPr>
              <a:t>Preliminary design progress for beam dump </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Summary </a:t>
            </a:r>
          </a:p>
        </p:txBody>
      </p:sp>
      <p:sp>
        <p:nvSpPr>
          <p:cNvPr id="4" name="灯片编号占位符 3"/>
          <p:cNvSpPr>
            <a:spLocks noGrp="1"/>
          </p:cNvSpPr>
          <p:nvPr>
            <p:ph type="sldNum" sz="quarter" idx="12"/>
          </p:nvPr>
        </p:nvSpPr>
        <p:spPr/>
        <p:txBody>
          <a:bodyPr/>
          <a:lstStyle/>
          <a:p>
            <a:fld id="{0C913308-F349-4B6D-A68A-DD1791B4A57B}" type="slidenum">
              <a:rPr lang="zh-CN" altLang="en-US" smtClean="0"/>
              <a:t>20</a:t>
            </a:fld>
            <a:endParaRPr lang="zh-CN" altLang="en-US"/>
          </a:p>
        </p:txBody>
      </p:sp>
    </p:spTree>
    <p:extLst>
      <p:ext uri="{BB962C8B-B14F-4D97-AF65-F5344CB8AC3E}">
        <p14:creationId xmlns:p14="http://schemas.microsoft.com/office/powerpoint/2010/main" val="26647256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Preliminary radiation </a:t>
            </a:r>
            <a:r>
              <a:rPr lang="en-US" altLang="zh-CN" sz="2800" dirty="0"/>
              <a:t>shielding design for </a:t>
            </a:r>
            <a:r>
              <a:rPr lang="en-US" altLang="zh-CN" sz="2800" dirty="0" smtClean="0"/>
              <a:t>Beam dump</a:t>
            </a:r>
            <a:endParaRPr lang="zh-CN" altLang="en-US" sz="2800" dirty="0"/>
          </a:p>
        </p:txBody>
      </p:sp>
      <p:sp>
        <p:nvSpPr>
          <p:cNvPr id="3" name="内容占位符 2"/>
          <p:cNvSpPr>
            <a:spLocks noGrp="1"/>
          </p:cNvSpPr>
          <p:nvPr>
            <p:ph idx="1"/>
          </p:nvPr>
        </p:nvSpPr>
        <p:spPr>
          <a:xfrm>
            <a:off x="457200" y="1169645"/>
            <a:ext cx="8229600" cy="4956517"/>
          </a:xfrm>
        </p:spPr>
        <p:txBody>
          <a:bodyPr/>
          <a:lstStyle/>
          <a:p>
            <a:pPr>
              <a:lnSpc>
                <a:spcPct val="100000"/>
              </a:lnSpc>
              <a:spcBef>
                <a:spcPts val="0"/>
              </a:spcBef>
              <a:spcAft>
                <a:spcPts val="0"/>
              </a:spcAft>
            </a:pPr>
            <a:r>
              <a:rPr lang="en-US" altLang="zh-CN" sz="2000" dirty="0"/>
              <a:t>Radiation shielding design, energy deposition and heat transfer analysis are still on going</a:t>
            </a:r>
          </a:p>
          <a:p>
            <a:pPr>
              <a:lnSpc>
                <a:spcPct val="100000"/>
              </a:lnSpc>
              <a:spcBef>
                <a:spcPts val="0"/>
              </a:spcBef>
              <a:spcAft>
                <a:spcPts val="0"/>
              </a:spcAft>
            </a:pPr>
            <a:r>
              <a:rPr lang="en-US" altLang="zh-CN" sz="2000" dirty="0" smtClean="0"/>
              <a:t>Beam dump for ILC and LEP2 are adopted as reference</a:t>
            </a:r>
          </a:p>
          <a:p>
            <a:pPr>
              <a:lnSpc>
                <a:spcPct val="100000"/>
              </a:lnSpc>
              <a:spcBef>
                <a:spcPts val="0"/>
              </a:spcBef>
              <a:spcAft>
                <a:spcPts val="0"/>
              </a:spcAft>
            </a:pPr>
            <a:r>
              <a:rPr lang="en-US" altLang="zh-CN" sz="2000" dirty="0"/>
              <a:t>Graphite, aluminum, iron </a:t>
            </a:r>
            <a:r>
              <a:rPr lang="en-US" altLang="zh-CN" sz="2000" dirty="0" smtClean="0"/>
              <a:t>and </a:t>
            </a:r>
            <a:r>
              <a:rPr lang="en-US" altLang="zh-CN" sz="2000" dirty="0"/>
              <a:t>tungsten are </a:t>
            </a:r>
            <a:r>
              <a:rPr lang="en-US" altLang="zh-CN" sz="2000" dirty="0" smtClean="0"/>
              <a:t>considered as collect materials</a:t>
            </a:r>
          </a:p>
          <a:p>
            <a:endParaRPr lang="en-US" altLang="zh-CN" sz="2000" dirty="0" smtClean="0"/>
          </a:p>
          <a:p>
            <a:endParaRPr lang="en-US" altLang="zh-CN" sz="2000" dirty="0" smtClean="0"/>
          </a:p>
          <a:p>
            <a:endParaRPr lang="zh-CN" altLang="en-US" dirty="0"/>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srgbClr val="000000"/>
                </a:solidFill>
              </a:rPr>
              <a:pPr/>
              <a:t>21</a:t>
            </a:fld>
            <a:endParaRPr lang="zh-CN" altLang="en-US">
              <a:solidFill>
                <a:srgbClr val="000000"/>
              </a:solidFill>
            </a:endParaRPr>
          </a:p>
        </p:txBody>
      </p:sp>
      <p:graphicFrame>
        <p:nvGraphicFramePr>
          <p:cNvPr id="6" name="内容占位符 7"/>
          <p:cNvGraphicFramePr>
            <a:graphicFrameLocks/>
          </p:cNvGraphicFramePr>
          <p:nvPr>
            <p:extLst>
              <p:ext uri="{D42A27DB-BD31-4B8C-83A1-F6EECF244321}">
                <p14:modId xmlns:p14="http://schemas.microsoft.com/office/powerpoint/2010/main" val="2410916741"/>
              </p:ext>
            </p:extLst>
          </p:nvPr>
        </p:nvGraphicFramePr>
        <p:xfrm>
          <a:off x="685800" y="2604512"/>
          <a:ext cx="7772400" cy="1112520"/>
        </p:xfrm>
        <a:graphic>
          <a:graphicData uri="http://schemas.openxmlformats.org/drawingml/2006/table">
            <a:tbl>
              <a:tblPr firstRow="1" bandRow="1"/>
              <a:tblGrid>
                <a:gridCol w="1212016"/>
                <a:gridCol w="1445623"/>
                <a:gridCol w="3047087"/>
                <a:gridCol w="2067674"/>
              </a:tblGrid>
              <a:tr h="370840">
                <a:tc>
                  <a:txBody>
                    <a:bodyPr/>
                    <a:lstStyle>
                      <a:lvl1pPr marL="0" algn="l" defTabSz="914400" rtl="0" eaLnBrk="1" latinLnBrk="0" hangingPunct="1">
                        <a:defRPr sz="1800" b="1" kern="1200">
                          <a:solidFill>
                            <a:schemeClr val="lt1"/>
                          </a:solidFill>
                          <a:latin typeface="Rockwell" panose="02060603020205020403"/>
                        </a:defRPr>
                      </a:lvl1pPr>
                      <a:lvl2pPr marL="457200" algn="l" defTabSz="914400" rtl="0" eaLnBrk="1" latinLnBrk="0" hangingPunct="1">
                        <a:defRPr sz="1800" b="1" kern="1200">
                          <a:solidFill>
                            <a:schemeClr val="lt1"/>
                          </a:solidFill>
                          <a:latin typeface="Rockwell" panose="02060603020205020403"/>
                        </a:defRPr>
                      </a:lvl2pPr>
                      <a:lvl3pPr marL="914400" algn="l" defTabSz="914400" rtl="0" eaLnBrk="1" latinLnBrk="0" hangingPunct="1">
                        <a:defRPr sz="1800" b="1" kern="1200">
                          <a:solidFill>
                            <a:schemeClr val="lt1"/>
                          </a:solidFill>
                          <a:latin typeface="Rockwell" panose="02060603020205020403"/>
                        </a:defRPr>
                      </a:lvl3pPr>
                      <a:lvl4pPr marL="1371600" algn="l" defTabSz="914400" rtl="0" eaLnBrk="1" latinLnBrk="0" hangingPunct="1">
                        <a:defRPr sz="1800" b="1" kern="1200">
                          <a:solidFill>
                            <a:schemeClr val="lt1"/>
                          </a:solidFill>
                          <a:latin typeface="Rockwell" panose="02060603020205020403"/>
                        </a:defRPr>
                      </a:lvl4pPr>
                      <a:lvl5pPr marL="1828800" algn="l" defTabSz="914400" rtl="0" eaLnBrk="1" latinLnBrk="0" hangingPunct="1">
                        <a:defRPr sz="1800" b="1" kern="1200">
                          <a:solidFill>
                            <a:schemeClr val="lt1"/>
                          </a:solidFill>
                          <a:latin typeface="Rockwell" panose="02060603020205020403"/>
                        </a:defRPr>
                      </a:lvl5pPr>
                      <a:lvl6pPr marL="2286000" algn="l" defTabSz="914400" rtl="0" eaLnBrk="1" latinLnBrk="0" hangingPunct="1">
                        <a:defRPr sz="1800" b="1" kern="1200">
                          <a:solidFill>
                            <a:schemeClr val="lt1"/>
                          </a:solidFill>
                          <a:latin typeface="Rockwell" panose="02060603020205020403"/>
                        </a:defRPr>
                      </a:lvl6pPr>
                      <a:lvl7pPr marL="2743200" algn="l" defTabSz="914400" rtl="0" eaLnBrk="1" latinLnBrk="0" hangingPunct="1">
                        <a:defRPr sz="1800" b="1" kern="1200">
                          <a:solidFill>
                            <a:schemeClr val="lt1"/>
                          </a:solidFill>
                          <a:latin typeface="Rockwell" panose="02060603020205020403"/>
                        </a:defRPr>
                      </a:lvl7pPr>
                      <a:lvl8pPr marL="3200400" algn="l" defTabSz="914400" rtl="0" eaLnBrk="1" latinLnBrk="0" hangingPunct="1">
                        <a:defRPr sz="1800" b="1" kern="1200">
                          <a:solidFill>
                            <a:schemeClr val="lt1"/>
                          </a:solidFill>
                          <a:latin typeface="Rockwell" panose="02060603020205020403"/>
                        </a:defRPr>
                      </a:lvl8pPr>
                      <a:lvl9pPr marL="3657600" algn="l" defTabSz="914400" rtl="0" eaLnBrk="1" latinLnBrk="0" hangingPunct="1">
                        <a:defRPr sz="1800" b="1" kern="1200">
                          <a:solidFill>
                            <a:schemeClr val="lt1"/>
                          </a:solidFill>
                          <a:latin typeface="Rockwell" panose="02060603020205020403"/>
                        </a:defRPr>
                      </a:lvl9pPr>
                    </a:lstStyle>
                    <a:p>
                      <a:pPr algn="ctr"/>
                      <a:r>
                        <a:rPr lang="en-US" altLang="zh-CN" dirty="0" smtClean="0"/>
                        <a:t>Machine</a:t>
                      </a:r>
                      <a:endParaRPr lang="zh-CN"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Rockwell" panose="02060603020205020403"/>
                        </a:defRPr>
                      </a:lvl1pPr>
                      <a:lvl2pPr marL="457200" algn="l" defTabSz="914400" rtl="0" eaLnBrk="1" latinLnBrk="0" hangingPunct="1">
                        <a:defRPr sz="1800" b="1" kern="1200">
                          <a:solidFill>
                            <a:schemeClr val="lt1"/>
                          </a:solidFill>
                          <a:latin typeface="Rockwell" panose="02060603020205020403"/>
                        </a:defRPr>
                      </a:lvl2pPr>
                      <a:lvl3pPr marL="914400" algn="l" defTabSz="914400" rtl="0" eaLnBrk="1" latinLnBrk="0" hangingPunct="1">
                        <a:defRPr sz="1800" b="1" kern="1200">
                          <a:solidFill>
                            <a:schemeClr val="lt1"/>
                          </a:solidFill>
                          <a:latin typeface="Rockwell" panose="02060603020205020403"/>
                        </a:defRPr>
                      </a:lvl3pPr>
                      <a:lvl4pPr marL="1371600" algn="l" defTabSz="914400" rtl="0" eaLnBrk="1" latinLnBrk="0" hangingPunct="1">
                        <a:defRPr sz="1800" b="1" kern="1200">
                          <a:solidFill>
                            <a:schemeClr val="lt1"/>
                          </a:solidFill>
                          <a:latin typeface="Rockwell" panose="02060603020205020403"/>
                        </a:defRPr>
                      </a:lvl4pPr>
                      <a:lvl5pPr marL="1828800" algn="l" defTabSz="914400" rtl="0" eaLnBrk="1" latinLnBrk="0" hangingPunct="1">
                        <a:defRPr sz="1800" b="1" kern="1200">
                          <a:solidFill>
                            <a:schemeClr val="lt1"/>
                          </a:solidFill>
                          <a:latin typeface="Rockwell" panose="02060603020205020403"/>
                        </a:defRPr>
                      </a:lvl5pPr>
                      <a:lvl6pPr marL="2286000" algn="l" defTabSz="914400" rtl="0" eaLnBrk="1" latinLnBrk="0" hangingPunct="1">
                        <a:defRPr sz="1800" b="1" kern="1200">
                          <a:solidFill>
                            <a:schemeClr val="lt1"/>
                          </a:solidFill>
                          <a:latin typeface="Rockwell" panose="02060603020205020403"/>
                        </a:defRPr>
                      </a:lvl6pPr>
                      <a:lvl7pPr marL="2743200" algn="l" defTabSz="914400" rtl="0" eaLnBrk="1" latinLnBrk="0" hangingPunct="1">
                        <a:defRPr sz="1800" b="1" kern="1200">
                          <a:solidFill>
                            <a:schemeClr val="lt1"/>
                          </a:solidFill>
                          <a:latin typeface="Rockwell" panose="02060603020205020403"/>
                        </a:defRPr>
                      </a:lvl7pPr>
                      <a:lvl8pPr marL="3200400" algn="l" defTabSz="914400" rtl="0" eaLnBrk="1" latinLnBrk="0" hangingPunct="1">
                        <a:defRPr sz="1800" b="1" kern="1200">
                          <a:solidFill>
                            <a:schemeClr val="lt1"/>
                          </a:solidFill>
                          <a:latin typeface="Rockwell" panose="02060603020205020403"/>
                        </a:defRPr>
                      </a:lvl8pPr>
                      <a:lvl9pPr marL="3657600" algn="l" defTabSz="914400" rtl="0" eaLnBrk="1" latinLnBrk="0" hangingPunct="1">
                        <a:defRPr sz="1800" b="1" kern="1200">
                          <a:solidFill>
                            <a:schemeClr val="lt1"/>
                          </a:solidFill>
                          <a:latin typeface="Rockwell" panose="02060603020205020403"/>
                        </a:defRPr>
                      </a:lvl9pPr>
                    </a:lstStyle>
                    <a:p>
                      <a:pPr algn="ctr"/>
                      <a:r>
                        <a:rPr lang="en-US" altLang="zh-CN" dirty="0" smtClean="0"/>
                        <a:t>Shape</a:t>
                      </a:r>
                      <a:endParaRPr lang="zh-CN"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Rockwell" panose="02060603020205020403"/>
                        </a:defRPr>
                      </a:lvl1pPr>
                      <a:lvl2pPr marL="457200" algn="l" defTabSz="914400" rtl="0" eaLnBrk="1" latinLnBrk="0" hangingPunct="1">
                        <a:defRPr sz="1800" b="1" kern="1200">
                          <a:solidFill>
                            <a:schemeClr val="lt1"/>
                          </a:solidFill>
                          <a:latin typeface="Rockwell" panose="02060603020205020403"/>
                        </a:defRPr>
                      </a:lvl2pPr>
                      <a:lvl3pPr marL="914400" algn="l" defTabSz="914400" rtl="0" eaLnBrk="1" latinLnBrk="0" hangingPunct="1">
                        <a:defRPr sz="1800" b="1" kern="1200">
                          <a:solidFill>
                            <a:schemeClr val="lt1"/>
                          </a:solidFill>
                          <a:latin typeface="Rockwell" panose="02060603020205020403"/>
                        </a:defRPr>
                      </a:lvl3pPr>
                      <a:lvl4pPr marL="1371600" algn="l" defTabSz="914400" rtl="0" eaLnBrk="1" latinLnBrk="0" hangingPunct="1">
                        <a:defRPr sz="1800" b="1" kern="1200">
                          <a:solidFill>
                            <a:schemeClr val="lt1"/>
                          </a:solidFill>
                          <a:latin typeface="Rockwell" panose="02060603020205020403"/>
                        </a:defRPr>
                      </a:lvl4pPr>
                      <a:lvl5pPr marL="1828800" algn="l" defTabSz="914400" rtl="0" eaLnBrk="1" latinLnBrk="0" hangingPunct="1">
                        <a:defRPr sz="1800" b="1" kern="1200">
                          <a:solidFill>
                            <a:schemeClr val="lt1"/>
                          </a:solidFill>
                          <a:latin typeface="Rockwell" panose="02060603020205020403"/>
                        </a:defRPr>
                      </a:lvl5pPr>
                      <a:lvl6pPr marL="2286000" algn="l" defTabSz="914400" rtl="0" eaLnBrk="1" latinLnBrk="0" hangingPunct="1">
                        <a:defRPr sz="1800" b="1" kern="1200">
                          <a:solidFill>
                            <a:schemeClr val="lt1"/>
                          </a:solidFill>
                          <a:latin typeface="Rockwell" panose="02060603020205020403"/>
                        </a:defRPr>
                      </a:lvl6pPr>
                      <a:lvl7pPr marL="2743200" algn="l" defTabSz="914400" rtl="0" eaLnBrk="1" latinLnBrk="0" hangingPunct="1">
                        <a:defRPr sz="1800" b="1" kern="1200">
                          <a:solidFill>
                            <a:schemeClr val="lt1"/>
                          </a:solidFill>
                          <a:latin typeface="Rockwell" panose="02060603020205020403"/>
                        </a:defRPr>
                      </a:lvl7pPr>
                      <a:lvl8pPr marL="3200400" algn="l" defTabSz="914400" rtl="0" eaLnBrk="1" latinLnBrk="0" hangingPunct="1">
                        <a:defRPr sz="1800" b="1" kern="1200">
                          <a:solidFill>
                            <a:schemeClr val="lt1"/>
                          </a:solidFill>
                          <a:latin typeface="Rockwell" panose="02060603020205020403"/>
                        </a:defRPr>
                      </a:lvl8pPr>
                      <a:lvl9pPr marL="3657600" algn="l" defTabSz="914400" rtl="0" eaLnBrk="1" latinLnBrk="0" hangingPunct="1">
                        <a:defRPr sz="1800" b="1" kern="1200">
                          <a:solidFill>
                            <a:schemeClr val="lt1"/>
                          </a:solidFill>
                          <a:latin typeface="Rockwell" panose="02060603020205020403"/>
                        </a:defRPr>
                      </a:lvl9pPr>
                    </a:lstStyle>
                    <a:p>
                      <a:pPr algn="ctr"/>
                      <a:r>
                        <a:rPr lang="en-US" altLang="zh-CN" dirty="0" smtClean="0"/>
                        <a:t>Size</a:t>
                      </a:r>
                      <a:endParaRPr lang="zh-CN"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c>
                  <a:txBody>
                    <a:bodyPr/>
                    <a:lstStyle>
                      <a:lvl1pPr marL="0" algn="l" defTabSz="914400" rtl="0" eaLnBrk="1" latinLnBrk="0" hangingPunct="1">
                        <a:defRPr sz="1800" b="1" kern="1200">
                          <a:solidFill>
                            <a:schemeClr val="lt1"/>
                          </a:solidFill>
                          <a:latin typeface="Rockwell" panose="02060603020205020403"/>
                        </a:defRPr>
                      </a:lvl1pPr>
                      <a:lvl2pPr marL="457200" algn="l" defTabSz="914400" rtl="0" eaLnBrk="1" latinLnBrk="0" hangingPunct="1">
                        <a:defRPr sz="1800" b="1" kern="1200">
                          <a:solidFill>
                            <a:schemeClr val="lt1"/>
                          </a:solidFill>
                          <a:latin typeface="Rockwell" panose="02060603020205020403"/>
                        </a:defRPr>
                      </a:lvl2pPr>
                      <a:lvl3pPr marL="914400" algn="l" defTabSz="914400" rtl="0" eaLnBrk="1" latinLnBrk="0" hangingPunct="1">
                        <a:defRPr sz="1800" b="1" kern="1200">
                          <a:solidFill>
                            <a:schemeClr val="lt1"/>
                          </a:solidFill>
                          <a:latin typeface="Rockwell" panose="02060603020205020403"/>
                        </a:defRPr>
                      </a:lvl3pPr>
                      <a:lvl4pPr marL="1371600" algn="l" defTabSz="914400" rtl="0" eaLnBrk="1" latinLnBrk="0" hangingPunct="1">
                        <a:defRPr sz="1800" b="1" kern="1200">
                          <a:solidFill>
                            <a:schemeClr val="lt1"/>
                          </a:solidFill>
                          <a:latin typeface="Rockwell" panose="02060603020205020403"/>
                        </a:defRPr>
                      </a:lvl4pPr>
                      <a:lvl5pPr marL="1828800" algn="l" defTabSz="914400" rtl="0" eaLnBrk="1" latinLnBrk="0" hangingPunct="1">
                        <a:defRPr sz="1800" b="1" kern="1200">
                          <a:solidFill>
                            <a:schemeClr val="lt1"/>
                          </a:solidFill>
                          <a:latin typeface="Rockwell" panose="02060603020205020403"/>
                        </a:defRPr>
                      </a:lvl5pPr>
                      <a:lvl6pPr marL="2286000" algn="l" defTabSz="914400" rtl="0" eaLnBrk="1" latinLnBrk="0" hangingPunct="1">
                        <a:defRPr sz="1800" b="1" kern="1200">
                          <a:solidFill>
                            <a:schemeClr val="lt1"/>
                          </a:solidFill>
                          <a:latin typeface="Rockwell" panose="02060603020205020403"/>
                        </a:defRPr>
                      </a:lvl6pPr>
                      <a:lvl7pPr marL="2743200" algn="l" defTabSz="914400" rtl="0" eaLnBrk="1" latinLnBrk="0" hangingPunct="1">
                        <a:defRPr sz="1800" b="1" kern="1200">
                          <a:solidFill>
                            <a:schemeClr val="lt1"/>
                          </a:solidFill>
                          <a:latin typeface="Rockwell" panose="02060603020205020403"/>
                        </a:defRPr>
                      </a:lvl7pPr>
                      <a:lvl8pPr marL="3200400" algn="l" defTabSz="914400" rtl="0" eaLnBrk="1" latinLnBrk="0" hangingPunct="1">
                        <a:defRPr sz="1800" b="1" kern="1200">
                          <a:solidFill>
                            <a:schemeClr val="lt1"/>
                          </a:solidFill>
                          <a:latin typeface="Rockwell" panose="02060603020205020403"/>
                        </a:defRPr>
                      </a:lvl8pPr>
                      <a:lvl9pPr marL="3657600" algn="l" defTabSz="914400" rtl="0" eaLnBrk="1" latinLnBrk="0" hangingPunct="1">
                        <a:defRPr sz="1800" b="1" kern="1200">
                          <a:solidFill>
                            <a:schemeClr val="lt1"/>
                          </a:solidFill>
                          <a:latin typeface="Rockwell" panose="02060603020205020403"/>
                        </a:defRPr>
                      </a:lvl9pPr>
                    </a:lstStyle>
                    <a:p>
                      <a:pPr algn="ctr"/>
                      <a:r>
                        <a:rPr lang="en-US" altLang="zh-CN" dirty="0" smtClean="0"/>
                        <a:t>Material</a:t>
                      </a:r>
                      <a:endParaRPr lang="zh-CN"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solidFill>
                  </a:tcPr>
                </a:tc>
              </a:tr>
              <a:tr h="370840">
                <a:tc>
                  <a:txBody>
                    <a:bodyPr/>
                    <a:lstStyle>
                      <a:lvl1pPr marL="0" algn="l" defTabSz="914400" rtl="0" eaLnBrk="1" latinLnBrk="0" hangingPunct="1">
                        <a:defRPr sz="1800" kern="1200">
                          <a:solidFill>
                            <a:schemeClr val="dk1"/>
                          </a:solidFill>
                          <a:latin typeface="Rockwell" panose="02060603020205020403"/>
                        </a:defRPr>
                      </a:lvl1pPr>
                      <a:lvl2pPr marL="457200" algn="l" defTabSz="914400" rtl="0" eaLnBrk="1" latinLnBrk="0" hangingPunct="1">
                        <a:defRPr sz="1800" kern="1200">
                          <a:solidFill>
                            <a:schemeClr val="dk1"/>
                          </a:solidFill>
                          <a:latin typeface="Rockwell" panose="02060603020205020403"/>
                        </a:defRPr>
                      </a:lvl2pPr>
                      <a:lvl3pPr marL="914400" algn="l" defTabSz="914400" rtl="0" eaLnBrk="1" latinLnBrk="0" hangingPunct="1">
                        <a:defRPr sz="1800" kern="1200">
                          <a:solidFill>
                            <a:schemeClr val="dk1"/>
                          </a:solidFill>
                          <a:latin typeface="Rockwell" panose="02060603020205020403"/>
                        </a:defRPr>
                      </a:lvl3pPr>
                      <a:lvl4pPr marL="1371600" algn="l" defTabSz="914400" rtl="0" eaLnBrk="1" latinLnBrk="0" hangingPunct="1">
                        <a:defRPr sz="1800" kern="1200">
                          <a:solidFill>
                            <a:schemeClr val="dk1"/>
                          </a:solidFill>
                          <a:latin typeface="Rockwell" panose="02060603020205020403"/>
                        </a:defRPr>
                      </a:lvl4pPr>
                      <a:lvl5pPr marL="1828800" algn="l" defTabSz="914400" rtl="0" eaLnBrk="1" latinLnBrk="0" hangingPunct="1">
                        <a:defRPr sz="1800" kern="1200">
                          <a:solidFill>
                            <a:schemeClr val="dk1"/>
                          </a:solidFill>
                          <a:latin typeface="Rockwell" panose="02060603020205020403"/>
                        </a:defRPr>
                      </a:lvl5pPr>
                      <a:lvl6pPr marL="2286000" algn="l" defTabSz="914400" rtl="0" eaLnBrk="1" latinLnBrk="0" hangingPunct="1">
                        <a:defRPr sz="1800" kern="1200">
                          <a:solidFill>
                            <a:schemeClr val="dk1"/>
                          </a:solidFill>
                          <a:latin typeface="Rockwell" panose="02060603020205020403"/>
                        </a:defRPr>
                      </a:lvl6pPr>
                      <a:lvl7pPr marL="2743200" algn="l" defTabSz="914400" rtl="0" eaLnBrk="1" latinLnBrk="0" hangingPunct="1">
                        <a:defRPr sz="1800" kern="1200">
                          <a:solidFill>
                            <a:schemeClr val="dk1"/>
                          </a:solidFill>
                          <a:latin typeface="Rockwell" panose="02060603020205020403"/>
                        </a:defRPr>
                      </a:lvl7pPr>
                      <a:lvl8pPr marL="3200400" algn="l" defTabSz="914400" rtl="0" eaLnBrk="1" latinLnBrk="0" hangingPunct="1">
                        <a:defRPr sz="1800" kern="1200">
                          <a:solidFill>
                            <a:schemeClr val="dk1"/>
                          </a:solidFill>
                          <a:latin typeface="Rockwell" panose="02060603020205020403"/>
                        </a:defRPr>
                      </a:lvl8pPr>
                      <a:lvl9pPr marL="3657600" algn="l" defTabSz="914400" rtl="0" eaLnBrk="1" latinLnBrk="0" hangingPunct="1">
                        <a:defRPr sz="1800" kern="1200">
                          <a:solidFill>
                            <a:schemeClr val="dk1"/>
                          </a:solidFill>
                          <a:latin typeface="Rockwell" panose="02060603020205020403"/>
                        </a:defRPr>
                      </a:lvl9p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LEP2</a:t>
                      </a:r>
                      <a:endParaRPr lang="zh-CN" altLang="en-US" sz="1600" kern="1200" dirty="0">
                        <a:solidFill>
                          <a:schemeClr val="dk1"/>
                        </a:solidFill>
                        <a:latin typeface="Rockwell" panose="02060603020205020403"/>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Rockwell" panose="02060603020205020403"/>
                        </a:defRPr>
                      </a:lvl1pPr>
                      <a:lvl2pPr marL="457200" algn="l" defTabSz="914400" rtl="0" eaLnBrk="1" latinLnBrk="0" hangingPunct="1">
                        <a:defRPr sz="1800" kern="1200">
                          <a:solidFill>
                            <a:schemeClr val="dk1"/>
                          </a:solidFill>
                          <a:latin typeface="Rockwell" panose="02060603020205020403"/>
                        </a:defRPr>
                      </a:lvl2pPr>
                      <a:lvl3pPr marL="914400" algn="l" defTabSz="914400" rtl="0" eaLnBrk="1" latinLnBrk="0" hangingPunct="1">
                        <a:defRPr sz="1800" kern="1200">
                          <a:solidFill>
                            <a:schemeClr val="dk1"/>
                          </a:solidFill>
                          <a:latin typeface="Rockwell" panose="02060603020205020403"/>
                        </a:defRPr>
                      </a:lvl3pPr>
                      <a:lvl4pPr marL="1371600" algn="l" defTabSz="914400" rtl="0" eaLnBrk="1" latinLnBrk="0" hangingPunct="1">
                        <a:defRPr sz="1800" kern="1200">
                          <a:solidFill>
                            <a:schemeClr val="dk1"/>
                          </a:solidFill>
                          <a:latin typeface="Rockwell" panose="02060603020205020403"/>
                        </a:defRPr>
                      </a:lvl4pPr>
                      <a:lvl5pPr marL="1828800" algn="l" defTabSz="914400" rtl="0" eaLnBrk="1" latinLnBrk="0" hangingPunct="1">
                        <a:defRPr sz="1800" kern="1200">
                          <a:solidFill>
                            <a:schemeClr val="dk1"/>
                          </a:solidFill>
                          <a:latin typeface="Rockwell" panose="02060603020205020403"/>
                        </a:defRPr>
                      </a:lvl5pPr>
                      <a:lvl6pPr marL="2286000" algn="l" defTabSz="914400" rtl="0" eaLnBrk="1" latinLnBrk="0" hangingPunct="1">
                        <a:defRPr sz="1800" kern="1200">
                          <a:solidFill>
                            <a:schemeClr val="dk1"/>
                          </a:solidFill>
                          <a:latin typeface="Rockwell" panose="02060603020205020403"/>
                        </a:defRPr>
                      </a:lvl6pPr>
                      <a:lvl7pPr marL="2743200" algn="l" defTabSz="914400" rtl="0" eaLnBrk="1" latinLnBrk="0" hangingPunct="1">
                        <a:defRPr sz="1800" kern="1200">
                          <a:solidFill>
                            <a:schemeClr val="dk1"/>
                          </a:solidFill>
                          <a:latin typeface="Rockwell" panose="02060603020205020403"/>
                        </a:defRPr>
                      </a:lvl7pPr>
                      <a:lvl8pPr marL="3200400" algn="l" defTabSz="914400" rtl="0" eaLnBrk="1" latinLnBrk="0" hangingPunct="1">
                        <a:defRPr sz="1800" kern="1200">
                          <a:solidFill>
                            <a:schemeClr val="dk1"/>
                          </a:solidFill>
                          <a:latin typeface="Rockwell" panose="02060603020205020403"/>
                        </a:defRPr>
                      </a:lvl8pPr>
                      <a:lvl9pPr marL="3657600" algn="l" defTabSz="914400" rtl="0" eaLnBrk="1" latinLnBrk="0" hangingPunct="1">
                        <a:defRPr sz="1800" kern="1200">
                          <a:solidFill>
                            <a:schemeClr val="dk1"/>
                          </a:solidFill>
                          <a:latin typeface="Rockwell" panose="02060603020205020403"/>
                        </a:defRPr>
                      </a:lvl9p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Cube</a:t>
                      </a:r>
                      <a:endParaRPr lang="zh-CN" altLang="en-US" sz="1600" kern="1200" dirty="0">
                        <a:solidFill>
                          <a:schemeClr val="dk1"/>
                        </a:solidFill>
                        <a:latin typeface="Rockwell" panose="02060603020205020403"/>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Rockwell" panose="02060603020205020403"/>
                        </a:defRPr>
                      </a:lvl1pPr>
                      <a:lvl2pPr marL="457200" algn="l" defTabSz="914400" rtl="0" eaLnBrk="1" latinLnBrk="0" hangingPunct="1">
                        <a:defRPr sz="1800" kern="1200">
                          <a:solidFill>
                            <a:schemeClr val="dk1"/>
                          </a:solidFill>
                          <a:latin typeface="Rockwell" panose="02060603020205020403"/>
                        </a:defRPr>
                      </a:lvl2pPr>
                      <a:lvl3pPr marL="914400" algn="l" defTabSz="914400" rtl="0" eaLnBrk="1" latinLnBrk="0" hangingPunct="1">
                        <a:defRPr sz="1800" kern="1200">
                          <a:solidFill>
                            <a:schemeClr val="dk1"/>
                          </a:solidFill>
                          <a:latin typeface="Rockwell" panose="02060603020205020403"/>
                        </a:defRPr>
                      </a:lvl3pPr>
                      <a:lvl4pPr marL="1371600" algn="l" defTabSz="914400" rtl="0" eaLnBrk="1" latinLnBrk="0" hangingPunct="1">
                        <a:defRPr sz="1800" kern="1200">
                          <a:solidFill>
                            <a:schemeClr val="dk1"/>
                          </a:solidFill>
                          <a:latin typeface="Rockwell" panose="02060603020205020403"/>
                        </a:defRPr>
                      </a:lvl4pPr>
                      <a:lvl5pPr marL="1828800" algn="l" defTabSz="914400" rtl="0" eaLnBrk="1" latinLnBrk="0" hangingPunct="1">
                        <a:defRPr sz="1800" kern="1200">
                          <a:solidFill>
                            <a:schemeClr val="dk1"/>
                          </a:solidFill>
                          <a:latin typeface="Rockwell" panose="02060603020205020403"/>
                        </a:defRPr>
                      </a:lvl5pPr>
                      <a:lvl6pPr marL="2286000" algn="l" defTabSz="914400" rtl="0" eaLnBrk="1" latinLnBrk="0" hangingPunct="1">
                        <a:defRPr sz="1800" kern="1200">
                          <a:solidFill>
                            <a:schemeClr val="dk1"/>
                          </a:solidFill>
                          <a:latin typeface="Rockwell" panose="02060603020205020403"/>
                        </a:defRPr>
                      </a:lvl6pPr>
                      <a:lvl7pPr marL="2743200" algn="l" defTabSz="914400" rtl="0" eaLnBrk="1" latinLnBrk="0" hangingPunct="1">
                        <a:defRPr sz="1800" kern="1200">
                          <a:solidFill>
                            <a:schemeClr val="dk1"/>
                          </a:solidFill>
                          <a:latin typeface="Rockwell" panose="02060603020205020403"/>
                        </a:defRPr>
                      </a:lvl7pPr>
                      <a:lvl8pPr marL="3200400" algn="l" defTabSz="914400" rtl="0" eaLnBrk="1" latinLnBrk="0" hangingPunct="1">
                        <a:defRPr sz="1800" kern="1200">
                          <a:solidFill>
                            <a:schemeClr val="dk1"/>
                          </a:solidFill>
                          <a:latin typeface="Rockwell" panose="02060603020205020403"/>
                        </a:defRPr>
                      </a:lvl8pPr>
                      <a:lvl9pPr marL="3657600" algn="l" defTabSz="914400" rtl="0" eaLnBrk="1" latinLnBrk="0" hangingPunct="1">
                        <a:defRPr sz="1800" kern="1200">
                          <a:solidFill>
                            <a:schemeClr val="dk1"/>
                          </a:solidFill>
                          <a:latin typeface="Rockwell" panose="02060603020205020403"/>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dk1"/>
                          </a:solidFill>
                          <a:latin typeface="Rockwell" panose="02060603020205020403"/>
                          <a:ea typeface="+mn-ea"/>
                          <a:cs typeface="+mn-cs"/>
                        </a:rPr>
                        <a:t>2.5*0.4*0.4 m^3</a:t>
                      </a: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c>
                  <a:txBody>
                    <a:bodyPr/>
                    <a:lstStyle>
                      <a:lvl1pPr marL="0" algn="l" defTabSz="914400" rtl="0" eaLnBrk="1" latinLnBrk="0" hangingPunct="1">
                        <a:defRPr sz="1800" kern="1200">
                          <a:solidFill>
                            <a:schemeClr val="dk1"/>
                          </a:solidFill>
                          <a:latin typeface="Rockwell" panose="02060603020205020403"/>
                        </a:defRPr>
                      </a:lvl1pPr>
                      <a:lvl2pPr marL="457200" algn="l" defTabSz="914400" rtl="0" eaLnBrk="1" latinLnBrk="0" hangingPunct="1">
                        <a:defRPr sz="1800" kern="1200">
                          <a:solidFill>
                            <a:schemeClr val="dk1"/>
                          </a:solidFill>
                          <a:latin typeface="Rockwell" panose="02060603020205020403"/>
                        </a:defRPr>
                      </a:lvl2pPr>
                      <a:lvl3pPr marL="914400" algn="l" defTabSz="914400" rtl="0" eaLnBrk="1" latinLnBrk="0" hangingPunct="1">
                        <a:defRPr sz="1800" kern="1200">
                          <a:solidFill>
                            <a:schemeClr val="dk1"/>
                          </a:solidFill>
                          <a:latin typeface="Rockwell" panose="02060603020205020403"/>
                        </a:defRPr>
                      </a:lvl3pPr>
                      <a:lvl4pPr marL="1371600" algn="l" defTabSz="914400" rtl="0" eaLnBrk="1" latinLnBrk="0" hangingPunct="1">
                        <a:defRPr sz="1800" kern="1200">
                          <a:solidFill>
                            <a:schemeClr val="dk1"/>
                          </a:solidFill>
                          <a:latin typeface="Rockwell" panose="02060603020205020403"/>
                        </a:defRPr>
                      </a:lvl4pPr>
                      <a:lvl5pPr marL="1828800" algn="l" defTabSz="914400" rtl="0" eaLnBrk="1" latinLnBrk="0" hangingPunct="1">
                        <a:defRPr sz="1800" kern="1200">
                          <a:solidFill>
                            <a:schemeClr val="dk1"/>
                          </a:solidFill>
                          <a:latin typeface="Rockwell" panose="02060603020205020403"/>
                        </a:defRPr>
                      </a:lvl5pPr>
                      <a:lvl6pPr marL="2286000" algn="l" defTabSz="914400" rtl="0" eaLnBrk="1" latinLnBrk="0" hangingPunct="1">
                        <a:defRPr sz="1800" kern="1200">
                          <a:solidFill>
                            <a:schemeClr val="dk1"/>
                          </a:solidFill>
                          <a:latin typeface="Rockwell" panose="02060603020205020403"/>
                        </a:defRPr>
                      </a:lvl6pPr>
                      <a:lvl7pPr marL="2743200" algn="l" defTabSz="914400" rtl="0" eaLnBrk="1" latinLnBrk="0" hangingPunct="1">
                        <a:defRPr sz="1800" kern="1200">
                          <a:solidFill>
                            <a:schemeClr val="dk1"/>
                          </a:solidFill>
                          <a:latin typeface="Rockwell" panose="02060603020205020403"/>
                        </a:defRPr>
                      </a:lvl7pPr>
                      <a:lvl8pPr marL="3200400" algn="l" defTabSz="914400" rtl="0" eaLnBrk="1" latinLnBrk="0" hangingPunct="1">
                        <a:defRPr sz="1800" kern="1200">
                          <a:solidFill>
                            <a:schemeClr val="dk1"/>
                          </a:solidFill>
                          <a:latin typeface="Rockwell" panose="02060603020205020403"/>
                        </a:defRPr>
                      </a:lvl8pPr>
                      <a:lvl9pPr marL="3657600" algn="l" defTabSz="914400" rtl="0" eaLnBrk="1" latinLnBrk="0" hangingPunct="1">
                        <a:defRPr sz="1800" kern="1200">
                          <a:solidFill>
                            <a:schemeClr val="dk1"/>
                          </a:solidFill>
                          <a:latin typeface="Rockwell" panose="02060603020205020403"/>
                        </a:defRPr>
                      </a:lvl9p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Aluminum, brass</a:t>
                      </a:r>
                      <a:endParaRPr lang="zh-CN" altLang="en-US" sz="1600" kern="1200" dirty="0">
                        <a:solidFill>
                          <a:schemeClr val="dk1"/>
                        </a:solidFill>
                        <a:latin typeface="Rockwell" panose="02060603020205020403"/>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34817">
                        <a:tint val="40000"/>
                      </a:srgbClr>
                    </a:solidFill>
                  </a:tcPr>
                </a:tc>
              </a:tr>
              <a:tr h="370840">
                <a:tc>
                  <a:txBody>
                    <a:body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ILC</a:t>
                      </a:r>
                      <a:endParaRPr lang="zh-CN" altLang="en-US" sz="1600" kern="1200" dirty="0">
                        <a:solidFill>
                          <a:schemeClr val="dk1"/>
                        </a:solidFill>
                        <a:latin typeface="Rockwell" panose="02060603020205020403"/>
                        <a:ea typeface="+mn-ea"/>
                        <a:cs typeface="+mn-cs"/>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Cylinder</a:t>
                      </a:r>
                      <a:endParaRPr lang="zh-CN" altLang="en-US" sz="1600" kern="1200" dirty="0">
                        <a:solidFill>
                          <a:schemeClr val="dk1"/>
                        </a:solidFill>
                        <a:latin typeface="Rockwell" panose="02060603020205020403"/>
                        <a:ea typeface="+mn-ea"/>
                        <a:cs typeface="+mn-cs"/>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dk1"/>
                          </a:solidFill>
                          <a:latin typeface="Rockwell" panose="02060603020205020403"/>
                          <a:ea typeface="+mn-ea"/>
                          <a:cs typeface="+mn-cs"/>
                        </a:rPr>
                        <a:t>Length:11m;dimeter:3.6m</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c>
                  <a:txBody>
                    <a:bodyPr/>
                    <a:lstStyle/>
                    <a:p>
                      <a:pPr marL="0" algn="ctr" defTabSz="914400" rtl="0" eaLnBrk="1" latinLnBrk="0" hangingPunct="1"/>
                      <a:r>
                        <a:rPr lang="en-US" altLang="zh-CN" sz="1600" kern="1200" dirty="0" smtClean="0">
                          <a:solidFill>
                            <a:schemeClr val="dk1"/>
                          </a:solidFill>
                          <a:latin typeface="Rockwell" panose="02060603020205020403"/>
                          <a:ea typeface="+mn-ea"/>
                          <a:cs typeface="+mn-cs"/>
                        </a:rPr>
                        <a:t>Water</a:t>
                      </a:r>
                      <a:endParaRPr lang="zh-CN" altLang="en-US" sz="1600" kern="1200" dirty="0">
                        <a:solidFill>
                          <a:schemeClr val="dk1"/>
                        </a:solidFill>
                        <a:latin typeface="Rockwell" panose="02060603020205020403"/>
                        <a:ea typeface="+mn-ea"/>
                        <a:cs typeface="+mn-cs"/>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D34817">
                        <a:tint val="40000"/>
                      </a:srgbClr>
                    </a:solidFill>
                  </a:tcPr>
                </a:tc>
              </a:tr>
            </a:tbl>
          </a:graphicData>
        </a:graphic>
      </p:graphicFrame>
      <p:pic>
        <p:nvPicPr>
          <p:cNvPr id="8" name="图片 7"/>
          <p:cNvPicPr>
            <a:picLocks noChangeAspect="1"/>
          </p:cNvPicPr>
          <p:nvPr/>
        </p:nvPicPr>
        <p:blipFill>
          <a:blip r:embed="rId2">
            <a:clrChange>
              <a:clrFrom>
                <a:srgbClr val="FFFFFF"/>
              </a:clrFrom>
              <a:clrTo>
                <a:srgbClr val="FFFFFF">
                  <a:alpha val="0"/>
                </a:srgbClr>
              </a:clrTo>
            </a:clrChange>
          </a:blip>
          <a:stretch>
            <a:fillRect/>
          </a:stretch>
        </p:blipFill>
        <p:spPr>
          <a:xfrm>
            <a:off x="5959068" y="3861048"/>
            <a:ext cx="2499132" cy="1163007"/>
          </a:xfrm>
          <a:prstGeom prst="rect">
            <a:avLst/>
          </a:prstGeom>
        </p:spPr>
      </p:pic>
      <p:graphicFrame>
        <p:nvGraphicFramePr>
          <p:cNvPr id="9" name="表格 8"/>
          <p:cNvGraphicFramePr>
            <a:graphicFrameLocks noGrp="1"/>
          </p:cNvGraphicFramePr>
          <p:nvPr>
            <p:extLst>
              <p:ext uri="{D42A27DB-BD31-4B8C-83A1-F6EECF244321}">
                <p14:modId xmlns:p14="http://schemas.microsoft.com/office/powerpoint/2010/main" val="1922196562"/>
              </p:ext>
            </p:extLst>
          </p:nvPr>
        </p:nvGraphicFramePr>
        <p:xfrm>
          <a:off x="685800" y="3933056"/>
          <a:ext cx="5035441" cy="1958340"/>
        </p:xfrm>
        <a:graphic>
          <a:graphicData uri="http://schemas.openxmlformats.org/drawingml/2006/table">
            <a:tbl>
              <a:tblPr firstRow="1" firstCol="1">
                <a:tableStyleId>{21E4AEA4-8DFA-4A89-87EB-49C32662AFE0}</a:tableStyleId>
              </a:tblPr>
              <a:tblGrid>
                <a:gridCol w="922781"/>
                <a:gridCol w="817144"/>
                <a:gridCol w="996737"/>
                <a:gridCol w="996737"/>
                <a:gridCol w="1302042"/>
              </a:tblGrid>
              <a:tr h="369236">
                <a:tc>
                  <a:txBody>
                    <a:bodyPr/>
                    <a:lstStyle/>
                    <a:p>
                      <a:pPr algn="ctr" fontAlgn="ctr"/>
                      <a:r>
                        <a:rPr lang="en-US" altLang="zh-CN" sz="1400" u="none" strike="noStrike" dirty="0" smtClean="0">
                          <a:effectLst/>
                        </a:rPr>
                        <a:t>Operation Model</a:t>
                      </a:r>
                      <a:endParaRPr lang="zh-CN" alt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smtClean="0">
                          <a:effectLst/>
                        </a:rPr>
                        <a:t>Energy/ </a:t>
                      </a:r>
                      <a:r>
                        <a:rPr lang="en-US" sz="1400" u="none" strike="noStrike" dirty="0">
                          <a:effectLst/>
                        </a:rPr>
                        <a:t>GeV</a:t>
                      </a:r>
                      <a:endParaRPr 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smtClean="0">
                          <a:effectLst/>
                        </a:rPr>
                        <a:t>Bunch number</a:t>
                      </a:r>
                      <a:endParaRPr lang="zh-CN" alt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smtClean="0">
                          <a:effectLst/>
                        </a:rPr>
                        <a:t>Bunch</a:t>
                      </a:r>
                      <a:r>
                        <a:rPr lang="en-US" altLang="zh-CN" sz="1400" u="none" strike="noStrike" baseline="0" dirty="0" smtClean="0">
                          <a:effectLst/>
                        </a:rPr>
                        <a:t> charge</a:t>
                      </a:r>
                      <a:r>
                        <a:rPr lang="en-US" altLang="zh-CN" sz="1400" u="none" strike="noStrike" dirty="0" smtClean="0">
                          <a:effectLst/>
                        </a:rPr>
                        <a:t>/</a:t>
                      </a:r>
                      <a:r>
                        <a:rPr lang="en-US" altLang="zh-CN" sz="1400" u="none" strike="noStrike" dirty="0" err="1" smtClean="0">
                          <a:effectLst/>
                        </a:rPr>
                        <a:t>nC</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s-ES" sz="1400" u="none" strike="noStrike" dirty="0" smtClean="0">
                          <a:effectLst/>
                        </a:rPr>
                        <a:t>Beam dementions:</a:t>
                      </a:r>
                      <a:r>
                        <a:rPr lang="es-ES" sz="1400" u="none" strike="noStrike" baseline="0" dirty="0" smtClean="0">
                          <a:effectLst/>
                        </a:rPr>
                        <a:t> </a:t>
                      </a:r>
                      <a:r>
                        <a:rPr lang="es-ES" sz="1400" u="none" strike="noStrike" dirty="0" smtClean="0">
                          <a:effectLst/>
                        </a:rPr>
                        <a:t>X/Y</a:t>
                      </a:r>
                      <a:endParaRPr lang="es-E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r>
              <a:tr h="215807">
                <a:tc>
                  <a:txBody>
                    <a:bodyPr/>
                    <a:lstStyle/>
                    <a:p>
                      <a:pPr algn="ctr" fontAlgn="ctr"/>
                      <a:r>
                        <a:rPr lang="en-US" sz="1400" u="none" strike="noStrike">
                          <a:effectLst/>
                        </a:rPr>
                        <a:t>Higgs</a:t>
                      </a:r>
                      <a:endParaRPr lang="en-US" sz="1400" b="0" i="0" u="none" strike="noStrike">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120</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242</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24</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sz="1400" u="none" strike="noStrike" dirty="0">
                          <a:effectLst/>
                        </a:rPr>
                        <a:t>0.5mm/0.02mm</a:t>
                      </a:r>
                      <a:endParaRPr 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r>
              <a:tr h="215807">
                <a:tc>
                  <a:txBody>
                    <a:bodyPr/>
                    <a:lstStyle/>
                    <a:p>
                      <a:pPr algn="ctr" fontAlgn="ctr"/>
                      <a:r>
                        <a:rPr lang="en-US" sz="1400" u="none" strike="noStrike">
                          <a:effectLst/>
                        </a:rPr>
                        <a:t>W</a:t>
                      </a:r>
                      <a:endParaRPr lang="en-US" sz="1400" b="0" i="0" u="none" strike="noStrike">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a:effectLst/>
                        </a:rPr>
                        <a:t>80</a:t>
                      </a:r>
                      <a:endParaRPr lang="en-US" altLang="zh-CN" sz="1400" b="0" i="0" u="none" strike="noStrike">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1524</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19.2</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sz="1400" u="none" strike="noStrike" dirty="0">
                          <a:effectLst/>
                        </a:rPr>
                        <a:t>0.33mm/ 0.02mm</a:t>
                      </a:r>
                      <a:endParaRPr 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r>
              <a:tr h="323712">
                <a:tc>
                  <a:txBody>
                    <a:bodyPr/>
                    <a:lstStyle/>
                    <a:p>
                      <a:pPr algn="ctr" fontAlgn="ctr"/>
                      <a:r>
                        <a:rPr lang="en-US" sz="1400" u="none" strike="noStrike">
                          <a:effectLst/>
                        </a:rPr>
                        <a:t>Z</a:t>
                      </a:r>
                      <a:endParaRPr lang="en-US" sz="1400" b="0" i="0" u="none" strike="noStrike">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45.5</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12000</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altLang="zh-CN" sz="1400" u="none" strike="noStrike" dirty="0">
                          <a:effectLst/>
                        </a:rPr>
                        <a:t>12.8</a:t>
                      </a:r>
                      <a:endParaRPr lang="en-US" altLang="zh-CN"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c>
                  <a:txBody>
                    <a:bodyPr/>
                    <a:lstStyle/>
                    <a:p>
                      <a:pPr algn="ctr" fontAlgn="ctr"/>
                      <a:r>
                        <a:rPr lang="en-US" sz="1400" u="none" strike="noStrike" dirty="0">
                          <a:effectLst/>
                        </a:rPr>
                        <a:t>0.19 mm/0.02mm</a:t>
                      </a:r>
                      <a:endParaRPr lang="en-US" sz="1400" b="0" i="0" u="none" strike="noStrike" dirty="0">
                        <a:solidFill>
                          <a:srgbClr val="00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9525" marR="9525" marT="9525" marB="0" anchor="ctr"/>
                </a:tc>
              </a:tr>
            </a:tbl>
          </a:graphicData>
        </a:graphic>
      </p:graphicFrame>
      <p:sp>
        <p:nvSpPr>
          <p:cNvPr id="11" name="矩形 10"/>
          <p:cNvSpPr/>
          <p:nvPr/>
        </p:nvSpPr>
        <p:spPr>
          <a:xfrm>
            <a:off x="1283184" y="6126162"/>
            <a:ext cx="3621504" cy="307777"/>
          </a:xfrm>
          <a:prstGeom prst="rect">
            <a:avLst/>
          </a:prstGeom>
        </p:spPr>
        <p:txBody>
          <a:bodyPr wrap="none">
            <a:spAutoFit/>
          </a:bodyPr>
          <a:lstStyle/>
          <a:p>
            <a:r>
              <a:rPr lang="en-US" altLang="zh-CN" sz="1400" b="1" dirty="0"/>
              <a:t>CEPC beam parameters for dumps</a:t>
            </a:r>
            <a:endParaRPr lang="zh-CN" altLang="en-US" sz="1400" b="1" dirty="0"/>
          </a:p>
        </p:txBody>
      </p:sp>
      <p:pic>
        <p:nvPicPr>
          <p:cNvPr id="13" name="图片 12"/>
          <p:cNvPicPr>
            <a:picLocks noChangeAspect="1"/>
          </p:cNvPicPr>
          <p:nvPr/>
        </p:nvPicPr>
        <p:blipFill>
          <a:blip r:embed="rId3"/>
          <a:stretch>
            <a:fillRect/>
          </a:stretch>
        </p:blipFill>
        <p:spPr>
          <a:xfrm>
            <a:off x="5985196" y="5301208"/>
            <a:ext cx="2473004" cy="1023121"/>
          </a:xfrm>
          <a:prstGeom prst="rect">
            <a:avLst/>
          </a:prstGeom>
        </p:spPr>
      </p:pic>
      <p:sp>
        <p:nvSpPr>
          <p:cNvPr id="14" name="矩形 13"/>
          <p:cNvSpPr/>
          <p:nvPr/>
        </p:nvSpPr>
        <p:spPr>
          <a:xfrm>
            <a:off x="7677007" y="4977271"/>
            <a:ext cx="681597" cy="307777"/>
          </a:xfrm>
          <a:prstGeom prst="rect">
            <a:avLst/>
          </a:prstGeom>
          <a:solidFill>
            <a:schemeClr val="accent5"/>
          </a:solidFill>
        </p:spPr>
        <p:txBody>
          <a:bodyPr wrap="none">
            <a:spAutoFit/>
          </a:bodyPr>
          <a:lstStyle/>
          <a:p>
            <a:r>
              <a:rPr lang="en-US" altLang="zh-CN" sz="1400" b="1" dirty="0" smtClean="0"/>
              <a:t>LEP2</a:t>
            </a:r>
            <a:endParaRPr lang="zh-CN" altLang="en-US" sz="1400" b="1" dirty="0"/>
          </a:p>
        </p:txBody>
      </p:sp>
      <p:sp>
        <p:nvSpPr>
          <p:cNvPr id="15" name="矩形 14"/>
          <p:cNvSpPr/>
          <p:nvPr/>
        </p:nvSpPr>
        <p:spPr>
          <a:xfrm>
            <a:off x="7832498" y="5881377"/>
            <a:ext cx="526106" cy="307777"/>
          </a:xfrm>
          <a:prstGeom prst="rect">
            <a:avLst/>
          </a:prstGeom>
          <a:solidFill>
            <a:schemeClr val="accent5"/>
          </a:solidFill>
        </p:spPr>
        <p:txBody>
          <a:bodyPr wrap="none">
            <a:spAutoFit/>
          </a:bodyPr>
          <a:lstStyle/>
          <a:p>
            <a:r>
              <a:rPr lang="en-US" altLang="zh-CN" sz="1400" b="1" dirty="0" smtClean="0"/>
              <a:t>ILC</a:t>
            </a:r>
            <a:endParaRPr lang="zh-CN" altLang="en-US" sz="1400" b="1" dirty="0"/>
          </a:p>
        </p:txBody>
      </p:sp>
    </p:spTree>
    <p:extLst>
      <p:ext uri="{BB962C8B-B14F-4D97-AF65-F5344CB8AC3E}">
        <p14:creationId xmlns:p14="http://schemas.microsoft.com/office/powerpoint/2010/main" val="3850213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smtClean="0"/>
              <a:t>Preliminary radiation </a:t>
            </a:r>
            <a:r>
              <a:rPr lang="en-US" altLang="zh-CN" sz="2800" dirty="0"/>
              <a:t>shielding design for Beam dump</a:t>
            </a:r>
            <a:endParaRPr lang="zh-CN" altLang="en-US" sz="2800" dirty="0"/>
          </a:p>
        </p:txBody>
      </p:sp>
      <p:sp>
        <p:nvSpPr>
          <p:cNvPr id="3" name="内容占位符 2"/>
          <p:cNvSpPr>
            <a:spLocks noGrp="1"/>
          </p:cNvSpPr>
          <p:nvPr>
            <p:ph idx="1"/>
          </p:nvPr>
        </p:nvSpPr>
        <p:spPr/>
        <p:txBody>
          <a:bodyPr/>
          <a:lstStyle/>
          <a:p>
            <a:pPr>
              <a:lnSpc>
                <a:spcPct val="100000"/>
              </a:lnSpc>
              <a:spcBef>
                <a:spcPts val="0"/>
              </a:spcBef>
              <a:spcAft>
                <a:spcPts val="0"/>
              </a:spcAft>
            </a:pPr>
            <a:r>
              <a:rPr lang="en-US" altLang="zh-CN" sz="2400" dirty="0"/>
              <a:t>Energy deposition in cylindrical materials were simulated</a:t>
            </a:r>
          </a:p>
          <a:p>
            <a:endParaRPr lang="zh-CN" altLang="en-US" dirty="0"/>
          </a:p>
        </p:txBody>
      </p:sp>
      <p:sp>
        <p:nvSpPr>
          <p:cNvPr id="4" name="灯片编号占位符 3"/>
          <p:cNvSpPr>
            <a:spLocks noGrp="1"/>
          </p:cNvSpPr>
          <p:nvPr>
            <p:ph type="sldNum" sz="quarter" idx="12"/>
          </p:nvPr>
        </p:nvSpPr>
        <p:spPr>
          <a:xfrm>
            <a:off x="6553200" y="5552902"/>
            <a:ext cx="2133600" cy="476250"/>
          </a:xfrm>
        </p:spPr>
        <p:txBody>
          <a:bodyPr/>
          <a:lstStyle/>
          <a:p>
            <a:fld id="{0C913308-F349-4B6D-A68A-DD1791B4A57B}" type="slidenum">
              <a:rPr lang="zh-CN" altLang="en-US" smtClean="0">
                <a:solidFill>
                  <a:srgbClr val="000000"/>
                </a:solidFill>
              </a:rPr>
              <a:pPr/>
              <a:t>22</a:t>
            </a:fld>
            <a:endParaRPr lang="zh-CN" altLang="en-US" dirty="0">
              <a:solidFill>
                <a:srgbClr val="000000"/>
              </a:solidFill>
            </a:endParaRPr>
          </a:p>
        </p:txBody>
      </p:sp>
      <p:pic>
        <p:nvPicPr>
          <p:cNvPr id="5" name="图片 4"/>
          <p:cNvPicPr>
            <a:picLocks noChangeAspect="1"/>
          </p:cNvPicPr>
          <p:nvPr/>
        </p:nvPicPr>
        <p:blipFill>
          <a:blip r:embed="rId2"/>
          <a:stretch>
            <a:fillRect/>
          </a:stretch>
        </p:blipFill>
        <p:spPr>
          <a:xfrm>
            <a:off x="5990336" y="1844824"/>
            <a:ext cx="2238832" cy="1789844"/>
          </a:xfrm>
          <a:prstGeom prst="rect">
            <a:avLst/>
          </a:prstGeom>
        </p:spPr>
      </p:pic>
      <p:grpSp>
        <p:nvGrpSpPr>
          <p:cNvPr id="6" name="组合 5"/>
          <p:cNvGrpSpPr/>
          <p:nvPr/>
        </p:nvGrpSpPr>
        <p:grpSpPr>
          <a:xfrm>
            <a:off x="700644" y="1889558"/>
            <a:ext cx="2469276" cy="1641783"/>
            <a:chOff x="859896" y="1093666"/>
            <a:chExt cx="3615160" cy="2609625"/>
          </a:xfrm>
        </p:grpSpPr>
        <p:pic>
          <p:nvPicPr>
            <p:cNvPr id="7" name="图片 6"/>
            <p:cNvPicPr>
              <a:picLocks noChangeAspect="1"/>
            </p:cNvPicPr>
            <p:nvPr/>
          </p:nvPicPr>
          <p:blipFill>
            <a:blip r:embed="rId3"/>
            <a:stretch>
              <a:fillRect/>
            </a:stretch>
          </p:blipFill>
          <p:spPr>
            <a:xfrm>
              <a:off x="1059921" y="1093666"/>
              <a:ext cx="3415135" cy="2520000"/>
            </a:xfrm>
            <a:prstGeom prst="rect">
              <a:avLst/>
            </a:prstGeom>
          </p:spPr>
        </p:pic>
        <p:pic>
          <p:nvPicPr>
            <p:cNvPr id="8" name="图片 7"/>
            <p:cNvPicPr>
              <a:picLocks noChangeAspect="1"/>
            </p:cNvPicPr>
            <p:nvPr/>
          </p:nvPicPr>
          <p:blipFill>
            <a:blip r:embed="rId4"/>
            <a:stretch>
              <a:fillRect/>
            </a:stretch>
          </p:blipFill>
          <p:spPr>
            <a:xfrm>
              <a:off x="859896" y="1294038"/>
              <a:ext cx="200025" cy="1714500"/>
            </a:xfrm>
            <a:prstGeom prst="rect">
              <a:avLst/>
            </a:prstGeom>
          </p:spPr>
        </p:pic>
        <p:pic>
          <p:nvPicPr>
            <p:cNvPr id="9" name="图片 8"/>
            <p:cNvPicPr>
              <a:picLocks noChangeAspect="1"/>
            </p:cNvPicPr>
            <p:nvPr/>
          </p:nvPicPr>
          <p:blipFill>
            <a:blip r:embed="rId5"/>
            <a:stretch>
              <a:fillRect/>
            </a:stretch>
          </p:blipFill>
          <p:spPr>
            <a:xfrm>
              <a:off x="3987927" y="3503266"/>
              <a:ext cx="457200" cy="200025"/>
            </a:xfrm>
            <a:prstGeom prst="rect">
              <a:avLst/>
            </a:prstGeom>
          </p:spPr>
        </p:pic>
      </p:grpSp>
      <p:grpSp>
        <p:nvGrpSpPr>
          <p:cNvPr id="14" name="组合 13"/>
          <p:cNvGrpSpPr/>
          <p:nvPr/>
        </p:nvGrpSpPr>
        <p:grpSpPr>
          <a:xfrm>
            <a:off x="3354441" y="1889558"/>
            <a:ext cx="2079708" cy="1641783"/>
            <a:chOff x="4953030" y="4138230"/>
            <a:chExt cx="3761558" cy="2699705"/>
          </a:xfrm>
        </p:grpSpPr>
        <p:pic>
          <p:nvPicPr>
            <p:cNvPr id="15" name="图片 14"/>
            <p:cNvPicPr>
              <a:picLocks noChangeAspect="1"/>
            </p:cNvPicPr>
            <p:nvPr/>
          </p:nvPicPr>
          <p:blipFill>
            <a:blip r:embed="rId6">
              <a:clrChange>
                <a:clrFrom>
                  <a:srgbClr val="FFFFFF"/>
                </a:clrFrom>
                <a:clrTo>
                  <a:srgbClr val="FFFFFF">
                    <a:alpha val="0"/>
                  </a:srgbClr>
                </a:clrTo>
              </a:clrChange>
            </a:blip>
            <a:stretch>
              <a:fillRect/>
            </a:stretch>
          </p:blipFill>
          <p:spPr>
            <a:xfrm>
              <a:off x="5153055" y="4138230"/>
              <a:ext cx="3561533" cy="2520000"/>
            </a:xfrm>
            <a:prstGeom prst="rect">
              <a:avLst/>
            </a:prstGeom>
          </p:spPr>
        </p:pic>
        <p:pic>
          <p:nvPicPr>
            <p:cNvPr id="16" name="图片 15"/>
            <p:cNvPicPr>
              <a:picLocks noChangeAspect="1"/>
            </p:cNvPicPr>
            <p:nvPr/>
          </p:nvPicPr>
          <p:blipFill>
            <a:blip r:embed="rId4"/>
            <a:stretch>
              <a:fillRect/>
            </a:stretch>
          </p:blipFill>
          <p:spPr>
            <a:xfrm>
              <a:off x="4953030" y="4457700"/>
              <a:ext cx="200025" cy="1714500"/>
            </a:xfrm>
            <a:prstGeom prst="rect">
              <a:avLst/>
            </a:prstGeom>
          </p:spPr>
        </p:pic>
        <p:pic>
          <p:nvPicPr>
            <p:cNvPr id="17" name="图片 16"/>
            <p:cNvPicPr>
              <a:picLocks noChangeAspect="1"/>
            </p:cNvPicPr>
            <p:nvPr/>
          </p:nvPicPr>
          <p:blipFill>
            <a:blip r:embed="rId5"/>
            <a:stretch>
              <a:fillRect/>
            </a:stretch>
          </p:blipFill>
          <p:spPr>
            <a:xfrm>
              <a:off x="8038057" y="6637910"/>
              <a:ext cx="457200" cy="200025"/>
            </a:xfrm>
            <a:prstGeom prst="rect">
              <a:avLst/>
            </a:prstGeom>
          </p:spPr>
        </p:pic>
      </p:grpSp>
      <p:sp>
        <p:nvSpPr>
          <p:cNvPr id="18" name="矩形 17"/>
          <p:cNvSpPr/>
          <p:nvPr/>
        </p:nvSpPr>
        <p:spPr>
          <a:xfrm>
            <a:off x="1536299" y="1943245"/>
            <a:ext cx="896399" cy="307777"/>
          </a:xfrm>
          <a:prstGeom prst="rect">
            <a:avLst/>
          </a:prstGeom>
          <a:solidFill>
            <a:srgbClr val="FFFF00"/>
          </a:solidFill>
        </p:spPr>
        <p:txBody>
          <a:bodyPr wrap="none">
            <a:spAutoFit/>
          </a:bodyPr>
          <a:lstStyle/>
          <a:p>
            <a:r>
              <a:rPr lang="en-US" altLang="zh-CN" sz="1400" dirty="0" smtClean="0">
                <a:solidFill>
                  <a:srgbClr val="FF0000"/>
                </a:solidFill>
              </a:rPr>
              <a:t>120GeV</a:t>
            </a:r>
          </a:p>
        </p:txBody>
      </p:sp>
      <p:sp>
        <p:nvSpPr>
          <p:cNvPr id="19" name="矩形 18"/>
          <p:cNvSpPr/>
          <p:nvPr/>
        </p:nvSpPr>
        <p:spPr>
          <a:xfrm>
            <a:off x="3991137" y="1966235"/>
            <a:ext cx="782587" cy="307777"/>
          </a:xfrm>
          <a:prstGeom prst="rect">
            <a:avLst/>
          </a:prstGeom>
          <a:solidFill>
            <a:srgbClr val="FFFF00"/>
          </a:solidFill>
        </p:spPr>
        <p:txBody>
          <a:bodyPr wrap="none">
            <a:spAutoFit/>
          </a:bodyPr>
          <a:lstStyle/>
          <a:p>
            <a:r>
              <a:rPr lang="en-US" altLang="zh-CN" sz="1400" dirty="0" smtClean="0">
                <a:solidFill>
                  <a:srgbClr val="FF0000"/>
                </a:solidFill>
              </a:rPr>
              <a:t>45GeV</a:t>
            </a:r>
          </a:p>
        </p:txBody>
      </p:sp>
      <p:sp>
        <p:nvSpPr>
          <p:cNvPr id="21" name="矩形 20"/>
          <p:cNvSpPr/>
          <p:nvPr/>
        </p:nvSpPr>
        <p:spPr>
          <a:xfrm>
            <a:off x="6283919" y="5226090"/>
            <a:ext cx="2009961" cy="415498"/>
          </a:xfrm>
          <a:prstGeom prst="rect">
            <a:avLst/>
          </a:prstGeom>
          <a:solidFill>
            <a:schemeClr val="bg1"/>
          </a:solidFill>
        </p:spPr>
        <p:txBody>
          <a:bodyPr wrap="square">
            <a:spAutoFit/>
          </a:bodyPr>
          <a:lstStyle/>
          <a:p>
            <a:r>
              <a:rPr lang="en-US" altLang="zh-CN" sz="1050" b="1" dirty="0" smtClean="0">
                <a:solidFill>
                  <a:schemeClr val="tx1">
                    <a:lumMod val="85000"/>
                    <a:lumOff val="15000"/>
                  </a:schemeClr>
                </a:solidFill>
                <a:latin typeface="Times New Roman" panose="02020603050405020304" pitchFamily="18" charset="0"/>
                <a:cs typeface="Times New Roman" panose="02020603050405020304" pitchFamily="18" charset="0"/>
              </a:rPr>
              <a:t>Ref:</a:t>
            </a:r>
            <a:r>
              <a:rPr lang="zh-CN" altLang="en-US" sz="1050" b="1" dirty="0" smtClean="0">
                <a:solidFill>
                  <a:schemeClr val="tx1">
                    <a:lumMod val="85000"/>
                    <a:lumOff val="15000"/>
                  </a:schemeClr>
                </a:solidFill>
                <a:latin typeface="Times New Roman" panose="02020603050405020304" pitchFamily="18" charset="0"/>
                <a:cs typeface="Times New Roman" panose="02020603050405020304" pitchFamily="18" charset="0"/>
              </a:rPr>
              <a:t>DOI: 10.18429/JACoW-eeFACT2016-WET3AH3</a:t>
            </a:r>
            <a:endParaRPr lang="zh-CN" altLang="en-US" sz="1050"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22" name="图片 21"/>
          <p:cNvPicPr>
            <a:picLocks noChangeAspect="1"/>
          </p:cNvPicPr>
          <p:nvPr/>
        </p:nvPicPr>
        <p:blipFill>
          <a:blip r:embed="rId7"/>
          <a:stretch>
            <a:fillRect/>
          </a:stretch>
        </p:blipFill>
        <p:spPr>
          <a:xfrm>
            <a:off x="3125262" y="3973198"/>
            <a:ext cx="2165258" cy="1269821"/>
          </a:xfrm>
          <a:prstGeom prst="rect">
            <a:avLst/>
          </a:prstGeom>
        </p:spPr>
      </p:pic>
      <p:grpSp>
        <p:nvGrpSpPr>
          <p:cNvPr id="23" name="组合 22"/>
          <p:cNvGrpSpPr/>
          <p:nvPr/>
        </p:nvGrpSpPr>
        <p:grpSpPr>
          <a:xfrm>
            <a:off x="827670" y="3960588"/>
            <a:ext cx="2141953" cy="1295043"/>
            <a:chOff x="435046" y="3524037"/>
            <a:chExt cx="5557837" cy="3114675"/>
          </a:xfrm>
        </p:grpSpPr>
        <p:pic>
          <p:nvPicPr>
            <p:cNvPr id="24" name="图片 23"/>
            <p:cNvPicPr>
              <a:picLocks noChangeAspect="1"/>
            </p:cNvPicPr>
            <p:nvPr/>
          </p:nvPicPr>
          <p:blipFill>
            <a:blip r:embed="rId8"/>
            <a:stretch>
              <a:fillRect/>
            </a:stretch>
          </p:blipFill>
          <p:spPr>
            <a:xfrm>
              <a:off x="435046" y="3524037"/>
              <a:ext cx="5314950" cy="3114675"/>
            </a:xfrm>
            <a:prstGeom prst="rect">
              <a:avLst/>
            </a:prstGeom>
          </p:spPr>
        </p:pic>
        <p:pic>
          <p:nvPicPr>
            <p:cNvPr id="25" name="图片 24"/>
            <p:cNvPicPr>
              <a:picLocks noChangeAspect="1"/>
            </p:cNvPicPr>
            <p:nvPr/>
          </p:nvPicPr>
          <p:blipFill>
            <a:blip r:embed="rId4"/>
            <a:stretch>
              <a:fillRect/>
            </a:stretch>
          </p:blipFill>
          <p:spPr>
            <a:xfrm>
              <a:off x="5792858" y="3657598"/>
              <a:ext cx="200025" cy="1714500"/>
            </a:xfrm>
            <a:prstGeom prst="rect">
              <a:avLst/>
            </a:prstGeom>
          </p:spPr>
        </p:pic>
      </p:grpSp>
      <p:sp>
        <p:nvSpPr>
          <p:cNvPr id="26" name="矩形 25"/>
          <p:cNvSpPr/>
          <p:nvPr/>
        </p:nvSpPr>
        <p:spPr>
          <a:xfrm>
            <a:off x="1580641" y="3492626"/>
            <a:ext cx="3313728" cy="307777"/>
          </a:xfrm>
          <a:prstGeom prst="rect">
            <a:avLst/>
          </a:prstGeom>
          <a:solidFill>
            <a:srgbClr val="92D050"/>
          </a:solidFill>
        </p:spPr>
        <p:txBody>
          <a:bodyPr wrap="none">
            <a:spAutoFit/>
          </a:bodyPr>
          <a:lstStyle/>
          <a:p>
            <a:r>
              <a:rPr lang="en-US" altLang="zh-CN" sz="1400" b="1" dirty="0" smtClean="0"/>
              <a:t>Longitudinal energy deposition</a:t>
            </a:r>
            <a:endParaRPr lang="zh-CN" altLang="en-US" sz="1400" b="1" dirty="0"/>
          </a:p>
        </p:txBody>
      </p:sp>
      <p:sp>
        <p:nvSpPr>
          <p:cNvPr id="27" name="矩形 26"/>
          <p:cNvSpPr/>
          <p:nvPr/>
        </p:nvSpPr>
        <p:spPr>
          <a:xfrm>
            <a:off x="1431849" y="5296135"/>
            <a:ext cx="3122971" cy="307777"/>
          </a:xfrm>
          <a:prstGeom prst="rect">
            <a:avLst/>
          </a:prstGeom>
          <a:solidFill>
            <a:srgbClr val="92D050"/>
          </a:solidFill>
        </p:spPr>
        <p:txBody>
          <a:bodyPr wrap="none">
            <a:spAutoFit/>
          </a:bodyPr>
          <a:lstStyle/>
          <a:p>
            <a:r>
              <a:rPr lang="en-US" altLang="zh-CN" sz="1400" b="1" dirty="0" smtClean="0"/>
              <a:t>Energy deposition color map </a:t>
            </a:r>
            <a:endParaRPr lang="zh-CN" altLang="en-US" sz="1400" b="1" dirty="0"/>
          </a:p>
        </p:txBody>
      </p:sp>
      <p:pic>
        <p:nvPicPr>
          <p:cNvPr id="30" name="图片 29"/>
          <p:cNvPicPr>
            <a:picLocks noChangeAspect="1"/>
          </p:cNvPicPr>
          <p:nvPr/>
        </p:nvPicPr>
        <p:blipFill>
          <a:blip r:embed="rId9"/>
          <a:stretch>
            <a:fillRect/>
          </a:stretch>
        </p:blipFill>
        <p:spPr>
          <a:xfrm>
            <a:off x="6108855" y="3727391"/>
            <a:ext cx="2049763" cy="1468322"/>
          </a:xfrm>
          <a:prstGeom prst="rect">
            <a:avLst/>
          </a:prstGeom>
        </p:spPr>
      </p:pic>
      <p:sp>
        <p:nvSpPr>
          <p:cNvPr id="10" name="矩形 9"/>
          <p:cNvSpPr/>
          <p:nvPr/>
        </p:nvSpPr>
        <p:spPr>
          <a:xfrm>
            <a:off x="700644" y="5849358"/>
            <a:ext cx="7494045" cy="646331"/>
          </a:xfrm>
          <a:prstGeom prst="rect">
            <a:avLst/>
          </a:prstGeom>
        </p:spPr>
        <p:txBody>
          <a:bodyPr wrap="square">
            <a:spAutoFit/>
          </a:bodyPr>
          <a:lstStyle/>
          <a:p>
            <a:r>
              <a:rPr lang="en-US" altLang="zh-CN" b="1" dirty="0">
                <a:solidFill>
                  <a:srgbClr val="C00000"/>
                </a:solidFill>
                <a:latin typeface="Times New Roman" panose="02020603050405020304" pitchFamily="18" charset="0"/>
                <a:cs typeface="Times New Roman" panose="02020603050405020304" pitchFamily="18" charset="0"/>
              </a:rPr>
              <a:t>A dedicated extraction line, include abort kicker/dilution kicker/beam window/absorber is still under designing.</a:t>
            </a:r>
            <a:endParaRPr lang="zh-CN" altLang="en-US"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89675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bg1">
              <a:lumMod val="85000"/>
            </a:schemeClr>
          </a:solidFill>
        </p:spPr>
        <p:txBody>
          <a:bodyPr/>
          <a:lstStyle/>
          <a:p>
            <a:r>
              <a:rPr lang="en-US" altLang="zh-CN" dirty="0">
                <a:solidFill>
                  <a:srgbClr val="C00000"/>
                </a:solidFill>
                <a:effectLst>
                  <a:outerShdw blurRad="38100" dist="38100" dir="2700000" algn="tl">
                    <a:srgbClr val="000000">
                      <a:alpha val="43137"/>
                    </a:srgbClr>
                  </a:outerShdw>
                </a:effectLst>
              </a:rPr>
              <a:t>Summary </a:t>
            </a:r>
            <a:endParaRPr lang="en-GB" dirty="0">
              <a:solidFill>
                <a:srgbClr val="C00000"/>
              </a:solidFill>
            </a:endParaRPr>
          </a:p>
        </p:txBody>
      </p:sp>
      <p:sp>
        <p:nvSpPr>
          <p:cNvPr id="6" name="Content Placeholder 5"/>
          <p:cNvSpPr>
            <a:spLocks noGrp="1"/>
          </p:cNvSpPr>
          <p:nvPr>
            <p:ph idx="1"/>
          </p:nvPr>
        </p:nvSpPr>
        <p:spPr>
          <a:xfrm>
            <a:off x="457200" y="1357297"/>
            <a:ext cx="8363272" cy="4768865"/>
          </a:xfrm>
        </p:spPr>
        <p:txBody>
          <a:bodyPr/>
          <a:lstStyle/>
          <a:p>
            <a:r>
              <a:rPr lang="en-US" altLang="zh-CN" b="1" dirty="0"/>
              <a:t>Radiation shielding design </a:t>
            </a:r>
            <a:r>
              <a:rPr lang="en-US" altLang="zh-CN" b="1" dirty="0" smtClean="0"/>
              <a:t>for CEPC must </a:t>
            </a:r>
            <a:r>
              <a:rPr lang="en-US" altLang="zh-CN" b="1" dirty="0"/>
              <a:t>be more </a:t>
            </a:r>
            <a:r>
              <a:rPr lang="en-US" altLang="zh-CN" b="1" dirty="0" smtClean="0"/>
              <a:t>careful for </a:t>
            </a:r>
            <a:r>
              <a:rPr lang="en-US" altLang="zh-CN" b="1" dirty="0"/>
              <a:t>its big scale and influence.</a:t>
            </a:r>
          </a:p>
          <a:p>
            <a:r>
              <a:rPr lang="en-US" altLang="zh-CN" b="1" smtClean="0"/>
              <a:t>Design for synchrotron </a:t>
            </a:r>
            <a:r>
              <a:rPr lang="en-US" altLang="zh-CN" b="1" dirty="0" smtClean="0"/>
              <a:t>radiation, beam dump and radiation to environment and public is the main concern in the next steps.</a:t>
            </a:r>
            <a:endParaRPr lang="en-US" altLang="zh-CN" b="1" dirty="0" smtClean="0"/>
          </a:p>
          <a:p>
            <a:r>
              <a:rPr lang="en-US" altLang="zh-CN" b="1" dirty="0" smtClean="0"/>
              <a:t>Looking </a:t>
            </a:r>
            <a:r>
              <a:rPr lang="en-US" altLang="zh-CN" b="1" dirty="0"/>
              <a:t>forward to </a:t>
            </a:r>
            <a:r>
              <a:rPr lang="en-US" altLang="zh-CN" b="1" dirty="0" smtClean="0"/>
              <a:t>receive </a:t>
            </a:r>
            <a:r>
              <a:rPr lang="en-US" altLang="zh-CN" b="1" dirty="0"/>
              <a:t>your evaluation, comments and </a:t>
            </a:r>
            <a:r>
              <a:rPr lang="en-US" altLang="zh-CN" b="1" dirty="0" smtClean="0"/>
              <a:t>suggestions.</a:t>
            </a:r>
            <a:endParaRPr lang="en-US" altLang="zh-CN" b="1" dirty="0"/>
          </a:p>
          <a:p>
            <a:endParaRPr lang="en-US" altLang="zh-CN" b="1" dirty="0"/>
          </a:p>
          <a:p>
            <a:endParaRPr lang="en-GB"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23</a:t>
            </a:fld>
            <a:endParaRPr lang="zh-CN" altLang="en-US"/>
          </a:p>
        </p:txBody>
      </p:sp>
    </p:spTree>
    <p:extLst>
      <p:ext uri="{BB962C8B-B14F-4D97-AF65-F5344CB8AC3E}">
        <p14:creationId xmlns:p14="http://schemas.microsoft.com/office/powerpoint/2010/main" val="15648120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913308-F349-4B6D-A68A-DD1791B4A57B}" type="slidenum">
              <a:rPr lang="zh-CN" altLang="en-US" smtClean="0">
                <a:solidFill>
                  <a:schemeClr val="accent4">
                    <a:lumMod val="85000"/>
                    <a:lumOff val="15000"/>
                  </a:schemeClr>
                </a:solidFill>
              </a:rPr>
              <a:t>24</a:t>
            </a:fld>
            <a:endParaRPr lang="zh-CN" altLang="en-US">
              <a:solidFill>
                <a:schemeClr val="accent4">
                  <a:lumMod val="85000"/>
                  <a:lumOff val="15000"/>
                </a:schemeClr>
              </a:solidFill>
            </a:endParaRPr>
          </a:p>
        </p:txBody>
      </p:sp>
      <p:sp>
        <p:nvSpPr>
          <p:cNvPr id="5" name="矩形 4"/>
          <p:cNvSpPr/>
          <p:nvPr/>
        </p:nvSpPr>
        <p:spPr>
          <a:xfrm>
            <a:off x="2915816" y="2663076"/>
            <a:ext cx="3150221" cy="101566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spAutoFit/>
          </a:bodyPr>
          <a:lstStyle/>
          <a:p>
            <a:r>
              <a:rPr lang="en-US" altLang="zh-CN" sz="6000" dirty="0">
                <a:solidFill>
                  <a:schemeClr val="accent4">
                    <a:lumMod val="85000"/>
                    <a:lumOff val="15000"/>
                  </a:schemeClr>
                </a:solidFill>
                <a:latin typeface="Comic Sans MS" panose="030F0702030302020204" pitchFamily="66" charset="0"/>
              </a:rPr>
              <a:t>Thanks !</a:t>
            </a:r>
            <a:endParaRPr lang="zh-CN" altLang="en-US" sz="6000" dirty="0">
              <a:solidFill>
                <a:schemeClr val="accent4">
                  <a:lumMod val="85000"/>
                  <a:lumOff val="15000"/>
                </a:schemeClr>
              </a:solidFill>
              <a:latin typeface="Comic Sans MS" panose="030F0702030302020204" pitchFamily="66" charset="0"/>
            </a:endParaRPr>
          </a:p>
        </p:txBody>
      </p:sp>
      <p:sp>
        <p:nvSpPr>
          <p:cNvPr id="8" name="TextBox 7"/>
          <p:cNvSpPr txBox="1"/>
          <p:nvPr/>
        </p:nvSpPr>
        <p:spPr>
          <a:xfrm>
            <a:off x="467544" y="4221088"/>
            <a:ext cx="8369599" cy="369332"/>
          </a:xfrm>
          <a:prstGeom prst="rect">
            <a:avLst/>
          </a:prstGeom>
          <a:noFill/>
        </p:spPr>
        <p:txBody>
          <a:bodyPr wrap="none" rtlCol="0">
            <a:spAutoFit/>
          </a:bodyPr>
          <a:lstStyle/>
          <a:p>
            <a:r>
              <a:rPr lang="zh-CN" altLang="en-US" b="1" dirty="0">
                <a:solidFill>
                  <a:schemeClr val="accent4">
                    <a:lumMod val="85000"/>
                    <a:lumOff val="15000"/>
                  </a:schemeClr>
                </a:solidFill>
              </a:rPr>
              <a:t>马忠剑， </a:t>
            </a:r>
            <a:r>
              <a:rPr lang="en-US" altLang="zh-CN" b="1" dirty="0" smtClean="0">
                <a:solidFill>
                  <a:schemeClr val="accent4">
                    <a:lumMod val="85000"/>
                    <a:lumOff val="15000"/>
                  </a:schemeClr>
                </a:solidFill>
              </a:rPr>
              <a:t>Zhongjian MA</a:t>
            </a:r>
            <a:r>
              <a:rPr lang="zh-CN" altLang="en-US" b="1" dirty="0" smtClean="0">
                <a:solidFill>
                  <a:schemeClr val="accent4">
                    <a:lumMod val="85000"/>
                    <a:lumOff val="15000"/>
                  </a:schemeClr>
                </a:solidFill>
              </a:rPr>
              <a:t>，</a:t>
            </a:r>
            <a:r>
              <a:rPr lang="en-US" altLang="zh-CN" b="1" dirty="0" smtClean="0">
                <a:solidFill>
                  <a:schemeClr val="accent4">
                    <a:lumMod val="85000"/>
                    <a:lumOff val="15000"/>
                  </a:schemeClr>
                </a:solidFill>
              </a:rPr>
              <a:t>00 86 13810439249</a:t>
            </a:r>
            <a:r>
              <a:rPr lang="zh-CN" altLang="en-US" b="1" dirty="0" smtClean="0">
                <a:solidFill>
                  <a:schemeClr val="accent4">
                    <a:lumMod val="85000"/>
                    <a:lumOff val="15000"/>
                  </a:schemeClr>
                </a:solidFill>
              </a:rPr>
              <a:t>，</a:t>
            </a:r>
            <a:r>
              <a:rPr lang="en-US" altLang="zh-CN" b="1" dirty="0" smtClean="0">
                <a:solidFill>
                  <a:schemeClr val="accent4">
                    <a:lumMod val="85000"/>
                    <a:lumOff val="15000"/>
                  </a:schemeClr>
                </a:solidFill>
              </a:rPr>
              <a:t>mazhj@ihep.ac.cn</a:t>
            </a:r>
            <a:endParaRPr lang="zh-CN" altLang="en-US" b="1" dirty="0">
              <a:solidFill>
                <a:schemeClr val="accent4">
                  <a:lumMod val="85000"/>
                  <a:lumOff val="15000"/>
                </a:schemeClr>
              </a:solidFill>
            </a:endParaRPr>
          </a:p>
        </p:txBody>
      </p:sp>
    </p:spTree>
    <p:extLst>
      <p:ext uri="{BB962C8B-B14F-4D97-AF65-F5344CB8AC3E}">
        <p14:creationId xmlns:p14="http://schemas.microsoft.com/office/powerpoint/2010/main" val="17247700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idx="1"/>
          </p:nvPr>
        </p:nvSpPr>
        <p:spPr/>
        <p:txBody>
          <a:bodyPr/>
          <a:lstStyle/>
          <a:p>
            <a:pPr algn="ctr"/>
            <a:r>
              <a:rPr lang="en-US" altLang="zh-CN" sz="4000" dirty="0" smtClean="0"/>
              <a:t>Back up</a:t>
            </a:r>
            <a:endParaRPr lang="zh-CN" altLang="en-US" sz="4000" dirty="0"/>
          </a:p>
        </p:txBody>
      </p:sp>
      <p:sp>
        <p:nvSpPr>
          <p:cNvPr id="2" name="灯片编号占位符 1"/>
          <p:cNvSpPr>
            <a:spLocks noGrp="1"/>
          </p:cNvSpPr>
          <p:nvPr>
            <p:ph type="sldNum" sz="quarter" idx="12"/>
          </p:nvPr>
        </p:nvSpPr>
        <p:spPr/>
        <p:txBody>
          <a:bodyPr/>
          <a:lstStyle/>
          <a:p>
            <a:fld id="{0C913308-F349-4B6D-A68A-DD1791B4A57B}" type="slidenum">
              <a:rPr lang="zh-CN" altLang="en-US" smtClean="0"/>
              <a:t>25</a:t>
            </a:fld>
            <a:endParaRPr lang="zh-CN" altLang="en-US"/>
          </a:p>
        </p:txBody>
      </p:sp>
    </p:spTree>
    <p:extLst>
      <p:ext uri="{BB962C8B-B14F-4D97-AF65-F5344CB8AC3E}">
        <p14:creationId xmlns:p14="http://schemas.microsoft.com/office/powerpoint/2010/main" val="2804588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211427864"/>
              </p:ext>
            </p:extLst>
          </p:nvPr>
        </p:nvGraphicFramePr>
        <p:xfrm>
          <a:off x="395536" y="1340768"/>
          <a:ext cx="4032448" cy="5217700"/>
        </p:xfrm>
        <a:graphic>
          <a:graphicData uri="http://schemas.openxmlformats.org/drawingml/2006/table">
            <a:tbl>
              <a:tblPr/>
              <a:tblGrid>
                <a:gridCol w="2088232"/>
                <a:gridCol w="1944216"/>
              </a:tblGrid>
              <a:tr h="0">
                <a:tc>
                  <a:txBody>
                    <a:bodyPr/>
                    <a:lstStyle/>
                    <a:p>
                      <a:pPr>
                        <a:lnSpc>
                          <a:spcPts val="1100"/>
                        </a:lnSpc>
                        <a:spcAft>
                          <a:spcPts val="0"/>
                        </a:spcAft>
                      </a:pPr>
                      <a:r>
                        <a:rPr lang="en-US" sz="1100" dirty="0">
                          <a:latin typeface="Times New Roman"/>
                          <a:ea typeface="微软雅黑"/>
                          <a:cs typeface="Times New Roman"/>
                        </a:rPr>
                        <a:t>Materials</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100" dirty="0">
                          <a:latin typeface="Times New Roman"/>
                          <a:ea typeface="微软雅黑"/>
                          <a:cs typeface="Times New Roman"/>
                        </a:rPr>
                        <a:t>Upper dose limit in </a:t>
                      </a:r>
                      <a:r>
                        <a:rPr lang="en-US" sz="1100" dirty="0" err="1">
                          <a:latin typeface="Times New Roman"/>
                          <a:ea typeface="微软雅黑"/>
                          <a:cs typeface="Times New Roman"/>
                        </a:rPr>
                        <a:t>Gy</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ts val="1100"/>
                        </a:lnSpc>
                        <a:spcAft>
                          <a:spcPts val="0"/>
                        </a:spcAft>
                      </a:pPr>
                      <a:r>
                        <a:rPr lang="en-US" sz="1100" dirty="0" err="1">
                          <a:latin typeface="Times New Roman"/>
                          <a:ea typeface="微软雅黑"/>
                          <a:cs typeface="Times New Roman"/>
                        </a:rPr>
                        <a:t>Acylic</a:t>
                      </a:r>
                      <a:r>
                        <a:rPr lang="en-US" sz="1100" dirty="0">
                          <a:latin typeface="Times New Roman"/>
                          <a:ea typeface="微软雅黑"/>
                          <a:cs typeface="Times New Roman"/>
                        </a:rPr>
                        <a:t> </a:t>
                      </a:r>
                      <a:r>
                        <a:rPr lang="en-US" sz="1100" dirty="0" err="1">
                          <a:latin typeface="Times New Roman"/>
                          <a:ea typeface="微软雅黑"/>
                          <a:cs typeface="Times New Roman"/>
                        </a:rPr>
                        <a:t>scintillator</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2</a:t>
                      </a:r>
                      <a:r>
                        <a:rPr lang="en-US" sz="1100" dirty="0">
                          <a:latin typeface="Times New Roman"/>
                          <a:ea typeface="微软雅黑"/>
                          <a:cs typeface="Times New Roman"/>
                        </a:rPr>
                        <a:t>-10</a:t>
                      </a:r>
                      <a:r>
                        <a:rPr lang="en-US" sz="1100" baseline="30000" dirty="0">
                          <a:latin typeface="Times New Roman"/>
                          <a:ea typeface="微软雅黑"/>
                          <a:cs typeface="Times New Roman"/>
                        </a:rPr>
                        <a:t>4</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ts val="1100"/>
                        </a:lnSpc>
                        <a:spcAft>
                          <a:spcPts val="0"/>
                        </a:spcAft>
                      </a:pPr>
                      <a:r>
                        <a:rPr lang="en-US" sz="1100" dirty="0">
                          <a:latin typeface="Times New Roman"/>
                          <a:ea typeface="微软雅黑"/>
                          <a:cs typeface="Times New Roman"/>
                        </a:rPr>
                        <a:t>Butyl rubber</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5</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4</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Electronics components (active)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2</a:t>
                      </a:r>
                      <a:r>
                        <a:rPr lang="en-US" sz="1100" dirty="0">
                          <a:latin typeface="Times New Roman"/>
                          <a:ea typeface="微软雅黑"/>
                          <a:cs typeface="Times New Roman"/>
                        </a:rPr>
                        <a:t>-10</a:t>
                      </a:r>
                      <a:r>
                        <a:rPr lang="en-US" sz="1100" baseline="30000" dirty="0">
                          <a:latin typeface="Times New Roman"/>
                          <a:ea typeface="微软雅黑"/>
                          <a:cs typeface="Times New Roman"/>
                        </a:rPr>
                        <a:t>3</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Optical fibre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10-10</a:t>
                      </a:r>
                      <a:r>
                        <a:rPr lang="en-US" sz="1100" baseline="30000" dirty="0">
                          <a:latin typeface="Times New Roman"/>
                          <a:ea typeface="微软雅黑"/>
                          <a:cs typeface="Times New Roman"/>
                        </a:rPr>
                        <a:t>2</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dirty="0" err="1">
                          <a:latin typeface="Times New Roman"/>
                          <a:ea typeface="微软雅黑"/>
                          <a:cs typeface="Times New Roman"/>
                        </a:rPr>
                        <a:t>Perfluoro</a:t>
                      </a:r>
                      <a:r>
                        <a:rPr lang="en-US" sz="1100" dirty="0">
                          <a:latin typeface="Times New Roman"/>
                          <a:ea typeface="微软雅黑"/>
                          <a:cs typeface="Times New Roman"/>
                        </a:rPr>
                        <a:t> ethylene-propylene</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5</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4</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Phenolic resin, unfilled</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4</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dirty="0" err="1">
                          <a:latin typeface="Times New Roman"/>
                          <a:ea typeface="微软雅黑"/>
                          <a:cs typeface="Times New Roman"/>
                        </a:rPr>
                        <a:t>Polyacryl</a:t>
                      </a:r>
                      <a:r>
                        <a:rPr lang="en-US" sz="1100" dirty="0">
                          <a:latin typeface="Times New Roman"/>
                          <a:ea typeface="微软雅黑"/>
                          <a:cs typeface="Times New Roman"/>
                        </a:rPr>
                        <a:t> (Plexiglas)</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5</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Polyamide (Nylon)</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5</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Polyester resin, unfilled </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5</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4</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Silicone oil</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5</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5</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Silicone rubber</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5</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5</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Teflon (PTFE)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10</a:t>
                      </a:r>
                      <a:r>
                        <a:rPr lang="en-US" sz="1100" baseline="30000" dirty="0">
                          <a:latin typeface="Times New Roman"/>
                          <a:ea typeface="微软雅黑"/>
                          <a:cs typeface="Times New Roman"/>
                        </a:rPr>
                        <a:t>3</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Viton</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100" dirty="0">
                          <a:latin typeface="Times New Roman"/>
                          <a:ea typeface="微软雅黑"/>
                          <a:cs typeface="Times New Roman"/>
                        </a:rPr>
                        <a:t>1-2</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5</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0">
                <a:tc>
                  <a:txBody>
                    <a:bodyPr/>
                    <a:lstStyle/>
                    <a:p>
                      <a:pPr>
                        <a:lnSpc>
                          <a:spcPts val="1100"/>
                        </a:lnSpc>
                        <a:spcAft>
                          <a:spcPts val="0"/>
                        </a:spcAft>
                      </a:pPr>
                      <a:r>
                        <a:rPr lang="en-US" sz="1100">
                          <a:latin typeface="Times New Roman"/>
                          <a:ea typeface="微软雅黑"/>
                          <a:cs typeface="Times New Roman"/>
                        </a:rPr>
                        <a:t>Araldite D (epoxy resin, cured at ambient temperature)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ts val="1100"/>
                        </a:lnSpc>
                        <a:spcAft>
                          <a:spcPts val="0"/>
                        </a:spcAft>
                      </a:pPr>
                      <a:r>
                        <a:rPr lang="en-US" sz="1100">
                          <a:latin typeface="Times New Roman"/>
                          <a:ea typeface="微软雅黑"/>
                          <a:cs typeface="Times New Roman"/>
                        </a:rPr>
                        <a:t>Chlorosulfonated PE (Hypalon, CSP)</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Cross-linked PE (XLPE)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Ethylene-acylate rubber (EAR)</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Ethylene-propylene rubber (EPR)</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Ethylene vinyl acetate (EVA)</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Flamtrol (polyolefin)</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1-2</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6</a:t>
                      </a:r>
                      <a:endParaRPr lang="zh-CN" sz="1100" dirty="0">
                        <a:latin typeface="Tahoma"/>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Halar (CTFE)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Hytrel (PETP copolymer)</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Lupolen (PE)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Polychloroprene (Neoprene)</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Polyolefin</a:t>
                      </a:r>
                      <a:endParaRPr lang="zh-CN" sz="110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dirty="0">
                          <a:latin typeface="Times New Roman"/>
                          <a:ea typeface="微软雅黑"/>
                          <a:cs typeface="Times New Roman"/>
                        </a:rPr>
                        <a:t>Polyvinyl chloride (PVC)</a:t>
                      </a:r>
                      <a:endParaRPr lang="zh-CN" sz="1100" dirty="0">
                        <a:latin typeface="Tahoma"/>
                        <a:ea typeface="微软雅黑"/>
                        <a:cs typeface="Times New Roman"/>
                      </a:endParaRPr>
                    </a:p>
                  </a:txBody>
                  <a:tcPr marL="72000" marR="72000" marT="21600" marB="216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endParaRPr lang="en-US" sz="1100" dirty="0">
                        <a:latin typeface="Times New Roman"/>
                        <a:ea typeface="微软雅黑"/>
                        <a:cs typeface="Times New Roman"/>
                      </a:endParaRPr>
                    </a:p>
                  </a:txBody>
                  <a:tcPr marL="72000" marR="72000" marT="21600" marB="216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801858023"/>
              </p:ext>
            </p:extLst>
          </p:nvPr>
        </p:nvGraphicFramePr>
        <p:xfrm>
          <a:off x="4572000" y="1340768"/>
          <a:ext cx="4176464" cy="5217700"/>
        </p:xfrm>
        <a:graphic>
          <a:graphicData uri="http://schemas.openxmlformats.org/drawingml/2006/table">
            <a:tbl>
              <a:tblPr/>
              <a:tblGrid>
                <a:gridCol w="2124744"/>
                <a:gridCol w="2051720"/>
              </a:tblGrid>
              <a:tr h="0">
                <a:tc>
                  <a:txBody>
                    <a:bodyPr/>
                    <a:lstStyle/>
                    <a:p>
                      <a:pPr>
                        <a:lnSpc>
                          <a:spcPts val="1100"/>
                        </a:lnSpc>
                        <a:spcAft>
                          <a:spcPts val="0"/>
                        </a:spcAft>
                      </a:pPr>
                      <a:r>
                        <a:rPr lang="en-US" sz="1100" dirty="0">
                          <a:latin typeface="Times New Roman"/>
                          <a:ea typeface="微软雅黑"/>
                          <a:cs typeface="Times New Roman"/>
                        </a:rPr>
                        <a:t>Materials</a:t>
                      </a:r>
                      <a:endParaRPr lang="zh-CN" sz="1100" dirty="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r>
                        <a:rPr lang="en-US" sz="1100">
                          <a:latin typeface="Times New Roman"/>
                          <a:ea typeface="微软雅黑"/>
                          <a:cs typeface="Times New Roman"/>
                        </a:rPr>
                        <a:t>Upper dose limit in Gy</a:t>
                      </a:r>
                      <a:endParaRPr lang="zh-CN" sz="1100">
                        <a:latin typeface="Tahoma"/>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ts val="1100"/>
                        </a:lnSpc>
                        <a:spcAft>
                          <a:spcPts val="0"/>
                        </a:spcAft>
                      </a:pPr>
                      <a:r>
                        <a:rPr lang="en-US" sz="1100" dirty="0">
                          <a:latin typeface="Times New Roman"/>
                          <a:ea typeface="微软雅黑"/>
                          <a:cs typeface="Times New Roman"/>
                        </a:rPr>
                        <a:t>Araldite B (epoxy resin)</a:t>
                      </a:r>
                      <a:endParaRPr lang="zh-CN" sz="1100" dirty="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endParaRPr lang="en-US" sz="110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ts val="1100"/>
                        </a:lnSpc>
                        <a:spcAft>
                          <a:spcPts val="0"/>
                        </a:spcAft>
                      </a:pPr>
                      <a:r>
                        <a:rPr lang="en-US" sz="1100" dirty="0">
                          <a:latin typeface="Times New Roman"/>
                          <a:ea typeface="微软雅黑"/>
                          <a:cs typeface="Times New Roman"/>
                        </a:rPr>
                        <a:t>Araldite F (epoxy resin)</a:t>
                      </a:r>
                      <a:endParaRPr lang="zh-CN" sz="1100" dirty="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Epikote (epoxy resin)</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Epoxy Novolac</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Epoxy resin, aromatic hardener</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Glass-fibre reinforced EPR-hoses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Mineral oil</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1-2</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7</a:t>
                      </a:r>
                      <a:endParaRPr lang="zh-CN" sz="1100" dirty="0">
                        <a:latin typeface="Tahoma"/>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dirty="0">
                          <a:latin typeface="Times New Roman"/>
                          <a:ea typeface="微软雅黑"/>
                          <a:cs typeface="Times New Roman"/>
                        </a:rPr>
                        <a:t>Paints based on epoxy or polyurethane resins</a:t>
                      </a:r>
                      <a:endParaRPr lang="zh-CN" sz="1100" dirty="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dirty="0">
                          <a:latin typeface="Times New Roman"/>
                          <a:ea typeface="微软雅黑"/>
                          <a:cs typeface="Times New Roman"/>
                        </a:rPr>
                        <a:t>Polyimide resin</a:t>
                      </a:r>
                      <a:endParaRPr lang="zh-CN" sz="1100" dirty="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Special radiation resistant lubricants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Special radiation resistant motors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0">
                <a:tc>
                  <a:txBody>
                    <a:bodyPr/>
                    <a:lstStyle/>
                    <a:p>
                      <a:pPr>
                        <a:lnSpc>
                          <a:spcPts val="1100"/>
                        </a:lnSpc>
                        <a:spcAft>
                          <a:spcPts val="0"/>
                        </a:spcAft>
                      </a:pPr>
                      <a:r>
                        <a:rPr lang="en-US" sz="1100">
                          <a:latin typeface="Times New Roman"/>
                          <a:ea typeface="微软雅黑"/>
                          <a:cs typeface="Times New Roman"/>
                        </a:rPr>
                        <a:t>Cerium-doped glass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ts val="1100"/>
                        </a:lnSpc>
                        <a:spcAft>
                          <a:spcPts val="0"/>
                        </a:spcAft>
                      </a:pPr>
                      <a:r>
                        <a:rPr lang="en-US" sz="1100">
                          <a:latin typeface="Times New Roman"/>
                          <a:ea typeface="微软雅黑"/>
                          <a:cs typeface="Times New Roman"/>
                        </a:rPr>
                        <a:t>Ryton (PPS)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Inorganic filled resins: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-Epoxy, aromatic hardener</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-Phenolic</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Times New Roman"/>
                          <a:ea typeface="微软雅黑"/>
                          <a:cs typeface="Times New Roman"/>
                        </a:rPr>
                        <a:t>1</a:t>
                      </a:r>
                      <a:r>
                        <a:rPr lang="en-US" sz="1100" dirty="0">
                          <a:latin typeface="Times New Roman"/>
                          <a:ea typeface="楷体"/>
                          <a:cs typeface="Times New Roman"/>
                        </a:rPr>
                        <a:t>×</a:t>
                      </a:r>
                      <a:r>
                        <a:rPr lang="en-US" sz="1100" dirty="0">
                          <a:latin typeface="Times New Roman"/>
                          <a:ea typeface="微软雅黑"/>
                          <a:cs typeface="Times New Roman"/>
                        </a:rPr>
                        <a:t>10</a:t>
                      </a:r>
                      <a:r>
                        <a:rPr lang="en-US" sz="1100" baseline="30000" dirty="0">
                          <a:latin typeface="Times New Roman"/>
                          <a:ea typeface="微软雅黑"/>
                          <a:cs typeface="Times New Roman"/>
                        </a:rPr>
                        <a:t>8</a:t>
                      </a:r>
                      <a:endParaRPr lang="zh-CN" sz="1100" dirty="0">
                        <a:latin typeface="Tahoma"/>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-Polyester</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-Polyimide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-Polyurethane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-Silicone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0">
                <a:tc>
                  <a:txBody>
                    <a:bodyPr/>
                    <a:lstStyle/>
                    <a:p>
                      <a:pPr>
                        <a:lnSpc>
                          <a:spcPts val="1100"/>
                        </a:lnSpc>
                        <a:spcAft>
                          <a:spcPts val="0"/>
                        </a:spcAft>
                      </a:pPr>
                      <a:r>
                        <a:rPr lang="en-US" sz="1100">
                          <a:latin typeface="Times New Roman"/>
                          <a:ea typeface="微软雅黑"/>
                          <a:cs typeface="Times New Roman"/>
                        </a:rPr>
                        <a:t>Aluminium oxide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nSpc>
                          <a:spcPts val="1100"/>
                        </a:lnSpc>
                        <a:spcAft>
                          <a:spcPts val="0"/>
                        </a:spcAft>
                      </a:pPr>
                      <a:r>
                        <a:rPr lang="en-US" sz="1100">
                          <a:latin typeface="Times New Roman"/>
                          <a:ea typeface="微软雅黑"/>
                          <a:cs typeface="Times New Roman"/>
                        </a:rPr>
                        <a:t>Magnesium oxide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Metals</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r>
                        <a:rPr lang="en-US" sz="1100" dirty="0">
                          <a:latin typeface="微软雅黑"/>
                          <a:ea typeface="微软雅黑"/>
                          <a:cs typeface="Times New Roman"/>
                        </a:rPr>
                        <a:t>&gt;</a:t>
                      </a:r>
                      <a:r>
                        <a:rPr lang="en-US" sz="1100" dirty="0">
                          <a:latin typeface="Times New Roman"/>
                          <a:ea typeface="微软雅黑"/>
                          <a:cs typeface="Times New Roman"/>
                        </a:rPr>
                        <a:t>10</a:t>
                      </a:r>
                      <a:r>
                        <a:rPr lang="en-US" sz="1100" baseline="30000" dirty="0">
                          <a:latin typeface="Times New Roman"/>
                          <a:ea typeface="微软雅黑"/>
                          <a:cs typeface="Times New Roman"/>
                        </a:rPr>
                        <a:t>8</a:t>
                      </a:r>
                      <a:endParaRPr lang="zh-CN" sz="1100" dirty="0">
                        <a:latin typeface="Tahoma"/>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Mica</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Glass fibre</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a:noFill/>
                    </a:lnB>
                  </a:tcPr>
                </a:tc>
              </a:tr>
              <a:tr h="0">
                <a:tc>
                  <a:txBody>
                    <a:bodyPr/>
                    <a:lstStyle/>
                    <a:p>
                      <a:pPr>
                        <a:lnSpc>
                          <a:spcPts val="1100"/>
                        </a:lnSpc>
                        <a:spcAft>
                          <a:spcPts val="0"/>
                        </a:spcAft>
                      </a:pPr>
                      <a:r>
                        <a:rPr lang="en-US" sz="1100">
                          <a:latin typeface="Times New Roman"/>
                          <a:ea typeface="微软雅黑"/>
                          <a:cs typeface="Times New Roman"/>
                        </a:rPr>
                        <a:t>Quartz</a:t>
                      </a:r>
                      <a:endParaRPr lang="zh-CN" sz="1100">
                        <a:latin typeface="Tahoma"/>
                        <a:ea typeface="微软雅黑"/>
                        <a:cs typeface="Times New Roman"/>
                      </a:endParaRPr>
                    </a:p>
                  </a:txBody>
                  <a:tcPr marL="68580" marR="68580" marT="21600" marB="216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ts val="1100"/>
                        </a:lnSpc>
                        <a:spcAft>
                          <a:spcPts val="0"/>
                        </a:spcAft>
                      </a:pPr>
                      <a:endParaRPr lang="en-US" sz="1100" dirty="0">
                        <a:latin typeface="Times New Roman"/>
                        <a:ea typeface="微软雅黑"/>
                        <a:cs typeface="Times New Roman"/>
                      </a:endParaRPr>
                    </a:p>
                  </a:txBody>
                  <a:tcPr marL="68580" marR="68580" marT="21600" marB="216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6" name="文本占位符 4"/>
          <p:cNvSpPr txBox="1">
            <a:spLocks/>
          </p:cNvSpPr>
          <p:nvPr/>
        </p:nvSpPr>
        <p:spPr>
          <a:xfrm>
            <a:off x="395536" y="332656"/>
            <a:ext cx="8064896" cy="792088"/>
          </a:xfrm>
          <a:prstGeom prst="rect">
            <a:avLst/>
          </a:prstGeom>
        </p:spPr>
        <p:txBody>
          <a:bodyPr/>
          <a:lstStyle/>
          <a:p>
            <a:pPr marL="342900" marR="0" lvl="0" indent="-342900" defTabSz="914400" rtl="0" eaLnBrk="0" fontAlgn="base" latinLnBrk="0" hangingPunct="0">
              <a:lnSpc>
                <a:spcPct val="100000"/>
              </a:lnSpc>
              <a:spcBef>
                <a:spcPct val="20000"/>
              </a:spcBef>
              <a:spcAft>
                <a:spcPct val="0"/>
              </a:spcAft>
              <a:buClr>
                <a:srgbClr val="00B0F0"/>
              </a:buClr>
              <a:buSzPct val="90000"/>
              <a:tabLst/>
              <a:defRPr/>
            </a:pPr>
            <a:r>
              <a:rPr kumimoji="0" lang="en-US" altLang="zh-CN" sz="4000" b="0" i="0" u="none" strike="noStrike" kern="0" cap="none" spc="0" normalizeH="0" baseline="0" noProof="0" dirty="0" smtClean="0">
                <a:ln>
                  <a:noFill/>
                </a:ln>
                <a:solidFill>
                  <a:srgbClr val="333333"/>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The upper dose limit </a:t>
            </a:r>
            <a:r>
              <a:rPr lang="en-US" altLang="zh-CN" sz="4000" b="0" kern="0" dirty="0" smtClean="0">
                <a:solidFill>
                  <a:srgbClr val="333333"/>
                </a:solidFill>
                <a:latin typeface="Arial Unicode MS" panose="020B0604020202020204" pitchFamily="34" charset="-122"/>
                <a:ea typeface="Arial Unicode MS" panose="020B0604020202020204" pitchFamily="34" charset="-122"/>
                <a:cs typeface="Arial Unicode MS" panose="020B0604020202020204" pitchFamily="34" charset="-122"/>
              </a:rPr>
              <a:t>of materials</a:t>
            </a:r>
            <a:endParaRPr kumimoji="0" lang="zh-CN" altLang="en-US" sz="4000" b="0" i="0" u="none" strike="noStrike" kern="0" cap="none" spc="0" normalizeH="0" baseline="0" noProof="0" dirty="0">
              <a:ln>
                <a:noFill/>
              </a:ln>
              <a:solidFill>
                <a:srgbClr val="333333"/>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474362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C913308-F349-4B6D-A68A-DD1791B4A57B}" type="slidenum">
              <a:rPr lang="zh-CN" altLang="en-US" smtClean="0"/>
              <a:t>3</a:t>
            </a:fld>
            <a:endParaRPr lang="zh-CN" altLang="en-US"/>
          </a:p>
        </p:txBody>
      </p:sp>
      <p:pic>
        <p:nvPicPr>
          <p:cNvPr id="3" name="Picture 2"/>
          <p:cNvPicPr>
            <a:picLocks noChangeAspect="1"/>
          </p:cNvPicPr>
          <p:nvPr/>
        </p:nvPicPr>
        <p:blipFill>
          <a:blip r:embed="rId2"/>
          <a:stretch>
            <a:fillRect/>
          </a:stretch>
        </p:blipFill>
        <p:spPr>
          <a:xfrm>
            <a:off x="0" y="188640"/>
            <a:ext cx="9144000" cy="6480720"/>
          </a:xfrm>
          <a:prstGeom prst="rect">
            <a:avLst/>
          </a:prstGeom>
        </p:spPr>
      </p:pic>
      <p:sp>
        <p:nvSpPr>
          <p:cNvPr id="4" name="TextBox 3"/>
          <p:cNvSpPr txBox="1"/>
          <p:nvPr/>
        </p:nvSpPr>
        <p:spPr>
          <a:xfrm>
            <a:off x="5148064" y="6361583"/>
            <a:ext cx="3863558" cy="307777"/>
          </a:xfrm>
          <a:prstGeom prst="rect">
            <a:avLst/>
          </a:prstGeom>
          <a:solidFill>
            <a:schemeClr val="bg1">
              <a:lumMod val="75000"/>
            </a:schemeClr>
          </a:solidFill>
        </p:spPr>
        <p:txBody>
          <a:bodyPr wrap="none" rtlCol="0">
            <a:spAutoFit/>
          </a:bodyPr>
          <a:lstStyle/>
          <a:p>
            <a:r>
              <a:rPr lang="en-US" sz="1400" dirty="0" smtClean="0">
                <a:solidFill>
                  <a:srgbClr val="002060"/>
                </a:solidFill>
                <a:latin typeface="Comic Sans MS" panose="030F0702030302020204" pitchFamily="66" charset="0"/>
              </a:rPr>
              <a:t>From: </a:t>
            </a:r>
            <a:r>
              <a:rPr lang="en-US" sz="1400" dirty="0" err="1" smtClean="0">
                <a:solidFill>
                  <a:srgbClr val="002060"/>
                </a:solidFill>
                <a:latin typeface="Comic Sans MS" panose="030F0702030302020204" pitchFamily="66" charset="0"/>
              </a:rPr>
              <a:t>gaoj@International</a:t>
            </a:r>
            <a:r>
              <a:rPr lang="en-US" sz="1400" dirty="0" smtClean="0">
                <a:solidFill>
                  <a:srgbClr val="002060"/>
                </a:solidFill>
                <a:latin typeface="Comic Sans MS" panose="030F0702030302020204" pitchFamily="66" charset="0"/>
              </a:rPr>
              <a:t> Assessment 2018</a:t>
            </a:r>
            <a:endParaRPr lang="en-GB" sz="1400"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12481326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Content</a:t>
            </a:r>
            <a:endParaRPr lang="zh-CN" altLang="en-US" dirty="0"/>
          </a:p>
        </p:txBody>
      </p:sp>
      <p:sp>
        <p:nvSpPr>
          <p:cNvPr id="3" name="内容占位符 2"/>
          <p:cNvSpPr>
            <a:spLocks noGrp="1"/>
          </p:cNvSpPr>
          <p:nvPr>
            <p:ph idx="1"/>
          </p:nvPr>
        </p:nvSpPr>
        <p:spPr>
          <a:xfrm>
            <a:off x="899592" y="1484784"/>
            <a:ext cx="7920880" cy="4353346"/>
          </a:xfrm>
        </p:spPr>
        <p:txBody>
          <a:bodyPr/>
          <a:lstStyle/>
          <a:p>
            <a:pPr marL="571500" indent="-571500">
              <a:lnSpc>
                <a:spcPct val="150000"/>
              </a:lnSpc>
              <a:buFont typeface="+mj-lt"/>
              <a:buAutoNum type="romanUcPeriod"/>
            </a:pPr>
            <a:r>
              <a:rPr lang="en-US" altLang="zh-CN" b="1" dirty="0" smtClean="0">
                <a:solidFill>
                  <a:srgbClr val="FF0000"/>
                </a:solidFill>
                <a:effectLst>
                  <a:outerShdw blurRad="38100" dist="38100" dir="2700000" algn="tl">
                    <a:srgbClr val="000000">
                      <a:alpha val="43137"/>
                    </a:srgbClr>
                  </a:outerShdw>
                </a:effectLst>
              </a:rPr>
              <a:t>Radiation protection design criteria recall</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Radiation shielding for synchrotron radiation</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Preliminary design progress for beam dump </a:t>
            </a:r>
          </a:p>
          <a:p>
            <a:pPr marL="571500" indent="-571500">
              <a:lnSpc>
                <a:spcPct val="150000"/>
              </a:lnSpc>
              <a:buFont typeface="+mj-lt"/>
              <a:buAutoNum type="romanUcPeriod"/>
            </a:pPr>
            <a:r>
              <a:rPr lang="en-US" altLang="zh-CN" b="1" dirty="0" smtClean="0">
                <a:effectLst>
                  <a:outerShdw blurRad="38100" dist="38100" dir="2700000" algn="tl">
                    <a:srgbClr val="000000">
                      <a:alpha val="43137"/>
                    </a:srgbClr>
                  </a:outerShdw>
                </a:effectLst>
              </a:rPr>
              <a:t>Summary </a:t>
            </a:r>
          </a:p>
        </p:txBody>
      </p:sp>
      <p:sp>
        <p:nvSpPr>
          <p:cNvPr id="4" name="灯片编号占位符 3"/>
          <p:cNvSpPr>
            <a:spLocks noGrp="1"/>
          </p:cNvSpPr>
          <p:nvPr>
            <p:ph type="sldNum" sz="quarter" idx="12"/>
          </p:nvPr>
        </p:nvSpPr>
        <p:spPr/>
        <p:txBody>
          <a:bodyPr/>
          <a:lstStyle/>
          <a:p>
            <a:fld id="{0C913308-F349-4B6D-A68A-DD1791B4A57B}" type="slidenum">
              <a:rPr lang="zh-CN" altLang="en-US" smtClean="0"/>
              <a:t>4</a:t>
            </a:fld>
            <a:endParaRPr lang="zh-CN" altLang="en-US"/>
          </a:p>
        </p:txBody>
      </p:sp>
    </p:spTree>
    <p:extLst>
      <p:ext uri="{BB962C8B-B14F-4D97-AF65-F5344CB8AC3E}">
        <p14:creationId xmlns:p14="http://schemas.microsoft.com/office/powerpoint/2010/main" val="28461000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1. Shielding </a:t>
            </a:r>
            <a:r>
              <a:rPr lang="en-US" altLang="zh-CN" dirty="0"/>
              <a:t>Design Criteria</a:t>
            </a:r>
            <a:endParaRPr lang="zh-CN" altLang="en-US" dirty="0"/>
          </a:p>
        </p:txBody>
      </p:sp>
      <p:sp>
        <p:nvSpPr>
          <p:cNvPr id="3" name="内容占位符 2"/>
          <p:cNvSpPr>
            <a:spLocks noGrp="1"/>
          </p:cNvSpPr>
          <p:nvPr>
            <p:ph idx="1"/>
          </p:nvPr>
        </p:nvSpPr>
        <p:spPr/>
        <p:txBody>
          <a:bodyPr>
            <a:normAutofit/>
          </a:bodyPr>
          <a:lstStyle/>
          <a:p>
            <a:pPr>
              <a:lnSpc>
                <a:spcPct val="100000"/>
              </a:lnSpc>
              <a:spcBef>
                <a:spcPts val="0"/>
              </a:spcBef>
            </a:pPr>
            <a:r>
              <a:rPr lang="en-US" altLang="ja-JP" dirty="0">
                <a:latin typeface="Tahoma" pitchFamily="34" charset="0"/>
                <a:cs typeface="Times New Roman" pitchFamily="18" charset="0"/>
              </a:rPr>
              <a:t>Dose limitation in regulations</a:t>
            </a:r>
            <a:endParaRPr lang="en-US" altLang="zh-CN" dirty="0" smtClean="0"/>
          </a:p>
          <a:p>
            <a:pPr lvl="1">
              <a:lnSpc>
                <a:spcPct val="100000"/>
              </a:lnSpc>
              <a:spcBef>
                <a:spcPts val="0"/>
              </a:spcBef>
              <a:buSzPct val="80000"/>
              <a:buFont typeface="Arial" pitchFamily="34" charset="0"/>
              <a:buChar char="–"/>
            </a:pPr>
            <a:r>
              <a:rPr lang="en-US" altLang="zh-CN" sz="1800" dirty="0">
                <a:latin typeface="Calibri" panose="020F0502020204030204" pitchFamily="34" charset="0"/>
              </a:rPr>
              <a:t>The national standard of the People’s Republic of CHINA, “Basic standards for protection against ionizing radiation and for the safety of radiation Source”, GB 18871-2002.</a:t>
            </a:r>
          </a:p>
          <a:p>
            <a:pPr lvl="1">
              <a:lnSpc>
                <a:spcPct val="100000"/>
              </a:lnSpc>
              <a:spcBef>
                <a:spcPts val="0"/>
              </a:spcBef>
              <a:buSzPct val="80000"/>
              <a:buFont typeface="Arial" pitchFamily="34" charset="0"/>
              <a:buChar char="–"/>
            </a:pPr>
            <a:r>
              <a:rPr lang="en-US" altLang="zh-CN" sz="1800" dirty="0">
                <a:latin typeface="Calibri" panose="020F0502020204030204" pitchFamily="34" charset="0"/>
              </a:rPr>
              <a:t>The national standard of the people’s republic of china, “The rule for radiation protection of particle accelerators”, GB 5172 1985.</a:t>
            </a:r>
          </a:p>
          <a:p>
            <a:pPr lvl="1">
              <a:lnSpc>
                <a:spcPct val="100000"/>
              </a:lnSpc>
              <a:spcBef>
                <a:spcPts val="0"/>
              </a:spcBef>
              <a:buSzPct val="80000"/>
              <a:buFont typeface="Arial" pitchFamily="34" charset="0"/>
              <a:buChar char="–"/>
            </a:pPr>
            <a:r>
              <a:rPr lang="en-US" altLang="zh-CN" sz="1800" dirty="0">
                <a:latin typeface="Calibri" panose="020F0502020204030204" pitchFamily="34" charset="0"/>
              </a:rPr>
              <a:t>ICRP publication 103, “The 2007 Recommendations of the International Commission on Radiological Protection”.</a:t>
            </a:r>
            <a:endParaRPr lang="zh-CN" altLang="en-US" sz="1800" dirty="0">
              <a:latin typeface="Calibri" panose="020F0502020204030204" pitchFamily="34" charset="0"/>
            </a:endParaRPr>
          </a:p>
        </p:txBody>
      </p:sp>
      <p:sp>
        <p:nvSpPr>
          <p:cNvPr id="4" name="灯片编号占位符 3"/>
          <p:cNvSpPr>
            <a:spLocks noGrp="1"/>
          </p:cNvSpPr>
          <p:nvPr>
            <p:ph type="sldNum" sz="quarter" idx="12"/>
          </p:nvPr>
        </p:nvSpPr>
        <p:spPr/>
        <p:txBody>
          <a:bodyPr/>
          <a:lstStyle/>
          <a:p>
            <a:pPr eaLnBrk="1" latinLnBrk="0" hangingPunct="1"/>
            <a:fld id="{6D95434A-1094-4C26-ADA4-1AB6210859AE}" type="slidenum">
              <a:rPr kumimoji="0" lang="en-US" smtClean="0"/>
              <a:pPr eaLnBrk="1" latinLnBrk="0" hangingPunct="1"/>
              <a:t>5</a:t>
            </a:fld>
            <a:endParaRPr kumimoji="0" lang="zh-CN" altLang="en-US"/>
          </a:p>
        </p:txBody>
      </p:sp>
      <p:graphicFrame>
        <p:nvGraphicFramePr>
          <p:cNvPr id="5" name="Group 79"/>
          <p:cNvGraphicFramePr>
            <a:graphicFrameLocks/>
          </p:cNvGraphicFramePr>
          <p:nvPr>
            <p:extLst/>
          </p:nvPr>
        </p:nvGraphicFramePr>
        <p:xfrm>
          <a:off x="740627" y="4391424"/>
          <a:ext cx="7359765" cy="2091926"/>
        </p:xfrm>
        <a:graphic>
          <a:graphicData uri="http://schemas.openxmlformats.org/drawingml/2006/table">
            <a:tbl>
              <a:tblPr/>
              <a:tblGrid>
                <a:gridCol w="1527117">
                  <a:extLst>
                    <a:ext uri="{9D8B030D-6E8A-4147-A177-3AD203B41FA5}">
                      <a16:colId xmlns="" xmlns:a16="http://schemas.microsoft.com/office/drawing/2014/main" val="20000"/>
                    </a:ext>
                  </a:extLst>
                </a:gridCol>
                <a:gridCol w="2520280">
                  <a:extLst>
                    <a:ext uri="{9D8B030D-6E8A-4147-A177-3AD203B41FA5}">
                      <a16:colId xmlns="" xmlns:a16="http://schemas.microsoft.com/office/drawing/2014/main" val="20001"/>
                    </a:ext>
                  </a:extLst>
                </a:gridCol>
                <a:gridCol w="1656184">
                  <a:extLst>
                    <a:ext uri="{9D8B030D-6E8A-4147-A177-3AD203B41FA5}">
                      <a16:colId xmlns="" xmlns:a16="http://schemas.microsoft.com/office/drawing/2014/main" val="20002"/>
                    </a:ext>
                  </a:extLst>
                </a:gridCol>
                <a:gridCol w="1656184">
                  <a:extLst>
                    <a:ext uri="{9D8B030D-6E8A-4147-A177-3AD203B41FA5}">
                      <a16:colId xmlns="" xmlns:a16="http://schemas.microsoft.com/office/drawing/2014/main" val="20003"/>
                    </a:ext>
                  </a:extLst>
                </a:gridCol>
              </a:tblGrid>
              <a:tr h="36004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Worker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Public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9578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Effective Dose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Average in 5 years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20mSv/year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1mSv/year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95733">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Max. in single year of the 5 years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50mSv/year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itchFamily="34" charset="0"/>
                          <a:ea typeface="宋体" pitchFamily="2" charset="-122"/>
                        </a:rPr>
                        <a:t>5mSv/year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8033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tx1"/>
                          </a:solidFill>
                          <a:effectLst/>
                          <a:latin typeface="Arial" pitchFamily="34" charset="0"/>
                          <a:ea typeface="宋体" pitchFamily="2" charset="-122"/>
                          <a:cs typeface="+mn-cs"/>
                        </a:rPr>
                        <a:t>Equivalent Dose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tx1"/>
                          </a:solidFill>
                          <a:effectLst/>
                          <a:latin typeface="Arial" pitchFamily="34" charset="0"/>
                          <a:ea typeface="宋体" pitchFamily="2" charset="-122"/>
                          <a:cs typeface="+mn-cs"/>
                        </a:rPr>
                        <a:t>Lens eye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smtClean="0">
                          <a:ln>
                            <a:noFill/>
                          </a:ln>
                          <a:solidFill>
                            <a:schemeClr val="tx1"/>
                          </a:solidFill>
                          <a:effectLst/>
                          <a:latin typeface="Arial" pitchFamily="34" charset="0"/>
                          <a:ea typeface="宋体" pitchFamily="2" charset="-122"/>
                          <a:cs typeface="+mn-cs"/>
                        </a:rPr>
                        <a:t>150mSv/year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tx1"/>
                          </a:solidFill>
                          <a:effectLst/>
                          <a:latin typeface="Arial" pitchFamily="34" charset="0"/>
                          <a:ea typeface="宋体" pitchFamily="2" charset="-122"/>
                          <a:cs typeface="+mn-cs"/>
                        </a:rPr>
                        <a:t>15mSv/year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6004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tx1"/>
                          </a:solidFill>
                          <a:effectLst/>
                          <a:latin typeface="Arial" pitchFamily="34" charset="0"/>
                          <a:ea typeface="宋体" pitchFamily="2" charset="-122"/>
                          <a:cs typeface="+mn-cs"/>
                        </a:rPr>
                        <a:t>Skin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smtClean="0">
                          <a:ln>
                            <a:noFill/>
                          </a:ln>
                          <a:solidFill>
                            <a:schemeClr val="tx1"/>
                          </a:solidFill>
                          <a:effectLst/>
                          <a:latin typeface="Arial" pitchFamily="34" charset="0"/>
                          <a:ea typeface="宋体" pitchFamily="2" charset="-122"/>
                          <a:cs typeface="+mn-cs"/>
                        </a:rPr>
                        <a:t>500mSv/year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tx1"/>
                          </a:solidFill>
                          <a:effectLst/>
                          <a:latin typeface="Arial" pitchFamily="34" charset="0"/>
                          <a:ea typeface="宋体" pitchFamily="2" charset="-122"/>
                          <a:cs typeface="+mn-cs"/>
                        </a:rPr>
                        <a:t>50mSv/year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6" name="Text Box 3"/>
          <p:cNvSpPr txBox="1">
            <a:spLocks noChangeArrowheads="1"/>
          </p:cNvSpPr>
          <p:nvPr/>
        </p:nvSpPr>
        <p:spPr bwMode="auto">
          <a:xfrm>
            <a:off x="1403648" y="3861048"/>
            <a:ext cx="66967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algn="ctr"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algn="ctr"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algn="ctr"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algn="ctr"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fontAlgn="base" hangingPunct="1">
              <a:spcBef>
                <a:spcPct val="20000"/>
              </a:spcBef>
              <a:spcAft>
                <a:spcPct val="0"/>
              </a:spcAft>
            </a:pPr>
            <a:r>
              <a:rPr kumimoji="1" lang="en-US" altLang="zh-CN" sz="1800" b="1" dirty="0">
                <a:latin typeface="Tahoma" pitchFamily="34" charset="0"/>
                <a:ea typeface="+mn-ea"/>
                <a:cs typeface="Times New Roman" pitchFamily="18" charset="0"/>
              </a:rPr>
              <a:t>Radiation dose limit for person in the regulations</a:t>
            </a:r>
          </a:p>
        </p:txBody>
      </p:sp>
    </p:spTree>
    <p:extLst>
      <p:ext uri="{BB962C8B-B14F-4D97-AF65-F5344CB8AC3E}">
        <p14:creationId xmlns:p14="http://schemas.microsoft.com/office/powerpoint/2010/main" val="36359274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1. Shielding </a:t>
            </a:r>
            <a:r>
              <a:rPr lang="en-US" altLang="zh-CN" dirty="0"/>
              <a:t>Design Criteria</a:t>
            </a:r>
            <a:endParaRPr lang="en-GB" dirty="0"/>
          </a:p>
        </p:txBody>
      </p:sp>
      <p:sp>
        <p:nvSpPr>
          <p:cNvPr id="3" name="Content Placeholder 2"/>
          <p:cNvSpPr>
            <a:spLocks noGrp="1"/>
          </p:cNvSpPr>
          <p:nvPr>
            <p:ph idx="1"/>
          </p:nvPr>
        </p:nvSpPr>
        <p:spPr/>
        <p:txBody>
          <a:bodyPr/>
          <a:lstStyle/>
          <a:p>
            <a:pPr>
              <a:lnSpc>
                <a:spcPct val="100000"/>
              </a:lnSpc>
              <a:spcBef>
                <a:spcPts val="0"/>
              </a:spcBef>
            </a:pPr>
            <a:r>
              <a:rPr lang="en-US" altLang="zh-CN" dirty="0">
                <a:latin typeface="Tahoma" pitchFamily="34" charset="0"/>
                <a:cs typeface="Times New Roman" pitchFamily="18" charset="0"/>
              </a:rPr>
              <a:t>Limits for shielding design of CEPC-</a:t>
            </a:r>
            <a:r>
              <a:rPr lang="en-US" altLang="zh-CN" dirty="0" err="1">
                <a:latin typeface="Tahoma" pitchFamily="34" charset="0"/>
                <a:cs typeface="Times New Roman" pitchFamily="18" charset="0"/>
              </a:rPr>
              <a:t>sPPC</a:t>
            </a:r>
            <a:endParaRPr lang="en-US" altLang="zh-CN" dirty="0">
              <a:latin typeface="Tahoma" pitchFamily="34" charset="0"/>
              <a:cs typeface="Times New Roman" pitchFamily="18" charset="0"/>
            </a:endParaRPr>
          </a:p>
          <a:p>
            <a:pPr marL="457200" lvl="1" indent="0">
              <a:buNone/>
            </a:pPr>
            <a:r>
              <a:rPr lang="en-US" altLang="zh-CN" dirty="0" smtClean="0"/>
              <a:t>1. Prompt </a:t>
            </a:r>
            <a:r>
              <a:rPr lang="en-US" altLang="zh-CN" dirty="0"/>
              <a:t>dose rate </a:t>
            </a:r>
            <a:r>
              <a:rPr lang="en-US" altLang="zh-CN" dirty="0" smtClean="0"/>
              <a:t>limit</a:t>
            </a:r>
          </a:p>
          <a:p>
            <a:pPr marL="457200" lvl="1" indent="0">
              <a:buNone/>
            </a:pPr>
            <a:endParaRPr lang="en-US" altLang="zh-CN" dirty="0"/>
          </a:p>
          <a:p>
            <a:pPr lvl="1"/>
            <a:endParaRPr lang="en-GB"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6</a:t>
            </a:fld>
            <a:endParaRPr lang="zh-CN" altLang="en-US"/>
          </a:p>
        </p:txBody>
      </p:sp>
      <p:graphicFrame>
        <p:nvGraphicFramePr>
          <p:cNvPr id="5" name="Group 44"/>
          <p:cNvGraphicFramePr>
            <a:graphicFrameLocks/>
          </p:cNvGraphicFramePr>
          <p:nvPr>
            <p:extLst/>
          </p:nvPr>
        </p:nvGraphicFramePr>
        <p:xfrm>
          <a:off x="642910" y="2492896"/>
          <a:ext cx="8105554" cy="2542790"/>
        </p:xfrm>
        <a:graphic>
          <a:graphicData uri="http://schemas.openxmlformats.org/drawingml/2006/table">
            <a:tbl>
              <a:tblPr/>
              <a:tblGrid>
                <a:gridCol w="2118131">
                  <a:extLst>
                    <a:ext uri="{9D8B030D-6E8A-4147-A177-3AD203B41FA5}">
                      <a16:colId xmlns="" xmlns:a16="http://schemas.microsoft.com/office/drawing/2014/main" val="20000"/>
                    </a:ext>
                  </a:extLst>
                </a:gridCol>
                <a:gridCol w="1677122">
                  <a:extLst>
                    <a:ext uri="{9D8B030D-6E8A-4147-A177-3AD203B41FA5}">
                      <a16:colId xmlns="" xmlns:a16="http://schemas.microsoft.com/office/drawing/2014/main" val="20001"/>
                    </a:ext>
                  </a:extLst>
                </a:gridCol>
                <a:gridCol w="4310301">
                  <a:extLst>
                    <a:ext uri="{9D8B030D-6E8A-4147-A177-3AD203B41FA5}">
                      <a16:colId xmlns="" xmlns:a16="http://schemas.microsoft.com/office/drawing/2014/main" val="20002"/>
                    </a:ext>
                  </a:extLst>
                </a:gridCol>
              </a:tblGrid>
              <a:tr h="3657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Area</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rPr>
                        <a:t>Design Value</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rPr>
                        <a:t>example</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8007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rPr>
                        <a:t>Radiation monitored area</a:t>
                      </a:r>
                      <a:endParaRPr kumimoji="0" lang="zh-CN"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&lt; 2.5 </a:t>
                      </a:r>
                      <a:r>
                        <a:rPr kumimoji="0" lang="en-US" altLang="zh-CN" sz="1200" b="1" i="0" u="none" strike="noStrike" cap="none" normalizeH="0" baseline="0" dirty="0" err="1" smtClean="0">
                          <a:ln>
                            <a:noFill/>
                          </a:ln>
                          <a:solidFill>
                            <a:schemeClr val="tx1"/>
                          </a:solidFill>
                          <a:effectLst/>
                          <a:latin typeface="Arial Unicode MS" pitchFamily="34" charset="-122"/>
                          <a:ea typeface="Arial Unicode MS" pitchFamily="34" charset="-122"/>
                          <a:cs typeface="Arial Unicode MS" pitchFamily="34" charset="-122"/>
                        </a:rPr>
                        <a:t>μSv</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/h</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registered radiation workers can enter freely any time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Such as facilities halls, the surface of concrete shielding</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445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rPr>
                        <a:t>Radiation controlled area</a:t>
                      </a:r>
                      <a:endParaRPr kumimoji="0" lang="zh-CN"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&lt; 25 </a:t>
                      </a:r>
                      <a:r>
                        <a:rPr kumimoji="0" lang="en-US" altLang="zh-CN" sz="1200" b="1" i="0" u="none" strike="noStrike" cap="none" normalizeH="0" baseline="0" dirty="0" err="1" smtClean="0">
                          <a:ln>
                            <a:noFill/>
                          </a:ln>
                          <a:solidFill>
                            <a:schemeClr val="tx1"/>
                          </a:solidFill>
                          <a:effectLst/>
                          <a:latin typeface="Arial Unicode MS" pitchFamily="34" charset="-122"/>
                          <a:ea typeface="Arial Unicode MS" pitchFamily="34" charset="-122"/>
                          <a:cs typeface="Arial Unicode MS" pitchFamily="34" charset="-122"/>
                        </a:rPr>
                        <a:t>μSv</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/h</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access this area is limited and permissions and the entering procedures are required. Such as auxiliary tunnel;</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346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rPr>
                        <a:t>Forbidden area</a:t>
                      </a:r>
                      <a:endParaRPr kumimoji="0" lang="zh-CN"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rPr>
                        <a:t>&gt;&gt;1mSv/h</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access to this area is in principle forbidden. Such as tunnel while the beam is running. </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5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rPr>
                        <a:t>Site boundary </a:t>
                      </a:r>
                      <a:endParaRPr kumimoji="0" lang="zh-CN" sz="1200" b="1" i="0" u="none" strike="noStrike" kern="1200" cap="none" normalizeH="0" baseline="0" dirty="0">
                        <a:ln>
                          <a:noFill/>
                        </a:ln>
                        <a:solidFill>
                          <a:schemeClr val="tx1"/>
                        </a:solidFill>
                        <a:effectLst/>
                        <a:latin typeface="Arial Unicode MS" pitchFamily="34" charset="-122"/>
                        <a:ea typeface="Arial Unicode MS" pitchFamily="34" charset="-122"/>
                        <a:cs typeface="Arial Unicode MS" pitchFamily="34"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0.1 </a:t>
                      </a:r>
                      <a:r>
                        <a:rPr kumimoji="0" lang="en-US" altLang="zh-CN" sz="1200" b="1" i="0" u="none" strike="noStrike" cap="none" normalizeH="0" baseline="0" dirty="0" err="1" smtClean="0">
                          <a:ln>
                            <a:noFill/>
                          </a:ln>
                          <a:solidFill>
                            <a:schemeClr val="tx1"/>
                          </a:solidFill>
                          <a:effectLst/>
                          <a:latin typeface="Arial Unicode MS" pitchFamily="34" charset="-122"/>
                          <a:ea typeface="Arial Unicode MS" pitchFamily="34" charset="-122"/>
                          <a:cs typeface="Arial Unicode MS" pitchFamily="34" charset="-122"/>
                        </a:rPr>
                        <a:t>mSv</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/year</a:t>
                      </a: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7" name="Rectangle 6"/>
          <p:cNvSpPr/>
          <p:nvPr/>
        </p:nvSpPr>
        <p:spPr>
          <a:xfrm>
            <a:off x="391508" y="5260441"/>
            <a:ext cx="8212939" cy="904863"/>
          </a:xfrm>
          <a:prstGeom prst="rect">
            <a:avLst/>
          </a:prstGeom>
        </p:spPr>
        <p:txBody>
          <a:bodyPr wrap="square">
            <a:spAutoFit/>
          </a:bodyPr>
          <a:lstStyle/>
          <a:p>
            <a:pPr lvl="1" fontAlgn="base">
              <a:lnSpc>
                <a:spcPct val="110000"/>
              </a:lnSpc>
              <a:spcBef>
                <a:spcPct val="20000"/>
              </a:spcBef>
              <a:spcAft>
                <a:spcPct val="0"/>
              </a:spcAft>
              <a:buSzPct val="80000"/>
            </a:pPr>
            <a:r>
              <a:rPr lang="en-GB" altLang="zh-CN" sz="2400" kern="0" dirty="0">
                <a:solidFill>
                  <a:srgbClr val="0070C0"/>
                </a:solidFill>
                <a:latin typeface="Times New Roman" panose="02020603050405020304" pitchFamily="18" charset="0"/>
              </a:rPr>
              <a:t>2. Residual dose rate limit: &lt; 1mSv/h for the workers to get into the tunnel  ( 30cm, 4 h down ) (refer SNS)</a:t>
            </a:r>
          </a:p>
        </p:txBody>
      </p:sp>
    </p:spTree>
    <p:extLst>
      <p:ext uri="{BB962C8B-B14F-4D97-AF65-F5344CB8AC3E}">
        <p14:creationId xmlns:p14="http://schemas.microsoft.com/office/powerpoint/2010/main" val="1994693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1. </a:t>
            </a:r>
            <a:r>
              <a:rPr lang="en-US" altLang="zh-CN" dirty="0"/>
              <a:t>Shielding Design Criteria</a:t>
            </a:r>
            <a:endParaRPr lang="en-GB" dirty="0"/>
          </a:p>
        </p:txBody>
      </p:sp>
      <p:sp>
        <p:nvSpPr>
          <p:cNvPr id="3" name="Content Placeholder 2"/>
          <p:cNvSpPr>
            <a:spLocks noGrp="1"/>
          </p:cNvSpPr>
          <p:nvPr>
            <p:ph idx="1"/>
          </p:nvPr>
        </p:nvSpPr>
        <p:spPr/>
        <p:txBody>
          <a:bodyPr/>
          <a:lstStyle/>
          <a:p>
            <a:pPr>
              <a:lnSpc>
                <a:spcPct val="100000"/>
              </a:lnSpc>
              <a:spcBef>
                <a:spcPts val="0"/>
              </a:spcBef>
            </a:pPr>
            <a:r>
              <a:rPr lang="en-US" altLang="zh-CN" dirty="0">
                <a:latin typeface="Tahoma" pitchFamily="34" charset="0"/>
                <a:cs typeface="Times New Roman" pitchFamily="18" charset="0"/>
              </a:rPr>
              <a:t>Limits for shielding design of </a:t>
            </a:r>
            <a:r>
              <a:rPr lang="en-US" altLang="zh-CN" dirty="0" smtClean="0">
                <a:latin typeface="Tahoma" pitchFamily="34" charset="0"/>
                <a:cs typeface="Times New Roman" pitchFamily="18" charset="0"/>
              </a:rPr>
              <a:t>CEPC</a:t>
            </a:r>
            <a:endParaRPr lang="en-US" altLang="zh-CN" dirty="0">
              <a:latin typeface="Tahoma" pitchFamily="34" charset="0"/>
              <a:cs typeface="Times New Roman" pitchFamily="18" charset="0"/>
            </a:endParaRPr>
          </a:p>
          <a:p>
            <a:pPr marL="457200" lvl="1" indent="0">
              <a:buNone/>
            </a:pPr>
            <a:r>
              <a:rPr lang="en-US" altLang="zh-CN" dirty="0" smtClean="0"/>
              <a:t>3</a:t>
            </a:r>
            <a:r>
              <a:rPr lang="en-US" altLang="zh-CN" dirty="0"/>
              <a:t>. Concentration limit of induced activity</a:t>
            </a:r>
          </a:p>
          <a:p>
            <a:pPr marL="1200150" lvl="3" indent="-342900">
              <a:spcBef>
                <a:spcPct val="30000"/>
              </a:spcBef>
              <a:spcAft>
                <a:spcPct val="20000"/>
              </a:spcAft>
              <a:buClr>
                <a:schemeClr val="tx1"/>
              </a:buClr>
              <a:buFont typeface="Wingdings" panose="05000000000000000000" pitchFamily="2" charset="2"/>
              <a:buChar char="ü"/>
            </a:pPr>
            <a:r>
              <a:rPr lang="en-US" altLang="zh-CN" dirty="0" smtClean="0"/>
              <a:t>According </a:t>
            </a:r>
            <a:r>
              <a:rPr lang="en-US" altLang="zh-CN" dirty="0"/>
              <a:t>to GB18871-2002: “if there are more than one kind of radionuclide, only  if the ratio of activity (or specific activity) to its exempt value of each kind of the radionuclide was less than 1, it is exemptible.”</a:t>
            </a:r>
          </a:p>
          <a:p>
            <a:pPr lvl="1">
              <a:buFont typeface="Wingdings" panose="05000000000000000000" pitchFamily="2" charset="2"/>
              <a:buChar char="ü"/>
            </a:pPr>
            <a:endParaRPr lang="en-US" altLang="zh-CN" dirty="0">
              <a:solidFill>
                <a:schemeClr val="tx1"/>
              </a:solidFill>
              <a:cs typeface="Times New Roman" panose="02020603050405020304" pitchFamily="18" charset="0"/>
            </a:endParaRPr>
          </a:p>
          <a:p>
            <a:pPr lvl="1">
              <a:buFont typeface="Wingdings" panose="05000000000000000000" pitchFamily="2" charset="2"/>
              <a:buChar char="ü"/>
            </a:pPr>
            <a:endParaRPr lang="en-US" altLang="zh-CN" dirty="0">
              <a:solidFill>
                <a:schemeClr val="tx1"/>
              </a:solidFill>
              <a:cs typeface="Times New Roman" panose="02020603050405020304" pitchFamily="18" charset="0"/>
            </a:endParaRPr>
          </a:p>
          <a:p>
            <a:pPr marL="1200150" lvl="3" indent="-342900">
              <a:spcBef>
                <a:spcPct val="30000"/>
              </a:spcBef>
              <a:spcAft>
                <a:spcPct val="20000"/>
              </a:spcAft>
              <a:buClr>
                <a:schemeClr val="tx1"/>
              </a:buClr>
              <a:buFont typeface="Wingdings" panose="05000000000000000000" pitchFamily="2" charset="2"/>
              <a:buChar char="ü"/>
            </a:pPr>
            <a:r>
              <a:rPr lang="en-US" altLang="zh-CN" dirty="0"/>
              <a:t>Convenient method to soil and ground water activation: The prompt dose rate is ~5.5mSv/h in the thickness of 1m soil to ensure it is below the exempt value of above. (refer J-PARC)</a:t>
            </a:r>
          </a:p>
          <a:p>
            <a:pPr lvl="1"/>
            <a:endParaRPr lang="en-GB" dirty="0"/>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7</a:t>
            </a:fld>
            <a:endParaRPr lang="zh-CN" altLang="en-US"/>
          </a:p>
        </p:txBody>
      </p:sp>
      <mc:AlternateContent xmlns:mc="http://schemas.openxmlformats.org/markup-compatibility/2006" xmlns:a14="http://schemas.microsoft.com/office/drawing/2010/main">
        <mc:Choice Requires="a14">
          <p:sp>
            <p:nvSpPr>
              <p:cNvPr id="6" name="矩形 8"/>
              <p:cNvSpPr/>
              <p:nvPr/>
            </p:nvSpPr>
            <p:spPr>
              <a:xfrm>
                <a:off x="3203848" y="3746665"/>
                <a:ext cx="1912575" cy="8485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limLoc m:val="undOvr"/>
                          <m:ctrlPr>
                            <a:rPr lang="zh-CN" altLang="zh-CN" i="1">
                              <a:latin typeface="Cambria Math" panose="02040503050406030204" pitchFamily="18" charset="0"/>
                            </a:rPr>
                          </m:ctrlPr>
                        </m:naryPr>
                        <m:sub>
                          <m:r>
                            <a:rPr lang="en-US" altLang="zh-CN" i="1">
                              <a:latin typeface="Cambria Math"/>
                            </a:rPr>
                            <m:t>𝑖</m:t>
                          </m:r>
                          <m:r>
                            <a:rPr lang="en-US" altLang="zh-CN" i="1">
                              <a:latin typeface="Cambria Math"/>
                            </a:rPr>
                            <m:t>=1</m:t>
                          </m:r>
                        </m:sub>
                        <m:sup>
                          <m:r>
                            <a:rPr lang="en-US" altLang="zh-CN" i="1">
                              <a:latin typeface="Cambria Math"/>
                            </a:rPr>
                            <m:t>𝑛</m:t>
                          </m:r>
                        </m:sup>
                        <m:e>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a:rPr>
                                    <m:t>𝑆</m:t>
                                  </m:r>
                                </m:e>
                                <m:sub>
                                  <m:r>
                                    <a:rPr lang="en-US" altLang="zh-CN" i="1">
                                      <a:latin typeface="Cambria Math"/>
                                    </a:rPr>
                                    <m:t>𝑖</m:t>
                                  </m:r>
                                  <m:r>
                                    <a:rPr lang="en-US" altLang="zh-CN" i="1">
                                      <a:latin typeface="Cambria Math"/>
                                    </a:rPr>
                                    <m:t>_</m:t>
                                  </m:r>
                                </m:sub>
                              </m:sSub>
                            </m:num>
                            <m:den>
                              <m:sSub>
                                <m:sSubPr>
                                  <m:ctrlPr>
                                    <a:rPr lang="zh-CN" altLang="zh-CN" i="1">
                                      <a:latin typeface="Cambria Math" panose="02040503050406030204" pitchFamily="18" charset="0"/>
                                    </a:rPr>
                                  </m:ctrlPr>
                                </m:sSubPr>
                                <m:e>
                                  <m:r>
                                    <a:rPr lang="en-US" altLang="zh-CN" i="1">
                                      <a:latin typeface="Cambria Math"/>
                                    </a:rPr>
                                    <m:t>𝑆</m:t>
                                  </m:r>
                                </m:e>
                                <m:sub>
                                  <m:r>
                                    <a:rPr lang="en-US" altLang="zh-CN" i="1">
                                      <a:latin typeface="Cambria Math"/>
                                    </a:rPr>
                                    <m:t>𝑖</m:t>
                                  </m:r>
                                  <m:r>
                                    <a:rPr lang="en-US" altLang="zh-CN" i="1">
                                      <a:latin typeface="Cambria Math"/>
                                    </a:rPr>
                                    <m:t>_</m:t>
                                  </m:r>
                                  <m:r>
                                    <a:rPr lang="en-US" altLang="zh-CN" i="1">
                                      <a:latin typeface="Cambria Math"/>
                                    </a:rPr>
                                    <m:t>𝑒𝑥𝑒𝑚𝑝𝑡</m:t>
                                  </m:r>
                                </m:sub>
                              </m:sSub>
                            </m:den>
                          </m:f>
                          <m:r>
                            <a:rPr lang="en-US" altLang="zh-CN" i="1">
                              <a:latin typeface="Cambria Math"/>
                            </a:rPr>
                            <m:t>&lt;1</m:t>
                          </m:r>
                        </m:e>
                      </m:nary>
                    </m:oMath>
                  </m:oMathPara>
                </a14:m>
                <a:endParaRPr lang="zh-CN" altLang="en-US" dirty="0"/>
              </a:p>
            </p:txBody>
          </p:sp>
        </mc:Choice>
        <mc:Fallback xmlns="">
          <p:sp>
            <p:nvSpPr>
              <p:cNvPr id="6" name="矩形 8"/>
              <p:cNvSpPr>
                <a:spLocks noRot="1" noChangeAspect="1" noMove="1" noResize="1" noEditPoints="1" noAdjustHandles="1" noChangeArrowheads="1" noChangeShapeType="1" noTextEdit="1"/>
              </p:cNvSpPr>
              <p:nvPr/>
            </p:nvSpPr>
            <p:spPr>
              <a:xfrm>
                <a:off x="3203848" y="3746665"/>
                <a:ext cx="1912575" cy="848566"/>
              </a:xfrm>
              <a:prstGeom prst="rect">
                <a:avLst/>
              </a:prstGeom>
              <a:blipFill rotWithShape="0">
                <a:blip r:embed="rId2"/>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637319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 Shielding </a:t>
            </a:r>
            <a:r>
              <a:rPr lang="en-US" altLang="zh-CN" dirty="0"/>
              <a:t>Calculation </a:t>
            </a:r>
            <a:r>
              <a:rPr lang="en-US" altLang="zh-CN" dirty="0" smtClean="0"/>
              <a:t>Methods</a:t>
            </a:r>
            <a:endParaRPr lang="zh-CN" altLang="en-US" dirty="0"/>
          </a:p>
        </p:txBody>
      </p:sp>
      <p:sp>
        <p:nvSpPr>
          <p:cNvPr id="3" name="内容占位符 2"/>
          <p:cNvSpPr>
            <a:spLocks noGrp="1"/>
          </p:cNvSpPr>
          <p:nvPr>
            <p:ph idx="1"/>
          </p:nvPr>
        </p:nvSpPr>
        <p:spPr>
          <a:xfrm>
            <a:off x="734888" y="1504528"/>
            <a:ext cx="8229600" cy="4876800"/>
          </a:xfrm>
        </p:spPr>
        <p:txBody>
          <a:bodyPr/>
          <a:lstStyle/>
          <a:p>
            <a:pPr lvl="0">
              <a:lnSpc>
                <a:spcPct val="100000"/>
              </a:lnSpc>
              <a:spcBef>
                <a:spcPct val="30000"/>
              </a:spcBef>
              <a:spcAft>
                <a:spcPct val="20000"/>
              </a:spcAft>
              <a:buClr>
                <a:srgbClr val="000000"/>
              </a:buClr>
              <a:buNone/>
            </a:pPr>
            <a:r>
              <a:rPr kumimoji="0" lang="en-US" altLang="zh-CN" sz="2400" b="1" dirty="0">
                <a:solidFill>
                  <a:schemeClr val="tx1"/>
                </a:solidFill>
              </a:rPr>
              <a:t>For </a:t>
            </a:r>
            <a:r>
              <a:rPr kumimoji="0" lang="en-US" altLang="zh-CN" sz="2400" b="1" dirty="0" smtClean="0">
                <a:solidFill>
                  <a:schemeClr val="tx1"/>
                </a:solidFill>
              </a:rPr>
              <a:t>Magnets</a:t>
            </a:r>
            <a:r>
              <a:rPr kumimoji="0" lang="zh-CN" altLang="en-US" sz="2400" b="1" dirty="0">
                <a:solidFill>
                  <a:schemeClr val="tx1"/>
                </a:solidFill>
              </a:rPr>
              <a:t>、</a:t>
            </a:r>
            <a:r>
              <a:rPr kumimoji="0" lang="en-US" altLang="zh-CN" sz="2400" b="1" dirty="0" smtClean="0">
                <a:solidFill>
                  <a:schemeClr val="tx1"/>
                </a:solidFill>
              </a:rPr>
              <a:t>bulk </a:t>
            </a:r>
            <a:r>
              <a:rPr kumimoji="0" lang="en-US" altLang="zh-CN" sz="2400" b="1" dirty="0">
                <a:solidFill>
                  <a:schemeClr val="tx1"/>
                </a:solidFill>
              </a:rPr>
              <a:t>shielding</a:t>
            </a:r>
            <a:r>
              <a:rPr kumimoji="0" lang="zh-CN" altLang="en-US" sz="2400" b="1" dirty="0">
                <a:solidFill>
                  <a:schemeClr val="tx1"/>
                </a:solidFill>
              </a:rPr>
              <a:t>、</a:t>
            </a:r>
            <a:r>
              <a:rPr kumimoji="0" lang="en-US" altLang="zh-CN" sz="2400" b="1" dirty="0">
                <a:solidFill>
                  <a:schemeClr val="tx1"/>
                </a:solidFill>
              </a:rPr>
              <a:t>Beam-Dump</a:t>
            </a:r>
            <a:r>
              <a:rPr kumimoji="0" lang="zh-CN" altLang="en-US" sz="2400" b="1" dirty="0">
                <a:solidFill>
                  <a:schemeClr val="tx1"/>
                </a:solidFill>
              </a:rPr>
              <a:t> </a:t>
            </a:r>
            <a:r>
              <a:rPr kumimoji="0" lang="en-US" altLang="zh-CN" sz="2400" b="1" dirty="0">
                <a:solidFill>
                  <a:schemeClr val="tx1"/>
                </a:solidFill>
              </a:rPr>
              <a:t>and Collimators</a:t>
            </a:r>
            <a:r>
              <a:rPr kumimoji="0" lang="zh-CN" altLang="en-US" sz="2400" b="1" dirty="0">
                <a:solidFill>
                  <a:schemeClr val="tx1"/>
                </a:solidFill>
              </a:rPr>
              <a:t>：</a:t>
            </a:r>
            <a:endParaRPr kumimoji="0" lang="en-US" altLang="zh-CN" sz="2400" b="1" dirty="0">
              <a:solidFill>
                <a:schemeClr val="tx1"/>
              </a:solidFill>
            </a:endParaRPr>
          </a:p>
          <a:p>
            <a:pPr lvl="0">
              <a:lnSpc>
                <a:spcPct val="100000"/>
              </a:lnSpc>
              <a:spcBef>
                <a:spcPct val="30000"/>
              </a:spcBef>
              <a:spcAft>
                <a:spcPct val="20000"/>
              </a:spcAft>
              <a:buClr>
                <a:srgbClr val="000000"/>
              </a:buClr>
              <a:buNone/>
            </a:pPr>
            <a:r>
              <a:rPr kumimoji="0" lang="en-US" altLang="zh-CN" sz="2400" dirty="0">
                <a:solidFill>
                  <a:schemeClr val="tx1"/>
                </a:solidFill>
              </a:rPr>
              <a:t>	</a:t>
            </a:r>
            <a:r>
              <a:rPr kumimoji="0" lang="en-US" altLang="zh-CN" sz="2400" dirty="0" err="1" smtClean="0">
                <a:solidFill>
                  <a:schemeClr val="tx1"/>
                </a:solidFill>
              </a:rPr>
              <a:t>CEPC</a:t>
            </a:r>
            <a:r>
              <a:rPr kumimoji="0" lang="zh-CN" altLang="en-US" sz="2400" dirty="0" smtClean="0">
                <a:solidFill>
                  <a:schemeClr val="tx1"/>
                </a:solidFill>
              </a:rPr>
              <a:t>：</a:t>
            </a:r>
            <a:r>
              <a:rPr kumimoji="0" lang="en-US" altLang="zh-CN" sz="2400" dirty="0" err="1" smtClean="0">
                <a:solidFill>
                  <a:schemeClr val="tx1"/>
                </a:solidFill>
              </a:rPr>
              <a:t>FLUKA</a:t>
            </a:r>
            <a:r>
              <a:rPr kumimoji="0" lang="en-US" altLang="zh-CN" sz="2400" dirty="0" smtClean="0">
                <a:solidFill>
                  <a:schemeClr val="tx1"/>
                </a:solidFill>
              </a:rPr>
              <a:t> </a:t>
            </a:r>
            <a:r>
              <a:rPr kumimoji="0" lang="en-US" altLang="zh-CN" sz="2400" dirty="0">
                <a:solidFill>
                  <a:schemeClr val="tx1"/>
                </a:solidFill>
              </a:rPr>
              <a:t>+ </a:t>
            </a:r>
            <a:r>
              <a:rPr kumimoji="0" lang="en-US" altLang="zh-CN" sz="2400" dirty="0" err="1">
                <a:solidFill>
                  <a:schemeClr val="tx1"/>
                </a:solidFill>
              </a:rPr>
              <a:t>MCNP</a:t>
            </a:r>
            <a:r>
              <a:rPr kumimoji="0" lang="en-US" altLang="zh-CN" sz="2400" dirty="0">
                <a:solidFill>
                  <a:schemeClr val="tx1"/>
                </a:solidFill>
              </a:rPr>
              <a:t> </a:t>
            </a:r>
            <a:r>
              <a:rPr kumimoji="0" lang="en-US" altLang="zh-CN" sz="2400" dirty="0" smtClean="0">
                <a:solidFill>
                  <a:schemeClr val="tx1"/>
                </a:solidFill>
              </a:rPr>
              <a:t>+ </a:t>
            </a:r>
            <a:r>
              <a:rPr kumimoji="0" lang="en-US" altLang="zh-CN" sz="2400" dirty="0">
                <a:solidFill>
                  <a:schemeClr val="tx1"/>
                </a:solidFill>
              </a:rPr>
              <a:t>Empirical formula</a:t>
            </a:r>
            <a:endParaRPr kumimoji="0" lang="en-US" altLang="zh-CN" sz="2400" dirty="0" smtClean="0">
              <a:solidFill>
                <a:schemeClr val="tx1"/>
              </a:solidFill>
            </a:endParaRPr>
          </a:p>
          <a:p>
            <a:pPr lvl="0">
              <a:lnSpc>
                <a:spcPct val="100000"/>
              </a:lnSpc>
              <a:spcBef>
                <a:spcPct val="30000"/>
              </a:spcBef>
              <a:spcAft>
                <a:spcPct val="20000"/>
              </a:spcAft>
              <a:buClr>
                <a:srgbClr val="000000"/>
              </a:buClr>
              <a:buNone/>
            </a:pPr>
            <a:r>
              <a:rPr kumimoji="0" lang="en-US" altLang="zh-CN" sz="2400" b="1" dirty="0" smtClean="0">
                <a:solidFill>
                  <a:schemeClr val="tx1"/>
                </a:solidFill>
              </a:rPr>
              <a:t>For </a:t>
            </a:r>
            <a:r>
              <a:rPr kumimoji="0" lang="en-US" altLang="zh-CN" sz="2400" b="1" dirty="0">
                <a:solidFill>
                  <a:schemeClr val="tx1"/>
                </a:solidFill>
              </a:rPr>
              <a:t>streaming</a:t>
            </a:r>
            <a:r>
              <a:rPr kumimoji="0" lang="zh-CN" altLang="en-US" sz="2400" b="1" dirty="0">
                <a:solidFill>
                  <a:schemeClr val="tx1"/>
                </a:solidFill>
              </a:rPr>
              <a:t>：</a:t>
            </a:r>
            <a:endParaRPr kumimoji="0" lang="en-US" altLang="zh-CN" sz="2400" b="1" dirty="0">
              <a:solidFill>
                <a:schemeClr val="tx1"/>
              </a:solidFill>
            </a:endParaRPr>
          </a:p>
          <a:p>
            <a:pPr lvl="0">
              <a:lnSpc>
                <a:spcPct val="100000"/>
              </a:lnSpc>
              <a:spcBef>
                <a:spcPct val="30000"/>
              </a:spcBef>
              <a:spcAft>
                <a:spcPct val="20000"/>
              </a:spcAft>
              <a:buClr>
                <a:srgbClr val="000000"/>
              </a:buClr>
              <a:buNone/>
            </a:pPr>
            <a:r>
              <a:rPr kumimoji="0" lang="en-US" altLang="zh-CN" sz="2400" dirty="0">
                <a:solidFill>
                  <a:schemeClr val="tx1"/>
                </a:solidFill>
              </a:rPr>
              <a:t>		DUCT-III</a:t>
            </a:r>
            <a:r>
              <a:rPr kumimoji="0" lang="zh-CN" altLang="en-US" sz="2400" dirty="0">
                <a:solidFill>
                  <a:schemeClr val="tx1"/>
                </a:solidFill>
              </a:rPr>
              <a:t>（</a:t>
            </a:r>
            <a:r>
              <a:rPr kumimoji="0" lang="en-US" altLang="zh-CN" sz="2400" dirty="0">
                <a:solidFill>
                  <a:schemeClr val="tx1"/>
                </a:solidFill>
              </a:rPr>
              <a:t>Shin’s equation)</a:t>
            </a:r>
            <a:r>
              <a:rPr kumimoji="0" lang="zh-CN" altLang="en-US" sz="2400" dirty="0">
                <a:solidFill>
                  <a:schemeClr val="tx1"/>
                </a:solidFill>
              </a:rPr>
              <a:t> </a:t>
            </a:r>
            <a:r>
              <a:rPr kumimoji="0" lang="en-US" altLang="zh-CN" sz="2400" dirty="0">
                <a:solidFill>
                  <a:schemeClr val="tx1"/>
                </a:solidFill>
              </a:rPr>
              <a:t>+</a:t>
            </a:r>
            <a:r>
              <a:rPr kumimoji="0" lang="zh-CN" altLang="en-US" sz="2400" dirty="0">
                <a:solidFill>
                  <a:schemeClr val="tx1"/>
                </a:solidFill>
              </a:rPr>
              <a:t> </a:t>
            </a:r>
            <a:r>
              <a:rPr kumimoji="0" lang="en-US" altLang="zh-CN" sz="2400" dirty="0" err="1">
                <a:solidFill>
                  <a:schemeClr val="tx1"/>
                </a:solidFill>
              </a:rPr>
              <a:t>FLUKA</a:t>
            </a:r>
            <a:endParaRPr kumimoji="0" lang="en-US" altLang="zh-CN" sz="2400" dirty="0">
              <a:solidFill>
                <a:schemeClr val="tx1"/>
              </a:solidFill>
            </a:endParaRPr>
          </a:p>
          <a:p>
            <a:pPr lvl="0">
              <a:lnSpc>
                <a:spcPct val="100000"/>
              </a:lnSpc>
              <a:spcBef>
                <a:spcPct val="30000"/>
              </a:spcBef>
              <a:spcAft>
                <a:spcPct val="20000"/>
              </a:spcAft>
              <a:buClr>
                <a:srgbClr val="000000"/>
              </a:buClr>
              <a:buNone/>
            </a:pPr>
            <a:r>
              <a:rPr kumimoji="0" lang="en-US" altLang="zh-CN" sz="2400" b="1" dirty="0">
                <a:solidFill>
                  <a:schemeClr val="tx1"/>
                </a:solidFill>
              </a:rPr>
              <a:t>For </a:t>
            </a:r>
            <a:r>
              <a:rPr kumimoji="0" lang="en-US" altLang="zh-CN" sz="2400" b="1" dirty="0" err="1">
                <a:solidFill>
                  <a:schemeClr val="tx1"/>
                </a:solidFill>
              </a:rPr>
              <a:t>skyshine</a:t>
            </a:r>
            <a:r>
              <a:rPr kumimoji="0" lang="zh-CN" altLang="en-US" sz="2400" b="1" dirty="0">
                <a:solidFill>
                  <a:schemeClr val="tx1"/>
                </a:solidFill>
              </a:rPr>
              <a:t>：</a:t>
            </a:r>
            <a:endParaRPr kumimoji="0" lang="en-US" altLang="zh-CN" sz="2400" b="1" dirty="0">
              <a:solidFill>
                <a:schemeClr val="tx1"/>
              </a:solidFill>
            </a:endParaRPr>
          </a:p>
          <a:p>
            <a:pPr lvl="0">
              <a:lnSpc>
                <a:spcPct val="100000"/>
              </a:lnSpc>
              <a:spcBef>
                <a:spcPct val="30000"/>
              </a:spcBef>
              <a:spcAft>
                <a:spcPct val="20000"/>
              </a:spcAft>
              <a:buClr>
                <a:srgbClr val="000000"/>
              </a:buClr>
              <a:buNone/>
            </a:pPr>
            <a:r>
              <a:rPr kumimoji="0" lang="en-US" altLang="zh-CN" sz="2400" dirty="0">
                <a:solidFill>
                  <a:schemeClr val="tx1"/>
                </a:solidFill>
              </a:rPr>
              <a:t>		Stapleton’s equation</a:t>
            </a:r>
          </a:p>
          <a:p>
            <a:pPr lvl="0">
              <a:lnSpc>
                <a:spcPct val="100000"/>
              </a:lnSpc>
              <a:spcBef>
                <a:spcPct val="30000"/>
              </a:spcBef>
              <a:spcAft>
                <a:spcPct val="20000"/>
              </a:spcAft>
              <a:buClr>
                <a:srgbClr val="000000"/>
              </a:buClr>
              <a:buNone/>
            </a:pPr>
            <a:r>
              <a:rPr kumimoji="0" lang="en-US" altLang="zh-CN" sz="2400" b="1" dirty="0">
                <a:solidFill>
                  <a:schemeClr val="tx1"/>
                </a:solidFill>
              </a:rPr>
              <a:t>For activity calculation and residual dose rate :</a:t>
            </a:r>
          </a:p>
          <a:p>
            <a:pPr lvl="0">
              <a:lnSpc>
                <a:spcPct val="100000"/>
              </a:lnSpc>
              <a:spcBef>
                <a:spcPct val="30000"/>
              </a:spcBef>
              <a:spcAft>
                <a:spcPct val="20000"/>
              </a:spcAft>
              <a:buClr>
                <a:srgbClr val="000000"/>
              </a:buClr>
              <a:buNone/>
            </a:pPr>
            <a:r>
              <a:rPr kumimoji="0" lang="en-US" altLang="zh-CN" sz="2400" dirty="0">
                <a:solidFill>
                  <a:schemeClr val="tx1"/>
                </a:solidFill>
              </a:rPr>
              <a:t>           </a:t>
            </a:r>
            <a:r>
              <a:rPr kumimoji="0" lang="en-US" altLang="zh-CN" sz="2400" dirty="0" err="1">
                <a:solidFill>
                  <a:schemeClr val="tx1"/>
                </a:solidFill>
              </a:rPr>
              <a:t>FLUKA</a:t>
            </a:r>
            <a:r>
              <a:rPr kumimoji="0" lang="en-US" altLang="zh-CN" sz="2400" dirty="0">
                <a:solidFill>
                  <a:schemeClr val="tx1"/>
                </a:solidFill>
              </a:rPr>
              <a:t> + Empirical formula</a:t>
            </a:r>
          </a:p>
          <a:p>
            <a:endParaRPr lang="zh-CN" altLang="en-US" dirty="0"/>
          </a:p>
        </p:txBody>
      </p:sp>
      <p:sp>
        <p:nvSpPr>
          <p:cNvPr id="4" name="灯片编号占位符 3"/>
          <p:cNvSpPr>
            <a:spLocks noGrp="1"/>
          </p:cNvSpPr>
          <p:nvPr>
            <p:ph type="sldNum" sz="quarter" idx="12"/>
          </p:nvPr>
        </p:nvSpPr>
        <p:spPr/>
        <p:txBody>
          <a:bodyPr/>
          <a:lstStyle/>
          <a:p>
            <a:pPr eaLnBrk="1" latinLnBrk="0" hangingPunct="1"/>
            <a:fld id="{6D95434A-1094-4C26-ADA4-1AB6210859AE}" type="slidenum">
              <a:rPr kumimoji="0" lang="en-US" smtClean="0"/>
              <a:pPr eaLnBrk="1" latinLnBrk="0" hangingPunct="1"/>
              <a:t>8</a:t>
            </a:fld>
            <a:endParaRPr kumimoji="0" lang="zh-CN" altLang="en-US"/>
          </a:p>
        </p:txBody>
      </p:sp>
    </p:spTree>
    <p:extLst>
      <p:ext uri="{BB962C8B-B14F-4D97-AF65-F5344CB8AC3E}">
        <p14:creationId xmlns:p14="http://schemas.microsoft.com/office/powerpoint/2010/main" val="35163260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115616" y="2004811"/>
            <a:ext cx="6624736" cy="3152381"/>
          </a:xfrm>
          <a:prstGeom prst="rect">
            <a:avLst/>
          </a:prstGeom>
        </p:spPr>
      </p:pic>
      <p:sp>
        <p:nvSpPr>
          <p:cNvPr id="6" name="内容占位符 5"/>
          <p:cNvSpPr>
            <a:spLocks noGrp="1"/>
          </p:cNvSpPr>
          <p:nvPr>
            <p:ph idx="1"/>
          </p:nvPr>
        </p:nvSpPr>
        <p:spPr/>
        <p:txBody>
          <a:bodyPr/>
          <a:lstStyle/>
          <a:p>
            <a:pPr>
              <a:buFont typeface="Courier New" panose="02070309020205020404" pitchFamily="49" charset="0"/>
              <a:buChar char="o"/>
            </a:pPr>
            <a:r>
              <a:rPr lang="en-US" altLang="zh-CN" dirty="0"/>
              <a:t>Simulation result </a:t>
            </a:r>
            <a:r>
              <a:rPr lang="en-US" altLang="zh-CN" dirty="0" smtClean="0"/>
              <a:t>for </a:t>
            </a:r>
            <a:r>
              <a:rPr lang="en-US" altLang="zh-CN" dirty="0"/>
              <a:t>thickness of the main tunnel </a:t>
            </a:r>
            <a:r>
              <a:rPr lang="en-US" altLang="zh-CN" dirty="0" smtClean="0"/>
              <a:t>for CEPC</a:t>
            </a:r>
            <a:endParaRPr lang="zh-CN" altLang="en-US" dirty="0"/>
          </a:p>
          <a:p>
            <a:endParaRPr lang="zh-CN" altLang="en-US" dirty="0"/>
          </a:p>
        </p:txBody>
      </p:sp>
      <p:sp>
        <p:nvSpPr>
          <p:cNvPr id="5" name="矩形 4"/>
          <p:cNvSpPr/>
          <p:nvPr/>
        </p:nvSpPr>
        <p:spPr>
          <a:xfrm>
            <a:off x="539552" y="5180999"/>
            <a:ext cx="8208912" cy="1200329"/>
          </a:xfrm>
          <a:prstGeom prst="rect">
            <a:avLst/>
          </a:prstGeom>
          <a:solidFill>
            <a:schemeClr val="bg1">
              <a:lumMod val="85000"/>
            </a:schemeClr>
          </a:solidFill>
        </p:spPr>
        <p:txBody>
          <a:bodyPr wrap="square">
            <a:spAutoFit/>
          </a:bodyPr>
          <a:lstStyle/>
          <a:p>
            <a:pPr marL="342900" indent="-342900">
              <a:buFont typeface="Wingdings" panose="05000000000000000000" pitchFamily="2" charset="2"/>
              <a:buChar char="ü"/>
            </a:pPr>
            <a:r>
              <a:rPr lang="en-US" altLang="zh-CN" dirty="0" smtClean="0">
                <a:solidFill>
                  <a:srgbClr val="C00000"/>
                </a:solidFill>
                <a:latin typeface="Times New Roman" panose="02020603050405020304" pitchFamily="18" charset="0"/>
                <a:cs typeface="Times New Roman" panose="02020603050405020304" pitchFamily="18" charset="0"/>
              </a:rPr>
              <a:t>Beam </a:t>
            </a:r>
            <a:r>
              <a:rPr lang="en-US" altLang="zh-CN" dirty="0">
                <a:solidFill>
                  <a:srgbClr val="C00000"/>
                </a:solidFill>
                <a:latin typeface="Times New Roman" panose="02020603050405020304" pitchFamily="18" charset="0"/>
                <a:cs typeface="Times New Roman" panose="02020603050405020304" pitchFamily="18" charset="0"/>
              </a:rPr>
              <a:t>loss parameter: 1W/m for 120GeV </a:t>
            </a:r>
            <a:r>
              <a:rPr lang="en-US" altLang="zh-CN" dirty="0" smtClean="0">
                <a:solidFill>
                  <a:srgbClr val="C00000"/>
                </a:solidFill>
                <a:latin typeface="Times New Roman" panose="02020603050405020304" pitchFamily="18" charset="0"/>
                <a:cs typeface="Times New Roman" panose="02020603050405020304" pitchFamily="18" charset="0"/>
              </a:rPr>
              <a:t>electrons, </a:t>
            </a:r>
            <a:r>
              <a:rPr lang="en-US" altLang="zh-CN" dirty="0">
                <a:solidFill>
                  <a:srgbClr val="C00000"/>
                </a:solidFill>
                <a:latin typeface="Times New Roman" panose="02020603050405020304" pitchFamily="18" charset="0"/>
                <a:cs typeface="Times New Roman" panose="02020603050405020304" pitchFamily="18" charset="0"/>
              </a:rPr>
              <a:t>the material of the beam pipe is Fe and 1 cm </a:t>
            </a:r>
            <a:r>
              <a:rPr lang="en-US" altLang="zh-CN" dirty="0" smtClean="0">
                <a:solidFill>
                  <a:srgbClr val="C00000"/>
                </a:solidFill>
                <a:latin typeface="Times New Roman" panose="02020603050405020304" pitchFamily="18" charset="0"/>
                <a:cs typeface="Times New Roman" panose="02020603050405020304" pitchFamily="18" charset="0"/>
              </a:rPr>
              <a:t>thickness</a:t>
            </a:r>
          </a:p>
          <a:p>
            <a:pPr marL="285750" lvl="1" indent="-285750">
              <a:buFont typeface="Wingdings" panose="05000000000000000000" pitchFamily="2" charset="2"/>
              <a:buChar char="ü"/>
            </a:pPr>
            <a:r>
              <a:rPr lang="en-US" altLang="zh-CN" dirty="0">
                <a:solidFill>
                  <a:srgbClr val="C00000"/>
                </a:solidFill>
                <a:latin typeface="Times New Roman" panose="02020603050405020304" pitchFamily="18" charset="0"/>
                <a:cs typeface="Times New Roman" panose="02020603050405020304" pitchFamily="18" charset="0"/>
              </a:rPr>
              <a:t>Radiation levels caused by other beam loss parameters can be deduced through proper conversion </a:t>
            </a:r>
            <a:r>
              <a:rPr lang="en-US" altLang="zh-CN" dirty="0" smtClean="0">
                <a:solidFill>
                  <a:srgbClr val="C00000"/>
                </a:solidFill>
                <a:latin typeface="Times New Roman" panose="02020603050405020304" pitchFamily="18" charset="0"/>
                <a:cs typeface="Times New Roman" panose="02020603050405020304" pitchFamily="18" charset="0"/>
              </a:rPr>
              <a:t>coefficient</a:t>
            </a:r>
            <a:endParaRPr lang="zh-CN" altLang="en-US" sz="2000"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pPr eaLnBrk="1" latinLnBrk="0" hangingPunct="1"/>
            <a:fld id="{6D95434A-1094-4C26-ADA4-1AB6210859AE}" type="slidenum">
              <a:rPr kumimoji="0" lang="en-US" smtClean="0"/>
              <a:pPr eaLnBrk="1" latinLnBrk="0" hangingPunct="1"/>
              <a:t>9</a:t>
            </a:fld>
            <a:endParaRPr kumimoji="0" lang="zh-CN" altLang="en-US"/>
          </a:p>
        </p:txBody>
      </p:sp>
      <p:sp>
        <p:nvSpPr>
          <p:cNvPr id="7" name="标题 6"/>
          <p:cNvSpPr>
            <a:spLocks noGrp="1"/>
          </p:cNvSpPr>
          <p:nvPr>
            <p:ph type="title"/>
          </p:nvPr>
        </p:nvSpPr>
        <p:spPr/>
        <p:txBody>
          <a:bodyPr/>
          <a:lstStyle/>
          <a:p>
            <a:r>
              <a:rPr lang="en-US" altLang="zh-CN" sz="2800" dirty="0" smtClean="0"/>
              <a:t>3. </a:t>
            </a:r>
            <a:r>
              <a:rPr lang="en-GB" sz="2800" dirty="0"/>
              <a:t>Radiation shielding design for main </a:t>
            </a:r>
            <a:r>
              <a:rPr lang="en-GB" sz="2800" dirty="0" smtClean="0"/>
              <a:t>tunnel</a:t>
            </a:r>
            <a:endParaRPr lang="zh-CN" altLang="en-US" sz="2800" dirty="0"/>
          </a:p>
        </p:txBody>
      </p:sp>
    </p:spTree>
    <p:extLst>
      <p:ext uri="{BB962C8B-B14F-4D97-AF65-F5344CB8AC3E}">
        <p14:creationId xmlns:p14="http://schemas.microsoft.com/office/powerpoint/2010/main" val="6611575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主题2">
  <a:themeElements>
    <a:clrScheme name="IHE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HE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HE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HE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HE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HE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HE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HE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HE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HE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HE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HE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HE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主题2</Template>
  <TotalTime>5323</TotalTime>
  <Words>1449</Words>
  <Application>Microsoft Office PowerPoint</Application>
  <PresentationFormat>On-screen Show (4:3)</PresentationFormat>
  <Paragraphs>349</Paragraphs>
  <Slides>26</Slides>
  <Notes>1</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26</vt:i4>
      </vt:variant>
    </vt:vector>
  </HeadingPairs>
  <TitlesOfParts>
    <vt:vector size="43" baseType="lpstr">
      <vt:lpstr>Arial Unicode MS</vt:lpstr>
      <vt:lpstr>ＭＳ ゴシック</vt:lpstr>
      <vt:lpstr>华文中宋</vt:lpstr>
      <vt:lpstr>楷体</vt:lpstr>
      <vt:lpstr>宋体</vt:lpstr>
      <vt:lpstr>微软雅黑</vt:lpstr>
      <vt:lpstr>Arial</vt:lpstr>
      <vt:lpstr>Calibri</vt:lpstr>
      <vt:lpstr>Cambria Math</vt:lpstr>
      <vt:lpstr>Comic Sans MS</vt:lpstr>
      <vt:lpstr>Courier New</vt:lpstr>
      <vt:lpstr>Rockwell</vt:lpstr>
      <vt:lpstr>Tahoma</vt:lpstr>
      <vt:lpstr>Times New Roman</vt:lpstr>
      <vt:lpstr>Verdana</vt:lpstr>
      <vt:lpstr>Wingdings</vt:lpstr>
      <vt:lpstr>主题2</vt:lpstr>
      <vt:lpstr>Radiation Protection Design Progress for CEPC</vt:lpstr>
      <vt:lpstr>Content</vt:lpstr>
      <vt:lpstr>PowerPoint Presentation</vt:lpstr>
      <vt:lpstr>Content</vt:lpstr>
      <vt:lpstr> 1. Shielding Design Criteria</vt:lpstr>
      <vt:lpstr>1. Shielding Design Criteria</vt:lpstr>
      <vt:lpstr>1. Shielding Design Criteria</vt:lpstr>
      <vt:lpstr>2. Shielding Calculation Methods</vt:lpstr>
      <vt:lpstr>3. Radiation shielding design for main tunnel</vt:lpstr>
      <vt:lpstr>3. Radiation shielding design for main tunnel</vt:lpstr>
      <vt:lpstr>4. Radiation dose monitor system</vt:lpstr>
      <vt:lpstr>4. Radiation dose monitor system</vt:lpstr>
      <vt:lpstr>5. Personal Protection System (PPS)</vt:lpstr>
      <vt:lpstr>Content</vt:lpstr>
      <vt:lpstr>Radiation shielding design for Synchrotron Radiation</vt:lpstr>
      <vt:lpstr>Radiation shielding design for Synchrotron Radiation</vt:lpstr>
      <vt:lpstr>Radiation shielding design for Synchrotron Radiation</vt:lpstr>
      <vt:lpstr>Radiation shielding design for Synchrotron Radiation</vt:lpstr>
      <vt:lpstr>Radiation shielding design for Synchrotron Radiation</vt:lpstr>
      <vt:lpstr>Content</vt:lpstr>
      <vt:lpstr>Preliminary radiation shielding design for Beam dump</vt:lpstr>
      <vt:lpstr>Preliminary radiation shielding design for Beam dump</vt:lpstr>
      <vt:lpstr>Summary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防护组介绍及发展规划</dc:title>
  <dc:creator>mzj</dc:creator>
  <cp:lastModifiedBy>Zhongjian MA</cp:lastModifiedBy>
  <cp:revision>311</cp:revision>
  <dcterms:created xsi:type="dcterms:W3CDTF">2015-02-26T06:35:24Z</dcterms:created>
  <dcterms:modified xsi:type="dcterms:W3CDTF">2019-04-15T15:10:51Z</dcterms:modified>
</cp:coreProperties>
</file>