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83" r:id="rId3"/>
    <p:sldId id="285" r:id="rId4"/>
    <p:sldId id="260" r:id="rId5"/>
    <p:sldId id="259" r:id="rId6"/>
    <p:sldId id="258" r:id="rId7"/>
    <p:sldId id="279" r:id="rId8"/>
    <p:sldId id="281" r:id="rId9"/>
    <p:sldId id="262" r:id="rId10"/>
    <p:sldId id="268" r:id="rId11"/>
    <p:sldId id="269" r:id="rId12"/>
    <p:sldId id="271" r:id="rId13"/>
    <p:sldId id="270" r:id="rId14"/>
    <p:sldId id="274" r:id="rId15"/>
    <p:sldId id="272" r:id="rId16"/>
    <p:sldId id="276" r:id="rId17"/>
    <p:sldId id="284" r:id="rId18"/>
    <p:sldId id="277" r:id="rId19"/>
    <p:sldId id="264" r:id="rId20"/>
    <p:sldId id="287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95" d="100"/>
          <a:sy n="95" d="100"/>
        </p:scale>
        <p:origin x="8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E3AD4-84CA-4EC0-A1DA-8F5094E4C177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805E0-EE43-4984-A9CE-BD64D2C98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33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101B-B1BA-41F8-9299-6489F6533F92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56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E106F-10AC-475E-9209-8FEF3BED37A3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32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4C41A-C050-42C6-834D-07E08240E8C8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7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F804-233E-4F7D-86D5-3D46EC2F0C3F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5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4307-7075-4138-AAE9-D092E3EC7A19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EBBB-1104-4241-9D37-EDBAE2AD7855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88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76D1-1A3F-41BE-BDAF-4E1310AF4A0A}" type="datetime1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0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CCCD-E028-417F-B350-EB474052437C}" type="datetime1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6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41F9-E7D2-4A0B-B9CD-6E2AF19DA415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7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F6B3-5510-4BEB-8449-60F6CE4B6CB7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734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6EC3-1873-4204-9F84-D9372ECD4F6A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49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9A999-F585-4A91-8C6C-215215464F6E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4DE54-F6A8-4ECD-9D67-5907A65002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53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57755/files/ATLAS-TDR-025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285585/files/ATLAS-TDR-030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6820"/>
            <a:ext cx="9144000" cy="1563687"/>
          </a:xfrm>
        </p:spPr>
        <p:txBody>
          <a:bodyPr>
            <a:normAutofit fontScale="90000"/>
          </a:bodyPr>
          <a:lstStyle/>
          <a:p>
            <a:r>
              <a:rPr lang="en-GB" sz="5400" b="1" dirty="0" smtClean="0">
                <a:solidFill>
                  <a:srgbClr val="C00000"/>
                </a:solidFill>
              </a:rPr>
              <a:t>Design and Production of the ATLAS upgrade tracker</a:t>
            </a:r>
            <a:endParaRPr lang="en-GB" sz="54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57702"/>
            <a:ext cx="9144000" cy="1655762"/>
          </a:xfrm>
        </p:spPr>
        <p:txBody>
          <a:bodyPr/>
          <a:lstStyle/>
          <a:p>
            <a:r>
              <a:rPr lang="en-GB" sz="3600" b="1" dirty="0" smtClean="0">
                <a:solidFill>
                  <a:schemeClr val="accent2">
                    <a:lumMod val="75000"/>
                  </a:schemeClr>
                </a:solidFill>
              </a:rPr>
              <a:t>Steve McMahon</a:t>
            </a:r>
          </a:p>
          <a:p>
            <a:r>
              <a:rPr lang="en-GB" dirty="0" smtClean="0"/>
              <a:t>Rutherford Appleton Laboratory &amp; Oxford University</a:t>
            </a:r>
          </a:p>
          <a:p>
            <a:r>
              <a:rPr lang="en-GB" dirty="0" smtClean="0"/>
              <a:t>CEPC Workshop, St Anne’s College, April 15-17 2019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9431" y="4599505"/>
            <a:ext cx="3467116" cy="22862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2472"/>
            <a:ext cx="949180" cy="14811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49180" cy="15098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09806"/>
            <a:ext cx="949180" cy="14926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2579" y="2971800"/>
            <a:ext cx="943968" cy="14581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37367" y="0"/>
            <a:ext cx="954633" cy="14954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37367" y="1495425"/>
            <a:ext cx="949180" cy="14763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4689" y="5101888"/>
            <a:ext cx="2081212" cy="15924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994" y="5201427"/>
            <a:ext cx="3290802" cy="1289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49685" y="5262562"/>
            <a:ext cx="3235098" cy="97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6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776512"/>
            <a:ext cx="11879032" cy="56705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>
                <a:effectLst/>
              </a:rPr>
              <a:t>General features of the different production periods</a:t>
            </a:r>
          </a:p>
          <a:p>
            <a:r>
              <a:rPr lang="en-US" sz="2400" dirty="0" smtClean="0">
                <a:effectLst/>
              </a:rPr>
              <a:t>Start with a pre-production period</a:t>
            </a:r>
          </a:p>
          <a:p>
            <a:pPr lvl="1"/>
            <a:r>
              <a:rPr lang="en-US" sz="2000" dirty="0" smtClean="0"/>
              <a:t>Approximately 1 year in duration</a:t>
            </a:r>
          </a:p>
          <a:p>
            <a:pPr lvl="1"/>
            <a:r>
              <a:rPr lang="en-US" sz="2000" dirty="0" smtClean="0"/>
              <a:t>After the Final Design Review and before the Production Readiness Review</a:t>
            </a:r>
            <a:endParaRPr lang="en-US" sz="2000" dirty="0" smtClean="0">
              <a:effectLst/>
            </a:endParaRPr>
          </a:p>
          <a:p>
            <a:pPr lvl="1"/>
            <a:r>
              <a:rPr lang="en-US" sz="2000" dirty="0" smtClean="0"/>
              <a:t>Not all items, but about 5% of the bulk production items</a:t>
            </a:r>
          </a:p>
          <a:p>
            <a:pPr lvl="1"/>
            <a:r>
              <a:rPr lang="en-US" sz="2000" dirty="0" smtClean="0"/>
              <a:t>The cost of pre-production built into the total costs</a:t>
            </a:r>
          </a:p>
          <a:p>
            <a:pPr lvl="1"/>
            <a:r>
              <a:rPr lang="en-US" sz="2000" dirty="0" smtClean="0"/>
              <a:t>Helps establish and qualify production sites and procedures</a:t>
            </a:r>
          </a:p>
          <a:p>
            <a:pPr lvl="2"/>
            <a:r>
              <a:rPr lang="en-US" sz="1800" dirty="0" smtClean="0"/>
              <a:t>All </a:t>
            </a:r>
            <a:r>
              <a:rPr lang="en-US" sz="1800" dirty="0" smtClean="0"/>
              <a:t>production sites </a:t>
            </a:r>
            <a:r>
              <a:rPr lang="en-US" sz="1800" dirty="0" smtClean="0"/>
              <a:t>are required to qualify before being allowed to go into production – Qualify = build a fixed number of good modules</a:t>
            </a:r>
          </a:p>
          <a:p>
            <a:pPr lvl="2"/>
            <a:r>
              <a:rPr lang="en-US" sz="1600" dirty="0" smtClean="0"/>
              <a:t>Helps establish component performance in volume</a:t>
            </a:r>
          </a:p>
          <a:p>
            <a:pPr lvl="2"/>
            <a:r>
              <a:rPr lang="en-US" sz="1600" dirty="0" smtClean="0"/>
              <a:t>Qualification is required for multiple </a:t>
            </a:r>
            <a:r>
              <a:rPr lang="en-US" sz="1600" dirty="0" smtClean="0"/>
              <a:t>parts</a:t>
            </a:r>
            <a:r>
              <a:rPr lang="en-US" sz="1600" dirty="0" smtClean="0"/>
              <a:t> </a:t>
            </a:r>
            <a:r>
              <a:rPr lang="en-US" sz="1600" dirty="0" smtClean="0"/>
              <a:t>of the project, includes site visits and swapping components between sites (good if it is blind)</a:t>
            </a:r>
          </a:p>
          <a:p>
            <a:pPr lvl="1"/>
            <a:r>
              <a:rPr lang="en-US" sz="2000" dirty="0" smtClean="0"/>
              <a:t>Start to learn about vendor quality and production rates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(but this is not primary goal)</a:t>
            </a:r>
          </a:p>
          <a:p>
            <a:pPr lvl="1"/>
            <a:r>
              <a:rPr lang="en-US" sz="2000" dirty="0" smtClean="0"/>
              <a:t>Shake down transport issues and tracking</a:t>
            </a:r>
          </a:p>
          <a:p>
            <a:r>
              <a:rPr lang="en-US" sz="2400" dirty="0" smtClean="0"/>
              <a:t>Bulk production after PRR</a:t>
            </a:r>
          </a:p>
          <a:p>
            <a:pPr lvl="1"/>
            <a:r>
              <a:rPr lang="en-US" sz="2000" dirty="0" smtClean="0"/>
              <a:t>Bulk component production times 2.5 – 3.5 years</a:t>
            </a:r>
          </a:p>
          <a:p>
            <a:pPr lvl="1"/>
            <a:r>
              <a:rPr lang="en-US" sz="2000" dirty="0" smtClean="0"/>
              <a:t>Staged ramp up, feeding a pipeline</a:t>
            </a:r>
          </a:p>
          <a:p>
            <a:pPr lvl="1"/>
            <a:r>
              <a:rPr lang="en-US" sz="2000" dirty="0" smtClean="0"/>
              <a:t>Local Support loading with modules is happening in parallel to the module production</a:t>
            </a:r>
          </a:p>
          <a:p>
            <a:pPr lvl="1"/>
            <a:r>
              <a:rPr lang="en-US" sz="2000" dirty="0" smtClean="0"/>
              <a:t>Need to be able to receive components from some vendors and qualify for radiation tolerance (in contracts)</a:t>
            </a:r>
          </a:p>
          <a:p>
            <a:pPr lvl="1"/>
            <a:r>
              <a:rPr lang="en-US" sz="2000" dirty="0" smtClean="0"/>
              <a:t>Integration of local supports into global supports also starts in this period.  </a:t>
            </a:r>
          </a:p>
          <a:p>
            <a:pPr lvl="1"/>
            <a:r>
              <a:rPr lang="en-US" sz="2000" dirty="0" smtClean="0"/>
              <a:t>Understanding the required resources for a large build is very important. It is also complex.</a:t>
            </a:r>
          </a:p>
          <a:p>
            <a:pPr lvl="1"/>
            <a:r>
              <a:rPr lang="en-US" sz="2000" dirty="0" smtClean="0"/>
              <a:t>Understanding the build model (including timing and yields) is very important to control schedule &amp; costs. </a:t>
            </a:r>
            <a:endParaRPr lang="en-GB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Minimize problems in production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659C5-A898-4E75-A546-2A033FE2655B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214" y="22488"/>
            <a:ext cx="1396093" cy="139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419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Distributed Production for Strip Modules &amp; Local Supports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https://lh5.googleusercontent.com/RRTV-f9YjXrWNF0yso990p0GAeNeeuUeHgMZw3islABpGj7xGwn6-6OoK59VtdLHkFsTvty9Y2hKdfg7YXMQoydF7M_qQ7YgQ3_15LYToNNEioVDyUarFtoFAgbjWemK4qkDjJlN">
            <a:extLst>
              <a:ext uri="{FF2B5EF4-FFF2-40B4-BE49-F238E27FC236}">
                <a16:creationId xmlns:a16="http://schemas.microsoft.com/office/drawing/2014/main" id="{5801A266-6F2E-4FFC-85C8-05F0ED29A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57" y="883677"/>
            <a:ext cx="9709349" cy="549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D05-2A1C-4272-B802-4446D88FDEF3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91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Distributed Production Map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s://lh6.googleusercontent.com/xiPYsjqkFAMPNgcYuU3N35SNy0saeOY_l46puQrCqNN6yBOvliX67QLO3aIcFo0TkYhe2GHFT6nPc55bhRd07QuJrUP4ClvdvK5uEDeyuzXO4yVWB7TWKv9rdTYJ4PtKacrhR1vt">
            <a:extLst>
              <a:ext uri="{FF2B5EF4-FFF2-40B4-BE49-F238E27FC236}">
                <a16:creationId xmlns:a16="http://schemas.microsoft.com/office/drawing/2014/main" id="{9A5AFAD0-E39E-4E36-BE3E-274F6AFE8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189" y="891842"/>
            <a:ext cx="9199417" cy="520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4EBD-90FA-4A83-A011-013F4725A40F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989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Develop Quality Assurance &amp; Quality Control Plans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530" y="807719"/>
            <a:ext cx="3849555" cy="543115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162015-B735-42D1-BBA2-B857B1B25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777" y="1375684"/>
            <a:ext cx="7791716" cy="479651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ea typeface="Bell MT" charset="0"/>
                <a:cs typeface="Bell MT" charset="0"/>
              </a:rPr>
              <a:t>Important to develop a clear well defined strategy for </a:t>
            </a:r>
            <a:r>
              <a:rPr lang="en-GB" b="1" dirty="0" smtClean="0">
                <a:ea typeface="Bell MT" charset="0"/>
                <a:cs typeface="Bell MT" charset="0"/>
              </a:rPr>
              <a:t>Q</a:t>
            </a:r>
            <a:r>
              <a:rPr lang="en-GB" dirty="0" smtClean="0">
                <a:ea typeface="Bell MT" charset="0"/>
                <a:cs typeface="Bell MT" charset="0"/>
              </a:rPr>
              <a:t>uality </a:t>
            </a:r>
            <a:r>
              <a:rPr lang="en-GB" b="1" dirty="0" smtClean="0">
                <a:ea typeface="Bell MT" charset="0"/>
                <a:cs typeface="Bell MT" charset="0"/>
              </a:rPr>
              <a:t>A</a:t>
            </a:r>
            <a:r>
              <a:rPr lang="en-GB" dirty="0" smtClean="0">
                <a:ea typeface="Bell MT" charset="0"/>
                <a:cs typeface="Bell MT" charset="0"/>
              </a:rPr>
              <a:t>ssurance and </a:t>
            </a:r>
            <a:r>
              <a:rPr lang="en-GB" b="1" dirty="0" smtClean="0">
                <a:ea typeface="Bell MT" charset="0"/>
                <a:cs typeface="Bell MT" charset="0"/>
              </a:rPr>
              <a:t>Q</a:t>
            </a:r>
            <a:r>
              <a:rPr lang="en-GB" dirty="0" smtClean="0">
                <a:ea typeface="Bell MT" charset="0"/>
                <a:cs typeface="Bell MT" charset="0"/>
              </a:rPr>
              <a:t>uality </a:t>
            </a:r>
            <a:r>
              <a:rPr lang="en-GB" b="1" dirty="0" smtClean="0">
                <a:ea typeface="Bell MT" charset="0"/>
                <a:cs typeface="Bell MT" charset="0"/>
              </a:rPr>
              <a:t>C</a:t>
            </a:r>
            <a:r>
              <a:rPr lang="en-GB" dirty="0" smtClean="0">
                <a:ea typeface="Bell MT" charset="0"/>
                <a:cs typeface="Bell MT" charset="0"/>
              </a:rPr>
              <a:t>ontrol.</a:t>
            </a:r>
          </a:p>
          <a:p>
            <a:r>
              <a:rPr lang="en-GB" dirty="0" smtClean="0">
                <a:ea typeface="Bell MT" charset="0"/>
                <a:cs typeface="Bell MT" charset="0"/>
              </a:rPr>
              <a:t>This is then built into the development and production </a:t>
            </a:r>
            <a:r>
              <a:rPr lang="en-GB" dirty="0" smtClean="0">
                <a:ea typeface="Bell MT" charset="0"/>
                <a:cs typeface="Bell MT" charset="0"/>
              </a:rPr>
              <a:t>cycles, from the start.</a:t>
            </a:r>
          </a:p>
          <a:p>
            <a:r>
              <a:rPr lang="fr-CH" dirty="0" err="1" smtClean="0">
                <a:ea typeface="Bell MT" charset="0"/>
                <a:cs typeface="Bell MT" charset="0"/>
              </a:rPr>
              <a:t>Process</a:t>
            </a:r>
            <a:r>
              <a:rPr lang="fr-CH" dirty="0" smtClean="0">
                <a:ea typeface="Bell MT" charset="0"/>
                <a:cs typeface="Bell MT" charset="0"/>
              </a:rPr>
              <a:t> </a:t>
            </a:r>
            <a:r>
              <a:rPr lang="fr-CH" dirty="0" err="1" smtClean="0">
                <a:ea typeface="Bell MT" charset="0"/>
                <a:cs typeface="Bell MT" charset="0"/>
              </a:rPr>
              <a:t>kicked</a:t>
            </a:r>
            <a:r>
              <a:rPr lang="fr-CH" dirty="0" smtClean="0">
                <a:ea typeface="Bell MT" charset="0"/>
                <a:cs typeface="Bell MT" charset="0"/>
              </a:rPr>
              <a:t> off </a:t>
            </a:r>
            <a:r>
              <a:rPr lang="fr-CH" dirty="0" err="1" smtClean="0">
                <a:ea typeface="Bell MT" charset="0"/>
                <a:cs typeface="Bell MT" charset="0"/>
              </a:rPr>
              <a:t>with</a:t>
            </a:r>
            <a:r>
              <a:rPr lang="fr-CH" dirty="0" smtClean="0">
                <a:ea typeface="Bell MT" charset="0"/>
                <a:cs typeface="Bell MT" charset="0"/>
              </a:rPr>
              <a:t> QA/QC workshops</a:t>
            </a:r>
            <a:endParaRPr lang="en-GB" dirty="0" smtClean="0">
              <a:ea typeface="Bell MT" charset="0"/>
              <a:cs typeface="Bell MT" charset="0"/>
            </a:endParaRPr>
          </a:p>
          <a:p>
            <a:r>
              <a:rPr lang="en-GB" dirty="0" smtClean="0">
                <a:ea typeface="Bell MT" charset="0"/>
                <a:cs typeface="Bell MT" charset="0"/>
              </a:rPr>
              <a:t>Also important to document the procedures for all parts of the project and propagate to the collaboration.</a:t>
            </a:r>
          </a:p>
          <a:p>
            <a:endParaRPr lang="fr-CH" dirty="0">
              <a:ea typeface="Bell MT" charset="0"/>
              <a:cs typeface="Bell MT" charset="0"/>
            </a:endParaRPr>
          </a:p>
          <a:p>
            <a:r>
              <a:rPr lang="fr-CH" dirty="0" smtClean="0">
                <a:ea typeface="Bell MT" charset="0"/>
                <a:cs typeface="Bell MT" charset="0"/>
              </a:rPr>
              <a:t>It </a:t>
            </a:r>
            <a:r>
              <a:rPr lang="fr-CH" dirty="0" err="1" smtClean="0">
                <a:ea typeface="Bell MT" charset="0"/>
                <a:cs typeface="Bell MT" charset="0"/>
              </a:rPr>
              <a:t>is</a:t>
            </a:r>
            <a:r>
              <a:rPr lang="fr-CH" dirty="0" smtClean="0">
                <a:ea typeface="Bell MT" charset="0"/>
                <a:cs typeface="Bell MT" charset="0"/>
              </a:rPr>
              <a:t> </a:t>
            </a:r>
            <a:r>
              <a:rPr lang="fr-CH" dirty="0" err="1" smtClean="0">
                <a:ea typeface="Bell MT" charset="0"/>
                <a:cs typeface="Bell MT" charset="0"/>
              </a:rPr>
              <a:t>challenging</a:t>
            </a:r>
            <a:r>
              <a:rPr lang="fr-CH" dirty="0" smtClean="0">
                <a:ea typeface="Bell MT" charset="0"/>
                <a:cs typeface="Bell MT" charset="0"/>
              </a:rPr>
              <a:t> but </a:t>
            </a:r>
            <a:r>
              <a:rPr lang="fr-CH" dirty="0" err="1" smtClean="0">
                <a:ea typeface="Bell MT" charset="0"/>
                <a:cs typeface="Bell MT" charset="0"/>
              </a:rPr>
              <a:t>absolutely</a:t>
            </a:r>
            <a:r>
              <a:rPr lang="fr-CH" dirty="0" smtClean="0">
                <a:ea typeface="Bell MT" charset="0"/>
                <a:cs typeface="Bell MT" charset="0"/>
              </a:rPr>
              <a:t> </a:t>
            </a:r>
            <a:r>
              <a:rPr lang="fr-CH" dirty="0" err="1" smtClean="0">
                <a:ea typeface="Bell MT" charset="0"/>
                <a:cs typeface="Bell MT" charset="0"/>
              </a:rPr>
              <a:t>critical</a:t>
            </a:r>
            <a:r>
              <a:rPr lang="fr-CH" dirty="0" smtClean="0">
                <a:ea typeface="Bell MT" charset="0"/>
                <a:cs typeface="Bell MT" charset="0"/>
              </a:rPr>
              <a:t> to </a:t>
            </a:r>
            <a:r>
              <a:rPr lang="fr-CH" dirty="0" err="1" smtClean="0">
                <a:ea typeface="Bell MT" charset="0"/>
                <a:cs typeface="Bell MT" charset="0"/>
              </a:rPr>
              <a:t>maintain</a:t>
            </a:r>
            <a:r>
              <a:rPr lang="fr-CH" dirty="0" smtClean="0">
                <a:ea typeface="Bell MT" charset="0"/>
                <a:cs typeface="Bell MT" charset="0"/>
              </a:rPr>
              <a:t> a </a:t>
            </a:r>
            <a:r>
              <a:rPr lang="fr-CH" dirty="0" err="1" smtClean="0">
                <a:ea typeface="Bell MT" charset="0"/>
                <a:cs typeface="Bell MT" charset="0"/>
              </a:rPr>
              <a:t>uniform</a:t>
            </a:r>
            <a:r>
              <a:rPr lang="fr-CH" dirty="0" smtClean="0">
                <a:ea typeface="Bell MT" charset="0"/>
                <a:cs typeface="Bell MT" charset="0"/>
              </a:rPr>
              <a:t> and high </a:t>
            </a:r>
            <a:r>
              <a:rPr lang="fr-CH" dirty="0" err="1" smtClean="0">
                <a:ea typeface="Bell MT" charset="0"/>
                <a:cs typeface="Bell MT" charset="0"/>
              </a:rPr>
              <a:t>level</a:t>
            </a:r>
            <a:r>
              <a:rPr lang="fr-CH" dirty="0" smtClean="0">
                <a:ea typeface="Bell MT" charset="0"/>
                <a:cs typeface="Bell MT" charset="0"/>
              </a:rPr>
              <a:t> of </a:t>
            </a:r>
            <a:r>
              <a:rPr lang="fr-CH" dirty="0" err="1" smtClean="0">
                <a:ea typeface="Bell MT" charset="0"/>
                <a:cs typeface="Bell MT" charset="0"/>
              </a:rPr>
              <a:t>quality</a:t>
            </a:r>
            <a:r>
              <a:rPr lang="fr-CH" dirty="0" smtClean="0">
                <a:ea typeface="Bell MT" charset="0"/>
                <a:cs typeface="Bell MT" charset="0"/>
              </a:rPr>
              <a:t> </a:t>
            </a:r>
            <a:r>
              <a:rPr lang="fr-CH" dirty="0" err="1" smtClean="0">
                <a:ea typeface="Bell MT" charset="0"/>
                <a:cs typeface="Bell MT" charset="0"/>
              </a:rPr>
              <a:t>accross</a:t>
            </a:r>
            <a:r>
              <a:rPr lang="fr-CH" dirty="0" smtClean="0">
                <a:ea typeface="Bell MT" charset="0"/>
                <a:cs typeface="Bell MT" charset="0"/>
              </a:rPr>
              <a:t> all production sites. Regular site </a:t>
            </a:r>
            <a:r>
              <a:rPr lang="fr-CH" dirty="0" err="1" smtClean="0">
                <a:ea typeface="Bell MT" charset="0"/>
                <a:cs typeface="Bell MT" charset="0"/>
              </a:rPr>
              <a:t>vists</a:t>
            </a:r>
            <a:r>
              <a:rPr lang="fr-CH" dirty="0" smtClean="0">
                <a:ea typeface="Bell MT" charset="0"/>
                <a:cs typeface="Bell MT" charset="0"/>
              </a:rPr>
              <a:t>, and central monitoring and cross-</a:t>
            </a:r>
            <a:r>
              <a:rPr lang="fr-CH" dirty="0" err="1" smtClean="0">
                <a:ea typeface="Bell MT" charset="0"/>
                <a:cs typeface="Bell MT" charset="0"/>
              </a:rPr>
              <a:t>checks</a:t>
            </a:r>
            <a:r>
              <a:rPr lang="fr-CH" dirty="0" smtClean="0">
                <a:ea typeface="Bell MT" charset="0"/>
                <a:cs typeface="Bell MT" charset="0"/>
              </a:rPr>
              <a:t> are important.</a:t>
            </a:r>
            <a:endParaRPr lang="en-GB" dirty="0">
              <a:ea typeface="Bell MT" charset="0"/>
              <a:cs typeface="Bell MT" charset="0"/>
            </a:endParaRPr>
          </a:p>
          <a:p>
            <a:pPr lvl="1"/>
            <a:endParaRPr lang="en-GB" dirty="0">
              <a:latin typeface="Bell MT" charset="0"/>
              <a:ea typeface="Bell MT" charset="0"/>
              <a:cs typeface="Bell MT" charset="0"/>
            </a:endParaRPr>
          </a:p>
          <a:p>
            <a:pPr lvl="1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14-3687-469A-89B7-01C957A019A5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82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Develop a production database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76" y="1451429"/>
            <a:ext cx="4716002" cy="2774950"/>
          </a:xfrm>
        </p:spPr>
      </p:pic>
      <p:sp>
        <p:nvSpPr>
          <p:cNvPr id="2" name="TextBox 1"/>
          <p:cNvSpPr txBox="1"/>
          <p:nvPr/>
        </p:nvSpPr>
        <p:spPr>
          <a:xfrm>
            <a:off x="123825" y="1123950"/>
            <a:ext cx="70437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ITk</a:t>
            </a:r>
            <a:r>
              <a:rPr lang="en-GB" dirty="0" smtClean="0"/>
              <a:t> have put significant effort and resources into the development of</a:t>
            </a:r>
          </a:p>
          <a:p>
            <a:r>
              <a:rPr lang="en-GB" dirty="0" smtClean="0"/>
              <a:t>a production database.</a:t>
            </a:r>
          </a:p>
          <a:p>
            <a:endParaRPr lang="en-GB" dirty="0"/>
          </a:p>
          <a:p>
            <a:r>
              <a:rPr lang="en-GB" dirty="0" smtClean="0"/>
              <a:t>We record….</a:t>
            </a:r>
          </a:p>
          <a:p>
            <a:r>
              <a:rPr lang="en-GB" dirty="0"/>
              <a:t>d</a:t>
            </a:r>
            <a:r>
              <a:rPr lang="en-GB" dirty="0" smtClean="0"/>
              <a:t>etails of key components at all stages of reception, testing &amp; production</a:t>
            </a:r>
          </a:p>
          <a:p>
            <a:r>
              <a:rPr lang="en-GB" dirty="0"/>
              <a:t>d</a:t>
            </a:r>
            <a:r>
              <a:rPr lang="en-GB" dirty="0" smtClean="0"/>
              <a:t>etails of physical locations, yields, associations to other components</a:t>
            </a:r>
          </a:p>
          <a:p>
            <a:r>
              <a:rPr lang="en-GB" dirty="0" smtClean="0"/>
              <a:t>Produce reports on the performance of production sites</a:t>
            </a:r>
          </a:p>
          <a:p>
            <a:r>
              <a:rPr lang="en-GB" dirty="0" smtClean="0"/>
              <a:t>       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store test results from same item at multiple stages of production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       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</a:rPr>
              <a:t>eg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for a given ASIC, noise on: wafer, hybrid, module stave…</a:t>
            </a:r>
          </a:p>
          <a:p>
            <a:r>
              <a:rPr lang="en-GB" dirty="0" smtClean="0"/>
              <a:t>Produce reports on production rates and where modules are failing</a:t>
            </a:r>
          </a:p>
          <a:p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which production sites are failing and why</a:t>
            </a:r>
          </a:p>
          <a:p>
            <a:r>
              <a:rPr lang="en-GB" dirty="0" smtClean="0"/>
              <a:t>How are the different external suppliers (vendors, CERN,…) performing</a:t>
            </a:r>
          </a:p>
          <a:p>
            <a:r>
              <a:rPr lang="en-GB" dirty="0" smtClean="0"/>
              <a:t>Relate production rates to production milestones</a:t>
            </a:r>
          </a:p>
          <a:p>
            <a:r>
              <a:rPr lang="en-GB" dirty="0" smtClean="0"/>
              <a:t>Help the production manager streamline the production flow.</a:t>
            </a:r>
          </a:p>
          <a:p>
            <a:endParaRPr lang="en-GB" dirty="0"/>
          </a:p>
          <a:p>
            <a:r>
              <a:rPr lang="en-GB" dirty="0" smtClean="0"/>
              <a:t>Production database needs to know about deliveries and batches</a:t>
            </a:r>
          </a:p>
          <a:p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0AB9-5AC3-499F-9560-5DBB5D1701C7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881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Develop the Risk Register &amp; Risk management strategy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41928"/>
            <a:ext cx="10820400" cy="1962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828" y="2804078"/>
            <a:ext cx="4705350" cy="33218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25" y="3114675"/>
            <a:ext cx="704590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Establish a risk (and opportunity) management team early in the process.</a:t>
            </a:r>
          </a:p>
          <a:p>
            <a:r>
              <a:rPr lang="en-GB" dirty="0" smtClean="0"/>
              <a:t>A bottom up process with input from activity coordinators</a:t>
            </a:r>
          </a:p>
          <a:p>
            <a:r>
              <a:rPr lang="en-GB" dirty="0" smtClean="0"/>
              <a:t>Need: identifier, owner, description, consequences, schedule and </a:t>
            </a:r>
          </a:p>
          <a:p>
            <a:r>
              <a:rPr lang="en-GB" dirty="0" smtClean="0"/>
              <a:t>cost impact.</a:t>
            </a:r>
          </a:p>
          <a:p>
            <a:endParaRPr lang="en-GB" dirty="0"/>
          </a:p>
          <a:p>
            <a:r>
              <a:rPr lang="en-GB" dirty="0" smtClean="0"/>
              <a:t>Use risks in Monte Carlo simulations of probabilities of certain outcomes.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For significant (High impact) risks develop risk mitigations strategies and </a:t>
            </a:r>
          </a:p>
          <a:p>
            <a:r>
              <a:rPr lang="en-GB" dirty="0" smtClean="0"/>
              <a:t>document them. The risks must be reviewed </a:t>
            </a:r>
            <a:r>
              <a:rPr lang="en-GB" dirty="0" smtClean="0"/>
              <a:t>2-3 </a:t>
            </a:r>
            <a:r>
              <a:rPr lang="en-GB" dirty="0" smtClean="0"/>
              <a:t>times per year.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BAB5-24CF-48D1-930F-276E0B61CADF}" type="datetime1">
              <a:rPr lang="en-GB" smtClean="0"/>
              <a:t>16/04/2019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060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Understand part flow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1450069"/>
            <a:ext cx="6886575" cy="4351338"/>
          </a:xfrm>
        </p:spPr>
        <p:txBody>
          <a:bodyPr/>
          <a:lstStyle/>
          <a:p>
            <a:r>
              <a:rPr lang="en-GB" sz="2000" dirty="0" smtClean="0"/>
              <a:t>Streamline the process</a:t>
            </a:r>
          </a:p>
          <a:p>
            <a:r>
              <a:rPr lang="en-GB" sz="2000" dirty="0" smtClean="0"/>
              <a:t>Where are all of the components</a:t>
            </a:r>
          </a:p>
          <a:p>
            <a:r>
              <a:rPr lang="en-GB" sz="2000" dirty="0" smtClean="0"/>
              <a:t>Which components need to be where and when</a:t>
            </a:r>
          </a:p>
          <a:p>
            <a:r>
              <a:rPr lang="en-GB" sz="2000" dirty="0" smtClean="0"/>
              <a:t>Global distribution to all sites OR send components to local cluster for local distribution</a:t>
            </a:r>
          </a:p>
          <a:p>
            <a:endParaRPr lang="en-GB" sz="2000" dirty="0"/>
          </a:p>
          <a:p>
            <a:r>
              <a:rPr lang="en-GB" sz="2000" dirty="0" smtClean="0"/>
              <a:t>How to understand the parts flow for industrial partners.</a:t>
            </a:r>
          </a:p>
          <a:p>
            <a:endParaRPr lang="fr-CH" sz="2000" dirty="0"/>
          </a:p>
          <a:p>
            <a:r>
              <a:rPr lang="fr-CH" sz="2000" dirty="0" err="1" smtClean="0"/>
              <a:t>Understand</a:t>
            </a:r>
            <a:r>
              <a:rPr lang="fr-CH" sz="2000" dirty="0" smtClean="0"/>
              <a:t> the restrictions </a:t>
            </a:r>
            <a:r>
              <a:rPr lang="fr-CH" sz="2000" dirty="0" err="1" smtClean="0"/>
              <a:t>that</a:t>
            </a:r>
            <a:r>
              <a:rPr lang="fr-CH" sz="2000" dirty="0" smtClean="0"/>
              <a:t> </a:t>
            </a:r>
            <a:r>
              <a:rPr lang="fr-CH" sz="2000" dirty="0" err="1" smtClean="0"/>
              <a:t>might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placed</a:t>
            </a:r>
            <a:r>
              <a:rPr lang="fr-CH" sz="2000" dirty="0" smtClean="0"/>
              <a:t> on the </a:t>
            </a:r>
            <a:r>
              <a:rPr lang="fr-CH" sz="2000" dirty="0" err="1" smtClean="0"/>
              <a:t>shipment</a:t>
            </a:r>
            <a:r>
              <a:rPr lang="fr-CH" sz="2000" dirty="0" smtClean="0"/>
              <a:t> to and </a:t>
            </a:r>
            <a:r>
              <a:rPr lang="fr-CH" sz="2000" dirty="0" err="1" smtClean="0"/>
              <a:t>from</a:t>
            </a:r>
            <a:r>
              <a:rPr lang="fr-CH" sz="2000" dirty="0" smtClean="0"/>
              <a:t> </a:t>
            </a:r>
            <a:r>
              <a:rPr lang="fr-CH" sz="2000" dirty="0" err="1" smtClean="0"/>
              <a:t>various</a:t>
            </a:r>
            <a:r>
              <a:rPr lang="fr-CH" sz="2000" dirty="0" smtClean="0"/>
              <a:t> countries of dual-use </a:t>
            </a:r>
            <a:r>
              <a:rPr lang="fr-CH" sz="2000" dirty="0" err="1" smtClean="0"/>
              <a:t>electronics</a:t>
            </a:r>
            <a:r>
              <a:rPr lang="fr-CH" sz="2000" dirty="0" smtClean="0"/>
              <a:t>. For us </a:t>
            </a:r>
            <a:r>
              <a:rPr lang="fr-CH" sz="2000" dirty="0" err="1" smtClean="0"/>
              <a:t>this</a:t>
            </a:r>
            <a:r>
              <a:rPr lang="fr-CH" sz="2000" dirty="0" smtClean="0"/>
              <a:t> </a:t>
            </a:r>
            <a:r>
              <a:rPr lang="fr-CH" sz="2000" dirty="0" err="1" smtClean="0"/>
              <a:t>includes</a:t>
            </a:r>
            <a:r>
              <a:rPr lang="fr-CH" sz="2000" dirty="0" smtClean="0"/>
              <a:t> Global </a:t>
            </a:r>
            <a:r>
              <a:rPr lang="fr-CH" sz="2000" dirty="0" err="1" smtClean="0"/>
              <a:t>Foundaries</a:t>
            </a: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138E2D-6DC6-4AA4-831E-BF7E8DA17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3489" y="3636645"/>
            <a:ext cx="4401274" cy="22698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63591E-046E-4E54-915C-EC5F771D1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010" y="1253182"/>
            <a:ext cx="4431753" cy="211295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6530-978C-4366-B9D9-FA2FF937539D}" type="datetime1">
              <a:rPr lang="en-GB" smtClean="0"/>
              <a:t>16/04/2019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16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2262" y="10955"/>
            <a:ext cx="2222727" cy="72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48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88809"/>
            <a:ext cx="11764736" cy="370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</a:rPr>
              <a:t>Putting effort into defining and maintaining a robust schedule with sufficient float (sufficient is defined by the level of risk)</a:t>
            </a:r>
          </a:p>
          <a:p>
            <a:r>
              <a:rPr lang="en-US" dirty="0" smtClean="0">
                <a:effectLst/>
              </a:rPr>
              <a:t>Assuring that, as far as possible, that the </a:t>
            </a:r>
            <a:r>
              <a:rPr lang="en-US" dirty="0" smtClean="0">
                <a:effectLst/>
              </a:rPr>
              <a:t>schedule/process </a:t>
            </a:r>
            <a:r>
              <a:rPr lang="en-US" dirty="0" smtClean="0">
                <a:effectLst/>
              </a:rPr>
              <a:t>is fault/delay tolerant and components can be redirected. This is especially true in bulk production</a:t>
            </a:r>
          </a:p>
          <a:p>
            <a:r>
              <a:rPr lang="en-US" dirty="0" smtClean="0"/>
              <a:t>Include a lot of preparation and understanding of the “interfaces</a:t>
            </a:r>
            <a:r>
              <a:rPr lang="en-US" dirty="0" smtClean="0"/>
              <a:t>”</a:t>
            </a:r>
          </a:p>
          <a:p>
            <a:r>
              <a:rPr lang="en-US" dirty="0" smtClean="0">
                <a:effectLst/>
              </a:rPr>
              <a:t>Process is owne</a:t>
            </a:r>
            <a:r>
              <a:rPr lang="en-US" dirty="0" smtClean="0"/>
              <a:t>d by the Activity Coordinators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Do not make pipelines too long or risk loss of control of quality.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857" y="4701750"/>
            <a:ext cx="3744686" cy="187834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1167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Build a robust schedule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6D1D-1D30-46C9-B967-3326703AEB51}" type="datetime1">
              <a:rPr lang="en-GB" smtClean="0"/>
              <a:t>16/04/2019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04110" y="5004706"/>
            <a:ext cx="7572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Build</a:t>
            </a:r>
            <a:r>
              <a:rPr lang="fr-CH" sz="2400" dirty="0" smtClean="0"/>
              <a:t> in </a:t>
            </a:r>
            <a:r>
              <a:rPr lang="fr-CH" sz="2400" dirty="0" err="1" smtClean="0"/>
              <a:t>sufficient</a:t>
            </a:r>
            <a:r>
              <a:rPr lang="fr-CH" sz="2400" dirty="0" smtClean="0"/>
              <a:t> time </a:t>
            </a:r>
            <a:r>
              <a:rPr lang="fr-CH" sz="2400" dirty="0" smtClean="0"/>
              <a:t>for </a:t>
            </a:r>
            <a:r>
              <a:rPr lang="fr-CH" sz="2400" dirty="0" err="1" smtClean="0"/>
              <a:t>integration</a:t>
            </a:r>
            <a:r>
              <a:rPr lang="fr-CH" sz="2400" dirty="0" smtClean="0"/>
              <a:t> and surface </a:t>
            </a:r>
            <a:r>
              <a:rPr lang="fr-CH" sz="2400" dirty="0" err="1" smtClean="0"/>
              <a:t>testing</a:t>
            </a:r>
            <a:endParaRPr lang="fr-CH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Minimize</a:t>
            </a:r>
            <a:r>
              <a:rPr lang="fr-CH" sz="2400" dirty="0" smtClean="0"/>
              <a:t> times in «hot» areas.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3620" y="0"/>
            <a:ext cx="1113745" cy="101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91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Complex Purchases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643" y="1102177"/>
            <a:ext cx="12019188" cy="5082949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preparataion</a:t>
            </a:r>
            <a:r>
              <a:rPr lang="fr-CH" dirty="0" smtClean="0"/>
              <a:t> for the </a:t>
            </a:r>
            <a:r>
              <a:rPr lang="fr-CH" dirty="0" err="1" smtClean="0"/>
              <a:t>purchase</a:t>
            </a:r>
            <a:r>
              <a:rPr lang="fr-CH" dirty="0" smtClean="0"/>
              <a:t> and </a:t>
            </a:r>
            <a:r>
              <a:rPr lang="fr-CH" dirty="0" err="1" smtClean="0"/>
              <a:t>delivery</a:t>
            </a:r>
            <a:r>
              <a:rPr lang="fr-CH" dirty="0" smtClean="0"/>
              <a:t> of high value, </a:t>
            </a:r>
            <a:r>
              <a:rPr lang="fr-CH" dirty="0" smtClean="0"/>
              <a:t>(high) </a:t>
            </a:r>
            <a:r>
              <a:rPr lang="fr-CH" dirty="0" smtClean="0"/>
              <a:t>volume,  </a:t>
            </a:r>
            <a:r>
              <a:rPr lang="fr-CH" dirty="0" err="1" smtClean="0"/>
              <a:t>complex</a:t>
            </a:r>
            <a:r>
              <a:rPr lang="fr-CH" dirty="0" smtClean="0"/>
              <a:t> parts, or services,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involve</a:t>
            </a:r>
            <a:r>
              <a:rPr lang="fr-CH" dirty="0" smtClean="0"/>
              <a:t> radiation qualification as part of the </a:t>
            </a:r>
            <a:r>
              <a:rPr lang="fr-CH" dirty="0" err="1" smtClean="0"/>
              <a:t>process</a:t>
            </a:r>
            <a:r>
              <a:rPr lang="fr-CH" dirty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very</a:t>
            </a:r>
            <a:r>
              <a:rPr lang="fr-CH" dirty="0" smtClean="0"/>
              <a:t> time </a:t>
            </a:r>
            <a:r>
              <a:rPr lang="fr-CH" dirty="0" err="1" smtClean="0"/>
              <a:t>consuming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, </a:t>
            </a:r>
            <a:r>
              <a:rPr lang="fr-CH" dirty="0" err="1" smtClean="0"/>
              <a:t>literaly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This </a:t>
            </a:r>
            <a:r>
              <a:rPr lang="fr-CH" dirty="0" err="1" smtClean="0"/>
              <a:t>complexity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frequently</a:t>
            </a:r>
            <a:r>
              <a:rPr lang="fr-CH" dirty="0" smtClean="0"/>
              <a:t> </a:t>
            </a:r>
            <a:r>
              <a:rPr lang="fr-CH" dirty="0" err="1" smtClean="0"/>
              <a:t>underestimated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frequently</a:t>
            </a:r>
            <a:r>
              <a:rPr lang="fr-CH" dirty="0" smtClean="0"/>
              <a:t> made </a:t>
            </a:r>
            <a:r>
              <a:rPr lang="fr-CH" dirty="0" err="1" smtClean="0"/>
              <a:t>complex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usually</a:t>
            </a:r>
            <a:r>
              <a:rPr lang="fr-CH" dirty="0" smtClean="0"/>
              <a:t> have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demanding</a:t>
            </a:r>
            <a:r>
              <a:rPr lang="fr-CH" dirty="0" smtClean="0"/>
              <a:t> </a:t>
            </a:r>
            <a:r>
              <a:rPr lang="fr-CH" dirty="0" err="1" smtClean="0"/>
              <a:t>requirements</a:t>
            </a:r>
            <a:endParaRPr lang="fr-CH" dirty="0" smtClean="0"/>
          </a:p>
          <a:p>
            <a:pPr lvl="1"/>
            <a:r>
              <a:rPr lang="fr-CH" dirty="0" smtClean="0"/>
              <a:t>Our production volumes are large but </a:t>
            </a:r>
            <a:r>
              <a:rPr lang="fr-CH" dirty="0" err="1" smtClean="0"/>
              <a:t>contracts</a:t>
            </a:r>
            <a:r>
              <a:rPr lang="fr-CH" dirty="0" smtClean="0"/>
              <a:t> </a:t>
            </a:r>
            <a:r>
              <a:rPr lang="fr-CH" dirty="0" err="1" smtClean="0"/>
              <a:t>infrequent</a:t>
            </a:r>
            <a:r>
              <a:rPr lang="fr-CH" dirty="0" smtClean="0"/>
              <a:t> –Niche </a:t>
            </a:r>
            <a:r>
              <a:rPr lang="fr-CH" dirty="0" err="1" smtClean="0"/>
              <a:t>markets</a:t>
            </a:r>
            <a:r>
              <a:rPr lang="fr-CH" dirty="0" smtClean="0"/>
              <a:t>.</a:t>
            </a:r>
          </a:p>
          <a:p>
            <a:pPr lvl="2"/>
            <a:r>
              <a:rPr lang="en-US" dirty="0"/>
              <a:t>We occupy these vendors for 2-3 years and </a:t>
            </a:r>
            <a:r>
              <a:rPr lang="en-US" dirty="0" smtClean="0"/>
              <a:t>then, next to, </a:t>
            </a:r>
            <a:r>
              <a:rPr lang="en-US" dirty="0"/>
              <a:t>nothing for </a:t>
            </a:r>
            <a:r>
              <a:rPr lang="en-US" dirty="0" smtClean="0"/>
              <a:t>10-15 </a:t>
            </a:r>
            <a:r>
              <a:rPr lang="en-US" dirty="0"/>
              <a:t>years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“Interest” from vendors evaporates as one gets closer to production – unstable situation</a:t>
            </a:r>
            <a:endParaRPr lang="fr-CH" dirty="0" smtClean="0"/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typically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vendors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R&amp;D phase and are </a:t>
            </a:r>
            <a:r>
              <a:rPr lang="fr-CH" dirty="0" err="1" smtClean="0"/>
              <a:t>legally</a:t>
            </a:r>
            <a:r>
              <a:rPr lang="fr-CH" dirty="0" smtClean="0"/>
              <a:t> </a:t>
            </a:r>
            <a:r>
              <a:rPr lang="fr-CH" dirty="0" err="1" smtClean="0"/>
              <a:t>obliged</a:t>
            </a:r>
            <a:r>
              <a:rPr lang="fr-CH" dirty="0" smtClean="0"/>
              <a:t> to open up to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vendors</a:t>
            </a:r>
            <a:r>
              <a:rPr lang="fr-CH" dirty="0" smtClean="0"/>
              <a:t> for </a:t>
            </a:r>
            <a:r>
              <a:rPr lang="fr-CH" dirty="0" err="1" smtClean="0"/>
              <a:t>Market</a:t>
            </a:r>
            <a:r>
              <a:rPr lang="fr-CH" dirty="0" smtClean="0"/>
              <a:t> </a:t>
            </a:r>
            <a:r>
              <a:rPr lang="fr-CH" dirty="0" err="1" smtClean="0"/>
              <a:t>Surveys</a:t>
            </a:r>
            <a:r>
              <a:rPr lang="fr-CH" dirty="0" smtClean="0"/>
              <a:t>. This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expensive</a:t>
            </a:r>
            <a:r>
              <a:rPr lang="fr-CH" dirty="0" smtClean="0"/>
              <a:t> and time </a:t>
            </a:r>
            <a:r>
              <a:rPr lang="fr-CH" dirty="0" err="1" smtClean="0"/>
              <a:t>consuming</a:t>
            </a:r>
            <a:r>
              <a:rPr lang="fr-CH" dirty="0"/>
              <a:t> </a:t>
            </a:r>
            <a:r>
              <a:rPr lang="fr-CH" dirty="0" smtClean="0"/>
              <a:t>as the qualifications </a:t>
            </a:r>
            <a:r>
              <a:rPr lang="fr-CH" dirty="0" err="1" smtClean="0"/>
              <a:t>take</a:t>
            </a:r>
            <a:r>
              <a:rPr lang="fr-CH" dirty="0" smtClean="0"/>
              <a:t> time and </a:t>
            </a:r>
            <a:r>
              <a:rPr lang="fr-CH" dirty="0" err="1" smtClean="0"/>
              <a:t>resourcess</a:t>
            </a:r>
            <a:r>
              <a:rPr lang="fr-CH" dirty="0" smtClean="0"/>
              <a:t>.</a:t>
            </a:r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purchases</a:t>
            </a:r>
            <a:r>
              <a:rPr lang="fr-CH" dirty="0" smtClean="0"/>
              <a:t> are </a:t>
            </a:r>
            <a:r>
              <a:rPr lang="fr-CH" dirty="0" err="1" smtClean="0"/>
              <a:t>frequently</a:t>
            </a:r>
            <a:r>
              <a:rPr lang="fr-CH" dirty="0" smtClean="0"/>
              <a:t> collaborative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</a:t>
            </a:r>
            <a:r>
              <a:rPr lang="fr-CH" dirty="0" err="1" smtClean="0"/>
              <a:t>special</a:t>
            </a:r>
            <a:r>
              <a:rPr lang="fr-CH" dirty="0" smtClean="0"/>
              <a:t> </a:t>
            </a:r>
            <a:r>
              <a:rPr lang="fr-CH" dirty="0" err="1" smtClean="0"/>
              <a:t>interests</a:t>
            </a:r>
            <a:endParaRPr lang="fr-CH" dirty="0" smtClean="0"/>
          </a:p>
          <a:p>
            <a:pPr lvl="1"/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frequently</a:t>
            </a:r>
            <a:r>
              <a:rPr lang="fr-CH" dirty="0" smtClean="0"/>
              <a:t> </a:t>
            </a:r>
            <a:r>
              <a:rPr lang="fr-CH" dirty="0" err="1" smtClean="0"/>
              <a:t>difficult</a:t>
            </a:r>
            <a:r>
              <a:rPr lang="fr-CH" dirty="0" smtClean="0"/>
              <a:t> to </a:t>
            </a:r>
            <a:r>
              <a:rPr lang="fr-CH" dirty="0" err="1" smtClean="0"/>
              <a:t>guage</a:t>
            </a:r>
            <a:r>
              <a:rPr lang="fr-CH" dirty="0" smtClean="0"/>
              <a:t> </a:t>
            </a:r>
            <a:r>
              <a:rPr lang="fr-CH" dirty="0" err="1" smtClean="0"/>
              <a:t>bulk</a:t>
            </a:r>
            <a:r>
              <a:rPr lang="fr-CH" dirty="0" smtClean="0"/>
              <a:t> production rates </a:t>
            </a:r>
            <a:r>
              <a:rPr lang="fr-CH" dirty="0" err="1" smtClean="0"/>
              <a:t>from</a:t>
            </a:r>
            <a:r>
              <a:rPr lang="fr-CH" dirty="0" smtClean="0"/>
              <a:t> R&amp;D </a:t>
            </a:r>
            <a:r>
              <a:rPr lang="fr-CH" dirty="0" err="1" smtClean="0"/>
              <a:t>campaigns</a:t>
            </a:r>
            <a:endParaRPr lang="fr-CH" dirty="0" smtClean="0"/>
          </a:p>
          <a:p>
            <a:pPr lvl="1"/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of </a:t>
            </a:r>
            <a:r>
              <a:rPr lang="fr-CH" dirty="0" err="1" smtClean="0"/>
              <a:t>particular</a:t>
            </a:r>
            <a:r>
              <a:rPr lang="fr-CH" dirty="0" smtClean="0"/>
              <a:t> </a:t>
            </a:r>
            <a:r>
              <a:rPr lang="fr-CH" dirty="0" err="1" smtClean="0"/>
              <a:t>concern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preparing</a:t>
            </a:r>
            <a:r>
              <a:rPr lang="fr-CH" dirty="0" smtClean="0"/>
              <a:t> for a long duration production</a:t>
            </a:r>
          </a:p>
          <a:p>
            <a:r>
              <a:rPr lang="fr-CH" dirty="0" err="1" smtClean="0"/>
              <a:t>Purchases</a:t>
            </a:r>
            <a:r>
              <a:rPr lang="fr-CH" dirty="0" smtClean="0"/>
              <a:t> </a:t>
            </a:r>
            <a:r>
              <a:rPr lang="fr-CH" dirty="0" err="1" smtClean="0"/>
              <a:t>accross</a:t>
            </a:r>
            <a:r>
              <a:rPr lang="fr-CH" dirty="0" smtClean="0"/>
              <a:t> </a:t>
            </a:r>
            <a:r>
              <a:rPr lang="fr-CH" dirty="0" err="1" smtClean="0"/>
              <a:t>experiments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have </a:t>
            </a:r>
            <a:r>
              <a:rPr lang="fr-CH" dirty="0" err="1" smtClean="0"/>
              <a:t>financial</a:t>
            </a:r>
            <a:r>
              <a:rPr lang="fr-CH" dirty="0" smtClean="0"/>
              <a:t> and </a:t>
            </a:r>
            <a:r>
              <a:rPr lang="fr-CH" dirty="0" err="1" smtClean="0"/>
              <a:t>organisational</a:t>
            </a:r>
            <a:r>
              <a:rPr lang="fr-CH" dirty="0" smtClean="0"/>
              <a:t> </a:t>
            </a:r>
            <a:r>
              <a:rPr lang="fr-CH" dirty="0" err="1" smtClean="0"/>
              <a:t>advandatages</a:t>
            </a:r>
            <a:endParaRPr lang="fr-CH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9079" y="0"/>
            <a:ext cx="1602921" cy="106941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F937-4024-4F9E-A17A-33DEAA94EADA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218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14" y="490765"/>
            <a:ext cx="11870872" cy="5197965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How should we approach production .. A comple</a:t>
            </a:r>
            <a:r>
              <a:rPr lang="en-US" dirty="0" smtClean="0"/>
              <a:t>x choice</a:t>
            </a:r>
          </a:p>
          <a:p>
            <a:r>
              <a:rPr lang="en-US" dirty="0" smtClean="0"/>
              <a:t>What we do is often bespoke and requires highly skilled construction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/>
              <a:t>In house</a:t>
            </a:r>
          </a:p>
          <a:p>
            <a:pPr lvl="1"/>
            <a:r>
              <a:rPr lang="en-US" dirty="0"/>
              <a:t>Staff costs dominate the total project costs. 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A variety of “models” from country to country, including: no or very limited long term technical resources in physics departments, applied physicists permanently on staff. </a:t>
            </a:r>
            <a:r>
              <a:rPr lang="en-US" dirty="0" smtClean="0"/>
              <a:t>Applied physicists augmented by technicians available from centrally resourced technology departments. Staff hired “off the street as required”.</a:t>
            </a:r>
          </a:p>
          <a:p>
            <a:pPr lvl="1"/>
            <a:r>
              <a:rPr lang="en-US" dirty="0"/>
              <a:t>Understand the needs of the Funding Agencies and "what </a:t>
            </a:r>
            <a:r>
              <a:rPr lang="en-US" dirty="0" smtClean="0"/>
              <a:t>constitutes</a:t>
            </a:r>
            <a:r>
              <a:rPr lang="en-US" dirty="0"/>
              <a:t>" </a:t>
            </a:r>
            <a:r>
              <a:rPr lang="en-US" dirty="0" smtClean="0"/>
              <a:t>success </a:t>
            </a:r>
            <a:r>
              <a:rPr lang="en-US" dirty="0"/>
              <a:t>for them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Design for ease of </a:t>
            </a:r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….</a:t>
            </a:r>
            <a:endParaRPr lang="en-US" dirty="0" smtClean="0"/>
          </a:p>
          <a:p>
            <a:r>
              <a:rPr lang="en-US" dirty="0"/>
              <a:t>In </a:t>
            </a:r>
            <a:r>
              <a:rPr lang="en-US" dirty="0" smtClean="0"/>
              <a:t>Industry</a:t>
            </a:r>
            <a:endParaRPr lang="en-US" dirty="0"/>
          </a:p>
          <a:p>
            <a:pPr lvl="1"/>
            <a:r>
              <a:rPr lang="en-US" dirty="0" smtClean="0"/>
              <a:t>It should be a goal to outsource the easier bulk productions. </a:t>
            </a:r>
          </a:p>
          <a:p>
            <a:pPr lvl="1"/>
            <a:r>
              <a:rPr lang="en-US" dirty="0" smtClean="0"/>
              <a:t>Engaging in joint R&amp;D can be expensive, shake down the process in house first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In-house or Industry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1CA3-A57F-43BE-A0CE-87160E60BA2F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07" y="19754"/>
            <a:ext cx="1461410" cy="137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10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1165"/>
            <a:ext cx="12192000" cy="720191"/>
          </a:xfrm>
          <a:solidFill>
            <a:srgbClr val="C0000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The organisers brief: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2A99-840A-42DA-88D3-2E008E80AD7E}" type="datetime1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4300" y="2677886"/>
            <a:ext cx="1207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Talk about the production of the ATLAS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tracker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and, in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particular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where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you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anticipate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problems</a:t>
            </a:r>
            <a:endParaRPr lang="fr-CH" sz="2400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fr-CH" sz="24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72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271" y="1258206"/>
            <a:ext cx="11821885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ffectLst/>
              </a:rPr>
              <a:t>The technical development phase for the ATLAS tracker is nearing an end.</a:t>
            </a:r>
          </a:p>
          <a:p>
            <a:r>
              <a:rPr lang="en-US" dirty="0" smtClean="0"/>
              <a:t>It builds on 10 years of operational experience and a similar amount of time on R&amp;D for the new tracker.</a:t>
            </a:r>
            <a:endParaRPr lang="en-US" dirty="0" smtClean="0">
              <a:effectLst/>
            </a:endParaRPr>
          </a:p>
          <a:p>
            <a:r>
              <a:rPr lang="en-US" dirty="0" smtClean="0"/>
              <a:t>After the TDRs the schedules have been re-examined and baselined for long term-tracking</a:t>
            </a:r>
          </a:p>
          <a:p>
            <a:r>
              <a:rPr lang="en-US" dirty="0" smtClean="0"/>
              <a:t>We are now entering the sequence of </a:t>
            </a:r>
            <a:r>
              <a:rPr lang="en-US" dirty="0" smtClean="0"/>
              <a:t>Final </a:t>
            </a:r>
            <a:r>
              <a:rPr lang="en-US" dirty="0"/>
              <a:t>D</a:t>
            </a:r>
            <a:r>
              <a:rPr lang="en-US" dirty="0" smtClean="0"/>
              <a:t>esign </a:t>
            </a:r>
            <a:r>
              <a:rPr lang="en-US" dirty="0" err="1"/>
              <a:t>T</a:t>
            </a:r>
            <a:r>
              <a:rPr lang="en-US" dirty="0" err="1" smtClean="0"/>
              <a:t>eviews</a:t>
            </a:r>
            <a:r>
              <a:rPr lang="en-US" dirty="0" smtClean="0"/>
              <a:t> </a:t>
            </a:r>
            <a:r>
              <a:rPr lang="en-US" dirty="0" smtClean="0"/>
              <a:t>and starting the pre-production period.</a:t>
            </a:r>
          </a:p>
          <a:p>
            <a:r>
              <a:rPr lang="en-US" dirty="0" smtClean="0"/>
              <a:t>We have put in place tools for monitoring and control during production.</a:t>
            </a:r>
          </a:p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are aiming to keep the surprises to a minimum.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Conclusions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B272-6254-48A4-BA8B-73172F45AB30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7580" y="24124"/>
            <a:ext cx="2171699" cy="111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33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2656" y="1825625"/>
            <a:ext cx="7326688" cy="4351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F804-233E-4F7D-86D5-3D46EC2F0C3F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21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773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The end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2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1165"/>
            <a:ext cx="12192000" cy="720191"/>
          </a:xfrm>
          <a:solidFill>
            <a:srgbClr val="C00000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The organisers brief: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4300" y="2677886"/>
            <a:ext cx="12077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Talk about the production of the ATLAS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tracker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and, in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particular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where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you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anticipate</a:t>
            </a:r>
            <a:r>
              <a:rPr lang="fr-CH" sz="24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2400" i="1" dirty="0" err="1">
                <a:solidFill>
                  <a:schemeClr val="accent6">
                    <a:lumMod val="75000"/>
                  </a:schemeClr>
                </a:solidFill>
              </a:rPr>
              <a:t>problems</a:t>
            </a:r>
            <a:endParaRPr lang="fr-CH" sz="2400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fr-CH" sz="2400" i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CH" sz="2400" b="1" i="1" dirty="0" err="1" smtClean="0">
                <a:solidFill>
                  <a:srgbClr val="C00000"/>
                </a:solidFill>
              </a:rPr>
              <a:t>Instead</a:t>
            </a:r>
            <a:r>
              <a:rPr lang="fr-CH" sz="2400" b="1" i="1" dirty="0" smtClean="0">
                <a:solidFill>
                  <a:srgbClr val="C00000"/>
                </a:solidFill>
              </a:rPr>
              <a:t>, and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because</a:t>
            </a:r>
            <a:r>
              <a:rPr lang="fr-CH" sz="2400" b="1" i="1" dirty="0" smtClean="0">
                <a:solidFill>
                  <a:srgbClr val="C00000"/>
                </a:solidFill>
              </a:rPr>
              <a:t>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we</a:t>
            </a:r>
            <a:r>
              <a:rPr lang="fr-CH" sz="2400" b="1" i="1" dirty="0" smtClean="0">
                <a:solidFill>
                  <a:srgbClr val="C00000"/>
                </a:solidFill>
              </a:rPr>
              <a:t> have a </a:t>
            </a:r>
            <a:r>
              <a:rPr lang="fr-CH" sz="2400" b="1" i="1" dirty="0" smtClean="0">
                <a:solidFill>
                  <a:srgbClr val="C00000"/>
                </a:solidFill>
              </a:rPr>
              <a:t>few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problems</a:t>
            </a:r>
            <a:r>
              <a:rPr lang="fr-CH" sz="2400" b="1" i="1" dirty="0" smtClean="0">
                <a:solidFill>
                  <a:srgbClr val="C00000"/>
                </a:solidFill>
              </a:rPr>
              <a:t> in the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past</a:t>
            </a:r>
            <a:r>
              <a:rPr lang="fr-CH" sz="2400" b="1" i="1" dirty="0" smtClean="0">
                <a:solidFill>
                  <a:srgbClr val="C00000"/>
                </a:solidFill>
              </a:rPr>
              <a:t>, </a:t>
            </a:r>
            <a:r>
              <a:rPr lang="fr-CH" sz="2400" b="1" i="1" dirty="0" smtClean="0">
                <a:solidFill>
                  <a:srgbClr val="C00000"/>
                </a:solidFill>
              </a:rPr>
              <a:t>I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am</a:t>
            </a:r>
            <a:r>
              <a:rPr lang="fr-CH" sz="2400" b="1" i="1" dirty="0" smtClean="0">
                <a:solidFill>
                  <a:srgbClr val="C00000"/>
                </a:solidFill>
              </a:rPr>
              <a:t>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going</a:t>
            </a:r>
            <a:r>
              <a:rPr lang="fr-CH" sz="2400" b="1" i="1" dirty="0" smtClean="0">
                <a:solidFill>
                  <a:srgbClr val="C00000"/>
                </a:solidFill>
              </a:rPr>
              <a:t> to talk about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what</a:t>
            </a:r>
            <a:r>
              <a:rPr lang="fr-CH" sz="2400" b="1" i="1" dirty="0" smtClean="0">
                <a:solidFill>
                  <a:srgbClr val="C00000"/>
                </a:solidFill>
              </a:rPr>
              <a:t> actions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we</a:t>
            </a:r>
            <a:r>
              <a:rPr lang="fr-CH" sz="2400" b="1" i="1" dirty="0">
                <a:solidFill>
                  <a:srgbClr val="C00000"/>
                </a:solidFill>
              </a:rPr>
              <a:t> </a:t>
            </a:r>
            <a:r>
              <a:rPr lang="fr-CH" sz="2400" b="1" i="1" dirty="0" smtClean="0">
                <a:solidFill>
                  <a:srgbClr val="C00000"/>
                </a:solidFill>
              </a:rPr>
              <a:t>are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taking</a:t>
            </a:r>
            <a:r>
              <a:rPr lang="fr-CH" sz="2400" b="1" i="1" dirty="0" smtClean="0">
                <a:solidFill>
                  <a:srgbClr val="C00000"/>
                </a:solidFill>
              </a:rPr>
              <a:t> to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avoid</a:t>
            </a:r>
            <a:r>
              <a:rPr lang="fr-CH" sz="2400" b="1" i="1" dirty="0" smtClean="0">
                <a:solidFill>
                  <a:srgbClr val="C00000"/>
                </a:solidFill>
              </a:rPr>
              <a:t> </a:t>
            </a:r>
            <a:r>
              <a:rPr lang="fr-CH" sz="2400" b="1" i="1" dirty="0" err="1" smtClean="0">
                <a:solidFill>
                  <a:srgbClr val="C00000"/>
                </a:solidFill>
              </a:rPr>
              <a:t>these</a:t>
            </a:r>
            <a:r>
              <a:rPr lang="fr-CH" sz="2400" b="1" i="1" dirty="0" smtClean="0">
                <a:solidFill>
                  <a:srgbClr val="C00000"/>
                </a:solidFill>
              </a:rPr>
              <a:t> situations in the future.</a:t>
            </a:r>
            <a:endParaRPr lang="en-GB" sz="2400" b="1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2EA4B-68F6-495C-8EB1-6FCCD0E1006F}" type="datetime1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71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278" b="25483"/>
          <a:stretch/>
        </p:blipFill>
        <p:spPr>
          <a:xfrm>
            <a:off x="209455" y="731356"/>
            <a:ext cx="11625666" cy="366871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1165"/>
            <a:ext cx="12192000" cy="720191"/>
          </a:xfrm>
          <a:solidFill>
            <a:srgbClr val="C0000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HL-LHC Upgrade: The Timeline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069" y="4572548"/>
            <a:ext cx="1043854" cy="1628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01" y="4545961"/>
            <a:ext cx="1053543" cy="1675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7986" y="4572548"/>
            <a:ext cx="1031828" cy="16226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5724" y="4560787"/>
            <a:ext cx="1065700" cy="16461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8224" y="4572548"/>
            <a:ext cx="1086491" cy="1701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4074" y="4549021"/>
            <a:ext cx="1073462" cy="16696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59972" y="6132523"/>
            <a:ext cx="983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ITk</a:t>
            </a:r>
            <a:r>
              <a:rPr lang="en-GB" sz="1600" b="1" dirty="0"/>
              <a:t>-</a:t>
            </a:r>
            <a:r>
              <a:rPr lang="en-GB" sz="1600" b="1" dirty="0" smtClean="0"/>
              <a:t>Strips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10234" y="6127609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Muons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65412" y="6137440"/>
            <a:ext cx="982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ITk</a:t>
            </a:r>
            <a:r>
              <a:rPr lang="en-GB" sz="1600" b="1" dirty="0" smtClean="0"/>
              <a:t>-Pixels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63155" y="6152189"/>
            <a:ext cx="886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LAr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Calo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60898" y="6147271"/>
            <a:ext cx="673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TDAQ</a:t>
            </a:r>
            <a:endParaRPr lang="en-GB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168280" y="6190289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Tile </a:t>
            </a:r>
            <a:r>
              <a:rPr lang="en-GB" sz="1600" b="1" dirty="0" err="1" smtClean="0"/>
              <a:t>Calo</a:t>
            </a:r>
            <a:endParaRPr lang="en-GB" sz="16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531819" y="1276350"/>
            <a:ext cx="0" cy="275272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75037" y="3848714"/>
            <a:ext cx="581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C00000"/>
                </a:solidFill>
              </a:rPr>
              <a:t>Now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CB693-7A60-45FB-BFBC-42109CF8D72A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8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165"/>
            <a:ext cx="12192000" cy="720191"/>
          </a:xfrm>
          <a:solidFill>
            <a:srgbClr val="C0000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Upgraded Tracker : General Design Considerations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511" y="731355"/>
            <a:ext cx="6109667" cy="39389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512" y="4540475"/>
            <a:ext cx="51097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Rapidity reach extended to |</a:t>
            </a:r>
            <a:r>
              <a:rPr lang="en-GB" dirty="0" smtClean="0">
                <a:latin typeface="Symbol" panose="05050102010706020507" pitchFamily="18" charset="2"/>
              </a:rPr>
              <a:t>h</a:t>
            </a:r>
            <a:r>
              <a:rPr lang="en-GB" dirty="0" smtClean="0"/>
              <a:t>| = 4</a:t>
            </a:r>
          </a:p>
          <a:p>
            <a:r>
              <a:rPr lang="en-GB" dirty="0" smtClean="0"/>
              <a:t>Total Integrated luminosity up to 4,000 </a:t>
            </a:r>
            <a:r>
              <a:rPr lang="en-GB" dirty="0" smtClean="0"/>
              <a:t>fb</a:t>
            </a:r>
            <a:r>
              <a:rPr lang="en-GB" b="1" baseline="30000" dirty="0" smtClean="0"/>
              <a:t>-1 </a:t>
            </a:r>
            <a:endParaRPr lang="en-GB" b="1" baseline="30000" dirty="0" smtClean="0"/>
          </a:p>
          <a:p>
            <a:r>
              <a:rPr lang="en-GB" dirty="0"/>
              <a:t> </a:t>
            </a:r>
            <a:r>
              <a:rPr lang="en-GB" dirty="0" smtClean="0"/>
              <a:t>      Inner Pixel section replaced after 2,000 fb</a:t>
            </a:r>
            <a:r>
              <a:rPr lang="en-GB" b="1" baseline="30000" dirty="0" smtClean="0"/>
              <a:t>-1</a:t>
            </a:r>
            <a:endParaRPr lang="en-GB" dirty="0" smtClean="0"/>
          </a:p>
          <a:p>
            <a:r>
              <a:rPr lang="en-GB" dirty="0" smtClean="0"/>
              <a:t>Instantaneous luminosity up to 7.5 x 10</a:t>
            </a:r>
            <a:r>
              <a:rPr lang="en-GB" baseline="30000" dirty="0" smtClean="0"/>
              <a:t>34</a:t>
            </a:r>
            <a:r>
              <a:rPr lang="en-GB" dirty="0" smtClean="0"/>
              <a:t> cm</a:t>
            </a:r>
            <a:r>
              <a:rPr lang="en-GB" b="1" baseline="30000" dirty="0" smtClean="0"/>
              <a:t>-2</a:t>
            </a:r>
            <a:r>
              <a:rPr lang="en-GB" dirty="0" smtClean="0"/>
              <a:t> s</a:t>
            </a:r>
            <a:r>
              <a:rPr lang="en-GB" b="1" baseline="30000" dirty="0" smtClean="0"/>
              <a:t>-1</a:t>
            </a:r>
          </a:p>
          <a:p>
            <a:r>
              <a:rPr lang="en-GB" dirty="0"/>
              <a:t> </a:t>
            </a:r>
            <a:r>
              <a:rPr lang="en-GB" dirty="0" smtClean="0"/>
              <a:t>    200 inelastic proton-proton collisions per crossing</a:t>
            </a:r>
          </a:p>
          <a:p>
            <a:r>
              <a:rPr lang="en-GB" dirty="0" smtClean="0"/>
              <a:t>10 years of operational lifetime</a:t>
            </a:r>
          </a:p>
          <a:p>
            <a:endParaRPr lang="en-GB" b="1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6004847" y="4825020"/>
            <a:ext cx="60019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2017 The Strip tracker Technical Design Report </a:t>
            </a:r>
            <a:r>
              <a:rPr lang="en-GB" sz="1600" u="sng" dirty="0" smtClean="0">
                <a:hlinkClick r:id="rId3"/>
              </a:rPr>
              <a:t>https://cds.cern.ch/record/2257755/files/ATLAS-TDR-025.pdf</a:t>
            </a:r>
            <a:endParaRPr lang="en-GB" sz="1600" dirty="0" smtClean="0"/>
          </a:p>
          <a:p>
            <a:r>
              <a:rPr lang="en-GB" sz="1600" b="1" dirty="0" smtClean="0"/>
              <a:t>2018 The Pixel tracker Technical Design Report </a:t>
            </a:r>
            <a:r>
              <a:rPr lang="en-GB" sz="1600" u="sng" dirty="0" smtClean="0">
                <a:hlinkClick r:id="rId4"/>
              </a:rPr>
              <a:t>https://cds.cern.ch/record/2285585/files/ATLAS-TDR-030.pdf</a:t>
            </a:r>
            <a:endParaRPr lang="en-GB" sz="1600" u="sng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229350" y="980460"/>
            <a:ext cx="617598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Design based on ~10 years of operation with existing tracker</a:t>
            </a:r>
          </a:p>
          <a:p>
            <a:r>
              <a:rPr lang="en-GB" dirty="0"/>
              <a:t>	</a:t>
            </a:r>
            <a:r>
              <a:rPr lang="en-GB" dirty="0" smtClean="0"/>
              <a:t>Monolithic all silicon design</a:t>
            </a:r>
          </a:p>
          <a:p>
            <a:r>
              <a:rPr lang="en-GB" dirty="0"/>
              <a:t>	</a:t>
            </a:r>
            <a:r>
              <a:rPr lang="en-GB" dirty="0" smtClean="0"/>
              <a:t>5 barrel pixel layers &amp; forward disks to high </a:t>
            </a:r>
            <a:r>
              <a:rPr lang="en-GB" dirty="0" smtClean="0">
                <a:latin typeface="Symbol" panose="05050102010706020507" pitchFamily="18" charset="2"/>
              </a:rPr>
              <a:t>h </a:t>
            </a:r>
          </a:p>
          <a:p>
            <a:r>
              <a:rPr lang="en-GB" dirty="0"/>
              <a:t>	</a:t>
            </a:r>
            <a:r>
              <a:rPr lang="en-GB" dirty="0" smtClean="0"/>
              <a:t>4 barrel strip layers &amp; 6 end cap discs on each side</a:t>
            </a:r>
            <a:endParaRPr lang="en-GB" dirty="0"/>
          </a:p>
          <a:p>
            <a:r>
              <a:rPr lang="en-GB" dirty="0" smtClean="0"/>
              <a:t>Designed for </a:t>
            </a:r>
          </a:p>
          <a:p>
            <a:r>
              <a:rPr lang="en-GB" dirty="0"/>
              <a:t>	</a:t>
            </a:r>
            <a:r>
              <a:rPr lang="en-GB" dirty="0" smtClean="0"/>
              <a:t>low mass, high tracking </a:t>
            </a:r>
            <a:r>
              <a:rPr lang="en-GB" dirty="0"/>
              <a:t>efficiency tracks P</a:t>
            </a:r>
            <a:r>
              <a:rPr lang="en-GB" sz="2000" b="1" baseline="-25000" dirty="0"/>
              <a:t>T</a:t>
            </a:r>
            <a:r>
              <a:rPr lang="en-GB" dirty="0"/>
              <a:t> &gt; 1 GeV,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low </a:t>
            </a:r>
            <a:r>
              <a:rPr lang="en-GB" dirty="0" smtClean="0"/>
              <a:t>fake </a:t>
            </a:r>
            <a:r>
              <a:rPr lang="en-GB" dirty="0" smtClean="0"/>
              <a:t>rake, </a:t>
            </a:r>
            <a:r>
              <a:rPr lang="en-GB" dirty="0" smtClean="0"/>
              <a:t>primary &amp; secondary </a:t>
            </a:r>
            <a:r>
              <a:rPr lang="en-GB" dirty="0" err="1" smtClean="0"/>
              <a:t>reconsruction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fault tolerant against limited component losses</a:t>
            </a:r>
          </a:p>
          <a:p>
            <a:r>
              <a:rPr lang="en-GB" dirty="0"/>
              <a:t>	</a:t>
            </a:r>
            <a:r>
              <a:rPr lang="en-GB" dirty="0" smtClean="0"/>
              <a:t>accommodate timing detector at high </a:t>
            </a:r>
            <a:r>
              <a:rPr lang="en-GB" dirty="0" smtClean="0">
                <a:latin typeface="Symbol" panose="05050102010706020507" pitchFamily="18" charset="2"/>
              </a:rPr>
              <a:t>h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dirty="0" smtClean="0"/>
              <a:t>1 MHz readout L0 Only, 4 MHz L0-L1</a:t>
            </a:r>
          </a:p>
          <a:p>
            <a:r>
              <a:rPr lang="en-GB" dirty="0" smtClean="0"/>
              <a:t>Where possible reused existing services HV</a:t>
            </a:r>
            <a:r>
              <a:rPr lang="en-GB" dirty="0" smtClean="0"/>
              <a:t>, LV </a:t>
            </a:r>
            <a:r>
              <a:rPr lang="en-GB" dirty="0" smtClean="0"/>
              <a:t>cable &amp; </a:t>
            </a:r>
            <a:r>
              <a:rPr lang="en-GB" dirty="0" smtClean="0"/>
              <a:t>dry gas</a:t>
            </a:r>
            <a:endParaRPr lang="en-GB" dirty="0" smtClean="0"/>
          </a:p>
          <a:p>
            <a:r>
              <a:rPr lang="en-GB" dirty="0" smtClean="0"/>
              <a:t>New C02 cooling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A0290-69F0-4F92-9077-89C6E0946A47}" type="datetime1">
              <a:rPr lang="en-GB" smtClean="0"/>
              <a:t>16/04/2019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31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81" y="783403"/>
            <a:ext cx="6382828" cy="5506632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PIXELS</a:t>
            </a:r>
          </a:p>
          <a:p>
            <a:pPr lvl="1"/>
            <a:r>
              <a:rPr lang="en-GB" sz="1600" dirty="0" smtClean="0"/>
              <a:t>Active area of 12.7 m</a:t>
            </a:r>
            <a:r>
              <a:rPr lang="en-GB" sz="1600" b="1" baseline="30000" dirty="0" smtClean="0"/>
              <a:t>2</a:t>
            </a:r>
            <a:r>
              <a:rPr lang="en-GB" sz="1600" dirty="0" smtClean="0"/>
              <a:t> of silicon</a:t>
            </a:r>
          </a:p>
          <a:p>
            <a:pPr lvl="1"/>
            <a:r>
              <a:rPr lang="en-GB" sz="1600" dirty="0" smtClean="0"/>
              <a:t>&gt; 10,000 installed hybrid modules</a:t>
            </a:r>
          </a:p>
          <a:p>
            <a:pPr lvl="1"/>
            <a:r>
              <a:rPr lang="en-GB" sz="1600" dirty="0" smtClean="0"/>
              <a:t>Unit cell </a:t>
            </a:r>
            <a:r>
              <a:rPr lang="en-GB" sz="1600" dirty="0" smtClean="0"/>
              <a:t>size 50 x 50 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</a:t>
            </a:r>
            <a:r>
              <a:rPr lang="en-GB" sz="1600" baseline="30000" dirty="0" smtClean="0"/>
              <a:t>2 </a:t>
            </a:r>
            <a:r>
              <a:rPr lang="en-GB" sz="1600" dirty="0" smtClean="0"/>
              <a:t>or 25 x 100 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</a:t>
            </a:r>
            <a:r>
              <a:rPr lang="en-GB" sz="1600" baseline="30000" dirty="0" smtClean="0"/>
              <a:t>2</a:t>
            </a:r>
            <a:endParaRPr lang="en-GB" sz="1600" dirty="0" smtClean="0"/>
          </a:p>
          <a:p>
            <a:pPr lvl="1"/>
            <a:r>
              <a:rPr lang="en-GB" sz="1600" dirty="0" smtClean="0"/>
              <a:t>Sensors</a:t>
            </a:r>
          </a:p>
          <a:p>
            <a:pPr lvl="2"/>
            <a:r>
              <a:rPr lang="en-GB" sz="1400" b="1" dirty="0" smtClean="0"/>
              <a:t>Layer 0</a:t>
            </a:r>
            <a:r>
              <a:rPr lang="en-GB" sz="1400" dirty="0" smtClean="0"/>
              <a:t>: </a:t>
            </a:r>
            <a:r>
              <a:rPr lang="en-GB" sz="1400" dirty="0"/>
              <a:t>t</a:t>
            </a:r>
            <a:r>
              <a:rPr lang="en-GB" sz="1400" dirty="0" smtClean="0"/>
              <a:t>hin </a:t>
            </a:r>
            <a:r>
              <a:rPr lang="en-GB" sz="1400" dirty="0" smtClean="0"/>
              <a:t>edge 3D, radius 39mm up to 1.3 x 10</a:t>
            </a:r>
            <a:r>
              <a:rPr lang="en-GB" sz="1400" baseline="30000" dirty="0" smtClean="0"/>
              <a:t>16</a:t>
            </a:r>
            <a:r>
              <a:rPr lang="en-GB" sz="1400" dirty="0" smtClean="0"/>
              <a:t> </a:t>
            </a:r>
            <a:r>
              <a:rPr lang="en-GB" sz="1400" dirty="0" err="1" smtClean="0"/>
              <a:t>n</a:t>
            </a:r>
            <a:r>
              <a:rPr lang="en-GB" sz="1400" baseline="-25000" dirty="0" err="1" smtClean="0"/>
              <a:t>eq</a:t>
            </a:r>
            <a:r>
              <a:rPr lang="en-GB" sz="1400" dirty="0" smtClean="0"/>
              <a:t>/cm</a:t>
            </a:r>
            <a:r>
              <a:rPr lang="en-GB" sz="1400" baseline="30000" dirty="0" smtClean="0"/>
              <a:t>2</a:t>
            </a:r>
          </a:p>
          <a:p>
            <a:pPr lvl="2"/>
            <a:r>
              <a:rPr lang="en-GB" sz="1400" b="1" dirty="0" smtClean="0"/>
              <a:t>Layer 1</a:t>
            </a:r>
            <a:r>
              <a:rPr lang="en-GB" sz="1400" dirty="0" smtClean="0"/>
              <a:t>: 100 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m </a:t>
            </a:r>
            <a:r>
              <a:rPr lang="en-GB" sz="1400" dirty="0" smtClean="0"/>
              <a:t>thin-planar </a:t>
            </a:r>
            <a:r>
              <a:rPr lang="en-GB" sz="1400" dirty="0" smtClean="0"/>
              <a:t>n-in-p technology</a:t>
            </a:r>
          </a:p>
          <a:p>
            <a:pPr lvl="2"/>
            <a:r>
              <a:rPr lang="en-GB" sz="1400" b="1" dirty="0" smtClean="0"/>
              <a:t>Layers 2, 3 &amp; 4</a:t>
            </a:r>
            <a:r>
              <a:rPr lang="en-GB" sz="1400" dirty="0" smtClean="0"/>
              <a:t>: </a:t>
            </a:r>
            <a:r>
              <a:rPr lang="en-GB" sz="1400" dirty="0" smtClean="0"/>
              <a:t>thick-planar, 150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m </a:t>
            </a:r>
            <a:r>
              <a:rPr lang="en-GB" sz="1400" dirty="0" smtClean="0"/>
              <a:t>to 4,000fb</a:t>
            </a:r>
            <a:r>
              <a:rPr lang="en-GB" sz="1400" b="1" baseline="30000" dirty="0" smtClean="0"/>
              <a:t>-1</a:t>
            </a:r>
          </a:p>
          <a:p>
            <a:pPr lvl="2"/>
            <a:r>
              <a:rPr lang="en-GB" sz="1400" dirty="0" smtClean="0"/>
              <a:t>Multiple vendors, choices based on performance, cost &amp; capacity</a:t>
            </a:r>
          </a:p>
          <a:p>
            <a:r>
              <a:rPr lang="en-GB" sz="2000" dirty="0" smtClean="0"/>
              <a:t>FE Readout</a:t>
            </a:r>
          </a:p>
          <a:p>
            <a:pPr lvl="1"/>
            <a:r>
              <a:rPr lang="en-GB" sz="1800" dirty="0" smtClean="0"/>
              <a:t>Realized in 165 nm TSMC technology, Chip size ~2x2cm with 160k pixels. 4 x 1.18 Gb/s links with data compression.</a:t>
            </a:r>
            <a:r>
              <a:rPr lang="en-GB" sz="1800" dirty="0"/>
              <a:t> </a:t>
            </a:r>
            <a:r>
              <a:rPr lang="en-GB" sz="1800" dirty="0" smtClean="0"/>
              <a:t>Occupancy up to 223 hits/chip/BC</a:t>
            </a:r>
          </a:p>
          <a:p>
            <a:pPr lvl="1"/>
            <a:r>
              <a:rPr lang="en-GB" sz="1800" dirty="0" smtClean="0"/>
              <a:t>Demonstrator chip based in RD53A</a:t>
            </a:r>
          </a:p>
          <a:p>
            <a:pPr lvl="1"/>
            <a:r>
              <a:rPr lang="en-GB" sz="1800" dirty="0" smtClean="0"/>
              <a:t>Serial </a:t>
            </a:r>
            <a:r>
              <a:rPr lang="en-GB" sz="1800" dirty="0" smtClean="0"/>
              <a:t>powering – Thermal management important (-35</a:t>
            </a:r>
            <a:r>
              <a:rPr lang="en-GB" sz="1800" baseline="30000" dirty="0" smtClean="0"/>
              <a:t>o</a:t>
            </a:r>
            <a:r>
              <a:rPr lang="en-GB" sz="1800" dirty="0" smtClean="0"/>
              <a:t>C)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Some </a:t>
            </a:r>
            <a:r>
              <a:rPr lang="en-GB" b="1" dirty="0" err="1" smtClean="0">
                <a:solidFill>
                  <a:schemeClr val="bg1"/>
                </a:solidFill>
              </a:rPr>
              <a:t>ITk</a:t>
            </a:r>
            <a:r>
              <a:rPr lang="en-GB" b="1" dirty="0" smtClean="0">
                <a:solidFill>
                  <a:schemeClr val="bg1"/>
                </a:solidFill>
              </a:rPr>
              <a:t> Challenges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55677" y="783403"/>
            <a:ext cx="5808406" cy="5506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300" b="1" dirty="0" smtClean="0"/>
              <a:t>STRIPS</a:t>
            </a:r>
          </a:p>
          <a:p>
            <a:pPr lvl="1"/>
            <a:r>
              <a:rPr lang="en-GB" sz="1600" dirty="0" smtClean="0"/>
              <a:t>Active area of 165 m</a:t>
            </a:r>
            <a:r>
              <a:rPr lang="en-GB" sz="1600" b="1" baseline="30000" dirty="0" smtClean="0"/>
              <a:t>2</a:t>
            </a:r>
            <a:r>
              <a:rPr lang="en-GB" sz="1600" dirty="0" smtClean="0"/>
              <a:t> of silicon</a:t>
            </a:r>
          </a:p>
          <a:p>
            <a:pPr lvl="1"/>
            <a:r>
              <a:rPr lang="en-GB" sz="1600" dirty="0" smtClean="0"/>
              <a:t>17,888 installed modules</a:t>
            </a:r>
          </a:p>
          <a:p>
            <a:pPr lvl="1"/>
            <a:r>
              <a:rPr lang="en-GB" sz="1600" dirty="0"/>
              <a:t>Modules ~10cm</a:t>
            </a:r>
            <a:r>
              <a:rPr lang="en-GB" sz="1600" baseline="30000" dirty="0"/>
              <a:t>2</a:t>
            </a:r>
            <a:r>
              <a:rPr lang="en-GB" sz="1600" dirty="0"/>
              <a:t> (1 sensor/module</a:t>
            </a:r>
            <a:r>
              <a:rPr lang="en-GB" sz="1600" dirty="0" smtClean="0"/>
              <a:t>)</a:t>
            </a:r>
            <a:endParaRPr lang="en-GB" sz="1600" dirty="0" smtClean="0"/>
          </a:p>
          <a:p>
            <a:pPr lvl="1"/>
            <a:r>
              <a:rPr lang="en-GB" sz="1600" dirty="0"/>
              <a:t>Short (long) strips in barrel close to (far from) </a:t>
            </a:r>
            <a:r>
              <a:rPr lang="en-GB" sz="1600" dirty="0" smtClean="0"/>
              <a:t>IP</a:t>
            </a:r>
            <a:endParaRPr lang="en-GB" sz="1600" dirty="0" smtClean="0"/>
          </a:p>
          <a:p>
            <a:pPr lvl="1"/>
            <a:r>
              <a:rPr lang="en-GB" sz="1600" dirty="0" smtClean="0"/>
              <a:t>Strip </a:t>
            </a:r>
            <a:r>
              <a:rPr lang="en-GB" sz="1600" dirty="0" smtClean="0"/>
              <a:t>pitch ~70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m, &gt; 59 M channels, AC coupled n</a:t>
            </a:r>
            <a:r>
              <a:rPr lang="en-GB" sz="1800" b="1" baseline="30000" dirty="0" smtClean="0"/>
              <a:t>+</a:t>
            </a:r>
            <a:r>
              <a:rPr lang="en-GB" sz="1600" dirty="0" smtClean="0"/>
              <a:t>-in-p FZ</a:t>
            </a:r>
          </a:p>
          <a:p>
            <a:pPr lvl="1"/>
            <a:r>
              <a:rPr lang="en-GB" sz="1600" dirty="0" smtClean="0"/>
              <a:t>Tolerance up </a:t>
            </a:r>
            <a:r>
              <a:rPr lang="en-GB" sz="1600" dirty="0"/>
              <a:t>to </a:t>
            </a:r>
            <a:r>
              <a:rPr lang="en-GB" sz="1600" dirty="0" smtClean="0"/>
              <a:t>8.1 </a:t>
            </a:r>
            <a:r>
              <a:rPr lang="en-GB" sz="1600" dirty="0"/>
              <a:t>x </a:t>
            </a:r>
            <a:r>
              <a:rPr lang="en-GB" sz="1600" dirty="0" smtClean="0"/>
              <a:t>10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 </a:t>
            </a:r>
            <a:r>
              <a:rPr lang="en-GB" sz="1600" dirty="0" err="1" smtClean="0"/>
              <a:t>n</a:t>
            </a:r>
            <a:r>
              <a:rPr lang="en-GB" sz="1600" baseline="-25000" dirty="0" err="1" smtClean="0"/>
              <a:t>eq</a:t>
            </a:r>
            <a:r>
              <a:rPr lang="en-GB" sz="1600" dirty="0" smtClean="0"/>
              <a:t>/cm</a:t>
            </a:r>
            <a:r>
              <a:rPr lang="en-GB" sz="1600" baseline="30000" dirty="0" smtClean="0"/>
              <a:t>2 </a:t>
            </a:r>
            <a:r>
              <a:rPr lang="en-GB" sz="1600" dirty="0" smtClean="0"/>
              <a:t>with 33 </a:t>
            </a:r>
            <a:r>
              <a:rPr lang="en-GB" sz="1600" dirty="0" err="1" smtClean="0"/>
              <a:t>Mrad</a:t>
            </a:r>
            <a:r>
              <a:rPr lang="en-GB" sz="1600" dirty="0" smtClean="0"/>
              <a:t> up to 700V</a:t>
            </a:r>
          </a:p>
          <a:p>
            <a:pPr lvl="1"/>
            <a:r>
              <a:rPr lang="en-GB" sz="1600" dirty="0" smtClean="0"/>
              <a:t>Highly modular, designed for ease of construction </a:t>
            </a:r>
          </a:p>
          <a:p>
            <a:pPr lvl="1"/>
            <a:r>
              <a:rPr lang="en-GB" sz="1600" dirty="0" smtClean="0"/>
              <a:t>Truly global construction </a:t>
            </a:r>
          </a:p>
          <a:p>
            <a:r>
              <a:rPr lang="en-GB" sz="2000" dirty="0" smtClean="0"/>
              <a:t>FE Readout - binary</a:t>
            </a:r>
            <a:endParaRPr lang="en-GB" sz="2000" dirty="0" smtClean="0"/>
          </a:p>
          <a:p>
            <a:pPr lvl="1"/>
            <a:r>
              <a:rPr lang="en-GB" sz="1800" dirty="0" smtClean="0"/>
              <a:t>GF 130nm technology, 640 MB/s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0624" y="4383049"/>
            <a:ext cx="2720434" cy="1746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668" y="4549943"/>
            <a:ext cx="2081212" cy="15924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51" y="5256232"/>
            <a:ext cx="2771775" cy="1085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4676" y="5269410"/>
            <a:ext cx="4272424" cy="95702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2F30-9DF4-4325-BE78-EE341EA20ECC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888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…Strip Mechanics </a:t>
            </a:r>
            <a:r>
              <a:rPr lang="en-GB" b="1" dirty="0" smtClean="0">
                <a:solidFill>
                  <a:schemeClr val="bg1"/>
                </a:solidFill>
              </a:rPr>
              <a:t>local support concepts </a:t>
            </a:r>
            <a:r>
              <a:rPr lang="en-GB" b="1" dirty="0" smtClean="0">
                <a:solidFill>
                  <a:schemeClr val="bg1"/>
                </a:solidFill>
              </a:rPr>
              <a:t>and realization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" y="2554767"/>
            <a:ext cx="6615794" cy="16502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2" y="800099"/>
            <a:ext cx="6429375" cy="16859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83" y="4697187"/>
            <a:ext cx="11482389" cy="192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522" y="1547785"/>
            <a:ext cx="5209076" cy="280987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4C9E-AF96-476F-AB76-443E5F90F891}" type="datetime1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7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30522" y="1183821"/>
            <a:ext cx="5209076" cy="31738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71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…Pixel local support concepts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529" y="3952875"/>
            <a:ext cx="3045277" cy="25754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733" y="3930928"/>
            <a:ext cx="2876550" cy="2619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5450" y="3968210"/>
            <a:ext cx="1455965" cy="2418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487" y="1190625"/>
            <a:ext cx="10487025" cy="27622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3BB2-7766-4A0B-ACF4-7F45BB71F0B5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8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400300" y="847725"/>
            <a:ext cx="9492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End Cap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819150"/>
            <a:ext cx="13429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Outer Barrel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382125" y="838200"/>
            <a:ext cx="14009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Inner</a:t>
            </a:r>
            <a:r>
              <a:rPr lang="fr-CH" dirty="0" smtClean="0"/>
              <a:t>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25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5" y="758824"/>
            <a:ext cx="12001500" cy="5489575"/>
          </a:xfrm>
        </p:spPr>
        <p:txBody>
          <a:bodyPr>
            <a:normAutofit fontScale="70000" lnSpcReduction="20000"/>
          </a:bodyPr>
          <a:lstStyle/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What does one think of when one thinks of potential problems?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Past construction experience can be useful, but only up to a point.</a:t>
            </a:r>
          </a:p>
          <a:p>
            <a:r>
              <a:rPr lang="en-US" dirty="0"/>
              <a:t>One should </a:t>
            </a:r>
            <a:r>
              <a:rPr lang="en-US" dirty="0" smtClean="0"/>
              <a:t>be aware that </a:t>
            </a:r>
            <a:r>
              <a:rPr lang="en-US" dirty="0"/>
              <a:t>problems </a:t>
            </a:r>
            <a:r>
              <a:rPr lang="en-US" dirty="0" smtClean="0"/>
              <a:t>can occur everywhere </a:t>
            </a:r>
            <a:r>
              <a:rPr lang="en-US" dirty="0"/>
              <a:t>…… Hope for the best, plan for the worst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One needs to differentiate, at some level, between large volume and small volume production items. Everything is relative and we are talking about HL-LHC scales.</a:t>
            </a:r>
            <a:r>
              <a:rPr lang="en-US" dirty="0"/>
              <a:t> </a:t>
            </a:r>
            <a:r>
              <a:rPr lang="en-US" dirty="0" smtClean="0">
                <a:effectLst/>
              </a:rPr>
              <a:t>Large volume includes, modules (and all parts therein, sensors, ASICs, power boards), local supports, services ...</a:t>
            </a:r>
            <a:r>
              <a:rPr lang="en-US" dirty="0" err="1" smtClean="0">
                <a:effectLst/>
              </a:rPr>
              <a:t>etc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4 stage - ATLAS review </a:t>
            </a:r>
            <a:r>
              <a:rPr lang="en-GB" dirty="0" smtClean="0"/>
              <a:t>process (all items), </a:t>
            </a:r>
            <a:r>
              <a:rPr lang="en-GB" dirty="0" smtClean="0"/>
              <a:t>helps a lot.</a:t>
            </a:r>
          </a:p>
          <a:p>
            <a:pPr lvl="1"/>
            <a:r>
              <a:rPr lang="en-GB" dirty="0" smtClean="0"/>
              <a:t>Specification Review  			</a:t>
            </a:r>
            <a:r>
              <a:rPr lang="en-GB" b="1" dirty="0" smtClean="0"/>
              <a:t>SR</a:t>
            </a:r>
          </a:p>
          <a:p>
            <a:pPr lvl="1"/>
            <a:r>
              <a:rPr lang="en-GB" dirty="0" smtClean="0"/>
              <a:t>Preliminary Design Review 		</a:t>
            </a:r>
            <a:r>
              <a:rPr lang="en-GB" b="1" dirty="0" smtClean="0"/>
              <a:t>PDR 		</a:t>
            </a:r>
            <a:r>
              <a:rPr lang="en-GB" dirty="0" smtClean="0"/>
              <a:t>No submissions before successful PRR</a:t>
            </a:r>
          </a:p>
          <a:p>
            <a:pPr lvl="1"/>
            <a:r>
              <a:rPr lang="en-GB" dirty="0" smtClean="0"/>
              <a:t>Final Design Review  			</a:t>
            </a:r>
            <a:r>
              <a:rPr lang="en-GB" b="1" dirty="0" smtClean="0"/>
              <a:t>FDR</a:t>
            </a:r>
          </a:p>
          <a:p>
            <a:pPr lvl="1"/>
            <a:r>
              <a:rPr lang="en-GB" dirty="0" smtClean="0"/>
              <a:t>Production Readiness Review 		</a:t>
            </a:r>
            <a:r>
              <a:rPr lang="en-GB" b="1" dirty="0" smtClean="0"/>
              <a:t>PRR</a:t>
            </a:r>
          </a:p>
          <a:p>
            <a:r>
              <a:rPr lang="en-GB" dirty="0" smtClean="0"/>
              <a:t>These formal, robust reviews help minimize development time and reduce schedule and cost risk in production</a:t>
            </a:r>
          </a:p>
          <a:p>
            <a:r>
              <a:rPr lang="en-GB" dirty="0" smtClean="0"/>
              <a:t>Doing a lot of prototyping, including system level testing, also helps give confidence in the final product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1165"/>
            <a:ext cx="12192000" cy="72019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Where will the problems come from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7322-DB30-4141-8175-6559C46C82F1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ATLAS Production : S. McMahon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4DE54-F6A8-4ECD-9D67-5907A650024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6858" y="14970"/>
            <a:ext cx="1402216" cy="146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28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1654</Words>
  <Application>Microsoft Office PowerPoint</Application>
  <PresentationFormat>Widescreen</PresentationFormat>
  <Paragraphs>258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Bell MT</vt:lpstr>
      <vt:lpstr>Calibri</vt:lpstr>
      <vt:lpstr>Calibri Light</vt:lpstr>
      <vt:lpstr>Symbol</vt:lpstr>
      <vt:lpstr>Office Theme</vt:lpstr>
      <vt:lpstr>Design and Production of the ATLAS upgrade tracker</vt:lpstr>
      <vt:lpstr>The organisers brief:</vt:lpstr>
      <vt:lpstr>The organisers brief:</vt:lpstr>
      <vt:lpstr>HL-LHC Upgrade: The Timeline</vt:lpstr>
      <vt:lpstr>Upgraded Tracker : General Design Considerations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McMahon, Steve (STFC,RAL,PPD)</dc:creator>
  <cp:lastModifiedBy>Stephen Mcmahon</cp:lastModifiedBy>
  <cp:revision>128</cp:revision>
  <dcterms:created xsi:type="dcterms:W3CDTF">2019-04-08T13:57:53Z</dcterms:created>
  <dcterms:modified xsi:type="dcterms:W3CDTF">2019-04-16T12:43:00Z</dcterms:modified>
</cp:coreProperties>
</file>