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57" r:id="rId4"/>
    <p:sldId id="266" r:id="rId5"/>
    <p:sldId id="273" r:id="rId6"/>
    <p:sldId id="270" r:id="rId7"/>
    <p:sldId id="258" r:id="rId8"/>
    <p:sldId id="268" r:id="rId9"/>
    <p:sldId id="274" r:id="rId10"/>
    <p:sldId id="271" r:id="rId11"/>
    <p:sldId id="269" r:id="rId12"/>
    <p:sldId id="259" r:id="rId13"/>
    <p:sldId id="275" r:id="rId14"/>
    <p:sldId id="261" r:id="rId15"/>
    <p:sldId id="260" r:id="rId16"/>
    <p:sldId id="272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D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C44AD-EA98-449A-BDB5-99B20C1FD0B8}" type="datetimeFigureOut">
              <a:rPr lang="fr-FR" smtClean="0"/>
              <a:t>16/04/2019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79351-D897-4203-BA0E-41612C7473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561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32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945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49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353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628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4970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472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071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0642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36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872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53CB1-EB93-43C3-A13B-8E9F0BE091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3340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emf"/><Relationship Id="rId7" Type="http://schemas.openxmlformats.org/officeDocument/2006/relationships/image" Target="../media/image6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tiff"/><Relationship Id="rId4" Type="http://schemas.openxmlformats.org/officeDocument/2006/relationships/image" Target="../media/image3.emf"/><Relationship Id="rId9" Type="http://schemas.openxmlformats.org/officeDocument/2006/relationships/image" Target="../media/image8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508069"/>
            <a:ext cx="9144000" cy="1001894"/>
          </a:xfr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fr-FR" b="1" dirty="0" smtClean="0"/>
              <a:t>TPC </a:t>
            </a:r>
            <a:r>
              <a:rPr lang="fr-FR" b="1" dirty="0" err="1" smtClean="0"/>
              <a:t>technological</a:t>
            </a:r>
            <a:r>
              <a:rPr lang="fr-FR" b="1" dirty="0" smtClean="0"/>
              <a:t> challenges</a:t>
            </a:r>
            <a:endParaRPr lang="fr-FR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43242"/>
          </a:xfrm>
        </p:spPr>
        <p:txBody>
          <a:bodyPr/>
          <a:lstStyle/>
          <a:p>
            <a:r>
              <a:rPr lang="fr-FR" dirty="0" smtClean="0"/>
              <a:t>Paul Colas, CEA/</a:t>
            </a:r>
            <a:r>
              <a:rPr lang="fr-FR" dirty="0" err="1" smtClean="0"/>
              <a:t>Irfu</a:t>
            </a:r>
            <a:r>
              <a:rPr lang="fr-FR" dirty="0" smtClean="0"/>
              <a:t> U. Paris Saclay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646272"/>
            <a:ext cx="2362926" cy="164758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927" y="663690"/>
            <a:ext cx="1513900" cy="163017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5435" y="672400"/>
            <a:ext cx="1742935" cy="1621460"/>
          </a:xfrm>
          <a:prstGeom prst="rect">
            <a:avLst/>
          </a:prstGeom>
          <a:solidFill>
            <a:srgbClr val="8AD08D"/>
          </a:solidFill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1950" y="673001"/>
            <a:ext cx="2399066" cy="162085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1016" y="663691"/>
            <a:ext cx="1043873" cy="1621459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63C7E06D-EECD-3746-AC71-755E83D6F8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4623" y="4076775"/>
            <a:ext cx="3841993" cy="1148361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C9056454-6BDB-754F-8D5D-C6798CD36E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3501" y="4047312"/>
            <a:ext cx="4715963" cy="1120871"/>
          </a:xfrm>
          <a:prstGeom prst="rect">
            <a:avLst/>
          </a:prstGeom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05C5397F-0DF8-EE4F-8F66-F3C940ED16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10228" y="5168183"/>
            <a:ext cx="4942508" cy="1204237"/>
          </a:xfrm>
          <a:prstGeom prst="rect">
            <a:avLst/>
          </a:prstGeom>
        </p:spPr>
      </p:pic>
      <p:pic>
        <p:nvPicPr>
          <p:cNvPr id="12" name="Picture 8">
            <a:extLst>
              <a:ext uri="{FF2B5EF4-FFF2-40B4-BE49-F238E27FC236}">
                <a16:creationId xmlns:a16="http://schemas.microsoft.com/office/drawing/2014/main" id="{FF3311A5-278E-FE4F-A5C8-D86F1E0079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47375" y="5168183"/>
            <a:ext cx="4776126" cy="120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494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3440" y="182246"/>
            <a:ext cx="10515600" cy="1097914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+mn-lt"/>
              </a:rPr>
              <a:t>The </a:t>
            </a:r>
            <a:r>
              <a:rPr lang="fr-FR" b="1" dirty="0" err="1" smtClean="0">
                <a:latin typeface="+mn-lt"/>
              </a:rPr>
              <a:t>distortion</a:t>
            </a:r>
            <a:r>
              <a:rPr lang="fr-FR" b="1" dirty="0" smtClean="0">
                <a:latin typeface="+mn-lt"/>
              </a:rPr>
              <a:t> mitigation challenge : </a:t>
            </a:r>
            <a:br>
              <a:rPr lang="fr-FR" b="1" dirty="0" smtClean="0">
                <a:latin typeface="+mn-lt"/>
              </a:rPr>
            </a:br>
            <a:r>
              <a:rPr lang="fr-FR" b="1" dirty="0" smtClean="0">
                <a:latin typeface="+mn-lt"/>
              </a:rPr>
              <a:t>3) module </a:t>
            </a:r>
            <a:r>
              <a:rPr lang="fr-FR" b="1" dirty="0" err="1" smtClean="0">
                <a:latin typeface="+mn-lt"/>
              </a:rPr>
              <a:t>edges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07719" y="1352095"/>
            <a:ext cx="4874623" cy="46067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By </a:t>
            </a:r>
            <a:r>
              <a:rPr lang="fr-FR" sz="2400" dirty="0" err="1" smtClean="0"/>
              <a:t>grounding</a:t>
            </a:r>
            <a:r>
              <a:rPr lang="fr-FR" sz="2400" dirty="0" smtClean="0"/>
              <a:t> the </a:t>
            </a:r>
            <a:r>
              <a:rPr lang="fr-FR" sz="2400" dirty="0" err="1" smtClean="0"/>
              <a:t>mesh</a:t>
            </a:r>
            <a:r>
              <a:rPr lang="fr-FR" sz="2400" dirty="0" smtClean="0"/>
              <a:t> and </a:t>
            </a:r>
            <a:r>
              <a:rPr lang="fr-FR" sz="2400" dirty="0" err="1" smtClean="0"/>
              <a:t>encapsulating</a:t>
            </a:r>
            <a:r>
              <a:rPr lang="fr-FR" sz="2400" dirty="0" smtClean="0"/>
              <a:t> the anode at a positive </a:t>
            </a:r>
            <a:r>
              <a:rPr lang="fr-FR" sz="2400" dirty="0" err="1" smtClean="0"/>
              <a:t>potential</a:t>
            </a:r>
            <a:r>
              <a:rPr lang="fr-FR" sz="2400" dirty="0" smtClean="0"/>
              <a:t>, the amplification plane </a:t>
            </a:r>
            <a:r>
              <a:rPr lang="fr-FR" sz="2400" dirty="0" err="1" smtClean="0"/>
              <a:t>is</a:t>
            </a:r>
            <a:r>
              <a:rPr lang="fr-FR" sz="2400" dirty="0" smtClean="0"/>
              <a:t> an </a:t>
            </a:r>
            <a:r>
              <a:rPr lang="fr-FR" sz="2400" dirty="0" err="1" smtClean="0"/>
              <a:t>almost</a:t>
            </a:r>
            <a:r>
              <a:rPr lang="fr-FR" sz="2400" dirty="0" smtClean="0"/>
              <a:t> </a:t>
            </a:r>
            <a:r>
              <a:rPr lang="fr-FR" sz="2400" dirty="0" err="1" smtClean="0"/>
              <a:t>perfect</a:t>
            </a:r>
            <a:r>
              <a:rPr lang="fr-FR" sz="2400" dirty="0" smtClean="0"/>
              <a:t> </a:t>
            </a:r>
            <a:r>
              <a:rPr lang="fr-FR" sz="2400" dirty="0" err="1" smtClean="0"/>
              <a:t>equipotential</a:t>
            </a:r>
            <a:r>
              <a:rPr lang="fr-FR" sz="2400" dirty="0" smtClean="0"/>
              <a:t>, </a:t>
            </a:r>
            <a:r>
              <a:rPr lang="fr-FR" sz="2400" dirty="0" err="1" smtClean="0"/>
              <a:t>which</a:t>
            </a:r>
            <a:r>
              <a:rPr lang="fr-FR" sz="2400" dirty="0" smtClean="0"/>
              <a:t> </a:t>
            </a:r>
            <a:r>
              <a:rPr lang="fr-FR" sz="2400" dirty="0" err="1" smtClean="0"/>
              <a:t>allows</a:t>
            </a:r>
            <a:r>
              <a:rPr lang="fr-FR" sz="2400" dirty="0" smtClean="0"/>
              <a:t> the </a:t>
            </a:r>
            <a:r>
              <a:rPr lang="fr-FR" sz="2400" dirty="0" err="1" smtClean="0"/>
              <a:t>E-field</a:t>
            </a:r>
            <a:r>
              <a:rPr lang="fr-FR" sz="2400" dirty="0" smtClean="0"/>
              <a:t> to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very</a:t>
            </a:r>
            <a:r>
              <a:rPr lang="fr-FR" sz="2400" dirty="0" smtClean="0"/>
              <a:t> </a:t>
            </a:r>
            <a:r>
              <a:rPr lang="fr-FR" sz="2400" dirty="0" err="1" smtClean="0"/>
              <a:t>uniform</a:t>
            </a:r>
            <a:r>
              <a:rPr lang="fr-FR" sz="2400" dirty="0" smtClean="0"/>
              <a:t>, </a:t>
            </a:r>
            <a:r>
              <a:rPr lang="fr-FR" sz="2400" dirty="0" err="1" smtClean="0"/>
              <a:t>even</a:t>
            </a:r>
            <a:r>
              <a:rPr lang="fr-FR" sz="2400" dirty="0" smtClean="0"/>
              <a:t> close to the module </a:t>
            </a:r>
            <a:r>
              <a:rPr lang="fr-FR" sz="2400" dirty="0" err="1" smtClean="0"/>
              <a:t>boundary</a:t>
            </a:r>
            <a:r>
              <a:rPr lang="fr-FR" sz="2400" dirty="0" smtClean="0"/>
              <a:t>. </a:t>
            </a:r>
          </a:p>
          <a:p>
            <a:pPr marL="0" indent="0">
              <a:buNone/>
            </a:pPr>
            <a:r>
              <a:rPr lang="fr-FR" sz="2400" dirty="0" smtClean="0"/>
              <a:t>A </a:t>
            </a:r>
            <a:r>
              <a:rPr lang="fr-FR" sz="2400" dirty="0" err="1" smtClean="0"/>
              <a:t>reduction</a:t>
            </a:r>
            <a:r>
              <a:rPr lang="fr-FR" sz="2400" dirty="0" smtClean="0"/>
              <a:t> by an </a:t>
            </a:r>
            <a:r>
              <a:rPr lang="fr-FR" sz="2400" dirty="0" err="1" smtClean="0"/>
              <a:t>order</a:t>
            </a:r>
            <a:r>
              <a:rPr lang="fr-FR" sz="2400" dirty="0" smtClean="0"/>
              <a:t> of magnitude of the </a:t>
            </a:r>
            <a:r>
              <a:rPr lang="fr-FR" sz="2400" dirty="0" err="1" smtClean="0"/>
              <a:t>ExB</a:t>
            </a:r>
            <a:r>
              <a:rPr lang="fr-FR" sz="2400" dirty="0" smtClean="0"/>
              <a:t> </a:t>
            </a:r>
            <a:r>
              <a:rPr lang="fr-FR" sz="2400" dirty="0" err="1" smtClean="0"/>
              <a:t>distortions</a:t>
            </a:r>
            <a:r>
              <a:rPr lang="fr-FR" sz="2400" dirty="0" smtClean="0"/>
              <a:t>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observed</a:t>
            </a:r>
            <a:r>
              <a:rPr lang="fr-FR" sz="2400" dirty="0" smtClean="0"/>
              <a:t>.</a:t>
            </a:r>
            <a:endParaRPr lang="fr-FR" sz="2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034" y="4647848"/>
            <a:ext cx="3352054" cy="177048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2449" b="1735"/>
          <a:stretch/>
        </p:blipFill>
        <p:spPr>
          <a:xfrm>
            <a:off x="6496593" y="733237"/>
            <a:ext cx="4162697" cy="5946238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10</a:t>
            </a:fld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9585958" y="190321"/>
            <a:ext cx="2146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T. </a:t>
            </a:r>
            <a:r>
              <a:rPr lang="fr-FR" dirty="0" err="1" smtClean="0">
                <a:solidFill>
                  <a:srgbClr val="7030A0"/>
                </a:solidFill>
              </a:rPr>
              <a:t>Ogawa</a:t>
            </a:r>
            <a:r>
              <a:rPr lang="fr-FR" dirty="0" smtClean="0">
                <a:solidFill>
                  <a:srgbClr val="7030A0"/>
                </a:solidFill>
              </a:rPr>
              <a:t>, S. Ganjour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64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4691" y="361415"/>
            <a:ext cx="5484223" cy="831660"/>
          </a:xfrm>
        </p:spPr>
        <p:txBody>
          <a:bodyPr/>
          <a:lstStyle/>
          <a:p>
            <a:r>
              <a:rPr lang="fr-FR" b="1" dirty="0" smtClean="0">
                <a:latin typeface="+mn-lt"/>
              </a:rPr>
              <a:t>The </a:t>
            </a:r>
            <a:r>
              <a:rPr lang="fr-FR" b="1" dirty="0" err="1" smtClean="0">
                <a:latin typeface="+mn-lt"/>
              </a:rPr>
              <a:t>dE</a:t>
            </a:r>
            <a:r>
              <a:rPr lang="fr-FR" b="1" dirty="0" smtClean="0">
                <a:latin typeface="+mn-lt"/>
              </a:rPr>
              <a:t>/dx challenge</a:t>
            </a:r>
            <a:endParaRPr lang="fr-FR" b="1" dirty="0">
              <a:latin typeface="+mn-lt"/>
            </a:endParaRP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354"/>
          <a:stretch/>
        </p:blipFill>
        <p:spPr>
          <a:xfrm>
            <a:off x="8125096" y="3605340"/>
            <a:ext cx="3137111" cy="263713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0946" y="564777"/>
            <a:ext cx="3151800" cy="28372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09600" y="1272540"/>
            <a:ext cx="700495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dE</a:t>
            </a:r>
            <a:r>
              <a:rPr lang="fr-FR" sz="2400" dirty="0" smtClean="0"/>
              <a:t>/dx </a:t>
            </a:r>
            <a:r>
              <a:rPr lang="fr-FR" sz="2400" dirty="0" err="1" smtClean="0"/>
              <a:t>is</a:t>
            </a:r>
            <a:r>
              <a:rPr lang="fr-FR" sz="2400" dirty="0" smtClean="0"/>
              <a:t> an essential </a:t>
            </a:r>
            <a:r>
              <a:rPr lang="fr-FR" sz="2400" dirty="0" err="1" smtClean="0"/>
              <a:t>tool</a:t>
            </a:r>
            <a:r>
              <a:rPr lang="fr-FR" sz="2400" dirty="0" smtClean="0"/>
              <a:t> for </a:t>
            </a:r>
            <a:r>
              <a:rPr lang="fr-FR" sz="2400" dirty="0" err="1" smtClean="0"/>
              <a:t>particle</a:t>
            </a:r>
            <a:r>
              <a:rPr lang="fr-FR" sz="2400" dirty="0" smtClean="0"/>
              <a:t> identification, </a:t>
            </a:r>
            <a:r>
              <a:rPr lang="fr-FR" sz="2400" dirty="0" err="1" smtClean="0"/>
              <a:t>necessary</a:t>
            </a:r>
            <a:r>
              <a:rPr lang="fr-FR" sz="2400" dirty="0" smtClean="0"/>
              <a:t> in b </a:t>
            </a:r>
            <a:r>
              <a:rPr lang="fr-FR" sz="2400" dirty="0" err="1" smtClean="0"/>
              <a:t>physics</a:t>
            </a:r>
            <a:r>
              <a:rPr lang="fr-FR" sz="2400" dirty="0" smtClean="0"/>
              <a:t> and in </a:t>
            </a:r>
            <a:r>
              <a:rPr lang="fr-FR" sz="2400" dirty="0" err="1" smtClean="0"/>
              <a:t>Higgs</a:t>
            </a:r>
            <a:r>
              <a:rPr lang="fr-FR" sz="2400" dirty="0" smtClean="0"/>
              <a:t> </a:t>
            </a:r>
            <a:r>
              <a:rPr lang="fr-FR" sz="2400" dirty="0" err="1" smtClean="0"/>
              <a:t>physics</a:t>
            </a:r>
            <a:r>
              <a:rPr lang="fr-FR" sz="2400" dirty="0" smtClean="0"/>
              <a:t>. </a:t>
            </a:r>
          </a:p>
          <a:p>
            <a:endParaRPr lang="fr-FR" sz="2400" dirty="0"/>
          </a:p>
          <a:p>
            <a:r>
              <a:rPr lang="fr-FR" sz="2400" dirty="0" smtClean="0"/>
              <a:t>It has been </a:t>
            </a:r>
            <a:r>
              <a:rPr lang="fr-FR" sz="2400" dirty="0" err="1" smtClean="0"/>
              <a:t>proven</a:t>
            </a:r>
            <a:r>
              <a:rPr lang="fr-FR" sz="2400" dirty="0" smtClean="0"/>
              <a:t> to </a:t>
            </a:r>
            <a:r>
              <a:rPr lang="fr-FR" sz="2400" dirty="0" err="1" smtClean="0"/>
              <a:t>be</a:t>
            </a:r>
            <a:r>
              <a:rPr lang="fr-FR" sz="2400" dirty="0" smtClean="0"/>
              <a:t> possible </a:t>
            </a:r>
            <a:r>
              <a:rPr lang="fr-FR" sz="2400" dirty="0" err="1" smtClean="0"/>
              <a:t>with</a:t>
            </a:r>
            <a:r>
              <a:rPr lang="fr-FR" sz="2400" dirty="0" smtClean="0"/>
              <a:t> the 3 technologies (</a:t>
            </a:r>
            <a:r>
              <a:rPr lang="fr-FR" sz="2400" dirty="0" err="1" smtClean="0"/>
              <a:t>Micromegas</a:t>
            </a:r>
            <a:r>
              <a:rPr lang="fr-FR" sz="2400" dirty="0" smtClean="0"/>
              <a:t>, GEM and pixels) </a:t>
            </a:r>
          </a:p>
          <a:p>
            <a:endParaRPr lang="fr-FR" sz="2400" dirty="0"/>
          </a:p>
          <a:p>
            <a:r>
              <a:rPr lang="fr-FR" sz="2400" dirty="0" smtClean="0"/>
              <a:t>Pixel </a:t>
            </a:r>
            <a:r>
              <a:rPr lang="fr-FR" sz="2400" dirty="0" err="1" smtClean="0"/>
              <a:t>allow</a:t>
            </a:r>
            <a:r>
              <a:rPr lang="fr-FR" sz="2400" dirty="0" smtClean="0"/>
              <a:t> cluster </a:t>
            </a:r>
            <a:r>
              <a:rPr lang="fr-FR" sz="2400" dirty="0" err="1" smtClean="0"/>
              <a:t>counting</a:t>
            </a:r>
            <a:r>
              <a:rPr lang="fr-FR" sz="2400" dirty="0" smtClean="0"/>
              <a:t>, </a:t>
            </a:r>
            <a:r>
              <a:rPr lang="fr-FR" sz="2400" dirty="0" err="1" smtClean="0"/>
              <a:t>which</a:t>
            </a:r>
            <a:r>
              <a:rPr lang="fr-FR" sz="2400" dirty="0" smtClean="0"/>
              <a:t> </a:t>
            </a:r>
            <a:r>
              <a:rPr lang="fr-FR" sz="2400" dirty="0" err="1" smtClean="0"/>
              <a:t>improves</a:t>
            </a:r>
            <a:r>
              <a:rPr lang="fr-FR" sz="2400" dirty="0" smtClean="0"/>
              <a:t> the </a:t>
            </a:r>
            <a:r>
              <a:rPr lang="fr-FR" sz="2400" dirty="0" err="1" smtClean="0"/>
              <a:t>achiveable</a:t>
            </a:r>
            <a:r>
              <a:rPr lang="fr-FR" sz="2400" dirty="0" smtClean="0"/>
              <a:t> </a:t>
            </a:r>
            <a:r>
              <a:rPr lang="fr-FR" sz="2400" dirty="0" err="1" smtClean="0"/>
              <a:t>resolution</a:t>
            </a:r>
            <a:r>
              <a:rPr lang="fr-FR" sz="2400" dirty="0" smtClean="0"/>
              <a:t>.</a:t>
            </a:r>
          </a:p>
          <a:p>
            <a:endParaRPr lang="fr-FR" sz="2400" dirty="0"/>
          </a:p>
          <a:p>
            <a:r>
              <a:rPr lang="fr-FR" sz="2400" dirty="0" smtClean="0"/>
              <a:t>For 1.35 m </a:t>
            </a:r>
            <a:r>
              <a:rPr lang="fr-FR" sz="2400" dirty="0" smtClean="0"/>
              <a:t> </a:t>
            </a:r>
            <a:r>
              <a:rPr lang="fr-FR" sz="2400" dirty="0" err="1" smtClean="0"/>
              <a:t>electron</a:t>
            </a:r>
            <a:r>
              <a:rPr lang="fr-FR" sz="2400" dirty="0" smtClean="0"/>
              <a:t> </a:t>
            </a:r>
            <a:r>
              <a:rPr lang="fr-FR" sz="2400" dirty="0" err="1" smtClean="0"/>
              <a:t>tracks</a:t>
            </a:r>
            <a:r>
              <a:rPr lang="fr-FR" sz="2400" dirty="0" smtClean="0"/>
              <a:t>, </a:t>
            </a:r>
            <a:r>
              <a:rPr lang="fr-FR" sz="2400" dirty="0" err="1" smtClean="0"/>
              <a:t>we</a:t>
            </a:r>
            <a:r>
              <a:rPr lang="fr-FR" sz="2400" dirty="0" smtClean="0"/>
              <a:t> </a:t>
            </a:r>
            <a:r>
              <a:rPr lang="fr-FR" sz="2400" dirty="0" err="1" smtClean="0"/>
              <a:t>obtain</a:t>
            </a:r>
            <a:r>
              <a:rPr lang="fr-FR" sz="2400" dirty="0" smtClean="0"/>
              <a:t>:</a:t>
            </a:r>
          </a:p>
          <a:p>
            <a:r>
              <a:rPr lang="fr-FR" sz="2400" dirty="0" smtClean="0"/>
              <a:t>4.6 % for </a:t>
            </a:r>
            <a:r>
              <a:rPr lang="fr-FR" sz="2400" dirty="0" err="1" smtClean="0"/>
              <a:t>Micromegas</a:t>
            </a:r>
            <a:endParaRPr lang="fr-FR" sz="2400" dirty="0" smtClean="0"/>
          </a:p>
          <a:p>
            <a:r>
              <a:rPr lang="fr-FR" sz="2400" dirty="0" smtClean="0"/>
              <a:t>4.5 </a:t>
            </a:r>
            <a:r>
              <a:rPr lang="fr-FR" sz="2400" dirty="0" smtClean="0"/>
              <a:t>% for </a:t>
            </a:r>
            <a:r>
              <a:rPr lang="fr-FR" sz="2400" dirty="0" err="1" smtClean="0"/>
              <a:t>GEMs</a:t>
            </a:r>
            <a:endParaRPr lang="fr-FR" sz="2400" dirty="0" smtClean="0"/>
          </a:p>
          <a:p>
            <a:r>
              <a:rPr lang="fr-FR" sz="2400" dirty="0" smtClean="0"/>
              <a:t>3.5 % for pixels </a:t>
            </a:r>
            <a:endParaRPr lang="fr-FR" sz="24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585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+mn-lt"/>
              </a:rPr>
              <a:t>The power </a:t>
            </a:r>
            <a:r>
              <a:rPr lang="fr-FR" b="1" dirty="0" err="1" smtClean="0">
                <a:latin typeface="+mn-lt"/>
              </a:rPr>
              <a:t>consumption</a:t>
            </a:r>
            <a:r>
              <a:rPr lang="fr-FR" b="1" dirty="0" smtClean="0">
                <a:latin typeface="+mn-lt"/>
              </a:rPr>
              <a:t> challenge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58925"/>
            <a:ext cx="10515600" cy="3500755"/>
          </a:xfrm>
        </p:spPr>
        <p:txBody>
          <a:bodyPr/>
          <a:lstStyle/>
          <a:p>
            <a:r>
              <a:rPr lang="fr-FR" dirty="0" smtClean="0"/>
              <a:t>The total power </a:t>
            </a:r>
            <a:r>
              <a:rPr lang="fr-FR" dirty="0" err="1" smtClean="0"/>
              <a:t>consumption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estimated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about 6 kW per </a:t>
            </a:r>
            <a:r>
              <a:rPr lang="fr-FR" dirty="0" err="1" smtClean="0"/>
              <a:t>endplate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provided</a:t>
            </a:r>
            <a:r>
              <a:rPr lang="fr-FR" dirty="0" smtClean="0"/>
              <a:t> </a:t>
            </a:r>
            <a:r>
              <a:rPr lang="fr-FR" dirty="0" err="1" smtClean="0"/>
              <a:t>easily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sufficient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of 32A </a:t>
            </a:r>
            <a:r>
              <a:rPr lang="fr-FR" dirty="0" err="1" smtClean="0"/>
              <a:t>copper</a:t>
            </a:r>
            <a:r>
              <a:rPr lang="fr-FR" dirty="0" smtClean="0"/>
              <a:t> </a:t>
            </a:r>
            <a:r>
              <a:rPr lang="fr-FR" dirty="0" err="1" smtClean="0"/>
              <a:t>cables</a:t>
            </a:r>
            <a:r>
              <a:rPr lang="fr-FR" dirty="0" smtClean="0"/>
              <a:t>. </a:t>
            </a:r>
            <a:r>
              <a:rPr lang="fr-FR" dirty="0" err="1" smtClean="0"/>
              <a:t>However</a:t>
            </a:r>
            <a:r>
              <a:rPr lang="fr-FR" dirty="0" smtClean="0"/>
              <a:t> the supplies must </a:t>
            </a:r>
            <a:r>
              <a:rPr lang="fr-FR" dirty="0" err="1" smtClean="0"/>
              <a:t>be</a:t>
            </a:r>
            <a:r>
              <a:rPr lang="fr-FR" dirty="0" smtClean="0"/>
              <a:t> as close as possible to the detector : for 50 m </a:t>
            </a:r>
            <a:r>
              <a:rPr lang="fr-FR" dirty="0" err="1" smtClean="0"/>
              <a:t>cables</a:t>
            </a:r>
            <a:r>
              <a:rPr lang="fr-FR" dirty="0" smtClean="0"/>
              <a:t>, the </a:t>
            </a:r>
            <a:r>
              <a:rPr lang="fr-FR" dirty="0" err="1" smtClean="0"/>
              <a:t>same</a:t>
            </a:r>
            <a:r>
              <a:rPr lang="fr-FR" dirty="0" smtClean="0"/>
              <a:t> power </a:t>
            </a:r>
            <a:r>
              <a:rPr lang="fr-FR" dirty="0" err="1" smtClean="0"/>
              <a:t>is</a:t>
            </a:r>
            <a:r>
              <a:rPr lang="fr-FR" dirty="0"/>
              <a:t> </a:t>
            </a:r>
            <a:r>
              <a:rPr lang="fr-FR" dirty="0" err="1" smtClean="0"/>
              <a:t>dissipated</a:t>
            </a:r>
            <a:r>
              <a:rPr lang="fr-FR" dirty="0" smtClean="0"/>
              <a:t> in the </a:t>
            </a:r>
            <a:r>
              <a:rPr lang="fr-FR" dirty="0" err="1" smtClean="0"/>
              <a:t>cables</a:t>
            </a:r>
            <a:r>
              <a:rPr lang="fr-FR" dirty="0" smtClean="0"/>
              <a:t>.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meet</a:t>
            </a:r>
            <a:r>
              <a:rPr lang="fr-FR" dirty="0" smtClean="0"/>
              <a:t> the </a:t>
            </a:r>
            <a:r>
              <a:rPr lang="fr-FR" dirty="0" err="1" smtClean="0"/>
              <a:t>low</a:t>
            </a:r>
            <a:r>
              <a:rPr lang="fr-FR" dirty="0"/>
              <a:t> </a:t>
            </a:r>
            <a:r>
              <a:rPr lang="fr-FR" dirty="0" err="1" smtClean="0"/>
              <a:t>consumption</a:t>
            </a:r>
            <a:r>
              <a:rPr lang="fr-FR" dirty="0" smtClean="0"/>
              <a:t> </a:t>
            </a:r>
            <a:r>
              <a:rPr lang="fr-FR" dirty="0" err="1" smtClean="0"/>
              <a:t>requirement</a:t>
            </a:r>
            <a:r>
              <a:rPr lang="fr-FR" dirty="0" smtClean="0"/>
              <a:t>, 65 nm </a:t>
            </a:r>
            <a:r>
              <a:rPr lang="fr-FR" dirty="0" err="1" smtClean="0"/>
              <a:t>electronics</a:t>
            </a:r>
            <a:r>
              <a:rPr lang="fr-FR" dirty="0" smtClean="0"/>
              <a:t> at </a:t>
            </a:r>
            <a:r>
              <a:rPr lang="fr-FR" dirty="0" err="1" smtClean="0"/>
              <a:t>low</a:t>
            </a:r>
            <a:r>
              <a:rPr lang="fr-FR" dirty="0" smtClean="0"/>
              <a:t> voltage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developed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low-consumption</a:t>
            </a:r>
            <a:r>
              <a:rPr lang="fr-FR" dirty="0" smtClean="0"/>
              <a:t> ADC (9 bits are </a:t>
            </a:r>
            <a:r>
              <a:rPr lang="fr-FR" dirty="0" err="1" smtClean="0"/>
              <a:t>enough</a:t>
            </a:r>
            <a:r>
              <a:rPr lang="fr-FR" dirty="0" smtClean="0"/>
              <a:t>?)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075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18160" y="1132205"/>
            <a:ext cx="4107180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 err="1" smtClean="0"/>
              <a:t>Integrate</a:t>
            </a:r>
            <a:r>
              <a:rPr lang="fr-FR" dirty="0" smtClean="0"/>
              <a:t> the </a:t>
            </a:r>
            <a:r>
              <a:rPr lang="fr-FR" dirty="0" err="1" smtClean="0"/>
              <a:t>readout</a:t>
            </a:r>
            <a:r>
              <a:rPr lang="fr-FR" dirty="0" smtClean="0"/>
              <a:t> of 2000 </a:t>
            </a:r>
            <a:r>
              <a:rPr lang="fr-FR" dirty="0" err="1" smtClean="0"/>
              <a:t>channels</a:t>
            </a:r>
            <a:r>
              <a:rPr lang="fr-FR" dirty="0" smtClean="0"/>
              <a:t> per module (8000 in the future)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only</a:t>
            </a:r>
            <a:r>
              <a:rPr lang="fr-FR" dirty="0" smtClean="0"/>
              <a:t> connections to </a:t>
            </a:r>
            <a:r>
              <a:rPr lang="fr-FR" dirty="0" err="1" smtClean="0"/>
              <a:t>outside</a:t>
            </a:r>
            <a:r>
              <a:rPr lang="fr-FR" dirty="0" smtClean="0"/>
              <a:t> are:</a:t>
            </a:r>
          </a:p>
          <a:p>
            <a:pPr>
              <a:buFontTx/>
              <a:buChar char="-"/>
            </a:pPr>
            <a:r>
              <a:rPr lang="fr-FR" dirty="0" smtClean="0"/>
              <a:t>A </a:t>
            </a:r>
            <a:r>
              <a:rPr lang="fr-FR" dirty="0" err="1" smtClean="0"/>
              <a:t>low</a:t>
            </a:r>
            <a:r>
              <a:rPr lang="fr-FR" dirty="0" smtClean="0"/>
              <a:t> voltage</a:t>
            </a:r>
          </a:p>
          <a:p>
            <a:pPr>
              <a:buFontTx/>
              <a:buChar char="-"/>
            </a:pPr>
            <a:r>
              <a:rPr lang="fr-FR" dirty="0" smtClean="0"/>
              <a:t>A HV</a:t>
            </a:r>
          </a:p>
          <a:p>
            <a:pPr>
              <a:buFontTx/>
              <a:buChar char="-"/>
            </a:pPr>
            <a:r>
              <a:rPr lang="fr-FR" dirty="0" smtClean="0"/>
              <a:t>A signal </a:t>
            </a:r>
            <a:r>
              <a:rPr lang="fr-FR" dirty="0" err="1" smtClean="0"/>
              <a:t>fiber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smtClean="0"/>
              <a:t>A CO2 </a:t>
            </a:r>
            <a:r>
              <a:rPr lang="fr-FR" dirty="0" err="1" smtClean="0"/>
              <a:t>cooling</a:t>
            </a:r>
            <a:r>
              <a:rPr lang="fr-FR" dirty="0" smtClean="0"/>
              <a:t> pipe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3502" y="371181"/>
            <a:ext cx="6209087" cy="513045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4340" y="258445"/>
            <a:ext cx="6652260" cy="755015"/>
          </a:xfrm>
        </p:spPr>
        <p:txBody>
          <a:bodyPr/>
          <a:lstStyle/>
          <a:p>
            <a:r>
              <a:rPr lang="fr-FR" b="1" dirty="0" smtClean="0">
                <a:latin typeface="+mn-lt"/>
              </a:rPr>
              <a:t>The </a:t>
            </a:r>
            <a:r>
              <a:rPr lang="fr-FR" b="1" dirty="0" err="1" smtClean="0">
                <a:latin typeface="+mn-lt"/>
              </a:rPr>
              <a:t>integration</a:t>
            </a:r>
            <a:r>
              <a:rPr lang="fr-FR" b="1" dirty="0" smtClean="0">
                <a:latin typeface="+mn-lt"/>
              </a:rPr>
              <a:t> challenge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1190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+mn-lt"/>
              </a:rPr>
              <a:t>The </a:t>
            </a:r>
            <a:r>
              <a:rPr lang="fr-FR" b="1" dirty="0" err="1" smtClean="0">
                <a:latin typeface="+mn-lt"/>
              </a:rPr>
              <a:t>cooling</a:t>
            </a:r>
            <a:r>
              <a:rPr lang="fr-FR" b="1" dirty="0" smtClean="0">
                <a:latin typeface="+mn-lt"/>
              </a:rPr>
              <a:t> challenge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59865"/>
            <a:ext cx="5971903" cy="2266315"/>
          </a:xfrm>
        </p:spPr>
        <p:txBody>
          <a:bodyPr/>
          <a:lstStyle/>
          <a:p>
            <a:r>
              <a:rPr lang="fr-FR" dirty="0" smtClean="0"/>
              <a:t>2-phase CO2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meets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. It </a:t>
            </a:r>
            <a:r>
              <a:rPr lang="fr-FR" dirty="0" err="1" smtClean="0"/>
              <a:t>allows</a:t>
            </a:r>
            <a:r>
              <a:rPr lang="fr-FR" dirty="0" smtClean="0"/>
              <a:t> </a:t>
            </a:r>
            <a:r>
              <a:rPr lang="fr-FR" dirty="0" err="1" smtClean="0"/>
              <a:t>removing</a:t>
            </a:r>
            <a:r>
              <a:rPr lang="fr-FR" dirty="0" smtClean="0"/>
              <a:t> </a:t>
            </a:r>
            <a:r>
              <a:rPr lang="fr-FR" dirty="0" err="1" smtClean="0"/>
              <a:t>heat</a:t>
            </a:r>
            <a:r>
              <a:rPr lang="fr-FR" dirty="0" smtClean="0"/>
              <a:t> at </a:t>
            </a:r>
            <a:r>
              <a:rPr lang="fr-FR" dirty="0" err="1" smtClean="0"/>
              <a:t>nearly</a:t>
            </a:r>
            <a:r>
              <a:rPr lang="fr-FR" dirty="0" smtClean="0"/>
              <a:t> room </a:t>
            </a:r>
            <a:r>
              <a:rPr lang="fr-FR" dirty="0" err="1" smtClean="0"/>
              <a:t>temperature</a:t>
            </a:r>
            <a:r>
              <a:rPr lang="fr-FR" dirty="0"/>
              <a:t> </a:t>
            </a:r>
            <a:r>
              <a:rPr lang="fr-FR" dirty="0" smtClean="0"/>
              <a:t>in a pipe at 50-60 bar</a:t>
            </a:r>
          </a:p>
          <a:p>
            <a:r>
              <a:rPr lang="fr-FR" dirty="0" smtClean="0"/>
              <a:t>A 3D-printed </a:t>
            </a:r>
            <a:r>
              <a:rPr lang="fr-FR" dirty="0" err="1" smtClean="0"/>
              <a:t>cooling</a:t>
            </a:r>
            <a:r>
              <a:rPr lang="fr-FR" dirty="0" smtClean="0"/>
              <a:t> plate </a:t>
            </a:r>
            <a:r>
              <a:rPr lang="fr-FR" dirty="0" err="1" smtClean="0"/>
              <a:t>with</a:t>
            </a:r>
            <a:r>
              <a:rPr lang="fr-FR" dirty="0" smtClean="0"/>
              <a:t> an </a:t>
            </a:r>
            <a:r>
              <a:rPr lang="fr-FR" dirty="0" err="1" smtClean="0"/>
              <a:t>integrated</a:t>
            </a:r>
            <a:r>
              <a:rPr lang="fr-FR" dirty="0" smtClean="0"/>
              <a:t> serpentine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made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854926"/>
            <a:ext cx="1689471" cy="261244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28761" t="16862" r="24337" b="4963"/>
          <a:stretch/>
        </p:blipFill>
        <p:spPr>
          <a:xfrm>
            <a:off x="6907618" y="1069042"/>
            <a:ext cx="3202988" cy="316269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775777" y="1486004"/>
            <a:ext cx="224100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Connectors</a:t>
            </a:r>
            <a:r>
              <a:rPr lang="fr-FR" sz="1400" dirty="0" smtClean="0"/>
              <a:t> to 2P CO2 </a:t>
            </a:r>
            <a:r>
              <a:rPr lang="fr-FR" sz="1400" dirty="0" err="1" smtClean="0"/>
              <a:t>loop</a:t>
            </a:r>
            <a:endParaRPr lang="fr-FR" sz="1400" dirty="0"/>
          </a:p>
        </p:txBody>
      </p:sp>
      <p:sp>
        <p:nvSpPr>
          <p:cNvPr id="7" name="ZoneTexte 6"/>
          <p:cNvSpPr txBox="1"/>
          <p:nvPr/>
        </p:nvSpPr>
        <p:spPr>
          <a:xfrm>
            <a:off x="9521836" y="2172842"/>
            <a:ext cx="224100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fr-FR" sz="1400" dirty="0" smtClean="0"/>
              <a:t>Fins for backup air-</a:t>
            </a:r>
            <a:r>
              <a:rPr lang="fr-FR" sz="1400" dirty="0" err="1" smtClean="0"/>
              <a:t>cooling</a:t>
            </a:r>
            <a:endParaRPr lang="fr-FR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9564195" y="3434728"/>
            <a:ext cx="186221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Integrated serpentine</a:t>
            </a:r>
            <a:endParaRPr lang="fr-FR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10082086" y="3989199"/>
            <a:ext cx="1414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7030A0"/>
                </a:solidFill>
              </a:rPr>
              <a:t>M. </a:t>
            </a:r>
            <a:r>
              <a:rPr lang="fr-FR" sz="1400" dirty="0" err="1" smtClean="0">
                <a:solidFill>
                  <a:srgbClr val="7030A0"/>
                </a:solidFill>
              </a:rPr>
              <a:t>Riallot</a:t>
            </a:r>
            <a:r>
              <a:rPr lang="fr-FR" sz="1400" dirty="0" smtClean="0">
                <a:solidFill>
                  <a:srgbClr val="7030A0"/>
                </a:solidFill>
              </a:rPr>
              <a:t>, Y. Jan</a:t>
            </a:r>
            <a:endParaRPr lang="fr-FR" sz="1400" dirty="0">
              <a:solidFill>
                <a:srgbClr val="7030A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7" r="27382"/>
          <a:stretch/>
        </p:blipFill>
        <p:spPr>
          <a:xfrm>
            <a:off x="5446123" y="3854926"/>
            <a:ext cx="1363980" cy="241938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19387454">
            <a:off x="7446850" y="1269020"/>
            <a:ext cx="1288717" cy="79764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>
            <a:stCxn id="11" idx="1"/>
          </p:cNvCxnSpPr>
          <p:nvPr/>
        </p:nvCxnSpPr>
        <p:spPr>
          <a:xfrm flipH="1">
            <a:off x="6492240" y="2054510"/>
            <a:ext cx="1083522" cy="180041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/>
          <p:cNvGrpSpPr/>
          <p:nvPr/>
        </p:nvGrpSpPr>
        <p:grpSpPr>
          <a:xfrm>
            <a:off x="2464437" y="4351267"/>
            <a:ext cx="2884171" cy="1923045"/>
            <a:chOff x="4993126" y="2117083"/>
            <a:chExt cx="6772146" cy="4014296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93126" y="2117083"/>
              <a:ext cx="6772146" cy="4014296"/>
            </a:xfrm>
            <a:prstGeom prst="rect">
              <a:avLst/>
            </a:prstGeom>
          </p:spPr>
        </p:pic>
        <p:cxnSp>
          <p:nvCxnSpPr>
            <p:cNvPr id="17" name="Connecteur droit 16"/>
            <p:cNvCxnSpPr/>
            <p:nvPr/>
          </p:nvCxnSpPr>
          <p:spPr>
            <a:xfrm>
              <a:off x="6800850" y="2697067"/>
              <a:ext cx="24493" cy="2038219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6825343" y="4735286"/>
              <a:ext cx="255542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/>
            <p:nvPr/>
          </p:nvCxnSpPr>
          <p:spPr>
            <a:xfrm>
              <a:off x="9402537" y="4748897"/>
              <a:ext cx="761999" cy="53339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8610599" y="2637063"/>
              <a:ext cx="2109107" cy="899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/>
                <a:t>CO2 phase </a:t>
              </a:r>
              <a:r>
                <a:rPr lang="fr-FR" sz="1100" b="1" dirty="0" err="1" smtClean="0"/>
                <a:t>diagram</a:t>
              </a:r>
              <a:r>
                <a:rPr lang="fr-FR" sz="1100" b="1" dirty="0" smtClean="0"/>
                <a:t> </a:t>
              </a:r>
              <a:endParaRPr lang="fr-FR" sz="1100" b="1" dirty="0"/>
            </a:p>
          </p:txBody>
        </p:sp>
      </p:grp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21" name="Espace réservé du numéro de diapositive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007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latin typeface="+mn-lt"/>
              </a:rPr>
              <a:t>The ion </a:t>
            </a:r>
            <a:r>
              <a:rPr lang="fr-FR" b="1" dirty="0" err="1" smtClean="0">
                <a:latin typeface="+mn-lt"/>
              </a:rPr>
              <a:t>backflow</a:t>
            </a:r>
            <a:r>
              <a:rPr lang="fr-FR" b="1" dirty="0" smtClean="0">
                <a:latin typeface="+mn-lt"/>
              </a:rPr>
              <a:t> challenge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1540" y="1444625"/>
            <a:ext cx="10515600" cy="3866515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possibility</a:t>
            </a:r>
            <a:r>
              <a:rPr lang="fr-FR" dirty="0" smtClean="0"/>
              <a:t> of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exists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at ILC. For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colliders</a:t>
            </a:r>
            <a:r>
              <a:rPr lang="fr-FR" dirty="0" smtClean="0"/>
              <a:t> (</a:t>
            </a:r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or high rate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crossings</a:t>
            </a:r>
            <a:r>
              <a:rPr lang="fr-FR" dirty="0" smtClean="0"/>
              <a:t>)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possible.</a:t>
            </a:r>
          </a:p>
          <a:p>
            <a:r>
              <a:rPr lang="fr-FR" dirty="0" smtClean="0"/>
              <a:t>There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natural</a:t>
            </a:r>
            <a:r>
              <a:rPr lang="fr-FR" dirty="0" smtClean="0"/>
              <a:t> ion </a:t>
            </a:r>
            <a:r>
              <a:rPr lang="fr-FR" dirty="0" err="1" smtClean="0"/>
              <a:t>backflow</a:t>
            </a:r>
            <a:r>
              <a:rPr lang="fr-FR" dirty="0" smtClean="0"/>
              <a:t> suppression in </a:t>
            </a:r>
            <a:r>
              <a:rPr lang="fr-FR" dirty="0" err="1" smtClean="0"/>
              <a:t>Micromegas</a:t>
            </a:r>
            <a:r>
              <a:rPr lang="fr-FR" dirty="0" smtClean="0"/>
              <a:t>, but not </a:t>
            </a:r>
            <a:r>
              <a:rPr lang="fr-FR" dirty="0" err="1" smtClean="0"/>
              <a:t>sufficient</a:t>
            </a:r>
            <a:r>
              <a:rPr lang="fr-FR" dirty="0"/>
              <a:t> </a:t>
            </a:r>
            <a:r>
              <a:rPr lang="fr-FR" dirty="0" smtClean="0"/>
              <a:t>at the Z.</a:t>
            </a:r>
          </a:p>
          <a:p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possibilities</a:t>
            </a:r>
            <a:r>
              <a:rPr lang="fr-FR" dirty="0" smtClean="0"/>
              <a:t> are Double </a:t>
            </a:r>
            <a:r>
              <a:rPr lang="fr-FR" dirty="0" err="1" smtClean="0"/>
              <a:t>meshes</a:t>
            </a:r>
            <a:r>
              <a:rPr lang="fr-FR" dirty="0" smtClean="0"/>
              <a:t> (??), or a new anode microstructure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hole</a:t>
            </a:r>
            <a:r>
              <a:rPr lang="fr-FR" dirty="0" smtClean="0"/>
              <a:t> by </a:t>
            </a:r>
            <a:r>
              <a:rPr lang="fr-FR" dirty="0" err="1" smtClean="0"/>
              <a:t>hole</a:t>
            </a:r>
            <a:r>
              <a:rPr lang="fr-FR" dirty="0" smtClean="0"/>
              <a:t> </a:t>
            </a:r>
            <a:r>
              <a:rPr lang="fr-FR" dirty="0" err="1" smtClean="0"/>
              <a:t>defocusing</a:t>
            </a:r>
            <a:r>
              <a:rPr lang="fr-FR" dirty="0" smtClean="0"/>
              <a:t> amplification </a:t>
            </a:r>
            <a:r>
              <a:rPr lang="fr-FR" dirty="0" err="1" smtClean="0"/>
              <a:t>field</a:t>
            </a:r>
            <a:r>
              <a:rPr lang="fr-FR" dirty="0"/>
              <a:t> </a:t>
            </a:r>
            <a:r>
              <a:rPr lang="fr-FR" dirty="0" smtClean="0"/>
              <a:t>: NEEDS R&amp;D!</a:t>
            </a:r>
          </a:p>
          <a:p>
            <a:r>
              <a:rPr lang="fr-FR" dirty="0" smtClean="0"/>
              <a:t>More </a:t>
            </a:r>
            <a:r>
              <a:rPr lang="fr-FR" dirty="0" err="1" smtClean="0"/>
              <a:t>with</a:t>
            </a:r>
            <a:r>
              <a:rPr lang="fr-FR" dirty="0" smtClean="0"/>
              <a:t> ALICE upgrade and TPC at RHIC. More at MPGD19 at La Rochelle.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546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903220" cy="709295"/>
          </a:xfrm>
        </p:spPr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04460" y="438785"/>
            <a:ext cx="6446520" cy="4079875"/>
          </a:xfrm>
        </p:spPr>
        <p:txBody>
          <a:bodyPr>
            <a:normAutofit fontScale="85000" lnSpcReduction="20000"/>
          </a:bodyPr>
          <a:lstStyle/>
          <a:p>
            <a:r>
              <a:rPr lang="fr-FR" dirty="0" err="1" smtClean="0"/>
              <a:t>Many</a:t>
            </a:r>
            <a:r>
              <a:rPr lang="fr-FR" dirty="0" smtClean="0"/>
              <a:t> of the challenges have been met. </a:t>
            </a:r>
          </a:p>
          <a:p>
            <a:r>
              <a:rPr lang="fr-FR" dirty="0" err="1" smtClean="0"/>
              <a:t>However</a:t>
            </a:r>
            <a:r>
              <a:rPr lang="fr-FR" dirty="0" smtClean="0"/>
              <a:t> </a:t>
            </a:r>
            <a:r>
              <a:rPr lang="fr-FR" dirty="0" err="1" smtClean="0"/>
              <a:t>specific</a:t>
            </a:r>
            <a:r>
              <a:rPr lang="fr-FR" dirty="0" smtClean="0"/>
              <a:t> R&amp;D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 smtClean="0"/>
              <a:t> to </a:t>
            </a:r>
            <a:r>
              <a:rPr lang="fr-FR" dirty="0" err="1" smtClean="0"/>
              <a:t>cope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huge</a:t>
            </a:r>
            <a:r>
              <a:rPr lang="fr-FR" dirty="0" smtClean="0"/>
              <a:t> </a:t>
            </a:r>
            <a:r>
              <a:rPr lang="fr-FR" dirty="0" err="1" smtClean="0"/>
              <a:t>backflow</a:t>
            </a:r>
            <a:r>
              <a:rPr lang="fr-FR" dirty="0" smtClean="0"/>
              <a:t> in high </a:t>
            </a:r>
            <a:r>
              <a:rPr lang="fr-FR" dirty="0" err="1" smtClean="0"/>
              <a:t>luminosity</a:t>
            </a:r>
            <a:r>
              <a:rPr lang="fr-FR" dirty="0" smtClean="0"/>
              <a:t> </a:t>
            </a:r>
            <a:r>
              <a:rPr lang="fr-FR" dirty="0" err="1" smtClean="0"/>
              <a:t>continuous</a:t>
            </a:r>
            <a:r>
              <a:rPr lang="fr-FR" dirty="0" smtClean="0"/>
              <a:t> machines (CEPC, FCC, and CLIC). At ILC, the </a:t>
            </a:r>
            <a:r>
              <a:rPr lang="fr-FR" dirty="0" err="1" smtClean="0"/>
              <a:t>beam</a:t>
            </a:r>
            <a:r>
              <a:rPr lang="fr-FR" dirty="0" smtClean="0"/>
              <a:t> time structure </a:t>
            </a:r>
            <a:r>
              <a:rPr lang="fr-FR" dirty="0" err="1" smtClean="0"/>
              <a:t>allows</a:t>
            </a:r>
            <a:r>
              <a:rPr lang="fr-FR" dirty="0" smtClean="0"/>
              <a:t> </a:t>
            </a:r>
            <a:r>
              <a:rPr lang="fr-FR" dirty="0" err="1" smtClean="0"/>
              <a:t>gating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train </a:t>
            </a:r>
            <a:r>
              <a:rPr lang="fr-FR" dirty="0" err="1" smtClean="0"/>
              <a:t>crossings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Thanks</a:t>
            </a:r>
            <a:r>
              <a:rPr lang="fr-FR" dirty="0" smtClean="0"/>
              <a:t> to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colleagues</a:t>
            </a:r>
            <a:r>
              <a:rPr lang="fr-FR" dirty="0" smtClean="0"/>
              <a:t> </a:t>
            </a:r>
            <a:r>
              <a:rPr lang="fr-FR" dirty="0"/>
              <a:t>D. </a:t>
            </a:r>
            <a:r>
              <a:rPr lang="fr-FR" dirty="0" err="1"/>
              <a:t>Attié</a:t>
            </a:r>
            <a:r>
              <a:rPr lang="fr-FR" dirty="0" smtClean="0"/>
              <a:t>, </a:t>
            </a:r>
            <a:r>
              <a:rPr lang="fr-FR" dirty="0"/>
              <a:t>S. Ganjour, T. </a:t>
            </a:r>
            <a:r>
              <a:rPr lang="fr-FR" dirty="0" err="1"/>
              <a:t>Ogawa</a:t>
            </a:r>
            <a:r>
              <a:rPr lang="fr-FR" dirty="0"/>
              <a:t>, M. </a:t>
            </a:r>
            <a:r>
              <a:rPr lang="fr-FR" dirty="0" err="1" smtClean="0"/>
              <a:t>Riallot</a:t>
            </a:r>
            <a:r>
              <a:rPr lang="fr-FR" dirty="0" smtClean="0"/>
              <a:t>, X</a:t>
            </a:r>
            <a:r>
              <a:rPr lang="fr-FR" dirty="0"/>
              <a:t>. </a:t>
            </a:r>
            <a:r>
              <a:rPr lang="fr-FR" dirty="0" err="1"/>
              <a:t>Coppolani</a:t>
            </a:r>
            <a:r>
              <a:rPr lang="fr-FR" dirty="0"/>
              <a:t>, S. Emery, </a:t>
            </a:r>
            <a:r>
              <a:rPr lang="fr-FR" dirty="0" err="1"/>
              <a:t>Huirong</a:t>
            </a:r>
            <a:r>
              <a:rPr lang="fr-FR" dirty="0"/>
              <a:t> Qi, J. Timmermans, M. </a:t>
            </a:r>
            <a:r>
              <a:rPr lang="fr-FR" dirty="0" smtClean="0"/>
              <a:t>Titov, </a:t>
            </a:r>
            <a:r>
              <a:rPr lang="fr-FR" dirty="0"/>
              <a:t>R. Diener, V. Prahl and O. Schäfer </a:t>
            </a:r>
          </a:p>
          <a:p>
            <a:endParaRPr lang="fr-FR" dirty="0"/>
          </a:p>
        </p:txBody>
      </p:sp>
      <p:pic>
        <p:nvPicPr>
          <p:cNvPr id="4" name="Espace réservé du conten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" y="2596675"/>
            <a:ext cx="4197928" cy="2798618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80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564864"/>
              </p:ext>
            </p:extLst>
          </p:nvPr>
        </p:nvGraphicFramePr>
        <p:xfrm>
          <a:off x="2432596" y="1773409"/>
          <a:ext cx="6720112" cy="4117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951">
                  <a:extLst>
                    <a:ext uri="{9D8B030D-6E8A-4147-A177-3AD203B41FA5}">
                      <a16:colId xmlns:a16="http://schemas.microsoft.com/office/drawing/2014/main" val="677063699"/>
                    </a:ext>
                  </a:extLst>
                </a:gridCol>
                <a:gridCol w="2567287">
                  <a:extLst>
                    <a:ext uri="{9D8B030D-6E8A-4147-A177-3AD203B41FA5}">
                      <a16:colId xmlns:a16="http://schemas.microsoft.com/office/drawing/2014/main" val="4116887042"/>
                    </a:ext>
                  </a:extLst>
                </a:gridCol>
                <a:gridCol w="3021874">
                  <a:extLst>
                    <a:ext uri="{9D8B030D-6E8A-4147-A177-3AD203B41FA5}">
                      <a16:colId xmlns:a16="http://schemas.microsoft.com/office/drawing/2014/main" val="845720635"/>
                    </a:ext>
                  </a:extLst>
                </a:gridCol>
              </a:tblGrid>
              <a:tr h="10860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LINEAR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CIRCULAR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793589"/>
                  </a:ext>
                </a:extLst>
              </a:tr>
              <a:tr h="654525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EUROPE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CLIC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FCC-</a:t>
                      </a:r>
                      <a:r>
                        <a:rPr lang="fr-FR" dirty="0" err="1" smtClean="0"/>
                        <a:t>ee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490688"/>
                  </a:ext>
                </a:extLst>
              </a:tr>
              <a:tr h="610736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ASIA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ILC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CEPC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866829"/>
                  </a:ext>
                </a:extLst>
              </a:tr>
              <a:tr h="1622989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New </a:t>
                      </a:r>
                      <a:r>
                        <a:rPr lang="fr-FR" dirty="0" err="1" smtClean="0"/>
                        <a:t>technology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+ : </a:t>
                      </a:r>
                      <a:r>
                        <a:rPr lang="fr-FR" dirty="0" err="1" smtClean="0"/>
                        <a:t>polarization</a:t>
                      </a:r>
                      <a:r>
                        <a:rPr lang="fr-FR" baseline="0" dirty="0" smtClean="0"/>
                        <a:t> possible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err="1" smtClean="0"/>
                        <a:t>Upgradable</a:t>
                      </a:r>
                      <a:r>
                        <a:rPr lang="fr-FR" dirty="0" smtClean="0"/>
                        <a:t> in </a:t>
                      </a:r>
                      <a:r>
                        <a:rPr lang="fr-FR" dirty="0" err="1" smtClean="0"/>
                        <a:t>energy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Standard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t</a:t>
                      </a:r>
                      <a:r>
                        <a:rPr lang="fr-FR" dirty="0" err="1" smtClean="0"/>
                        <a:t>echnology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+ : high </a:t>
                      </a:r>
                      <a:r>
                        <a:rPr lang="fr-FR" dirty="0" err="1" smtClean="0"/>
                        <a:t>luminosity</a:t>
                      </a:r>
                      <a:endParaRPr lang="fr-FR" dirty="0" smtClean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Limited</a:t>
                      </a:r>
                      <a:r>
                        <a:rPr lang="fr-FR" baseline="0" dirty="0" smtClean="0"/>
                        <a:t> in </a:t>
                      </a:r>
                      <a:r>
                        <a:rPr lang="fr-FR" baseline="0" dirty="0" err="1" smtClean="0"/>
                        <a:t>energy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Large tunnel</a:t>
                      </a:r>
                    </a:p>
                    <a:p>
                      <a:pPr algn="ctr"/>
                      <a:r>
                        <a:rPr lang="fr-FR" dirty="0" smtClean="0"/>
                        <a:t>Perspective : </a:t>
                      </a:r>
                      <a:r>
                        <a:rPr lang="fr-FR" dirty="0" err="1" smtClean="0"/>
                        <a:t>hh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031843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2023291" y="687977"/>
            <a:ext cx="8127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 TPC </a:t>
            </a:r>
            <a:r>
              <a:rPr lang="fr-FR" dirty="0" err="1" smtClean="0"/>
              <a:t>is</a:t>
            </a:r>
            <a:r>
              <a:rPr lang="fr-FR" dirty="0" smtClean="0"/>
              <a:t> an </a:t>
            </a:r>
            <a:r>
              <a:rPr lang="fr-FR" dirty="0" err="1" smtClean="0"/>
              <a:t>ideal</a:t>
            </a:r>
            <a:r>
              <a:rPr lang="fr-FR" dirty="0" smtClean="0"/>
              <a:t> main </a:t>
            </a:r>
            <a:r>
              <a:rPr lang="fr-FR" dirty="0" err="1" smtClean="0"/>
              <a:t>tracker</a:t>
            </a:r>
            <a:r>
              <a:rPr lang="fr-FR" dirty="0" smtClean="0"/>
              <a:t>, but </a:t>
            </a:r>
            <a:r>
              <a:rPr lang="fr-FR" dirty="0" err="1" smtClean="0"/>
              <a:t>challenging</a:t>
            </a:r>
            <a:r>
              <a:rPr lang="fr-FR" dirty="0" smtClean="0"/>
              <a:t> and slow, and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in a </a:t>
            </a:r>
            <a:r>
              <a:rPr lang="fr-FR" dirty="0" err="1" smtClean="0"/>
              <a:t>suitable</a:t>
            </a:r>
            <a:r>
              <a:rPr lang="fr-FR" dirty="0" smtClean="0"/>
              <a:t> </a:t>
            </a:r>
            <a:r>
              <a:rPr lang="fr-FR" dirty="0" err="1" smtClean="0"/>
              <a:t>environment</a:t>
            </a:r>
            <a:r>
              <a:rPr lang="fr-FR" dirty="0" smtClean="0"/>
              <a:t>. 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776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5425696" cy="932452"/>
          </a:xfrm>
        </p:spPr>
        <p:txBody>
          <a:bodyPr/>
          <a:lstStyle/>
          <a:p>
            <a:r>
              <a:rPr lang="fr-FR" b="1" dirty="0" err="1" smtClean="0">
                <a:latin typeface="+mn-lt"/>
              </a:rPr>
              <a:t>Resolution</a:t>
            </a:r>
            <a:r>
              <a:rPr lang="fr-FR" b="1" dirty="0" smtClean="0">
                <a:latin typeface="+mn-lt"/>
              </a:rPr>
              <a:t> challenge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463040"/>
            <a:ext cx="5425696" cy="4713923"/>
          </a:xfrm>
        </p:spPr>
        <p:txBody>
          <a:bodyPr/>
          <a:lstStyle/>
          <a:p>
            <a:r>
              <a:rPr lang="fr-FR" dirty="0" smtClean="0"/>
              <a:t>To </a:t>
            </a:r>
            <a:r>
              <a:rPr lang="fr-FR" dirty="0" err="1" smtClean="0"/>
              <a:t>perform</a:t>
            </a:r>
            <a:r>
              <a:rPr lang="fr-FR" dirty="0" smtClean="0"/>
              <a:t> model-</a:t>
            </a:r>
            <a:r>
              <a:rPr lang="fr-FR" dirty="0" err="1" smtClean="0"/>
              <a:t>independent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of the </a:t>
            </a:r>
            <a:r>
              <a:rPr lang="fr-FR" dirty="0" err="1" smtClean="0"/>
              <a:t>Higgs</a:t>
            </a:r>
            <a:r>
              <a:rPr lang="fr-FR" dirty="0" smtClean="0"/>
              <a:t> </a:t>
            </a:r>
            <a:r>
              <a:rPr lang="fr-FR" dirty="0" err="1" smtClean="0"/>
              <a:t>branching</a:t>
            </a:r>
            <a:r>
              <a:rPr lang="fr-FR" dirty="0" smtClean="0"/>
              <a:t> fractions, the main </a:t>
            </a:r>
            <a:r>
              <a:rPr lang="fr-FR" dirty="0" err="1" smtClean="0"/>
              <a:t>tracker</a:t>
            </a:r>
            <a:r>
              <a:rPr lang="fr-FR" dirty="0" smtClean="0"/>
              <a:t> must have a </a:t>
            </a:r>
            <a:r>
              <a:rPr lang="fr-FR" dirty="0" err="1" smtClean="0"/>
              <a:t>momentum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of 2x10</a:t>
            </a:r>
            <a:r>
              <a:rPr lang="fr-FR" baseline="30000" dirty="0" smtClean="0"/>
              <a:t>-5</a:t>
            </a:r>
            <a:r>
              <a:rPr lang="fr-FR" dirty="0" smtClean="0"/>
              <a:t> (p/</a:t>
            </a:r>
            <a:r>
              <a:rPr lang="fr-FR" dirty="0" err="1" smtClean="0"/>
              <a:t>GeV</a:t>
            </a:r>
            <a:r>
              <a:rPr lang="fr-FR" dirty="0" smtClean="0"/>
              <a:t>)2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implies</a:t>
            </a:r>
            <a:r>
              <a:rPr lang="fr-FR" dirty="0" smtClean="0"/>
              <a:t> O(100µm)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~200 </a:t>
            </a:r>
            <a:r>
              <a:rPr lang="fr-FR" dirty="0" err="1" smtClean="0"/>
              <a:t>measurement</a:t>
            </a:r>
            <a:r>
              <a:rPr lang="fr-FR" dirty="0" smtClean="0"/>
              <a:t> points, O(20 µm) </a:t>
            </a:r>
            <a:r>
              <a:rPr lang="fr-FR" dirty="0" err="1" smtClean="0"/>
              <a:t>systematics</a:t>
            </a:r>
            <a:r>
              <a:rPr lang="fr-FR" dirty="0" smtClean="0"/>
              <a:t> on </a:t>
            </a:r>
            <a:r>
              <a:rPr lang="fr-FR" dirty="0" err="1" smtClean="0"/>
              <a:t>sagitta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matching</a:t>
            </a:r>
            <a:r>
              <a:rPr lang="fr-FR" dirty="0" smtClean="0"/>
              <a:t> module </a:t>
            </a:r>
            <a:r>
              <a:rPr lang="fr-FR" dirty="0" err="1" smtClean="0"/>
              <a:t>alignment</a:t>
            </a:r>
            <a:r>
              <a:rPr lang="fr-FR" dirty="0" smtClean="0"/>
              <a:t> and </a:t>
            </a:r>
            <a:r>
              <a:rPr lang="fr-FR" dirty="0" err="1" smtClean="0"/>
              <a:t>mechanics</a:t>
            </a:r>
            <a:r>
              <a:rPr lang="fr-FR" dirty="0" smtClean="0"/>
              <a:t> </a:t>
            </a:r>
            <a:r>
              <a:rPr lang="fr-FR" dirty="0" err="1" smtClean="0"/>
              <a:t>quality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t="46662"/>
          <a:stretch/>
        </p:blipFill>
        <p:spPr>
          <a:xfrm>
            <a:off x="5965883" y="4258491"/>
            <a:ext cx="5168026" cy="2469894"/>
          </a:xfrm>
          <a:prstGeom prst="rect">
            <a:avLst/>
          </a:prstGeom>
        </p:spPr>
      </p:pic>
      <p:pic>
        <p:nvPicPr>
          <p:cNvPr id="6" name="Picture 1" descr="page5image207639568">
            <a:extLst>
              <a:ext uri="{FF2B5EF4-FFF2-40B4-BE49-F238E27FC236}">
                <a16:creationId xmlns:a16="http://schemas.microsoft.com/office/drawing/2014/main" id="{C648B32C-34BD-5340-804E-F0D0C10DAD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811" y="431042"/>
            <a:ext cx="5070104" cy="391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9535895" y="4258491"/>
            <a:ext cx="1554480" cy="383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9278983" y="4271547"/>
            <a:ext cx="1153876" cy="230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888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2958737" cy="1359171"/>
          </a:xfrm>
        </p:spPr>
        <p:txBody>
          <a:bodyPr>
            <a:normAutofit/>
          </a:bodyPr>
          <a:lstStyle/>
          <a:p>
            <a:r>
              <a:rPr lang="fr-FR" b="1" dirty="0" err="1" smtClean="0">
                <a:latin typeface="+mn-lt"/>
              </a:rPr>
              <a:t>Resolution</a:t>
            </a:r>
            <a:r>
              <a:rPr lang="fr-FR" b="1" dirty="0" smtClean="0">
                <a:latin typeface="+mn-lt"/>
              </a:rPr>
              <a:t> challenge</a:t>
            </a:r>
            <a:endParaRPr lang="fr-FR" b="1" dirty="0">
              <a:latin typeface="+mn-lt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98863" y="3619572"/>
            <a:ext cx="6781800" cy="24241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smtClean="0"/>
              <a:t>The </a:t>
            </a:r>
            <a:r>
              <a:rPr lang="fr-FR" dirty="0" err="1" smtClean="0"/>
              <a:t>resolution</a:t>
            </a:r>
            <a:r>
              <a:rPr lang="fr-FR" dirty="0" smtClean="0"/>
              <a:t> goal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proven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all technologies (GEM, </a:t>
            </a:r>
            <a:r>
              <a:rPr lang="fr-FR" dirty="0" err="1" smtClean="0"/>
              <a:t>Micromegas</a:t>
            </a:r>
            <a:r>
              <a:rPr lang="fr-FR" dirty="0" smtClean="0"/>
              <a:t> and Pixels)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For </a:t>
            </a:r>
            <a:r>
              <a:rPr lang="fr-FR" dirty="0" err="1" smtClean="0"/>
              <a:t>GEMs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~1mm pads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r>
              <a:rPr lang="fr-FR" dirty="0" smtClean="0"/>
              <a:t> diffusion in the amplification </a:t>
            </a:r>
            <a:r>
              <a:rPr lang="fr-FR" dirty="0" err="1" smtClean="0"/>
              <a:t>device</a:t>
            </a:r>
            <a:r>
              <a:rPr lang="fr-FR" dirty="0" smtClean="0"/>
              <a:t>.</a:t>
            </a:r>
          </a:p>
          <a:p>
            <a:pPr marL="0" indent="0">
              <a:buNone/>
            </a:pPr>
            <a:r>
              <a:rPr lang="fr-FR" dirty="0" smtClean="0"/>
              <a:t>For </a:t>
            </a:r>
            <a:r>
              <a:rPr lang="fr-FR" dirty="0" err="1" smtClean="0"/>
              <a:t>Micromegas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charge </a:t>
            </a:r>
            <a:r>
              <a:rPr lang="fr-FR" dirty="0" err="1" smtClean="0"/>
              <a:t>spreading</a:t>
            </a:r>
            <a:r>
              <a:rPr lang="fr-FR" dirty="0" smtClean="0"/>
              <a:t> by a </a:t>
            </a:r>
            <a:r>
              <a:rPr lang="fr-FR" dirty="0" err="1" smtClean="0"/>
              <a:t>resistive</a:t>
            </a:r>
            <a:r>
              <a:rPr lang="fr-FR" dirty="0" smtClean="0"/>
              <a:t>-capacitive anode.</a:t>
            </a:r>
          </a:p>
          <a:p>
            <a:pPr marL="0" indent="0">
              <a:buNone/>
            </a:pPr>
            <a:r>
              <a:rPr lang="fr-FR" dirty="0" smtClean="0"/>
              <a:t>For pixels,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&lt;300µm pitch digital </a:t>
            </a:r>
            <a:r>
              <a:rPr lang="fr-FR" dirty="0" err="1" smtClean="0"/>
              <a:t>readout</a:t>
            </a:r>
            <a:r>
              <a:rPr lang="fr-FR" dirty="0" smtClean="0"/>
              <a:t>. 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566" y="319606"/>
            <a:ext cx="3678118" cy="301878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4513" y="103868"/>
            <a:ext cx="4323645" cy="614339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682444" y="670556"/>
            <a:ext cx="1367246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Micromegas</a:t>
            </a:r>
            <a:endParaRPr lang="fr-FR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73091" y="68301"/>
            <a:ext cx="1586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7030A0"/>
                </a:solidFill>
              </a:rPr>
              <a:t>T. </a:t>
            </a:r>
            <a:r>
              <a:rPr lang="fr-FR" sz="1400" dirty="0" err="1" smtClean="0">
                <a:solidFill>
                  <a:srgbClr val="7030A0"/>
                </a:solidFill>
              </a:rPr>
              <a:t>Ogawa</a:t>
            </a:r>
            <a:r>
              <a:rPr lang="fr-FR" sz="1400" dirty="0" smtClean="0">
                <a:solidFill>
                  <a:srgbClr val="7030A0"/>
                </a:solidFill>
              </a:rPr>
              <a:t>, F. Müller</a:t>
            </a:r>
            <a:endParaRPr lang="fr-FR" sz="1400" dirty="0">
              <a:solidFill>
                <a:srgbClr val="7030A0"/>
              </a:solidFill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979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6407331" cy="1089206"/>
          </a:xfrm>
        </p:spPr>
        <p:txBody>
          <a:bodyPr/>
          <a:lstStyle/>
          <a:p>
            <a:r>
              <a:rPr lang="fr-FR" b="1" dirty="0" smtClean="0">
                <a:latin typeface="+mn-lt"/>
              </a:rPr>
              <a:t>RESOLUTION vs AZIMUTH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98902"/>
            <a:ext cx="4909457" cy="4351338"/>
          </a:xfrm>
        </p:spPr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dependence</a:t>
            </a:r>
            <a:r>
              <a:rPr lang="fr-FR" dirty="0" smtClean="0"/>
              <a:t> on  angle has been </a:t>
            </a:r>
            <a:r>
              <a:rPr lang="fr-FR" dirty="0" err="1" smtClean="0"/>
              <a:t>measured</a:t>
            </a:r>
            <a:r>
              <a:rPr lang="fr-FR" dirty="0" smtClean="0"/>
              <a:t> and the ‘</a:t>
            </a:r>
            <a:r>
              <a:rPr lang="fr-FR" dirty="0" err="1" smtClean="0"/>
              <a:t>track</a:t>
            </a:r>
            <a:r>
              <a:rPr lang="fr-FR" dirty="0" smtClean="0"/>
              <a:t>-angle </a:t>
            </a:r>
            <a:r>
              <a:rPr lang="fr-FR" dirty="0" err="1" smtClean="0"/>
              <a:t>effect</a:t>
            </a:r>
            <a:r>
              <a:rPr lang="fr-FR" dirty="0" smtClean="0"/>
              <a:t>’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understood</a:t>
            </a:r>
            <a:r>
              <a:rPr lang="fr-FR" dirty="0" smtClean="0"/>
              <a:t> (The aspect ratio of the pads </a:t>
            </a:r>
            <a:r>
              <a:rPr lang="fr-FR" dirty="0" err="1" smtClean="0"/>
              <a:t>is</a:t>
            </a:r>
            <a:r>
              <a:rPr lang="fr-FR" dirty="0" smtClean="0"/>
              <a:t> 7/3)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530073"/>
            <a:ext cx="4681351" cy="222016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2193" y="1525119"/>
            <a:ext cx="5864114" cy="413545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090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14456" y="878934"/>
            <a:ext cx="8314509" cy="862784"/>
          </a:xfrm>
        </p:spPr>
        <p:txBody>
          <a:bodyPr/>
          <a:lstStyle/>
          <a:p>
            <a:r>
              <a:rPr lang="fr-FR" dirty="0" smtClean="0"/>
              <a:t>Optimal voltage for the </a:t>
            </a:r>
            <a:r>
              <a:rPr lang="fr-FR" dirty="0" err="1" smtClean="0"/>
              <a:t>resolution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6807" y="1907177"/>
            <a:ext cx="10253857" cy="4153989"/>
          </a:xfrm>
          <a:prstGeom prst="rect">
            <a:avLst/>
          </a:prstGeo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639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5675811" cy="723446"/>
          </a:xfrm>
        </p:spPr>
        <p:txBody>
          <a:bodyPr/>
          <a:lstStyle/>
          <a:p>
            <a:r>
              <a:rPr lang="fr-FR" b="1" dirty="0" err="1" smtClean="0">
                <a:latin typeface="+mn-lt"/>
              </a:rPr>
              <a:t>Mechanical</a:t>
            </a:r>
            <a:r>
              <a:rPr lang="fr-FR" b="1" dirty="0" smtClean="0">
                <a:latin typeface="+mn-lt"/>
              </a:rPr>
              <a:t> challenges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81493"/>
            <a:ext cx="5545183" cy="273766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fr-FR" dirty="0" smtClean="0"/>
              <a:t>The </a:t>
            </a:r>
            <a:r>
              <a:rPr lang="fr-FR" dirty="0" err="1" smtClean="0"/>
              <a:t>mechanical</a:t>
            </a:r>
            <a:r>
              <a:rPr lang="fr-FR" dirty="0" smtClean="0"/>
              <a:t> design must </a:t>
            </a:r>
            <a:r>
              <a:rPr lang="fr-FR" dirty="0" err="1" smtClean="0"/>
              <a:t>ensure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r>
              <a:rPr lang="fr-FR" dirty="0" smtClean="0"/>
              <a:t> </a:t>
            </a:r>
            <a:r>
              <a:rPr lang="fr-FR" dirty="0" err="1" smtClean="0"/>
              <a:t>deformations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weight</a:t>
            </a:r>
            <a:r>
              <a:rPr lang="fr-FR" dirty="0" smtClean="0"/>
              <a:t> and pressure, and </a:t>
            </a:r>
            <a:r>
              <a:rPr lang="fr-FR" dirty="0" err="1" smtClean="0"/>
              <a:t>electric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homogeneity</a:t>
            </a:r>
            <a:r>
              <a:rPr lang="fr-FR" dirty="0" smtClean="0"/>
              <a:t> at the 10</a:t>
            </a:r>
            <a:r>
              <a:rPr lang="fr-FR" baseline="30000" dirty="0" smtClean="0"/>
              <a:t>-4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.</a:t>
            </a:r>
          </a:p>
          <a:p>
            <a:pPr marL="0" indent="0" algn="just">
              <a:buNone/>
            </a:pPr>
            <a:r>
              <a:rPr lang="fr-FR" dirty="0" smtClean="0"/>
              <a:t>This imposes tough </a:t>
            </a:r>
            <a:r>
              <a:rPr lang="fr-FR" dirty="0" err="1" smtClean="0"/>
              <a:t>constraints</a:t>
            </a:r>
            <a:r>
              <a:rPr lang="fr-FR" dirty="0" smtClean="0"/>
              <a:t> on the </a:t>
            </a:r>
            <a:r>
              <a:rPr lang="fr-FR" dirty="0" err="1" smtClean="0"/>
              <a:t>field</a:t>
            </a:r>
            <a:r>
              <a:rPr lang="fr-FR" dirty="0" smtClean="0"/>
              <a:t> cage </a:t>
            </a:r>
            <a:r>
              <a:rPr lang="fr-FR" dirty="0" err="1" smtClean="0"/>
              <a:t>rigidity</a:t>
            </a:r>
            <a:r>
              <a:rPr lang="fr-FR" dirty="0" smtClean="0"/>
              <a:t>, on the design (</a:t>
            </a:r>
            <a:r>
              <a:rPr lang="fr-FR" dirty="0" err="1" smtClean="0"/>
              <a:t>mirror</a:t>
            </a:r>
            <a:r>
              <a:rPr lang="fr-FR" dirty="0" smtClean="0"/>
              <a:t> </a:t>
            </a:r>
            <a:r>
              <a:rPr lang="fr-FR" dirty="0" err="1" smtClean="0"/>
              <a:t>stips</a:t>
            </a:r>
            <a:r>
              <a:rPr lang="fr-FR" dirty="0" smtClean="0"/>
              <a:t>), and on the suspension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854" r="-854" b="37605"/>
          <a:stretch/>
        </p:blipFill>
        <p:spPr>
          <a:xfrm>
            <a:off x="974563" y="4422985"/>
            <a:ext cx="2111826" cy="123699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t="65210"/>
          <a:stretch/>
        </p:blipFill>
        <p:spPr>
          <a:xfrm>
            <a:off x="3086389" y="4465407"/>
            <a:ext cx="3273808" cy="106923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011" y="726849"/>
            <a:ext cx="5235060" cy="339231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0310946" y="3749827"/>
            <a:ext cx="1323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Julie </a:t>
            </a:r>
            <a:r>
              <a:rPr lang="fr-FR" dirty="0" err="1" smtClean="0">
                <a:solidFill>
                  <a:srgbClr val="7030A0"/>
                </a:solidFill>
              </a:rPr>
              <a:t>Elman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884093" y="5659983"/>
            <a:ext cx="147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Peter Schade</a:t>
            </a:r>
            <a:endParaRPr lang="fr-FR" dirty="0">
              <a:solidFill>
                <a:srgbClr val="7030A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6971" y="4226631"/>
            <a:ext cx="3337200" cy="204716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9901631" y="4818636"/>
            <a:ext cx="1985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Deformation</a:t>
            </a:r>
            <a:r>
              <a:rPr lang="fr-FR" dirty="0" smtClean="0"/>
              <a:t> of the </a:t>
            </a:r>
            <a:r>
              <a:rPr lang="fr-FR" dirty="0" err="1" smtClean="0"/>
              <a:t>inner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cage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045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3778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+mn-lt"/>
              </a:rPr>
              <a:t>The </a:t>
            </a:r>
            <a:r>
              <a:rPr lang="fr-FR" b="1" dirty="0" err="1" smtClean="0">
                <a:latin typeface="+mn-lt"/>
              </a:rPr>
              <a:t>distortion</a:t>
            </a:r>
            <a:r>
              <a:rPr lang="fr-FR" b="1" dirty="0" smtClean="0">
                <a:latin typeface="+mn-lt"/>
              </a:rPr>
              <a:t> challenges : 1) Module </a:t>
            </a:r>
            <a:r>
              <a:rPr lang="fr-FR" b="1" dirty="0" err="1" smtClean="0">
                <a:latin typeface="+mn-lt"/>
              </a:rPr>
              <a:t>flatness</a:t>
            </a:r>
            <a:endParaRPr lang="fr-FR" b="1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7441" y="1040762"/>
            <a:ext cx="8010799" cy="74231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dirty="0" smtClean="0"/>
              <a:t>The modules have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extremely</a:t>
            </a:r>
            <a:r>
              <a:rPr lang="fr-FR" dirty="0" smtClean="0"/>
              <a:t> flat.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deformed</a:t>
            </a:r>
            <a:r>
              <a:rPr lang="fr-FR" dirty="0" smtClean="0"/>
              <a:t> by the pressure if </a:t>
            </a:r>
            <a:r>
              <a:rPr lang="fr-FR" dirty="0" err="1" smtClean="0"/>
              <a:t>they</a:t>
            </a:r>
            <a:r>
              <a:rPr lang="fr-FR" dirty="0" smtClean="0"/>
              <a:t> are not </a:t>
            </a:r>
            <a:r>
              <a:rPr lang="fr-FR" dirty="0" err="1" smtClean="0"/>
              <a:t>rigid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r>
              <a:rPr lang="fr-FR" dirty="0" smtClean="0"/>
              <a:t>. This </a:t>
            </a:r>
            <a:r>
              <a:rPr lang="fr-FR" dirty="0" err="1" smtClean="0"/>
              <a:t>gives</a:t>
            </a:r>
            <a:r>
              <a:rPr lang="fr-FR" dirty="0" smtClean="0"/>
              <a:t> </a:t>
            </a:r>
            <a:r>
              <a:rPr lang="fr-FR" dirty="0" err="1" smtClean="0"/>
              <a:t>rise</a:t>
            </a:r>
            <a:r>
              <a:rPr lang="fr-FR" dirty="0" smtClean="0"/>
              <a:t> to </a:t>
            </a:r>
            <a:r>
              <a:rPr lang="fr-FR" dirty="0" err="1" smtClean="0"/>
              <a:t>ExB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336" y="1869441"/>
            <a:ext cx="8941350" cy="442367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4480" y="1105265"/>
            <a:ext cx="2368730" cy="2026575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3982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735490" cy="653778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latin typeface="+mn-lt"/>
              </a:rPr>
              <a:t>The </a:t>
            </a:r>
            <a:r>
              <a:rPr lang="fr-FR" b="1" dirty="0" err="1" smtClean="0">
                <a:latin typeface="+mn-lt"/>
              </a:rPr>
              <a:t>distortion</a:t>
            </a:r>
            <a:r>
              <a:rPr lang="fr-FR" b="1" dirty="0" smtClean="0">
                <a:latin typeface="+mn-lt"/>
              </a:rPr>
              <a:t> challenges : 2) </a:t>
            </a:r>
            <a:r>
              <a:rPr lang="fr-FR" b="1" dirty="0" err="1" smtClean="0">
                <a:latin typeface="+mn-lt"/>
              </a:rPr>
              <a:t>field</a:t>
            </a:r>
            <a:r>
              <a:rPr lang="fr-FR" b="1" dirty="0" smtClean="0">
                <a:latin typeface="+mn-lt"/>
              </a:rPr>
              <a:t> cage </a:t>
            </a:r>
            <a:r>
              <a:rPr lang="fr-FR" b="1" dirty="0" err="1" smtClean="0">
                <a:latin typeface="+mn-lt"/>
              </a:rPr>
              <a:t>quality</a:t>
            </a:r>
            <a:endParaRPr lang="fr-FR" b="1" dirty="0">
              <a:latin typeface="+mn-lt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838200" y="1033145"/>
            <a:ext cx="10515600" cy="4351338"/>
          </a:xfrm>
        </p:spPr>
        <p:txBody>
          <a:bodyPr/>
          <a:lstStyle/>
          <a:p>
            <a:r>
              <a:rPr lang="fr-FR" dirty="0" smtClean="0"/>
              <a:t>A simple short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shaping</a:t>
            </a:r>
            <a:r>
              <a:rPr lang="fr-FR" dirty="0" smtClean="0"/>
              <a:t> rings (as </a:t>
            </a:r>
            <a:r>
              <a:rPr lang="fr-FR" dirty="0" err="1" smtClean="0"/>
              <a:t>happened</a:t>
            </a:r>
            <a:r>
              <a:rPr lang="fr-FR" dirty="0" smtClean="0"/>
              <a:t> in ALEPH due to a </a:t>
            </a:r>
            <a:r>
              <a:rPr lang="fr-FR" dirty="0" err="1" smtClean="0"/>
              <a:t>tiny</a:t>
            </a:r>
            <a:r>
              <a:rPr lang="fr-FR" dirty="0" smtClean="0"/>
              <a:t> </a:t>
            </a:r>
            <a:r>
              <a:rPr lang="fr-FR" dirty="0" err="1" smtClean="0"/>
              <a:t>carbon</a:t>
            </a:r>
            <a:r>
              <a:rPr lang="fr-FR" dirty="0" smtClean="0"/>
              <a:t> </a:t>
            </a:r>
            <a:r>
              <a:rPr lang="fr-FR" dirty="0" err="1" smtClean="0"/>
              <a:t>fiber</a:t>
            </a:r>
            <a:r>
              <a:rPr lang="fr-FR" dirty="0" smtClean="0"/>
              <a:t>)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make</a:t>
            </a:r>
            <a:r>
              <a:rPr lang="fr-FR" dirty="0" smtClean="0"/>
              <a:t> a </a:t>
            </a:r>
            <a:r>
              <a:rPr lang="fr-FR" dirty="0" err="1" smtClean="0"/>
              <a:t>sizeable</a:t>
            </a:r>
            <a:r>
              <a:rPr lang="fr-FR" dirty="0" smtClean="0"/>
              <a:t> </a:t>
            </a:r>
            <a:r>
              <a:rPr lang="fr-FR" dirty="0" err="1" smtClean="0"/>
              <a:t>distortion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713" y="1971705"/>
            <a:ext cx="2776027" cy="341277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4959" y="3741420"/>
            <a:ext cx="4247049" cy="98341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60" y="2121993"/>
            <a:ext cx="3324720" cy="3021103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623560" y="4860587"/>
            <a:ext cx="2804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7030A0"/>
                </a:solidFill>
              </a:rPr>
              <a:t>Ron Settles, Werner </a:t>
            </a:r>
            <a:r>
              <a:rPr lang="fr-FR" sz="1400" dirty="0" err="1" smtClean="0">
                <a:solidFill>
                  <a:srgbClr val="7030A0"/>
                </a:solidFill>
              </a:rPr>
              <a:t>Wiedenmann</a:t>
            </a:r>
            <a:endParaRPr lang="fr-FR" sz="1400" dirty="0">
              <a:solidFill>
                <a:srgbClr val="7030A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183380" y="2270760"/>
            <a:ext cx="2575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- Correct for </a:t>
            </a:r>
            <a:r>
              <a:rPr lang="fr-FR" dirty="0" err="1" smtClean="0"/>
              <a:t>distortion</a:t>
            </a:r>
            <a:endParaRPr lang="fr-FR" dirty="0" smtClean="0"/>
          </a:p>
          <a:p>
            <a:r>
              <a:rPr lang="fr-FR" dirty="0" smtClean="0"/>
              <a:t>- </a:t>
            </a:r>
            <a:r>
              <a:rPr lang="fr-FR" dirty="0" err="1" smtClean="0"/>
              <a:t>Remove</a:t>
            </a:r>
            <a:r>
              <a:rPr lang="fr-FR" dirty="0" smtClean="0"/>
              <a:t> the </a:t>
            </a:r>
            <a:r>
              <a:rPr lang="fr-FR" dirty="0" err="1" smtClean="0"/>
              <a:t>fiber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16/04/2019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TPC technological Challenges - P. Colas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53CB1-EB93-43C3-A13B-8E9F0BE091C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5982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984</Words>
  <Application>Microsoft Office PowerPoint</Application>
  <PresentationFormat>Grand écran</PresentationFormat>
  <Paragraphs>144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Thème Office</vt:lpstr>
      <vt:lpstr>TPC technological challenges</vt:lpstr>
      <vt:lpstr>Présentation PowerPoint</vt:lpstr>
      <vt:lpstr>Resolution challenge</vt:lpstr>
      <vt:lpstr>Resolution challenge</vt:lpstr>
      <vt:lpstr>RESOLUTION vs AZIMUTH</vt:lpstr>
      <vt:lpstr>Optimal voltage for the resolution</vt:lpstr>
      <vt:lpstr>Mechanical challenges</vt:lpstr>
      <vt:lpstr>The distortion challenges : 1) Module flatness</vt:lpstr>
      <vt:lpstr>The distortion challenges : 2) field cage quality</vt:lpstr>
      <vt:lpstr>The distortion mitigation challenge :  3) module edges</vt:lpstr>
      <vt:lpstr>The dE/dx challenge</vt:lpstr>
      <vt:lpstr>The power consumption challenge</vt:lpstr>
      <vt:lpstr>The integration challenge</vt:lpstr>
      <vt:lpstr>The cooling challenge</vt:lpstr>
      <vt:lpstr>The ion backflow challenge</vt:lpstr>
      <vt:lpstr>Conclusion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</dc:title>
  <dc:creator>Colas Paul</dc:creator>
  <cp:lastModifiedBy>Colas Paul</cp:lastModifiedBy>
  <cp:revision>56</cp:revision>
  <dcterms:created xsi:type="dcterms:W3CDTF">2019-04-14T07:55:09Z</dcterms:created>
  <dcterms:modified xsi:type="dcterms:W3CDTF">2019-04-16T11:49:05Z</dcterms:modified>
</cp:coreProperties>
</file>