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60" r:id="rId4"/>
    <p:sldId id="261" r:id="rId5"/>
    <p:sldId id="264" r:id="rId6"/>
    <p:sldId id="262" r:id="rId7"/>
    <p:sldId id="265" r:id="rId8"/>
    <p:sldId id="266" r:id="rId9"/>
    <p:sldId id="267" r:id="rId10"/>
    <p:sldId id="276" r:id="rId11"/>
    <p:sldId id="278" r:id="rId12"/>
    <p:sldId id="310" r:id="rId13"/>
    <p:sldId id="279" r:id="rId14"/>
    <p:sldId id="305" r:id="rId15"/>
    <p:sldId id="306" r:id="rId16"/>
    <p:sldId id="307" r:id="rId17"/>
    <p:sldId id="308" r:id="rId18"/>
    <p:sldId id="291" r:id="rId19"/>
    <p:sldId id="296" r:id="rId20"/>
    <p:sldId id="297" r:id="rId21"/>
    <p:sldId id="292" r:id="rId22"/>
    <p:sldId id="293" r:id="rId23"/>
    <p:sldId id="286" r:id="rId24"/>
    <p:sldId id="287" r:id="rId25"/>
    <p:sldId id="288" r:id="rId26"/>
    <p:sldId id="289" r:id="rId27"/>
    <p:sldId id="290" r:id="rId28"/>
    <p:sldId id="300" r:id="rId29"/>
    <p:sldId id="301" r:id="rId30"/>
    <p:sldId id="285" r:id="rId31"/>
    <p:sldId id="302" r:id="rId32"/>
    <p:sldId id="303" r:id="rId33"/>
    <p:sldId id="309" r:id="rId34"/>
    <p:sldId id="311" r:id="rId35"/>
    <p:sldId id="298" r:id="rId3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2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50295-19C1-A148-9AE7-BF725E369231}" type="datetimeFigureOut">
              <a:rPr lang="fr-FR" smtClean="0"/>
              <a:t>15/04/19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CC4-DC64-A442-B2A0-9C9AC2639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5448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C0ED5-2097-B148-96E4-AC69D6B0E94C}" type="datetimeFigureOut">
              <a:rPr lang="fr-FR" smtClean="0"/>
              <a:t>15/04/19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09955-F909-6A49-A969-60D864EE2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8192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DA7B2E4-0C83-B84A-9663-66C3BB9198F1}" type="slidenum">
              <a:rPr lang="en-US"/>
              <a:pPr/>
              <a:t>18</a:t>
            </a:fld>
            <a:endParaRPr lang="en-US"/>
          </a:p>
        </p:txBody>
      </p:sp>
      <p:sp>
        <p:nvSpPr>
          <p:cNvPr id="563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63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CFBD04BB-3026-094D-9770-05CA2E23298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F70B9B8F-6E1B-DE4F-84D8-A80FA26D1C5D}" type="slidenum">
              <a:t>27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11D36987-264A-3742-985D-73C547074C0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46D3E009-863F-6241-BCF5-09873ECB924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xmlns="" id="{39F7469C-23BC-4B42-A76B-5B83519A7BF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3FD311B6-6B6E-0445-9B55-792BAD764EAA}" type="slidenum">
              <a:t>28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600F3A2F-CD11-1A44-8D36-6C9B19FDB98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D0EE6DE9-BE5C-8849-B335-CD2E5F4B0F7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xmlns="" id="{7DD4D260-C735-6C46-B173-B0A8D6C0BA2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625FA449-B23B-9946-8CC7-0D2F731B0EC2}" type="slidenum">
              <a:t>29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809B1FA5-FF75-8747-A5A0-81A9E7CD5BE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29572" y="685690"/>
            <a:ext cx="4995650" cy="342405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3C5C661F-5A79-9F4C-B664-E05DF38440A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4EBBAD6-470E-1348-BD69-8221204E55F7}" type="slidenum">
              <a:rPr lang="fi-FI"/>
              <a:pPr/>
              <a:t>35</a:t>
            </a:fld>
            <a:endParaRPr lang="fi-FI"/>
          </a:p>
        </p:txBody>
      </p:sp>
      <p:sp>
        <p:nvSpPr>
          <p:cNvPr id="71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97384" y="695135"/>
            <a:ext cx="6457470" cy="342407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231"/>
            <a:ext cx="5480637" cy="41110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D63680-4933-E647-B076-22524E1BE349}" type="slidenum">
              <a:rPr lang="fi-FI"/>
              <a:pPr/>
              <a:t>19</a:t>
            </a:fld>
            <a:endParaRPr lang="fi-FI"/>
          </a:p>
        </p:txBody>
      </p:sp>
      <p:sp>
        <p:nvSpPr>
          <p:cNvPr id="92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5650" cy="3424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92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231"/>
            <a:ext cx="5480637" cy="41110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5FDF240-36B3-2B4B-9D7D-B8DA51B0E8DC}" type="slidenum">
              <a:rPr lang="fi-FI"/>
              <a:pPr/>
              <a:t>20</a:t>
            </a:fld>
            <a:endParaRPr lang="fi-FI"/>
          </a:p>
        </p:txBody>
      </p:sp>
      <p:sp>
        <p:nvSpPr>
          <p:cNvPr id="81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97384" y="695135"/>
            <a:ext cx="6457470" cy="342407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81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231"/>
            <a:ext cx="5480637" cy="41110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B847A7B-59C4-D445-86D2-E0F5DF422FB8}" type="slidenum">
              <a:rPr lang="en-US"/>
              <a:pPr/>
              <a:t>21</a:t>
            </a:fld>
            <a:endParaRPr lang="en-US"/>
          </a:p>
        </p:txBody>
      </p:sp>
      <p:sp>
        <p:nvSpPr>
          <p:cNvPr id="573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73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3FE23A-B610-5947-B819-7A52F7130272}" type="slidenum">
              <a:rPr lang="en-US"/>
              <a:pPr/>
              <a:t>22</a:t>
            </a:fld>
            <a:endParaRPr lang="en-US"/>
          </a:p>
        </p:txBody>
      </p:sp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83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2427DB0F-5163-7B41-9979-0F2F56841CB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952C5C1A-540F-5A48-AB3D-CF32F0677236}" type="slidenum">
              <a:t>23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F57B4145-3A99-2B4F-8514-61DF15F7D0F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A66D5B49-4BE9-4A48-B570-24875393F64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466" y="4342233"/>
            <a:ext cx="5487722" cy="276999"/>
          </a:xfrm>
        </p:spPr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A60E5D8E-3293-AC45-A7DF-589640FF8C6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676A0133-B6FA-B346-8F41-0E170E0B3F45}" type="slidenum">
              <a:t>24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EA3C772B-3094-9A4D-8D74-695F5E239FB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16A57F83-F505-9041-A299-9AFD253C7AA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36DB602A-219F-DD4A-8BD3-09A8401B1F9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85AEBB66-EE92-E640-9651-E929C3F478FB}" type="slidenum">
              <a:t>25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4A8FA32C-9AA3-B642-A6E3-5F3041192DD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35168A92-8ED2-4C48-BB28-BEF95BDDC1C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5300C8F8-90F4-E247-AC66-B6E285C5F40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2E1678C0-1AA5-EE47-A3C7-C022287C8A52}" type="slidenum">
              <a:t>26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1601F596-90A6-0349-B768-C10D2813D86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29572" y="685690"/>
            <a:ext cx="4995650" cy="342405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FF38FC69-E053-1342-83AA-33F2960B02B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A0DC-0C94-F048-A702-EE7E51652D3B}" type="datetime1">
              <a:rPr lang="fr-FR" smtClean="0"/>
              <a:t>15/04/19</a:t>
            </a:fld>
            <a:endParaRPr lang="en-GB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56928-0AA2-AC44-8805-07B9FD4F3E65}" type="datetime1">
              <a:rPr lang="fr-FR" smtClean="0"/>
              <a:t>15/04/19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7384C-E6B3-4443-88A0-BE4D4634BB7D}" type="datetime1">
              <a:rPr lang="fr-FR" smtClean="0"/>
              <a:t>15/04/19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136800" y="94077"/>
            <a:ext cx="8897760" cy="958046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31040" y="1438030"/>
            <a:ext cx="4370400" cy="237879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39681" y="1438030"/>
            <a:ext cx="4370400" cy="237879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131040" y="4001140"/>
            <a:ext cx="4370400" cy="238071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39681" y="4001140"/>
            <a:ext cx="4370400" cy="238071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>
          <a:xfrm>
            <a:off x="82081" y="6541212"/>
            <a:ext cx="1850400" cy="249591"/>
          </a:xfrm>
        </p:spPr>
        <p:txBody>
          <a:bodyPr/>
          <a:lstStyle>
            <a:lvl1pPr>
              <a:defRPr/>
            </a:lvl1pPr>
          </a:lstStyle>
          <a:p>
            <a:r>
              <a:rPr lang="fi-FI"/>
              <a:t>Vincent.Boudry@in2p3.fr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idx="11"/>
          </p:nvPr>
        </p:nvSpPr>
        <p:spPr>
          <a:xfrm>
            <a:off x="2072161" y="6541212"/>
            <a:ext cx="5202720" cy="249591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idx="12"/>
          </p:nvPr>
        </p:nvSpPr>
        <p:spPr>
          <a:xfrm>
            <a:off x="7450560" y="6541212"/>
            <a:ext cx="1523520" cy="249591"/>
          </a:xfrm>
        </p:spPr>
        <p:txBody>
          <a:bodyPr/>
          <a:lstStyle>
            <a:lvl1pPr>
              <a:defRPr/>
            </a:lvl1pPr>
          </a:lstStyle>
          <a:p>
            <a:fld id="{6625CF01-7DFC-9B41-8908-EBCFEF8CB823}" type="slidenum">
              <a:rPr lang="fi-FI"/>
              <a:pPr/>
              <a:t>‹#›</a:t>
            </a:fld>
            <a:r>
              <a:rPr lang="fi-FI"/>
              <a:t>/3</a:t>
            </a:r>
          </a:p>
        </p:txBody>
      </p:sp>
    </p:spTree>
    <p:extLst>
      <p:ext uri="{BB962C8B-B14F-4D97-AF65-F5344CB8AC3E}">
        <p14:creationId xmlns:p14="http://schemas.microsoft.com/office/powerpoint/2010/main" val="62235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2E92C-BA1B-054C-8E9E-31956688EE3C}" type="datetime1">
              <a:rPr lang="fr-FR" smtClean="0"/>
              <a:t>15/04/19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57852-671B-0E46-AECE-58CD0EFEB73D}" type="datetime1">
              <a:rPr lang="fr-FR" smtClean="0"/>
              <a:t>15/04/19</a:t>
            </a:fld>
            <a:endParaRPr lang="en-GB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599ADA1-3CCD-0B4A-8225-432E35699A4C}" type="datetime1">
              <a:rPr lang="fr-FR" smtClean="0"/>
              <a:t>15/04/19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449E-E000-034F-BE7A-3948FC71A03C}" type="datetime1">
              <a:rPr lang="fr-FR" smtClean="0"/>
              <a:t>15/04/19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6B15-B0CC-AE43-A781-DF3045A308F5}" type="datetime1">
              <a:rPr lang="fr-FR" smtClean="0"/>
              <a:t>15/04/19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4CC8-11B1-CA4D-B67F-BE56C08A688B}" type="datetime1">
              <a:rPr lang="fr-FR" smtClean="0"/>
              <a:t>15/04/19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7565-9329-6E44-8D57-B3575937FA6C}" type="datetime1">
              <a:rPr lang="fr-FR" smtClean="0"/>
              <a:t>15/04/19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51A4063-8B7A-3A4A-8A21-48B62EFA6D18}" type="datetime1">
              <a:rPr lang="fr-FR" smtClean="0"/>
              <a:t>15/04/19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8CD9847-7E97-B742-97DD-DABCCA023EE8}" type="datetime1">
              <a:rPr lang="fr-FR" smtClean="0"/>
              <a:t>15/04/19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654B758-F7B9-234C-AF3C-8BAE27D29819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0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10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jpe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emf"/><Relationship Id="rId9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3.png"/><Relationship Id="rId1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9" Type="http://schemas.openxmlformats.org/officeDocument/2006/relationships/image" Target="../media/image61.png"/><Relationship Id="rId10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jpeg"/><Relationship Id="rId5" Type="http://schemas.openxmlformats.org/officeDocument/2006/relationships/image" Target="../media/image72.png"/><Relationship Id="rId6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4" Type="http://schemas.openxmlformats.org/officeDocument/2006/relationships/image" Target="../media/image84.jpeg"/><Relationship Id="rId5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4" Type="http://schemas.openxmlformats.org/officeDocument/2006/relationships/image" Target="../media/image84.jpeg"/><Relationship Id="rId5" Type="http://schemas.openxmlformats.org/officeDocument/2006/relationships/image" Target="../media/image74.png"/><Relationship Id="rId6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jpe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4" Type="http://schemas.openxmlformats.org/officeDocument/2006/relationships/image" Target="../media/image15.jpeg"/><Relationship Id="rId5" Type="http://schemas.openxmlformats.org/officeDocument/2006/relationships/image" Target="../media/image16.wmf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 err="1" smtClean="0"/>
              <a:t>I.Laktineh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CALICE calorimeters status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400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er 35"/>
          <p:cNvGrpSpPr/>
          <p:nvPr/>
        </p:nvGrpSpPr>
        <p:grpSpPr>
          <a:xfrm>
            <a:off x="4405530" y="3621645"/>
            <a:ext cx="4522154" cy="2575431"/>
            <a:chOff x="4621846" y="634930"/>
            <a:chExt cx="4522154" cy="2575431"/>
          </a:xfrm>
        </p:grpSpPr>
        <p:pic>
          <p:nvPicPr>
            <p:cNvPr id="39" name="Image 38" descr="Capture d’écran 2015-01-07 à 23.07.19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8058" y="634930"/>
              <a:ext cx="2295942" cy="2575431"/>
            </a:xfrm>
            <a:prstGeom prst="rect">
              <a:avLst/>
            </a:prstGeom>
          </p:spPr>
        </p:pic>
        <p:pic>
          <p:nvPicPr>
            <p:cNvPr id="3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1846" y="647380"/>
              <a:ext cx="2226212" cy="2225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7405921" y="2933362"/>
              <a:ext cx="1383435" cy="276999"/>
            </a:xfrm>
            <a:prstGeom prst="rect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"/>
                  <a:cs typeface="Arial"/>
                </a:rPr>
                <a:t>Linearity  </a:t>
              </a:r>
              <a:r>
                <a:rPr lang="en-US" sz="1200" dirty="0" smtClean="0">
                  <a:solidFill>
                    <a:schemeClr val="bg1"/>
                  </a:solidFill>
                  <a:latin typeface="Arial"/>
                  <a:cs typeface="Arial"/>
                </a:rPr>
                <a:t>&lt;1.5%</a:t>
              </a:r>
              <a:endParaRPr lang="en-US" sz="12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125762" y="814453"/>
              <a:ext cx="1344176" cy="5386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Symbol" charset="2"/>
                  <a:cs typeface="Symbol" charset="2"/>
                  <a:sym typeface="Wingdings"/>
                </a:rPr>
                <a:t> </a:t>
              </a:r>
              <a:r>
                <a:rPr lang="en-US" sz="1100" dirty="0" smtClean="0">
                  <a:latin typeface="Arial"/>
                  <a:cs typeface="Arial"/>
                  <a:sym typeface="Wingdings"/>
                </a:rPr>
                <a:t>Energy resolution</a:t>
              </a:r>
            </a:p>
            <a:p>
              <a:r>
                <a:rPr lang="en-US" sz="1100" dirty="0" smtClean="0">
                  <a:latin typeface="Arial"/>
                  <a:cs typeface="Arial"/>
                </a:rPr>
                <a:t>  12.8%</a:t>
              </a:r>
              <a:r>
                <a:rPr lang="en-US" sz="1100" dirty="0">
                  <a:latin typeface="Arial"/>
                  <a:cs typeface="Arial"/>
                </a:rPr>
                <a:t>/</a:t>
              </a:r>
              <a:r>
                <a:rPr lang="en-US" sz="1100" b="1" dirty="0">
                  <a:sym typeface="Symbol" charset="0"/>
                </a:rPr>
                <a:t></a:t>
              </a:r>
              <a:r>
                <a:rPr lang="en-US" sz="1100" dirty="0" smtClean="0">
                  <a:latin typeface="Arial"/>
                  <a:cs typeface="Arial"/>
                </a:rPr>
                <a:t>E ⊕ 1.0%</a:t>
              </a:r>
              <a:endParaRPr lang="en-US" sz="1100" dirty="0"/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256953" y="314200"/>
            <a:ext cx="165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  <a:latin typeface="Arial"/>
                <a:cs typeface="Arial"/>
              </a:rPr>
              <a:t>SiW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 ECAL 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8401" y="886492"/>
            <a:ext cx="45617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  </a:t>
            </a:r>
          </a:p>
          <a:p>
            <a:r>
              <a:rPr lang="en-GB" sz="1400" dirty="0">
                <a:latin typeface="Arial"/>
                <a:cs typeface="Arial"/>
              </a:rPr>
              <a:t>3</a:t>
            </a:r>
            <a:r>
              <a:rPr lang="en-GB" sz="1400" dirty="0" smtClean="0">
                <a:latin typeface="Arial"/>
                <a:cs typeface="Arial"/>
              </a:rPr>
              <a:t>0 layer</a:t>
            </a:r>
            <a:r>
              <a:rPr lang="en-GB" sz="1400" dirty="0" smtClean="0">
                <a:latin typeface="Arial"/>
                <a:cs typeface="Arial"/>
              </a:rPr>
              <a:t> </a:t>
            </a:r>
            <a:r>
              <a:rPr lang="en-GB" sz="1400" dirty="0">
                <a:latin typeface="Arial"/>
                <a:cs typeface="Arial"/>
              </a:rPr>
              <a:t>(24X</a:t>
            </a:r>
            <a:r>
              <a:rPr lang="en-GB" sz="1400" baseline="-25000" dirty="0">
                <a:latin typeface="Arial"/>
                <a:cs typeface="Arial"/>
              </a:rPr>
              <a:t>0</a:t>
            </a:r>
            <a:r>
              <a:rPr lang="en-GB" sz="1400" dirty="0">
                <a:latin typeface="Arial"/>
                <a:cs typeface="Arial"/>
              </a:rPr>
              <a:t>) </a:t>
            </a:r>
            <a:r>
              <a:rPr lang="en-GB" sz="1400" dirty="0" smtClean="0">
                <a:latin typeface="Arial"/>
                <a:cs typeface="Arial"/>
              </a:rPr>
              <a:t>s</a:t>
            </a:r>
            <a:r>
              <a:rPr lang="en-GB" sz="1400" dirty="0" smtClean="0">
                <a:latin typeface="Arial"/>
                <a:cs typeface="Arial"/>
              </a:rPr>
              <a:t>ilicon-tungsten physics prototype</a:t>
            </a:r>
          </a:p>
          <a:p>
            <a:r>
              <a:rPr lang="en-GB" sz="1400" dirty="0" smtClean="0">
                <a:latin typeface="Arial"/>
                <a:cs typeface="Arial"/>
              </a:rPr>
              <a:t>(</a:t>
            </a:r>
            <a:r>
              <a:rPr lang="en-GB" sz="1400" dirty="0" smtClean="0">
                <a:latin typeface="Arial"/>
                <a:cs typeface="Arial"/>
              </a:rPr>
              <a:t>1x1 </a:t>
            </a:r>
            <a:r>
              <a:rPr lang="en-GB" sz="1400" dirty="0" smtClean="0">
                <a:latin typeface="Arial"/>
                <a:cs typeface="Arial"/>
              </a:rPr>
              <a:t>cm</a:t>
            </a:r>
            <a:r>
              <a:rPr lang="en-GB" sz="1400" baseline="30000" dirty="0" smtClean="0">
                <a:latin typeface="Arial"/>
                <a:cs typeface="Arial"/>
              </a:rPr>
              <a:t>2 </a:t>
            </a:r>
            <a:r>
              <a:rPr lang="en-GB" sz="1400" dirty="0" smtClean="0">
                <a:latin typeface="Arial"/>
                <a:cs typeface="Arial"/>
              </a:rPr>
              <a:t>cell size) with a </a:t>
            </a:r>
            <a:r>
              <a:rPr lang="en-GB" sz="1400" dirty="0" smtClean="0">
                <a:latin typeface="Arial"/>
                <a:cs typeface="Arial"/>
              </a:rPr>
              <a:t> deported electronics</a:t>
            </a:r>
          </a:p>
          <a:p>
            <a:r>
              <a:rPr lang="en-GB" sz="1400" dirty="0" smtClean="0">
                <a:latin typeface="Arial"/>
                <a:cs typeface="Arial"/>
              </a:rPr>
              <a:t>was </a:t>
            </a:r>
            <a:r>
              <a:rPr lang="en-GB" sz="1400" dirty="0" smtClean="0">
                <a:latin typeface="Arial"/>
                <a:cs typeface="Arial"/>
              </a:rPr>
              <a:t>built and </a:t>
            </a:r>
            <a:r>
              <a:rPr lang="en-GB" sz="1400" dirty="0" smtClean="0">
                <a:latin typeface="Arial"/>
                <a:cs typeface="Arial"/>
              </a:rPr>
              <a:t>successfully tested</a:t>
            </a:r>
            <a:r>
              <a:rPr lang="en-GB" sz="1400" dirty="0" smtClean="0">
                <a:latin typeface="Arial"/>
                <a:cs typeface="Arial"/>
              </a:rPr>
              <a:t>. </a:t>
            </a:r>
            <a:r>
              <a:rPr lang="en-GB" sz="1400" dirty="0" smtClean="0">
                <a:latin typeface="Arial"/>
                <a:cs typeface="Arial"/>
              </a:rPr>
              <a:t> </a:t>
            </a:r>
            <a:endParaRPr lang="en-GB" sz="1400" dirty="0" smtClean="0">
              <a:latin typeface="Arial"/>
              <a:cs typeface="Arial"/>
            </a:endParaRPr>
          </a:p>
          <a:p>
            <a:endParaRPr lang="en-GB" sz="1400" dirty="0" smtClean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1" y="318528066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1" y="318731266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8" name="Grouper 17"/>
          <p:cNvGrpSpPr/>
          <p:nvPr/>
        </p:nvGrpSpPr>
        <p:grpSpPr>
          <a:xfrm>
            <a:off x="3975724" y="498866"/>
            <a:ext cx="4951444" cy="2558402"/>
            <a:chOff x="4192556" y="498866"/>
            <a:chExt cx="4951444" cy="2558402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92556" y="498866"/>
              <a:ext cx="2503663" cy="24189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6" name="Picture 2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97562" y="498866"/>
              <a:ext cx="2246438" cy="22375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32" name="Text Box 23"/>
            <p:cNvSpPr txBox="1">
              <a:spLocks noChangeArrowheads="1"/>
            </p:cNvSpPr>
            <p:nvPr/>
          </p:nvSpPr>
          <p:spPr bwMode="auto">
            <a:xfrm>
              <a:off x="7337066" y="949141"/>
              <a:ext cx="1214127" cy="5637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1639" tIns="60020" rIns="81639" bIns="40820"/>
            <a:lstStyle>
              <a:lvl1pPr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674688" indent="-260350"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036638" indent="-207963"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450975" indent="-206375"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866900" indent="-207963"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324100" indent="-207963" defTabSz="41433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781300" indent="-207963" defTabSz="41433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238500" indent="-207963" defTabSz="41433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695700" indent="-207963" defTabSz="41433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sz="1000" dirty="0"/>
                <a:t>Energy resolution = </a:t>
              </a:r>
            </a:p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sz="1000" dirty="0"/>
                <a:t> 16.5/</a:t>
              </a:r>
              <a:r>
                <a:rPr lang="en-US" sz="1000" dirty="0" err="1"/>
                <a:t>sqrt</a:t>
              </a:r>
              <a:r>
                <a:rPr lang="en-US" sz="1000" dirty="0"/>
                <a:t>(E)+1.1%</a:t>
              </a:r>
            </a:p>
          </p:txBody>
        </p:sp>
        <p:sp>
          <p:nvSpPr>
            <p:cNvPr id="33" name="Text Box 7"/>
            <p:cNvSpPr txBox="1">
              <a:spLocks noChangeArrowheads="1"/>
            </p:cNvSpPr>
            <p:nvPr/>
          </p:nvSpPr>
          <p:spPr bwMode="auto">
            <a:xfrm>
              <a:off x="7552201" y="2780269"/>
              <a:ext cx="1383435" cy="276999"/>
            </a:xfrm>
            <a:prstGeom prst="rect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"/>
                  <a:cs typeface="Arial"/>
                </a:rPr>
                <a:t>Linearity  </a:t>
              </a:r>
              <a:r>
                <a:rPr lang="en-US" sz="1200" dirty="0" smtClean="0">
                  <a:solidFill>
                    <a:schemeClr val="bg1"/>
                  </a:solidFill>
                  <a:latin typeface="Arial"/>
                  <a:cs typeface="Arial"/>
                </a:rPr>
                <a:t>&lt;1%</a:t>
              </a:r>
              <a:endParaRPr lang="en-US" sz="12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62623" y="388417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30 layers of tungsten (24X</a:t>
            </a:r>
            <a:r>
              <a:rPr lang="en-GB" sz="1400" baseline="-25000" dirty="0">
                <a:latin typeface="Arial"/>
                <a:cs typeface="Arial"/>
              </a:rPr>
              <a:t>0</a:t>
            </a:r>
            <a:r>
              <a:rPr lang="en-GB" sz="1400" dirty="0">
                <a:latin typeface="Arial"/>
                <a:cs typeface="Arial"/>
              </a:rPr>
              <a:t>) interleaved with </a:t>
            </a:r>
          </a:p>
          <a:p>
            <a:r>
              <a:rPr lang="en-GB" sz="1400" dirty="0">
                <a:latin typeface="Arial"/>
                <a:cs typeface="Arial"/>
              </a:rPr>
              <a:t>of 5x45 mm</a:t>
            </a:r>
            <a:r>
              <a:rPr lang="en-GB" sz="1400" baseline="30000" dirty="0">
                <a:latin typeface="Arial"/>
                <a:cs typeface="Arial"/>
              </a:rPr>
              <a:t>2 </a:t>
            </a:r>
            <a:r>
              <a:rPr lang="en-GB" sz="1400" dirty="0">
                <a:latin typeface="Arial"/>
                <a:cs typeface="Arial"/>
              </a:rPr>
              <a:t>scintillator strip with alternating </a:t>
            </a:r>
            <a:endParaRPr lang="en-GB" sz="1400" dirty="0" smtClean="0">
              <a:latin typeface="Arial"/>
              <a:cs typeface="Arial"/>
            </a:endParaRPr>
          </a:p>
          <a:p>
            <a:r>
              <a:rPr lang="en-GB" sz="1400" dirty="0" smtClean="0">
                <a:latin typeface="Arial"/>
                <a:cs typeface="Arial"/>
              </a:rPr>
              <a:t>Direction layers </a:t>
            </a:r>
            <a:r>
              <a:rPr lang="en-GB" sz="1400" dirty="0">
                <a:latin typeface="Arial"/>
                <a:cs typeface="Arial"/>
              </a:rPr>
              <a:t>(X&amp;Y) </a:t>
            </a:r>
            <a:r>
              <a:rPr lang="en-GB" sz="1400" dirty="0">
                <a:latin typeface="Arial"/>
                <a:cs typeface="Arial"/>
                <a:sym typeface="Wingdings"/>
              </a:rPr>
              <a:t> equivalent of 5x5 mm</a:t>
            </a:r>
            <a:r>
              <a:rPr lang="en-GB" sz="1400" baseline="30000" dirty="0">
                <a:latin typeface="Arial"/>
                <a:cs typeface="Arial"/>
                <a:sym typeface="Wingdings"/>
              </a:rPr>
              <a:t>2 </a:t>
            </a:r>
            <a:endParaRPr lang="en-GB" sz="1400" baseline="30000" dirty="0" smtClean="0">
              <a:latin typeface="Arial"/>
              <a:cs typeface="Arial"/>
              <a:sym typeface="Wingdings"/>
            </a:endParaRPr>
          </a:p>
          <a:p>
            <a:r>
              <a:rPr lang="en-GB" sz="1400" dirty="0" smtClean="0">
                <a:latin typeface="Arial"/>
                <a:cs typeface="Arial"/>
                <a:sym typeface="Wingdings"/>
              </a:rPr>
              <a:t>(</a:t>
            </a:r>
            <a:r>
              <a:rPr lang="en-GB" sz="1400" dirty="0">
                <a:latin typeface="Arial"/>
                <a:cs typeface="Arial"/>
                <a:sym typeface="Wingdings"/>
              </a:rPr>
              <a:t>SSA</a:t>
            </a:r>
            <a:r>
              <a:rPr lang="en-GB" sz="1400" dirty="0" smtClean="0">
                <a:latin typeface="Arial"/>
                <a:cs typeface="Arial"/>
                <a:sym typeface="Wingdings"/>
              </a:rPr>
              <a:t>)</a:t>
            </a:r>
            <a:r>
              <a:rPr lang="en-GB" sz="1400" baseline="30000" dirty="0" smtClean="0">
                <a:latin typeface="Arial"/>
                <a:cs typeface="Arial"/>
                <a:sym typeface="Wingdings"/>
              </a:rPr>
              <a:t> </a:t>
            </a:r>
            <a:r>
              <a:rPr lang="en-GB" sz="1400" dirty="0">
                <a:latin typeface="Arial"/>
                <a:cs typeface="Arial"/>
                <a:sym typeface="Wingdings"/>
              </a:rPr>
              <a:t>r</a:t>
            </a:r>
            <a:r>
              <a:rPr lang="en-GB" sz="1400" dirty="0" smtClean="0">
                <a:latin typeface="Arial"/>
                <a:cs typeface="Arial"/>
                <a:sym typeface="Wingdings"/>
              </a:rPr>
              <a:t>ead </a:t>
            </a:r>
            <a:r>
              <a:rPr lang="en-GB" sz="1400" dirty="0">
                <a:latin typeface="Arial"/>
                <a:cs typeface="Arial"/>
                <a:sym typeface="Wingdings"/>
              </a:rPr>
              <a:t>out by </a:t>
            </a:r>
            <a:r>
              <a:rPr lang="en-GB" sz="1400" dirty="0" err="1" smtClean="0">
                <a:latin typeface="Arial"/>
                <a:cs typeface="Arial"/>
                <a:sym typeface="Wingdings"/>
              </a:rPr>
              <a:t>SiPM</a:t>
            </a:r>
            <a:r>
              <a:rPr lang="en-GB" sz="1400" dirty="0" smtClean="0">
                <a:latin typeface="Arial"/>
                <a:cs typeface="Arial"/>
                <a:sym typeface="Wingdings"/>
              </a:rPr>
              <a:t>.</a:t>
            </a:r>
            <a:r>
              <a:rPr lang="en-GB" sz="1400" dirty="0">
                <a:latin typeface="Arial"/>
                <a:cs typeface="Arial"/>
                <a:sym typeface="Wingdings"/>
              </a:rPr>
              <a:t> </a:t>
            </a:r>
            <a:r>
              <a:rPr lang="en-GB" sz="1400" dirty="0" smtClean="0">
                <a:latin typeface="Arial"/>
                <a:cs typeface="Arial"/>
              </a:rPr>
              <a:t>A </a:t>
            </a:r>
            <a:r>
              <a:rPr lang="en-GB" sz="1400" dirty="0">
                <a:latin typeface="Arial"/>
                <a:cs typeface="Arial"/>
              </a:rPr>
              <a:t>physics prototype </a:t>
            </a:r>
            <a:r>
              <a:rPr lang="en-GB" sz="1400" dirty="0" smtClean="0">
                <a:latin typeface="Arial"/>
                <a:cs typeface="Arial"/>
              </a:rPr>
              <a:t>with</a:t>
            </a:r>
          </a:p>
          <a:p>
            <a:r>
              <a:rPr lang="en-GB" sz="1400" dirty="0" smtClean="0">
                <a:latin typeface="Arial"/>
                <a:cs typeface="Arial"/>
              </a:rPr>
              <a:t>a </a:t>
            </a:r>
            <a:r>
              <a:rPr lang="en-GB" sz="1400" dirty="0">
                <a:latin typeface="Arial"/>
                <a:cs typeface="Arial"/>
              </a:rPr>
              <a:t>deported </a:t>
            </a:r>
            <a:r>
              <a:rPr lang="en-GB" sz="1400" dirty="0" smtClean="0">
                <a:latin typeface="Arial"/>
                <a:cs typeface="Arial"/>
              </a:rPr>
              <a:t>electronics was </a:t>
            </a:r>
            <a:r>
              <a:rPr lang="en-GB" sz="1400" dirty="0">
                <a:latin typeface="Arial"/>
                <a:cs typeface="Arial"/>
              </a:rPr>
              <a:t>built and successfully </a:t>
            </a:r>
            <a:endParaRPr lang="en-GB" sz="1400" dirty="0" smtClean="0">
              <a:latin typeface="Arial"/>
              <a:cs typeface="Arial"/>
            </a:endParaRPr>
          </a:p>
          <a:p>
            <a:r>
              <a:rPr lang="en-GB" sz="1400" dirty="0" smtClean="0">
                <a:latin typeface="Arial"/>
                <a:cs typeface="Arial"/>
              </a:rPr>
              <a:t>tested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62623" y="3252313"/>
            <a:ext cx="2043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  <a:latin typeface="Arial"/>
                <a:cs typeface="Arial"/>
              </a:rPr>
              <a:t>Scint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-W ECAL 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5101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293" y="3706409"/>
            <a:ext cx="2619417" cy="2283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446" y="3562219"/>
            <a:ext cx="3175134" cy="277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90567" y="233099"/>
            <a:ext cx="211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AHCAL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83317" y="1076339"/>
            <a:ext cx="51185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48 layers of 2 cm </a:t>
            </a:r>
            <a:r>
              <a:rPr lang="en-GB" sz="1400" dirty="0">
                <a:latin typeface="Arial"/>
                <a:cs typeface="Arial"/>
              </a:rPr>
              <a:t>s</a:t>
            </a:r>
            <a:r>
              <a:rPr lang="en-GB" sz="1400" dirty="0" smtClean="0">
                <a:latin typeface="Arial"/>
                <a:cs typeface="Arial"/>
              </a:rPr>
              <a:t>tainless steel interleaved with</a:t>
            </a:r>
          </a:p>
          <a:p>
            <a:r>
              <a:rPr lang="en-GB" sz="1400" dirty="0" smtClean="0">
                <a:latin typeface="Arial"/>
                <a:cs typeface="Arial"/>
              </a:rPr>
              <a:t>planes made of 3x3 cm</a:t>
            </a:r>
            <a:r>
              <a:rPr lang="en-GB" sz="1400" baseline="30000" dirty="0" smtClean="0">
                <a:latin typeface="Arial"/>
                <a:cs typeface="Arial"/>
              </a:rPr>
              <a:t>2</a:t>
            </a:r>
            <a:r>
              <a:rPr lang="en-GB" sz="1400" dirty="0" smtClean="0">
                <a:latin typeface="Arial"/>
                <a:cs typeface="Arial"/>
              </a:rPr>
              <a:t> tiles, read out </a:t>
            </a:r>
            <a:r>
              <a:rPr lang="en-US" sz="1400" dirty="0" smtClean="0">
                <a:latin typeface="Arial"/>
                <a:cs typeface="Arial"/>
              </a:rPr>
              <a:t>directly</a:t>
            </a:r>
          </a:p>
          <a:p>
            <a:r>
              <a:rPr lang="en-US" sz="1400" dirty="0" smtClean="0">
                <a:latin typeface="Arial"/>
                <a:cs typeface="Arial"/>
              </a:rPr>
              <a:t>by </a:t>
            </a:r>
            <a:r>
              <a:rPr lang="en-US" sz="1400" dirty="0" err="1" smtClean="0">
                <a:latin typeface="Arial"/>
                <a:cs typeface="Arial"/>
              </a:rPr>
              <a:t>SiPM</a:t>
            </a:r>
            <a:r>
              <a:rPr lang="en-US" sz="1400" dirty="0" smtClean="0">
                <a:latin typeface="Arial"/>
                <a:cs typeface="Arial"/>
              </a:rPr>
              <a:t> and embedded electronics.</a:t>
            </a:r>
          </a:p>
          <a:p>
            <a:endParaRPr lang="en-US" sz="1400" dirty="0" smtClean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A physical prototype of 38 layers of 1 m</a:t>
            </a:r>
            <a:r>
              <a:rPr lang="en-US" sz="1400" baseline="30000" dirty="0" smtClean="0">
                <a:latin typeface="Arial"/>
                <a:cs typeface="Arial"/>
              </a:rPr>
              <a:t>2</a:t>
            </a:r>
            <a:r>
              <a:rPr lang="en-US" sz="1400" dirty="0" smtClean="0">
                <a:latin typeface="Arial"/>
                <a:cs typeface="Arial"/>
              </a:rPr>
              <a:t>,</a:t>
            </a:r>
          </a:p>
          <a:p>
            <a:r>
              <a:rPr lang="en-US" sz="1400" dirty="0" smtClean="0">
                <a:latin typeface="Arial"/>
                <a:cs typeface="Arial"/>
              </a:rPr>
              <a:t> totalizing (5.3 </a:t>
            </a:r>
            <a:r>
              <a:rPr lang="en-US" sz="1400" dirty="0" err="1" smtClean="0">
                <a:latin typeface="Symbol" charset="2"/>
                <a:cs typeface="Symbol" charset="2"/>
              </a:rPr>
              <a:t>l</a:t>
            </a:r>
            <a:r>
              <a:rPr lang="en-US" sz="1400" baseline="-25000" dirty="0" err="1" smtClean="0">
                <a:latin typeface="Arial"/>
                <a:cs typeface="Arial"/>
              </a:rPr>
              <a:t>I</a:t>
            </a:r>
            <a:r>
              <a:rPr lang="en-US" sz="1400" dirty="0" smtClean="0">
                <a:latin typeface="Arial"/>
                <a:cs typeface="Arial"/>
              </a:rPr>
              <a:t>) accompanied by a tail catcher </a:t>
            </a:r>
          </a:p>
          <a:p>
            <a:r>
              <a:rPr lang="en-US" sz="1400" dirty="0" smtClean="0">
                <a:latin typeface="Arial"/>
                <a:cs typeface="Arial"/>
              </a:rPr>
              <a:t>(6 </a:t>
            </a:r>
            <a:r>
              <a:rPr lang="en-US" sz="1400" dirty="0" err="1">
                <a:latin typeface="Symbol" charset="2"/>
                <a:cs typeface="Symbol" charset="2"/>
              </a:rPr>
              <a:t>l</a:t>
            </a:r>
            <a:r>
              <a:rPr lang="en-US" sz="1400" baseline="-25000" dirty="0" err="1">
                <a:latin typeface="Arial"/>
                <a:cs typeface="Arial"/>
              </a:rPr>
              <a:t>I</a:t>
            </a:r>
            <a:r>
              <a:rPr lang="en-US" sz="1400" dirty="0" smtClean="0">
                <a:latin typeface="Arial"/>
                <a:cs typeface="Arial"/>
              </a:rPr>
              <a:t>) with deported electronics was built and </a:t>
            </a:r>
          </a:p>
          <a:p>
            <a:r>
              <a:rPr lang="en-US" sz="1400" dirty="0" smtClean="0">
                <a:latin typeface="Arial"/>
                <a:cs typeface="Arial"/>
              </a:rPr>
              <a:t>Successfully </a:t>
            </a:r>
            <a:r>
              <a:rPr lang="en-US" sz="1400" dirty="0" smtClean="0">
                <a:latin typeface="Arial"/>
                <a:cs typeface="Arial"/>
              </a:rPr>
              <a:t>tested.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SC </a:t>
            </a:r>
            <a:r>
              <a:rPr lang="mr-IN" sz="1400" dirty="0" smtClean="0">
                <a:latin typeface="Arial"/>
                <a:cs typeface="Arial"/>
              </a:rPr>
              <a:t>–</a:t>
            </a:r>
            <a:r>
              <a:rPr lang="en-US" sz="1400" dirty="0" smtClean="0">
                <a:latin typeface="Arial"/>
                <a:cs typeface="Arial"/>
              </a:rPr>
              <a:t>based energy reconstruction improves on the resolution</a:t>
            </a:r>
            <a:endParaRPr lang="en-US" sz="1400" dirty="0" smtClean="0">
              <a:latin typeface="Arial"/>
              <a:cs typeface="Arial"/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1" y="318528066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1" y="318731266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014" y="602431"/>
            <a:ext cx="2328471" cy="223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827" y="602431"/>
            <a:ext cx="2364770" cy="221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190567" y="3562218"/>
            <a:ext cx="211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DHCAL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83317" y="4109590"/>
            <a:ext cx="5118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A prototype of 50 layers each made of 3 RPC</a:t>
            </a:r>
          </a:p>
          <a:p>
            <a:r>
              <a:rPr lang="en-GB" sz="1400" dirty="0" smtClean="0">
                <a:latin typeface="Arial"/>
                <a:cs typeface="Arial"/>
              </a:rPr>
              <a:t> covering </a:t>
            </a:r>
            <a:r>
              <a:rPr lang="en-US" sz="1400" dirty="0" smtClean="0">
                <a:latin typeface="Arial"/>
                <a:cs typeface="Arial"/>
              </a:rPr>
              <a:t>1 m</a:t>
            </a:r>
            <a:r>
              <a:rPr lang="en-US" sz="1400" baseline="30000" dirty="0" smtClean="0">
                <a:latin typeface="Arial"/>
                <a:cs typeface="Arial"/>
              </a:rPr>
              <a:t>2</a:t>
            </a:r>
            <a:r>
              <a:rPr lang="en-US" sz="1400" dirty="0" smtClean="0">
                <a:latin typeface="Arial"/>
                <a:cs typeface="Arial"/>
              </a:rPr>
              <a:t> and read out by 1 cm</a:t>
            </a:r>
            <a:r>
              <a:rPr lang="en-US" sz="1400" baseline="30000" dirty="0" smtClean="0">
                <a:latin typeface="Arial"/>
                <a:cs typeface="Arial"/>
              </a:rPr>
              <a:t>2</a:t>
            </a:r>
            <a:r>
              <a:rPr lang="en-US" sz="1400" dirty="0" smtClean="0">
                <a:latin typeface="Arial"/>
                <a:cs typeface="Arial"/>
              </a:rPr>
              <a:t> pads</a:t>
            </a:r>
          </a:p>
          <a:p>
            <a:r>
              <a:rPr lang="en-US" sz="1400" dirty="0" smtClean="0">
                <a:latin typeface="Arial"/>
                <a:cs typeface="Arial"/>
              </a:rPr>
              <a:t>With embedded electronics was successfully</a:t>
            </a:r>
          </a:p>
          <a:p>
            <a:r>
              <a:rPr lang="en-US" sz="1400" dirty="0" smtClean="0">
                <a:latin typeface="Arial"/>
                <a:cs typeface="Arial"/>
              </a:rPr>
              <a:t> tested.</a:t>
            </a:r>
          </a:p>
        </p:txBody>
      </p:sp>
    </p:spTree>
    <p:extLst>
      <p:ext uri="{BB962C8B-B14F-4D97-AF65-F5344CB8AC3E}">
        <p14:creationId xmlns:p14="http://schemas.microsoft.com/office/powerpoint/2010/main" val="3669326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1053481" y="2442450"/>
            <a:ext cx="7114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Technological prototypes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33114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14748" y="410191"/>
            <a:ext cx="4232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SDHCAL technological prototype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85137" y="1458429"/>
            <a:ext cx="45617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48 layers of 2 cm </a:t>
            </a:r>
            <a:r>
              <a:rPr lang="en-GB" sz="1400" dirty="0">
                <a:latin typeface="Arial"/>
                <a:cs typeface="Arial"/>
              </a:rPr>
              <a:t>s</a:t>
            </a:r>
            <a:r>
              <a:rPr lang="en-GB" sz="1400" dirty="0" smtClean="0">
                <a:latin typeface="Arial"/>
                <a:cs typeface="Arial"/>
              </a:rPr>
              <a:t>tainless steel interleaved with</a:t>
            </a:r>
          </a:p>
          <a:p>
            <a:r>
              <a:rPr lang="en-GB" sz="1400" dirty="0" smtClean="0">
                <a:latin typeface="Arial"/>
                <a:cs typeface="Arial"/>
              </a:rPr>
              <a:t>planes made of Glass RPC and their embedded readout 2-bit electronics allowing a lateral segmentation of 1 cm</a:t>
            </a:r>
            <a:r>
              <a:rPr lang="en-GB" sz="1400" baseline="30000" dirty="0" smtClean="0">
                <a:latin typeface="Arial"/>
                <a:cs typeface="Arial"/>
              </a:rPr>
              <a:t>2</a:t>
            </a:r>
            <a:endParaRPr lang="en-GB" sz="1400" dirty="0" smtClean="0">
              <a:latin typeface="Arial"/>
              <a:cs typeface="Arial"/>
            </a:endParaRPr>
          </a:p>
          <a:p>
            <a:endParaRPr lang="en-US" sz="1400" dirty="0" smtClean="0">
              <a:latin typeface="Arial"/>
              <a:cs typeface="Arial"/>
            </a:endParaRPr>
          </a:p>
          <a:p>
            <a:endParaRPr lang="en-US" sz="1400" dirty="0" smtClean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A technological prototype of 48 fulfilling almost all </a:t>
            </a:r>
          </a:p>
          <a:p>
            <a:r>
              <a:rPr lang="en-US" sz="1400" dirty="0" smtClean="0">
                <a:latin typeface="Arial"/>
                <a:cs typeface="Arial"/>
              </a:rPr>
              <a:t>the ILD requirements of compactness and power consumption was built with a self-supporting mechanical structure. It </a:t>
            </a:r>
            <a:r>
              <a:rPr lang="en-US" sz="1400" dirty="0" err="1" smtClean="0">
                <a:latin typeface="Arial"/>
                <a:cs typeface="Arial"/>
              </a:rPr>
              <a:t>ws</a:t>
            </a:r>
            <a:r>
              <a:rPr lang="en-US" sz="1400" dirty="0" smtClean="0">
                <a:latin typeface="Arial"/>
                <a:cs typeface="Arial"/>
              </a:rPr>
              <a:t> successfully tested with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err="1" smtClean="0">
                <a:latin typeface="Arial"/>
                <a:cs typeface="Arial"/>
              </a:rPr>
              <a:t>Triggerless</a:t>
            </a:r>
            <a:r>
              <a:rPr lang="en-US" sz="1400" dirty="0" smtClean="0">
                <a:latin typeface="Arial"/>
                <a:cs typeface="Arial"/>
              </a:rPr>
              <a:t> mode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Power-pulsing mode</a:t>
            </a:r>
            <a:endParaRPr lang="en-US" sz="1400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Self-supporting mechanics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No-dead zone</a:t>
            </a:r>
          </a:p>
          <a:p>
            <a:endParaRPr lang="en-US" sz="1400" dirty="0" smtClean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 </a:t>
            </a:r>
            <a:endParaRPr lang="en-US" sz="1400" dirty="0" smtClean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The GRPC was also successfully tested in a magnetic field of 3 T using the power-pulsing mode   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1" y="318528066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1" y="318731266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pic>
        <p:nvPicPr>
          <p:cNvPr id="28" name="Image 27" descr="BeamLin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3302" y="4460008"/>
            <a:ext cx="2193938" cy="187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Image 28" descr="BField_Efficiency_PowerPulsed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0792" y="4460008"/>
            <a:ext cx="2203209" cy="187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85137" y="888643"/>
            <a:ext cx="3966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First technological prototype (2011-&gt;)</a:t>
            </a:r>
            <a:endParaRPr lang="en-GB" b="1" i="1" dirty="0"/>
          </a:p>
        </p:txBody>
      </p:sp>
      <p:pic>
        <p:nvPicPr>
          <p:cNvPr id="21" name="Image 20" descr="Capture d’écran 2017-05-20 à 13.41.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3093" y="402386"/>
            <a:ext cx="2496805" cy="1861971"/>
          </a:xfrm>
          <a:prstGeom prst="rect">
            <a:avLst/>
          </a:prstGeom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115" y="2426808"/>
            <a:ext cx="2540125" cy="203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7" name="Image 16" descr="Capture d’écran 2019-04-14 à 18.40.5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488" y="269475"/>
            <a:ext cx="2750213" cy="2024422"/>
          </a:xfrm>
          <a:prstGeom prst="rect">
            <a:avLst/>
          </a:prstGeom>
        </p:spPr>
      </p:pic>
      <p:pic>
        <p:nvPicPr>
          <p:cNvPr id="19" name="Image 18" descr="Capture d’écran 2019-04-14 à 18.46.05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790" y="2426808"/>
            <a:ext cx="2203209" cy="203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867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28135" y="650984"/>
            <a:ext cx="7612727" cy="241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1"/>
            <a:r>
              <a:rPr lang="en-US" sz="1400" dirty="0"/>
              <a:t>The thresholds weight evolution with the total number </a:t>
            </a:r>
            <a:endParaRPr lang="en-US" sz="1400" dirty="0" smtClean="0"/>
          </a:p>
          <a:p>
            <a:pPr hangingPunct="1"/>
            <a:r>
              <a:rPr lang="en-US" sz="1400" dirty="0" smtClean="0"/>
              <a:t>of </a:t>
            </a:r>
            <a:r>
              <a:rPr lang="en-US" sz="1400" dirty="0"/>
              <a:t>hits obtained by minimizing a χ2:</a:t>
            </a:r>
          </a:p>
          <a:p>
            <a:pPr hangingPunct="1"/>
            <a:endParaRPr lang="en-US" sz="1400" dirty="0">
              <a:cs typeface="Arial" charset="0"/>
            </a:endParaRPr>
          </a:p>
          <a:p>
            <a:pPr hangingPunct="1"/>
            <a:r>
              <a:rPr lang="en-US" sz="1400" dirty="0">
                <a:solidFill>
                  <a:srgbClr val="FF0000"/>
                </a:solidFill>
                <a:cs typeface="Arial" charset="0"/>
              </a:rPr>
              <a:t>χ</a:t>
            </a:r>
            <a:r>
              <a:rPr lang="en-US" sz="1400" dirty="0">
                <a:solidFill>
                  <a:srgbClr val="FF0000"/>
                </a:solidFill>
              </a:rPr>
              <a:t>2 = (</a:t>
            </a:r>
            <a:r>
              <a:rPr lang="en-US" sz="1400" dirty="0" err="1">
                <a:solidFill>
                  <a:srgbClr val="FF0000"/>
                </a:solidFill>
              </a:rPr>
              <a:t>E</a:t>
            </a:r>
            <a:r>
              <a:rPr lang="en-US" sz="1400" baseline="-33000" dirty="0" err="1">
                <a:solidFill>
                  <a:srgbClr val="FF0000"/>
                </a:solidFill>
              </a:rPr>
              <a:t>beam</a:t>
            </a:r>
            <a:r>
              <a:rPr lang="en-US" sz="1400" dirty="0" err="1">
                <a:solidFill>
                  <a:srgbClr val="FF0000"/>
                </a:solidFill>
              </a:rPr>
              <a:t>-E</a:t>
            </a:r>
            <a:r>
              <a:rPr lang="en-US" sz="1400" baseline="-33000" dirty="0" err="1">
                <a:solidFill>
                  <a:srgbClr val="FF0000"/>
                </a:solidFill>
              </a:rPr>
              <a:t>rec</a:t>
            </a:r>
            <a:r>
              <a:rPr lang="en-US" sz="1400" dirty="0">
                <a:solidFill>
                  <a:srgbClr val="FF0000"/>
                </a:solidFill>
              </a:rPr>
              <a:t>)</a:t>
            </a:r>
            <a:r>
              <a:rPr lang="en-US" sz="1400" baseline="33000" dirty="0">
                <a:solidFill>
                  <a:srgbClr val="FF0000"/>
                </a:solidFill>
              </a:rPr>
              <a:t>2</a:t>
            </a:r>
            <a:r>
              <a:rPr lang="en-US" sz="1400" dirty="0">
                <a:solidFill>
                  <a:srgbClr val="FF0000"/>
                </a:solidFill>
              </a:rPr>
              <a:t>/</a:t>
            </a:r>
            <a:r>
              <a:rPr lang="en-US" sz="1400" dirty="0" err="1">
                <a:solidFill>
                  <a:srgbClr val="FF0000"/>
                </a:solidFill>
              </a:rPr>
              <a:t>E</a:t>
            </a:r>
            <a:r>
              <a:rPr lang="en-US" sz="1400" baseline="-33000" dirty="0" err="1">
                <a:solidFill>
                  <a:srgbClr val="FF0000"/>
                </a:solidFill>
              </a:rPr>
              <a:t>beam</a:t>
            </a:r>
            <a:endParaRPr lang="en-US" sz="1400" baseline="-33000" dirty="0">
              <a:solidFill>
                <a:srgbClr val="FF0000"/>
              </a:solidFill>
            </a:endParaRPr>
          </a:p>
          <a:p>
            <a:pPr hangingPunct="1"/>
            <a:endParaRPr lang="en-US" sz="1400" b="1" dirty="0"/>
          </a:p>
          <a:p>
            <a:pPr hangingPunct="1"/>
            <a:r>
              <a:rPr lang="en-US" sz="1400" b="1" dirty="0" err="1"/>
              <a:t>E</a:t>
            </a:r>
            <a:r>
              <a:rPr lang="en-US" sz="1400" b="1" baseline="-33000" dirty="0" err="1"/>
              <a:t>rec</a:t>
            </a:r>
            <a:r>
              <a:rPr lang="en-US" sz="1400" b="1" dirty="0"/>
              <a:t> =   </a:t>
            </a:r>
            <a:r>
              <a:rPr lang="en-US" sz="1400" b="1" dirty="0">
                <a:solidFill>
                  <a:srgbClr val="00FF00"/>
                </a:solidFill>
              </a:rPr>
              <a:t>α (</a:t>
            </a:r>
            <a:r>
              <a:rPr lang="en-US" sz="1400" b="1" dirty="0" err="1">
                <a:solidFill>
                  <a:srgbClr val="00FF00"/>
                </a:solidFill>
              </a:rPr>
              <a:t>N</a:t>
            </a:r>
            <a:r>
              <a:rPr lang="en-US" sz="1400" b="1" baseline="-33000" dirty="0" err="1">
                <a:solidFill>
                  <a:srgbClr val="00FF00"/>
                </a:solidFill>
              </a:rPr>
              <a:t>tot</a:t>
            </a:r>
            <a:r>
              <a:rPr lang="en-US" sz="1400" b="1" dirty="0">
                <a:solidFill>
                  <a:srgbClr val="00FF00"/>
                </a:solidFill>
              </a:rPr>
              <a:t>)</a:t>
            </a:r>
            <a:r>
              <a:rPr lang="en-US" sz="1400" b="1" dirty="0"/>
              <a:t> N</a:t>
            </a:r>
            <a:r>
              <a:rPr lang="en-US" sz="1400" b="1" baseline="-33000" dirty="0"/>
              <a:t>1</a:t>
            </a:r>
            <a:r>
              <a:rPr lang="en-US" sz="1400" b="1" dirty="0"/>
              <a:t> + </a:t>
            </a:r>
            <a:r>
              <a:rPr lang="en-US" sz="1400" b="1" dirty="0">
                <a:solidFill>
                  <a:srgbClr val="0000FF"/>
                </a:solidFill>
              </a:rPr>
              <a:t>β(</a:t>
            </a:r>
            <a:r>
              <a:rPr lang="en-US" sz="1400" b="1" dirty="0" err="1">
                <a:solidFill>
                  <a:srgbClr val="0000FF"/>
                </a:solidFill>
              </a:rPr>
              <a:t>N</a:t>
            </a:r>
            <a:r>
              <a:rPr lang="en-US" sz="1400" b="1" baseline="-33000" dirty="0" err="1">
                <a:solidFill>
                  <a:srgbClr val="0000FF"/>
                </a:solidFill>
              </a:rPr>
              <a:t>tot</a:t>
            </a:r>
            <a:r>
              <a:rPr lang="en-US" sz="1400" b="1" dirty="0">
                <a:solidFill>
                  <a:srgbClr val="0000FF"/>
                </a:solidFill>
              </a:rPr>
              <a:t>)</a:t>
            </a:r>
            <a:r>
              <a:rPr lang="en-US" sz="1400" b="1" dirty="0"/>
              <a:t> N</a:t>
            </a:r>
            <a:r>
              <a:rPr lang="en-US" sz="1400" b="1" baseline="-33000" dirty="0"/>
              <a:t>2</a:t>
            </a:r>
            <a:r>
              <a:rPr lang="en-US" sz="1400" b="1" dirty="0"/>
              <a:t> + </a:t>
            </a:r>
            <a:r>
              <a:rPr lang="en-US" sz="1400" b="1" dirty="0" err="1">
                <a:solidFill>
                  <a:srgbClr val="FF0000"/>
                </a:solidFill>
              </a:rPr>
              <a:t>γ</a:t>
            </a:r>
            <a:r>
              <a:rPr lang="en-US" sz="1400" b="1" dirty="0">
                <a:solidFill>
                  <a:srgbClr val="FF0000"/>
                </a:solidFill>
              </a:rPr>
              <a:t>(</a:t>
            </a:r>
            <a:r>
              <a:rPr lang="en-US" sz="1400" b="1" dirty="0" err="1">
                <a:solidFill>
                  <a:srgbClr val="FF0000"/>
                </a:solidFill>
              </a:rPr>
              <a:t>N</a:t>
            </a:r>
            <a:r>
              <a:rPr lang="en-US" sz="1400" b="1" baseline="-33000" dirty="0" err="1">
                <a:solidFill>
                  <a:srgbClr val="FF0000"/>
                </a:solidFill>
              </a:rPr>
              <a:t>tot</a:t>
            </a:r>
            <a:r>
              <a:rPr lang="en-US" sz="1400" b="1" dirty="0">
                <a:solidFill>
                  <a:srgbClr val="FF0000"/>
                </a:solidFill>
              </a:rPr>
              <a:t>)</a:t>
            </a:r>
            <a:r>
              <a:rPr lang="en-US" sz="1400" b="1" dirty="0"/>
              <a:t> N</a:t>
            </a:r>
            <a:r>
              <a:rPr lang="en-US" sz="1400" b="1" baseline="-33000" dirty="0"/>
              <a:t>3</a:t>
            </a:r>
            <a:r>
              <a:rPr lang="en-US" sz="1400" b="1" dirty="0"/>
              <a:t> </a:t>
            </a:r>
          </a:p>
          <a:p>
            <a:pPr hangingPunct="1"/>
            <a:endParaRPr lang="en-US" sz="1400" dirty="0"/>
          </a:p>
          <a:p>
            <a:pPr hangingPunct="1"/>
            <a:r>
              <a:rPr lang="en-US" sz="1400" dirty="0"/>
              <a:t>N</a:t>
            </a:r>
            <a:r>
              <a:rPr lang="en-US" sz="1400" baseline="-33000" dirty="0"/>
              <a:t>1</a:t>
            </a:r>
            <a:r>
              <a:rPr lang="en-US" sz="1400" dirty="0"/>
              <a:t>,N</a:t>
            </a:r>
            <a:r>
              <a:rPr lang="en-US" sz="1400" baseline="-33000" dirty="0"/>
              <a:t>2</a:t>
            </a:r>
            <a:r>
              <a:rPr lang="en-US" sz="1400" dirty="0"/>
              <a:t> and N</a:t>
            </a:r>
            <a:r>
              <a:rPr lang="en-US" sz="1400" baseline="-33000" dirty="0"/>
              <a:t>3</a:t>
            </a:r>
            <a:r>
              <a:rPr lang="en-US" sz="1400" dirty="0"/>
              <a:t> : exclusive number of hits associated to first, second and third threshold.  </a:t>
            </a:r>
          </a:p>
          <a:p>
            <a:pPr hangingPunct="1"/>
            <a:r>
              <a:rPr lang="en-US" sz="1400" dirty="0"/>
              <a:t> α, β, </a:t>
            </a:r>
            <a:r>
              <a:rPr lang="en-US" sz="1400" dirty="0" err="1"/>
              <a:t>γ</a:t>
            </a:r>
            <a:r>
              <a:rPr lang="en-US" sz="1400" dirty="0"/>
              <a:t>  are quadratic functions of the total number of hits (</a:t>
            </a:r>
            <a:r>
              <a:rPr lang="en-US" sz="1400" dirty="0" err="1"/>
              <a:t>N</a:t>
            </a:r>
            <a:r>
              <a:rPr lang="en-US" sz="1400" baseline="-33000" dirty="0" err="1"/>
              <a:t>tot</a:t>
            </a:r>
            <a:r>
              <a:rPr lang="en-US" sz="1400" dirty="0"/>
              <a:t>)</a:t>
            </a:r>
          </a:p>
          <a:p>
            <a:pPr hangingPunct="1"/>
            <a:endParaRPr lang="en-US" sz="1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467" y="260346"/>
            <a:ext cx="3384201" cy="173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425" y="2711695"/>
            <a:ext cx="3369437" cy="2670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75474" y="5543032"/>
            <a:ext cx="7691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Third threshold hits are related essentially to the EM part. Their weight increases with energy to compensate for the saturation effect</a:t>
            </a:r>
            <a:r>
              <a:rPr lang="en-GB" sz="1400" dirty="0" smtClean="0"/>
              <a:t>. </a:t>
            </a:r>
            <a:endParaRPr lang="en-GB" sz="1400" dirty="0"/>
          </a:p>
        </p:txBody>
      </p:sp>
      <p:pic>
        <p:nvPicPr>
          <p:cNvPr id="7" name="Image 6" descr="Capture d’écran 2016-05-15 à 12.24.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182" y="2711696"/>
            <a:ext cx="4862285" cy="243660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31164" y="245916"/>
            <a:ext cx="355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r>
              <a:rPr lang="fr-FR" b="1" dirty="0" smtClean="0">
                <a:solidFill>
                  <a:srgbClr val="FF0000"/>
                </a:solidFill>
              </a:rPr>
              <a:t> reconstruction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420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304800" y="347328"/>
            <a:ext cx="4576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New SDHCAL </a:t>
            </a:r>
            <a:r>
              <a:rPr lang="en-GB" b="1" dirty="0">
                <a:solidFill>
                  <a:srgbClr val="FF0000"/>
                </a:solidFill>
              </a:rPr>
              <a:t>e</a:t>
            </a:r>
            <a:r>
              <a:rPr lang="en-GB" b="1" dirty="0" smtClean="0">
                <a:solidFill>
                  <a:srgbClr val="FF0000"/>
                </a:solidFill>
              </a:rPr>
              <a:t>nergy Reconstruction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3422" y="1136738"/>
            <a:ext cx="538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/>
              </a:rPr>
              <a:t> In addition to the three thresholds information density information could be very useful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847" y="444504"/>
            <a:ext cx="2603865" cy="1786215"/>
          </a:xfrm>
          <a:prstGeom prst="rect">
            <a:avLst/>
          </a:prstGeom>
        </p:spPr>
      </p:pic>
      <p:pic>
        <p:nvPicPr>
          <p:cNvPr id="6" name="Image 5" descr="Capture d’écran 2019-04-13 à 16.39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22" y="1959185"/>
            <a:ext cx="2959100" cy="1023578"/>
          </a:xfrm>
          <a:prstGeom prst="rect">
            <a:avLst/>
          </a:prstGeom>
        </p:spPr>
      </p:pic>
      <p:pic>
        <p:nvPicPr>
          <p:cNvPr id="14" name="Image 13" descr="Capture d’écran 2019-04-13 à 16.45.2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78" y="2776830"/>
            <a:ext cx="7594600" cy="350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65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304800" y="347328"/>
            <a:ext cx="391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SDHCAL Particle Identification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Image 3" descr="Capture d’écran 2019-04-13 à 17.16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993" y="347328"/>
            <a:ext cx="5846924" cy="3750877"/>
          </a:xfrm>
          <a:prstGeom prst="rect">
            <a:avLst/>
          </a:prstGeom>
        </p:spPr>
      </p:pic>
      <p:pic>
        <p:nvPicPr>
          <p:cNvPr id="7" name="Image 6" descr="Capture d’écran 2019-04-13 à 17.18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17" y="3780739"/>
            <a:ext cx="3854970" cy="2434853"/>
          </a:xfrm>
          <a:prstGeom prst="rect">
            <a:avLst/>
          </a:prstGeom>
        </p:spPr>
      </p:pic>
      <p:pic>
        <p:nvPicPr>
          <p:cNvPr id="8" name="Image 7" descr="Capture d’écran 2019-04-13 à 17.31.2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387" y="3787507"/>
            <a:ext cx="4674530" cy="242808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04800" y="716660"/>
            <a:ext cx="82571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6 variables discriminating the </a:t>
            </a:r>
          </a:p>
          <a:p>
            <a:r>
              <a:rPr lang="en-GB" sz="1600" dirty="0" smtClean="0"/>
              <a:t>Different species of particles :</a:t>
            </a:r>
          </a:p>
          <a:p>
            <a:r>
              <a:rPr lang="en-GB" sz="1600" dirty="0" smtClean="0"/>
              <a:t>hadrons, electrons and </a:t>
            </a:r>
            <a:r>
              <a:rPr lang="en-GB" sz="1600" dirty="0" err="1" smtClean="0"/>
              <a:t>muons</a:t>
            </a:r>
            <a:endParaRPr lang="en-GB" sz="1600" dirty="0" smtClean="0"/>
          </a:p>
          <a:p>
            <a:r>
              <a:rPr lang="en-GB" sz="1600" dirty="0" smtClean="0"/>
              <a:t>were used to train a BDT on</a:t>
            </a:r>
          </a:p>
          <a:p>
            <a:r>
              <a:rPr lang="en-GB" sz="1600" dirty="0" smtClean="0"/>
              <a:t> both MC and data and then the </a:t>
            </a:r>
          </a:p>
          <a:p>
            <a:r>
              <a:rPr lang="en-GB" sz="1600" dirty="0" smtClean="0"/>
              <a:t>BDT was used to  keep hadrons</a:t>
            </a:r>
          </a:p>
          <a:p>
            <a:r>
              <a:rPr lang="en-GB" sz="1600" dirty="0" smtClean="0"/>
              <a:t> (absence of </a:t>
            </a:r>
            <a:r>
              <a:rPr lang="en-GB" sz="1600" dirty="0" err="1" smtClean="0"/>
              <a:t>Cernkov</a:t>
            </a:r>
            <a:r>
              <a:rPr lang="en-GB" sz="1600" dirty="0" smtClean="0"/>
              <a:t> detector </a:t>
            </a:r>
          </a:p>
          <a:p>
            <a:r>
              <a:rPr lang="en-GB" sz="1600" dirty="0" smtClean="0"/>
              <a:t>in front of SDHCAL).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772122" y="6072294"/>
            <a:ext cx="25182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600" dirty="0"/>
              <a:t>CALICE-CAN-2019-001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831918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6-05-30 à 21.23.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650" y="1513895"/>
            <a:ext cx="2673350" cy="1610305"/>
          </a:xfrm>
          <a:prstGeom prst="rect">
            <a:avLst/>
          </a:prstGeom>
        </p:spPr>
      </p:pic>
      <p:pic>
        <p:nvPicPr>
          <p:cNvPr id="3" name="Image 2" descr="Capture d’écran 2016-05-30 à 21.24.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046740" y="1300389"/>
            <a:ext cx="1610304" cy="208811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79400" y="355600"/>
            <a:ext cx="886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Arbor-Lyon@SDHCAL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Granularity  helps to optimize the connection of hits belonging to the same shower by using first the topology and then the energy information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244448" y="1460143"/>
            <a:ext cx="31591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3366FF"/>
                </a:solidFill>
              </a:rPr>
              <a:t>ArborPFA</a:t>
            </a:r>
            <a:r>
              <a:rPr lang="en-GB" dirty="0" smtClean="0">
                <a:solidFill>
                  <a:srgbClr val="3366FF"/>
                </a:solidFill>
              </a:rPr>
              <a:t> </a:t>
            </a:r>
            <a:r>
              <a:rPr lang="en-GB" dirty="0" smtClean="0">
                <a:solidFill>
                  <a:srgbClr val="3366FF"/>
                </a:solidFill>
              </a:rPr>
              <a:t>algorithm</a:t>
            </a:r>
            <a:r>
              <a:rPr lang="en-GB" b="1" dirty="0" smtClean="0">
                <a:solidFill>
                  <a:srgbClr val="3366FF"/>
                </a:solidFill>
              </a:rPr>
              <a:t>:</a:t>
            </a:r>
            <a:endParaRPr lang="en-GB" dirty="0" smtClean="0">
              <a:solidFill>
                <a:srgbClr val="3366FF"/>
              </a:solidFill>
            </a:endParaRPr>
          </a:p>
          <a:p>
            <a:r>
              <a:rPr lang="en-GB" dirty="0" smtClean="0"/>
              <a:t>It connect first </a:t>
            </a:r>
            <a:r>
              <a:rPr lang="en-GB" dirty="0" smtClean="0"/>
              <a:t>the hits and </a:t>
            </a:r>
            <a:r>
              <a:rPr lang="en-GB" dirty="0" smtClean="0"/>
              <a:t>then </a:t>
            </a:r>
            <a:r>
              <a:rPr lang="en-GB" dirty="0" smtClean="0"/>
              <a:t>the clusters </a:t>
            </a:r>
            <a:r>
              <a:rPr lang="en-GB" dirty="0" smtClean="0"/>
              <a:t>using distance and orientation </a:t>
            </a:r>
            <a:r>
              <a:rPr lang="en-GB" dirty="0" smtClean="0"/>
              <a:t>information then </a:t>
            </a:r>
            <a:r>
              <a:rPr lang="en-GB" dirty="0" smtClean="0"/>
              <a:t>correct using tracker information (momentum)</a:t>
            </a:r>
          </a:p>
        </p:txBody>
      </p:sp>
      <p:pic>
        <p:nvPicPr>
          <p:cNvPr id="6" name="Image 5" descr="Capture d’écran 2017-05-19 à 15.57.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48" y="3214470"/>
            <a:ext cx="5915051" cy="3021230"/>
          </a:xfrm>
          <a:prstGeom prst="rect">
            <a:avLst/>
          </a:prstGeom>
        </p:spPr>
      </p:pic>
      <p:pic>
        <p:nvPicPr>
          <p:cNvPr id="7" name="Image 6" descr="Capture d’écran 2017-05-19 à 15.58.2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299" y="3252570"/>
            <a:ext cx="2854299" cy="293233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051550" y="6165334"/>
            <a:ext cx="2743200" cy="30777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0000FF"/>
                </a:solidFill>
              </a:rPr>
              <a:t>CALICE note CAN054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959261" y="3731270"/>
            <a:ext cx="941419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Efficiency</a:t>
            </a:r>
            <a:endParaRPr lang="en-US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935487" y="4008269"/>
            <a:ext cx="684263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Purity</a:t>
            </a:r>
            <a:endParaRPr lang="en-US" sz="1200" dirty="0"/>
          </a:p>
        </p:txBody>
      </p:sp>
      <p:sp>
        <p:nvSpPr>
          <p:cNvPr id="15" name="ZoneTexte 14"/>
          <p:cNvSpPr txBox="1"/>
          <p:nvPr/>
        </p:nvSpPr>
        <p:spPr>
          <a:xfrm>
            <a:off x="7797800" y="3846899"/>
            <a:ext cx="4953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ΔE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12047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"/>
          <p:cNvSpPr>
            <a:spLocks noGrp="1"/>
          </p:cNvSpPr>
          <p:nvPr>
            <p:ph type="sldNum" idx="10"/>
          </p:nvPr>
        </p:nvSpPr>
        <p:spPr/>
        <p:txBody>
          <a:bodyPr lIns="59637" tIns="29819" rIns="59637" bIns="29819"/>
          <a:lstStyle/>
          <a:p>
            <a:fld id="{FA653B05-D351-2143-8382-9E3343310E9F}" type="slidenum">
              <a:rPr lang="en-US"/>
              <a:pPr/>
              <a:t>18</a:t>
            </a:fld>
            <a:endParaRPr lang="en-US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790988" y="-35706"/>
            <a:ext cx="7620308" cy="82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8698" tIns="30523" rIns="58698" bIns="30523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100" b="1" dirty="0" err="1">
                <a:solidFill>
                  <a:srgbClr val="FF6633"/>
                </a:solidFill>
              </a:rPr>
              <a:t>SiW</a:t>
            </a:r>
            <a:r>
              <a:rPr lang="en-US" sz="2100" b="1" dirty="0">
                <a:solidFill>
                  <a:srgbClr val="FF6633"/>
                </a:solidFill>
              </a:rPr>
              <a:t> </a:t>
            </a:r>
            <a:r>
              <a:rPr lang="en-US" sz="2100" b="1" dirty="0" err="1" smtClean="0">
                <a:solidFill>
                  <a:srgbClr val="FF6633"/>
                </a:solidFill>
              </a:rPr>
              <a:t>Ecal</a:t>
            </a:r>
            <a:r>
              <a:rPr lang="en-US" sz="2100" b="1" dirty="0" smtClean="0">
                <a:solidFill>
                  <a:srgbClr val="FF6633"/>
                </a:solidFill>
              </a:rPr>
              <a:t> technological stack </a:t>
            </a:r>
            <a:r>
              <a:rPr lang="en-US" sz="2100" b="1" dirty="0">
                <a:solidFill>
                  <a:srgbClr val="FF6633"/>
                </a:solidFill>
              </a:rPr>
              <a:t>for beam tests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94" y="1676947"/>
            <a:ext cx="3432238" cy="3262783"/>
          </a:xfrm>
          <a:prstGeom prst="rect">
            <a:avLst/>
          </a:prstGeom>
          <a:noFill/>
          <a:ln w="72000" cap="flat">
            <a:solidFill>
              <a:srgbClr val="FAA61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879" y="928355"/>
            <a:ext cx="2189787" cy="219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662" y="4098795"/>
            <a:ext cx="2298952" cy="181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109484" y="1383913"/>
            <a:ext cx="2192562" cy="1133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PCB FEV12</a:t>
            </a:r>
          </a:p>
          <a:p>
            <a:r>
              <a:rPr lang="en-US" sz="1400" dirty="0"/>
              <a:t>with long adapter card</a:t>
            </a:r>
          </a:p>
          <a:p>
            <a:r>
              <a:rPr lang="en-US" sz="1400" dirty="0"/>
              <a:t>Wafer thickness</a:t>
            </a:r>
          </a:p>
          <a:p>
            <a:r>
              <a:rPr lang="en-US" sz="1400" dirty="0"/>
              <a:t>325 </a:t>
            </a:r>
            <a:r>
              <a:rPr lang="en-US" sz="1400" dirty="0">
                <a:cs typeface="Arial" charset="0"/>
              </a:rPr>
              <a:t>µm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094263" y="4391829"/>
            <a:ext cx="2092648" cy="1133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PCB FEV13</a:t>
            </a:r>
          </a:p>
          <a:p>
            <a:r>
              <a:rPr lang="en-US" sz="1400" dirty="0"/>
              <a:t>with small adapter card</a:t>
            </a:r>
          </a:p>
          <a:p>
            <a:r>
              <a:rPr lang="en-US" sz="1400" dirty="0"/>
              <a:t>Wafer thickness</a:t>
            </a:r>
          </a:p>
          <a:p>
            <a:r>
              <a:rPr lang="en-US" sz="1400" dirty="0"/>
              <a:t>650 </a:t>
            </a:r>
            <a:r>
              <a:rPr lang="en-US" sz="1400" dirty="0">
                <a:cs typeface="Arial" charset="0"/>
              </a:rPr>
              <a:t>µm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V="1">
            <a:off x="3836520" y="2341816"/>
            <a:ext cx="1065752" cy="640244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9637" tIns="29819" rIns="59637" bIns="29819"/>
          <a:lstStyle/>
          <a:p>
            <a:endParaRPr lang="fr-FR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3827270" y="4061857"/>
            <a:ext cx="959361" cy="567601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9637" tIns="29819" rIns="59637" bIns="29819"/>
          <a:lstStyle/>
          <a:p>
            <a:endParaRPr lang="fr-FR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35909" y="5240153"/>
            <a:ext cx="3730130" cy="1205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 marL="215900" indent="-215900"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SzPct val="45000"/>
              <a:buFont typeface="Wingdings" charset="0"/>
              <a:buChar char=""/>
            </a:pPr>
            <a:r>
              <a:rPr lang="en-US" sz="1600" dirty="0">
                <a:solidFill>
                  <a:srgbClr val="0000FF"/>
                </a:solidFill>
              </a:rPr>
              <a:t>Total ~15 layers constructed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sz="1600" dirty="0">
                <a:solidFill>
                  <a:srgbClr val="0000FF"/>
                </a:solidFill>
              </a:rPr>
              <a:t>1024 channels per layer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sz="1600" dirty="0">
                <a:solidFill>
                  <a:srgbClr val="0000FF"/>
                </a:solidFill>
              </a:rPr>
              <a:t>Assembly chains in France and Japan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sz="1600" dirty="0">
                <a:solidFill>
                  <a:srgbClr val="0000FF"/>
                </a:solidFill>
              </a:rPr>
              <a:t>Beam tests at DESY and CERN since 2016</a:t>
            </a:r>
          </a:p>
        </p:txBody>
      </p:sp>
    </p:spTree>
    <p:extLst>
      <p:ext uri="{BB962C8B-B14F-4D97-AF65-F5344CB8AC3E}">
        <p14:creationId xmlns:p14="http://schemas.microsoft.com/office/powerpoint/2010/main" val="6643617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603" y="1343953"/>
            <a:ext cx="2714400" cy="1574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281" y="2920219"/>
            <a:ext cx="2658240" cy="62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21" y="1318995"/>
            <a:ext cx="525600" cy="223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360" y="3889094"/>
            <a:ext cx="2894400" cy="274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360" y="1309395"/>
            <a:ext cx="2131200" cy="213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040" y="3889094"/>
            <a:ext cx="1080000" cy="274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2122561" y="3231248"/>
            <a:ext cx="4001760" cy="1232597"/>
          </a:xfrm>
          <a:prstGeom prst="line">
            <a:avLst/>
          </a:prstGeom>
          <a:noFill/>
          <a:ln w="36000" cap="flat">
            <a:solidFill>
              <a:srgbClr val="FF8080"/>
            </a:solidFill>
            <a:round/>
            <a:headEnd/>
            <a:tailEnd type="triangle" w="med" len="med"/>
          </a:ln>
          <a:effectLst>
            <a:outerShdw blurRad="63500" dist="71276" dir="2700000" algn="ctr" rotWithShape="0">
              <a:srgbClr val="808080">
                <a:alpha val="22043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5" r="54842" b="23412"/>
          <a:stretch>
            <a:fillRect/>
          </a:stretch>
        </p:blipFill>
        <p:spPr bwMode="auto">
          <a:xfrm>
            <a:off x="3057120" y="4655838"/>
            <a:ext cx="1634400" cy="1649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2615" r="54842" b="2341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451041" y="4106738"/>
            <a:ext cx="790560" cy="293749"/>
          </a:xfrm>
          <a:prstGeom prst="rect">
            <a:avLst/>
          </a:prstGeom>
          <a:gradFill rotWithShape="0">
            <a:gsLst>
              <a:gs pos="0">
                <a:srgbClr val="355269"/>
              </a:gs>
              <a:gs pos="100000">
                <a:srgbClr val="729FCF"/>
              </a:gs>
            </a:gsLst>
            <a:lin ang="14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>
              <a:lnSpc>
                <a:spcPct val="113000"/>
              </a:lnSpc>
            </a:pPr>
            <a:r>
              <a:rPr lang="en-GB" sz="1400" b="1">
                <a:solidFill>
                  <a:srgbClr val="FFFFFF"/>
                </a:solidFill>
                <a:latin typeface="Noto Sans" charset="0"/>
                <a:cs typeface="Arial" charset="0"/>
              </a:rPr>
              <a:t> SL-board 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31436" y="773146"/>
            <a:ext cx="8880475" cy="4945063"/>
          </a:xfrm>
          <a:ln/>
        </p:spPr>
        <p:txBody>
          <a:bodyPr/>
          <a:lstStyle/>
          <a:p>
            <a:pPr marL="0" indent="0">
              <a:buClrTx/>
              <a:buSzPct val="45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 sz="2400" dirty="0"/>
              <a:t>Assembly bench for:</a:t>
            </a:r>
          </a:p>
          <a:p>
            <a:pPr marL="431800" lvl="1" indent="-215900">
              <a:buFont typeface="Times New Roman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 sz="1600" dirty="0"/>
              <a:t>Fragile Wafer</a:t>
            </a:r>
          </a:p>
          <a:p>
            <a:pPr marL="431800" lvl="1" indent="-215900">
              <a:buFont typeface="Times New Roman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 sz="1600" dirty="0"/>
              <a:t>Precision of PCB’s ~ 50μm</a:t>
            </a:r>
          </a:p>
          <a:p>
            <a:pPr marL="431800" lvl="1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 sz="1600" dirty="0"/>
              <a:t>⇒ precision of 100μm on SLAB </a:t>
            </a:r>
          </a:p>
          <a:p>
            <a:pPr marL="431800" lvl="1" indent="-215900">
              <a:buFont typeface="Times New Roman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 sz="1600" dirty="0"/>
              <a:t>Interconnection</a:t>
            </a:r>
            <a:br>
              <a:rPr lang="en-GB" sz="1600" dirty="0"/>
            </a:br>
            <a:endParaRPr lang="en-GB" sz="1600" dirty="0" smtClean="0"/>
          </a:p>
          <a:p>
            <a:pPr marL="431800" lvl="1" indent="-215900">
              <a:buFont typeface="Times New Roman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endParaRPr lang="en-GB" sz="1600" dirty="0"/>
          </a:p>
          <a:p>
            <a:pPr marL="431800" lvl="1" indent="-215900">
              <a:buFont typeface="Times New Roman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endParaRPr lang="en-GB" sz="1600" dirty="0" smtClean="0"/>
          </a:p>
          <a:p>
            <a:pPr marL="431800" lvl="1" indent="-215900">
              <a:buFont typeface="Times New Roman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endParaRPr lang="en-GB" sz="1600" dirty="0"/>
          </a:p>
          <a:p>
            <a:pPr marL="0" indent="0">
              <a:buClrTx/>
              <a:buSzPct val="45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 sz="2400" dirty="0"/>
              <a:t>Connections to be handled by industry</a:t>
            </a:r>
          </a:p>
          <a:p>
            <a:pPr marL="431800" lvl="1" indent="-215900">
              <a:buFont typeface="Times New Roman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 sz="1600" dirty="0"/>
              <a:t>Dedicated </a:t>
            </a:r>
            <a:r>
              <a:rPr lang="en-GB" sz="1600" dirty="0" err="1"/>
              <a:t>Kaptons</a:t>
            </a:r>
            <a:r>
              <a:rPr lang="en-GB" sz="1600" dirty="0"/>
              <a:t> ✘</a:t>
            </a:r>
          </a:p>
          <a:p>
            <a:pPr marL="431800" lvl="1" indent="-215900">
              <a:buFont typeface="Times New Roman" charset="0"/>
              <a:buChar char="–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 sz="1600" dirty="0"/>
              <a:t>Connectors</a:t>
            </a:r>
            <a:br>
              <a:rPr lang="en-GB" sz="1600" dirty="0"/>
            </a:br>
            <a:endParaRPr lang="en-GB" sz="1600" dirty="0"/>
          </a:p>
          <a:p>
            <a:pPr marL="0" indent="0">
              <a:buClrTx/>
              <a:buSzPct val="45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 dirty="0"/>
              <a:t>End of Slab and DAQ R&amp;D</a:t>
            </a:r>
          </a:p>
          <a:p>
            <a:pPr marL="0" indent="0">
              <a:buClrTx/>
              <a:buSzPct val="45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endParaRPr lang="en-GB" dirty="0"/>
          </a:p>
          <a:p>
            <a:pPr marL="0" indent="0">
              <a:buClrTx/>
              <a:buSzPct val="45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6079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564278" y="723692"/>
            <a:ext cx="8447243" cy="4985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CALICE</a:t>
            </a:r>
          </a:p>
          <a:p>
            <a:pPr algn="ctr"/>
            <a:endParaRPr lang="en-GB" sz="2400" b="1" dirty="0">
              <a:solidFill>
                <a:srgbClr val="FF0000"/>
              </a:solidFill>
            </a:endParaRPr>
          </a:p>
          <a:p>
            <a:pPr algn="ctr"/>
            <a:endParaRPr lang="en-GB" dirty="0"/>
          </a:p>
          <a:p>
            <a:r>
              <a:rPr lang="en-GB" dirty="0" smtClean="0"/>
              <a:t>CALICE is a collaboration with 59</a:t>
            </a:r>
            <a:r>
              <a:rPr lang="en-GB" dirty="0"/>
              <a:t> </a:t>
            </a:r>
            <a:r>
              <a:rPr lang="en-GB" dirty="0" smtClean="0"/>
              <a:t>institutes and  360 people from 4 continents.</a:t>
            </a:r>
            <a:endParaRPr lang="en-GB" dirty="0"/>
          </a:p>
          <a:p>
            <a:endParaRPr lang="en-GB" dirty="0" smtClean="0"/>
          </a:p>
          <a:p>
            <a:r>
              <a:rPr lang="en-GB" dirty="0"/>
              <a:t>B</a:t>
            </a:r>
            <a:r>
              <a:rPr lang="en-GB" dirty="0" smtClean="0"/>
              <a:t>orn in 2005 to provide the needed environment to develop a new generation of  calorimeters for the  new linear e</a:t>
            </a:r>
            <a:r>
              <a:rPr lang="en-GB" baseline="30000" dirty="0" smtClean="0"/>
              <a:t>+</a:t>
            </a:r>
            <a:r>
              <a:rPr lang="en-GB" dirty="0" smtClean="0"/>
              <a:t> e</a:t>
            </a:r>
            <a:r>
              <a:rPr lang="en-GB" baseline="30000" dirty="0" smtClean="0"/>
              <a:t>-</a:t>
            </a:r>
            <a:r>
              <a:rPr lang="en-GB" dirty="0" smtClean="0"/>
              <a:t> experiments for which new techniques are proposed: the </a:t>
            </a:r>
            <a:r>
              <a:rPr lang="en-GB" b="1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article </a:t>
            </a:r>
            <a:r>
              <a:rPr lang="en-GB" b="1" dirty="0" smtClean="0">
                <a:solidFill>
                  <a:srgbClr val="FF0000"/>
                </a:solidFill>
              </a:rPr>
              <a:t>F</a:t>
            </a:r>
            <a:r>
              <a:rPr lang="en-GB" dirty="0" smtClean="0"/>
              <a:t>low </a:t>
            </a:r>
            <a:r>
              <a:rPr lang="en-GB" b="1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lgorithms (</a:t>
            </a:r>
            <a:r>
              <a:rPr lang="en-GB" b="1" dirty="0" smtClean="0">
                <a:solidFill>
                  <a:srgbClr val="FF0000"/>
                </a:solidFill>
              </a:rPr>
              <a:t>PFA</a:t>
            </a:r>
            <a:r>
              <a:rPr lang="en-GB" dirty="0" smtClean="0"/>
              <a:t>) </a:t>
            </a:r>
          </a:p>
          <a:p>
            <a:endParaRPr lang="en-GB" dirty="0"/>
          </a:p>
          <a:p>
            <a:r>
              <a:rPr lang="en-GB" dirty="0" smtClean="0"/>
              <a:t>The PFA techniques try to separate the contribution of each of the produced particles in a collision and then use the right sub-detector for the right energy/momentum measurement. This leads to an optimal </a:t>
            </a:r>
            <a:r>
              <a:rPr lang="en-GB" b="1" dirty="0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et </a:t>
            </a:r>
            <a:r>
              <a:rPr lang="en-GB" dirty="0" smtClean="0">
                <a:solidFill>
                  <a:srgbClr val="FF0000"/>
                </a:solidFill>
              </a:rPr>
              <a:t>E</a:t>
            </a:r>
            <a:r>
              <a:rPr lang="en-GB" dirty="0" smtClean="0"/>
              <a:t>nergy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dirty="0" smtClean="0"/>
              <a:t>esolution(</a:t>
            </a:r>
            <a:r>
              <a:rPr lang="en-GB" b="1" dirty="0" smtClean="0">
                <a:solidFill>
                  <a:srgbClr val="FF0000"/>
                </a:solidFill>
              </a:rPr>
              <a:t>JER</a:t>
            </a:r>
            <a:r>
              <a:rPr lang="en-GB" dirty="0" smtClean="0"/>
              <a:t>) </a:t>
            </a:r>
          </a:p>
          <a:p>
            <a:r>
              <a:rPr lang="en-GB" dirty="0" smtClean="0"/>
              <a:t>and an optimal reconstruction of the event.</a:t>
            </a:r>
          </a:p>
          <a:p>
            <a:r>
              <a:rPr lang="en-GB" dirty="0" smtClean="0"/>
              <a:t> 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470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2233440" y="4327529"/>
            <a:ext cx="2799360" cy="1704900"/>
            <a:chOff x="1551" y="2254"/>
            <a:chExt cx="1944" cy="888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1" y="2254"/>
              <a:ext cx="1447" cy="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12600" cap="flat">
                  <a:solidFill>
                    <a:srgbClr val="FF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1663" y="2276"/>
              <a:ext cx="1832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00" cap="flat">
                  <a:solidFill>
                    <a:srgbClr val="FF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6120" tIns="57343" rIns="96120" bIns="51120"/>
            <a:lstStyle>
              <a:lvl1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fr-FR" sz="700"/>
                <a:t>Layer #6, pedestal postion (ADC) map for SCA = 0</a:t>
              </a:r>
            </a:p>
          </p:txBody>
        </p:sp>
      </p:grp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1" y="1411152"/>
            <a:ext cx="1956960" cy="1762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136800" y="94078"/>
            <a:ext cx="8899200" cy="959966"/>
          </a:xfrm>
          <a:ln/>
        </p:spPr>
        <p:txBody>
          <a:bodyPr tIns="6858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</a:pPr>
            <a:r>
              <a:rPr lang="en-GB"/>
              <a:t>Beam-test 2015–2018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31041" y="1176920"/>
            <a:ext cx="4332960" cy="2359597"/>
          </a:xfrm>
          <a:prstGeom prst="rect">
            <a:avLst/>
          </a:prstGeom>
          <a:noFill/>
          <a:ln w="9525" cap="flat">
            <a:solidFill>
              <a:srgbClr val="FF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9144" rIns="0" bIns="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>
              <a:lnSpc>
                <a:spcPct val="96000"/>
              </a:lnSpc>
              <a:spcAft>
                <a:spcPts val="1038"/>
              </a:spcAft>
              <a:buClrTx/>
              <a:buSzPct val="45000"/>
              <a:buFontTx/>
              <a:buNone/>
            </a:pPr>
            <a:r>
              <a:rPr lang="en-GB" b="1">
                <a:solidFill>
                  <a:srgbClr val="234173"/>
                </a:solidFill>
                <a:latin typeface="Arial Narrow" charset="0"/>
                <a:cs typeface="msmincho" charset="0"/>
              </a:rPr>
              <a:t>CERN 2015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557601" y="1176920"/>
            <a:ext cx="4459680" cy="2753184"/>
          </a:xfrm>
          <a:prstGeom prst="rect">
            <a:avLst/>
          </a:prstGeom>
          <a:noFill/>
          <a:ln w="9525" cap="flat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9144" rIns="0" bIns="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>
              <a:lnSpc>
                <a:spcPct val="96000"/>
              </a:lnSpc>
              <a:spcAft>
                <a:spcPts val="1038"/>
              </a:spcAft>
              <a:buClrTx/>
              <a:buSzPct val="45000"/>
              <a:buFontTx/>
              <a:buNone/>
            </a:pPr>
            <a:r>
              <a:rPr lang="en-GB" b="1">
                <a:solidFill>
                  <a:srgbClr val="234173"/>
                </a:solidFill>
                <a:latin typeface="Arial Narrow" charset="0"/>
                <a:cs typeface="msmincho" charset="0"/>
              </a:rPr>
              <a:t>DESY 2018</a:t>
            </a:r>
          </a:p>
          <a:p>
            <a:pPr algn="ctr">
              <a:lnSpc>
                <a:spcPct val="96000"/>
              </a:lnSpc>
              <a:spcAft>
                <a:spcPts val="1038"/>
              </a:spcAft>
              <a:buClrTx/>
              <a:buSzPct val="45000"/>
              <a:buFontTx/>
              <a:buNone/>
            </a:pPr>
            <a:endParaRPr lang="en-GB" b="1">
              <a:solidFill>
                <a:srgbClr val="234173"/>
              </a:solidFill>
              <a:latin typeface="Arial Narrow" charset="0"/>
              <a:cs typeface="msmincho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31041" y="3642114"/>
            <a:ext cx="4332960" cy="2858779"/>
          </a:xfrm>
          <a:prstGeom prst="rect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9144" rIns="0" bIns="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>
              <a:lnSpc>
                <a:spcPct val="96000"/>
              </a:lnSpc>
              <a:spcAft>
                <a:spcPts val="1038"/>
              </a:spcAft>
              <a:buClrTx/>
              <a:buSzPct val="45000"/>
              <a:buFontTx/>
              <a:buNone/>
            </a:pPr>
            <a:r>
              <a:rPr lang="en-GB" b="1">
                <a:solidFill>
                  <a:srgbClr val="234173"/>
                </a:solidFill>
                <a:latin typeface="Arial Narrow" charset="0"/>
                <a:cs typeface="msmincho" charset="0"/>
              </a:rPr>
              <a:t>DESY 2017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557601" y="4033780"/>
            <a:ext cx="4459680" cy="2449834"/>
          </a:xfrm>
          <a:prstGeom prst="rect">
            <a:avLst/>
          </a:prstGeom>
          <a:noFill/>
          <a:ln w="9525" cap="flat">
            <a:solidFill>
              <a:srgbClr val="C5000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9144" rIns="0" bIns="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>
              <a:lnSpc>
                <a:spcPct val="96000"/>
              </a:lnSpc>
              <a:spcAft>
                <a:spcPts val="1038"/>
              </a:spcAft>
              <a:buClrTx/>
              <a:buSzPct val="45000"/>
              <a:buFontTx/>
              <a:buNone/>
            </a:pPr>
            <a:r>
              <a:rPr lang="en-GB" b="1">
                <a:solidFill>
                  <a:srgbClr val="234173"/>
                </a:solidFill>
                <a:latin typeface="Arial Narrow" charset="0"/>
                <a:cs typeface="msmincho" charset="0"/>
              </a:rPr>
              <a:t>CERN 2018</a:t>
            </a: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4938068"/>
            <a:ext cx="1769760" cy="1856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1760" y="5193419"/>
            <a:ext cx="1300320" cy="1226836"/>
          </a:xfrm>
          <a:prstGeom prst="rect">
            <a:avLst/>
          </a:prstGeom>
          <a:solidFill>
            <a:srgbClr val="FDC578"/>
          </a:solidFill>
          <a:ln w="12600" cap="flat">
            <a:solidFill>
              <a:srgbClr val="FF3333"/>
            </a:solidFill>
            <a:round/>
            <a:headEnd/>
            <a:tailEnd/>
          </a:ln>
          <a:effectLst>
            <a:outerShdw blurRad="63500" dist="71276" dir="2700000" algn="ctr" rotWithShape="0">
              <a:srgbClr val="808080">
                <a:alpha val="22043"/>
              </a:srgbClr>
            </a:outerShdw>
          </a:effectLst>
        </p:spPr>
        <p:txBody>
          <a:bodyPr wrap="none" lIns="96120" tIns="60010" rIns="96120" bIns="51120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marL="36513">
              <a:spcBef>
                <a:spcPts val="288"/>
              </a:spcBef>
              <a:spcAft>
                <a:spcPts val="288"/>
              </a:spcAft>
            </a:pPr>
            <a:r>
              <a:rPr lang="fr-FR" sz="1000" b="1"/>
              <a:t>S/N</a:t>
            </a:r>
            <a:r>
              <a:rPr lang="fr-FR" sz="1000" b="1" baseline="-33000"/>
              <a:t>ADC</a:t>
            </a:r>
            <a:r>
              <a:rPr lang="fr-FR" sz="1000" b="1"/>
              <a:t> = 20.3, </a:t>
            </a:r>
            <a:r>
              <a:rPr lang="fr-FR" sz="1000"/>
              <a:t/>
            </a:r>
            <a:br>
              <a:rPr lang="fr-FR" sz="1000"/>
            </a:br>
            <a:r>
              <a:rPr lang="fr-FR" sz="1000"/>
              <a:t>σ</a:t>
            </a:r>
            <a:r>
              <a:rPr lang="fr-FR" sz="1000" baseline="-33000"/>
              <a:t>S/N</a:t>
            </a:r>
            <a:r>
              <a:rPr lang="fr-FR" sz="1000"/>
              <a:t> = 1.5 (7.4 %)</a:t>
            </a:r>
            <a:br>
              <a:rPr lang="fr-FR" sz="1000"/>
            </a:br>
            <a:r>
              <a:rPr lang="fr-FR" sz="1000"/>
              <a:t>masked ch. ~ 8 %</a:t>
            </a:r>
            <a:br>
              <a:rPr lang="fr-FR" sz="1000"/>
            </a:br>
            <a:r>
              <a:rPr lang="fr-FR" sz="1000"/>
              <a:t>Hit eff. ~ 99.95 %</a:t>
            </a:r>
            <a:br>
              <a:rPr lang="fr-FR" sz="1000"/>
            </a:br>
            <a:r>
              <a:rPr lang="fr-FR" sz="1000"/>
              <a:t>0°, 45° </a:t>
            </a:r>
            <a:r>
              <a:rPr lang="fr-FR" sz="1000">
                <a:solidFill>
                  <a:srgbClr val="00FF66"/>
                </a:solidFill>
              </a:rPr>
              <a:t>✔</a:t>
            </a:r>
            <a:r>
              <a:rPr lang="fr-FR" sz="1000"/>
              <a:t/>
            </a:r>
            <a:br>
              <a:rPr lang="fr-FR" sz="1000"/>
            </a:br>
            <a:r>
              <a:rPr lang="fr-FR" sz="1000"/>
              <a:t>1T operation </a:t>
            </a:r>
            <a:r>
              <a:rPr lang="fr-FR" sz="1000">
                <a:solidFill>
                  <a:srgbClr val="66FF66"/>
                </a:solidFill>
              </a:rPr>
              <a:t>✔</a:t>
            </a:r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0" y="3701631"/>
            <a:ext cx="1491840" cy="1282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923840" y="1512907"/>
            <a:ext cx="1356480" cy="293750"/>
          </a:xfrm>
          <a:prstGeom prst="rect">
            <a:avLst/>
          </a:prstGeom>
          <a:solidFill>
            <a:srgbClr val="FFFFFF"/>
          </a:solidFill>
          <a:ln w="29160" cap="flat">
            <a:solidFill>
              <a:srgbClr val="35526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marL="71438" algn="ctr">
              <a:lnSpc>
                <a:spcPct val="113000"/>
              </a:lnSpc>
              <a:spcBef>
                <a:spcPts val="288"/>
              </a:spcBef>
              <a:spcAft>
                <a:spcPts val="288"/>
              </a:spcAft>
            </a:pPr>
            <a:r>
              <a:rPr lang="en-GB" sz="1400" b="1">
                <a:solidFill>
                  <a:srgbClr val="355269"/>
                </a:solidFill>
                <a:latin typeface="Noto Sans" charset="0"/>
                <a:cs typeface="Arial" charset="0"/>
              </a:rPr>
              <a:t>“Naked FEV11” 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651680" y="3989621"/>
            <a:ext cx="776160" cy="293750"/>
          </a:xfrm>
          <a:prstGeom prst="rect">
            <a:avLst/>
          </a:prstGeom>
          <a:solidFill>
            <a:srgbClr val="FFFFFF"/>
          </a:solidFill>
          <a:ln w="29160" cap="flat">
            <a:solidFill>
              <a:srgbClr val="35526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marL="71438" algn="ctr">
              <a:lnSpc>
                <a:spcPct val="113000"/>
              </a:lnSpc>
              <a:spcBef>
                <a:spcPts val="288"/>
              </a:spcBef>
              <a:spcAft>
                <a:spcPts val="288"/>
              </a:spcAft>
            </a:pPr>
            <a:r>
              <a:rPr lang="en-GB" sz="1400" b="1">
                <a:solidFill>
                  <a:srgbClr val="355269"/>
                </a:solidFill>
                <a:latin typeface="Noto Sans" charset="0"/>
                <a:cs typeface="Arial" charset="0"/>
              </a:rPr>
              <a:t>7 FEV11 </a:t>
            </a:r>
          </a:p>
        </p:txBody>
      </p:sp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120" y="1935293"/>
            <a:ext cx="2036160" cy="135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761" y="2613030"/>
            <a:ext cx="2064960" cy="1699140"/>
          </a:xfrm>
          <a:prstGeom prst="rect">
            <a:avLst/>
          </a:prstGeom>
          <a:noFill/>
          <a:ln w="19080" cap="flat">
            <a:solidFill>
              <a:srgbClr val="FAA61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363841" y="1057883"/>
            <a:ext cx="1260000" cy="1405391"/>
          </a:xfrm>
          <a:prstGeom prst="rect">
            <a:avLst/>
          </a:prstGeom>
          <a:solidFill>
            <a:srgbClr val="FDC578"/>
          </a:solidFill>
          <a:ln w="12600" cap="flat">
            <a:solidFill>
              <a:srgbClr val="FF3333"/>
            </a:solidFill>
            <a:round/>
            <a:headEnd/>
            <a:tailEnd/>
          </a:ln>
          <a:effectLst>
            <a:outerShdw blurRad="63500" dist="71276" dir="2700000" algn="ctr" rotWithShape="0">
              <a:srgbClr val="808080">
                <a:alpha val="22043"/>
              </a:srgbClr>
            </a:outerShdw>
          </a:effectLst>
        </p:spPr>
        <p:txBody>
          <a:bodyPr wrap="none" lIns="96120" tIns="60010" rIns="96120" bIns="51120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marL="36513">
              <a:spcBef>
                <a:spcPts val="288"/>
              </a:spcBef>
              <a:spcAft>
                <a:spcPts val="288"/>
              </a:spcAft>
            </a:pPr>
            <a:r>
              <a:rPr lang="fr-FR" sz="1000" b="1"/>
              <a:t>S/N</a:t>
            </a:r>
            <a:r>
              <a:rPr lang="fr-FR" sz="1000" b="1" baseline="-33000"/>
              <a:t>ADC</a:t>
            </a:r>
            <a:r>
              <a:rPr lang="fr-FR" sz="1000" b="1"/>
              <a:t> = 16–17</a:t>
            </a:r>
            <a:br>
              <a:rPr lang="fr-FR" sz="1000" b="1"/>
            </a:br>
            <a:r>
              <a:rPr lang="fr-FR" sz="1000" b="1" i="1">
                <a:cs typeface="Arial" charset="0"/>
              </a:rPr>
              <a:t>(MIP – ped ) / </a:t>
            </a:r>
            <a:r>
              <a:rPr lang="fr-FR" sz="1000" b="1" i="1"/>
              <a:t>σ</a:t>
            </a:r>
            <a:r>
              <a:rPr lang="fr-FR" sz="1000" b="1" i="1" baseline="-29000"/>
              <a:t>ped</a:t>
            </a:r>
            <a:r>
              <a:rPr lang="fr-FR" sz="1000"/>
              <a:t/>
            </a:r>
            <a:br>
              <a:rPr lang="fr-FR" sz="1000"/>
            </a:br>
            <a:r>
              <a:rPr lang="fr-FR" sz="1000"/>
              <a:t>Defaults cataract :</a:t>
            </a:r>
            <a:br>
              <a:rPr lang="fr-FR" sz="1000"/>
            </a:br>
            <a:r>
              <a:rPr lang="fr-FR" sz="1000"/>
              <a:t>• Negative signals</a:t>
            </a:r>
            <a:br>
              <a:rPr lang="fr-FR" sz="1000"/>
            </a:br>
            <a:r>
              <a:rPr lang="fr-FR" sz="1000"/>
              <a:t>• re-triggers</a:t>
            </a:r>
            <a:br>
              <a:rPr lang="fr-FR" sz="1000"/>
            </a:br>
            <a:r>
              <a:rPr lang="fr-FR" sz="1000"/>
              <a:t>• ~ high thr.</a:t>
            </a:r>
            <a:br>
              <a:rPr lang="fr-FR" sz="1000"/>
            </a:br>
            <a:r>
              <a:rPr lang="fr-FR" sz="1000"/>
              <a:t>• sq events / 10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4798080" y="1512907"/>
            <a:ext cx="2040480" cy="293750"/>
          </a:xfrm>
          <a:prstGeom prst="rect">
            <a:avLst/>
          </a:prstGeom>
          <a:solidFill>
            <a:srgbClr val="FFFFFF"/>
          </a:solidFill>
          <a:ln w="29160" cap="flat">
            <a:solidFill>
              <a:srgbClr val="35526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marL="71438" algn="ctr">
              <a:lnSpc>
                <a:spcPct val="113000"/>
              </a:lnSpc>
              <a:spcBef>
                <a:spcPts val="288"/>
              </a:spcBef>
              <a:spcAft>
                <a:spcPts val="288"/>
              </a:spcAft>
            </a:pPr>
            <a:r>
              <a:rPr lang="en-GB" sz="1400" b="1">
                <a:solidFill>
                  <a:srgbClr val="355269"/>
                </a:solidFill>
                <a:latin typeface="Noto Sans" charset="0"/>
                <a:cs typeface="Arial" charset="0"/>
              </a:rPr>
              <a:t>7 FEV11 + 1 FEV13</a:t>
            </a:r>
            <a:r>
              <a:rPr lang="en-GB" sz="1100" b="1">
                <a:solidFill>
                  <a:srgbClr val="355269"/>
                </a:solidFill>
                <a:latin typeface="Noto Sans" charset="0"/>
                <a:cs typeface="Arial" charset="0"/>
              </a:rPr>
              <a:t>(650μm)</a:t>
            </a:r>
            <a:r>
              <a:rPr lang="en-GB" sz="1400" b="1">
                <a:solidFill>
                  <a:srgbClr val="355269"/>
                </a:solidFill>
                <a:latin typeface="Noto Sans" charset="0"/>
                <a:cs typeface="Arial" charset="0"/>
              </a:rPr>
              <a:t> </a:t>
            </a:r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760" y="2246322"/>
            <a:ext cx="1854720" cy="1679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7416000" y="1205718"/>
            <a:ext cx="1520640" cy="883169"/>
          </a:xfrm>
          <a:prstGeom prst="rect">
            <a:avLst/>
          </a:prstGeom>
          <a:solidFill>
            <a:srgbClr val="FDC578"/>
          </a:solidFill>
          <a:ln w="12600" cap="flat">
            <a:solidFill>
              <a:srgbClr val="FF3333"/>
            </a:solidFill>
            <a:round/>
            <a:headEnd/>
            <a:tailEnd/>
          </a:ln>
          <a:effectLst>
            <a:outerShdw blurRad="63500" dist="71276" dir="2700000" algn="ctr" rotWithShape="0">
              <a:srgbClr val="808080">
                <a:alpha val="22043"/>
              </a:srgbClr>
            </a:outerShdw>
          </a:effectLst>
        </p:spPr>
        <p:txBody>
          <a:bodyPr wrap="none" lIns="96120" tIns="60010" rIns="96120" bIns="51120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marL="36513">
              <a:spcBef>
                <a:spcPts val="288"/>
              </a:spcBef>
              <a:spcAft>
                <a:spcPts val="288"/>
              </a:spcAft>
            </a:pPr>
            <a:r>
              <a:rPr lang="fr-FR" sz="1000" b="1"/>
              <a:t>S/N</a:t>
            </a:r>
            <a:r>
              <a:rPr lang="fr-FR" sz="1000" b="1" baseline="-33000"/>
              <a:t>Trig</a:t>
            </a:r>
            <a:r>
              <a:rPr lang="fr-FR" sz="1000" b="1"/>
              <a:t> ~ 11.6.±0.7</a:t>
            </a:r>
            <a:r>
              <a:rPr lang="fr-FR" sz="1000"/>
              <a:t> </a:t>
            </a:r>
            <a:br>
              <a:rPr lang="fr-FR" sz="1000"/>
            </a:br>
            <a:r>
              <a:rPr lang="fr-FR" sz="1000"/>
              <a:t>Trigger → ~1/3 mip (est.)</a:t>
            </a:r>
            <a:br>
              <a:rPr lang="fr-FR" sz="1000"/>
            </a:br>
            <a:r>
              <a:rPr lang="fr-FR" sz="1000"/>
              <a:t>First comm. of FEV13</a:t>
            </a:r>
            <a:br>
              <a:rPr lang="fr-FR" sz="1000"/>
            </a:br>
            <a:r>
              <a:rPr lang="fr-FR" sz="1000"/>
              <a:t>    S/N</a:t>
            </a:r>
            <a:r>
              <a:rPr lang="fr-FR" sz="1000" baseline="-33000"/>
              <a:t>ADC</a:t>
            </a:r>
            <a:r>
              <a:rPr lang="fr-FR" sz="1000"/>
              <a:t> ~ 30-40</a:t>
            </a:r>
          </a:p>
        </p:txBody>
      </p:sp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800" y="1822017"/>
            <a:ext cx="1486080" cy="2098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320" y="4817113"/>
            <a:ext cx="1998720" cy="161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8457121" y="6166825"/>
            <a:ext cx="354240" cy="266871"/>
          </a:xfrm>
          <a:prstGeom prst="rect">
            <a:avLst/>
          </a:prstGeom>
          <a:solidFill>
            <a:srgbClr val="FFFFFF"/>
          </a:solidFill>
          <a:ln w="6480" cap="flat">
            <a:solidFill>
              <a:srgbClr val="C9211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-11160" tIns="-11160" rIns="-11160" bIns="-11160"/>
          <a:lstStyle/>
          <a:p>
            <a:pPr marL="36513">
              <a:lnSpc>
                <a:spcPct val="113000"/>
              </a:lnSpc>
              <a:spcBef>
                <a:spcPts val="288"/>
              </a:spcBef>
              <a:spcAft>
                <a:spcPts val="288"/>
              </a:spcAft>
            </a:pPr>
            <a:r>
              <a:rPr lang="en-GB" sz="1400" b="1">
                <a:solidFill>
                  <a:srgbClr val="C9211E"/>
                </a:solidFill>
                <a:latin typeface="Noto Sans" charset="0"/>
                <a:cs typeface="Arial" charset="0"/>
              </a:rPr>
              <a:t> ⟨z⟩ 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6824161" y="4859351"/>
            <a:ext cx="439200" cy="311029"/>
          </a:xfrm>
          <a:prstGeom prst="rect">
            <a:avLst/>
          </a:prstGeom>
          <a:solidFill>
            <a:srgbClr val="FFFFFF"/>
          </a:solidFill>
          <a:ln w="6480" cap="flat">
            <a:solidFill>
              <a:srgbClr val="C9211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-11160" tIns="-11160" rIns="-11160" bIns="-11160"/>
          <a:lstStyle>
            <a:lvl1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marL="36513">
              <a:lnSpc>
                <a:spcPct val="113000"/>
              </a:lnSpc>
              <a:spcBef>
                <a:spcPts val="288"/>
              </a:spcBef>
              <a:spcAft>
                <a:spcPts val="288"/>
              </a:spcAft>
            </a:pPr>
            <a:r>
              <a:rPr lang="en-GB" sz="1400" b="1">
                <a:solidFill>
                  <a:srgbClr val="C9211E"/>
                </a:solidFill>
                <a:latin typeface="Noto Sans" charset="0"/>
                <a:cs typeface="Arial" charset="0"/>
              </a:rPr>
              <a:t> N</a:t>
            </a:r>
            <a:r>
              <a:rPr lang="en-GB" sz="1400" b="1" baseline="-33000">
                <a:solidFill>
                  <a:srgbClr val="C9211E"/>
                </a:solidFill>
                <a:latin typeface="Noto Sans" charset="0"/>
                <a:cs typeface="Arial" charset="0"/>
              </a:rPr>
              <a:t>hits</a:t>
            </a:r>
            <a:r>
              <a:rPr lang="en-GB" sz="1400" b="1">
                <a:solidFill>
                  <a:srgbClr val="C9211E"/>
                </a:solidFill>
                <a:latin typeface="Noto Sans" charset="0"/>
                <a:cs typeface="Arial" charset="0"/>
              </a:rPr>
              <a:t> </a:t>
            </a:r>
          </a:p>
        </p:txBody>
      </p:sp>
      <p:grpSp>
        <p:nvGrpSpPr>
          <p:cNvPr id="5145" name="Group 25"/>
          <p:cNvGrpSpPr>
            <a:grpSpLocks/>
          </p:cNvGrpSpPr>
          <p:nvPr/>
        </p:nvGrpSpPr>
        <p:grpSpPr bwMode="auto">
          <a:xfrm>
            <a:off x="4862880" y="4339048"/>
            <a:ext cx="1728000" cy="2083128"/>
            <a:chOff x="3377" y="2260"/>
            <a:chExt cx="1200" cy="1085"/>
          </a:xfrm>
        </p:grpSpPr>
        <p:pic>
          <p:nvPicPr>
            <p:cNvPr id="5146" name="Picture 2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7" y="2260"/>
              <a:ext cx="1200" cy="1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12600" cap="flat">
                  <a:solidFill>
                    <a:srgbClr val="FF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47" name="AutoShape 27"/>
            <p:cNvSpPr>
              <a:spLocks noChangeArrowheads="1"/>
            </p:cNvSpPr>
            <p:nvPr/>
          </p:nvSpPr>
          <p:spPr bwMode="auto">
            <a:xfrm>
              <a:off x="3377" y="2260"/>
              <a:ext cx="240" cy="534"/>
            </a:xfrm>
            <a:prstGeom prst="roundRect">
              <a:avLst>
                <a:gd name="adj" fmla="val 41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5744160" y="4342888"/>
            <a:ext cx="3080160" cy="337908"/>
          </a:xfrm>
          <a:prstGeom prst="rect">
            <a:avLst/>
          </a:prstGeom>
          <a:solidFill>
            <a:srgbClr val="FFFFFF"/>
          </a:solidFill>
          <a:ln w="29160" cap="flat">
            <a:solidFill>
              <a:srgbClr val="35526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marL="71438" algn="ctr">
              <a:lnSpc>
                <a:spcPct val="113000"/>
              </a:lnSpc>
              <a:spcBef>
                <a:spcPts val="288"/>
              </a:spcBef>
              <a:spcAft>
                <a:spcPts val="288"/>
              </a:spcAft>
            </a:pPr>
            <a:r>
              <a:rPr lang="en-GB" sz="1400" b="1">
                <a:solidFill>
                  <a:srgbClr val="355269"/>
                </a:solidFill>
                <a:latin typeface="Noto Sans" charset="0"/>
                <a:cs typeface="Arial" charset="0"/>
              </a:rPr>
              <a:t>6 FEV11 + 4 FEV13</a:t>
            </a:r>
            <a:r>
              <a:rPr lang="en-GB" sz="1100" b="1">
                <a:solidFill>
                  <a:srgbClr val="355269"/>
                </a:solidFill>
                <a:latin typeface="Noto Sans" charset="0"/>
                <a:cs typeface="Arial" charset="0"/>
              </a:rPr>
              <a:t>(320 &amp; 650μm)</a:t>
            </a:r>
            <a:r>
              <a:rPr lang="en-GB" sz="1400" b="1">
                <a:solidFill>
                  <a:srgbClr val="355269"/>
                </a:solidFill>
                <a:latin typeface="Noto Sans" charset="0"/>
                <a:cs typeface="Arial" charset="0"/>
              </a:rPr>
              <a:t> + 24X</a:t>
            </a:r>
            <a:r>
              <a:rPr lang="en-GB" sz="1400" b="1" baseline="-33000">
                <a:solidFill>
                  <a:srgbClr val="355269"/>
                </a:solidFill>
                <a:latin typeface="Noto Sans" charset="0"/>
                <a:cs typeface="Arial" charset="0"/>
              </a:rPr>
              <a:t>0</a:t>
            </a:r>
            <a:r>
              <a:rPr lang="en-GB" sz="1400" b="1">
                <a:solidFill>
                  <a:srgbClr val="355269"/>
                </a:solidFill>
                <a:latin typeface="Noto Sans" charset="0"/>
                <a:cs typeface="Arial" charset="0"/>
              </a:rPr>
              <a:t> W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7477920" y="5118542"/>
            <a:ext cx="247680" cy="280310"/>
          </a:xfrm>
          <a:prstGeom prst="rect">
            <a:avLst/>
          </a:prstGeom>
          <a:solidFill>
            <a:srgbClr val="FFFFFF"/>
          </a:solidFill>
          <a:ln w="18000" cap="flat">
            <a:solidFill>
              <a:srgbClr val="35526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-5400" tIns="-5400" rIns="-5400" bIns="-5400"/>
          <a:lstStyle/>
          <a:p>
            <a:pPr marL="71438" algn="ctr">
              <a:lnSpc>
                <a:spcPct val="113000"/>
              </a:lnSpc>
              <a:spcBef>
                <a:spcPts val="288"/>
              </a:spcBef>
              <a:spcAft>
                <a:spcPts val="288"/>
              </a:spcAft>
            </a:pPr>
            <a:r>
              <a:rPr lang="en-GB" sz="1400" b="1">
                <a:solidFill>
                  <a:srgbClr val="355269"/>
                </a:solidFill>
                <a:latin typeface="Noto Sans" charset="0"/>
                <a:cs typeface="Arial" charset="0"/>
              </a:rPr>
              <a:t>e</a:t>
            </a:r>
            <a:r>
              <a:rPr lang="en-GB" sz="1400" b="1" baseline="33000">
                <a:solidFill>
                  <a:srgbClr val="355269"/>
                </a:solidFill>
                <a:latin typeface="Noto Sans" charset="0"/>
                <a:cs typeface="Arial" charset="0"/>
              </a:rPr>
              <a:t>-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7152481" y="5727161"/>
            <a:ext cx="227520" cy="280310"/>
          </a:xfrm>
          <a:prstGeom prst="rect">
            <a:avLst/>
          </a:prstGeom>
          <a:solidFill>
            <a:srgbClr val="FFFFFF"/>
          </a:solidFill>
          <a:ln w="18000" cap="flat">
            <a:solidFill>
              <a:srgbClr val="35526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-5400" tIns="-5400" rIns="-5400" bIns="-5400"/>
          <a:lstStyle/>
          <a:p>
            <a:pPr marL="71438" algn="ctr">
              <a:lnSpc>
                <a:spcPct val="113000"/>
              </a:lnSpc>
              <a:spcBef>
                <a:spcPts val="288"/>
              </a:spcBef>
              <a:spcAft>
                <a:spcPts val="288"/>
              </a:spcAft>
            </a:pPr>
            <a:r>
              <a:rPr lang="en-GB" sz="1400" b="1">
                <a:solidFill>
                  <a:srgbClr val="355269"/>
                </a:solidFill>
                <a:latin typeface="Noto Sans" charset="0"/>
                <a:cs typeface="Arial" charset="0"/>
              </a:rPr>
              <a:t>μ</a:t>
            </a:r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7722721" y="5377733"/>
            <a:ext cx="267840" cy="374386"/>
          </a:xfrm>
          <a:prstGeom prst="line">
            <a:avLst/>
          </a:prstGeom>
          <a:noFill/>
          <a:ln w="12600" cap="flat">
            <a:solidFill>
              <a:srgbClr val="99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7403041" y="5972912"/>
            <a:ext cx="433440" cy="203513"/>
          </a:xfrm>
          <a:prstGeom prst="line">
            <a:avLst/>
          </a:prstGeom>
          <a:noFill/>
          <a:ln w="12600" cap="flat">
            <a:solidFill>
              <a:srgbClr val="99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408801" y="4012660"/>
            <a:ext cx="1579680" cy="295670"/>
          </a:xfrm>
          <a:prstGeom prst="rect">
            <a:avLst/>
          </a:prstGeom>
          <a:solidFill>
            <a:srgbClr val="FDC578"/>
          </a:solidFill>
          <a:ln w="12600" cap="flat">
            <a:solidFill>
              <a:srgbClr val="FF3333"/>
            </a:solidFill>
            <a:round/>
            <a:headEnd/>
            <a:tailEnd/>
          </a:ln>
          <a:effectLst>
            <a:outerShdw blurRad="63500" dist="71276" dir="2700000" algn="ctr" rotWithShape="0">
              <a:srgbClr val="808080">
                <a:alpha val="22043"/>
              </a:srgbClr>
            </a:outerShdw>
          </a:effectLst>
        </p:spPr>
        <p:txBody>
          <a:bodyPr wrap="none" lIns="96120" tIns="60010" rIns="96120" bIns="51120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marL="36513">
              <a:spcBef>
                <a:spcPts val="288"/>
              </a:spcBef>
              <a:spcAft>
                <a:spcPts val="288"/>
              </a:spcAft>
            </a:pPr>
            <a:r>
              <a:rPr lang="fr-FR" sz="1000"/>
              <a:t>Masked ch (FEV11) ~ 4 %</a:t>
            </a:r>
          </a:p>
        </p:txBody>
      </p:sp>
    </p:spTree>
    <p:extLst>
      <p:ext uri="{BB962C8B-B14F-4D97-AF65-F5344CB8AC3E}">
        <p14:creationId xmlns:p14="http://schemas.microsoft.com/office/powerpoint/2010/main" val="35666864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numéro de diapositive 1"/>
          <p:cNvSpPr>
            <a:spLocks noGrp="1"/>
          </p:cNvSpPr>
          <p:nvPr>
            <p:ph type="sldNum" idx="10"/>
          </p:nvPr>
        </p:nvSpPr>
        <p:spPr/>
        <p:txBody>
          <a:bodyPr lIns="59637" tIns="29819" rIns="59637" bIns="29819"/>
          <a:lstStyle/>
          <a:p>
            <a:fld id="{88C1B4FA-1FA7-2743-9789-CA7DDB9353E9}" type="slidenum">
              <a:rPr lang="en-US"/>
              <a:pPr/>
              <a:t>21</a:t>
            </a:fld>
            <a:endParaRPr 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390" y="1930583"/>
            <a:ext cx="3112142" cy="2978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01" y="1775447"/>
            <a:ext cx="2451599" cy="298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90988" y="-35706"/>
            <a:ext cx="7620308" cy="82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8698" tIns="30523" rIns="58698" bIns="30523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100" b="1">
                <a:solidFill>
                  <a:srgbClr val="FF6633"/>
                </a:solidFill>
              </a:rPr>
              <a:t>SiW Ecal – Performance at MIP Level I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60801" y="1008385"/>
            <a:ext cx="5906965" cy="35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dirty="0" err="1">
                <a:solidFill>
                  <a:srgbClr val="0000FF"/>
                </a:solidFill>
              </a:rPr>
              <a:t>Objectif</a:t>
            </a:r>
            <a:r>
              <a:rPr lang="en-US" sz="2000" dirty="0">
                <a:solidFill>
                  <a:srgbClr val="0000FF"/>
                </a:solidFill>
              </a:rPr>
              <a:t>: Trigger and readout of small signals, </a:t>
            </a:r>
            <a:r>
              <a:rPr lang="en-US" sz="2000" dirty="0" smtClean="0">
                <a:solidFill>
                  <a:srgbClr val="0000FF"/>
                </a:solidFill>
              </a:rPr>
              <a:t>design </a:t>
            </a:r>
            <a:r>
              <a:rPr lang="en-US" sz="2000" dirty="0">
                <a:solidFill>
                  <a:srgbClr val="0000FF"/>
                </a:solidFill>
              </a:rPr>
              <a:t>criterion: S/N ~ 10:1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42299" y="1509662"/>
            <a:ext cx="2663805" cy="420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dirty="0"/>
              <a:t>Trigger curves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974164" y="2144818"/>
            <a:ext cx="1144387" cy="35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400"/>
              <a:t>Test signals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352677" y="2187912"/>
            <a:ext cx="1144388" cy="35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400"/>
              <a:t>Cosmics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42299" y="4854775"/>
            <a:ext cx="4971657" cy="1205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 marL="215900" indent="-215900"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15900" algn="l"/>
                <a:tab pos="1130300" algn="l"/>
                <a:tab pos="2044700" algn="l"/>
                <a:tab pos="2959100" algn="l"/>
                <a:tab pos="3873500" algn="l"/>
                <a:tab pos="4787900" algn="l"/>
                <a:tab pos="5702300" algn="l"/>
                <a:tab pos="6616700" algn="l"/>
                <a:tab pos="7531100" algn="l"/>
                <a:tab pos="8445500" algn="l"/>
                <a:tab pos="9359900" algn="l"/>
                <a:tab pos="10274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SzPct val="45000"/>
              <a:buFont typeface="Wingdings" charset="0"/>
              <a:buChar char=""/>
            </a:pPr>
            <a:r>
              <a:rPr lang="en-US" sz="2000" dirty="0"/>
              <a:t>S/N ratio from relative position and width of threshold curves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sz="2000" dirty="0"/>
              <a:t>Result here S/N ~12.9</a:t>
            </a:r>
            <a:r>
              <a:rPr lang="en-US" sz="2000" dirty="0">
                <a:cs typeface="Arial" charset="0"/>
              </a:rPr>
              <a:t>±3.4</a:t>
            </a:r>
            <a:r>
              <a:rPr lang="en-US" sz="2000" dirty="0"/>
              <a:t> 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US" sz="2000" dirty="0"/>
              <a:t>Dedicated runs in 2018 TB, Analysis ongoing </a:t>
            </a:r>
          </a:p>
          <a:p>
            <a:pPr>
              <a:buClrTx/>
              <a:buSzTx/>
              <a:buFontTx/>
              <a:buNone/>
            </a:pPr>
            <a:endParaRPr lang="en-US" sz="2000" dirty="0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6392659" y="1507036"/>
            <a:ext cx="2133353" cy="63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dirty="0"/>
              <a:t>Charge</a:t>
            </a:r>
            <a:r>
              <a:rPr lang="en-US" dirty="0"/>
              <a:t> measurement 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514373" y="6051619"/>
            <a:ext cx="5753393" cy="35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FF0000"/>
                </a:solidFill>
              </a:rPr>
              <a:t>Ability to trigger on small signals and to read them out for analysis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7678591" y="1463943"/>
            <a:ext cx="1258179" cy="30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300" i="1" dirty="0">
                <a:solidFill>
                  <a:srgbClr val="FF00FF"/>
                </a:solidFill>
              </a:rPr>
              <a:t>Arxiv:1810.05133</a:t>
            </a:r>
          </a:p>
        </p:txBody>
      </p:sp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628" y="2026619"/>
            <a:ext cx="3112142" cy="2978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7808956" y="3759266"/>
            <a:ext cx="801164" cy="35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dirty="0"/>
              <a:t>S/N ~ 20</a:t>
            </a:r>
          </a:p>
        </p:txBody>
      </p:sp>
    </p:spTree>
    <p:extLst>
      <p:ext uri="{BB962C8B-B14F-4D97-AF65-F5344CB8AC3E}">
        <p14:creationId xmlns:p14="http://schemas.microsoft.com/office/powerpoint/2010/main" val="31078593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1"/>
          <p:cNvSpPr>
            <a:spLocks noGrp="1"/>
          </p:cNvSpPr>
          <p:nvPr>
            <p:ph type="sldNum" idx="10"/>
          </p:nvPr>
        </p:nvSpPr>
        <p:spPr/>
        <p:txBody>
          <a:bodyPr lIns="59637" tIns="29819" rIns="59637" bIns="29819"/>
          <a:lstStyle/>
          <a:p>
            <a:fld id="{C157DA00-B550-7B4A-A6B6-564E93DC5773}" type="slidenum">
              <a:rPr lang="en-US"/>
              <a:pPr/>
              <a:t>22</a:t>
            </a:fld>
            <a:endParaRPr lang="en-US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790988" y="-35706"/>
            <a:ext cx="7620308" cy="82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8698" tIns="30523" rIns="58698" bIns="30523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100" b="1">
                <a:solidFill>
                  <a:srgbClr val="FF6633"/>
                </a:solidFill>
              </a:rPr>
              <a:t>SiW Ecal – Performance at MIP Level II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695" y="1218927"/>
            <a:ext cx="3671847" cy="390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63492" y="4942808"/>
            <a:ext cx="3641318" cy="35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dirty="0">
                <a:solidFill>
                  <a:srgbClr val="0000FF"/>
                </a:solidFill>
              </a:rPr>
              <a:t>Trigger thresholds uniform at around 1/2 MIP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554490" y="5022223"/>
            <a:ext cx="2619048" cy="35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dirty="0">
                <a:solidFill>
                  <a:srgbClr val="0000FF"/>
                </a:solidFill>
              </a:rPr>
              <a:t>MIP Detection efficiency ~100%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853478" y="5419984"/>
            <a:ext cx="5000336" cy="1205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dirty="0">
                <a:solidFill>
                  <a:srgbClr val="FF0000"/>
                </a:solidFill>
              </a:rPr>
              <a:t>PFA requires: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a) Access to small signals -&gt; Low trigger thresholds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8000"/>
                </a:solidFill>
                <a:latin typeface="Zapf Dingbats" charset="0"/>
                <a:cs typeface="Zapf Dingbats" charset="0"/>
              </a:rPr>
              <a:t>✔</a:t>
            </a:r>
          </a:p>
          <a:p>
            <a:r>
              <a:rPr lang="en-US" sz="2000" dirty="0">
                <a:solidFill>
                  <a:srgbClr val="FF0000"/>
                </a:solidFill>
              </a:rPr>
              <a:t>b) Tracking in calorimeters -&gt; High MIP detection efficiency </a:t>
            </a:r>
            <a:r>
              <a:rPr lang="en-US" sz="2000" dirty="0">
                <a:solidFill>
                  <a:srgbClr val="008000"/>
                </a:solidFill>
                <a:latin typeface="Zapf Dingbats" charset="0"/>
                <a:cs typeface="Zapf Dingbats" charset="0"/>
              </a:rPr>
              <a:t>✔</a:t>
            </a:r>
            <a:r>
              <a:rPr lang="en-US" sz="2000" dirty="0"/>
              <a:t> </a:t>
            </a:r>
          </a:p>
          <a:p>
            <a:r>
              <a:rPr lang="en-US" sz="2000" dirty="0"/>
              <a:t> 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171619" y="931652"/>
            <a:ext cx="1258179" cy="30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300" i="1">
                <a:solidFill>
                  <a:srgbClr val="FF00FF"/>
                </a:solidFill>
              </a:rPr>
              <a:t>Arxiv:1810.05133</a:t>
            </a:r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2" y="1063790"/>
            <a:ext cx="4194546" cy="3994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269281" y="1377757"/>
            <a:ext cx="1297034" cy="28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8698" tIns="29349" rIns="58698" bIns="29349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200" b="1" i="1">
                <a:solidFill>
                  <a:srgbClr val="808080"/>
                </a:solidFill>
              </a:rPr>
              <a:t>CALICE SiW-ECAL</a:t>
            </a:r>
          </a:p>
        </p:txBody>
      </p:sp>
    </p:spTree>
    <p:extLst>
      <p:ext uri="{BB962C8B-B14F-4D97-AF65-F5344CB8AC3E}">
        <p14:creationId xmlns:p14="http://schemas.microsoft.com/office/powerpoint/2010/main" val="160906776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49014D6-D305-FC4D-9071-6B4C1F069A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1480" y="147960"/>
            <a:ext cx="2541960" cy="429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D4DBD23D-26FA-994A-AA7A-DA73D49012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6440" y="4937760"/>
            <a:ext cx="1828800" cy="132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07FC806-B305-B449-B466-120A9DFC02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560" y="933840"/>
            <a:ext cx="2097360" cy="174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0360E0C-CF82-BB4C-A2E8-E824ABA0D7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8800" y="901800"/>
            <a:ext cx="2614320" cy="23731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C9C298D4-2782-5146-99E4-4482E0078744}"/>
              </a:ext>
            </a:extLst>
          </p:cNvPr>
          <p:cNvSpPr/>
          <p:nvPr/>
        </p:nvSpPr>
        <p:spPr>
          <a:xfrm>
            <a:off x="1134000" y="1400040"/>
            <a:ext cx="1713960" cy="352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62" h="979">
                <a:moveTo>
                  <a:pt x="0" y="0"/>
                </a:moveTo>
                <a:cubicBezTo>
                  <a:pt x="1428" y="477"/>
                  <a:pt x="3042" y="953"/>
                  <a:pt x="4762" y="979"/>
                </a:cubicBezTo>
              </a:path>
            </a:pathLst>
          </a:custGeom>
          <a:noFill/>
          <a:ln w="18360">
            <a:solidFill>
              <a:srgbClr val="FF0000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A8596721-4F6D-2446-9185-5D983C717A89}"/>
              </a:ext>
            </a:extLst>
          </p:cNvPr>
          <p:cNvSpPr/>
          <p:nvPr/>
        </p:nvSpPr>
        <p:spPr>
          <a:xfrm>
            <a:off x="3067559" y="1743119"/>
            <a:ext cx="1513800" cy="904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206" h="2514">
                <a:moveTo>
                  <a:pt x="899" y="2514"/>
                </a:moveTo>
                <a:lnTo>
                  <a:pt x="4206" y="370"/>
                </a:lnTo>
                <a:lnTo>
                  <a:pt x="3413" y="0"/>
                </a:lnTo>
                <a:lnTo>
                  <a:pt x="0" y="2090"/>
                </a:lnTo>
                <a:close/>
              </a:path>
            </a:pathLst>
          </a:custGeom>
          <a:noFill/>
          <a:ln w="36000">
            <a:solidFill>
              <a:srgbClr val="0000FF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F254695D-C3CD-AE48-B412-B645CE9FCD84}"/>
              </a:ext>
            </a:extLst>
          </p:cNvPr>
          <p:cNvSpPr/>
          <p:nvPr/>
        </p:nvSpPr>
        <p:spPr>
          <a:xfrm>
            <a:off x="2696040" y="1724040"/>
            <a:ext cx="1104840" cy="141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70" h="3942" fill="none">
                <a:moveTo>
                  <a:pt x="397" y="28"/>
                </a:moveTo>
                <a:lnTo>
                  <a:pt x="1376" y="582"/>
                </a:lnTo>
                <a:lnTo>
                  <a:pt x="2434" y="1350"/>
                </a:lnTo>
                <a:lnTo>
                  <a:pt x="3070" y="1932"/>
                </a:lnTo>
                <a:lnTo>
                  <a:pt x="1826" y="3942"/>
                </a:lnTo>
                <a:lnTo>
                  <a:pt x="0" y="3069"/>
                </a:lnTo>
                <a:lnTo>
                  <a:pt x="423" y="0"/>
                </a:lnTo>
              </a:path>
            </a:pathLst>
          </a:custGeom>
          <a:noFill/>
          <a:ln w="36000">
            <a:solidFill>
              <a:srgbClr val="FF0000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94F457E7-2BCB-0E46-986B-4E1E1644C35D}"/>
              </a:ext>
            </a:extLst>
          </p:cNvPr>
          <p:cNvSpPr/>
          <p:nvPr/>
        </p:nvSpPr>
        <p:spPr>
          <a:xfrm>
            <a:off x="1095840" y="1628639"/>
            <a:ext cx="1599840" cy="1199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445" h="3334">
                <a:moveTo>
                  <a:pt x="0" y="0"/>
                </a:moveTo>
                <a:cubicBezTo>
                  <a:pt x="1561" y="821"/>
                  <a:pt x="3148" y="1879"/>
                  <a:pt x="4445" y="3334"/>
                </a:cubicBezTo>
              </a:path>
            </a:pathLst>
          </a:custGeom>
          <a:noFill/>
          <a:ln w="18360">
            <a:solidFill>
              <a:srgbClr val="FF0000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F73D8128-25A3-B246-8C93-38473C875E94}"/>
              </a:ext>
            </a:extLst>
          </p:cNvPr>
          <p:cNvSpPr/>
          <p:nvPr/>
        </p:nvSpPr>
        <p:spPr>
          <a:xfrm>
            <a:off x="1086120" y="1409399"/>
            <a:ext cx="190080" cy="27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769">
                <a:moveTo>
                  <a:pt x="0" y="583"/>
                </a:moveTo>
                <a:lnTo>
                  <a:pt x="143" y="0"/>
                </a:lnTo>
                <a:lnTo>
                  <a:pt x="318" y="161"/>
                </a:lnTo>
                <a:lnTo>
                  <a:pt x="529" y="425"/>
                </a:lnTo>
                <a:lnTo>
                  <a:pt x="292" y="769"/>
                </a:lnTo>
                <a:close/>
              </a:path>
            </a:pathLst>
          </a:custGeom>
          <a:noFill/>
          <a:ln w="36000">
            <a:solidFill>
              <a:srgbClr val="FF0000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="" xmlns:a16="http://schemas.microsoft.com/office/drawing/2014/main" id="{151595A0-B759-8D46-A9D4-7B6E969C036B}"/>
              </a:ext>
            </a:extLst>
          </p:cNvPr>
          <p:cNvSpPr/>
          <p:nvPr/>
        </p:nvSpPr>
        <p:spPr>
          <a:xfrm>
            <a:off x="6530760" y="276480"/>
            <a:ext cx="2316240" cy="409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435" h="11388">
                <a:moveTo>
                  <a:pt x="0" y="11346"/>
                </a:moveTo>
                <a:lnTo>
                  <a:pt x="2434" y="0"/>
                </a:lnTo>
                <a:lnTo>
                  <a:pt x="4402" y="0"/>
                </a:lnTo>
                <a:lnTo>
                  <a:pt x="6435" y="11388"/>
                </a:lnTo>
                <a:close/>
              </a:path>
            </a:pathLst>
          </a:custGeom>
          <a:noFill/>
          <a:ln w="36000">
            <a:solidFill>
              <a:srgbClr val="0000FF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="" xmlns:a16="http://schemas.microsoft.com/office/drawing/2014/main" id="{0B606731-2BE2-D646-AD41-2F52307A4549}"/>
              </a:ext>
            </a:extLst>
          </p:cNvPr>
          <p:cNvSpPr/>
          <p:nvPr/>
        </p:nvSpPr>
        <p:spPr>
          <a:xfrm>
            <a:off x="3353040" y="2610000"/>
            <a:ext cx="3184560" cy="1733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7" h="4815">
                <a:moveTo>
                  <a:pt x="0" y="0"/>
                </a:moveTo>
                <a:cubicBezTo>
                  <a:pt x="3785" y="792"/>
                  <a:pt x="7339" y="1123"/>
                  <a:pt x="8847" y="4815"/>
                </a:cubicBezTo>
              </a:path>
            </a:pathLst>
          </a:custGeom>
          <a:noFill/>
          <a:ln w="18360">
            <a:solidFill>
              <a:srgbClr val="0000FF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="" xmlns:a16="http://schemas.microsoft.com/office/drawing/2014/main" id="{EB7D8CA7-57A1-7F4E-81F0-2001ED8D6876}"/>
              </a:ext>
            </a:extLst>
          </p:cNvPr>
          <p:cNvSpPr/>
          <p:nvPr/>
        </p:nvSpPr>
        <p:spPr>
          <a:xfrm>
            <a:off x="4296240" y="274320"/>
            <a:ext cx="3110039" cy="15217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640" h="4228">
                <a:moveTo>
                  <a:pt x="0" y="3973"/>
                </a:moveTo>
                <a:cubicBezTo>
                  <a:pt x="2751" y="5113"/>
                  <a:pt x="5846" y="2192"/>
                  <a:pt x="8640" y="0"/>
                </a:cubicBezTo>
              </a:path>
            </a:pathLst>
          </a:custGeom>
          <a:noFill/>
          <a:ln w="18360">
            <a:solidFill>
              <a:srgbClr val="0000FF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="" xmlns:a16="http://schemas.microsoft.com/office/drawing/2014/main" id="{E5F05B07-798E-824A-8D2D-8A3E11F318CF}"/>
              </a:ext>
            </a:extLst>
          </p:cNvPr>
          <p:cNvSpPr/>
          <p:nvPr/>
        </p:nvSpPr>
        <p:spPr>
          <a:xfrm>
            <a:off x="6597000" y="2790720"/>
            <a:ext cx="2188080" cy="1534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79" h="4264">
                <a:moveTo>
                  <a:pt x="0" y="4242"/>
                </a:moveTo>
                <a:lnTo>
                  <a:pt x="854" y="0"/>
                </a:lnTo>
                <a:lnTo>
                  <a:pt x="5335" y="0"/>
                </a:lnTo>
                <a:lnTo>
                  <a:pt x="6079" y="4264"/>
                </a:lnTo>
                <a:close/>
              </a:path>
            </a:pathLst>
          </a:custGeom>
          <a:noFill/>
          <a:ln w="36000">
            <a:solidFill>
              <a:srgbClr val="00FF00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5B0F3810-A9CC-FC47-BB06-56DD4DE62E0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48400" y="3204702"/>
            <a:ext cx="5603760" cy="3438720"/>
          </a:xfrm>
        </p:spPr>
        <p:txBody>
          <a:bodyPr wrap="square" anchor="t" anchorCtr="0">
            <a:normAutofit/>
          </a:bodyPr>
          <a:lstStyle/>
          <a:p>
            <a:pPr marL="0" lvl="0" indent="0">
              <a:spcAft>
                <a:spcPts val="289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1800" dirty="0">
                <a:latin typeface="Arial" pitchFamily="34"/>
              </a:rPr>
              <a:t>highly granular scintillator </a:t>
            </a:r>
            <a:r>
              <a:rPr lang="en-GB" sz="1800" dirty="0" err="1">
                <a:latin typeface="Arial" pitchFamily="34"/>
              </a:rPr>
              <a:t>SiPM</a:t>
            </a:r>
            <a:r>
              <a:rPr lang="en-GB" sz="1800" dirty="0">
                <a:latin typeface="Arial" pitchFamily="34"/>
              </a:rPr>
              <a:t>-on-tile hadron calorimeter, </a:t>
            </a:r>
            <a:r>
              <a:rPr lang="en-GB" sz="1800" dirty="0">
                <a:latin typeface="Arial" pitchFamily="34"/>
                <a:cs typeface="Arial" pitchFamily="34"/>
              </a:rPr>
              <a:t>3*3 cm² scintillator tiles</a:t>
            </a:r>
          </a:p>
          <a:p>
            <a:pPr lvl="0">
              <a:spcAft>
                <a:spcPts val="289"/>
              </a:spcAft>
              <a:buClr>
                <a:srgbClr val="F28E00"/>
              </a:buClr>
              <a:buSzPct val="100000"/>
              <a:buFont typeface="Arial Black" pitchFamily="34"/>
              <a:buChar char="&gt;"/>
            </a:pPr>
            <a:r>
              <a:rPr lang="en-GB" sz="1800" dirty="0"/>
              <a:t>fully integrated design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front-end electronics, readout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voltage supply, LED system for monitoring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no cooling within active layers</a:t>
            </a:r>
          </a:p>
          <a:p>
            <a:pPr lvl="0">
              <a:spcAft>
                <a:spcPts val="289"/>
              </a:spcAft>
              <a:buClr>
                <a:srgbClr val="F28E00"/>
              </a:buClr>
              <a:buSzPct val="100000"/>
              <a:buFont typeface="Arial Black" pitchFamily="34"/>
              <a:buChar char="&gt;"/>
            </a:pPr>
            <a:r>
              <a:rPr lang="en-GB" sz="1800" dirty="0"/>
              <a:t>scalable to full detector (~8 million channels)</a:t>
            </a:r>
          </a:p>
          <a:p>
            <a:pPr lvl="0">
              <a:spcAft>
                <a:spcPts val="289"/>
              </a:spcAft>
              <a:buClr>
                <a:srgbClr val="F28E00"/>
              </a:buClr>
              <a:buSzPct val="100000"/>
              <a:buFont typeface="Arial Black" pitchFamily="34"/>
              <a:buChar char="&gt;"/>
            </a:pPr>
            <a:r>
              <a:rPr lang="en-US" sz="1800" b="1" dirty="0">
                <a:solidFill>
                  <a:srgbClr val="FF0000"/>
                </a:solidFill>
              </a:rPr>
              <a:t>H</a:t>
            </a:r>
            <a:r>
              <a:rPr lang="en-US" sz="1800" dirty="0"/>
              <a:t>CAL </a:t>
            </a:r>
            <a:r>
              <a:rPr lang="en-US" sz="1800" b="1" dirty="0">
                <a:solidFill>
                  <a:srgbClr val="FF0000"/>
                </a:solidFill>
              </a:rPr>
              <a:t>B</a:t>
            </a:r>
            <a:r>
              <a:rPr lang="en-US" sz="1800" dirty="0"/>
              <a:t>ase </a:t>
            </a:r>
            <a:r>
              <a:rPr lang="en-US" sz="1800" b="1" dirty="0">
                <a:solidFill>
                  <a:srgbClr val="FF0000"/>
                </a:solidFill>
              </a:rPr>
              <a:t>U</a:t>
            </a:r>
            <a:r>
              <a:rPr lang="en-US" sz="1800" dirty="0"/>
              <a:t>nit: 36*36 cm</a:t>
            </a:r>
            <a:r>
              <a:rPr lang="en-US" sz="1800" baseline="40000" dirty="0"/>
              <a:t>2</a:t>
            </a:r>
            <a:r>
              <a:rPr lang="en-US" sz="1800" dirty="0"/>
              <a:t>, 144 tiles, 4 ASICs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slabs of 6 HBUs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up to 3 slabs per layer</a:t>
            </a:r>
          </a:p>
          <a:p>
            <a:pPr lvl="0">
              <a:buClr>
                <a:srgbClr val="F28E00"/>
              </a:buClr>
              <a:buSzPct val="100000"/>
              <a:buFont typeface="Arial Black" pitchFamily="34"/>
              <a:buChar char="&gt;"/>
            </a:pPr>
            <a:endParaRPr lang="en-US" sz="1800" dirty="0"/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247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endParaRPr lang="en-US" sz="1800" dirty="0">
              <a:solidFill>
                <a:srgbClr val="000000"/>
              </a:solidFill>
              <a:latin typeface="Arial" pitchFamily="18"/>
              <a:ea typeface="MS Gothic" pitchFamily="2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="" xmlns:a16="http://schemas.microsoft.com/office/drawing/2014/main" id="{3D53DBE1-2555-FE4B-8AA9-75A3F5900A39}"/>
              </a:ext>
            </a:extLst>
          </p:cNvPr>
          <p:cNvSpPr/>
          <p:nvPr/>
        </p:nvSpPr>
        <p:spPr>
          <a:xfrm>
            <a:off x="7543799" y="3878280"/>
            <a:ext cx="172800" cy="1368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381">
                <a:moveTo>
                  <a:pt x="0" y="381"/>
                </a:moveTo>
                <a:lnTo>
                  <a:pt x="0" y="0"/>
                </a:lnTo>
                <a:lnTo>
                  <a:pt x="481" y="0"/>
                </a:lnTo>
                <a:lnTo>
                  <a:pt x="481" y="381"/>
                </a:lnTo>
                <a:close/>
              </a:path>
            </a:pathLst>
          </a:custGeom>
          <a:noFill/>
          <a:ln w="36000">
            <a:solidFill>
              <a:srgbClr val="00FFFF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="" xmlns:a16="http://schemas.microsoft.com/office/drawing/2014/main" id="{977CD870-9963-D74F-BE99-A77C2C057DF2}"/>
              </a:ext>
            </a:extLst>
          </p:cNvPr>
          <p:cNvSpPr/>
          <p:nvPr/>
        </p:nvSpPr>
        <p:spPr>
          <a:xfrm>
            <a:off x="6949440" y="4023360"/>
            <a:ext cx="594000" cy="100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51" h="2794">
                <a:moveTo>
                  <a:pt x="1651" y="0"/>
                </a:moveTo>
                <a:cubicBezTo>
                  <a:pt x="1061" y="1746"/>
                  <a:pt x="943" y="1921"/>
                  <a:pt x="0" y="2794"/>
                </a:cubicBezTo>
              </a:path>
            </a:pathLst>
          </a:custGeom>
          <a:noFill/>
          <a:ln w="18360">
            <a:solidFill>
              <a:srgbClr val="00FFFF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="" xmlns:a16="http://schemas.microsoft.com/office/drawing/2014/main" id="{5E18890C-6CE1-C24D-BBDA-7A7369A76DDC}"/>
              </a:ext>
            </a:extLst>
          </p:cNvPr>
          <p:cNvSpPr/>
          <p:nvPr/>
        </p:nvSpPr>
        <p:spPr>
          <a:xfrm>
            <a:off x="7716960" y="4023360"/>
            <a:ext cx="0" cy="15541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h="4318">
                <a:moveTo>
                  <a:pt x="0" y="0"/>
                </a:moveTo>
                <a:cubicBezTo>
                  <a:pt x="0" y="1270"/>
                  <a:pt x="0" y="3556"/>
                  <a:pt x="0" y="4318"/>
                </a:cubicBezTo>
              </a:path>
            </a:pathLst>
          </a:custGeom>
          <a:noFill/>
          <a:ln w="18360">
            <a:solidFill>
              <a:srgbClr val="00FFFF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EF969003-985A-2F4E-A686-C90796BC7CDC}"/>
              </a:ext>
            </a:extLst>
          </p:cNvPr>
          <p:cNvSpPr txBox="1"/>
          <p:nvPr/>
        </p:nvSpPr>
        <p:spPr>
          <a:xfrm>
            <a:off x="7765560" y="2891880"/>
            <a:ext cx="78408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FF00"/>
                </a:solidFill>
                <a:latin typeface="Arial" pitchFamily="18"/>
                <a:ea typeface="MS Gothic" pitchFamily="2"/>
                <a:cs typeface="MS Gothic" pitchFamily="2"/>
              </a:rPr>
              <a:t>HBU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D1BE9B99-F723-E348-B9AC-565A1CEB1B1C}"/>
              </a:ext>
            </a:extLst>
          </p:cNvPr>
          <p:cNvSpPr txBox="1"/>
          <p:nvPr/>
        </p:nvSpPr>
        <p:spPr>
          <a:xfrm>
            <a:off x="466920" y="2651760"/>
            <a:ext cx="118512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ILD barrel</a:t>
            </a:r>
          </a:p>
        </p:txBody>
      </p:sp>
      <p:sp>
        <p:nvSpPr>
          <p:cNvPr id="22" name="Title 1">
            <a:extLst>
              <a:ext uri="{FF2B5EF4-FFF2-40B4-BE49-F238E27FC236}">
                <a16:creationId xmlns="" xmlns:a16="http://schemas.microsoft.com/office/drawing/2014/main" id="{81DF9026-3B65-C042-94BB-2E4B9F13405D}"/>
              </a:ext>
            </a:extLst>
          </p:cNvPr>
          <p:cNvSpPr txBox="1">
            <a:spLocks/>
          </p:cNvSpPr>
          <p:nvPr/>
        </p:nvSpPr>
        <p:spPr>
          <a:xfrm>
            <a:off x="291960" y="147960"/>
            <a:ext cx="8623440" cy="45000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latin typeface="Arial" pitchFamily="34"/>
              </a:rPr>
              <a:t>  </a:t>
            </a:r>
            <a:r>
              <a:rPr lang="en-GB" sz="2000" b="1" dirty="0" smtClean="0">
                <a:solidFill>
                  <a:srgbClr val="FF0000"/>
                </a:solidFill>
                <a:latin typeface="Arial" pitchFamily="34"/>
              </a:rPr>
              <a:t>AHCAL </a:t>
            </a:r>
            <a:r>
              <a:rPr lang="en-GB" sz="2000" b="1" dirty="0" err="1" smtClean="0">
                <a:solidFill>
                  <a:srgbClr val="FF0000"/>
                </a:solidFill>
                <a:latin typeface="Arial" pitchFamily="34"/>
              </a:rPr>
              <a:t>Technolgical</a:t>
            </a:r>
            <a:r>
              <a:rPr lang="en-GB" sz="2000" b="1" dirty="0" smtClean="0">
                <a:solidFill>
                  <a:srgbClr val="FF0000"/>
                </a:solidFill>
                <a:latin typeface="Arial" pitchFamily="34"/>
              </a:rPr>
              <a:t> Prototype</a:t>
            </a:r>
            <a:endParaRPr lang="en-GB" sz="2000" b="1" dirty="0">
              <a:solidFill>
                <a:srgbClr val="FF0000"/>
              </a:solidFill>
              <a:latin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516125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9770822-320B-1245-9B77-C69FB1502F2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82960" y="914400"/>
            <a:ext cx="4746240" cy="5760720"/>
          </a:xfrm>
        </p:spPr>
        <p:txBody>
          <a:bodyPr wrap="square" anchor="t" anchorCtr="0">
            <a:normAutofit fontScale="92500" lnSpcReduction="10000"/>
          </a:bodyPr>
          <a:lstStyle/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2400" dirty="0">
                <a:latin typeface="Arial" pitchFamily="34"/>
              </a:rPr>
              <a:t>38 active layers of 72*72 cm</a:t>
            </a:r>
            <a:r>
              <a:rPr lang="en-GB" sz="2400" dirty="0">
                <a:latin typeface="Arial" pitchFamily="34"/>
                <a:cs typeface="Arial" pitchFamily="34"/>
              </a:rPr>
              <a:t>²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2400" dirty="0">
                <a:latin typeface="Arial" pitchFamily="34"/>
              </a:rPr>
              <a:t>4 HBUs per module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16 SPIROC 2E readout ASICs, </a:t>
            </a:r>
            <a:br>
              <a:rPr lang="en-GB" sz="1800" dirty="0">
                <a:solidFill>
                  <a:srgbClr val="000000"/>
                </a:solidFill>
                <a:latin typeface="Arial" pitchFamily="34"/>
              </a:rPr>
            </a:b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576 channels of 3*3 cm</a:t>
            </a:r>
            <a:r>
              <a:rPr lang="en-GB" sz="18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² tiles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u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in total: 608 ASICs, ~22000 channels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2400" dirty="0">
                <a:latin typeface="Arial" pitchFamily="34"/>
              </a:rPr>
              <a:t>all modules with surface-</a:t>
            </a:r>
            <a:r>
              <a:rPr lang="en-GB" sz="2400" dirty="0" smtClean="0">
                <a:latin typeface="Arial" pitchFamily="34"/>
              </a:rPr>
              <a:t>mount </a:t>
            </a:r>
            <a:r>
              <a:rPr lang="en-GB" sz="2400" dirty="0">
                <a:latin typeface="Arial" pitchFamily="34"/>
              </a:rPr>
              <a:t>MPPCs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u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S13360-1325PE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2668 pixels (3x physics prototype (PP))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operated at 5V overvoltage</a:t>
            </a:r>
          </a:p>
          <a:p>
            <a:pPr lvl="2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²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/>
              </a:rPr>
              <a:t>50% less temperature sensitivity </a:t>
            </a:r>
            <a:r>
              <a:rPr lang="en-GB" sz="1400" dirty="0" err="1">
                <a:solidFill>
                  <a:srgbClr val="000000"/>
                </a:solidFill>
                <a:latin typeface="Arial" pitchFamily="34"/>
              </a:rPr>
              <a:t>w.r.t</a:t>
            </a:r>
            <a:r>
              <a:rPr lang="en-GB" sz="1400" dirty="0">
                <a:solidFill>
                  <a:srgbClr val="000000"/>
                </a:solidFill>
                <a:latin typeface="Arial" pitchFamily="34"/>
              </a:rPr>
              <a:t>.  PP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nominal operation voltage within 200mV in a module -&gt; use same voltage</a:t>
            </a:r>
          </a:p>
          <a:p>
            <a:pPr lvl="2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²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/>
              </a:rPr>
              <a:t>Simplified set-up</a:t>
            </a:r>
          </a:p>
          <a:p>
            <a:pPr lvl="2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²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/>
              </a:rPr>
              <a:t>Layer-wise regulation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About 3 orders of magnitude less noise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2400" dirty="0">
                <a:latin typeface="Arial" pitchFamily="34"/>
              </a:rPr>
              <a:t>steel absorber stack corresponding to ~1% of ILD barrel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endParaRPr lang="en-GB" dirty="0">
              <a:latin typeface="Arial" pitchFamily="34"/>
            </a:endParaRP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247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endParaRPr lang="en-GB" sz="180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lvl="0"/>
            <a:endParaRPr lang="en-GB" sz="1800" dirty="0">
              <a:latin typeface="Arial" pitchFamily="34"/>
            </a:endParaRPr>
          </a:p>
          <a:p>
            <a:pPr marL="457200" lvl="1" indent="0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None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endParaRPr lang="en-GB" sz="1800" dirty="0">
              <a:solidFill>
                <a:srgbClr val="000000"/>
              </a:solidFill>
              <a:latin typeface="Arial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BCB86CE-3DDF-5348-9DBE-D116FCC1D80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80840" y="904680"/>
            <a:ext cx="3657600" cy="219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BD0A80D-56DA-644D-9152-A5B54104F1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0840" y="3236760"/>
            <a:ext cx="3657600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81DF9026-3B65-C042-94BB-2E4B9F13405D}"/>
              </a:ext>
            </a:extLst>
          </p:cNvPr>
          <p:cNvSpPr txBox="1">
            <a:spLocks/>
          </p:cNvSpPr>
          <p:nvPr/>
        </p:nvSpPr>
        <p:spPr>
          <a:xfrm>
            <a:off x="291960" y="147960"/>
            <a:ext cx="8623440" cy="45000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latin typeface="Arial" pitchFamily="34"/>
              </a:rPr>
              <a:t>  </a:t>
            </a:r>
            <a:r>
              <a:rPr lang="en-GB" sz="2000" b="1" dirty="0" smtClean="0">
                <a:solidFill>
                  <a:srgbClr val="FF0000"/>
                </a:solidFill>
                <a:latin typeface="Arial" pitchFamily="34"/>
              </a:rPr>
              <a:t>AHCAL </a:t>
            </a:r>
            <a:r>
              <a:rPr lang="en-GB" sz="2000" b="1" dirty="0" err="1" smtClean="0">
                <a:solidFill>
                  <a:srgbClr val="FF0000"/>
                </a:solidFill>
                <a:latin typeface="Arial" pitchFamily="34"/>
              </a:rPr>
              <a:t>Technolgical</a:t>
            </a:r>
            <a:r>
              <a:rPr lang="en-GB" sz="2000" b="1" dirty="0" smtClean="0">
                <a:solidFill>
                  <a:srgbClr val="FF0000"/>
                </a:solidFill>
                <a:latin typeface="Arial" pitchFamily="34"/>
              </a:rPr>
              <a:t> Prototype</a:t>
            </a:r>
            <a:endParaRPr lang="en-GB" sz="2000" b="1" dirty="0">
              <a:solidFill>
                <a:srgbClr val="FF0000"/>
              </a:solidFill>
              <a:latin typeface="Arial" pitchFamily="34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96917" y="597960"/>
            <a:ext cx="1329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Since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24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9A819A4-2C1C-9D42-B994-4F6733B62D4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Autofit/>
          </a:bodyPr>
          <a:lstStyle/>
          <a:p>
            <a:pPr lvl="0"/>
            <a:r>
              <a:rPr lang="en-GB" sz="2400" dirty="0" err="1">
                <a:latin typeface="Arial" pitchFamily="34"/>
              </a:rPr>
              <a:t>Testbeam</a:t>
            </a:r>
            <a:r>
              <a:rPr lang="en-GB" sz="2400" dirty="0">
                <a:latin typeface="Arial" pitchFamily="34"/>
              </a:rPr>
              <a:t> Setup </a:t>
            </a:r>
            <a:r>
              <a:rPr lang="en-US" sz="2400" dirty="0">
                <a:latin typeface="Arial" pitchFamily="34"/>
              </a:rPr>
              <a:t>27. June – 4. </a:t>
            </a:r>
            <a:r>
              <a:rPr lang="en-GB" sz="2400" dirty="0">
                <a:latin typeface="Arial" pitchFamily="34"/>
              </a:rPr>
              <a:t>July 2018 in H2 at SPS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AF6D3B8-B402-AC4B-9FA1-20B14B39BA7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4320" y="4937760"/>
            <a:ext cx="8686800" cy="1554479"/>
          </a:xfrm>
        </p:spPr>
        <p:txBody>
          <a:bodyPr wrap="square" anchor="t" anchorCtr="0">
            <a:normAutofit/>
          </a:bodyPr>
          <a:lstStyle/>
          <a:p>
            <a:pPr marL="0" lvl="0" indent="0">
              <a:spcAft>
                <a:spcPts val="14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dirty="0"/>
              <a:t>as in May, plus: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added one module with 6*6 cm2 tiles (prototype for </a:t>
            </a:r>
            <a:r>
              <a:rPr lang="en-US" sz="1800" dirty="0" smtClean="0">
                <a:solidFill>
                  <a:srgbClr val="000000"/>
                </a:solidFill>
                <a:latin typeface="Arial" pitchFamily="18"/>
                <a:ea typeface="MS Gothic" pitchFamily="2"/>
              </a:rPr>
              <a:t>rear </a:t>
            </a: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layers)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u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added CMS HGCAL “thick stack” (12 layers of 1 HBU, 7.4 cm steel absorber) as </a:t>
            </a:r>
            <a:r>
              <a:rPr lang="en-US" sz="1800" dirty="0" err="1">
                <a:solidFill>
                  <a:srgbClr val="000000"/>
                </a:solidFill>
                <a:latin typeface="Arial" pitchFamily="18"/>
                <a:ea typeface="MS Gothic" pitchFamily="2"/>
              </a:rPr>
              <a:t>tailcatcher</a:t>
            </a:r>
            <a:endParaRPr lang="en-US" sz="1800" dirty="0">
              <a:solidFill>
                <a:srgbClr val="000000"/>
              </a:solidFill>
              <a:latin typeface="Arial" pitchFamily="18"/>
              <a:ea typeface="MS Gothic" pitchFamily="2"/>
            </a:endParaRP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added single HBU in front of absorber as “pre-shower” detector</a:t>
            </a:r>
          </a:p>
          <a:p>
            <a:pPr marL="338400" lvl="0" indent="-32004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US" sz="1800" dirty="0">
              <a:latin typeface="Arial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6746FF3-D5EC-F24F-B41E-229AD83F7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0160" y="887400"/>
            <a:ext cx="6044039" cy="39319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 4">
            <a:extLst>
              <a:ext uri="{FF2B5EF4-FFF2-40B4-BE49-F238E27FC236}">
                <a16:creationId xmlns="" xmlns:a16="http://schemas.microsoft.com/office/drawing/2014/main" id="{F94E116D-1C16-FD43-A1F5-1B96F9F6FB09}"/>
              </a:ext>
            </a:extLst>
          </p:cNvPr>
          <p:cNvSpPr/>
          <p:nvPr/>
        </p:nvSpPr>
        <p:spPr>
          <a:xfrm>
            <a:off x="4937760" y="1097280"/>
            <a:ext cx="1828800" cy="2331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54720">
            <a:solidFill>
              <a:srgbClr val="0000FF"/>
            </a:solidFill>
            <a:prstDash val="solid"/>
          </a:ln>
        </p:spPr>
        <p:txBody>
          <a:bodyPr vert="horz" wrap="square" lIns="117000" tIns="72000" rIns="117000" bIns="7200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2AD348C-1B5C-0A4F-85BD-E53CEBA92484}"/>
              </a:ext>
            </a:extLst>
          </p:cNvPr>
          <p:cNvSpPr txBox="1"/>
          <p:nvPr/>
        </p:nvSpPr>
        <p:spPr>
          <a:xfrm>
            <a:off x="5257800" y="3566160"/>
            <a:ext cx="1362240" cy="616680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S Gothic" pitchFamily="2"/>
                <a:cs typeface="MS Gothic" pitchFamily="2"/>
              </a:rPr>
              <a:t>AHCAL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S Gothic" pitchFamily="2"/>
                <a:cs typeface="MS Gothic" pitchFamily="2"/>
              </a:rPr>
              <a:t>main stack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45D6ECEE-266D-A24D-BB13-39D14BB1C95E}"/>
              </a:ext>
            </a:extLst>
          </p:cNvPr>
          <p:cNvSpPr/>
          <p:nvPr/>
        </p:nvSpPr>
        <p:spPr>
          <a:xfrm>
            <a:off x="3611880" y="1463039"/>
            <a:ext cx="1302120" cy="15544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54720">
            <a:solidFill>
              <a:srgbClr val="0000FF"/>
            </a:solidFill>
            <a:prstDash val="solid"/>
          </a:ln>
        </p:spPr>
        <p:txBody>
          <a:bodyPr vert="horz" wrap="square" lIns="117000" tIns="72000" rIns="117000" bIns="7200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F72154F-AF56-204A-8878-38B1C674C5BD}"/>
              </a:ext>
            </a:extLst>
          </p:cNvPr>
          <p:cNvSpPr txBox="1"/>
          <p:nvPr/>
        </p:nvSpPr>
        <p:spPr>
          <a:xfrm>
            <a:off x="3493800" y="3674519"/>
            <a:ext cx="1324080" cy="404280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S Gothic" pitchFamily="2"/>
                <a:cs typeface="MS Gothic" pitchFamily="2"/>
              </a:rPr>
              <a:t>tailcatcher</a:t>
            </a:r>
          </a:p>
        </p:txBody>
      </p:sp>
    </p:spTree>
    <p:extLst>
      <p:ext uri="{BB962C8B-B14F-4D97-AF65-F5344CB8AC3E}">
        <p14:creationId xmlns:p14="http://schemas.microsoft.com/office/powerpoint/2010/main" val="3276817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7C0FB19A-1B97-2B49-BE5D-75F6E8B3FE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683"/>
          <a:stretch>
            <a:fillRect/>
          </a:stretch>
        </p:blipFill>
        <p:spPr>
          <a:xfrm>
            <a:off x="1325880" y="3638879"/>
            <a:ext cx="4115159" cy="2633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C0911B4-FE07-7443-9DD7-7C7A3D0517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2720" y="817919"/>
            <a:ext cx="3081600" cy="25603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="" xmlns:a16="http://schemas.microsoft.com/office/drawing/2014/main" id="{DBEE0212-7EAF-E141-BB64-B7356826E6E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/>
              <a:t>Event Displays and Online Monitoring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F1140B4-A964-594D-A5EB-993A3E5930C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02920" y="817919"/>
            <a:ext cx="2432160" cy="25603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C3475C7-7893-D640-B89F-B74E95F47D4A}"/>
              </a:ext>
            </a:extLst>
          </p:cNvPr>
          <p:cNvSpPr txBox="1"/>
          <p:nvPr/>
        </p:nvSpPr>
        <p:spPr>
          <a:xfrm>
            <a:off x="731519" y="914400"/>
            <a:ext cx="99468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MS Gothic" pitchFamily="2"/>
                <a:cs typeface="MS Gothic" pitchFamily="2"/>
              </a:rPr>
              <a:t>electron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0FFB322-7984-D449-9664-B1189FADB4C2}"/>
              </a:ext>
            </a:extLst>
          </p:cNvPr>
          <p:cNvSpPr txBox="1"/>
          <p:nvPr/>
        </p:nvSpPr>
        <p:spPr>
          <a:xfrm>
            <a:off x="6406920" y="2743199"/>
            <a:ext cx="892439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MS Gothic" pitchFamily="2"/>
                <a:cs typeface="MS Gothic" pitchFamily="2"/>
              </a:rPr>
              <a:t>hadron</a:t>
            </a:r>
          </a:p>
        </p:txBody>
      </p:sp>
      <p:sp>
        <p:nvSpPr>
          <p:cNvPr id="8" name="Straight Connector 7">
            <a:extLst>
              <a:ext uri="{FF2B5EF4-FFF2-40B4-BE49-F238E27FC236}">
                <a16:creationId xmlns="" xmlns:a16="http://schemas.microsoft.com/office/drawing/2014/main" id="{F9E62761-F957-964C-B057-DC84001EBA43}"/>
              </a:ext>
            </a:extLst>
          </p:cNvPr>
          <p:cNvSpPr/>
          <p:nvPr/>
        </p:nvSpPr>
        <p:spPr>
          <a:xfrm>
            <a:off x="2011680" y="2971800"/>
            <a:ext cx="365759" cy="2194560"/>
          </a:xfrm>
          <a:prstGeom prst="line">
            <a:avLst/>
          </a:prstGeom>
          <a:noFill/>
          <a:ln w="36720">
            <a:solidFill>
              <a:srgbClr val="FF950E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="" xmlns:a16="http://schemas.microsoft.com/office/drawing/2014/main" id="{5ABD86C3-F195-0C4F-A03B-769C48EA2A30}"/>
              </a:ext>
            </a:extLst>
          </p:cNvPr>
          <p:cNvSpPr/>
          <p:nvPr/>
        </p:nvSpPr>
        <p:spPr>
          <a:xfrm flipH="1">
            <a:off x="3474720" y="2834280"/>
            <a:ext cx="1554480" cy="1874880"/>
          </a:xfrm>
          <a:prstGeom prst="line">
            <a:avLst/>
          </a:prstGeom>
          <a:noFill/>
          <a:ln w="36720">
            <a:solidFill>
              <a:srgbClr val="FF950E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0D74F34-AECC-0E4F-B7E2-91A25150FAC4}"/>
              </a:ext>
            </a:extLst>
          </p:cNvPr>
          <p:cNvSpPr txBox="1"/>
          <p:nvPr/>
        </p:nvSpPr>
        <p:spPr>
          <a:xfrm>
            <a:off x="6720840" y="5532120"/>
            <a:ext cx="86652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muons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28BD802-57FC-BA42-B184-DB95D5A463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5040" y="3520440"/>
            <a:ext cx="2532960" cy="256031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traight Connector 11">
            <a:extLst>
              <a:ext uri="{FF2B5EF4-FFF2-40B4-BE49-F238E27FC236}">
                <a16:creationId xmlns="" xmlns:a16="http://schemas.microsoft.com/office/drawing/2014/main" id="{4E10E9D2-1B52-D549-B4D2-092359549537}"/>
              </a:ext>
            </a:extLst>
          </p:cNvPr>
          <p:cNvSpPr/>
          <p:nvPr/>
        </p:nvSpPr>
        <p:spPr>
          <a:xfrm flipH="1">
            <a:off x="3520440" y="5623559"/>
            <a:ext cx="2743200" cy="228601"/>
          </a:xfrm>
          <a:prstGeom prst="line">
            <a:avLst/>
          </a:prstGeom>
          <a:noFill/>
          <a:ln w="36720">
            <a:solidFill>
              <a:srgbClr val="FF950E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A19D935-0EA8-0D4D-A185-128E0A32EC72}"/>
              </a:ext>
            </a:extLst>
          </p:cNvPr>
          <p:cNvSpPr txBox="1"/>
          <p:nvPr/>
        </p:nvSpPr>
        <p:spPr>
          <a:xfrm>
            <a:off x="7703280" y="5659200"/>
            <a:ext cx="75240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MS Gothic" pitchFamily="2"/>
                <a:cs typeface="MS Gothic" pitchFamily="2"/>
              </a:rPr>
              <a:t>muon</a:t>
            </a:r>
          </a:p>
        </p:txBody>
      </p:sp>
    </p:spTree>
    <p:extLst>
      <p:ext uri="{BB962C8B-B14F-4D97-AF65-F5344CB8AC3E}">
        <p14:creationId xmlns:p14="http://schemas.microsoft.com/office/powerpoint/2010/main" val="191133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7654665F-52EF-F141-99CE-92F15B22CED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0040" y="2514600"/>
            <a:ext cx="6217919" cy="37947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25BC4843-89F2-974A-AB86-E8B35CAF4E1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/>
              <a:t>Online Monitoring: Energy Sums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95592A2-184E-394C-AE07-79932FB3C794}"/>
              </a:ext>
            </a:extLst>
          </p:cNvPr>
          <p:cNvSpPr txBox="1"/>
          <p:nvPr/>
        </p:nvSpPr>
        <p:spPr>
          <a:xfrm>
            <a:off x="960120" y="2846880"/>
            <a:ext cx="435239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CB4AA2B-2312-844C-8819-AFDCE3BB8183}"/>
              </a:ext>
            </a:extLst>
          </p:cNvPr>
          <p:cNvSpPr txBox="1"/>
          <p:nvPr/>
        </p:nvSpPr>
        <p:spPr>
          <a:xfrm>
            <a:off x="1737359" y="2892600"/>
            <a:ext cx="435239" cy="4449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71C85FC-D7D4-B245-B036-9260519F3D52}"/>
              </a:ext>
            </a:extLst>
          </p:cNvPr>
          <p:cNvSpPr txBox="1"/>
          <p:nvPr/>
        </p:nvSpPr>
        <p:spPr>
          <a:xfrm>
            <a:off x="1965960" y="4081320"/>
            <a:ext cx="435239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0721DDC-BB08-054B-9222-9DD0A09D97EA}"/>
              </a:ext>
            </a:extLst>
          </p:cNvPr>
          <p:cNvSpPr txBox="1"/>
          <p:nvPr/>
        </p:nvSpPr>
        <p:spPr>
          <a:xfrm>
            <a:off x="2399760" y="4526280"/>
            <a:ext cx="435239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40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C13C7F5-406F-E844-B36A-FD039216A849}"/>
              </a:ext>
            </a:extLst>
          </p:cNvPr>
          <p:cNvSpPr txBox="1"/>
          <p:nvPr/>
        </p:nvSpPr>
        <p:spPr>
          <a:xfrm>
            <a:off x="2838960" y="5394960"/>
            <a:ext cx="95652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50 GeV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7C0BE39-C5ED-3A4E-B847-9F3D77C621F4}"/>
              </a:ext>
            </a:extLst>
          </p:cNvPr>
          <p:cNvSpPr txBox="1"/>
          <p:nvPr/>
        </p:nvSpPr>
        <p:spPr>
          <a:xfrm>
            <a:off x="5349240" y="2331720"/>
            <a:ext cx="1857599" cy="6166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808080"/>
                </a:solidFill>
                <a:latin typeface="Arial" pitchFamily="18"/>
                <a:ea typeface="MS Gothic" pitchFamily="2"/>
                <a:cs typeface="MS Gothic" pitchFamily="2"/>
              </a:rPr>
              <a:t>CALICE</a:t>
            </a:r>
          </a:p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808080"/>
                </a:solidFill>
                <a:latin typeface="Arial" pitchFamily="18"/>
                <a:ea typeface="MS Gothic" pitchFamily="2"/>
                <a:cs typeface="MS Gothic" pitchFamily="2"/>
              </a:rPr>
              <a:t>work in progress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44FAE991-173F-B24A-A94A-6F1AA8EBA998}"/>
              </a:ext>
            </a:extLst>
          </p:cNvPr>
          <p:cNvSpPr/>
          <p:nvPr/>
        </p:nvSpPr>
        <p:spPr>
          <a:xfrm>
            <a:off x="1990440" y="2457360"/>
            <a:ext cx="173735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9E2B9A2-0C50-F742-8DC2-82A448AF3CA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522239" y="813960"/>
            <a:ext cx="5486399" cy="395927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648F226-981E-0342-BAFA-769158370948}"/>
              </a:ext>
            </a:extLst>
          </p:cNvPr>
          <p:cNvSpPr txBox="1"/>
          <p:nvPr/>
        </p:nvSpPr>
        <p:spPr>
          <a:xfrm>
            <a:off x="1095120" y="2355480"/>
            <a:ext cx="178128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Electron Beam</a:t>
            </a:r>
          </a:p>
        </p:txBody>
      </p:sp>
    </p:spTree>
    <p:extLst>
      <p:ext uri="{BB962C8B-B14F-4D97-AF65-F5344CB8AC3E}">
        <p14:creationId xmlns:p14="http://schemas.microsoft.com/office/powerpoint/2010/main" val="180844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5EAA13-4375-454C-BBC1-4C61ED8DC83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Autofit/>
          </a:bodyPr>
          <a:lstStyle/>
          <a:p>
            <a:pPr lvl="0"/>
            <a:r>
              <a:rPr lang="en-GB" sz="2400" dirty="0"/>
              <a:t>Combined </a:t>
            </a:r>
            <a:r>
              <a:rPr lang="en-GB" sz="2400" dirty="0" err="1"/>
              <a:t>Testbeam</a:t>
            </a:r>
            <a:r>
              <a:rPr lang="en-GB" sz="2400" dirty="0"/>
              <a:t>: CMS HGCAL + CALICE AHCAL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FEECA06-12D7-7146-A85D-8D7A738AF9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0680" y="1035359"/>
            <a:ext cx="5486399" cy="40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D186A67-E927-C146-A7D9-C220F32324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72200" y="3021480"/>
            <a:ext cx="2743199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B4588F9-A729-9B4B-8629-7F5AFF9780E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349240" y="731519"/>
            <a:ext cx="3657600" cy="21945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>
            <a:extLst>
              <a:ext uri="{FF2B5EF4-FFF2-40B4-BE49-F238E27FC236}">
                <a16:creationId xmlns:a16="http://schemas.microsoft.com/office/drawing/2014/main" xmlns="" id="{B5C97D34-EFB2-A24B-B6EE-A5A9C16B7F8B}"/>
              </a:ext>
            </a:extLst>
          </p:cNvPr>
          <p:cNvSpPr/>
          <p:nvPr/>
        </p:nvSpPr>
        <p:spPr>
          <a:xfrm flipH="1" flipV="1">
            <a:off x="3291839" y="3200400"/>
            <a:ext cx="3474721" cy="685800"/>
          </a:xfrm>
          <a:prstGeom prst="line">
            <a:avLst/>
          </a:prstGeom>
          <a:noFill/>
          <a:ln w="36720">
            <a:solidFill>
              <a:srgbClr val="F28E00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xmlns="" id="{6B62AB72-80E0-A141-951C-C5DE36891D37}"/>
              </a:ext>
            </a:extLst>
          </p:cNvPr>
          <p:cNvSpPr/>
          <p:nvPr/>
        </p:nvSpPr>
        <p:spPr>
          <a:xfrm flipH="1">
            <a:off x="4663440" y="1828800"/>
            <a:ext cx="731520" cy="731519"/>
          </a:xfrm>
          <a:prstGeom prst="line">
            <a:avLst/>
          </a:prstGeom>
          <a:noFill/>
          <a:ln w="36720">
            <a:solidFill>
              <a:srgbClr val="F28E00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41D40D0-AC77-5B4A-BA64-A97D231E1210}"/>
              </a:ext>
            </a:extLst>
          </p:cNvPr>
          <p:cNvSpPr txBox="1"/>
          <p:nvPr/>
        </p:nvSpPr>
        <p:spPr>
          <a:xfrm>
            <a:off x="284040" y="5055974"/>
            <a:ext cx="8529480" cy="122769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080" rIns="0" bIns="0" anchor="ctr" anchorCtr="0" compatLnSpc="1">
            <a:spAutoFit/>
          </a:bodyPr>
          <a:lstStyle/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 weeks of combined </a:t>
            </a:r>
            <a:r>
              <a:rPr lang="en-US" sz="18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testbeam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at CERN SPS in October 2018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28 layers HGCAL EE (silicon/lead), 12 layers HGCAL FH (silicon/steel), 39 layers AHCAL (scintillator/steel); 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common 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DAQ: EUDAQ2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important test of concept, important information for simulation of showers</a:t>
            </a:r>
          </a:p>
        </p:txBody>
      </p:sp>
    </p:spTree>
    <p:extLst>
      <p:ext uri="{BB962C8B-B14F-4D97-AF65-F5344CB8AC3E}">
        <p14:creationId xmlns:p14="http://schemas.microsoft.com/office/powerpoint/2010/main" val="773200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9650FE-77B0-584A-A347-41A8FB01177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59" y="147960"/>
            <a:ext cx="8852041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/>
              <a:t>Combined </a:t>
            </a:r>
            <a:r>
              <a:rPr lang="en-GB" dirty="0" err="1"/>
              <a:t>Testbeam</a:t>
            </a:r>
            <a:r>
              <a:rPr lang="en-GB" dirty="0"/>
              <a:t>: CMS Silicon HGCAL + CALICE AHCAL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ADF0CFE-EE87-E14F-A07A-DAAC1D7367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0680" y="1035359"/>
            <a:ext cx="5486399" cy="40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165FA8F-EAED-2D4D-8933-3B56D33DF7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72200" y="3021480"/>
            <a:ext cx="2743199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D461A91-5C25-1341-926B-E22FB225172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349240" y="731519"/>
            <a:ext cx="3657600" cy="21945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585ABA9-6CB2-854F-AE7A-C277A022B3D2}"/>
              </a:ext>
            </a:extLst>
          </p:cNvPr>
          <p:cNvSpPr txBox="1"/>
          <p:nvPr/>
        </p:nvSpPr>
        <p:spPr>
          <a:xfrm>
            <a:off x="283680" y="5064840"/>
            <a:ext cx="8529480" cy="12092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080" rIns="0" bIns="0" anchor="ctr" anchorCtr="0" compatLnSpc="1">
            <a:spAutoFit/>
          </a:bodyPr>
          <a:lstStyle/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 weeks of combined testbeam at CERN SPS in October 2018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28 layers HGCAL EE (silicon/lead), 12 layers HGCAL FH (silicon/steel), 39 layers AHCAL (scintillator/steel)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important test of concept, important information for simulation of showers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7A77580-EAA9-744D-B340-83B222A707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400" y="1440360"/>
            <a:ext cx="7315200" cy="2597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0621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787400"/>
            <a:ext cx="7054850" cy="5356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927100" y="368300"/>
            <a:ext cx="705485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 view </a:t>
            </a:r>
            <a:r>
              <a:rPr lang="en-GB" dirty="0"/>
              <a:t>o</a:t>
            </a:r>
            <a:r>
              <a:rPr lang="en-GB" dirty="0" smtClean="0"/>
              <a:t>f a simulated event in a high granularity detector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408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195468" y="497879"/>
            <a:ext cx="541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Towards SDHCAL Module0</a:t>
            </a:r>
            <a:endParaRPr lang="en-GB" dirty="0"/>
          </a:p>
        </p:txBody>
      </p:sp>
      <p:grpSp>
        <p:nvGrpSpPr>
          <p:cNvPr id="4" name="Grouper 3"/>
          <p:cNvGrpSpPr/>
          <p:nvPr/>
        </p:nvGrpSpPr>
        <p:grpSpPr>
          <a:xfrm>
            <a:off x="241300" y="1344962"/>
            <a:ext cx="8501732" cy="3108799"/>
            <a:chOff x="241300" y="1344962"/>
            <a:chExt cx="8501732" cy="3108799"/>
          </a:xfrm>
        </p:grpSpPr>
        <p:sp>
          <p:nvSpPr>
            <p:cNvPr id="5" name="ZoneTexte 4"/>
            <p:cNvSpPr txBox="1"/>
            <p:nvPr/>
          </p:nvSpPr>
          <p:spPr>
            <a:xfrm>
              <a:off x="241300" y="1344962"/>
              <a:ext cx="7797800" cy="2862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 charset="2"/>
                <a:buChar char="q"/>
              </a:pPr>
              <a:r>
                <a:rPr lang="en-US" dirty="0" smtClean="0"/>
                <a:t> Detectors as large as 3m X 1m need to be built</a:t>
              </a:r>
            </a:p>
            <a:p>
              <a:endParaRPr lang="en-US" dirty="0" smtClean="0"/>
            </a:p>
            <a:p>
              <a:pPr>
                <a:buFont typeface="Wingdings" charset="2"/>
                <a:buChar char="q"/>
              </a:pPr>
              <a:r>
                <a:rPr lang="en-US" dirty="0" smtClean="0"/>
                <a:t> Electronic readout should be the most robust with</a:t>
              </a:r>
            </a:p>
            <a:p>
              <a:r>
                <a:rPr lang="en-US" dirty="0" smtClean="0"/>
                <a:t>     minimal intervention during operation.</a:t>
              </a:r>
            </a:p>
            <a:p>
              <a:endParaRPr lang="en-US" dirty="0" smtClean="0"/>
            </a:p>
            <a:p>
              <a:pPr>
                <a:buFont typeface="Wingdings" charset="2"/>
                <a:buChar char="q"/>
              </a:pPr>
              <a:r>
                <a:rPr lang="en-US" dirty="0" smtClean="0"/>
                <a:t> DAQ system should be robust and efficient</a:t>
              </a:r>
            </a:p>
            <a:p>
              <a:endParaRPr lang="en-US" dirty="0" smtClean="0"/>
            </a:p>
            <a:p>
              <a:pPr>
                <a:buFont typeface="Wingdings" charset="2"/>
                <a:buChar char="q"/>
              </a:pPr>
              <a:r>
                <a:rPr lang="en-US" dirty="0" smtClean="0"/>
                <a:t> Mechanical structure to be similar to the final one </a:t>
              </a:r>
            </a:p>
            <a:p>
              <a:pPr>
                <a:buFont typeface="Wingdings" charset="2"/>
                <a:buChar char="q"/>
              </a:pPr>
              <a:endParaRPr lang="en-US" dirty="0" smtClean="0"/>
            </a:p>
            <a:p>
              <a:pPr>
                <a:buFont typeface="Wingdings" charset="2"/>
                <a:buChar char="q"/>
              </a:pPr>
              <a:r>
                <a:rPr lang="en-US" dirty="0" smtClean="0"/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Envisage new features such timing, etc.. </a:t>
              </a:r>
            </a:p>
          </p:txBody>
        </p:sp>
        <p:grpSp>
          <p:nvGrpSpPr>
            <p:cNvPr id="6" name="20 Grupo"/>
            <p:cNvGrpSpPr/>
            <p:nvPr/>
          </p:nvGrpSpPr>
          <p:grpSpPr>
            <a:xfrm>
              <a:off x="5613400" y="1344962"/>
              <a:ext cx="3129632" cy="3108799"/>
              <a:chOff x="179512" y="4365104"/>
              <a:chExt cx="2526056" cy="2083685"/>
            </a:xfrm>
            <a:solidFill>
              <a:schemeClr val="bg1"/>
            </a:solidFill>
          </p:grpSpPr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179512" y="4769697"/>
                <a:ext cx="2460706" cy="1679092"/>
              </a:xfrm>
              <a:prstGeom prst="rect">
                <a:avLst/>
              </a:prstGeom>
              <a:grpFill/>
              <a:ln w="34925">
                <a:noFill/>
                <a:miter lim="800000"/>
                <a:headEnd/>
                <a:tailEnd/>
              </a:ln>
            </p:spPr>
          </p:pic>
          <p:sp>
            <p:nvSpPr>
              <p:cNvPr id="8" name="22 CuadroTexto"/>
              <p:cNvSpPr txBox="1"/>
              <p:nvPr/>
            </p:nvSpPr>
            <p:spPr>
              <a:xfrm>
                <a:off x="478395" y="5085184"/>
                <a:ext cx="925253" cy="309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black"/>
                    </a:solidFill>
                  </a:rPr>
                  <a:t>SDHCAL</a:t>
                </a:r>
              </a:p>
              <a:p>
                <a:r>
                  <a:rPr lang="en-US" sz="1200" b="1" dirty="0" smtClean="0">
                    <a:solidFill>
                      <a:prstClr val="black"/>
                    </a:solidFill>
                  </a:rPr>
                  <a:t>ILD Module</a:t>
                </a:r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23 CuadroTexto"/>
              <p:cNvSpPr txBox="1"/>
              <p:nvPr/>
            </p:nvSpPr>
            <p:spPr>
              <a:xfrm>
                <a:off x="490795" y="4365104"/>
                <a:ext cx="2214773" cy="309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black"/>
                    </a:solidFill>
                  </a:rPr>
                  <a:t>GRPC</a:t>
                </a:r>
              </a:p>
              <a:p>
                <a:r>
                  <a:rPr lang="en-US" sz="1200" b="1" dirty="0">
                    <a:solidFill>
                      <a:prstClr val="black"/>
                    </a:solidFill>
                  </a:rPr>
                  <a:t> </a:t>
                </a:r>
                <a:r>
                  <a:rPr lang="en-US" sz="1200" b="1" dirty="0" smtClean="0">
                    <a:solidFill>
                      <a:prstClr val="black"/>
                    </a:solidFill>
                  </a:rPr>
                  <a:t> Glass Resistive Plate Chambers</a:t>
                </a:r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0" name="24 Conector recto de flecha"/>
              <p:cNvCxnSpPr/>
              <p:nvPr/>
            </p:nvCxnSpPr>
            <p:spPr>
              <a:xfrm flipH="1">
                <a:off x="395536" y="4509120"/>
                <a:ext cx="167266" cy="201215"/>
              </a:xfrm>
              <a:prstGeom prst="straightConnector1">
                <a:avLst/>
              </a:prstGeom>
              <a:grpFill/>
              <a:ln w="19050"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16402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r 17"/>
          <p:cNvGrpSpPr/>
          <p:nvPr/>
        </p:nvGrpSpPr>
        <p:grpSpPr>
          <a:xfrm>
            <a:off x="690717" y="633714"/>
            <a:ext cx="8029574" cy="2412052"/>
            <a:chOff x="588278" y="1679971"/>
            <a:chExt cx="8029574" cy="2412052"/>
          </a:xfrm>
        </p:grpSpPr>
        <p:grpSp>
          <p:nvGrpSpPr>
            <p:cNvPr id="19" name="Grouper 58"/>
            <p:cNvGrpSpPr>
              <a:grpSpLocks/>
            </p:cNvGrpSpPr>
            <p:nvPr/>
          </p:nvGrpSpPr>
          <p:grpSpPr bwMode="auto">
            <a:xfrm>
              <a:off x="604983" y="1702745"/>
              <a:ext cx="4100522" cy="1247019"/>
              <a:chOff x="5633605" y="1253540"/>
              <a:chExt cx="3434196" cy="2418667"/>
            </a:xfrm>
          </p:grpSpPr>
          <p:grpSp>
            <p:nvGrpSpPr>
              <p:cNvPr id="48" name="Grouper 9"/>
              <p:cNvGrpSpPr>
                <a:grpSpLocks/>
              </p:cNvGrpSpPr>
              <p:nvPr/>
            </p:nvGrpSpPr>
            <p:grpSpPr bwMode="auto">
              <a:xfrm>
                <a:off x="5633605" y="1269333"/>
                <a:ext cx="3434196" cy="2402874"/>
                <a:chOff x="2734064" y="1303591"/>
                <a:chExt cx="6074828" cy="4145105"/>
              </a:xfrm>
            </p:grpSpPr>
            <p:pic>
              <p:nvPicPr>
                <p:cNvPr id="50" name="Image 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34064" y="1303591"/>
                  <a:ext cx="5568945" cy="40576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51" name="Connecteur droit avec flèche 50"/>
                <p:cNvCxnSpPr/>
                <p:nvPr/>
              </p:nvCxnSpPr>
              <p:spPr bwMode="auto">
                <a:xfrm rot="10800000" flipV="1">
                  <a:off x="5486311" y="3581190"/>
                  <a:ext cx="3047047" cy="1677203"/>
                </a:xfrm>
                <a:prstGeom prst="straightConnector1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accent3"/>
                  </a:solidFill>
                  <a:prstDash val="solid"/>
                  <a:round/>
                  <a:headEnd type="arrow"/>
                  <a:tailEnd type="arrow"/>
                </a:ln>
                <a:effectLst/>
              </p:spPr>
            </p:cxnSp>
            <p:sp>
              <p:nvSpPr>
                <p:cNvPr id="52" name="ZoneTexte 6"/>
                <p:cNvSpPr txBox="1">
                  <a:spLocks noChangeArrowheads="1"/>
                </p:cNvSpPr>
                <p:nvPr/>
              </p:nvSpPr>
              <p:spPr bwMode="auto">
                <a:xfrm rot="19870601">
                  <a:off x="6561996" y="4278341"/>
                  <a:ext cx="1030740" cy="926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>
                      <a:solidFill>
                        <a:srgbClr val="FFFFFF"/>
                      </a:solidFill>
                    </a:rPr>
                    <a:t>2 m</a:t>
                  </a:r>
                </a:p>
              </p:txBody>
            </p:sp>
            <p:cxnSp>
              <p:nvCxnSpPr>
                <p:cNvPr id="53" name="Connecteur droit avec flèche 12"/>
                <p:cNvCxnSpPr>
                  <a:cxnSpLocks noChangeShapeType="1"/>
                </p:cNvCxnSpPr>
                <p:nvPr/>
              </p:nvCxnSpPr>
              <p:spPr bwMode="auto">
                <a:xfrm>
                  <a:off x="3200400" y="4191000"/>
                  <a:ext cx="1676400" cy="1066800"/>
                </a:xfrm>
                <a:prstGeom prst="straightConnector1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54" name="ZoneTexte 14"/>
                <p:cNvSpPr txBox="1">
                  <a:spLocks noChangeArrowheads="1"/>
                </p:cNvSpPr>
                <p:nvPr/>
              </p:nvSpPr>
              <p:spPr bwMode="auto">
                <a:xfrm rot="2074047">
                  <a:off x="3376056" y="4521896"/>
                  <a:ext cx="925889" cy="926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>
                      <a:solidFill>
                        <a:schemeClr val="bg1"/>
                      </a:solidFill>
                    </a:rPr>
                    <a:t>1 m</a:t>
                  </a:r>
                </a:p>
              </p:txBody>
            </p:sp>
            <p:sp>
              <p:nvSpPr>
                <p:cNvPr id="55" name="ZoneTexte 16"/>
                <p:cNvSpPr txBox="1">
                  <a:spLocks noChangeArrowheads="1"/>
                </p:cNvSpPr>
                <p:nvPr/>
              </p:nvSpPr>
              <p:spPr bwMode="auto">
                <a:xfrm>
                  <a:off x="6629400" y="1916107"/>
                  <a:ext cx="838201" cy="926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>
                      <a:solidFill>
                        <a:srgbClr val="FFFFFF"/>
                      </a:solidFill>
                    </a:rPr>
                    <a:t>inlet</a:t>
                  </a:r>
                </a:p>
              </p:txBody>
            </p:sp>
            <p:sp>
              <p:nvSpPr>
                <p:cNvPr id="56" name="ZoneTexte 17"/>
                <p:cNvSpPr txBox="1">
                  <a:spLocks noChangeArrowheads="1"/>
                </p:cNvSpPr>
                <p:nvPr/>
              </p:nvSpPr>
              <p:spPr bwMode="auto">
                <a:xfrm>
                  <a:off x="7602391" y="2531592"/>
                  <a:ext cx="1206501" cy="926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200" dirty="0">
                      <a:solidFill>
                        <a:srgbClr val="FFFFFF"/>
                      </a:solidFill>
                    </a:rPr>
                    <a:t>outlet</a:t>
                  </a:r>
                </a:p>
              </p:txBody>
            </p:sp>
          </p:grpSp>
          <p:sp>
            <p:nvSpPr>
              <p:cNvPr id="49" name="ZoneTexte 10"/>
              <p:cNvSpPr txBox="1">
                <a:spLocks noChangeArrowheads="1"/>
              </p:cNvSpPr>
              <p:nvPr/>
            </p:nvSpPr>
            <p:spPr bwMode="auto">
              <a:xfrm>
                <a:off x="6172200" y="1253540"/>
                <a:ext cx="2707303" cy="537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GB" sz="1200" dirty="0">
                    <a:solidFill>
                      <a:srgbClr val="FFFFFF"/>
                    </a:solidFill>
                  </a:rPr>
                  <a:t>Prototype circulation system</a:t>
                </a:r>
              </a:p>
            </p:txBody>
          </p:sp>
        </p:grpSp>
        <p:grpSp>
          <p:nvGrpSpPr>
            <p:cNvPr id="20" name="Grouper 57"/>
            <p:cNvGrpSpPr>
              <a:grpSpLocks/>
            </p:cNvGrpSpPr>
            <p:nvPr/>
          </p:nvGrpSpPr>
          <p:grpSpPr bwMode="auto">
            <a:xfrm>
              <a:off x="4807447" y="1679971"/>
              <a:ext cx="3810405" cy="1212739"/>
              <a:chOff x="5459681" y="4223024"/>
              <a:chExt cx="3191222" cy="2352178"/>
            </a:xfrm>
          </p:grpSpPr>
          <p:pic>
            <p:nvPicPr>
              <p:cNvPr id="46" name="Image 7" descr="2m2_091213_100_colours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59681" y="4223024"/>
                <a:ext cx="3151802" cy="2352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ZoneTexte 8"/>
              <p:cNvSpPr txBox="1">
                <a:spLocks noChangeArrowheads="1"/>
              </p:cNvSpPr>
              <p:nvPr/>
            </p:nvSpPr>
            <p:spPr bwMode="auto">
              <a:xfrm>
                <a:off x="5943600" y="4267196"/>
                <a:ext cx="2707303" cy="537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GB" sz="1200" dirty="0">
                    <a:solidFill>
                      <a:srgbClr val="FFFFFF"/>
                    </a:solidFill>
                  </a:rPr>
                  <a:t>New circulation system</a:t>
                </a:r>
              </a:p>
            </p:txBody>
          </p:sp>
        </p:grpSp>
        <p:grpSp>
          <p:nvGrpSpPr>
            <p:cNvPr id="21" name="Grouper 40"/>
            <p:cNvGrpSpPr>
              <a:grpSpLocks/>
            </p:cNvGrpSpPr>
            <p:nvPr/>
          </p:nvGrpSpPr>
          <p:grpSpPr bwMode="auto">
            <a:xfrm>
              <a:off x="588278" y="3051110"/>
              <a:ext cx="3893266" cy="1040913"/>
              <a:chOff x="251520" y="4329100"/>
              <a:chExt cx="4068452" cy="2304256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538836" y="4329100"/>
                <a:ext cx="3781136" cy="2304256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/>
              </a:p>
            </p:txBody>
          </p:sp>
          <p:cxnSp>
            <p:nvCxnSpPr>
              <p:cNvPr id="37" name="Connecteur droit 36"/>
              <p:cNvCxnSpPr/>
              <p:nvPr/>
            </p:nvCxnSpPr>
            <p:spPr>
              <a:xfrm>
                <a:off x="467403" y="4508426"/>
                <a:ext cx="118894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/>
              <p:cNvCxnSpPr/>
              <p:nvPr/>
            </p:nvCxnSpPr>
            <p:spPr>
              <a:xfrm>
                <a:off x="1872234" y="4508426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/>
              <p:cNvCxnSpPr/>
              <p:nvPr/>
            </p:nvCxnSpPr>
            <p:spPr>
              <a:xfrm>
                <a:off x="3096103" y="4508426"/>
                <a:ext cx="100798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/>
              <p:cNvCxnSpPr/>
              <p:nvPr/>
            </p:nvCxnSpPr>
            <p:spPr>
              <a:xfrm>
                <a:off x="538836" y="6488944"/>
                <a:ext cx="111751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/>
              <p:cNvCxnSpPr/>
              <p:nvPr/>
            </p:nvCxnSpPr>
            <p:spPr>
              <a:xfrm>
                <a:off x="1799215" y="6488944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/>
              <p:cNvCxnSpPr/>
              <p:nvPr/>
            </p:nvCxnSpPr>
            <p:spPr>
              <a:xfrm>
                <a:off x="3059593" y="6488944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/>
              <p:cNvCxnSpPr/>
              <p:nvPr/>
            </p:nvCxnSpPr>
            <p:spPr>
              <a:xfrm flipH="1">
                <a:off x="4067578" y="4508426"/>
                <a:ext cx="36510" cy="19805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avec flèche 43"/>
              <p:cNvCxnSpPr/>
              <p:nvPr/>
            </p:nvCxnSpPr>
            <p:spPr>
              <a:xfrm>
                <a:off x="251520" y="4437013"/>
                <a:ext cx="612728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avec flèche 44"/>
              <p:cNvCxnSpPr/>
              <p:nvPr/>
            </p:nvCxnSpPr>
            <p:spPr>
              <a:xfrm flipH="1">
                <a:off x="251520" y="6561944"/>
                <a:ext cx="539709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er 63"/>
            <p:cNvGrpSpPr>
              <a:grpSpLocks/>
            </p:cNvGrpSpPr>
            <p:nvPr/>
          </p:nvGrpSpPr>
          <p:grpSpPr bwMode="auto">
            <a:xfrm>
              <a:off x="4619775" y="3025991"/>
              <a:ext cx="3893266" cy="1017804"/>
              <a:chOff x="4535996" y="3068960"/>
              <a:chExt cx="4068452" cy="2304256"/>
            </a:xfrm>
          </p:grpSpPr>
          <p:grpSp>
            <p:nvGrpSpPr>
              <p:cNvPr id="23" name="Grouper 41"/>
              <p:cNvGrpSpPr>
                <a:grpSpLocks/>
              </p:cNvGrpSpPr>
              <p:nvPr/>
            </p:nvGrpSpPr>
            <p:grpSpPr bwMode="auto">
              <a:xfrm>
                <a:off x="4535996" y="3068960"/>
                <a:ext cx="4068452" cy="2304256"/>
                <a:chOff x="251520" y="4329100"/>
                <a:chExt cx="4068452" cy="2304256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538836" y="4329100"/>
                  <a:ext cx="3781136" cy="2304256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/>
                </a:p>
              </p:txBody>
            </p:sp>
            <p:cxnSp>
              <p:nvCxnSpPr>
                <p:cNvPr id="29" name="Connecteur droit 28"/>
                <p:cNvCxnSpPr/>
                <p:nvPr/>
              </p:nvCxnSpPr>
              <p:spPr>
                <a:xfrm>
                  <a:off x="467403" y="4508549"/>
                  <a:ext cx="118894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/>
                <p:cNvCxnSpPr/>
                <p:nvPr/>
              </p:nvCxnSpPr>
              <p:spPr>
                <a:xfrm>
                  <a:off x="1872234" y="4508549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droit 30"/>
                <p:cNvCxnSpPr/>
                <p:nvPr/>
              </p:nvCxnSpPr>
              <p:spPr>
                <a:xfrm>
                  <a:off x="3096103" y="4508549"/>
                  <a:ext cx="1007986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/>
                <p:cNvCxnSpPr/>
                <p:nvPr/>
              </p:nvCxnSpPr>
              <p:spPr>
                <a:xfrm>
                  <a:off x="538836" y="6488844"/>
                  <a:ext cx="111751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/>
                <p:cNvCxnSpPr/>
                <p:nvPr/>
              </p:nvCxnSpPr>
              <p:spPr>
                <a:xfrm>
                  <a:off x="1799215" y="6488844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/>
                <p:cNvCxnSpPr/>
                <p:nvPr/>
              </p:nvCxnSpPr>
              <p:spPr>
                <a:xfrm>
                  <a:off x="3059593" y="6488844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avec flèche 34"/>
                <p:cNvCxnSpPr/>
                <p:nvPr/>
              </p:nvCxnSpPr>
              <p:spPr>
                <a:xfrm>
                  <a:off x="251520" y="4437087"/>
                  <a:ext cx="612728" cy="0"/>
                </a:xfrm>
                <a:prstGeom prst="straightConnector1">
                  <a:avLst/>
                </a:prstGeom>
                <a:ln>
                  <a:solidFill>
                    <a:srgbClr val="860908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Connecteur droit avec flèche 23"/>
              <p:cNvCxnSpPr/>
              <p:nvPr/>
            </p:nvCxnSpPr>
            <p:spPr>
              <a:xfrm>
                <a:off x="4572506" y="5301754"/>
                <a:ext cx="503199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8352054" y="3248409"/>
                <a:ext cx="0" cy="9004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>
                <a:off x="8352054" y="4256819"/>
                <a:ext cx="0" cy="9369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avec flèche 26"/>
              <p:cNvCxnSpPr/>
              <p:nvPr/>
            </p:nvCxnSpPr>
            <p:spPr>
              <a:xfrm flipH="1">
                <a:off x="4572506" y="3924006"/>
                <a:ext cx="719082" cy="0"/>
              </a:xfrm>
              <a:prstGeom prst="straightConnector1">
                <a:avLst/>
              </a:prstGeom>
              <a:ln w="38100" cmpd="sng"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7" name="Connecteur droit avec flèche 56"/>
          <p:cNvCxnSpPr/>
          <p:nvPr/>
        </p:nvCxnSpPr>
        <p:spPr bwMode="auto">
          <a:xfrm flipH="1">
            <a:off x="4765242" y="2726263"/>
            <a:ext cx="688119" cy="0"/>
          </a:xfrm>
          <a:prstGeom prst="straightConnector1">
            <a:avLst/>
          </a:prstGeom>
          <a:ln w="38100" cmpd="sng">
            <a:solidFill>
              <a:srgbClr val="86090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age 4" descr="Capture d’écran 2019-02-25 à 07.34.5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63399" y="-195813"/>
            <a:ext cx="2389279" cy="4093884"/>
          </a:xfrm>
          <a:prstGeom prst="rect">
            <a:avLst/>
          </a:prstGeom>
        </p:spPr>
      </p:pic>
      <p:sp>
        <p:nvSpPr>
          <p:cNvPr id="58" name="ZoneTexte 57"/>
          <p:cNvSpPr txBox="1"/>
          <p:nvPr/>
        </p:nvSpPr>
        <p:spPr>
          <a:xfrm>
            <a:off x="2352294" y="1308651"/>
            <a:ext cx="155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 flipH="1">
            <a:off x="276462" y="3149970"/>
            <a:ext cx="81319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  <a:defRPr/>
            </a:pPr>
            <a:r>
              <a:rPr lang="en-US" sz="2000" b="1" dirty="0" smtClean="0">
                <a:solidFill>
                  <a:schemeClr val="accent1"/>
                </a:solidFill>
                <a:latin typeface="Calibri" pitchFamily="34" charset="0"/>
              </a:rPr>
              <a:t>New readout electronics (HARDROC3)</a:t>
            </a:r>
          </a:p>
          <a:p>
            <a:pPr>
              <a:buNone/>
              <a:defRPr/>
            </a:pPr>
            <a:r>
              <a:rPr lang="en-US" sz="1400" b="1" dirty="0" smtClean="0">
                <a:latin typeface="Calibri" pitchFamily="34" charset="0"/>
              </a:rPr>
              <a:t>Independent channels                                                      Zero suppress</a:t>
            </a:r>
          </a:p>
          <a:p>
            <a:pPr>
              <a:buNone/>
              <a:defRPr/>
            </a:pPr>
            <a:r>
              <a:rPr lang="en-US" sz="1400" dirty="0" smtClean="0">
                <a:latin typeface="Calibri" pitchFamily="34" charset="0"/>
              </a:rPr>
              <a:t>Extended </a:t>
            </a:r>
            <a:r>
              <a:rPr lang="en-US" sz="1400" dirty="0">
                <a:latin typeface="Calibri" pitchFamily="34" charset="0"/>
              </a:rPr>
              <a:t>dynamic range (</a:t>
            </a:r>
            <a:r>
              <a:rPr lang="en-US" sz="1400" b="1" dirty="0">
                <a:latin typeface="Calibri" pitchFamily="34" charset="0"/>
              </a:rPr>
              <a:t>up to 50 </a:t>
            </a:r>
            <a:r>
              <a:rPr lang="en-US" sz="1400" b="1" dirty="0" err="1">
                <a:latin typeface="Calibri" pitchFamily="34" charset="0"/>
              </a:rPr>
              <a:t>pC</a:t>
            </a:r>
            <a:r>
              <a:rPr lang="en-US" sz="1400" dirty="0" smtClean="0">
                <a:latin typeface="Calibri" pitchFamily="34" charset="0"/>
              </a:rPr>
              <a:t>)                         </a:t>
            </a:r>
            <a:r>
              <a:rPr lang="en-US" sz="1400" b="1" dirty="0" smtClean="0">
                <a:latin typeface="Calibri" pitchFamily="34" charset="0"/>
              </a:rPr>
              <a:t>I2C </a:t>
            </a:r>
            <a:r>
              <a:rPr lang="en-US" sz="1400" b="1" dirty="0">
                <a:latin typeface="Calibri" pitchFamily="34" charset="0"/>
              </a:rPr>
              <a:t>link with triple voting for slow control </a:t>
            </a:r>
            <a:r>
              <a:rPr lang="en-US" sz="1400" b="1" dirty="0" smtClean="0">
                <a:latin typeface="Calibri" pitchFamily="34" charset="0"/>
              </a:rPr>
              <a:t>parameters</a:t>
            </a:r>
          </a:p>
          <a:p>
            <a:pPr>
              <a:buNone/>
              <a:defRPr/>
            </a:pPr>
            <a:r>
              <a:rPr lang="en-US" sz="1400" dirty="0" smtClean="0">
                <a:latin typeface="Calibri" pitchFamily="34" charset="0"/>
              </a:rPr>
              <a:t>packaging </a:t>
            </a:r>
            <a:r>
              <a:rPr lang="en-US" sz="1400" dirty="0">
                <a:latin typeface="Calibri" pitchFamily="34" charset="0"/>
              </a:rPr>
              <a:t>in QFP208,</a:t>
            </a:r>
            <a:r>
              <a:rPr lang="en-US" sz="1400" dirty="0">
                <a:latin typeface="Calibri" pitchFamily="34" charset="0"/>
                <a:sym typeface="Wingdings" panose="05000000000000000000" pitchFamily="2" charset="2"/>
              </a:rPr>
              <a:t> d</a:t>
            </a:r>
            <a:r>
              <a:rPr lang="en-US" sz="1400" dirty="0">
                <a:latin typeface="Calibri" pitchFamily="34" charset="0"/>
              </a:rPr>
              <a:t>ie size  ~3</a:t>
            </a:r>
            <a:r>
              <a:rPr lang="en-US" dirty="0">
                <a:latin typeface="Calibri" pitchFamily="34" charset="0"/>
              </a:rPr>
              <a:t>0 mm</a:t>
            </a:r>
            <a:r>
              <a:rPr lang="en-US" baseline="30000" dirty="0">
                <a:latin typeface="Calibri" pitchFamily="34" charset="0"/>
              </a:rPr>
              <a:t>2</a:t>
            </a:r>
            <a:endParaRPr lang="fr-FR" dirty="0"/>
          </a:p>
        </p:txBody>
      </p:sp>
      <p:sp>
        <p:nvSpPr>
          <p:cNvPr id="60" name="Rectangle 59"/>
          <p:cNvSpPr/>
          <p:nvPr/>
        </p:nvSpPr>
        <p:spPr>
          <a:xfrm>
            <a:off x="476881" y="264382"/>
            <a:ext cx="53715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Calibri" pitchFamily="34" charset="0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Calibri" pitchFamily="34" charset="0"/>
              </a:rPr>
              <a:t>arge detector with new gas distribution scheme </a:t>
            </a:r>
            <a:endParaRPr lang="fr-FR" sz="2000" dirty="0"/>
          </a:p>
        </p:txBody>
      </p:sp>
      <p:sp>
        <p:nvSpPr>
          <p:cNvPr id="61" name="ZoneTexte 60"/>
          <p:cNvSpPr txBox="1"/>
          <p:nvPr/>
        </p:nvSpPr>
        <p:spPr>
          <a:xfrm>
            <a:off x="5487698" y="32984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grpSp>
        <p:nvGrpSpPr>
          <p:cNvPr id="62" name="Grouper 61"/>
          <p:cNvGrpSpPr/>
          <p:nvPr/>
        </p:nvGrpSpPr>
        <p:grpSpPr>
          <a:xfrm>
            <a:off x="5310751" y="4090886"/>
            <a:ext cx="2931220" cy="2216150"/>
            <a:chOff x="6033393" y="1428750"/>
            <a:chExt cx="2931220" cy="2216150"/>
          </a:xfrm>
        </p:grpSpPr>
        <p:pic>
          <p:nvPicPr>
            <p:cNvPr id="63" name="Picture 2" descr="C:\Users\seguin.LAL\Application Data\SSH\temp\lay1_hr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15" t="12816" r="10617" b="13934"/>
            <a:stretch>
              <a:fillRect/>
            </a:stretch>
          </p:blipFill>
          <p:spPr bwMode="auto">
            <a:xfrm>
              <a:off x="6507163" y="1831975"/>
              <a:ext cx="2457450" cy="181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4" name="Connecteur droit avec flèche 63"/>
            <p:cNvCxnSpPr/>
            <p:nvPr/>
          </p:nvCxnSpPr>
          <p:spPr>
            <a:xfrm>
              <a:off x="6507163" y="1768475"/>
              <a:ext cx="2457450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4"/>
            <p:cNvSpPr txBox="1">
              <a:spLocks noChangeArrowheads="1"/>
            </p:cNvSpPr>
            <p:nvPr/>
          </p:nvSpPr>
          <p:spPr bwMode="auto">
            <a:xfrm>
              <a:off x="7299325" y="1428750"/>
              <a:ext cx="9286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400" dirty="0"/>
                <a:t>6,3 mm</a:t>
              </a:r>
            </a:p>
          </p:txBody>
        </p:sp>
        <p:cxnSp>
          <p:nvCxnSpPr>
            <p:cNvPr id="66" name="Connecteur droit avec flèche 65"/>
            <p:cNvCxnSpPr/>
            <p:nvPr/>
          </p:nvCxnSpPr>
          <p:spPr>
            <a:xfrm>
              <a:off x="6372225" y="1849438"/>
              <a:ext cx="0" cy="1795462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ZoneTexte 20"/>
            <p:cNvSpPr txBox="1">
              <a:spLocks noChangeArrowheads="1"/>
            </p:cNvSpPr>
            <p:nvPr/>
          </p:nvSpPr>
          <p:spPr bwMode="auto">
            <a:xfrm rot="16200000">
              <a:off x="5722938" y="2523430"/>
              <a:ext cx="9286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400" dirty="0"/>
                <a:t>4,7 mm</a:t>
              </a:r>
            </a:p>
          </p:txBody>
        </p:sp>
      </p:grpSp>
      <p:pic>
        <p:nvPicPr>
          <p:cNvPr id="68" name="Picture 3" descr="D:\Mes_documents_locaux\Hardroc3\Scurves_DAC0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6905" y="4271369"/>
            <a:ext cx="4572000" cy="21188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43673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2"/>
          <p:cNvGrpSpPr/>
          <p:nvPr/>
        </p:nvGrpSpPr>
        <p:grpSpPr>
          <a:xfrm>
            <a:off x="5993918" y="1400267"/>
            <a:ext cx="3315176" cy="1512168"/>
            <a:chOff x="6299700" y="1466000"/>
            <a:chExt cx="3315176" cy="1512168"/>
          </a:xfrm>
        </p:grpSpPr>
        <p:pic>
          <p:nvPicPr>
            <p:cNvPr id="7" name="Picture 236" descr="IMGP9425-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6360367" y="1466000"/>
              <a:ext cx="2934469" cy="1426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232"/>
            <p:cNvSpPr txBox="1">
              <a:spLocks noChangeArrowheads="1"/>
            </p:cNvSpPr>
            <p:nvPr/>
          </p:nvSpPr>
          <p:spPr bwMode="auto">
            <a:xfrm>
              <a:off x="8614751" y="1538008"/>
              <a:ext cx="8572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b="1" dirty="0">
                  <a:solidFill>
                    <a:srgbClr val="FFFF00"/>
                  </a:solidFill>
                </a:rPr>
                <a:t>DIF #1 </a:t>
              </a:r>
            </a:p>
          </p:txBody>
        </p:sp>
        <p:sp>
          <p:nvSpPr>
            <p:cNvPr id="9" name="Text Box 23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8590939" y="1943415"/>
              <a:ext cx="102393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b="1" dirty="0">
                  <a:solidFill>
                    <a:srgbClr val="FFFF00"/>
                  </a:solidFill>
                </a:rPr>
                <a:t>DIF</a:t>
              </a:r>
              <a:r>
                <a:rPr lang="en-US" b="1" dirty="0">
                  <a:solidFill>
                    <a:srgbClr val="FFFF00"/>
                  </a:solidFill>
                </a:rPr>
                <a:t> #2 </a:t>
              </a:r>
            </a:p>
          </p:txBody>
        </p:sp>
        <p:sp>
          <p:nvSpPr>
            <p:cNvPr id="10" name="Text Box 235"/>
            <p:cNvSpPr txBox="1">
              <a:spLocks noChangeArrowheads="1"/>
            </p:cNvSpPr>
            <p:nvPr/>
          </p:nvSpPr>
          <p:spPr bwMode="auto">
            <a:xfrm>
              <a:off x="8555376" y="2640030"/>
              <a:ext cx="8572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b="1" dirty="0">
                  <a:solidFill>
                    <a:srgbClr val="E7E6E6">
                      <a:lumMod val="10000"/>
                    </a:srgbClr>
                  </a:solidFill>
                </a:rPr>
                <a:t>DIF #3 </a:t>
              </a:r>
            </a:p>
          </p:txBody>
        </p:sp>
        <p:sp>
          <p:nvSpPr>
            <p:cNvPr id="11" name="26 Rectángulo"/>
            <p:cNvSpPr/>
            <p:nvPr/>
          </p:nvSpPr>
          <p:spPr>
            <a:xfrm rot="247261">
              <a:off x="6406453" y="2217804"/>
              <a:ext cx="2909097" cy="61677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6299700" y="1686623"/>
              <a:ext cx="28067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b="1" dirty="0">
                  <a:solidFill>
                    <a:prstClr val="white"/>
                  </a:solidFill>
                </a:rPr>
                <a:t>144 ASICs= 9216 channels/1m</a:t>
              </a:r>
              <a:r>
                <a:rPr lang="en-US" sz="1400" b="1" baseline="30000" dirty="0">
                  <a:solidFill>
                    <a:prstClr val="white"/>
                  </a:solidFill>
                </a:rPr>
                <a:t>2</a:t>
              </a:r>
              <a:endParaRPr lang="en-US" sz="14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62 Grupo"/>
          <p:cNvGrpSpPr/>
          <p:nvPr/>
        </p:nvGrpSpPr>
        <p:grpSpPr>
          <a:xfrm>
            <a:off x="-72408" y="1573336"/>
            <a:ext cx="1924838" cy="1177953"/>
            <a:chOff x="1912838" y="4149080"/>
            <a:chExt cx="2044656" cy="1160463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457306" y="4149080"/>
              <a:ext cx="1500188" cy="1160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66 CuadroTexto"/>
            <p:cNvSpPr txBox="1">
              <a:spLocks noChangeArrowheads="1"/>
            </p:cNvSpPr>
            <p:nvPr/>
          </p:nvSpPr>
          <p:spPr bwMode="auto">
            <a:xfrm>
              <a:off x="2051720" y="4509120"/>
              <a:ext cx="614362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b="1" dirty="0">
                  <a:solidFill>
                    <a:prstClr val="black"/>
                  </a:solidFill>
                </a:rPr>
                <a:t>USB </a:t>
              </a:r>
            </a:p>
          </p:txBody>
        </p:sp>
        <p:sp>
          <p:nvSpPr>
            <p:cNvPr id="16" name="67 CuadroTexto"/>
            <p:cNvSpPr txBox="1">
              <a:spLocks noChangeArrowheads="1"/>
            </p:cNvSpPr>
            <p:nvPr/>
          </p:nvSpPr>
          <p:spPr bwMode="auto">
            <a:xfrm>
              <a:off x="1912838" y="4869160"/>
              <a:ext cx="642938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b="1" dirty="0">
                  <a:solidFill>
                    <a:prstClr val="black"/>
                  </a:solidFill>
                </a:rPr>
                <a:t>HDMI</a:t>
              </a:r>
            </a:p>
          </p:txBody>
        </p:sp>
      </p:grpSp>
      <p:grpSp>
        <p:nvGrpSpPr>
          <p:cNvPr id="17" name="Grupo 51"/>
          <p:cNvGrpSpPr/>
          <p:nvPr/>
        </p:nvGrpSpPr>
        <p:grpSpPr>
          <a:xfrm>
            <a:off x="1998876" y="1550453"/>
            <a:ext cx="3991090" cy="1374491"/>
            <a:chOff x="2195551" y="1603677"/>
            <a:chExt cx="4070399" cy="1477866"/>
          </a:xfrm>
        </p:grpSpPr>
        <p:pic>
          <p:nvPicPr>
            <p:cNvPr id="18" name="Picture 9" descr="dual_hr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195551" y="1619438"/>
              <a:ext cx="4009710" cy="119067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>
              <a:outerShdw dist="107763" dir="8100000" algn="ctr" rotWithShape="0">
                <a:srgbClr val="808080"/>
              </a:outerShdw>
            </a:effectLst>
          </p:spPr>
        </p:pic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3164561" y="2026589"/>
              <a:ext cx="834118" cy="397109"/>
            </a:xfrm>
            <a:prstGeom prst="rect">
              <a:avLst/>
            </a:prstGeom>
            <a:solidFill>
              <a:srgbClr val="F9F604">
                <a:alpha val="60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fr-FR" dirty="0" smtClean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" charset="0"/>
                  <a:cs typeface="Times New Roman" pitchFamily="1" charset="0"/>
                </a:rPr>
                <a:t>ASU1</a:t>
              </a:r>
              <a:endParaRPr lang="fr-FR" dirty="0">
                <a:solidFill>
                  <a:prstClr val="black"/>
                </a:solidFill>
                <a:latin typeface="Times New Roman" pitchFamily="1" charset="0"/>
                <a:cs typeface="Times New Roman" pitchFamily="1" charset="0"/>
              </a:endParaRP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2811776" y="1603677"/>
              <a:ext cx="1078322" cy="307777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spcBef>
                  <a:spcPct val="50000"/>
                </a:spcBef>
                <a:defRPr/>
              </a:pPr>
              <a:r>
                <a:rPr lang="en-US" sz="1400" b="1" dirty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1" charset="0"/>
                  <a:cs typeface="Times New Roman" pitchFamily="1" charset="0"/>
                </a:rPr>
                <a:t> 3072 </a:t>
              </a:r>
              <a:r>
                <a:rPr lang="en-US" sz="1400" b="1" dirty="0" err="1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1" charset="0"/>
                  <a:cs typeface="Times New Roman" pitchFamily="1" charset="0"/>
                </a:rPr>
                <a:t>ch</a:t>
              </a:r>
              <a:endParaRPr lang="en-US" b="1" dirty="0">
                <a:solidFill>
                  <a:prstClr val="black"/>
                </a:solidFill>
                <a:latin typeface="Verdana" pitchFamily="1" charset="0"/>
                <a:cs typeface="Times New Roman" pitchFamily="1" charset="0"/>
              </a:endParaRPr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4801298" y="2026589"/>
              <a:ext cx="796434" cy="397109"/>
            </a:xfrm>
            <a:prstGeom prst="rect">
              <a:avLst/>
            </a:prstGeom>
            <a:solidFill>
              <a:srgbClr val="F9F604">
                <a:alpha val="60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fr-FR" dirty="0" smtClean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" charset="0"/>
                  <a:cs typeface="Times New Roman" pitchFamily="1" charset="0"/>
                </a:rPr>
                <a:t>ASU2</a:t>
              </a:r>
              <a:endParaRPr lang="fr-FR" dirty="0">
                <a:solidFill>
                  <a:prstClr val="black"/>
                </a:solidFill>
                <a:latin typeface="Times New Roman" pitchFamily="1" charset="0"/>
                <a:cs typeface="Times New Roman" pitchFamily="1" charset="0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224460" y="2503850"/>
              <a:ext cx="587025" cy="397109"/>
            </a:xfrm>
            <a:prstGeom prst="rect">
              <a:avLst/>
            </a:prstGeom>
            <a:solidFill>
              <a:srgbClr val="F9F60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fr-FR" dirty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" charset="0"/>
                  <a:cs typeface="Times New Roman" pitchFamily="1" charset="0"/>
                </a:rPr>
                <a:t>DIF</a:t>
              </a:r>
              <a:endParaRPr lang="fr-FR" dirty="0">
                <a:solidFill>
                  <a:prstClr val="black"/>
                </a:solidFill>
                <a:latin typeface="Times New Roman" pitchFamily="1" charset="0"/>
                <a:cs typeface="Times New Roman" pitchFamily="1" charset="0"/>
              </a:endParaRPr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3812148" y="2783526"/>
              <a:ext cx="1116418" cy="29801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>
                  <a:solidFill>
                    <a:srgbClr val="000000"/>
                  </a:solidFill>
                </a:rPr>
                <a:t>100 cm</a:t>
              </a: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Line 31"/>
            <p:cNvSpPr>
              <a:spLocks noChangeShapeType="1"/>
            </p:cNvSpPr>
            <p:nvPr/>
          </p:nvSpPr>
          <p:spPr bwMode="auto">
            <a:xfrm flipH="1">
              <a:off x="2781395" y="2972410"/>
              <a:ext cx="104595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>
              <a:off x="4545833" y="2972410"/>
              <a:ext cx="156685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Text Box 33"/>
            <p:cNvSpPr txBox="1">
              <a:spLocks noChangeArrowheads="1"/>
            </p:cNvSpPr>
            <p:nvPr/>
          </p:nvSpPr>
          <p:spPr bwMode="auto">
            <a:xfrm>
              <a:off x="5537791" y="2070928"/>
              <a:ext cx="728159" cy="33855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dirty="0">
                  <a:solidFill>
                    <a:prstClr val="white"/>
                  </a:solidFill>
                </a:rPr>
                <a:t>33 cm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7" name="Line 34"/>
            <p:cNvSpPr>
              <a:spLocks noChangeShapeType="1"/>
            </p:cNvSpPr>
            <p:nvPr/>
          </p:nvSpPr>
          <p:spPr bwMode="auto">
            <a:xfrm flipV="1">
              <a:off x="5988335" y="1613842"/>
              <a:ext cx="0" cy="52887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Line 35"/>
            <p:cNvSpPr>
              <a:spLocks noChangeShapeType="1"/>
            </p:cNvSpPr>
            <p:nvPr/>
          </p:nvSpPr>
          <p:spPr bwMode="auto">
            <a:xfrm>
              <a:off x="6025641" y="2363783"/>
              <a:ext cx="0" cy="44073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 flipV="1">
              <a:off x="2475154" y="2186528"/>
              <a:ext cx="125346" cy="31732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0" name="Line 28"/>
          <p:cNvSpPr>
            <a:spLocks noChangeShapeType="1"/>
          </p:cNvSpPr>
          <p:nvPr/>
        </p:nvSpPr>
        <p:spPr bwMode="auto">
          <a:xfrm flipH="1" flipV="1">
            <a:off x="1584845" y="2314093"/>
            <a:ext cx="564060" cy="317321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1" name="27 Conector recto de flecha"/>
          <p:cNvCxnSpPr/>
          <p:nvPr/>
        </p:nvCxnSpPr>
        <p:spPr>
          <a:xfrm flipH="1" flipV="1">
            <a:off x="5547466" y="2373575"/>
            <a:ext cx="960212" cy="1161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57"/>
          <p:cNvCxnSpPr/>
          <p:nvPr/>
        </p:nvCxnSpPr>
        <p:spPr>
          <a:xfrm>
            <a:off x="4927144" y="1400267"/>
            <a:ext cx="500321" cy="29106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58"/>
          <p:cNvSpPr/>
          <p:nvPr/>
        </p:nvSpPr>
        <p:spPr>
          <a:xfrm>
            <a:off x="5723831" y="989151"/>
            <a:ext cx="3595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400" b="1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1m</a:t>
            </a:r>
            <a:r>
              <a:rPr lang="en-US" sz="1400" b="1" baseline="30000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400" b="1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board </a:t>
            </a:r>
            <a:r>
              <a:rPr lang="en-US" sz="1400" b="1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 6 ASUs hosting 24 ASICs </a:t>
            </a:r>
            <a:endParaRPr lang="en-US" sz="1400" b="1" dirty="0">
              <a:solidFill>
                <a:srgbClr val="70AD4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CuadroTexto 32"/>
          <p:cNvSpPr txBox="1"/>
          <p:nvPr/>
        </p:nvSpPr>
        <p:spPr>
          <a:xfrm>
            <a:off x="51334" y="1102943"/>
            <a:ext cx="41606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Electronics readout for the 1m</a:t>
            </a:r>
            <a:r>
              <a:rPr lang="en-US" b="1" baseline="30000" dirty="0" smtClean="0">
                <a:solidFill>
                  <a:schemeClr val="accent2">
                    <a:lumMod val="50000"/>
                  </a:schemeClr>
                </a:solidFill>
              </a:rPr>
              <a:t>3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</a:rPr>
              <a:t>prototipo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b="1" baseline="30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602" y="2946430"/>
            <a:ext cx="916561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1 DIF (detector </a:t>
            </a:r>
            <a:r>
              <a:rPr lang="en-US" sz="1600" dirty="0" err="1" smtClean="0"/>
              <a:t>InterFace</a:t>
            </a:r>
            <a:r>
              <a:rPr lang="en-US" sz="1600" dirty="0" smtClean="0"/>
              <a:t>) for 2 ASU (Active Sensor Unit.- PCB+ASICs) </a:t>
            </a:r>
            <a:r>
              <a:rPr lang="en-US" sz="1600" dirty="0" smtClean="0">
                <a:sym typeface="Wingdings" panose="05000000000000000000" pitchFamily="2" charset="2"/>
              </a:rPr>
              <a:t> 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3 DIFs for  ONE 1m2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7" name="CuadroTexto 32"/>
          <p:cNvSpPr txBox="1"/>
          <p:nvPr/>
        </p:nvSpPr>
        <p:spPr>
          <a:xfrm>
            <a:off x="75506" y="3491716"/>
            <a:ext cx="525926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7030A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7030A0"/>
                </a:solidFill>
              </a:rPr>
              <a:t>Electronics readout for the final detector</a:t>
            </a:r>
            <a:endParaRPr lang="en-US" b="1" baseline="30000" dirty="0">
              <a:solidFill>
                <a:srgbClr val="7030A0"/>
              </a:solidFill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2" y="3922622"/>
            <a:ext cx="3344080" cy="245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" name="Connecteur droit 44"/>
          <p:cNvCxnSpPr/>
          <p:nvPr/>
        </p:nvCxnSpPr>
        <p:spPr>
          <a:xfrm>
            <a:off x="427454" y="5181600"/>
            <a:ext cx="1144691" cy="0"/>
          </a:xfrm>
          <a:prstGeom prst="line">
            <a:avLst/>
          </a:prstGeom>
          <a:ln w="444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2628494" y="5181600"/>
            <a:ext cx="581951" cy="12700"/>
          </a:xfrm>
          <a:prstGeom prst="line">
            <a:avLst/>
          </a:prstGeom>
          <a:ln w="444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1 Título"/>
          <p:cNvSpPr txBox="1">
            <a:spLocks/>
          </p:cNvSpPr>
          <p:nvPr/>
        </p:nvSpPr>
        <p:spPr>
          <a:xfrm>
            <a:off x="259463" y="109539"/>
            <a:ext cx="2689542" cy="4873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electronics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572145" y="4208388"/>
            <a:ext cx="414031" cy="190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ZoneTexte 53"/>
          <p:cNvSpPr txBox="1"/>
          <p:nvPr/>
        </p:nvSpPr>
        <p:spPr>
          <a:xfrm>
            <a:off x="1534930" y="4200282"/>
            <a:ext cx="1337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Uo</a:t>
            </a:r>
            <a:r>
              <a:rPr lang="en-US" sz="1000" dirty="0" smtClean="0"/>
              <a:t> to 9</a:t>
            </a:r>
            <a:endParaRPr lang="en-US" sz="1000" dirty="0"/>
          </a:p>
        </p:txBody>
      </p:sp>
      <p:pic>
        <p:nvPicPr>
          <p:cNvPr id="48" name="Image 4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1960" y="3922622"/>
            <a:ext cx="4412923" cy="2286260"/>
          </a:xfrm>
          <a:prstGeom prst="rect">
            <a:avLst/>
          </a:prstGeom>
        </p:spPr>
      </p:pic>
      <p:sp>
        <p:nvSpPr>
          <p:cNvPr id="49" name="Text Box 17"/>
          <p:cNvSpPr txBox="1">
            <a:spLocks noChangeArrowheads="1"/>
          </p:cNvSpPr>
          <p:nvPr/>
        </p:nvSpPr>
        <p:spPr bwMode="auto">
          <a:xfrm rot="19174581">
            <a:off x="6507678" y="4825109"/>
            <a:ext cx="780916" cy="369332"/>
          </a:xfrm>
          <a:prstGeom prst="rect">
            <a:avLst/>
          </a:prstGeom>
          <a:solidFill>
            <a:srgbClr val="F9F604">
              <a:alpha val="60001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fr-FR" dirty="0" smtClean="0">
                <a:solidFill>
                  <a:srgbClr val="FF0F0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" charset="0"/>
                <a:cs typeface="Times New Roman" pitchFamily="1" charset="0"/>
              </a:rPr>
              <a:t>ASU2</a:t>
            </a:r>
            <a:endParaRPr lang="fr-FR" dirty="0">
              <a:solidFill>
                <a:prstClr val="black"/>
              </a:solidFill>
              <a:latin typeface="Times New Roman" pitchFamily="1" charset="0"/>
              <a:cs typeface="Times New Roman" pitchFamily="1" charset="0"/>
            </a:endParaRPr>
          </a:p>
        </p:txBody>
      </p:sp>
      <p:sp>
        <p:nvSpPr>
          <p:cNvPr id="52" name="Text Box 17"/>
          <p:cNvSpPr txBox="1">
            <a:spLocks noChangeArrowheads="1"/>
          </p:cNvSpPr>
          <p:nvPr/>
        </p:nvSpPr>
        <p:spPr bwMode="auto">
          <a:xfrm rot="19437840">
            <a:off x="5664128" y="4424505"/>
            <a:ext cx="780916" cy="369332"/>
          </a:xfrm>
          <a:prstGeom prst="rect">
            <a:avLst/>
          </a:prstGeom>
          <a:solidFill>
            <a:srgbClr val="F9F604">
              <a:alpha val="60001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fr-FR" dirty="0" smtClean="0">
                <a:solidFill>
                  <a:srgbClr val="FF0F0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" charset="0"/>
                <a:cs typeface="Times New Roman" pitchFamily="1" charset="0"/>
              </a:rPr>
              <a:t>ASU2</a:t>
            </a:r>
            <a:endParaRPr lang="fr-FR" dirty="0">
              <a:solidFill>
                <a:prstClr val="black"/>
              </a:solidFill>
              <a:latin typeface="Times New Roman" pitchFamily="1" charset="0"/>
              <a:cs typeface="Times New Roman" pitchFamily="1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92967" y="574253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Data transmission to/from DAQ</a:t>
            </a:r>
            <a:r>
              <a:rPr lang="en-GB" sz="1200" dirty="0">
                <a:solidFill>
                  <a:schemeClr val="bg1"/>
                </a:solidFill>
              </a:rPr>
              <a:t> by </a:t>
            </a:r>
            <a:r>
              <a:rPr lang="en-GB" sz="1200" b="1" dirty="0">
                <a:solidFill>
                  <a:schemeClr val="bg1"/>
                </a:solidFill>
              </a:rPr>
              <a:t>Ethernet</a:t>
            </a:r>
          </a:p>
          <a:p>
            <a:r>
              <a:rPr lang="en-GB" sz="1200" dirty="0">
                <a:solidFill>
                  <a:schemeClr val="bg1"/>
                </a:solidFill>
              </a:rPr>
              <a:t>• </a:t>
            </a:r>
            <a:r>
              <a:rPr lang="en-GB" sz="1200" b="1" dirty="0">
                <a:solidFill>
                  <a:schemeClr val="bg1"/>
                </a:solidFill>
              </a:rPr>
              <a:t>Clock and synchronization </a:t>
            </a:r>
            <a:r>
              <a:rPr lang="en-GB" sz="1200" dirty="0">
                <a:solidFill>
                  <a:schemeClr val="bg1"/>
                </a:solidFill>
              </a:rPr>
              <a:t>by </a:t>
            </a:r>
            <a:r>
              <a:rPr lang="en-GB" sz="1200" b="1" dirty="0">
                <a:solidFill>
                  <a:schemeClr val="bg1"/>
                </a:solidFill>
              </a:rPr>
              <a:t>TTC</a:t>
            </a:r>
            <a:r>
              <a:rPr lang="en-GB" sz="1200" dirty="0">
                <a:solidFill>
                  <a:schemeClr val="bg1"/>
                </a:solidFill>
              </a:rPr>
              <a:t> (already used in LHC)</a:t>
            </a:r>
          </a:p>
        </p:txBody>
      </p:sp>
    </p:spTree>
    <p:extLst>
      <p:ext uri="{BB962C8B-B14F-4D97-AF65-F5344CB8AC3E}">
        <p14:creationId xmlns:p14="http://schemas.microsoft.com/office/powerpoint/2010/main" val="414897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921" y="1391005"/>
            <a:ext cx="3527332" cy="214441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44052" y="120134"/>
            <a:ext cx="575806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New 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067552" y="3079324"/>
            <a:ext cx="14097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400" dirty="0" smtClean="0"/>
              <a:t>EBW@CERN</a:t>
            </a:r>
            <a:endParaRPr lang="cy-GB" sz="1400" dirty="0"/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6EBA4047-AB2A-044E-B85F-6AA83F8F01D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19928" y="3165413"/>
            <a:ext cx="2787322" cy="3527335"/>
          </a:xfrm>
          <a:prstGeom prst="rect">
            <a:avLst/>
          </a:prstGeom>
        </p:spPr>
      </p:pic>
      <p:pic>
        <p:nvPicPr>
          <p:cNvPr id="8" name="Image 7" descr="Capture d’écran 2019-02-27 à 00.34.0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17" y="4040483"/>
            <a:ext cx="3448670" cy="228225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2794" y="744676"/>
            <a:ext cx="8184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Goal: </a:t>
            </a:r>
            <a:r>
              <a:rPr lang="en-GB" dirty="0" smtClean="0"/>
              <a:t>To fix the steel plate replace bolts with EWB to reduce the dead zone and the deformation</a:t>
            </a:r>
            <a:endParaRPr lang="en-GB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117" y="1391005"/>
            <a:ext cx="3448670" cy="2433022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flipH="1">
            <a:off x="2352294" y="1139994"/>
            <a:ext cx="1702887" cy="1024551"/>
          </a:xfrm>
          <a:prstGeom prst="straightConnector1">
            <a:avLst/>
          </a:prstGeom>
          <a:ln w="9398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2943976" y="1139994"/>
            <a:ext cx="2294567" cy="3824029"/>
          </a:xfrm>
          <a:prstGeom prst="straightConnector1">
            <a:avLst/>
          </a:prstGeom>
          <a:ln w="9398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5238542" y="5901993"/>
            <a:ext cx="22224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Deformation&lt; 1mm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459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1674025" y="995691"/>
            <a:ext cx="5786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Conclusion</a:t>
            </a:r>
            <a:endParaRPr lang="en-GB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793719" y="2265557"/>
            <a:ext cx="71434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 A </a:t>
            </a:r>
            <a:r>
              <a:rPr lang="en-GB" dirty="0" smtClean="0"/>
              <a:t>lot of activities within CALICE</a:t>
            </a:r>
          </a:p>
          <a:p>
            <a:endParaRPr lang="en-GB" dirty="0" smtClean="0"/>
          </a:p>
          <a:p>
            <a:r>
              <a:rPr lang="en-GB" dirty="0" smtClean="0"/>
              <a:t>- Technological </a:t>
            </a:r>
            <a:r>
              <a:rPr lang="en-GB" dirty="0" smtClean="0"/>
              <a:t>prototypes have been built or </a:t>
            </a:r>
            <a:r>
              <a:rPr lang="en-GB" dirty="0"/>
              <a:t> </a:t>
            </a:r>
            <a:r>
              <a:rPr lang="en-GB" dirty="0" smtClean="0"/>
              <a:t>being completed.</a:t>
            </a:r>
          </a:p>
          <a:p>
            <a:endParaRPr lang="en-GB" dirty="0" smtClean="0"/>
          </a:p>
          <a:p>
            <a:r>
              <a:rPr lang="en-GB" dirty="0" smtClean="0"/>
              <a:t>- A </a:t>
            </a:r>
            <a:r>
              <a:rPr lang="en-GB" dirty="0" smtClean="0"/>
              <a:t>big progress </a:t>
            </a:r>
            <a:r>
              <a:rPr lang="en-GB" dirty="0" smtClean="0"/>
              <a:t>on </a:t>
            </a:r>
            <a:r>
              <a:rPr lang="en-GB" dirty="0" err="1" smtClean="0"/>
              <a:t>Scint</a:t>
            </a:r>
            <a:r>
              <a:rPr lang="en-GB" dirty="0" smtClean="0"/>
              <a:t>-W </a:t>
            </a:r>
            <a:r>
              <a:rPr lang="en-GB" dirty="0" smtClean="0"/>
              <a:t>ECAL  </a:t>
            </a:r>
            <a:r>
              <a:rPr lang="en-GB" dirty="0" smtClean="0"/>
              <a:t>and MAPS ECAL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803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81" y="1357393"/>
            <a:ext cx="3348000" cy="2511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000" y="1226838"/>
            <a:ext cx="5368320" cy="524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04480" y="4233453"/>
            <a:ext cx="2721600" cy="2493992"/>
          </a:xfrm>
          <a:prstGeom prst="rect">
            <a:avLst/>
          </a:prstGeom>
          <a:blipFill dpi="0" rotWithShape="0">
            <a:blip r:embed="rId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 cap="flat">
                <a:solidFill>
                  <a:srgbClr val="FF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6120" tIns="-237776" rIns="96120" bIns="51120" anchorCtr="1"/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</a:pPr>
            <a:r>
              <a:rPr lang="fr-FR" sz="1600" baseline="33000">
                <a:solidFill>
                  <a:srgbClr val="000000"/>
                </a:solidFill>
              </a:rPr>
              <a:t>57</a:t>
            </a:r>
            <a:r>
              <a:rPr lang="fr-FR" sz="1600">
                <a:solidFill>
                  <a:srgbClr val="000000"/>
                </a:solidFill>
              </a:rPr>
              <a:t>Co response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449440" y="3824506"/>
            <a:ext cx="1242720" cy="49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6120" tIns="65344" rIns="96120" bIns="51120"/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r>
              <a:rPr lang="fr-FR" sz="1600"/>
              <a:t>S/N</a:t>
            </a:r>
            <a:r>
              <a:rPr lang="fr-FR" sz="1600" baseline="-33000"/>
              <a:t>ADC</a:t>
            </a:r>
            <a:r>
              <a:rPr lang="fr-FR" sz="1600"/>
              <a:t> ~ 30</a:t>
            </a:r>
          </a:p>
        </p:txBody>
      </p:sp>
    </p:spTree>
    <p:extLst>
      <p:ext uri="{BB962C8B-B14F-4D97-AF65-F5344CB8AC3E}">
        <p14:creationId xmlns:p14="http://schemas.microsoft.com/office/powerpoint/2010/main" val="42170946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787400"/>
            <a:ext cx="7054850" cy="5509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6" name="Grouper 5"/>
          <p:cNvGrpSpPr/>
          <p:nvPr/>
        </p:nvGrpSpPr>
        <p:grpSpPr>
          <a:xfrm>
            <a:off x="2362200" y="1879600"/>
            <a:ext cx="4305300" cy="3365545"/>
            <a:chOff x="2514600" y="2197100"/>
            <a:chExt cx="4305300" cy="3365545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2197100"/>
              <a:ext cx="4305300" cy="33655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Rectangle 28"/>
            <p:cNvSpPr>
              <a:spLocks noChangeArrowheads="1"/>
            </p:cNvSpPr>
            <p:nvPr/>
          </p:nvSpPr>
          <p:spPr bwMode="auto">
            <a:xfrm>
              <a:off x="4241800" y="4450556"/>
              <a:ext cx="12366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/>
                <a:t>30%/</a:t>
              </a:r>
              <a:r>
                <a:rPr lang="en-US" b="1" dirty="0">
                  <a:sym typeface="Symbol" charset="0"/>
                </a:rPr>
                <a:t></a:t>
              </a:r>
              <a:r>
                <a:rPr lang="en-US" b="1" dirty="0"/>
                <a:t>E</a:t>
              </a:r>
              <a:endParaRPr lang="en-GB" b="1" dirty="0"/>
            </a:p>
          </p:txBody>
        </p:sp>
      </p:grpSp>
      <p:sp>
        <p:nvSpPr>
          <p:cNvPr id="7" name="ZoneTexte 6"/>
          <p:cNvSpPr txBox="1"/>
          <p:nvPr/>
        </p:nvSpPr>
        <p:spPr>
          <a:xfrm>
            <a:off x="927100" y="368300"/>
            <a:ext cx="705485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 view </a:t>
            </a:r>
            <a:r>
              <a:rPr lang="en-GB" dirty="0"/>
              <a:t>o</a:t>
            </a:r>
            <a:r>
              <a:rPr lang="en-GB" dirty="0" smtClean="0"/>
              <a:t>f a simulated event in a high granularity detector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971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596900" y="559980"/>
            <a:ext cx="7861300" cy="710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G</a:t>
            </a:r>
            <a:r>
              <a:rPr lang="en-GB" sz="2400" b="1" dirty="0" smtClean="0">
                <a:solidFill>
                  <a:srgbClr val="FF0000"/>
                </a:solidFill>
              </a:rPr>
              <a:t>oing granular</a:t>
            </a:r>
          </a:p>
          <a:p>
            <a:pPr algn="ctr"/>
            <a:endParaRPr lang="en-GB" dirty="0"/>
          </a:p>
          <a:p>
            <a:r>
              <a:rPr lang="en-GB" dirty="0" smtClean="0"/>
              <a:t>For PFA the finer the better but: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ECAL</a:t>
            </a:r>
            <a:r>
              <a:rPr lang="en-GB" dirty="0" smtClean="0"/>
              <a:t>: X</a:t>
            </a:r>
            <a:r>
              <a:rPr lang="en-GB" baseline="-5999" dirty="0" smtClean="0"/>
              <a:t>0</a:t>
            </a:r>
            <a:r>
              <a:rPr lang="en-GB" dirty="0" smtClean="0"/>
              <a:t>, </a:t>
            </a:r>
            <a:r>
              <a:rPr lang="en-GB" dirty="0" err="1" smtClean="0"/>
              <a:t>ρ</a:t>
            </a:r>
            <a:r>
              <a:rPr lang="en-GB" baseline="-5999" dirty="0" err="1" smtClean="0"/>
              <a:t>M</a:t>
            </a:r>
            <a:r>
              <a:rPr lang="en-GB" baseline="-5999" dirty="0" smtClean="0"/>
              <a:t> </a:t>
            </a:r>
            <a:r>
              <a:rPr lang="en-GB" dirty="0" smtClean="0"/>
              <a:t>(length scale &amp;Moliere Radius)</a:t>
            </a:r>
          </a:p>
          <a:p>
            <a:endParaRPr lang="en-GB" dirty="0"/>
          </a:p>
          <a:p>
            <a:pPr marL="273489" indent="-206062">
              <a:buSzPct val="125000"/>
              <a:buChar char="•"/>
            </a:pPr>
            <a:r>
              <a:rPr lang="en-US" dirty="0" smtClean="0"/>
              <a:t>in W: X</a:t>
            </a:r>
            <a:r>
              <a:rPr lang="en-US" baseline="-5999" dirty="0" smtClean="0"/>
              <a:t>0</a:t>
            </a:r>
            <a:r>
              <a:rPr lang="en-US" dirty="0" smtClean="0"/>
              <a:t> ~ 3.5  mm, </a:t>
            </a:r>
            <a:r>
              <a:rPr lang="en-US" dirty="0" err="1" smtClean="0"/>
              <a:t>ρ</a:t>
            </a:r>
            <a:r>
              <a:rPr lang="en-US" baseline="-5999" dirty="0" err="1" smtClean="0"/>
              <a:t>M</a:t>
            </a:r>
            <a:r>
              <a:rPr lang="en-US" baseline="-5999" dirty="0" smtClean="0"/>
              <a:t> </a:t>
            </a:r>
            <a:r>
              <a:rPr lang="en-US" dirty="0" smtClean="0"/>
              <a:t>~ 9 mm  </a:t>
            </a:r>
          </a:p>
          <a:p>
            <a:pPr marL="273489" indent="-206062">
              <a:buSzPct val="125000"/>
              <a:buChar char="•"/>
            </a:pPr>
            <a:r>
              <a:rPr lang="en-US" dirty="0" smtClean="0"/>
              <a:t>in Fe: X</a:t>
            </a:r>
            <a:r>
              <a:rPr lang="en-US" baseline="-5999" dirty="0" smtClean="0"/>
              <a:t>0</a:t>
            </a:r>
            <a:r>
              <a:rPr lang="en-US" dirty="0" smtClean="0"/>
              <a:t> ~ 18 mm, </a:t>
            </a:r>
            <a:r>
              <a:rPr lang="en-US" dirty="0" err="1" smtClean="0"/>
              <a:t>ρ</a:t>
            </a:r>
            <a:r>
              <a:rPr lang="en-US" baseline="-5999" dirty="0" err="1" smtClean="0"/>
              <a:t>M</a:t>
            </a:r>
            <a:r>
              <a:rPr lang="en-US" baseline="-5999" dirty="0" smtClean="0"/>
              <a:t> </a:t>
            </a:r>
            <a:r>
              <a:rPr lang="en-US" dirty="0" smtClean="0"/>
              <a:t>~ 17 mm</a:t>
            </a:r>
          </a:p>
          <a:p>
            <a:pPr marL="67427">
              <a:buSzPct val="125000"/>
            </a:pPr>
            <a:r>
              <a:rPr lang="en-US" dirty="0" smtClean="0"/>
              <a:t>   </a:t>
            </a:r>
          </a:p>
          <a:p>
            <a:pPr marL="67427">
              <a:buSzPct val="125000"/>
            </a:pPr>
            <a:r>
              <a:rPr lang="en-US" dirty="0" smtClean="0"/>
              <a:t>W is better in the ECAL to separate close-by photons and also  </a:t>
            </a:r>
          </a:p>
          <a:p>
            <a:pPr marL="67427">
              <a:buSzPct val="125000"/>
            </a:pPr>
            <a:r>
              <a:rPr lang="en-US" dirty="0" smtClean="0"/>
              <a:t>longitudinal EM/had contributions.</a:t>
            </a:r>
          </a:p>
          <a:p>
            <a:pPr marL="67427">
              <a:buSzPct val="125000"/>
            </a:pPr>
            <a:r>
              <a:rPr lang="en-US" dirty="0" smtClean="0"/>
              <a:t>   </a:t>
            </a:r>
          </a:p>
          <a:p>
            <a:pPr marL="67427" lvl="1">
              <a:buSzPct val="125000"/>
            </a:pPr>
            <a:r>
              <a:rPr lang="en-GB" b="1" dirty="0" smtClean="0">
                <a:solidFill>
                  <a:srgbClr val="A96D2B"/>
                </a:solidFill>
              </a:rPr>
              <a:t>HCAL</a:t>
            </a:r>
            <a:r>
              <a:rPr lang="en-GB" dirty="0" smtClean="0"/>
              <a:t>: length scale ~ </a:t>
            </a:r>
            <a:r>
              <a:rPr lang="en-GB" dirty="0" err="1" smtClean="0"/>
              <a:t>λ</a:t>
            </a:r>
            <a:r>
              <a:rPr lang="en-GB" baseline="-5999" dirty="0" err="1" smtClean="0"/>
              <a:t>I</a:t>
            </a:r>
            <a:r>
              <a:rPr lang="en-GB" dirty="0" smtClean="0"/>
              <a:t>, but EM sub-showers impose requirements not too much different than in ECAL.</a:t>
            </a:r>
          </a:p>
          <a:p>
            <a:pPr marL="67427" lvl="1">
              <a:buSzPct val="125000"/>
            </a:pPr>
            <a:endParaRPr lang="en-GB" dirty="0" smtClean="0"/>
          </a:p>
          <a:p>
            <a:pPr marL="273489" indent="-206062">
              <a:buSzPct val="125000"/>
              <a:buChar char="•"/>
            </a:pPr>
            <a:r>
              <a:rPr lang="en-US" dirty="0" smtClean="0"/>
              <a:t>in W: </a:t>
            </a:r>
            <a:r>
              <a:rPr lang="en-GB" dirty="0" err="1" smtClean="0"/>
              <a:t>λ</a:t>
            </a:r>
            <a:r>
              <a:rPr lang="en-GB" baseline="-5999" dirty="0" err="1" smtClean="0"/>
              <a:t>I</a:t>
            </a:r>
            <a:r>
              <a:rPr lang="en-GB" dirty="0" smtClean="0"/>
              <a:t> ~ </a:t>
            </a:r>
            <a:r>
              <a:rPr lang="en-US" dirty="0" smtClean="0"/>
              <a:t>11  cm  </a:t>
            </a:r>
          </a:p>
          <a:p>
            <a:pPr marL="273489" indent="-206062">
              <a:buSzPct val="125000"/>
              <a:buChar char="•"/>
            </a:pPr>
            <a:r>
              <a:rPr lang="en-US" dirty="0" smtClean="0"/>
              <a:t>in Fe  </a:t>
            </a:r>
            <a:r>
              <a:rPr lang="en-GB" dirty="0" err="1" smtClean="0"/>
              <a:t>λ</a:t>
            </a:r>
            <a:r>
              <a:rPr lang="en-GB" baseline="-5999" dirty="0" err="1" smtClean="0"/>
              <a:t>I</a:t>
            </a:r>
            <a:r>
              <a:rPr lang="en-GB" dirty="0" smtClean="0"/>
              <a:t> ~ </a:t>
            </a:r>
            <a:r>
              <a:rPr lang="en-US" dirty="0" smtClean="0"/>
              <a:t>17 cm</a:t>
            </a:r>
          </a:p>
          <a:p>
            <a:pPr marL="67427">
              <a:buSzPct val="125000"/>
            </a:pPr>
            <a:endParaRPr lang="en-US" dirty="0"/>
          </a:p>
          <a:p>
            <a:pPr marL="67427">
              <a:buSzPct val="125000"/>
            </a:pPr>
            <a:r>
              <a:rPr lang="en-US" dirty="0" smtClean="0"/>
              <a:t>However, robust mechanical structure and abundant neutrons production favors Iron.</a:t>
            </a:r>
          </a:p>
          <a:p>
            <a:pPr marL="67427" lvl="1">
              <a:buSzPct val="125000"/>
            </a:pPr>
            <a:endParaRPr lang="en-GB" dirty="0" smtClean="0"/>
          </a:p>
          <a:p>
            <a:pPr marL="67427">
              <a:buSzPct val="125000"/>
            </a:pPr>
            <a:endParaRPr lang="en-US" dirty="0" smtClean="0"/>
          </a:p>
          <a:p>
            <a:pPr marL="67427">
              <a:buSzPct val="125000"/>
            </a:pPr>
            <a:endParaRPr lang="en-US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8122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384184" y="714323"/>
            <a:ext cx="8447243" cy="54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CALICE technologies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Highly granular calorimeters  require enormous number of electronic channels</a:t>
            </a:r>
          </a:p>
          <a:p>
            <a:endParaRPr lang="en-GB" dirty="0"/>
          </a:p>
          <a:p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GB" dirty="0" smtClean="0">
                <a:sym typeface="Wingdings"/>
              </a:rPr>
              <a:t>Cost and </a:t>
            </a:r>
            <a:r>
              <a:rPr lang="en-GB" dirty="0" smtClean="0"/>
              <a:t>power consumption issues</a:t>
            </a:r>
          </a:p>
          <a:p>
            <a:pPr marL="285750" indent="-285750">
              <a:buFont typeface="Wingdings" charset="0"/>
              <a:buChar char="à"/>
            </a:pPr>
            <a:endParaRPr lang="en-GB" dirty="0" smtClean="0"/>
          </a:p>
          <a:p>
            <a:r>
              <a:rPr lang="en-GB" dirty="0" smtClean="0"/>
              <a:t>PFA calorimeters require full active zones</a:t>
            </a:r>
          </a:p>
          <a:p>
            <a:endParaRPr lang="en-GB" dirty="0"/>
          </a:p>
          <a:p>
            <a:r>
              <a:rPr lang="en-GB" b="1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GB" dirty="0" smtClean="0">
                <a:sym typeface="Wingdings"/>
              </a:rPr>
              <a:t> Embedded electronics and integration issues</a:t>
            </a:r>
          </a:p>
          <a:p>
            <a:pPr marL="285750" indent="-285750">
              <a:buFont typeface="Wingdings" charset="0"/>
              <a:buChar char="à"/>
            </a:pPr>
            <a:endParaRPr lang="en-GB" b="1" dirty="0">
              <a:solidFill>
                <a:srgbClr val="660066"/>
              </a:solidFill>
              <a:sym typeface="Wingdings"/>
            </a:endParaRPr>
          </a:p>
          <a:p>
            <a:endParaRPr lang="en-GB" b="1" dirty="0" smtClean="0">
              <a:solidFill>
                <a:srgbClr val="660066"/>
              </a:solidFill>
              <a:sym typeface="Wingdings"/>
            </a:endParaRPr>
          </a:p>
          <a:p>
            <a:r>
              <a:rPr lang="en-GB" b="1" dirty="0" smtClean="0">
                <a:solidFill>
                  <a:srgbClr val="660066"/>
                </a:solidFill>
                <a:sym typeface="Wingdings"/>
              </a:rPr>
              <a:t>These challenges are addressed by the CALICE groups for the different proposed technologies. Common issues are addressed in the collaboration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236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452438"/>
            <a:ext cx="6781800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Accolade ouvrante 4"/>
          <p:cNvSpPr/>
          <p:nvPr/>
        </p:nvSpPr>
        <p:spPr>
          <a:xfrm rot="16200000">
            <a:off x="3882449" y="2349500"/>
            <a:ext cx="1048905" cy="4216401"/>
          </a:xfrm>
          <a:prstGeom prst="leftBrace">
            <a:avLst>
              <a:gd name="adj1" fmla="val 833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2044700" y="5138306"/>
            <a:ext cx="4813300" cy="369332"/>
          </a:xfrm>
          <a:prstGeom prst="rect">
            <a:avLst/>
          </a:prstGeom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Common readout electronics, common DAQ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657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393700" y="227568"/>
            <a:ext cx="158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Prototypes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20" name="Grouper 19"/>
          <p:cNvGrpSpPr/>
          <p:nvPr/>
        </p:nvGrpSpPr>
        <p:grpSpPr>
          <a:xfrm>
            <a:off x="393700" y="2824833"/>
            <a:ext cx="8521700" cy="447505"/>
            <a:chOff x="368300" y="2600495"/>
            <a:chExt cx="8102600" cy="447505"/>
          </a:xfrm>
        </p:grpSpPr>
        <p:cxnSp>
          <p:nvCxnSpPr>
            <p:cNvPr id="6" name="Connecteur droit avec flèche 5"/>
            <p:cNvCxnSpPr/>
            <p:nvPr/>
          </p:nvCxnSpPr>
          <p:spPr>
            <a:xfrm>
              <a:off x="508000" y="3048000"/>
              <a:ext cx="7962900" cy="0"/>
            </a:xfrm>
            <a:prstGeom prst="straightConnector1">
              <a:avLst/>
            </a:prstGeom>
            <a:ln w="762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368300" y="2616200"/>
              <a:ext cx="6595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2005</a:t>
              </a:r>
              <a:endParaRPr lang="en-GB" sz="1600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765300" y="2616200"/>
              <a:ext cx="6591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2007</a:t>
              </a:r>
              <a:endParaRPr lang="en-GB" sz="16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4267200" y="2625309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2011</a:t>
              </a:r>
              <a:endParaRPr lang="en-GB" sz="16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000318" y="2608348"/>
              <a:ext cx="627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2012</a:t>
              </a:r>
              <a:endParaRPr lang="en-GB" sz="16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7275283" y="2600495"/>
              <a:ext cx="604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2018</a:t>
              </a:r>
              <a:endParaRPr lang="en-GB" sz="16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479800" y="2616200"/>
              <a:ext cx="6393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2010</a:t>
              </a:r>
              <a:endParaRPr lang="en-GB" sz="1600" dirty="0"/>
            </a:p>
          </p:txBody>
        </p:sp>
      </p:grpSp>
      <p:pic>
        <p:nvPicPr>
          <p:cNvPr id="1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98601" y="1392227"/>
            <a:ext cx="1244600" cy="1067898"/>
          </a:xfrm>
          <a:prstGeom prst="rect">
            <a:avLst/>
          </a:prstGeom>
          <a:ln w="12700"/>
        </p:spPr>
      </p:pic>
      <p:pic>
        <p:nvPicPr>
          <p:cNvPr id="18" name="calicedetectors_small.jpg" descr="calicedetectors_small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73202" y="3848100"/>
            <a:ext cx="1269999" cy="1102666"/>
          </a:xfrm>
          <a:prstGeom prst="rect">
            <a:avLst/>
          </a:prstGeom>
          <a:ln w="12700"/>
        </p:spPr>
      </p:pic>
      <p:pic>
        <p:nvPicPr>
          <p:cNvPr id="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328825" y="3848100"/>
            <a:ext cx="1317949" cy="1067898"/>
          </a:xfrm>
          <a:prstGeom prst="rect">
            <a:avLst/>
          </a:prstGeom>
          <a:ln w="12700"/>
        </p:spPr>
      </p:pic>
      <p:pic>
        <p:nvPicPr>
          <p:cNvPr id="2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66140" y="1300852"/>
            <a:ext cx="1397231" cy="1067898"/>
          </a:xfrm>
          <a:prstGeom prst="rect">
            <a:avLst/>
          </a:prstGeom>
          <a:ln w="12700"/>
        </p:spPr>
      </p:pic>
      <p:pic>
        <p:nvPicPr>
          <p:cNvPr id="23" name="Image 22" descr="Capture d’écran 2017-05-20 à 13.41.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3567" y="1270000"/>
            <a:ext cx="1457733" cy="1067898"/>
          </a:xfrm>
          <a:prstGeom prst="rect">
            <a:avLst/>
          </a:prstGeom>
        </p:spPr>
      </p:pic>
      <p:cxnSp>
        <p:nvCxnSpPr>
          <p:cNvPr id="25" name="Connecteur droit 24"/>
          <p:cNvCxnSpPr/>
          <p:nvPr/>
        </p:nvCxnSpPr>
        <p:spPr>
          <a:xfrm>
            <a:off x="4646774" y="0"/>
            <a:ext cx="131193" cy="63716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Image 26" descr="Capture d’écran 2018-10-17 à 14.59.4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0" y="3717767"/>
            <a:ext cx="1332674" cy="1232999"/>
          </a:xfrm>
          <a:prstGeom prst="rect">
            <a:avLst/>
          </a:prstGeom>
        </p:spPr>
      </p:pic>
      <p:pic>
        <p:nvPicPr>
          <p:cNvPr id="28" name="Image 27" descr="Capture d’écran 2018-10-17 à 15.00.5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193" y="1270000"/>
            <a:ext cx="1560722" cy="1004398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477285" y="5283200"/>
            <a:ext cx="79673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-SDHCAL was operated also by adding 4 </a:t>
            </a:r>
            <a:r>
              <a:rPr lang="en-GB" sz="1400" dirty="0" err="1" smtClean="0"/>
              <a:t>Micromegas</a:t>
            </a:r>
            <a:r>
              <a:rPr lang="en-GB" sz="1400" dirty="0" smtClean="0"/>
              <a:t> layers in 2012</a:t>
            </a:r>
          </a:p>
          <a:p>
            <a:r>
              <a:rPr lang="en-GB" sz="1400" dirty="0" smtClean="0"/>
              <a:t>-DHCAL and AHCAL were operated with tungsten absorber in 2012</a:t>
            </a:r>
          </a:p>
          <a:p>
            <a:r>
              <a:rPr lang="en-GB" sz="1400" dirty="0" smtClean="0"/>
              <a:t>-Devices to measure timing were added to AHCAL, SDHCAL to study shower time evolution</a:t>
            </a:r>
          </a:p>
          <a:p>
            <a:r>
              <a:rPr lang="en-GB" sz="1400" dirty="0" smtClean="0"/>
              <a:t>-FOCAL (MAPS technology) was tested in 2016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6591301" y="263267"/>
            <a:ext cx="1702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Power-pulsed</a:t>
            </a:r>
          </a:p>
          <a:p>
            <a:r>
              <a:rPr lang="en-GB" sz="1200" dirty="0" smtClean="0"/>
              <a:t>Embedded electronics</a:t>
            </a:r>
          </a:p>
          <a:p>
            <a:r>
              <a:rPr lang="en-GB" sz="1200" dirty="0" smtClean="0"/>
              <a:t>compactness</a:t>
            </a:r>
            <a:endParaRPr lang="en-GB" sz="1200" dirty="0"/>
          </a:p>
        </p:txBody>
      </p:sp>
      <p:sp>
        <p:nvSpPr>
          <p:cNvPr id="31" name="ZoneTexte 30"/>
          <p:cNvSpPr txBox="1"/>
          <p:nvPr/>
        </p:nvSpPr>
        <p:spPr>
          <a:xfrm>
            <a:off x="4790667" y="696099"/>
            <a:ext cx="1508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A9432B"/>
                </a:solidFill>
              </a:rPr>
              <a:t>Technological</a:t>
            </a:r>
            <a:endParaRPr lang="en-GB" sz="1400" b="1" dirty="0">
              <a:solidFill>
                <a:srgbClr val="A9432B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435103" y="750332"/>
            <a:ext cx="1508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Physics</a:t>
            </a:r>
            <a:endParaRPr lang="en-GB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943294" y="366067"/>
            <a:ext cx="1394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Granularity</a:t>
            </a:r>
          </a:p>
          <a:p>
            <a:r>
              <a:rPr lang="en-GB" sz="1200" dirty="0" smtClean="0"/>
              <a:t>Proof of principal</a:t>
            </a:r>
            <a:endParaRPr lang="en-GB" sz="1200" dirty="0"/>
          </a:p>
        </p:txBody>
      </p:sp>
      <p:sp>
        <p:nvSpPr>
          <p:cNvPr id="35" name="ZoneTexte 34"/>
          <p:cNvSpPr txBox="1"/>
          <p:nvPr/>
        </p:nvSpPr>
        <p:spPr>
          <a:xfrm>
            <a:off x="1862959" y="2460125"/>
            <a:ext cx="588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Si-W</a:t>
            </a:r>
            <a:endParaRPr lang="en-GB" sz="1200" dirty="0"/>
          </a:p>
        </p:txBody>
      </p:sp>
      <p:sp>
        <p:nvSpPr>
          <p:cNvPr id="36" name="ZoneTexte 35"/>
          <p:cNvSpPr txBox="1"/>
          <p:nvPr/>
        </p:nvSpPr>
        <p:spPr>
          <a:xfrm>
            <a:off x="7501759" y="2368750"/>
            <a:ext cx="942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Si-W </a:t>
            </a:r>
            <a:r>
              <a:rPr lang="en-GB" sz="1200" dirty="0" smtClean="0">
                <a:sym typeface="Wingdings"/>
              </a:rPr>
              <a:t></a:t>
            </a:r>
            <a:endParaRPr lang="en-GB" sz="1200" dirty="0"/>
          </a:p>
        </p:txBody>
      </p:sp>
      <p:sp>
        <p:nvSpPr>
          <p:cNvPr id="37" name="ZoneTexte 36"/>
          <p:cNvSpPr txBox="1"/>
          <p:nvPr/>
        </p:nvSpPr>
        <p:spPr>
          <a:xfrm>
            <a:off x="3640739" y="3462493"/>
            <a:ext cx="853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Scint</a:t>
            </a:r>
            <a:r>
              <a:rPr lang="en-GB" sz="1200" dirty="0" smtClean="0"/>
              <a:t>-W</a:t>
            </a:r>
            <a:endParaRPr lang="en-GB" sz="1200" dirty="0"/>
          </a:p>
        </p:txBody>
      </p:sp>
      <p:sp>
        <p:nvSpPr>
          <p:cNvPr id="39" name="ZoneTexte 38"/>
          <p:cNvSpPr txBox="1"/>
          <p:nvPr/>
        </p:nvSpPr>
        <p:spPr>
          <a:xfrm>
            <a:off x="7413411" y="3336693"/>
            <a:ext cx="880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AHCAL</a:t>
            </a:r>
            <a:endParaRPr lang="en-GB" sz="1200" dirty="0"/>
          </a:p>
        </p:txBody>
      </p:sp>
      <p:sp>
        <p:nvSpPr>
          <p:cNvPr id="40" name="ZoneTexte 39"/>
          <p:cNvSpPr txBox="1"/>
          <p:nvPr/>
        </p:nvSpPr>
        <p:spPr>
          <a:xfrm>
            <a:off x="1862959" y="3475193"/>
            <a:ext cx="880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AHCAL</a:t>
            </a:r>
            <a:endParaRPr lang="en-GB" sz="1200" dirty="0"/>
          </a:p>
        </p:txBody>
      </p:sp>
      <p:sp>
        <p:nvSpPr>
          <p:cNvPr id="41" name="ZoneTexte 40"/>
          <p:cNvSpPr txBox="1"/>
          <p:nvPr/>
        </p:nvSpPr>
        <p:spPr>
          <a:xfrm>
            <a:off x="3898405" y="2415875"/>
            <a:ext cx="880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</a:t>
            </a:r>
            <a:r>
              <a:rPr lang="en-GB" sz="1200" dirty="0" smtClean="0"/>
              <a:t>HCAL</a:t>
            </a:r>
            <a:endParaRPr lang="en-GB" sz="1200" dirty="0"/>
          </a:p>
        </p:txBody>
      </p:sp>
      <p:sp>
        <p:nvSpPr>
          <p:cNvPr id="42" name="ZoneTexte 41"/>
          <p:cNvSpPr txBox="1"/>
          <p:nvPr/>
        </p:nvSpPr>
        <p:spPr>
          <a:xfrm>
            <a:off x="5485663" y="2397025"/>
            <a:ext cx="880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SDHCAL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2621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I.Laktineh         CEPC Oxford workshp 2019</a:t>
            </a:r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388166" y="279400"/>
            <a:ext cx="8204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Most of the readout electronics and the DAQ system were developed in common within CALICE:  first, second and third ROC generations.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727" y="925731"/>
            <a:ext cx="1561582" cy="140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666" y="1016000"/>
            <a:ext cx="1841500" cy="140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5" descr="DCAL_Mark_III_cropp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075" y="1016000"/>
            <a:ext cx="1689657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66" y="1016000"/>
            <a:ext cx="1739900" cy="140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814327" y="2330668"/>
            <a:ext cx="1548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HARDROC</a:t>
            </a:r>
            <a:endParaRPr lang="en-GB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557466" y="2377638"/>
            <a:ext cx="132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</a:t>
            </a:r>
            <a:r>
              <a:rPr lang="en-GB" sz="1400" dirty="0" smtClean="0"/>
              <a:t>SKIROC   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  (</a:t>
            </a:r>
            <a:r>
              <a:rPr lang="en-GB" sz="1400" dirty="0" err="1" smtClean="0"/>
              <a:t>SiW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2717800" y="2454909"/>
            <a:ext cx="14803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 </a:t>
            </a:r>
            <a:r>
              <a:rPr lang="en-GB" sz="1400" dirty="0" smtClean="0"/>
              <a:t> SPIROC</a:t>
            </a:r>
          </a:p>
          <a:p>
            <a:pPr algn="ctr"/>
            <a:r>
              <a:rPr lang="en-GB" sz="1400" dirty="0" smtClean="0"/>
              <a:t>(</a:t>
            </a:r>
            <a:r>
              <a:rPr lang="en-GB" sz="1200" dirty="0" smtClean="0"/>
              <a:t>AHCAL-</a:t>
            </a:r>
            <a:r>
              <a:rPr lang="en-GB" sz="1200" dirty="0" err="1" smtClean="0"/>
              <a:t>Scint</a:t>
            </a:r>
            <a:r>
              <a:rPr lang="en-GB" sz="1200" dirty="0" smtClean="0"/>
              <a:t>-W)</a:t>
            </a:r>
            <a:endParaRPr lang="en-GB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4641850" y="2420937"/>
            <a:ext cx="154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</a:t>
            </a:r>
            <a:r>
              <a:rPr lang="en-GB" sz="1400" dirty="0" smtClean="0"/>
              <a:t>DCAL</a:t>
            </a:r>
            <a:endParaRPr lang="en-GB" sz="1400" dirty="0"/>
          </a:p>
        </p:txBody>
      </p:sp>
      <p:pic>
        <p:nvPicPr>
          <p:cNvPr id="12" name="Picture 7" descr="DAQ-Gen_scheme_alph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791" y="3147536"/>
            <a:ext cx="6566418" cy="288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407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que">
  <a:themeElements>
    <a:clrScheme name="Civique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que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que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Civique.thmx</Template>
  <TotalTime>4607</TotalTime>
  <Words>2113</Words>
  <Application>Microsoft Macintosh PowerPoint</Application>
  <PresentationFormat>Présentation à l'écran (4:3)</PresentationFormat>
  <Paragraphs>410</Paragraphs>
  <Slides>35</Slides>
  <Notes>13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6" baseType="lpstr">
      <vt:lpstr>Civique</vt:lpstr>
      <vt:lpstr>CALICE calorimeters status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Beam-test 2015–2018</vt:lpstr>
      <vt:lpstr>Présentation PowerPoint</vt:lpstr>
      <vt:lpstr>Présentation PowerPoint</vt:lpstr>
      <vt:lpstr>Présentation PowerPoint</vt:lpstr>
      <vt:lpstr>Présentation PowerPoint</vt:lpstr>
      <vt:lpstr>Testbeam Setup 27. June – 4. July 2018 in H2 at SPS</vt:lpstr>
      <vt:lpstr>Event Displays and Online Monitoring</vt:lpstr>
      <vt:lpstr>Online Monitoring: Energy Sums</vt:lpstr>
      <vt:lpstr>Combined Testbeam: CMS HGCAL + CALICE AHCAL</vt:lpstr>
      <vt:lpstr>Combined Testbeam: CMS Silicon HGCAL + CALICE AHCAL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 admin</dc:creator>
  <cp:lastModifiedBy>admin admin</cp:lastModifiedBy>
  <cp:revision>60</cp:revision>
  <dcterms:created xsi:type="dcterms:W3CDTF">2018-10-16T16:07:00Z</dcterms:created>
  <dcterms:modified xsi:type="dcterms:W3CDTF">2019-04-15T13:23:33Z</dcterms:modified>
</cp:coreProperties>
</file>