
<file path=[Content_Types].xml><?xml version="1.0" encoding="utf-8"?>
<Types xmlns="http://schemas.openxmlformats.org/package/2006/content-types">
  <Default Extension="xml" ContentType="application/xml"/>
  <Default Extension="jp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374" r:id="rId3"/>
    <p:sldId id="375" r:id="rId4"/>
    <p:sldId id="376" r:id="rId5"/>
    <p:sldId id="377" r:id="rId6"/>
    <p:sldId id="378" r:id="rId7"/>
    <p:sldId id="379" r:id="rId8"/>
    <p:sldId id="332" r:id="rId9"/>
    <p:sldId id="380" r:id="rId10"/>
    <p:sldId id="381" r:id="rId11"/>
    <p:sldId id="382" r:id="rId12"/>
    <p:sldId id="383" r:id="rId13"/>
    <p:sldId id="384" r:id="rId14"/>
    <p:sldId id="385" r:id="rId15"/>
    <p:sldId id="386" r:id="rId16"/>
    <p:sldId id="357" r:id="rId17"/>
    <p:sldId id="353" r:id="rId18"/>
    <p:sldId id="362" r:id="rId19"/>
    <p:sldId id="331" r:id="rId20"/>
    <p:sldId id="349" r:id="rId21"/>
    <p:sldId id="354" r:id="rId22"/>
    <p:sldId id="364" r:id="rId23"/>
    <p:sldId id="365" r:id="rId24"/>
    <p:sldId id="367" r:id="rId25"/>
    <p:sldId id="318" r:id="rId26"/>
    <p:sldId id="358" r:id="rId27"/>
    <p:sldId id="359" r:id="rId28"/>
    <p:sldId id="360" r:id="rId29"/>
    <p:sldId id="361" r:id="rId30"/>
    <p:sldId id="372" r:id="rId31"/>
    <p:sldId id="373" r:id="rId32"/>
    <p:sldId id="355" r:id="rId33"/>
    <p:sldId id="356" r:id="rId34"/>
    <p:sldId id="350" r:id="rId35"/>
    <p:sldId id="368" r:id="rId36"/>
    <p:sldId id="328" r:id="rId37"/>
    <p:sldId id="369" r:id="rId38"/>
    <p:sldId id="370" r:id="rId39"/>
    <p:sldId id="371" r:id="rId40"/>
    <p:sldId id="290" r:id="rId41"/>
    <p:sldId id="351" r:id="rId42"/>
    <p:sldId id="333" r:id="rId43"/>
    <p:sldId id="352" r:id="rId44"/>
    <p:sldId id="337" r:id="rId45"/>
    <p:sldId id="330" r:id="rId46"/>
  </p:sldIdLst>
  <p:sldSz cx="9144000" cy="6858000" type="screen4x3"/>
  <p:notesSz cx="6858000" cy="9144000"/>
  <p:defaultTextStyle>
    <a:lvl1pPr algn="ctr" defTabSz="457200">
      <a:defRPr sz="1400">
        <a:solidFill>
          <a:srgbClr val="464653"/>
        </a:solidFill>
        <a:uFill>
          <a:solidFill>
            <a:srgbClr val="464653"/>
          </a:solidFill>
        </a:uFill>
        <a:latin typeface="+mn-lt"/>
        <a:ea typeface="+mn-ea"/>
        <a:cs typeface="+mn-cs"/>
        <a:sym typeface="Helvetica"/>
      </a:defRPr>
    </a:lvl1pPr>
    <a:lvl2pPr indent="457200" algn="ctr" defTabSz="457200">
      <a:defRPr sz="1400">
        <a:solidFill>
          <a:srgbClr val="464653"/>
        </a:solidFill>
        <a:uFill>
          <a:solidFill>
            <a:srgbClr val="464653"/>
          </a:solidFill>
        </a:uFill>
        <a:latin typeface="+mn-lt"/>
        <a:ea typeface="+mn-ea"/>
        <a:cs typeface="+mn-cs"/>
        <a:sym typeface="Helvetica"/>
      </a:defRPr>
    </a:lvl2pPr>
    <a:lvl3pPr indent="914400" algn="ctr" defTabSz="457200">
      <a:defRPr sz="1400">
        <a:solidFill>
          <a:srgbClr val="464653"/>
        </a:solidFill>
        <a:uFill>
          <a:solidFill>
            <a:srgbClr val="464653"/>
          </a:solidFill>
        </a:uFill>
        <a:latin typeface="+mn-lt"/>
        <a:ea typeface="+mn-ea"/>
        <a:cs typeface="+mn-cs"/>
        <a:sym typeface="Helvetica"/>
      </a:defRPr>
    </a:lvl3pPr>
    <a:lvl4pPr indent="1371600" algn="ctr" defTabSz="457200">
      <a:defRPr sz="1400">
        <a:solidFill>
          <a:srgbClr val="464653"/>
        </a:solidFill>
        <a:uFill>
          <a:solidFill>
            <a:srgbClr val="464653"/>
          </a:solidFill>
        </a:uFill>
        <a:latin typeface="+mn-lt"/>
        <a:ea typeface="+mn-ea"/>
        <a:cs typeface="+mn-cs"/>
        <a:sym typeface="Helvetica"/>
      </a:defRPr>
    </a:lvl4pPr>
    <a:lvl5pPr indent="1828800" algn="ctr" defTabSz="457200">
      <a:defRPr sz="1400">
        <a:solidFill>
          <a:srgbClr val="464653"/>
        </a:solidFill>
        <a:uFill>
          <a:solidFill>
            <a:srgbClr val="464653"/>
          </a:solidFill>
        </a:uFill>
        <a:latin typeface="+mn-lt"/>
        <a:ea typeface="+mn-ea"/>
        <a:cs typeface="+mn-cs"/>
        <a:sym typeface="Helvetica"/>
      </a:defRPr>
    </a:lvl5pPr>
    <a:lvl6pPr indent="2286000" algn="ctr" defTabSz="457200">
      <a:defRPr sz="1400">
        <a:solidFill>
          <a:srgbClr val="464653"/>
        </a:solidFill>
        <a:uFill>
          <a:solidFill>
            <a:srgbClr val="464653"/>
          </a:solidFill>
        </a:uFill>
        <a:latin typeface="+mn-lt"/>
        <a:ea typeface="+mn-ea"/>
        <a:cs typeface="+mn-cs"/>
        <a:sym typeface="Helvetica"/>
      </a:defRPr>
    </a:lvl6pPr>
    <a:lvl7pPr indent="2743200" algn="ctr" defTabSz="457200">
      <a:defRPr sz="1400">
        <a:solidFill>
          <a:srgbClr val="464653"/>
        </a:solidFill>
        <a:uFill>
          <a:solidFill>
            <a:srgbClr val="464653"/>
          </a:solidFill>
        </a:uFill>
        <a:latin typeface="+mn-lt"/>
        <a:ea typeface="+mn-ea"/>
        <a:cs typeface="+mn-cs"/>
        <a:sym typeface="Helvetica"/>
      </a:defRPr>
    </a:lvl7pPr>
    <a:lvl8pPr indent="3200400" algn="ctr" defTabSz="457200">
      <a:defRPr sz="1400">
        <a:solidFill>
          <a:srgbClr val="464653"/>
        </a:solidFill>
        <a:uFill>
          <a:solidFill>
            <a:srgbClr val="464653"/>
          </a:solidFill>
        </a:uFill>
        <a:latin typeface="+mn-lt"/>
        <a:ea typeface="+mn-ea"/>
        <a:cs typeface="+mn-cs"/>
        <a:sym typeface="Helvetica"/>
      </a:defRPr>
    </a:lvl8pPr>
    <a:lvl9pPr indent="3657600" algn="ctr" defTabSz="457200">
      <a:defRPr sz="1400">
        <a:solidFill>
          <a:srgbClr val="464653"/>
        </a:solidFill>
        <a:uFill>
          <a:solidFill>
            <a:srgbClr val="464653"/>
          </a:solidFill>
        </a:uFill>
        <a:latin typeface="+mn-lt"/>
        <a:ea typeface="+mn-ea"/>
        <a:cs typeface="+mn-cs"/>
        <a:sym typeface="Helvetica"/>
      </a:defRPr>
    </a:lvl9pPr>
  </p:defaultTextStyle>
  <p:extLst>
    <p:ext uri="{521415D9-36F7-43E2-AB2F-B90AF26B5E84}">
      <p14:sectionLst xmlns:p14="http://schemas.microsoft.com/office/powerpoint/2010/main">
        <p14:section name="Default Section" id="{92286C1C-1C35-C44E-8718-81C768FA92AF}">
          <p14:sldIdLst>
            <p14:sldId id="256"/>
            <p14:sldId id="374"/>
            <p14:sldId id="375"/>
            <p14:sldId id="376"/>
            <p14:sldId id="377"/>
            <p14:sldId id="378"/>
            <p14:sldId id="379"/>
            <p14:sldId id="332"/>
            <p14:sldId id="380"/>
            <p14:sldId id="381"/>
            <p14:sldId id="382"/>
            <p14:sldId id="383"/>
            <p14:sldId id="384"/>
            <p14:sldId id="385"/>
            <p14:sldId id="386"/>
            <p14:sldId id="357"/>
            <p14:sldId id="353"/>
            <p14:sldId id="362"/>
            <p14:sldId id="331"/>
            <p14:sldId id="349"/>
            <p14:sldId id="354"/>
            <p14:sldId id="364"/>
            <p14:sldId id="365"/>
            <p14:sldId id="367"/>
            <p14:sldId id="318"/>
            <p14:sldId id="358"/>
            <p14:sldId id="359"/>
            <p14:sldId id="360"/>
            <p14:sldId id="361"/>
            <p14:sldId id="372"/>
            <p14:sldId id="373"/>
            <p14:sldId id="355"/>
            <p14:sldId id="356"/>
            <p14:sldId id="350"/>
            <p14:sldId id="368"/>
            <p14:sldId id="328"/>
            <p14:sldId id="369"/>
            <p14:sldId id="370"/>
            <p14:sldId id="371"/>
            <p14:sldId id="290"/>
            <p14:sldId id="351"/>
            <p14:sldId id="333"/>
            <p14:sldId id="352"/>
            <p14:sldId id="337"/>
            <p14:sldId id="330"/>
          </p14:sldIdLst>
        </p14:section>
        <p14:section name="Untitled Section" id="{8FEB895B-A548-784C-BF43-242FFCBE8F5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432FF"/>
    <a:srgbClr val="D49BC1"/>
    <a:srgbClr val="12B7E8"/>
    <a:srgbClr val="D497A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946"/>
    <p:restoredTop sz="82465"/>
  </p:normalViewPr>
  <p:slideViewPr>
    <p:cSldViewPr snapToGrid="0" snapToObjects="1">
      <p:cViewPr>
        <p:scale>
          <a:sx n="101" d="100"/>
          <a:sy n="101" d="100"/>
        </p:scale>
        <p:origin x="1992" y="4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charts/_rels/chart1.xml.rels><?xml version="1.0" encoding="UTF-8" standalone="yes"?>
<Relationships xmlns="http://schemas.openxmlformats.org/package/2006/relationships"><Relationship Id="rId1" Type="http://schemas.openxmlformats.org/officeDocument/2006/relationships/oleObject" Target="file:////Users/cgtully/Downloads/CEPC_costing_powe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dPt>
            <c:idx val="0"/>
            <c:bubble3D val="0"/>
            <c:spPr>
              <a:solidFill>
                <a:srgbClr val="3366CC"/>
              </a:solidFill>
            </c:spPr>
          </c:dPt>
          <c:dPt>
            <c:idx val="1"/>
            <c:bubble3D val="0"/>
            <c:spPr>
              <a:solidFill>
                <a:srgbClr val="DC3912"/>
              </a:solidFill>
            </c:spPr>
          </c:dPt>
          <c:dPt>
            <c:idx val="2"/>
            <c:bubble3D val="0"/>
            <c:spPr>
              <a:solidFill>
                <a:srgbClr val="FF9900"/>
              </a:solidFill>
            </c:spPr>
          </c:dPt>
          <c:val>
            <c:numRef>
              <c:f>Costing!$H$70:$H$72</c:f>
              <c:numCache>
                <c:formatCode>General</c:formatCode>
                <c:ptCount val="3"/>
                <c:pt idx="0">
                  <c:v>0.900687010263768</c:v>
                </c:pt>
                <c:pt idx="1">
                  <c:v>0.0414551374020527</c:v>
                </c:pt>
                <c:pt idx="2">
                  <c:v>0.0578578523341794</c:v>
                </c:pt>
              </c:numCache>
            </c:numRef>
          </c:val>
        </c:ser>
        <c:dLbls>
          <c:showLegendKey val="0"/>
          <c:showVal val="0"/>
          <c:showCatName val="0"/>
          <c:showSerName val="0"/>
          <c:showPercent val="0"/>
          <c:showBubbleSize val="0"/>
          <c:showLeaderLines val="1"/>
        </c:dLbls>
        <c:firstSliceAng val="0"/>
      </c:pieChart>
    </c:plotArea>
    <c:legend>
      <c:legendPos val="r"/>
      <c:overlay val="0"/>
      <c:txPr>
        <a:bodyPr/>
        <a:lstStyle/>
        <a:p>
          <a:pPr rtl="0">
            <a:defRPr/>
          </a:pPr>
          <a:endParaRPr lang="en-US"/>
        </a:p>
      </c:txPr>
    </c:legend>
    <c:plotVisOnly val="1"/>
    <c:dispBlanksAs val="zero"/>
    <c:showDLblsOverMax val="1"/>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5.png"/><Relationship Id="rId2" Type="http://schemas.openxmlformats.org/officeDocument/2006/relationships/image" Target="../media/image3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EEF998-4634-9B4E-8F6A-79F7613CEF17}" type="datetimeFigureOut">
              <a:rPr lang="en-US" smtClean="0"/>
              <a:pPr/>
              <a:t>4/16/19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A418C6-DA5C-1340-A09B-FB441C4DDC62}" type="slidenum">
              <a:rPr lang="en-US" smtClean="0"/>
              <a:pPr/>
              <a:t>‹#›</a:t>
            </a:fld>
            <a:endParaRPr lang="en-US"/>
          </a:p>
        </p:txBody>
      </p:sp>
    </p:spTree>
    <p:extLst>
      <p:ext uri="{BB962C8B-B14F-4D97-AF65-F5344CB8AC3E}">
        <p14:creationId xmlns:p14="http://schemas.microsoft.com/office/powerpoint/2010/main" val="624140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32A418C6-DA5C-1340-A09B-FB441C4DDC62}" type="slidenum">
              <a:rPr lang="en-US" smtClean="0"/>
              <a:pPr/>
              <a:t>1</a:t>
            </a:fld>
            <a:endParaRPr lang="en-US"/>
          </a:p>
        </p:txBody>
      </p:sp>
    </p:spTree>
    <p:extLst>
      <p:ext uri="{BB962C8B-B14F-4D97-AF65-F5344CB8AC3E}">
        <p14:creationId xmlns:p14="http://schemas.microsoft.com/office/powerpoint/2010/main" val="18603255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dynamic</a:t>
            </a:r>
            <a:r>
              <a:rPr lang="en-US" baseline="0" dirty="0" smtClean="0"/>
              <a:t> range estimation showing PWO is a good option for them with </a:t>
            </a:r>
            <a:r>
              <a:rPr lang="en-US" baseline="0" dirty="0" err="1" smtClean="0"/>
              <a:t>SiPM</a:t>
            </a:r>
            <a:r>
              <a:rPr lang="en-US" baseline="0" dirty="0" smtClean="0"/>
              <a:t> readout.</a:t>
            </a:r>
            <a:endParaRPr lang="en-US" dirty="0"/>
          </a:p>
        </p:txBody>
      </p:sp>
      <p:sp>
        <p:nvSpPr>
          <p:cNvPr id="4" name="Slide Number Placeholder 3"/>
          <p:cNvSpPr>
            <a:spLocks noGrp="1"/>
          </p:cNvSpPr>
          <p:nvPr>
            <p:ph type="sldNum" sz="quarter" idx="10"/>
          </p:nvPr>
        </p:nvSpPr>
        <p:spPr/>
        <p:txBody>
          <a:bodyPr/>
          <a:lstStyle/>
          <a:p>
            <a:fld id="{32A418C6-DA5C-1340-A09B-FB441C4DDC62}" type="slidenum">
              <a:rPr lang="en-US" smtClean="0"/>
              <a:pPr/>
              <a:t>34</a:t>
            </a:fld>
            <a:endParaRPr lang="en-US"/>
          </a:p>
        </p:txBody>
      </p:sp>
    </p:spTree>
    <p:extLst>
      <p:ext uri="{BB962C8B-B14F-4D97-AF65-F5344CB8AC3E}">
        <p14:creationId xmlns:p14="http://schemas.microsoft.com/office/powerpoint/2010/main" val="1435143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some views of the CMS MTD technology</a:t>
            </a:r>
            <a:r>
              <a:rPr lang="en-US" baseline="0" dirty="0" smtClean="0"/>
              <a:t> showing the crystal bar sensors.</a:t>
            </a:r>
          </a:p>
          <a:p>
            <a:r>
              <a:rPr lang="en-US" baseline="0" dirty="0" smtClean="0"/>
              <a:t>Back in November 2018 at IHEP, one of the students at IHEP presented a poster on a similar study (in </a:t>
            </a:r>
            <a:r>
              <a:rPr lang="en-US" baseline="0" smtClean="0"/>
              <a:t>blue box).</a:t>
            </a:r>
            <a:endParaRPr lang="en-US" dirty="0"/>
          </a:p>
        </p:txBody>
      </p:sp>
      <p:sp>
        <p:nvSpPr>
          <p:cNvPr id="4" name="Slide Number Placeholder 3"/>
          <p:cNvSpPr>
            <a:spLocks noGrp="1"/>
          </p:cNvSpPr>
          <p:nvPr>
            <p:ph type="sldNum" sz="quarter" idx="10"/>
          </p:nvPr>
        </p:nvSpPr>
        <p:spPr/>
        <p:txBody>
          <a:bodyPr/>
          <a:lstStyle/>
          <a:p>
            <a:fld id="{32A418C6-DA5C-1340-A09B-FB441C4DDC62}" type="slidenum">
              <a:rPr lang="en-US" smtClean="0"/>
              <a:pPr/>
              <a:t>36</a:t>
            </a:fld>
            <a:endParaRPr lang="en-US"/>
          </a:p>
        </p:txBody>
      </p:sp>
    </p:spTree>
    <p:extLst>
      <p:ext uri="{BB962C8B-B14F-4D97-AF65-F5344CB8AC3E}">
        <p14:creationId xmlns:p14="http://schemas.microsoft.com/office/powerpoint/2010/main" val="1178388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physics</a:t>
            </a:r>
            <a:r>
              <a:rPr lang="en-US" baseline="0" dirty="0" smtClean="0"/>
              <a:t> argument that the normalization of the integrated luminosity with </a:t>
            </a:r>
            <a:r>
              <a:rPr lang="en-US" baseline="0" dirty="0" err="1" smtClean="0"/>
              <a:t>Bhabha</a:t>
            </a:r>
            <a:r>
              <a:rPr lang="en-US" baseline="0" dirty="0" smtClean="0"/>
              <a:t> scattering will not be precise enough to improve neutrino counting.</a:t>
            </a:r>
          </a:p>
          <a:p>
            <a:r>
              <a:rPr lang="en-US" baseline="0" dirty="0" smtClean="0"/>
              <a:t>Similarly, single photon and multiple photon radiative return need to be able to count photons well in angle and energy to exclude additional radiation or mismeasurement.</a:t>
            </a:r>
          </a:p>
          <a:p>
            <a:r>
              <a:rPr lang="en-US" baseline="0" dirty="0" smtClean="0"/>
              <a:t>If one normalizes the invisible Z radiative return to the Z-&gt;</a:t>
            </a:r>
            <a:r>
              <a:rPr lang="en-US" baseline="0" dirty="0" err="1" smtClean="0"/>
              <a:t>dilepton</a:t>
            </a:r>
            <a:r>
              <a:rPr lang="en-US" baseline="0" dirty="0" smtClean="0"/>
              <a:t> radiative return, then the ratio is well known in theory and the limitations from </a:t>
            </a:r>
            <a:r>
              <a:rPr lang="en-US" baseline="0" dirty="0" err="1" smtClean="0"/>
              <a:t>Bhabha</a:t>
            </a:r>
            <a:r>
              <a:rPr lang="en-US" baseline="0" dirty="0" smtClean="0"/>
              <a:t> scattering are eliminated</a:t>
            </a:r>
          </a:p>
          <a:p>
            <a:r>
              <a:rPr lang="en-US" baseline="0" dirty="0" smtClean="0"/>
              <a:t>in ratio.</a:t>
            </a:r>
          </a:p>
          <a:p>
            <a:r>
              <a:rPr lang="en-US" baseline="0" dirty="0" smtClean="0"/>
              <a:t>There are also papers on using QED </a:t>
            </a:r>
            <a:r>
              <a:rPr lang="en-US" baseline="0" dirty="0" err="1" smtClean="0"/>
              <a:t>diphoton</a:t>
            </a:r>
            <a:r>
              <a:rPr lang="en-US" baseline="0" dirty="0" smtClean="0"/>
              <a:t> instead of </a:t>
            </a:r>
            <a:r>
              <a:rPr lang="en-US" baseline="0" dirty="0" err="1" smtClean="0"/>
              <a:t>Bhabhas</a:t>
            </a:r>
            <a:r>
              <a:rPr lang="en-US" baseline="0" dirty="0" smtClean="0"/>
              <a:t> for more precise integrated luminosity </a:t>
            </a:r>
            <a:r>
              <a:rPr lang="mr-IN" baseline="0" dirty="0" smtClean="0"/>
              <a:t>–</a:t>
            </a:r>
            <a:r>
              <a:rPr lang="en-US" baseline="0" dirty="0" smtClean="0"/>
              <a:t> important for 10^11 Z boson factory.</a:t>
            </a:r>
            <a:endParaRPr lang="en-US" dirty="0"/>
          </a:p>
        </p:txBody>
      </p:sp>
      <p:sp>
        <p:nvSpPr>
          <p:cNvPr id="4" name="Slide Number Placeholder 3"/>
          <p:cNvSpPr>
            <a:spLocks noGrp="1"/>
          </p:cNvSpPr>
          <p:nvPr>
            <p:ph type="sldNum" sz="quarter" idx="10"/>
          </p:nvPr>
        </p:nvSpPr>
        <p:spPr/>
        <p:txBody>
          <a:bodyPr/>
          <a:lstStyle/>
          <a:p>
            <a:fld id="{32A418C6-DA5C-1340-A09B-FB441C4DDC62}" type="slidenum">
              <a:rPr lang="en-US" smtClean="0"/>
              <a:pPr/>
              <a:t>40</a:t>
            </a:fld>
            <a:endParaRPr lang="en-US"/>
          </a:p>
        </p:txBody>
      </p:sp>
    </p:spTree>
    <p:extLst>
      <p:ext uri="{BB962C8B-B14F-4D97-AF65-F5344CB8AC3E}">
        <p14:creationId xmlns:p14="http://schemas.microsoft.com/office/powerpoint/2010/main" val="9781249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blue numbers multiply the calorimeter resolutions by their fractions to estimate the impact on the jet resolutions.</a:t>
            </a:r>
          </a:p>
          <a:p>
            <a:r>
              <a:rPr lang="en-US" dirty="0" smtClean="0"/>
              <a:t>The blue terms add</a:t>
            </a:r>
            <a:r>
              <a:rPr lang="en-US" baseline="0" dirty="0" smtClean="0"/>
              <a:t> in quadrature.  The tracker term is negligible.</a:t>
            </a:r>
          </a:p>
          <a:p>
            <a:endParaRPr lang="en-US" dirty="0"/>
          </a:p>
        </p:txBody>
      </p:sp>
      <p:sp>
        <p:nvSpPr>
          <p:cNvPr id="4" name="Slide Number Placeholder 3"/>
          <p:cNvSpPr>
            <a:spLocks noGrp="1"/>
          </p:cNvSpPr>
          <p:nvPr>
            <p:ph type="sldNum" sz="quarter" idx="10"/>
          </p:nvPr>
        </p:nvSpPr>
        <p:spPr/>
        <p:txBody>
          <a:bodyPr/>
          <a:lstStyle/>
          <a:p>
            <a:fld id="{32A418C6-DA5C-1340-A09B-FB441C4DDC62}" type="slidenum">
              <a:rPr lang="en-US" smtClean="0"/>
              <a:pPr/>
              <a:t>42</a:t>
            </a:fld>
            <a:endParaRPr lang="en-US"/>
          </a:p>
        </p:txBody>
      </p:sp>
    </p:spTree>
    <p:extLst>
      <p:ext uri="{BB962C8B-B14F-4D97-AF65-F5344CB8AC3E}">
        <p14:creationId xmlns:p14="http://schemas.microsoft.com/office/powerpoint/2010/main" val="10615339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some added material I put in on </a:t>
            </a:r>
            <a:r>
              <a:rPr lang="en-US" dirty="0" err="1" smtClean="0"/>
              <a:t>SiPM</a:t>
            </a:r>
            <a:r>
              <a:rPr lang="en-US" dirty="0" smtClean="0"/>
              <a:t> customization</a:t>
            </a:r>
            <a:r>
              <a:rPr lang="en-US" baseline="0" dirty="0" smtClean="0"/>
              <a:t> which we studied extensively for the HCAL Phase-I and the MTD detectors.</a:t>
            </a:r>
            <a:endParaRPr lang="en-US" dirty="0" smtClean="0"/>
          </a:p>
          <a:p>
            <a:r>
              <a:rPr lang="en-US" dirty="0" smtClean="0"/>
              <a:t>The</a:t>
            </a:r>
            <a:r>
              <a:rPr lang="en-US" baseline="0" dirty="0" smtClean="0"/>
              <a:t> CEPC segmented crystal calorimeter would be significantly more total area of </a:t>
            </a:r>
            <a:r>
              <a:rPr lang="en-US" baseline="0" dirty="0" err="1" smtClean="0"/>
              <a:t>SiPMs</a:t>
            </a:r>
            <a:r>
              <a:rPr lang="en-US" baseline="0" dirty="0" smtClean="0"/>
              <a:t>.  One might worry, for instance, that the timing</a:t>
            </a:r>
          </a:p>
          <a:p>
            <a:r>
              <a:rPr lang="en-US" baseline="0" dirty="0" smtClean="0"/>
              <a:t>Detector </a:t>
            </a:r>
            <a:r>
              <a:rPr lang="en-US" baseline="0" dirty="0" err="1" smtClean="0"/>
              <a:t>SiPMs</a:t>
            </a:r>
            <a:r>
              <a:rPr lang="en-US" baseline="0" dirty="0" smtClean="0"/>
              <a:t> will not have enough dynamic range for early showers.  Next slides on some ideas for further customization.</a:t>
            </a:r>
            <a:endParaRPr lang="en-US" dirty="0" smtClean="0"/>
          </a:p>
        </p:txBody>
      </p:sp>
      <p:sp>
        <p:nvSpPr>
          <p:cNvPr id="4" name="Slide Number Placeholder 3"/>
          <p:cNvSpPr>
            <a:spLocks noGrp="1"/>
          </p:cNvSpPr>
          <p:nvPr>
            <p:ph type="sldNum" sz="quarter" idx="10"/>
          </p:nvPr>
        </p:nvSpPr>
        <p:spPr/>
        <p:txBody>
          <a:bodyPr/>
          <a:lstStyle/>
          <a:p>
            <a:fld id="{32A418C6-DA5C-1340-A09B-FB441C4DDC62}" type="slidenum">
              <a:rPr lang="en-US" smtClean="0"/>
              <a:pPr/>
              <a:t>44</a:t>
            </a:fld>
            <a:endParaRPr lang="en-US"/>
          </a:p>
        </p:txBody>
      </p:sp>
    </p:spTree>
    <p:extLst>
      <p:ext uri="{BB962C8B-B14F-4D97-AF65-F5344CB8AC3E}">
        <p14:creationId xmlns:p14="http://schemas.microsoft.com/office/powerpoint/2010/main" val="2970117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some ideas about how </a:t>
            </a:r>
            <a:r>
              <a:rPr lang="en-US" dirty="0" err="1" smtClean="0"/>
              <a:t>SiPMs</a:t>
            </a:r>
            <a:r>
              <a:rPr lang="en-US" dirty="0" smtClean="0"/>
              <a:t> could have multiple analog outputs to handle dynamic range.</a:t>
            </a:r>
          </a:p>
          <a:p>
            <a:r>
              <a:rPr lang="en-US" dirty="0" smtClean="0"/>
              <a:t>Technological</a:t>
            </a:r>
            <a:r>
              <a:rPr lang="en-US" baseline="0" dirty="0" smtClean="0"/>
              <a:t> development </a:t>
            </a:r>
            <a:r>
              <a:rPr lang="mr-IN" baseline="0" dirty="0" smtClean="0"/>
              <a:t>–</a:t>
            </a:r>
            <a:r>
              <a:rPr lang="en-US" baseline="0" dirty="0" smtClean="0"/>
              <a:t> when involving timing impacts</a:t>
            </a:r>
            <a:endParaRPr lang="en-US" dirty="0" smtClean="0"/>
          </a:p>
          <a:p>
            <a:r>
              <a:rPr lang="en-US" dirty="0" smtClean="0"/>
              <a:t>LIDAR</a:t>
            </a:r>
            <a:r>
              <a:rPr lang="en-US" baseline="0" dirty="0" smtClean="0"/>
              <a:t> </a:t>
            </a:r>
            <a:r>
              <a:rPr lang="en-US" dirty="0" smtClean="0"/>
              <a:t>and</a:t>
            </a:r>
            <a:r>
              <a:rPr lang="en-US" baseline="0" dirty="0" smtClean="0"/>
              <a:t> TOFPET medical imaging</a:t>
            </a:r>
            <a:endParaRPr lang="en-US" dirty="0"/>
          </a:p>
        </p:txBody>
      </p:sp>
      <p:sp>
        <p:nvSpPr>
          <p:cNvPr id="4" name="Slide Number Placeholder 3"/>
          <p:cNvSpPr>
            <a:spLocks noGrp="1"/>
          </p:cNvSpPr>
          <p:nvPr>
            <p:ph type="sldNum" sz="quarter" idx="10"/>
          </p:nvPr>
        </p:nvSpPr>
        <p:spPr/>
        <p:txBody>
          <a:bodyPr/>
          <a:lstStyle/>
          <a:p>
            <a:fld id="{32A418C6-DA5C-1340-A09B-FB441C4DDC62}" type="slidenum">
              <a:rPr lang="en-US" smtClean="0"/>
              <a:pPr/>
              <a:t>45</a:t>
            </a:fld>
            <a:endParaRPr lang="en-US"/>
          </a:p>
        </p:txBody>
      </p:sp>
    </p:spTree>
    <p:extLst>
      <p:ext uri="{BB962C8B-B14F-4D97-AF65-F5344CB8AC3E}">
        <p14:creationId xmlns:p14="http://schemas.microsoft.com/office/powerpoint/2010/main" val="711846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A418C6-DA5C-1340-A09B-FB441C4DDC62}" type="slidenum">
              <a:rPr lang="en-US" smtClean="0"/>
              <a:pPr/>
              <a:t>2</a:t>
            </a:fld>
            <a:endParaRPr lang="en-US"/>
          </a:p>
        </p:txBody>
      </p:sp>
    </p:spTree>
    <p:extLst>
      <p:ext uri="{BB962C8B-B14F-4D97-AF65-F5344CB8AC3E}">
        <p14:creationId xmlns:p14="http://schemas.microsoft.com/office/powerpoint/2010/main" val="1805092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2-4% is the estimate additional broadening of the electron peak relative</a:t>
            </a:r>
            <a:r>
              <a:rPr lang="en-US" baseline="0" dirty="0" smtClean="0"/>
              <a:t> to the muon peak.  I then multiply that percentage by the energy resolution of a 15%/</a:t>
            </a:r>
            <a:r>
              <a:rPr lang="en-US" baseline="0" dirty="0" err="1" smtClean="0"/>
              <a:t>sqrt</a:t>
            </a:r>
            <a:r>
              <a:rPr lang="en-US" baseline="0" dirty="0" smtClean="0"/>
              <a:t>(E) calorimeter to show that this</a:t>
            </a:r>
          </a:p>
          <a:p>
            <a:r>
              <a:rPr lang="en-US" baseline="0" dirty="0" smtClean="0"/>
              <a:t>contribution is still significant compared to the track resolution ~0.1-0.3%.</a:t>
            </a:r>
          </a:p>
          <a:p>
            <a:endParaRPr lang="en-US" dirty="0"/>
          </a:p>
        </p:txBody>
      </p:sp>
      <p:sp>
        <p:nvSpPr>
          <p:cNvPr id="4" name="Slide Number Placeholder 3"/>
          <p:cNvSpPr>
            <a:spLocks noGrp="1"/>
          </p:cNvSpPr>
          <p:nvPr>
            <p:ph type="sldNum" sz="quarter" idx="10"/>
          </p:nvPr>
        </p:nvSpPr>
        <p:spPr/>
        <p:txBody>
          <a:bodyPr/>
          <a:lstStyle/>
          <a:p>
            <a:fld id="{32A418C6-DA5C-1340-A09B-FB441C4DDC62}" type="slidenum">
              <a:rPr lang="en-US" smtClean="0"/>
              <a:pPr/>
              <a:t>8</a:t>
            </a:fld>
            <a:endParaRPr lang="en-US"/>
          </a:p>
        </p:txBody>
      </p:sp>
    </p:spTree>
    <p:extLst>
      <p:ext uri="{BB962C8B-B14F-4D97-AF65-F5344CB8AC3E}">
        <p14:creationId xmlns:p14="http://schemas.microsoft.com/office/powerpoint/2010/main" val="141753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A418C6-DA5C-1340-A09B-FB441C4DDC62}" type="slidenum">
              <a:rPr lang="en-US" smtClean="0"/>
              <a:pPr/>
              <a:t>18</a:t>
            </a:fld>
            <a:endParaRPr lang="en-US"/>
          </a:p>
        </p:txBody>
      </p:sp>
    </p:spTree>
    <p:extLst>
      <p:ext uri="{BB962C8B-B14F-4D97-AF65-F5344CB8AC3E}">
        <p14:creationId xmlns:p14="http://schemas.microsoft.com/office/powerpoint/2010/main" val="280356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vertical axis is a demonstration</a:t>
            </a:r>
            <a:r>
              <a:rPr lang="en-US" baseline="0" dirty="0" smtClean="0"/>
              <a:t> by </a:t>
            </a:r>
            <a:r>
              <a:rPr lang="en-US" baseline="0" dirty="0" err="1" smtClean="0"/>
              <a:t>Wigmans</a:t>
            </a:r>
            <a:r>
              <a:rPr lang="en-US" baseline="0" dirty="0" smtClean="0"/>
              <a:t> of how to estimate the X%/</a:t>
            </a:r>
            <a:r>
              <a:rPr lang="en-US" baseline="0" dirty="0" err="1" smtClean="0"/>
              <a:t>sqrt</a:t>
            </a:r>
            <a:r>
              <a:rPr lang="en-US" baseline="0" dirty="0" smtClean="0"/>
              <a:t>(E) term for an electromagnetic calorimeter.</a:t>
            </a:r>
          </a:p>
          <a:p>
            <a:r>
              <a:rPr lang="en-US" baseline="0" dirty="0" smtClean="0"/>
              <a:t>The current PFA concepts favor silicon (&gt;20%/</a:t>
            </a:r>
            <a:r>
              <a:rPr lang="en-US" baseline="0" dirty="0" err="1" smtClean="0"/>
              <a:t>sqrt</a:t>
            </a:r>
            <a:r>
              <a:rPr lang="en-US" baseline="0" dirty="0" smtClean="0"/>
              <a:t>(E)) </a:t>
            </a:r>
            <a:r>
              <a:rPr lang="mr-IN" baseline="0" dirty="0" smtClean="0"/>
              <a:t>–</a:t>
            </a:r>
            <a:r>
              <a:rPr lang="en-US" baseline="0" dirty="0" smtClean="0"/>
              <a:t> which have a sampling fraction of ~1/270 from the ratio of the radiation lengths of Si and W (27) and the relative thicknesses ~0.3mm of Silicon divided by 3mm of W (1/10).  The DREAM/fiber calorimeter hope to get 1-15%/</a:t>
            </a:r>
            <a:r>
              <a:rPr lang="en-US" baseline="0" dirty="0" err="1" smtClean="0"/>
              <a:t>sqrt</a:t>
            </a:r>
            <a:r>
              <a:rPr lang="en-US" baseline="0" dirty="0" smtClean="0"/>
              <a:t>(E).</a:t>
            </a:r>
          </a:p>
          <a:p>
            <a:r>
              <a:rPr lang="en-US" baseline="0" dirty="0" smtClean="0"/>
              <a:t>We demonstrate in the next pages &lt; 5%/</a:t>
            </a:r>
            <a:r>
              <a:rPr lang="en-US" baseline="0" dirty="0" err="1" smtClean="0"/>
              <a:t>sqrt</a:t>
            </a:r>
            <a:r>
              <a:rPr lang="en-US" baseline="0" dirty="0" smtClean="0"/>
              <a:t>(E) for segmented crystals.</a:t>
            </a:r>
            <a:endParaRPr lang="en-US" dirty="0"/>
          </a:p>
        </p:txBody>
      </p:sp>
      <p:sp>
        <p:nvSpPr>
          <p:cNvPr id="4" name="Slide Number Placeholder 3"/>
          <p:cNvSpPr>
            <a:spLocks noGrp="1"/>
          </p:cNvSpPr>
          <p:nvPr>
            <p:ph type="sldNum" sz="quarter" idx="10"/>
          </p:nvPr>
        </p:nvSpPr>
        <p:spPr/>
        <p:txBody>
          <a:bodyPr/>
          <a:lstStyle/>
          <a:p>
            <a:fld id="{32A418C6-DA5C-1340-A09B-FB441C4DDC62}" type="slidenum">
              <a:rPr lang="en-US" smtClean="0"/>
              <a:pPr/>
              <a:t>19</a:t>
            </a:fld>
            <a:endParaRPr lang="en-US"/>
          </a:p>
        </p:txBody>
      </p:sp>
    </p:spTree>
    <p:extLst>
      <p:ext uri="{BB962C8B-B14F-4D97-AF65-F5344CB8AC3E}">
        <p14:creationId xmlns:p14="http://schemas.microsoft.com/office/powerpoint/2010/main" val="1395182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hope</a:t>
            </a:r>
            <a:r>
              <a:rPr lang="en-US" baseline="0" dirty="0" smtClean="0"/>
              <a:t> to get some GEANT4 EM shower in this.</a:t>
            </a:r>
          </a:p>
          <a:p>
            <a:r>
              <a:rPr lang="en-US" baseline="0" dirty="0" smtClean="0"/>
              <a:t>The idea is for the first two layers to be timing layers (about 0.5 X0 each) that have very high MIP S/N like the CMS MTD for high resolution impact point and timing</a:t>
            </a:r>
          </a:p>
          <a:p>
            <a:r>
              <a:rPr lang="en-US" baseline="0" dirty="0" smtClean="0"/>
              <a:t>resolution for charged particles and a fairly high photon conversion timing rate (in 1 X0 + tracker material before).</a:t>
            </a:r>
          </a:p>
          <a:p>
            <a:r>
              <a:rPr lang="en-US" dirty="0" smtClean="0"/>
              <a:t>The two</a:t>
            </a:r>
            <a:r>
              <a:rPr lang="en-US" baseline="0" dirty="0" smtClean="0"/>
              <a:t> segments that follows are 1cm^2 transverse size with a 5cm front crystal and a 15cm back crystal butted together in the middle.  The </a:t>
            </a:r>
            <a:r>
              <a:rPr lang="en-US" baseline="0" dirty="0" err="1" smtClean="0"/>
              <a:t>SiPM</a:t>
            </a:r>
            <a:r>
              <a:rPr lang="en-US" baseline="0" dirty="0" smtClean="0"/>
              <a:t> readout is on the</a:t>
            </a:r>
          </a:p>
          <a:p>
            <a:r>
              <a:rPr lang="en-US" baseline="0" dirty="0" smtClean="0"/>
              <a:t>front of the front crystal and on the back of the back crystal so that the interface near shower max has little dead material.</a:t>
            </a:r>
          </a:p>
          <a:p>
            <a:endParaRPr lang="en-US" baseline="0" dirty="0" smtClean="0"/>
          </a:p>
        </p:txBody>
      </p:sp>
      <p:sp>
        <p:nvSpPr>
          <p:cNvPr id="4" name="Slide Number Placeholder 3"/>
          <p:cNvSpPr>
            <a:spLocks noGrp="1"/>
          </p:cNvSpPr>
          <p:nvPr>
            <p:ph type="sldNum" sz="quarter" idx="10"/>
          </p:nvPr>
        </p:nvSpPr>
        <p:spPr/>
        <p:txBody>
          <a:bodyPr/>
          <a:lstStyle/>
          <a:p>
            <a:fld id="{32A418C6-DA5C-1340-A09B-FB441C4DDC62}" type="slidenum">
              <a:rPr lang="en-US" smtClean="0"/>
              <a:pPr/>
              <a:t>20</a:t>
            </a:fld>
            <a:endParaRPr lang="en-US"/>
          </a:p>
        </p:txBody>
      </p:sp>
    </p:spTree>
    <p:extLst>
      <p:ext uri="{BB962C8B-B14F-4D97-AF65-F5344CB8AC3E}">
        <p14:creationId xmlns:p14="http://schemas.microsoft.com/office/powerpoint/2010/main" val="14868818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left structure</a:t>
            </a:r>
            <a:r>
              <a:rPr lang="en-US" baseline="0" dirty="0" smtClean="0"/>
              <a:t> is the CMS </a:t>
            </a:r>
            <a:r>
              <a:rPr lang="en-US" baseline="0" dirty="0" err="1" smtClean="0"/>
              <a:t>HGCal</a:t>
            </a:r>
            <a:r>
              <a:rPr lang="en-US" baseline="0" dirty="0" smtClean="0"/>
              <a:t> and one has to look at the blue to see the 0.3mm of Silicon (goes down to 0.12mm at high eta).  The rest is absorber.  The top event</a:t>
            </a:r>
          </a:p>
          <a:p>
            <a:r>
              <a:rPr lang="en-US" baseline="0" dirty="0" smtClean="0"/>
              <a:t>Shows that two adjacent EM showers look like from one event.  It’s splotchy, but one can see what is going one.  If one makes an average over many events, the separation is crystal clear.</a:t>
            </a:r>
          </a:p>
          <a:p>
            <a:r>
              <a:rPr lang="en-US" baseline="0" dirty="0" smtClean="0"/>
              <a:t>The idea to convey is that a couple hundred times higher sampling fraction is equivalent to averaging over a couple hundred events.  Hence, segmented crystals will be good for PFA.</a:t>
            </a:r>
          </a:p>
          <a:p>
            <a:r>
              <a:rPr lang="en-US" baseline="0" dirty="0" smtClean="0"/>
              <a:t>The CEPC silicon proposals are for 1cm^2 transverse segmentation </a:t>
            </a:r>
            <a:r>
              <a:rPr lang="mr-IN" baseline="0" dirty="0" smtClean="0"/>
              <a:t>–</a:t>
            </a:r>
            <a:r>
              <a:rPr lang="en-US" baseline="0" dirty="0" smtClean="0"/>
              <a:t> we will match that with the segmented crystals.  It’s not clear one needs a lot of longitudinal segmentation.</a:t>
            </a:r>
          </a:p>
          <a:p>
            <a:r>
              <a:rPr lang="en-US" baseline="0" dirty="0" smtClean="0"/>
              <a:t>We make a proposal in what follows.</a:t>
            </a:r>
          </a:p>
        </p:txBody>
      </p:sp>
      <p:sp>
        <p:nvSpPr>
          <p:cNvPr id="4" name="Slide Number Placeholder 3"/>
          <p:cNvSpPr>
            <a:spLocks noGrp="1"/>
          </p:cNvSpPr>
          <p:nvPr>
            <p:ph type="sldNum" sz="quarter" idx="10"/>
          </p:nvPr>
        </p:nvSpPr>
        <p:spPr/>
        <p:txBody>
          <a:bodyPr/>
          <a:lstStyle/>
          <a:p>
            <a:fld id="{32A418C6-DA5C-1340-A09B-FB441C4DDC62}" type="slidenum">
              <a:rPr lang="en-US" smtClean="0"/>
              <a:pPr/>
              <a:t>25</a:t>
            </a:fld>
            <a:endParaRPr lang="en-US"/>
          </a:p>
        </p:txBody>
      </p:sp>
    </p:spTree>
    <p:extLst>
      <p:ext uri="{BB962C8B-B14F-4D97-AF65-F5344CB8AC3E}">
        <p14:creationId xmlns:p14="http://schemas.microsoft.com/office/powerpoint/2010/main" val="1154645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5x5</a:t>
            </a:r>
            <a:r>
              <a:rPr lang="en-US" baseline="0" dirty="0" smtClean="0"/>
              <a:t> matrix of 1 cm^2 crystal of 200mm length contains 90% of a 120 GeV shower.  This produces a constant term of 0.6%</a:t>
            </a:r>
            <a:endParaRPr lang="en-US" dirty="0"/>
          </a:p>
        </p:txBody>
      </p:sp>
      <p:sp>
        <p:nvSpPr>
          <p:cNvPr id="4" name="Slide Number Placeholder 3"/>
          <p:cNvSpPr>
            <a:spLocks noGrp="1"/>
          </p:cNvSpPr>
          <p:nvPr>
            <p:ph type="sldNum" sz="quarter" idx="10"/>
          </p:nvPr>
        </p:nvSpPr>
        <p:spPr/>
        <p:txBody>
          <a:bodyPr/>
          <a:lstStyle/>
          <a:p>
            <a:fld id="{32A418C6-DA5C-1340-A09B-FB441C4DDC62}" type="slidenum">
              <a:rPr lang="en-US" smtClean="0"/>
              <a:pPr/>
              <a:t>32</a:t>
            </a:fld>
            <a:endParaRPr lang="en-US"/>
          </a:p>
        </p:txBody>
      </p:sp>
    </p:spTree>
    <p:extLst>
      <p:ext uri="{BB962C8B-B14F-4D97-AF65-F5344CB8AC3E}">
        <p14:creationId xmlns:p14="http://schemas.microsoft.com/office/powerpoint/2010/main" val="460060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5x5</a:t>
            </a:r>
            <a:r>
              <a:rPr lang="en-US" baseline="0" dirty="0" smtClean="0"/>
              <a:t> matrix of 1 cm^2 crystal of 200mm length contains 90% of a 120 GeV shower.  This produces a constant term of 0.6%</a:t>
            </a:r>
            <a:endParaRPr lang="en-US" dirty="0"/>
          </a:p>
        </p:txBody>
      </p:sp>
      <p:sp>
        <p:nvSpPr>
          <p:cNvPr id="4" name="Slide Number Placeholder 3"/>
          <p:cNvSpPr>
            <a:spLocks noGrp="1"/>
          </p:cNvSpPr>
          <p:nvPr>
            <p:ph type="sldNum" sz="quarter" idx="10"/>
          </p:nvPr>
        </p:nvSpPr>
        <p:spPr/>
        <p:txBody>
          <a:bodyPr/>
          <a:lstStyle/>
          <a:p>
            <a:fld id="{32A418C6-DA5C-1340-A09B-FB441C4DDC62}" type="slidenum">
              <a:rPr lang="en-US" smtClean="0"/>
              <a:pPr/>
              <a:t>33</a:t>
            </a:fld>
            <a:endParaRPr lang="en-US"/>
          </a:p>
        </p:txBody>
      </p:sp>
    </p:spTree>
    <p:extLst>
      <p:ext uri="{BB962C8B-B14F-4D97-AF65-F5344CB8AC3E}">
        <p14:creationId xmlns:p14="http://schemas.microsoft.com/office/powerpoint/2010/main" val="1002086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Default - Title Slide">
    <p:spTree>
      <p:nvGrpSpPr>
        <p:cNvPr id="1" name=""/>
        <p:cNvGrpSpPr/>
        <p:nvPr/>
      </p:nvGrpSpPr>
      <p:grpSpPr>
        <a:xfrm>
          <a:off x="0" y="0"/>
          <a:ext cx="0" cy="0"/>
          <a:chOff x="0" y="0"/>
          <a:chExt cx="0" cy="0"/>
        </a:xfrm>
      </p:grpSpPr>
      <p:sp>
        <p:nvSpPr>
          <p:cNvPr id="13" name="Shape 13"/>
          <p:cNvSpPr>
            <a:spLocks noGrp="1"/>
          </p:cNvSpPr>
          <p:nvPr>
            <p:ph type="title"/>
          </p:nvPr>
        </p:nvSpPr>
        <p:spPr>
          <a:xfrm>
            <a:off x="1219200" y="3886200"/>
            <a:ext cx="6858000" cy="1238250"/>
          </a:xfrm>
          <a:prstGeom prst="rect">
            <a:avLst/>
          </a:prstGeom>
        </p:spPr>
        <p:txBody>
          <a:bodyPr anchor="t"/>
          <a:lstStyle>
            <a:lvl1pPr algn="r">
              <a:defRPr>
                <a:solidFill>
                  <a:srgbClr val="000000"/>
                </a:solidFill>
                <a:uFill>
                  <a:solidFill>
                    <a:srgbClr val="000000"/>
                  </a:solidFill>
                </a:uFill>
              </a:defRPr>
            </a:lvl1pPr>
          </a:lstStyle>
          <a:p>
            <a:pPr lvl="0">
              <a:defRPr sz="1800">
                <a:uFillTx/>
              </a:defRPr>
            </a:pPr>
            <a:r>
              <a:rPr lang="en-US" sz="3200" smtClean="0">
                <a:uFill>
                  <a:solidFill/>
                </a:uFill>
              </a:rPr>
              <a:t>Click to edit Master title style</a:t>
            </a:r>
            <a:endParaRPr sz="3200">
              <a:uFill>
                <a:solidFill/>
              </a:uFill>
            </a:endParaRPr>
          </a:p>
        </p:txBody>
      </p:sp>
      <p:sp>
        <p:nvSpPr>
          <p:cNvPr id="14" name="Shape 14"/>
          <p:cNvSpPr>
            <a:spLocks noGrp="1"/>
          </p:cNvSpPr>
          <p:nvPr>
            <p:ph type="body" idx="1"/>
          </p:nvPr>
        </p:nvSpPr>
        <p:spPr>
          <a:xfrm>
            <a:off x="1219200" y="5124450"/>
            <a:ext cx="6858000" cy="1733550"/>
          </a:xfrm>
          <a:prstGeom prst="rect">
            <a:avLst/>
          </a:prstGeom>
        </p:spPr>
        <p:txBody>
          <a:bodyPr/>
          <a:lstStyle>
            <a:lvl1pPr marL="0" indent="0" algn="r">
              <a:lnSpc>
                <a:spcPct val="80000"/>
              </a:lnSpc>
              <a:buClrTx/>
              <a:buSzTx/>
              <a:buFontTx/>
              <a:buNone/>
              <a:defRPr sz="2400">
                <a:solidFill>
                  <a:srgbClr val="464653"/>
                </a:solidFill>
                <a:uFill>
                  <a:solidFill>
                    <a:srgbClr val="464653"/>
                  </a:solidFill>
                </a:uFill>
                <a:latin typeface="Bookman Old Style"/>
                <a:ea typeface="Bookman Old Style"/>
                <a:cs typeface="Bookman Old Style"/>
                <a:sym typeface="Bookman Old Style"/>
              </a:defRPr>
            </a:lvl1pPr>
            <a:lvl2pPr marL="0" indent="457200" algn="r">
              <a:lnSpc>
                <a:spcPct val="80000"/>
              </a:lnSpc>
              <a:buClrTx/>
              <a:buSzTx/>
              <a:buFontTx/>
              <a:buNone/>
              <a:defRPr sz="2400">
                <a:solidFill>
                  <a:srgbClr val="464653"/>
                </a:solidFill>
                <a:uFill>
                  <a:solidFill>
                    <a:srgbClr val="464653"/>
                  </a:solidFill>
                </a:uFill>
                <a:latin typeface="Bookman Old Style"/>
                <a:ea typeface="Bookman Old Style"/>
                <a:cs typeface="Bookman Old Style"/>
                <a:sym typeface="Bookman Old Style"/>
              </a:defRPr>
            </a:lvl2pPr>
            <a:lvl3pPr marL="0" indent="914400" algn="r">
              <a:lnSpc>
                <a:spcPct val="80000"/>
              </a:lnSpc>
              <a:buClrTx/>
              <a:buSzTx/>
              <a:buFontTx/>
              <a:buNone/>
              <a:defRPr sz="2400">
                <a:solidFill>
                  <a:srgbClr val="464653"/>
                </a:solidFill>
                <a:uFill>
                  <a:solidFill>
                    <a:srgbClr val="464653"/>
                  </a:solidFill>
                </a:uFill>
                <a:latin typeface="Bookman Old Style"/>
                <a:ea typeface="Bookman Old Style"/>
                <a:cs typeface="Bookman Old Style"/>
                <a:sym typeface="Bookman Old Style"/>
              </a:defRPr>
            </a:lvl3pPr>
            <a:lvl4pPr marL="0" indent="1371600" algn="r">
              <a:lnSpc>
                <a:spcPct val="80000"/>
              </a:lnSpc>
              <a:buClrTx/>
              <a:buSzTx/>
              <a:buFontTx/>
              <a:buNone/>
              <a:defRPr sz="2400">
                <a:solidFill>
                  <a:srgbClr val="464653"/>
                </a:solidFill>
                <a:uFill>
                  <a:solidFill>
                    <a:srgbClr val="464653"/>
                  </a:solidFill>
                </a:uFill>
                <a:latin typeface="Bookman Old Style"/>
                <a:ea typeface="Bookman Old Style"/>
                <a:cs typeface="Bookman Old Style"/>
                <a:sym typeface="Bookman Old Style"/>
              </a:defRPr>
            </a:lvl4pPr>
            <a:lvl5pPr marL="0" indent="1828800" algn="r">
              <a:lnSpc>
                <a:spcPct val="80000"/>
              </a:lnSpc>
              <a:buClrTx/>
              <a:buSzTx/>
              <a:buFontTx/>
              <a:buNone/>
              <a:defRPr sz="2400">
                <a:solidFill>
                  <a:srgbClr val="464653"/>
                </a:solidFill>
                <a:uFill>
                  <a:solidFill>
                    <a:srgbClr val="464653"/>
                  </a:solidFill>
                </a:uFill>
                <a:latin typeface="Bookman Old Style"/>
                <a:ea typeface="Bookman Old Style"/>
                <a:cs typeface="Bookman Old Style"/>
                <a:sym typeface="Bookman Old Style"/>
              </a:defRPr>
            </a:lvl5pPr>
          </a:lstStyle>
          <a:p>
            <a:pPr lvl="0">
              <a:defRPr sz="1800">
                <a:solidFill>
                  <a:srgbClr val="000000"/>
                </a:solidFill>
                <a:uFillTx/>
              </a:defRPr>
            </a:pPr>
            <a:r>
              <a:rPr lang="en-US" sz="2400" smtClean="0">
                <a:solidFill>
                  <a:srgbClr val="464653"/>
                </a:solidFill>
                <a:uFill>
                  <a:solidFill>
                    <a:srgbClr val="464653"/>
                  </a:solidFill>
                </a:uFill>
              </a:rPr>
              <a:t>Click to edit Master text styles</a:t>
            </a:r>
          </a:p>
          <a:p>
            <a:pPr lvl="1">
              <a:defRPr sz="1800">
                <a:solidFill>
                  <a:srgbClr val="000000"/>
                </a:solidFill>
                <a:uFillTx/>
              </a:defRPr>
            </a:pPr>
            <a:r>
              <a:rPr lang="en-US" sz="2400" smtClean="0">
                <a:solidFill>
                  <a:srgbClr val="464653"/>
                </a:solidFill>
                <a:uFill>
                  <a:solidFill>
                    <a:srgbClr val="464653"/>
                  </a:solidFill>
                </a:uFill>
              </a:rPr>
              <a:t>Second level</a:t>
            </a:r>
          </a:p>
          <a:p>
            <a:pPr lvl="2">
              <a:defRPr sz="1800">
                <a:solidFill>
                  <a:srgbClr val="000000"/>
                </a:solidFill>
                <a:uFillTx/>
              </a:defRPr>
            </a:pPr>
            <a:r>
              <a:rPr lang="en-US" sz="2400" smtClean="0">
                <a:solidFill>
                  <a:srgbClr val="464653"/>
                </a:solidFill>
                <a:uFill>
                  <a:solidFill>
                    <a:srgbClr val="464653"/>
                  </a:solidFill>
                </a:uFill>
              </a:rPr>
              <a:t>Third level</a:t>
            </a:r>
          </a:p>
          <a:p>
            <a:pPr lvl="3">
              <a:defRPr sz="1800">
                <a:solidFill>
                  <a:srgbClr val="000000"/>
                </a:solidFill>
                <a:uFillTx/>
              </a:defRPr>
            </a:pPr>
            <a:r>
              <a:rPr lang="en-US" sz="2400" smtClean="0">
                <a:solidFill>
                  <a:srgbClr val="464653"/>
                </a:solidFill>
                <a:uFill>
                  <a:solidFill>
                    <a:srgbClr val="464653"/>
                  </a:solidFill>
                </a:uFill>
              </a:rPr>
              <a:t>Fourth level</a:t>
            </a:r>
          </a:p>
          <a:p>
            <a:pPr lvl="4">
              <a:defRPr sz="1800">
                <a:solidFill>
                  <a:srgbClr val="000000"/>
                </a:solidFill>
                <a:uFillTx/>
              </a:defRPr>
            </a:pPr>
            <a:r>
              <a:rPr lang="en-US" sz="2400" smtClean="0">
                <a:solidFill>
                  <a:srgbClr val="464653"/>
                </a:solidFill>
                <a:uFill>
                  <a:solidFill>
                    <a:srgbClr val="464653"/>
                  </a:solidFill>
                </a:uFill>
              </a:rPr>
              <a:t>Fifth level</a:t>
            </a:r>
            <a:endParaRPr sz="2400">
              <a:solidFill>
                <a:srgbClr val="464653"/>
              </a:solidFill>
              <a:uFill>
                <a:solidFill>
                  <a:srgbClr val="464653"/>
                </a:solidFill>
              </a:uFill>
            </a:endParaRPr>
          </a:p>
        </p:txBody>
      </p:sp>
      <p:sp>
        <p:nvSpPr>
          <p:cNvPr id="15" name="Shape 15"/>
          <p:cNvSpPr>
            <a:spLocks noGrp="1"/>
          </p:cNvSpPr>
          <p:nvPr>
            <p:ph type="sldNum" sz="quarter" idx="2"/>
          </p:nvPr>
        </p:nvSpPr>
        <p:spPr>
          <a:xfrm>
            <a:off x="1216152" y="6355079"/>
            <a:ext cx="1219201" cy="307341"/>
          </a:xfrm>
          <a:prstGeom prst="rect">
            <a:avLst/>
          </a:prstGeom>
        </p:spPr>
        <p:txBody>
          <a:bodyPr/>
          <a:lstStyle/>
          <a:p>
            <a:pPr lvl="0"/>
            <a:fld id="{86CB4B4D-7CA3-9044-876B-883B54F8677D}" type="slidenum">
              <a:rPr/>
              <a:pPr lvl="0"/>
              <a:t>‹#›</a:t>
            </a:fld>
            <a:endParaRPr/>
          </a:p>
        </p:txBody>
      </p:sp>
      <p:sp>
        <p:nvSpPr>
          <p:cNvPr id="16" name="Shape 16"/>
          <p:cNvSpPr/>
          <p:nvPr/>
        </p:nvSpPr>
        <p:spPr>
          <a:xfrm>
            <a:off x="904875" y="3648075"/>
            <a:ext cx="7315200" cy="1280161"/>
          </a:xfrm>
          <a:prstGeom prst="rect">
            <a:avLst/>
          </a:prstGeom>
          <a:ln w="6350" cap="rnd">
            <a:solidFill>
              <a:srgbClr val="727CA3"/>
            </a:solidFill>
            <a:round/>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
        <p:nvSpPr>
          <p:cNvPr id="17" name="Shape 17"/>
          <p:cNvSpPr/>
          <p:nvPr/>
        </p:nvSpPr>
        <p:spPr>
          <a:xfrm>
            <a:off x="914400" y="5048250"/>
            <a:ext cx="7315200" cy="835224"/>
          </a:xfrm>
          <a:prstGeom prst="rect">
            <a:avLst/>
          </a:prstGeom>
          <a:ln w="6350" cap="rnd">
            <a:solidFill>
              <a:srgbClr val="9FB8CD"/>
            </a:solidFill>
            <a:round/>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
        <p:nvSpPr>
          <p:cNvPr id="18" name="Shape 18"/>
          <p:cNvSpPr/>
          <p:nvPr/>
        </p:nvSpPr>
        <p:spPr>
          <a:xfrm>
            <a:off x="904875" y="3648075"/>
            <a:ext cx="228600" cy="1280161"/>
          </a:xfrm>
          <a:prstGeom prst="rect">
            <a:avLst/>
          </a:prstGeom>
          <a:solidFill>
            <a:srgbClr val="727CA3"/>
          </a:solidFill>
          <a:ln w="12700">
            <a:miter lim="400000"/>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
        <p:nvSpPr>
          <p:cNvPr id="19" name="Shape 19"/>
          <p:cNvSpPr/>
          <p:nvPr/>
        </p:nvSpPr>
        <p:spPr>
          <a:xfrm>
            <a:off x="914400" y="5048250"/>
            <a:ext cx="228600" cy="835224"/>
          </a:xfrm>
          <a:prstGeom prst="rect">
            <a:avLst/>
          </a:prstGeom>
          <a:solidFill>
            <a:srgbClr val="9FB8CD"/>
          </a:solidFill>
          <a:ln w="12700">
            <a:miter lim="400000"/>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Default - Vertical Title and Text">
    <p:spTree>
      <p:nvGrpSpPr>
        <p:cNvPr id="1" name=""/>
        <p:cNvGrpSpPr/>
        <p:nvPr/>
      </p:nvGrpSpPr>
      <p:grpSpPr>
        <a:xfrm>
          <a:off x="0" y="0"/>
          <a:ext cx="0" cy="0"/>
          <a:chOff x="0" y="0"/>
          <a:chExt cx="0" cy="0"/>
        </a:xfrm>
      </p:grpSpPr>
      <p:sp>
        <p:nvSpPr>
          <p:cNvPr id="92" name="Shape 92"/>
          <p:cNvSpPr>
            <a:spLocks noGrp="1"/>
          </p:cNvSpPr>
          <p:nvPr>
            <p:ph type="title"/>
          </p:nvPr>
        </p:nvSpPr>
        <p:spPr>
          <a:xfrm>
            <a:off x="6629400" y="0"/>
            <a:ext cx="2057400" cy="6126163"/>
          </a:xfrm>
          <a:prstGeom prst="rect">
            <a:avLst/>
          </a:prstGeom>
        </p:spPr>
        <p:txBody>
          <a:bodyPr/>
          <a:lstStyle/>
          <a:p>
            <a:pPr lvl="0">
              <a:defRPr sz="1800">
                <a:solidFill>
                  <a:srgbClr val="000000"/>
                </a:solidFill>
                <a:uFillTx/>
              </a:defRPr>
            </a:pPr>
            <a:r>
              <a:rPr lang="en-US" sz="3200" smtClean="0">
                <a:solidFill>
                  <a:srgbClr val="464653"/>
                </a:solidFill>
                <a:uFill>
                  <a:solidFill>
                    <a:srgbClr val="464653"/>
                  </a:solidFill>
                </a:uFill>
              </a:rPr>
              <a:t>Click to edit Master title style</a:t>
            </a:r>
            <a:endParaRPr sz="3200">
              <a:solidFill>
                <a:srgbClr val="464653"/>
              </a:solidFill>
              <a:uFill>
                <a:solidFill>
                  <a:srgbClr val="464653"/>
                </a:solidFill>
              </a:uFill>
            </a:endParaRPr>
          </a:p>
        </p:txBody>
      </p:sp>
      <p:sp>
        <p:nvSpPr>
          <p:cNvPr id="93" name="Shape 93"/>
          <p:cNvSpPr>
            <a:spLocks noGrp="1"/>
          </p:cNvSpPr>
          <p:nvPr>
            <p:ph type="body" idx="1"/>
          </p:nvPr>
        </p:nvSpPr>
        <p:spPr>
          <a:xfrm>
            <a:off x="457200" y="274638"/>
            <a:ext cx="6019800" cy="6583363"/>
          </a:xfrm>
          <a:prstGeom prst="rect">
            <a:avLst/>
          </a:prstGeom>
        </p:spPr>
        <p:txBody>
          <a:bodyPr/>
          <a:lstStyle/>
          <a:p>
            <a:pPr lvl="0">
              <a:defRPr sz="1800">
                <a:uFillTx/>
              </a:defRPr>
            </a:pPr>
            <a:r>
              <a:rPr lang="en-US" sz="2600" smtClean="0">
                <a:uFill>
                  <a:solidFill/>
                </a:uFill>
              </a:rPr>
              <a:t>Click to edit Master text styles</a:t>
            </a:r>
          </a:p>
          <a:p>
            <a:pPr lvl="1">
              <a:defRPr sz="1800">
                <a:uFillTx/>
              </a:defRPr>
            </a:pPr>
            <a:r>
              <a:rPr lang="en-US" sz="2600" smtClean="0">
                <a:uFill>
                  <a:solidFill/>
                </a:uFill>
              </a:rPr>
              <a:t>Second level</a:t>
            </a:r>
          </a:p>
          <a:p>
            <a:pPr lvl="2">
              <a:defRPr sz="1800">
                <a:uFillTx/>
              </a:defRPr>
            </a:pPr>
            <a:r>
              <a:rPr lang="en-US" sz="2600" smtClean="0">
                <a:uFill>
                  <a:solidFill/>
                </a:uFill>
              </a:rPr>
              <a:t>Third level</a:t>
            </a:r>
          </a:p>
          <a:p>
            <a:pPr lvl="3">
              <a:defRPr sz="1800">
                <a:uFillTx/>
              </a:defRPr>
            </a:pPr>
            <a:r>
              <a:rPr lang="en-US" sz="2600" smtClean="0">
                <a:uFill>
                  <a:solidFill/>
                </a:uFill>
              </a:rPr>
              <a:t>Fourth level</a:t>
            </a:r>
          </a:p>
          <a:p>
            <a:pPr lvl="4">
              <a:defRPr sz="1800">
                <a:uFillTx/>
              </a:defRPr>
            </a:pPr>
            <a:r>
              <a:rPr lang="en-US" sz="2600" smtClean="0">
                <a:uFill>
                  <a:solidFill/>
                </a:uFill>
              </a:rPr>
              <a:t>Fifth level</a:t>
            </a:r>
            <a:endParaRPr sz="2600">
              <a:uFill>
                <a:solidFill/>
              </a:uFill>
            </a:endParaRPr>
          </a:p>
        </p:txBody>
      </p:sp>
      <p:sp>
        <p:nvSpPr>
          <p:cNvPr id="94" name="Shape 94"/>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
        <p:nvSpPr>
          <p:cNvPr id="95" name="Shape 95"/>
          <p:cNvSpPr/>
          <p:nvPr/>
        </p:nvSpPr>
        <p:spPr>
          <a:xfrm>
            <a:off x="457200" y="6353175"/>
            <a:ext cx="8229600" cy="0"/>
          </a:xfrm>
          <a:prstGeom prst="line">
            <a:avLst/>
          </a:prstGeom>
          <a:ln>
            <a:solidFill>
              <a:srgbClr val="9FB8CD"/>
            </a:solidFill>
            <a:prstDash val="dash"/>
            <a:round/>
          </a:ln>
        </p:spPr>
        <p:txBody>
          <a:bodyPr lIns="0" tIns="0" rIns="0" bIns="0"/>
          <a:lstStyle/>
          <a:p>
            <a:pPr lvl="0" algn="l">
              <a:defRPr sz="1200">
                <a:solidFill>
                  <a:srgbClr val="000000"/>
                </a:solidFill>
                <a:uFillTx/>
              </a:defRPr>
            </a:pPr>
            <a:endParaRPr/>
          </a:p>
        </p:txBody>
      </p:sp>
      <p:sp>
        <p:nvSpPr>
          <p:cNvPr id="96" name="Shape 96"/>
          <p:cNvSpPr/>
          <p:nvPr/>
        </p:nvSpPr>
        <p:spPr>
          <a:xfrm rot="5400000">
            <a:off x="419099" y="6467475"/>
            <a:ext cx="190850" cy="120315"/>
          </a:xfrm>
          <a:prstGeom prst="triangle">
            <a:avLst/>
          </a:prstGeom>
          <a:solidFill>
            <a:srgbClr val="9FB8CD"/>
          </a:solidFill>
          <a:ln w="12700">
            <a:miter lim="400000"/>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
        <p:nvSpPr>
          <p:cNvPr id="97" name="Shape 97"/>
          <p:cNvSpPr/>
          <p:nvPr/>
        </p:nvSpPr>
        <p:spPr>
          <a:xfrm flipH="1">
            <a:off x="6556322" y="276506"/>
            <a:ext cx="1" cy="5852162"/>
          </a:xfrm>
          <a:prstGeom prst="line">
            <a:avLst/>
          </a:prstGeom>
          <a:ln>
            <a:solidFill>
              <a:srgbClr val="9FB8CD"/>
            </a:solidFill>
            <a:prstDash val="dash"/>
            <a:round/>
          </a:ln>
        </p:spPr>
        <p:txBody>
          <a:bodyPr lIns="0" tIns="0" rIns="0" bIns="0"/>
          <a:lstStyle/>
          <a:p>
            <a:pPr lvl="0" algn="l">
              <a:defRPr sz="1200">
                <a:solidFill>
                  <a:srgbClr val="000000"/>
                </a:solidFill>
                <a:uFillTx/>
              </a:defRPr>
            </a:pPr>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fault - Title and Content">
    <p:spTree>
      <p:nvGrpSpPr>
        <p:cNvPr id="1" name=""/>
        <p:cNvGrpSpPr/>
        <p:nvPr/>
      </p:nvGrpSpPr>
      <p:grpSpPr>
        <a:xfrm>
          <a:off x="0" y="0"/>
          <a:ext cx="0" cy="0"/>
          <a:chOff x="0" y="0"/>
          <a:chExt cx="0" cy="0"/>
        </a:xfrm>
      </p:grpSpPr>
      <p:sp>
        <p:nvSpPr>
          <p:cNvPr id="39" name="Shape 39"/>
          <p:cNvSpPr>
            <a:spLocks noGrp="1"/>
          </p:cNvSpPr>
          <p:nvPr>
            <p:ph type="title"/>
          </p:nvPr>
        </p:nvSpPr>
        <p:spPr>
          <a:xfrm>
            <a:off x="457200" y="0"/>
            <a:ext cx="8603170" cy="990600"/>
          </a:xfrm>
          <a:prstGeom prst="rect">
            <a:avLst/>
          </a:prstGeom>
        </p:spPr>
        <p:txBody>
          <a:bodyPr/>
          <a:lstStyle>
            <a:lvl1pPr>
              <a:defRPr>
                <a:solidFill>
                  <a:srgbClr val="0000FF"/>
                </a:solidFill>
              </a:defRPr>
            </a:lvl1pPr>
          </a:lstStyle>
          <a:p>
            <a:pPr lvl="0">
              <a:defRPr sz="1800">
                <a:solidFill>
                  <a:srgbClr val="000000"/>
                </a:solidFill>
                <a:uFillTx/>
              </a:defRPr>
            </a:pPr>
            <a:r>
              <a:rPr lang="en-US" sz="3200" dirty="0" smtClean="0">
                <a:solidFill>
                  <a:srgbClr val="941100"/>
                </a:solidFill>
                <a:uFill>
                  <a:solidFill>
                    <a:srgbClr val="464653"/>
                  </a:solidFill>
                </a:uFill>
              </a:rPr>
              <a:t>Click to edit Master title style</a:t>
            </a:r>
            <a:endParaRPr sz="3200" dirty="0">
              <a:solidFill>
                <a:srgbClr val="941100"/>
              </a:solidFill>
              <a:uFill>
                <a:solidFill>
                  <a:srgbClr val="464653"/>
                </a:solidFill>
              </a:uFill>
            </a:endParaRPr>
          </a:p>
        </p:txBody>
      </p:sp>
      <p:sp>
        <p:nvSpPr>
          <p:cNvPr id="40" name="Shape 40"/>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
        <p:nvSpPr>
          <p:cNvPr id="41" name="Shape 41"/>
          <p:cNvSpPr>
            <a:spLocks noGrp="1"/>
          </p:cNvSpPr>
          <p:nvPr>
            <p:ph type="body" idx="1"/>
          </p:nvPr>
        </p:nvSpPr>
        <p:spPr>
          <a:xfrm>
            <a:off x="457200" y="1064580"/>
            <a:ext cx="4294109" cy="5382203"/>
          </a:xfrm>
          <a:prstGeom prst="rect">
            <a:avLst/>
          </a:prstGeom>
        </p:spPr>
        <p:txBody>
          <a:bodyPr/>
          <a:lstStyle>
            <a:lvl1pPr>
              <a:defRPr b="1">
                <a:solidFill>
                  <a:srgbClr val="008F00"/>
                </a:solidFill>
              </a:defRPr>
            </a:lvl1pPr>
            <a:lvl2pPr marL="560566" indent="-286246">
              <a:defRPr sz="2400">
                <a:solidFill>
                  <a:srgbClr val="011993"/>
                </a:solidFill>
              </a:defRPr>
            </a:lvl2pPr>
            <a:lvl3pPr marL="868680" indent="-274320">
              <a:defRPr sz="2400"/>
            </a:lvl3pPr>
            <a:lvl4pPr marL="1173480" indent="-304800">
              <a:defRPr sz="2400"/>
            </a:lvl4pPr>
            <a:lvl5pPr marL="1485900" indent="-342900">
              <a:defRPr sz="2400"/>
            </a:lvl5pPr>
          </a:lstStyle>
          <a:p>
            <a:pPr lvl="0">
              <a:defRPr sz="1800" b="0">
                <a:solidFill>
                  <a:srgbClr val="000000"/>
                </a:solidFill>
                <a:uFillTx/>
              </a:defRPr>
            </a:pPr>
            <a:r>
              <a:rPr lang="en-US" sz="2600" b="1" smtClean="0">
                <a:solidFill>
                  <a:srgbClr val="008F00"/>
                </a:solidFill>
                <a:uFill>
                  <a:solidFill/>
                </a:uFill>
              </a:rPr>
              <a:t>Click to edit Master text styles</a:t>
            </a:r>
          </a:p>
          <a:p>
            <a:pPr lvl="1">
              <a:defRPr sz="1800" b="0">
                <a:solidFill>
                  <a:srgbClr val="000000"/>
                </a:solidFill>
                <a:uFillTx/>
              </a:defRPr>
            </a:pPr>
            <a:r>
              <a:rPr lang="en-US" sz="2600" b="1" smtClean="0">
                <a:solidFill>
                  <a:srgbClr val="008F00"/>
                </a:solidFill>
                <a:uFill>
                  <a:solidFill/>
                </a:uFill>
              </a:rPr>
              <a:t>Second level</a:t>
            </a:r>
          </a:p>
          <a:p>
            <a:pPr lvl="2">
              <a:defRPr sz="1800" b="0">
                <a:solidFill>
                  <a:srgbClr val="000000"/>
                </a:solidFill>
                <a:uFillTx/>
              </a:defRPr>
            </a:pPr>
            <a:r>
              <a:rPr lang="en-US" sz="2600" b="1" smtClean="0">
                <a:solidFill>
                  <a:srgbClr val="008F00"/>
                </a:solidFill>
                <a:uFill>
                  <a:solidFill/>
                </a:uFill>
              </a:rPr>
              <a:t>Third level</a:t>
            </a:r>
          </a:p>
          <a:p>
            <a:pPr lvl="3">
              <a:defRPr sz="1800" b="0">
                <a:solidFill>
                  <a:srgbClr val="000000"/>
                </a:solidFill>
                <a:uFillTx/>
              </a:defRPr>
            </a:pPr>
            <a:r>
              <a:rPr lang="en-US" sz="2600" b="1" smtClean="0">
                <a:solidFill>
                  <a:srgbClr val="008F00"/>
                </a:solidFill>
                <a:uFill>
                  <a:solidFill/>
                </a:uFill>
              </a:rPr>
              <a:t>Fourth level</a:t>
            </a:r>
          </a:p>
          <a:p>
            <a:pPr lvl="4">
              <a:defRPr sz="1800" b="0">
                <a:solidFill>
                  <a:srgbClr val="000000"/>
                </a:solidFill>
                <a:uFillTx/>
              </a:defRPr>
            </a:pPr>
            <a:r>
              <a:rPr lang="en-US" sz="2600" b="1" smtClean="0">
                <a:solidFill>
                  <a:srgbClr val="008F00"/>
                </a:solidFill>
                <a:uFill>
                  <a:solidFill/>
                </a:uFill>
              </a:rPr>
              <a:t>Fifth level</a:t>
            </a:r>
            <a:endParaRPr sz="2400" dirty="0">
              <a:uFill>
                <a:solidFill/>
              </a:uFill>
            </a:endParaRPr>
          </a:p>
        </p:txBody>
      </p:sp>
      <p:sp>
        <p:nvSpPr>
          <p:cNvPr id="42" name="Shape 42"/>
          <p:cNvSpPr/>
          <p:nvPr/>
        </p:nvSpPr>
        <p:spPr>
          <a:xfrm>
            <a:off x="1985412" y="6498632"/>
            <a:ext cx="5173175" cy="307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defRPr sz="1800">
                <a:solidFill>
                  <a:srgbClr val="000000"/>
                </a:solidFill>
                <a:uFillTx/>
              </a:defRPr>
            </a:pPr>
            <a:endParaRPr sz="1400" dirty="0">
              <a:solidFill>
                <a:srgbClr val="464653"/>
              </a:solidFill>
              <a:uFill>
                <a:solidFill>
                  <a:srgbClr val="464653"/>
                </a:solidFill>
              </a:uFill>
            </a:endParaRPr>
          </a:p>
        </p:txBody>
      </p:sp>
      <p:sp>
        <p:nvSpPr>
          <p:cNvPr id="43" name="Shape 43"/>
          <p:cNvSpPr/>
          <p:nvPr/>
        </p:nvSpPr>
        <p:spPr>
          <a:xfrm>
            <a:off x="7351200" y="6498632"/>
            <a:ext cx="1605309" cy="307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defRPr sz="1800">
                <a:solidFill>
                  <a:srgbClr val="000000"/>
                </a:solidFill>
                <a:uFillTx/>
              </a:defRPr>
            </a:pPr>
            <a:endParaRPr sz="1400" dirty="0">
              <a:solidFill>
                <a:srgbClr val="464653"/>
              </a:solidFill>
              <a:uFill>
                <a:solidFill>
                  <a:srgbClr val="464653"/>
                </a:solidFill>
              </a:uFill>
            </a:endParaRPr>
          </a:p>
        </p:txBody>
      </p:sp>
      <p:sp>
        <p:nvSpPr>
          <p:cNvPr id="7" name="Shape 41"/>
          <p:cNvSpPr>
            <a:spLocks noGrp="1"/>
          </p:cNvSpPr>
          <p:nvPr>
            <p:ph type="body" idx="10"/>
          </p:nvPr>
        </p:nvSpPr>
        <p:spPr>
          <a:xfrm>
            <a:off x="4751309" y="1068156"/>
            <a:ext cx="4282778" cy="5382203"/>
          </a:xfrm>
          <a:prstGeom prst="rect">
            <a:avLst/>
          </a:prstGeom>
        </p:spPr>
        <p:txBody>
          <a:bodyPr/>
          <a:lstStyle>
            <a:lvl1pPr>
              <a:defRPr b="1">
                <a:solidFill>
                  <a:srgbClr val="008F00"/>
                </a:solidFill>
              </a:defRPr>
            </a:lvl1pPr>
            <a:lvl2pPr marL="560566" indent="-286246">
              <a:defRPr sz="2400">
                <a:solidFill>
                  <a:srgbClr val="011993"/>
                </a:solidFill>
              </a:defRPr>
            </a:lvl2pPr>
            <a:lvl3pPr marL="868680" indent="-274320">
              <a:defRPr sz="2400"/>
            </a:lvl3pPr>
            <a:lvl4pPr marL="1173480" indent="-304800">
              <a:defRPr sz="2400"/>
            </a:lvl4pPr>
            <a:lvl5pPr marL="1485900" indent="-342900">
              <a:defRPr sz="2400"/>
            </a:lvl5pPr>
          </a:lstStyle>
          <a:p>
            <a:pPr lvl="0">
              <a:defRPr sz="1800" b="0">
                <a:solidFill>
                  <a:srgbClr val="000000"/>
                </a:solidFill>
                <a:uFillTx/>
              </a:defRPr>
            </a:pPr>
            <a:r>
              <a:rPr lang="en-US" sz="2600" b="1" smtClean="0">
                <a:solidFill>
                  <a:srgbClr val="008F00"/>
                </a:solidFill>
                <a:uFill>
                  <a:solidFill/>
                </a:uFill>
              </a:rPr>
              <a:t>Click to edit Master text styles</a:t>
            </a:r>
          </a:p>
          <a:p>
            <a:pPr lvl="1">
              <a:defRPr sz="1800" b="0">
                <a:solidFill>
                  <a:srgbClr val="000000"/>
                </a:solidFill>
                <a:uFillTx/>
              </a:defRPr>
            </a:pPr>
            <a:r>
              <a:rPr lang="en-US" sz="2600" b="1" smtClean="0">
                <a:solidFill>
                  <a:srgbClr val="008F00"/>
                </a:solidFill>
                <a:uFill>
                  <a:solidFill/>
                </a:uFill>
              </a:rPr>
              <a:t>Second level</a:t>
            </a:r>
          </a:p>
          <a:p>
            <a:pPr lvl="2">
              <a:defRPr sz="1800" b="0">
                <a:solidFill>
                  <a:srgbClr val="000000"/>
                </a:solidFill>
                <a:uFillTx/>
              </a:defRPr>
            </a:pPr>
            <a:r>
              <a:rPr lang="en-US" sz="2600" b="1" smtClean="0">
                <a:solidFill>
                  <a:srgbClr val="008F00"/>
                </a:solidFill>
                <a:uFill>
                  <a:solidFill/>
                </a:uFill>
              </a:rPr>
              <a:t>Third level</a:t>
            </a:r>
          </a:p>
          <a:p>
            <a:pPr lvl="3">
              <a:defRPr sz="1800" b="0">
                <a:solidFill>
                  <a:srgbClr val="000000"/>
                </a:solidFill>
                <a:uFillTx/>
              </a:defRPr>
            </a:pPr>
            <a:r>
              <a:rPr lang="en-US" sz="2600" b="1" smtClean="0">
                <a:solidFill>
                  <a:srgbClr val="008F00"/>
                </a:solidFill>
                <a:uFill>
                  <a:solidFill/>
                </a:uFill>
              </a:rPr>
              <a:t>Fourth level</a:t>
            </a:r>
          </a:p>
          <a:p>
            <a:pPr lvl="4">
              <a:defRPr sz="1800" b="0">
                <a:solidFill>
                  <a:srgbClr val="000000"/>
                </a:solidFill>
                <a:uFillTx/>
              </a:defRPr>
            </a:pPr>
            <a:r>
              <a:rPr lang="en-US" sz="2600" b="1" smtClean="0">
                <a:solidFill>
                  <a:srgbClr val="008F00"/>
                </a:solidFill>
                <a:uFill>
                  <a:solidFill/>
                </a:uFill>
              </a:rPr>
              <a:t>Fifth level</a:t>
            </a:r>
            <a:endParaRPr sz="2400" dirty="0">
              <a:uFill>
                <a:solidFill/>
              </a:uFill>
            </a:endParaRPr>
          </a:p>
        </p:txBody>
      </p:sp>
    </p:spTree>
    <p:extLst>
      <p:ext uri="{BB962C8B-B14F-4D97-AF65-F5344CB8AC3E}">
        <p14:creationId xmlns:p14="http://schemas.microsoft.com/office/powerpoint/2010/main" val="237823419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Default - Section Header">
    <p:bg>
      <p:bgPr>
        <a:solidFill>
          <a:srgbClr val="464653"/>
        </a:solidFill>
        <a:effectLst/>
      </p:bgPr>
    </p:bg>
    <p:spTree>
      <p:nvGrpSpPr>
        <p:cNvPr id="1" name=""/>
        <p:cNvGrpSpPr/>
        <p:nvPr/>
      </p:nvGrpSpPr>
      <p:grpSpPr>
        <a:xfrm>
          <a:off x="0" y="0"/>
          <a:ext cx="0" cy="0"/>
          <a:chOff x="0" y="0"/>
          <a:chExt cx="0" cy="0"/>
        </a:xfrm>
      </p:grpSpPr>
      <p:sp>
        <p:nvSpPr>
          <p:cNvPr id="45" name="Shape 45"/>
          <p:cNvSpPr>
            <a:spLocks noGrp="1"/>
          </p:cNvSpPr>
          <p:nvPr>
            <p:ph type="title"/>
          </p:nvPr>
        </p:nvSpPr>
        <p:spPr>
          <a:xfrm>
            <a:off x="1219200" y="2971800"/>
            <a:ext cx="6858000" cy="1295400"/>
          </a:xfrm>
          <a:prstGeom prst="rect">
            <a:avLst/>
          </a:prstGeom>
        </p:spPr>
        <p:txBody>
          <a:bodyPr anchor="t"/>
          <a:lstStyle>
            <a:lvl1pPr algn="r">
              <a:defRPr>
                <a:solidFill>
                  <a:srgbClr val="DDE9EC"/>
                </a:solidFill>
                <a:uFill>
                  <a:solidFill>
                    <a:srgbClr val="DDE9EC"/>
                  </a:solidFill>
                </a:uFill>
              </a:defRPr>
            </a:lvl1pPr>
          </a:lstStyle>
          <a:p>
            <a:pPr lvl="0">
              <a:defRPr sz="1800">
                <a:solidFill>
                  <a:srgbClr val="000000"/>
                </a:solidFill>
                <a:uFillTx/>
              </a:defRPr>
            </a:pPr>
            <a:r>
              <a:rPr lang="en-US" sz="3200" smtClean="0">
                <a:solidFill>
                  <a:srgbClr val="DDE9EC"/>
                </a:solidFill>
                <a:uFill>
                  <a:solidFill>
                    <a:srgbClr val="DDE9EC"/>
                  </a:solidFill>
                </a:uFill>
              </a:rPr>
              <a:t>Click to edit Master title style</a:t>
            </a:r>
            <a:endParaRPr sz="3200">
              <a:solidFill>
                <a:srgbClr val="DDE9EC"/>
              </a:solidFill>
              <a:uFill>
                <a:solidFill>
                  <a:srgbClr val="DDE9EC"/>
                </a:solidFill>
              </a:uFill>
            </a:endParaRPr>
          </a:p>
        </p:txBody>
      </p:sp>
      <p:sp>
        <p:nvSpPr>
          <p:cNvPr id="46" name="Shape 46"/>
          <p:cNvSpPr>
            <a:spLocks noGrp="1"/>
          </p:cNvSpPr>
          <p:nvPr>
            <p:ph type="body" idx="1"/>
          </p:nvPr>
        </p:nvSpPr>
        <p:spPr>
          <a:xfrm>
            <a:off x="1295400" y="4267200"/>
            <a:ext cx="6781800" cy="2590800"/>
          </a:xfrm>
          <a:prstGeom prst="rect">
            <a:avLst/>
          </a:prstGeom>
        </p:spPr>
        <p:txBody>
          <a:bodyPr/>
          <a:lstStyle>
            <a:lvl1pPr marL="0" indent="0" algn="r">
              <a:buClrTx/>
              <a:buSzTx/>
              <a:buFontTx/>
              <a:buNone/>
              <a:defRPr sz="2000">
                <a:solidFill>
                  <a:srgbClr val="FFFFFF"/>
                </a:solidFill>
                <a:uFill>
                  <a:solidFill>
                    <a:srgbClr val="FFFFFF"/>
                  </a:solidFill>
                </a:uFill>
              </a:defRPr>
            </a:lvl1pPr>
            <a:lvl2pPr marL="0" indent="274320" algn="r">
              <a:buClrTx/>
              <a:buSzTx/>
              <a:buFontTx/>
              <a:buNone/>
              <a:defRPr sz="2000">
                <a:solidFill>
                  <a:srgbClr val="FFFFFF"/>
                </a:solidFill>
                <a:uFill>
                  <a:solidFill>
                    <a:srgbClr val="FFFFFF"/>
                  </a:solidFill>
                </a:uFill>
              </a:defRPr>
            </a:lvl2pPr>
            <a:lvl3pPr marL="0" indent="594359" algn="r">
              <a:buClrTx/>
              <a:buSzTx/>
              <a:buFontTx/>
              <a:buNone/>
              <a:defRPr sz="2000">
                <a:solidFill>
                  <a:srgbClr val="FFFFFF"/>
                </a:solidFill>
                <a:uFill>
                  <a:solidFill>
                    <a:srgbClr val="FFFFFF"/>
                  </a:solidFill>
                </a:uFill>
              </a:defRPr>
            </a:lvl3pPr>
            <a:lvl4pPr marL="0" indent="868680" algn="r">
              <a:buClrTx/>
              <a:buSzTx/>
              <a:buFontTx/>
              <a:buNone/>
              <a:defRPr sz="2000">
                <a:solidFill>
                  <a:srgbClr val="FFFFFF"/>
                </a:solidFill>
                <a:uFill>
                  <a:solidFill>
                    <a:srgbClr val="FFFFFF"/>
                  </a:solidFill>
                </a:uFill>
              </a:defRPr>
            </a:lvl4pPr>
            <a:lvl5pPr marL="0" indent="1143000" algn="r">
              <a:buClrTx/>
              <a:buSzTx/>
              <a:buFontTx/>
              <a:buNone/>
              <a:defRPr sz="2000">
                <a:solidFill>
                  <a:srgbClr val="FFFFFF"/>
                </a:solidFill>
                <a:uFill>
                  <a:solidFill>
                    <a:srgbClr val="FFFFFF"/>
                  </a:solidFill>
                </a:uFill>
              </a:defRPr>
            </a:lvl5pPr>
          </a:lstStyle>
          <a:p>
            <a:pPr lvl="0">
              <a:defRPr sz="1800">
                <a:solidFill>
                  <a:srgbClr val="000000"/>
                </a:solidFill>
                <a:uFillTx/>
              </a:defRPr>
            </a:pPr>
            <a:r>
              <a:rPr lang="en-US" sz="2000" smtClean="0">
                <a:solidFill>
                  <a:srgbClr val="FFFFFF"/>
                </a:solidFill>
                <a:uFill>
                  <a:solidFill>
                    <a:srgbClr val="FFFFFF"/>
                  </a:solidFill>
                </a:uFill>
              </a:rPr>
              <a:t>Click to edit Master text styles</a:t>
            </a:r>
          </a:p>
          <a:p>
            <a:pPr lvl="1">
              <a:defRPr sz="1800">
                <a:solidFill>
                  <a:srgbClr val="000000"/>
                </a:solidFill>
                <a:uFillTx/>
              </a:defRPr>
            </a:pPr>
            <a:r>
              <a:rPr lang="en-US" sz="2000" smtClean="0">
                <a:solidFill>
                  <a:srgbClr val="FFFFFF"/>
                </a:solidFill>
                <a:uFill>
                  <a:solidFill>
                    <a:srgbClr val="FFFFFF"/>
                  </a:solidFill>
                </a:uFill>
              </a:rPr>
              <a:t>Second level</a:t>
            </a:r>
          </a:p>
          <a:p>
            <a:pPr lvl="2">
              <a:defRPr sz="1800">
                <a:solidFill>
                  <a:srgbClr val="000000"/>
                </a:solidFill>
                <a:uFillTx/>
              </a:defRPr>
            </a:pPr>
            <a:r>
              <a:rPr lang="en-US" sz="2000" smtClean="0">
                <a:solidFill>
                  <a:srgbClr val="FFFFFF"/>
                </a:solidFill>
                <a:uFill>
                  <a:solidFill>
                    <a:srgbClr val="FFFFFF"/>
                  </a:solidFill>
                </a:uFill>
              </a:rPr>
              <a:t>Third level</a:t>
            </a:r>
          </a:p>
          <a:p>
            <a:pPr lvl="3">
              <a:defRPr sz="1800">
                <a:solidFill>
                  <a:srgbClr val="000000"/>
                </a:solidFill>
                <a:uFillTx/>
              </a:defRPr>
            </a:pPr>
            <a:r>
              <a:rPr lang="en-US" sz="2000" smtClean="0">
                <a:solidFill>
                  <a:srgbClr val="FFFFFF"/>
                </a:solidFill>
                <a:uFill>
                  <a:solidFill>
                    <a:srgbClr val="FFFFFF"/>
                  </a:solidFill>
                </a:uFill>
              </a:rPr>
              <a:t>Fourth level</a:t>
            </a:r>
          </a:p>
          <a:p>
            <a:pPr lvl="4">
              <a:defRPr sz="1800">
                <a:solidFill>
                  <a:srgbClr val="000000"/>
                </a:solidFill>
                <a:uFillTx/>
              </a:defRPr>
            </a:pPr>
            <a:r>
              <a:rPr lang="en-US" sz="2000" smtClean="0">
                <a:solidFill>
                  <a:srgbClr val="FFFFFF"/>
                </a:solidFill>
                <a:uFill>
                  <a:solidFill>
                    <a:srgbClr val="FFFFFF"/>
                  </a:solidFill>
                </a:uFill>
              </a:rPr>
              <a:t>Fifth level</a:t>
            </a:r>
            <a:endParaRPr sz="2000">
              <a:solidFill>
                <a:srgbClr val="FFFFFF"/>
              </a:solidFill>
              <a:uFill>
                <a:solidFill>
                  <a:srgbClr val="FFFFFF"/>
                </a:solidFill>
              </a:uFill>
            </a:endParaRPr>
          </a:p>
        </p:txBody>
      </p:sp>
      <p:sp>
        <p:nvSpPr>
          <p:cNvPr id="47" name="Shape 47"/>
          <p:cNvSpPr>
            <a:spLocks noGrp="1"/>
          </p:cNvSpPr>
          <p:nvPr>
            <p:ph type="sldNum" sz="quarter" idx="2"/>
          </p:nvPr>
        </p:nvSpPr>
        <p:spPr>
          <a:xfrm>
            <a:off x="1069847" y="6355079"/>
            <a:ext cx="1520953" cy="307341"/>
          </a:xfrm>
          <a:prstGeom prst="rect">
            <a:avLst/>
          </a:prstGeom>
        </p:spPr>
        <p:txBody>
          <a:bodyPr/>
          <a:lstStyle>
            <a:lvl1pPr>
              <a:defRPr>
                <a:solidFill>
                  <a:srgbClr val="DDE9EC"/>
                </a:solidFill>
                <a:uFill>
                  <a:solidFill>
                    <a:srgbClr val="DDE9EC"/>
                  </a:solidFill>
                </a:uFill>
              </a:defRPr>
            </a:lvl1pPr>
          </a:lstStyle>
          <a:p>
            <a:pPr lvl="0"/>
            <a:fld id="{86CB4B4D-7CA3-9044-876B-883B54F8677D}" type="slidenum">
              <a:rPr/>
              <a:pPr lvl="0"/>
              <a:t>‹#›</a:t>
            </a:fld>
            <a:endParaRPr/>
          </a:p>
        </p:txBody>
      </p:sp>
      <p:sp>
        <p:nvSpPr>
          <p:cNvPr id="48" name="Shape 48"/>
          <p:cNvSpPr/>
          <p:nvPr/>
        </p:nvSpPr>
        <p:spPr>
          <a:xfrm>
            <a:off x="914400" y="2819400"/>
            <a:ext cx="7315200" cy="1280161"/>
          </a:xfrm>
          <a:prstGeom prst="rect">
            <a:avLst/>
          </a:prstGeom>
          <a:ln w="6350" cap="rnd">
            <a:solidFill>
              <a:srgbClr val="727CA3"/>
            </a:solidFill>
            <a:round/>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
        <p:nvSpPr>
          <p:cNvPr id="49" name="Shape 49"/>
          <p:cNvSpPr/>
          <p:nvPr/>
        </p:nvSpPr>
        <p:spPr>
          <a:xfrm>
            <a:off x="914400" y="2819400"/>
            <a:ext cx="228600" cy="1280161"/>
          </a:xfrm>
          <a:prstGeom prst="rect">
            <a:avLst/>
          </a:prstGeom>
          <a:solidFill>
            <a:srgbClr val="727CA3"/>
          </a:solidFill>
          <a:ln w="12700">
            <a:miter lim="400000"/>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Default - Two Content">
    <p:spTree>
      <p:nvGrpSpPr>
        <p:cNvPr id="1" name=""/>
        <p:cNvGrpSpPr/>
        <p:nvPr/>
      </p:nvGrpSpPr>
      <p:grpSpPr>
        <a:xfrm>
          <a:off x="0" y="0"/>
          <a:ext cx="0" cy="0"/>
          <a:chOff x="0" y="0"/>
          <a:chExt cx="0" cy="0"/>
        </a:xfrm>
      </p:grpSpPr>
      <p:sp>
        <p:nvSpPr>
          <p:cNvPr id="51" name="Shape 51"/>
          <p:cNvSpPr>
            <a:spLocks noGrp="1"/>
          </p:cNvSpPr>
          <p:nvPr>
            <p:ph type="title"/>
          </p:nvPr>
        </p:nvSpPr>
        <p:spPr>
          <a:prstGeom prst="rect">
            <a:avLst/>
          </a:prstGeom>
        </p:spPr>
        <p:txBody>
          <a:bodyPr/>
          <a:lstStyle>
            <a:lvl1pPr>
              <a:defRPr>
                <a:solidFill>
                  <a:srgbClr val="800000"/>
                </a:solidFill>
              </a:defRPr>
            </a:lvl1pPr>
          </a:lstStyle>
          <a:p>
            <a:pPr lvl="0">
              <a:defRPr sz="1800">
                <a:solidFill>
                  <a:srgbClr val="000000"/>
                </a:solidFill>
                <a:uFillTx/>
              </a:defRPr>
            </a:pPr>
            <a:r>
              <a:rPr lang="en-US" sz="3200" smtClean="0">
                <a:solidFill>
                  <a:srgbClr val="464653"/>
                </a:solidFill>
                <a:uFill>
                  <a:solidFill>
                    <a:srgbClr val="464653"/>
                  </a:solidFill>
                </a:uFill>
              </a:rPr>
              <a:t>Click to edit Master title style</a:t>
            </a:r>
            <a:endParaRPr sz="3200" dirty="0">
              <a:solidFill>
                <a:srgbClr val="464653"/>
              </a:solidFill>
              <a:uFill>
                <a:solidFill>
                  <a:srgbClr val="464653"/>
                </a:solidFill>
              </a:uFill>
            </a:endParaRPr>
          </a:p>
        </p:txBody>
      </p:sp>
      <p:sp>
        <p:nvSpPr>
          <p:cNvPr id="52" name="Shape 52"/>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
        <p:nvSpPr>
          <p:cNvPr id="53" name="Shape 53"/>
          <p:cNvSpPr>
            <a:spLocks noGrp="1"/>
          </p:cNvSpPr>
          <p:nvPr>
            <p:ph type="body" idx="1"/>
          </p:nvPr>
        </p:nvSpPr>
        <p:spPr>
          <a:xfrm>
            <a:off x="457200" y="1219200"/>
            <a:ext cx="4041648" cy="5261819"/>
          </a:xfrm>
          <a:prstGeom prst="rect">
            <a:avLst/>
          </a:prstGeom>
        </p:spPr>
        <p:txBody>
          <a:bodyPr/>
          <a:lstStyle/>
          <a:p>
            <a:pPr lvl="0">
              <a:defRPr sz="1800">
                <a:uFillTx/>
              </a:defRPr>
            </a:pPr>
            <a:r>
              <a:rPr lang="en-US" sz="2600" smtClean="0">
                <a:uFill>
                  <a:solidFill/>
                </a:uFill>
              </a:rPr>
              <a:t>Click to edit Master text styles</a:t>
            </a:r>
          </a:p>
          <a:p>
            <a:pPr lvl="1">
              <a:defRPr sz="1800">
                <a:uFillTx/>
              </a:defRPr>
            </a:pPr>
            <a:r>
              <a:rPr lang="en-US" sz="2600" smtClean="0">
                <a:uFill>
                  <a:solidFill/>
                </a:uFill>
              </a:rPr>
              <a:t>Second level</a:t>
            </a:r>
          </a:p>
          <a:p>
            <a:pPr lvl="2">
              <a:defRPr sz="1800">
                <a:uFillTx/>
              </a:defRPr>
            </a:pPr>
            <a:r>
              <a:rPr lang="en-US" sz="2600" smtClean="0">
                <a:uFill>
                  <a:solidFill/>
                </a:uFill>
              </a:rPr>
              <a:t>Third level</a:t>
            </a:r>
          </a:p>
          <a:p>
            <a:pPr lvl="3">
              <a:defRPr sz="1800">
                <a:uFillTx/>
              </a:defRPr>
            </a:pPr>
            <a:r>
              <a:rPr lang="en-US" sz="2600" smtClean="0">
                <a:uFill>
                  <a:solidFill/>
                </a:uFill>
              </a:rPr>
              <a:t>Fourth level</a:t>
            </a:r>
          </a:p>
          <a:p>
            <a:pPr lvl="4">
              <a:defRPr sz="1800">
                <a:uFillTx/>
              </a:defRPr>
            </a:pPr>
            <a:r>
              <a:rPr lang="en-US" sz="2600" smtClean="0">
                <a:uFill>
                  <a:solidFill/>
                </a:uFill>
              </a:rPr>
              <a:t>Fifth level</a:t>
            </a:r>
            <a:endParaRPr sz="2600" dirty="0">
              <a:uFill>
                <a:solidFill/>
              </a:uFill>
            </a:endParaRPr>
          </a:p>
        </p:txBody>
      </p:sp>
      <p:sp>
        <p:nvSpPr>
          <p:cNvPr id="54" name="Shape 54"/>
          <p:cNvSpPr/>
          <p:nvPr/>
        </p:nvSpPr>
        <p:spPr>
          <a:xfrm>
            <a:off x="1985412" y="6498632"/>
            <a:ext cx="5173175" cy="2154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solidFill>
                  <a:srgbClr val="000000"/>
                </a:solidFill>
                <a:uFillTx/>
              </a:defRPr>
            </a:pPr>
            <a:endParaRPr sz="1400" dirty="0">
              <a:solidFill>
                <a:srgbClr val="464653"/>
              </a:solidFill>
              <a:uFill>
                <a:solidFill>
                  <a:srgbClr val="464653"/>
                </a:solidFill>
              </a:uFill>
            </a:endParaRPr>
          </a:p>
        </p:txBody>
      </p:sp>
      <p:sp>
        <p:nvSpPr>
          <p:cNvPr id="55" name="Shape 55"/>
          <p:cNvSpPr/>
          <p:nvPr/>
        </p:nvSpPr>
        <p:spPr>
          <a:xfrm>
            <a:off x="7351200" y="6498632"/>
            <a:ext cx="1605309" cy="2154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solidFill>
                  <a:srgbClr val="000000"/>
                </a:solidFill>
                <a:uFillTx/>
              </a:defRPr>
            </a:pPr>
            <a:endParaRPr sz="1400" dirty="0">
              <a:solidFill>
                <a:srgbClr val="464653"/>
              </a:solidFill>
              <a:uFill>
                <a:solidFill>
                  <a:srgbClr val="464653"/>
                </a:solidFill>
              </a:u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Default - Comparison">
    <p:spTree>
      <p:nvGrpSpPr>
        <p:cNvPr id="1" name=""/>
        <p:cNvGrpSpPr/>
        <p:nvPr/>
      </p:nvGrpSpPr>
      <p:grpSpPr>
        <a:xfrm>
          <a:off x="0" y="0"/>
          <a:ext cx="0" cy="0"/>
          <a:chOff x="0" y="0"/>
          <a:chExt cx="0" cy="0"/>
        </a:xfrm>
      </p:grpSpPr>
      <p:sp>
        <p:nvSpPr>
          <p:cNvPr id="57" name="Shape 57"/>
          <p:cNvSpPr>
            <a:spLocks noGrp="1"/>
          </p:cNvSpPr>
          <p:nvPr>
            <p:ph type="title"/>
          </p:nvPr>
        </p:nvSpPr>
        <p:spPr>
          <a:xfrm>
            <a:off x="457200" y="59681"/>
            <a:ext cx="8229600" cy="947438"/>
          </a:xfrm>
          <a:prstGeom prst="rect">
            <a:avLst/>
          </a:prstGeom>
        </p:spPr>
        <p:txBody>
          <a:bodyPr anchor="ctr"/>
          <a:lstStyle/>
          <a:p>
            <a:pPr lvl="0">
              <a:defRPr sz="1800">
                <a:solidFill>
                  <a:srgbClr val="000000"/>
                </a:solidFill>
                <a:uFillTx/>
              </a:defRPr>
            </a:pPr>
            <a:r>
              <a:rPr lang="en-US" sz="3200" smtClean="0">
                <a:solidFill>
                  <a:srgbClr val="464653"/>
                </a:solidFill>
                <a:uFill>
                  <a:solidFill>
                    <a:srgbClr val="464653"/>
                  </a:solidFill>
                </a:uFill>
              </a:rPr>
              <a:t>Click to edit Master title style</a:t>
            </a:r>
            <a:endParaRPr sz="3200">
              <a:solidFill>
                <a:srgbClr val="464653"/>
              </a:solidFill>
              <a:uFill>
                <a:solidFill>
                  <a:srgbClr val="464653"/>
                </a:solidFill>
              </a:uFill>
            </a:endParaRPr>
          </a:p>
        </p:txBody>
      </p:sp>
      <p:sp>
        <p:nvSpPr>
          <p:cNvPr id="58" name="Shape 58"/>
          <p:cNvSpPr>
            <a:spLocks noGrp="1"/>
          </p:cNvSpPr>
          <p:nvPr>
            <p:ph type="body" idx="1"/>
          </p:nvPr>
        </p:nvSpPr>
        <p:spPr>
          <a:xfrm>
            <a:off x="457200" y="1007118"/>
            <a:ext cx="4040188" cy="964557"/>
          </a:xfrm>
          <a:prstGeom prst="rect">
            <a:avLst/>
          </a:prstGeom>
        </p:spPr>
        <p:txBody>
          <a:bodyPr anchor="b">
            <a:noAutofit/>
          </a:bodyPr>
          <a:lstStyle>
            <a:lvl1pPr marL="0" indent="0">
              <a:buClrTx/>
              <a:buSzTx/>
              <a:buFontTx/>
              <a:buNone/>
              <a:defRPr sz="2400" b="1">
                <a:solidFill>
                  <a:srgbClr val="9FB8CD"/>
                </a:solidFill>
                <a:uFill>
                  <a:solidFill>
                    <a:srgbClr val="9FB8CD"/>
                  </a:solidFill>
                </a:uFill>
                <a:latin typeface="Gill Sans MT"/>
                <a:ea typeface="Gill Sans MT"/>
                <a:cs typeface="Gill Sans MT"/>
                <a:sym typeface="Gill Sans MT"/>
              </a:defRPr>
            </a:lvl1pPr>
            <a:lvl2pPr marL="0" indent="274320">
              <a:buClrTx/>
              <a:buSzTx/>
              <a:buFontTx/>
              <a:buNone/>
              <a:defRPr sz="2400" b="1">
                <a:solidFill>
                  <a:srgbClr val="9FB8CD"/>
                </a:solidFill>
                <a:uFill>
                  <a:solidFill>
                    <a:srgbClr val="9FB8CD"/>
                  </a:solidFill>
                </a:uFill>
                <a:latin typeface="Gill Sans MT"/>
                <a:ea typeface="Gill Sans MT"/>
                <a:cs typeface="Gill Sans MT"/>
                <a:sym typeface="Gill Sans MT"/>
              </a:defRPr>
            </a:lvl2pPr>
            <a:lvl3pPr marL="0" indent="594359">
              <a:buClrTx/>
              <a:buSzTx/>
              <a:buFontTx/>
              <a:buNone/>
              <a:defRPr sz="2400" b="1">
                <a:solidFill>
                  <a:srgbClr val="9FB8CD"/>
                </a:solidFill>
                <a:uFill>
                  <a:solidFill>
                    <a:srgbClr val="9FB8CD"/>
                  </a:solidFill>
                </a:uFill>
                <a:latin typeface="Gill Sans MT"/>
                <a:ea typeface="Gill Sans MT"/>
                <a:cs typeface="Gill Sans MT"/>
                <a:sym typeface="Gill Sans MT"/>
              </a:defRPr>
            </a:lvl3pPr>
            <a:lvl4pPr marL="0" indent="868680">
              <a:buClrTx/>
              <a:buSzTx/>
              <a:buFontTx/>
              <a:buNone/>
              <a:defRPr sz="2400" b="1">
                <a:solidFill>
                  <a:srgbClr val="9FB8CD"/>
                </a:solidFill>
                <a:uFill>
                  <a:solidFill>
                    <a:srgbClr val="9FB8CD"/>
                  </a:solidFill>
                </a:uFill>
                <a:latin typeface="Gill Sans MT"/>
                <a:ea typeface="Gill Sans MT"/>
                <a:cs typeface="Gill Sans MT"/>
                <a:sym typeface="Gill Sans MT"/>
              </a:defRPr>
            </a:lvl4pPr>
            <a:lvl5pPr marL="0" indent="1143000">
              <a:buClrTx/>
              <a:buSzTx/>
              <a:buFontTx/>
              <a:buNone/>
              <a:defRPr sz="2400" b="1">
                <a:solidFill>
                  <a:srgbClr val="9FB8CD"/>
                </a:solidFill>
                <a:uFill>
                  <a:solidFill>
                    <a:srgbClr val="9FB8CD"/>
                  </a:solidFill>
                </a:uFill>
                <a:latin typeface="Gill Sans MT"/>
                <a:ea typeface="Gill Sans MT"/>
                <a:cs typeface="Gill Sans MT"/>
                <a:sym typeface="Gill Sans MT"/>
              </a:defRPr>
            </a:lvl5pPr>
          </a:lstStyle>
          <a:p>
            <a:pPr lvl="0">
              <a:defRPr sz="1800" b="0">
                <a:solidFill>
                  <a:srgbClr val="000000"/>
                </a:solidFill>
                <a:uFillTx/>
              </a:defRPr>
            </a:pPr>
            <a:r>
              <a:rPr lang="en-US" sz="2400" b="1" smtClean="0">
                <a:solidFill>
                  <a:srgbClr val="9FB8CD"/>
                </a:solidFill>
                <a:uFill>
                  <a:solidFill>
                    <a:srgbClr val="9FB8CD"/>
                  </a:solidFill>
                </a:uFill>
              </a:rPr>
              <a:t>Click to edit Master text styles</a:t>
            </a:r>
          </a:p>
          <a:p>
            <a:pPr lvl="1">
              <a:defRPr sz="1800" b="0">
                <a:solidFill>
                  <a:srgbClr val="000000"/>
                </a:solidFill>
                <a:uFillTx/>
              </a:defRPr>
            </a:pPr>
            <a:r>
              <a:rPr lang="en-US" sz="2400" b="1" smtClean="0">
                <a:solidFill>
                  <a:srgbClr val="9FB8CD"/>
                </a:solidFill>
                <a:uFill>
                  <a:solidFill>
                    <a:srgbClr val="9FB8CD"/>
                  </a:solidFill>
                </a:uFill>
              </a:rPr>
              <a:t>Second level</a:t>
            </a:r>
          </a:p>
          <a:p>
            <a:pPr lvl="2">
              <a:defRPr sz="1800" b="0">
                <a:solidFill>
                  <a:srgbClr val="000000"/>
                </a:solidFill>
                <a:uFillTx/>
              </a:defRPr>
            </a:pPr>
            <a:r>
              <a:rPr lang="en-US" sz="2400" b="1" smtClean="0">
                <a:solidFill>
                  <a:srgbClr val="9FB8CD"/>
                </a:solidFill>
                <a:uFill>
                  <a:solidFill>
                    <a:srgbClr val="9FB8CD"/>
                  </a:solidFill>
                </a:uFill>
              </a:rPr>
              <a:t>Third level</a:t>
            </a:r>
          </a:p>
          <a:p>
            <a:pPr lvl="3">
              <a:defRPr sz="1800" b="0">
                <a:solidFill>
                  <a:srgbClr val="000000"/>
                </a:solidFill>
                <a:uFillTx/>
              </a:defRPr>
            </a:pPr>
            <a:r>
              <a:rPr lang="en-US" sz="2400" b="1" smtClean="0">
                <a:solidFill>
                  <a:srgbClr val="9FB8CD"/>
                </a:solidFill>
                <a:uFill>
                  <a:solidFill>
                    <a:srgbClr val="9FB8CD"/>
                  </a:solidFill>
                </a:uFill>
              </a:rPr>
              <a:t>Fourth level</a:t>
            </a:r>
          </a:p>
          <a:p>
            <a:pPr lvl="4">
              <a:defRPr sz="1800" b="0">
                <a:solidFill>
                  <a:srgbClr val="000000"/>
                </a:solidFill>
                <a:uFillTx/>
              </a:defRPr>
            </a:pPr>
            <a:r>
              <a:rPr lang="en-US" sz="2400" b="1" smtClean="0">
                <a:solidFill>
                  <a:srgbClr val="9FB8CD"/>
                </a:solidFill>
                <a:uFill>
                  <a:solidFill>
                    <a:srgbClr val="9FB8CD"/>
                  </a:solidFill>
                </a:uFill>
              </a:rPr>
              <a:t>Fifth level</a:t>
            </a:r>
            <a:endParaRPr sz="2400" b="1">
              <a:solidFill>
                <a:srgbClr val="9FB8CD"/>
              </a:solidFill>
              <a:uFill>
                <a:solidFill>
                  <a:srgbClr val="9FB8CD"/>
                </a:solidFill>
              </a:uFill>
            </a:endParaRPr>
          </a:p>
        </p:txBody>
      </p:sp>
      <p:sp>
        <p:nvSpPr>
          <p:cNvPr id="59" name="Shape 59"/>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
        <p:nvSpPr>
          <p:cNvPr id="60" name="Shape 60"/>
          <p:cNvSpPr/>
          <p:nvPr/>
        </p:nvSpPr>
        <p:spPr>
          <a:xfrm>
            <a:off x="1985412" y="6498632"/>
            <a:ext cx="5173175" cy="2154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solidFill>
                  <a:srgbClr val="000000"/>
                </a:solidFill>
                <a:uFillTx/>
              </a:defRPr>
            </a:pPr>
            <a:endParaRPr sz="1400" dirty="0">
              <a:solidFill>
                <a:srgbClr val="464653"/>
              </a:solidFill>
              <a:uFill>
                <a:solidFill>
                  <a:srgbClr val="464653"/>
                </a:solidFill>
              </a:uFill>
            </a:endParaRPr>
          </a:p>
        </p:txBody>
      </p:sp>
      <p:sp>
        <p:nvSpPr>
          <p:cNvPr id="61" name="Shape 61"/>
          <p:cNvSpPr/>
          <p:nvPr/>
        </p:nvSpPr>
        <p:spPr>
          <a:xfrm>
            <a:off x="7351200" y="6498632"/>
            <a:ext cx="1605309" cy="2154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solidFill>
                  <a:srgbClr val="000000"/>
                </a:solidFill>
                <a:uFillTx/>
              </a:defRPr>
            </a:pPr>
            <a:endParaRPr sz="1400" dirty="0">
              <a:solidFill>
                <a:srgbClr val="464653"/>
              </a:solidFill>
              <a:uFill>
                <a:solidFill>
                  <a:srgbClr val="464653"/>
                </a:solidFill>
              </a:uFill>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Default - Blank">
    <p:spTree>
      <p:nvGrpSpPr>
        <p:cNvPr id="1" name=""/>
        <p:cNvGrpSpPr/>
        <p:nvPr/>
      </p:nvGrpSpPr>
      <p:grpSpPr>
        <a:xfrm>
          <a:off x="0" y="0"/>
          <a:ext cx="0" cy="0"/>
          <a:chOff x="0" y="0"/>
          <a:chExt cx="0" cy="0"/>
        </a:xfrm>
      </p:grpSpPr>
      <p:sp>
        <p:nvSpPr>
          <p:cNvPr id="68" name="Shape 68"/>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
        <p:nvSpPr>
          <p:cNvPr id="69" name="Shape 69"/>
          <p:cNvSpPr/>
          <p:nvPr/>
        </p:nvSpPr>
        <p:spPr>
          <a:xfrm>
            <a:off x="457200" y="6353175"/>
            <a:ext cx="8229600" cy="0"/>
          </a:xfrm>
          <a:prstGeom prst="line">
            <a:avLst/>
          </a:prstGeom>
          <a:ln>
            <a:solidFill>
              <a:srgbClr val="9FB8CD"/>
            </a:solidFill>
            <a:prstDash val="dash"/>
            <a:round/>
          </a:ln>
        </p:spPr>
        <p:txBody>
          <a:bodyPr lIns="0" tIns="0" rIns="0" bIns="0"/>
          <a:lstStyle/>
          <a:p>
            <a:pPr lvl="0" algn="l">
              <a:defRPr sz="1200">
                <a:solidFill>
                  <a:srgbClr val="000000"/>
                </a:solidFill>
                <a:uFillTx/>
              </a:defRPr>
            </a:pPr>
            <a:endParaRPr/>
          </a:p>
        </p:txBody>
      </p:sp>
      <p:sp>
        <p:nvSpPr>
          <p:cNvPr id="70" name="Shape 70"/>
          <p:cNvSpPr/>
          <p:nvPr/>
        </p:nvSpPr>
        <p:spPr>
          <a:xfrm rot="5400000">
            <a:off x="419099" y="6467475"/>
            <a:ext cx="190850" cy="120315"/>
          </a:xfrm>
          <a:prstGeom prst="triangle">
            <a:avLst/>
          </a:prstGeom>
          <a:solidFill>
            <a:srgbClr val="9FB8CD"/>
          </a:solidFill>
          <a:ln w="12700">
            <a:miter lim="400000"/>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
        <p:nvSpPr>
          <p:cNvPr id="71" name="Shape 71"/>
          <p:cNvSpPr/>
          <p:nvPr/>
        </p:nvSpPr>
        <p:spPr>
          <a:xfrm>
            <a:off x="1985412" y="6498632"/>
            <a:ext cx="5173175" cy="2154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solidFill>
                  <a:srgbClr val="000000"/>
                </a:solidFill>
                <a:uFillTx/>
              </a:defRPr>
            </a:pPr>
            <a:endParaRPr sz="1400" dirty="0">
              <a:solidFill>
                <a:srgbClr val="464653"/>
              </a:solidFill>
              <a:uFill>
                <a:solidFill>
                  <a:srgbClr val="464653"/>
                </a:solidFill>
              </a:uFill>
            </a:endParaRPr>
          </a:p>
        </p:txBody>
      </p:sp>
      <p:sp>
        <p:nvSpPr>
          <p:cNvPr id="72" name="Shape 72"/>
          <p:cNvSpPr/>
          <p:nvPr/>
        </p:nvSpPr>
        <p:spPr>
          <a:xfrm>
            <a:off x="7351200" y="6498632"/>
            <a:ext cx="1605309" cy="2154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solidFill>
                  <a:srgbClr val="000000"/>
                </a:solidFill>
                <a:uFillTx/>
              </a:defRPr>
            </a:pPr>
            <a:endParaRPr sz="1400" dirty="0">
              <a:solidFill>
                <a:srgbClr val="464653"/>
              </a:solidFill>
              <a:uFill>
                <a:solidFill>
                  <a:srgbClr val="464653"/>
                </a:solidFill>
              </a:uFill>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Default - Content with Caption">
    <p:spTree>
      <p:nvGrpSpPr>
        <p:cNvPr id="1" name=""/>
        <p:cNvGrpSpPr/>
        <p:nvPr/>
      </p:nvGrpSpPr>
      <p:grpSpPr>
        <a:xfrm>
          <a:off x="0" y="0"/>
          <a:ext cx="0" cy="0"/>
          <a:chOff x="0" y="0"/>
          <a:chExt cx="0" cy="0"/>
        </a:xfrm>
      </p:grpSpPr>
      <p:sp>
        <p:nvSpPr>
          <p:cNvPr id="74" name="Shape 74"/>
          <p:cNvSpPr>
            <a:spLocks noGrp="1"/>
          </p:cNvSpPr>
          <p:nvPr>
            <p:ph type="title"/>
          </p:nvPr>
        </p:nvSpPr>
        <p:spPr>
          <a:xfrm>
            <a:off x="6324600" y="0"/>
            <a:ext cx="2514600" cy="1143000"/>
          </a:xfrm>
          <a:prstGeom prst="rect">
            <a:avLst/>
          </a:prstGeom>
        </p:spPr>
        <p:txBody>
          <a:bodyPr>
            <a:noAutofit/>
          </a:bodyPr>
          <a:lstStyle>
            <a:lvl1pPr>
              <a:defRPr sz="2000" b="1">
                <a:latin typeface="+mn-lt"/>
                <a:ea typeface="+mn-ea"/>
                <a:cs typeface="+mn-cs"/>
                <a:sym typeface="Helvetica"/>
              </a:defRPr>
            </a:lvl1pPr>
          </a:lstStyle>
          <a:p>
            <a:pPr lvl="0">
              <a:defRPr sz="1800" b="0">
                <a:solidFill>
                  <a:srgbClr val="000000"/>
                </a:solidFill>
                <a:uFillTx/>
              </a:defRPr>
            </a:pPr>
            <a:r>
              <a:rPr lang="en-US" sz="2000" b="1" smtClean="0">
                <a:solidFill>
                  <a:srgbClr val="464653"/>
                </a:solidFill>
                <a:uFill>
                  <a:solidFill>
                    <a:srgbClr val="464653"/>
                  </a:solidFill>
                </a:uFill>
              </a:rPr>
              <a:t>Click to edit Master title style</a:t>
            </a:r>
            <a:endParaRPr sz="2000" b="1">
              <a:solidFill>
                <a:srgbClr val="464653"/>
              </a:solidFill>
              <a:uFill>
                <a:solidFill>
                  <a:srgbClr val="464653"/>
                </a:solidFill>
              </a:uFill>
            </a:endParaRPr>
          </a:p>
        </p:txBody>
      </p:sp>
      <p:sp>
        <p:nvSpPr>
          <p:cNvPr id="75" name="Shape 75"/>
          <p:cNvSpPr>
            <a:spLocks noGrp="1"/>
          </p:cNvSpPr>
          <p:nvPr>
            <p:ph type="body" idx="1"/>
          </p:nvPr>
        </p:nvSpPr>
        <p:spPr>
          <a:xfrm>
            <a:off x="6324600" y="1219200"/>
            <a:ext cx="2514600" cy="5638800"/>
          </a:xfrm>
          <a:prstGeom prst="rect">
            <a:avLst/>
          </a:prstGeom>
        </p:spPr>
        <p:txBody>
          <a:bodyPr/>
          <a:lstStyle>
            <a:lvl1pPr marL="0" indent="0">
              <a:lnSpc>
                <a:spcPts val="2200"/>
              </a:lnSpc>
              <a:spcBef>
                <a:spcPts val="1000"/>
              </a:spcBef>
              <a:buClrTx/>
              <a:buSzTx/>
              <a:buFontTx/>
              <a:buNone/>
              <a:defRPr sz="1600">
                <a:solidFill>
                  <a:srgbClr val="464653"/>
                </a:solidFill>
                <a:uFill>
                  <a:solidFill>
                    <a:srgbClr val="464653"/>
                  </a:solidFill>
                </a:uFill>
              </a:defRPr>
            </a:lvl1pPr>
            <a:lvl2pPr marL="0" indent="274320">
              <a:lnSpc>
                <a:spcPts val="2200"/>
              </a:lnSpc>
              <a:spcBef>
                <a:spcPts val="1000"/>
              </a:spcBef>
              <a:buClrTx/>
              <a:buSzTx/>
              <a:buFontTx/>
              <a:buNone/>
              <a:defRPr sz="1600">
                <a:solidFill>
                  <a:srgbClr val="464653"/>
                </a:solidFill>
                <a:uFill>
                  <a:solidFill>
                    <a:srgbClr val="464653"/>
                  </a:solidFill>
                </a:uFill>
              </a:defRPr>
            </a:lvl2pPr>
            <a:lvl3pPr marL="0" indent="594359">
              <a:lnSpc>
                <a:spcPts val="2200"/>
              </a:lnSpc>
              <a:spcBef>
                <a:spcPts val="1000"/>
              </a:spcBef>
              <a:buClrTx/>
              <a:buSzTx/>
              <a:buFontTx/>
              <a:buNone/>
              <a:defRPr sz="1600">
                <a:solidFill>
                  <a:srgbClr val="464653"/>
                </a:solidFill>
                <a:uFill>
                  <a:solidFill>
                    <a:srgbClr val="464653"/>
                  </a:solidFill>
                </a:uFill>
              </a:defRPr>
            </a:lvl3pPr>
            <a:lvl4pPr marL="0" indent="868680">
              <a:lnSpc>
                <a:spcPts val="2200"/>
              </a:lnSpc>
              <a:spcBef>
                <a:spcPts val="1000"/>
              </a:spcBef>
              <a:buClrTx/>
              <a:buSzTx/>
              <a:buFontTx/>
              <a:buNone/>
              <a:defRPr sz="1600">
                <a:solidFill>
                  <a:srgbClr val="464653"/>
                </a:solidFill>
                <a:uFill>
                  <a:solidFill>
                    <a:srgbClr val="464653"/>
                  </a:solidFill>
                </a:uFill>
              </a:defRPr>
            </a:lvl4pPr>
            <a:lvl5pPr marL="0" indent="1143000">
              <a:lnSpc>
                <a:spcPts val="2200"/>
              </a:lnSpc>
              <a:spcBef>
                <a:spcPts val="1000"/>
              </a:spcBef>
              <a:buClrTx/>
              <a:buSzTx/>
              <a:buFontTx/>
              <a:buNone/>
              <a:defRPr sz="1600">
                <a:solidFill>
                  <a:srgbClr val="464653"/>
                </a:solidFill>
                <a:uFill>
                  <a:solidFill>
                    <a:srgbClr val="464653"/>
                  </a:solidFill>
                </a:uFill>
              </a:defRPr>
            </a:lvl5pPr>
          </a:lstStyle>
          <a:p>
            <a:pPr lvl="0">
              <a:defRPr sz="1800">
                <a:solidFill>
                  <a:srgbClr val="000000"/>
                </a:solidFill>
                <a:uFillTx/>
              </a:defRPr>
            </a:pPr>
            <a:r>
              <a:rPr lang="en-US" sz="1600" smtClean="0">
                <a:solidFill>
                  <a:srgbClr val="464653"/>
                </a:solidFill>
                <a:uFill>
                  <a:solidFill>
                    <a:srgbClr val="464653"/>
                  </a:solidFill>
                </a:uFill>
              </a:rPr>
              <a:t>Click to edit Master text styles</a:t>
            </a:r>
          </a:p>
          <a:p>
            <a:pPr lvl="1">
              <a:defRPr sz="1800">
                <a:solidFill>
                  <a:srgbClr val="000000"/>
                </a:solidFill>
                <a:uFillTx/>
              </a:defRPr>
            </a:pPr>
            <a:r>
              <a:rPr lang="en-US" sz="1600" smtClean="0">
                <a:solidFill>
                  <a:srgbClr val="464653"/>
                </a:solidFill>
                <a:uFill>
                  <a:solidFill>
                    <a:srgbClr val="464653"/>
                  </a:solidFill>
                </a:uFill>
              </a:rPr>
              <a:t>Second level</a:t>
            </a:r>
          </a:p>
          <a:p>
            <a:pPr lvl="2">
              <a:defRPr sz="1800">
                <a:solidFill>
                  <a:srgbClr val="000000"/>
                </a:solidFill>
                <a:uFillTx/>
              </a:defRPr>
            </a:pPr>
            <a:r>
              <a:rPr lang="en-US" sz="1600" smtClean="0">
                <a:solidFill>
                  <a:srgbClr val="464653"/>
                </a:solidFill>
                <a:uFill>
                  <a:solidFill>
                    <a:srgbClr val="464653"/>
                  </a:solidFill>
                </a:uFill>
              </a:rPr>
              <a:t>Third level</a:t>
            </a:r>
          </a:p>
          <a:p>
            <a:pPr lvl="3">
              <a:defRPr sz="1800">
                <a:solidFill>
                  <a:srgbClr val="000000"/>
                </a:solidFill>
                <a:uFillTx/>
              </a:defRPr>
            </a:pPr>
            <a:r>
              <a:rPr lang="en-US" sz="1600" smtClean="0">
                <a:solidFill>
                  <a:srgbClr val="464653"/>
                </a:solidFill>
                <a:uFill>
                  <a:solidFill>
                    <a:srgbClr val="464653"/>
                  </a:solidFill>
                </a:uFill>
              </a:rPr>
              <a:t>Fourth level</a:t>
            </a:r>
          </a:p>
          <a:p>
            <a:pPr lvl="4">
              <a:defRPr sz="1800">
                <a:solidFill>
                  <a:srgbClr val="000000"/>
                </a:solidFill>
                <a:uFillTx/>
              </a:defRPr>
            </a:pPr>
            <a:r>
              <a:rPr lang="en-US" sz="1600" smtClean="0">
                <a:solidFill>
                  <a:srgbClr val="464653"/>
                </a:solidFill>
                <a:uFill>
                  <a:solidFill>
                    <a:srgbClr val="464653"/>
                  </a:solidFill>
                </a:uFill>
              </a:rPr>
              <a:t>Fifth level</a:t>
            </a:r>
            <a:endParaRPr sz="1600">
              <a:solidFill>
                <a:srgbClr val="464653"/>
              </a:solidFill>
              <a:uFill>
                <a:solidFill>
                  <a:srgbClr val="464653"/>
                </a:solidFill>
              </a:uFill>
            </a:endParaRPr>
          </a:p>
        </p:txBody>
      </p:sp>
      <p:sp>
        <p:nvSpPr>
          <p:cNvPr id="76" name="Shape 76"/>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
        <p:nvSpPr>
          <p:cNvPr id="77" name="Shape 77"/>
          <p:cNvSpPr/>
          <p:nvPr/>
        </p:nvSpPr>
        <p:spPr>
          <a:xfrm>
            <a:off x="457200" y="6353175"/>
            <a:ext cx="8229600" cy="0"/>
          </a:xfrm>
          <a:prstGeom prst="line">
            <a:avLst/>
          </a:prstGeom>
          <a:ln>
            <a:solidFill>
              <a:srgbClr val="9FB8CD"/>
            </a:solidFill>
            <a:prstDash val="dash"/>
            <a:round/>
          </a:ln>
        </p:spPr>
        <p:txBody>
          <a:bodyPr lIns="0" tIns="0" rIns="0" bIns="0"/>
          <a:lstStyle/>
          <a:p>
            <a:pPr lvl="0" algn="l">
              <a:defRPr sz="1200">
                <a:solidFill>
                  <a:srgbClr val="000000"/>
                </a:solidFill>
                <a:uFillTx/>
              </a:defRPr>
            </a:pPr>
            <a:endParaRPr/>
          </a:p>
        </p:txBody>
      </p:sp>
      <p:sp>
        <p:nvSpPr>
          <p:cNvPr id="78" name="Shape 78"/>
          <p:cNvSpPr/>
          <p:nvPr/>
        </p:nvSpPr>
        <p:spPr>
          <a:xfrm flipH="1">
            <a:off x="6178800" y="307339"/>
            <a:ext cx="1" cy="6035041"/>
          </a:xfrm>
          <a:prstGeom prst="line">
            <a:avLst/>
          </a:prstGeom>
          <a:ln>
            <a:solidFill>
              <a:srgbClr val="9FB8CD"/>
            </a:solidFill>
            <a:prstDash val="dash"/>
            <a:round/>
          </a:ln>
        </p:spPr>
        <p:txBody>
          <a:bodyPr lIns="0" tIns="0" rIns="0" bIns="0"/>
          <a:lstStyle/>
          <a:p>
            <a:pPr lvl="0" algn="l">
              <a:defRPr sz="1200">
                <a:solidFill>
                  <a:srgbClr val="000000"/>
                </a:solidFill>
                <a:uFillTx/>
              </a:defRPr>
            </a:pPr>
            <a:endParaRPr/>
          </a:p>
        </p:txBody>
      </p:sp>
      <p:sp>
        <p:nvSpPr>
          <p:cNvPr id="79" name="Shape 79"/>
          <p:cNvSpPr/>
          <p:nvPr/>
        </p:nvSpPr>
        <p:spPr>
          <a:xfrm rot="5400000">
            <a:off x="419099" y="6467475"/>
            <a:ext cx="190850" cy="120315"/>
          </a:xfrm>
          <a:prstGeom prst="triangle">
            <a:avLst/>
          </a:prstGeom>
          <a:solidFill>
            <a:srgbClr val="9FB8CD"/>
          </a:solidFill>
          <a:ln w="12700">
            <a:miter lim="400000"/>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Default - Picture with Caption">
    <p:bg>
      <p:bgPr>
        <a:solidFill>
          <a:srgbClr val="464653"/>
        </a:solidFill>
        <a:effectLst/>
      </p:bgPr>
    </p:bg>
    <p:spTree>
      <p:nvGrpSpPr>
        <p:cNvPr id="1" name=""/>
        <p:cNvGrpSpPr/>
        <p:nvPr/>
      </p:nvGrpSpPr>
      <p:grpSpPr>
        <a:xfrm>
          <a:off x="0" y="0"/>
          <a:ext cx="0" cy="0"/>
          <a:chOff x="0" y="0"/>
          <a:chExt cx="0" cy="0"/>
        </a:xfrm>
      </p:grpSpPr>
      <p:sp>
        <p:nvSpPr>
          <p:cNvPr id="81" name="Shape 81"/>
          <p:cNvSpPr>
            <a:spLocks noGrp="1"/>
          </p:cNvSpPr>
          <p:nvPr>
            <p:ph type="title"/>
          </p:nvPr>
        </p:nvSpPr>
        <p:spPr>
          <a:xfrm>
            <a:off x="457200" y="484756"/>
            <a:ext cx="8229600" cy="706888"/>
          </a:xfrm>
          <a:prstGeom prst="rect">
            <a:avLst/>
          </a:prstGeom>
          <a:ln w="9525">
            <a:solidFill>
              <a:srgbClr val="727CA3"/>
            </a:solidFill>
            <a:round/>
          </a:ln>
        </p:spPr>
        <p:txBody>
          <a:bodyPr anchor="ctr"/>
          <a:lstStyle>
            <a:lvl1pPr algn="r">
              <a:defRPr sz="2000">
                <a:solidFill>
                  <a:srgbClr val="FFFFFF"/>
                </a:solidFill>
                <a:uFill>
                  <a:solidFill>
                    <a:srgbClr val="FFFFFF"/>
                  </a:solidFill>
                </a:uFill>
              </a:defRPr>
            </a:lvl1pPr>
          </a:lstStyle>
          <a:p>
            <a:pPr lvl="0">
              <a:defRPr sz="1800">
                <a:solidFill>
                  <a:srgbClr val="000000"/>
                </a:solidFill>
                <a:uFillTx/>
              </a:defRPr>
            </a:pPr>
            <a:r>
              <a:rPr lang="en-US" sz="2000" smtClean="0">
                <a:solidFill>
                  <a:srgbClr val="FFFFFF"/>
                </a:solidFill>
                <a:uFill>
                  <a:solidFill>
                    <a:srgbClr val="FFFFFF"/>
                  </a:solidFill>
                </a:uFill>
              </a:rPr>
              <a:t>Click to edit Master title style</a:t>
            </a:r>
            <a:endParaRPr sz="2000">
              <a:solidFill>
                <a:srgbClr val="FFFFFF"/>
              </a:solidFill>
              <a:uFill>
                <a:solidFill>
                  <a:srgbClr val="FFFFFF"/>
                </a:solidFill>
              </a:uFill>
            </a:endParaRPr>
          </a:p>
        </p:txBody>
      </p:sp>
      <p:sp>
        <p:nvSpPr>
          <p:cNvPr id="82" name="Shape 82"/>
          <p:cNvSpPr>
            <a:spLocks noGrp="1"/>
          </p:cNvSpPr>
          <p:nvPr>
            <p:ph type="body" idx="1"/>
          </p:nvPr>
        </p:nvSpPr>
        <p:spPr>
          <a:xfrm>
            <a:off x="457200" y="1191643"/>
            <a:ext cx="8229600" cy="588514"/>
          </a:xfrm>
          <a:prstGeom prst="rect">
            <a:avLst/>
          </a:prstGeom>
        </p:spPr>
        <p:txBody>
          <a:bodyPr anchor="ctr"/>
          <a:lstStyle>
            <a:lvl1pPr marL="0" indent="0">
              <a:buClrTx/>
              <a:buSzTx/>
              <a:buFontTx/>
              <a:buNone/>
              <a:defRPr sz="1400">
                <a:solidFill>
                  <a:srgbClr val="FFFFFF"/>
                </a:solidFill>
                <a:uFill>
                  <a:solidFill>
                    <a:srgbClr val="FFFFFF"/>
                  </a:solidFill>
                </a:uFill>
              </a:defRPr>
            </a:lvl1pPr>
            <a:lvl2pPr marL="594360" indent="-320040">
              <a:buClrTx/>
              <a:buFontTx/>
              <a:defRPr sz="1400">
                <a:solidFill>
                  <a:srgbClr val="FFFFFF"/>
                </a:solidFill>
                <a:uFill>
                  <a:solidFill>
                    <a:srgbClr val="FFFFFF"/>
                  </a:solidFill>
                </a:uFill>
              </a:defRPr>
            </a:lvl2pPr>
            <a:lvl3pPr marL="914400" indent="-320040">
              <a:buClrTx/>
              <a:buFontTx/>
              <a:defRPr sz="1400">
                <a:solidFill>
                  <a:srgbClr val="FFFFFF"/>
                </a:solidFill>
                <a:uFill>
                  <a:solidFill>
                    <a:srgbClr val="FFFFFF"/>
                  </a:solidFill>
                </a:uFill>
              </a:defRPr>
            </a:lvl3pPr>
            <a:lvl4pPr marL="1224280" indent="-355600">
              <a:buClrTx/>
              <a:buFontTx/>
              <a:defRPr sz="1400">
                <a:solidFill>
                  <a:srgbClr val="FFFFFF"/>
                </a:solidFill>
                <a:uFill>
                  <a:solidFill>
                    <a:srgbClr val="FFFFFF"/>
                  </a:solidFill>
                </a:uFill>
              </a:defRPr>
            </a:lvl4pPr>
            <a:lvl5pPr marL="1498600" indent="-355600">
              <a:buClrTx/>
              <a:buFontTx/>
              <a:defRPr sz="1400">
                <a:solidFill>
                  <a:srgbClr val="FFFFFF"/>
                </a:solidFill>
                <a:uFill>
                  <a:solidFill>
                    <a:srgbClr val="FFFFFF"/>
                  </a:solidFill>
                </a:uFill>
              </a:defRPr>
            </a:lvl5pPr>
          </a:lstStyle>
          <a:p>
            <a:pPr lvl="0">
              <a:defRPr sz="1800">
                <a:solidFill>
                  <a:srgbClr val="000000"/>
                </a:solidFill>
                <a:uFillTx/>
              </a:defRPr>
            </a:pPr>
            <a:r>
              <a:rPr lang="en-US" sz="1400" smtClean="0">
                <a:solidFill>
                  <a:srgbClr val="FFFFFF"/>
                </a:solidFill>
                <a:uFill>
                  <a:solidFill>
                    <a:srgbClr val="FFFFFF"/>
                  </a:solidFill>
                </a:uFill>
              </a:rPr>
              <a:t>Click to edit Master text styles</a:t>
            </a:r>
          </a:p>
          <a:p>
            <a:pPr lvl="1">
              <a:defRPr sz="1800">
                <a:solidFill>
                  <a:srgbClr val="000000"/>
                </a:solidFill>
                <a:uFillTx/>
              </a:defRPr>
            </a:pPr>
            <a:r>
              <a:rPr lang="en-US" sz="1400" smtClean="0">
                <a:solidFill>
                  <a:srgbClr val="FFFFFF"/>
                </a:solidFill>
                <a:uFill>
                  <a:solidFill>
                    <a:srgbClr val="FFFFFF"/>
                  </a:solidFill>
                </a:uFill>
              </a:rPr>
              <a:t>Second level</a:t>
            </a:r>
          </a:p>
          <a:p>
            <a:pPr lvl="2">
              <a:defRPr sz="1800">
                <a:solidFill>
                  <a:srgbClr val="000000"/>
                </a:solidFill>
                <a:uFillTx/>
              </a:defRPr>
            </a:pPr>
            <a:r>
              <a:rPr lang="en-US" sz="1400" smtClean="0">
                <a:solidFill>
                  <a:srgbClr val="FFFFFF"/>
                </a:solidFill>
                <a:uFill>
                  <a:solidFill>
                    <a:srgbClr val="FFFFFF"/>
                  </a:solidFill>
                </a:uFill>
              </a:rPr>
              <a:t>Third level</a:t>
            </a:r>
          </a:p>
          <a:p>
            <a:pPr lvl="3">
              <a:defRPr sz="1800">
                <a:solidFill>
                  <a:srgbClr val="000000"/>
                </a:solidFill>
                <a:uFillTx/>
              </a:defRPr>
            </a:pPr>
            <a:r>
              <a:rPr lang="en-US" sz="1400" smtClean="0">
                <a:solidFill>
                  <a:srgbClr val="FFFFFF"/>
                </a:solidFill>
                <a:uFill>
                  <a:solidFill>
                    <a:srgbClr val="FFFFFF"/>
                  </a:solidFill>
                </a:uFill>
              </a:rPr>
              <a:t>Fourth level</a:t>
            </a:r>
          </a:p>
          <a:p>
            <a:pPr lvl="4">
              <a:defRPr sz="1800">
                <a:solidFill>
                  <a:srgbClr val="000000"/>
                </a:solidFill>
                <a:uFillTx/>
              </a:defRPr>
            </a:pPr>
            <a:r>
              <a:rPr lang="en-US" sz="1400" smtClean="0">
                <a:solidFill>
                  <a:srgbClr val="FFFFFF"/>
                </a:solidFill>
                <a:uFill>
                  <a:solidFill>
                    <a:srgbClr val="FFFFFF"/>
                  </a:solidFill>
                </a:uFill>
              </a:rPr>
              <a:t>Fifth level</a:t>
            </a:r>
            <a:endParaRPr sz="1400">
              <a:solidFill>
                <a:srgbClr val="FFFFFF"/>
              </a:solidFill>
              <a:uFill>
                <a:solidFill>
                  <a:srgbClr val="FFFFFF"/>
                </a:solidFill>
              </a:uFill>
            </a:endParaRPr>
          </a:p>
        </p:txBody>
      </p:sp>
      <p:sp>
        <p:nvSpPr>
          <p:cNvPr id="83" name="Shape 83"/>
          <p:cNvSpPr>
            <a:spLocks noGrp="1"/>
          </p:cNvSpPr>
          <p:nvPr>
            <p:ph type="sldNum" sz="quarter" idx="2"/>
          </p:nvPr>
        </p:nvSpPr>
        <p:spPr>
          <a:prstGeom prst="rect">
            <a:avLst/>
          </a:prstGeom>
        </p:spPr>
        <p:txBody>
          <a:bodyPr/>
          <a:lstStyle>
            <a:lvl1pPr>
              <a:defRPr>
                <a:solidFill>
                  <a:srgbClr val="DDE9EC"/>
                </a:solidFill>
                <a:uFill>
                  <a:solidFill>
                    <a:srgbClr val="DDE9EC"/>
                  </a:solidFill>
                </a:uFill>
              </a:defRPr>
            </a:lvl1pPr>
          </a:lstStyle>
          <a:p>
            <a:pPr lvl="0"/>
            <a:fld id="{86CB4B4D-7CA3-9044-876B-883B54F8677D}" type="slidenum">
              <a:rPr/>
              <a:pPr lvl="0"/>
              <a:t>‹#›</a:t>
            </a:fld>
            <a:endParaRPr/>
          </a:p>
        </p:txBody>
      </p:sp>
      <p:sp>
        <p:nvSpPr>
          <p:cNvPr id="84" name="Shape 84"/>
          <p:cNvSpPr/>
          <p:nvPr/>
        </p:nvSpPr>
        <p:spPr>
          <a:xfrm>
            <a:off x="457200" y="6353175"/>
            <a:ext cx="8229600" cy="0"/>
          </a:xfrm>
          <a:prstGeom prst="line">
            <a:avLst/>
          </a:prstGeom>
          <a:ln>
            <a:solidFill>
              <a:srgbClr val="9FB8CD"/>
            </a:solidFill>
            <a:prstDash val="dash"/>
            <a:round/>
          </a:ln>
        </p:spPr>
        <p:txBody>
          <a:bodyPr lIns="0" tIns="0" rIns="0" bIns="0"/>
          <a:lstStyle/>
          <a:p>
            <a:pPr lvl="0" algn="l">
              <a:defRPr sz="1200">
                <a:solidFill>
                  <a:srgbClr val="000000"/>
                </a:solidFill>
                <a:uFillTx/>
              </a:defRPr>
            </a:pPr>
            <a:endParaRPr/>
          </a:p>
        </p:txBody>
      </p:sp>
      <p:sp>
        <p:nvSpPr>
          <p:cNvPr id="85" name="Shape 85"/>
          <p:cNvSpPr/>
          <p:nvPr/>
        </p:nvSpPr>
        <p:spPr>
          <a:xfrm rot="5400000">
            <a:off x="419099" y="6467475"/>
            <a:ext cx="190850" cy="120315"/>
          </a:xfrm>
          <a:prstGeom prst="triangle">
            <a:avLst/>
          </a:prstGeom>
          <a:solidFill>
            <a:srgbClr val="9FB8CD"/>
          </a:solidFill>
          <a:ln w="12700">
            <a:miter lim="400000"/>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
        <p:nvSpPr>
          <p:cNvPr id="86" name="Shape 86"/>
          <p:cNvSpPr/>
          <p:nvPr/>
        </p:nvSpPr>
        <p:spPr>
          <a:xfrm>
            <a:off x="457200" y="500856"/>
            <a:ext cx="182881" cy="685801"/>
          </a:xfrm>
          <a:prstGeom prst="rect">
            <a:avLst/>
          </a:prstGeom>
          <a:solidFill>
            <a:srgbClr val="727CA3"/>
          </a:solidFill>
          <a:ln w="12700">
            <a:miter lim="400000"/>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Default - Title and Vertical Text">
    <p:spTree>
      <p:nvGrpSpPr>
        <p:cNvPr id="1" name=""/>
        <p:cNvGrpSpPr/>
        <p:nvPr/>
      </p:nvGrpSpPr>
      <p:grpSpPr>
        <a:xfrm>
          <a:off x="0" y="0"/>
          <a:ext cx="0" cy="0"/>
          <a:chOff x="0" y="0"/>
          <a:chExt cx="0" cy="0"/>
        </a:xfrm>
      </p:grpSpPr>
      <p:sp>
        <p:nvSpPr>
          <p:cNvPr id="88" name="Shape 88"/>
          <p:cNvSpPr>
            <a:spLocks noGrp="1"/>
          </p:cNvSpPr>
          <p:nvPr>
            <p:ph type="title"/>
          </p:nvPr>
        </p:nvSpPr>
        <p:spPr>
          <a:prstGeom prst="rect">
            <a:avLst/>
          </a:prstGeom>
        </p:spPr>
        <p:txBody>
          <a:bodyPr/>
          <a:lstStyle/>
          <a:p>
            <a:pPr lvl="0">
              <a:defRPr sz="1800">
                <a:solidFill>
                  <a:srgbClr val="000000"/>
                </a:solidFill>
                <a:uFillTx/>
              </a:defRPr>
            </a:pPr>
            <a:r>
              <a:rPr lang="en-US" sz="3200" smtClean="0">
                <a:solidFill>
                  <a:srgbClr val="464653"/>
                </a:solidFill>
                <a:uFill>
                  <a:solidFill>
                    <a:srgbClr val="464653"/>
                  </a:solidFill>
                </a:uFill>
              </a:rPr>
              <a:t>Click to edit Master title style</a:t>
            </a:r>
            <a:endParaRPr sz="3200">
              <a:solidFill>
                <a:srgbClr val="464653"/>
              </a:solidFill>
              <a:uFill>
                <a:solidFill>
                  <a:srgbClr val="464653"/>
                </a:solidFill>
              </a:uFill>
            </a:endParaRPr>
          </a:p>
        </p:txBody>
      </p:sp>
      <p:sp>
        <p:nvSpPr>
          <p:cNvPr id="89" name="Shape 89"/>
          <p:cNvSpPr>
            <a:spLocks noGrp="1"/>
          </p:cNvSpPr>
          <p:nvPr>
            <p:ph type="body" idx="1"/>
          </p:nvPr>
        </p:nvSpPr>
        <p:spPr>
          <a:prstGeom prst="rect">
            <a:avLst/>
          </a:prstGeom>
        </p:spPr>
        <p:txBody>
          <a:bodyPr/>
          <a:lstStyle/>
          <a:p>
            <a:pPr lvl="0">
              <a:defRPr sz="1800">
                <a:uFillTx/>
              </a:defRPr>
            </a:pPr>
            <a:r>
              <a:rPr lang="en-US" sz="2600" smtClean="0">
                <a:uFill>
                  <a:solidFill/>
                </a:uFill>
              </a:rPr>
              <a:t>Click to edit Master text styles</a:t>
            </a:r>
          </a:p>
          <a:p>
            <a:pPr lvl="1">
              <a:defRPr sz="1800">
                <a:uFillTx/>
              </a:defRPr>
            </a:pPr>
            <a:r>
              <a:rPr lang="en-US" sz="2600" smtClean="0">
                <a:uFill>
                  <a:solidFill/>
                </a:uFill>
              </a:rPr>
              <a:t>Second level</a:t>
            </a:r>
          </a:p>
          <a:p>
            <a:pPr lvl="2">
              <a:defRPr sz="1800">
                <a:uFillTx/>
              </a:defRPr>
            </a:pPr>
            <a:r>
              <a:rPr lang="en-US" sz="2600" smtClean="0">
                <a:uFill>
                  <a:solidFill/>
                </a:uFill>
              </a:rPr>
              <a:t>Third level</a:t>
            </a:r>
          </a:p>
          <a:p>
            <a:pPr lvl="3">
              <a:defRPr sz="1800">
                <a:uFillTx/>
              </a:defRPr>
            </a:pPr>
            <a:r>
              <a:rPr lang="en-US" sz="2600" smtClean="0">
                <a:uFill>
                  <a:solidFill/>
                </a:uFill>
              </a:rPr>
              <a:t>Fourth level</a:t>
            </a:r>
          </a:p>
          <a:p>
            <a:pPr lvl="4">
              <a:defRPr sz="1800">
                <a:uFillTx/>
              </a:defRPr>
            </a:pPr>
            <a:r>
              <a:rPr lang="en-US" sz="2600" smtClean="0">
                <a:uFill>
                  <a:solidFill/>
                </a:uFill>
              </a:rPr>
              <a:t>Fifth level</a:t>
            </a:r>
            <a:endParaRPr sz="2600">
              <a:uFill>
                <a:solidFill/>
              </a:uFill>
            </a:endParaRPr>
          </a:p>
        </p:txBody>
      </p:sp>
      <p:sp>
        <p:nvSpPr>
          <p:cNvPr id="90" name="Shape 90"/>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1" y="6440399"/>
            <a:ext cx="9180002" cy="1"/>
          </a:xfrm>
          <a:prstGeom prst="line">
            <a:avLst/>
          </a:prstGeom>
          <a:ln>
            <a:solidFill>
              <a:srgbClr val="9FB8CD"/>
            </a:solidFill>
            <a:prstDash val="dash"/>
            <a:round/>
          </a:ln>
        </p:spPr>
        <p:txBody>
          <a:bodyPr lIns="0" tIns="0" rIns="0" bIns="0"/>
          <a:lstStyle/>
          <a:p>
            <a:pPr lvl="0" algn="l">
              <a:defRPr sz="1200">
                <a:solidFill>
                  <a:srgbClr val="000000"/>
                </a:solidFill>
                <a:uFillTx/>
              </a:defRPr>
            </a:pPr>
            <a:endParaRPr/>
          </a:p>
        </p:txBody>
      </p:sp>
      <p:sp>
        <p:nvSpPr>
          <p:cNvPr id="3" name="Shape 3"/>
          <p:cNvSpPr/>
          <p:nvPr/>
        </p:nvSpPr>
        <p:spPr>
          <a:xfrm>
            <a:off x="-1" y="1029600"/>
            <a:ext cx="9180002" cy="1"/>
          </a:xfrm>
          <a:prstGeom prst="line">
            <a:avLst/>
          </a:prstGeom>
          <a:ln>
            <a:solidFill>
              <a:srgbClr val="9FB8CD"/>
            </a:solidFill>
            <a:prstDash val="dash"/>
            <a:round/>
          </a:ln>
        </p:spPr>
        <p:txBody>
          <a:bodyPr lIns="0" tIns="0" rIns="0" bIns="0"/>
          <a:lstStyle/>
          <a:p>
            <a:pPr lvl="0" algn="l">
              <a:defRPr sz="1200">
                <a:solidFill>
                  <a:srgbClr val="000000"/>
                </a:solidFill>
                <a:uFillTx/>
              </a:defRPr>
            </a:pPr>
            <a:endParaRPr/>
          </a:p>
        </p:txBody>
      </p:sp>
      <p:sp>
        <p:nvSpPr>
          <p:cNvPr id="4" name="Shape 4"/>
          <p:cNvSpPr/>
          <p:nvPr/>
        </p:nvSpPr>
        <p:spPr>
          <a:xfrm rot="5400000">
            <a:off x="498132" y="6592144"/>
            <a:ext cx="190850" cy="120316"/>
          </a:xfrm>
          <a:prstGeom prst="triangle">
            <a:avLst/>
          </a:prstGeom>
          <a:solidFill>
            <a:srgbClr val="9FB8CD"/>
          </a:solidFill>
          <a:ln w="12700">
            <a:miter lim="400000"/>
          </a:ln>
        </p:spPr>
        <p:txBody>
          <a:bodyPr lIns="0" tIns="0" rIns="0" bIns="0" anchor="ctr"/>
          <a:lstStyle/>
          <a:p>
            <a:pPr lvl="0">
              <a:defRPr sz="1800">
                <a:solidFill>
                  <a:srgbClr val="FFFFFF"/>
                </a:solidFill>
                <a:uFill>
                  <a:solidFill>
                    <a:srgbClr val="FFFFFF"/>
                  </a:solidFill>
                </a:uFill>
                <a:latin typeface="Gill Sans MT"/>
                <a:ea typeface="Gill Sans MT"/>
                <a:cs typeface="Gill Sans MT"/>
                <a:sym typeface="Gill Sans MT"/>
              </a:defRPr>
            </a:pPr>
            <a:endParaRPr/>
          </a:p>
        </p:txBody>
      </p:sp>
      <p:sp>
        <p:nvSpPr>
          <p:cNvPr id="8" name="Shape 8"/>
          <p:cNvSpPr/>
          <p:nvPr/>
        </p:nvSpPr>
        <p:spPr>
          <a:xfrm flipH="1">
            <a:off x="416767" y="-1"/>
            <a:ext cx="45720" cy="6858002"/>
          </a:xfrm>
          <a:prstGeom prst="line">
            <a:avLst/>
          </a:prstGeom>
          <a:ln>
            <a:solidFill>
              <a:srgbClr val="9FB8CD"/>
            </a:solidFill>
            <a:prstDash val="dash"/>
            <a:round/>
          </a:ln>
        </p:spPr>
        <p:txBody>
          <a:bodyPr lIns="0" tIns="0" rIns="0" bIns="0"/>
          <a:lstStyle/>
          <a:p>
            <a:pPr lvl="0" algn="l">
              <a:defRPr sz="1200">
                <a:solidFill>
                  <a:srgbClr val="000000"/>
                </a:solidFill>
                <a:uFillTx/>
              </a:defRPr>
            </a:pPr>
            <a:endParaRPr/>
          </a:p>
        </p:txBody>
      </p:sp>
      <p:sp>
        <p:nvSpPr>
          <p:cNvPr id="9" name="Shape 9"/>
          <p:cNvSpPr>
            <a:spLocks noGrp="1"/>
          </p:cNvSpPr>
          <p:nvPr>
            <p:ph type="title"/>
          </p:nvPr>
        </p:nvSpPr>
        <p:spPr>
          <a:xfrm>
            <a:off x="457200" y="0"/>
            <a:ext cx="8229600" cy="990600"/>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a:bodyPr>
          <a:lstStyle/>
          <a:p>
            <a:pPr lvl="0">
              <a:defRPr sz="1800">
                <a:solidFill>
                  <a:srgbClr val="000000"/>
                </a:solidFill>
                <a:uFillTx/>
              </a:defRPr>
            </a:pPr>
            <a:r>
              <a:rPr sz="3200" dirty="0">
                <a:solidFill>
                  <a:srgbClr val="464653"/>
                </a:solidFill>
                <a:uFill>
                  <a:solidFill>
                    <a:srgbClr val="464653"/>
                  </a:solidFill>
                </a:uFill>
              </a:rPr>
              <a:t>Title Text</a:t>
            </a:r>
          </a:p>
        </p:txBody>
      </p:sp>
      <p:sp>
        <p:nvSpPr>
          <p:cNvPr id="10" name="Shape 10"/>
          <p:cNvSpPr>
            <a:spLocks noGrp="1"/>
          </p:cNvSpPr>
          <p:nvPr>
            <p:ph type="body" idx="1"/>
          </p:nvPr>
        </p:nvSpPr>
        <p:spPr>
          <a:xfrm>
            <a:off x="457200" y="1066800"/>
            <a:ext cx="8229600" cy="579120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p>
            <a:pPr lvl="0">
              <a:defRPr sz="1800">
                <a:uFillTx/>
              </a:defRPr>
            </a:pPr>
            <a:r>
              <a:rPr sz="2600" dirty="0">
                <a:uFill>
                  <a:solidFill/>
                </a:uFill>
              </a:rPr>
              <a:t>Body Level One</a:t>
            </a:r>
          </a:p>
          <a:p>
            <a:pPr lvl="1">
              <a:defRPr sz="1800">
                <a:uFillTx/>
              </a:defRPr>
            </a:pPr>
            <a:r>
              <a:rPr sz="2600" dirty="0">
                <a:uFill>
                  <a:solidFill/>
                </a:uFill>
              </a:rPr>
              <a:t>Body Level Two</a:t>
            </a:r>
          </a:p>
          <a:p>
            <a:pPr lvl="2">
              <a:defRPr sz="1800">
                <a:uFillTx/>
              </a:defRPr>
            </a:pPr>
            <a:r>
              <a:rPr sz="2600" dirty="0">
                <a:uFill>
                  <a:solidFill/>
                </a:uFill>
              </a:rPr>
              <a:t>Body Level Three</a:t>
            </a:r>
          </a:p>
          <a:p>
            <a:pPr lvl="3">
              <a:defRPr sz="1800">
                <a:uFillTx/>
              </a:defRPr>
            </a:pPr>
            <a:r>
              <a:rPr sz="2600" dirty="0">
                <a:uFill>
                  <a:solidFill/>
                </a:uFill>
              </a:rPr>
              <a:t>Body Level Four</a:t>
            </a:r>
          </a:p>
          <a:p>
            <a:pPr lvl="4">
              <a:defRPr sz="1800">
                <a:uFillTx/>
              </a:defRPr>
            </a:pPr>
            <a:r>
              <a:rPr sz="2600" dirty="0">
                <a:uFill>
                  <a:solidFill/>
                </a:uFill>
              </a:rPr>
              <a:t>Body Level Five</a:t>
            </a:r>
          </a:p>
        </p:txBody>
      </p:sp>
      <p:sp>
        <p:nvSpPr>
          <p:cNvPr id="11" name="Shape 11"/>
          <p:cNvSpPr>
            <a:spLocks noGrp="1"/>
          </p:cNvSpPr>
          <p:nvPr>
            <p:ph type="sldNum" sz="quarter" idx="2"/>
          </p:nvPr>
        </p:nvSpPr>
        <p:spPr>
          <a:xfrm>
            <a:off x="685800" y="6481019"/>
            <a:ext cx="1143000" cy="307341"/>
          </a:xfrm>
          <a:prstGeom prst="rect">
            <a:avLst/>
          </a:prstGeom>
          <a:ln w="12700">
            <a:miter lim="400000"/>
          </a:ln>
        </p:spPr>
        <p:txBody>
          <a:bodyPr lIns="45719" rIns="45719">
            <a:spAutoFit/>
          </a:bodyPr>
          <a:lstStyle>
            <a:lvl1pPr algn="l"/>
          </a:lstStyle>
          <a:p>
            <a:pPr lvl="0"/>
            <a:fld id="{86CB4B4D-7CA3-9044-876B-883B54F8677D}" type="slidenum">
              <a:rPr/>
              <a:pPr lvl="0"/>
              <a:t>‹#›</a:t>
            </a:fld>
            <a:endParaRPr/>
          </a:p>
        </p:txBody>
      </p:sp>
    </p:spTree>
  </p:cSld>
  <p:clrMap bg1="lt1" tx1="dk1" bg2="lt2" tx2="dk2" accent1="accent1" accent2="accent2" accent3="accent3" accent4="accent4" accent5="accent5" accent6="accent6" hlink="hlink" folHlink="folHlink"/>
  <p:sldLayoutIdLst>
    <p:sldLayoutId id="2147483649" r:id="rId1"/>
    <p:sldLayoutId id="2147483663" r:id="rId2"/>
    <p:sldLayoutId id="2147483652" r:id="rId3"/>
    <p:sldLayoutId id="2147483653" r:id="rId4"/>
    <p:sldLayoutId id="2147483654" r:id="rId5"/>
    <p:sldLayoutId id="2147483656" r:id="rId6"/>
    <p:sldLayoutId id="2147483657" r:id="rId7"/>
    <p:sldLayoutId id="2147483658" r:id="rId8"/>
    <p:sldLayoutId id="2147483659" r:id="rId9"/>
    <p:sldLayoutId id="2147483660" r:id="rId10"/>
  </p:sldLayoutIdLst>
  <p:transition spd="med"/>
  <p:hf hdr="0" ftr="0" dt="0"/>
  <p:txStyles>
    <p:titleStyle>
      <a:lvl1pPr eaLnBrk="1" hangingPunct="1">
        <a:defRPr sz="3200">
          <a:solidFill>
            <a:srgbClr val="800000"/>
          </a:solidFill>
          <a:uFill>
            <a:solidFill>
              <a:srgbClr val="464653"/>
            </a:solidFill>
          </a:uFill>
          <a:latin typeface="Bookman Old Style"/>
          <a:ea typeface="Bookman Old Style"/>
          <a:cs typeface="Bookman Old Style"/>
          <a:sym typeface="Bookman Old Style"/>
        </a:defRPr>
      </a:lvl1pPr>
      <a:lvl2pPr eaLnBrk="1" hangingPunct="1">
        <a:defRPr sz="3200">
          <a:solidFill>
            <a:srgbClr val="464653"/>
          </a:solidFill>
          <a:uFill>
            <a:solidFill>
              <a:srgbClr val="464653"/>
            </a:solidFill>
          </a:uFill>
          <a:latin typeface="Bookman Old Style"/>
          <a:ea typeface="Bookman Old Style"/>
          <a:cs typeface="Bookman Old Style"/>
          <a:sym typeface="Bookman Old Style"/>
        </a:defRPr>
      </a:lvl2pPr>
      <a:lvl3pPr eaLnBrk="1" hangingPunct="1">
        <a:defRPr sz="3200">
          <a:solidFill>
            <a:srgbClr val="464653"/>
          </a:solidFill>
          <a:uFill>
            <a:solidFill>
              <a:srgbClr val="464653"/>
            </a:solidFill>
          </a:uFill>
          <a:latin typeface="Bookman Old Style"/>
          <a:ea typeface="Bookman Old Style"/>
          <a:cs typeface="Bookman Old Style"/>
          <a:sym typeface="Bookman Old Style"/>
        </a:defRPr>
      </a:lvl3pPr>
      <a:lvl4pPr eaLnBrk="1" hangingPunct="1">
        <a:defRPr sz="3200">
          <a:solidFill>
            <a:srgbClr val="464653"/>
          </a:solidFill>
          <a:uFill>
            <a:solidFill>
              <a:srgbClr val="464653"/>
            </a:solidFill>
          </a:uFill>
          <a:latin typeface="Bookman Old Style"/>
          <a:ea typeface="Bookman Old Style"/>
          <a:cs typeface="Bookman Old Style"/>
          <a:sym typeface="Bookman Old Style"/>
        </a:defRPr>
      </a:lvl4pPr>
      <a:lvl5pPr eaLnBrk="1" hangingPunct="1">
        <a:defRPr sz="3200">
          <a:solidFill>
            <a:srgbClr val="464653"/>
          </a:solidFill>
          <a:uFill>
            <a:solidFill>
              <a:srgbClr val="464653"/>
            </a:solidFill>
          </a:uFill>
          <a:latin typeface="Bookman Old Style"/>
          <a:ea typeface="Bookman Old Style"/>
          <a:cs typeface="Bookman Old Style"/>
          <a:sym typeface="Bookman Old Style"/>
        </a:defRPr>
      </a:lvl5pPr>
      <a:lvl6pPr eaLnBrk="1" hangingPunct="1">
        <a:defRPr sz="3200">
          <a:solidFill>
            <a:srgbClr val="464653"/>
          </a:solidFill>
          <a:uFill>
            <a:solidFill>
              <a:srgbClr val="464653"/>
            </a:solidFill>
          </a:uFill>
          <a:latin typeface="Bookman Old Style"/>
          <a:ea typeface="Bookman Old Style"/>
          <a:cs typeface="Bookman Old Style"/>
          <a:sym typeface="Bookman Old Style"/>
        </a:defRPr>
      </a:lvl6pPr>
      <a:lvl7pPr eaLnBrk="1" hangingPunct="1">
        <a:defRPr sz="3200">
          <a:solidFill>
            <a:srgbClr val="464653"/>
          </a:solidFill>
          <a:uFill>
            <a:solidFill>
              <a:srgbClr val="464653"/>
            </a:solidFill>
          </a:uFill>
          <a:latin typeface="Bookman Old Style"/>
          <a:ea typeface="Bookman Old Style"/>
          <a:cs typeface="Bookman Old Style"/>
          <a:sym typeface="Bookman Old Style"/>
        </a:defRPr>
      </a:lvl7pPr>
      <a:lvl8pPr eaLnBrk="1" hangingPunct="1">
        <a:defRPr sz="3200">
          <a:solidFill>
            <a:srgbClr val="464653"/>
          </a:solidFill>
          <a:uFill>
            <a:solidFill>
              <a:srgbClr val="464653"/>
            </a:solidFill>
          </a:uFill>
          <a:latin typeface="Bookman Old Style"/>
          <a:ea typeface="Bookman Old Style"/>
          <a:cs typeface="Bookman Old Style"/>
          <a:sym typeface="Bookman Old Style"/>
        </a:defRPr>
      </a:lvl8pPr>
      <a:lvl9pPr eaLnBrk="1" hangingPunct="1">
        <a:defRPr sz="3200">
          <a:solidFill>
            <a:srgbClr val="464653"/>
          </a:solidFill>
          <a:uFill>
            <a:solidFill>
              <a:srgbClr val="464653"/>
            </a:solidFill>
          </a:uFill>
          <a:latin typeface="Bookman Old Style"/>
          <a:ea typeface="Bookman Old Style"/>
          <a:cs typeface="Bookman Old Style"/>
          <a:sym typeface="Bookman Old Style"/>
        </a:defRPr>
      </a:lvl9pPr>
    </p:titleStyle>
    <p:bodyStyle>
      <a:lvl1pPr marL="274320" indent="-274320" eaLnBrk="1" hangingPunct="1">
        <a:spcBef>
          <a:spcPts val="600"/>
        </a:spcBef>
        <a:buClr>
          <a:srgbClr val="727CA3"/>
        </a:buClr>
        <a:buSzPct val="76000"/>
        <a:buFont typeface="Wingdings 3"/>
        <a:buChar char=""/>
        <a:defRPr sz="2600" b="1">
          <a:solidFill>
            <a:srgbClr val="008000"/>
          </a:solidFill>
          <a:uFill>
            <a:solidFill/>
          </a:uFill>
          <a:latin typeface="+mn-lt"/>
          <a:ea typeface="+mn-ea"/>
          <a:cs typeface="+mn-cs"/>
          <a:sym typeface="Helvetica"/>
        </a:defRPr>
      </a:lvl1pPr>
      <a:lvl2pPr marL="584420" indent="-310100" eaLnBrk="1" hangingPunct="1">
        <a:spcBef>
          <a:spcPts val="600"/>
        </a:spcBef>
        <a:buClr>
          <a:srgbClr val="727CA3"/>
        </a:buClr>
        <a:buSzPct val="76000"/>
        <a:buFont typeface="Wingdings 3"/>
        <a:buChar char=""/>
        <a:defRPr sz="2400">
          <a:solidFill>
            <a:srgbClr val="000090"/>
          </a:solidFill>
          <a:uFill>
            <a:solidFill/>
          </a:uFill>
          <a:latin typeface="+mn-lt"/>
          <a:ea typeface="+mn-ea"/>
          <a:cs typeface="+mn-cs"/>
          <a:sym typeface="Helvetica"/>
        </a:defRPr>
      </a:lvl2pPr>
      <a:lvl3pPr marL="891540" indent="-297180" eaLnBrk="1" hangingPunct="1">
        <a:spcBef>
          <a:spcPts val="600"/>
        </a:spcBef>
        <a:buClr>
          <a:srgbClr val="727CA3"/>
        </a:buClr>
        <a:buSzPct val="76000"/>
        <a:buFont typeface="Wingdings 3"/>
        <a:buChar char=""/>
        <a:defRPr sz="2400">
          <a:uFill>
            <a:solidFill/>
          </a:uFill>
          <a:latin typeface="+mn-lt"/>
          <a:ea typeface="+mn-ea"/>
          <a:cs typeface="+mn-cs"/>
          <a:sym typeface="Helvetica"/>
        </a:defRPr>
      </a:lvl3pPr>
      <a:lvl4pPr marL="1198880" indent="-330200" eaLnBrk="1" hangingPunct="1">
        <a:spcBef>
          <a:spcPts val="600"/>
        </a:spcBef>
        <a:buClr>
          <a:srgbClr val="727CA3"/>
        </a:buClr>
        <a:buSzPct val="70000"/>
        <a:buFont typeface="Wingdings 3"/>
        <a:buChar char="◻"/>
        <a:defRPr sz="2400">
          <a:uFill>
            <a:solidFill/>
          </a:uFill>
          <a:latin typeface="+mn-lt"/>
          <a:ea typeface="+mn-ea"/>
          <a:cs typeface="+mn-cs"/>
          <a:sym typeface="Helvetica"/>
        </a:defRPr>
      </a:lvl4pPr>
      <a:lvl5pPr marL="1514475" indent="-371475" eaLnBrk="1" hangingPunct="1">
        <a:spcBef>
          <a:spcPts val="600"/>
        </a:spcBef>
        <a:buClr>
          <a:srgbClr val="727CA3"/>
        </a:buClr>
        <a:buSzPct val="70000"/>
        <a:buFont typeface="Wingdings 3"/>
        <a:buChar char="◻"/>
        <a:defRPr sz="2400">
          <a:uFill>
            <a:solidFill/>
          </a:uFill>
          <a:latin typeface="+mn-lt"/>
          <a:ea typeface="+mn-ea"/>
          <a:cs typeface="+mn-cs"/>
          <a:sym typeface="Helvetica"/>
        </a:defRPr>
      </a:lvl5pPr>
      <a:lvl6pPr marL="1760220" indent="-297180" eaLnBrk="1" hangingPunct="1">
        <a:spcBef>
          <a:spcPts val="600"/>
        </a:spcBef>
        <a:buClr>
          <a:srgbClr val="727CA3"/>
        </a:buClr>
        <a:buSzPct val="75000"/>
        <a:buFont typeface="Wingdings 3"/>
        <a:buChar char=""/>
        <a:defRPr sz="2600">
          <a:uFill>
            <a:solidFill/>
          </a:uFill>
          <a:latin typeface="+mn-lt"/>
          <a:ea typeface="+mn-ea"/>
          <a:cs typeface="+mn-cs"/>
          <a:sym typeface="Helvetica"/>
        </a:defRPr>
      </a:lvl6pPr>
      <a:lvl7pPr marL="1985554" indent="-339634" eaLnBrk="1" hangingPunct="1">
        <a:spcBef>
          <a:spcPts val="600"/>
        </a:spcBef>
        <a:buClr>
          <a:srgbClr val="727CA3"/>
        </a:buClr>
        <a:buSzPct val="75000"/>
        <a:buFont typeface="Wingdings 3"/>
        <a:buChar char=""/>
        <a:defRPr sz="2600">
          <a:uFill>
            <a:solidFill/>
          </a:uFill>
          <a:latin typeface="+mn-lt"/>
          <a:ea typeface="+mn-ea"/>
          <a:cs typeface="+mn-cs"/>
          <a:sym typeface="Helvetica"/>
        </a:defRPr>
      </a:lvl7pPr>
      <a:lvl8pPr marL="2168434" indent="-339634" eaLnBrk="1" hangingPunct="1">
        <a:spcBef>
          <a:spcPts val="600"/>
        </a:spcBef>
        <a:buClr>
          <a:srgbClr val="727CA3"/>
        </a:buClr>
        <a:buSzPct val="75000"/>
        <a:buFont typeface="Wingdings 3"/>
        <a:buChar char=""/>
        <a:defRPr sz="2600">
          <a:uFill>
            <a:solidFill/>
          </a:uFill>
          <a:latin typeface="+mn-lt"/>
          <a:ea typeface="+mn-ea"/>
          <a:cs typeface="+mn-cs"/>
          <a:sym typeface="Helvetica"/>
        </a:defRPr>
      </a:lvl8pPr>
      <a:lvl9pPr marL="2407920" indent="-396240" eaLnBrk="1" hangingPunct="1">
        <a:spcBef>
          <a:spcPts val="600"/>
        </a:spcBef>
        <a:buClr>
          <a:srgbClr val="727CA3"/>
        </a:buClr>
        <a:buSzPct val="75000"/>
        <a:buFont typeface="Wingdings 3"/>
        <a:buChar char=""/>
        <a:defRPr sz="2600">
          <a:uFill>
            <a:solidFill/>
          </a:uFill>
          <a:latin typeface="+mn-lt"/>
          <a:ea typeface="+mn-ea"/>
          <a:cs typeface="+mn-cs"/>
          <a:sym typeface="Helvetica"/>
        </a:defRPr>
      </a:lvl9pPr>
    </p:bodyStyle>
    <p:otherStyle>
      <a:lvl1pPr defTabSz="457200" eaLnBrk="1" hangingPunct="1">
        <a:defRPr sz="1400">
          <a:solidFill>
            <a:schemeClr val="tx1"/>
          </a:solidFill>
          <a:uFill>
            <a:solidFill>
              <a:srgbClr val="464653"/>
            </a:solidFill>
          </a:uFill>
          <a:latin typeface="+mn-lt"/>
          <a:ea typeface="+mn-ea"/>
          <a:cs typeface="+mn-cs"/>
          <a:sym typeface="Helvetica"/>
        </a:defRPr>
      </a:lvl1pPr>
      <a:lvl2pPr indent="457200" defTabSz="457200" eaLnBrk="1" hangingPunct="1">
        <a:defRPr sz="1400">
          <a:solidFill>
            <a:schemeClr val="tx1"/>
          </a:solidFill>
          <a:uFill>
            <a:solidFill>
              <a:srgbClr val="464653"/>
            </a:solidFill>
          </a:uFill>
          <a:latin typeface="+mn-lt"/>
          <a:ea typeface="+mn-ea"/>
          <a:cs typeface="+mn-cs"/>
          <a:sym typeface="Helvetica"/>
        </a:defRPr>
      </a:lvl2pPr>
      <a:lvl3pPr indent="914400" defTabSz="457200" eaLnBrk="1" hangingPunct="1">
        <a:defRPr sz="1400">
          <a:solidFill>
            <a:schemeClr val="tx1"/>
          </a:solidFill>
          <a:uFill>
            <a:solidFill>
              <a:srgbClr val="464653"/>
            </a:solidFill>
          </a:uFill>
          <a:latin typeface="+mn-lt"/>
          <a:ea typeface="+mn-ea"/>
          <a:cs typeface="+mn-cs"/>
          <a:sym typeface="Helvetica"/>
        </a:defRPr>
      </a:lvl3pPr>
      <a:lvl4pPr indent="1371600" defTabSz="457200" eaLnBrk="1" hangingPunct="1">
        <a:defRPr sz="1400">
          <a:solidFill>
            <a:schemeClr val="tx1"/>
          </a:solidFill>
          <a:uFill>
            <a:solidFill>
              <a:srgbClr val="464653"/>
            </a:solidFill>
          </a:uFill>
          <a:latin typeface="+mn-lt"/>
          <a:ea typeface="+mn-ea"/>
          <a:cs typeface="+mn-cs"/>
          <a:sym typeface="Helvetica"/>
        </a:defRPr>
      </a:lvl4pPr>
      <a:lvl5pPr indent="1828800" defTabSz="457200" eaLnBrk="1" hangingPunct="1">
        <a:defRPr sz="1400">
          <a:solidFill>
            <a:schemeClr val="tx1"/>
          </a:solidFill>
          <a:uFill>
            <a:solidFill>
              <a:srgbClr val="464653"/>
            </a:solidFill>
          </a:uFill>
          <a:latin typeface="+mn-lt"/>
          <a:ea typeface="+mn-ea"/>
          <a:cs typeface="+mn-cs"/>
          <a:sym typeface="Helvetica"/>
        </a:defRPr>
      </a:lvl5pPr>
      <a:lvl6pPr indent="2286000" defTabSz="457200" eaLnBrk="1" hangingPunct="1">
        <a:defRPr sz="1400">
          <a:solidFill>
            <a:schemeClr val="tx1"/>
          </a:solidFill>
          <a:uFill>
            <a:solidFill>
              <a:srgbClr val="464653"/>
            </a:solidFill>
          </a:uFill>
          <a:latin typeface="+mn-lt"/>
          <a:ea typeface="+mn-ea"/>
          <a:cs typeface="+mn-cs"/>
          <a:sym typeface="Helvetica"/>
        </a:defRPr>
      </a:lvl6pPr>
      <a:lvl7pPr indent="2743200" defTabSz="457200" eaLnBrk="1" hangingPunct="1">
        <a:defRPr sz="1400">
          <a:solidFill>
            <a:schemeClr val="tx1"/>
          </a:solidFill>
          <a:uFill>
            <a:solidFill>
              <a:srgbClr val="464653"/>
            </a:solidFill>
          </a:uFill>
          <a:latin typeface="+mn-lt"/>
          <a:ea typeface="+mn-ea"/>
          <a:cs typeface="+mn-cs"/>
          <a:sym typeface="Helvetica"/>
        </a:defRPr>
      </a:lvl7pPr>
      <a:lvl8pPr indent="3200400" defTabSz="457200" eaLnBrk="1" hangingPunct="1">
        <a:defRPr sz="1400">
          <a:solidFill>
            <a:schemeClr val="tx1"/>
          </a:solidFill>
          <a:uFill>
            <a:solidFill>
              <a:srgbClr val="464653"/>
            </a:solidFill>
          </a:uFill>
          <a:latin typeface="+mn-lt"/>
          <a:ea typeface="+mn-ea"/>
          <a:cs typeface="+mn-cs"/>
          <a:sym typeface="Helvetica"/>
        </a:defRPr>
      </a:lvl8pPr>
      <a:lvl9pPr indent="3657600" defTabSz="457200" eaLnBrk="1" hangingPunct="1">
        <a:defRPr sz="1400">
          <a:solidFill>
            <a:schemeClr val="tx1"/>
          </a:solidFill>
          <a:uFill>
            <a:solidFill>
              <a:srgbClr val="464653"/>
            </a:solidFill>
          </a:uFill>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1" Type="http://schemas.openxmlformats.org/officeDocument/2006/relationships/slideLayout" Target="../slideLayouts/slideLayout9.xml"/><Relationship Id="rId2" Type="http://schemas.openxmlformats.org/officeDocument/2006/relationships/image" Target="../media/image2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2.png"/><Relationship Id="rId3"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chart" Target="../charts/char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image" Target="../media/image34.em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37.png"/><Relationship Id="rId5" Type="http://schemas.openxmlformats.org/officeDocument/2006/relationships/oleObject" Target="../embeddings/oleObject1.bin"/><Relationship Id="rId6" Type="http://schemas.openxmlformats.org/officeDocument/2006/relationships/image" Target="../media/image35.png"/><Relationship Id="rId7" Type="http://schemas.openxmlformats.org/officeDocument/2006/relationships/oleObject" Target="../embeddings/oleObject2.bin"/><Relationship Id="rId8" Type="http://schemas.openxmlformats.org/officeDocument/2006/relationships/image" Target="../media/image36.png"/><Relationship Id="rId1" Type="http://schemas.openxmlformats.org/officeDocument/2006/relationships/vmlDrawing" Target="../drawings/vmlDrawing1.vml"/><Relationship Id="rId2"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emf"/><Relationship Id="rId1" Type="http://schemas.openxmlformats.org/officeDocument/2006/relationships/slideLayout" Target="../slideLayouts/slideLayout9.xml"/><Relationship Id="rId2"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2.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3.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4.emf"/></Relationships>
</file>

<file path=ppt/slides/_rels/slide25.xml.rels><?xml version="1.0" encoding="UTF-8" standalone="yes"?>
<Relationships xmlns="http://schemas.openxmlformats.org/package/2006/relationships"><Relationship Id="rId3" Type="http://schemas.openxmlformats.org/officeDocument/2006/relationships/image" Target="../media/image45.emf"/><Relationship Id="rId4" Type="http://schemas.openxmlformats.org/officeDocument/2006/relationships/image" Target="../media/image46.emf"/><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7.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8.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9.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0.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1.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2.emf"/></Relationships>
</file>

<file path=ppt/slides/_rels/slide32.xml.rels><?xml version="1.0" encoding="UTF-8" standalone="yes"?>
<Relationships xmlns="http://schemas.openxmlformats.org/package/2006/relationships"><Relationship Id="rId3" Type="http://schemas.openxmlformats.org/officeDocument/2006/relationships/image" Target="../media/image53.emf"/><Relationship Id="rId4" Type="http://schemas.openxmlformats.org/officeDocument/2006/relationships/image" Target="../media/image54.emf"/><Relationship Id="rId5" Type="http://schemas.openxmlformats.org/officeDocument/2006/relationships/image" Target="../media/image55.emf"/><Relationship Id="rId6" Type="http://schemas.openxmlformats.org/officeDocument/2006/relationships/image" Target="../media/image56.emf"/><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57.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8.emf"/></Relationships>
</file>

<file path=ppt/slides/_rels/slide36.xml.rels><?xml version="1.0" encoding="UTF-8" standalone="yes"?>
<Relationships xmlns="http://schemas.openxmlformats.org/package/2006/relationships"><Relationship Id="rId3" Type="http://schemas.openxmlformats.org/officeDocument/2006/relationships/image" Target="../media/image59.emf"/><Relationship Id="rId4" Type="http://schemas.openxmlformats.org/officeDocument/2006/relationships/image" Target="../media/image60.jpg"/><Relationship Id="rId5" Type="http://schemas.openxmlformats.org/officeDocument/2006/relationships/image" Target="../media/image61.jpg"/><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3.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4.em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9.xml"/><Relationship Id="rId2"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65.emf"/><Relationship Id="rId4" Type="http://schemas.openxmlformats.org/officeDocument/2006/relationships/image" Target="../media/image66.emf"/><Relationship Id="rId5" Type="http://schemas.openxmlformats.org/officeDocument/2006/relationships/image" Target="../media/image67.emf"/><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68.emf"/></Relationships>
</file>

<file path=ppt/slides/_rels/slide43.xml.rels><?xml version="1.0" encoding="UTF-8" standalone="yes"?>
<Relationships xmlns="http://schemas.openxmlformats.org/package/2006/relationships"><Relationship Id="rId3" Type="http://schemas.openxmlformats.org/officeDocument/2006/relationships/hyperlink" Target="https://arxiv.org/pdf/1306.2016.pdf" TargetMode="External"/><Relationship Id="rId4" Type="http://schemas.openxmlformats.org/officeDocument/2006/relationships/hyperlink" Target="https://arxiv.org/pdf/0810.1216.pdf" TargetMode="External"/><Relationship Id="rId1" Type="http://schemas.openxmlformats.org/officeDocument/2006/relationships/slideLayout" Target="../slideLayouts/slideLayout9.xml"/><Relationship Id="rId2" Type="http://schemas.openxmlformats.org/officeDocument/2006/relationships/hyperlink" Target="http://iopscience.iop.org/article/10.1088/1748-0221/2/04/P04004/pdf"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69.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9.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1" Type="http://schemas.openxmlformats.org/officeDocument/2006/relationships/slideLayout" Target="../slideLayouts/slideLayout9.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5.gif"/><Relationship Id="rId3" Type="http://schemas.openxmlformats.org/officeDocument/2006/relationships/image" Target="../media/image16.gif"/></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635" y="3532913"/>
            <a:ext cx="7169729" cy="1431631"/>
          </a:xfrm>
        </p:spPr>
        <p:txBody>
          <a:bodyPr>
            <a:normAutofit/>
          </a:bodyPr>
          <a:lstStyle/>
          <a:p>
            <a:pPr algn="ctr"/>
            <a:r>
              <a:rPr lang="en-US" sz="2800" dirty="0" smtClean="0"/>
              <a:t>Segmented-Crystal Electromagnetic </a:t>
            </a:r>
            <a:br>
              <a:rPr lang="en-US" sz="2800" dirty="0" smtClean="0"/>
            </a:br>
            <a:r>
              <a:rPr lang="en-US" sz="2800" dirty="0" smtClean="0"/>
              <a:t>Precision Calorimeter (S-</a:t>
            </a:r>
            <a:r>
              <a:rPr lang="en-US" sz="2800" dirty="0" err="1" smtClean="0"/>
              <a:t>CEPCal</a:t>
            </a:r>
            <a:r>
              <a:rPr lang="en-US" sz="2800" dirty="0" smtClean="0"/>
              <a:t>)</a:t>
            </a:r>
            <a:endParaRPr lang="en-US" sz="2800" dirty="0"/>
          </a:p>
        </p:txBody>
      </p:sp>
      <p:sp>
        <p:nvSpPr>
          <p:cNvPr id="3" name="Text Placeholder 2"/>
          <p:cNvSpPr>
            <a:spLocks noGrp="1"/>
          </p:cNvSpPr>
          <p:nvPr>
            <p:ph type="body" idx="1"/>
          </p:nvPr>
        </p:nvSpPr>
        <p:spPr>
          <a:xfrm>
            <a:off x="571426" y="5111750"/>
            <a:ext cx="7648938" cy="801788"/>
          </a:xfrm>
        </p:spPr>
        <p:txBody>
          <a:bodyPr>
            <a:normAutofit fontScale="92500" lnSpcReduction="20000"/>
          </a:bodyPr>
          <a:lstStyle/>
          <a:p>
            <a:r>
              <a:rPr lang="en-US" sz="2000" b="0" dirty="0" smtClean="0"/>
              <a:t>Sarah </a:t>
            </a:r>
            <a:r>
              <a:rPr lang="en-US" sz="2000" b="0" dirty="0" err="1" smtClean="0"/>
              <a:t>Eno</a:t>
            </a:r>
            <a:r>
              <a:rPr lang="en-US" sz="2000" b="0" dirty="0"/>
              <a:t> </a:t>
            </a:r>
            <a:r>
              <a:rPr lang="en-US" sz="2000" b="0" dirty="0" smtClean="0"/>
              <a:t>(Maryland), Marco </a:t>
            </a:r>
            <a:r>
              <a:rPr lang="en-US" sz="2000" b="0" dirty="0" err="1" smtClean="0"/>
              <a:t>Lucchini</a:t>
            </a:r>
            <a:r>
              <a:rPr lang="en-US" sz="2000" b="0" dirty="0" smtClean="0"/>
              <a:t> (Princeton), </a:t>
            </a:r>
          </a:p>
          <a:p>
            <a:r>
              <a:rPr lang="en-US" sz="2000" b="0" dirty="0" err="1" smtClean="0"/>
              <a:t>Junguang</a:t>
            </a:r>
            <a:r>
              <a:rPr lang="en-US" sz="2000" b="0" dirty="0" smtClean="0"/>
              <a:t> </a:t>
            </a:r>
            <a:r>
              <a:rPr lang="en-US" sz="2000" b="0" dirty="0" err="1" smtClean="0"/>
              <a:t>Lyu</a:t>
            </a:r>
            <a:r>
              <a:rPr lang="en-US" sz="2000" b="0" dirty="0" smtClean="0"/>
              <a:t> (IHEP), </a:t>
            </a:r>
            <a:r>
              <a:rPr lang="en-US" sz="2000" dirty="0" smtClean="0"/>
              <a:t>Chris Tully </a:t>
            </a:r>
            <a:r>
              <a:rPr lang="en-US" sz="2000" b="0" dirty="0" smtClean="0"/>
              <a:t>(Princeton), </a:t>
            </a:r>
          </a:p>
          <a:p>
            <a:r>
              <a:rPr lang="en-US" sz="2000" b="0" dirty="0" err="1" smtClean="0"/>
              <a:t>Zhigang</a:t>
            </a:r>
            <a:r>
              <a:rPr lang="en-US" sz="2000" b="0" dirty="0" smtClean="0"/>
              <a:t> Wang (IHEP)</a:t>
            </a:r>
          </a:p>
        </p:txBody>
      </p:sp>
      <p:sp>
        <p:nvSpPr>
          <p:cNvPr id="9" name="TextBox 8"/>
          <p:cNvSpPr txBox="1"/>
          <p:nvPr/>
        </p:nvSpPr>
        <p:spPr>
          <a:xfrm>
            <a:off x="2443713" y="4336613"/>
            <a:ext cx="4383570" cy="67710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1800" dirty="0" smtClean="0">
                <a:latin typeface="Bookman Old Style" charset="0"/>
                <a:ea typeface="Bookman Old Style" charset="0"/>
                <a:cs typeface="Bookman Old Style" charset="0"/>
              </a:rPr>
              <a:t>15 April 2019</a:t>
            </a:r>
            <a:endParaRPr lang="en-US" sz="1800" dirty="0">
              <a:latin typeface="Bookman Old Style" charset="0"/>
              <a:ea typeface="Bookman Old Style" charset="0"/>
              <a:cs typeface="Bookman Old Style" charset="0"/>
            </a:endParaRPr>
          </a:p>
          <a:p>
            <a:r>
              <a:rPr lang="en-US" sz="2000" dirty="0" smtClean="0">
                <a:latin typeface="Bookman Old Style" charset="0"/>
                <a:ea typeface="Bookman Old Style" charset="0"/>
                <a:cs typeface="Bookman Old Style" charset="0"/>
              </a:rPr>
              <a:t>CEPC Workshop, Oxford, England</a:t>
            </a:r>
            <a:endParaRPr lang="en-US" sz="2000" dirty="0">
              <a:latin typeface="Bookman Old Style" charset="0"/>
              <a:ea typeface="Bookman Old Style" charset="0"/>
              <a:cs typeface="Bookman Old Style"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3663" y="134558"/>
            <a:ext cx="6440510" cy="3238449"/>
          </a:xfrm>
          <a:prstGeom prst="rect">
            <a:avLst/>
          </a:prstGeom>
        </p:spPr>
      </p:pic>
    </p:spTree>
    <p:extLst>
      <p:ext uri="{BB962C8B-B14F-4D97-AF65-F5344CB8AC3E}">
        <p14:creationId xmlns:p14="http://schemas.microsoft.com/office/powerpoint/2010/main" val="2312664257"/>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ectangle 139"/>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
                <a:solidFill>
                  <a:srgbClr val="000000"/>
                </a:solidFill>
              </a:uFill>
              <a:latin typeface="Gill Sans MT"/>
              <a:ea typeface="Gill Sans MT"/>
              <a:cs typeface="Gill Sans MT"/>
              <a:sym typeface="Gill Sans MT"/>
            </a:endParaRPr>
          </a:p>
        </p:txBody>
      </p:sp>
      <p:sp>
        <p:nvSpPr>
          <p:cNvPr id="2" name="Title 1"/>
          <p:cNvSpPr>
            <a:spLocks noGrp="1"/>
          </p:cNvSpPr>
          <p:nvPr>
            <p:ph type="title"/>
          </p:nvPr>
        </p:nvSpPr>
        <p:spPr>
          <a:xfrm>
            <a:off x="457200" y="0"/>
            <a:ext cx="8686800" cy="990600"/>
          </a:xfrm>
        </p:spPr>
        <p:txBody>
          <a:bodyPr>
            <a:noAutofit/>
          </a:bodyPr>
          <a:lstStyle/>
          <a:p>
            <a:r>
              <a:rPr lang="en-US" dirty="0" err="1"/>
              <a:t>Z</a:t>
            </a:r>
            <a:r>
              <a:rPr lang="en-US" dirty="0" err="1">
                <a:sym typeface="Wingdings"/>
              </a:rPr>
              <a:t></a:t>
            </a:r>
            <a:r>
              <a:rPr lang="en-US" dirty="0" err="1"/>
              <a:t>e</a:t>
            </a:r>
            <a:r>
              <a:rPr lang="en-US" baseline="30000" dirty="0" err="1"/>
              <a:t>+</a:t>
            </a:r>
            <a:r>
              <a:rPr lang="en-US" dirty="0" err="1"/>
              <a:t>e</a:t>
            </a:r>
            <a:r>
              <a:rPr lang="en-US" baseline="30000" dirty="0"/>
              <a:t>-</a:t>
            </a:r>
            <a:r>
              <a:rPr lang="en-US" dirty="0"/>
              <a:t> </a:t>
            </a:r>
            <a:r>
              <a:rPr lang="en-US" dirty="0" smtClean="0"/>
              <a:t>Sensitivity Recovery</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10</a:t>
            </a:fld>
            <a:endParaRPr lang="uk-UA"/>
          </a:p>
        </p:txBody>
      </p:sp>
      <p:sp>
        <p:nvSpPr>
          <p:cNvPr id="3" name="TextBox 2"/>
          <p:cNvSpPr txBox="1"/>
          <p:nvPr/>
        </p:nvSpPr>
        <p:spPr>
          <a:xfrm>
            <a:off x="191242" y="1898059"/>
            <a:ext cx="8891214" cy="9541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800" b="0" i="0" u="none" strike="noStrike" cap="none" spc="0" normalizeH="0" baseline="0" dirty="0" smtClean="0">
                <a:ln>
                  <a:noFill/>
                </a:ln>
                <a:solidFill>
                  <a:srgbClr val="000000"/>
                </a:solidFill>
                <a:effectLst/>
                <a:uFill>
                  <a:solidFill>
                    <a:srgbClr val="464653"/>
                  </a:solidFill>
                </a:uFill>
                <a:latin typeface="+mn-lt"/>
                <a:ea typeface="+mn-ea"/>
                <a:cs typeface="+mn-cs"/>
                <a:sym typeface="Helvetica"/>
              </a:rPr>
              <a:t>Highest Recovery for ~3%/√E </a:t>
            </a:r>
            <a:r>
              <a:rPr kumimoji="0" lang="en-US" sz="2800" b="0" i="0" u="none" strike="noStrike" cap="none" spc="0" normalizeH="0" dirty="0" smtClean="0">
                <a:ln>
                  <a:noFill/>
                </a:ln>
                <a:solidFill>
                  <a:srgbClr val="000000"/>
                </a:solidFill>
                <a:effectLst/>
                <a:uFill>
                  <a:solidFill>
                    <a:srgbClr val="464653"/>
                  </a:solidFill>
                </a:uFill>
                <a:latin typeface="+mn-lt"/>
                <a:ea typeface="+mn-ea"/>
                <a:cs typeface="+mn-cs"/>
                <a:sym typeface="Helvetica"/>
              </a:rPr>
              <a:t>ECAL Energy Resolution</a:t>
            </a:r>
          </a:p>
          <a:p>
            <a:pPr marL="0" marR="0" indent="0" algn="l" defTabSz="457200" rtl="0" fontAlgn="auto" latinLnBrk="1" hangingPunct="0">
              <a:lnSpc>
                <a:spcPct val="100000"/>
              </a:lnSpc>
              <a:spcBef>
                <a:spcPts val="0"/>
              </a:spcBef>
              <a:spcAft>
                <a:spcPts val="0"/>
              </a:spcAft>
              <a:buClrTx/>
              <a:buSzTx/>
              <a:buFontTx/>
              <a:buNone/>
              <a:tabLst/>
            </a:pPr>
            <a:r>
              <a:rPr lang="en-US" sz="2800" dirty="0">
                <a:solidFill>
                  <a:srgbClr val="000000"/>
                </a:solidFill>
              </a:rPr>
              <a:t> </a:t>
            </a:r>
            <a:r>
              <a:rPr lang="en-US" sz="2800" dirty="0" smtClean="0">
                <a:solidFill>
                  <a:srgbClr val="000000"/>
                </a:solidFill>
              </a:rPr>
              <a:t> 	</a:t>
            </a:r>
            <a:r>
              <a:rPr lang="en-US" sz="2800" dirty="0" smtClean="0">
                <a:solidFill>
                  <a:srgbClr val="000000"/>
                </a:solidFill>
                <a:sym typeface="Wingdings"/>
              </a:rPr>
              <a:t> Improvement largest for ~0.3-0.4 X</a:t>
            </a:r>
            <a:r>
              <a:rPr lang="en-US" sz="2800" baseline="-25000" dirty="0">
                <a:solidFill>
                  <a:srgbClr val="000000"/>
                </a:solidFill>
                <a:sym typeface="Wingdings"/>
              </a:rPr>
              <a:t>0</a:t>
            </a:r>
            <a:endParaRPr kumimoji="0" lang="en-US" sz="2800" b="0" i="0" u="none" strike="noStrike" cap="none" spc="0" normalizeH="0" dirty="0" smtClean="0">
              <a:ln>
                <a:noFill/>
              </a:ln>
              <a:solidFill>
                <a:srgbClr val="000000"/>
              </a:solidFill>
              <a:effectLst/>
              <a:uFill>
                <a:solidFill>
                  <a:srgbClr val="464653"/>
                </a:solidFill>
              </a:uFill>
              <a:latin typeface="+mn-lt"/>
              <a:ea typeface="+mn-ea"/>
              <a:cs typeface="+mn-cs"/>
              <a:sym typeface="Helvetica"/>
            </a:endParaRPr>
          </a:p>
        </p:txBody>
      </p:sp>
      <p:pic>
        <p:nvPicPr>
          <p:cNvPr id="12" name="Google Shape;491;p37"/>
          <p:cNvPicPr preferRelativeResize="0"/>
          <p:nvPr/>
        </p:nvPicPr>
        <p:blipFill>
          <a:blip r:embed="rId2">
            <a:alphaModFix/>
          </a:blip>
          <a:stretch>
            <a:fillRect/>
          </a:stretch>
        </p:blipFill>
        <p:spPr>
          <a:xfrm>
            <a:off x="457200" y="3338695"/>
            <a:ext cx="2144726" cy="2047890"/>
          </a:xfrm>
          <a:prstGeom prst="rect">
            <a:avLst/>
          </a:prstGeom>
          <a:noFill/>
          <a:ln>
            <a:noFill/>
          </a:ln>
        </p:spPr>
      </p:pic>
      <p:pic>
        <p:nvPicPr>
          <p:cNvPr id="13" name="Google Shape;492;p37"/>
          <p:cNvPicPr preferRelativeResize="0"/>
          <p:nvPr/>
        </p:nvPicPr>
        <p:blipFill>
          <a:blip r:embed="rId3">
            <a:alphaModFix/>
          </a:blip>
          <a:stretch>
            <a:fillRect/>
          </a:stretch>
        </p:blipFill>
        <p:spPr>
          <a:xfrm>
            <a:off x="2492121" y="3338690"/>
            <a:ext cx="2144726" cy="2047894"/>
          </a:xfrm>
          <a:prstGeom prst="rect">
            <a:avLst/>
          </a:prstGeom>
          <a:noFill/>
          <a:ln>
            <a:noFill/>
          </a:ln>
        </p:spPr>
      </p:pic>
      <p:pic>
        <p:nvPicPr>
          <p:cNvPr id="14" name="Google Shape;493;p37"/>
          <p:cNvPicPr preferRelativeResize="0"/>
          <p:nvPr/>
        </p:nvPicPr>
        <p:blipFill>
          <a:blip r:embed="rId4">
            <a:alphaModFix/>
          </a:blip>
          <a:stretch>
            <a:fillRect/>
          </a:stretch>
        </p:blipFill>
        <p:spPr>
          <a:xfrm>
            <a:off x="4549521" y="3338685"/>
            <a:ext cx="2144731" cy="2047900"/>
          </a:xfrm>
          <a:prstGeom prst="rect">
            <a:avLst/>
          </a:prstGeom>
          <a:noFill/>
          <a:ln>
            <a:noFill/>
          </a:ln>
        </p:spPr>
      </p:pic>
      <p:pic>
        <p:nvPicPr>
          <p:cNvPr id="15" name="Google Shape;494;p37"/>
          <p:cNvPicPr preferRelativeResize="0"/>
          <p:nvPr/>
        </p:nvPicPr>
        <p:blipFill>
          <a:blip r:embed="rId5">
            <a:alphaModFix/>
          </a:blip>
          <a:stretch>
            <a:fillRect/>
          </a:stretch>
        </p:blipFill>
        <p:spPr>
          <a:xfrm>
            <a:off x="6606921" y="3338690"/>
            <a:ext cx="2144726" cy="2047894"/>
          </a:xfrm>
          <a:prstGeom prst="rect">
            <a:avLst/>
          </a:prstGeom>
          <a:noFill/>
          <a:ln>
            <a:noFill/>
          </a:ln>
        </p:spPr>
      </p:pic>
      <p:sp>
        <p:nvSpPr>
          <p:cNvPr id="16" name="Google Shape;495;p37"/>
          <p:cNvSpPr txBox="1"/>
          <p:nvPr/>
        </p:nvSpPr>
        <p:spPr>
          <a:xfrm>
            <a:off x="772725" y="3277935"/>
            <a:ext cx="1440000" cy="1695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600" b="1" dirty="0">
                <a:solidFill>
                  <a:srgbClr val="000000"/>
                </a:solidFill>
              </a:rPr>
              <a:t>0.1 X</a:t>
            </a:r>
            <a:r>
              <a:rPr lang="it" sz="1600" b="1" baseline="-25000" dirty="0">
                <a:solidFill>
                  <a:srgbClr val="000000"/>
                </a:solidFill>
              </a:rPr>
              <a:t>0</a:t>
            </a:r>
            <a:endParaRPr sz="1600" b="1" baseline="-25000" dirty="0">
              <a:solidFill>
                <a:srgbClr val="000000"/>
              </a:solidFill>
            </a:endParaRPr>
          </a:p>
        </p:txBody>
      </p:sp>
      <p:sp>
        <p:nvSpPr>
          <p:cNvPr id="18" name="Google Shape;496;p37"/>
          <p:cNvSpPr txBox="1"/>
          <p:nvPr/>
        </p:nvSpPr>
        <p:spPr>
          <a:xfrm>
            <a:off x="2771174" y="3277935"/>
            <a:ext cx="1505100" cy="1695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600" b="1">
                <a:solidFill>
                  <a:srgbClr val="000000"/>
                </a:solidFill>
              </a:rPr>
              <a:t>0.2 X</a:t>
            </a:r>
            <a:r>
              <a:rPr lang="it" sz="1600" b="1" baseline="-25000">
                <a:solidFill>
                  <a:srgbClr val="000000"/>
                </a:solidFill>
              </a:rPr>
              <a:t>0</a:t>
            </a:r>
            <a:endParaRPr sz="1600" b="1" baseline="-25000">
              <a:solidFill>
                <a:srgbClr val="000000"/>
              </a:solidFill>
            </a:endParaRPr>
          </a:p>
        </p:txBody>
      </p:sp>
      <p:sp>
        <p:nvSpPr>
          <p:cNvPr id="21" name="Google Shape;497;p37"/>
          <p:cNvSpPr txBox="1"/>
          <p:nvPr/>
        </p:nvSpPr>
        <p:spPr>
          <a:xfrm>
            <a:off x="4878097" y="3277935"/>
            <a:ext cx="1532400" cy="1695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600" b="1">
                <a:solidFill>
                  <a:srgbClr val="000000"/>
                </a:solidFill>
              </a:rPr>
              <a:t>0.3 X</a:t>
            </a:r>
            <a:r>
              <a:rPr lang="it" sz="1600" b="1" baseline="-25000">
                <a:solidFill>
                  <a:srgbClr val="000000"/>
                </a:solidFill>
              </a:rPr>
              <a:t>0</a:t>
            </a:r>
            <a:endParaRPr sz="1600" b="1" baseline="-25000">
              <a:solidFill>
                <a:srgbClr val="000000"/>
              </a:solidFill>
            </a:endParaRPr>
          </a:p>
        </p:txBody>
      </p:sp>
      <p:sp>
        <p:nvSpPr>
          <p:cNvPr id="22" name="Google Shape;498;p37"/>
          <p:cNvSpPr txBox="1"/>
          <p:nvPr/>
        </p:nvSpPr>
        <p:spPr>
          <a:xfrm>
            <a:off x="6838927" y="3277935"/>
            <a:ext cx="1641600" cy="1695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600" b="1">
                <a:solidFill>
                  <a:srgbClr val="000000"/>
                </a:solidFill>
              </a:rPr>
              <a:t>0.4 X</a:t>
            </a:r>
            <a:r>
              <a:rPr lang="it" sz="1600" b="1" baseline="-25000">
                <a:solidFill>
                  <a:srgbClr val="000000"/>
                </a:solidFill>
              </a:rPr>
              <a:t>0</a:t>
            </a:r>
            <a:endParaRPr sz="1600" b="1" baseline="-25000">
              <a:solidFill>
                <a:srgbClr val="000000"/>
              </a:solidFill>
            </a:endParaRPr>
          </a:p>
        </p:txBody>
      </p:sp>
    </p:spTree>
    <p:extLst>
      <p:ext uri="{BB962C8B-B14F-4D97-AF65-F5344CB8AC3E}">
        <p14:creationId xmlns:p14="http://schemas.microsoft.com/office/powerpoint/2010/main" val="300389011"/>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8458200" cy="990600"/>
          </a:xfrm>
        </p:spPr>
        <p:txBody>
          <a:bodyPr>
            <a:normAutofit fontScale="90000"/>
          </a:bodyPr>
          <a:lstStyle/>
          <a:p>
            <a:r>
              <a:rPr lang="en-US" dirty="0" smtClean="0"/>
              <a:t>Energy Resolution Target: </a:t>
            </a:r>
            <a:br>
              <a:rPr lang="en-US" dirty="0" smtClean="0"/>
            </a:br>
            <a:r>
              <a:rPr lang="en-US" dirty="0"/>
              <a:t>	</a:t>
            </a:r>
            <a:r>
              <a:rPr lang="en-US" dirty="0" smtClean="0"/>
              <a:t>&lt;3%/√E Stochastic Term</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11</a:t>
            </a:fld>
            <a:endParaRPr lang="uk-UA"/>
          </a:p>
        </p:txBody>
      </p:sp>
      <p:sp>
        <p:nvSpPr>
          <p:cNvPr id="5" name="Rectangle 4"/>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
                <a:solidFill>
                  <a:srgbClr val="000000"/>
                </a:solidFill>
              </a:uFill>
              <a:latin typeface="Gill Sans MT"/>
              <a:ea typeface="Gill Sans MT"/>
              <a:cs typeface="Gill Sans MT"/>
              <a:sym typeface="Gill Sans MT"/>
            </a:endParaRPr>
          </a:p>
        </p:txBody>
      </p:sp>
      <p:sp>
        <p:nvSpPr>
          <p:cNvPr id="7" name="Google Shape;220;p17"/>
          <p:cNvSpPr txBox="1">
            <a:spLocks noGrp="1"/>
          </p:cNvSpPr>
          <p:nvPr>
            <p:ph type="body" idx="1"/>
          </p:nvPr>
        </p:nvSpPr>
        <p:spPr>
          <a:xfrm>
            <a:off x="0" y="1437165"/>
            <a:ext cx="9144000" cy="4684236"/>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US" sz="2400" dirty="0" smtClean="0"/>
              <a:t>Requires</a:t>
            </a:r>
            <a:r>
              <a:rPr lang="it" sz="2400" dirty="0" smtClean="0"/>
              <a:t>:</a:t>
            </a:r>
            <a:endParaRPr lang="en-US" sz="2400" dirty="0" smtClean="0"/>
          </a:p>
          <a:p>
            <a:pPr marL="457200" lvl="0" indent="-342900" algn="l" rtl="0">
              <a:spcBef>
                <a:spcPts val="0"/>
              </a:spcBef>
              <a:spcAft>
                <a:spcPts val="0"/>
              </a:spcAft>
              <a:buSzPts val="1800"/>
              <a:buChar char="●"/>
            </a:pPr>
            <a:endParaRPr sz="2400" dirty="0"/>
          </a:p>
          <a:p>
            <a:pPr marL="914400" lvl="1" indent="-317500" algn="l" rtl="0">
              <a:spcBef>
                <a:spcPts val="0"/>
              </a:spcBef>
              <a:spcAft>
                <a:spcPts val="0"/>
              </a:spcAft>
              <a:buSzPts val="1400"/>
              <a:buChar char="○"/>
            </a:pPr>
            <a:r>
              <a:rPr lang="it" sz="2000" dirty="0"/>
              <a:t>Shower fluctuations &lt;2%</a:t>
            </a:r>
            <a:endParaRPr sz="2000" dirty="0"/>
          </a:p>
          <a:p>
            <a:pPr marL="1371600" lvl="2" indent="-317500" algn="l" rtl="0">
              <a:spcBef>
                <a:spcPts val="0"/>
              </a:spcBef>
              <a:spcAft>
                <a:spcPts val="0"/>
              </a:spcAft>
              <a:buSzPts val="1400"/>
              <a:buChar char="■"/>
            </a:pPr>
            <a:r>
              <a:rPr lang="it" sz="2000" dirty="0"/>
              <a:t>Material budget in front of ECAL &lt; 0.3X</a:t>
            </a:r>
            <a:r>
              <a:rPr lang="it" sz="2000" baseline="-25000" dirty="0"/>
              <a:t>0</a:t>
            </a:r>
            <a:br>
              <a:rPr lang="it" sz="2000" baseline="-25000" dirty="0"/>
            </a:br>
            <a:endParaRPr sz="2000" baseline="-25000" dirty="0"/>
          </a:p>
          <a:p>
            <a:pPr marL="914400" lvl="1" indent="-317500" algn="l" rtl="0">
              <a:spcBef>
                <a:spcPts val="0"/>
              </a:spcBef>
              <a:spcAft>
                <a:spcPts val="0"/>
              </a:spcAft>
              <a:buSzPts val="1400"/>
              <a:buChar char="○"/>
            </a:pPr>
            <a:r>
              <a:rPr lang="it" sz="2000" dirty="0"/>
              <a:t>Photostatistic fluctuations &lt; 2%</a:t>
            </a:r>
            <a:endParaRPr sz="2000" dirty="0"/>
          </a:p>
          <a:p>
            <a:pPr marL="1371600" lvl="2" indent="-317500" algn="l" rtl="0">
              <a:spcBef>
                <a:spcPts val="0"/>
              </a:spcBef>
              <a:spcAft>
                <a:spcPts val="0"/>
              </a:spcAft>
              <a:buSzPts val="1400"/>
              <a:buChar char="■"/>
            </a:pPr>
            <a:r>
              <a:rPr lang="it" sz="2000" dirty="0"/>
              <a:t>Signal in photoelectrons &gt;3500 phe/GeV</a:t>
            </a:r>
            <a:endParaRPr sz="2000" dirty="0"/>
          </a:p>
          <a:p>
            <a:pPr marL="1371600" lvl="2" indent="-317500" algn="l" rtl="0">
              <a:spcBef>
                <a:spcPts val="0"/>
              </a:spcBef>
              <a:spcAft>
                <a:spcPts val="0"/>
              </a:spcAft>
              <a:buSzPts val="1400"/>
              <a:buChar char="■"/>
            </a:pPr>
            <a:r>
              <a:rPr lang="it" sz="2000" dirty="0"/>
              <a:t>Assuming 20% PDE for 10 um cell SiPMs → LY*LCE &gt; 18 </a:t>
            </a:r>
            <a:r>
              <a:rPr lang="it" sz="2000" dirty="0" smtClean="0"/>
              <a:t>ph/MeV</a:t>
            </a:r>
            <a:endParaRPr lang="en-US" sz="2000" dirty="0" smtClean="0"/>
          </a:p>
          <a:p>
            <a:pPr marL="1678940" lvl="3" indent="-317500" algn="l" rtl="0">
              <a:spcBef>
                <a:spcPts val="0"/>
              </a:spcBef>
              <a:buSzPts val="1400"/>
              <a:buChar char="■"/>
            </a:pPr>
            <a:r>
              <a:rPr lang="en-US" sz="2000" dirty="0" smtClean="0"/>
              <a:t>5 um cells with high PDE in development</a:t>
            </a:r>
            <a:endParaRPr sz="2000" dirty="0"/>
          </a:p>
          <a:p>
            <a:pPr marL="1371600" lvl="2" indent="-317500" algn="l" rtl="0">
              <a:spcBef>
                <a:spcPts val="0"/>
              </a:spcBef>
              <a:spcAft>
                <a:spcPts val="0"/>
              </a:spcAft>
              <a:buSzPts val="1400"/>
              <a:buChar char="■"/>
            </a:pPr>
            <a:r>
              <a:rPr lang="it" sz="2000" dirty="0"/>
              <a:t>Need to tune SiPM active area accordingly to crystal LY</a:t>
            </a:r>
            <a:endParaRPr sz="2000" dirty="0"/>
          </a:p>
          <a:p>
            <a:pPr marL="1828800" lvl="3" indent="-317500" algn="l" rtl="0">
              <a:spcBef>
                <a:spcPts val="0"/>
              </a:spcBef>
              <a:spcAft>
                <a:spcPts val="0"/>
              </a:spcAft>
              <a:buSzPts val="1400"/>
              <a:buChar char="●"/>
            </a:pPr>
            <a:r>
              <a:rPr lang="it" sz="2000" dirty="0"/>
              <a:t>PWO: LY=100 ph/MeV → LCE&gt;18% → SiPM area &gt; 64 </a:t>
            </a:r>
            <a:r>
              <a:rPr lang="en-US" sz="2000" dirty="0" smtClean="0"/>
              <a:t>mm²</a:t>
            </a:r>
            <a:endParaRPr lang="en-US" sz="2000" dirty="0"/>
          </a:p>
          <a:p>
            <a:pPr marL="2286000" lvl="4" indent="-317500" algn="l" rtl="0">
              <a:spcBef>
                <a:spcPts val="0"/>
              </a:spcBef>
              <a:spcAft>
                <a:spcPts val="0"/>
              </a:spcAft>
              <a:buSzPts val="1400"/>
              <a:buChar char="○"/>
            </a:pPr>
            <a:r>
              <a:rPr lang="en-US" sz="2000" dirty="0" err="1"/>
              <a:t>SiPM</a:t>
            </a:r>
            <a:r>
              <a:rPr lang="en-US" sz="2000" dirty="0"/>
              <a:t> number of cells: </a:t>
            </a:r>
            <a:r>
              <a:rPr lang="en-US" sz="2000" dirty="0" smtClean="0"/>
              <a:t>360k</a:t>
            </a:r>
            <a:endParaRPr lang="en-US" sz="2000" dirty="0"/>
          </a:p>
          <a:p>
            <a:pPr marL="1828800" lvl="3" indent="-317500" algn="l" rtl="0">
              <a:spcBef>
                <a:spcPts val="0"/>
              </a:spcBef>
              <a:spcAft>
                <a:spcPts val="0"/>
              </a:spcAft>
              <a:buSzPts val="1400"/>
              <a:buChar char="●"/>
            </a:pPr>
            <a:r>
              <a:rPr lang="en-US" sz="2000" dirty="0"/>
              <a:t>BGO: LY=7000 </a:t>
            </a:r>
            <a:r>
              <a:rPr lang="en-US" sz="2000" dirty="0" err="1"/>
              <a:t>ph</a:t>
            </a:r>
            <a:r>
              <a:rPr lang="en-US" sz="2000" dirty="0"/>
              <a:t>/MeV → LCE&gt;0.3% → </a:t>
            </a:r>
            <a:r>
              <a:rPr lang="en-US" sz="2000" dirty="0" err="1"/>
              <a:t>SiPM</a:t>
            </a:r>
            <a:r>
              <a:rPr lang="en-US" sz="2000" dirty="0"/>
              <a:t> area &gt; 1 mm²</a:t>
            </a:r>
          </a:p>
          <a:p>
            <a:pPr marL="2286000" lvl="4" indent="-317500" algn="l" rtl="0">
              <a:spcBef>
                <a:spcPts val="0"/>
              </a:spcBef>
              <a:spcAft>
                <a:spcPts val="0"/>
              </a:spcAft>
              <a:buSzPts val="1400"/>
              <a:buChar char="○"/>
            </a:pPr>
            <a:r>
              <a:rPr lang="en-US" sz="2000" dirty="0" err="1"/>
              <a:t>SiPM</a:t>
            </a:r>
            <a:r>
              <a:rPr lang="en-US" sz="2000" dirty="0"/>
              <a:t> number of cells: </a:t>
            </a:r>
            <a:r>
              <a:rPr lang="en-US" sz="2000" dirty="0" smtClean="0"/>
              <a:t>10k </a:t>
            </a:r>
            <a:r>
              <a:rPr lang="en-US" sz="2000" dirty="0" smtClean="0">
                <a:sym typeface="Wingdings"/>
              </a:rPr>
              <a:t> </a:t>
            </a:r>
            <a:r>
              <a:rPr lang="en-US" sz="2000" dirty="0">
                <a:sym typeface="Wingdings"/>
              </a:rPr>
              <a:t>d</a:t>
            </a:r>
            <a:r>
              <a:rPr lang="en-US" sz="2000" dirty="0" smtClean="0">
                <a:sym typeface="Wingdings"/>
              </a:rPr>
              <a:t>ynamic range effectively x30-40 larger due to the fast time response of the pixel compared to the BGO decay time</a:t>
            </a:r>
            <a:endParaRPr lang="en-US" sz="2000" dirty="0"/>
          </a:p>
        </p:txBody>
      </p:sp>
    </p:spTree>
    <p:extLst>
      <p:ext uri="{BB962C8B-B14F-4D97-AF65-F5344CB8AC3E}">
        <p14:creationId xmlns:p14="http://schemas.microsoft.com/office/powerpoint/2010/main" val="1793661626"/>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8458200" cy="990600"/>
          </a:xfrm>
        </p:spPr>
        <p:txBody>
          <a:bodyPr>
            <a:normAutofit/>
          </a:bodyPr>
          <a:lstStyle/>
          <a:p>
            <a:r>
              <a:rPr lang="en-US" dirty="0" smtClean="0"/>
              <a:t>S-</a:t>
            </a:r>
            <a:r>
              <a:rPr lang="en-US" dirty="0" err="1" smtClean="0"/>
              <a:t>CEPCal</a:t>
            </a:r>
            <a:r>
              <a:rPr lang="en-US" dirty="0" smtClean="0"/>
              <a:t> Energy Resolution</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12</a:t>
            </a:fld>
            <a:endParaRPr lang="uk-UA"/>
          </a:p>
        </p:txBody>
      </p:sp>
      <p:sp>
        <p:nvSpPr>
          <p:cNvPr id="5" name="Rectangle 4"/>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
                <a:solidFill>
                  <a:srgbClr val="000000"/>
                </a:solidFill>
              </a:uFill>
              <a:latin typeface="Gill Sans MT"/>
              <a:ea typeface="Gill Sans MT"/>
              <a:cs typeface="Gill Sans MT"/>
              <a:sym typeface="Gill Sans MT"/>
            </a:endParaRPr>
          </a:p>
        </p:txBody>
      </p:sp>
      <p:pic>
        <p:nvPicPr>
          <p:cNvPr id="8" name="Google Shape;229;p18"/>
          <p:cNvPicPr preferRelativeResize="0"/>
          <p:nvPr/>
        </p:nvPicPr>
        <p:blipFill>
          <a:blip r:embed="rId2">
            <a:alphaModFix/>
          </a:blip>
          <a:stretch>
            <a:fillRect/>
          </a:stretch>
        </p:blipFill>
        <p:spPr>
          <a:xfrm>
            <a:off x="4104747" y="1435962"/>
            <a:ext cx="4813302" cy="4519475"/>
          </a:xfrm>
          <a:prstGeom prst="rect">
            <a:avLst/>
          </a:prstGeom>
          <a:noFill/>
          <a:ln>
            <a:noFill/>
          </a:ln>
        </p:spPr>
      </p:pic>
      <p:sp>
        <p:nvSpPr>
          <p:cNvPr id="9" name="Google Shape;228;p18"/>
          <p:cNvSpPr txBox="1">
            <a:spLocks noGrp="1"/>
          </p:cNvSpPr>
          <p:nvPr>
            <p:ph type="body" idx="1"/>
          </p:nvPr>
        </p:nvSpPr>
        <p:spPr>
          <a:xfrm>
            <a:off x="0" y="1228675"/>
            <a:ext cx="4782600" cy="5172125"/>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it" dirty="0"/>
              <a:t>Contributions </a:t>
            </a:r>
            <a:r>
              <a:rPr lang="it" dirty="0" smtClean="0"/>
              <a:t>:</a:t>
            </a:r>
            <a:endParaRPr dirty="0"/>
          </a:p>
          <a:p>
            <a:pPr marL="914400" lvl="1" indent="-317500" algn="l" rtl="0">
              <a:spcBef>
                <a:spcPts val="0"/>
              </a:spcBef>
              <a:spcAft>
                <a:spcPts val="0"/>
              </a:spcAft>
              <a:buClr>
                <a:srgbClr val="0B5394"/>
              </a:buClr>
              <a:buSzPts val="1400"/>
              <a:buChar char="○"/>
            </a:pPr>
            <a:r>
              <a:rPr lang="it" dirty="0">
                <a:solidFill>
                  <a:srgbClr val="0B5394"/>
                </a:solidFill>
              </a:rPr>
              <a:t>Shower containment fluctuations</a:t>
            </a:r>
            <a:endParaRPr dirty="0">
              <a:solidFill>
                <a:srgbClr val="0B5394"/>
              </a:solidFill>
            </a:endParaRPr>
          </a:p>
          <a:p>
            <a:pPr marL="1371600" lvl="2" indent="-304800" algn="l" rtl="0">
              <a:spcBef>
                <a:spcPts val="0"/>
              </a:spcBef>
              <a:spcAft>
                <a:spcPts val="0"/>
              </a:spcAft>
              <a:buSzPts val="1200"/>
              <a:buChar char="■"/>
            </a:pPr>
            <a:r>
              <a:rPr lang="it" sz="1200" dirty="0"/>
              <a:t>Longitudinal leakage</a:t>
            </a:r>
            <a:endParaRPr sz="1200" dirty="0"/>
          </a:p>
          <a:p>
            <a:pPr marL="1371600" lvl="2" indent="-304800" algn="l" rtl="0">
              <a:spcBef>
                <a:spcPts val="0"/>
              </a:spcBef>
              <a:spcAft>
                <a:spcPts val="0"/>
              </a:spcAft>
              <a:buSzPts val="1200"/>
              <a:buChar char="■"/>
            </a:pPr>
            <a:r>
              <a:rPr lang="it" sz="1200" dirty="0"/>
              <a:t>Tracker material budget</a:t>
            </a:r>
            <a:endParaRPr sz="1200" dirty="0"/>
          </a:p>
          <a:p>
            <a:pPr marL="1371600" lvl="2" indent="-317500" algn="l" rtl="0">
              <a:spcBef>
                <a:spcPts val="0"/>
              </a:spcBef>
              <a:spcAft>
                <a:spcPts val="0"/>
              </a:spcAft>
              <a:buSzPts val="1400"/>
              <a:buChar char="■"/>
            </a:pPr>
            <a:r>
              <a:rPr lang="it" sz="1200" dirty="0"/>
              <a:t>Services for front layer readout</a:t>
            </a:r>
            <a:r>
              <a:rPr lang="it" dirty="0"/>
              <a:t/>
            </a:r>
            <a:br>
              <a:rPr lang="it" dirty="0"/>
            </a:br>
            <a:endParaRPr sz="800" dirty="0"/>
          </a:p>
          <a:p>
            <a:pPr marL="914400" lvl="1" indent="-317500" algn="l" rtl="0">
              <a:spcBef>
                <a:spcPts val="0"/>
              </a:spcBef>
              <a:spcAft>
                <a:spcPts val="0"/>
              </a:spcAft>
              <a:buClr>
                <a:srgbClr val="85200C"/>
              </a:buClr>
              <a:buSzPts val="1400"/>
              <a:buChar char="○"/>
            </a:pPr>
            <a:r>
              <a:rPr lang="it" dirty="0">
                <a:solidFill>
                  <a:srgbClr val="85200C"/>
                </a:solidFill>
              </a:rPr>
              <a:t>Photostatistics</a:t>
            </a:r>
            <a:endParaRPr dirty="0">
              <a:solidFill>
                <a:srgbClr val="85200C"/>
              </a:solidFill>
            </a:endParaRPr>
          </a:p>
          <a:p>
            <a:pPr marL="1371600" lvl="2" indent="-317500" algn="l" rtl="0">
              <a:spcBef>
                <a:spcPts val="0"/>
              </a:spcBef>
              <a:spcAft>
                <a:spcPts val="0"/>
              </a:spcAft>
              <a:buSzPts val="1400"/>
              <a:buChar char="■"/>
            </a:pPr>
            <a:r>
              <a:rPr lang="it" dirty="0"/>
              <a:t>Tunable parameter depending on:</a:t>
            </a:r>
            <a:endParaRPr dirty="0"/>
          </a:p>
          <a:p>
            <a:pPr marL="1828800" lvl="3" indent="-304800" algn="l" rtl="0">
              <a:spcBef>
                <a:spcPts val="0"/>
              </a:spcBef>
              <a:spcAft>
                <a:spcPts val="0"/>
              </a:spcAft>
              <a:buSzPts val="1200"/>
              <a:buChar char="●"/>
            </a:pPr>
            <a:r>
              <a:rPr lang="it" sz="1200" dirty="0"/>
              <a:t>SiPM choice</a:t>
            </a:r>
            <a:endParaRPr sz="1200" dirty="0"/>
          </a:p>
          <a:p>
            <a:pPr marL="1828800" lvl="3" indent="-304800" algn="l" rtl="0">
              <a:spcBef>
                <a:spcPts val="0"/>
              </a:spcBef>
              <a:spcAft>
                <a:spcPts val="0"/>
              </a:spcAft>
              <a:buSzPts val="1200"/>
              <a:buChar char="●"/>
            </a:pPr>
            <a:r>
              <a:rPr lang="it" sz="1200" dirty="0"/>
              <a:t>Scintillator choice</a:t>
            </a:r>
            <a:endParaRPr sz="1200" dirty="0"/>
          </a:p>
          <a:p>
            <a:pPr marL="1828800" lvl="3" indent="-304800" algn="l" rtl="0">
              <a:spcBef>
                <a:spcPts val="0"/>
              </a:spcBef>
              <a:spcAft>
                <a:spcPts val="0"/>
              </a:spcAft>
              <a:buSzPts val="1200"/>
              <a:buChar char="●"/>
            </a:pPr>
            <a:r>
              <a:rPr lang="it" sz="1200" dirty="0"/>
              <a:t>Connected to dynamic range</a:t>
            </a:r>
            <a:br>
              <a:rPr lang="it" sz="1200" dirty="0"/>
            </a:br>
            <a:endParaRPr sz="800" dirty="0"/>
          </a:p>
          <a:p>
            <a:pPr marL="914400" lvl="1" indent="-317500" algn="l" rtl="0">
              <a:spcBef>
                <a:spcPts val="0"/>
              </a:spcBef>
              <a:spcAft>
                <a:spcPts val="0"/>
              </a:spcAft>
              <a:buClr>
                <a:srgbClr val="38761D"/>
              </a:buClr>
              <a:buSzPts val="1400"/>
              <a:buChar char="○"/>
            </a:pPr>
            <a:r>
              <a:rPr lang="it" dirty="0">
                <a:solidFill>
                  <a:srgbClr val="38761D"/>
                </a:solidFill>
              </a:rPr>
              <a:t>Noise</a:t>
            </a:r>
            <a:endParaRPr dirty="0">
              <a:solidFill>
                <a:srgbClr val="38761D"/>
              </a:solidFill>
            </a:endParaRPr>
          </a:p>
          <a:p>
            <a:pPr marL="1371600" lvl="2" indent="-317500" algn="l" rtl="0">
              <a:spcBef>
                <a:spcPts val="0"/>
              </a:spcBef>
              <a:spcAft>
                <a:spcPts val="0"/>
              </a:spcAft>
              <a:buClr>
                <a:srgbClr val="666666"/>
              </a:buClr>
              <a:buSzPts val="1400"/>
              <a:buChar char="■"/>
            </a:pPr>
            <a:r>
              <a:rPr lang="it" dirty="0">
                <a:solidFill>
                  <a:srgbClr val="666666"/>
                </a:solidFill>
              </a:rPr>
              <a:t>Negligible (low dark counts, high </a:t>
            </a:r>
            <a:r>
              <a:rPr lang="it" dirty="0" smtClean="0">
                <a:solidFill>
                  <a:srgbClr val="666666"/>
                </a:solidFill>
              </a:rPr>
              <a:t>gain</a:t>
            </a:r>
            <a:r>
              <a:rPr lang="en-US" dirty="0">
                <a:solidFill>
                  <a:srgbClr val="666666"/>
                </a:solidFill>
              </a:rPr>
              <a:t>)</a:t>
            </a:r>
            <a:endParaRPr lang="en-US" sz="1200" dirty="0">
              <a:solidFill>
                <a:srgbClr val="666666"/>
              </a:solidFill>
            </a:endParaRPr>
          </a:p>
        </p:txBody>
      </p:sp>
    </p:spTree>
    <p:extLst>
      <p:ext uri="{BB962C8B-B14F-4D97-AF65-F5344CB8AC3E}">
        <p14:creationId xmlns:p14="http://schemas.microsoft.com/office/powerpoint/2010/main" val="887525011"/>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8458200" cy="990600"/>
          </a:xfrm>
        </p:spPr>
        <p:txBody>
          <a:bodyPr>
            <a:normAutofit/>
          </a:bodyPr>
          <a:lstStyle/>
          <a:p>
            <a:r>
              <a:rPr lang="en-US" dirty="0" smtClean="0"/>
              <a:t>Impact of Tracker Material Budget</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13</a:t>
            </a:fld>
            <a:endParaRPr lang="uk-UA"/>
          </a:p>
        </p:txBody>
      </p:sp>
      <p:sp>
        <p:nvSpPr>
          <p:cNvPr id="5" name="Rectangle 4"/>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
                <a:solidFill>
                  <a:srgbClr val="000000"/>
                </a:solidFill>
              </a:uFill>
              <a:latin typeface="Gill Sans MT"/>
              <a:ea typeface="Gill Sans MT"/>
              <a:cs typeface="Gill Sans MT"/>
              <a:sym typeface="Gill Sans MT"/>
            </a:endParaRPr>
          </a:p>
        </p:txBody>
      </p:sp>
      <p:pic>
        <p:nvPicPr>
          <p:cNvPr id="10" name="Google Shape;236;p19"/>
          <p:cNvPicPr preferRelativeResize="0"/>
          <p:nvPr/>
        </p:nvPicPr>
        <p:blipFill>
          <a:blip r:embed="rId2">
            <a:alphaModFix/>
          </a:blip>
          <a:stretch>
            <a:fillRect/>
          </a:stretch>
        </p:blipFill>
        <p:spPr>
          <a:xfrm>
            <a:off x="4508499" y="1930400"/>
            <a:ext cx="4546600" cy="3930042"/>
          </a:xfrm>
          <a:prstGeom prst="rect">
            <a:avLst/>
          </a:prstGeom>
          <a:noFill/>
          <a:ln>
            <a:noFill/>
          </a:ln>
        </p:spPr>
      </p:pic>
      <p:pic>
        <p:nvPicPr>
          <p:cNvPr id="11" name="Google Shape;237;p19"/>
          <p:cNvPicPr preferRelativeResize="0"/>
          <p:nvPr/>
        </p:nvPicPr>
        <p:blipFill>
          <a:blip r:embed="rId3">
            <a:alphaModFix/>
          </a:blip>
          <a:stretch>
            <a:fillRect/>
          </a:stretch>
        </p:blipFill>
        <p:spPr>
          <a:xfrm>
            <a:off x="203474" y="1981200"/>
            <a:ext cx="4305025" cy="3966126"/>
          </a:xfrm>
          <a:prstGeom prst="rect">
            <a:avLst/>
          </a:prstGeom>
          <a:noFill/>
          <a:ln>
            <a:noFill/>
          </a:ln>
        </p:spPr>
      </p:pic>
    </p:spTree>
    <p:extLst>
      <p:ext uri="{BB962C8B-B14F-4D97-AF65-F5344CB8AC3E}">
        <p14:creationId xmlns:p14="http://schemas.microsoft.com/office/powerpoint/2010/main" val="280975838"/>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8458200" cy="990600"/>
          </a:xfrm>
        </p:spPr>
        <p:txBody>
          <a:bodyPr>
            <a:normAutofit/>
          </a:bodyPr>
          <a:lstStyle/>
          <a:p>
            <a:r>
              <a:rPr lang="en-US" dirty="0" smtClean="0"/>
              <a:t>Crystal Options</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14</a:t>
            </a:fld>
            <a:endParaRPr lang="uk-UA"/>
          </a:p>
        </p:txBody>
      </p:sp>
      <p:sp>
        <p:nvSpPr>
          <p:cNvPr id="5" name="Rectangle 4"/>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
                <a:solidFill>
                  <a:srgbClr val="000000"/>
                </a:solidFill>
              </a:uFill>
              <a:latin typeface="Gill Sans MT"/>
              <a:ea typeface="Gill Sans MT"/>
              <a:cs typeface="Gill Sans MT"/>
              <a:sym typeface="Gill Sans MT"/>
            </a:endParaRPr>
          </a:p>
        </p:txBody>
      </p:sp>
      <p:sp>
        <p:nvSpPr>
          <p:cNvPr id="7" name="Google Shape;243;p20"/>
          <p:cNvSpPr txBox="1">
            <a:spLocks noGrp="1"/>
          </p:cNvSpPr>
          <p:nvPr>
            <p:ph type="body" idx="1"/>
          </p:nvPr>
        </p:nvSpPr>
        <p:spPr>
          <a:xfrm>
            <a:off x="126150" y="1440550"/>
            <a:ext cx="8520600" cy="25221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it" dirty="0"/>
              <a:t>PWO: 	</a:t>
            </a:r>
            <a:endParaRPr lang="en-US" dirty="0" smtClean="0"/>
          </a:p>
          <a:p>
            <a:pPr marL="767300" lvl="1" indent="-342900" algn="l" rtl="0">
              <a:spcBef>
                <a:spcPts val="0"/>
              </a:spcBef>
              <a:buSzPts val="1800"/>
              <a:buChar char="●"/>
            </a:pPr>
            <a:r>
              <a:rPr lang="it" dirty="0" smtClean="0"/>
              <a:t>the </a:t>
            </a:r>
            <a:r>
              <a:rPr lang="it" dirty="0"/>
              <a:t>most </a:t>
            </a:r>
            <a:r>
              <a:rPr lang="it" dirty="0" smtClean="0"/>
              <a:t>compact,</a:t>
            </a:r>
            <a:r>
              <a:rPr lang="en-US" dirty="0" smtClean="0"/>
              <a:t> </a:t>
            </a:r>
            <a:r>
              <a:rPr lang="it" dirty="0" smtClean="0"/>
              <a:t>the </a:t>
            </a:r>
            <a:r>
              <a:rPr lang="it" dirty="0"/>
              <a:t>fastest, the cheapest</a:t>
            </a:r>
            <a:endParaRPr dirty="0"/>
          </a:p>
          <a:p>
            <a:pPr marL="457200" lvl="0" indent="-342900" algn="l" rtl="0">
              <a:spcBef>
                <a:spcPts val="0"/>
              </a:spcBef>
              <a:spcAft>
                <a:spcPts val="0"/>
              </a:spcAft>
              <a:buSzPts val="1800"/>
              <a:buChar char="●"/>
            </a:pPr>
            <a:r>
              <a:rPr lang="it" dirty="0"/>
              <a:t>BGO: 	</a:t>
            </a:r>
            <a:endParaRPr lang="en-US" dirty="0" smtClean="0"/>
          </a:p>
          <a:p>
            <a:pPr marL="767300" lvl="1" indent="-342900" algn="l" rtl="0">
              <a:spcBef>
                <a:spcPts val="0"/>
              </a:spcBef>
              <a:buSzPts val="1800"/>
              <a:buFont typeface="Wingdings 3"/>
              <a:buChar char="●"/>
            </a:pPr>
            <a:r>
              <a:rPr lang="en-US" dirty="0"/>
              <a:t>c</a:t>
            </a:r>
            <a:r>
              <a:rPr lang="en-US" dirty="0" smtClean="0"/>
              <a:t>lose to PWO in compactness, slower, brighter</a:t>
            </a:r>
            <a:endParaRPr lang="en-US" dirty="0"/>
          </a:p>
          <a:p>
            <a:pPr marL="457200" lvl="0" indent="-342900" algn="l" rtl="0">
              <a:spcBef>
                <a:spcPts val="0"/>
              </a:spcBef>
              <a:spcAft>
                <a:spcPts val="0"/>
              </a:spcAft>
              <a:buSzPts val="1800"/>
              <a:buChar char="●"/>
            </a:pPr>
            <a:r>
              <a:rPr lang="it" dirty="0" smtClean="0"/>
              <a:t>CsI</a:t>
            </a:r>
            <a:r>
              <a:rPr lang="it" dirty="0"/>
              <a:t>: 	</a:t>
            </a:r>
            <a:endParaRPr lang="en-US" dirty="0" smtClean="0"/>
          </a:p>
          <a:p>
            <a:pPr marL="767300" lvl="1" indent="-342900" algn="l" rtl="0">
              <a:spcBef>
                <a:spcPts val="0"/>
              </a:spcBef>
              <a:buSzPts val="1800"/>
              <a:buChar char="●"/>
            </a:pPr>
            <a:r>
              <a:rPr lang="it" dirty="0" smtClean="0"/>
              <a:t>the le</a:t>
            </a:r>
            <a:r>
              <a:rPr lang="en-US" dirty="0" smtClean="0"/>
              <a:t>a</a:t>
            </a:r>
            <a:r>
              <a:rPr lang="it" dirty="0" smtClean="0"/>
              <a:t>s</a:t>
            </a:r>
            <a:r>
              <a:rPr lang="en-US" dirty="0"/>
              <a:t>t</a:t>
            </a:r>
            <a:r>
              <a:rPr lang="it" dirty="0" smtClean="0"/>
              <a:t> </a:t>
            </a:r>
            <a:r>
              <a:rPr lang="it" dirty="0"/>
              <a:t>compact, the slowest, the brightest</a:t>
            </a:r>
            <a:endParaRPr dirty="0"/>
          </a:p>
        </p:txBody>
      </p:sp>
      <p:graphicFrame>
        <p:nvGraphicFramePr>
          <p:cNvPr id="8" name="Google Shape;245;p20"/>
          <p:cNvGraphicFramePr/>
          <p:nvPr>
            <p:extLst>
              <p:ext uri="{D42A27DB-BD31-4B8C-83A1-F6EECF244321}">
                <p14:modId xmlns:p14="http://schemas.microsoft.com/office/powerpoint/2010/main" val="143395467"/>
              </p:ext>
            </p:extLst>
          </p:nvPr>
        </p:nvGraphicFramePr>
        <p:xfrm>
          <a:off x="590800" y="4516718"/>
          <a:ext cx="8076375" cy="1676280"/>
        </p:xfrm>
        <a:graphic>
          <a:graphicData uri="http://schemas.openxmlformats.org/drawingml/2006/table">
            <a:tbl>
              <a:tblPr>
                <a:noFill/>
              </a:tblPr>
              <a:tblGrid>
                <a:gridCol w="933825"/>
                <a:gridCol w="642100"/>
                <a:gridCol w="490825"/>
                <a:gridCol w="601450"/>
                <a:gridCol w="579575"/>
                <a:gridCol w="855450"/>
                <a:gridCol w="685800"/>
                <a:gridCol w="1041400"/>
                <a:gridCol w="723900"/>
                <a:gridCol w="850900"/>
                <a:gridCol w="671150"/>
              </a:tblGrid>
              <a:tr h="432400">
                <a:tc>
                  <a:txBody>
                    <a:bodyPr/>
                    <a:lstStyle/>
                    <a:p>
                      <a:pPr marL="0" lvl="0" indent="0" algn="ctr" rtl="0">
                        <a:spcBef>
                          <a:spcPts val="0"/>
                        </a:spcBef>
                        <a:spcAft>
                          <a:spcPts val="0"/>
                        </a:spcAft>
                        <a:buNone/>
                      </a:pPr>
                      <a:r>
                        <a:rPr lang="it" sz="900" b="1" dirty="0"/>
                        <a:t>Crystal</a:t>
                      </a:r>
                      <a:endParaRPr sz="900" b="1" dirty="0"/>
                    </a:p>
                  </a:txBody>
                  <a:tcPr marL="91425" marR="91425" marT="91425" marB="91425" anchor="ctr">
                    <a:solidFill>
                      <a:srgbClr val="F3F3F3"/>
                    </a:solidFill>
                  </a:tcPr>
                </a:tc>
                <a:tc>
                  <a:txBody>
                    <a:bodyPr/>
                    <a:lstStyle/>
                    <a:p>
                      <a:pPr marL="0" lvl="0" indent="0" algn="ctr" rtl="0">
                        <a:spcBef>
                          <a:spcPts val="0"/>
                        </a:spcBef>
                        <a:spcAft>
                          <a:spcPts val="0"/>
                        </a:spcAft>
                        <a:buNone/>
                      </a:pPr>
                      <a:r>
                        <a:rPr lang="it" sz="900" b="1"/>
                        <a:t>Density</a:t>
                      </a:r>
                      <a:endParaRPr sz="900" b="1"/>
                    </a:p>
                    <a:p>
                      <a:pPr marL="0" lvl="0" indent="0" algn="ctr" rtl="0">
                        <a:spcBef>
                          <a:spcPts val="0"/>
                        </a:spcBef>
                        <a:spcAft>
                          <a:spcPts val="0"/>
                        </a:spcAft>
                        <a:buNone/>
                      </a:pPr>
                      <a:r>
                        <a:rPr lang="it" sz="900"/>
                        <a:t>g/cm³</a:t>
                      </a:r>
                      <a:endParaRPr sz="900"/>
                    </a:p>
                  </a:txBody>
                  <a:tcPr marL="91425" marR="91425" marT="91425" marB="91425" anchor="ctr">
                    <a:solidFill>
                      <a:srgbClr val="F3F3F3"/>
                    </a:solidFill>
                  </a:tcPr>
                </a:tc>
                <a:tc>
                  <a:txBody>
                    <a:bodyPr/>
                    <a:lstStyle/>
                    <a:p>
                      <a:pPr marL="0" lvl="0" indent="0" algn="ctr" rtl="0">
                        <a:spcBef>
                          <a:spcPts val="0"/>
                        </a:spcBef>
                        <a:spcAft>
                          <a:spcPts val="0"/>
                        </a:spcAft>
                        <a:buNone/>
                      </a:pPr>
                      <a:r>
                        <a:rPr lang="it" sz="900" b="1"/>
                        <a:t>λ</a:t>
                      </a:r>
                      <a:r>
                        <a:rPr lang="it" sz="900" b="1" baseline="-25000"/>
                        <a:t>I</a:t>
                      </a:r>
                      <a:endParaRPr sz="900" b="1" baseline="-25000"/>
                    </a:p>
                    <a:p>
                      <a:pPr marL="0" lvl="0" indent="0" algn="ctr" rtl="0">
                        <a:spcBef>
                          <a:spcPts val="0"/>
                        </a:spcBef>
                        <a:spcAft>
                          <a:spcPts val="0"/>
                        </a:spcAft>
                        <a:buNone/>
                      </a:pPr>
                      <a:r>
                        <a:rPr lang="it" sz="900"/>
                        <a:t>cm</a:t>
                      </a:r>
                      <a:endParaRPr sz="900"/>
                    </a:p>
                  </a:txBody>
                  <a:tcPr marL="91425" marR="91425" marT="91425" marB="91425" anchor="ctr">
                    <a:solidFill>
                      <a:srgbClr val="F3F3F3"/>
                    </a:solidFill>
                  </a:tcPr>
                </a:tc>
                <a:tc>
                  <a:txBody>
                    <a:bodyPr/>
                    <a:lstStyle/>
                    <a:p>
                      <a:pPr marL="0" lvl="0" indent="0" algn="ctr" rtl="0">
                        <a:spcBef>
                          <a:spcPts val="0"/>
                        </a:spcBef>
                        <a:spcAft>
                          <a:spcPts val="0"/>
                        </a:spcAft>
                        <a:buNone/>
                      </a:pPr>
                      <a:r>
                        <a:rPr lang="it" sz="900" b="1"/>
                        <a:t>X</a:t>
                      </a:r>
                      <a:r>
                        <a:rPr lang="it" sz="900" b="1" baseline="-25000"/>
                        <a:t>0</a:t>
                      </a:r>
                      <a:endParaRPr sz="900" b="1" baseline="-25000"/>
                    </a:p>
                    <a:p>
                      <a:pPr marL="0" lvl="0" indent="0" algn="ctr" rtl="0">
                        <a:spcBef>
                          <a:spcPts val="0"/>
                        </a:spcBef>
                        <a:spcAft>
                          <a:spcPts val="0"/>
                        </a:spcAft>
                        <a:buNone/>
                      </a:pPr>
                      <a:r>
                        <a:rPr lang="it" sz="900"/>
                        <a:t>cm</a:t>
                      </a:r>
                      <a:endParaRPr sz="900"/>
                    </a:p>
                  </a:txBody>
                  <a:tcPr marL="91425" marR="91425" marT="91425" marB="91425" anchor="ctr">
                    <a:solidFill>
                      <a:srgbClr val="F3F3F3"/>
                    </a:solidFill>
                  </a:tcPr>
                </a:tc>
                <a:tc>
                  <a:txBody>
                    <a:bodyPr/>
                    <a:lstStyle/>
                    <a:p>
                      <a:pPr marL="0" lvl="0" indent="0" algn="ctr" rtl="0">
                        <a:spcBef>
                          <a:spcPts val="0"/>
                        </a:spcBef>
                        <a:spcAft>
                          <a:spcPts val="0"/>
                        </a:spcAft>
                        <a:buNone/>
                      </a:pPr>
                      <a:r>
                        <a:rPr lang="it" sz="900" b="1"/>
                        <a:t>R</a:t>
                      </a:r>
                      <a:r>
                        <a:rPr lang="it" sz="900" b="1" baseline="-25000"/>
                        <a:t>M</a:t>
                      </a:r>
                      <a:endParaRPr sz="900" b="1" baseline="-25000"/>
                    </a:p>
                    <a:p>
                      <a:pPr marL="0" lvl="0" indent="0" algn="ctr" rtl="0">
                        <a:spcBef>
                          <a:spcPts val="0"/>
                        </a:spcBef>
                        <a:spcAft>
                          <a:spcPts val="0"/>
                        </a:spcAft>
                        <a:buNone/>
                      </a:pPr>
                      <a:r>
                        <a:rPr lang="it" sz="900"/>
                        <a:t>cm</a:t>
                      </a:r>
                      <a:endParaRPr sz="900"/>
                    </a:p>
                  </a:txBody>
                  <a:tcPr marL="91425" marR="91425" marT="91425" marB="91425" anchor="ctr">
                    <a:solidFill>
                      <a:srgbClr val="F3F3F3"/>
                    </a:solidFill>
                  </a:tcPr>
                </a:tc>
                <a:tc>
                  <a:txBody>
                    <a:bodyPr/>
                    <a:lstStyle/>
                    <a:p>
                      <a:pPr marL="0" lvl="0" indent="0" algn="ctr" rtl="0">
                        <a:spcBef>
                          <a:spcPts val="0"/>
                        </a:spcBef>
                        <a:spcAft>
                          <a:spcPts val="0"/>
                        </a:spcAft>
                        <a:buNone/>
                      </a:pPr>
                      <a:r>
                        <a:rPr lang="it" sz="900" b="1"/>
                        <a:t>Relative LY</a:t>
                      </a:r>
                      <a:endParaRPr sz="900" b="1"/>
                    </a:p>
                    <a:p>
                      <a:pPr marL="0" lvl="0" indent="0" algn="ctr" rtl="0">
                        <a:spcBef>
                          <a:spcPts val="0"/>
                        </a:spcBef>
                        <a:spcAft>
                          <a:spcPts val="0"/>
                        </a:spcAft>
                        <a:buNone/>
                      </a:pPr>
                      <a:r>
                        <a:rPr lang="it" sz="900"/>
                        <a:t>@ RT</a:t>
                      </a:r>
                      <a:endParaRPr sz="900"/>
                    </a:p>
                  </a:txBody>
                  <a:tcPr marL="91425" marR="91425" marT="91425" marB="91425" anchor="ctr">
                    <a:solidFill>
                      <a:srgbClr val="F3F3F3"/>
                    </a:solidFill>
                  </a:tcPr>
                </a:tc>
                <a:tc>
                  <a:txBody>
                    <a:bodyPr/>
                    <a:lstStyle/>
                    <a:p>
                      <a:pPr marL="0" lvl="0" indent="0" algn="ctr" rtl="0">
                        <a:spcBef>
                          <a:spcPts val="0"/>
                        </a:spcBef>
                        <a:spcAft>
                          <a:spcPts val="0"/>
                        </a:spcAft>
                        <a:buNone/>
                      </a:pPr>
                      <a:r>
                        <a:rPr lang="it" sz="900" b="1"/>
                        <a:t>Decay time</a:t>
                      </a:r>
                      <a:endParaRPr sz="900" b="1"/>
                    </a:p>
                    <a:p>
                      <a:pPr marL="0" lvl="0" indent="0" algn="ctr" rtl="0">
                        <a:spcBef>
                          <a:spcPts val="0"/>
                        </a:spcBef>
                        <a:spcAft>
                          <a:spcPts val="0"/>
                        </a:spcAft>
                        <a:buNone/>
                      </a:pPr>
                      <a:r>
                        <a:rPr lang="it" sz="900"/>
                        <a:t>ns</a:t>
                      </a:r>
                      <a:endParaRPr sz="900"/>
                    </a:p>
                  </a:txBody>
                  <a:tcPr marL="91425" marR="91425" marT="91425" marB="91425" anchor="ctr">
                    <a:solidFill>
                      <a:srgbClr val="F3F3F3"/>
                    </a:solidFill>
                  </a:tcPr>
                </a:tc>
                <a:tc>
                  <a:txBody>
                    <a:bodyPr/>
                    <a:lstStyle/>
                    <a:p>
                      <a:pPr marL="0" lvl="0" indent="0" algn="ctr" rtl="0">
                        <a:spcBef>
                          <a:spcPts val="0"/>
                        </a:spcBef>
                        <a:spcAft>
                          <a:spcPts val="0"/>
                        </a:spcAft>
                        <a:buNone/>
                      </a:pPr>
                      <a:r>
                        <a:rPr lang="it" sz="900" b="1" dirty="0"/>
                        <a:t>Photon density (LY / </a:t>
                      </a:r>
                      <a:r>
                        <a:rPr lang="en-US" sz="1200" b="1" baseline="0" dirty="0" err="1" smtClean="0">
                          <a:latin typeface="Symbol" charset="2"/>
                          <a:ea typeface="Symbol" charset="2"/>
                          <a:cs typeface="Symbol" charset="2"/>
                        </a:rPr>
                        <a:t>t</a:t>
                      </a:r>
                      <a:r>
                        <a:rPr lang="en-US" sz="800" b="0" baseline="-25000" dirty="0" err="1" smtClean="0"/>
                        <a:t>D</a:t>
                      </a:r>
                      <a:r>
                        <a:rPr lang="it" sz="900" b="1" dirty="0" smtClean="0"/>
                        <a:t>) </a:t>
                      </a:r>
                      <a:r>
                        <a:rPr lang="it" sz="900" dirty="0"/>
                        <a:t>ph/ns</a:t>
                      </a:r>
                      <a:endParaRPr sz="900" dirty="0"/>
                    </a:p>
                  </a:txBody>
                  <a:tcPr marL="91425" marR="91425" marT="91425" marB="91425" anchor="ctr">
                    <a:solidFill>
                      <a:srgbClr val="F3F3F3"/>
                    </a:solidFill>
                  </a:tcPr>
                </a:tc>
                <a:tc>
                  <a:txBody>
                    <a:bodyPr/>
                    <a:lstStyle/>
                    <a:p>
                      <a:pPr marL="0" lvl="0" indent="0" algn="ctr" rtl="0">
                        <a:spcBef>
                          <a:spcPts val="0"/>
                        </a:spcBef>
                        <a:spcAft>
                          <a:spcPts val="0"/>
                        </a:spcAft>
                        <a:buNone/>
                      </a:pPr>
                      <a:r>
                        <a:rPr lang="it" sz="900" b="1" dirty="0"/>
                        <a:t>dLY/dT </a:t>
                      </a:r>
                      <a:endParaRPr sz="900" b="1" dirty="0"/>
                    </a:p>
                    <a:p>
                      <a:pPr marL="0" lvl="0" indent="0" algn="ctr" rtl="0">
                        <a:spcBef>
                          <a:spcPts val="0"/>
                        </a:spcBef>
                        <a:spcAft>
                          <a:spcPts val="0"/>
                        </a:spcAft>
                        <a:buNone/>
                      </a:pPr>
                      <a:r>
                        <a:rPr lang="it" sz="900" dirty="0">
                          <a:solidFill>
                            <a:schemeClr val="dk1"/>
                          </a:solidFill>
                        </a:rPr>
                        <a:t>(% / °C)</a:t>
                      </a:r>
                      <a:endParaRPr sz="900" dirty="0"/>
                    </a:p>
                  </a:txBody>
                  <a:tcPr marL="91425" marR="91425" marT="91425" marB="91425" anchor="ctr">
                    <a:solidFill>
                      <a:srgbClr val="F3F3F3"/>
                    </a:solidFill>
                  </a:tcPr>
                </a:tc>
                <a:tc>
                  <a:txBody>
                    <a:bodyPr/>
                    <a:lstStyle/>
                    <a:p>
                      <a:pPr marL="0" lvl="0" indent="0" algn="ctr" rtl="0">
                        <a:spcBef>
                          <a:spcPts val="0"/>
                        </a:spcBef>
                        <a:spcAft>
                          <a:spcPts val="0"/>
                        </a:spcAft>
                        <a:buNone/>
                      </a:pPr>
                      <a:r>
                        <a:rPr lang="it" sz="900" b="1" dirty="0"/>
                        <a:t>Cost (10 m³)</a:t>
                      </a:r>
                      <a:endParaRPr sz="900" b="1" dirty="0"/>
                    </a:p>
                    <a:p>
                      <a:pPr marL="0" lvl="0" indent="0" algn="ctr" rtl="0">
                        <a:spcBef>
                          <a:spcPts val="0"/>
                        </a:spcBef>
                        <a:spcAft>
                          <a:spcPts val="0"/>
                        </a:spcAft>
                        <a:buNone/>
                      </a:pPr>
                      <a:r>
                        <a:rPr lang="it" sz="900" dirty="0"/>
                        <a:t>$/cm³</a:t>
                      </a:r>
                      <a:endParaRPr sz="900" dirty="0"/>
                    </a:p>
                  </a:txBody>
                  <a:tcPr marL="91425" marR="91425" marT="91425" marB="91425" anchor="ctr">
                    <a:solidFill>
                      <a:srgbClr val="F3F3F3"/>
                    </a:solidFill>
                  </a:tcPr>
                </a:tc>
                <a:tc>
                  <a:txBody>
                    <a:bodyPr/>
                    <a:lstStyle/>
                    <a:p>
                      <a:pPr marL="0" lvl="0" indent="0" algn="ctr" rtl="0">
                        <a:spcBef>
                          <a:spcPts val="0"/>
                        </a:spcBef>
                        <a:spcAft>
                          <a:spcPts val="0"/>
                        </a:spcAft>
                        <a:buNone/>
                      </a:pPr>
                      <a:r>
                        <a:rPr lang="it" sz="900" b="1" dirty="0"/>
                        <a:t>Cost*X</a:t>
                      </a:r>
                      <a:r>
                        <a:rPr lang="it" sz="900" b="1" baseline="-25000" dirty="0"/>
                        <a:t>0</a:t>
                      </a:r>
                      <a:endParaRPr sz="900" b="1" baseline="-25000" dirty="0"/>
                    </a:p>
                    <a:p>
                      <a:pPr marL="0" lvl="0" indent="0" algn="ctr" rtl="0">
                        <a:spcBef>
                          <a:spcPts val="0"/>
                        </a:spcBef>
                        <a:spcAft>
                          <a:spcPts val="0"/>
                        </a:spcAft>
                        <a:buNone/>
                      </a:pPr>
                      <a:r>
                        <a:rPr lang="it" sz="900" dirty="0"/>
                        <a:t>$/cm²</a:t>
                      </a:r>
                      <a:endParaRPr sz="900" dirty="0"/>
                    </a:p>
                  </a:txBody>
                  <a:tcPr marL="91425" marR="91425" marT="91425" marB="91425" anchor="ctr">
                    <a:solidFill>
                      <a:srgbClr val="F3F3F3"/>
                    </a:solidFill>
                  </a:tcPr>
                </a:tc>
              </a:tr>
              <a:tr h="216200">
                <a:tc>
                  <a:txBody>
                    <a:bodyPr/>
                    <a:lstStyle/>
                    <a:p>
                      <a:pPr marL="0" lvl="0" indent="0" algn="ctr" rtl="0">
                        <a:spcBef>
                          <a:spcPts val="0"/>
                        </a:spcBef>
                        <a:spcAft>
                          <a:spcPts val="0"/>
                        </a:spcAft>
                        <a:buNone/>
                      </a:pPr>
                      <a:r>
                        <a:rPr lang="it" sz="1050" b="1" dirty="0"/>
                        <a:t>PWO</a:t>
                      </a:r>
                      <a:endParaRPr sz="1050" b="1" dirty="0"/>
                    </a:p>
                  </a:txBody>
                  <a:tcPr marL="91425" marR="91425" marT="91425" marB="91425" anchor="ctr"/>
                </a:tc>
                <a:tc>
                  <a:txBody>
                    <a:bodyPr/>
                    <a:lstStyle/>
                    <a:p>
                      <a:pPr marL="0" lvl="0" indent="0" algn="ctr" rtl="0">
                        <a:spcBef>
                          <a:spcPts val="0"/>
                        </a:spcBef>
                        <a:spcAft>
                          <a:spcPts val="0"/>
                        </a:spcAft>
                        <a:buNone/>
                      </a:pPr>
                      <a:r>
                        <a:rPr lang="it" sz="1050" dirty="0"/>
                        <a:t>8.3</a:t>
                      </a:r>
                      <a:endParaRPr sz="1050" dirty="0"/>
                    </a:p>
                  </a:txBody>
                  <a:tcPr marL="91425" marR="91425" marT="91425" marB="91425" anchor="ctr"/>
                </a:tc>
                <a:tc>
                  <a:txBody>
                    <a:bodyPr/>
                    <a:lstStyle/>
                    <a:p>
                      <a:pPr marL="0" lvl="0" indent="0" algn="ctr" rtl="0">
                        <a:spcBef>
                          <a:spcPts val="0"/>
                        </a:spcBef>
                        <a:spcAft>
                          <a:spcPts val="0"/>
                        </a:spcAft>
                        <a:buNone/>
                      </a:pPr>
                      <a:r>
                        <a:rPr lang="it" sz="1050" dirty="0"/>
                        <a:t>20.9</a:t>
                      </a:r>
                      <a:endParaRPr sz="1050" dirty="0"/>
                    </a:p>
                  </a:txBody>
                  <a:tcPr marL="91425" marR="91425" marT="91425" marB="91425" anchor="ctr"/>
                </a:tc>
                <a:tc>
                  <a:txBody>
                    <a:bodyPr/>
                    <a:lstStyle/>
                    <a:p>
                      <a:pPr marL="0" lvl="0" indent="0" algn="ctr" rtl="0">
                        <a:spcBef>
                          <a:spcPts val="0"/>
                        </a:spcBef>
                        <a:spcAft>
                          <a:spcPts val="0"/>
                        </a:spcAft>
                        <a:buNone/>
                      </a:pPr>
                      <a:r>
                        <a:rPr lang="it" sz="1050" dirty="0"/>
                        <a:t>0.89</a:t>
                      </a:r>
                      <a:endParaRPr sz="1050" dirty="0"/>
                    </a:p>
                  </a:txBody>
                  <a:tcPr marL="91425" marR="91425" marT="91425" marB="91425" anchor="ctr"/>
                </a:tc>
                <a:tc>
                  <a:txBody>
                    <a:bodyPr/>
                    <a:lstStyle/>
                    <a:p>
                      <a:pPr marL="0" lvl="0" indent="0" algn="ctr" rtl="0">
                        <a:spcBef>
                          <a:spcPts val="0"/>
                        </a:spcBef>
                        <a:spcAft>
                          <a:spcPts val="0"/>
                        </a:spcAft>
                        <a:buNone/>
                      </a:pPr>
                      <a:r>
                        <a:rPr lang="it" sz="1050"/>
                        <a:t>2.00</a:t>
                      </a:r>
                      <a:endParaRPr sz="1050"/>
                    </a:p>
                  </a:txBody>
                  <a:tcPr marL="91425" marR="91425" marT="91425" marB="91425" anchor="ctr"/>
                </a:tc>
                <a:tc>
                  <a:txBody>
                    <a:bodyPr/>
                    <a:lstStyle/>
                    <a:p>
                      <a:pPr marL="0" lvl="0" indent="0" algn="ctr" rtl="0">
                        <a:spcBef>
                          <a:spcPts val="0"/>
                        </a:spcBef>
                        <a:spcAft>
                          <a:spcPts val="0"/>
                        </a:spcAft>
                        <a:buNone/>
                      </a:pPr>
                      <a:r>
                        <a:rPr lang="it" sz="1050"/>
                        <a:t>1</a:t>
                      </a:r>
                      <a:endParaRPr sz="1050"/>
                    </a:p>
                  </a:txBody>
                  <a:tcPr marL="91425" marR="91425" marT="91425" marB="91425" anchor="ctr"/>
                </a:tc>
                <a:tc>
                  <a:txBody>
                    <a:bodyPr/>
                    <a:lstStyle/>
                    <a:p>
                      <a:pPr marL="0" lvl="0" indent="0" algn="ctr" rtl="0">
                        <a:spcBef>
                          <a:spcPts val="0"/>
                        </a:spcBef>
                        <a:spcAft>
                          <a:spcPts val="0"/>
                        </a:spcAft>
                        <a:buNone/>
                      </a:pPr>
                      <a:r>
                        <a:rPr lang="it" sz="1050"/>
                        <a:t>10</a:t>
                      </a:r>
                      <a:endParaRPr sz="1050"/>
                    </a:p>
                  </a:txBody>
                  <a:tcPr marL="91425" marR="91425" marT="91425" marB="91425" anchor="ctr"/>
                </a:tc>
                <a:tc>
                  <a:txBody>
                    <a:bodyPr/>
                    <a:lstStyle/>
                    <a:p>
                      <a:pPr marL="0" lvl="0" indent="0" algn="ctr" rtl="0">
                        <a:spcBef>
                          <a:spcPts val="0"/>
                        </a:spcBef>
                        <a:spcAft>
                          <a:spcPts val="0"/>
                        </a:spcAft>
                        <a:buNone/>
                      </a:pPr>
                      <a:r>
                        <a:rPr lang="it" sz="1050" dirty="0"/>
                        <a:t>0.10</a:t>
                      </a:r>
                      <a:endParaRPr sz="1050" dirty="0"/>
                    </a:p>
                  </a:txBody>
                  <a:tcPr marL="91425" marR="91425" marT="91425" marB="91425" anchor="ctr"/>
                </a:tc>
                <a:tc>
                  <a:txBody>
                    <a:bodyPr/>
                    <a:lstStyle/>
                    <a:p>
                      <a:pPr marL="0" lvl="0" indent="0" algn="ctr" rtl="0">
                        <a:spcBef>
                          <a:spcPts val="0"/>
                        </a:spcBef>
                        <a:spcAft>
                          <a:spcPts val="0"/>
                        </a:spcAft>
                        <a:buNone/>
                      </a:pPr>
                      <a:r>
                        <a:rPr lang="it" sz="1050"/>
                        <a:t>-2.5</a:t>
                      </a:r>
                      <a:endParaRPr sz="1050"/>
                    </a:p>
                  </a:txBody>
                  <a:tcPr marL="91425" marR="91425" marT="91425" marB="91425" anchor="ctr"/>
                </a:tc>
                <a:tc>
                  <a:txBody>
                    <a:bodyPr/>
                    <a:lstStyle/>
                    <a:p>
                      <a:pPr marL="0" lvl="0" indent="0" algn="ctr" rtl="0">
                        <a:spcBef>
                          <a:spcPts val="0"/>
                        </a:spcBef>
                        <a:spcAft>
                          <a:spcPts val="0"/>
                        </a:spcAft>
                        <a:buNone/>
                      </a:pPr>
                      <a:r>
                        <a:rPr lang="it" sz="1050"/>
                        <a:t>8</a:t>
                      </a:r>
                      <a:endParaRPr sz="1050"/>
                    </a:p>
                  </a:txBody>
                  <a:tcPr marL="91425" marR="91425" marT="91425" marB="91425" anchor="ctr"/>
                </a:tc>
                <a:tc>
                  <a:txBody>
                    <a:bodyPr/>
                    <a:lstStyle/>
                    <a:p>
                      <a:pPr marL="0" lvl="0" indent="0" algn="ctr" rtl="0">
                        <a:spcBef>
                          <a:spcPts val="0"/>
                        </a:spcBef>
                        <a:spcAft>
                          <a:spcPts val="0"/>
                        </a:spcAft>
                        <a:buNone/>
                      </a:pPr>
                      <a:r>
                        <a:rPr lang="it" sz="1200" b="1" dirty="0">
                          <a:solidFill>
                            <a:srgbClr val="000000"/>
                          </a:solidFill>
                        </a:rPr>
                        <a:t>7.1</a:t>
                      </a:r>
                      <a:endParaRPr sz="1200" b="1" dirty="0">
                        <a:solidFill>
                          <a:srgbClr val="000000"/>
                        </a:solidFill>
                      </a:endParaRPr>
                    </a:p>
                  </a:txBody>
                  <a:tcPr marL="91425" marR="91425" marT="91425" marB="91425" anchor="ctr"/>
                </a:tc>
              </a:tr>
              <a:tr h="216200">
                <a:tc>
                  <a:txBody>
                    <a:bodyPr/>
                    <a:lstStyle/>
                    <a:p>
                      <a:pPr marL="0" lvl="0" indent="0" algn="ctr" rtl="0">
                        <a:spcBef>
                          <a:spcPts val="0"/>
                        </a:spcBef>
                        <a:spcAft>
                          <a:spcPts val="0"/>
                        </a:spcAft>
                        <a:buNone/>
                      </a:pPr>
                      <a:r>
                        <a:rPr lang="it" sz="1050" b="1" dirty="0"/>
                        <a:t>BGO</a:t>
                      </a:r>
                      <a:endParaRPr sz="1050" b="1" dirty="0"/>
                    </a:p>
                  </a:txBody>
                  <a:tcPr marL="91425" marR="91425" marT="91425" marB="91425" anchor="ctr"/>
                </a:tc>
                <a:tc>
                  <a:txBody>
                    <a:bodyPr/>
                    <a:lstStyle/>
                    <a:p>
                      <a:pPr marL="0" lvl="0" indent="0" algn="ctr" rtl="0">
                        <a:spcBef>
                          <a:spcPts val="0"/>
                        </a:spcBef>
                        <a:spcAft>
                          <a:spcPts val="0"/>
                        </a:spcAft>
                        <a:buNone/>
                      </a:pPr>
                      <a:r>
                        <a:rPr lang="it" sz="1050"/>
                        <a:t>7.1</a:t>
                      </a:r>
                      <a:endParaRPr sz="1050"/>
                    </a:p>
                  </a:txBody>
                  <a:tcPr marL="91425" marR="91425" marT="91425" marB="91425" anchor="ctr"/>
                </a:tc>
                <a:tc>
                  <a:txBody>
                    <a:bodyPr/>
                    <a:lstStyle/>
                    <a:p>
                      <a:pPr marL="0" lvl="0" indent="0" algn="ctr" rtl="0">
                        <a:spcBef>
                          <a:spcPts val="0"/>
                        </a:spcBef>
                        <a:spcAft>
                          <a:spcPts val="0"/>
                        </a:spcAft>
                        <a:buNone/>
                      </a:pPr>
                      <a:r>
                        <a:rPr lang="it" sz="1050"/>
                        <a:t>22.7</a:t>
                      </a:r>
                      <a:endParaRPr sz="1050"/>
                    </a:p>
                  </a:txBody>
                  <a:tcPr marL="91425" marR="91425" marT="91425" marB="91425" anchor="ctr"/>
                </a:tc>
                <a:tc>
                  <a:txBody>
                    <a:bodyPr/>
                    <a:lstStyle/>
                    <a:p>
                      <a:pPr marL="0" lvl="0" indent="0" algn="ctr" rtl="0">
                        <a:spcBef>
                          <a:spcPts val="0"/>
                        </a:spcBef>
                        <a:spcAft>
                          <a:spcPts val="0"/>
                        </a:spcAft>
                        <a:buNone/>
                      </a:pPr>
                      <a:r>
                        <a:rPr lang="it" sz="1050"/>
                        <a:t>1.12</a:t>
                      </a:r>
                      <a:endParaRPr sz="1050"/>
                    </a:p>
                  </a:txBody>
                  <a:tcPr marL="91425" marR="91425" marT="91425" marB="91425" anchor="ctr"/>
                </a:tc>
                <a:tc>
                  <a:txBody>
                    <a:bodyPr/>
                    <a:lstStyle/>
                    <a:p>
                      <a:pPr marL="0" lvl="0" indent="0" algn="ctr" rtl="0">
                        <a:spcBef>
                          <a:spcPts val="0"/>
                        </a:spcBef>
                        <a:spcAft>
                          <a:spcPts val="0"/>
                        </a:spcAft>
                        <a:buNone/>
                      </a:pPr>
                      <a:r>
                        <a:rPr lang="it" sz="1050"/>
                        <a:t>2.23</a:t>
                      </a:r>
                      <a:endParaRPr sz="1050"/>
                    </a:p>
                  </a:txBody>
                  <a:tcPr marL="91425" marR="91425" marT="91425" marB="91425" anchor="ctr"/>
                </a:tc>
                <a:tc>
                  <a:txBody>
                    <a:bodyPr/>
                    <a:lstStyle/>
                    <a:p>
                      <a:pPr marL="0" lvl="0" indent="0" algn="ctr" rtl="0">
                        <a:spcBef>
                          <a:spcPts val="0"/>
                        </a:spcBef>
                        <a:spcAft>
                          <a:spcPts val="0"/>
                        </a:spcAft>
                        <a:buNone/>
                      </a:pPr>
                      <a:r>
                        <a:rPr lang="it" sz="1050"/>
                        <a:t>70</a:t>
                      </a:r>
                      <a:endParaRPr sz="1050"/>
                    </a:p>
                  </a:txBody>
                  <a:tcPr marL="91425" marR="91425" marT="91425" marB="91425" anchor="ctr"/>
                </a:tc>
                <a:tc>
                  <a:txBody>
                    <a:bodyPr/>
                    <a:lstStyle/>
                    <a:p>
                      <a:pPr marL="0" lvl="0" indent="0" algn="ctr" rtl="0">
                        <a:spcBef>
                          <a:spcPts val="0"/>
                        </a:spcBef>
                        <a:spcAft>
                          <a:spcPts val="0"/>
                        </a:spcAft>
                        <a:buNone/>
                      </a:pPr>
                      <a:r>
                        <a:rPr lang="it" sz="1050" dirty="0"/>
                        <a:t>300</a:t>
                      </a:r>
                      <a:endParaRPr sz="1050" dirty="0"/>
                    </a:p>
                  </a:txBody>
                  <a:tcPr marL="91425" marR="91425" marT="91425" marB="91425" anchor="ctr"/>
                </a:tc>
                <a:tc>
                  <a:txBody>
                    <a:bodyPr/>
                    <a:lstStyle/>
                    <a:p>
                      <a:pPr marL="0" lvl="0" indent="0" algn="ctr" rtl="0">
                        <a:spcBef>
                          <a:spcPts val="0"/>
                        </a:spcBef>
                        <a:spcAft>
                          <a:spcPts val="0"/>
                        </a:spcAft>
                        <a:buNone/>
                      </a:pPr>
                      <a:r>
                        <a:rPr lang="it" sz="1050"/>
                        <a:t>0.23</a:t>
                      </a:r>
                      <a:endParaRPr sz="1050"/>
                    </a:p>
                  </a:txBody>
                  <a:tcPr marL="91425" marR="91425" marT="91425" marB="91425" anchor="ctr"/>
                </a:tc>
                <a:tc>
                  <a:txBody>
                    <a:bodyPr/>
                    <a:lstStyle/>
                    <a:p>
                      <a:pPr marL="0" lvl="0" indent="0" algn="ctr" rtl="0">
                        <a:spcBef>
                          <a:spcPts val="0"/>
                        </a:spcBef>
                        <a:spcAft>
                          <a:spcPts val="0"/>
                        </a:spcAft>
                        <a:buNone/>
                      </a:pPr>
                      <a:r>
                        <a:rPr lang="it" sz="1050"/>
                        <a:t>-0.9</a:t>
                      </a:r>
                      <a:endParaRPr sz="1050"/>
                    </a:p>
                  </a:txBody>
                  <a:tcPr marL="91425" marR="91425" marT="91425" marB="91425" anchor="ctr"/>
                </a:tc>
                <a:tc>
                  <a:txBody>
                    <a:bodyPr/>
                    <a:lstStyle/>
                    <a:p>
                      <a:pPr marL="0" lvl="0" indent="0" algn="ctr" rtl="0">
                        <a:spcBef>
                          <a:spcPts val="0"/>
                        </a:spcBef>
                        <a:spcAft>
                          <a:spcPts val="0"/>
                        </a:spcAft>
                        <a:buNone/>
                      </a:pPr>
                      <a:r>
                        <a:rPr lang="it" sz="1050" dirty="0"/>
                        <a:t>7</a:t>
                      </a:r>
                      <a:endParaRPr sz="1050" dirty="0"/>
                    </a:p>
                  </a:txBody>
                  <a:tcPr marL="91425" marR="91425" marT="91425" marB="91425" anchor="ctr"/>
                </a:tc>
                <a:tc>
                  <a:txBody>
                    <a:bodyPr/>
                    <a:lstStyle/>
                    <a:p>
                      <a:pPr marL="0" lvl="0" indent="0" algn="ctr" rtl="0">
                        <a:spcBef>
                          <a:spcPts val="0"/>
                        </a:spcBef>
                        <a:spcAft>
                          <a:spcPts val="0"/>
                        </a:spcAft>
                        <a:buNone/>
                      </a:pPr>
                      <a:r>
                        <a:rPr lang="it" sz="1200" b="1" dirty="0">
                          <a:solidFill>
                            <a:srgbClr val="000000"/>
                          </a:solidFill>
                        </a:rPr>
                        <a:t>7.8</a:t>
                      </a:r>
                      <a:endParaRPr sz="1200" b="1" dirty="0">
                        <a:solidFill>
                          <a:srgbClr val="000000"/>
                        </a:solidFill>
                      </a:endParaRPr>
                    </a:p>
                  </a:txBody>
                  <a:tcPr marL="91425" marR="91425" marT="91425" marB="91425" anchor="ctr"/>
                </a:tc>
              </a:tr>
              <a:tr h="216200">
                <a:tc>
                  <a:txBody>
                    <a:bodyPr/>
                    <a:lstStyle/>
                    <a:p>
                      <a:pPr marL="0" lvl="0" indent="0" algn="ctr" rtl="0">
                        <a:spcBef>
                          <a:spcPts val="0"/>
                        </a:spcBef>
                        <a:spcAft>
                          <a:spcPts val="0"/>
                        </a:spcAft>
                        <a:buNone/>
                      </a:pPr>
                      <a:r>
                        <a:rPr lang="it" sz="1050" b="1" dirty="0"/>
                        <a:t>CsI</a:t>
                      </a:r>
                      <a:endParaRPr sz="1050" b="1" dirty="0"/>
                    </a:p>
                  </a:txBody>
                  <a:tcPr marL="91425" marR="91425" marT="91425" marB="91425" anchor="ctr"/>
                </a:tc>
                <a:tc>
                  <a:txBody>
                    <a:bodyPr/>
                    <a:lstStyle/>
                    <a:p>
                      <a:pPr marL="0" lvl="0" indent="0" algn="ctr" rtl="0">
                        <a:spcBef>
                          <a:spcPts val="0"/>
                        </a:spcBef>
                        <a:spcAft>
                          <a:spcPts val="0"/>
                        </a:spcAft>
                        <a:buNone/>
                      </a:pPr>
                      <a:r>
                        <a:rPr lang="it" sz="1050"/>
                        <a:t>4.5</a:t>
                      </a:r>
                      <a:endParaRPr sz="1050"/>
                    </a:p>
                  </a:txBody>
                  <a:tcPr marL="91425" marR="91425" marT="91425" marB="91425" anchor="ctr"/>
                </a:tc>
                <a:tc>
                  <a:txBody>
                    <a:bodyPr/>
                    <a:lstStyle/>
                    <a:p>
                      <a:pPr marL="0" lvl="0" indent="0" algn="ctr" rtl="0">
                        <a:spcBef>
                          <a:spcPts val="0"/>
                        </a:spcBef>
                        <a:spcAft>
                          <a:spcPts val="0"/>
                        </a:spcAft>
                        <a:buNone/>
                      </a:pPr>
                      <a:r>
                        <a:rPr lang="it" sz="1050"/>
                        <a:t>39.3</a:t>
                      </a:r>
                      <a:endParaRPr sz="1050"/>
                    </a:p>
                  </a:txBody>
                  <a:tcPr marL="91425" marR="91425" marT="91425" marB="91425" anchor="ctr"/>
                </a:tc>
                <a:tc>
                  <a:txBody>
                    <a:bodyPr/>
                    <a:lstStyle/>
                    <a:p>
                      <a:pPr marL="0" lvl="0" indent="0" algn="ctr" rtl="0">
                        <a:spcBef>
                          <a:spcPts val="0"/>
                        </a:spcBef>
                        <a:spcAft>
                          <a:spcPts val="0"/>
                        </a:spcAft>
                        <a:buNone/>
                      </a:pPr>
                      <a:r>
                        <a:rPr lang="it" sz="1050"/>
                        <a:t>1.86</a:t>
                      </a:r>
                      <a:endParaRPr sz="1050"/>
                    </a:p>
                  </a:txBody>
                  <a:tcPr marL="91425" marR="91425" marT="91425" marB="91425" anchor="ctr"/>
                </a:tc>
                <a:tc>
                  <a:txBody>
                    <a:bodyPr/>
                    <a:lstStyle/>
                    <a:p>
                      <a:pPr marL="0" lvl="0" indent="0" algn="ctr" rtl="0">
                        <a:spcBef>
                          <a:spcPts val="0"/>
                        </a:spcBef>
                        <a:spcAft>
                          <a:spcPts val="0"/>
                        </a:spcAft>
                        <a:buNone/>
                      </a:pPr>
                      <a:r>
                        <a:rPr lang="it" sz="1050"/>
                        <a:t>3.57</a:t>
                      </a:r>
                      <a:endParaRPr sz="1050"/>
                    </a:p>
                  </a:txBody>
                  <a:tcPr marL="91425" marR="91425" marT="91425" marB="91425" anchor="ctr"/>
                </a:tc>
                <a:tc>
                  <a:txBody>
                    <a:bodyPr/>
                    <a:lstStyle/>
                    <a:p>
                      <a:pPr marL="0" lvl="0" indent="0" algn="ctr" rtl="0">
                        <a:spcBef>
                          <a:spcPts val="0"/>
                        </a:spcBef>
                        <a:spcAft>
                          <a:spcPts val="0"/>
                        </a:spcAft>
                        <a:buNone/>
                      </a:pPr>
                      <a:r>
                        <a:rPr lang="it" sz="1050"/>
                        <a:t>550</a:t>
                      </a:r>
                      <a:endParaRPr sz="1050"/>
                    </a:p>
                  </a:txBody>
                  <a:tcPr marL="91425" marR="91425" marT="91425" marB="91425" anchor="ctr"/>
                </a:tc>
                <a:tc>
                  <a:txBody>
                    <a:bodyPr/>
                    <a:lstStyle/>
                    <a:p>
                      <a:pPr marL="0" lvl="0" indent="0" algn="ctr" rtl="0">
                        <a:spcBef>
                          <a:spcPts val="0"/>
                        </a:spcBef>
                        <a:spcAft>
                          <a:spcPts val="0"/>
                        </a:spcAft>
                        <a:buNone/>
                      </a:pPr>
                      <a:r>
                        <a:rPr lang="it" sz="1050"/>
                        <a:t>1220</a:t>
                      </a:r>
                      <a:endParaRPr sz="1050"/>
                    </a:p>
                  </a:txBody>
                  <a:tcPr marL="91425" marR="91425" marT="91425" marB="91425" anchor="ctr"/>
                </a:tc>
                <a:tc>
                  <a:txBody>
                    <a:bodyPr/>
                    <a:lstStyle/>
                    <a:p>
                      <a:pPr marL="0" lvl="0" indent="0" algn="ctr" rtl="0">
                        <a:spcBef>
                          <a:spcPts val="0"/>
                        </a:spcBef>
                        <a:spcAft>
                          <a:spcPts val="0"/>
                        </a:spcAft>
                        <a:buNone/>
                      </a:pPr>
                      <a:r>
                        <a:rPr lang="it" sz="1050" dirty="0"/>
                        <a:t>0.45</a:t>
                      </a:r>
                      <a:endParaRPr sz="1050" dirty="0"/>
                    </a:p>
                  </a:txBody>
                  <a:tcPr marL="91425" marR="91425" marT="91425" marB="91425" anchor="ctr"/>
                </a:tc>
                <a:tc>
                  <a:txBody>
                    <a:bodyPr/>
                    <a:lstStyle/>
                    <a:p>
                      <a:pPr marL="0" lvl="0" indent="0" algn="ctr" rtl="0">
                        <a:spcBef>
                          <a:spcPts val="0"/>
                        </a:spcBef>
                        <a:spcAft>
                          <a:spcPts val="0"/>
                        </a:spcAft>
                        <a:buNone/>
                      </a:pPr>
                      <a:r>
                        <a:rPr lang="it" sz="1050" dirty="0"/>
                        <a:t>+0.4</a:t>
                      </a:r>
                      <a:endParaRPr sz="1050" dirty="0"/>
                    </a:p>
                  </a:txBody>
                  <a:tcPr marL="91425" marR="91425" marT="91425" marB="91425" anchor="ctr"/>
                </a:tc>
                <a:tc>
                  <a:txBody>
                    <a:bodyPr/>
                    <a:lstStyle/>
                    <a:p>
                      <a:pPr marL="0" lvl="0" indent="0" algn="ctr" rtl="0">
                        <a:spcBef>
                          <a:spcPts val="0"/>
                        </a:spcBef>
                        <a:spcAft>
                          <a:spcPts val="0"/>
                        </a:spcAft>
                        <a:buNone/>
                      </a:pPr>
                      <a:r>
                        <a:rPr lang="it" sz="1050" dirty="0"/>
                        <a:t>4.3</a:t>
                      </a:r>
                      <a:endParaRPr sz="1050" dirty="0"/>
                    </a:p>
                  </a:txBody>
                  <a:tcPr marL="91425" marR="91425" marT="91425" marB="91425" anchor="ctr"/>
                </a:tc>
                <a:tc>
                  <a:txBody>
                    <a:bodyPr/>
                    <a:lstStyle/>
                    <a:p>
                      <a:pPr marL="0" lvl="0" indent="0" algn="ctr" rtl="0">
                        <a:spcBef>
                          <a:spcPts val="0"/>
                        </a:spcBef>
                        <a:spcAft>
                          <a:spcPts val="0"/>
                        </a:spcAft>
                        <a:buNone/>
                      </a:pPr>
                      <a:r>
                        <a:rPr lang="it" sz="1100" b="1" dirty="0">
                          <a:solidFill>
                            <a:srgbClr val="000000"/>
                          </a:solidFill>
                        </a:rPr>
                        <a:t>8.0</a:t>
                      </a:r>
                      <a:endParaRPr sz="1100" b="1" dirty="0">
                        <a:solidFill>
                          <a:srgbClr val="000000"/>
                        </a:solidFill>
                      </a:endParaRPr>
                    </a:p>
                  </a:txBody>
                  <a:tcPr marL="91425" marR="91425" marT="91425" marB="91425" anchor="ctr"/>
                </a:tc>
              </a:tr>
            </a:tbl>
          </a:graphicData>
        </a:graphic>
      </p:graphicFrame>
      <p:sp>
        <p:nvSpPr>
          <p:cNvPr id="9" name="Google Shape;246;p20"/>
          <p:cNvSpPr/>
          <p:nvPr/>
        </p:nvSpPr>
        <p:spPr>
          <a:xfrm>
            <a:off x="7606300" y="1881847"/>
            <a:ext cx="330192" cy="1699654"/>
          </a:xfrm>
          <a:prstGeom prst="up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47;p20"/>
          <p:cNvSpPr/>
          <p:nvPr/>
        </p:nvSpPr>
        <p:spPr>
          <a:xfrm>
            <a:off x="8353450" y="1881847"/>
            <a:ext cx="293300" cy="1699654"/>
          </a:xfrm>
          <a:prstGeom prst="down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48;p20"/>
          <p:cNvSpPr txBox="1"/>
          <p:nvPr/>
        </p:nvSpPr>
        <p:spPr>
          <a:xfrm>
            <a:off x="7047250" y="1377341"/>
            <a:ext cx="1432350" cy="281245"/>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800" b="1" dirty="0">
                <a:solidFill>
                  <a:srgbClr val="000000"/>
                </a:solidFill>
              </a:rPr>
              <a:t>better for PFA</a:t>
            </a:r>
            <a:endParaRPr sz="1800" b="1" dirty="0">
              <a:solidFill>
                <a:srgbClr val="000000"/>
              </a:solidFill>
            </a:endParaRPr>
          </a:p>
        </p:txBody>
      </p:sp>
      <p:sp>
        <p:nvSpPr>
          <p:cNvPr id="14" name="Google Shape;249;p20"/>
          <p:cNvSpPr txBox="1"/>
          <p:nvPr/>
        </p:nvSpPr>
        <p:spPr>
          <a:xfrm>
            <a:off x="7606300" y="3848732"/>
            <a:ext cx="1753599" cy="38114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800" b="1" dirty="0">
                <a:solidFill>
                  <a:srgbClr val="000000"/>
                </a:solidFill>
              </a:rPr>
              <a:t>better stochastic term</a:t>
            </a:r>
            <a:endParaRPr sz="1800" b="1" dirty="0">
              <a:solidFill>
                <a:srgbClr val="000000"/>
              </a:solidFill>
            </a:endParaRPr>
          </a:p>
        </p:txBody>
      </p:sp>
      <p:sp>
        <p:nvSpPr>
          <p:cNvPr id="15" name="Google Shape;250;p20"/>
          <p:cNvSpPr txBox="1"/>
          <p:nvPr/>
        </p:nvSpPr>
        <p:spPr>
          <a:xfrm>
            <a:off x="590800" y="6191525"/>
            <a:ext cx="6895800" cy="186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it" sz="800"/>
              <a:t>Values from:  </a:t>
            </a:r>
            <a:r>
              <a:rPr lang="it" sz="800">
                <a:solidFill>
                  <a:schemeClr val="dk1"/>
                </a:solidFill>
              </a:rPr>
              <a:t>Journal of Physics: Conference Series </a:t>
            </a:r>
            <a:r>
              <a:rPr lang="it" sz="800" b="1">
                <a:solidFill>
                  <a:schemeClr val="dk1"/>
                </a:solidFill>
              </a:rPr>
              <a:t>293</a:t>
            </a:r>
            <a:r>
              <a:rPr lang="it" sz="800">
                <a:solidFill>
                  <a:schemeClr val="dk1"/>
                </a:solidFill>
              </a:rPr>
              <a:t> (2011) 012004</a:t>
            </a:r>
            <a:endParaRPr sz="800"/>
          </a:p>
        </p:txBody>
      </p:sp>
    </p:spTree>
    <p:extLst>
      <p:ext uri="{BB962C8B-B14F-4D97-AF65-F5344CB8AC3E}">
        <p14:creationId xmlns:p14="http://schemas.microsoft.com/office/powerpoint/2010/main" val="705895693"/>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ectangle 139"/>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
                <a:solidFill>
                  <a:srgbClr val="000000"/>
                </a:solidFill>
              </a:uFill>
              <a:latin typeface="Gill Sans MT"/>
              <a:ea typeface="Gill Sans MT"/>
              <a:cs typeface="Gill Sans MT"/>
              <a:sym typeface="Gill Sans MT"/>
            </a:endParaRPr>
          </a:p>
        </p:txBody>
      </p:sp>
      <p:sp>
        <p:nvSpPr>
          <p:cNvPr id="2" name="Title 1"/>
          <p:cNvSpPr>
            <a:spLocks noGrp="1"/>
          </p:cNvSpPr>
          <p:nvPr>
            <p:ph type="title"/>
          </p:nvPr>
        </p:nvSpPr>
        <p:spPr/>
        <p:txBody>
          <a:bodyPr/>
          <a:lstStyle/>
          <a:p>
            <a:r>
              <a:rPr lang="en-US" dirty="0" smtClean="0"/>
              <a:t>Cost Estimate (and Power)</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15</a:t>
            </a:fld>
            <a:endParaRPr lang="uk-UA"/>
          </a:p>
        </p:txBody>
      </p:sp>
      <p:graphicFrame>
        <p:nvGraphicFramePr>
          <p:cNvPr id="5" name="Table 4"/>
          <p:cNvGraphicFramePr>
            <a:graphicFrameLocks noGrp="1"/>
          </p:cNvGraphicFramePr>
          <p:nvPr>
            <p:extLst>
              <p:ext uri="{D42A27DB-BD31-4B8C-83A1-F6EECF244321}">
                <p14:modId xmlns:p14="http://schemas.microsoft.com/office/powerpoint/2010/main" val="151407760"/>
              </p:ext>
            </p:extLst>
          </p:nvPr>
        </p:nvGraphicFramePr>
        <p:xfrm>
          <a:off x="127000" y="1080191"/>
          <a:ext cx="4445000" cy="1720850"/>
        </p:xfrm>
        <a:graphic>
          <a:graphicData uri="http://schemas.openxmlformats.org/drawingml/2006/table">
            <a:tbl>
              <a:tblPr>
                <a:tableStyleId>{5C22544A-7EE6-4342-B048-85BDC9FD1C3A}</a:tableStyleId>
              </a:tblPr>
              <a:tblGrid>
                <a:gridCol w="3340889"/>
                <a:gridCol w="1104111"/>
              </a:tblGrid>
              <a:tr h="200025">
                <a:tc>
                  <a:txBody>
                    <a:bodyPr/>
                    <a:lstStyle/>
                    <a:p>
                      <a:pPr algn="l" fontAlgn="b"/>
                      <a:r>
                        <a:rPr lang="en-US" sz="1000" u="none" strike="noStrike">
                          <a:effectLst/>
                        </a:rPr>
                        <a:t>ECAL INPUTs</a:t>
                      </a:r>
                      <a:endParaRPr lang="en-US" sz="1000" b="1" i="0" u="none" strike="noStrike">
                        <a:solidFill>
                          <a:srgbClr val="000000"/>
                        </a:solidFill>
                        <a:effectLst/>
                        <a:latin typeface="Arial" charset="0"/>
                      </a:endParaRPr>
                    </a:p>
                  </a:txBody>
                  <a:tcPr marL="6350" marR="6350" marT="6350" marB="0" anchor="b"/>
                </a:tc>
                <a:tc>
                  <a:txBody>
                    <a:bodyPr/>
                    <a:lstStyle/>
                    <a:p>
                      <a:pPr algn="l" fontAlgn="b"/>
                      <a:r>
                        <a:rPr lang="sk-SK" sz="1000" u="none" strike="noStrike" dirty="0">
                          <a:effectLst/>
                        </a:rPr>
                        <a:t> </a:t>
                      </a:r>
                      <a:endParaRPr lang="sk-SK" sz="1000" b="0" i="0" u="none" strike="noStrike" dirty="0">
                        <a:solidFill>
                          <a:srgbClr val="000000"/>
                        </a:solidFill>
                        <a:effectLst/>
                        <a:latin typeface="Arial" charset="0"/>
                      </a:endParaRPr>
                    </a:p>
                  </a:txBody>
                  <a:tcPr marL="6350" marR="6350" marT="6350" marB="0" anchor="b"/>
                </a:tc>
              </a:tr>
              <a:tr h="200025">
                <a:tc>
                  <a:txBody>
                    <a:bodyPr/>
                    <a:lstStyle/>
                    <a:p>
                      <a:pPr algn="l" fontAlgn="b"/>
                      <a:r>
                        <a:rPr lang="en-US" sz="1000" u="none" strike="noStrike">
                          <a:effectLst/>
                        </a:rPr>
                        <a:t>Number of crystals per m² (front E1)</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en-US" sz="1000" u="none" strike="noStrike">
                          <a:effectLst/>
                        </a:rPr>
                        <a:t>8100</a:t>
                      </a:r>
                      <a:endParaRPr lang="en-U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Number of crystals per m² (rear E2)</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en-US" sz="1000" u="none" strike="noStrike">
                          <a:effectLst/>
                        </a:rPr>
                        <a:t>8100</a:t>
                      </a:r>
                      <a:endParaRPr lang="en-U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Number of SiPM per crystal (front E1)</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en-US" sz="1000" u="none" strike="noStrike">
                          <a:effectLst/>
                        </a:rPr>
                        <a:t>1</a:t>
                      </a:r>
                      <a:endParaRPr lang="en-U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Number of SiPM per crystal (rear E2)</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en-US" sz="1000" u="none" strike="noStrike">
                          <a:effectLst/>
                        </a:rPr>
                        <a:t>1</a:t>
                      </a:r>
                      <a:endParaRPr lang="en-U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Cost/crystal (front+rear) (1x1x20 cm³) - SIC</a:t>
                      </a:r>
                      <a:endParaRPr lang="en-US" sz="1000" b="1" i="0" u="none" strike="noStrike">
                        <a:solidFill>
                          <a:srgbClr val="000000"/>
                        </a:solidFill>
                        <a:effectLst/>
                        <a:latin typeface="Arial" charset="0"/>
                      </a:endParaRPr>
                    </a:p>
                  </a:txBody>
                  <a:tcPr marL="6350" marR="6350" marT="6350" marB="0" anchor="b"/>
                </a:tc>
                <a:tc>
                  <a:txBody>
                    <a:bodyPr/>
                    <a:lstStyle/>
                    <a:p>
                      <a:pPr algn="r" fontAlgn="b"/>
                      <a:r>
                        <a:rPr lang="hr-HR" sz="1000" u="none" strike="noStrike">
                          <a:effectLst/>
                        </a:rPr>
                        <a:t>152.0832</a:t>
                      </a:r>
                      <a:endParaRPr lang="hr-HR" sz="1000" b="1"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Cost per SiPM (€)</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en-US" sz="1000" u="none" strike="noStrike">
                          <a:effectLst/>
                        </a:rPr>
                        <a:t>3</a:t>
                      </a:r>
                      <a:endParaRPr lang="en-U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Electronics cost per channel (€)</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2</a:t>
                      </a:r>
                      <a:endParaRPr lang="is-I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Power cost per channel (€)</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en-US" sz="1000" u="none" strike="noStrike">
                          <a:effectLst/>
                        </a:rPr>
                        <a:t>1</a:t>
                      </a:r>
                      <a:endParaRPr lang="en-U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Calibration-monitoring cost / channel (€)</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nb-NO" sz="1000" u="none" strike="noStrike" dirty="0">
                          <a:effectLst/>
                        </a:rPr>
                        <a:t>0.5</a:t>
                      </a:r>
                      <a:endParaRPr lang="nb-NO" sz="1000" b="0" i="0" u="none" strike="noStrike" dirty="0">
                        <a:solidFill>
                          <a:srgbClr val="000000"/>
                        </a:solidFill>
                        <a:effectLst/>
                        <a:latin typeface="Arial" charset="0"/>
                      </a:endParaRPr>
                    </a:p>
                  </a:txBody>
                  <a:tcPr marL="6350" marR="6350" marT="635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23489960"/>
              </p:ext>
            </p:extLst>
          </p:nvPr>
        </p:nvGraphicFramePr>
        <p:xfrm>
          <a:off x="114300" y="2919411"/>
          <a:ext cx="4445000" cy="1320800"/>
        </p:xfrm>
        <a:graphic>
          <a:graphicData uri="http://schemas.openxmlformats.org/drawingml/2006/table">
            <a:tbl>
              <a:tblPr>
                <a:tableStyleId>{5C22544A-7EE6-4342-B048-85BDC9FD1C3A}</a:tableStyleId>
              </a:tblPr>
              <a:tblGrid>
                <a:gridCol w="3340889"/>
                <a:gridCol w="1104111"/>
              </a:tblGrid>
              <a:tr h="165100">
                <a:tc>
                  <a:txBody>
                    <a:bodyPr/>
                    <a:lstStyle/>
                    <a:p>
                      <a:pPr algn="l" fontAlgn="b"/>
                      <a:r>
                        <a:rPr lang="en-US" sz="1000" u="none" strike="noStrike" dirty="0">
                          <a:effectLst/>
                        </a:rPr>
                        <a:t>Barrel ECAL</a:t>
                      </a:r>
                      <a:endParaRPr lang="en-US" sz="1000" b="1" i="0" u="none" strike="noStrike" dirty="0">
                        <a:solidFill>
                          <a:srgbClr val="000000"/>
                        </a:solidFill>
                        <a:effectLst/>
                        <a:latin typeface="Arial" charset="0"/>
                      </a:endParaRPr>
                    </a:p>
                  </a:txBody>
                  <a:tcPr marL="6350" marR="6350" marT="6350" marB="0" anchor="b"/>
                </a:tc>
                <a:tc>
                  <a:txBody>
                    <a:bodyPr/>
                    <a:lstStyle/>
                    <a:p>
                      <a:pPr algn="l" fontAlgn="b"/>
                      <a:r>
                        <a:rPr lang="sk-SK" sz="1000" u="none" strike="noStrike">
                          <a:effectLst/>
                        </a:rPr>
                        <a:t> </a:t>
                      </a:r>
                      <a:endParaRPr lang="sk-SK"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Radius</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nb-NO" sz="1000" u="none" strike="noStrike">
                          <a:effectLst/>
                        </a:rPr>
                        <a:t>1.8</a:t>
                      </a:r>
                      <a:endParaRPr lang="nb-NO"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Length</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hr-HR" sz="1000" u="none" strike="noStrike">
                          <a:effectLst/>
                        </a:rPr>
                        <a:t>4.7</a:t>
                      </a:r>
                      <a:endParaRPr lang="hr-HR" sz="1000" b="0" i="0" u="none" strike="noStrike">
                        <a:solidFill>
                          <a:srgbClr val="000000"/>
                        </a:solidFill>
                        <a:effectLst/>
                        <a:latin typeface="Arial" charset="0"/>
                      </a:endParaRPr>
                    </a:p>
                  </a:txBody>
                  <a:tcPr marL="6350" marR="6350" marT="6350" marB="0" anchor="b"/>
                </a:tc>
              </a:tr>
              <a:tr h="165100">
                <a:tc>
                  <a:txBody>
                    <a:bodyPr/>
                    <a:lstStyle/>
                    <a:p>
                      <a:pPr algn="l" fontAlgn="b"/>
                      <a:r>
                        <a:rPr lang="mr-IN" sz="1000" u="none" strike="noStrike">
                          <a:effectLst/>
                        </a:rPr>
                        <a:t>Area (m²)</a:t>
                      </a:r>
                      <a:endParaRPr lang="mr-IN" sz="1000" b="0" i="0" u="none" strike="noStrike">
                        <a:solidFill>
                          <a:srgbClr val="000000"/>
                        </a:solidFill>
                        <a:effectLst/>
                        <a:latin typeface="Arial" charset="0"/>
                      </a:endParaRPr>
                    </a:p>
                  </a:txBody>
                  <a:tcPr marL="6350" marR="6350" marT="6350" marB="0" anchor="b"/>
                </a:tc>
                <a:tc>
                  <a:txBody>
                    <a:bodyPr/>
                    <a:lstStyle/>
                    <a:p>
                      <a:pPr algn="r" fontAlgn="b"/>
                      <a:r>
                        <a:rPr lang="en-US" sz="1000" u="none" strike="noStrike">
                          <a:effectLst/>
                        </a:rPr>
                        <a:t>53</a:t>
                      </a:r>
                      <a:endParaRPr lang="en-U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Number of crystals (front E1)</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429300</a:t>
                      </a:r>
                      <a:endParaRPr lang="is-I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Number of crystals (rear E2)</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429300</a:t>
                      </a:r>
                      <a:endParaRPr lang="is-I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Number of SiPMs (front E1)</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429300</a:t>
                      </a:r>
                      <a:endParaRPr lang="is-I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Number of SiPMs (rear E2)</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dirty="0">
                          <a:effectLst/>
                        </a:rPr>
                        <a:t>429300</a:t>
                      </a:r>
                      <a:endParaRPr lang="is-IS" sz="1000" b="0" i="0" u="none" strike="noStrike" dirty="0">
                        <a:solidFill>
                          <a:srgbClr val="000000"/>
                        </a:solidFill>
                        <a:effectLst/>
                        <a:latin typeface="Arial" charset="0"/>
                      </a:endParaRPr>
                    </a:p>
                  </a:txBody>
                  <a:tcPr marL="6350" marR="6350" marT="6350"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834951562"/>
              </p:ext>
            </p:extLst>
          </p:nvPr>
        </p:nvGraphicFramePr>
        <p:xfrm>
          <a:off x="107950" y="4371230"/>
          <a:ext cx="4445000" cy="1155700"/>
        </p:xfrm>
        <a:graphic>
          <a:graphicData uri="http://schemas.openxmlformats.org/drawingml/2006/table">
            <a:tbl>
              <a:tblPr>
                <a:tableStyleId>{5C22544A-7EE6-4342-B048-85BDC9FD1C3A}</a:tableStyleId>
              </a:tblPr>
              <a:tblGrid>
                <a:gridCol w="3340889"/>
                <a:gridCol w="1104111"/>
              </a:tblGrid>
              <a:tr h="165100">
                <a:tc>
                  <a:txBody>
                    <a:bodyPr/>
                    <a:lstStyle/>
                    <a:p>
                      <a:pPr algn="l" fontAlgn="b"/>
                      <a:r>
                        <a:rPr lang="en-US" sz="1000" u="none" strike="noStrike" dirty="0">
                          <a:effectLst/>
                        </a:rPr>
                        <a:t>Total barrel crystal cost (k€)</a:t>
                      </a:r>
                      <a:endParaRPr lang="en-US" sz="1000" b="1" i="0" u="none" strike="noStrike" dirty="0">
                        <a:solidFill>
                          <a:srgbClr val="000000"/>
                        </a:solidFill>
                        <a:effectLst/>
                        <a:latin typeface="Arial" charset="0"/>
                      </a:endParaRPr>
                    </a:p>
                  </a:txBody>
                  <a:tcPr marL="6350" marR="6350" marT="6350" marB="0" anchor="b"/>
                </a:tc>
                <a:tc>
                  <a:txBody>
                    <a:bodyPr/>
                    <a:lstStyle/>
                    <a:p>
                      <a:pPr algn="r" fontAlgn="b"/>
                      <a:r>
                        <a:rPr lang="cs-CZ" sz="1000" u="none" strike="noStrike">
                          <a:effectLst/>
                        </a:rPr>
                        <a:t>65289</a:t>
                      </a:r>
                      <a:endParaRPr lang="cs-CZ" sz="1000" b="1"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Total barrel SiPM cost (k€)</a:t>
                      </a:r>
                      <a:endParaRPr lang="en-US" sz="1000" b="1"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3005</a:t>
                      </a:r>
                      <a:endParaRPr lang="is-IS" sz="1000" b="1"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Total electronics cost (k€)</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1717</a:t>
                      </a:r>
                      <a:endParaRPr lang="is-IS" sz="1000" b="1"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Power system</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en-US" sz="1000" u="none" strike="noStrike">
                          <a:effectLst/>
                        </a:rPr>
                        <a:t>859</a:t>
                      </a:r>
                      <a:endParaRPr lang="en-US" sz="1000" b="1"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Services (CO2 cooling)</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fi-FI" sz="1000" u="none" strike="noStrike">
                          <a:effectLst/>
                        </a:rPr>
                        <a:t>1318</a:t>
                      </a:r>
                      <a:endParaRPr lang="fi-FI"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Mechanics and assembly</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300</a:t>
                      </a:r>
                      <a:endParaRPr lang="is-I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Total barrel ECAL cost (k€)</a:t>
                      </a:r>
                      <a:endParaRPr lang="en-US" sz="1000" b="1"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dirty="0">
                          <a:effectLst/>
                        </a:rPr>
                        <a:t>72488</a:t>
                      </a:r>
                      <a:endParaRPr lang="is-IS" sz="1000" b="1" i="0" u="none" strike="noStrike" dirty="0">
                        <a:solidFill>
                          <a:srgbClr val="000000"/>
                        </a:solidFill>
                        <a:effectLst/>
                        <a:latin typeface="Arial" charset="0"/>
                      </a:endParaRPr>
                    </a:p>
                  </a:txBody>
                  <a:tcPr marL="6350" marR="6350" marT="6350" marB="0" anchor="b"/>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372753036"/>
              </p:ext>
            </p:extLst>
          </p:nvPr>
        </p:nvGraphicFramePr>
        <p:xfrm>
          <a:off x="4629150" y="2905021"/>
          <a:ext cx="4445000" cy="1320800"/>
        </p:xfrm>
        <a:graphic>
          <a:graphicData uri="http://schemas.openxmlformats.org/drawingml/2006/table">
            <a:tbl>
              <a:tblPr>
                <a:tableStyleId>{5C22544A-7EE6-4342-B048-85BDC9FD1C3A}</a:tableStyleId>
              </a:tblPr>
              <a:tblGrid>
                <a:gridCol w="3340889"/>
                <a:gridCol w="1104111"/>
              </a:tblGrid>
              <a:tr h="165100">
                <a:tc>
                  <a:txBody>
                    <a:bodyPr/>
                    <a:lstStyle/>
                    <a:p>
                      <a:pPr algn="l" fontAlgn="b"/>
                      <a:r>
                        <a:rPr lang="en-US" sz="1000" u="none" strike="noStrike">
                          <a:effectLst/>
                        </a:rPr>
                        <a:t>Endcaps ECAL</a:t>
                      </a:r>
                      <a:endParaRPr lang="en-US" sz="1000" b="1" i="0" u="none" strike="noStrike">
                        <a:solidFill>
                          <a:srgbClr val="000000"/>
                        </a:solidFill>
                        <a:effectLst/>
                        <a:latin typeface="Arial" charset="0"/>
                      </a:endParaRPr>
                    </a:p>
                  </a:txBody>
                  <a:tcPr marL="6350" marR="6350" marT="6350" marB="0" anchor="b"/>
                </a:tc>
                <a:tc>
                  <a:txBody>
                    <a:bodyPr/>
                    <a:lstStyle/>
                    <a:p>
                      <a:pPr algn="l" fontAlgn="b"/>
                      <a:r>
                        <a:rPr lang="sk-SK" sz="1000" u="none" strike="noStrike">
                          <a:effectLst/>
                        </a:rPr>
                        <a:t> </a:t>
                      </a:r>
                      <a:endParaRPr lang="sk-SK"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Inner radius</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nb-NO" sz="1000" u="none" strike="noStrike">
                          <a:effectLst/>
                        </a:rPr>
                        <a:t>0.35</a:t>
                      </a:r>
                      <a:endParaRPr lang="nb-NO"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Outer radius</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nb-NO" sz="1000" u="none" strike="noStrike">
                          <a:effectLst/>
                        </a:rPr>
                        <a:t>1.7</a:t>
                      </a:r>
                      <a:endParaRPr lang="nb-NO"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Area (m²) for two endcaps</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nb-NO" sz="1000" u="none" strike="noStrike">
                          <a:effectLst/>
                        </a:rPr>
                        <a:t>17.4</a:t>
                      </a:r>
                      <a:endParaRPr lang="nb-NO"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Number of crystals (front E1)</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174000</a:t>
                      </a:r>
                      <a:endParaRPr lang="is-I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Number of crystals (rear E2)</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174000</a:t>
                      </a:r>
                      <a:endParaRPr lang="is-I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Number of SiPMs (front E1)</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174000</a:t>
                      </a:r>
                      <a:endParaRPr lang="is-I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dirty="0">
                          <a:effectLst/>
                        </a:rPr>
                        <a:t>Number of </a:t>
                      </a:r>
                      <a:r>
                        <a:rPr lang="en-US" sz="1000" u="none" strike="noStrike" dirty="0" err="1">
                          <a:effectLst/>
                        </a:rPr>
                        <a:t>SiPMs</a:t>
                      </a:r>
                      <a:r>
                        <a:rPr lang="en-US" sz="1000" u="none" strike="noStrike" dirty="0">
                          <a:effectLst/>
                        </a:rPr>
                        <a:t> (rear E2)</a:t>
                      </a:r>
                      <a:endParaRPr lang="en-US" sz="1000" b="0" i="0" u="none" strike="noStrike" dirty="0">
                        <a:solidFill>
                          <a:srgbClr val="000000"/>
                        </a:solidFill>
                        <a:effectLst/>
                        <a:latin typeface="Arial" charset="0"/>
                      </a:endParaRPr>
                    </a:p>
                  </a:txBody>
                  <a:tcPr marL="6350" marR="6350" marT="6350" marB="0" anchor="b"/>
                </a:tc>
                <a:tc>
                  <a:txBody>
                    <a:bodyPr/>
                    <a:lstStyle/>
                    <a:p>
                      <a:pPr algn="r" fontAlgn="b"/>
                      <a:r>
                        <a:rPr lang="is-IS" sz="1000" u="none" strike="noStrike" dirty="0">
                          <a:effectLst/>
                        </a:rPr>
                        <a:t>174000</a:t>
                      </a:r>
                      <a:endParaRPr lang="is-IS" sz="1000" b="0" i="0" u="none" strike="noStrike" dirty="0">
                        <a:solidFill>
                          <a:srgbClr val="000000"/>
                        </a:solidFill>
                        <a:effectLst/>
                        <a:latin typeface="Arial" charset="0"/>
                      </a:endParaRPr>
                    </a:p>
                  </a:txBody>
                  <a:tcPr marL="6350" marR="6350" marT="6350" marB="0" anchor="b"/>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443456331"/>
              </p:ext>
            </p:extLst>
          </p:nvPr>
        </p:nvGraphicFramePr>
        <p:xfrm>
          <a:off x="4625975" y="4371230"/>
          <a:ext cx="4445000" cy="1155700"/>
        </p:xfrm>
        <a:graphic>
          <a:graphicData uri="http://schemas.openxmlformats.org/drawingml/2006/table">
            <a:tbl>
              <a:tblPr>
                <a:tableStyleId>{5C22544A-7EE6-4342-B048-85BDC9FD1C3A}</a:tableStyleId>
              </a:tblPr>
              <a:tblGrid>
                <a:gridCol w="3340889"/>
                <a:gridCol w="1104111"/>
              </a:tblGrid>
              <a:tr h="165100">
                <a:tc>
                  <a:txBody>
                    <a:bodyPr/>
                    <a:lstStyle/>
                    <a:p>
                      <a:pPr algn="l" fontAlgn="b"/>
                      <a:r>
                        <a:rPr lang="en-US" sz="1000" u="none" strike="noStrike">
                          <a:effectLst/>
                        </a:rPr>
                        <a:t>Total endcap crystal cost (k€)</a:t>
                      </a:r>
                      <a:endParaRPr lang="en-US" sz="1000" b="1"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26462</a:t>
                      </a:r>
                      <a:endParaRPr lang="is-IS" sz="1000" b="1"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dirty="0">
                          <a:effectLst/>
                        </a:rPr>
                        <a:t>Total endcap </a:t>
                      </a:r>
                      <a:r>
                        <a:rPr lang="en-US" sz="1000" u="none" strike="noStrike" dirty="0" err="1">
                          <a:effectLst/>
                        </a:rPr>
                        <a:t>SiPM</a:t>
                      </a:r>
                      <a:r>
                        <a:rPr lang="en-US" sz="1000" u="none" strike="noStrike" dirty="0">
                          <a:effectLst/>
                        </a:rPr>
                        <a:t> cost (k€)</a:t>
                      </a:r>
                      <a:endParaRPr lang="en-US" sz="1000" b="1" i="0" u="none" strike="noStrike" dirty="0">
                        <a:solidFill>
                          <a:srgbClr val="000000"/>
                        </a:solidFill>
                        <a:effectLst/>
                        <a:latin typeface="Arial" charset="0"/>
                      </a:endParaRPr>
                    </a:p>
                  </a:txBody>
                  <a:tcPr marL="6350" marR="6350" marT="6350" marB="0" anchor="b"/>
                </a:tc>
                <a:tc>
                  <a:txBody>
                    <a:bodyPr/>
                    <a:lstStyle/>
                    <a:p>
                      <a:pPr algn="r" fontAlgn="b"/>
                      <a:r>
                        <a:rPr lang="cs-CZ" sz="1000" u="none" strike="noStrike">
                          <a:effectLst/>
                        </a:rPr>
                        <a:t>1218</a:t>
                      </a:r>
                      <a:endParaRPr lang="cs-CZ" sz="1000" b="1"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Total electronics cost (k€)</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en-US" sz="1000" u="none" strike="noStrike">
                          <a:effectLst/>
                        </a:rPr>
                        <a:t>696</a:t>
                      </a:r>
                      <a:endParaRPr lang="en-US" sz="1000" b="1"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Power system</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348</a:t>
                      </a:r>
                      <a:endParaRPr lang="is-IS" sz="1000" b="1"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Services (CO2 cooling)</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ru-RU" sz="1000" u="none" strike="noStrike">
                          <a:effectLst/>
                        </a:rPr>
                        <a:t>174</a:t>
                      </a:r>
                      <a:endParaRPr lang="ru-RU" sz="1000" b="1"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Mechanics and assembly</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300</a:t>
                      </a:r>
                      <a:endParaRPr lang="is-I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Total endcap ECAL cost (k€)</a:t>
                      </a:r>
                      <a:endParaRPr lang="en-US" sz="1000" b="1"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dirty="0">
                          <a:effectLst/>
                        </a:rPr>
                        <a:t>29198</a:t>
                      </a:r>
                      <a:endParaRPr lang="is-IS" sz="1000" b="1" i="0" u="none" strike="noStrike" dirty="0">
                        <a:solidFill>
                          <a:srgbClr val="000000"/>
                        </a:solidFill>
                        <a:effectLst/>
                        <a:latin typeface="Arial" charset="0"/>
                      </a:endParaRPr>
                    </a:p>
                  </a:txBody>
                  <a:tcPr marL="6350" marR="6350" marT="6350" marB="0" anchor="b"/>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22559256"/>
              </p:ext>
            </p:extLst>
          </p:nvPr>
        </p:nvGraphicFramePr>
        <p:xfrm>
          <a:off x="2235200" y="5679755"/>
          <a:ext cx="4445000" cy="495300"/>
        </p:xfrm>
        <a:graphic>
          <a:graphicData uri="http://schemas.openxmlformats.org/drawingml/2006/table">
            <a:tbl>
              <a:tblPr>
                <a:tableStyleId>{5C22544A-7EE6-4342-B048-85BDC9FD1C3A}</a:tableStyleId>
              </a:tblPr>
              <a:tblGrid>
                <a:gridCol w="3340889"/>
                <a:gridCol w="1104111"/>
              </a:tblGrid>
              <a:tr h="165100">
                <a:tc>
                  <a:txBody>
                    <a:bodyPr/>
                    <a:lstStyle/>
                    <a:p>
                      <a:pPr algn="l" fontAlgn="b"/>
                      <a:r>
                        <a:rPr lang="en-US" sz="1000" u="none" strike="noStrike">
                          <a:effectLst/>
                        </a:rPr>
                        <a:t>Total ECAL crystal volume [m³]</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is-IS" sz="1000" u="none" strike="noStrike">
                          <a:effectLst/>
                        </a:rPr>
                        <a:t>12</a:t>
                      </a:r>
                      <a:endParaRPr lang="is-IS" sz="1000" b="0" i="0" u="none" strike="noStrike">
                        <a:solidFill>
                          <a:srgbClr val="000000"/>
                        </a:solidFill>
                        <a:effectLst/>
                        <a:latin typeface="Arial" charset="0"/>
                      </a:endParaRPr>
                    </a:p>
                  </a:txBody>
                  <a:tcPr marL="6350" marR="6350" marT="6350" marB="0" anchor="b"/>
                </a:tc>
              </a:tr>
              <a:tr h="165100">
                <a:tc>
                  <a:txBody>
                    <a:bodyPr/>
                    <a:lstStyle/>
                    <a:p>
                      <a:pPr algn="l" fontAlgn="b"/>
                      <a:r>
                        <a:rPr lang="en-US" sz="1000" u="none" strike="noStrike">
                          <a:effectLst/>
                        </a:rPr>
                        <a:t>Grand total ECAL (barrel+endcap) [# channels]</a:t>
                      </a:r>
                      <a:endParaRPr lang="en-US" sz="1000" b="0" i="0" u="none" strike="noStrike">
                        <a:solidFill>
                          <a:srgbClr val="980000"/>
                        </a:solidFill>
                        <a:effectLst/>
                        <a:latin typeface="Arial" charset="0"/>
                      </a:endParaRPr>
                    </a:p>
                  </a:txBody>
                  <a:tcPr marL="6350" marR="6350" marT="6350" marB="0" anchor="b"/>
                </a:tc>
                <a:tc>
                  <a:txBody>
                    <a:bodyPr/>
                    <a:lstStyle/>
                    <a:p>
                      <a:pPr algn="r" fontAlgn="b"/>
                      <a:r>
                        <a:rPr lang="is-IS" sz="1000" u="none" strike="noStrike">
                          <a:effectLst/>
                        </a:rPr>
                        <a:t>1206600</a:t>
                      </a:r>
                      <a:endParaRPr lang="is-IS" sz="1000" b="0" i="0" u="none" strike="noStrike">
                        <a:solidFill>
                          <a:srgbClr val="980000"/>
                        </a:solidFill>
                        <a:effectLst/>
                        <a:latin typeface="Arial" charset="0"/>
                      </a:endParaRPr>
                    </a:p>
                  </a:txBody>
                  <a:tcPr marL="6350" marR="6350" marT="6350" marB="0" anchor="b"/>
                </a:tc>
              </a:tr>
              <a:tr h="165100">
                <a:tc>
                  <a:txBody>
                    <a:bodyPr/>
                    <a:lstStyle/>
                    <a:p>
                      <a:pPr algn="l" fontAlgn="b"/>
                      <a:r>
                        <a:rPr lang="en-US" sz="1000" u="none" strike="noStrike">
                          <a:effectLst/>
                        </a:rPr>
                        <a:t>Grand total ECAL (barrel+endcap) [k€]</a:t>
                      </a:r>
                      <a:endParaRPr lang="en-US" sz="1000" b="1" i="0" u="none" strike="noStrike">
                        <a:solidFill>
                          <a:srgbClr val="980000"/>
                        </a:solidFill>
                        <a:effectLst/>
                        <a:latin typeface="Arial" charset="0"/>
                      </a:endParaRPr>
                    </a:p>
                  </a:txBody>
                  <a:tcPr marL="6350" marR="6350" marT="6350" marB="0" anchor="b"/>
                </a:tc>
                <a:tc>
                  <a:txBody>
                    <a:bodyPr/>
                    <a:lstStyle/>
                    <a:p>
                      <a:pPr algn="r" fontAlgn="b"/>
                      <a:r>
                        <a:rPr lang="fi-FI" sz="1000" u="none" strike="noStrike" dirty="0">
                          <a:effectLst/>
                        </a:rPr>
                        <a:t>101686</a:t>
                      </a:r>
                      <a:endParaRPr lang="fi-FI" sz="1000" b="1" i="0" u="none" strike="noStrike" dirty="0">
                        <a:solidFill>
                          <a:srgbClr val="980000"/>
                        </a:solidFill>
                        <a:effectLst/>
                        <a:latin typeface="Arial" charset="0"/>
                      </a:endParaRPr>
                    </a:p>
                  </a:txBody>
                  <a:tcPr marL="6350" marR="6350" marT="6350" marB="0" anchor="b"/>
                </a:tc>
              </a:tr>
            </a:tbl>
          </a:graphicData>
        </a:graphic>
      </p:graphicFrame>
      <p:graphicFrame>
        <p:nvGraphicFramePr>
          <p:cNvPr id="17" name="Chart 16" title="Grafico"/>
          <p:cNvGraphicFramePr>
            <a:graphicFrameLocks/>
          </p:cNvGraphicFramePr>
          <p:nvPr>
            <p:extLst>
              <p:ext uri="{D42A27DB-BD31-4B8C-83A1-F6EECF244321}">
                <p14:modId xmlns:p14="http://schemas.microsoft.com/office/powerpoint/2010/main" val="1372001706"/>
              </p:ext>
            </p:extLst>
          </p:nvPr>
        </p:nvGraphicFramePr>
        <p:xfrm>
          <a:off x="7010400" y="5434013"/>
          <a:ext cx="1803400" cy="1423987"/>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p:cNvSpPr txBox="1"/>
          <p:nvPr/>
        </p:nvSpPr>
        <p:spPr>
          <a:xfrm>
            <a:off x="3385740" y="6219410"/>
            <a:ext cx="2282033" cy="523218"/>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800" b="1"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~100 </a:t>
            </a:r>
            <a:r>
              <a:rPr kumimoji="0" lang="en-US" sz="2800" b="1" i="0" u="none" strike="noStrike" cap="none" spc="0" normalizeH="0" baseline="0" dirty="0" err="1" smtClean="0">
                <a:ln>
                  <a:noFill/>
                </a:ln>
                <a:solidFill>
                  <a:srgbClr val="464653"/>
                </a:solidFill>
                <a:effectLst/>
                <a:uFill>
                  <a:solidFill>
                    <a:srgbClr val="464653"/>
                  </a:solidFill>
                </a:uFill>
                <a:latin typeface="+mn-lt"/>
                <a:ea typeface="+mn-ea"/>
                <a:cs typeface="+mn-cs"/>
                <a:sym typeface="Helvetica"/>
              </a:rPr>
              <a:t>Meuros</a:t>
            </a:r>
            <a:endParaRPr kumimoji="0" lang="en-US" sz="2800" b="1"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
        <p:nvSpPr>
          <p:cNvPr id="19" name="TextBox 18"/>
          <p:cNvSpPr txBox="1"/>
          <p:nvPr/>
        </p:nvSpPr>
        <p:spPr>
          <a:xfrm>
            <a:off x="7677114" y="2062096"/>
            <a:ext cx="1272141" cy="523218"/>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800" b="1" i="0" u="none" strike="noStrike" cap="none" spc="0" normalizeH="0" baseline="0" smtClean="0">
                <a:ln>
                  <a:noFill/>
                </a:ln>
                <a:solidFill>
                  <a:srgbClr val="464653"/>
                </a:solidFill>
                <a:effectLst/>
                <a:uFill>
                  <a:solidFill>
                    <a:srgbClr val="464653"/>
                  </a:solidFill>
                </a:uFill>
                <a:latin typeface="+mn-lt"/>
                <a:ea typeface="+mn-ea"/>
                <a:cs typeface="+mn-cs"/>
                <a:sym typeface="Helvetica"/>
              </a:rPr>
              <a:t>(</a:t>
            </a:r>
            <a:r>
              <a:rPr kumimoji="0" lang="en-US" sz="2800" b="1"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35kW)</a:t>
            </a:r>
            <a:endParaRPr kumimoji="0" lang="en-US" sz="2800" b="1"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graphicFrame>
        <p:nvGraphicFramePr>
          <p:cNvPr id="12" name="Table 11"/>
          <p:cNvGraphicFramePr>
            <a:graphicFrameLocks noGrp="1"/>
          </p:cNvGraphicFramePr>
          <p:nvPr>
            <p:extLst>
              <p:ext uri="{D42A27DB-BD31-4B8C-83A1-F6EECF244321}">
                <p14:modId xmlns:p14="http://schemas.microsoft.com/office/powerpoint/2010/main" val="1881166027"/>
              </p:ext>
            </p:extLst>
          </p:nvPr>
        </p:nvGraphicFramePr>
        <p:xfrm>
          <a:off x="4912759" y="1051621"/>
          <a:ext cx="2618341" cy="800100"/>
        </p:xfrm>
        <a:graphic>
          <a:graphicData uri="http://schemas.openxmlformats.org/drawingml/2006/table">
            <a:tbl>
              <a:tblPr>
                <a:tableStyleId>{5C22544A-7EE6-4342-B048-85BDC9FD1C3A}</a:tableStyleId>
              </a:tblPr>
              <a:tblGrid>
                <a:gridCol w="2064094"/>
                <a:gridCol w="554247"/>
              </a:tblGrid>
              <a:tr h="200025">
                <a:tc>
                  <a:txBody>
                    <a:bodyPr/>
                    <a:lstStyle/>
                    <a:p>
                      <a:pPr algn="l" fontAlgn="b"/>
                      <a:r>
                        <a:rPr lang="en-US" sz="1000" u="none" strike="noStrike">
                          <a:effectLst/>
                        </a:rPr>
                        <a:t>Barrel ECAL</a:t>
                      </a:r>
                      <a:endParaRPr lang="en-US" sz="1000" b="1" i="0" u="none" strike="noStrike">
                        <a:solidFill>
                          <a:srgbClr val="000000"/>
                        </a:solidFill>
                        <a:effectLst/>
                        <a:latin typeface="Arial" charset="0"/>
                      </a:endParaRPr>
                    </a:p>
                  </a:txBody>
                  <a:tcPr marL="6350" marR="6350" marT="6350" marB="0" anchor="b"/>
                </a:tc>
                <a:tc>
                  <a:txBody>
                    <a:bodyPr/>
                    <a:lstStyle/>
                    <a:p>
                      <a:pPr algn="l" fontAlgn="b"/>
                      <a:r>
                        <a:rPr lang="sk-SK" sz="1000" u="none" strike="noStrike">
                          <a:effectLst/>
                        </a:rPr>
                        <a:t> </a:t>
                      </a:r>
                      <a:endParaRPr lang="sk-SK" sz="1000" b="0" i="0" u="none" strike="noStrike">
                        <a:solidFill>
                          <a:srgbClr val="000000"/>
                        </a:solidFill>
                        <a:effectLst/>
                        <a:latin typeface="Arial" charset="0"/>
                      </a:endParaRPr>
                    </a:p>
                  </a:txBody>
                  <a:tcPr marL="6350" marR="6350" marT="6350" marB="0" anchor="b"/>
                </a:tc>
              </a:tr>
              <a:tr h="200025">
                <a:tc>
                  <a:txBody>
                    <a:bodyPr/>
                    <a:lstStyle/>
                    <a:p>
                      <a:pPr algn="l" fontAlgn="b"/>
                      <a:r>
                        <a:rPr lang="en-US" sz="1000" u="none" strike="noStrike">
                          <a:effectLst/>
                        </a:rPr>
                        <a:t>Total SiPM power (kW)</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nb-NO" sz="1000" u="none" strike="noStrike">
                          <a:effectLst/>
                        </a:rPr>
                        <a:t>1.7172</a:t>
                      </a:r>
                      <a:endParaRPr lang="nb-NO" sz="1000" b="0" i="0" u="none" strike="noStrike">
                        <a:solidFill>
                          <a:srgbClr val="000000"/>
                        </a:solidFill>
                        <a:effectLst/>
                        <a:latin typeface="Arial" charset="0"/>
                      </a:endParaRPr>
                    </a:p>
                  </a:txBody>
                  <a:tcPr marL="6350" marR="6350" marT="6350" marB="0" anchor="b"/>
                </a:tc>
              </a:tr>
              <a:tr h="200025">
                <a:tc>
                  <a:txBody>
                    <a:bodyPr/>
                    <a:lstStyle/>
                    <a:p>
                      <a:pPr algn="l" fontAlgn="b"/>
                      <a:r>
                        <a:rPr lang="en-US" sz="1000" u="none" strike="noStrike">
                          <a:effectLst/>
                        </a:rPr>
                        <a:t>Total electronics (kW)</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hr-HR" sz="1000" u="none" strike="noStrike">
                          <a:effectLst/>
                        </a:rPr>
                        <a:t>23.1822</a:t>
                      </a:r>
                      <a:endParaRPr lang="hr-HR" sz="1000" b="0" i="0" u="none" strike="noStrike">
                        <a:solidFill>
                          <a:srgbClr val="000000"/>
                        </a:solidFill>
                        <a:effectLst/>
                        <a:latin typeface="Arial" charset="0"/>
                      </a:endParaRPr>
                    </a:p>
                  </a:txBody>
                  <a:tcPr marL="6350" marR="6350" marT="6350" marB="0" anchor="b"/>
                </a:tc>
              </a:tr>
              <a:tr h="200025">
                <a:tc>
                  <a:txBody>
                    <a:bodyPr/>
                    <a:lstStyle/>
                    <a:p>
                      <a:pPr algn="l" fontAlgn="b"/>
                      <a:r>
                        <a:rPr lang="en-US" sz="1000" u="none" strike="noStrike">
                          <a:effectLst/>
                        </a:rPr>
                        <a:t>Total barrel ECAL power (kW)</a:t>
                      </a:r>
                      <a:endParaRPr lang="en-US" sz="1000" b="1" i="0" u="none" strike="noStrike">
                        <a:solidFill>
                          <a:srgbClr val="000000"/>
                        </a:solidFill>
                        <a:effectLst/>
                        <a:latin typeface="Arial" charset="0"/>
                      </a:endParaRPr>
                    </a:p>
                  </a:txBody>
                  <a:tcPr marL="6350" marR="6350" marT="6350" marB="0" anchor="b"/>
                </a:tc>
                <a:tc>
                  <a:txBody>
                    <a:bodyPr/>
                    <a:lstStyle/>
                    <a:p>
                      <a:pPr algn="r" fontAlgn="b"/>
                      <a:r>
                        <a:rPr lang="it-IT" sz="1000" u="none" strike="noStrike" dirty="0">
                          <a:effectLst/>
                        </a:rPr>
                        <a:t>24.8994</a:t>
                      </a:r>
                      <a:endParaRPr lang="it-IT" sz="1000" b="1" i="0" u="none" strike="noStrike" dirty="0">
                        <a:solidFill>
                          <a:srgbClr val="000000"/>
                        </a:solidFill>
                        <a:effectLst/>
                        <a:latin typeface="Arial" charset="0"/>
                      </a:endParaRPr>
                    </a:p>
                  </a:txBody>
                  <a:tcPr marL="6350" marR="6350" marT="6350" marB="0" anchor="b"/>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503164655"/>
              </p:ext>
            </p:extLst>
          </p:nvPr>
        </p:nvGraphicFramePr>
        <p:xfrm>
          <a:off x="4912759" y="1862766"/>
          <a:ext cx="2628900" cy="800100"/>
        </p:xfrm>
        <a:graphic>
          <a:graphicData uri="http://schemas.openxmlformats.org/drawingml/2006/table">
            <a:tbl>
              <a:tblPr>
                <a:tableStyleId>{5C22544A-7EE6-4342-B048-85BDC9FD1C3A}</a:tableStyleId>
              </a:tblPr>
              <a:tblGrid>
                <a:gridCol w="2072418"/>
                <a:gridCol w="556482"/>
              </a:tblGrid>
              <a:tr h="200025">
                <a:tc>
                  <a:txBody>
                    <a:bodyPr/>
                    <a:lstStyle/>
                    <a:p>
                      <a:pPr algn="l" fontAlgn="b"/>
                      <a:r>
                        <a:rPr lang="en-US" sz="1000" u="none" strike="noStrike">
                          <a:effectLst/>
                        </a:rPr>
                        <a:t>2 Endcaps ECAL</a:t>
                      </a:r>
                      <a:endParaRPr lang="en-US" sz="1000" b="1" i="0" u="none" strike="noStrike">
                        <a:solidFill>
                          <a:srgbClr val="000000"/>
                        </a:solidFill>
                        <a:effectLst/>
                        <a:latin typeface="Arial" charset="0"/>
                      </a:endParaRPr>
                    </a:p>
                  </a:txBody>
                  <a:tcPr marL="6350" marR="6350" marT="6350" marB="0" anchor="b"/>
                </a:tc>
                <a:tc>
                  <a:txBody>
                    <a:bodyPr/>
                    <a:lstStyle/>
                    <a:p>
                      <a:pPr algn="l" fontAlgn="b"/>
                      <a:r>
                        <a:rPr lang="sk-SK" sz="1000" u="none" strike="noStrike">
                          <a:effectLst/>
                        </a:rPr>
                        <a:t> </a:t>
                      </a:r>
                      <a:endParaRPr lang="sk-SK" sz="1000" b="0" i="0" u="none" strike="noStrike">
                        <a:solidFill>
                          <a:srgbClr val="000000"/>
                        </a:solidFill>
                        <a:effectLst/>
                        <a:latin typeface="Arial" charset="0"/>
                      </a:endParaRPr>
                    </a:p>
                  </a:txBody>
                  <a:tcPr marL="6350" marR="6350" marT="6350" marB="0" anchor="b"/>
                </a:tc>
              </a:tr>
              <a:tr h="200025">
                <a:tc>
                  <a:txBody>
                    <a:bodyPr/>
                    <a:lstStyle/>
                    <a:p>
                      <a:pPr algn="l" fontAlgn="b"/>
                      <a:r>
                        <a:rPr lang="en-US" sz="1000" u="none" strike="noStrike">
                          <a:effectLst/>
                        </a:rPr>
                        <a:t>Total SiPM power (kW)</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nb-NO" sz="1000" u="none" strike="noStrike">
                          <a:effectLst/>
                        </a:rPr>
                        <a:t>0.696</a:t>
                      </a:r>
                      <a:endParaRPr lang="nb-NO" sz="1000" b="0" i="0" u="none" strike="noStrike">
                        <a:solidFill>
                          <a:srgbClr val="000000"/>
                        </a:solidFill>
                        <a:effectLst/>
                        <a:latin typeface="Arial" charset="0"/>
                      </a:endParaRPr>
                    </a:p>
                  </a:txBody>
                  <a:tcPr marL="6350" marR="6350" marT="6350" marB="0" anchor="b"/>
                </a:tc>
              </a:tr>
              <a:tr h="200025">
                <a:tc>
                  <a:txBody>
                    <a:bodyPr/>
                    <a:lstStyle/>
                    <a:p>
                      <a:pPr algn="l" fontAlgn="b"/>
                      <a:r>
                        <a:rPr lang="en-US" sz="1000" u="none" strike="noStrike">
                          <a:effectLst/>
                        </a:rPr>
                        <a:t>Total electronics (kW)</a:t>
                      </a:r>
                      <a:endParaRPr lang="en-US" sz="1000" b="0" i="0" u="none" strike="noStrike">
                        <a:solidFill>
                          <a:srgbClr val="000000"/>
                        </a:solidFill>
                        <a:effectLst/>
                        <a:latin typeface="Arial" charset="0"/>
                      </a:endParaRPr>
                    </a:p>
                  </a:txBody>
                  <a:tcPr marL="6350" marR="6350" marT="6350" marB="0" anchor="b"/>
                </a:tc>
                <a:tc>
                  <a:txBody>
                    <a:bodyPr/>
                    <a:lstStyle/>
                    <a:p>
                      <a:pPr algn="r" fontAlgn="b"/>
                      <a:r>
                        <a:rPr lang="uk-UA" sz="1000" u="none" strike="noStrike">
                          <a:effectLst/>
                        </a:rPr>
                        <a:t>9.396</a:t>
                      </a:r>
                      <a:endParaRPr lang="uk-UA" sz="1000" b="0" i="0" u="none" strike="noStrike">
                        <a:solidFill>
                          <a:srgbClr val="000000"/>
                        </a:solidFill>
                        <a:effectLst/>
                        <a:latin typeface="Arial" charset="0"/>
                      </a:endParaRPr>
                    </a:p>
                  </a:txBody>
                  <a:tcPr marL="6350" marR="6350" marT="6350" marB="0" anchor="b"/>
                </a:tc>
              </a:tr>
              <a:tr h="200025">
                <a:tc>
                  <a:txBody>
                    <a:bodyPr/>
                    <a:lstStyle/>
                    <a:p>
                      <a:pPr algn="l" fontAlgn="b"/>
                      <a:r>
                        <a:rPr lang="en-US" sz="1000" u="none" strike="noStrike">
                          <a:effectLst/>
                        </a:rPr>
                        <a:t>Total endcap</a:t>
                      </a:r>
                      <a:endParaRPr lang="en-US" sz="1000" b="1" i="0" u="none" strike="noStrike">
                        <a:solidFill>
                          <a:srgbClr val="000000"/>
                        </a:solidFill>
                        <a:effectLst/>
                        <a:latin typeface="Arial" charset="0"/>
                      </a:endParaRPr>
                    </a:p>
                  </a:txBody>
                  <a:tcPr marL="6350" marR="6350" marT="6350" marB="0" anchor="b"/>
                </a:tc>
                <a:tc>
                  <a:txBody>
                    <a:bodyPr/>
                    <a:lstStyle/>
                    <a:p>
                      <a:pPr algn="r" fontAlgn="b"/>
                      <a:r>
                        <a:rPr lang="hr-HR" sz="1000" u="none" strike="noStrike" dirty="0">
                          <a:effectLst/>
                        </a:rPr>
                        <a:t>10.092</a:t>
                      </a:r>
                      <a:endParaRPr lang="hr-HR" sz="1000" b="1" i="0" u="none" strike="noStrike" dirty="0">
                        <a:solidFill>
                          <a:srgbClr val="000000"/>
                        </a:solidFill>
                        <a:effectLst/>
                        <a:latin typeface="Arial" charset="0"/>
                      </a:endParaRPr>
                    </a:p>
                  </a:txBody>
                  <a:tcPr marL="6350" marR="6350" marT="6350" marB="0" anchor="b"/>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690733277"/>
              </p:ext>
            </p:extLst>
          </p:nvPr>
        </p:nvGraphicFramePr>
        <p:xfrm>
          <a:off x="4923318" y="2674791"/>
          <a:ext cx="3064982" cy="200025"/>
        </p:xfrm>
        <a:graphic>
          <a:graphicData uri="http://schemas.openxmlformats.org/drawingml/2006/table">
            <a:tbl>
              <a:tblPr>
                <a:tableStyleId>{5C22544A-7EE6-4342-B048-85BDC9FD1C3A}</a:tableStyleId>
              </a:tblPr>
              <a:tblGrid>
                <a:gridCol w="2416190"/>
                <a:gridCol w="648792"/>
              </a:tblGrid>
              <a:tr h="200025">
                <a:tc>
                  <a:txBody>
                    <a:bodyPr/>
                    <a:lstStyle/>
                    <a:p>
                      <a:pPr algn="l" fontAlgn="b"/>
                      <a:r>
                        <a:rPr lang="en-US" sz="1000" u="none" strike="noStrike">
                          <a:effectLst/>
                        </a:rPr>
                        <a:t>Grand total ECAL (barrel+endcap) [kW]</a:t>
                      </a:r>
                      <a:endParaRPr lang="en-US" sz="1000" b="1" i="0" u="none" strike="noStrike">
                        <a:solidFill>
                          <a:srgbClr val="980000"/>
                        </a:solidFill>
                        <a:effectLst/>
                        <a:latin typeface="Arial" charset="0"/>
                      </a:endParaRPr>
                    </a:p>
                  </a:txBody>
                  <a:tcPr marL="6350" marR="6350" marT="6350" marB="0" anchor="b"/>
                </a:tc>
                <a:tc>
                  <a:txBody>
                    <a:bodyPr/>
                    <a:lstStyle/>
                    <a:p>
                      <a:pPr algn="r" fontAlgn="b"/>
                      <a:r>
                        <a:rPr lang="en-US" sz="1000" u="none" strike="noStrike" dirty="0">
                          <a:effectLst/>
                        </a:rPr>
                        <a:t>35</a:t>
                      </a:r>
                      <a:endParaRPr lang="en-US" sz="1000" b="1" i="0" u="none" strike="noStrike" dirty="0">
                        <a:solidFill>
                          <a:srgbClr val="980000"/>
                        </a:solidFill>
                        <a:effectLst/>
                        <a:latin typeface="Arial" charset="0"/>
                      </a:endParaRPr>
                    </a:p>
                  </a:txBody>
                  <a:tcPr marL="6350" marR="6350" marT="6350" marB="0" anchor="b"/>
                </a:tc>
              </a:tr>
            </a:tbl>
          </a:graphicData>
        </a:graphic>
      </p:graphicFrame>
    </p:spTree>
    <p:extLst>
      <p:ext uri="{BB962C8B-B14F-4D97-AF65-F5344CB8AC3E}">
        <p14:creationId xmlns:p14="http://schemas.microsoft.com/office/powerpoint/2010/main" val="1634817763"/>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63783"/>
            <a:ext cx="8686800" cy="833377"/>
          </a:xfrm>
        </p:spPr>
        <p:txBody>
          <a:bodyPr>
            <a:noAutofit/>
          </a:bodyPr>
          <a:lstStyle/>
          <a:p>
            <a:r>
              <a:rPr lang="en-US" dirty="0" smtClean="0"/>
              <a:t>Summary</a:t>
            </a:r>
            <a:endParaRPr lang="en-US" dirty="0"/>
          </a:p>
        </p:txBody>
      </p:sp>
      <p:sp>
        <p:nvSpPr>
          <p:cNvPr id="3" name="Text Placeholder 2"/>
          <p:cNvSpPr>
            <a:spLocks noGrp="1"/>
          </p:cNvSpPr>
          <p:nvPr>
            <p:ph type="body" idx="1"/>
          </p:nvPr>
        </p:nvSpPr>
        <p:spPr>
          <a:xfrm>
            <a:off x="457199" y="1066800"/>
            <a:ext cx="8686801" cy="5791200"/>
          </a:xfrm>
        </p:spPr>
        <p:txBody>
          <a:bodyPr>
            <a:normAutofit/>
          </a:bodyPr>
          <a:lstStyle/>
          <a:p>
            <a:r>
              <a:rPr lang="en-US" sz="2400" dirty="0" smtClean="0">
                <a:solidFill>
                  <a:srgbClr val="0432FF"/>
                </a:solidFill>
              </a:rPr>
              <a:t>Puts </a:t>
            </a:r>
            <a:r>
              <a:rPr lang="en-US" sz="2400" dirty="0" err="1" smtClean="0">
                <a:solidFill>
                  <a:srgbClr val="0432FF"/>
                </a:solidFill>
              </a:rPr>
              <a:t>Z</a:t>
            </a:r>
            <a:r>
              <a:rPr lang="en-US" sz="2400" dirty="0" err="1" smtClean="0">
                <a:solidFill>
                  <a:srgbClr val="0432FF"/>
                </a:solidFill>
                <a:sym typeface="Wingdings"/>
              </a:rPr>
              <a:t>ee</a:t>
            </a:r>
            <a:r>
              <a:rPr lang="en-US" sz="2400" dirty="0" smtClean="0">
                <a:solidFill>
                  <a:srgbClr val="0432FF"/>
                </a:solidFill>
                <a:sym typeface="Wingdings"/>
              </a:rPr>
              <a:t> on equal footing with </a:t>
            </a:r>
            <a:r>
              <a:rPr lang="en-US" sz="2400" dirty="0" err="1" smtClean="0">
                <a:solidFill>
                  <a:srgbClr val="0432FF"/>
                </a:solidFill>
                <a:sym typeface="Wingdings"/>
              </a:rPr>
              <a:t>Z</a:t>
            </a:r>
            <a:r>
              <a:rPr lang="en-US" sz="2400" dirty="0" err="1" smtClean="0">
                <a:solidFill>
                  <a:srgbClr val="0432FF"/>
                </a:solidFill>
                <a:latin typeface="Symbol" charset="2"/>
                <a:ea typeface="Symbol" charset="2"/>
                <a:cs typeface="Symbol" charset="2"/>
                <a:sym typeface="Wingdings"/>
              </a:rPr>
              <a:t>mm</a:t>
            </a:r>
            <a:r>
              <a:rPr lang="en-US" sz="2400" dirty="0" smtClean="0">
                <a:solidFill>
                  <a:srgbClr val="0432FF"/>
                </a:solidFill>
                <a:sym typeface="Wingdings"/>
              </a:rPr>
              <a:t> recoil</a:t>
            </a:r>
          </a:p>
          <a:p>
            <a:pPr lvl="1"/>
            <a:r>
              <a:rPr lang="en-US" sz="2000" dirty="0" smtClean="0">
                <a:sym typeface="Wingdings"/>
              </a:rPr>
              <a:t>x3 improvement on electron </a:t>
            </a:r>
            <a:r>
              <a:rPr lang="en-US" sz="2000" dirty="0" err="1" smtClean="0">
                <a:sym typeface="Wingdings"/>
              </a:rPr>
              <a:t>Brem</a:t>
            </a:r>
            <a:r>
              <a:rPr lang="en-US" sz="2000" dirty="0" smtClean="0">
                <a:sym typeface="Wingdings"/>
              </a:rPr>
              <a:t>. energy measurement</a:t>
            </a:r>
          </a:p>
          <a:p>
            <a:r>
              <a:rPr lang="en-US" sz="2400" dirty="0" smtClean="0">
                <a:solidFill>
                  <a:srgbClr val="0432FF"/>
                </a:solidFill>
              </a:rPr>
              <a:t>Improve PFA EM shower imaging and separation</a:t>
            </a:r>
          </a:p>
          <a:p>
            <a:pPr lvl="1"/>
            <a:r>
              <a:rPr lang="en-US" sz="2000" dirty="0" smtClean="0"/>
              <a:t>x100 increase on EM shower sampling fraction (1/300 </a:t>
            </a:r>
            <a:r>
              <a:rPr lang="en-US" sz="2000" dirty="0" smtClean="0">
                <a:sym typeface="Wingdings"/>
              </a:rPr>
              <a:t></a:t>
            </a:r>
            <a:r>
              <a:rPr lang="en-US" sz="2000" dirty="0" smtClean="0"/>
              <a:t> ~1)</a:t>
            </a:r>
          </a:p>
          <a:p>
            <a:r>
              <a:rPr lang="en-US" sz="2400" dirty="0" smtClean="0">
                <a:solidFill>
                  <a:srgbClr val="0432FF"/>
                </a:solidFill>
              </a:rPr>
              <a:t>Option to Incorporate Precision Time-of-Flight System</a:t>
            </a:r>
          </a:p>
          <a:p>
            <a:pPr lvl="1"/>
            <a:r>
              <a:rPr lang="en-US" sz="2000" dirty="0" smtClean="0"/>
              <a:t>~20ps MIP/photon timing with high granularity (~3mm)</a:t>
            </a:r>
          </a:p>
          <a:p>
            <a:r>
              <a:rPr lang="en-US" sz="2400" dirty="0" smtClean="0">
                <a:solidFill>
                  <a:srgbClr val="0432FF"/>
                </a:solidFill>
              </a:rPr>
              <a:t>Option to Include Dual-Readout capabilities for hadrons</a:t>
            </a:r>
          </a:p>
          <a:p>
            <a:pPr lvl="1"/>
            <a:r>
              <a:rPr lang="en-US" sz="2000" dirty="0" smtClean="0"/>
              <a:t>Dual wavelength filters (320-400nm) for Cherenkov/</a:t>
            </a:r>
            <a:r>
              <a:rPr lang="en-US" sz="2000" dirty="0" err="1" smtClean="0"/>
              <a:t>Scint</a:t>
            </a:r>
            <a:r>
              <a:rPr lang="en-US" sz="2000" dirty="0" smtClean="0"/>
              <a:t> </a:t>
            </a:r>
            <a:r>
              <a:rPr lang="en-US" sz="2000" dirty="0" err="1" smtClean="0"/>
              <a:t>discr</a:t>
            </a:r>
            <a:r>
              <a:rPr lang="en-US" sz="2000" dirty="0" smtClean="0"/>
              <a:t>.</a:t>
            </a:r>
          </a:p>
          <a:p>
            <a:r>
              <a:rPr lang="en-US" sz="2400" dirty="0" smtClean="0">
                <a:solidFill>
                  <a:srgbClr val="0432FF"/>
                </a:solidFill>
              </a:rPr>
              <a:t>Extend Physics Program w/ EM Res. and Timing</a:t>
            </a:r>
          </a:p>
          <a:p>
            <a:pPr lvl="1"/>
            <a:r>
              <a:rPr lang="en-US" sz="2000" dirty="0" smtClean="0"/>
              <a:t>Neutrino counting (</a:t>
            </a:r>
            <a:r>
              <a:rPr lang="en-US" sz="2000" dirty="0" err="1" smtClean="0">
                <a:latin typeface="Symbol" charset="2"/>
                <a:ea typeface="Symbol" charset="2"/>
                <a:cs typeface="Symbol" charset="2"/>
              </a:rPr>
              <a:t>Z</a:t>
            </a:r>
            <a:r>
              <a:rPr lang="en-US" sz="2000" dirty="0" err="1" smtClean="0">
                <a:latin typeface="Symbol" charset="2"/>
                <a:ea typeface="Symbol" charset="2"/>
                <a:cs typeface="Symbol" charset="2"/>
                <a:sym typeface="Wingdings"/>
              </a:rPr>
              <a:t></a:t>
            </a:r>
            <a:r>
              <a:rPr lang="en-US" sz="2000" dirty="0" err="1" smtClean="0">
                <a:latin typeface="Symbol" charset="2"/>
                <a:ea typeface="Symbol" charset="2"/>
                <a:cs typeface="Symbol" charset="2"/>
              </a:rPr>
              <a:t>nng</a:t>
            </a:r>
            <a:r>
              <a:rPr lang="en-US" sz="2000" dirty="0" smtClean="0">
                <a:latin typeface="Symbol" charset="2"/>
                <a:ea typeface="Symbol" charset="2"/>
                <a:cs typeface="Symbol" charset="2"/>
              </a:rPr>
              <a:t>/</a:t>
            </a:r>
            <a:r>
              <a:rPr lang="en-US" sz="2000" dirty="0" err="1" smtClean="0">
                <a:latin typeface="Symbol" charset="2"/>
                <a:ea typeface="Symbol" charset="2"/>
                <a:cs typeface="Symbol" charset="2"/>
              </a:rPr>
              <a:t>Z</a:t>
            </a:r>
            <a:r>
              <a:rPr lang="en-US" sz="2000" dirty="0" err="1" smtClean="0">
                <a:latin typeface="Symbol" charset="2"/>
                <a:ea typeface="Symbol" charset="2"/>
                <a:cs typeface="Symbol" charset="2"/>
                <a:sym typeface="Wingdings"/>
              </a:rPr>
              <a:t></a:t>
            </a:r>
            <a:r>
              <a:rPr lang="en-US" sz="2000" dirty="0" err="1" smtClean="0">
                <a:latin typeface="Symbol" charset="2"/>
                <a:ea typeface="Symbol" charset="2"/>
                <a:cs typeface="Symbol" charset="2"/>
              </a:rPr>
              <a:t>mmg</a:t>
            </a:r>
            <a:r>
              <a:rPr lang="en-US" sz="2000" dirty="0" smtClean="0"/>
              <a:t>), Long-lived Particles,    </a:t>
            </a:r>
            <a:r>
              <a:rPr lang="en-US" sz="2000" dirty="0" err="1" smtClean="0"/>
              <a:t>Cosmics</a:t>
            </a:r>
            <a:r>
              <a:rPr lang="en-US" sz="2000" dirty="0" smtClean="0"/>
              <a:t>/Out-of-time background reduction for missing energy</a:t>
            </a:r>
            <a:endParaRPr lang="en-US" sz="2000" dirty="0" smtClean="0">
              <a:latin typeface="Symbol" charset="2"/>
              <a:ea typeface="Symbol" charset="2"/>
              <a:cs typeface="Symbol" charset="2"/>
            </a:endParaRPr>
          </a:p>
          <a:p>
            <a:r>
              <a:rPr lang="en-US" sz="2400" dirty="0" smtClean="0">
                <a:solidFill>
                  <a:srgbClr val="0432FF"/>
                </a:solidFill>
              </a:rPr>
              <a:t>Cost-effective solution</a:t>
            </a:r>
          </a:p>
          <a:p>
            <a:pPr lvl="1"/>
            <a:r>
              <a:rPr lang="en-US" sz="2000" dirty="0" smtClean="0"/>
              <a:t>Segmented crystals with </a:t>
            </a:r>
            <a:r>
              <a:rPr lang="en-US" sz="2000" dirty="0" err="1" smtClean="0"/>
              <a:t>SiPM</a:t>
            </a:r>
            <a:r>
              <a:rPr lang="en-US" sz="2000" dirty="0" smtClean="0"/>
              <a:t> readout</a:t>
            </a:r>
            <a:endParaRPr lang="en-US" sz="2000"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16</a:t>
            </a:fld>
            <a:endParaRPr lang="uk-UA"/>
          </a:p>
        </p:txBody>
      </p:sp>
    </p:spTree>
    <p:extLst>
      <p:ext uri="{BB962C8B-B14F-4D97-AF65-F5344CB8AC3E}">
        <p14:creationId xmlns:p14="http://schemas.microsoft.com/office/powerpoint/2010/main" val="1287525179"/>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uk-UA" smtClean="0"/>
              <a:pPr lvl="0"/>
              <a:t>17</a:t>
            </a:fld>
            <a:endParaRPr lang="uk-UA"/>
          </a:p>
        </p:txBody>
      </p:sp>
      <p:sp>
        <p:nvSpPr>
          <p:cNvPr id="3" name="TextBox 2"/>
          <p:cNvSpPr txBox="1"/>
          <p:nvPr/>
        </p:nvSpPr>
        <p:spPr>
          <a:xfrm>
            <a:off x="987096" y="3611301"/>
            <a:ext cx="4171973" cy="76943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4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Additional slides</a:t>
            </a:r>
            <a:endParaRPr kumimoji="0" lang="en-US" sz="4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Tree>
    <p:extLst>
      <p:ext uri="{BB962C8B-B14F-4D97-AF65-F5344CB8AC3E}">
        <p14:creationId xmlns:p14="http://schemas.microsoft.com/office/powerpoint/2010/main" val="66656912"/>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 Bremsstrahlung in Tracker</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18</a:t>
            </a:fld>
            <a:endParaRPr lang="uk-UA"/>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29230"/>
          <a:stretch/>
        </p:blipFill>
        <p:spPr>
          <a:xfrm>
            <a:off x="457200" y="1135589"/>
            <a:ext cx="8229600" cy="5499100"/>
          </a:xfrm>
          <a:prstGeom prst="rect">
            <a:avLst/>
          </a:prstGeom>
        </p:spPr>
      </p:pic>
      <p:sp>
        <p:nvSpPr>
          <p:cNvPr id="6" name="TextBox 5"/>
          <p:cNvSpPr txBox="1"/>
          <p:nvPr/>
        </p:nvSpPr>
        <p:spPr>
          <a:xfrm>
            <a:off x="7652185" y="4097438"/>
            <a:ext cx="1358703" cy="738662"/>
          </a:xfrm>
          <a:prstGeom prst="rect">
            <a:avLst/>
          </a:prstGeom>
          <a:noFill/>
          <a:ln w="12700" cap="flat">
            <a:solidFill>
              <a:schemeClr val="accent1"/>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Count Tracks</a:t>
            </a:r>
          </a:p>
          <a:p>
            <a:pPr marL="0" marR="0" indent="0" algn="ctr" defTabSz="457200" rtl="0" fontAlgn="auto" latinLnBrk="1" hangingPunct="0">
              <a:lnSpc>
                <a:spcPct val="100000"/>
              </a:lnSpc>
              <a:spcBef>
                <a:spcPts val="0"/>
              </a:spcBef>
              <a:spcAft>
                <a:spcPts val="0"/>
              </a:spcAft>
              <a:buClrTx/>
              <a:buSzTx/>
              <a:buFontTx/>
              <a:buNone/>
              <a:tabLst/>
            </a:pPr>
            <a:r>
              <a:rPr lang="en-US" dirty="0" smtClean="0"/>
              <a:t>(</a:t>
            </a:r>
            <a:r>
              <a:rPr lang="en-US" dirty="0" err="1" smtClean="0"/>
              <a:t>e+,e</a:t>
            </a:r>
            <a:r>
              <a:rPr lang="en-US" dirty="0" smtClean="0"/>
              <a:t>-, photons)</a:t>
            </a:r>
          </a:p>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Crossing Here</a:t>
            </a:r>
            <a:endParaRPr kumimoji="0" lang="en-US" sz="1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
        <p:nvSpPr>
          <p:cNvPr id="7" name="TextBox 6"/>
          <p:cNvSpPr txBox="1"/>
          <p:nvPr/>
        </p:nvSpPr>
        <p:spPr>
          <a:xfrm>
            <a:off x="7649689" y="3008875"/>
            <a:ext cx="1384351" cy="523218"/>
          </a:xfrm>
          <a:prstGeom prst="rect">
            <a:avLst/>
          </a:prstGeom>
          <a:noFill/>
          <a:ln w="12700" cap="flat">
            <a:solidFill>
              <a:schemeClr val="accent1"/>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Tracker Material</a:t>
            </a:r>
          </a:p>
          <a:p>
            <a:pPr marL="0" marR="0" indent="0" algn="ctr" defTabSz="457200" rtl="0" fontAlgn="auto" latinLnBrk="1" hangingPunct="0">
              <a:lnSpc>
                <a:spcPct val="100000"/>
              </a:lnSpc>
              <a:spcBef>
                <a:spcPts val="0"/>
              </a:spcBef>
              <a:spcAft>
                <a:spcPts val="0"/>
              </a:spcAft>
              <a:buClrTx/>
              <a:buSzTx/>
              <a:buFontTx/>
              <a:buNone/>
              <a:tabLst/>
            </a:pPr>
            <a:r>
              <a:rPr lang="en-US" dirty="0" smtClean="0"/>
              <a:t>Increasing</a:t>
            </a:r>
            <a:endParaRPr kumimoji="0" lang="en-US" sz="1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cxnSp>
        <p:nvCxnSpPr>
          <p:cNvPr id="9" name="Straight Arrow Connector 8"/>
          <p:cNvCxnSpPr/>
          <p:nvPr/>
        </p:nvCxnSpPr>
        <p:spPr>
          <a:xfrm flipV="1">
            <a:off x="7488820" y="2598477"/>
            <a:ext cx="0" cy="1128572"/>
          </a:xfrm>
          <a:prstGeom prst="straightConnector1">
            <a:avLst/>
          </a:prstGeom>
          <a:noFill/>
          <a:ln w="57150" cap="flat">
            <a:solidFill>
              <a:srgbClr val="727CA3"/>
            </a:solidFill>
            <a:prstDash val="solid"/>
            <a:round/>
            <a:tailEnd type="triangle"/>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sp>
        <p:nvSpPr>
          <p:cNvPr id="10" name="TextBox 9"/>
          <p:cNvSpPr txBox="1"/>
          <p:nvPr/>
        </p:nvSpPr>
        <p:spPr>
          <a:xfrm>
            <a:off x="2731826" y="6481019"/>
            <a:ext cx="1932579" cy="30777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6-Layer </a:t>
            </a:r>
            <a:r>
              <a:rPr kumimoji="0" lang="en-US" sz="1400" b="0" i="0" u="none" strike="noStrike" cap="none" spc="0" normalizeH="0" baseline="0" smtClean="0">
                <a:ln>
                  <a:noFill/>
                </a:ln>
                <a:solidFill>
                  <a:srgbClr val="464653"/>
                </a:solidFill>
                <a:effectLst/>
                <a:uFill>
                  <a:solidFill>
                    <a:srgbClr val="464653"/>
                  </a:solidFill>
                </a:uFill>
                <a:latin typeface="+mn-lt"/>
                <a:ea typeface="+mn-ea"/>
                <a:cs typeface="+mn-cs"/>
                <a:sym typeface="Helvetica"/>
              </a:rPr>
              <a:t>Silicon Tracker</a:t>
            </a:r>
            <a:endParaRPr kumimoji="0" lang="en-US" sz="1400" b="0" i="0" u="none" strike="noStrike" cap="none" spc="0" normalizeH="0" baseline="0">
              <a:ln>
                <a:noFill/>
              </a:ln>
              <a:solidFill>
                <a:srgbClr val="464653"/>
              </a:solidFill>
              <a:effectLst/>
              <a:uFill>
                <a:solidFill>
                  <a:srgbClr val="464653"/>
                </a:solidFill>
              </a:uFill>
              <a:latin typeface="+mn-lt"/>
              <a:ea typeface="+mn-ea"/>
              <a:cs typeface="+mn-cs"/>
              <a:sym typeface="Helvetica"/>
            </a:endParaRPr>
          </a:p>
        </p:txBody>
      </p:sp>
      <p:sp>
        <p:nvSpPr>
          <p:cNvPr id="11" name="TextBox 10"/>
          <p:cNvSpPr txBox="1"/>
          <p:nvPr/>
        </p:nvSpPr>
        <p:spPr>
          <a:xfrm>
            <a:off x="6495360" y="6481019"/>
            <a:ext cx="911466" cy="30777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S-</a:t>
            </a:r>
            <a:r>
              <a:rPr kumimoji="0" lang="en-US" sz="1400" b="0" i="0" u="none" strike="noStrike" cap="none" spc="0" normalizeH="0" baseline="0" dirty="0" err="1" smtClean="0">
                <a:ln>
                  <a:noFill/>
                </a:ln>
                <a:solidFill>
                  <a:srgbClr val="464653"/>
                </a:solidFill>
                <a:effectLst/>
                <a:uFill>
                  <a:solidFill>
                    <a:srgbClr val="464653"/>
                  </a:solidFill>
                </a:uFill>
                <a:latin typeface="+mn-lt"/>
                <a:ea typeface="+mn-ea"/>
                <a:cs typeface="+mn-cs"/>
                <a:sym typeface="Helvetica"/>
              </a:rPr>
              <a:t>CEPCal</a:t>
            </a:r>
            <a:endParaRPr kumimoji="0" lang="en-US" sz="1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Tree>
    <p:extLst>
      <p:ext uri="{BB962C8B-B14F-4D97-AF65-F5344CB8AC3E}">
        <p14:creationId xmlns:p14="http://schemas.microsoft.com/office/powerpoint/2010/main" val="1586207994"/>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Regimes of EM Resolution</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19</a:t>
            </a:fld>
            <a:endParaRPr lang="uk-UA" dirty="0"/>
          </a:p>
        </p:txBody>
      </p:sp>
      <p:pic>
        <p:nvPicPr>
          <p:cNvPr id="5" name="Picture 6" descr="sampres.png"/>
          <p:cNvPicPr>
            <a:picLocks noChangeAspect="1"/>
          </p:cNvPicPr>
          <p:nvPr/>
        </p:nvPicPr>
        <p:blipFill>
          <a:blip r:embed="rId4"/>
          <a:srcRect l="1196" b="10332"/>
          <a:stretch>
            <a:fillRect/>
          </a:stretch>
        </p:blipFill>
        <p:spPr bwMode="auto">
          <a:xfrm>
            <a:off x="2209800" y="2601409"/>
            <a:ext cx="5205413" cy="3279775"/>
          </a:xfrm>
          <a:prstGeom prst="rect">
            <a:avLst/>
          </a:prstGeom>
          <a:noFill/>
          <a:ln w="9525">
            <a:noFill/>
            <a:miter lim="800000"/>
            <a:headEnd/>
            <a:tailEnd/>
          </a:ln>
        </p:spPr>
      </p:pic>
      <p:sp>
        <p:nvSpPr>
          <p:cNvPr id="7" name="Content Placeholder 2"/>
          <p:cNvSpPr txBox="1">
            <a:spLocks/>
          </p:cNvSpPr>
          <p:nvPr/>
        </p:nvSpPr>
        <p:spPr>
          <a:xfrm>
            <a:off x="457200" y="1143000"/>
            <a:ext cx="8229600" cy="205740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marL="274320" indent="-274320" eaLnBrk="1" hangingPunct="1">
              <a:spcBef>
                <a:spcPts val="600"/>
              </a:spcBef>
              <a:buClr>
                <a:srgbClr val="727CA3"/>
              </a:buClr>
              <a:buSzPct val="76000"/>
              <a:buFont typeface="Wingdings 3"/>
              <a:buChar char=""/>
              <a:defRPr sz="2600" b="1">
                <a:solidFill>
                  <a:srgbClr val="008000"/>
                </a:solidFill>
                <a:uFill>
                  <a:solidFill/>
                </a:uFill>
                <a:latin typeface="+mn-lt"/>
                <a:ea typeface="+mn-ea"/>
                <a:cs typeface="+mn-cs"/>
                <a:sym typeface="Helvetica"/>
              </a:defRPr>
            </a:lvl1pPr>
            <a:lvl2pPr marL="584420" indent="-310100" eaLnBrk="1" hangingPunct="1">
              <a:spcBef>
                <a:spcPts val="600"/>
              </a:spcBef>
              <a:buClr>
                <a:srgbClr val="727CA3"/>
              </a:buClr>
              <a:buSzPct val="76000"/>
              <a:buFont typeface="Wingdings 3"/>
              <a:buChar char=""/>
              <a:defRPr sz="2400">
                <a:solidFill>
                  <a:srgbClr val="000090"/>
                </a:solidFill>
                <a:uFill>
                  <a:solidFill/>
                </a:uFill>
                <a:latin typeface="+mn-lt"/>
                <a:ea typeface="+mn-ea"/>
                <a:cs typeface="+mn-cs"/>
                <a:sym typeface="Helvetica"/>
              </a:defRPr>
            </a:lvl2pPr>
            <a:lvl3pPr marL="891540" indent="-297180" eaLnBrk="1" hangingPunct="1">
              <a:spcBef>
                <a:spcPts val="600"/>
              </a:spcBef>
              <a:buClr>
                <a:srgbClr val="727CA3"/>
              </a:buClr>
              <a:buSzPct val="76000"/>
              <a:buFont typeface="Wingdings 3"/>
              <a:buChar char=""/>
              <a:defRPr sz="2400">
                <a:uFill>
                  <a:solidFill/>
                </a:uFill>
                <a:latin typeface="+mn-lt"/>
                <a:ea typeface="+mn-ea"/>
                <a:cs typeface="+mn-cs"/>
                <a:sym typeface="Helvetica"/>
              </a:defRPr>
            </a:lvl3pPr>
            <a:lvl4pPr marL="1198880" indent="-330200" eaLnBrk="1" hangingPunct="1">
              <a:spcBef>
                <a:spcPts val="600"/>
              </a:spcBef>
              <a:buClr>
                <a:srgbClr val="727CA3"/>
              </a:buClr>
              <a:buSzPct val="70000"/>
              <a:buFont typeface="Wingdings 3"/>
              <a:buChar char="◻"/>
              <a:defRPr sz="2400">
                <a:uFill>
                  <a:solidFill/>
                </a:uFill>
                <a:latin typeface="+mn-lt"/>
                <a:ea typeface="+mn-ea"/>
                <a:cs typeface="+mn-cs"/>
                <a:sym typeface="Helvetica"/>
              </a:defRPr>
            </a:lvl4pPr>
            <a:lvl5pPr marL="1514475" indent="-371475" eaLnBrk="1" hangingPunct="1">
              <a:spcBef>
                <a:spcPts val="600"/>
              </a:spcBef>
              <a:buClr>
                <a:srgbClr val="727CA3"/>
              </a:buClr>
              <a:buSzPct val="70000"/>
              <a:buFont typeface="Wingdings 3"/>
              <a:buChar char="◻"/>
              <a:defRPr sz="2400">
                <a:uFill>
                  <a:solidFill/>
                </a:uFill>
                <a:latin typeface="+mn-lt"/>
                <a:ea typeface="+mn-ea"/>
                <a:cs typeface="+mn-cs"/>
                <a:sym typeface="Helvetica"/>
              </a:defRPr>
            </a:lvl5pPr>
            <a:lvl6pPr marL="1760220" indent="-297180" eaLnBrk="1" hangingPunct="1">
              <a:spcBef>
                <a:spcPts val="600"/>
              </a:spcBef>
              <a:buClr>
                <a:srgbClr val="727CA3"/>
              </a:buClr>
              <a:buSzPct val="75000"/>
              <a:buFont typeface="Wingdings 3"/>
              <a:buChar char=""/>
              <a:defRPr sz="2600">
                <a:uFill>
                  <a:solidFill/>
                </a:uFill>
                <a:latin typeface="+mn-lt"/>
                <a:ea typeface="+mn-ea"/>
                <a:cs typeface="+mn-cs"/>
                <a:sym typeface="Helvetica"/>
              </a:defRPr>
            </a:lvl6pPr>
            <a:lvl7pPr marL="1985554" indent="-339634" eaLnBrk="1" hangingPunct="1">
              <a:spcBef>
                <a:spcPts val="600"/>
              </a:spcBef>
              <a:buClr>
                <a:srgbClr val="727CA3"/>
              </a:buClr>
              <a:buSzPct val="75000"/>
              <a:buFont typeface="Wingdings 3"/>
              <a:buChar char=""/>
              <a:defRPr sz="2600">
                <a:uFill>
                  <a:solidFill/>
                </a:uFill>
                <a:latin typeface="+mn-lt"/>
                <a:ea typeface="+mn-ea"/>
                <a:cs typeface="+mn-cs"/>
                <a:sym typeface="Helvetica"/>
              </a:defRPr>
            </a:lvl7pPr>
            <a:lvl8pPr marL="2168434" indent="-339634" eaLnBrk="1" hangingPunct="1">
              <a:spcBef>
                <a:spcPts val="600"/>
              </a:spcBef>
              <a:buClr>
                <a:srgbClr val="727CA3"/>
              </a:buClr>
              <a:buSzPct val="75000"/>
              <a:buFont typeface="Wingdings 3"/>
              <a:buChar char=""/>
              <a:defRPr sz="2600">
                <a:uFill>
                  <a:solidFill/>
                </a:uFill>
                <a:latin typeface="+mn-lt"/>
                <a:ea typeface="+mn-ea"/>
                <a:cs typeface="+mn-cs"/>
                <a:sym typeface="Helvetica"/>
              </a:defRPr>
            </a:lvl8pPr>
            <a:lvl9pPr marL="2407920" indent="-396240" eaLnBrk="1" hangingPunct="1">
              <a:spcBef>
                <a:spcPts val="600"/>
              </a:spcBef>
              <a:buClr>
                <a:srgbClr val="727CA3"/>
              </a:buClr>
              <a:buSzPct val="75000"/>
              <a:buFont typeface="Wingdings 3"/>
              <a:buChar char=""/>
              <a:defRPr sz="2600">
                <a:uFill>
                  <a:solidFill/>
                </a:uFill>
                <a:latin typeface="+mn-lt"/>
                <a:ea typeface="+mn-ea"/>
                <a:cs typeface="+mn-cs"/>
                <a:sym typeface="Helvetica"/>
              </a:defRPr>
            </a:lvl9pPr>
          </a:lstStyle>
          <a:p>
            <a:pPr defTabSz="914400"/>
            <a:r>
              <a:rPr lang="en-US" sz="2400" dirty="0" smtClean="0">
                <a:solidFill>
                  <a:srgbClr val="0000FF"/>
                </a:solidFill>
              </a:rPr>
              <a:t>For EM showers in a sampling calorimeter, the energy resolution is dominated by the sampling fluctuations:</a:t>
            </a:r>
          </a:p>
        </p:txBody>
      </p:sp>
      <p:graphicFrame>
        <p:nvGraphicFramePr>
          <p:cNvPr id="8" name="Object 2"/>
          <p:cNvGraphicFramePr>
            <a:graphicFrameLocks noChangeAspect="1"/>
          </p:cNvGraphicFramePr>
          <p:nvPr>
            <p:extLst>
              <p:ext uri="{D42A27DB-BD31-4B8C-83A1-F6EECF244321}">
                <p14:modId xmlns:p14="http://schemas.microsoft.com/office/powerpoint/2010/main" val="391856962"/>
              </p:ext>
            </p:extLst>
          </p:nvPr>
        </p:nvGraphicFramePr>
        <p:xfrm>
          <a:off x="685800" y="2068009"/>
          <a:ext cx="7939088" cy="627063"/>
        </p:xfrm>
        <a:graphic>
          <a:graphicData uri="http://schemas.openxmlformats.org/presentationml/2006/ole">
            <mc:AlternateContent xmlns:mc="http://schemas.openxmlformats.org/markup-compatibility/2006">
              <mc:Choice xmlns:v="urn:schemas-microsoft-com:vml" Requires="v">
                <p:oleObj spid="_x0000_s4325" name="Equation" r:id="rId5" imgW="3378200" imgH="266700" progId="Equation.3">
                  <p:embed/>
                </p:oleObj>
              </mc:Choice>
              <mc:Fallback>
                <p:oleObj name="Equation" r:id="rId5" imgW="3378200" imgH="2667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2068009"/>
                        <a:ext cx="7939088" cy="627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Connector 8"/>
          <p:cNvCxnSpPr/>
          <p:nvPr/>
        </p:nvCxnSpPr>
        <p:spPr>
          <a:xfrm rot="10800000">
            <a:off x="2590800" y="5420809"/>
            <a:ext cx="1143000" cy="1588"/>
          </a:xfrm>
          <a:prstGeom prst="line">
            <a:avLst/>
          </a:prstGeom>
          <a:ln w="57150" cap="flat" cmpd="sng" algn="ctr">
            <a:solidFill>
              <a:srgbClr val="0000FF"/>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graphicFrame>
        <p:nvGraphicFramePr>
          <p:cNvPr id="10" name="Object 3"/>
          <p:cNvGraphicFramePr>
            <a:graphicFrameLocks noChangeAspect="1"/>
          </p:cNvGraphicFramePr>
          <p:nvPr>
            <p:extLst>
              <p:ext uri="{D42A27DB-BD31-4B8C-83A1-F6EECF244321}">
                <p14:modId xmlns:p14="http://schemas.microsoft.com/office/powerpoint/2010/main" val="1755098632"/>
              </p:ext>
            </p:extLst>
          </p:nvPr>
        </p:nvGraphicFramePr>
        <p:xfrm>
          <a:off x="3657600" y="5878009"/>
          <a:ext cx="2362200" cy="508000"/>
        </p:xfrm>
        <a:graphic>
          <a:graphicData uri="http://schemas.openxmlformats.org/presentationml/2006/ole">
            <mc:AlternateContent xmlns:mc="http://schemas.openxmlformats.org/markup-compatibility/2006">
              <mc:Choice xmlns:v="urn:schemas-microsoft-com:vml" Requires="v">
                <p:oleObj spid="_x0000_s4326" name="Equation" r:id="rId7" imgW="1181100" imgH="254000" progId="Equation.3">
                  <p:embed/>
                </p:oleObj>
              </mc:Choice>
              <mc:Fallback>
                <p:oleObj name="Equation" r:id="rId7" imgW="1181100" imgH="2540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57600" y="5878009"/>
                        <a:ext cx="2362200"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4"/>
          <p:cNvSpPr txBox="1">
            <a:spLocks noChangeArrowheads="1"/>
          </p:cNvSpPr>
          <p:nvPr/>
        </p:nvSpPr>
        <p:spPr bwMode="auto">
          <a:xfrm rot="16200000">
            <a:off x="441325" y="3988884"/>
            <a:ext cx="2932113" cy="461963"/>
          </a:xfrm>
          <a:prstGeom prst="rect">
            <a:avLst/>
          </a:prstGeom>
          <a:noFill/>
          <a:ln w="9525">
            <a:noFill/>
            <a:miter lim="800000"/>
            <a:headEnd/>
            <a:tailEnd/>
          </a:ln>
        </p:spPr>
        <p:txBody>
          <a:bodyPr wrap="none">
            <a:prstTxWarp prst="textNoShape">
              <a:avLst/>
            </a:prstTxWarp>
            <a:spAutoFit/>
          </a:bodyPr>
          <a:lstStyle/>
          <a:p>
            <a:r>
              <a:rPr lang="en-US" sz="2400"/>
              <a:t>(</a:t>
            </a:r>
            <a:r>
              <a:rPr lang="en-US" sz="2400">
                <a:latin typeface="Symbol" pitchFamily="-106" charset="2"/>
              </a:rPr>
              <a:t>s</a:t>
            </a:r>
            <a:r>
              <a:rPr lang="en-US" sz="2400" i="1" baseline="-25000">
                <a:latin typeface="Symbol" pitchFamily="-106" charset="2"/>
              </a:rPr>
              <a:t>E </a:t>
            </a:r>
            <a:r>
              <a:rPr lang="en-US" sz="2400"/>
              <a:t>/</a:t>
            </a:r>
            <a:r>
              <a:rPr lang="en-US" sz="2400" i="1"/>
              <a:t>E</a:t>
            </a:r>
            <a:r>
              <a:rPr lang="en-US" sz="2400"/>
              <a:t>)</a:t>
            </a:r>
            <a:r>
              <a:rPr lang="en-US" sz="2400" i="1" baseline="-25000"/>
              <a:t>EM</a:t>
            </a:r>
            <a:r>
              <a:rPr lang="en-US" sz="2400"/>
              <a:t> *√</a:t>
            </a:r>
            <a:r>
              <a:rPr lang="en-US" sz="2400" i="1"/>
              <a:t>E</a:t>
            </a:r>
            <a:r>
              <a:rPr lang="en-US" sz="2400"/>
              <a:t> [%]</a:t>
            </a:r>
          </a:p>
        </p:txBody>
      </p:sp>
      <p:sp>
        <p:nvSpPr>
          <p:cNvPr id="12" name="TextBox 6"/>
          <p:cNvSpPr txBox="1">
            <a:spLocks noChangeArrowheads="1"/>
          </p:cNvSpPr>
          <p:nvPr/>
        </p:nvSpPr>
        <p:spPr bwMode="auto">
          <a:xfrm>
            <a:off x="7315200" y="4277809"/>
            <a:ext cx="1828800" cy="646331"/>
          </a:xfrm>
          <a:prstGeom prst="rect">
            <a:avLst/>
          </a:prstGeom>
          <a:noFill/>
          <a:ln w="9525">
            <a:noFill/>
            <a:miter lim="800000"/>
            <a:headEnd/>
            <a:tailEnd/>
          </a:ln>
        </p:spPr>
        <p:txBody>
          <a:bodyPr wrap="square">
            <a:prstTxWarp prst="textNoShape">
              <a:avLst/>
            </a:prstTxWarp>
            <a:spAutoFit/>
          </a:bodyPr>
          <a:lstStyle/>
          <a:p>
            <a:r>
              <a:rPr lang="en-US" dirty="0"/>
              <a:t>(Courtesy of R. </a:t>
            </a:r>
            <a:r>
              <a:rPr lang="en-US" dirty="0" err="1"/>
              <a:t>Wigmans</a:t>
            </a:r>
            <a:r>
              <a:rPr lang="en-US" dirty="0"/>
              <a:t>)</a:t>
            </a:r>
          </a:p>
        </p:txBody>
      </p:sp>
      <p:sp>
        <p:nvSpPr>
          <p:cNvPr id="13" name="TextBox 12"/>
          <p:cNvSpPr txBox="1"/>
          <p:nvPr/>
        </p:nvSpPr>
        <p:spPr>
          <a:xfrm>
            <a:off x="6400800" y="2982409"/>
            <a:ext cx="2736446" cy="369332"/>
          </a:xfrm>
          <a:prstGeom prst="rect">
            <a:avLst/>
          </a:prstGeom>
          <a:noFill/>
        </p:spPr>
        <p:txBody>
          <a:bodyPr wrap="none" rtlCol="0">
            <a:spAutoFit/>
          </a:bodyPr>
          <a:lstStyle/>
          <a:p>
            <a:r>
              <a:rPr lang="en-US" dirty="0" smtClean="0">
                <a:solidFill>
                  <a:srgbClr val="FF0000"/>
                </a:solidFill>
              </a:rPr>
              <a:t>* Si-W (</a:t>
            </a:r>
            <a:r>
              <a:rPr lang="en-US" dirty="0" smtClean="0">
                <a:solidFill>
                  <a:srgbClr val="FF0000"/>
                </a:solidFill>
                <a:latin typeface="Symbol" charset="2"/>
                <a:cs typeface="Symbol" charset="2"/>
              </a:rPr>
              <a:t>300m</a:t>
            </a:r>
            <a:r>
              <a:rPr lang="en-US" dirty="0" smtClean="0">
                <a:solidFill>
                  <a:srgbClr val="FF0000"/>
                </a:solidFill>
              </a:rPr>
              <a:t>m - HGC)</a:t>
            </a:r>
            <a:endParaRPr lang="en-US" dirty="0">
              <a:solidFill>
                <a:srgbClr val="FF0000"/>
              </a:solidFill>
            </a:endParaRPr>
          </a:p>
        </p:txBody>
      </p:sp>
      <p:sp>
        <p:nvSpPr>
          <p:cNvPr id="14" name="TextBox 13"/>
          <p:cNvSpPr txBox="1"/>
          <p:nvPr/>
        </p:nvSpPr>
        <p:spPr>
          <a:xfrm>
            <a:off x="6525130" y="2601409"/>
            <a:ext cx="2736446" cy="369332"/>
          </a:xfrm>
          <a:prstGeom prst="rect">
            <a:avLst/>
          </a:prstGeom>
          <a:noFill/>
        </p:spPr>
        <p:txBody>
          <a:bodyPr wrap="none" rtlCol="0">
            <a:spAutoFit/>
          </a:bodyPr>
          <a:lstStyle/>
          <a:p>
            <a:r>
              <a:rPr lang="en-US" dirty="0" smtClean="0">
                <a:solidFill>
                  <a:srgbClr val="FF0000"/>
                </a:solidFill>
              </a:rPr>
              <a:t>* Si-W (</a:t>
            </a:r>
            <a:r>
              <a:rPr lang="en-US" dirty="0" smtClean="0">
                <a:solidFill>
                  <a:srgbClr val="FF0000"/>
                </a:solidFill>
                <a:latin typeface="Symbol" charset="2"/>
                <a:cs typeface="Symbol" charset="2"/>
              </a:rPr>
              <a:t>100m</a:t>
            </a:r>
            <a:r>
              <a:rPr lang="en-US" dirty="0" smtClean="0">
                <a:solidFill>
                  <a:srgbClr val="FF0000"/>
                </a:solidFill>
              </a:rPr>
              <a:t>m - HGC)</a:t>
            </a:r>
            <a:endParaRPr lang="en-US" dirty="0">
              <a:solidFill>
                <a:srgbClr val="FF0000"/>
              </a:solidFill>
            </a:endParaRPr>
          </a:p>
        </p:txBody>
      </p:sp>
      <p:sp>
        <p:nvSpPr>
          <p:cNvPr id="15" name="TextBox 14"/>
          <p:cNvSpPr txBox="1"/>
          <p:nvPr/>
        </p:nvSpPr>
        <p:spPr>
          <a:xfrm>
            <a:off x="3352800" y="5039809"/>
            <a:ext cx="1905000" cy="646331"/>
          </a:xfrm>
          <a:prstGeom prst="rect">
            <a:avLst/>
          </a:prstGeom>
          <a:noFill/>
        </p:spPr>
        <p:txBody>
          <a:bodyPr wrap="square" rtlCol="0">
            <a:spAutoFit/>
          </a:bodyPr>
          <a:lstStyle/>
          <a:p>
            <a:pPr algn="ctr"/>
            <a:r>
              <a:rPr lang="en-US" dirty="0" smtClean="0">
                <a:solidFill>
                  <a:srgbClr val="3366FF"/>
                </a:solidFill>
              </a:rPr>
              <a:t>Homogeneous crystals</a:t>
            </a:r>
            <a:endParaRPr lang="en-US" dirty="0">
              <a:solidFill>
                <a:srgbClr val="3366FF"/>
              </a:solidFill>
            </a:endParaRPr>
          </a:p>
        </p:txBody>
      </p:sp>
      <p:grpSp>
        <p:nvGrpSpPr>
          <p:cNvPr id="23" name="Group 22"/>
          <p:cNvGrpSpPr/>
          <p:nvPr/>
        </p:nvGrpSpPr>
        <p:grpSpPr>
          <a:xfrm>
            <a:off x="5522781" y="2416227"/>
            <a:ext cx="2361236" cy="891251"/>
            <a:chOff x="5522781" y="2416227"/>
            <a:chExt cx="2361236" cy="891251"/>
          </a:xfrm>
        </p:grpSpPr>
        <p:sp>
          <p:nvSpPr>
            <p:cNvPr id="16" name="Oval 15"/>
            <p:cNvSpPr/>
            <p:nvPr/>
          </p:nvSpPr>
          <p:spPr>
            <a:xfrm rot="19690475">
              <a:off x="5522781" y="2416227"/>
              <a:ext cx="2361236" cy="891251"/>
            </a:xfrm>
            <a:prstGeom prst="ellipse">
              <a:avLst/>
            </a:prstGeom>
            <a:noFill/>
            <a:ln w="19050" cap="flat">
              <a:solidFill>
                <a:srgbClr val="FF0000"/>
              </a:solidFill>
              <a:prstDash val="solid"/>
              <a:round/>
            </a:ln>
            <a:effectLst>
              <a:outerShdw blurRad="50800" dist="43000" dir="5400000" rotWithShape="0">
                <a:srgbClr val="000000">
                  <a:alpha val="4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
                  <a:solidFill>
                    <a:srgbClr val="000000"/>
                  </a:solidFill>
                </a:uFill>
                <a:latin typeface="Gill Sans MT"/>
                <a:ea typeface="Gill Sans MT"/>
                <a:cs typeface="Gill Sans MT"/>
                <a:sym typeface="Gill Sans MT"/>
              </a:endParaRPr>
            </a:p>
          </p:txBody>
        </p:sp>
        <p:sp>
          <p:nvSpPr>
            <p:cNvPr id="18" name="TextBox 17"/>
            <p:cNvSpPr txBox="1"/>
            <p:nvPr/>
          </p:nvSpPr>
          <p:spPr>
            <a:xfrm rot="19420818">
              <a:off x="6216773" y="2559207"/>
              <a:ext cx="1001234"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FF0000"/>
                  </a:solidFill>
                  <a:effectLst/>
                  <a:uFill>
                    <a:solidFill>
                      <a:srgbClr val="464653"/>
                    </a:solidFill>
                  </a:uFill>
                  <a:latin typeface="+mn-lt"/>
                  <a:ea typeface="+mn-ea"/>
                  <a:cs typeface="+mn-cs"/>
                  <a:sym typeface="Helvetica"/>
                </a:rPr>
                <a:t>Silicon</a:t>
              </a:r>
              <a:endParaRPr kumimoji="0" lang="en-US" sz="2400" b="0" i="0" u="none" strike="noStrike" cap="none" spc="0" normalizeH="0" baseline="0" dirty="0">
                <a:ln>
                  <a:noFill/>
                </a:ln>
                <a:solidFill>
                  <a:srgbClr val="FF0000"/>
                </a:solidFill>
                <a:effectLst/>
                <a:uFill>
                  <a:solidFill>
                    <a:srgbClr val="464653"/>
                  </a:solidFill>
                </a:uFill>
                <a:latin typeface="+mn-lt"/>
                <a:ea typeface="+mn-ea"/>
                <a:cs typeface="+mn-cs"/>
                <a:sym typeface="Helvetica"/>
              </a:endParaRPr>
            </a:p>
          </p:txBody>
        </p:sp>
      </p:grpSp>
      <p:grpSp>
        <p:nvGrpSpPr>
          <p:cNvPr id="24" name="Group 23"/>
          <p:cNvGrpSpPr/>
          <p:nvPr/>
        </p:nvGrpSpPr>
        <p:grpSpPr>
          <a:xfrm>
            <a:off x="4143681" y="3309393"/>
            <a:ext cx="2815668" cy="1500422"/>
            <a:chOff x="4143681" y="3309393"/>
            <a:chExt cx="2815668" cy="1500422"/>
          </a:xfrm>
        </p:grpSpPr>
        <p:sp>
          <p:nvSpPr>
            <p:cNvPr id="19" name="Oval 18"/>
            <p:cNvSpPr/>
            <p:nvPr/>
          </p:nvSpPr>
          <p:spPr>
            <a:xfrm rot="19690475">
              <a:off x="4143681" y="3309393"/>
              <a:ext cx="2361236" cy="891251"/>
            </a:xfrm>
            <a:prstGeom prst="ellipse">
              <a:avLst/>
            </a:prstGeom>
            <a:noFill/>
            <a:ln w="19050" cap="flat">
              <a:solidFill>
                <a:srgbClr val="FFC000"/>
              </a:solidFill>
              <a:prstDash val="solid"/>
              <a:round/>
            </a:ln>
            <a:effectLst>
              <a:outerShdw blurRad="50800" dist="43000" dir="5400000" rotWithShape="0">
                <a:srgbClr val="000000">
                  <a:alpha val="4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
                  <a:solidFill>
                    <a:srgbClr val="000000"/>
                  </a:solidFill>
                </a:uFill>
                <a:latin typeface="Gill Sans MT"/>
                <a:ea typeface="Gill Sans MT"/>
                <a:cs typeface="Gill Sans MT"/>
                <a:sym typeface="Gill Sans MT"/>
              </a:endParaRPr>
            </a:p>
          </p:txBody>
        </p:sp>
        <p:sp>
          <p:nvSpPr>
            <p:cNvPr id="20" name="TextBox 19"/>
            <p:cNvSpPr txBox="1"/>
            <p:nvPr/>
          </p:nvSpPr>
          <p:spPr>
            <a:xfrm rot="19420818">
              <a:off x="4951429" y="3978820"/>
              <a:ext cx="2007920" cy="83099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sz="2400" dirty="0" smtClean="0">
                  <a:solidFill>
                    <a:srgbClr val="FFC000"/>
                  </a:solidFill>
                </a:rPr>
                <a:t>Plastic/Quartz</a:t>
              </a:r>
            </a:p>
            <a:p>
              <a:pPr marL="0" marR="0" indent="0" algn="ctr" defTabSz="457200" rtl="0" fontAlgn="auto" latinLnBrk="1" hangingPunct="0">
                <a:lnSpc>
                  <a:spcPct val="100000"/>
                </a:lnSpc>
                <a:spcBef>
                  <a:spcPts val="0"/>
                </a:spcBef>
                <a:spcAft>
                  <a:spcPts val="0"/>
                </a:spcAft>
                <a:buClrTx/>
                <a:buSzTx/>
                <a:buFontTx/>
                <a:buNone/>
                <a:tabLst/>
              </a:pPr>
              <a:r>
                <a:rPr lang="en-US" sz="2400" dirty="0" smtClean="0">
                  <a:solidFill>
                    <a:srgbClr val="FFC000"/>
                  </a:solidFill>
                </a:rPr>
                <a:t>Fiber</a:t>
              </a:r>
              <a:endParaRPr kumimoji="0" lang="en-US" sz="2400" b="0" i="0" u="none" strike="noStrike" cap="none" spc="0" normalizeH="0" baseline="0" dirty="0">
                <a:ln>
                  <a:noFill/>
                </a:ln>
                <a:solidFill>
                  <a:srgbClr val="FFC000"/>
                </a:solidFill>
                <a:effectLst/>
                <a:uFill>
                  <a:solidFill>
                    <a:srgbClr val="464653"/>
                  </a:solidFill>
                </a:uFill>
                <a:sym typeface="Helvetica"/>
              </a:endParaRPr>
            </a:p>
          </p:txBody>
        </p:sp>
      </p:grpSp>
      <p:grpSp>
        <p:nvGrpSpPr>
          <p:cNvPr id="25" name="Group 24"/>
          <p:cNvGrpSpPr/>
          <p:nvPr/>
        </p:nvGrpSpPr>
        <p:grpSpPr>
          <a:xfrm>
            <a:off x="2501962" y="3708846"/>
            <a:ext cx="2538931" cy="1517646"/>
            <a:chOff x="2501962" y="3708846"/>
            <a:chExt cx="2538931" cy="1517646"/>
          </a:xfrm>
        </p:grpSpPr>
        <p:sp>
          <p:nvSpPr>
            <p:cNvPr id="21" name="Oval 20"/>
            <p:cNvSpPr/>
            <p:nvPr/>
          </p:nvSpPr>
          <p:spPr>
            <a:xfrm rot="19690475">
              <a:off x="2679657" y="4335241"/>
              <a:ext cx="2361236" cy="891251"/>
            </a:xfrm>
            <a:prstGeom prst="ellipse">
              <a:avLst/>
            </a:prstGeom>
            <a:noFill/>
            <a:ln w="19050" cap="flat">
              <a:solidFill>
                <a:srgbClr val="00B050"/>
              </a:solidFill>
              <a:prstDash val="solid"/>
              <a:round/>
            </a:ln>
            <a:effectLst>
              <a:outerShdw blurRad="50800" dist="43000" dir="5400000" rotWithShape="0">
                <a:srgbClr val="000000">
                  <a:alpha val="4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
                  <a:solidFill>
                    <a:srgbClr val="000000"/>
                  </a:solidFill>
                </a:uFill>
                <a:latin typeface="Gill Sans MT"/>
                <a:ea typeface="Gill Sans MT"/>
                <a:cs typeface="Gill Sans MT"/>
                <a:sym typeface="Gill Sans MT"/>
              </a:endParaRPr>
            </a:p>
          </p:txBody>
        </p:sp>
        <p:sp>
          <p:nvSpPr>
            <p:cNvPr id="22" name="TextBox 21"/>
            <p:cNvSpPr txBox="1"/>
            <p:nvPr/>
          </p:nvSpPr>
          <p:spPr>
            <a:xfrm rot="19420818">
              <a:off x="2501962" y="3708846"/>
              <a:ext cx="1668082" cy="83099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sz="2400" dirty="0" smtClean="0">
                  <a:solidFill>
                    <a:srgbClr val="00B050"/>
                  </a:solidFill>
                </a:rPr>
                <a:t>Segmented</a:t>
              </a:r>
              <a:endParaRPr lang="en-US" sz="2400" dirty="0">
                <a:solidFill>
                  <a:srgbClr val="00B050"/>
                </a:solidFill>
              </a:endParaRPr>
            </a:p>
            <a:p>
              <a:pPr marL="0" marR="0" indent="0" algn="ctr" defTabSz="457200" rtl="0" fontAlgn="auto" latinLnBrk="1" hangingPunct="0">
                <a:lnSpc>
                  <a:spcPct val="100000"/>
                </a:lnSpc>
                <a:spcBef>
                  <a:spcPts val="0"/>
                </a:spcBef>
                <a:spcAft>
                  <a:spcPts val="0"/>
                </a:spcAft>
                <a:buClrTx/>
                <a:buSzTx/>
                <a:buFontTx/>
                <a:buNone/>
                <a:tabLst/>
              </a:pPr>
              <a:r>
                <a:rPr lang="en-US" sz="2400" dirty="0" smtClean="0">
                  <a:solidFill>
                    <a:srgbClr val="00B050"/>
                  </a:solidFill>
                </a:rPr>
                <a:t>Crystal?</a:t>
              </a:r>
              <a:endParaRPr kumimoji="0" lang="en-US" sz="2400" b="0" i="0" u="none" strike="noStrike" cap="none" spc="0" normalizeH="0" baseline="0" dirty="0">
                <a:ln>
                  <a:noFill/>
                </a:ln>
                <a:solidFill>
                  <a:srgbClr val="00B050"/>
                </a:solidFill>
                <a:effectLst/>
                <a:uFill>
                  <a:solidFill>
                    <a:srgbClr val="464653"/>
                  </a:solidFill>
                </a:uFill>
                <a:sym typeface="Helvetica"/>
              </a:endParaRPr>
            </a:p>
          </p:txBody>
        </p:sp>
      </p:grpSp>
      <p:sp>
        <p:nvSpPr>
          <p:cNvPr id="26" name="TextBox 25"/>
          <p:cNvSpPr txBox="1"/>
          <p:nvPr/>
        </p:nvSpPr>
        <p:spPr>
          <a:xfrm>
            <a:off x="7166470" y="3243545"/>
            <a:ext cx="1769073"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sz="1800" b="1" dirty="0" smtClean="0"/>
              <a:t>X</a:t>
            </a:r>
            <a:r>
              <a:rPr lang="en-US" sz="1800" b="1" baseline="-25000" dirty="0" smtClean="0"/>
              <a:t>0</a:t>
            </a:r>
            <a:r>
              <a:rPr lang="en-US" sz="1800" b="1" dirty="0" smtClean="0"/>
              <a:t>(Si)/X</a:t>
            </a:r>
            <a:r>
              <a:rPr lang="en-US" sz="1800" b="1" baseline="-25000" dirty="0" smtClean="0"/>
              <a:t>0</a:t>
            </a:r>
            <a:r>
              <a:rPr lang="en-US" sz="1800" b="1" dirty="0" smtClean="0"/>
              <a:t>(W)=27</a:t>
            </a:r>
            <a:endParaRPr kumimoji="0" lang="en-US" sz="1800" b="1" i="0" u="none" strike="noStrike" cap="none" spc="0" normalizeH="0" dirty="0">
              <a:ln>
                <a:noFill/>
              </a:ln>
              <a:solidFill>
                <a:srgbClr val="464653"/>
              </a:solidFill>
              <a:effectLst/>
              <a:uFill>
                <a:solidFill>
                  <a:srgbClr val="464653"/>
                </a:solidFill>
              </a:uFill>
              <a:sym typeface="Helvetica"/>
            </a:endParaRPr>
          </a:p>
        </p:txBody>
      </p:sp>
    </p:spTree>
    <p:extLst>
      <p:ext uri="{BB962C8B-B14F-4D97-AF65-F5344CB8AC3E}">
        <p14:creationId xmlns:p14="http://schemas.microsoft.com/office/powerpoint/2010/main" val="2840137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Segmented Crystal Calorimeters for CEPC</a:t>
            </a:r>
            <a:endParaRPr lang="en-US" dirty="0"/>
          </a:p>
        </p:txBody>
      </p:sp>
      <p:sp>
        <p:nvSpPr>
          <p:cNvPr id="3" name="Text Placeholder 2"/>
          <p:cNvSpPr>
            <a:spLocks noGrp="1"/>
          </p:cNvSpPr>
          <p:nvPr>
            <p:ph type="body" idx="1"/>
          </p:nvPr>
        </p:nvSpPr>
        <p:spPr>
          <a:xfrm>
            <a:off x="457200" y="1066800"/>
            <a:ext cx="8686800" cy="5791200"/>
          </a:xfrm>
        </p:spPr>
        <p:txBody>
          <a:bodyPr>
            <a:normAutofit lnSpcReduction="10000"/>
          </a:bodyPr>
          <a:lstStyle/>
          <a:p>
            <a:r>
              <a:rPr lang="en-US" dirty="0" smtClean="0">
                <a:solidFill>
                  <a:srgbClr val="0432FF"/>
                </a:solidFill>
              </a:rPr>
              <a:t>Silicon Photomultiplier (</a:t>
            </a:r>
            <a:r>
              <a:rPr lang="en-US" dirty="0" err="1" smtClean="0">
                <a:solidFill>
                  <a:srgbClr val="0432FF"/>
                </a:solidFill>
              </a:rPr>
              <a:t>SiPM</a:t>
            </a:r>
            <a:r>
              <a:rPr lang="en-US" dirty="0" smtClean="0">
                <a:solidFill>
                  <a:srgbClr val="0432FF"/>
                </a:solidFill>
              </a:rPr>
              <a:t>) Readout</a:t>
            </a:r>
          </a:p>
          <a:p>
            <a:pPr lvl="1"/>
            <a:r>
              <a:rPr lang="en-US" dirty="0" smtClean="0">
                <a:solidFill>
                  <a:srgbClr val="0432FF"/>
                </a:solidFill>
              </a:rPr>
              <a:t>Detectors with sq. meters of </a:t>
            </a:r>
            <a:r>
              <a:rPr lang="en-US" dirty="0" err="1" smtClean="0">
                <a:solidFill>
                  <a:srgbClr val="0432FF"/>
                </a:solidFill>
              </a:rPr>
              <a:t>SiPMs</a:t>
            </a:r>
            <a:r>
              <a:rPr lang="en-US" dirty="0">
                <a:solidFill>
                  <a:srgbClr val="0432FF"/>
                </a:solidFill>
              </a:rPr>
              <a:t> </a:t>
            </a:r>
            <a:r>
              <a:rPr lang="en-US" dirty="0" smtClean="0">
                <a:solidFill>
                  <a:srgbClr val="0432FF"/>
                </a:solidFill>
              </a:rPr>
              <a:t>(&gt;300k devices)</a:t>
            </a:r>
          </a:p>
          <a:p>
            <a:r>
              <a:rPr lang="en-US" dirty="0" smtClean="0">
                <a:solidFill>
                  <a:srgbClr val="0432FF"/>
                </a:solidFill>
              </a:rPr>
              <a:t>Fine Segmentation to Image EM Shower</a:t>
            </a:r>
          </a:p>
          <a:p>
            <a:pPr lvl="1"/>
            <a:r>
              <a:rPr lang="en-US" dirty="0" smtClean="0">
                <a:solidFill>
                  <a:srgbClr val="0432FF"/>
                </a:solidFill>
              </a:rPr>
              <a:t>Transverse ~1cm</a:t>
            </a:r>
            <a:r>
              <a:rPr lang="en-US" baseline="30000" dirty="0" smtClean="0">
                <a:solidFill>
                  <a:srgbClr val="0432FF"/>
                </a:solidFill>
              </a:rPr>
              <a:t>2</a:t>
            </a:r>
            <a:endParaRPr lang="en-US" dirty="0" smtClean="0">
              <a:solidFill>
                <a:srgbClr val="0432FF"/>
              </a:solidFill>
            </a:endParaRPr>
          </a:p>
          <a:p>
            <a:pPr lvl="1"/>
            <a:r>
              <a:rPr lang="en-US" dirty="0" smtClean="0">
                <a:solidFill>
                  <a:srgbClr val="0432FF"/>
                </a:solidFill>
              </a:rPr>
              <a:t>Front (~6X</a:t>
            </a:r>
            <a:r>
              <a:rPr lang="en-US" baseline="-25000" dirty="0" smtClean="0">
                <a:solidFill>
                  <a:srgbClr val="0432FF"/>
                </a:solidFill>
              </a:rPr>
              <a:t>0</a:t>
            </a:r>
            <a:r>
              <a:rPr lang="en-US" dirty="0" smtClean="0">
                <a:solidFill>
                  <a:srgbClr val="0432FF"/>
                </a:solidFill>
              </a:rPr>
              <a:t>) &amp; Rear (~18X</a:t>
            </a:r>
            <a:r>
              <a:rPr lang="en-US" baseline="-25000" dirty="0" smtClean="0">
                <a:solidFill>
                  <a:srgbClr val="0432FF"/>
                </a:solidFill>
              </a:rPr>
              <a:t>0</a:t>
            </a:r>
            <a:r>
              <a:rPr lang="en-US" dirty="0" smtClean="0">
                <a:solidFill>
                  <a:srgbClr val="0432FF"/>
                </a:solidFill>
              </a:rPr>
              <a:t>) compartments</a:t>
            </a:r>
          </a:p>
          <a:p>
            <a:pPr lvl="1"/>
            <a:r>
              <a:rPr lang="en-US" dirty="0" smtClean="0">
                <a:solidFill>
                  <a:srgbClr val="0432FF"/>
                </a:solidFill>
              </a:rPr>
              <a:t>(+ Option of Fine-Pitch Precision Timing Detector)</a:t>
            </a:r>
          </a:p>
          <a:p>
            <a:r>
              <a:rPr lang="en-US" dirty="0" smtClean="0">
                <a:solidFill>
                  <a:srgbClr val="0432FF"/>
                </a:solidFill>
              </a:rPr>
              <a:t>High Sampling Fraction (~100%)</a:t>
            </a:r>
          </a:p>
          <a:p>
            <a:pPr lvl="1"/>
            <a:r>
              <a:rPr lang="en-US" dirty="0" smtClean="0">
                <a:solidFill>
                  <a:srgbClr val="0432FF"/>
                </a:solidFill>
                <a:sym typeface="Wingdings"/>
              </a:rPr>
              <a:t>equiv. to x100 statistics of standard imaging calorimeter</a:t>
            </a:r>
          </a:p>
          <a:p>
            <a:r>
              <a:rPr lang="en-US" dirty="0" smtClean="0">
                <a:solidFill>
                  <a:srgbClr val="0432FF"/>
                </a:solidFill>
                <a:sym typeface="Wingdings"/>
              </a:rPr>
              <a:t>Exceptional Energy Resolution</a:t>
            </a:r>
          </a:p>
          <a:p>
            <a:pPr lvl="1"/>
            <a:r>
              <a:rPr lang="en-US" dirty="0" smtClean="0">
                <a:solidFill>
                  <a:srgbClr val="0432FF"/>
                </a:solidFill>
                <a:sym typeface="Wingdings"/>
              </a:rPr>
              <a:t>x3-5 higher than best sampling calorimeters</a:t>
            </a:r>
          </a:p>
          <a:p>
            <a:r>
              <a:rPr lang="en-US" dirty="0" smtClean="0">
                <a:solidFill>
                  <a:srgbClr val="0432FF"/>
                </a:solidFill>
                <a:sym typeface="Wingdings"/>
              </a:rPr>
              <a:t>Precision Timing (~30ps above 20 GeV EM showers) </a:t>
            </a:r>
          </a:p>
          <a:p>
            <a:r>
              <a:rPr lang="en-US" dirty="0" smtClean="0">
                <a:solidFill>
                  <a:srgbClr val="0432FF"/>
                </a:solidFill>
                <a:sym typeface="Wingdings"/>
              </a:rPr>
              <a:t>Cost-Effective</a:t>
            </a:r>
          </a:p>
          <a:p>
            <a:pPr lvl="1"/>
            <a:r>
              <a:rPr lang="en-US" dirty="0" smtClean="0">
                <a:solidFill>
                  <a:srgbClr val="0432FF"/>
                </a:solidFill>
                <a:sym typeface="Wingdings"/>
              </a:rPr>
              <a:t>Crystal cost well-understood (grown in China)</a:t>
            </a:r>
            <a:endParaRPr lang="en-US" dirty="0">
              <a:solidFill>
                <a:srgbClr val="0432FF"/>
              </a:solidFill>
            </a:endParaRPr>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2</a:t>
            </a:fld>
            <a:endParaRPr lang="uk-UA"/>
          </a:p>
        </p:txBody>
      </p:sp>
    </p:spTree>
    <p:extLst>
      <p:ext uri="{BB962C8B-B14F-4D97-AF65-F5344CB8AC3E}">
        <p14:creationId xmlns:p14="http://schemas.microsoft.com/office/powerpoint/2010/main" val="86517854"/>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79;p16"/>
          <p:cNvSpPr txBox="1">
            <a:spLocks noGrp="1"/>
          </p:cNvSpPr>
          <p:nvPr>
            <p:ph type="body" idx="1"/>
          </p:nvPr>
        </p:nvSpPr>
        <p:spPr>
          <a:xfrm>
            <a:off x="0" y="1051875"/>
            <a:ext cx="4160373" cy="1957543"/>
          </a:xfrm>
          <a:prstGeom prst="rect">
            <a:avLst/>
          </a:prstGeom>
          <a:solidFill>
            <a:schemeClr val="lt1"/>
          </a:solidFill>
        </p:spPr>
        <p:txBody>
          <a:bodyPr spcFirstLastPara="1" wrap="square" lIns="91425" tIns="91425" rIns="91425" bIns="91425" anchor="t" anchorCtr="0">
            <a:noAutofit/>
          </a:bodyPr>
          <a:lstStyle/>
          <a:p>
            <a:pPr marL="457200" lvl="0" indent="-330200" algn="l" rtl="0">
              <a:spcBef>
                <a:spcPts val="1600"/>
              </a:spcBef>
              <a:spcAft>
                <a:spcPts val="0"/>
              </a:spcAft>
              <a:buSzPts val="1600"/>
              <a:buChar char="●"/>
            </a:pPr>
            <a:r>
              <a:rPr lang="it" sz="2000" b="1" dirty="0" smtClean="0">
                <a:solidFill>
                  <a:srgbClr val="38761D"/>
                </a:solidFill>
              </a:rPr>
              <a:t>Timing </a:t>
            </a:r>
            <a:r>
              <a:rPr lang="it" sz="2000" b="1" dirty="0">
                <a:solidFill>
                  <a:srgbClr val="38761D"/>
                </a:solidFill>
              </a:rPr>
              <a:t>layer</a:t>
            </a:r>
            <a:r>
              <a:rPr lang="it" sz="2000" b="1" dirty="0"/>
              <a:t>:</a:t>
            </a:r>
            <a:endParaRPr sz="2000" b="1" dirty="0"/>
          </a:p>
          <a:p>
            <a:pPr marL="914400" lvl="1" indent="-304800" algn="l" rtl="0">
              <a:spcBef>
                <a:spcPts val="0"/>
              </a:spcBef>
              <a:spcAft>
                <a:spcPts val="0"/>
              </a:spcAft>
              <a:buSzPts val="1200"/>
              <a:buChar char="○"/>
            </a:pPr>
            <a:r>
              <a:rPr lang="it" sz="1600" dirty="0"/>
              <a:t>LYSO:Ce crystals</a:t>
            </a:r>
            <a:endParaRPr sz="1600" dirty="0"/>
          </a:p>
          <a:p>
            <a:pPr marL="914400" lvl="1" indent="-304800" algn="l" rtl="0">
              <a:spcBef>
                <a:spcPts val="0"/>
              </a:spcBef>
              <a:spcAft>
                <a:spcPts val="0"/>
              </a:spcAft>
              <a:buSzPts val="1200"/>
              <a:buChar char="○"/>
            </a:pPr>
            <a:r>
              <a:rPr lang="it" sz="1600" dirty="0"/>
              <a:t>SiPMs</a:t>
            </a:r>
            <a:endParaRPr sz="1600" dirty="0"/>
          </a:p>
          <a:p>
            <a:pPr marL="914400" lvl="1" indent="-304800" algn="l" rtl="0">
              <a:spcBef>
                <a:spcPts val="0"/>
              </a:spcBef>
              <a:spcAft>
                <a:spcPts val="0"/>
              </a:spcAft>
              <a:buSzPts val="1200"/>
              <a:buChar char="○"/>
            </a:pPr>
            <a:r>
              <a:rPr lang="it" sz="1600" dirty="0"/>
              <a:t>3x3x54 mm³ active cell</a:t>
            </a:r>
            <a:endParaRPr sz="1600" dirty="0"/>
          </a:p>
          <a:p>
            <a:pPr marL="914400" lvl="1" indent="-317500" algn="l" rtl="0">
              <a:spcBef>
                <a:spcPts val="0"/>
              </a:spcBef>
              <a:spcAft>
                <a:spcPts val="0"/>
              </a:spcAft>
              <a:buClr>
                <a:srgbClr val="999999"/>
              </a:buClr>
              <a:buSzPts val="1400"/>
              <a:buChar char="○"/>
            </a:pPr>
            <a:r>
              <a:rPr lang="it" sz="1600" dirty="0">
                <a:solidFill>
                  <a:srgbClr val="999999"/>
                </a:solidFill>
              </a:rPr>
              <a:t>3x3 mm² </a:t>
            </a:r>
            <a:r>
              <a:rPr lang="it" sz="1600" dirty="0" smtClean="0">
                <a:solidFill>
                  <a:srgbClr val="999999"/>
                </a:solidFill>
              </a:rPr>
              <a:t>SiPMs</a:t>
            </a:r>
            <a:r>
              <a:rPr lang="en-US" sz="1600" dirty="0">
                <a:solidFill>
                  <a:srgbClr val="999999"/>
                </a:solidFill>
              </a:rPr>
              <a:t> </a:t>
            </a:r>
          </a:p>
          <a:p>
            <a:pPr marL="596900" lvl="1" indent="0" algn="l" rtl="0">
              <a:spcBef>
                <a:spcPts val="0"/>
              </a:spcBef>
              <a:spcAft>
                <a:spcPts val="0"/>
              </a:spcAft>
              <a:buClr>
                <a:srgbClr val="999999"/>
              </a:buClr>
              <a:buSzPts val="1400"/>
              <a:buNone/>
            </a:pPr>
            <a:r>
              <a:rPr lang="en-US" sz="1600" dirty="0" smtClean="0">
                <a:solidFill>
                  <a:srgbClr val="999999"/>
                </a:solidFill>
              </a:rPr>
              <a:t>                 (</a:t>
            </a:r>
            <a:r>
              <a:rPr lang="it" sz="1600" dirty="0" smtClean="0">
                <a:solidFill>
                  <a:srgbClr val="999999"/>
                </a:solidFill>
              </a:rPr>
              <a:t>15-25 um</a:t>
            </a:r>
            <a:r>
              <a:rPr lang="en-US" sz="1600" dirty="0" smtClean="0">
                <a:solidFill>
                  <a:srgbClr val="999999"/>
                </a:solidFill>
              </a:rPr>
              <a:t>)</a:t>
            </a:r>
            <a:r>
              <a:rPr lang="it" sz="3200" dirty="0">
                <a:solidFill>
                  <a:srgbClr val="999999"/>
                </a:solidFill>
              </a:rPr>
              <a:t/>
            </a:r>
            <a:br>
              <a:rPr lang="it" sz="3200" dirty="0">
                <a:solidFill>
                  <a:srgbClr val="999999"/>
                </a:solidFill>
              </a:rPr>
            </a:br>
            <a:endParaRPr sz="1600" dirty="0">
              <a:solidFill>
                <a:srgbClr val="999999"/>
              </a:solidFill>
            </a:endParaRPr>
          </a:p>
        </p:txBody>
      </p:sp>
      <p:sp>
        <p:nvSpPr>
          <p:cNvPr id="2" name="Title 1"/>
          <p:cNvSpPr>
            <a:spLocks noGrp="1"/>
          </p:cNvSpPr>
          <p:nvPr>
            <p:ph type="title"/>
          </p:nvPr>
        </p:nvSpPr>
        <p:spPr/>
        <p:txBody>
          <a:bodyPr/>
          <a:lstStyle/>
          <a:p>
            <a:r>
              <a:rPr lang="en-US" dirty="0" smtClean="0"/>
              <a:t>Segmented Crystal Calorimeter Module</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20</a:t>
            </a:fld>
            <a:endParaRPr lang="uk-UA"/>
          </a:p>
        </p:txBody>
      </p:sp>
      <p:sp>
        <p:nvSpPr>
          <p:cNvPr id="5" name="Google Shape;76;p16"/>
          <p:cNvSpPr txBox="1">
            <a:spLocks/>
          </p:cNvSpPr>
          <p:nvPr/>
        </p:nvSpPr>
        <p:spPr>
          <a:xfrm>
            <a:off x="8252538" y="5997861"/>
            <a:ext cx="548700" cy="393600"/>
          </a:xfrm>
          <a:prstGeom prst="rect">
            <a:avLst/>
          </a:prstGeom>
        </p:spPr>
        <p:txBody>
          <a:bodyPr spcFirstLastPara="1" wrap="square" lIns="91425" tIns="91425" rIns="91425" bIns="91425" anchor="ctr" anchorCtr="0">
            <a:noAutofit/>
          </a:bodyPr>
          <a:lstStyle>
            <a:lvl1pPr algn="ctr" defTabSz="457200">
              <a:defRPr sz="1400">
                <a:solidFill>
                  <a:srgbClr val="464653"/>
                </a:solidFill>
                <a:uFill>
                  <a:solidFill>
                    <a:srgbClr val="464653"/>
                  </a:solidFill>
                </a:uFill>
                <a:latin typeface="+mn-lt"/>
                <a:ea typeface="+mn-ea"/>
                <a:cs typeface="+mn-cs"/>
                <a:sym typeface="Helvetica"/>
              </a:defRPr>
            </a:lvl1pPr>
            <a:lvl2pPr indent="457200" algn="ctr" defTabSz="457200">
              <a:defRPr sz="1400">
                <a:solidFill>
                  <a:srgbClr val="464653"/>
                </a:solidFill>
                <a:uFill>
                  <a:solidFill>
                    <a:srgbClr val="464653"/>
                  </a:solidFill>
                </a:uFill>
                <a:latin typeface="+mn-lt"/>
                <a:ea typeface="+mn-ea"/>
                <a:cs typeface="+mn-cs"/>
                <a:sym typeface="Helvetica"/>
              </a:defRPr>
            </a:lvl2pPr>
            <a:lvl3pPr indent="914400" algn="ctr" defTabSz="457200">
              <a:defRPr sz="1400">
                <a:solidFill>
                  <a:srgbClr val="464653"/>
                </a:solidFill>
                <a:uFill>
                  <a:solidFill>
                    <a:srgbClr val="464653"/>
                  </a:solidFill>
                </a:uFill>
                <a:latin typeface="+mn-lt"/>
                <a:ea typeface="+mn-ea"/>
                <a:cs typeface="+mn-cs"/>
                <a:sym typeface="Helvetica"/>
              </a:defRPr>
            </a:lvl3pPr>
            <a:lvl4pPr indent="1371600" algn="ctr" defTabSz="457200">
              <a:defRPr sz="1400">
                <a:solidFill>
                  <a:srgbClr val="464653"/>
                </a:solidFill>
                <a:uFill>
                  <a:solidFill>
                    <a:srgbClr val="464653"/>
                  </a:solidFill>
                </a:uFill>
                <a:latin typeface="+mn-lt"/>
                <a:ea typeface="+mn-ea"/>
                <a:cs typeface="+mn-cs"/>
                <a:sym typeface="Helvetica"/>
              </a:defRPr>
            </a:lvl4pPr>
            <a:lvl5pPr indent="1828800" algn="ctr" defTabSz="457200">
              <a:defRPr sz="1400">
                <a:solidFill>
                  <a:srgbClr val="464653"/>
                </a:solidFill>
                <a:uFill>
                  <a:solidFill>
                    <a:srgbClr val="464653"/>
                  </a:solidFill>
                </a:uFill>
                <a:latin typeface="+mn-lt"/>
                <a:ea typeface="+mn-ea"/>
                <a:cs typeface="+mn-cs"/>
                <a:sym typeface="Helvetica"/>
              </a:defRPr>
            </a:lvl5pPr>
            <a:lvl6pPr indent="2286000" algn="ctr" defTabSz="457200">
              <a:defRPr sz="1400">
                <a:solidFill>
                  <a:srgbClr val="464653"/>
                </a:solidFill>
                <a:uFill>
                  <a:solidFill>
                    <a:srgbClr val="464653"/>
                  </a:solidFill>
                </a:uFill>
                <a:latin typeface="+mn-lt"/>
                <a:ea typeface="+mn-ea"/>
                <a:cs typeface="+mn-cs"/>
                <a:sym typeface="Helvetica"/>
              </a:defRPr>
            </a:lvl6pPr>
            <a:lvl7pPr indent="2743200" algn="ctr" defTabSz="457200">
              <a:defRPr sz="1400">
                <a:solidFill>
                  <a:srgbClr val="464653"/>
                </a:solidFill>
                <a:uFill>
                  <a:solidFill>
                    <a:srgbClr val="464653"/>
                  </a:solidFill>
                </a:uFill>
                <a:latin typeface="+mn-lt"/>
                <a:ea typeface="+mn-ea"/>
                <a:cs typeface="+mn-cs"/>
                <a:sym typeface="Helvetica"/>
              </a:defRPr>
            </a:lvl7pPr>
            <a:lvl8pPr indent="3200400" algn="ctr" defTabSz="457200">
              <a:defRPr sz="1400">
                <a:solidFill>
                  <a:srgbClr val="464653"/>
                </a:solidFill>
                <a:uFill>
                  <a:solidFill>
                    <a:srgbClr val="464653"/>
                  </a:solidFill>
                </a:uFill>
                <a:latin typeface="+mn-lt"/>
                <a:ea typeface="+mn-ea"/>
                <a:cs typeface="+mn-cs"/>
                <a:sym typeface="Helvetica"/>
              </a:defRPr>
            </a:lvl8pPr>
            <a:lvl9pPr indent="3657600" algn="ctr" defTabSz="457200">
              <a:defRPr sz="1400">
                <a:solidFill>
                  <a:srgbClr val="464653"/>
                </a:solidFill>
                <a:uFill>
                  <a:solidFill>
                    <a:srgbClr val="464653"/>
                  </a:solidFill>
                </a:uFill>
                <a:latin typeface="+mn-lt"/>
                <a:ea typeface="+mn-ea"/>
                <a:cs typeface="+mn-cs"/>
                <a:sym typeface="Helvetica"/>
              </a:defRPr>
            </a:lvl9pPr>
          </a:lstStyle>
          <a:p>
            <a:pPr algn="r" rtl="0">
              <a:buClr>
                <a:srgbClr val="000000"/>
              </a:buClr>
              <a:buSzPts val="1100"/>
              <a:buFont typeface="Arial"/>
              <a:buNone/>
            </a:pPr>
            <a:fld id="{00000000-1234-1234-1234-123412341234}" type="slidenum">
              <a:rPr lang="it" smtClean="0"/>
              <a:pPr algn="r" rtl="0">
                <a:buClr>
                  <a:srgbClr val="000000"/>
                </a:buClr>
                <a:buSzPts val="1100"/>
                <a:buFont typeface="Arial"/>
                <a:buNone/>
              </a:pPr>
              <a:t>20</a:t>
            </a:fld>
            <a:endParaRPr lang="it"/>
          </a:p>
        </p:txBody>
      </p:sp>
      <p:pic>
        <p:nvPicPr>
          <p:cNvPr id="6" name="Google Shape;77;p16"/>
          <p:cNvPicPr preferRelativeResize="0"/>
          <p:nvPr/>
        </p:nvPicPr>
        <p:blipFill rotWithShape="1">
          <a:blip r:embed="rId3">
            <a:alphaModFix/>
          </a:blip>
          <a:srcRect t="9651" b="7861"/>
          <a:stretch/>
        </p:blipFill>
        <p:spPr>
          <a:xfrm>
            <a:off x="2621664" y="3787768"/>
            <a:ext cx="6302418" cy="2614176"/>
          </a:xfrm>
          <a:prstGeom prst="rect">
            <a:avLst/>
          </a:prstGeom>
          <a:noFill/>
          <a:ln>
            <a:noFill/>
          </a:ln>
        </p:spPr>
      </p:pic>
      <p:pic>
        <p:nvPicPr>
          <p:cNvPr id="7" name="Google Shape;78;p16"/>
          <p:cNvPicPr preferRelativeResize="0"/>
          <p:nvPr/>
        </p:nvPicPr>
        <p:blipFill rotWithShape="1">
          <a:blip r:embed="rId4">
            <a:alphaModFix/>
          </a:blip>
          <a:srcRect t="25221" b="24081"/>
          <a:stretch/>
        </p:blipFill>
        <p:spPr>
          <a:xfrm>
            <a:off x="3171113" y="1911980"/>
            <a:ext cx="5967577" cy="1537460"/>
          </a:xfrm>
          <a:prstGeom prst="rect">
            <a:avLst/>
          </a:prstGeom>
          <a:noFill/>
          <a:ln>
            <a:noFill/>
          </a:ln>
        </p:spPr>
      </p:pic>
      <p:sp>
        <p:nvSpPr>
          <p:cNvPr id="9" name="Google Shape;80;p16"/>
          <p:cNvSpPr txBox="1"/>
          <p:nvPr/>
        </p:nvSpPr>
        <p:spPr>
          <a:xfrm>
            <a:off x="4420325" y="1142177"/>
            <a:ext cx="29435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800" dirty="0">
                <a:solidFill>
                  <a:srgbClr val="38761D"/>
                </a:solidFill>
              </a:rPr>
              <a:t>1 layer:   </a:t>
            </a:r>
            <a:r>
              <a:rPr lang="it" sz="1800" b="1" dirty="0">
                <a:solidFill>
                  <a:srgbClr val="38761D"/>
                </a:solidFill>
              </a:rPr>
              <a:t>30 ps</a:t>
            </a:r>
            <a:endParaRPr sz="1800" b="1" dirty="0">
              <a:solidFill>
                <a:srgbClr val="38761D"/>
              </a:solidFill>
            </a:endParaRPr>
          </a:p>
          <a:p>
            <a:pPr marL="0" lvl="0" indent="0" algn="l" rtl="0">
              <a:spcBef>
                <a:spcPts val="0"/>
              </a:spcBef>
              <a:spcAft>
                <a:spcPts val="0"/>
              </a:spcAft>
              <a:buNone/>
            </a:pPr>
            <a:r>
              <a:rPr lang="it" sz="1800" dirty="0">
                <a:solidFill>
                  <a:srgbClr val="38761D"/>
                </a:solidFill>
              </a:rPr>
              <a:t>2 layers: </a:t>
            </a:r>
            <a:r>
              <a:rPr lang="it" sz="1800" b="1" dirty="0">
                <a:solidFill>
                  <a:srgbClr val="38761D"/>
                </a:solidFill>
              </a:rPr>
              <a:t>20 ps</a:t>
            </a:r>
            <a:r>
              <a:rPr lang="it" sz="1800" dirty="0">
                <a:solidFill>
                  <a:srgbClr val="38761D"/>
                </a:solidFill>
              </a:rPr>
              <a:t> + tracking</a:t>
            </a:r>
            <a:endParaRPr sz="1800" dirty="0">
              <a:solidFill>
                <a:srgbClr val="38761D"/>
              </a:solidFill>
            </a:endParaRPr>
          </a:p>
          <a:p>
            <a:pPr marL="0" lvl="0" indent="0" algn="l" rtl="0">
              <a:spcBef>
                <a:spcPts val="0"/>
              </a:spcBef>
              <a:spcAft>
                <a:spcPts val="0"/>
              </a:spcAft>
              <a:buNone/>
            </a:pPr>
            <a:endParaRPr sz="1800" dirty="0">
              <a:solidFill>
                <a:srgbClr val="38761D"/>
              </a:solidFill>
            </a:endParaRPr>
          </a:p>
        </p:txBody>
      </p:sp>
      <p:cxnSp>
        <p:nvCxnSpPr>
          <p:cNvPr id="10" name="Google Shape;81;p16"/>
          <p:cNvCxnSpPr/>
          <p:nvPr/>
        </p:nvCxnSpPr>
        <p:spPr>
          <a:xfrm flipH="1">
            <a:off x="3782637" y="1510571"/>
            <a:ext cx="637688" cy="364892"/>
          </a:xfrm>
          <a:prstGeom prst="straightConnector1">
            <a:avLst/>
          </a:prstGeom>
          <a:noFill/>
          <a:ln w="9525" cap="flat" cmpd="sng">
            <a:solidFill>
              <a:srgbClr val="38761D"/>
            </a:solidFill>
            <a:prstDash val="solid"/>
            <a:round/>
            <a:headEnd type="none" w="med" len="med"/>
            <a:tailEnd type="triangle" w="med" len="med"/>
          </a:ln>
        </p:spPr>
      </p:cxnSp>
      <p:sp>
        <p:nvSpPr>
          <p:cNvPr id="11" name="Google Shape;82;p16"/>
          <p:cNvSpPr txBox="1"/>
          <p:nvPr/>
        </p:nvSpPr>
        <p:spPr>
          <a:xfrm>
            <a:off x="5032957" y="5908319"/>
            <a:ext cx="3891123" cy="641248"/>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smtClean="0">
                <a:solidFill>
                  <a:srgbClr val="1C4587"/>
                </a:solidFill>
              </a:rPr>
              <a:t>Front segment with </a:t>
            </a:r>
            <a:r>
              <a:rPr lang="en-US" sz="1600" dirty="0" err="1" smtClean="0">
                <a:solidFill>
                  <a:srgbClr val="1C4587"/>
                </a:solidFill>
              </a:rPr>
              <a:t>SiPM</a:t>
            </a:r>
            <a:r>
              <a:rPr lang="en-US" sz="1600" dirty="0" smtClean="0">
                <a:solidFill>
                  <a:srgbClr val="1C4587"/>
                </a:solidFill>
              </a:rPr>
              <a:t> in front and rear segment with </a:t>
            </a:r>
            <a:r>
              <a:rPr lang="en-US" sz="1600" dirty="0" err="1" smtClean="0">
                <a:solidFill>
                  <a:srgbClr val="1C4587"/>
                </a:solidFill>
              </a:rPr>
              <a:t>SiPM</a:t>
            </a:r>
            <a:r>
              <a:rPr lang="en-US" sz="1600" dirty="0" smtClean="0">
                <a:solidFill>
                  <a:srgbClr val="1C4587"/>
                </a:solidFill>
              </a:rPr>
              <a:t> on back </a:t>
            </a:r>
          </a:p>
          <a:p>
            <a:pPr marL="0" lvl="0" indent="0" algn="l" rtl="0">
              <a:spcBef>
                <a:spcPts val="0"/>
              </a:spcBef>
              <a:spcAft>
                <a:spcPts val="0"/>
              </a:spcAft>
              <a:buNone/>
            </a:pPr>
            <a:r>
              <a:rPr lang="en-US" sz="1600" dirty="0" smtClean="0">
                <a:solidFill>
                  <a:srgbClr val="1C4587"/>
                </a:solidFill>
                <a:sym typeface="Wingdings"/>
              </a:rPr>
              <a:t> Avoids dead material at shower max</a:t>
            </a:r>
            <a:endParaRPr sz="1600" dirty="0">
              <a:solidFill>
                <a:srgbClr val="1C4587"/>
              </a:solidFill>
            </a:endParaRPr>
          </a:p>
        </p:txBody>
      </p:sp>
      <p:cxnSp>
        <p:nvCxnSpPr>
          <p:cNvPr id="12" name="Google Shape;84;p16"/>
          <p:cNvCxnSpPr/>
          <p:nvPr/>
        </p:nvCxnSpPr>
        <p:spPr>
          <a:xfrm flipH="1">
            <a:off x="5032957" y="3856188"/>
            <a:ext cx="532996" cy="453357"/>
          </a:xfrm>
          <a:prstGeom prst="straightConnector1">
            <a:avLst/>
          </a:prstGeom>
          <a:noFill/>
          <a:ln w="9525" cap="flat" cmpd="sng">
            <a:solidFill>
              <a:srgbClr val="1C4587"/>
            </a:solidFill>
            <a:prstDash val="solid"/>
            <a:round/>
            <a:headEnd type="none" w="med" len="med"/>
            <a:tailEnd type="triangle" w="med" len="med"/>
          </a:ln>
        </p:spPr>
      </p:cxnSp>
      <p:sp>
        <p:nvSpPr>
          <p:cNvPr id="14" name="Google Shape;79;p16"/>
          <p:cNvSpPr txBox="1">
            <a:spLocks/>
          </p:cNvSpPr>
          <p:nvPr/>
        </p:nvSpPr>
        <p:spPr>
          <a:xfrm>
            <a:off x="-1" y="3574880"/>
            <a:ext cx="4347157" cy="2930753"/>
          </a:xfrm>
          <a:prstGeom prst="rect">
            <a:avLst/>
          </a:prstGeom>
          <a:ln w="12700">
            <a:miter lim="400000"/>
          </a:ln>
          <a:extLst>
            <a:ext uri="{C572A759-6A51-4108-AA02-DFA0A04FC94B}">
              <ma14:wrappingTextBoxFlag xmlns:ma14="http://schemas.microsoft.com/office/mac/drawingml/2011/main" val="1"/>
            </a:ext>
          </a:extLst>
        </p:spPr>
        <p:txBody>
          <a:bodyPr spcFirstLastPara="1" wrap="square" lIns="91425" tIns="91425" rIns="91425" bIns="91425" anchor="t" anchorCtr="0">
            <a:noAutofit/>
          </a:bodyPr>
          <a:lstStyle>
            <a:lvl1pPr marL="274320" indent="-274320" eaLnBrk="1" hangingPunct="1">
              <a:spcBef>
                <a:spcPts val="600"/>
              </a:spcBef>
              <a:buClr>
                <a:srgbClr val="727CA3"/>
              </a:buClr>
              <a:buSzPct val="76000"/>
              <a:buFont typeface="Wingdings 3"/>
              <a:buChar char=""/>
              <a:defRPr sz="2600" b="1">
                <a:solidFill>
                  <a:srgbClr val="008000"/>
                </a:solidFill>
                <a:uFill>
                  <a:solidFill/>
                </a:uFill>
                <a:latin typeface="+mn-lt"/>
                <a:ea typeface="+mn-ea"/>
                <a:cs typeface="+mn-cs"/>
                <a:sym typeface="Helvetica"/>
              </a:defRPr>
            </a:lvl1pPr>
            <a:lvl2pPr marL="584420" indent="-310100" eaLnBrk="1" hangingPunct="1">
              <a:spcBef>
                <a:spcPts val="600"/>
              </a:spcBef>
              <a:buClr>
                <a:srgbClr val="727CA3"/>
              </a:buClr>
              <a:buSzPct val="76000"/>
              <a:buFont typeface="Wingdings 3"/>
              <a:buChar char=""/>
              <a:defRPr sz="2400">
                <a:solidFill>
                  <a:srgbClr val="000090"/>
                </a:solidFill>
                <a:uFill>
                  <a:solidFill/>
                </a:uFill>
                <a:latin typeface="+mn-lt"/>
                <a:ea typeface="+mn-ea"/>
                <a:cs typeface="+mn-cs"/>
                <a:sym typeface="Helvetica"/>
              </a:defRPr>
            </a:lvl2pPr>
            <a:lvl3pPr marL="891540" indent="-297180" eaLnBrk="1" hangingPunct="1">
              <a:spcBef>
                <a:spcPts val="600"/>
              </a:spcBef>
              <a:buClr>
                <a:srgbClr val="727CA3"/>
              </a:buClr>
              <a:buSzPct val="76000"/>
              <a:buFont typeface="Wingdings 3"/>
              <a:buChar char=""/>
              <a:defRPr sz="2400">
                <a:uFill>
                  <a:solidFill/>
                </a:uFill>
                <a:latin typeface="+mn-lt"/>
                <a:ea typeface="+mn-ea"/>
                <a:cs typeface="+mn-cs"/>
                <a:sym typeface="Helvetica"/>
              </a:defRPr>
            </a:lvl3pPr>
            <a:lvl4pPr marL="1198880" indent="-330200" eaLnBrk="1" hangingPunct="1">
              <a:spcBef>
                <a:spcPts val="600"/>
              </a:spcBef>
              <a:buClr>
                <a:srgbClr val="727CA3"/>
              </a:buClr>
              <a:buSzPct val="70000"/>
              <a:buFont typeface="Wingdings 3"/>
              <a:buChar char="◻"/>
              <a:defRPr sz="2400">
                <a:uFill>
                  <a:solidFill/>
                </a:uFill>
                <a:latin typeface="+mn-lt"/>
                <a:ea typeface="+mn-ea"/>
                <a:cs typeface="+mn-cs"/>
                <a:sym typeface="Helvetica"/>
              </a:defRPr>
            </a:lvl4pPr>
            <a:lvl5pPr marL="1514475" indent="-371475" eaLnBrk="1" hangingPunct="1">
              <a:spcBef>
                <a:spcPts val="600"/>
              </a:spcBef>
              <a:buClr>
                <a:srgbClr val="727CA3"/>
              </a:buClr>
              <a:buSzPct val="70000"/>
              <a:buFont typeface="Wingdings 3"/>
              <a:buChar char="◻"/>
              <a:defRPr sz="2400">
                <a:uFill>
                  <a:solidFill/>
                </a:uFill>
                <a:latin typeface="+mn-lt"/>
                <a:ea typeface="+mn-ea"/>
                <a:cs typeface="+mn-cs"/>
                <a:sym typeface="Helvetica"/>
              </a:defRPr>
            </a:lvl5pPr>
            <a:lvl6pPr marL="1760220" indent="-297180" eaLnBrk="1" hangingPunct="1">
              <a:spcBef>
                <a:spcPts val="600"/>
              </a:spcBef>
              <a:buClr>
                <a:srgbClr val="727CA3"/>
              </a:buClr>
              <a:buSzPct val="75000"/>
              <a:buFont typeface="Wingdings 3"/>
              <a:buChar char=""/>
              <a:defRPr sz="2600">
                <a:uFill>
                  <a:solidFill/>
                </a:uFill>
                <a:latin typeface="+mn-lt"/>
                <a:ea typeface="+mn-ea"/>
                <a:cs typeface="+mn-cs"/>
                <a:sym typeface="Helvetica"/>
              </a:defRPr>
            </a:lvl6pPr>
            <a:lvl7pPr marL="1985554" indent="-339634" eaLnBrk="1" hangingPunct="1">
              <a:spcBef>
                <a:spcPts val="600"/>
              </a:spcBef>
              <a:buClr>
                <a:srgbClr val="727CA3"/>
              </a:buClr>
              <a:buSzPct val="75000"/>
              <a:buFont typeface="Wingdings 3"/>
              <a:buChar char=""/>
              <a:defRPr sz="2600">
                <a:uFill>
                  <a:solidFill/>
                </a:uFill>
                <a:latin typeface="+mn-lt"/>
                <a:ea typeface="+mn-ea"/>
                <a:cs typeface="+mn-cs"/>
                <a:sym typeface="Helvetica"/>
              </a:defRPr>
            </a:lvl7pPr>
            <a:lvl8pPr marL="2168434" indent="-339634" eaLnBrk="1" hangingPunct="1">
              <a:spcBef>
                <a:spcPts val="600"/>
              </a:spcBef>
              <a:buClr>
                <a:srgbClr val="727CA3"/>
              </a:buClr>
              <a:buSzPct val="75000"/>
              <a:buFont typeface="Wingdings 3"/>
              <a:buChar char=""/>
              <a:defRPr sz="2600">
                <a:uFill>
                  <a:solidFill/>
                </a:uFill>
                <a:latin typeface="+mn-lt"/>
                <a:ea typeface="+mn-ea"/>
                <a:cs typeface="+mn-cs"/>
                <a:sym typeface="Helvetica"/>
              </a:defRPr>
            </a:lvl8pPr>
            <a:lvl9pPr marL="2407920" indent="-396240" eaLnBrk="1" hangingPunct="1">
              <a:spcBef>
                <a:spcPts val="600"/>
              </a:spcBef>
              <a:buClr>
                <a:srgbClr val="727CA3"/>
              </a:buClr>
              <a:buSzPct val="75000"/>
              <a:buFont typeface="Wingdings 3"/>
              <a:buChar char=""/>
              <a:defRPr sz="2600">
                <a:uFill>
                  <a:solidFill/>
                </a:uFill>
                <a:latin typeface="+mn-lt"/>
                <a:ea typeface="+mn-ea"/>
                <a:cs typeface="+mn-cs"/>
                <a:sym typeface="Helvetica"/>
              </a:defRPr>
            </a:lvl9pPr>
          </a:lstStyle>
          <a:p>
            <a:pPr marL="457200" indent="-330200" algn="l" defTabSz="914400" rtl="0">
              <a:spcBef>
                <a:spcPts val="0"/>
              </a:spcBef>
              <a:buSzPts val="1600"/>
              <a:buFont typeface="Wingdings 3"/>
              <a:buChar char="●"/>
            </a:pPr>
            <a:r>
              <a:rPr lang="it" sz="2000" dirty="0" smtClean="0">
                <a:solidFill>
                  <a:srgbClr val="1C4587"/>
                </a:solidFill>
              </a:rPr>
              <a:t>ECAL layer</a:t>
            </a:r>
            <a:r>
              <a:rPr lang="it" sz="2000" dirty="0" smtClean="0"/>
              <a:t>:</a:t>
            </a:r>
          </a:p>
          <a:p>
            <a:pPr marL="914400" lvl="1" indent="-304800" algn="l" defTabSz="914400" rtl="0">
              <a:spcBef>
                <a:spcPts val="0"/>
              </a:spcBef>
              <a:buSzPts val="1200"/>
              <a:buFont typeface="Wingdings 3"/>
              <a:buChar char="○"/>
            </a:pPr>
            <a:r>
              <a:rPr lang="it" sz="1600" dirty="0" smtClean="0"/>
              <a:t>PbWO crystals</a:t>
            </a:r>
          </a:p>
          <a:p>
            <a:pPr marL="914400" lvl="1" indent="-304800" algn="l" defTabSz="914400" rtl="0">
              <a:spcBef>
                <a:spcPts val="0"/>
              </a:spcBef>
              <a:buSzPts val="1200"/>
              <a:buFont typeface="Wingdings 3"/>
              <a:buChar char="○"/>
            </a:pPr>
            <a:r>
              <a:rPr lang="it" sz="1600" dirty="0" smtClean="0">
                <a:solidFill>
                  <a:srgbClr val="3C78D8"/>
                </a:solidFill>
              </a:rPr>
              <a:t>front segment</a:t>
            </a:r>
            <a:r>
              <a:rPr lang="it" sz="1600" dirty="0" smtClean="0"/>
              <a:t> 5 cm (~5.4X</a:t>
            </a:r>
            <a:r>
              <a:rPr lang="it" sz="1600" baseline="-25000" dirty="0" smtClean="0"/>
              <a:t>0</a:t>
            </a:r>
            <a:r>
              <a:rPr lang="it" sz="1600" dirty="0" smtClean="0"/>
              <a:t>)</a:t>
            </a:r>
          </a:p>
          <a:p>
            <a:pPr marL="914400" lvl="1" indent="-304800" algn="l" defTabSz="914400" rtl="0">
              <a:spcBef>
                <a:spcPts val="0"/>
              </a:spcBef>
              <a:buSzPts val="1200"/>
              <a:buFont typeface="Wingdings 3"/>
              <a:buChar char="○"/>
            </a:pPr>
            <a:r>
              <a:rPr lang="it" sz="1600" dirty="0" smtClean="0">
                <a:solidFill>
                  <a:srgbClr val="0000FF"/>
                </a:solidFill>
              </a:rPr>
              <a:t>rear segment</a:t>
            </a:r>
            <a:r>
              <a:rPr lang="it" sz="1600" dirty="0" smtClean="0"/>
              <a:t> for core shower </a:t>
            </a:r>
          </a:p>
          <a:p>
            <a:pPr marL="914400" lvl="1" indent="-304800" algn="l" defTabSz="914400" rtl="0">
              <a:spcBef>
                <a:spcPts val="0"/>
              </a:spcBef>
              <a:buSzPts val="1200"/>
              <a:buFont typeface="Wingdings 3"/>
              <a:buChar char="○"/>
            </a:pPr>
            <a:r>
              <a:rPr lang="it" sz="1600" dirty="0" smtClean="0"/>
              <a:t>(15 cm ~16.3X</a:t>
            </a:r>
            <a:r>
              <a:rPr lang="it" sz="1600" baseline="-25000" dirty="0" smtClean="0"/>
              <a:t>0</a:t>
            </a:r>
            <a:r>
              <a:rPr lang="it" sz="1600" dirty="0" smtClean="0"/>
              <a:t>)</a:t>
            </a:r>
          </a:p>
          <a:p>
            <a:pPr marL="914400" lvl="1" indent="-304800" algn="l" defTabSz="914400" rtl="0">
              <a:spcBef>
                <a:spcPts val="0"/>
              </a:spcBef>
              <a:buSzPts val="1200"/>
              <a:buFont typeface="Wingdings 3"/>
              <a:buChar char="○"/>
            </a:pPr>
            <a:r>
              <a:rPr lang="it" sz="1600" dirty="0" smtClean="0"/>
              <a:t>10x10x200 mm³ </a:t>
            </a:r>
            <a:r>
              <a:rPr lang="en-US" sz="1600" dirty="0" smtClean="0"/>
              <a:t>of </a:t>
            </a:r>
            <a:r>
              <a:rPr lang="it" sz="1600" dirty="0" smtClean="0"/>
              <a:t>crystal</a:t>
            </a:r>
          </a:p>
          <a:p>
            <a:pPr marL="914400" lvl="1" indent="-304800" algn="l" defTabSz="914400" rtl="0">
              <a:spcBef>
                <a:spcPts val="0"/>
              </a:spcBef>
              <a:buClr>
                <a:srgbClr val="999999"/>
              </a:buClr>
              <a:buSzPts val="1200"/>
              <a:buFont typeface="Wingdings 3"/>
              <a:buChar char="○"/>
            </a:pPr>
            <a:r>
              <a:rPr lang="it" sz="1600" dirty="0" smtClean="0">
                <a:solidFill>
                  <a:srgbClr val="999999"/>
                </a:solidFill>
              </a:rPr>
              <a:t>5x5 mm² SiPMs (10-15 um)</a:t>
            </a:r>
            <a:endParaRPr lang="it" sz="1600" dirty="0">
              <a:solidFill>
                <a:srgbClr val="999999"/>
              </a:solidFill>
            </a:endParaRPr>
          </a:p>
        </p:txBody>
      </p:sp>
      <p:sp>
        <p:nvSpPr>
          <p:cNvPr id="15" name="Google Shape;83;p16"/>
          <p:cNvSpPr txBox="1"/>
          <p:nvPr/>
        </p:nvSpPr>
        <p:spPr>
          <a:xfrm>
            <a:off x="5081285" y="3168460"/>
            <a:ext cx="4109012" cy="790081"/>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800" dirty="0" smtClean="0">
                <a:solidFill>
                  <a:srgbClr val="1C4587"/>
                </a:solidFill>
              </a:rPr>
              <a:t>&lt;</a:t>
            </a:r>
            <a:r>
              <a:rPr lang="en-US" sz="1800" dirty="0" smtClean="0">
                <a:solidFill>
                  <a:srgbClr val="1C4587"/>
                </a:solidFill>
              </a:rPr>
              <a:t> </a:t>
            </a:r>
            <a:r>
              <a:rPr lang="it" sz="1800" b="1" dirty="0" smtClean="0">
                <a:solidFill>
                  <a:srgbClr val="1C4587"/>
                </a:solidFill>
              </a:rPr>
              <a:t>5</a:t>
            </a:r>
            <a:r>
              <a:rPr lang="it" sz="1800" b="1" dirty="0">
                <a:solidFill>
                  <a:srgbClr val="1C4587"/>
                </a:solidFill>
              </a:rPr>
              <a:t>%/</a:t>
            </a:r>
            <a:r>
              <a:rPr lang="it" sz="1800" b="1" dirty="0" smtClean="0">
                <a:solidFill>
                  <a:srgbClr val="1C4587"/>
                </a:solidFill>
              </a:rPr>
              <a:t>sqrt(E)</a:t>
            </a:r>
            <a:r>
              <a:rPr lang="en-US" sz="1800" b="1" dirty="0" smtClean="0">
                <a:solidFill>
                  <a:srgbClr val="1C4587"/>
                </a:solidFill>
              </a:rPr>
              <a:t> (+) </a:t>
            </a:r>
            <a:r>
              <a:rPr lang="it" sz="1800" b="1" dirty="0" smtClean="0">
                <a:solidFill>
                  <a:srgbClr val="1C4587"/>
                </a:solidFill>
              </a:rPr>
              <a:t>1</a:t>
            </a:r>
            <a:r>
              <a:rPr lang="it" sz="1800" b="1" dirty="0">
                <a:solidFill>
                  <a:srgbClr val="1C4587"/>
                </a:solidFill>
              </a:rPr>
              <a:t>%</a:t>
            </a:r>
            <a:endParaRPr sz="1800" b="1" dirty="0">
              <a:solidFill>
                <a:srgbClr val="1C4587"/>
              </a:solidFill>
            </a:endParaRPr>
          </a:p>
          <a:p>
            <a:pPr marL="0" lvl="0" indent="0" algn="l" rtl="0">
              <a:spcBef>
                <a:spcPts val="0"/>
              </a:spcBef>
              <a:spcAft>
                <a:spcPts val="0"/>
              </a:spcAft>
              <a:buNone/>
            </a:pPr>
            <a:r>
              <a:rPr lang="it" sz="1800" dirty="0">
                <a:solidFill>
                  <a:srgbClr val="1C4587"/>
                </a:solidFill>
              </a:rPr>
              <a:t>~</a:t>
            </a:r>
            <a:r>
              <a:rPr lang="it" sz="1800" b="1" dirty="0">
                <a:solidFill>
                  <a:srgbClr val="1C4587"/>
                </a:solidFill>
              </a:rPr>
              <a:t>30 ps</a:t>
            </a:r>
            <a:r>
              <a:rPr lang="it" sz="1800" dirty="0">
                <a:solidFill>
                  <a:srgbClr val="1C4587"/>
                </a:solidFill>
              </a:rPr>
              <a:t> timing achieved for p</a:t>
            </a:r>
            <a:r>
              <a:rPr lang="it" sz="1800" baseline="-25000" dirty="0">
                <a:solidFill>
                  <a:srgbClr val="1C4587"/>
                </a:solidFill>
              </a:rPr>
              <a:t>T</a:t>
            </a:r>
            <a:r>
              <a:rPr lang="it" sz="1800" dirty="0">
                <a:solidFill>
                  <a:srgbClr val="1C4587"/>
                </a:solidFill>
              </a:rPr>
              <a:t>&gt;40GeV</a:t>
            </a:r>
            <a:endParaRPr sz="1800" dirty="0">
              <a:solidFill>
                <a:srgbClr val="1C4587"/>
              </a:solidFill>
            </a:endParaRPr>
          </a:p>
        </p:txBody>
      </p:sp>
    </p:spTree>
    <p:extLst>
      <p:ext uri="{BB962C8B-B14F-4D97-AF65-F5344CB8AC3E}">
        <p14:creationId xmlns:p14="http://schemas.microsoft.com/office/powerpoint/2010/main" val="659310808"/>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490030" cy="990600"/>
          </a:xfrm>
        </p:spPr>
        <p:txBody>
          <a:bodyPr>
            <a:normAutofit fontScale="90000"/>
          </a:bodyPr>
          <a:lstStyle/>
          <a:p>
            <a:r>
              <a:rPr lang="en-US" dirty="0" smtClean="0"/>
              <a:t>Electron </a:t>
            </a:r>
            <a:r>
              <a:rPr lang="en-US" smtClean="0"/>
              <a:t>Energy Resolution (no Dead Material)</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21</a:t>
            </a:fld>
            <a:endParaRPr lang="uk-UA"/>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1675" y="1469628"/>
            <a:ext cx="4232325" cy="2128119"/>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5159" y="3940895"/>
            <a:ext cx="4058841" cy="204088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1333749"/>
            <a:ext cx="4744740" cy="4527168"/>
          </a:xfrm>
          <a:prstGeom prst="rect">
            <a:avLst/>
          </a:prstGeom>
        </p:spPr>
      </p:pic>
    </p:spTree>
    <p:extLst>
      <p:ext uri="{BB962C8B-B14F-4D97-AF65-F5344CB8AC3E}">
        <p14:creationId xmlns:p14="http://schemas.microsoft.com/office/powerpoint/2010/main" val="926561310"/>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 Material between Layers</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22</a:t>
            </a:fld>
            <a:endParaRPr lang="uk-UA"/>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100" y="1495546"/>
            <a:ext cx="8559800" cy="4178300"/>
          </a:xfrm>
          <a:prstGeom prst="rect">
            <a:avLst/>
          </a:prstGeom>
        </p:spPr>
      </p:pic>
      <p:sp>
        <p:nvSpPr>
          <p:cNvPr id="5" name="TextBox 4"/>
          <p:cNvSpPr txBox="1"/>
          <p:nvPr/>
        </p:nvSpPr>
        <p:spPr>
          <a:xfrm>
            <a:off x="1765300" y="3644900"/>
            <a:ext cx="409727" cy="307775"/>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smtClean="0">
                <a:ln>
                  <a:noFill/>
                </a:ln>
                <a:solidFill>
                  <a:srgbClr val="464653"/>
                </a:solidFill>
                <a:effectLst/>
                <a:uFill>
                  <a:solidFill>
                    <a:srgbClr val="464653"/>
                  </a:solidFill>
                </a:uFill>
                <a:latin typeface="+mn-lt"/>
                <a:ea typeface="+mn-ea"/>
                <a:cs typeface="+mn-cs"/>
                <a:sym typeface="Helvetica"/>
              </a:rPr>
              <a:t>rear</a:t>
            </a:r>
            <a:endParaRPr kumimoji="0" lang="en-US" sz="1400" b="0" i="0" u="none" strike="noStrike" cap="none" spc="0" normalizeH="0" baseline="0">
              <a:ln>
                <a:noFill/>
              </a:ln>
              <a:solidFill>
                <a:srgbClr val="464653"/>
              </a:solidFill>
              <a:effectLst/>
              <a:uFill>
                <a:solidFill>
                  <a:srgbClr val="464653"/>
                </a:solidFill>
              </a:uFill>
              <a:latin typeface="+mn-lt"/>
              <a:ea typeface="+mn-ea"/>
              <a:cs typeface="+mn-cs"/>
              <a:sym typeface="Helvetica"/>
            </a:endParaRPr>
          </a:p>
        </p:txBody>
      </p:sp>
    </p:spTree>
    <p:extLst>
      <p:ext uri="{BB962C8B-B14F-4D97-AF65-F5344CB8AC3E}">
        <p14:creationId xmlns:p14="http://schemas.microsoft.com/office/powerpoint/2010/main" val="1714706876"/>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Dead Material between Layers</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23</a:t>
            </a:fld>
            <a:endParaRPr lang="uk-U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00" y="1943100"/>
            <a:ext cx="8636000" cy="2971800"/>
          </a:xfrm>
          <a:prstGeom prst="rect">
            <a:avLst/>
          </a:prstGeom>
        </p:spPr>
      </p:pic>
    </p:spTree>
    <p:extLst>
      <p:ext uri="{BB962C8B-B14F-4D97-AF65-F5344CB8AC3E}">
        <p14:creationId xmlns:p14="http://schemas.microsoft.com/office/powerpoint/2010/main" val="420727576"/>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Tracker Material</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24</a:t>
            </a:fld>
            <a:endParaRPr lang="uk-U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00" y="1346200"/>
            <a:ext cx="8509000" cy="4152900"/>
          </a:xfrm>
          <a:prstGeom prst="rect">
            <a:avLst/>
          </a:prstGeom>
        </p:spPr>
      </p:pic>
    </p:spTree>
    <p:extLst>
      <p:ext uri="{BB962C8B-B14F-4D97-AF65-F5344CB8AC3E}">
        <p14:creationId xmlns:p14="http://schemas.microsoft.com/office/powerpoint/2010/main" val="485601097"/>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Imaging Capabilities of Silicon (~1/300)</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25</a:t>
            </a:fld>
            <a:endParaRPr lang="uk-UA"/>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51128"/>
          <a:stretch/>
        </p:blipFill>
        <p:spPr>
          <a:xfrm>
            <a:off x="4826640" y="1085550"/>
            <a:ext cx="3289459" cy="2292410"/>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50379"/>
          <a:stretch/>
        </p:blipFill>
        <p:spPr>
          <a:xfrm>
            <a:off x="4769438" y="4595148"/>
            <a:ext cx="3317086" cy="2262851"/>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67852"/>
          <a:stretch/>
        </p:blipFill>
        <p:spPr>
          <a:xfrm>
            <a:off x="439835" y="1441735"/>
            <a:ext cx="3138025" cy="4764225"/>
          </a:xfrm>
          <a:prstGeom prst="rect">
            <a:avLst/>
          </a:prstGeom>
        </p:spPr>
      </p:pic>
      <p:sp>
        <p:nvSpPr>
          <p:cNvPr id="8" name="TextBox 7"/>
          <p:cNvSpPr txBox="1"/>
          <p:nvPr/>
        </p:nvSpPr>
        <p:spPr>
          <a:xfrm>
            <a:off x="1530249" y="3377960"/>
            <a:ext cx="1711365"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1"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CO</a:t>
            </a:r>
            <a:r>
              <a:rPr kumimoji="0" lang="en-US" sz="2400" b="1" i="0" u="none" strike="noStrike" cap="none" spc="0" normalizeH="0" baseline="-25000" dirty="0" smtClean="0">
                <a:ln>
                  <a:noFill/>
                </a:ln>
                <a:solidFill>
                  <a:srgbClr val="464653"/>
                </a:solidFill>
                <a:effectLst/>
                <a:uFill>
                  <a:solidFill>
                    <a:srgbClr val="464653"/>
                  </a:solidFill>
                </a:uFill>
                <a:latin typeface="+mn-lt"/>
                <a:ea typeface="+mn-ea"/>
                <a:cs typeface="+mn-cs"/>
                <a:sym typeface="Helvetica"/>
              </a:rPr>
              <a:t>2</a:t>
            </a:r>
            <a:r>
              <a:rPr kumimoji="0" lang="en-US" sz="2400" b="1" i="0" u="none" strike="noStrike" cap="none" spc="0" normalizeH="0" dirty="0" smtClean="0">
                <a:ln>
                  <a:noFill/>
                </a:ln>
                <a:solidFill>
                  <a:srgbClr val="464653"/>
                </a:solidFill>
                <a:effectLst/>
                <a:uFill>
                  <a:solidFill>
                    <a:srgbClr val="464653"/>
                  </a:solidFill>
                </a:uFill>
                <a:latin typeface="+mn-lt"/>
                <a:ea typeface="+mn-ea"/>
                <a:cs typeface="+mn-cs"/>
                <a:sym typeface="Helvetica"/>
              </a:rPr>
              <a:t> (-35 C)</a:t>
            </a:r>
            <a:endParaRPr kumimoji="0" lang="en-US" sz="2400" b="1"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
        <p:nvSpPr>
          <p:cNvPr id="3" name="TextBox 2"/>
          <p:cNvSpPr txBox="1"/>
          <p:nvPr/>
        </p:nvSpPr>
        <p:spPr>
          <a:xfrm>
            <a:off x="3516600" y="3343741"/>
            <a:ext cx="5627400" cy="120032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sz="2400" dirty="0" smtClean="0"/>
              <a:t>Fluctuations driven by </a:t>
            </a:r>
          </a:p>
          <a:p>
            <a:pPr marL="0" marR="0" indent="0" algn="ctr" defTabSz="457200" rtl="0" fontAlgn="auto" latinLnBrk="1" hangingPunct="0">
              <a:lnSpc>
                <a:spcPct val="100000"/>
              </a:lnSpc>
              <a:spcBef>
                <a:spcPts val="0"/>
              </a:spcBef>
              <a:spcAft>
                <a:spcPts val="0"/>
              </a:spcAft>
              <a:buClrTx/>
              <a:buSzTx/>
              <a:buFontTx/>
              <a:buNone/>
              <a:tabLst/>
            </a:pPr>
            <a:r>
              <a:rPr lang="en-US" sz="2400" b="1" dirty="0"/>
              <a:t>L</a:t>
            </a:r>
            <a:r>
              <a:rPr lang="en-US" sz="2400" b="1" dirty="0" smtClean="0"/>
              <a:t>ow Sampling Fraction(~1/300)</a:t>
            </a:r>
          </a:p>
          <a:p>
            <a:pPr marL="0" marR="0" indent="0" algn="ctr" defTabSz="457200" rtl="0" fontAlgn="auto" latinLnBrk="1" hangingPunct="0">
              <a:lnSpc>
                <a:spcPct val="100000"/>
              </a:lnSpc>
              <a:spcBef>
                <a:spcPts val="0"/>
              </a:spcBef>
              <a:spcAft>
                <a:spcPts val="0"/>
              </a:spcAft>
              <a:buClrTx/>
              <a:buSzTx/>
              <a:buFontTx/>
              <a:buNone/>
              <a:tabLst/>
            </a:pPr>
            <a:r>
              <a:rPr lang="en-US" sz="2400" dirty="0" smtClean="0"/>
              <a:t>High SF </a:t>
            </a:r>
            <a:r>
              <a:rPr lang="en-US" sz="2400" dirty="0" smtClean="0">
                <a:sym typeface="Wingdings"/>
              </a:rPr>
              <a:t> </a:t>
            </a:r>
            <a:r>
              <a:rPr lang="en-US" sz="2400" dirty="0" smtClean="0"/>
              <a:t>one shower looks like many</a:t>
            </a:r>
          </a:p>
        </p:txBody>
      </p:sp>
    </p:spTree>
    <p:extLst>
      <p:ext uri="{BB962C8B-B14F-4D97-AF65-F5344CB8AC3E}">
        <p14:creationId xmlns:p14="http://schemas.microsoft.com/office/powerpoint/2010/main" val="25727471"/>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t>
            </a:r>
            <a:r>
              <a:rPr lang="en-US" dirty="0" err="1" smtClean="0"/>
              <a:t>CEPCal</a:t>
            </a:r>
            <a:r>
              <a:rPr lang="en-US" dirty="0" smtClean="0"/>
              <a:t> Single EM Shower (High Stat)</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26</a:t>
            </a:fld>
            <a:endParaRPr lang="uk-U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192192"/>
            <a:ext cx="8547119" cy="4953965"/>
          </a:xfrm>
          <a:prstGeom prst="rect">
            <a:avLst/>
          </a:prstGeom>
        </p:spPr>
      </p:pic>
    </p:spTree>
    <p:extLst>
      <p:ext uri="{BB962C8B-B14F-4D97-AF65-F5344CB8AC3E}">
        <p14:creationId xmlns:p14="http://schemas.microsoft.com/office/powerpoint/2010/main" val="1401587063"/>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 y="1192191"/>
            <a:ext cx="8547119" cy="5294965"/>
          </a:xfrm>
          <a:prstGeom prst="rect">
            <a:avLst/>
          </a:prstGeom>
        </p:spPr>
      </p:pic>
      <p:sp>
        <p:nvSpPr>
          <p:cNvPr id="2" name="Title 1"/>
          <p:cNvSpPr>
            <a:spLocks noGrp="1"/>
          </p:cNvSpPr>
          <p:nvPr>
            <p:ph type="title"/>
          </p:nvPr>
        </p:nvSpPr>
        <p:spPr/>
        <p:txBody>
          <a:bodyPr>
            <a:normAutofit fontScale="90000"/>
          </a:bodyPr>
          <a:lstStyle/>
          <a:p>
            <a:r>
              <a:rPr lang="en-US" dirty="0" smtClean="0"/>
              <a:t>S-</a:t>
            </a:r>
            <a:r>
              <a:rPr lang="en-US" dirty="0" err="1" smtClean="0"/>
              <a:t>CEPCal</a:t>
            </a:r>
            <a:r>
              <a:rPr lang="en-US" dirty="0" smtClean="0"/>
              <a:t> Single EM Shower (High Stat- Log)</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27</a:t>
            </a:fld>
            <a:endParaRPr lang="uk-UA"/>
          </a:p>
        </p:txBody>
      </p:sp>
    </p:spTree>
    <p:extLst>
      <p:ext uri="{BB962C8B-B14F-4D97-AF65-F5344CB8AC3E}">
        <p14:creationId xmlns:p14="http://schemas.microsoft.com/office/powerpoint/2010/main" val="1256092115"/>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 y="1192192"/>
            <a:ext cx="8547119" cy="5329574"/>
          </a:xfrm>
          <a:prstGeom prst="rect">
            <a:avLst/>
          </a:prstGeom>
        </p:spPr>
      </p:pic>
      <p:sp>
        <p:nvSpPr>
          <p:cNvPr id="2" name="Title 1"/>
          <p:cNvSpPr>
            <a:spLocks noGrp="1"/>
          </p:cNvSpPr>
          <p:nvPr>
            <p:ph type="title"/>
          </p:nvPr>
        </p:nvSpPr>
        <p:spPr/>
        <p:txBody>
          <a:bodyPr>
            <a:normAutofit fontScale="90000"/>
          </a:bodyPr>
          <a:lstStyle/>
          <a:p>
            <a:r>
              <a:rPr lang="en-US" dirty="0" smtClean="0"/>
              <a:t>S-</a:t>
            </a:r>
            <a:r>
              <a:rPr lang="en-US" dirty="0" err="1" smtClean="0"/>
              <a:t>CEPCal</a:t>
            </a:r>
            <a:r>
              <a:rPr lang="en-US" dirty="0" smtClean="0"/>
              <a:t> Pair of EM Showers (High Stat)</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28</a:t>
            </a:fld>
            <a:endParaRPr lang="uk-UA"/>
          </a:p>
        </p:txBody>
      </p:sp>
    </p:spTree>
    <p:extLst>
      <p:ext uri="{BB962C8B-B14F-4D97-AF65-F5344CB8AC3E}">
        <p14:creationId xmlns:p14="http://schemas.microsoft.com/office/powerpoint/2010/main" val="1516172476"/>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 y="1192191"/>
            <a:ext cx="8537568" cy="5087235"/>
          </a:xfrm>
          <a:prstGeom prst="rect">
            <a:avLst/>
          </a:prstGeom>
        </p:spPr>
      </p:pic>
      <p:sp>
        <p:nvSpPr>
          <p:cNvPr id="2" name="Title 1"/>
          <p:cNvSpPr>
            <a:spLocks noGrp="1"/>
          </p:cNvSpPr>
          <p:nvPr>
            <p:ph type="title"/>
          </p:nvPr>
        </p:nvSpPr>
        <p:spPr>
          <a:xfrm>
            <a:off x="457200" y="0"/>
            <a:ext cx="8547118" cy="990600"/>
          </a:xfrm>
        </p:spPr>
        <p:txBody>
          <a:bodyPr>
            <a:normAutofit fontScale="90000"/>
          </a:bodyPr>
          <a:lstStyle/>
          <a:p>
            <a:r>
              <a:rPr lang="en-US" dirty="0" smtClean="0"/>
              <a:t>S-</a:t>
            </a:r>
            <a:r>
              <a:rPr lang="en-US" dirty="0" err="1" smtClean="0"/>
              <a:t>CEPCal</a:t>
            </a:r>
            <a:r>
              <a:rPr lang="en-US" dirty="0" smtClean="0"/>
              <a:t> Pair of EM Showers (High Stat - Log)</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29</a:t>
            </a:fld>
            <a:endParaRPr lang="uk-UA"/>
          </a:p>
        </p:txBody>
      </p:sp>
    </p:spTree>
    <p:extLst>
      <p:ext uri="{BB962C8B-B14F-4D97-AF65-F5344CB8AC3E}">
        <p14:creationId xmlns:p14="http://schemas.microsoft.com/office/powerpoint/2010/main" val="1946492906"/>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ectangle 139"/>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
                <a:solidFill>
                  <a:srgbClr val="000000"/>
                </a:solidFill>
              </a:uFill>
              <a:latin typeface="Gill Sans MT"/>
              <a:ea typeface="Gill Sans MT"/>
              <a:cs typeface="Gill Sans MT"/>
              <a:sym typeface="Gill Sans MT"/>
            </a:endParaRPr>
          </a:p>
        </p:txBody>
      </p:sp>
      <p:sp>
        <p:nvSpPr>
          <p:cNvPr id="2" name="Title 1"/>
          <p:cNvSpPr>
            <a:spLocks noGrp="1"/>
          </p:cNvSpPr>
          <p:nvPr>
            <p:ph type="title"/>
          </p:nvPr>
        </p:nvSpPr>
        <p:spPr/>
        <p:txBody>
          <a:bodyPr/>
          <a:lstStyle/>
          <a:p>
            <a:r>
              <a:rPr lang="en-US" smtClean="0"/>
              <a:t>Simulated Detector </a:t>
            </a:r>
            <a:r>
              <a:rPr lang="en-US" dirty="0" smtClean="0"/>
              <a:t>Geometry</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3</a:t>
            </a:fld>
            <a:endParaRPr lang="uk-UA"/>
          </a:p>
        </p:txBody>
      </p:sp>
      <p:sp>
        <p:nvSpPr>
          <p:cNvPr id="5" name="Google Shape;60;p14"/>
          <p:cNvSpPr/>
          <p:nvPr/>
        </p:nvSpPr>
        <p:spPr>
          <a:xfrm>
            <a:off x="176425" y="2981900"/>
            <a:ext cx="33300" cy="912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61;p14"/>
          <p:cNvSpPr/>
          <p:nvPr/>
        </p:nvSpPr>
        <p:spPr>
          <a:xfrm>
            <a:off x="405025" y="2981900"/>
            <a:ext cx="33300" cy="912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62;p14"/>
          <p:cNvSpPr/>
          <p:nvPr/>
        </p:nvSpPr>
        <p:spPr>
          <a:xfrm>
            <a:off x="633625" y="2981900"/>
            <a:ext cx="33300" cy="912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63;p14"/>
          <p:cNvSpPr/>
          <p:nvPr/>
        </p:nvSpPr>
        <p:spPr>
          <a:xfrm>
            <a:off x="862225" y="2981900"/>
            <a:ext cx="33300" cy="912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64;p14"/>
          <p:cNvSpPr/>
          <p:nvPr/>
        </p:nvSpPr>
        <p:spPr>
          <a:xfrm>
            <a:off x="1090825" y="2981900"/>
            <a:ext cx="33300" cy="912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65;p14"/>
          <p:cNvSpPr/>
          <p:nvPr/>
        </p:nvSpPr>
        <p:spPr>
          <a:xfrm>
            <a:off x="1319425" y="2981900"/>
            <a:ext cx="33300" cy="912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66;p14"/>
          <p:cNvSpPr txBox="1"/>
          <p:nvPr/>
        </p:nvSpPr>
        <p:spPr>
          <a:xfrm>
            <a:off x="76675" y="2586762"/>
            <a:ext cx="1491600" cy="378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000">
                <a:solidFill>
                  <a:srgbClr val="666666"/>
                </a:solidFill>
              </a:rPr>
              <a:t>1.8 m, ~0.3 X</a:t>
            </a:r>
            <a:r>
              <a:rPr lang="it" sz="1000" baseline="-25000">
                <a:solidFill>
                  <a:srgbClr val="666666"/>
                </a:solidFill>
              </a:rPr>
              <a:t>0</a:t>
            </a:r>
            <a:r>
              <a:rPr lang="it" sz="1000">
                <a:solidFill>
                  <a:srgbClr val="666666"/>
                </a:solidFill>
              </a:rPr>
              <a:t>, Si</a:t>
            </a:r>
            <a:endParaRPr sz="1000">
              <a:solidFill>
                <a:srgbClr val="666666"/>
              </a:solidFill>
            </a:endParaRPr>
          </a:p>
        </p:txBody>
      </p:sp>
      <p:sp>
        <p:nvSpPr>
          <p:cNvPr id="12" name="Google Shape;67;p14"/>
          <p:cNvSpPr/>
          <p:nvPr/>
        </p:nvSpPr>
        <p:spPr>
          <a:xfrm>
            <a:off x="1738787" y="2981900"/>
            <a:ext cx="105900" cy="912600"/>
          </a:xfrm>
          <a:prstGeom prst="rect">
            <a:avLst/>
          </a:prstGeom>
          <a:solidFill>
            <a:srgbClr val="999999"/>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68;p14"/>
          <p:cNvSpPr/>
          <p:nvPr/>
        </p:nvSpPr>
        <p:spPr>
          <a:xfrm>
            <a:off x="1903838" y="3154425"/>
            <a:ext cx="72300" cy="572700"/>
          </a:xfrm>
          <a:prstGeom prst="rect">
            <a:avLst/>
          </a:prstGeom>
          <a:solidFill>
            <a:srgbClr val="9FC5E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69;p14"/>
          <p:cNvSpPr/>
          <p:nvPr/>
        </p:nvSpPr>
        <p:spPr>
          <a:xfrm>
            <a:off x="2000588" y="3669475"/>
            <a:ext cx="72300" cy="57600"/>
          </a:xfrm>
          <a:prstGeom prst="rect">
            <a:avLst/>
          </a:prstGeom>
          <a:solidFill>
            <a:srgbClr val="0B5394"/>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70;p14"/>
          <p:cNvSpPr/>
          <p:nvPr/>
        </p:nvSpPr>
        <p:spPr>
          <a:xfrm>
            <a:off x="2130861" y="2981900"/>
            <a:ext cx="105900" cy="912600"/>
          </a:xfrm>
          <a:prstGeom prst="rect">
            <a:avLst/>
          </a:prstGeom>
          <a:solidFill>
            <a:srgbClr val="999999"/>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71;p14"/>
          <p:cNvSpPr/>
          <p:nvPr/>
        </p:nvSpPr>
        <p:spPr>
          <a:xfrm>
            <a:off x="2573739" y="2981900"/>
            <a:ext cx="105900" cy="912600"/>
          </a:xfrm>
          <a:prstGeom prst="rect">
            <a:avLst/>
          </a:prstGeom>
          <a:solidFill>
            <a:srgbClr val="999999"/>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72;p14"/>
          <p:cNvSpPr/>
          <p:nvPr/>
        </p:nvSpPr>
        <p:spPr>
          <a:xfrm>
            <a:off x="2767162" y="3493339"/>
            <a:ext cx="360300" cy="106200"/>
          </a:xfrm>
          <a:prstGeom prst="rect">
            <a:avLst/>
          </a:prstGeom>
          <a:solidFill>
            <a:srgbClr val="76A5A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73;p14"/>
          <p:cNvSpPr/>
          <p:nvPr/>
        </p:nvSpPr>
        <p:spPr>
          <a:xfrm>
            <a:off x="2767162" y="3385101"/>
            <a:ext cx="360300" cy="106200"/>
          </a:xfrm>
          <a:prstGeom prst="rect">
            <a:avLst/>
          </a:prstGeom>
          <a:solidFill>
            <a:srgbClr val="76A5A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74;p14"/>
          <p:cNvSpPr/>
          <p:nvPr/>
        </p:nvSpPr>
        <p:spPr>
          <a:xfrm>
            <a:off x="2767162" y="3276863"/>
            <a:ext cx="360300" cy="106200"/>
          </a:xfrm>
          <a:prstGeom prst="rect">
            <a:avLst/>
          </a:prstGeom>
          <a:solidFill>
            <a:srgbClr val="76A5A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75;p14"/>
          <p:cNvSpPr/>
          <p:nvPr/>
        </p:nvSpPr>
        <p:spPr>
          <a:xfrm>
            <a:off x="2767162" y="3168625"/>
            <a:ext cx="360300" cy="106200"/>
          </a:xfrm>
          <a:prstGeom prst="rect">
            <a:avLst/>
          </a:prstGeom>
          <a:solidFill>
            <a:srgbClr val="76A5A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76;p14"/>
          <p:cNvSpPr/>
          <p:nvPr/>
        </p:nvSpPr>
        <p:spPr>
          <a:xfrm>
            <a:off x="2767162" y="3601576"/>
            <a:ext cx="360300" cy="106200"/>
          </a:xfrm>
          <a:prstGeom prst="rect">
            <a:avLst/>
          </a:prstGeom>
          <a:solidFill>
            <a:srgbClr val="76A5A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77;p14"/>
          <p:cNvSpPr/>
          <p:nvPr/>
        </p:nvSpPr>
        <p:spPr>
          <a:xfrm>
            <a:off x="3131012" y="3493335"/>
            <a:ext cx="1051800" cy="106200"/>
          </a:xfrm>
          <a:prstGeom prst="rect">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78;p14"/>
          <p:cNvSpPr/>
          <p:nvPr/>
        </p:nvSpPr>
        <p:spPr>
          <a:xfrm>
            <a:off x="3131012" y="3385098"/>
            <a:ext cx="1051800" cy="106200"/>
          </a:xfrm>
          <a:prstGeom prst="rect">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79;p14"/>
          <p:cNvSpPr/>
          <p:nvPr/>
        </p:nvSpPr>
        <p:spPr>
          <a:xfrm>
            <a:off x="3131012" y="3276862"/>
            <a:ext cx="1051800" cy="106200"/>
          </a:xfrm>
          <a:prstGeom prst="rect">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80;p14"/>
          <p:cNvSpPr/>
          <p:nvPr/>
        </p:nvSpPr>
        <p:spPr>
          <a:xfrm>
            <a:off x="3131012" y="3168626"/>
            <a:ext cx="1051800" cy="106200"/>
          </a:xfrm>
          <a:prstGeom prst="rect">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81;p14"/>
          <p:cNvSpPr/>
          <p:nvPr/>
        </p:nvSpPr>
        <p:spPr>
          <a:xfrm>
            <a:off x="3131012" y="3601571"/>
            <a:ext cx="1051800" cy="106200"/>
          </a:xfrm>
          <a:prstGeom prst="rect">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82;p14"/>
          <p:cNvSpPr/>
          <p:nvPr/>
        </p:nvSpPr>
        <p:spPr>
          <a:xfrm>
            <a:off x="4259548" y="2981900"/>
            <a:ext cx="105900" cy="912600"/>
          </a:xfrm>
          <a:prstGeom prst="rect">
            <a:avLst/>
          </a:prstGeom>
          <a:solidFill>
            <a:srgbClr val="999999"/>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83;p14"/>
          <p:cNvSpPr/>
          <p:nvPr/>
        </p:nvSpPr>
        <p:spPr>
          <a:xfrm>
            <a:off x="5474544" y="298550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84;p14"/>
          <p:cNvSpPr/>
          <p:nvPr/>
        </p:nvSpPr>
        <p:spPr>
          <a:xfrm>
            <a:off x="5474544" y="275598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85;p14"/>
          <p:cNvSpPr/>
          <p:nvPr/>
        </p:nvSpPr>
        <p:spPr>
          <a:xfrm>
            <a:off x="5474544" y="2526469"/>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86;p14"/>
          <p:cNvSpPr/>
          <p:nvPr/>
        </p:nvSpPr>
        <p:spPr>
          <a:xfrm>
            <a:off x="5474544" y="2296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87;p14"/>
          <p:cNvSpPr/>
          <p:nvPr/>
        </p:nvSpPr>
        <p:spPr>
          <a:xfrm>
            <a:off x="5474544" y="321502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88;p14"/>
          <p:cNvSpPr/>
          <p:nvPr/>
        </p:nvSpPr>
        <p:spPr>
          <a:xfrm>
            <a:off x="5474544" y="412850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89;p14"/>
          <p:cNvSpPr/>
          <p:nvPr/>
        </p:nvSpPr>
        <p:spPr>
          <a:xfrm>
            <a:off x="5474544" y="389898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90;p14"/>
          <p:cNvSpPr/>
          <p:nvPr/>
        </p:nvSpPr>
        <p:spPr>
          <a:xfrm>
            <a:off x="5474544" y="366946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91;p14"/>
          <p:cNvSpPr/>
          <p:nvPr/>
        </p:nvSpPr>
        <p:spPr>
          <a:xfrm>
            <a:off x="5474544" y="3439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92;p14"/>
          <p:cNvSpPr/>
          <p:nvPr/>
        </p:nvSpPr>
        <p:spPr>
          <a:xfrm>
            <a:off x="5474544" y="4358025"/>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93;p14"/>
          <p:cNvSpPr txBox="1"/>
          <p:nvPr/>
        </p:nvSpPr>
        <p:spPr>
          <a:xfrm>
            <a:off x="1961700" y="4326150"/>
            <a:ext cx="15960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800">
                <a:solidFill>
                  <a:srgbClr val="999999"/>
                </a:solidFill>
              </a:rPr>
              <a:t>5 mm Al [0.056X</a:t>
            </a:r>
            <a:r>
              <a:rPr lang="it" sz="800" baseline="-25000">
                <a:solidFill>
                  <a:srgbClr val="999999"/>
                </a:solidFill>
              </a:rPr>
              <a:t>0</a:t>
            </a:r>
            <a:r>
              <a:rPr lang="it" sz="800">
                <a:solidFill>
                  <a:srgbClr val="999999"/>
                </a:solidFill>
              </a:rPr>
              <a:t>] / layer</a:t>
            </a:r>
            <a:endParaRPr sz="800">
              <a:solidFill>
                <a:srgbClr val="999999"/>
              </a:solidFill>
            </a:endParaRPr>
          </a:p>
          <a:p>
            <a:pPr marL="0" lvl="0" indent="0" algn="ctr" rtl="0">
              <a:spcBef>
                <a:spcPts val="0"/>
              </a:spcBef>
              <a:spcAft>
                <a:spcPts val="0"/>
              </a:spcAft>
              <a:buNone/>
            </a:pPr>
            <a:r>
              <a:rPr lang="it" sz="800">
                <a:solidFill>
                  <a:srgbClr val="999999"/>
                </a:solidFill>
              </a:rPr>
              <a:t>for cooling, services</a:t>
            </a:r>
            <a:endParaRPr sz="800">
              <a:solidFill>
                <a:srgbClr val="999999"/>
              </a:solidFill>
            </a:endParaRPr>
          </a:p>
        </p:txBody>
      </p:sp>
      <p:sp>
        <p:nvSpPr>
          <p:cNvPr id="39" name="Google Shape;94;p14"/>
          <p:cNvSpPr/>
          <p:nvPr/>
        </p:nvSpPr>
        <p:spPr>
          <a:xfrm>
            <a:off x="5924644" y="298550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95;p14"/>
          <p:cNvSpPr/>
          <p:nvPr/>
        </p:nvSpPr>
        <p:spPr>
          <a:xfrm>
            <a:off x="5924644" y="275598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96;p14"/>
          <p:cNvSpPr/>
          <p:nvPr/>
        </p:nvSpPr>
        <p:spPr>
          <a:xfrm>
            <a:off x="5924644" y="2526469"/>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97;p14"/>
          <p:cNvSpPr/>
          <p:nvPr/>
        </p:nvSpPr>
        <p:spPr>
          <a:xfrm>
            <a:off x="5924644" y="2296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98;p14"/>
          <p:cNvSpPr/>
          <p:nvPr/>
        </p:nvSpPr>
        <p:spPr>
          <a:xfrm>
            <a:off x="5924644" y="321502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9;p14"/>
          <p:cNvSpPr/>
          <p:nvPr/>
        </p:nvSpPr>
        <p:spPr>
          <a:xfrm>
            <a:off x="5924644" y="412850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0;p14"/>
          <p:cNvSpPr/>
          <p:nvPr/>
        </p:nvSpPr>
        <p:spPr>
          <a:xfrm>
            <a:off x="5924644" y="389898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1;p14"/>
          <p:cNvSpPr/>
          <p:nvPr/>
        </p:nvSpPr>
        <p:spPr>
          <a:xfrm>
            <a:off x="5924644" y="366946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2;p14"/>
          <p:cNvSpPr/>
          <p:nvPr/>
        </p:nvSpPr>
        <p:spPr>
          <a:xfrm>
            <a:off x="5924644" y="3439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3;p14"/>
          <p:cNvSpPr/>
          <p:nvPr/>
        </p:nvSpPr>
        <p:spPr>
          <a:xfrm>
            <a:off x="5924644" y="4358025"/>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04;p14"/>
          <p:cNvSpPr/>
          <p:nvPr/>
        </p:nvSpPr>
        <p:spPr>
          <a:xfrm>
            <a:off x="6367315" y="298550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5;p14"/>
          <p:cNvSpPr/>
          <p:nvPr/>
        </p:nvSpPr>
        <p:spPr>
          <a:xfrm>
            <a:off x="6367315" y="275598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06;p14"/>
          <p:cNvSpPr/>
          <p:nvPr/>
        </p:nvSpPr>
        <p:spPr>
          <a:xfrm>
            <a:off x="6367315" y="2526469"/>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07;p14"/>
          <p:cNvSpPr/>
          <p:nvPr/>
        </p:nvSpPr>
        <p:spPr>
          <a:xfrm>
            <a:off x="6367315" y="2296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08;p14"/>
          <p:cNvSpPr/>
          <p:nvPr/>
        </p:nvSpPr>
        <p:spPr>
          <a:xfrm>
            <a:off x="6367315" y="321502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09;p14"/>
          <p:cNvSpPr/>
          <p:nvPr/>
        </p:nvSpPr>
        <p:spPr>
          <a:xfrm>
            <a:off x="6367315" y="412850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10;p14"/>
          <p:cNvSpPr/>
          <p:nvPr/>
        </p:nvSpPr>
        <p:spPr>
          <a:xfrm>
            <a:off x="6367315" y="389898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11;p14"/>
          <p:cNvSpPr/>
          <p:nvPr/>
        </p:nvSpPr>
        <p:spPr>
          <a:xfrm>
            <a:off x="6367315" y="366946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12;p14"/>
          <p:cNvSpPr/>
          <p:nvPr/>
        </p:nvSpPr>
        <p:spPr>
          <a:xfrm>
            <a:off x="6367315" y="3439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13;p14"/>
          <p:cNvSpPr/>
          <p:nvPr/>
        </p:nvSpPr>
        <p:spPr>
          <a:xfrm>
            <a:off x="6367315" y="4358025"/>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14;p14"/>
          <p:cNvSpPr/>
          <p:nvPr/>
        </p:nvSpPr>
        <p:spPr>
          <a:xfrm>
            <a:off x="4499825" y="2296950"/>
            <a:ext cx="483600" cy="2286300"/>
          </a:xfrm>
          <a:prstGeom prst="rect">
            <a:avLst/>
          </a:prstGeom>
          <a:solidFill>
            <a:srgbClr val="E69138">
              <a:alpha val="62690"/>
            </a:srgbClr>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600"/>
              <a:t>Solenoid</a:t>
            </a:r>
            <a:endParaRPr sz="600"/>
          </a:p>
          <a:p>
            <a:pPr marL="0" lvl="0" indent="0" algn="ctr" rtl="0">
              <a:spcBef>
                <a:spcPts val="0"/>
              </a:spcBef>
              <a:spcAft>
                <a:spcPts val="0"/>
              </a:spcAft>
              <a:buNone/>
            </a:pPr>
            <a:endParaRPr sz="600"/>
          </a:p>
          <a:p>
            <a:pPr marL="0" lvl="0" indent="0" algn="ctr" rtl="0">
              <a:spcBef>
                <a:spcPts val="0"/>
              </a:spcBef>
              <a:spcAft>
                <a:spcPts val="0"/>
              </a:spcAft>
              <a:buNone/>
            </a:pPr>
            <a:r>
              <a:rPr lang="it" sz="600"/>
              <a:t>0.3 λ</a:t>
            </a:r>
            <a:r>
              <a:rPr lang="it" sz="600" baseline="-25000"/>
              <a:t>0</a:t>
            </a:r>
            <a:endParaRPr sz="600" baseline="-25000"/>
          </a:p>
          <a:p>
            <a:pPr marL="0" lvl="0" indent="0" algn="ctr" rtl="0">
              <a:spcBef>
                <a:spcPts val="0"/>
              </a:spcBef>
              <a:spcAft>
                <a:spcPts val="0"/>
              </a:spcAft>
              <a:buNone/>
            </a:pPr>
            <a:r>
              <a:rPr lang="it" sz="600"/>
              <a:t>2.7 X</a:t>
            </a:r>
            <a:r>
              <a:rPr lang="it" sz="600" baseline="-25000"/>
              <a:t>0</a:t>
            </a:r>
            <a:endParaRPr sz="600" baseline="-25000"/>
          </a:p>
        </p:txBody>
      </p:sp>
      <p:sp>
        <p:nvSpPr>
          <p:cNvPr id="60" name="Google Shape;115;p14"/>
          <p:cNvSpPr/>
          <p:nvPr/>
        </p:nvSpPr>
        <p:spPr>
          <a:xfrm>
            <a:off x="5017664" y="298550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16;p14"/>
          <p:cNvSpPr/>
          <p:nvPr/>
        </p:nvSpPr>
        <p:spPr>
          <a:xfrm>
            <a:off x="5017664" y="275598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7;p14"/>
          <p:cNvSpPr/>
          <p:nvPr/>
        </p:nvSpPr>
        <p:spPr>
          <a:xfrm>
            <a:off x="5017664" y="2526469"/>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18;p14"/>
          <p:cNvSpPr/>
          <p:nvPr/>
        </p:nvSpPr>
        <p:spPr>
          <a:xfrm>
            <a:off x="5017664" y="2296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19;p14"/>
          <p:cNvSpPr/>
          <p:nvPr/>
        </p:nvSpPr>
        <p:spPr>
          <a:xfrm>
            <a:off x="5017664" y="321502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20;p14"/>
          <p:cNvSpPr/>
          <p:nvPr/>
        </p:nvSpPr>
        <p:spPr>
          <a:xfrm>
            <a:off x="5017664" y="412850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21;p14"/>
          <p:cNvSpPr/>
          <p:nvPr/>
        </p:nvSpPr>
        <p:spPr>
          <a:xfrm>
            <a:off x="5017664" y="389898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22;p14"/>
          <p:cNvSpPr/>
          <p:nvPr/>
        </p:nvSpPr>
        <p:spPr>
          <a:xfrm>
            <a:off x="5017664" y="366946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23;p14"/>
          <p:cNvSpPr/>
          <p:nvPr/>
        </p:nvSpPr>
        <p:spPr>
          <a:xfrm>
            <a:off x="5017664" y="3439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24;p14"/>
          <p:cNvSpPr/>
          <p:nvPr/>
        </p:nvSpPr>
        <p:spPr>
          <a:xfrm>
            <a:off x="5017664" y="4358025"/>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25;p14"/>
          <p:cNvSpPr/>
          <p:nvPr/>
        </p:nvSpPr>
        <p:spPr>
          <a:xfrm>
            <a:off x="6430677" y="2296950"/>
            <a:ext cx="351300" cy="2286300"/>
          </a:xfrm>
          <a:prstGeom prst="rect">
            <a:avLst/>
          </a:prstGeom>
          <a:solidFill>
            <a:srgbClr val="660000">
              <a:alpha val="82690"/>
            </a:srgbClr>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900">
                <a:solidFill>
                  <a:srgbClr val="FFFFFF"/>
                </a:solidFill>
              </a:rPr>
              <a:t>Fe</a:t>
            </a:r>
            <a:endParaRPr sz="9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600">
                <a:solidFill>
                  <a:srgbClr val="FFFFFF"/>
                </a:solidFill>
              </a:rPr>
              <a:t>84 mm</a:t>
            </a:r>
            <a:endParaRPr sz="6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500">
                <a:solidFill>
                  <a:srgbClr val="FFFFFF"/>
                </a:solidFill>
              </a:rPr>
              <a:t>0.5λ</a:t>
            </a:r>
            <a:r>
              <a:rPr lang="it" sz="500" baseline="-25000">
                <a:solidFill>
                  <a:srgbClr val="FFFFFF"/>
                </a:solidFill>
              </a:rPr>
              <a:t>0</a:t>
            </a:r>
            <a:br>
              <a:rPr lang="it" sz="500" baseline="-25000">
                <a:solidFill>
                  <a:srgbClr val="FFFFFF"/>
                </a:solidFill>
              </a:rPr>
            </a:br>
            <a:endParaRPr sz="500" baseline="-25000">
              <a:solidFill>
                <a:srgbClr val="FFFFFF"/>
              </a:solidFill>
            </a:endParaRPr>
          </a:p>
          <a:p>
            <a:pPr marL="0" lvl="0" indent="0" algn="ctr" rtl="0">
              <a:spcBef>
                <a:spcPts val="0"/>
              </a:spcBef>
              <a:spcAft>
                <a:spcPts val="0"/>
              </a:spcAft>
              <a:buNone/>
            </a:pPr>
            <a:r>
              <a:rPr lang="it" sz="500">
                <a:solidFill>
                  <a:srgbClr val="FFFFFF"/>
                </a:solidFill>
              </a:rPr>
              <a:t>4.8X</a:t>
            </a:r>
            <a:r>
              <a:rPr lang="it" sz="500" baseline="-25000">
                <a:solidFill>
                  <a:srgbClr val="FFFFFF"/>
                </a:solidFill>
              </a:rPr>
              <a:t>0</a:t>
            </a:r>
            <a:endParaRPr sz="500" baseline="-25000">
              <a:solidFill>
                <a:srgbClr val="FFFFFF"/>
              </a:solidFill>
            </a:endParaRPr>
          </a:p>
        </p:txBody>
      </p:sp>
      <p:sp>
        <p:nvSpPr>
          <p:cNvPr id="71" name="Google Shape;126;p14"/>
          <p:cNvSpPr/>
          <p:nvPr/>
        </p:nvSpPr>
        <p:spPr>
          <a:xfrm>
            <a:off x="6811668" y="298550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27;p14"/>
          <p:cNvSpPr/>
          <p:nvPr/>
        </p:nvSpPr>
        <p:spPr>
          <a:xfrm>
            <a:off x="6811668" y="275598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28;p14"/>
          <p:cNvSpPr/>
          <p:nvPr/>
        </p:nvSpPr>
        <p:spPr>
          <a:xfrm>
            <a:off x="6811668" y="2526469"/>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29;p14"/>
          <p:cNvSpPr/>
          <p:nvPr/>
        </p:nvSpPr>
        <p:spPr>
          <a:xfrm>
            <a:off x="6811668" y="2296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30;p14"/>
          <p:cNvSpPr/>
          <p:nvPr/>
        </p:nvSpPr>
        <p:spPr>
          <a:xfrm>
            <a:off x="6811668" y="321502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1;p14"/>
          <p:cNvSpPr/>
          <p:nvPr/>
        </p:nvSpPr>
        <p:spPr>
          <a:xfrm>
            <a:off x="6811668" y="412850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32;p14"/>
          <p:cNvSpPr/>
          <p:nvPr/>
        </p:nvSpPr>
        <p:spPr>
          <a:xfrm>
            <a:off x="6811668" y="389898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33;p14"/>
          <p:cNvSpPr/>
          <p:nvPr/>
        </p:nvSpPr>
        <p:spPr>
          <a:xfrm>
            <a:off x="6811668" y="366946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34;p14"/>
          <p:cNvSpPr/>
          <p:nvPr/>
        </p:nvSpPr>
        <p:spPr>
          <a:xfrm>
            <a:off x="6811668" y="3439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35;p14"/>
          <p:cNvSpPr/>
          <p:nvPr/>
        </p:nvSpPr>
        <p:spPr>
          <a:xfrm>
            <a:off x="6811668" y="4358025"/>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36;p14"/>
          <p:cNvSpPr/>
          <p:nvPr/>
        </p:nvSpPr>
        <p:spPr>
          <a:xfrm>
            <a:off x="7259453" y="298550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37;p14"/>
          <p:cNvSpPr/>
          <p:nvPr/>
        </p:nvSpPr>
        <p:spPr>
          <a:xfrm>
            <a:off x="7259453" y="275598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38;p14"/>
          <p:cNvSpPr/>
          <p:nvPr/>
        </p:nvSpPr>
        <p:spPr>
          <a:xfrm>
            <a:off x="7259453" y="2526469"/>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39;p14"/>
          <p:cNvSpPr/>
          <p:nvPr/>
        </p:nvSpPr>
        <p:spPr>
          <a:xfrm>
            <a:off x="7259453" y="2296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40;p14"/>
          <p:cNvSpPr/>
          <p:nvPr/>
        </p:nvSpPr>
        <p:spPr>
          <a:xfrm>
            <a:off x="7259453" y="321502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41;p14"/>
          <p:cNvSpPr/>
          <p:nvPr/>
        </p:nvSpPr>
        <p:spPr>
          <a:xfrm>
            <a:off x="7259453" y="412850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42;p14"/>
          <p:cNvSpPr/>
          <p:nvPr/>
        </p:nvSpPr>
        <p:spPr>
          <a:xfrm>
            <a:off x="7259453" y="389898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43;p14"/>
          <p:cNvSpPr/>
          <p:nvPr/>
        </p:nvSpPr>
        <p:spPr>
          <a:xfrm>
            <a:off x="7259453" y="366946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44;p14"/>
          <p:cNvSpPr/>
          <p:nvPr/>
        </p:nvSpPr>
        <p:spPr>
          <a:xfrm>
            <a:off x="7259453" y="3439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45;p14"/>
          <p:cNvSpPr/>
          <p:nvPr/>
        </p:nvSpPr>
        <p:spPr>
          <a:xfrm>
            <a:off x="7259453" y="4358025"/>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46;p14"/>
          <p:cNvSpPr/>
          <p:nvPr/>
        </p:nvSpPr>
        <p:spPr>
          <a:xfrm>
            <a:off x="6878462" y="2296950"/>
            <a:ext cx="351300" cy="2286300"/>
          </a:xfrm>
          <a:prstGeom prst="rect">
            <a:avLst/>
          </a:prstGeom>
          <a:solidFill>
            <a:srgbClr val="660000">
              <a:alpha val="82690"/>
            </a:srgbClr>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900">
                <a:solidFill>
                  <a:srgbClr val="FFFFFF"/>
                </a:solidFill>
              </a:rPr>
              <a:t>Fe</a:t>
            </a:r>
            <a:endParaRPr sz="9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600">
                <a:solidFill>
                  <a:srgbClr val="FFFFFF"/>
                </a:solidFill>
              </a:rPr>
              <a:t>84 mm</a:t>
            </a:r>
            <a:endParaRPr sz="6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500">
                <a:solidFill>
                  <a:srgbClr val="FFFFFF"/>
                </a:solidFill>
              </a:rPr>
              <a:t>0.5λ</a:t>
            </a:r>
            <a:r>
              <a:rPr lang="it" sz="500" baseline="-25000">
                <a:solidFill>
                  <a:srgbClr val="FFFFFF"/>
                </a:solidFill>
              </a:rPr>
              <a:t>0</a:t>
            </a:r>
            <a:endParaRPr sz="500" baseline="-25000">
              <a:solidFill>
                <a:srgbClr val="FFFFFF"/>
              </a:solidFill>
            </a:endParaRPr>
          </a:p>
          <a:p>
            <a:pPr marL="0" lvl="0" indent="0" algn="ctr" rtl="0">
              <a:spcBef>
                <a:spcPts val="0"/>
              </a:spcBef>
              <a:spcAft>
                <a:spcPts val="0"/>
              </a:spcAft>
              <a:buNone/>
            </a:pPr>
            <a:endParaRPr sz="500" baseline="-25000">
              <a:solidFill>
                <a:srgbClr val="FFFFFF"/>
              </a:solidFill>
            </a:endParaRPr>
          </a:p>
          <a:p>
            <a:pPr marL="0" lvl="0" indent="0" algn="ctr" rtl="0">
              <a:spcBef>
                <a:spcPts val="0"/>
              </a:spcBef>
              <a:spcAft>
                <a:spcPts val="0"/>
              </a:spcAft>
              <a:buClr>
                <a:schemeClr val="dk1"/>
              </a:buClr>
              <a:buSzPts val="1100"/>
              <a:buFont typeface="Arial"/>
              <a:buNone/>
            </a:pPr>
            <a:r>
              <a:rPr lang="it" sz="500">
                <a:solidFill>
                  <a:srgbClr val="FFFFFF"/>
                </a:solidFill>
              </a:rPr>
              <a:t>4.8X</a:t>
            </a:r>
            <a:r>
              <a:rPr lang="it" sz="500" baseline="-25000">
                <a:solidFill>
                  <a:srgbClr val="FFFFFF"/>
                </a:solidFill>
              </a:rPr>
              <a:t>0</a:t>
            </a:r>
            <a:endParaRPr sz="500" baseline="-25000">
              <a:solidFill>
                <a:srgbClr val="FFFFFF"/>
              </a:solidFill>
            </a:endParaRPr>
          </a:p>
        </p:txBody>
      </p:sp>
      <p:sp>
        <p:nvSpPr>
          <p:cNvPr id="92" name="Google Shape;147;p14"/>
          <p:cNvSpPr/>
          <p:nvPr/>
        </p:nvSpPr>
        <p:spPr>
          <a:xfrm>
            <a:off x="8543009" y="2296950"/>
            <a:ext cx="351300" cy="2286300"/>
          </a:xfrm>
          <a:prstGeom prst="rect">
            <a:avLst/>
          </a:prstGeom>
          <a:solidFill>
            <a:srgbClr val="660000">
              <a:alpha val="82690"/>
            </a:srgbClr>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900">
                <a:solidFill>
                  <a:srgbClr val="FFFFFF"/>
                </a:solidFill>
              </a:rPr>
              <a:t>Fe</a:t>
            </a:r>
            <a:endParaRPr sz="9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600">
                <a:solidFill>
                  <a:srgbClr val="FFFFFF"/>
                </a:solidFill>
              </a:rPr>
              <a:t>84 mm</a:t>
            </a:r>
            <a:endParaRPr sz="6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500">
                <a:solidFill>
                  <a:srgbClr val="FFFFFF"/>
                </a:solidFill>
              </a:rPr>
              <a:t>0.5λ</a:t>
            </a:r>
            <a:r>
              <a:rPr lang="it" sz="500" baseline="-25000">
                <a:solidFill>
                  <a:srgbClr val="FFFFFF"/>
                </a:solidFill>
              </a:rPr>
              <a:t>0</a:t>
            </a:r>
            <a:endParaRPr sz="500" baseline="-25000">
              <a:solidFill>
                <a:srgbClr val="FFFFFF"/>
              </a:solidFill>
            </a:endParaRPr>
          </a:p>
          <a:p>
            <a:pPr marL="0" lvl="0" indent="0" algn="ctr" rtl="0">
              <a:spcBef>
                <a:spcPts val="0"/>
              </a:spcBef>
              <a:spcAft>
                <a:spcPts val="0"/>
              </a:spcAft>
              <a:buNone/>
            </a:pPr>
            <a:endParaRPr sz="500" baseline="-25000">
              <a:solidFill>
                <a:srgbClr val="FFFFFF"/>
              </a:solidFill>
            </a:endParaRPr>
          </a:p>
          <a:p>
            <a:pPr marL="0" lvl="0" indent="0" algn="ctr" rtl="0">
              <a:spcBef>
                <a:spcPts val="0"/>
              </a:spcBef>
              <a:spcAft>
                <a:spcPts val="0"/>
              </a:spcAft>
              <a:buClr>
                <a:schemeClr val="dk1"/>
              </a:buClr>
              <a:buSzPts val="1100"/>
              <a:buFont typeface="Arial"/>
              <a:buNone/>
            </a:pPr>
            <a:r>
              <a:rPr lang="it" sz="500">
                <a:solidFill>
                  <a:srgbClr val="FFFFFF"/>
                </a:solidFill>
              </a:rPr>
              <a:t>4.8X</a:t>
            </a:r>
            <a:r>
              <a:rPr lang="it" sz="500" baseline="-25000">
                <a:solidFill>
                  <a:srgbClr val="FFFFFF"/>
                </a:solidFill>
              </a:rPr>
              <a:t>0</a:t>
            </a:r>
            <a:endParaRPr sz="500" baseline="-25000">
              <a:solidFill>
                <a:srgbClr val="FFFFFF"/>
              </a:solidFill>
            </a:endParaRPr>
          </a:p>
        </p:txBody>
      </p:sp>
      <p:sp>
        <p:nvSpPr>
          <p:cNvPr id="93" name="Google Shape;148;p14"/>
          <p:cNvSpPr/>
          <p:nvPr/>
        </p:nvSpPr>
        <p:spPr>
          <a:xfrm>
            <a:off x="8924000" y="298550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49;p14"/>
          <p:cNvSpPr/>
          <p:nvPr/>
        </p:nvSpPr>
        <p:spPr>
          <a:xfrm>
            <a:off x="8924000" y="275598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50;p14"/>
          <p:cNvSpPr/>
          <p:nvPr/>
        </p:nvSpPr>
        <p:spPr>
          <a:xfrm>
            <a:off x="8924000" y="2526469"/>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51;p14"/>
          <p:cNvSpPr/>
          <p:nvPr/>
        </p:nvSpPr>
        <p:spPr>
          <a:xfrm>
            <a:off x="8924000" y="2296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52;p14"/>
          <p:cNvSpPr/>
          <p:nvPr/>
        </p:nvSpPr>
        <p:spPr>
          <a:xfrm>
            <a:off x="8924000" y="321502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53;p14"/>
          <p:cNvSpPr/>
          <p:nvPr/>
        </p:nvSpPr>
        <p:spPr>
          <a:xfrm>
            <a:off x="8924000" y="4128506"/>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54;p14"/>
          <p:cNvSpPr/>
          <p:nvPr/>
        </p:nvSpPr>
        <p:spPr>
          <a:xfrm>
            <a:off x="8924000" y="3898987"/>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55;p14"/>
          <p:cNvSpPr/>
          <p:nvPr/>
        </p:nvSpPr>
        <p:spPr>
          <a:xfrm>
            <a:off x="8924000" y="3669468"/>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56;p14"/>
          <p:cNvSpPr/>
          <p:nvPr/>
        </p:nvSpPr>
        <p:spPr>
          <a:xfrm>
            <a:off x="8924000" y="3439950"/>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57;p14"/>
          <p:cNvSpPr/>
          <p:nvPr/>
        </p:nvSpPr>
        <p:spPr>
          <a:xfrm>
            <a:off x="8924000" y="4358025"/>
            <a:ext cx="33300" cy="2253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3" name="Google Shape;158;p14"/>
          <p:cNvCxnSpPr/>
          <p:nvPr/>
        </p:nvCxnSpPr>
        <p:spPr>
          <a:xfrm>
            <a:off x="1787750" y="4921225"/>
            <a:ext cx="2577600" cy="0"/>
          </a:xfrm>
          <a:prstGeom prst="straightConnector1">
            <a:avLst/>
          </a:prstGeom>
          <a:noFill/>
          <a:ln w="9525" cap="flat" cmpd="sng">
            <a:solidFill>
              <a:schemeClr val="dk2"/>
            </a:solidFill>
            <a:prstDash val="solid"/>
            <a:round/>
            <a:headEnd type="triangle" w="med" len="med"/>
            <a:tailEnd type="triangle" w="med" len="med"/>
          </a:ln>
        </p:spPr>
      </p:cxnSp>
      <p:sp>
        <p:nvSpPr>
          <p:cNvPr id="104" name="Google Shape;159;p14"/>
          <p:cNvSpPr txBox="1"/>
          <p:nvPr/>
        </p:nvSpPr>
        <p:spPr>
          <a:xfrm>
            <a:off x="2442941" y="5002575"/>
            <a:ext cx="1081200" cy="244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a:t>1</a:t>
            </a:r>
            <a:r>
              <a:rPr lang="it">
                <a:solidFill>
                  <a:schemeClr val="dk1"/>
                </a:solidFill>
              </a:rPr>
              <a:t>λ</a:t>
            </a:r>
            <a:r>
              <a:rPr lang="it" baseline="-25000">
                <a:solidFill>
                  <a:schemeClr val="dk1"/>
                </a:solidFill>
              </a:rPr>
              <a:t>0</a:t>
            </a:r>
            <a:endParaRPr/>
          </a:p>
        </p:txBody>
      </p:sp>
      <p:cxnSp>
        <p:nvCxnSpPr>
          <p:cNvPr id="105" name="Google Shape;160;p14"/>
          <p:cNvCxnSpPr/>
          <p:nvPr/>
        </p:nvCxnSpPr>
        <p:spPr>
          <a:xfrm>
            <a:off x="4496975" y="4921225"/>
            <a:ext cx="4589100" cy="0"/>
          </a:xfrm>
          <a:prstGeom prst="straightConnector1">
            <a:avLst/>
          </a:prstGeom>
          <a:noFill/>
          <a:ln w="9525" cap="flat" cmpd="sng">
            <a:solidFill>
              <a:schemeClr val="dk2"/>
            </a:solidFill>
            <a:prstDash val="solid"/>
            <a:round/>
            <a:headEnd type="triangle" w="med" len="med"/>
            <a:tailEnd type="triangle" w="med" len="med"/>
          </a:ln>
        </p:spPr>
      </p:cxnSp>
      <p:sp>
        <p:nvSpPr>
          <p:cNvPr id="106" name="Google Shape;161;p14"/>
          <p:cNvSpPr txBox="1"/>
          <p:nvPr/>
        </p:nvSpPr>
        <p:spPr>
          <a:xfrm>
            <a:off x="6438373" y="5002575"/>
            <a:ext cx="760800" cy="244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a:t>~7</a:t>
            </a:r>
            <a:r>
              <a:rPr lang="it">
                <a:solidFill>
                  <a:schemeClr val="dk1"/>
                </a:solidFill>
              </a:rPr>
              <a:t>λ</a:t>
            </a:r>
            <a:r>
              <a:rPr lang="it" baseline="-25000">
                <a:solidFill>
                  <a:schemeClr val="dk1"/>
                </a:solidFill>
              </a:rPr>
              <a:t>0</a:t>
            </a:r>
            <a:endParaRPr/>
          </a:p>
        </p:txBody>
      </p:sp>
      <p:sp>
        <p:nvSpPr>
          <p:cNvPr id="107" name="Google Shape;162;p14"/>
          <p:cNvSpPr txBox="1"/>
          <p:nvPr/>
        </p:nvSpPr>
        <p:spPr>
          <a:xfrm>
            <a:off x="5461075" y="5404575"/>
            <a:ext cx="2276400" cy="37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it">
                <a:solidFill>
                  <a:srgbClr val="990000"/>
                </a:solidFill>
              </a:rPr>
              <a:t>14 layers</a:t>
            </a:r>
            <a:endParaRPr>
              <a:solidFill>
                <a:srgbClr val="990000"/>
              </a:solidFill>
            </a:endParaRPr>
          </a:p>
        </p:txBody>
      </p:sp>
      <p:cxnSp>
        <p:nvCxnSpPr>
          <p:cNvPr id="108" name="Google Shape;163;p14"/>
          <p:cNvCxnSpPr/>
          <p:nvPr/>
        </p:nvCxnSpPr>
        <p:spPr>
          <a:xfrm rot="10800000">
            <a:off x="4543672" y="5488475"/>
            <a:ext cx="4565400" cy="0"/>
          </a:xfrm>
          <a:prstGeom prst="straightConnector1">
            <a:avLst/>
          </a:prstGeom>
          <a:noFill/>
          <a:ln w="9525" cap="flat" cmpd="sng">
            <a:solidFill>
              <a:srgbClr val="990000"/>
            </a:solidFill>
            <a:prstDash val="solid"/>
            <a:round/>
            <a:headEnd type="triangle" w="med" len="med"/>
            <a:tailEnd type="triangle" w="med" len="med"/>
          </a:ln>
        </p:spPr>
      </p:cxnSp>
      <p:sp>
        <p:nvSpPr>
          <p:cNvPr id="109" name="Google Shape;164;p14"/>
          <p:cNvSpPr txBox="1"/>
          <p:nvPr/>
        </p:nvSpPr>
        <p:spPr>
          <a:xfrm>
            <a:off x="2767150" y="5404575"/>
            <a:ext cx="1404900" cy="37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it">
                <a:solidFill>
                  <a:srgbClr val="38761D"/>
                </a:solidFill>
              </a:rPr>
              <a:t>2 layers</a:t>
            </a:r>
            <a:endParaRPr>
              <a:solidFill>
                <a:srgbClr val="38761D"/>
              </a:solidFill>
            </a:endParaRPr>
          </a:p>
        </p:txBody>
      </p:sp>
      <p:cxnSp>
        <p:nvCxnSpPr>
          <p:cNvPr id="110" name="Google Shape;165;p14"/>
          <p:cNvCxnSpPr/>
          <p:nvPr/>
        </p:nvCxnSpPr>
        <p:spPr>
          <a:xfrm rot="10800000">
            <a:off x="2791700" y="5488475"/>
            <a:ext cx="1391100" cy="0"/>
          </a:xfrm>
          <a:prstGeom prst="straightConnector1">
            <a:avLst/>
          </a:prstGeom>
          <a:noFill/>
          <a:ln w="9525" cap="flat" cmpd="sng">
            <a:solidFill>
              <a:srgbClr val="38761D"/>
            </a:solidFill>
            <a:prstDash val="solid"/>
            <a:round/>
            <a:headEnd type="triangle" w="med" len="med"/>
            <a:tailEnd type="triangle" w="med" len="med"/>
          </a:ln>
        </p:spPr>
      </p:cxnSp>
      <p:sp>
        <p:nvSpPr>
          <p:cNvPr id="111" name="Google Shape;166;p14"/>
          <p:cNvSpPr txBox="1"/>
          <p:nvPr/>
        </p:nvSpPr>
        <p:spPr>
          <a:xfrm>
            <a:off x="1417264" y="5404575"/>
            <a:ext cx="1404900" cy="37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it">
                <a:solidFill>
                  <a:srgbClr val="0B5394"/>
                </a:solidFill>
              </a:rPr>
              <a:t>2 layers</a:t>
            </a:r>
            <a:endParaRPr>
              <a:solidFill>
                <a:srgbClr val="0B5394"/>
              </a:solidFill>
            </a:endParaRPr>
          </a:p>
        </p:txBody>
      </p:sp>
      <p:cxnSp>
        <p:nvCxnSpPr>
          <p:cNvPr id="112" name="Google Shape;167;p14"/>
          <p:cNvCxnSpPr/>
          <p:nvPr/>
        </p:nvCxnSpPr>
        <p:spPr>
          <a:xfrm rot="10800000">
            <a:off x="1840050" y="5488475"/>
            <a:ext cx="588300" cy="0"/>
          </a:xfrm>
          <a:prstGeom prst="straightConnector1">
            <a:avLst/>
          </a:prstGeom>
          <a:noFill/>
          <a:ln w="9525" cap="flat" cmpd="sng">
            <a:solidFill>
              <a:srgbClr val="0B5394"/>
            </a:solidFill>
            <a:prstDash val="solid"/>
            <a:round/>
            <a:headEnd type="triangle" w="med" len="med"/>
            <a:tailEnd type="triangle" w="med" len="med"/>
          </a:ln>
        </p:spPr>
      </p:cxnSp>
      <p:sp>
        <p:nvSpPr>
          <p:cNvPr id="113" name="Google Shape;168;p14"/>
          <p:cNvSpPr txBox="1"/>
          <p:nvPr/>
        </p:nvSpPr>
        <p:spPr>
          <a:xfrm>
            <a:off x="4495100" y="1687325"/>
            <a:ext cx="4593300" cy="459600"/>
          </a:xfrm>
          <a:prstGeom prst="rect">
            <a:avLst/>
          </a:prstGeom>
          <a:noFill/>
          <a:ln w="9525" cap="flat" cmpd="sng">
            <a:solidFill>
              <a:srgbClr val="99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solidFill>
                  <a:srgbClr val="980000"/>
                </a:solidFill>
              </a:rPr>
              <a:t>HCAL</a:t>
            </a:r>
            <a:endParaRPr sz="1200" b="1">
              <a:solidFill>
                <a:srgbClr val="980000"/>
              </a:solidFill>
            </a:endParaRPr>
          </a:p>
        </p:txBody>
      </p:sp>
      <p:sp>
        <p:nvSpPr>
          <p:cNvPr id="114" name="Google Shape;169;p14"/>
          <p:cNvSpPr txBox="1"/>
          <p:nvPr/>
        </p:nvSpPr>
        <p:spPr>
          <a:xfrm>
            <a:off x="2561375" y="1687525"/>
            <a:ext cx="1892100" cy="459600"/>
          </a:xfrm>
          <a:prstGeom prst="rect">
            <a:avLst/>
          </a:prstGeom>
          <a:noFill/>
          <a:ln w="9525" cap="flat" cmpd="sng">
            <a:solidFill>
              <a:srgbClr val="38761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solidFill>
                  <a:srgbClr val="38761D"/>
                </a:solidFill>
              </a:rPr>
              <a:t>S-CEPCal</a:t>
            </a:r>
            <a:endParaRPr sz="1200" b="1">
              <a:solidFill>
                <a:srgbClr val="38761D"/>
              </a:solidFill>
            </a:endParaRPr>
          </a:p>
          <a:p>
            <a:pPr marL="0" lvl="0" indent="0" algn="ctr" rtl="0">
              <a:spcBef>
                <a:spcPts val="0"/>
              </a:spcBef>
              <a:spcAft>
                <a:spcPts val="0"/>
              </a:spcAft>
              <a:buNone/>
            </a:pPr>
            <a:r>
              <a:rPr lang="it" sz="1100">
                <a:solidFill>
                  <a:srgbClr val="38761D"/>
                </a:solidFill>
              </a:rPr>
              <a:t>Segmented Crystal ECAL</a:t>
            </a:r>
            <a:endParaRPr sz="1100">
              <a:solidFill>
                <a:srgbClr val="38761D"/>
              </a:solidFill>
            </a:endParaRPr>
          </a:p>
        </p:txBody>
      </p:sp>
      <p:sp>
        <p:nvSpPr>
          <p:cNvPr id="115" name="Google Shape;170;p14"/>
          <p:cNvSpPr txBox="1"/>
          <p:nvPr/>
        </p:nvSpPr>
        <p:spPr>
          <a:xfrm>
            <a:off x="176425" y="1687325"/>
            <a:ext cx="1332600" cy="459600"/>
          </a:xfrm>
          <a:prstGeom prst="rect">
            <a:avLst/>
          </a:prstGeom>
          <a:no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solidFill>
                  <a:srgbClr val="434343"/>
                </a:solidFill>
              </a:rPr>
              <a:t>Tracker</a:t>
            </a:r>
            <a:endParaRPr sz="1200" b="1">
              <a:solidFill>
                <a:srgbClr val="434343"/>
              </a:solidFill>
            </a:endParaRPr>
          </a:p>
        </p:txBody>
      </p:sp>
      <p:cxnSp>
        <p:nvCxnSpPr>
          <p:cNvPr id="116" name="Google Shape;171;p14"/>
          <p:cNvCxnSpPr/>
          <p:nvPr/>
        </p:nvCxnSpPr>
        <p:spPr>
          <a:xfrm rot="10800000">
            <a:off x="1835700" y="3904675"/>
            <a:ext cx="924000" cy="442200"/>
          </a:xfrm>
          <a:prstGeom prst="straightConnector1">
            <a:avLst/>
          </a:prstGeom>
          <a:noFill/>
          <a:ln w="9525" cap="flat" cmpd="sng">
            <a:solidFill>
              <a:srgbClr val="999999"/>
            </a:solidFill>
            <a:prstDash val="solid"/>
            <a:round/>
            <a:headEnd type="none" w="med" len="med"/>
            <a:tailEnd type="triangle" w="med" len="med"/>
          </a:ln>
        </p:spPr>
      </p:cxnSp>
      <p:cxnSp>
        <p:nvCxnSpPr>
          <p:cNvPr id="117" name="Google Shape;172;p14"/>
          <p:cNvCxnSpPr/>
          <p:nvPr/>
        </p:nvCxnSpPr>
        <p:spPr>
          <a:xfrm rot="10800000">
            <a:off x="2626800" y="3915175"/>
            <a:ext cx="132900" cy="431700"/>
          </a:xfrm>
          <a:prstGeom prst="straightConnector1">
            <a:avLst/>
          </a:prstGeom>
          <a:noFill/>
          <a:ln w="9525" cap="flat" cmpd="sng">
            <a:solidFill>
              <a:srgbClr val="999999"/>
            </a:solidFill>
            <a:prstDash val="solid"/>
            <a:round/>
            <a:headEnd type="none" w="med" len="med"/>
            <a:tailEnd type="triangle" w="med" len="med"/>
          </a:ln>
        </p:spPr>
      </p:cxnSp>
      <p:cxnSp>
        <p:nvCxnSpPr>
          <p:cNvPr id="118" name="Google Shape;173;p14"/>
          <p:cNvCxnSpPr/>
          <p:nvPr/>
        </p:nvCxnSpPr>
        <p:spPr>
          <a:xfrm rot="10800000" flipH="1">
            <a:off x="2759700" y="3896275"/>
            <a:ext cx="1459500" cy="450600"/>
          </a:xfrm>
          <a:prstGeom prst="straightConnector1">
            <a:avLst/>
          </a:prstGeom>
          <a:noFill/>
          <a:ln w="9525" cap="flat" cmpd="sng">
            <a:solidFill>
              <a:srgbClr val="999999"/>
            </a:solidFill>
            <a:prstDash val="solid"/>
            <a:round/>
            <a:headEnd type="none" w="med" len="med"/>
            <a:tailEnd type="triangle" w="med" len="med"/>
          </a:ln>
        </p:spPr>
      </p:cxnSp>
      <p:sp>
        <p:nvSpPr>
          <p:cNvPr id="119" name="Google Shape;174;p14"/>
          <p:cNvSpPr txBox="1"/>
          <p:nvPr/>
        </p:nvSpPr>
        <p:spPr>
          <a:xfrm>
            <a:off x="1718068" y="2751775"/>
            <a:ext cx="565200" cy="178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000">
                <a:solidFill>
                  <a:srgbClr val="3D85C6"/>
                </a:solidFill>
              </a:rPr>
              <a:t>T1</a:t>
            </a:r>
            <a:r>
              <a:rPr lang="it" sz="1000">
                <a:solidFill>
                  <a:srgbClr val="1C4587"/>
                </a:solidFill>
              </a:rPr>
              <a:t>+T2</a:t>
            </a:r>
            <a:endParaRPr sz="1000">
              <a:solidFill>
                <a:srgbClr val="1C4587"/>
              </a:solidFill>
            </a:endParaRPr>
          </a:p>
          <a:p>
            <a:pPr marL="0" lvl="0" indent="0" algn="ctr" rtl="0">
              <a:spcBef>
                <a:spcPts val="0"/>
              </a:spcBef>
              <a:spcAft>
                <a:spcPts val="0"/>
              </a:spcAft>
              <a:buClr>
                <a:schemeClr val="dk1"/>
              </a:buClr>
              <a:buSzPts val="1100"/>
              <a:buFont typeface="Arial"/>
              <a:buNone/>
            </a:pPr>
            <a:r>
              <a:rPr lang="it" sz="1000">
                <a:solidFill>
                  <a:srgbClr val="073763"/>
                </a:solidFill>
              </a:rPr>
              <a:t>0.8X</a:t>
            </a:r>
            <a:r>
              <a:rPr lang="it" sz="1000" baseline="-25000">
                <a:solidFill>
                  <a:srgbClr val="073763"/>
                </a:solidFill>
              </a:rPr>
              <a:t>0</a:t>
            </a:r>
            <a:endParaRPr sz="1000" baseline="-25000">
              <a:solidFill>
                <a:srgbClr val="073763"/>
              </a:solidFill>
            </a:endParaRPr>
          </a:p>
          <a:p>
            <a:pPr marL="0" lvl="0" indent="0" algn="ctr" rtl="0">
              <a:spcBef>
                <a:spcPts val="0"/>
              </a:spcBef>
              <a:spcAft>
                <a:spcPts val="0"/>
              </a:spcAft>
              <a:buNone/>
            </a:pPr>
            <a:endParaRPr sz="1000">
              <a:solidFill>
                <a:srgbClr val="1C4587"/>
              </a:solidFill>
            </a:endParaRPr>
          </a:p>
        </p:txBody>
      </p:sp>
      <p:sp>
        <p:nvSpPr>
          <p:cNvPr id="120" name="Google Shape;175;p14"/>
          <p:cNvSpPr txBox="1"/>
          <p:nvPr/>
        </p:nvSpPr>
        <p:spPr>
          <a:xfrm>
            <a:off x="2772525" y="2907475"/>
            <a:ext cx="395400" cy="178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800">
                <a:solidFill>
                  <a:srgbClr val="45818E"/>
                </a:solidFill>
              </a:rPr>
              <a:t>E1</a:t>
            </a:r>
            <a:endParaRPr sz="800">
              <a:solidFill>
                <a:srgbClr val="45818E"/>
              </a:solidFill>
            </a:endParaRPr>
          </a:p>
          <a:p>
            <a:pPr marL="0" lvl="0" indent="0" algn="ctr" rtl="0">
              <a:spcBef>
                <a:spcPts val="0"/>
              </a:spcBef>
              <a:spcAft>
                <a:spcPts val="0"/>
              </a:spcAft>
              <a:buNone/>
            </a:pPr>
            <a:r>
              <a:rPr lang="it" sz="800">
                <a:solidFill>
                  <a:srgbClr val="45818E"/>
                </a:solidFill>
              </a:rPr>
              <a:t> 6X</a:t>
            </a:r>
            <a:r>
              <a:rPr lang="it" sz="800" baseline="-25000">
                <a:solidFill>
                  <a:srgbClr val="45818E"/>
                </a:solidFill>
              </a:rPr>
              <a:t>0</a:t>
            </a:r>
            <a:endParaRPr sz="800" baseline="-25000">
              <a:solidFill>
                <a:srgbClr val="45818E"/>
              </a:solidFill>
            </a:endParaRPr>
          </a:p>
        </p:txBody>
      </p:sp>
      <p:sp>
        <p:nvSpPr>
          <p:cNvPr id="121" name="Google Shape;176;p14"/>
          <p:cNvSpPr txBox="1"/>
          <p:nvPr/>
        </p:nvSpPr>
        <p:spPr>
          <a:xfrm>
            <a:off x="3458325" y="2907475"/>
            <a:ext cx="483600" cy="178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800">
                <a:solidFill>
                  <a:srgbClr val="38761D"/>
                </a:solidFill>
              </a:rPr>
              <a:t>E2</a:t>
            </a:r>
            <a:endParaRPr sz="800">
              <a:solidFill>
                <a:srgbClr val="38761D"/>
              </a:solidFill>
            </a:endParaRPr>
          </a:p>
          <a:p>
            <a:pPr marL="0" lvl="0" indent="0" algn="ctr" rtl="0">
              <a:spcBef>
                <a:spcPts val="0"/>
              </a:spcBef>
              <a:spcAft>
                <a:spcPts val="0"/>
              </a:spcAft>
              <a:buNone/>
            </a:pPr>
            <a:r>
              <a:rPr lang="it" sz="800">
                <a:solidFill>
                  <a:srgbClr val="38761D"/>
                </a:solidFill>
              </a:rPr>
              <a:t> 18X</a:t>
            </a:r>
            <a:r>
              <a:rPr lang="it" sz="800" baseline="-25000">
                <a:solidFill>
                  <a:srgbClr val="38761D"/>
                </a:solidFill>
              </a:rPr>
              <a:t>0</a:t>
            </a:r>
            <a:endParaRPr sz="800" baseline="-25000">
              <a:solidFill>
                <a:srgbClr val="38761D"/>
              </a:solidFill>
            </a:endParaRPr>
          </a:p>
        </p:txBody>
      </p:sp>
      <p:cxnSp>
        <p:nvCxnSpPr>
          <p:cNvPr id="122" name="Google Shape;177;p14"/>
          <p:cNvCxnSpPr/>
          <p:nvPr/>
        </p:nvCxnSpPr>
        <p:spPr>
          <a:xfrm>
            <a:off x="7658099" y="2296950"/>
            <a:ext cx="849600" cy="0"/>
          </a:xfrm>
          <a:prstGeom prst="straightConnector1">
            <a:avLst/>
          </a:prstGeom>
          <a:noFill/>
          <a:ln w="9525" cap="flat" cmpd="sng">
            <a:solidFill>
              <a:srgbClr val="980000"/>
            </a:solidFill>
            <a:prstDash val="dash"/>
            <a:round/>
            <a:headEnd type="none" w="med" len="med"/>
            <a:tailEnd type="none" w="med" len="med"/>
          </a:ln>
        </p:spPr>
      </p:cxnSp>
      <p:cxnSp>
        <p:nvCxnSpPr>
          <p:cNvPr id="123" name="Google Shape;178;p14"/>
          <p:cNvCxnSpPr/>
          <p:nvPr/>
        </p:nvCxnSpPr>
        <p:spPr>
          <a:xfrm>
            <a:off x="7648687" y="4582950"/>
            <a:ext cx="849600" cy="0"/>
          </a:xfrm>
          <a:prstGeom prst="straightConnector1">
            <a:avLst/>
          </a:prstGeom>
          <a:noFill/>
          <a:ln w="9525" cap="flat" cmpd="sng">
            <a:solidFill>
              <a:srgbClr val="980000"/>
            </a:solidFill>
            <a:prstDash val="dash"/>
            <a:round/>
            <a:headEnd type="none" w="med" len="med"/>
            <a:tailEnd type="none" w="med" len="med"/>
          </a:ln>
        </p:spPr>
      </p:cxnSp>
      <p:cxnSp>
        <p:nvCxnSpPr>
          <p:cNvPr id="124" name="Google Shape;179;p14"/>
          <p:cNvCxnSpPr/>
          <p:nvPr/>
        </p:nvCxnSpPr>
        <p:spPr>
          <a:xfrm>
            <a:off x="7506277" y="4923175"/>
            <a:ext cx="1082700" cy="0"/>
          </a:xfrm>
          <a:prstGeom prst="straightConnector1">
            <a:avLst/>
          </a:prstGeom>
          <a:noFill/>
          <a:ln w="19050" cap="flat" cmpd="sng">
            <a:solidFill>
              <a:srgbClr val="FFFFFF"/>
            </a:solidFill>
            <a:prstDash val="dash"/>
            <a:round/>
            <a:headEnd type="none" w="med" len="med"/>
            <a:tailEnd type="none" w="med" len="med"/>
          </a:ln>
        </p:spPr>
      </p:cxnSp>
      <p:sp>
        <p:nvSpPr>
          <p:cNvPr id="125" name="Google Shape;181;p14"/>
          <p:cNvSpPr/>
          <p:nvPr/>
        </p:nvSpPr>
        <p:spPr>
          <a:xfrm>
            <a:off x="2000588" y="3613328"/>
            <a:ext cx="72300" cy="57600"/>
          </a:xfrm>
          <a:prstGeom prst="rect">
            <a:avLst/>
          </a:prstGeom>
          <a:solidFill>
            <a:srgbClr val="0B5394"/>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82;p14"/>
          <p:cNvSpPr/>
          <p:nvPr/>
        </p:nvSpPr>
        <p:spPr>
          <a:xfrm>
            <a:off x="2000588" y="3557180"/>
            <a:ext cx="72300" cy="57600"/>
          </a:xfrm>
          <a:prstGeom prst="rect">
            <a:avLst/>
          </a:prstGeom>
          <a:solidFill>
            <a:srgbClr val="0B5394"/>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83;p14"/>
          <p:cNvSpPr/>
          <p:nvPr/>
        </p:nvSpPr>
        <p:spPr>
          <a:xfrm>
            <a:off x="2000588" y="3494349"/>
            <a:ext cx="72300" cy="57600"/>
          </a:xfrm>
          <a:prstGeom prst="rect">
            <a:avLst/>
          </a:prstGeom>
          <a:solidFill>
            <a:srgbClr val="0B5394"/>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84;p14"/>
          <p:cNvSpPr/>
          <p:nvPr/>
        </p:nvSpPr>
        <p:spPr>
          <a:xfrm>
            <a:off x="2000588" y="3440875"/>
            <a:ext cx="72300" cy="57600"/>
          </a:xfrm>
          <a:prstGeom prst="rect">
            <a:avLst/>
          </a:prstGeom>
          <a:solidFill>
            <a:srgbClr val="0B5394"/>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85;p14"/>
          <p:cNvSpPr/>
          <p:nvPr/>
        </p:nvSpPr>
        <p:spPr>
          <a:xfrm>
            <a:off x="2000588" y="3384728"/>
            <a:ext cx="72300" cy="57600"/>
          </a:xfrm>
          <a:prstGeom prst="rect">
            <a:avLst/>
          </a:prstGeom>
          <a:solidFill>
            <a:srgbClr val="0B5394"/>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86;p14"/>
          <p:cNvSpPr/>
          <p:nvPr/>
        </p:nvSpPr>
        <p:spPr>
          <a:xfrm>
            <a:off x="2000588" y="3328580"/>
            <a:ext cx="72300" cy="57600"/>
          </a:xfrm>
          <a:prstGeom prst="rect">
            <a:avLst/>
          </a:prstGeom>
          <a:solidFill>
            <a:srgbClr val="0B5394"/>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87;p14"/>
          <p:cNvSpPr/>
          <p:nvPr/>
        </p:nvSpPr>
        <p:spPr>
          <a:xfrm>
            <a:off x="2000588" y="3265749"/>
            <a:ext cx="72300" cy="57600"/>
          </a:xfrm>
          <a:prstGeom prst="rect">
            <a:avLst/>
          </a:prstGeom>
          <a:solidFill>
            <a:srgbClr val="0B5394"/>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88;p14"/>
          <p:cNvSpPr/>
          <p:nvPr/>
        </p:nvSpPr>
        <p:spPr>
          <a:xfrm>
            <a:off x="2000588" y="3212275"/>
            <a:ext cx="72300" cy="57600"/>
          </a:xfrm>
          <a:prstGeom prst="rect">
            <a:avLst/>
          </a:prstGeom>
          <a:solidFill>
            <a:srgbClr val="0B5394"/>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89;p14"/>
          <p:cNvSpPr/>
          <p:nvPr/>
        </p:nvSpPr>
        <p:spPr>
          <a:xfrm>
            <a:off x="2000588" y="3156128"/>
            <a:ext cx="72300" cy="57600"/>
          </a:xfrm>
          <a:prstGeom prst="rect">
            <a:avLst/>
          </a:prstGeom>
          <a:solidFill>
            <a:srgbClr val="0B5394"/>
          </a:solidFill>
          <a:ln w="9525" cap="flat" cmpd="sng">
            <a:solidFill>
              <a:srgbClr val="6FA8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90;p14"/>
          <p:cNvSpPr txBox="1"/>
          <p:nvPr/>
        </p:nvSpPr>
        <p:spPr>
          <a:xfrm>
            <a:off x="1550700" y="1687525"/>
            <a:ext cx="975300" cy="459600"/>
          </a:xfrm>
          <a:prstGeom prst="rect">
            <a:avLst/>
          </a:prstGeom>
          <a:noFill/>
          <a:ln w="9525" cap="flat" cmpd="sng">
            <a:solidFill>
              <a:srgbClr val="0B539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solidFill>
                  <a:srgbClr val="0B5394"/>
                </a:solidFill>
              </a:rPr>
              <a:t>Timing</a:t>
            </a:r>
            <a:endParaRPr sz="1200" b="1">
              <a:solidFill>
                <a:srgbClr val="0B5394"/>
              </a:solidFill>
            </a:endParaRPr>
          </a:p>
          <a:p>
            <a:pPr marL="0" lvl="0" indent="0" algn="ctr" rtl="0">
              <a:spcBef>
                <a:spcPts val="0"/>
              </a:spcBef>
              <a:spcAft>
                <a:spcPts val="0"/>
              </a:spcAft>
              <a:buNone/>
            </a:pPr>
            <a:r>
              <a:rPr lang="it" sz="1100">
                <a:solidFill>
                  <a:srgbClr val="0B5394"/>
                </a:solidFill>
              </a:rPr>
              <a:t>Crystal grid</a:t>
            </a:r>
            <a:endParaRPr sz="1100">
              <a:solidFill>
                <a:srgbClr val="0B5394"/>
              </a:solidFill>
            </a:endParaRPr>
          </a:p>
        </p:txBody>
      </p:sp>
      <p:sp>
        <p:nvSpPr>
          <p:cNvPr id="135" name="Google Shape;191;p14"/>
          <p:cNvSpPr txBox="1"/>
          <p:nvPr/>
        </p:nvSpPr>
        <p:spPr>
          <a:xfrm>
            <a:off x="2848675" y="2609200"/>
            <a:ext cx="1021800" cy="178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000">
                <a:solidFill>
                  <a:srgbClr val="45818E"/>
                </a:solidFill>
              </a:rPr>
              <a:t>E1</a:t>
            </a:r>
            <a:r>
              <a:rPr lang="it" sz="1000">
                <a:solidFill>
                  <a:srgbClr val="38761D"/>
                </a:solidFill>
              </a:rPr>
              <a:t>+E2 =</a:t>
            </a:r>
            <a:r>
              <a:rPr lang="it" sz="1000" b="1">
                <a:solidFill>
                  <a:srgbClr val="38761D"/>
                </a:solidFill>
              </a:rPr>
              <a:t> 24X</a:t>
            </a:r>
            <a:r>
              <a:rPr lang="it" sz="1000" b="1" baseline="-25000">
                <a:solidFill>
                  <a:srgbClr val="38761D"/>
                </a:solidFill>
              </a:rPr>
              <a:t>0</a:t>
            </a:r>
            <a:endParaRPr sz="1000" b="1" baseline="-25000">
              <a:solidFill>
                <a:srgbClr val="38761D"/>
              </a:solidFill>
            </a:endParaRPr>
          </a:p>
        </p:txBody>
      </p:sp>
      <p:sp>
        <p:nvSpPr>
          <p:cNvPr id="136" name="Google Shape;192;p14"/>
          <p:cNvSpPr/>
          <p:nvPr/>
        </p:nvSpPr>
        <p:spPr>
          <a:xfrm>
            <a:off x="5090303" y="2296950"/>
            <a:ext cx="351300" cy="2286300"/>
          </a:xfrm>
          <a:prstGeom prst="rect">
            <a:avLst/>
          </a:prstGeom>
          <a:solidFill>
            <a:srgbClr val="660000">
              <a:alpha val="82690"/>
            </a:srgbClr>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900">
                <a:solidFill>
                  <a:srgbClr val="FFFFFF"/>
                </a:solidFill>
              </a:rPr>
              <a:t>Fe</a:t>
            </a:r>
            <a:endParaRPr sz="9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600">
                <a:solidFill>
                  <a:srgbClr val="FFFFFF"/>
                </a:solidFill>
              </a:rPr>
              <a:t>84 mm</a:t>
            </a:r>
            <a:endParaRPr sz="6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500">
                <a:solidFill>
                  <a:srgbClr val="FFFFFF"/>
                </a:solidFill>
              </a:rPr>
              <a:t>0.5λ</a:t>
            </a:r>
            <a:r>
              <a:rPr lang="it" sz="500" baseline="-25000">
                <a:solidFill>
                  <a:srgbClr val="FFFFFF"/>
                </a:solidFill>
              </a:rPr>
              <a:t>0</a:t>
            </a:r>
            <a:br>
              <a:rPr lang="it" sz="500" baseline="-25000">
                <a:solidFill>
                  <a:srgbClr val="FFFFFF"/>
                </a:solidFill>
              </a:rPr>
            </a:br>
            <a:endParaRPr sz="500" baseline="-25000">
              <a:solidFill>
                <a:srgbClr val="FFFFFF"/>
              </a:solidFill>
            </a:endParaRPr>
          </a:p>
          <a:p>
            <a:pPr marL="0" lvl="0" indent="0" algn="ctr" rtl="0">
              <a:spcBef>
                <a:spcPts val="0"/>
              </a:spcBef>
              <a:spcAft>
                <a:spcPts val="0"/>
              </a:spcAft>
              <a:buNone/>
            </a:pPr>
            <a:r>
              <a:rPr lang="it" sz="500">
                <a:solidFill>
                  <a:srgbClr val="FFFFFF"/>
                </a:solidFill>
              </a:rPr>
              <a:t>4.8X</a:t>
            </a:r>
            <a:r>
              <a:rPr lang="it" sz="500" baseline="-25000">
                <a:solidFill>
                  <a:srgbClr val="FFFFFF"/>
                </a:solidFill>
              </a:rPr>
              <a:t>0</a:t>
            </a:r>
            <a:endParaRPr sz="500" baseline="-25000">
              <a:solidFill>
                <a:srgbClr val="FFFFFF"/>
              </a:solidFill>
            </a:endParaRPr>
          </a:p>
        </p:txBody>
      </p:sp>
      <p:sp>
        <p:nvSpPr>
          <p:cNvPr id="137" name="Google Shape;193;p14"/>
          <p:cNvSpPr/>
          <p:nvPr/>
        </p:nvSpPr>
        <p:spPr>
          <a:xfrm>
            <a:off x="5541428" y="2296950"/>
            <a:ext cx="351300" cy="2286300"/>
          </a:xfrm>
          <a:prstGeom prst="rect">
            <a:avLst/>
          </a:prstGeom>
          <a:solidFill>
            <a:srgbClr val="660000">
              <a:alpha val="82690"/>
            </a:srgbClr>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900">
                <a:solidFill>
                  <a:srgbClr val="FFFFFF"/>
                </a:solidFill>
              </a:rPr>
              <a:t>Fe</a:t>
            </a:r>
            <a:endParaRPr sz="9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600">
                <a:solidFill>
                  <a:srgbClr val="FFFFFF"/>
                </a:solidFill>
              </a:rPr>
              <a:t>84 mm</a:t>
            </a:r>
            <a:endParaRPr sz="6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500">
                <a:solidFill>
                  <a:srgbClr val="FFFFFF"/>
                </a:solidFill>
              </a:rPr>
              <a:t>0.5λ</a:t>
            </a:r>
            <a:r>
              <a:rPr lang="it" sz="500" baseline="-25000">
                <a:solidFill>
                  <a:srgbClr val="FFFFFF"/>
                </a:solidFill>
              </a:rPr>
              <a:t>0</a:t>
            </a:r>
            <a:endParaRPr sz="500" baseline="-25000">
              <a:solidFill>
                <a:srgbClr val="FFFFFF"/>
              </a:solidFill>
            </a:endParaRPr>
          </a:p>
          <a:p>
            <a:pPr marL="0" lvl="0" indent="0" algn="ctr" rtl="0">
              <a:spcBef>
                <a:spcPts val="0"/>
              </a:spcBef>
              <a:spcAft>
                <a:spcPts val="0"/>
              </a:spcAft>
              <a:buNone/>
            </a:pPr>
            <a:endParaRPr sz="500" baseline="-25000">
              <a:solidFill>
                <a:srgbClr val="FFFFFF"/>
              </a:solidFill>
            </a:endParaRPr>
          </a:p>
          <a:p>
            <a:pPr marL="0" lvl="0" indent="0" algn="ctr" rtl="0">
              <a:spcBef>
                <a:spcPts val="0"/>
              </a:spcBef>
              <a:spcAft>
                <a:spcPts val="0"/>
              </a:spcAft>
              <a:buClr>
                <a:schemeClr val="dk1"/>
              </a:buClr>
              <a:buSzPts val="1100"/>
              <a:buFont typeface="Arial"/>
              <a:buNone/>
            </a:pPr>
            <a:r>
              <a:rPr lang="it" sz="500">
                <a:solidFill>
                  <a:srgbClr val="FFFFFF"/>
                </a:solidFill>
              </a:rPr>
              <a:t>4.8X</a:t>
            </a:r>
            <a:r>
              <a:rPr lang="it" sz="500" baseline="-25000">
                <a:solidFill>
                  <a:srgbClr val="FFFFFF"/>
                </a:solidFill>
              </a:rPr>
              <a:t>0</a:t>
            </a:r>
            <a:endParaRPr sz="500" baseline="-25000">
              <a:solidFill>
                <a:srgbClr val="FFFFFF"/>
              </a:solidFill>
            </a:endParaRPr>
          </a:p>
        </p:txBody>
      </p:sp>
      <p:sp>
        <p:nvSpPr>
          <p:cNvPr id="138" name="Google Shape;194;p14"/>
          <p:cNvSpPr/>
          <p:nvPr/>
        </p:nvSpPr>
        <p:spPr>
          <a:xfrm>
            <a:off x="5990084" y="2296950"/>
            <a:ext cx="351300" cy="2286300"/>
          </a:xfrm>
          <a:prstGeom prst="rect">
            <a:avLst/>
          </a:prstGeom>
          <a:solidFill>
            <a:srgbClr val="660000">
              <a:alpha val="82690"/>
            </a:srgbClr>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900">
                <a:solidFill>
                  <a:srgbClr val="FFFFFF"/>
                </a:solidFill>
              </a:rPr>
              <a:t>Fe</a:t>
            </a:r>
            <a:endParaRPr sz="9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600">
                <a:solidFill>
                  <a:srgbClr val="FFFFFF"/>
                </a:solidFill>
              </a:rPr>
              <a:t>84 mm</a:t>
            </a:r>
            <a:endParaRPr sz="6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500">
                <a:solidFill>
                  <a:srgbClr val="FFFFFF"/>
                </a:solidFill>
              </a:rPr>
              <a:t>0.5λ</a:t>
            </a:r>
            <a:r>
              <a:rPr lang="it" sz="500" baseline="-25000">
                <a:solidFill>
                  <a:srgbClr val="FFFFFF"/>
                </a:solidFill>
              </a:rPr>
              <a:t>0</a:t>
            </a:r>
            <a:endParaRPr sz="500" baseline="-25000">
              <a:solidFill>
                <a:srgbClr val="FFFFFF"/>
              </a:solidFill>
            </a:endParaRPr>
          </a:p>
          <a:p>
            <a:pPr marL="0" lvl="0" indent="0" algn="ctr" rtl="0">
              <a:spcBef>
                <a:spcPts val="0"/>
              </a:spcBef>
              <a:spcAft>
                <a:spcPts val="0"/>
              </a:spcAft>
              <a:buNone/>
            </a:pPr>
            <a:endParaRPr sz="500" baseline="-25000">
              <a:solidFill>
                <a:srgbClr val="FFFFFF"/>
              </a:solidFill>
            </a:endParaRPr>
          </a:p>
          <a:p>
            <a:pPr marL="0" lvl="0" indent="0" algn="ctr" rtl="0">
              <a:spcBef>
                <a:spcPts val="0"/>
              </a:spcBef>
              <a:spcAft>
                <a:spcPts val="0"/>
              </a:spcAft>
              <a:buClr>
                <a:schemeClr val="dk1"/>
              </a:buClr>
              <a:buSzPts val="1100"/>
              <a:buFont typeface="Arial"/>
              <a:buNone/>
            </a:pPr>
            <a:r>
              <a:rPr lang="it" sz="500">
                <a:solidFill>
                  <a:srgbClr val="FFFFFF"/>
                </a:solidFill>
              </a:rPr>
              <a:t>4.8X</a:t>
            </a:r>
            <a:r>
              <a:rPr lang="it" sz="500" baseline="-25000">
                <a:solidFill>
                  <a:srgbClr val="FFFFFF"/>
                </a:solidFill>
              </a:rPr>
              <a:t>0</a:t>
            </a:r>
            <a:endParaRPr sz="500" baseline="-25000">
              <a:solidFill>
                <a:srgbClr val="FFFFFF"/>
              </a:solidFill>
            </a:endParaRPr>
          </a:p>
        </p:txBody>
      </p:sp>
      <p:sp>
        <p:nvSpPr>
          <p:cNvPr id="139" name="Google Shape;195;p14"/>
          <p:cNvSpPr/>
          <p:nvPr/>
        </p:nvSpPr>
        <p:spPr>
          <a:xfrm>
            <a:off x="7325254" y="2296950"/>
            <a:ext cx="351300" cy="2286300"/>
          </a:xfrm>
          <a:prstGeom prst="rect">
            <a:avLst/>
          </a:prstGeom>
          <a:solidFill>
            <a:srgbClr val="660000">
              <a:alpha val="82690"/>
            </a:srgbClr>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900">
                <a:solidFill>
                  <a:srgbClr val="FFFFFF"/>
                </a:solidFill>
              </a:rPr>
              <a:t>Fe</a:t>
            </a:r>
            <a:endParaRPr sz="9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600">
                <a:solidFill>
                  <a:srgbClr val="FFFFFF"/>
                </a:solidFill>
              </a:rPr>
              <a:t>84 mm</a:t>
            </a:r>
            <a:endParaRPr sz="600">
              <a:solidFill>
                <a:srgbClr val="FFFFFF"/>
              </a:solidFill>
            </a:endParaRPr>
          </a:p>
          <a:p>
            <a:pPr marL="0" lvl="0" indent="0" algn="ctr" rtl="0">
              <a:spcBef>
                <a:spcPts val="0"/>
              </a:spcBef>
              <a:spcAft>
                <a:spcPts val="0"/>
              </a:spcAft>
              <a:buNone/>
            </a:pPr>
            <a:endParaRPr sz="600">
              <a:solidFill>
                <a:srgbClr val="FFFFFF"/>
              </a:solidFill>
            </a:endParaRPr>
          </a:p>
          <a:p>
            <a:pPr marL="0" lvl="0" indent="0" algn="ctr" rtl="0">
              <a:spcBef>
                <a:spcPts val="0"/>
              </a:spcBef>
              <a:spcAft>
                <a:spcPts val="0"/>
              </a:spcAft>
              <a:buNone/>
            </a:pPr>
            <a:r>
              <a:rPr lang="it" sz="500">
                <a:solidFill>
                  <a:srgbClr val="FFFFFF"/>
                </a:solidFill>
              </a:rPr>
              <a:t>0.5λ</a:t>
            </a:r>
            <a:r>
              <a:rPr lang="it" sz="500" baseline="-25000">
                <a:solidFill>
                  <a:srgbClr val="FFFFFF"/>
                </a:solidFill>
              </a:rPr>
              <a:t>0</a:t>
            </a:r>
            <a:endParaRPr sz="500" baseline="-25000">
              <a:solidFill>
                <a:srgbClr val="FFFFFF"/>
              </a:solidFill>
            </a:endParaRPr>
          </a:p>
          <a:p>
            <a:pPr marL="0" lvl="0" indent="0" algn="ctr" rtl="0">
              <a:spcBef>
                <a:spcPts val="0"/>
              </a:spcBef>
              <a:spcAft>
                <a:spcPts val="0"/>
              </a:spcAft>
              <a:buNone/>
            </a:pPr>
            <a:endParaRPr sz="500" baseline="-25000">
              <a:solidFill>
                <a:srgbClr val="FFFFFF"/>
              </a:solidFill>
            </a:endParaRPr>
          </a:p>
          <a:p>
            <a:pPr marL="0" lvl="0" indent="0" algn="ctr" rtl="0">
              <a:spcBef>
                <a:spcPts val="0"/>
              </a:spcBef>
              <a:spcAft>
                <a:spcPts val="0"/>
              </a:spcAft>
              <a:buClr>
                <a:schemeClr val="dk1"/>
              </a:buClr>
              <a:buSzPts val="1100"/>
              <a:buFont typeface="Arial"/>
              <a:buNone/>
            </a:pPr>
            <a:r>
              <a:rPr lang="it" sz="500">
                <a:solidFill>
                  <a:srgbClr val="FFFFFF"/>
                </a:solidFill>
              </a:rPr>
              <a:t>4.8X</a:t>
            </a:r>
            <a:r>
              <a:rPr lang="it" sz="500" baseline="-25000">
                <a:solidFill>
                  <a:srgbClr val="FFFFFF"/>
                </a:solidFill>
              </a:rPr>
              <a:t>0</a:t>
            </a:r>
            <a:endParaRPr sz="500" baseline="-25000">
              <a:solidFill>
                <a:srgbClr val="FFFFFF"/>
              </a:solidFill>
            </a:endParaRPr>
          </a:p>
        </p:txBody>
      </p:sp>
    </p:spTree>
    <p:extLst>
      <p:ext uri="{BB962C8B-B14F-4D97-AF65-F5344CB8AC3E}">
        <p14:creationId xmlns:p14="http://schemas.microsoft.com/office/powerpoint/2010/main" val="1754842559"/>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8" y="1192191"/>
            <a:ext cx="8572502" cy="5165892"/>
          </a:xfrm>
          <a:prstGeom prst="rect">
            <a:avLst/>
          </a:prstGeom>
        </p:spPr>
      </p:pic>
      <p:sp>
        <p:nvSpPr>
          <p:cNvPr id="2" name="Title 1"/>
          <p:cNvSpPr>
            <a:spLocks noGrp="1"/>
          </p:cNvSpPr>
          <p:nvPr>
            <p:ph type="title"/>
          </p:nvPr>
        </p:nvSpPr>
        <p:spPr/>
        <p:txBody>
          <a:bodyPr>
            <a:normAutofit fontScale="90000"/>
          </a:bodyPr>
          <a:lstStyle/>
          <a:p>
            <a:r>
              <a:rPr lang="en-US" dirty="0" smtClean="0"/>
              <a:t>S-</a:t>
            </a:r>
            <a:r>
              <a:rPr lang="en-US" dirty="0" err="1" smtClean="0"/>
              <a:t>CEPCal</a:t>
            </a:r>
            <a:r>
              <a:rPr lang="en-US" dirty="0" smtClean="0"/>
              <a:t> Pair of EM Showers (Single Event)</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30</a:t>
            </a:fld>
            <a:endParaRPr lang="uk-UA"/>
          </a:p>
        </p:txBody>
      </p:sp>
    </p:spTree>
    <p:extLst>
      <p:ext uri="{BB962C8B-B14F-4D97-AF65-F5344CB8AC3E}">
        <p14:creationId xmlns:p14="http://schemas.microsoft.com/office/powerpoint/2010/main" val="642462994"/>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0"/>
            <a:ext cx="8813800" cy="990600"/>
          </a:xfrm>
        </p:spPr>
        <p:txBody>
          <a:bodyPr>
            <a:normAutofit/>
          </a:bodyPr>
          <a:lstStyle/>
          <a:p>
            <a:r>
              <a:rPr lang="en-US" sz="2800" dirty="0" smtClean="0"/>
              <a:t>S-</a:t>
            </a:r>
            <a:r>
              <a:rPr lang="en-US" sz="2800" dirty="0" err="1" smtClean="0"/>
              <a:t>CEPCal</a:t>
            </a:r>
            <a:r>
              <a:rPr lang="en-US" sz="2800" dirty="0" smtClean="0"/>
              <a:t> Pair of EM Showers (Single Event - Log)</a:t>
            </a:r>
            <a:endParaRPr lang="en-US" sz="2800"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31</a:t>
            </a:fld>
            <a:endParaRPr lang="uk-UA"/>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600" y="1181100"/>
            <a:ext cx="8636000" cy="5181600"/>
          </a:xfrm>
          <a:prstGeom prst="rect">
            <a:avLst/>
          </a:prstGeom>
        </p:spPr>
      </p:pic>
    </p:spTree>
    <p:extLst>
      <p:ext uri="{BB962C8B-B14F-4D97-AF65-F5344CB8AC3E}">
        <p14:creationId xmlns:p14="http://schemas.microsoft.com/office/powerpoint/2010/main" val="327763042"/>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a:t>
            </a:r>
            <a:r>
              <a:rPr lang="en-US" dirty="0" smtClean="0">
                <a:latin typeface="Symbol" charset="2"/>
                <a:ea typeface="Symbol" charset="2"/>
                <a:cs typeface="Symbol" charset="2"/>
              </a:rPr>
              <a:t>p</a:t>
            </a:r>
            <a:r>
              <a:rPr lang="en-US" baseline="30000" dirty="0">
                <a:latin typeface="Symbol" charset="2"/>
                <a:ea typeface="Symbol" charset="2"/>
                <a:cs typeface="Symbol" charset="2"/>
              </a:rPr>
              <a:t>±</a:t>
            </a:r>
            <a:r>
              <a:rPr lang="en-US" dirty="0" smtClean="0"/>
              <a:t> Discrimination</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32</a:t>
            </a:fld>
            <a:endParaRPr lang="uk-UA"/>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778" y="3937707"/>
            <a:ext cx="4459555" cy="2829724"/>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6334" y="3942087"/>
            <a:ext cx="4178952" cy="2825344"/>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779" y="1071015"/>
            <a:ext cx="4459555" cy="2829724"/>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86334" y="1071015"/>
            <a:ext cx="4178952" cy="2829724"/>
          </a:xfrm>
          <a:prstGeom prst="rect">
            <a:avLst/>
          </a:prstGeom>
        </p:spPr>
      </p:pic>
      <p:sp>
        <p:nvSpPr>
          <p:cNvPr id="16" name="TextBox 15"/>
          <p:cNvSpPr txBox="1"/>
          <p:nvPr/>
        </p:nvSpPr>
        <p:spPr>
          <a:xfrm>
            <a:off x="2486071" y="1974240"/>
            <a:ext cx="1703348" cy="70788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smtClean="0">
                <a:ln>
                  <a:noFill/>
                </a:ln>
                <a:solidFill>
                  <a:srgbClr val="00B050"/>
                </a:solidFill>
                <a:effectLst/>
                <a:uFill>
                  <a:solidFill>
                    <a:srgbClr val="464653"/>
                  </a:solidFill>
                </a:uFill>
                <a:sym typeface="Helvetica"/>
              </a:rPr>
              <a:t>Timing Layers</a:t>
            </a:r>
          </a:p>
          <a:p>
            <a:pPr marL="0" marR="0" indent="0" algn="ctr" defTabSz="457200" rtl="0" fontAlgn="auto" latinLnBrk="1" hangingPunct="0">
              <a:lnSpc>
                <a:spcPct val="100000"/>
              </a:lnSpc>
              <a:spcBef>
                <a:spcPts val="0"/>
              </a:spcBef>
              <a:spcAft>
                <a:spcPts val="0"/>
              </a:spcAft>
              <a:buClrTx/>
              <a:buSzTx/>
              <a:buFontTx/>
              <a:buNone/>
              <a:tabLst/>
            </a:pPr>
            <a:r>
              <a:rPr lang="en-US" sz="2000" dirty="0" smtClean="0">
                <a:solidFill>
                  <a:srgbClr val="00B050"/>
                </a:solidFill>
              </a:rPr>
              <a:t>electron</a:t>
            </a:r>
            <a:endParaRPr kumimoji="0" lang="en-US" sz="2000" b="0" i="0" u="none" strike="noStrike" cap="none" spc="0" normalizeH="0" baseline="0" dirty="0" smtClean="0">
              <a:ln>
                <a:noFill/>
              </a:ln>
              <a:solidFill>
                <a:srgbClr val="00B050"/>
              </a:solidFill>
              <a:effectLst/>
              <a:uFill>
                <a:solidFill>
                  <a:srgbClr val="464653"/>
                </a:solidFill>
              </a:uFill>
              <a:sym typeface="Helvetica"/>
            </a:endParaRPr>
          </a:p>
        </p:txBody>
      </p:sp>
      <p:sp>
        <p:nvSpPr>
          <p:cNvPr id="17" name="TextBox 16"/>
          <p:cNvSpPr txBox="1"/>
          <p:nvPr/>
        </p:nvSpPr>
        <p:spPr>
          <a:xfrm>
            <a:off x="1503039" y="5110390"/>
            <a:ext cx="1461295" cy="70788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err="1" smtClean="0">
                <a:ln>
                  <a:noFill/>
                </a:ln>
                <a:solidFill>
                  <a:srgbClr val="0432FF"/>
                </a:solidFill>
                <a:effectLst/>
                <a:uFill>
                  <a:solidFill>
                    <a:srgbClr val="464653"/>
                  </a:solidFill>
                </a:uFill>
                <a:latin typeface="+mn-lt"/>
                <a:ea typeface="+mn-ea"/>
                <a:cs typeface="+mn-cs"/>
                <a:sym typeface="Helvetica"/>
              </a:rPr>
              <a:t>Calo</a:t>
            </a:r>
            <a:r>
              <a:rPr kumimoji="0" lang="en-US" sz="2000" b="0"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 Layers</a:t>
            </a:r>
          </a:p>
          <a:p>
            <a:pPr marL="0" marR="0" indent="0" algn="ctr" defTabSz="457200" rtl="0" fontAlgn="auto" latinLnBrk="1" hangingPunct="0">
              <a:lnSpc>
                <a:spcPct val="100000"/>
              </a:lnSpc>
              <a:spcBef>
                <a:spcPts val="0"/>
              </a:spcBef>
              <a:spcAft>
                <a:spcPts val="0"/>
              </a:spcAft>
              <a:buClrTx/>
              <a:buSzTx/>
              <a:buFontTx/>
              <a:buNone/>
              <a:tabLst/>
            </a:pPr>
            <a:r>
              <a:rPr lang="en-US" sz="2000" dirty="0" smtClean="0">
                <a:solidFill>
                  <a:srgbClr val="0432FF"/>
                </a:solidFill>
              </a:rPr>
              <a:t>electron</a:t>
            </a:r>
            <a:endParaRPr kumimoji="0" lang="en-US" sz="2000" b="0" i="0" u="none" strike="noStrike" cap="none" spc="0" normalizeH="0" baseline="0" dirty="0" smtClean="0">
              <a:ln>
                <a:noFill/>
              </a:ln>
              <a:solidFill>
                <a:srgbClr val="0432FF"/>
              </a:solidFill>
              <a:effectLst/>
              <a:uFill>
                <a:solidFill>
                  <a:srgbClr val="464653"/>
                </a:solidFill>
              </a:uFill>
              <a:latin typeface="+mn-lt"/>
              <a:ea typeface="+mn-ea"/>
              <a:cs typeface="+mn-cs"/>
              <a:sym typeface="Helvetica"/>
            </a:endParaRPr>
          </a:p>
        </p:txBody>
      </p:sp>
      <p:sp>
        <p:nvSpPr>
          <p:cNvPr id="18" name="TextBox 17"/>
          <p:cNvSpPr txBox="1"/>
          <p:nvPr/>
        </p:nvSpPr>
        <p:spPr>
          <a:xfrm>
            <a:off x="993403" y="1296938"/>
            <a:ext cx="424153"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
                  <a:solidFill>
                    <a:srgbClr val="464653"/>
                  </a:solidFill>
                </a:uFill>
                <a:latin typeface="+mn-lt"/>
                <a:ea typeface="+mn-ea"/>
                <a:cs typeface="+mn-cs"/>
                <a:sym typeface="Helvetica"/>
              </a:rPr>
              <a:t>1</a:t>
            </a:r>
            <a:r>
              <a:rPr kumimoji="0" lang="en-US" sz="2400" b="0" i="0" u="none" strike="noStrike" cap="none" spc="0" normalizeH="0" baseline="30000" dirty="0" smtClean="0">
                <a:ln>
                  <a:noFill/>
                </a:ln>
                <a:solidFill>
                  <a:srgbClr val="000000"/>
                </a:solidFill>
                <a:effectLst/>
                <a:uFill>
                  <a:solidFill>
                    <a:srgbClr val="464653"/>
                  </a:solidFill>
                </a:uFill>
                <a:latin typeface="+mn-lt"/>
                <a:ea typeface="+mn-ea"/>
                <a:cs typeface="+mn-cs"/>
                <a:sym typeface="Helvetica"/>
              </a:rPr>
              <a:t>st</a:t>
            </a:r>
            <a:endParaRPr kumimoji="0" lang="en-US" sz="2400" b="0" i="0" u="none" strike="noStrike" cap="none" spc="0" normalizeH="0" baseline="0" dirty="0" smtClean="0">
              <a:ln>
                <a:noFill/>
              </a:ln>
              <a:solidFill>
                <a:srgbClr val="000000"/>
              </a:solidFill>
              <a:effectLst/>
              <a:uFill>
                <a:solidFill>
                  <a:srgbClr val="464653"/>
                </a:solidFill>
              </a:uFill>
              <a:latin typeface="+mn-lt"/>
              <a:ea typeface="+mn-ea"/>
              <a:cs typeface="+mn-cs"/>
              <a:sym typeface="Helvetica"/>
            </a:endParaRPr>
          </a:p>
        </p:txBody>
      </p:sp>
      <p:sp>
        <p:nvSpPr>
          <p:cNvPr id="19" name="TextBox 18"/>
          <p:cNvSpPr txBox="1"/>
          <p:nvPr/>
        </p:nvSpPr>
        <p:spPr>
          <a:xfrm>
            <a:off x="1257300" y="1600005"/>
            <a:ext cx="491479"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FF0000"/>
                </a:solidFill>
                <a:effectLst/>
                <a:uFill>
                  <a:solidFill>
                    <a:srgbClr val="464653"/>
                  </a:solidFill>
                </a:uFill>
                <a:latin typeface="+mn-lt"/>
                <a:ea typeface="+mn-ea"/>
                <a:cs typeface="+mn-cs"/>
                <a:sym typeface="Helvetica"/>
              </a:rPr>
              <a:t>2</a:t>
            </a:r>
            <a:r>
              <a:rPr kumimoji="0" lang="en-US" sz="2400" b="0" i="0" u="none" strike="noStrike" cap="none" spc="0" normalizeH="0" baseline="30000" dirty="0" smtClean="0">
                <a:ln>
                  <a:noFill/>
                </a:ln>
                <a:solidFill>
                  <a:srgbClr val="FF0000"/>
                </a:solidFill>
                <a:effectLst/>
                <a:uFill>
                  <a:solidFill>
                    <a:srgbClr val="464653"/>
                  </a:solidFill>
                </a:uFill>
                <a:latin typeface="+mn-lt"/>
                <a:ea typeface="+mn-ea"/>
                <a:cs typeface="+mn-cs"/>
                <a:sym typeface="Helvetica"/>
              </a:rPr>
              <a:t>nd</a:t>
            </a:r>
            <a:endParaRPr kumimoji="0" lang="en-US" sz="2400" b="0" i="0" u="none" strike="noStrike" cap="none" spc="0" normalizeH="0" baseline="0" dirty="0" smtClean="0">
              <a:ln>
                <a:noFill/>
              </a:ln>
              <a:solidFill>
                <a:srgbClr val="FF0000"/>
              </a:solidFill>
              <a:effectLst/>
              <a:uFill>
                <a:solidFill>
                  <a:srgbClr val="464653"/>
                </a:solidFill>
              </a:uFill>
              <a:latin typeface="+mn-lt"/>
              <a:ea typeface="+mn-ea"/>
              <a:cs typeface="+mn-cs"/>
              <a:sym typeface="Helvetica"/>
            </a:endParaRPr>
          </a:p>
        </p:txBody>
      </p:sp>
      <p:sp>
        <p:nvSpPr>
          <p:cNvPr id="20" name="TextBox 19"/>
          <p:cNvSpPr txBox="1"/>
          <p:nvPr/>
        </p:nvSpPr>
        <p:spPr>
          <a:xfrm>
            <a:off x="1679895" y="1846029"/>
            <a:ext cx="614910"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sz="2400" dirty="0" smtClean="0">
                <a:solidFill>
                  <a:srgbClr val="00B050"/>
                </a:solidFill>
              </a:rPr>
              <a:t>1+2</a:t>
            </a:r>
            <a:endParaRPr kumimoji="0" lang="en-US" sz="2400" b="0" i="0" u="none" strike="noStrike" cap="none" spc="0" normalizeH="0" dirty="0" smtClean="0">
              <a:ln>
                <a:noFill/>
              </a:ln>
              <a:solidFill>
                <a:srgbClr val="00B050"/>
              </a:solidFill>
              <a:effectLst/>
              <a:uFill>
                <a:solidFill>
                  <a:srgbClr val="464653"/>
                </a:solidFill>
              </a:uFill>
              <a:sym typeface="Helvetica"/>
            </a:endParaRPr>
          </a:p>
        </p:txBody>
      </p:sp>
      <p:sp>
        <p:nvSpPr>
          <p:cNvPr id="21" name="TextBox 20"/>
          <p:cNvSpPr txBox="1"/>
          <p:nvPr/>
        </p:nvSpPr>
        <p:spPr>
          <a:xfrm>
            <a:off x="5877545" y="1512577"/>
            <a:ext cx="424153"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
                  <a:solidFill>
                    <a:srgbClr val="464653"/>
                  </a:solidFill>
                </a:uFill>
                <a:latin typeface="+mn-lt"/>
                <a:ea typeface="+mn-ea"/>
                <a:cs typeface="+mn-cs"/>
                <a:sym typeface="Helvetica"/>
              </a:rPr>
              <a:t>1</a:t>
            </a:r>
            <a:r>
              <a:rPr kumimoji="0" lang="en-US" sz="2400" b="0" i="0" u="none" strike="noStrike" cap="none" spc="0" normalizeH="0" baseline="30000" dirty="0" smtClean="0">
                <a:ln>
                  <a:noFill/>
                </a:ln>
                <a:solidFill>
                  <a:srgbClr val="000000"/>
                </a:solidFill>
                <a:effectLst/>
                <a:uFill>
                  <a:solidFill>
                    <a:srgbClr val="464653"/>
                  </a:solidFill>
                </a:uFill>
                <a:latin typeface="+mn-lt"/>
                <a:ea typeface="+mn-ea"/>
                <a:cs typeface="+mn-cs"/>
                <a:sym typeface="Helvetica"/>
              </a:rPr>
              <a:t>st</a:t>
            </a:r>
            <a:endParaRPr kumimoji="0" lang="en-US" sz="2400" b="0" i="0" u="none" strike="noStrike" cap="none" spc="0" normalizeH="0" baseline="0" dirty="0" smtClean="0">
              <a:ln>
                <a:noFill/>
              </a:ln>
              <a:solidFill>
                <a:srgbClr val="000000"/>
              </a:solidFill>
              <a:effectLst/>
              <a:uFill>
                <a:solidFill>
                  <a:srgbClr val="464653"/>
                </a:solidFill>
              </a:uFill>
              <a:latin typeface="+mn-lt"/>
              <a:ea typeface="+mn-ea"/>
              <a:cs typeface="+mn-cs"/>
              <a:sym typeface="Helvetica"/>
            </a:endParaRPr>
          </a:p>
        </p:txBody>
      </p:sp>
      <p:sp>
        <p:nvSpPr>
          <p:cNvPr id="22" name="TextBox 21"/>
          <p:cNvSpPr txBox="1"/>
          <p:nvPr/>
        </p:nvSpPr>
        <p:spPr>
          <a:xfrm>
            <a:off x="6045477" y="1766797"/>
            <a:ext cx="491479"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FF0000"/>
                </a:solidFill>
                <a:effectLst/>
                <a:uFill>
                  <a:solidFill>
                    <a:srgbClr val="464653"/>
                  </a:solidFill>
                </a:uFill>
                <a:latin typeface="+mn-lt"/>
                <a:ea typeface="+mn-ea"/>
                <a:cs typeface="+mn-cs"/>
                <a:sym typeface="Helvetica"/>
              </a:rPr>
              <a:t>2</a:t>
            </a:r>
            <a:r>
              <a:rPr kumimoji="0" lang="en-US" sz="2400" b="0" i="0" u="none" strike="noStrike" cap="none" spc="0" normalizeH="0" baseline="30000" dirty="0" smtClean="0">
                <a:ln>
                  <a:noFill/>
                </a:ln>
                <a:solidFill>
                  <a:srgbClr val="FF0000"/>
                </a:solidFill>
                <a:effectLst/>
                <a:uFill>
                  <a:solidFill>
                    <a:srgbClr val="464653"/>
                  </a:solidFill>
                </a:uFill>
                <a:latin typeface="+mn-lt"/>
                <a:ea typeface="+mn-ea"/>
                <a:cs typeface="+mn-cs"/>
                <a:sym typeface="Helvetica"/>
              </a:rPr>
              <a:t>nd</a:t>
            </a:r>
            <a:endParaRPr kumimoji="0" lang="en-US" sz="2400" b="0" i="0" u="none" strike="noStrike" cap="none" spc="0" normalizeH="0" baseline="0" dirty="0" smtClean="0">
              <a:ln>
                <a:noFill/>
              </a:ln>
              <a:solidFill>
                <a:srgbClr val="FF0000"/>
              </a:solidFill>
              <a:effectLst/>
              <a:uFill>
                <a:solidFill>
                  <a:srgbClr val="464653"/>
                </a:solidFill>
              </a:uFill>
              <a:latin typeface="+mn-lt"/>
              <a:ea typeface="+mn-ea"/>
              <a:cs typeface="+mn-cs"/>
              <a:sym typeface="Helvetica"/>
            </a:endParaRPr>
          </a:p>
        </p:txBody>
      </p:sp>
      <p:sp>
        <p:nvSpPr>
          <p:cNvPr id="23" name="TextBox 22"/>
          <p:cNvSpPr txBox="1"/>
          <p:nvPr/>
        </p:nvSpPr>
        <p:spPr>
          <a:xfrm>
            <a:off x="6304191" y="2120085"/>
            <a:ext cx="614910"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sz="2400" dirty="0" smtClean="0">
                <a:solidFill>
                  <a:srgbClr val="00B050"/>
                </a:solidFill>
              </a:rPr>
              <a:t>1+2</a:t>
            </a:r>
            <a:endParaRPr kumimoji="0" lang="en-US" sz="2400" b="0" i="0" u="none" strike="noStrike" cap="none" spc="0" normalizeH="0" dirty="0" smtClean="0">
              <a:ln>
                <a:noFill/>
              </a:ln>
              <a:solidFill>
                <a:srgbClr val="00B050"/>
              </a:solidFill>
              <a:effectLst/>
              <a:uFill>
                <a:solidFill>
                  <a:srgbClr val="464653"/>
                </a:solidFill>
              </a:uFill>
              <a:sym typeface="Helvetica"/>
            </a:endParaRPr>
          </a:p>
        </p:txBody>
      </p:sp>
      <p:sp>
        <p:nvSpPr>
          <p:cNvPr id="25" name="TextBox 24"/>
          <p:cNvSpPr txBox="1"/>
          <p:nvPr/>
        </p:nvSpPr>
        <p:spPr>
          <a:xfrm>
            <a:off x="6772215" y="1922972"/>
            <a:ext cx="1703348" cy="76943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rtl="0" latinLnBrk="1" hangingPunct="0"/>
            <a:r>
              <a:rPr lang="en-US" sz="2000" dirty="0">
                <a:solidFill>
                  <a:srgbClr val="00B050"/>
                </a:solidFill>
              </a:rPr>
              <a:t>Timing Layers</a:t>
            </a:r>
          </a:p>
          <a:p>
            <a:pPr rtl="0" latinLnBrk="1" hangingPunct="0"/>
            <a:r>
              <a:rPr lang="en-US" sz="2400" dirty="0" smtClean="0">
                <a:solidFill>
                  <a:srgbClr val="00B050"/>
                </a:solidFill>
                <a:latin typeface="Symbol" charset="2"/>
                <a:ea typeface="Symbol" charset="2"/>
                <a:cs typeface="Symbol" charset="2"/>
              </a:rPr>
              <a:t>p</a:t>
            </a:r>
            <a:r>
              <a:rPr lang="en-US" sz="2400" baseline="30000" dirty="0" smtClean="0">
                <a:solidFill>
                  <a:srgbClr val="00B050"/>
                </a:solidFill>
                <a:latin typeface="Symbol" charset="2"/>
                <a:ea typeface="Symbol" charset="2"/>
                <a:cs typeface="Symbol" charset="2"/>
              </a:rPr>
              <a:t>±</a:t>
            </a:r>
            <a:endParaRPr kumimoji="0" lang="en-US" sz="2400" b="0" i="0" u="none" strike="noStrike" cap="none" spc="0" normalizeH="0" baseline="0" dirty="0" smtClean="0">
              <a:ln>
                <a:noFill/>
              </a:ln>
              <a:solidFill>
                <a:srgbClr val="00B050"/>
              </a:solidFill>
              <a:effectLst/>
              <a:uFill>
                <a:solidFill>
                  <a:srgbClr val="464653"/>
                </a:solidFill>
              </a:uFill>
              <a:latin typeface="+mn-lt"/>
              <a:ea typeface="+mn-ea"/>
              <a:cs typeface="+mn-cs"/>
              <a:sym typeface="Helvetica"/>
            </a:endParaRPr>
          </a:p>
        </p:txBody>
      </p:sp>
      <p:sp>
        <p:nvSpPr>
          <p:cNvPr id="26" name="TextBox 25"/>
          <p:cNvSpPr txBox="1"/>
          <p:nvPr/>
        </p:nvSpPr>
        <p:spPr>
          <a:xfrm>
            <a:off x="6962418" y="4785220"/>
            <a:ext cx="1461295" cy="70788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rtl="0" latinLnBrk="1" hangingPunct="0"/>
            <a:r>
              <a:rPr kumimoji="0" lang="en-US" sz="2000" b="0" i="0" u="none" strike="noStrike" cap="none" spc="0" normalizeH="0" baseline="0" dirty="0" err="1" smtClean="0">
                <a:ln>
                  <a:noFill/>
                </a:ln>
                <a:solidFill>
                  <a:srgbClr val="0432FF"/>
                </a:solidFill>
                <a:effectLst/>
                <a:uFill>
                  <a:solidFill>
                    <a:srgbClr val="464653"/>
                  </a:solidFill>
                </a:uFill>
                <a:latin typeface="+mn-lt"/>
                <a:ea typeface="+mn-ea"/>
                <a:cs typeface="+mn-cs"/>
                <a:sym typeface="Helvetica"/>
              </a:rPr>
              <a:t>Calo</a:t>
            </a:r>
            <a:r>
              <a:rPr kumimoji="0" lang="en-US" sz="2000" b="0"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 Layers</a:t>
            </a:r>
          </a:p>
          <a:p>
            <a:pPr rtl="0" latinLnBrk="1" hangingPunct="0"/>
            <a:r>
              <a:rPr lang="en-US" sz="2000" dirty="0" smtClean="0">
                <a:solidFill>
                  <a:srgbClr val="0432FF"/>
                </a:solidFill>
                <a:latin typeface="Symbol" charset="2"/>
                <a:ea typeface="Symbol" charset="2"/>
                <a:cs typeface="Symbol" charset="2"/>
              </a:rPr>
              <a:t>p</a:t>
            </a:r>
            <a:r>
              <a:rPr lang="en-US" sz="2000" baseline="30000" dirty="0" smtClean="0">
                <a:solidFill>
                  <a:srgbClr val="0432FF"/>
                </a:solidFill>
                <a:latin typeface="Symbol" charset="2"/>
                <a:ea typeface="Symbol" charset="2"/>
                <a:cs typeface="Symbol" charset="2"/>
              </a:rPr>
              <a:t>±</a:t>
            </a:r>
            <a:endParaRPr lang="en-US" sz="2000" dirty="0">
              <a:solidFill>
                <a:srgbClr val="0432FF"/>
              </a:solidFill>
            </a:endParaRPr>
          </a:p>
        </p:txBody>
      </p:sp>
      <p:sp>
        <p:nvSpPr>
          <p:cNvPr id="27" name="TextBox 26"/>
          <p:cNvSpPr txBox="1"/>
          <p:nvPr/>
        </p:nvSpPr>
        <p:spPr>
          <a:xfrm>
            <a:off x="714654" y="4747700"/>
            <a:ext cx="810476"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
                  <a:solidFill>
                    <a:srgbClr val="464653"/>
                  </a:solidFill>
                </a:uFill>
                <a:latin typeface="+mn-lt"/>
                <a:ea typeface="+mn-ea"/>
                <a:cs typeface="+mn-cs"/>
                <a:sym typeface="Helvetica"/>
              </a:rPr>
              <a:t>Front</a:t>
            </a:r>
          </a:p>
        </p:txBody>
      </p:sp>
      <p:sp>
        <p:nvSpPr>
          <p:cNvPr id="28" name="TextBox 27"/>
          <p:cNvSpPr txBox="1"/>
          <p:nvPr/>
        </p:nvSpPr>
        <p:spPr>
          <a:xfrm>
            <a:off x="2837724" y="4610547"/>
            <a:ext cx="760784"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FF0000"/>
                </a:solidFill>
                <a:effectLst/>
                <a:uFill>
                  <a:solidFill>
                    <a:srgbClr val="464653"/>
                  </a:solidFill>
                </a:uFill>
                <a:latin typeface="+mn-lt"/>
                <a:ea typeface="+mn-ea"/>
                <a:cs typeface="+mn-cs"/>
                <a:sym typeface="Helvetica"/>
              </a:rPr>
              <a:t>Rear</a:t>
            </a:r>
          </a:p>
        </p:txBody>
      </p:sp>
      <p:sp>
        <p:nvSpPr>
          <p:cNvPr id="29" name="TextBox 28"/>
          <p:cNvSpPr txBox="1"/>
          <p:nvPr/>
        </p:nvSpPr>
        <p:spPr>
          <a:xfrm>
            <a:off x="3446110" y="4150964"/>
            <a:ext cx="776814"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Total</a:t>
            </a:r>
          </a:p>
        </p:txBody>
      </p:sp>
      <p:sp>
        <p:nvSpPr>
          <p:cNvPr id="30" name="TextBox 29"/>
          <p:cNvSpPr txBox="1"/>
          <p:nvPr/>
        </p:nvSpPr>
        <p:spPr>
          <a:xfrm>
            <a:off x="6089372" y="4776995"/>
            <a:ext cx="776814"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Total</a:t>
            </a:r>
          </a:p>
        </p:txBody>
      </p:sp>
      <p:sp>
        <p:nvSpPr>
          <p:cNvPr id="31" name="TextBox 30"/>
          <p:cNvSpPr txBox="1"/>
          <p:nvPr/>
        </p:nvSpPr>
        <p:spPr>
          <a:xfrm>
            <a:off x="5365003" y="4134858"/>
            <a:ext cx="810476"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
                  <a:solidFill>
                    <a:srgbClr val="464653"/>
                  </a:solidFill>
                </a:uFill>
                <a:latin typeface="+mn-lt"/>
                <a:ea typeface="+mn-ea"/>
                <a:cs typeface="+mn-cs"/>
                <a:sym typeface="Helvetica"/>
              </a:rPr>
              <a:t>Front</a:t>
            </a:r>
          </a:p>
        </p:txBody>
      </p:sp>
      <p:sp>
        <p:nvSpPr>
          <p:cNvPr id="33" name="TextBox 32"/>
          <p:cNvSpPr txBox="1"/>
          <p:nvPr/>
        </p:nvSpPr>
        <p:spPr>
          <a:xfrm>
            <a:off x="5709229" y="4402325"/>
            <a:ext cx="760784"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FF0000"/>
                </a:solidFill>
                <a:effectLst/>
                <a:uFill>
                  <a:solidFill>
                    <a:srgbClr val="464653"/>
                  </a:solidFill>
                </a:uFill>
                <a:latin typeface="+mn-lt"/>
                <a:ea typeface="+mn-ea"/>
                <a:cs typeface="+mn-cs"/>
                <a:sym typeface="Helvetica"/>
              </a:rPr>
              <a:t>Rear</a:t>
            </a:r>
          </a:p>
        </p:txBody>
      </p:sp>
    </p:spTree>
    <p:extLst>
      <p:ext uri="{BB962C8B-B14F-4D97-AF65-F5344CB8AC3E}">
        <p14:creationId xmlns:p14="http://schemas.microsoft.com/office/powerpoint/2010/main" val="92347837"/>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a:t>
            </a:r>
            <a:r>
              <a:rPr lang="en-US" dirty="0" smtClean="0">
                <a:latin typeface="Symbol" charset="2"/>
                <a:ea typeface="Symbol" charset="2"/>
                <a:cs typeface="Symbol" charset="2"/>
              </a:rPr>
              <a:t>p</a:t>
            </a:r>
            <a:r>
              <a:rPr lang="en-US" baseline="30000" dirty="0">
                <a:latin typeface="Symbol" charset="2"/>
                <a:ea typeface="Symbol" charset="2"/>
                <a:cs typeface="Symbol" charset="2"/>
              </a:rPr>
              <a:t>±</a:t>
            </a:r>
            <a:r>
              <a:rPr lang="en-US" dirty="0" smtClean="0"/>
              <a:t> Discrimination</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33</a:t>
            </a:fld>
            <a:endParaRPr lang="uk-UA"/>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1117722"/>
            <a:ext cx="5487821" cy="5236175"/>
          </a:xfrm>
          <a:prstGeom prst="rect">
            <a:avLst/>
          </a:prstGeom>
        </p:spPr>
      </p:pic>
    </p:spTree>
    <p:extLst>
      <p:ext uri="{BB962C8B-B14F-4D97-AF65-F5344CB8AC3E}">
        <p14:creationId xmlns:p14="http://schemas.microsoft.com/office/powerpoint/2010/main" val="1748379891"/>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Resolution and Dynamic Range</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34</a:t>
            </a:fld>
            <a:endParaRPr lang="uk-UA"/>
          </a:p>
        </p:txBody>
      </p:sp>
      <p:sp>
        <p:nvSpPr>
          <p:cNvPr id="5" name="Google Shape;111;p20"/>
          <p:cNvSpPr txBox="1">
            <a:spLocks noGrp="1"/>
          </p:cNvSpPr>
          <p:nvPr>
            <p:ph type="body" idx="1"/>
          </p:nvPr>
        </p:nvSpPr>
        <p:spPr>
          <a:xfrm>
            <a:off x="457200" y="1152475"/>
            <a:ext cx="8686800" cy="36711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it" sz="2400" dirty="0"/>
              <a:t>5%/sqrt(E) → LO&gt;400 phe/GeV → LO&gt;0.4 phe/MeV</a:t>
            </a:r>
            <a:endParaRPr sz="2400" dirty="0"/>
          </a:p>
          <a:p>
            <a:pPr marL="914400" lvl="1" indent="-317500" algn="l" rtl="0">
              <a:spcBef>
                <a:spcPts val="0"/>
              </a:spcBef>
              <a:spcAft>
                <a:spcPts val="0"/>
              </a:spcAft>
              <a:buSzPts val="1400"/>
              <a:buChar char="○"/>
            </a:pPr>
            <a:r>
              <a:rPr lang="it" sz="2000" dirty="0"/>
              <a:t>at LCE~2.5%, PDE ~ 20% → LY&gt;80 ph/MeV  </a:t>
            </a:r>
            <a:endParaRPr sz="2000" dirty="0"/>
          </a:p>
          <a:p>
            <a:pPr marL="914400" lvl="1" indent="-317500" algn="l" rtl="0">
              <a:spcBef>
                <a:spcPts val="0"/>
              </a:spcBef>
              <a:spcAft>
                <a:spcPts val="0"/>
              </a:spcAft>
              <a:buSzPts val="1400"/>
              <a:buChar char="○"/>
            </a:pPr>
            <a:r>
              <a:rPr lang="it" sz="2000" dirty="0"/>
              <a:t>Ok for PWO (~100 ph/MeV)</a:t>
            </a:r>
            <a:endParaRPr sz="2000" dirty="0"/>
          </a:p>
          <a:p>
            <a:pPr marL="457200" marR="0" lvl="0" indent="-342900" algn="l" rtl="0">
              <a:lnSpc>
                <a:spcPct val="115000"/>
              </a:lnSpc>
              <a:spcBef>
                <a:spcPts val="0"/>
              </a:spcBef>
              <a:spcAft>
                <a:spcPts val="0"/>
              </a:spcAft>
              <a:buClr>
                <a:schemeClr val="dk2"/>
              </a:buClr>
              <a:buSzPts val="1800"/>
              <a:buFont typeface="Arial"/>
              <a:buChar char="●"/>
            </a:pPr>
            <a:r>
              <a:rPr lang="it" sz="2400" dirty="0"/>
              <a:t>Maximum energy deposit in single crystal for 120 GeV e.m. shower ~60%</a:t>
            </a:r>
            <a:endParaRPr sz="2400" dirty="0"/>
          </a:p>
          <a:p>
            <a:pPr marL="914400" marR="0" lvl="1" indent="-317500" algn="l" rtl="0">
              <a:lnSpc>
                <a:spcPct val="115000"/>
              </a:lnSpc>
              <a:spcBef>
                <a:spcPts val="0"/>
              </a:spcBef>
              <a:spcAft>
                <a:spcPts val="0"/>
              </a:spcAft>
              <a:buSzPts val="1400"/>
              <a:buChar char="○"/>
            </a:pPr>
            <a:r>
              <a:rPr lang="it" sz="2000" dirty="0"/>
              <a:t>~ 35000-70000 phe for ~72 GeV (at PDE~20-40% resp</a:t>
            </a:r>
            <a:r>
              <a:rPr lang="it" sz="2000" dirty="0" smtClean="0"/>
              <a:t>.)</a:t>
            </a:r>
            <a:endParaRPr sz="2000" dirty="0"/>
          </a:p>
          <a:p>
            <a:pPr marL="457200" lvl="0" indent="-342900" algn="l" rtl="0">
              <a:spcBef>
                <a:spcPts val="0"/>
              </a:spcBef>
              <a:spcAft>
                <a:spcPts val="0"/>
              </a:spcAft>
              <a:buSzPts val="1800"/>
              <a:buChar char="●"/>
            </a:pPr>
            <a:r>
              <a:rPr lang="it" sz="2400" dirty="0"/>
              <a:t>SiPM 5x5 mm² on a 10x10 mm² crystal is sufficient</a:t>
            </a:r>
            <a:endParaRPr sz="2400" dirty="0"/>
          </a:p>
          <a:p>
            <a:pPr marL="914400" lvl="1" indent="-317500" algn="l" rtl="0">
              <a:spcBef>
                <a:spcPts val="0"/>
              </a:spcBef>
              <a:spcAft>
                <a:spcPts val="0"/>
              </a:spcAft>
              <a:buSzPts val="1400"/>
              <a:buChar char="○"/>
            </a:pPr>
            <a:r>
              <a:rPr lang="it" sz="2000" dirty="0"/>
              <a:t>LCE~2.5%</a:t>
            </a:r>
            <a:endParaRPr sz="2000" dirty="0"/>
          </a:p>
          <a:p>
            <a:pPr marL="914400" lvl="1" indent="-317500" algn="l" rtl="0">
              <a:spcBef>
                <a:spcPts val="0"/>
              </a:spcBef>
              <a:spcAft>
                <a:spcPts val="0"/>
              </a:spcAft>
              <a:buSzPts val="1400"/>
              <a:buChar char="○"/>
            </a:pPr>
            <a:r>
              <a:rPr lang="it" sz="2000" dirty="0"/>
              <a:t>if cell size: 15 um → cells / SiPM ~110,000 and PDE up to 40%</a:t>
            </a:r>
            <a:endParaRPr sz="2000" dirty="0"/>
          </a:p>
          <a:p>
            <a:pPr marL="914400" lvl="1" indent="-317500" algn="l" rtl="0">
              <a:spcBef>
                <a:spcPts val="0"/>
              </a:spcBef>
              <a:spcAft>
                <a:spcPts val="0"/>
              </a:spcAft>
              <a:buSzPts val="1400"/>
              <a:buChar char="○"/>
            </a:pPr>
            <a:r>
              <a:rPr lang="it" sz="2000" dirty="0"/>
              <a:t>if cell size: 10 um → cells / SiPM ~250,000 and PDE up to 25%</a:t>
            </a:r>
            <a:endParaRPr sz="2000" dirty="0"/>
          </a:p>
          <a:p>
            <a:pPr marL="457200" lvl="0" indent="-342900" algn="l" rtl="0">
              <a:spcBef>
                <a:spcPts val="0"/>
              </a:spcBef>
              <a:spcAft>
                <a:spcPts val="0"/>
              </a:spcAft>
              <a:buSzPts val="1800"/>
              <a:buChar char="●"/>
            </a:pPr>
            <a:r>
              <a:rPr lang="it" sz="2400" dirty="0"/>
              <a:t>Sensitivity for 0.1 GeV particles</a:t>
            </a:r>
            <a:endParaRPr sz="2400" dirty="0"/>
          </a:p>
          <a:p>
            <a:pPr marL="914400" lvl="1" indent="-317500" algn="l" rtl="0">
              <a:spcBef>
                <a:spcPts val="0"/>
              </a:spcBef>
              <a:spcAft>
                <a:spcPts val="0"/>
              </a:spcAft>
              <a:buSzPts val="1400"/>
              <a:buChar char="○"/>
            </a:pPr>
            <a:r>
              <a:rPr lang="it" sz="2000" dirty="0"/>
              <a:t>40 phe signal</a:t>
            </a:r>
            <a:endParaRPr sz="2000" dirty="0"/>
          </a:p>
          <a:p>
            <a:pPr marL="914400" lvl="1" indent="-317500" algn="l" rtl="0">
              <a:spcBef>
                <a:spcPts val="0"/>
              </a:spcBef>
              <a:spcAft>
                <a:spcPts val="0"/>
              </a:spcAft>
              <a:buSzPts val="1400"/>
              <a:buChar char="○"/>
            </a:pPr>
            <a:r>
              <a:rPr lang="it" sz="2000" dirty="0"/>
              <a:t>Noise from SiPM within 30 ns integration gate negligible (DCR&lt;10MHz → noise&lt;1 phe)</a:t>
            </a:r>
            <a:endParaRPr sz="2000" dirty="0"/>
          </a:p>
        </p:txBody>
      </p:sp>
    </p:spTree>
    <p:extLst>
      <p:ext uri="{BB962C8B-B14F-4D97-AF65-F5344CB8AC3E}">
        <p14:creationId xmlns:p14="http://schemas.microsoft.com/office/powerpoint/2010/main" val="1379597999"/>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Photostatistics</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35</a:t>
            </a:fld>
            <a:endParaRPr lang="uk-U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815" y="1407288"/>
            <a:ext cx="8672370" cy="4343400"/>
          </a:xfrm>
          <a:prstGeom prst="rect">
            <a:avLst/>
          </a:prstGeom>
        </p:spPr>
      </p:pic>
    </p:spTree>
    <p:extLst>
      <p:ext uri="{BB962C8B-B14F-4D97-AF65-F5344CB8AC3E}">
        <p14:creationId xmlns:p14="http://schemas.microsoft.com/office/powerpoint/2010/main" val="1823686408"/>
      </p:ext>
    </p:extLst>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1645" y="5068665"/>
            <a:ext cx="2352355" cy="1789635"/>
          </a:xfrm>
          <a:prstGeom prst="rect">
            <a:avLst/>
          </a:prstGeom>
          <a:ln w="25400">
            <a:solidFill>
              <a:srgbClr val="0432FF"/>
            </a:solidFill>
          </a:ln>
        </p:spPr>
      </p:pic>
      <p:sp>
        <p:nvSpPr>
          <p:cNvPr id="2" name="Title 1"/>
          <p:cNvSpPr>
            <a:spLocks noGrp="1"/>
          </p:cNvSpPr>
          <p:nvPr>
            <p:ph type="title"/>
          </p:nvPr>
        </p:nvSpPr>
        <p:spPr>
          <a:xfrm>
            <a:off x="457200" y="0"/>
            <a:ext cx="8686800" cy="990600"/>
          </a:xfrm>
        </p:spPr>
        <p:txBody>
          <a:bodyPr>
            <a:normAutofit fontScale="90000"/>
          </a:bodyPr>
          <a:lstStyle/>
          <a:p>
            <a:r>
              <a:rPr lang="en-US" dirty="0" smtClean="0"/>
              <a:t>Small Crystal Geometries </a:t>
            </a:r>
            <a:r>
              <a:rPr lang="en-US" smtClean="0"/>
              <a:t>for Timing Detectors</a:t>
            </a:r>
            <a:endParaRPr lang="en-US" dirty="0"/>
          </a:p>
        </p:txBody>
      </p:sp>
      <p:sp>
        <p:nvSpPr>
          <p:cNvPr id="3" name="Text Placeholder 2"/>
          <p:cNvSpPr>
            <a:spLocks noGrp="1"/>
          </p:cNvSpPr>
          <p:nvPr>
            <p:ph type="body" idx="1"/>
          </p:nvPr>
        </p:nvSpPr>
        <p:spPr/>
        <p:txBody>
          <a:bodyPr/>
          <a:lstStyle/>
          <a:p>
            <a:r>
              <a:rPr lang="en-US" dirty="0" smtClean="0"/>
              <a:t>Tiles and Bars (few mm thick w/ area of ~1cm</a:t>
            </a:r>
            <a:r>
              <a:rPr lang="en-US" baseline="30000" dirty="0" smtClean="0"/>
              <a:t>2</a:t>
            </a:r>
            <a:r>
              <a:rPr lang="en-US" dirty="0" smtClean="0"/>
              <a:t>)</a:t>
            </a:r>
          </a:p>
          <a:p>
            <a:pPr lvl="1"/>
            <a:r>
              <a:rPr lang="en-US" dirty="0" smtClean="0"/>
              <a:t>CMS MTD:  Single layer ~</a:t>
            </a:r>
            <a:r>
              <a:rPr lang="en-US" dirty="0"/>
              <a:t>3</a:t>
            </a:r>
            <a:r>
              <a:rPr lang="en-US" dirty="0" smtClean="0"/>
              <a:t>30,000 channels</a:t>
            </a:r>
          </a:p>
          <a:p>
            <a:pPr lvl="1"/>
            <a:r>
              <a:rPr lang="en-US" dirty="0" smtClean="0"/>
              <a:t>Stereo readout for bars (L/R) ~25ps timing resolution</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36</a:t>
            </a:fld>
            <a:endParaRPr lang="uk-UA"/>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11219" b="12902"/>
          <a:stretch/>
        </p:blipFill>
        <p:spPr>
          <a:xfrm>
            <a:off x="571500" y="2764746"/>
            <a:ext cx="4294208" cy="2172929"/>
          </a:xfrm>
          <a:prstGeom prst="rect">
            <a:avLst/>
          </a:prstGeom>
        </p:spPr>
      </p:pic>
      <p:sp>
        <p:nvSpPr>
          <p:cNvPr id="7" name="TextBox 6"/>
          <p:cNvSpPr txBox="1"/>
          <p:nvPr/>
        </p:nvSpPr>
        <p:spPr>
          <a:xfrm>
            <a:off x="457200" y="5069950"/>
            <a:ext cx="8458200" cy="83099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sz="2400" dirty="0" smtClean="0">
                <a:solidFill>
                  <a:srgbClr val="000000"/>
                </a:solidFill>
              </a:rPr>
              <a:t>Low </a:t>
            </a:r>
            <a:r>
              <a:rPr lang="en-US" sz="2400" dirty="0">
                <a:solidFill>
                  <a:srgbClr val="000000"/>
                </a:solidFill>
              </a:rPr>
              <a:t>occupancy timing layer timing for ~1 X</a:t>
            </a:r>
            <a:r>
              <a:rPr lang="nb-NO" sz="2400" dirty="0">
                <a:solidFill>
                  <a:srgbClr val="000000"/>
                </a:solidFill>
              </a:rPr>
              <a:t>0</a:t>
            </a:r>
          </a:p>
          <a:p>
            <a:pPr algn="l" rtl="0" latinLnBrk="1" hangingPunct="0"/>
            <a:r>
              <a:rPr lang="nb-NO" sz="2400" dirty="0" err="1" smtClean="0">
                <a:solidFill>
                  <a:srgbClr val="000000"/>
                </a:solidFill>
              </a:rPr>
              <a:t>Transverse</a:t>
            </a:r>
            <a:r>
              <a:rPr lang="nb-NO" sz="2400" dirty="0" smtClean="0">
                <a:solidFill>
                  <a:srgbClr val="000000"/>
                </a:solidFill>
              </a:rPr>
              <a:t> </a:t>
            </a:r>
            <a:r>
              <a:rPr lang="nb-NO" sz="2400" dirty="0" err="1" smtClean="0">
                <a:solidFill>
                  <a:srgbClr val="000000"/>
                </a:solidFill>
              </a:rPr>
              <a:t>orientation</a:t>
            </a:r>
            <a:r>
              <a:rPr lang="nb-NO" sz="2400" dirty="0">
                <a:solidFill>
                  <a:srgbClr val="000000"/>
                </a:solidFill>
              </a:rPr>
              <a:t> </a:t>
            </a:r>
            <a:r>
              <a:rPr lang="nb-NO" sz="2400" dirty="0" smtClean="0">
                <a:solidFill>
                  <a:srgbClr val="000000"/>
                </a:solidFill>
              </a:rPr>
              <a:t>w/ stereo </a:t>
            </a:r>
            <a:r>
              <a:rPr lang="nb-NO" sz="2400" dirty="0" err="1" smtClean="0">
                <a:solidFill>
                  <a:srgbClr val="000000"/>
                </a:solidFill>
              </a:rPr>
              <a:t>readout</a:t>
            </a:r>
            <a:endParaRPr lang="en-US" sz="2400" dirty="0">
              <a:solidFill>
                <a:srgbClr val="000000"/>
              </a:solidFill>
            </a:endParaRPr>
          </a:p>
        </p:txBody>
      </p:sp>
      <p:sp>
        <p:nvSpPr>
          <p:cNvPr id="10" name="TextBox 9"/>
          <p:cNvSpPr txBox="1"/>
          <p:nvPr/>
        </p:nvSpPr>
        <p:spPr>
          <a:xfrm>
            <a:off x="5323810" y="6436239"/>
            <a:ext cx="1397175" cy="30777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dirty="0">
                <a:solidFill>
                  <a:srgbClr val="0432FF"/>
                </a:solidFill>
              </a:rPr>
              <a:t>b</a:t>
            </a:r>
            <a:r>
              <a:rPr kumimoji="0" lang="en-US" sz="1400" b="0"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y </a:t>
            </a:r>
            <a:r>
              <a:rPr kumimoji="0" lang="en-US" sz="1400" b="0" i="0" u="none" strike="noStrike" cap="none" spc="0" normalizeH="0" baseline="0" dirty="0" err="1" smtClean="0">
                <a:ln>
                  <a:noFill/>
                </a:ln>
                <a:solidFill>
                  <a:srgbClr val="0432FF"/>
                </a:solidFill>
                <a:effectLst/>
                <a:uFill>
                  <a:solidFill>
                    <a:srgbClr val="464653"/>
                  </a:solidFill>
                </a:uFill>
                <a:latin typeface="+mn-lt"/>
                <a:ea typeface="+mn-ea"/>
                <a:cs typeface="+mn-cs"/>
                <a:sym typeface="Helvetica"/>
              </a:rPr>
              <a:t>Yuexin</a:t>
            </a:r>
            <a:r>
              <a:rPr kumimoji="0" lang="en-US" sz="1400" b="0"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 Wang</a:t>
            </a:r>
            <a:endParaRPr kumimoji="0" lang="en-US" sz="1400" b="0" i="0" u="none" strike="noStrike" cap="none" spc="0" normalizeH="0" baseline="0" dirty="0">
              <a:ln>
                <a:noFill/>
              </a:ln>
              <a:solidFill>
                <a:srgbClr val="0432FF"/>
              </a:solidFill>
              <a:effectLst/>
              <a:uFill>
                <a:solidFill>
                  <a:srgbClr val="464653"/>
                </a:solidFill>
              </a:uFill>
              <a:latin typeface="+mn-lt"/>
              <a:ea typeface="+mn-ea"/>
              <a:cs typeface="+mn-cs"/>
              <a:sym typeface="Helvetica"/>
            </a:endParaRPr>
          </a:p>
        </p:txBody>
      </p:sp>
      <p:sp>
        <p:nvSpPr>
          <p:cNvPr id="11" name="TextBox 10"/>
          <p:cNvSpPr txBox="1"/>
          <p:nvPr/>
        </p:nvSpPr>
        <p:spPr>
          <a:xfrm>
            <a:off x="4519230" y="6071221"/>
            <a:ext cx="2272415"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Similar study</a:t>
            </a:r>
            <a:r>
              <a:rPr kumimoji="0" lang="en-US" sz="1800" b="0" i="0" u="none" strike="noStrike" cap="none" spc="0" normalizeH="0" dirty="0" smtClean="0">
                <a:ln>
                  <a:noFill/>
                </a:ln>
                <a:solidFill>
                  <a:srgbClr val="0432FF"/>
                </a:solidFill>
                <a:effectLst/>
                <a:uFill>
                  <a:solidFill>
                    <a:srgbClr val="464653"/>
                  </a:solidFill>
                </a:uFill>
                <a:latin typeface="+mn-lt"/>
                <a:ea typeface="+mn-ea"/>
                <a:cs typeface="+mn-cs"/>
                <a:sym typeface="Helvetica"/>
              </a:rPr>
              <a:t> at IHEP</a:t>
            </a:r>
            <a:endParaRPr kumimoji="0" lang="en-US" sz="1800" b="0" i="0" u="none" strike="noStrike" cap="none" spc="0" normalizeH="0" baseline="0" dirty="0">
              <a:ln>
                <a:noFill/>
              </a:ln>
              <a:solidFill>
                <a:srgbClr val="0432FF"/>
              </a:solidFill>
              <a:effectLst/>
              <a:uFill>
                <a:solidFill>
                  <a:srgbClr val="464653"/>
                </a:solidFill>
              </a:uFill>
              <a:latin typeface="+mn-lt"/>
              <a:ea typeface="+mn-ea"/>
              <a:cs typeface="+mn-cs"/>
              <a:sym typeface="Helvetica"/>
            </a:endParaRPr>
          </a:p>
        </p:txBody>
      </p:sp>
      <p:sp>
        <p:nvSpPr>
          <p:cNvPr id="12" name="TextBox 11"/>
          <p:cNvSpPr txBox="1"/>
          <p:nvPr/>
        </p:nvSpPr>
        <p:spPr>
          <a:xfrm>
            <a:off x="764369" y="4106603"/>
            <a:ext cx="1034897" cy="30777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rtl="0" latinLnBrk="1" hangingPunct="0"/>
            <a:r>
              <a:rPr lang="en-US" dirty="0" smtClean="0">
                <a:solidFill>
                  <a:schemeClr val="bg1"/>
                </a:solidFill>
              </a:rPr>
              <a:t>3x3x50mm</a:t>
            </a:r>
            <a:r>
              <a:rPr lang="en-US" baseline="30000" dirty="0" smtClean="0">
                <a:solidFill>
                  <a:schemeClr val="bg1"/>
                </a:solidFill>
              </a:rPr>
              <a:t>3</a:t>
            </a:r>
            <a:endParaRPr kumimoji="0" lang="en-US" sz="1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
        <p:nvSpPr>
          <p:cNvPr id="14" name="TextBox 13"/>
          <p:cNvSpPr txBox="1"/>
          <p:nvPr/>
        </p:nvSpPr>
        <p:spPr>
          <a:xfrm>
            <a:off x="728029" y="4517625"/>
            <a:ext cx="3596495" cy="30777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rtl="0" latinLnBrk="1" hangingPunct="0"/>
            <a:r>
              <a:rPr lang="en-US" dirty="0" smtClean="0">
                <a:solidFill>
                  <a:schemeClr val="bg1"/>
                </a:solidFill>
              </a:rPr>
              <a:t>Option A for CMS MIP Timing Detector TDR</a:t>
            </a:r>
            <a:endParaRPr kumimoji="0" lang="en-US" sz="1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pic>
        <p:nvPicPr>
          <p:cNvPr id="13" name="Google Shape;67;p13"/>
          <p:cNvPicPr preferRelativeResize="0"/>
          <p:nvPr/>
        </p:nvPicPr>
        <p:blipFill rotWithShape="1">
          <a:blip r:embed="rId5">
            <a:alphaModFix/>
          </a:blip>
          <a:srcRect l="14329" t="35688" r="40383" b="46112"/>
          <a:stretch/>
        </p:blipFill>
        <p:spPr>
          <a:xfrm>
            <a:off x="5053776" y="2856735"/>
            <a:ext cx="3912945" cy="1179231"/>
          </a:xfrm>
          <a:prstGeom prst="rect">
            <a:avLst/>
          </a:prstGeom>
          <a:noFill/>
          <a:ln>
            <a:noFill/>
          </a:ln>
        </p:spPr>
      </p:pic>
      <p:sp>
        <p:nvSpPr>
          <p:cNvPr id="15" name="Google Shape;69;p13"/>
          <p:cNvSpPr txBox="1"/>
          <p:nvPr/>
        </p:nvSpPr>
        <p:spPr>
          <a:xfrm>
            <a:off x="5053776" y="2607435"/>
            <a:ext cx="3912900" cy="249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000" b="1"/>
              <a:t>Non-wrapped crystal bar with 2 SiPMs attached at each end</a:t>
            </a:r>
            <a:endParaRPr sz="1000" b="1" dirty="0"/>
          </a:p>
        </p:txBody>
      </p:sp>
      <p:sp>
        <p:nvSpPr>
          <p:cNvPr id="16" name="Google Shape;60;p13"/>
          <p:cNvSpPr/>
          <p:nvPr/>
        </p:nvSpPr>
        <p:spPr>
          <a:xfrm>
            <a:off x="5553592" y="4245073"/>
            <a:ext cx="3069900" cy="158700"/>
          </a:xfrm>
          <a:prstGeom prst="rect">
            <a:avLst/>
          </a:prstGeom>
          <a:solidFill>
            <a:srgbClr val="CFE2F3"/>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it" sz="900">
                <a:solidFill>
                  <a:srgbClr val="0B5394"/>
                </a:solidFill>
              </a:rPr>
              <a:t>crystal</a:t>
            </a:r>
            <a:endParaRPr sz="900">
              <a:solidFill>
                <a:srgbClr val="0B5394"/>
              </a:solidFill>
            </a:endParaRPr>
          </a:p>
        </p:txBody>
      </p:sp>
      <p:sp>
        <p:nvSpPr>
          <p:cNvPr id="17" name="Google Shape;61;p13"/>
          <p:cNvSpPr/>
          <p:nvPr/>
        </p:nvSpPr>
        <p:spPr>
          <a:xfrm>
            <a:off x="8623634" y="4244473"/>
            <a:ext cx="72900" cy="158700"/>
          </a:xfrm>
          <a:prstGeom prst="rect">
            <a:avLst/>
          </a:prstGeom>
          <a:solidFill>
            <a:srgbClr val="B6D7A8"/>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62;p13"/>
          <p:cNvSpPr/>
          <p:nvPr/>
        </p:nvSpPr>
        <p:spPr>
          <a:xfrm>
            <a:off x="5479585" y="4244473"/>
            <a:ext cx="72900" cy="158700"/>
          </a:xfrm>
          <a:prstGeom prst="rect">
            <a:avLst/>
          </a:prstGeom>
          <a:solidFill>
            <a:srgbClr val="B6D7A8"/>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 name="Google Shape;63;p13"/>
          <p:cNvCxnSpPr/>
          <p:nvPr/>
        </p:nvCxnSpPr>
        <p:spPr>
          <a:xfrm rot="10800000">
            <a:off x="6334342" y="4053533"/>
            <a:ext cx="0" cy="768900"/>
          </a:xfrm>
          <a:prstGeom prst="straightConnector1">
            <a:avLst/>
          </a:prstGeom>
          <a:noFill/>
          <a:ln w="9525" cap="flat" cmpd="sng">
            <a:solidFill>
              <a:srgbClr val="980000"/>
            </a:solidFill>
            <a:prstDash val="dash"/>
            <a:round/>
            <a:headEnd type="none" w="med" len="med"/>
            <a:tailEnd type="triangle" w="med" len="med"/>
          </a:ln>
        </p:spPr>
      </p:cxnSp>
      <p:sp>
        <p:nvSpPr>
          <p:cNvPr id="20" name="Google Shape;64;p13"/>
          <p:cNvSpPr txBox="1"/>
          <p:nvPr/>
        </p:nvSpPr>
        <p:spPr>
          <a:xfrm>
            <a:off x="6380642" y="4506124"/>
            <a:ext cx="1277100" cy="207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it" sz="1000">
                <a:solidFill>
                  <a:srgbClr val="980000"/>
                </a:solidFill>
              </a:rPr>
              <a:t>incoming particles</a:t>
            </a:r>
            <a:endParaRPr sz="1000">
              <a:solidFill>
                <a:srgbClr val="980000"/>
              </a:solidFill>
            </a:endParaRPr>
          </a:p>
        </p:txBody>
      </p:sp>
      <p:sp>
        <p:nvSpPr>
          <p:cNvPr id="21" name="Google Shape;65;p13"/>
          <p:cNvSpPr txBox="1"/>
          <p:nvPr/>
        </p:nvSpPr>
        <p:spPr>
          <a:xfrm>
            <a:off x="10719788" y="2125665"/>
            <a:ext cx="712200" cy="132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it" sz="900">
                <a:solidFill>
                  <a:srgbClr val="38761D"/>
                </a:solidFill>
              </a:rPr>
              <a:t>SiPM</a:t>
            </a:r>
            <a:endParaRPr sz="900">
              <a:solidFill>
                <a:srgbClr val="38761D"/>
              </a:solidFill>
            </a:endParaRPr>
          </a:p>
        </p:txBody>
      </p:sp>
    </p:spTree>
    <p:extLst>
      <p:ext uri="{BB962C8B-B14F-4D97-AF65-F5344CB8AC3E}">
        <p14:creationId xmlns:p14="http://schemas.microsoft.com/office/powerpoint/2010/main" val="1498833985"/>
      </p:ext>
    </p:extLst>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Time-of-Flight Particle ID (R=1.2m)</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37</a:t>
            </a:fld>
            <a:endParaRPr lang="uk-U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1694" y="1075347"/>
            <a:ext cx="5925434" cy="5782653"/>
          </a:xfrm>
          <a:prstGeom prst="rect">
            <a:avLst/>
          </a:prstGeom>
        </p:spPr>
      </p:pic>
      <p:sp>
        <p:nvSpPr>
          <p:cNvPr id="3" name="TextBox 2"/>
          <p:cNvSpPr txBox="1"/>
          <p:nvPr/>
        </p:nvSpPr>
        <p:spPr>
          <a:xfrm>
            <a:off x="6927128" y="2839689"/>
            <a:ext cx="2169823" cy="163121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sz="2000" b="1" dirty="0" smtClean="0">
                <a:solidFill>
                  <a:srgbClr val="0432FF"/>
                </a:solidFill>
              </a:rPr>
              <a:t>Single Layer</a:t>
            </a:r>
          </a:p>
          <a:p>
            <a:pPr marL="0" marR="0" indent="0" algn="ctr" defTabSz="457200" rtl="0" fontAlgn="auto" latinLnBrk="1" hangingPunct="0">
              <a:lnSpc>
                <a:spcPct val="100000"/>
              </a:lnSpc>
              <a:spcBef>
                <a:spcPts val="0"/>
              </a:spcBef>
              <a:spcAft>
                <a:spcPts val="0"/>
              </a:spcAft>
              <a:buClrTx/>
              <a:buSzTx/>
              <a:buFontTx/>
              <a:buNone/>
              <a:tabLst/>
            </a:pPr>
            <a:r>
              <a:rPr kumimoji="0" lang="en-US" sz="2000" b="1" i="0" u="none" strike="noStrike" cap="none" spc="0" normalizeH="0" baseline="0" dirty="0" smtClean="0">
                <a:ln>
                  <a:noFill/>
                </a:ln>
                <a:solidFill>
                  <a:srgbClr val="0432FF"/>
                </a:solidFill>
                <a:effectLst/>
                <a:uFill>
                  <a:solidFill>
                    <a:srgbClr val="464653"/>
                  </a:solidFill>
                </a:uFill>
                <a:sym typeface="Helvetica"/>
              </a:rPr>
              <a:t>(30</a:t>
            </a:r>
            <a:r>
              <a:rPr kumimoji="0" lang="en-US" sz="2000" b="1" i="0" u="none" strike="noStrike" cap="none" spc="0" normalizeH="0" dirty="0" smtClean="0">
                <a:ln>
                  <a:noFill/>
                </a:ln>
                <a:solidFill>
                  <a:srgbClr val="0432FF"/>
                </a:solidFill>
                <a:effectLst/>
                <a:uFill>
                  <a:solidFill>
                    <a:srgbClr val="464653"/>
                  </a:solidFill>
                </a:uFill>
                <a:sym typeface="Helvetica"/>
              </a:rPr>
              <a:t> </a:t>
            </a:r>
            <a:r>
              <a:rPr kumimoji="0" lang="en-US" sz="2000" b="1" i="0" u="none" strike="noStrike" cap="none" spc="0" normalizeH="0" dirty="0" err="1" smtClean="0">
                <a:ln>
                  <a:noFill/>
                </a:ln>
                <a:solidFill>
                  <a:srgbClr val="0432FF"/>
                </a:solidFill>
                <a:effectLst/>
                <a:uFill>
                  <a:solidFill>
                    <a:srgbClr val="464653"/>
                  </a:solidFill>
                </a:uFill>
                <a:sym typeface="Helvetica"/>
              </a:rPr>
              <a:t>ps</a:t>
            </a:r>
            <a:r>
              <a:rPr kumimoji="0" lang="en-US" sz="2000" b="1" i="0" u="none" strike="noStrike" cap="none" spc="0" normalizeH="0" dirty="0" smtClean="0">
                <a:ln>
                  <a:noFill/>
                </a:ln>
                <a:solidFill>
                  <a:srgbClr val="0432FF"/>
                </a:solidFill>
                <a:effectLst/>
                <a:uFill>
                  <a:solidFill>
                    <a:srgbClr val="464653"/>
                  </a:solidFill>
                </a:uFill>
                <a:sym typeface="Helvetica"/>
              </a:rPr>
              <a:t>)</a:t>
            </a:r>
          </a:p>
          <a:p>
            <a:pPr marL="0" marR="0" indent="0" algn="ctr" defTabSz="457200" rtl="0" fontAlgn="auto" latinLnBrk="1" hangingPunct="0">
              <a:lnSpc>
                <a:spcPct val="100000"/>
              </a:lnSpc>
              <a:spcBef>
                <a:spcPts val="0"/>
              </a:spcBef>
              <a:spcAft>
                <a:spcPts val="0"/>
              </a:spcAft>
              <a:buClrTx/>
              <a:buSzTx/>
              <a:buFontTx/>
              <a:buNone/>
              <a:tabLst/>
            </a:pPr>
            <a:endParaRPr kumimoji="0" lang="en-US" sz="2000" b="1" i="0" u="none" strike="noStrike" cap="none" spc="0" normalizeH="0" dirty="0" smtClean="0">
              <a:ln>
                <a:noFill/>
              </a:ln>
              <a:solidFill>
                <a:srgbClr val="0432FF"/>
              </a:solidFill>
              <a:effectLst/>
              <a:uFill>
                <a:solidFill>
                  <a:srgbClr val="464653"/>
                </a:solidFill>
              </a:uFill>
              <a:sym typeface="Helvetica"/>
            </a:endParaRPr>
          </a:p>
          <a:p>
            <a:pPr marL="0" marR="0" indent="0" algn="ctr" defTabSz="457200" rtl="0" fontAlgn="auto" latinLnBrk="1" hangingPunct="0">
              <a:lnSpc>
                <a:spcPct val="100000"/>
              </a:lnSpc>
              <a:spcBef>
                <a:spcPts val="0"/>
              </a:spcBef>
              <a:spcAft>
                <a:spcPts val="0"/>
              </a:spcAft>
              <a:buClrTx/>
              <a:buSzTx/>
              <a:buFontTx/>
              <a:buNone/>
              <a:tabLst/>
            </a:pPr>
            <a:r>
              <a:rPr lang="en-US" sz="2000" b="1" baseline="0" dirty="0" smtClean="0">
                <a:solidFill>
                  <a:srgbClr val="0432FF"/>
                </a:solidFill>
              </a:rPr>
              <a:t>Improves by 1/√2</a:t>
            </a:r>
          </a:p>
          <a:p>
            <a:pPr marL="0" marR="0" indent="0" algn="ctr" defTabSz="457200" rtl="0" fontAlgn="auto" latinLnBrk="1" hangingPunct="0">
              <a:lnSpc>
                <a:spcPct val="100000"/>
              </a:lnSpc>
              <a:spcBef>
                <a:spcPts val="0"/>
              </a:spcBef>
              <a:spcAft>
                <a:spcPts val="0"/>
              </a:spcAft>
              <a:buClrTx/>
              <a:buSzTx/>
              <a:buFontTx/>
              <a:buNone/>
              <a:tabLst/>
            </a:pPr>
            <a:r>
              <a:rPr kumimoji="0" lang="en-US" sz="2000" b="1" i="0" u="none" strike="noStrike" cap="none" spc="0" normalizeH="0" dirty="0" smtClean="0">
                <a:ln>
                  <a:noFill/>
                </a:ln>
                <a:solidFill>
                  <a:srgbClr val="0432FF"/>
                </a:solidFill>
                <a:effectLst/>
                <a:uFill>
                  <a:solidFill>
                    <a:srgbClr val="464653"/>
                  </a:solidFill>
                </a:uFill>
                <a:sym typeface="Helvetica"/>
              </a:rPr>
              <a:t>w/</a:t>
            </a:r>
            <a:r>
              <a:rPr kumimoji="0" lang="en-US" sz="2000" b="1" i="0" u="none" strike="noStrike" cap="none" spc="0" normalizeH="0" dirty="0" err="1" smtClean="0">
                <a:ln>
                  <a:noFill/>
                </a:ln>
                <a:solidFill>
                  <a:srgbClr val="0432FF"/>
                </a:solidFill>
                <a:effectLst/>
                <a:uFill>
                  <a:solidFill>
                    <a:srgbClr val="464653"/>
                  </a:solidFill>
                </a:uFill>
                <a:sym typeface="Helvetica"/>
              </a:rPr>
              <a:t>Dble</a:t>
            </a:r>
            <a:r>
              <a:rPr kumimoji="0" lang="en-US" sz="2000" b="1" i="0" u="none" strike="noStrike" cap="none" spc="0" normalizeH="0" dirty="0" smtClean="0">
                <a:ln>
                  <a:noFill/>
                </a:ln>
                <a:solidFill>
                  <a:srgbClr val="0432FF"/>
                </a:solidFill>
                <a:effectLst/>
                <a:uFill>
                  <a:solidFill>
                    <a:srgbClr val="464653"/>
                  </a:solidFill>
                </a:uFill>
                <a:sym typeface="Helvetica"/>
              </a:rPr>
              <a:t> Layer</a:t>
            </a:r>
            <a:endParaRPr kumimoji="0" lang="en-US" sz="2000" b="1" i="0" u="none" strike="noStrike" cap="none" spc="0" normalizeH="0" baseline="0" dirty="0">
              <a:ln>
                <a:noFill/>
              </a:ln>
              <a:solidFill>
                <a:srgbClr val="0432FF"/>
              </a:solidFill>
              <a:effectLst/>
              <a:uFill>
                <a:solidFill>
                  <a:srgbClr val="464653"/>
                </a:solidFill>
              </a:uFill>
              <a:sym typeface="Helvetica"/>
            </a:endParaRPr>
          </a:p>
        </p:txBody>
      </p:sp>
    </p:spTree>
    <p:extLst>
      <p:ext uri="{BB962C8B-B14F-4D97-AF65-F5344CB8AC3E}">
        <p14:creationId xmlns:p14="http://schemas.microsoft.com/office/powerpoint/2010/main" val="908698137"/>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Dual-Readout Capability</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38</a:t>
            </a:fld>
            <a:endParaRPr lang="uk-U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498600"/>
            <a:ext cx="8686800" cy="3860800"/>
          </a:xfrm>
          <a:prstGeom prst="rect">
            <a:avLst/>
          </a:prstGeom>
        </p:spPr>
      </p:pic>
    </p:spTree>
    <p:extLst>
      <p:ext uri="{BB962C8B-B14F-4D97-AF65-F5344CB8AC3E}">
        <p14:creationId xmlns:p14="http://schemas.microsoft.com/office/powerpoint/2010/main" val="2142537965"/>
      </p:ext>
    </p:ext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470900" cy="990600"/>
          </a:xfrm>
        </p:spPr>
        <p:txBody>
          <a:bodyPr>
            <a:normAutofit/>
          </a:bodyPr>
          <a:lstStyle/>
          <a:p>
            <a:r>
              <a:rPr lang="en-US" dirty="0" smtClean="0"/>
              <a:t>Dual-Readout </a:t>
            </a:r>
            <a:r>
              <a:rPr lang="en-US" smtClean="0"/>
              <a:t>ECAL+HCAL Compatibility</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39</a:t>
            </a:fld>
            <a:endParaRPr lang="uk-UA"/>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09700"/>
            <a:ext cx="9144000" cy="4038600"/>
          </a:xfrm>
          <a:prstGeom prst="rect">
            <a:avLst/>
          </a:prstGeom>
        </p:spPr>
      </p:pic>
      <p:cxnSp>
        <p:nvCxnSpPr>
          <p:cNvPr id="6" name="Straight Arrow Connector 5"/>
          <p:cNvCxnSpPr/>
          <p:nvPr/>
        </p:nvCxnSpPr>
        <p:spPr>
          <a:xfrm flipH="1" flipV="1">
            <a:off x="4201610" y="3221460"/>
            <a:ext cx="11575" cy="2743199"/>
          </a:xfrm>
          <a:prstGeom prst="straightConnector1">
            <a:avLst/>
          </a:prstGeom>
          <a:noFill/>
          <a:ln w="28575" cap="flat">
            <a:solidFill>
              <a:srgbClr val="0432FF"/>
            </a:solidFill>
            <a:prstDash val="solid"/>
            <a:round/>
            <a:tailEnd type="triangle"/>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sp>
        <p:nvSpPr>
          <p:cNvPr id="8" name="TextBox 7"/>
          <p:cNvSpPr txBox="1"/>
          <p:nvPr/>
        </p:nvSpPr>
        <p:spPr>
          <a:xfrm>
            <a:off x="3612444" y="5957801"/>
            <a:ext cx="959556"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err="1" smtClean="0">
                <a:ln>
                  <a:noFill/>
                </a:ln>
                <a:solidFill>
                  <a:srgbClr val="464653"/>
                </a:solidFill>
                <a:effectLst/>
                <a:uFill>
                  <a:solidFill>
                    <a:srgbClr val="464653"/>
                  </a:solidFill>
                </a:uFill>
                <a:latin typeface="+mn-lt"/>
                <a:ea typeface="+mn-ea"/>
                <a:cs typeface="+mn-cs"/>
                <a:sym typeface="Helvetica"/>
              </a:rPr>
              <a:t>Sc</a:t>
            </a: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/C</a:t>
            </a:r>
            <a:r>
              <a:rPr kumimoji="0" lang="en-US" sz="1400" b="0" i="0" u="none" strike="noStrike" cap="none" spc="0" normalizeH="0" dirty="0" smtClean="0">
                <a:ln>
                  <a:noFill/>
                </a:ln>
                <a:solidFill>
                  <a:srgbClr val="464653"/>
                </a:solidFill>
                <a:effectLst/>
                <a:uFill>
                  <a:solidFill>
                    <a:srgbClr val="464653"/>
                  </a:solidFill>
                </a:uFill>
                <a:latin typeface="+mn-lt"/>
                <a:ea typeface="+mn-ea"/>
                <a:cs typeface="+mn-cs"/>
                <a:sym typeface="Helvetica"/>
              </a:rPr>
              <a:t> </a:t>
            </a: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filters</a:t>
            </a:r>
          </a:p>
          <a:p>
            <a:pPr marL="0" marR="0" indent="0" algn="ctr" defTabSz="457200" rtl="0" fontAlgn="auto" latinLnBrk="1" hangingPunct="0">
              <a:lnSpc>
                <a:spcPct val="100000"/>
              </a:lnSpc>
              <a:spcBef>
                <a:spcPts val="0"/>
              </a:spcBef>
              <a:spcAft>
                <a:spcPts val="0"/>
              </a:spcAft>
              <a:buClrTx/>
              <a:buSzTx/>
              <a:buFontTx/>
              <a:buNone/>
              <a:tabLst/>
            </a:pPr>
            <a:r>
              <a:rPr lang="en-US" dirty="0" smtClean="0"/>
              <a:t>2x </a:t>
            </a:r>
            <a:r>
              <a:rPr lang="en-US" dirty="0" err="1" smtClean="0"/>
              <a:t>SiPM</a:t>
            </a:r>
            <a:endParaRPr kumimoji="0" lang="en-US" sz="1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cxnSp>
        <p:nvCxnSpPr>
          <p:cNvPr id="9" name="Straight Arrow Connector 8"/>
          <p:cNvCxnSpPr/>
          <p:nvPr/>
        </p:nvCxnSpPr>
        <p:spPr>
          <a:xfrm flipH="1" flipV="1">
            <a:off x="2733555" y="3214602"/>
            <a:ext cx="11575" cy="2743199"/>
          </a:xfrm>
          <a:prstGeom prst="straightConnector1">
            <a:avLst/>
          </a:prstGeom>
          <a:noFill/>
          <a:ln w="28575" cap="flat">
            <a:solidFill>
              <a:srgbClr val="0432FF"/>
            </a:solidFill>
            <a:prstDash val="solid"/>
            <a:round/>
            <a:tailEnd type="triangle"/>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sp>
        <p:nvSpPr>
          <p:cNvPr id="10" name="TextBox 9"/>
          <p:cNvSpPr txBox="1"/>
          <p:nvPr/>
        </p:nvSpPr>
        <p:spPr>
          <a:xfrm>
            <a:off x="2294073" y="5943905"/>
            <a:ext cx="959556"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err="1" smtClean="0">
                <a:ln>
                  <a:noFill/>
                </a:ln>
                <a:solidFill>
                  <a:srgbClr val="464653"/>
                </a:solidFill>
                <a:effectLst/>
                <a:uFill>
                  <a:solidFill>
                    <a:srgbClr val="464653"/>
                  </a:solidFill>
                </a:uFill>
                <a:latin typeface="+mn-lt"/>
                <a:ea typeface="+mn-ea"/>
                <a:cs typeface="+mn-cs"/>
                <a:sym typeface="Helvetica"/>
              </a:rPr>
              <a:t>Sc</a:t>
            </a: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/C</a:t>
            </a:r>
            <a:r>
              <a:rPr kumimoji="0" lang="en-US" sz="1400" b="0" i="0" u="none" strike="noStrike" cap="none" spc="0" normalizeH="0" dirty="0" smtClean="0">
                <a:ln>
                  <a:noFill/>
                </a:ln>
                <a:solidFill>
                  <a:srgbClr val="464653"/>
                </a:solidFill>
                <a:effectLst/>
                <a:uFill>
                  <a:solidFill>
                    <a:srgbClr val="464653"/>
                  </a:solidFill>
                </a:uFill>
                <a:latin typeface="+mn-lt"/>
                <a:ea typeface="+mn-ea"/>
                <a:cs typeface="+mn-cs"/>
                <a:sym typeface="Helvetica"/>
              </a:rPr>
              <a:t> </a:t>
            </a: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filters</a:t>
            </a:r>
          </a:p>
          <a:p>
            <a:pPr marL="0" marR="0" indent="0" algn="ctr" defTabSz="457200" rtl="0" fontAlgn="auto" latinLnBrk="1" hangingPunct="0">
              <a:lnSpc>
                <a:spcPct val="100000"/>
              </a:lnSpc>
              <a:spcBef>
                <a:spcPts val="0"/>
              </a:spcBef>
              <a:spcAft>
                <a:spcPts val="0"/>
              </a:spcAft>
              <a:buClrTx/>
              <a:buSzTx/>
              <a:buFontTx/>
              <a:buNone/>
              <a:tabLst/>
            </a:pPr>
            <a:r>
              <a:rPr lang="en-US" dirty="0" smtClean="0"/>
              <a:t>2x </a:t>
            </a:r>
            <a:r>
              <a:rPr lang="en-US" dirty="0" err="1" smtClean="0"/>
              <a:t>SiPM</a:t>
            </a:r>
            <a:endParaRPr kumimoji="0" lang="en-US" sz="1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
        <p:nvSpPr>
          <p:cNvPr id="11" name="Rectangle 10"/>
          <p:cNvSpPr/>
          <p:nvPr/>
        </p:nvSpPr>
        <p:spPr>
          <a:xfrm>
            <a:off x="4444678" y="2830937"/>
            <a:ext cx="1585732" cy="646329"/>
          </a:xfrm>
          <a:prstGeom prst="rect">
            <a:avLst/>
          </a:prstGeom>
          <a:solidFill>
            <a:schemeClr val="bg1">
              <a:alpha val="56000"/>
            </a:schemeClr>
          </a:solidFill>
          <a:ln w="19050" cap="flat">
            <a:noFill/>
            <a:prstDash val="solid"/>
            <a:round/>
          </a:ln>
          <a:effectLst>
            <a:outerShdw blurRad="50800" dist="43000" dir="5400000" rotWithShape="0">
              <a:srgbClr val="000000">
                <a:alpha val="4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defTabSz="457200" rtl="0" fontAlgn="auto" latinLnBrk="1"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000000"/>
                </a:solidFill>
                <a:effectLst/>
                <a:uFill>
                  <a:solidFill>
                    <a:srgbClr val="000000"/>
                  </a:solidFill>
                </a:uFill>
                <a:latin typeface="Gill Sans MT"/>
                <a:ea typeface="Gill Sans MT"/>
                <a:cs typeface="Gill Sans MT"/>
                <a:sym typeface="Gill Sans MT"/>
              </a:rPr>
              <a:t>Projective </a:t>
            </a:r>
            <a:r>
              <a:rPr kumimoji="0" lang="en-US" sz="1800" b="0" i="0" u="none" strike="noStrike" cap="none" spc="0" normalizeH="0" baseline="0" dirty="0" err="1" smtClean="0">
                <a:ln>
                  <a:noFill/>
                </a:ln>
                <a:solidFill>
                  <a:srgbClr val="000000"/>
                </a:solidFill>
                <a:effectLst/>
                <a:uFill>
                  <a:solidFill>
                    <a:srgbClr val="000000"/>
                  </a:solidFill>
                </a:uFill>
                <a:latin typeface="Gill Sans MT"/>
                <a:ea typeface="Gill Sans MT"/>
                <a:cs typeface="Gill Sans MT"/>
                <a:sym typeface="Gill Sans MT"/>
              </a:rPr>
              <a:t>Sc</a:t>
            </a:r>
            <a:r>
              <a:rPr kumimoji="0" lang="en-US" sz="1800" b="0" i="0" u="none" strike="noStrike" cap="none" spc="0" normalizeH="0" baseline="0" dirty="0" smtClean="0">
                <a:ln>
                  <a:noFill/>
                </a:ln>
                <a:solidFill>
                  <a:srgbClr val="000000"/>
                </a:solidFill>
                <a:effectLst/>
                <a:uFill>
                  <a:solidFill>
                    <a:srgbClr val="000000"/>
                  </a:solidFill>
                </a:uFill>
                <a:latin typeface="Gill Sans MT"/>
                <a:ea typeface="Gill Sans MT"/>
                <a:cs typeface="Gill Sans MT"/>
                <a:sym typeface="Gill Sans MT"/>
              </a:rPr>
              <a:t>/C Fiber Bundles?</a:t>
            </a:r>
            <a:endParaRPr kumimoji="0" lang="en-US" sz="1800" b="0" i="0" u="none" strike="noStrike" cap="none" spc="0" normalizeH="0" baseline="0" dirty="0">
              <a:ln>
                <a:noFill/>
              </a:ln>
              <a:solidFill>
                <a:srgbClr val="000000"/>
              </a:solidFill>
              <a:effectLst/>
              <a:uFill>
                <a:solidFill>
                  <a:srgbClr val="000000"/>
                </a:solidFill>
              </a:uFill>
              <a:latin typeface="Gill Sans MT"/>
              <a:ea typeface="Gill Sans MT"/>
              <a:cs typeface="Gill Sans MT"/>
              <a:sym typeface="Gill Sans MT"/>
            </a:endParaRPr>
          </a:p>
        </p:txBody>
      </p:sp>
      <p:cxnSp>
        <p:nvCxnSpPr>
          <p:cNvPr id="13" name="Straight Arrow Connector 12"/>
          <p:cNvCxnSpPr/>
          <p:nvPr/>
        </p:nvCxnSpPr>
        <p:spPr>
          <a:xfrm flipH="1" flipV="1">
            <a:off x="6043914" y="3154101"/>
            <a:ext cx="11575" cy="2743199"/>
          </a:xfrm>
          <a:prstGeom prst="straightConnector1">
            <a:avLst/>
          </a:prstGeom>
          <a:noFill/>
          <a:ln w="28575" cap="flat">
            <a:solidFill>
              <a:srgbClr val="FF0000"/>
            </a:solidFill>
            <a:prstDash val="solid"/>
            <a:round/>
            <a:tailEnd type="triangle"/>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cxnSp>
        <p:nvCxnSpPr>
          <p:cNvPr id="14" name="Straight Arrow Connector 13"/>
          <p:cNvCxnSpPr/>
          <p:nvPr/>
        </p:nvCxnSpPr>
        <p:spPr>
          <a:xfrm flipH="1" flipV="1">
            <a:off x="4409953" y="3154101"/>
            <a:ext cx="11575" cy="2743199"/>
          </a:xfrm>
          <a:prstGeom prst="straightConnector1">
            <a:avLst/>
          </a:prstGeom>
          <a:noFill/>
          <a:ln w="28575" cap="flat">
            <a:solidFill>
              <a:srgbClr val="00B050"/>
            </a:solidFill>
            <a:prstDash val="solid"/>
            <a:round/>
            <a:tailEnd type="triangle"/>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sp>
        <p:nvSpPr>
          <p:cNvPr id="15" name="TextBox 14"/>
          <p:cNvSpPr txBox="1"/>
          <p:nvPr/>
        </p:nvSpPr>
        <p:spPr>
          <a:xfrm>
            <a:off x="4409953" y="5451756"/>
            <a:ext cx="978792" cy="523218"/>
          </a:xfrm>
          <a:prstGeom prst="rect">
            <a:avLst/>
          </a:prstGeom>
          <a:noFill/>
          <a:ln w="12700" cap="flat">
            <a:solidFill>
              <a:srgbClr val="00B05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err="1" smtClean="0">
                <a:ln>
                  <a:noFill/>
                </a:ln>
                <a:solidFill>
                  <a:srgbClr val="464653"/>
                </a:solidFill>
                <a:effectLst/>
                <a:uFill>
                  <a:solidFill>
                    <a:srgbClr val="464653"/>
                  </a:solidFill>
                </a:uFill>
                <a:latin typeface="+mn-lt"/>
                <a:ea typeface="+mn-ea"/>
                <a:cs typeface="+mn-cs"/>
                <a:sym typeface="Helvetica"/>
              </a:rPr>
              <a:t>Scint.fibers</a:t>
            </a:r>
            <a:endPar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endParaRPr>
          </a:p>
          <a:p>
            <a:pPr marL="0" marR="0" indent="0" algn="ctr" defTabSz="457200" rtl="0" fontAlgn="auto" latinLnBrk="1" hangingPunct="0">
              <a:lnSpc>
                <a:spcPct val="100000"/>
              </a:lnSpc>
              <a:spcBef>
                <a:spcPts val="0"/>
              </a:spcBef>
              <a:spcAft>
                <a:spcPts val="0"/>
              </a:spcAft>
              <a:buClrTx/>
              <a:buSzTx/>
              <a:buFontTx/>
              <a:buNone/>
              <a:tabLst/>
            </a:pPr>
            <a:r>
              <a:rPr lang="en-US" dirty="0" err="1" smtClean="0"/>
              <a:t>SiPM</a:t>
            </a:r>
            <a:endParaRPr kumimoji="0" lang="en-US" sz="1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
        <p:nvSpPr>
          <p:cNvPr id="16" name="TextBox 15"/>
          <p:cNvSpPr txBox="1"/>
          <p:nvPr/>
        </p:nvSpPr>
        <p:spPr>
          <a:xfrm>
            <a:off x="5585513" y="5889100"/>
            <a:ext cx="808873" cy="523218"/>
          </a:xfrm>
          <a:prstGeom prst="rect">
            <a:avLst/>
          </a:prstGeom>
          <a:noFill/>
          <a:ln w="12700" cap="flat">
            <a:solidFill>
              <a:srgbClr val="FF0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err="1" smtClean="0">
                <a:ln>
                  <a:noFill/>
                </a:ln>
                <a:solidFill>
                  <a:srgbClr val="464653"/>
                </a:solidFill>
                <a:effectLst/>
                <a:uFill>
                  <a:solidFill>
                    <a:srgbClr val="464653"/>
                  </a:solidFill>
                </a:uFill>
                <a:latin typeface="+mn-lt"/>
                <a:ea typeface="+mn-ea"/>
                <a:cs typeface="+mn-cs"/>
                <a:sym typeface="Helvetica"/>
              </a:rPr>
              <a:t>Ch.fibers</a:t>
            </a:r>
            <a:endPar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endParaRPr>
          </a:p>
          <a:p>
            <a:pPr marL="0" marR="0" indent="0" algn="ctr" defTabSz="457200" rtl="0" fontAlgn="auto" latinLnBrk="1" hangingPunct="0">
              <a:lnSpc>
                <a:spcPct val="100000"/>
              </a:lnSpc>
              <a:spcBef>
                <a:spcPts val="0"/>
              </a:spcBef>
              <a:spcAft>
                <a:spcPts val="0"/>
              </a:spcAft>
              <a:buClrTx/>
              <a:buSzTx/>
              <a:buFontTx/>
              <a:buNone/>
              <a:tabLst/>
            </a:pPr>
            <a:r>
              <a:rPr lang="en-US" dirty="0" err="1" smtClean="0"/>
              <a:t>SiPM</a:t>
            </a:r>
            <a:endParaRPr kumimoji="0" lang="en-US" sz="1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
        <p:nvSpPr>
          <p:cNvPr id="17" name="Rectangle 16"/>
          <p:cNvSpPr/>
          <p:nvPr/>
        </p:nvSpPr>
        <p:spPr>
          <a:xfrm>
            <a:off x="6710658" y="2553937"/>
            <a:ext cx="1369991" cy="1200327"/>
          </a:xfrm>
          <a:prstGeom prst="rect">
            <a:avLst/>
          </a:prstGeom>
          <a:solidFill>
            <a:schemeClr val="bg1">
              <a:alpha val="56000"/>
            </a:schemeClr>
          </a:solidFill>
          <a:ln w="19050" cap="flat">
            <a:noFill/>
            <a:prstDash val="solid"/>
            <a:round/>
          </a:ln>
          <a:effectLst>
            <a:outerShdw blurRad="50800" dist="43000" dir="5400000" rotWithShape="0">
              <a:srgbClr val="000000">
                <a:alpha val="4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defTabSz="457200" rtl="0" fontAlgn="auto" latinLnBrk="1"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000000"/>
                </a:solidFill>
                <a:effectLst/>
                <a:uFill>
                  <a:solidFill>
                    <a:srgbClr val="000000"/>
                  </a:solidFill>
                </a:uFill>
                <a:latin typeface="Gill Sans MT"/>
                <a:ea typeface="Gill Sans MT"/>
                <a:cs typeface="Gill Sans MT"/>
                <a:sym typeface="Gill Sans MT"/>
              </a:rPr>
              <a:t>Projective or Planar </a:t>
            </a:r>
            <a:r>
              <a:rPr kumimoji="0" lang="en-US" sz="1800" b="0" i="0" u="none" strike="noStrike" cap="none" spc="0" normalizeH="0" baseline="0" dirty="0" err="1" smtClean="0">
                <a:ln>
                  <a:noFill/>
                </a:ln>
                <a:solidFill>
                  <a:srgbClr val="000000"/>
                </a:solidFill>
                <a:effectLst/>
                <a:uFill>
                  <a:solidFill>
                    <a:srgbClr val="000000"/>
                  </a:solidFill>
                </a:uFill>
                <a:latin typeface="Gill Sans MT"/>
                <a:ea typeface="Gill Sans MT"/>
                <a:cs typeface="Gill Sans MT"/>
                <a:sym typeface="Gill Sans MT"/>
              </a:rPr>
              <a:t>Sc</a:t>
            </a:r>
            <a:r>
              <a:rPr kumimoji="0" lang="en-US" sz="1800" b="0" i="0" u="none" strike="noStrike" cap="none" spc="0" normalizeH="0" baseline="0" dirty="0" smtClean="0">
                <a:ln>
                  <a:noFill/>
                </a:ln>
                <a:solidFill>
                  <a:srgbClr val="000000"/>
                </a:solidFill>
                <a:effectLst/>
                <a:uFill>
                  <a:solidFill>
                    <a:srgbClr val="000000"/>
                  </a:solidFill>
                </a:uFill>
                <a:latin typeface="Gill Sans MT"/>
                <a:ea typeface="Gill Sans MT"/>
                <a:cs typeface="Gill Sans MT"/>
                <a:sym typeface="Gill Sans MT"/>
              </a:rPr>
              <a:t>/C </a:t>
            </a:r>
          </a:p>
          <a:p>
            <a:pPr marL="0" marR="0" indent="0" defTabSz="457200" rtl="0" fontAlgn="auto" latinLnBrk="1"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000000"/>
                </a:solidFill>
                <a:effectLst/>
                <a:uFill>
                  <a:solidFill>
                    <a:srgbClr val="000000"/>
                  </a:solidFill>
                </a:uFill>
                <a:latin typeface="Gill Sans MT"/>
                <a:ea typeface="Gill Sans MT"/>
                <a:cs typeface="Gill Sans MT"/>
                <a:sym typeface="Gill Sans MT"/>
              </a:rPr>
              <a:t>Tiles/Fiber </a:t>
            </a:r>
          </a:p>
          <a:p>
            <a:pPr marL="0" marR="0" indent="0" defTabSz="457200" rtl="0" fontAlgn="auto" latinLnBrk="1"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000000"/>
                </a:solidFill>
                <a:effectLst/>
                <a:uFill>
                  <a:solidFill>
                    <a:srgbClr val="000000"/>
                  </a:solidFill>
                </a:uFill>
                <a:latin typeface="Gill Sans MT"/>
                <a:ea typeface="Gill Sans MT"/>
                <a:cs typeface="Gill Sans MT"/>
                <a:sym typeface="Gill Sans MT"/>
              </a:rPr>
              <a:t>Bundles?</a:t>
            </a:r>
            <a:endParaRPr kumimoji="0" lang="en-US" sz="1800" b="0" i="0" u="none" strike="noStrike" cap="none" spc="0" normalizeH="0" baseline="0" dirty="0">
              <a:ln>
                <a:noFill/>
              </a:ln>
              <a:solidFill>
                <a:srgbClr val="000000"/>
              </a:solidFill>
              <a:effectLst/>
              <a:uFill>
                <a:solidFill>
                  <a:srgbClr val="000000"/>
                </a:solidFill>
              </a:uFill>
              <a:latin typeface="Gill Sans MT"/>
              <a:ea typeface="Gill Sans MT"/>
              <a:cs typeface="Gill Sans MT"/>
              <a:sym typeface="Gill Sans MT"/>
            </a:endParaRPr>
          </a:p>
        </p:txBody>
      </p:sp>
      <p:sp>
        <p:nvSpPr>
          <p:cNvPr id="18" name="Rectangle 17"/>
          <p:cNvSpPr/>
          <p:nvPr/>
        </p:nvSpPr>
        <p:spPr>
          <a:xfrm>
            <a:off x="8243103" y="2553939"/>
            <a:ext cx="829520" cy="1200327"/>
          </a:xfrm>
          <a:prstGeom prst="rect">
            <a:avLst/>
          </a:prstGeom>
          <a:solidFill>
            <a:schemeClr val="bg1">
              <a:alpha val="56000"/>
            </a:schemeClr>
          </a:solidFill>
          <a:ln w="19050" cap="flat">
            <a:noFill/>
            <a:prstDash val="solid"/>
            <a:round/>
          </a:ln>
          <a:effectLst>
            <a:outerShdw blurRad="50800" dist="43000" dir="5400000" rotWithShape="0">
              <a:srgbClr val="000000">
                <a:alpha val="4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defTabSz="457200" rtl="0" fontAlgn="auto" latinLnBrk="1" hangingPunct="0">
              <a:lnSpc>
                <a:spcPct val="100000"/>
              </a:lnSpc>
              <a:spcBef>
                <a:spcPts val="0"/>
              </a:spcBef>
              <a:spcAft>
                <a:spcPts val="0"/>
              </a:spcAft>
              <a:buClrTx/>
              <a:buSzTx/>
              <a:buFontTx/>
              <a:buNone/>
              <a:tabLst/>
            </a:pPr>
            <a:r>
              <a:rPr kumimoji="0" lang="en-US" sz="1800" b="0" i="0" u="none" strike="noStrike" cap="none" spc="0" normalizeH="0" baseline="0" dirty="0" smtClean="0">
                <a:ln>
                  <a:noFill/>
                </a:ln>
                <a:solidFill>
                  <a:srgbClr val="000000"/>
                </a:solidFill>
                <a:effectLst/>
                <a:uFill>
                  <a:solidFill>
                    <a:srgbClr val="000000"/>
                  </a:solidFill>
                </a:uFill>
                <a:latin typeface="Gill Sans MT"/>
                <a:ea typeface="Gill Sans MT"/>
                <a:cs typeface="Gill Sans MT"/>
                <a:sym typeface="Gill Sans MT"/>
              </a:rPr>
              <a:t>Muon</a:t>
            </a:r>
          </a:p>
          <a:p>
            <a:pPr marL="0" marR="0" indent="0" defTabSz="457200" rtl="0" fontAlgn="auto" latinLnBrk="1" hangingPunct="0">
              <a:lnSpc>
                <a:spcPct val="100000"/>
              </a:lnSpc>
              <a:spcBef>
                <a:spcPts val="0"/>
              </a:spcBef>
              <a:spcAft>
                <a:spcPts val="0"/>
              </a:spcAft>
              <a:buClrTx/>
              <a:buSzTx/>
              <a:buFontTx/>
              <a:buNone/>
              <a:tabLst/>
            </a:pPr>
            <a:r>
              <a:rPr kumimoji="0" lang="en-US" sz="1800" b="0" i="0" u="none" strike="noStrike" cap="none" spc="0" normalizeH="0" dirty="0" smtClean="0">
                <a:ln>
                  <a:noFill/>
                </a:ln>
                <a:solidFill>
                  <a:srgbClr val="000000"/>
                </a:solidFill>
                <a:effectLst/>
                <a:uFill>
                  <a:solidFill>
                    <a:srgbClr val="000000"/>
                  </a:solidFill>
                </a:uFill>
                <a:latin typeface="Gill Sans MT"/>
                <a:ea typeface="Gill Sans MT"/>
                <a:cs typeface="Gill Sans MT"/>
                <a:sym typeface="Gill Sans MT"/>
              </a:rPr>
              <a:t>System</a:t>
            </a:r>
          </a:p>
          <a:p>
            <a:pPr marL="0" marR="0" indent="0" defTabSz="457200" rtl="0" fontAlgn="auto" latinLnBrk="1" hangingPunct="0">
              <a:lnSpc>
                <a:spcPct val="100000"/>
              </a:lnSpc>
              <a:spcBef>
                <a:spcPts val="0"/>
              </a:spcBef>
              <a:spcAft>
                <a:spcPts val="0"/>
              </a:spcAft>
              <a:buClrTx/>
              <a:buSzTx/>
              <a:buFontTx/>
              <a:buNone/>
              <a:tabLst/>
            </a:pPr>
            <a:r>
              <a:rPr lang="en-US" sz="1800" baseline="0" dirty="0" smtClean="0">
                <a:solidFill>
                  <a:srgbClr val="000000"/>
                </a:solidFill>
                <a:uFill>
                  <a:solidFill>
                    <a:srgbClr val="000000"/>
                  </a:solidFill>
                </a:uFill>
                <a:latin typeface="Gill Sans MT"/>
                <a:ea typeface="Gill Sans MT"/>
                <a:cs typeface="Gill Sans MT"/>
                <a:sym typeface="Gill Sans MT"/>
              </a:rPr>
              <a:t>Plastic</a:t>
            </a:r>
            <a:r>
              <a:rPr lang="en-US" sz="1800" dirty="0" smtClean="0">
                <a:solidFill>
                  <a:srgbClr val="000000"/>
                </a:solidFill>
                <a:uFill>
                  <a:solidFill>
                    <a:srgbClr val="000000"/>
                  </a:solidFill>
                </a:uFill>
                <a:latin typeface="Gill Sans MT"/>
                <a:ea typeface="Gill Sans MT"/>
                <a:cs typeface="Gill Sans MT"/>
                <a:sym typeface="Gill Sans MT"/>
              </a:rPr>
              <a:t> or Gas?</a:t>
            </a:r>
            <a:endParaRPr kumimoji="0" lang="en-US" sz="1800" b="0" i="0" u="none" strike="noStrike" cap="none" spc="0" normalizeH="0" baseline="0" dirty="0">
              <a:ln>
                <a:noFill/>
              </a:ln>
              <a:solidFill>
                <a:srgbClr val="000000"/>
              </a:solidFill>
              <a:effectLst/>
              <a:uFill>
                <a:solidFill>
                  <a:srgbClr val="000000"/>
                </a:solidFill>
              </a:uFill>
              <a:latin typeface="Gill Sans MT"/>
              <a:ea typeface="Gill Sans MT"/>
              <a:cs typeface="Gill Sans MT"/>
              <a:sym typeface="Gill Sans MT"/>
            </a:endParaRPr>
          </a:p>
        </p:txBody>
      </p:sp>
      <p:cxnSp>
        <p:nvCxnSpPr>
          <p:cNvPr id="19" name="Straight Arrow Connector 18"/>
          <p:cNvCxnSpPr/>
          <p:nvPr/>
        </p:nvCxnSpPr>
        <p:spPr>
          <a:xfrm flipH="1" flipV="1">
            <a:off x="6495516" y="3754265"/>
            <a:ext cx="774287" cy="1937132"/>
          </a:xfrm>
          <a:prstGeom prst="straightConnector1">
            <a:avLst/>
          </a:prstGeom>
          <a:noFill/>
          <a:ln w="28575" cap="flat">
            <a:solidFill>
              <a:srgbClr val="FFC000"/>
            </a:solidFill>
            <a:prstDash val="solid"/>
            <a:round/>
            <a:tailEnd type="triangle"/>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sp>
        <p:nvSpPr>
          <p:cNvPr id="22" name="TextBox 21"/>
          <p:cNvSpPr txBox="1"/>
          <p:nvPr/>
        </p:nvSpPr>
        <p:spPr>
          <a:xfrm>
            <a:off x="6453058" y="5691397"/>
            <a:ext cx="2670365" cy="738662"/>
          </a:xfrm>
          <a:prstGeom prst="rect">
            <a:avLst/>
          </a:prstGeom>
          <a:noFill/>
          <a:ln w="12700" cap="flat">
            <a:solidFill>
              <a:srgbClr val="FFC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Solenoid Inner Radius</a:t>
            </a:r>
            <a:r>
              <a:rPr kumimoji="0" lang="en-US" sz="1400" b="0" i="0" u="none" strike="noStrike" cap="none" spc="0" normalizeH="0" dirty="0" smtClean="0">
                <a:ln>
                  <a:noFill/>
                </a:ln>
                <a:solidFill>
                  <a:srgbClr val="464653"/>
                </a:solidFill>
                <a:effectLst/>
                <a:uFill>
                  <a:solidFill>
                    <a:srgbClr val="464653"/>
                  </a:solidFill>
                </a:uFill>
                <a:latin typeface="+mn-lt"/>
                <a:ea typeface="+mn-ea"/>
                <a:cs typeface="+mn-cs"/>
                <a:sym typeface="Helvetica"/>
              </a:rPr>
              <a:t> </a:t>
            </a:r>
          </a:p>
          <a:p>
            <a:pPr marL="0" marR="0" indent="0" algn="ctr" defTabSz="457200" rtl="0" fontAlgn="auto" latinLnBrk="1" hangingPunct="0">
              <a:lnSpc>
                <a:spcPct val="100000"/>
              </a:lnSpc>
              <a:spcBef>
                <a:spcPts val="0"/>
              </a:spcBef>
              <a:spcAft>
                <a:spcPts val="0"/>
              </a:spcAft>
              <a:buClrTx/>
              <a:buSzTx/>
              <a:buFontTx/>
              <a:buNone/>
              <a:tabLst/>
            </a:pPr>
            <a:r>
              <a:rPr lang="en-US" dirty="0" smtClean="0"/>
              <a:t>Outside</a:t>
            </a: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 ECAL and ECAL/HCAL </a:t>
            </a:r>
          </a:p>
          <a:p>
            <a:pPr marL="0" marR="0" indent="0" algn="ctr" defTabSz="4572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Interface?</a:t>
            </a:r>
            <a:endParaRPr kumimoji="0" lang="en-US" sz="1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Tree>
    <p:extLst>
      <p:ext uri="{BB962C8B-B14F-4D97-AF65-F5344CB8AC3E}">
        <p14:creationId xmlns:p14="http://schemas.microsoft.com/office/powerpoint/2010/main" val="130779202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ectangle 139"/>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
                <a:solidFill>
                  <a:srgbClr val="000000"/>
                </a:solidFill>
              </a:uFill>
              <a:latin typeface="Gill Sans MT"/>
              <a:ea typeface="Gill Sans MT"/>
              <a:cs typeface="Gill Sans MT"/>
              <a:sym typeface="Gill Sans MT"/>
            </a:endParaRPr>
          </a:p>
        </p:txBody>
      </p:sp>
      <p:sp>
        <p:nvSpPr>
          <p:cNvPr id="2" name="Title 1"/>
          <p:cNvSpPr>
            <a:spLocks noGrp="1"/>
          </p:cNvSpPr>
          <p:nvPr>
            <p:ph type="title"/>
          </p:nvPr>
        </p:nvSpPr>
        <p:spPr/>
        <p:txBody>
          <a:bodyPr/>
          <a:lstStyle/>
          <a:p>
            <a:r>
              <a:rPr lang="en-US" dirty="0" smtClean="0"/>
              <a:t>GEANT4 Views</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4</a:t>
            </a:fld>
            <a:endParaRPr lang="uk-UA"/>
          </a:p>
        </p:txBody>
      </p:sp>
      <p:sp>
        <p:nvSpPr>
          <p:cNvPr id="141" name="Google Shape;210;p16"/>
          <p:cNvSpPr txBox="1">
            <a:spLocks/>
          </p:cNvSpPr>
          <p:nvPr/>
        </p:nvSpPr>
        <p:spPr>
          <a:xfrm>
            <a:off x="8472458" y="5425217"/>
            <a:ext cx="548700" cy="393600"/>
          </a:xfrm>
          <a:prstGeom prst="rect">
            <a:avLst/>
          </a:prstGeom>
        </p:spPr>
        <p:txBody>
          <a:bodyPr spcFirstLastPara="1" wrap="square" lIns="91425" tIns="91425" rIns="91425" bIns="91425" anchor="ctr" anchorCtr="0">
            <a:noAutofit/>
          </a:bodyPr>
          <a:lstStyle>
            <a:lvl1pPr algn="ctr" defTabSz="457200">
              <a:defRPr sz="1400">
                <a:solidFill>
                  <a:srgbClr val="464653"/>
                </a:solidFill>
                <a:uFill>
                  <a:solidFill>
                    <a:srgbClr val="464653"/>
                  </a:solidFill>
                </a:uFill>
                <a:latin typeface="+mn-lt"/>
                <a:ea typeface="+mn-ea"/>
                <a:cs typeface="+mn-cs"/>
                <a:sym typeface="Helvetica"/>
              </a:defRPr>
            </a:lvl1pPr>
            <a:lvl2pPr indent="457200" algn="ctr" defTabSz="457200">
              <a:defRPr sz="1400">
                <a:solidFill>
                  <a:srgbClr val="464653"/>
                </a:solidFill>
                <a:uFill>
                  <a:solidFill>
                    <a:srgbClr val="464653"/>
                  </a:solidFill>
                </a:uFill>
                <a:latin typeface="+mn-lt"/>
                <a:ea typeface="+mn-ea"/>
                <a:cs typeface="+mn-cs"/>
                <a:sym typeface="Helvetica"/>
              </a:defRPr>
            </a:lvl2pPr>
            <a:lvl3pPr indent="914400" algn="ctr" defTabSz="457200">
              <a:defRPr sz="1400">
                <a:solidFill>
                  <a:srgbClr val="464653"/>
                </a:solidFill>
                <a:uFill>
                  <a:solidFill>
                    <a:srgbClr val="464653"/>
                  </a:solidFill>
                </a:uFill>
                <a:latin typeface="+mn-lt"/>
                <a:ea typeface="+mn-ea"/>
                <a:cs typeface="+mn-cs"/>
                <a:sym typeface="Helvetica"/>
              </a:defRPr>
            </a:lvl3pPr>
            <a:lvl4pPr indent="1371600" algn="ctr" defTabSz="457200">
              <a:defRPr sz="1400">
                <a:solidFill>
                  <a:srgbClr val="464653"/>
                </a:solidFill>
                <a:uFill>
                  <a:solidFill>
                    <a:srgbClr val="464653"/>
                  </a:solidFill>
                </a:uFill>
                <a:latin typeface="+mn-lt"/>
                <a:ea typeface="+mn-ea"/>
                <a:cs typeface="+mn-cs"/>
                <a:sym typeface="Helvetica"/>
              </a:defRPr>
            </a:lvl4pPr>
            <a:lvl5pPr indent="1828800" algn="ctr" defTabSz="457200">
              <a:defRPr sz="1400">
                <a:solidFill>
                  <a:srgbClr val="464653"/>
                </a:solidFill>
                <a:uFill>
                  <a:solidFill>
                    <a:srgbClr val="464653"/>
                  </a:solidFill>
                </a:uFill>
                <a:latin typeface="+mn-lt"/>
                <a:ea typeface="+mn-ea"/>
                <a:cs typeface="+mn-cs"/>
                <a:sym typeface="Helvetica"/>
              </a:defRPr>
            </a:lvl5pPr>
            <a:lvl6pPr indent="2286000" algn="ctr" defTabSz="457200">
              <a:defRPr sz="1400">
                <a:solidFill>
                  <a:srgbClr val="464653"/>
                </a:solidFill>
                <a:uFill>
                  <a:solidFill>
                    <a:srgbClr val="464653"/>
                  </a:solidFill>
                </a:uFill>
                <a:latin typeface="+mn-lt"/>
                <a:ea typeface="+mn-ea"/>
                <a:cs typeface="+mn-cs"/>
                <a:sym typeface="Helvetica"/>
              </a:defRPr>
            </a:lvl6pPr>
            <a:lvl7pPr indent="2743200" algn="ctr" defTabSz="457200">
              <a:defRPr sz="1400">
                <a:solidFill>
                  <a:srgbClr val="464653"/>
                </a:solidFill>
                <a:uFill>
                  <a:solidFill>
                    <a:srgbClr val="464653"/>
                  </a:solidFill>
                </a:uFill>
                <a:latin typeface="+mn-lt"/>
                <a:ea typeface="+mn-ea"/>
                <a:cs typeface="+mn-cs"/>
                <a:sym typeface="Helvetica"/>
              </a:defRPr>
            </a:lvl7pPr>
            <a:lvl8pPr indent="3200400" algn="ctr" defTabSz="457200">
              <a:defRPr sz="1400">
                <a:solidFill>
                  <a:srgbClr val="464653"/>
                </a:solidFill>
                <a:uFill>
                  <a:solidFill>
                    <a:srgbClr val="464653"/>
                  </a:solidFill>
                </a:uFill>
                <a:latin typeface="+mn-lt"/>
                <a:ea typeface="+mn-ea"/>
                <a:cs typeface="+mn-cs"/>
                <a:sym typeface="Helvetica"/>
              </a:defRPr>
            </a:lvl8pPr>
            <a:lvl9pPr indent="3657600" algn="ctr" defTabSz="457200">
              <a:defRPr sz="1400">
                <a:solidFill>
                  <a:srgbClr val="464653"/>
                </a:solidFill>
                <a:uFill>
                  <a:solidFill>
                    <a:srgbClr val="464653"/>
                  </a:solidFill>
                </a:uFill>
                <a:latin typeface="+mn-lt"/>
                <a:ea typeface="+mn-ea"/>
                <a:cs typeface="+mn-cs"/>
                <a:sym typeface="Helvetica"/>
              </a:defRPr>
            </a:lvl9pPr>
          </a:lstStyle>
          <a:p>
            <a:pPr algn="r" rtl="0">
              <a:buClr>
                <a:srgbClr val="000000"/>
              </a:buClr>
              <a:buSzPts val="1100"/>
              <a:buFont typeface="Arial"/>
              <a:buNone/>
            </a:pPr>
            <a:fld id="{00000000-1234-1234-1234-123412341234}" type="slidenum">
              <a:rPr lang="it" smtClean="0"/>
              <a:pPr algn="r" rtl="0">
                <a:buClr>
                  <a:srgbClr val="000000"/>
                </a:buClr>
                <a:buSzPts val="1100"/>
                <a:buFont typeface="Arial"/>
                <a:buNone/>
              </a:pPr>
              <a:t>4</a:t>
            </a:fld>
            <a:endParaRPr lang="it"/>
          </a:p>
        </p:txBody>
      </p:sp>
      <p:pic>
        <p:nvPicPr>
          <p:cNvPr id="142" name="Google Shape;211;p16"/>
          <p:cNvPicPr preferRelativeResize="0"/>
          <p:nvPr/>
        </p:nvPicPr>
        <p:blipFill rotWithShape="1">
          <a:blip r:embed="rId2">
            <a:alphaModFix/>
          </a:blip>
          <a:srcRect l="26826" r="21544"/>
          <a:stretch/>
        </p:blipFill>
        <p:spPr>
          <a:xfrm>
            <a:off x="5015475" y="3757425"/>
            <a:ext cx="2108854" cy="1995674"/>
          </a:xfrm>
          <a:prstGeom prst="rect">
            <a:avLst/>
          </a:prstGeom>
          <a:noFill/>
          <a:ln>
            <a:noFill/>
          </a:ln>
        </p:spPr>
      </p:pic>
      <p:pic>
        <p:nvPicPr>
          <p:cNvPr id="143" name="Google Shape;212;p16"/>
          <p:cNvPicPr preferRelativeResize="0"/>
          <p:nvPr/>
        </p:nvPicPr>
        <p:blipFill rotWithShape="1">
          <a:blip r:embed="rId3">
            <a:alphaModFix/>
          </a:blip>
          <a:srcRect l="23885" r="28702"/>
          <a:stretch/>
        </p:blipFill>
        <p:spPr>
          <a:xfrm>
            <a:off x="7045075" y="3757425"/>
            <a:ext cx="1936777" cy="1995674"/>
          </a:xfrm>
          <a:prstGeom prst="rect">
            <a:avLst/>
          </a:prstGeom>
          <a:noFill/>
          <a:ln>
            <a:noFill/>
          </a:ln>
        </p:spPr>
      </p:pic>
      <p:pic>
        <p:nvPicPr>
          <p:cNvPr id="144" name="Google Shape;213;p16"/>
          <p:cNvPicPr preferRelativeResize="0"/>
          <p:nvPr/>
        </p:nvPicPr>
        <p:blipFill rotWithShape="1">
          <a:blip r:embed="rId4">
            <a:alphaModFix/>
          </a:blip>
          <a:srcRect l="7854" t="25180" r="6579" b="22803"/>
          <a:stretch/>
        </p:blipFill>
        <p:spPr>
          <a:xfrm>
            <a:off x="3365775" y="1500950"/>
            <a:ext cx="5778225" cy="1716051"/>
          </a:xfrm>
          <a:prstGeom prst="rect">
            <a:avLst/>
          </a:prstGeom>
          <a:noFill/>
          <a:ln>
            <a:noFill/>
          </a:ln>
        </p:spPr>
      </p:pic>
      <p:pic>
        <p:nvPicPr>
          <p:cNvPr id="145" name="Google Shape;214;p16"/>
          <p:cNvPicPr preferRelativeResize="0"/>
          <p:nvPr/>
        </p:nvPicPr>
        <p:blipFill rotWithShape="1">
          <a:blip r:embed="rId5">
            <a:alphaModFix/>
          </a:blip>
          <a:srcRect l="18352" r="11839" b="17156"/>
          <a:stretch/>
        </p:blipFill>
        <p:spPr>
          <a:xfrm>
            <a:off x="76200" y="3101550"/>
            <a:ext cx="4836222" cy="2803951"/>
          </a:xfrm>
          <a:prstGeom prst="rect">
            <a:avLst/>
          </a:prstGeom>
          <a:noFill/>
          <a:ln>
            <a:noFill/>
          </a:ln>
        </p:spPr>
      </p:pic>
    </p:spTree>
    <p:extLst>
      <p:ext uri="{BB962C8B-B14F-4D97-AF65-F5344CB8AC3E}">
        <p14:creationId xmlns:p14="http://schemas.microsoft.com/office/powerpoint/2010/main" val="896308717"/>
      </p:ext>
    </p:extLst>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 Resolution and Photon Counting</a:t>
            </a:r>
            <a:endParaRPr lang="en-US" dirty="0"/>
          </a:p>
        </p:txBody>
      </p:sp>
      <p:sp>
        <p:nvSpPr>
          <p:cNvPr id="3" name="Text Placeholder 2"/>
          <p:cNvSpPr>
            <a:spLocks noGrp="1"/>
          </p:cNvSpPr>
          <p:nvPr>
            <p:ph type="body" idx="1"/>
          </p:nvPr>
        </p:nvSpPr>
        <p:spPr>
          <a:xfrm>
            <a:off x="457200" y="1066800"/>
            <a:ext cx="8860420" cy="5791200"/>
          </a:xfrm>
        </p:spPr>
        <p:txBody>
          <a:bodyPr/>
          <a:lstStyle/>
          <a:p>
            <a:r>
              <a:rPr lang="en-US" dirty="0" smtClean="0"/>
              <a:t>EM Resolution also improves angular measurements and resolves N</a:t>
            </a:r>
            <a:r>
              <a:rPr lang="en-US" i="1" dirty="0" smtClean="0">
                <a:solidFill>
                  <a:srgbClr val="FF0000"/>
                </a:solidFill>
              </a:rPr>
              <a:t>𝛄</a:t>
            </a:r>
            <a:r>
              <a:rPr lang="en-US" dirty="0" smtClean="0"/>
              <a:t> counting</a:t>
            </a:r>
          </a:p>
          <a:p>
            <a:r>
              <a:rPr lang="en-US" dirty="0" smtClean="0"/>
              <a:t>Recoil photons (~8% of full √s collision rate) </a:t>
            </a:r>
          </a:p>
          <a:p>
            <a:pPr lvl="2"/>
            <a:r>
              <a:rPr lang="en-US" dirty="0" smtClean="0"/>
              <a:t>New Physics Searches and Neutrino Counting</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en-US" smtClean="0"/>
              <a:pPr lvl="0"/>
              <a:t>40</a:t>
            </a:fld>
            <a:endParaRPr lang="en-US"/>
          </a:p>
        </p:txBody>
      </p:sp>
      <p:pic>
        <p:nvPicPr>
          <p:cNvPr id="5" name="Picture 4" descr="l3photons.pdf"/>
          <p:cNvPicPr>
            <a:picLocks noChangeAspect="1"/>
          </p:cNvPicPr>
          <p:nvPr/>
        </p:nvPicPr>
        <p:blipFill>
          <a:blip r:embed="rId3"/>
          <a:stretch>
            <a:fillRect/>
          </a:stretch>
        </p:blipFill>
        <p:spPr>
          <a:xfrm>
            <a:off x="23150" y="2829884"/>
            <a:ext cx="4082923" cy="3651148"/>
          </a:xfrm>
          <a:prstGeom prst="rect">
            <a:avLst/>
          </a:prstGeom>
        </p:spPr>
      </p:pic>
      <p:pic>
        <p:nvPicPr>
          <p:cNvPr id="6" name="Picture 5" descr="l3neutrinos.pdf"/>
          <p:cNvPicPr>
            <a:picLocks noChangeAspect="1"/>
          </p:cNvPicPr>
          <p:nvPr/>
        </p:nvPicPr>
        <p:blipFill>
          <a:blip r:embed="rId4"/>
          <a:stretch>
            <a:fillRect/>
          </a:stretch>
        </p:blipFill>
        <p:spPr>
          <a:xfrm>
            <a:off x="4065344" y="2876916"/>
            <a:ext cx="5101806" cy="3571264"/>
          </a:xfrm>
          <a:prstGeom prst="rect">
            <a:avLst/>
          </a:prstGeom>
        </p:spPr>
      </p:pic>
      <p:pic>
        <p:nvPicPr>
          <p:cNvPr id="9" name="Picture 8"/>
          <p:cNvPicPr>
            <a:picLocks noChangeAspect="1"/>
          </p:cNvPicPr>
          <p:nvPr/>
        </p:nvPicPr>
        <p:blipFill>
          <a:blip r:embed="rId5"/>
          <a:stretch>
            <a:fillRect/>
          </a:stretch>
        </p:blipFill>
        <p:spPr>
          <a:xfrm>
            <a:off x="4998311" y="2911641"/>
            <a:ext cx="2819400" cy="1460500"/>
          </a:xfrm>
          <a:prstGeom prst="rect">
            <a:avLst/>
          </a:prstGeom>
        </p:spPr>
      </p:pic>
      <p:sp>
        <p:nvSpPr>
          <p:cNvPr id="10" name="TextBox 9"/>
          <p:cNvSpPr txBox="1"/>
          <p:nvPr/>
        </p:nvSpPr>
        <p:spPr>
          <a:xfrm>
            <a:off x="7659277" y="3391590"/>
            <a:ext cx="1462899" cy="58477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6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Improved Syst.</a:t>
            </a:r>
          </a:p>
          <a:p>
            <a:pPr marL="0" marR="0" indent="0" algn="ctr" defTabSz="457200" rtl="0" fontAlgn="auto" latinLnBrk="1" hangingPunct="0">
              <a:lnSpc>
                <a:spcPct val="100000"/>
              </a:lnSpc>
              <a:spcBef>
                <a:spcPts val="0"/>
              </a:spcBef>
              <a:spcAft>
                <a:spcPts val="0"/>
              </a:spcAft>
              <a:buClrTx/>
              <a:buSzTx/>
              <a:buFontTx/>
              <a:buNone/>
              <a:tabLst/>
            </a:pPr>
            <a:r>
              <a:rPr kumimoji="0" lang="en-US" sz="16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(A. </a:t>
            </a:r>
            <a:r>
              <a:rPr kumimoji="0" lang="en-US" sz="1600" b="0" i="0" u="none" strike="noStrike" cap="none" spc="0" normalizeH="0" baseline="0" dirty="0" err="1" smtClean="0">
                <a:ln>
                  <a:noFill/>
                </a:ln>
                <a:solidFill>
                  <a:srgbClr val="464653"/>
                </a:solidFill>
                <a:effectLst/>
                <a:uFill>
                  <a:solidFill>
                    <a:srgbClr val="464653"/>
                  </a:solidFill>
                </a:uFill>
                <a:latin typeface="+mn-lt"/>
                <a:ea typeface="+mn-ea"/>
                <a:cs typeface="+mn-cs"/>
                <a:sym typeface="Helvetica"/>
              </a:rPr>
              <a:t>Blondel</a:t>
            </a:r>
            <a:r>
              <a:rPr kumimoji="0" lang="en-US" sz="16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a:t>
            </a:r>
            <a:endParaRPr kumimoji="0" lang="en-US" sz="16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
        <p:nvSpPr>
          <p:cNvPr id="11" name="TextBox 10"/>
          <p:cNvSpPr txBox="1"/>
          <p:nvPr/>
        </p:nvSpPr>
        <p:spPr>
          <a:xfrm>
            <a:off x="982152" y="6381814"/>
            <a:ext cx="8161848"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l" rtl="0" latinLnBrk="1" hangingPunct="0"/>
            <a:r>
              <a:rPr lang="en-US" dirty="0" smtClean="0"/>
              <a:t>E. </a:t>
            </a:r>
            <a:r>
              <a:rPr lang="en-US" dirty="0" err="1" smtClean="0"/>
              <a:t>Bartos</a:t>
            </a:r>
            <a:r>
              <a:rPr lang="en-US" dirty="0" smtClean="0"/>
              <a:t> </a:t>
            </a:r>
            <a:r>
              <a:rPr lang="en-US" i="1" dirty="0" smtClean="0"/>
              <a:t>et al</a:t>
            </a:r>
            <a:r>
              <a:rPr lang="en-US" dirty="0" smtClean="0"/>
              <a:t>., “2γ</a:t>
            </a:r>
            <a:r>
              <a:rPr lang="en-US" b="1" dirty="0"/>
              <a:t> and </a:t>
            </a:r>
            <a:r>
              <a:rPr lang="en-US" dirty="0"/>
              <a:t>3γ</a:t>
            </a:r>
            <a:r>
              <a:rPr lang="en-US" b="1" dirty="0"/>
              <a:t> annihilation as calibration processes for high energy </a:t>
            </a:r>
            <a:r>
              <a:rPr lang="en-US" dirty="0" err="1"/>
              <a:t>e+e</a:t>
            </a:r>
            <a:r>
              <a:rPr lang="en-US" dirty="0"/>
              <a:t>−</a:t>
            </a:r>
            <a:r>
              <a:rPr lang="en-US" b="1" dirty="0"/>
              <a:t> </a:t>
            </a:r>
            <a:r>
              <a:rPr lang="en-US" b="1" dirty="0" smtClean="0"/>
              <a:t>colliders,”</a:t>
            </a:r>
          </a:p>
          <a:p>
            <a:pPr algn="l" rtl="0" latinLnBrk="1" hangingPunct="0"/>
            <a:r>
              <a:rPr lang="en-US" dirty="0" smtClean="0"/>
              <a:t>https</a:t>
            </a:r>
            <a:r>
              <a:rPr lang="en-US" dirty="0"/>
              <a:t>://</a:t>
            </a:r>
            <a:r>
              <a:rPr lang="en-US" dirty="0" err="1"/>
              <a:t>arxiv.org</a:t>
            </a:r>
            <a:r>
              <a:rPr lang="en-US" dirty="0"/>
              <a:t>/abs/0801.1592</a:t>
            </a:r>
            <a:endParaRPr kumimoji="0" lang="en-US" sz="14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41</a:t>
            </a:fld>
            <a:endParaRPr lang="uk-UA"/>
          </a:p>
        </p:txBody>
      </p:sp>
      <p:sp>
        <p:nvSpPr>
          <p:cNvPr id="5" name="Google Shape;125;p22"/>
          <p:cNvSpPr txBox="1">
            <a:spLocks noGrp="1"/>
          </p:cNvSpPr>
          <p:nvPr>
            <p:ph type="body" idx="1"/>
          </p:nvPr>
        </p:nvSpPr>
        <p:spPr>
          <a:xfrm>
            <a:off x="311700" y="1152475"/>
            <a:ext cx="8520600" cy="5328544"/>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it" sz="2000" dirty="0" smtClean="0"/>
              <a:t>Physics case</a:t>
            </a:r>
            <a:r>
              <a:rPr lang="en-US" sz="2000" dirty="0" smtClean="0"/>
              <a:t> at </a:t>
            </a:r>
            <a:r>
              <a:rPr lang="en-US" sz="2000" dirty="0" err="1" smtClean="0"/>
              <a:t>e</a:t>
            </a:r>
            <a:r>
              <a:rPr lang="en-US" sz="2000" baseline="30000" dirty="0" err="1" smtClean="0"/>
              <a:t>+</a:t>
            </a:r>
            <a:r>
              <a:rPr lang="en-US" sz="2000" dirty="0" err="1" smtClean="0"/>
              <a:t>e</a:t>
            </a:r>
            <a:r>
              <a:rPr lang="en-US" sz="2000" baseline="30000" dirty="0" smtClean="0"/>
              <a:t>-</a:t>
            </a:r>
            <a:r>
              <a:rPr lang="en-US" sz="2000" dirty="0" smtClean="0"/>
              <a:t> colliders </a:t>
            </a:r>
            <a:r>
              <a:rPr lang="it" sz="2000" dirty="0" smtClean="0"/>
              <a:t>calls </a:t>
            </a:r>
            <a:r>
              <a:rPr lang="it" sz="2000" dirty="0"/>
              <a:t>for high </a:t>
            </a:r>
            <a:r>
              <a:rPr lang="en-US" sz="2000" dirty="0" smtClean="0"/>
              <a:t>resolution</a:t>
            </a:r>
            <a:r>
              <a:rPr lang="it" sz="2000" dirty="0" smtClean="0"/>
              <a:t> ECAL</a:t>
            </a:r>
            <a:endParaRPr lang="en-US" sz="2000" dirty="0" smtClean="0"/>
          </a:p>
          <a:p>
            <a:pPr lvl="1"/>
            <a:r>
              <a:rPr lang="en-US" sz="2000" dirty="0" err="1"/>
              <a:t>Z</a:t>
            </a:r>
            <a:r>
              <a:rPr lang="en-US" sz="2000" dirty="0" err="1">
                <a:sym typeface="Wingdings"/>
              </a:rPr>
              <a:t>e</a:t>
            </a:r>
            <a:r>
              <a:rPr lang="en-US" sz="2000" baseline="30000" dirty="0" err="1">
                <a:sym typeface="Wingdings"/>
              </a:rPr>
              <a:t>+</a:t>
            </a:r>
            <a:r>
              <a:rPr lang="en-US" sz="2000" dirty="0" err="1">
                <a:sym typeface="Wingdings"/>
              </a:rPr>
              <a:t>e</a:t>
            </a:r>
            <a:r>
              <a:rPr lang="en-US" sz="2000" baseline="30000" dirty="0">
                <a:sym typeface="Wingdings"/>
              </a:rPr>
              <a:t>-</a:t>
            </a:r>
            <a:r>
              <a:rPr lang="en-US" sz="2000" dirty="0">
                <a:sym typeface="Wingdings"/>
              </a:rPr>
              <a:t> recoil resolution w/ </a:t>
            </a:r>
            <a:r>
              <a:rPr lang="en-US" sz="2000" dirty="0" err="1">
                <a:sym typeface="Wingdings"/>
              </a:rPr>
              <a:t>Brem</a:t>
            </a:r>
            <a:r>
              <a:rPr lang="en-US" sz="2000" dirty="0">
                <a:sym typeface="Wingdings"/>
              </a:rPr>
              <a:t>. recovery methods</a:t>
            </a:r>
          </a:p>
          <a:p>
            <a:pPr lvl="1"/>
            <a:r>
              <a:rPr lang="en-US" sz="2000" dirty="0" smtClean="0"/>
              <a:t>Highly resolved PFA clustering from high sampling fraction</a:t>
            </a:r>
            <a:endParaRPr lang="en-US" sz="2000" dirty="0"/>
          </a:p>
          <a:p>
            <a:pPr lvl="1"/>
            <a:r>
              <a:rPr lang="en-US" sz="2000" dirty="0"/>
              <a:t>2</a:t>
            </a:r>
            <a:r>
              <a:rPr lang="en-US" sz="2000" dirty="0" smtClean="0"/>
              <a:t>0ps Resolution Time-of-Flight Particle ID for </a:t>
            </a:r>
            <a:r>
              <a:rPr lang="en-US" sz="2000" dirty="0" smtClean="0">
                <a:latin typeface="Symbol" charset="2"/>
                <a:ea typeface="Symbol" charset="2"/>
                <a:cs typeface="Symbol" charset="2"/>
              </a:rPr>
              <a:t>p</a:t>
            </a:r>
            <a:r>
              <a:rPr lang="en-US" sz="2000" dirty="0" smtClean="0"/>
              <a:t>/K/p</a:t>
            </a:r>
            <a:endParaRPr lang="en-US" sz="2000" dirty="0">
              <a:sym typeface="Wingdings"/>
            </a:endParaRPr>
          </a:p>
          <a:p>
            <a:pPr lvl="1"/>
            <a:r>
              <a:rPr lang="en-US" sz="2000" dirty="0" smtClean="0">
                <a:sym typeface="Wingdings"/>
              </a:rPr>
              <a:t>Photon </a:t>
            </a:r>
            <a:r>
              <a:rPr lang="en-US" sz="2000" dirty="0">
                <a:sym typeface="Wingdings"/>
              </a:rPr>
              <a:t>counting with high fidelity/angular </a:t>
            </a:r>
            <a:r>
              <a:rPr lang="en-US" sz="2000" dirty="0" smtClean="0">
                <a:sym typeface="Wingdings"/>
              </a:rPr>
              <a:t>resolution</a:t>
            </a:r>
            <a:endParaRPr sz="2000" dirty="0"/>
          </a:p>
          <a:p>
            <a:pPr marL="457200" lvl="0" indent="-342900" algn="l" rtl="0">
              <a:spcBef>
                <a:spcPts val="0"/>
              </a:spcBef>
              <a:spcAft>
                <a:spcPts val="0"/>
              </a:spcAft>
              <a:buSzPts val="1800"/>
              <a:buChar char="●"/>
            </a:pPr>
            <a:r>
              <a:rPr lang="it" sz="2000" dirty="0"/>
              <a:t>Homogenous and segmented crystal calorimeters can provide outstanding energy resolution in the energy range 0.1-120 GeV</a:t>
            </a:r>
            <a:endParaRPr sz="2000" dirty="0"/>
          </a:p>
          <a:p>
            <a:pPr marL="457200" lvl="0" indent="-342900" algn="l" rtl="0">
              <a:spcBef>
                <a:spcPts val="0"/>
              </a:spcBef>
              <a:spcAft>
                <a:spcPts val="0"/>
              </a:spcAft>
              <a:buSzPts val="1800"/>
              <a:buChar char="●"/>
            </a:pPr>
            <a:r>
              <a:rPr lang="it" sz="2000" dirty="0"/>
              <a:t>Calorimeter design can capitalize </a:t>
            </a:r>
            <a:r>
              <a:rPr lang="en-US" sz="2000" dirty="0" smtClean="0"/>
              <a:t>on </a:t>
            </a:r>
            <a:r>
              <a:rPr lang="it" sz="2000" dirty="0" smtClean="0"/>
              <a:t>the </a:t>
            </a:r>
            <a:r>
              <a:rPr lang="it" sz="2000" dirty="0"/>
              <a:t>expertise from previous HEP </a:t>
            </a:r>
            <a:r>
              <a:rPr lang="en-US" sz="2000" dirty="0" smtClean="0"/>
              <a:t>crystal calorimeters</a:t>
            </a:r>
          </a:p>
          <a:p>
            <a:pPr marL="457200" lvl="0" indent="-342900" algn="l" rtl="0">
              <a:spcBef>
                <a:spcPts val="0"/>
              </a:spcBef>
              <a:spcAft>
                <a:spcPts val="0"/>
              </a:spcAft>
              <a:buSzPts val="1800"/>
              <a:buChar char="●"/>
            </a:pPr>
            <a:r>
              <a:rPr lang="it" sz="2000" dirty="0" smtClean="0"/>
              <a:t>Recent </a:t>
            </a:r>
            <a:r>
              <a:rPr lang="it" sz="2000" dirty="0"/>
              <a:t>progress in the fields of crystals and SiPMs </a:t>
            </a:r>
            <a:r>
              <a:rPr lang="it" sz="2000" dirty="0" smtClean="0"/>
              <a:t>enables </a:t>
            </a:r>
            <a:r>
              <a:rPr lang="it" sz="2000" dirty="0"/>
              <a:t>a flexible, compact and </a:t>
            </a:r>
            <a:r>
              <a:rPr lang="en-US" sz="2000" dirty="0" smtClean="0"/>
              <a:t>lower cost solution for a high resolution ECAL</a:t>
            </a:r>
            <a:endParaRPr lang="en-US" sz="2000" dirty="0"/>
          </a:p>
          <a:p>
            <a:pPr marL="457200" lvl="0" indent="-342900" algn="l" rtl="0">
              <a:spcBef>
                <a:spcPts val="0"/>
              </a:spcBef>
              <a:spcAft>
                <a:spcPts val="0"/>
              </a:spcAft>
              <a:buSzPts val="1800"/>
              <a:buChar char="●"/>
            </a:pPr>
            <a:r>
              <a:rPr lang="it" sz="2000" dirty="0" smtClean="0"/>
              <a:t>A </a:t>
            </a:r>
            <a:r>
              <a:rPr lang="it" sz="2000" dirty="0"/>
              <a:t>highly segmented calorimeter in transverse and longitudinal direction combined with </a:t>
            </a:r>
            <a:r>
              <a:rPr lang="en-US" sz="2000" dirty="0"/>
              <a:t>2</a:t>
            </a:r>
            <a:r>
              <a:rPr lang="it" sz="2000" smtClean="0"/>
              <a:t>0 </a:t>
            </a:r>
            <a:r>
              <a:rPr lang="it" sz="2000" dirty="0"/>
              <a:t>ps timing capabilities </a:t>
            </a:r>
            <a:r>
              <a:rPr lang="en-US" sz="2000" dirty="0" smtClean="0"/>
              <a:t>extends the physics program for particle ID, long-lived particles and improves out-of-time background rejection</a:t>
            </a:r>
            <a:endParaRPr sz="2000" dirty="0"/>
          </a:p>
        </p:txBody>
      </p:sp>
    </p:spTree>
    <p:extLst>
      <p:ext uri="{BB962C8B-B14F-4D97-AF65-F5344CB8AC3E}">
        <p14:creationId xmlns:p14="http://schemas.microsoft.com/office/powerpoint/2010/main" val="1670489352"/>
      </p:ext>
    </p:extLst>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Balancing Jets and EM particle resolutions</a:t>
            </a:r>
            <a:endParaRPr lang="en-US" dirty="0"/>
          </a:p>
        </p:txBody>
      </p:sp>
      <p:sp>
        <p:nvSpPr>
          <p:cNvPr id="3" name="Text Placeholder 2"/>
          <p:cNvSpPr>
            <a:spLocks noGrp="1"/>
          </p:cNvSpPr>
          <p:nvPr>
            <p:ph type="body" idx="1"/>
          </p:nvPr>
        </p:nvSpPr>
        <p:spPr>
          <a:xfrm>
            <a:off x="457200" y="1066800"/>
            <a:ext cx="8490030" cy="5791200"/>
          </a:xfrm>
        </p:spPr>
        <p:txBody>
          <a:bodyPr/>
          <a:lstStyle/>
          <a:p>
            <a:r>
              <a:rPr lang="en-US" dirty="0" smtClean="0"/>
              <a:t>For HZ production, all Z recoils matter</a:t>
            </a:r>
          </a:p>
          <a:p>
            <a:pPr lvl="1"/>
            <a:r>
              <a:rPr lang="en-US" dirty="0" smtClean="0"/>
              <a:t>~70% of Z decay are hadronic</a:t>
            </a:r>
          </a:p>
          <a:p>
            <a:r>
              <a:rPr lang="en-US" dirty="0" smtClean="0"/>
              <a:t>Particle Flow Principle</a:t>
            </a:r>
          </a:p>
          <a:p>
            <a:pPr lvl="1"/>
            <a:r>
              <a:rPr lang="en-US" dirty="0" smtClean="0"/>
              <a:t>Optimal use of measurement information applied to each reconstructed particle</a:t>
            </a:r>
          </a:p>
          <a:p>
            <a:pPr lvl="2"/>
            <a:r>
              <a:rPr lang="en-US" dirty="0" smtClean="0"/>
              <a:t>Charged hadrons (~65%)</a:t>
            </a:r>
          </a:p>
          <a:p>
            <a:pPr lvl="3"/>
            <a:r>
              <a:rPr lang="en-US" dirty="0" smtClean="0">
                <a:sym typeface="Wingdings"/>
              </a:rPr>
              <a:t>Replaced by track (~0.1%)</a:t>
            </a:r>
          </a:p>
          <a:p>
            <a:pPr lvl="2"/>
            <a:r>
              <a:rPr lang="en-US" dirty="0" smtClean="0">
                <a:sym typeface="Wingdings"/>
              </a:rPr>
              <a:t>Neutral hadron (~10%)</a:t>
            </a:r>
          </a:p>
          <a:p>
            <a:pPr lvl="3"/>
            <a:r>
              <a:rPr lang="en-US" dirty="0" smtClean="0">
                <a:sym typeface="Wingdings"/>
              </a:rPr>
              <a:t>HCAL (~45%/√E)</a:t>
            </a:r>
          </a:p>
          <a:p>
            <a:pPr lvl="2"/>
            <a:r>
              <a:rPr lang="en-US" dirty="0" smtClean="0">
                <a:sym typeface="Wingdings"/>
              </a:rPr>
              <a:t>Photons/EM (~25%)</a:t>
            </a:r>
          </a:p>
          <a:p>
            <a:pPr lvl="3"/>
            <a:r>
              <a:rPr lang="en-US" dirty="0" smtClean="0">
                <a:sym typeface="Wingdings"/>
              </a:rPr>
              <a:t>ECAL (~15%/√E)</a:t>
            </a:r>
            <a:endParaRPr lang="en-US" dirty="0" smtClean="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42</a:t>
            </a:fld>
            <a:endParaRPr lang="uk-UA"/>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4827" y="2941332"/>
            <a:ext cx="3646025" cy="3094674"/>
          </a:xfrm>
          <a:prstGeom prst="rect">
            <a:avLst/>
          </a:prstGeom>
        </p:spPr>
      </p:pic>
      <p:sp>
        <p:nvSpPr>
          <p:cNvPr id="6" name="TextBox 5"/>
          <p:cNvSpPr txBox="1"/>
          <p:nvPr/>
        </p:nvSpPr>
        <p:spPr>
          <a:xfrm>
            <a:off x="1006444" y="6085617"/>
            <a:ext cx="7131117" cy="523218"/>
          </a:xfrm>
          <a:prstGeom prst="rect">
            <a:avLst/>
          </a:prstGeom>
          <a:solidFill>
            <a:srgbClr val="FFFFFF"/>
          </a:solidFill>
          <a:ln w="12700" cap="flat">
            <a:solidFill>
              <a:schemeClr val="tx1"/>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8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Z Jets ~ 3.5</a:t>
            </a:r>
            <a:r>
              <a:rPr kumimoji="0" lang="en-US" sz="2800" b="0" i="0" u="none" strike="noStrike" cap="none" spc="0" normalizeH="0" dirty="0" smtClean="0">
                <a:ln>
                  <a:noFill/>
                </a:ln>
                <a:solidFill>
                  <a:srgbClr val="464653"/>
                </a:solidFill>
                <a:effectLst/>
                <a:uFill>
                  <a:solidFill>
                    <a:srgbClr val="464653"/>
                  </a:solidFill>
                </a:uFill>
                <a:latin typeface="+mn-lt"/>
                <a:ea typeface="+mn-ea"/>
                <a:cs typeface="+mn-cs"/>
                <a:sym typeface="Helvetica"/>
              </a:rPr>
              <a:t> - </a:t>
            </a:r>
            <a:r>
              <a:rPr kumimoji="0" lang="en-US" sz="28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5.5% (Limited by HCAL </a:t>
            </a:r>
            <a:r>
              <a:rPr kumimoji="0" lang="en-US" sz="2800" b="0"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&amp; EM</a:t>
            </a:r>
            <a:r>
              <a:rPr kumimoji="0" lang="en-US" sz="28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a:t>
            </a:r>
            <a:endParaRPr kumimoji="0" lang="en-US" sz="2800" b="0"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
        <p:nvSpPr>
          <p:cNvPr id="8" name="TextBox 7"/>
          <p:cNvSpPr txBox="1"/>
          <p:nvPr/>
        </p:nvSpPr>
        <p:spPr>
          <a:xfrm>
            <a:off x="4140214" y="4584843"/>
            <a:ext cx="1432441"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rtl="0" latinLnBrk="1" hangingPunct="0"/>
            <a:r>
              <a:rPr lang="en-US" sz="2400" dirty="0" smtClean="0">
                <a:solidFill>
                  <a:srgbClr val="0432FF"/>
                </a:solidFill>
                <a:sym typeface="Wingdings"/>
              </a:rPr>
              <a:t>~4.5%/√</a:t>
            </a:r>
            <a:r>
              <a:rPr lang="en-US" sz="2400" dirty="0">
                <a:solidFill>
                  <a:srgbClr val="0432FF"/>
                </a:solidFill>
                <a:sym typeface="Wingdings"/>
              </a:rPr>
              <a:t>E</a:t>
            </a:r>
            <a:endParaRPr kumimoji="0" lang="en-US" sz="2400" b="0" i="0" u="none" strike="noStrike" cap="none" spc="0" normalizeH="0" baseline="0" dirty="0">
              <a:ln>
                <a:noFill/>
              </a:ln>
              <a:solidFill>
                <a:srgbClr val="0432FF"/>
              </a:solidFill>
              <a:effectLst/>
              <a:uFill>
                <a:solidFill>
                  <a:srgbClr val="464653"/>
                </a:solidFill>
              </a:uFill>
              <a:sym typeface="Helvetica"/>
            </a:endParaRPr>
          </a:p>
        </p:txBody>
      </p:sp>
      <p:sp>
        <p:nvSpPr>
          <p:cNvPr id="9" name="TextBox 8"/>
          <p:cNvSpPr txBox="1"/>
          <p:nvPr/>
        </p:nvSpPr>
        <p:spPr>
          <a:xfrm>
            <a:off x="4140214" y="5468094"/>
            <a:ext cx="1432441"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rtl="0" latinLnBrk="1" hangingPunct="0"/>
            <a:r>
              <a:rPr lang="en-US" sz="2400" dirty="0" smtClean="0">
                <a:solidFill>
                  <a:srgbClr val="0432FF"/>
                </a:solidFill>
                <a:sym typeface="Wingdings"/>
              </a:rPr>
              <a:t>~3.8%/</a:t>
            </a:r>
            <a:r>
              <a:rPr lang="en-US" sz="2400" dirty="0">
                <a:solidFill>
                  <a:srgbClr val="0432FF"/>
                </a:solidFill>
                <a:sym typeface="Wingdings"/>
              </a:rPr>
              <a:t>√E</a:t>
            </a:r>
            <a:endParaRPr kumimoji="0" lang="en-US" sz="2400" b="0" i="0" u="none" strike="noStrike" cap="none" spc="0" normalizeH="0" baseline="0" dirty="0">
              <a:ln>
                <a:noFill/>
              </a:ln>
              <a:solidFill>
                <a:srgbClr val="0432FF"/>
              </a:solidFill>
              <a:effectLst/>
              <a:uFill>
                <a:solidFill>
                  <a:srgbClr val="464653"/>
                </a:solidFill>
              </a:uFill>
              <a:sym typeface="Helvetica"/>
            </a:endParaRPr>
          </a:p>
        </p:txBody>
      </p:sp>
    </p:spTree>
    <p:extLst>
      <p:ext uri="{BB962C8B-B14F-4D97-AF65-F5344CB8AC3E}">
        <p14:creationId xmlns:p14="http://schemas.microsoft.com/office/powerpoint/2010/main" val="208105151"/>
      </p:ext>
    </p:extLst>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Comparisons with CMS and PANDA ECALs</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43</a:t>
            </a:fld>
            <a:endParaRPr lang="uk-UA"/>
          </a:p>
        </p:txBody>
      </p:sp>
      <p:sp>
        <p:nvSpPr>
          <p:cNvPr id="5" name="Google Shape;138;p24"/>
          <p:cNvSpPr txBox="1">
            <a:spLocks noGrp="1"/>
          </p:cNvSpPr>
          <p:nvPr>
            <p:ph type="body" idx="1"/>
          </p:nvPr>
        </p:nvSpPr>
        <p:spPr>
          <a:xfrm>
            <a:off x="311700" y="990600"/>
            <a:ext cx="8520600" cy="35835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it" sz="2400" dirty="0"/>
              <a:t>LY (PWO) ~ 100 ph/MeV</a:t>
            </a:r>
            <a:endParaRPr sz="2400" dirty="0"/>
          </a:p>
          <a:p>
            <a:pPr marL="457200" lvl="0" indent="-342900" algn="l" rtl="0">
              <a:spcBef>
                <a:spcPts val="0"/>
              </a:spcBef>
              <a:spcAft>
                <a:spcPts val="0"/>
              </a:spcAft>
              <a:buSzPts val="1800"/>
              <a:buChar char="●"/>
            </a:pPr>
            <a:r>
              <a:rPr lang="en-US" sz="2400" dirty="0" smtClean="0"/>
              <a:t>CMS </a:t>
            </a:r>
            <a:r>
              <a:rPr lang="it" sz="2400" dirty="0" smtClean="0"/>
              <a:t>EE</a:t>
            </a:r>
            <a:r>
              <a:rPr lang="it" sz="2400" dirty="0"/>
              <a:t>: </a:t>
            </a:r>
            <a:endParaRPr sz="2400" dirty="0"/>
          </a:p>
          <a:p>
            <a:pPr marL="914400" lvl="1" indent="-317500" algn="l" rtl="0">
              <a:spcBef>
                <a:spcPts val="0"/>
              </a:spcBef>
              <a:spcAft>
                <a:spcPts val="0"/>
              </a:spcAft>
              <a:buSzPts val="1400"/>
              <a:buChar char="○"/>
            </a:pPr>
            <a:r>
              <a:rPr lang="it" sz="2000" dirty="0"/>
              <a:t>QE</a:t>
            </a:r>
            <a:r>
              <a:rPr lang="it" sz="2000" baseline="-25000" dirty="0"/>
              <a:t>VPT </a:t>
            </a:r>
            <a:r>
              <a:rPr lang="it" sz="2000" dirty="0"/>
              <a:t>~22%, 	</a:t>
            </a:r>
            <a:endParaRPr sz="2000" dirty="0"/>
          </a:p>
          <a:p>
            <a:pPr marL="914400" lvl="1" indent="-317500" algn="l" rtl="0">
              <a:spcBef>
                <a:spcPts val="0"/>
              </a:spcBef>
              <a:spcAft>
                <a:spcPts val="0"/>
              </a:spcAft>
              <a:buSzPts val="1400"/>
              <a:buChar char="○"/>
            </a:pPr>
            <a:r>
              <a:rPr lang="it" sz="2000" dirty="0"/>
              <a:t>LCE ~ 9% (1 VPT: size~ 11 mm radius - area: 380 mm²)</a:t>
            </a:r>
            <a:endParaRPr sz="2000" dirty="0"/>
          </a:p>
          <a:p>
            <a:pPr marL="914400" lvl="1" indent="-317500" algn="l" rtl="0">
              <a:spcBef>
                <a:spcPts val="0"/>
              </a:spcBef>
              <a:spcAft>
                <a:spcPts val="0"/>
              </a:spcAft>
              <a:buSzPts val="1400"/>
              <a:buChar char="○"/>
            </a:pPr>
            <a:r>
              <a:rPr lang="it" sz="2000" dirty="0"/>
              <a:t>PbWO, crystal end face size: ~30x30 mm² </a:t>
            </a:r>
            <a:endParaRPr sz="2000" dirty="0"/>
          </a:p>
          <a:p>
            <a:pPr marL="457200" lvl="0" indent="-342900" algn="l" rtl="0">
              <a:spcBef>
                <a:spcPts val="0"/>
              </a:spcBef>
              <a:spcAft>
                <a:spcPts val="0"/>
              </a:spcAft>
              <a:buSzPts val="1800"/>
              <a:buChar char="●"/>
            </a:pPr>
            <a:r>
              <a:rPr lang="en-US" sz="2400" dirty="0" smtClean="0"/>
              <a:t>CMS </a:t>
            </a:r>
            <a:r>
              <a:rPr lang="it" sz="2400" dirty="0" smtClean="0"/>
              <a:t>EB</a:t>
            </a:r>
            <a:r>
              <a:rPr lang="it" sz="2400" dirty="0"/>
              <a:t>: </a:t>
            </a:r>
            <a:endParaRPr sz="2400" dirty="0"/>
          </a:p>
          <a:p>
            <a:pPr marL="914400" lvl="1" indent="-317500" algn="l" rtl="0">
              <a:spcBef>
                <a:spcPts val="0"/>
              </a:spcBef>
              <a:spcAft>
                <a:spcPts val="0"/>
              </a:spcAft>
              <a:buSzPts val="1400"/>
              <a:buChar char="○"/>
            </a:pPr>
            <a:r>
              <a:rPr lang="it" sz="2000" dirty="0"/>
              <a:t>QE</a:t>
            </a:r>
            <a:r>
              <a:rPr lang="it" sz="2000" baseline="-25000" dirty="0"/>
              <a:t>APD</a:t>
            </a:r>
            <a:r>
              <a:rPr lang="it" sz="2000" dirty="0"/>
              <a:t>~75%, </a:t>
            </a:r>
            <a:endParaRPr sz="2000" dirty="0"/>
          </a:p>
          <a:p>
            <a:pPr marL="914400" lvl="1" indent="-317500" algn="l" rtl="0">
              <a:spcBef>
                <a:spcPts val="0"/>
              </a:spcBef>
              <a:spcAft>
                <a:spcPts val="0"/>
              </a:spcAft>
              <a:buSzPts val="1400"/>
              <a:buChar char="○"/>
            </a:pPr>
            <a:r>
              <a:rPr lang="it" sz="2000" dirty="0"/>
              <a:t>LCE~9%	(2xAPDs, size: 5x5 mm²)</a:t>
            </a:r>
            <a:endParaRPr sz="2000" dirty="0"/>
          </a:p>
          <a:p>
            <a:pPr marL="914400" lvl="1" indent="-317500" algn="l" rtl="0">
              <a:spcBef>
                <a:spcPts val="0"/>
              </a:spcBef>
              <a:spcAft>
                <a:spcPts val="0"/>
              </a:spcAft>
              <a:buSzPts val="1400"/>
              <a:buChar char="○"/>
            </a:pPr>
            <a:r>
              <a:rPr lang="it" sz="2000" dirty="0"/>
              <a:t>PbWO crystal size: ~22x22 </a:t>
            </a:r>
            <a:r>
              <a:rPr lang="it" sz="2000" dirty="0" smtClean="0"/>
              <a:t>mm²</a:t>
            </a:r>
            <a:endParaRPr sz="2000" dirty="0"/>
          </a:p>
          <a:p>
            <a:pPr marL="457200" lvl="0" indent="-342900" algn="l" rtl="0">
              <a:spcBef>
                <a:spcPts val="0"/>
              </a:spcBef>
              <a:spcAft>
                <a:spcPts val="0"/>
              </a:spcAft>
              <a:buSzPts val="1800"/>
              <a:buChar char="●"/>
            </a:pPr>
            <a:r>
              <a:rPr lang="it" sz="2400" dirty="0"/>
              <a:t>Resolution measured in test beam: ~3-6% stochastic + 0.3-0.6% constant</a:t>
            </a:r>
            <a:br>
              <a:rPr lang="it" sz="2400" dirty="0"/>
            </a:br>
            <a:r>
              <a:rPr lang="it" sz="1200" u="sng" dirty="0">
                <a:solidFill>
                  <a:schemeClr val="hlink"/>
                </a:solidFill>
                <a:hlinkClick r:id="rId2"/>
              </a:rPr>
              <a:t>http://iopscience.iop.org/article/10.1088/1748-0221/2/04/P04004/pdf</a:t>
            </a:r>
            <a:r>
              <a:rPr lang="it" sz="1200" dirty="0"/>
              <a:t/>
            </a:r>
            <a:br>
              <a:rPr lang="it" sz="1200" dirty="0"/>
            </a:br>
            <a:r>
              <a:rPr lang="it" sz="1200" u="sng" dirty="0">
                <a:solidFill>
                  <a:schemeClr val="hlink"/>
                </a:solidFill>
                <a:hlinkClick r:id="rId3"/>
              </a:rPr>
              <a:t>https://arxiv.org/pdf/1306.2016.pdf</a:t>
            </a:r>
            <a:r>
              <a:rPr lang="it" dirty="0"/>
              <a:t/>
            </a:r>
            <a:br>
              <a:rPr lang="it" dirty="0"/>
            </a:br>
            <a:endParaRPr dirty="0"/>
          </a:p>
          <a:p>
            <a:pPr marL="0" lvl="0" indent="0" algn="l" rtl="0">
              <a:spcBef>
                <a:spcPts val="1600"/>
              </a:spcBef>
              <a:spcAft>
                <a:spcPts val="1600"/>
              </a:spcAft>
              <a:buNone/>
            </a:pPr>
            <a:endParaRPr dirty="0"/>
          </a:p>
        </p:txBody>
      </p:sp>
      <p:sp>
        <p:nvSpPr>
          <p:cNvPr id="6" name="Google Shape;140;p24"/>
          <p:cNvSpPr txBox="1"/>
          <p:nvPr/>
        </p:nvSpPr>
        <p:spPr>
          <a:xfrm>
            <a:off x="3876846" y="4985069"/>
            <a:ext cx="4967029" cy="1426500"/>
          </a:xfrm>
          <a:prstGeom prst="rect">
            <a:avLst/>
          </a:prstGeom>
          <a:noFill/>
          <a:ln w="38100" cap="flat" cmpd="sng">
            <a:solidFill>
              <a:srgbClr val="3D85C6"/>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it" sz="1800" b="1" dirty="0">
                <a:solidFill>
                  <a:srgbClr val="073763"/>
                </a:solidFill>
              </a:rPr>
              <a:t>PANDA ECAL</a:t>
            </a:r>
            <a:endParaRPr sz="1800" dirty="0">
              <a:solidFill>
                <a:srgbClr val="073763"/>
              </a:solidFill>
            </a:endParaRPr>
          </a:p>
          <a:p>
            <a:pPr marL="0" lvl="0" indent="0" algn="l" rtl="0">
              <a:spcBef>
                <a:spcPts val="0"/>
              </a:spcBef>
              <a:spcAft>
                <a:spcPts val="0"/>
              </a:spcAft>
              <a:buNone/>
            </a:pPr>
            <a:r>
              <a:rPr lang="it" sz="1800" dirty="0">
                <a:solidFill>
                  <a:srgbClr val="073763"/>
                </a:solidFill>
              </a:rPr>
              <a:t>PWO-II development:</a:t>
            </a:r>
            <a:br>
              <a:rPr lang="it" sz="1800" dirty="0">
                <a:solidFill>
                  <a:srgbClr val="073763"/>
                </a:solidFill>
              </a:rPr>
            </a:br>
            <a:r>
              <a:rPr lang="it" sz="1800" dirty="0">
                <a:solidFill>
                  <a:srgbClr val="073763"/>
                </a:solidFill>
              </a:rPr>
              <a:t>→ factor 4 higher LO at -25°C wrt to +25°C</a:t>
            </a:r>
            <a:endParaRPr sz="1800" dirty="0">
              <a:solidFill>
                <a:srgbClr val="073763"/>
              </a:solidFill>
            </a:endParaRPr>
          </a:p>
          <a:p>
            <a:pPr marL="0" lvl="0" indent="0" algn="l" rtl="0">
              <a:spcBef>
                <a:spcPts val="0"/>
              </a:spcBef>
              <a:spcAft>
                <a:spcPts val="0"/>
              </a:spcAft>
              <a:buNone/>
            </a:pPr>
            <a:r>
              <a:rPr lang="it" sz="1800" dirty="0">
                <a:solidFill>
                  <a:srgbClr val="073763"/>
                </a:solidFill>
              </a:rPr>
              <a:t>→ ~20 phe/MeV @PDE=20%</a:t>
            </a:r>
            <a:endParaRPr sz="1800" dirty="0">
              <a:solidFill>
                <a:srgbClr val="073763"/>
              </a:solidFill>
            </a:endParaRPr>
          </a:p>
          <a:p>
            <a:pPr marL="0" lvl="0" indent="0" algn="l" rtl="0">
              <a:spcBef>
                <a:spcPts val="0"/>
              </a:spcBef>
              <a:spcAft>
                <a:spcPts val="0"/>
              </a:spcAft>
              <a:buNone/>
            </a:pPr>
            <a:r>
              <a:rPr lang="it" sz="1800" dirty="0">
                <a:solidFill>
                  <a:srgbClr val="073763"/>
                </a:solidFill>
              </a:rPr>
              <a:t>→ &lt;2% stochastic term</a:t>
            </a:r>
            <a:br>
              <a:rPr lang="it" sz="1800" dirty="0">
                <a:solidFill>
                  <a:srgbClr val="073763"/>
                </a:solidFill>
              </a:rPr>
            </a:br>
            <a:r>
              <a:rPr lang="it" sz="1800" u="sng" dirty="0">
                <a:solidFill>
                  <a:schemeClr val="hlink"/>
                </a:solidFill>
                <a:hlinkClick r:id="rId4"/>
              </a:rPr>
              <a:t>https://arxiv.org/pdf/0810.1216.pdf</a:t>
            </a:r>
            <a:r>
              <a:rPr lang="it" sz="1800" dirty="0">
                <a:solidFill>
                  <a:srgbClr val="666666"/>
                </a:solidFill>
              </a:rPr>
              <a:t/>
            </a:r>
            <a:br>
              <a:rPr lang="it" sz="1800" dirty="0">
                <a:solidFill>
                  <a:srgbClr val="666666"/>
                </a:solidFill>
              </a:rPr>
            </a:br>
            <a:endParaRPr sz="1800" dirty="0">
              <a:solidFill>
                <a:srgbClr val="666666"/>
              </a:solidFill>
            </a:endParaRPr>
          </a:p>
        </p:txBody>
      </p:sp>
    </p:spTree>
    <p:extLst>
      <p:ext uri="{BB962C8B-B14F-4D97-AF65-F5344CB8AC3E}">
        <p14:creationId xmlns:p14="http://schemas.microsoft.com/office/powerpoint/2010/main" val="1914573135"/>
      </p:ext>
    </p:extLst>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Silicon Photomultiplier (</a:t>
            </a:r>
            <a:r>
              <a:rPr lang="en-US" dirty="0" err="1" smtClean="0"/>
              <a:t>SiPM</a:t>
            </a:r>
            <a:r>
              <a:rPr lang="en-US" dirty="0" smtClean="0"/>
              <a:t>) Cells</a:t>
            </a:r>
            <a:endParaRPr lang="en-US" dirty="0"/>
          </a:p>
        </p:txBody>
      </p:sp>
      <p:sp>
        <p:nvSpPr>
          <p:cNvPr id="3" name="Text Placeholder 2"/>
          <p:cNvSpPr>
            <a:spLocks noGrp="1"/>
          </p:cNvSpPr>
          <p:nvPr>
            <p:ph type="body" idx="1"/>
          </p:nvPr>
        </p:nvSpPr>
        <p:spPr>
          <a:xfrm>
            <a:off x="457200" y="1066800"/>
            <a:ext cx="8490030" cy="5791200"/>
          </a:xfrm>
        </p:spPr>
        <p:txBody>
          <a:bodyPr/>
          <a:lstStyle/>
          <a:p>
            <a:r>
              <a:rPr lang="en-US" dirty="0" smtClean="0"/>
              <a:t>Typical dynamic range customization for </a:t>
            </a:r>
            <a:r>
              <a:rPr lang="en-US" dirty="0" err="1" smtClean="0"/>
              <a:t>SiPM</a:t>
            </a:r>
            <a:endParaRPr lang="en-US" dirty="0" smtClean="0"/>
          </a:p>
          <a:p>
            <a:pPr lvl="1"/>
            <a:r>
              <a:rPr lang="en-US" dirty="0" smtClean="0"/>
              <a:t>More (small) SPADS  to count more photons (50</a:t>
            </a:r>
            <a:r>
              <a:rPr lang="en-US" dirty="0" smtClean="0">
                <a:sym typeface="Wingdings"/>
              </a:rPr>
              <a:t>15μm)</a:t>
            </a:r>
            <a:endParaRPr lang="en-US" dirty="0" smtClean="0"/>
          </a:p>
          <a:p>
            <a:pPr lvl="1"/>
            <a:r>
              <a:rPr lang="en-US" dirty="0" smtClean="0"/>
              <a:t>Bright crystal (LYSO, GAGG) and high </a:t>
            </a:r>
            <a:r>
              <a:rPr lang="en-US" dirty="0" err="1" smtClean="0"/>
              <a:t>photodetection</a:t>
            </a:r>
            <a:r>
              <a:rPr lang="en-US" dirty="0" smtClean="0"/>
              <a:t> efficiency (PDE) and light collection efficiency (LCE)</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44</a:t>
            </a:fld>
            <a:endParaRPr lang="uk-UA"/>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73" y="2832250"/>
            <a:ext cx="5199927" cy="4025750"/>
          </a:xfrm>
          <a:prstGeom prst="rect">
            <a:avLst/>
          </a:prstGeom>
        </p:spPr>
      </p:pic>
      <p:sp>
        <p:nvSpPr>
          <p:cNvPr id="6" name="TextBox 5"/>
          <p:cNvSpPr txBox="1"/>
          <p:nvPr/>
        </p:nvSpPr>
        <p:spPr>
          <a:xfrm>
            <a:off x="530629" y="3266079"/>
            <a:ext cx="3340015" cy="286232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Currently:</a:t>
            </a:r>
          </a:p>
          <a:p>
            <a:pPr marL="0" marR="0" indent="0" algn="l" defTabSz="457200" rtl="0" fontAlgn="auto" latinLnBrk="1" hangingPunct="0">
              <a:lnSpc>
                <a:spcPct val="100000"/>
              </a:lnSpc>
              <a:spcBef>
                <a:spcPts val="0"/>
              </a:spcBef>
              <a:spcAft>
                <a:spcPts val="0"/>
              </a:spcAft>
              <a:buClrTx/>
              <a:buSzTx/>
              <a:buFontTx/>
              <a:buNone/>
              <a:tabLst/>
            </a:pPr>
            <a:r>
              <a:rPr kumimoji="0" lang="en-US" sz="2000" b="0"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Large</a:t>
            </a:r>
            <a:r>
              <a:rPr kumimoji="0" lang="en-US" sz="2000" b="0" i="0" u="none" strike="noStrike" cap="none" spc="0" normalizeH="0" dirty="0" smtClean="0">
                <a:ln>
                  <a:noFill/>
                </a:ln>
                <a:solidFill>
                  <a:srgbClr val="464653"/>
                </a:solidFill>
                <a:effectLst/>
                <a:uFill>
                  <a:solidFill>
                    <a:srgbClr val="464653"/>
                  </a:solidFill>
                </a:uFill>
                <a:latin typeface="+mn-lt"/>
                <a:ea typeface="+mn-ea"/>
                <a:cs typeface="+mn-cs"/>
                <a:sym typeface="Helvetica"/>
              </a:rPr>
              <a:t> device ~6x6mm</a:t>
            </a:r>
            <a:r>
              <a:rPr kumimoji="0" lang="en-US" sz="2000" b="0" i="0" u="none" strike="noStrike" cap="none" spc="0" normalizeH="0" baseline="30000" dirty="0" smtClean="0">
                <a:ln>
                  <a:noFill/>
                </a:ln>
                <a:solidFill>
                  <a:srgbClr val="464653"/>
                </a:solidFill>
                <a:effectLst/>
                <a:uFill>
                  <a:solidFill>
                    <a:srgbClr val="464653"/>
                  </a:solidFill>
                </a:uFill>
                <a:latin typeface="+mn-lt"/>
                <a:ea typeface="+mn-ea"/>
                <a:cs typeface="+mn-cs"/>
                <a:sym typeface="Helvetica"/>
              </a:rPr>
              <a:t>2</a:t>
            </a:r>
          </a:p>
          <a:p>
            <a:pPr marL="0" marR="0" indent="0" algn="l" defTabSz="457200" rtl="0" fontAlgn="auto" latinLnBrk="1" hangingPunct="0">
              <a:lnSpc>
                <a:spcPct val="100000"/>
              </a:lnSpc>
              <a:spcBef>
                <a:spcPts val="0"/>
              </a:spcBef>
              <a:spcAft>
                <a:spcPts val="0"/>
              </a:spcAft>
              <a:buClrTx/>
              <a:buSzTx/>
              <a:buFontTx/>
              <a:buNone/>
              <a:tabLst/>
            </a:pPr>
            <a:r>
              <a:rPr lang="en-US" sz="2000" dirty="0" smtClean="0"/>
              <a:t>CMS MTD ~4.5 m</a:t>
            </a:r>
            <a:r>
              <a:rPr lang="en-US" sz="2000" baseline="30000" dirty="0" smtClean="0"/>
              <a:t>2</a:t>
            </a:r>
            <a:r>
              <a:rPr lang="en-US" sz="2000" dirty="0" smtClean="0"/>
              <a:t> of </a:t>
            </a:r>
            <a:r>
              <a:rPr lang="en-US" sz="2000" dirty="0" err="1" smtClean="0"/>
              <a:t>SiPMs</a:t>
            </a:r>
            <a:endParaRPr lang="en-US" sz="2000" dirty="0" smtClean="0"/>
          </a:p>
          <a:p>
            <a:pPr marL="0" marR="0" indent="0" algn="l" defTabSz="457200" rtl="0" fontAlgn="auto" latinLnBrk="1" hangingPunct="0">
              <a:lnSpc>
                <a:spcPct val="100000"/>
              </a:lnSpc>
              <a:spcBef>
                <a:spcPts val="0"/>
              </a:spcBef>
              <a:spcAft>
                <a:spcPts val="0"/>
              </a:spcAft>
              <a:buClrTx/>
              <a:buSzTx/>
              <a:buFontTx/>
              <a:buNone/>
              <a:tabLst/>
            </a:pPr>
            <a:r>
              <a:rPr lang="en-US" sz="2000" dirty="0" smtClean="0"/>
              <a:t>(of 3x3mm</a:t>
            </a:r>
            <a:r>
              <a:rPr lang="en-US" sz="2000" baseline="30000" dirty="0" smtClean="0"/>
              <a:t>2</a:t>
            </a:r>
            <a:r>
              <a:rPr lang="en-US" sz="2000" dirty="0"/>
              <a:t>)</a:t>
            </a:r>
            <a:endParaRPr lang="en-US" sz="2000" dirty="0" smtClean="0"/>
          </a:p>
          <a:p>
            <a:pPr marL="0" marR="0" indent="0" algn="l" defTabSz="457200" rtl="0" fontAlgn="auto" latinLnBrk="1" hangingPunct="0">
              <a:lnSpc>
                <a:spcPct val="100000"/>
              </a:lnSpc>
              <a:spcBef>
                <a:spcPts val="0"/>
              </a:spcBef>
              <a:spcAft>
                <a:spcPts val="0"/>
              </a:spcAft>
              <a:buClrTx/>
              <a:buSzTx/>
              <a:buFontTx/>
              <a:buNone/>
              <a:tabLst/>
            </a:pPr>
            <a:endParaRPr lang="en-US" sz="2000" dirty="0"/>
          </a:p>
          <a:p>
            <a:pPr marL="0" marR="0" indent="0" algn="l" defTabSz="457200" rtl="0" fontAlgn="auto" latinLnBrk="1" hangingPunct="0">
              <a:lnSpc>
                <a:spcPct val="100000"/>
              </a:lnSpc>
              <a:spcBef>
                <a:spcPts val="0"/>
              </a:spcBef>
              <a:spcAft>
                <a:spcPts val="0"/>
              </a:spcAft>
              <a:buClrTx/>
              <a:buSzTx/>
              <a:buFontTx/>
              <a:buNone/>
              <a:tabLst/>
            </a:pPr>
            <a:r>
              <a:rPr lang="en-US" sz="2000" dirty="0" smtClean="0"/>
              <a:t>Segmented Crystal ECAL:</a:t>
            </a:r>
          </a:p>
          <a:p>
            <a:pPr marL="0" marR="0" indent="0" algn="l" defTabSz="457200" rtl="0" fontAlgn="auto" latinLnBrk="1" hangingPunct="0">
              <a:lnSpc>
                <a:spcPct val="100000"/>
              </a:lnSpc>
              <a:spcBef>
                <a:spcPts val="0"/>
              </a:spcBef>
              <a:spcAft>
                <a:spcPts val="0"/>
              </a:spcAft>
              <a:buClrTx/>
              <a:buSzTx/>
              <a:buFontTx/>
              <a:buNone/>
              <a:tabLst/>
            </a:pPr>
            <a:r>
              <a:rPr lang="en-US" sz="2000" dirty="0" smtClean="0"/>
              <a:t>~200 m</a:t>
            </a:r>
            <a:r>
              <a:rPr lang="en-US" sz="2000" baseline="30000" dirty="0" smtClean="0"/>
              <a:t>2</a:t>
            </a:r>
            <a:r>
              <a:rPr lang="en-US" sz="2000" dirty="0" smtClean="0"/>
              <a:t> of crystal surface</a:t>
            </a:r>
          </a:p>
          <a:p>
            <a:pPr marL="0" marR="0" indent="0" algn="l" defTabSz="457200" rtl="0" fontAlgn="auto" latinLnBrk="1" hangingPunct="0">
              <a:lnSpc>
                <a:spcPct val="100000"/>
              </a:lnSpc>
              <a:spcBef>
                <a:spcPts val="0"/>
              </a:spcBef>
              <a:spcAft>
                <a:spcPts val="0"/>
              </a:spcAft>
              <a:buClrTx/>
              <a:buSzTx/>
              <a:buFontTx/>
              <a:buNone/>
              <a:tabLst/>
            </a:pPr>
            <a:r>
              <a:rPr lang="en-US" sz="2000" dirty="0" smtClean="0"/>
              <a:t>(3-4 layers)</a:t>
            </a:r>
          </a:p>
          <a:p>
            <a:pPr marL="0" marR="0" indent="0" algn="l" defTabSz="457200" rtl="0" fontAlgn="auto" latinLnBrk="1" hangingPunct="0">
              <a:lnSpc>
                <a:spcPct val="100000"/>
              </a:lnSpc>
              <a:spcBef>
                <a:spcPts val="0"/>
              </a:spcBef>
              <a:spcAft>
                <a:spcPts val="0"/>
              </a:spcAft>
              <a:buClrTx/>
              <a:buSzTx/>
              <a:buFontTx/>
              <a:buNone/>
              <a:tabLst/>
            </a:pPr>
            <a:r>
              <a:rPr lang="en-US" sz="2000" dirty="0" smtClean="0"/>
              <a:t>Which </a:t>
            </a:r>
            <a:r>
              <a:rPr lang="en-US" sz="2000" dirty="0" err="1" smtClean="0"/>
              <a:t>SiPM</a:t>
            </a:r>
            <a:r>
              <a:rPr lang="en-US" sz="2000" dirty="0" smtClean="0"/>
              <a:t> device?</a:t>
            </a:r>
            <a:endParaRPr lang="en-US" sz="2000" dirty="0"/>
          </a:p>
        </p:txBody>
      </p:sp>
    </p:spTree>
    <p:extLst>
      <p:ext uri="{BB962C8B-B14F-4D97-AF65-F5344CB8AC3E}">
        <p14:creationId xmlns:p14="http://schemas.microsoft.com/office/powerpoint/2010/main" val="899668553"/>
      </p:ext>
    </p:extLst>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Further Possibilities for </a:t>
            </a:r>
            <a:r>
              <a:rPr lang="en-US" dirty="0" err="1" smtClean="0"/>
              <a:t>SiPMs</a:t>
            </a:r>
            <a:r>
              <a:rPr lang="en-US" dirty="0" smtClean="0"/>
              <a:t> with </a:t>
            </a:r>
            <a:br>
              <a:rPr lang="en-US" dirty="0" smtClean="0"/>
            </a:br>
            <a:r>
              <a:rPr lang="en-US" dirty="0" smtClean="0"/>
              <a:t>High Dynamic Range and Packing Density</a:t>
            </a:r>
            <a:endParaRPr lang="en-US" dirty="0"/>
          </a:p>
        </p:txBody>
      </p:sp>
      <p:sp>
        <p:nvSpPr>
          <p:cNvPr id="3" name="Text Placeholder 2"/>
          <p:cNvSpPr>
            <a:spLocks noGrp="1"/>
          </p:cNvSpPr>
          <p:nvPr>
            <p:ph type="body" idx="1"/>
          </p:nvPr>
        </p:nvSpPr>
        <p:spPr>
          <a:xfrm>
            <a:off x="457200" y="1066800"/>
            <a:ext cx="8686800" cy="5791200"/>
          </a:xfrm>
        </p:spPr>
        <p:txBody>
          <a:bodyPr/>
          <a:lstStyle/>
          <a:p>
            <a:r>
              <a:rPr lang="en-US" dirty="0" smtClean="0"/>
              <a:t>Large pixel count w/ large gain leads to current output limitations for large area devices</a:t>
            </a:r>
          </a:p>
          <a:p>
            <a:pPr lvl="1"/>
            <a:r>
              <a:rPr lang="en-US" dirty="0" smtClean="0"/>
              <a:t>Multiple analog outputs per device</a:t>
            </a:r>
          </a:p>
          <a:p>
            <a:pPr lvl="2"/>
            <a:r>
              <a:rPr lang="en-US" dirty="0" smtClean="0"/>
              <a:t>Regional lumped analog sums - split </a:t>
            </a:r>
            <a:r>
              <a:rPr lang="en-US" dirty="0"/>
              <a:t>output currents per region and sum (</a:t>
            </a:r>
            <a:r>
              <a:rPr lang="en-US" sz="2000" dirty="0"/>
              <a:t>1/128, 1/32,1/8,1/2</a:t>
            </a:r>
            <a:r>
              <a:rPr lang="en-US" dirty="0" smtClean="0"/>
              <a:t>)</a:t>
            </a:r>
          </a:p>
          <a:p>
            <a:pPr lvl="2"/>
            <a:r>
              <a:rPr lang="en-US" dirty="0" smtClean="0"/>
              <a:t>Multi-gain </a:t>
            </a:r>
            <a:r>
              <a:rPr lang="en-US" dirty="0"/>
              <a:t>SPADs (</a:t>
            </a:r>
            <a:r>
              <a:rPr lang="en-US" sz="1800" dirty="0"/>
              <a:t>5, 15, 50μm</a:t>
            </a:r>
            <a:r>
              <a:rPr lang="en-US" dirty="0"/>
              <a:t>)</a:t>
            </a:r>
            <a:r>
              <a:rPr lang="en-US" dirty="0" smtClean="0"/>
              <a:t> for different cell sizes and fill factors </a:t>
            </a:r>
            <a:r>
              <a:rPr lang="mr-IN" dirty="0" smtClean="0"/>
              <a:t>–</a:t>
            </a:r>
            <a:r>
              <a:rPr lang="en-US" dirty="0" smtClean="0"/>
              <a:t> dynamic range built into SPAD layout</a:t>
            </a:r>
          </a:p>
          <a:p>
            <a:pPr lvl="1"/>
            <a:r>
              <a:rPr lang="en-US" dirty="0" smtClean="0"/>
              <a:t>On-chip ADC with regional </a:t>
            </a:r>
            <a:r>
              <a:rPr lang="en-US" dirty="0" err="1" smtClean="0"/>
              <a:t>serializers</a:t>
            </a:r>
            <a:endParaRPr lang="en-US" dirty="0" smtClean="0"/>
          </a:p>
          <a:p>
            <a:pPr lvl="1"/>
            <a:r>
              <a:rPr lang="en-US" dirty="0" smtClean="0"/>
              <a:t>Commercial market for LIDAR advances is growing rapidly </a:t>
            </a:r>
            <a:r>
              <a:rPr lang="mr-IN" dirty="0" smtClean="0"/>
              <a:t>–</a:t>
            </a:r>
            <a:r>
              <a:rPr lang="en-US" dirty="0" smtClean="0"/>
              <a:t> many new developments expected</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45</a:t>
            </a:fld>
            <a:endParaRPr lang="uk-UA"/>
          </a:p>
        </p:txBody>
      </p:sp>
    </p:spTree>
    <p:extLst>
      <p:ext uri="{BB962C8B-B14F-4D97-AF65-F5344CB8AC3E}">
        <p14:creationId xmlns:p14="http://schemas.microsoft.com/office/powerpoint/2010/main" val="899266816"/>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ectangle 139"/>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
                <a:solidFill>
                  <a:srgbClr val="000000"/>
                </a:solidFill>
              </a:uFill>
              <a:latin typeface="Gill Sans MT"/>
              <a:ea typeface="Gill Sans MT"/>
              <a:cs typeface="Gill Sans MT"/>
              <a:sym typeface="Gill Sans MT"/>
            </a:endParaRPr>
          </a:p>
        </p:txBody>
      </p:sp>
      <p:sp>
        <p:nvSpPr>
          <p:cNvPr id="2" name="Title 1"/>
          <p:cNvSpPr>
            <a:spLocks noGrp="1"/>
          </p:cNvSpPr>
          <p:nvPr>
            <p:ph type="title"/>
          </p:nvPr>
        </p:nvSpPr>
        <p:spPr>
          <a:xfrm>
            <a:off x="457200" y="0"/>
            <a:ext cx="8686800" cy="990600"/>
          </a:xfrm>
        </p:spPr>
        <p:txBody>
          <a:bodyPr>
            <a:noAutofit/>
          </a:bodyPr>
          <a:lstStyle/>
          <a:p>
            <a:r>
              <a:rPr lang="en-US" dirty="0" smtClean="0"/>
              <a:t>Optimization of Crystal Segmentation</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5</a:t>
            </a:fld>
            <a:endParaRPr lang="uk-UA"/>
          </a:p>
        </p:txBody>
      </p:sp>
      <p:sp>
        <p:nvSpPr>
          <p:cNvPr id="10" name="Google Shape;276;p22"/>
          <p:cNvSpPr txBox="1">
            <a:spLocks noGrp="1"/>
          </p:cNvSpPr>
          <p:nvPr>
            <p:ph type="body" idx="1"/>
          </p:nvPr>
        </p:nvSpPr>
        <p:spPr>
          <a:xfrm>
            <a:off x="546100" y="1186403"/>
            <a:ext cx="8597900" cy="1128272"/>
          </a:xfrm>
          <a:prstGeom prst="rect">
            <a:avLst/>
          </a:prstGeom>
        </p:spPr>
        <p:txBody>
          <a:bodyPr spcFirstLastPara="1" wrap="square" lIns="91425" tIns="91425" rIns="91425" bIns="91425" anchor="t" anchorCtr="0">
            <a:noAutofit/>
          </a:bodyPr>
          <a:lstStyle/>
          <a:p>
            <a:pPr marL="114300" lvl="0" indent="0" algn="l" rtl="0">
              <a:spcBef>
                <a:spcPts val="0"/>
              </a:spcBef>
              <a:spcAft>
                <a:spcPts val="0"/>
              </a:spcAft>
              <a:buSzPts val="1800"/>
              <a:buNone/>
            </a:pPr>
            <a:r>
              <a:rPr lang="it" dirty="0"/>
              <a:t>Smaller Moliere radius in front </a:t>
            </a:r>
            <a:r>
              <a:rPr lang="it" dirty="0" smtClean="0"/>
              <a:t>segment</a:t>
            </a:r>
            <a:endParaRPr lang="en-US" dirty="0"/>
          </a:p>
          <a:p>
            <a:pPr marL="114300" lvl="0" indent="0" algn="l" rtl="0">
              <a:spcBef>
                <a:spcPts val="0"/>
              </a:spcBef>
              <a:spcAft>
                <a:spcPts val="0"/>
              </a:spcAft>
              <a:buSzPts val="1800"/>
              <a:buNone/>
            </a:pPr>
            <a:r>
              <a:rPr lang="en-US" dirty="0" smtClean="0">
                <a:sym typeface="Wingdings"/>
              </a:rPr>
              <a:t>	</a:t>
            </a:r>
            <a:r>
              <a:rPr lang="it" dirty="0" smtClean="0">
                <a:sym typeface="Wingdings"/>
              </a:rPr>
              <a:t></a:t>
            </a:r>
            <a:r>
              <a:rPr lang="en-US" dirty="0" smtClean="0">
                <a:sym typeface="Wingdings"/>
              </a:rPr>
              <a:t> </a:t>
            </a:r>
            <a:r>
              <a:rPr lang="it" dirty="0" smtClean="0"/>
              <a:t>better </a:t>
            </a:r>
            <a:r>
              <a:rPr lang="it" dirty="0"/>
              <a:t>shower </a:t>
            </a:r>
            <a:r>
              <a:rPr lang="it" dirty="0" smtClean="0"/>
              <a:t>separation</a:t>
            </a:r>
            <a:endParaRPr dirty="0"/>
          </a:p>
        </p:txBody>
      </p:sp>
      <p:pic>
        <p:nvPicPr>
          <p:cNvPr id="11" name="Google Shape;278;p22"/>
          <p:cNvPicPr preferRelativeResize="0"/>
          <p:nvPr/>
        </p:nvPicPr>
        <p:blipFill>
          <a:blip r:embed="rId2">
            <a:alphaModFix/>
          </a:blip>
          <a:stretch>
            <a:fillRect/>
          </a:stretch>
        </p:blipFill>
        <p:spPr>
          <a:xfrm>
            <a:off x="279400" y="3368012"/>
            <a:ext cx="6484024" cy="1203988"/>
          </a:xfrm>
          <a:prstGeom prst="rect">
            <a:avLst/>
          </a:prstGeom>
          <a:noFill/>
          <a:ln>
            <a:noFill/>
          </a:ln>
        </p:spPr>
      </p:pic>
      <p:pic>
        <p:nvPicPr>
          <p:cNvPr id="12" name="Google Shape;279;p22"/>
          <p:cNvPicPr preferRelativeResize="0"/>
          <p:nvPr/>
        </p:nvPicPr>
        <p:blipFill>
          <a:blip r:embed="rId3">
            <a:alphaModFix/>
          </a:blip>
          <a:stretch>
            <a:fillRect/>
          </a:stretch>
        </p:blipFill>
        <p:spPr>
          <a:xfrm>
            <a:off x="279400" y="4572000"/>
            <a:ext cx="6484024" cy="1203988"/>
          </a:xfrm>
          <a:prstGeom prst="rect">
            <a:avLst/>
          </a:prstGeom>
          <a:noFill/>
          <a:ln>
            <a:noFill/>
          </a:ln>
        </p:spPr>
      </p:pic>
      <p:pic>
        <p:nvPicPr>
          <p:cNvPr id="13" name="Google Shape;280;p22"/>
          <p:cNvPicPr preferRelativeResize="0"/>
          <p:nvPr/>
        </p:nvPicPr>
        <p:blipFill>
          <a:blip r:embed="rId4">
            <a:alphaModFix/>
          </a:blip>
          <a:stretch>
            <a:fillRect/>
          </a:stretch>
        </p:blipFill>
        <p:spPr>
          <a:xfrm>
            <a:off x="279400" y="2179277"/>
            <a:ext cx="6484024" cy="1203988"/>
          </a:xfrm>
          <a:prstGeom prst="rect">
            <a:avLst/>
          </a:prstGeom>
          <a:noFill/>
          <a:ln>
            <a:noFill/>
          </a:ln>
        </p:spPr>
      </p:pic>
      <p:sp>
        <p:nvSpPr>
          <p:cNvPr id="14" name="Google Shape;281;p22"/>
          <p:cNvSpPr txBox="1"/>
          <p:nvPr/>
        </p:nvSpPr>
        <p:spPr>
          <a:xfrm>
            <a:off x="7016475" y="3342850"/>
            <a:ext cx="1404600" cy="1254300"/>
          </a:xfrm>
          <a:prstGeom prst="rect">
            <a:avLst/>
          </a:prstGeom>
          <a:noFill/>
          <a:ln w="9525" cap="flat" cmpd="sng">
            <a:solidFill>
              <a:srgbClr val="999999"/>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it" sz="1000">
                <a:solidFill>
                  <a:srgbClr val="434343"/>
                </a:solidFill>
              </a:rPr>
              <a:t>45 GeV electrons</a:t>
            </a:r>
            <a:endParaRPr sz="1000">
              <a:solidFill>
                <a:srgbClr val="434343"/>
              </a:solidFill>
            </a:endParaRPr>
          </a:p>
          <a:p>
            <a:pPr marL="0" lvl="0" indent="0" algn="l" rtl="0">
              <a:spcBef>
                <a:spcPts val="0"/>
              </a:spcBef>
              <a:spcAft>
                <a:spcPts val="0"/>
              </a:spcAft>
              <a:buNone/>
            </a:pPr>
            <a:endParaRPr sz="1000">
              <a:solidFill>
                <a:srgbClr val="434343"/>
              </a:solidFill>
            </a:endParaRPr>
          </a:p>
          <a:p>
            <a:pPr marL="0" lvl="0" indent="0" algn="l" rtl="0">
              <a:spcBef>
                <a:spcPts val="0"/>
              </a:spcBef>
              <a:spcAft>
                <a:spcPts val="0"/>
              </a:spcAft>
              <a:buNone/>
            </a:pPr>
            <a:r>
              <a:rPr lang="it" sz="1000">
                <a:solidFill>
                  <a:srgbClr val="434343"/>
                </a:solidFill>
              </a:rPr>
              <a:t>X</a:t>
            </a:r>
            <a:r>
              <a:rPr lang="it" sz="1000" baseline="-25000">
                <a:solidFill>
                  <a:srgbClr val="434343"/>
                </a:solidFill>
              </a:rPr>
              <a:t>0</a:t>
            </a:r>
            <a:r>
              <a:rPr lang="it" sz="1000" baseline="30000">
                <a:solidFill>
                  <a:srgbClr val="434343"/>
                </a:solidFill>
              </a:rPr>
              <a:t>TRK</a:t>
            </a:r>
            <a:r>
              <a:rPr lang="it" sz="1000">
                <a:solidFill>
                  <a:srgbClr val="434343"/>
                </a:solidFill>
              </a:rPr>
              <a:t> = 0.3</a:t>
            </a:r>
            <a:endParaRPr sz="1000">
              <a:solidFill>
                <a:srgbClr val="434343"/>
              </a:solidFill>
            </a:endParaRPr>
          </a:p>
          <a:p>
            <a:pPr marL="0" lvl="0" indent="0" algn="l" rtl="0">
              <a:spcBef>
                <a:spcPts val="0"/>
              </a:spcBef>
              <a:spcAft>
                <a:spcPts val="0"/>
              </a:spcAft>
              <a:buNone/>
            </a:pPr>
            <a:endParaRPr sz="1000">
              <a:solidFill>
                <a:srgbClr val="434343"/>
              </a:solidFill>
            </a:endParaRPr>
          </a:p>
          <a:p>
            <a:pPr marL="0" lvl="0" indent="0" algn="l" rtl="0">
              <a:spcBef>
                <a:spcPts val="0"/>
              </a:spcBef>
              <a:spcAft>
                <a:spcPts val="0"/>
              </a:spcAft>
              <a:buNone/>
            </a:pPr>
            <a:r>
              <a:rPr lang="it" sz="1000">
                <a:solidFill>
                  <a:srgbClr val="434343"/>
                </a:solidFill>
              </a:rPr>
              <a:t>ECAL length: 24 X</a:t>
            </a:r>
            <a:r>
              <a:rPr lang="it" sz="1000" baseline="-25000">
                <a:solidFill>
                  <a:srgbClr val="434343"/>
                </a:solidFill>
              </a:rPr>
              <a:t>0</a:t>
            </a:r>
            <a:endParaRPr sz="1000" baseline="-25000">
              <a:solidFill>
                <a:srgbClr val="434343"/>
              </a:solidFill>
            </a:endParaRPr>
          </a:p>
          <a:p>
            <a:pPr marL="0" lvl="0" indent="0" algn="l" rtl="0">
              <a:spcBef>
                <a:spcPts val="0"/>
              </a:spcBef>
              <a:spcAft>
                <a:spcPts val="0"/>
              </a:spcAft>
              <a:buNone/>
            </a:pPr>
            <a:endParaRPr sz="1000" baseline="-25000">
              <a:solidFill>
                <a:srgbClr val="434343"/>
              </a:solidFill>
            </a:endParaRPr>
          </a:p>
          <a:p>
            <a:pPr marL="0" lvl="0" indent="0" algn="l" rtl="0">
              <a:spcBef>
                <a:spcPts val="0"/>
              </a:spcBef>
              <a:spcAft>
                <a:spcPts val="0"/>
              </a:spcAft>
              <a:buNone/>
            </a:pPr>
            <a:r>
              <a:rPr lang="it" sz="1000">
                <a:solidFill>
                  <a:srgbClr val="434343"/>
                </a:solidFill>
              </a:rPr>
              <a:t>Module width: 10 cm</a:t>
            </a:r>
            <a:endParaRPr sz="1000">
              <a:solidFill>
                <a:srgbClr val="434343"/>
              </a:solidFill>
            </a:endParaRPr>
          </a:p>
        </p:txBody>
      </p:sp>
      <p:sp>
        <p:nvSpPr>
          <p:cNvPr id="15" name="Google Shape;282;p22"/>
          <p:cNvSpPr txBox="1"/>
          <p:nvPr/>
        </p:nvSpPr>
        <p:spPr>
          <a:xfrm>
            <a:off x="5481200" y="2305851"/>
            <a:ext cx="759900" cy="30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it" sz="600"/>
              <a:t>R</a:t>
            </a:r>
            <a:r>
              <a:rPr lang="it" sz="600" baseline="-25000"/>
              <a:t>M</a:t>
            </a:r>
            <a:r>
              <a:rPr lang="it" sz="600"/>
              <a:t> = 2.00 cm</a:t>
            </a:r>
            <a:endParaRPr sz="600"/>
          </a:p>
          <a:p>
            <a:pPr marL="0" lvl="0" indent="0" algn="l" rtl="0">
              <a:spcBef>
                <a:spcPts val="0"/>
              </a:spcBef>
              <a:spcAft>
                <a:spcPts val="0"/>
              </a:spcAft>
              <a:buNone/>
            </a:pPr>
            <a:r>
              <a:rPr lang="it" sz="600"/>
              <a:t>X</a:t>
            </a:r>
            <a:r>
              <a:rPr lang="it" sz="600" baseline="-25000"/>
              <a:t>0</a:t>
            </a:r>
            <a:r>
              <a:rPr lang="it" sz="600"/>
              <a:t>  = 0.89 cm</a:t>
            </a:r>
            <a:endParaRPr sz="600"/>
          </a:p>
        </p:txBody>
      </p:sp>
      <p:sp>
        <p:nvSpPr>
          <p:cNvPr id="16" name="Google Shape;283;p22"/>
          <p:cNvSpPr txBox="1"/>
          <p:nvPr/>
        </p:nvSpPr>
        <p:spPr>
          <a:xfrm>
            <a:off x="5481200" y="3493825"/>
            <a:ext cx="759900" cy="30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it" sz="600"/>
              <a:t>R</a:t>
            </a:r>
            <a:r>
              <a:rPr lang="it" sz="600" baseline="-25000"/>
              <a:t>M</a:t>
            </a:r>
            <a:r>
              <a:rPr lang="it" sz="600"/>
              <a:t> = 2.23 cm</a:t>
            </a:r>
            <a:endParaRPr sz="600"/>
          </a:p>
          <a:p>
            <a:pPr marL="0" lvl="0" indent="0" algn="l" rtl="0">
              <a:spcBef>
                <a:spcPts val="0"/>
              </a:spcBef>
              <a:spcAft>
                <a:spcPts val="0"/>
              </a:spcAft>
              <a:buNone/>
            </a:pPr>
            <a:r>
              <a:rPr lang="it" sz="600"/>
              <a:t>X</a:t>
            </a:r>
            <a:r>
              <a:rPr lang="it" sz="600" baseline="-25000"/>
              <a:t>0</a:t>
            </a:r>
            <a:r>
              <a:rPr lang="it" sz="600"/>
              <a:t>  = 1.12 cm</a:t>
            </a:r>
            <a:endParaRPr sz="600"/>
          </a:p>
        </p:txBody>
      </p:sp>
      <p:sp>
        <p:nvSpPr>
          <p:cNvPr id="17" name="Google Shape;284;p22"/>
          <p:cNvSpPr txBox="1"/>
          <p:nvPr/>
        </p:nvSpPr>
        <p:spPr>
          <a:xfrm>
            <a:off x="5481200" y="4636825"/>
            <a:ext cx="759900" cy="30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it" sz="600"/>
              <a:t>R</a:t>
            </a:r>
            <a:r>
              <a:rPr lang="it" sz="600" baseline="-25000"/>
              <a:t>M</a:t>
            </a:r>
            <a:r>
              <a:rPr lang="it" sz="600"/>
              <a:t> = 3.57 cm</a:t>
            </a:r>
            <a:endParaRPr sz="600"/>
          </a:p>
          <a:p>
            <a:pPr marL="0" lvl="0" indent="0" algn="l" rtl="0">
              <a:spcBef>
                <a:spcPts val="0"/>
              </a:spcBef>
              <a:spcAft>
                <a:spcPts val="0"/>
              </a:spcAft>
              <a:buNone/>
            </a:pPr>
            <a:r>
              <a:rPr lang="it" sz="600"/>
              <a:t>X</a:t>
            </a:r>
            <a:r>
              <a:rPr lang="it" sz="600" baseline="-25000"/>
              <a:t>0</a:t>
            </a:r>
            <a:r>
              <a:rPr lang="it" sz="600"/>
              <a:t>  = 1.86 cm</a:t>
            </a:r>
            <a:endParaRPr sz="600"/>
          </a:p>
        </p:txBody>
      </p:sp>
      <p:sp>
        <p:nvSpPr>
          <p:cNvPr id="3" name="TextBox 2"/>
          <p:cNvSpPr txBox="1"/>
          <p:nvPr/>
        </p:nvSpPr>
        <p:spPr>
          <a:xfrm>
            <a:off x="3648161" y="2556411"/>
            <a:ext cx="704679" cy="40010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000" b="1" i="0" u="none" strike="noStrike" cap="none" spc="0" normalizeH="0" baseline="0" dirty="0" smtClean="0">
                <a:ln>
                  <a:noFill/>
                </a:ln>
                <a:solidFill>
                  <a:srgbClr val="464653"/>
                </a:solidFill>
                <a:effectLst/>
                <a:uFill>
                  <a:solidFill>
                    <a:srgbClr val="464653"/>
                  </a:solidFill>
                </a:uFill>
                <a:latin typeface="+mn-lt"/>
                <a:ea typeface="+mn-ea"/>
                <a:cs typeface="+mn-cs"/>
                <a:sym typeface="Helvetica"/>
              </a:rPr>
              <a:t>PWO</a:t>
            </a:r>
            <a:endParaRPr kumimoji="0" lang="en-US" sz="2000" b="1"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
        <p:nvSpPr>
          <p:cNvPr id="19" name="TextBox 18"/>
          <p:cNvSpPr txBox="1"/>
          <p:nvPr/>
        </p:nvSpPr>
        <p:spPr>
          <a:xfrm>
            <a:off x="4014927" y="3750533"/>
            <a:ext cx="675825" cy="40010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000" b="1" i="0" u="none" strike="noStrike" cap="none" spc="0" normalizeH="0" baseline="0" smtClean="0">
                <a:ln>
                  <a:noFill/>
                </a:ln>
                <a:solidFill>
                  <a:srgbClr val="464653"/>
                </a:solidFill>
                <a:effectLst/>
                <a:uFill>
                  <a:solidFill>
                    <a:srgbClr val="464653"/>
                  </a:solidFill>
                </a:uFill>
                <a:latin typeface="+mn-lt"/>
                <a:ea typeface="+mn-ea"/>
                <a:cs typeface="+mn-cs"/>
                <a:sym typeface="Helvetica"/>
              </a:rPr>
              <a:t>BGO</a:t>
            </a:r>
            <a:endParaRPr kumimoji="0" lang="en-US" sz="2000" b="1"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
        <p:nvSpPr>
          <p:cNvPr id="20" name="TextBox 19"/>
          <p:cNvSpPr txBox="1"/>
          <p:nvPr/>
        </p:nvSpPr>
        <p:spPr>
          <a:xfrm>
            <a:off x="5411450" y="5159952"/>
            <a:ext cx="491479" cy="40010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lang="en-US" sz="2000" b="1" dirty="0" err="1" smtClean="0"/>
              <a:t>CsI</a:t>
            </a:r>
            <a:endParaRPr kumimoji="0" lang="en-US" sz="2000" b="1" i="0" u="none" strike="noStrike" cap="none" spc="0" normalizeH="0" baseline="0" dirty="0">
              <a:ln>
                <a:noFill/>
              </a:ln>
              <a:solidFill>
                <a:srgbClr val="464653"/>
              </a:solidFill>
              <a:effectLst/>
              <a:uFill>
                <a:solidFill>
                  <a:srgbClr val="464653"/>
                </a:solidFill>
              </a:uFill>
              <a:latin typeface="+mn-lt"/>
              <a:ea typeface="+mn-ea"/>
              <a:cs typeface="+mn-cs"/>
              <a:sym typeface="Helvetica"/>
            </a:endParaRPr>
          </a:p>
        </p:txBody>
      </p:sp>
    </p:spTree>
    <p:extLst>
      <p:ext uri="{BB962C8B-B14F-4D97-AF65-F5344CB8AC3E}">
        <p14:creationId xmlns:p14="http://schemas.microsoft.com/office/powerpoint/2010/main" val="739832602"/>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ectangle 139"/>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
                <a:solidFill>
                  <a:srgbClr val="000000"/>
                </a:solidFill>
              </a:uFill>
              <a:latin typeface="Gill Sans MT"/>
              <a:ea typeface="Gill Sans MT"/>
              <a:cs typeface="Gill Sans MT"/>
              <a:sym typeface="Gill Sans MT"/>
            </a:endParaRPr>
          </a:p>
        </p:txBody>
      </p:sp>
      <p:sp>
        <p:nvSpPr>
          <p:cNvPr id="2" name="Title 1"/>
          <p:cNvSpPr>
            <a:spLocks noGrp="1"/>
          </p:cNvSpPr>
          <p:nvPr>
            <p:ph type="title"/>
          </p:nvPr>
        </p:nvSpPr>
        <p:spPr>
          <a:xfrm>
            <a:off x="457200" y="0"/>
            <a:ext cx="8686800" cy="990600"/>
          </a:xfrm>
        </p:spPr>
        <p:txBody>
          <a:bodyPr>
            <a:noAutofit/>
          </a:bodyPr>
          <a:lstStyle/>
          <a:p>
            <a:r>
              <a:rPr lang="en-US" dirty="0" smtClean="0"/>
              <a:t>Pair of 45 GeV Electron Showers</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6</a:t>
            </a:fld>
            <a:endParaRPr lang="uk-UA"/>
          </a:p>
        </p:txBody>
      </p:sp>
      <p:pic>
        <p:nvPicPr>
          <p:cNvPr id="18" name="Google Shape;303;p24"/>
          <p:cNvPicPr preferRelativeResize="0"/>
          <p:nvPr/>
        </p:nvPicPr>
        <p:blipFill>
          <a:blip r:embed="rId2">
            <a:alphaModFix/>
          </a:blip>
          <a:stretch>
            <a:fillRect/>
          </a:stretch>
        </p:blipFill>
        <p:spPr>
          <a:xfrm>
            <a:off x="457200" y="3829925"/>
            <a:ext cx="2160651" cy="2061869"/>
          </a:xfrm>
          <a:prstGeom prst="rect">
            <a:avLst/>
          </a:prstGeom>
          <a:noFill/>
          <a:ln>
            <a:noFill/>
          </a:ln>
        </p:spPr>
      </p:pic>
      <p:pic>
        <p:nvPicPr>
          <p:cNvPr id="21" name="Google Shape;304;p24"/>
          <p:cNvPicPr preferRelativeResize="0"/>
          <p:nvPr/>
        </p:nvPicPr>
        <p:blipFill>
          <a:blip r:embed="rId3">
            <a:alphaModFix/>
          </a:blip>
          <a:stretch>
            <a:fillRect/>
          </a:stretch>
        </p:blipFill>
        <p:spPr>
          <a:xfrm>
            <a:off x="2854560" y="3805542"/>
            <a:ext cx="2160651" cy="2061830"/>
          </a:xfrm>
          <a:prstGeom prst="rect">
            <a:avLst/>
          </a:prstGeom>
          <a:noFill/>
          <a:ln>
            <a:noFill/>
          </a:ln>
        </p:spPr>
      </p:pic>
      <p:pic>
        <p:nvPicPr>
          <p:cNvPr id="22" name="Google Shape;305;p24"/>
          <p:cNvPicPr preferRelativeResize="0"/>
          <p:nvPr/>
        </p:nvPicPr>
        <p:blipFill>
          <a:blip r:embed="rId4">
            <a:alphaModFix/>
          </a:blip>
          <a:stretch>
            <a:fillRect/>
          </a:stretch>
        </p:blipFill>
        <p:spPr>
          <a:xfrm>
            <a:off x="5111345" y="3805525"/>
            <a:ext cx="3607500" cy="2061875"/>
          </a:xfrm>
          <a:prstGeom prst="rect">
            <a:avLst/>
          </a:prstGeom>
          <a:noFill/>
          <a:ln>
            <a:noFill/>
          </a:ln>
        </p:spPr>
      </p:pic>
      <p:pic>
        <p:nvPicPr>
          <p:cNvPr id="23" name="Google Shape;306;p24"/>
          <p:cNvPicPr preferRelativeResize="0"/>
          <p:nvPr/>
        </p:nvPicPr>
        <p:blipFill>
          <a:blip r:embed="rId5">
            <a:alphaModFix/>
          </a:blip>
          <a:stretch>
            <a:fillRect/>
          </a:stretch>
        </p:blipFill>
        <p:spPr>
          <a:xfrm>
            <a:off x="484266" y="1748125"/>
            <a:ext cx="2160657" cy="2061875"/>
          </a:xfrm>
          <a:prstGeom prst="rect">
            <a:avLst/>
          </a:prstGeom>
          <a:noFill/>
          <a:ln>
            <a:noFill/>
          </a:ln>
        </p:spPr>
      </p:pic>
      <p:pic>
        <p:nvPicPr>
          <p:cNvPr id="24" name="Google Shape;307;p24"/>
          <p:cNvPicPr preferRelativeResize="0"/>
          <p:nvPr/>
        </p:nvPicPr>
        <p:blipFill>
          <a:blip r:embed="rId6">
            <a:alphaModFix/>
          </a:blip>
          <a:stretch>
            <a:fillRect/>
          </a:stretch>
        </p:blipFill>
        <p:spPr>
          <a:xfrm>
            <a:off x="2854566" y="1748125"/>
            <a:ext cx="2160657" cy="2061875"/>
          </a:xfrm>
          <a:prstGeom prst="rect">
            <a:avLst/>
          </a:prstGeom>
          <a:noFill/>
          <a:ln>
            <a:noFill/>
          </a:ln>
        </p:spPr>
      </p:pic>
      <p:pic>
        <p:nvPicPr>
          <p:cNvPr id="25" name="Google Shape;308;p24"/>
          <p:cNvPicPr preferRelativeResize="0"/>
          <p:nvPr/>
        </p:nvPicPr>
        <p:blipFill>
          <a:blip r:embed="rId7">
            <a:alphaModFix/>
          </a:blip>
          <a:stretch>
            <a:fillRect/>
          </a:stretch>
        </p:blipFill>
        <p:spPr>
          <a:xfrm>
            <a:off x="5111345" y="1748125"/>
            <a:ext cx="3607500" cy="2061875"/>
          </a:xfrm>
          <a:prstGeom prst="rect">
            <a:avLst/>
          </a:prstGeom>
          <a:noFill/>
          <a:ln>
            <a:noFill/>
          </a:ln>
        </p:spPr>
      </p:pic>
      <p:sp>
        <p:nvSpPr>
          <p:cNvPr id="26" name="Google Shape;309;p24"/>
          <p:cNvSpPr txBox="1"/>
          <p:nvPr/>
        </p:nvSpPr>
        <p:spPr>
          <a:xfrm>
            <a:off x="762145" y="4027800"/>
            <a:ext cx="1035600" cy="52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200" b="1"/>
              <a:t>CsI</a:t>
            </a:r>
            <a:endParaRPr sz="1200" b="1"/>
          </a:p>
          <a:p>
            <a:pPr marL="0" lvl="0" indent="0" algn="l" rtl="0">
              <a:spcBef>
                <a:spcPts val="0"/>
              </a:spcBef>
              <a:spcAft>
                <a:spcPts val="0"/>
              </a:spcAft>
              <a:buNone/>
            </a:pPr>
            <a:r>
              <a:rPr lang="it" sz="1000"/>
              <a:t>R</a:t>
            </a:r>
            <a:r>
              <a:rPr lang="it" sz="1000" baseline="-25000"/>
              <a:t>M</a:t>
            </a:r>
            <a:r>
              <a:rPr lang="it" sz="1000"/>
              <a:t> =  3.6 cm</a:t>
            </a:r>
            <a:endParaRPr sz="1000"/>
          </a:p>
        </p:txBody>
      </p:sp>
      <p:sp>
        <p:nvSpPr>
          <p:cNvPr id="27" name="Google Shape;310;p24"/>
          <p:cNvSpPr txBox="1"/>
          <p:nvPr/>
        </p:nvSpPr>
        <p:spPr>
          <a:xfrm>
            <a:off x="762145" y="1978450"/>
            <a:ext cx="1035600" cy="52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200" b="1"/>
              <a:t>PWO</a:t>
            </a:r>
            <a:endParaRPr sz="1200" b="1"/>
          </a:p>
          <a:p>
            <a:pPr marL="0" lvl="0" indent="0" algn="l" rtl="0">
              <a:spcBef>
                <a:spcPts val="0"/>
              </a:spcBef>
              <a:spcAft>
                <a:spcPts val="0"/>
              </a:spcAft>
              <a:buNone/>
            </a:pPr>
            <a:r>
              <a:rPr lang="it" sz="1000"/>
              <a:t>R</a:t>
            </a:r>
            <a:r>
              <a:rPr lang="it" sz="1000" baseline="-25000"/>
              <a:t>M</a:t>
            </a:r>
            <a:r>
              <a:rPr lang="it" sz="1000"/>
              <a:t> = 2.0 cm</a:t>
            </a:r>
            <a:endParaRPr sz="1000"/>
          </a:p>
        </p:txBody>
      </p:sp>
      <p:sp>
        <p:nvSpPr>
          <p:cNvPr id="28" name="Google Shape;311;p24"/>
          <p:cNvSpPr txBox="1"/>
          <p:nvPr/>
        </p:nvSpPr>
        <p:spPr>
          <a:xfrm>
            <a:off x="3124345" y="4027800"/>
            <a:ext cx="1035600" cy="52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200" b="1"/>
              <a:t>CsI</a:t>
            </a:r>
            <a:endParaRPr sz="1200" b="1"/>
          </a:p>
          <a:p>
            <a:pPr marL="0" lvl="0" indent="0" algn="l" rtl="0">
              <a:spcBef>
                <a:spcPts val="0"/>
              </a:spcBef>
              <a:spcAft>
                <a:spcPts val="0"/>
              </a:spcAft>
              <a:buNone/>
            </a:pPr>
            <a:r>
              <a:rPr lang="it" sz="1000"/>
              <a:t>R</a:t>
            </a:r>
            <a:r>
              <a:rPr lang="it" sz="1000" baseline="-25000"/>
              <a:t>M</a:t>
            </a:r>
            <a:r>
              <a:rPr lang="it" sz="1000"/>
              <a:t> =  3.6 cm</a:t>
            </a:r>
            <a:endParaRPr sz="1000"/>
          </a:p>
        </p:txBody>
      </p:sp>
      <p:sp>
        <p:nvSpPr>
          <p:cNvPr id="29" name="Google Shape;312;p24"/>
          <p:cNvSpPr txBox="1"/>
          <p:nvPr/>
        </p:nvSpPr>
        <p:spPr>
          <a:xfrm>
            <a:off x="3124345" y="1978450"/>
            <a:ext cx="1035600" cy="52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200" b="1"/>
              <a:t>PWO</a:t>
            </a:r>
            <a:endParaRPr sz="1200" b="1"/>
          </a:p>
          <a:p>
            <a:pPr marL="0" lvl="0" indent="0" algn="l" rtl="0">
              <a:spcBef>
                <a:spcPts val="0"/>
              </a:spcBef>
              <a:spcAft>
                <a:spcPts val="0"/>
              </a:spcAft>
              <a:buNone/>
            </a:pPr>
            <a:r>
              <a:rPr lang="it" sz="1000"/>
              <a:t>R</a:t>
            </a:r>
            <a:r>
              <a:rPr lang="it" sz="1000" baseline="-25000"/>
              <a:t>M</a:t>
            </a:r>
            <a:r>
              <a:rPr lang="it" sz="1000"/>
              <a:t> = 2.0 cm</a:t>
            </a:r>
            <a:endParaRPr sz="1000"/>
          </a:p>
        </p:txBody>
      </p:sp>
      <p:sp>
        <p:nvSpPr>
          <p:cNvPr id="30" name="Google Shape;313;p24"/>
          <p:cNvSpPr txBox="1"/>
          <p:nvPr/>
        </p:nvSpPr>
        <p:spPr>
          <a:xfrm>
            <a:off x="5486545" y="4027800"/>
            <a:ext cx="1035600" cy="52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200" b="1"/>
              <a:t>CsI</a:t>
            </a:r>
            <a:endParaRPr sz="1200" b="1"/>
          </a:p>
          <a:p>
            <a:pPr marL="0" lvl="0" indent="0" algn="l" rtl="0">
              <a:spcBef>
                <a:spcPts val="0"/>
              </a:spcBef>
              <a:spcAft>
                <a:spcPts val="0"/>
              </a:spcAft>
              <a:buNone/>
            </a:pPr>
            <a:r>
              <a:rPr lang="it" sz="1000"/>
              <a:t>R</a:t>
            </a:r>
            <a:r>
              <a:rPr lang="it" sz="1000" baseline="-25000"/>
              <a:t>M</a:t>
            </a:r>
            <a:r>
              <a:rPr lang="it" sz="1000"/>
              <a:t> =  3.6 cm</a:t>
            </a:r>
            <a:endParaRPr sz="1000"/>
          </a:p>
        </p:txBody>
      </p:sp>
      <p:sp>
        <p:nvSpPr>
          <p:cNvPr id="31" name="Google Shape;314;p24"/>
          <p:cNvSpPr txBox="1"/>
          <p:nvPr/>
        </p:nvSpPr>
        <p:spPr>
          <a:xfrm>
            <a:off x="5486545" y="1978450"/>
            <a:ext cx="1035600" cy="52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200" b="1"/>
              <a:t>PWO</a:t>
            </a:r>
            <a:endParaRPr sz="1200" b="1"/>
          </a:p>
          <a:p>
            <a:pPr marL="0" lvl="0" indent="0" algn="l" rtl="0">
              <a:spcBef>
                <a:spcPts val="0"/>
              </a:spcBef>
              <a:spcAft>
                <a:spcPts val="0"/>
              </a:spcAft>
              <a:buNone/>
            </a:pPr>
            <a:r>
              <a:rPr lang="it" sz="1000"/>
              <a:t>R</a:t>
            </a:r>
            <a:r>
              <a:rPr lang="it" sz="1000" baseline="-25000"/>
              <a:t>M</a:t>
            </a:r>
            <a:r>
              <a:rPr lang="it" sz="1000"/>
              <a:t> = 2.0 cm</a:t>
            </a:r>
            <a:endParaRPr sz="1000"/>
          </a:p>
        </p:txBody>
      </p:sp>
    </p:spTree>
    <p:extLst>
      <p:ext uri="{BB962C8B-B14F-4D97-AF65-F5344CB8AC3E}">
        <p14:creationId xmlns:p14="http://schemas.microsoft.com/office/powerpoint/2010/main" val="26633548"/>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ectangle 139"/>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
                <a:solidFill>
                  <a:srgbClr val="000000"/>
                </a:solidFill>
              </a:uFill>
              <a:latin typeface="Gill Sans MT"/>
              <a:ea typeface="Gill Sans MT"/>
              <a:cs typeface="Gill Sans MT"/>
              <a:sym typeface="Gill Sans MT"/>
            </a:endParaRPr>
          </a:p>
        </p:txBody>
      </p:sp>
      <p:sp>
        <p:nvSpPr>
          <p:cNvPr id="2" name="Title 1"/>
          <p:cNvSpPr>
            <a:spLocks noGrp="1"/>
          </p:cNvSpPr>
          <p:nvPr>
            <p:ph type="title"/>
          </p:nvPr>
        </p:nvSpPr>
        <p:spPr>
          <a:xfrm>
            <a:off x="457200" y="0"/>
            <a:ext cx="8686800" cy="990600"/>
          </a:xfrm>
        </p:spPr>
        <p:txBody>
          <a:bodyPr>
            <a:noAutofit/>
          </a:bodyPr>
          <a:lstStyle/>
          <a:p>
            <a:r>
              <a:rPr lang="en-US" dirty="0" smtClean="0"/>
              <a:t>10 GeV </a:t>
            </a:r>
            <a:r>
              <a:rPr lang="en-US" dirty="0" smtClean="0">
                <a:latin typeface="Symbol" charset="2"/>
                <a:ea typeface="Symbol" charset="2"/>
                <a:cs typeface="Symbol" charset="2"/>
              </a:rPr>
              <a:t>p</a:t>
            </a:r>
            <a:r>
              <a:rPr lang="en-US" baseline="30000" dirty="0" smtClean="0">
                <a:latin typeface="Symbol" charset="2"/>
                <a:ea typeface="Symbol" charset="2"/>
                <a:cs typeface="+mj-cs"/>
              </a:rPr>
              <a:t>0</a:t>
            </a:r>
            <a:r>
              <a:rPr lang="en-US" dirty="0"/>
              <a:t> </a:t>
            </a:r>
            <a:r>
              <a:rPr lang="en-US" dirty="0" smtClean="0"/>
              <a:t>Photon Separation</a:t>
            </a:r>
            <a:endParaRPr lang="en-US" dirty="0"/>
          </a:p>
        </p:txBody>
      </p:sp>
      <p:sp>
        <p:nvSpPr>
          <p:cNvPr id="4" name="Slide Number Placeholder 3"/>
          <p:cNvSpPr>
            <a:spLocks noGrp="1"/>
          </p:cNvSpPr>
          <p:nvPr>
            <p:ph type="sldNum" sz="quarter" idx="2"/>
          </p:nvPr>
        </p:nvSpPr>
        <p:spPr/>
        <p:txBody>
          <a:bodyPr/>
          <a:lstStyle/>
          <a:p>
            <a:pPr lvl="0"/>
            <a:fld id="{86CB4B4D-7CA3-9044-876B-883B54F8677D}" type="slidenum">
              <a:rPr lang="uk-UA" smtClean="0"/>
              <a:pPr lvl="0"/>
              <a:t>7</a:t>
            </a:fld>
            <a:endParaRPr lang="uk-UA"/>
          </a:p>
        </p:txBody>
      </p:sp>
      <p:pic>
        <p:nvPicPr>
          <p:cNvPr id="17" name="Google Shape;291;p23"/>
          <p:cNvPicPr preferRelativeResize="0"/>
          <p:nvPr/>
        </p:nvPicPr>
        <p:blipFill>
          <a:blip r:embed="rId2">
            <a:alphaModFix/>
          </a:blip>
          <a:stretch>
            <a:fillRect/>
          </a:stretch>
        </p:blipFill>
        <p:spPr>
          <a:xfrm>
            <a:off x="0" y="2661825"/>
            <a:ext cx="4567448" cy="2231444"/>
          </a:xfrm>
          <a:prstGeom prst="rect">
            <a:avLst/>
          </a:prstGeom>
          <a:noFill/>
          <a:ln>
            <a:noFill/>
          </a:ln>
        </p:spPr>
      </p:pic>
      <p:sp>
        <p:nvSpPr>
          <p:cNvPr id="19" name="Google Shape;292;p23"/>
          <p:cNvSpPr txBox="1"/>
          <p:nvPr/>
        </p:nvSpPr>
        <p:spPr>
          <a:xfrm>
            <a:off x="241300" y="2829350"/>
            <a:ext cx="1035600" cy="52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200" b="1"/>
              <a:t>PWO</a:t>
            </a:r>
            <a:endParaRPr sz="1200" b="1"/>
          </a:p>
          <a:p>
            <a:pPr marL="0" lvl="0" indent="0" algn="l" rtl="0">
              <a:spcBef>
                <a:spcPts val="0"/>
              </a:spcBef>
              <a:spcAft>
                <a:spcPts val="0"/>
              </a:spcAft>
              <a:buNone/>
            </a:pPr>
            <a:r>
              <a:rPr lang="it" sz="1000"/>
              <a:t>R</a:t>
            </a:r>
            <a:r>
              <a:rPr lang="it" sz="1000" baseline="-25000"/>
              <a:t>M</a:t>
            </a:r>
            <a:r>
              <a:rPr lang="it" sz="1000"/>
              <a:t> = 2.0 cm</a:t>
            </a:r>
            <a:endParaRPr sz="1000"/>
          </a:p>
        </p:txBody>
      </p:sp>
      <p:cxnSp>
        <p:nvCxnSpPr>
          <p:cNvPr id="20" name="Google Shape;293;p23"/>
          <p:cNvCxnSpPr/>
          <p:nvPr/>
        </p:nvCxnSpPr>
        <p:spPr>
          <a:xfrm>
            <a:off x="1436825" y="5025575"/>
            <a:ext cx="1899600" cy="0"/>
          </a:xfrm>
          <a:prstGeom prst="straightConnector1">
            <a:avLst/>
          </a:prstGeom>
          <a:noFill/>
          <a:ln w="9525" cap="flat" cmpd="sng">
            <a:solidFill>
              <a:schemeClr val="dk2"/>
            </a:solidFill>
            <a:prstDash val="solid"/>
            <a:round/>
            <a:headEnd type="oval" w="med" len="med"/>
            <a:tailEnd type="oval" w="med" len="med"/>
          </a:ln>
        </p:spPr>
      </p:cxnSp>
      <p:sp>
        <p:nvSpPr>
          <p:cNvPr id="32" name="Google Shape;294;p23"/>
          <p:cNvSpPr txBox="1"/>
          <p:nvPr/>
        </p:nvSpPr>
        <p:spPr>
          <a:xfrm>
            <a:off x="1858375" y="5088025"/>
            <a:ext cx="993900" cy="95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800">
                <a:solidFill>
                  <a:srgbClr val="434343"/>
                </a:solidFill>
              </a:rPr>
              <a:t>10 cm</a:t>
            </a:r>
            <a:endParaRPr sz="800">
              <a:solidFill>
                <a:srgbClr val="434343"/>
              </a:solidFill>
            </a:endParaRPr>
          </a:p>
        </p:txBody>
      </p:sp>
      <p:pic>
        <p:nvPicPr>
          <p:cNvPr id="33" name="Google Shape;295;p23"/>
          <p:cNvPicPr preferRelativeResize="0"/>
          <p:nvPr/>
        </p:nvPicPr>
        <p:blipFill>
          <a:blip r:embed="rId3">
            <a:alphaModFix/>
          </a:blip>
          <a:stretch>
            <a:fillRect/>
          </a:stretch>
        </p:blipFill>
        <p:spPr>
          <a:xfrm>
            <a:off x="4567450" y="2661824"/>
            <a:ext cx="4567448" cy="2231449"/>
          </a:xfrm>
          <a:prstGeom prst="rect">
            <a:avLst/>
          </a:prstGeom>
          <a:noFill/>
          <a:ln>
            <a:noFill/>
          </a:ln>
        </p:spPr>
      </p:pic>
      <p:sp>
        <p:nvSpPr>
          <p:cNvPr id="34" name="Google Shape;296;p23"/>
          <p:cNvSpPr txBox="1"/>
          <p:nvPr/>
        </p:nvSpPr>
        <p:spPr>
          <a:xfrm>
            <a:off x="4813300" y="2829350"/>
            <a:ext cx="1035600" cy="52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200" b="1"/>
              <a:t>CsI</a:t>
            </a:r>
            <a:endParaRPr sz="1200" b="1"/>
          </a:p>
          <a:p>
            <a:pPr marL="0" lvl="0" indent="0" algn="l" rtl="0">
              <a:spcBef>
                <a:spcPts val="0"/>
              </a:spcBef>
              <a:spcAft>
                <a:spcPts val="0"/>
              </a:spcAft>
              <a:buNone/>
            </a:pPr>
            <a:r>
              <a:rPr lang="it" sz="1000"/>
              <a:t>R</a:t>
            </a:r>
            <a:r>
              <a:rPr lang="it" sz="1000" baseline="-25000"/>
              <a:t>M</a:t>
            </a:r>
            <a:r>
              <a:rPr lang="it" sz="1000"/>
              <a:t> =  3.6 cm</a:t>
            </a:r>
            <a:endParaRPr sz="1000"/>
          </a:p>
        </p:txBody>
      </p:sp>
      <p:sp>
        <p:nvSpPr>
          <p:cNvPr id="3" name="TextBox 2"/>
          <p:cNvSpPr txBox="1"/>
          <p:nvPr/>
        </p:nvSpPr>
        <p:spPr>
          <a:xfrm>
            <a:off x="120123" y="1876997"/>
            <a:ext cx="8429550"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800" b="0" i="0" u="none" strike="noStrike" cap="none" spc="0" normalizeH="0" baseline="0" dirty="0" smtClean="0">
                <a:ln>
                  <a:noFill/>
                </a:ln>
                <a:solidFill>
                  <a:srgbClr val="000000"/>
                </a:solidFill>
                <a:effectLst/>
                <a:uFill>
                  <a:solidFill>
                    <a:srgbClr val="464653"/>
                  </a:solidFill>
                </a:uFill>
                <a:latin typeface="+mn-lt"/>
                <a:ea typeface="+mn-ea"/>
                <a:cs typeface="+mn-cs"/>
                <a:sym typeface="Helvetica"/>
              </a:rPr>
              <a:t>More practical</a:t>
            </a:r>
            <a:r>
              <a:rPr kumimoji="0" lang="en-US" sz="2800" b="0" i="0" u="none" strike="noStrike" cap="none" spc="0" normalizeH="0" dirty="0" smtClean="0">
                <a:ln>
                  <a:noFill/>
                </a:ln>
                <a:solidFill>
                  <a:srgbClr val="000000"/>
                </a:solidFill>
                <a:effectLst/>
                <a:uFill>
                  <a:solidFill>
                    <a:srgbClr val="464653"/>
                  </a:solidFill>
                </a:uFill>
                <a:latin typeface="+mn-lt"/>
                <a:ea typeface="+mn-ea"/>
                <a:cs typeface="+mn-cs"/>
                <a:sym typeface="Helvetica"/>
              </a:rPr>
              <a:t> example (</a:t>
            </a:r>
            <a:r>
              <a:rPr kumimoji="0" lang="en-US" sz="2800" b="0" i="0" u="none" strike="noStrike" cap="none" spc="0" normalizeH="0" smtClean="0">
                <a:ln>
                  <a:noFill/>
                </a:ln>
                <a:solidFill>
                  <a:srgbClr val="000000"/>
                </a:solidFill>
                <a:effectLst/>
                <a:uFill>
                  <a:solidFill>
                    <a:srgbClr val="464653"/>
                  </a:solidFill>
                </a:uFill>
                <a:latin typeface="+mn-lt"/>
                <a:ea typeface="+mn-ea"/>
                <a:cs typeface="+mn-cs"/>
                <a:sym typeface="Helvetica"/>
              </a:rPr>
              <a:t>front &amp; rear compartments):</a:t>
            </a:r>
            <a:endParaRPr kumimoji="0" lang="en-US" sz="2800" b="0" i="0" u="none" strike="noStrike" cap="none" spc="0" normalizeH="0" baseline="0">
              <a:ln>
                <a:noFill/>
              </a:ln>
              <a:solidFill>
                <a:srgbClr val="000000"/>
              </a:solidFill>
              <a:effectLst/>
              <a:uFill>
                <a:solidFill>
                  <a:srgbClr val="464653"/>
                </a:solidFill>
              </a:uFill>
              <a:latin typeface="+mn-lt"/>
              <a:ea typeface="+mn-ea"/>
              <a:cs typeface="+mn-cs"/>
              <a:sym typeface="Helvetica"/>
            </a:endParaRPr>
          </a:p>
        </p:txBody>
      </p:sp>
    </p:spTree>
    <p:extLst>
      <p:ext uri="{BB962C8B-B14F-4D97-AF65-F5344CB8AC3E}">
        <p14:creationId xmlns:p14="http://schemas.microsoft.com/office/powerpoint/2010/main" val="4631769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Measurement of </a:t>
            </a:r>
            <a:r>
              <a:rPr lang="en-US" dirty="0" err="1" smtClean="0"/>
              <a:t>Z</a:t>
            </a:r>
            <a:r>
              <a:rPr lang="en-US" dirty="0" err="1" smtClean="0">
                <a:sym typeface="Wingdings"/>
              </a:rPr>
              <a:t></a:t>
            </a:r>
            <a:r>
              <a:rPr lang="en-US" dirty="0" err="1" smtClean="0"/>
              <a:t>e</a:t>
            </a:r>
            <a:r>
              <a:rPr lang="en-US" baseline="30000" dirty="0" err="1" smtClean="0"/>
              <a:t>+</a:t>
            </a:r>
            <a:r>
              <a:rPr lang="en-US" dirty="0" err="1" smtClean="0"/>
              <a:t>e</a:t>
            </a:r>
            <a:r>
              <a:rPr lang="en-US" baseline="30000" dirty="0" smtClean="0"/>
              <a:t>-</a:t>
            </a:r>
            <a:r>
              <a:rPr lang="en-US" dirty="0" smtClean="0"/>
              <a:t> Recoil Mass</a:t>
            </a:r>
            <a:endParaRPr lang="en-US" dirty="0"/>
          </a:p>
        </p:txBody>
      </p:sp>
      <p:sp>
        <p:nvSpPr>
          <p:cNvPr id="3" name="Slide Number Placeholder 2"/>
          <p:cNvSpPr>
            <a:spLocks noGrp="1"/>
          </p:cNvSpPr>
          <p:nvPr>
            <p:ph type="sldNum" sz="quarter" idx="2"/>
          </p:nvPr>
        </p:nvSpPr>
        <p:spPr/>
        <p:txBody>
          <a:bodyPr/>
          <a:lstStyle/>
          <a:p>
            <a:pPr lvl="0"/>
            <a:fld id="{86CB4B4D-7CA3-9044-876B-883B54F8677D}" type="slidenum">
              <a:rPr lang="uk-UA" smtClean="0"/>
              <a:pPr lvl="0"/>
              <a:t>8</a:t>
            </a:fld>
            <a:endParaRPr lang="uk-UA"/>
          </a:p>
        </p:txBody>
      </p:sp>
      <p:sp>
        <p:nvSpPr>
          <p:cNvPr id="4" name="Text Placeholder 3"/>
          <p:cNvSpPr>
            <a:spLocks noGrp="1"/>
          </p:cNvSpPr>
          <p:nvPr>
            <p:ph type="body" idx="1"/>
          </p:nvPr>
        </p:nvSpPr>
        <p:spPr/>
        <p:txBody>
          <a:bodyPr/>
          <a:lstStyle/>
          <a:p>
            <a:r>
              <a:rPr lang="en-US" dirty="0" smtClean="0"/>
              <a:t>Muons</a:t>
            </a:r>
            <a:endParaRPr lang="en-US" dirty="0"/>
          </a:p>
        </p:txBody>
      </p:sp>
      <p:sp>
        <p:nvSpPr>
          <p:cNvPr id="5" name="Text Placeholder 4"/>
          <p:cNvSpPr>
            <a:spLocks noGrp="1"/>
          </p:cNvSpPr>
          <p:nvPr>
            <p:ph type="body" idx="10"/>
          </p:nvPr>
        </p:nvSpPr>
        <p:spPr/>
        <p:txBody>
          <a:bodyPr/>
          <a:lstStyle/>
          <a:p>
            <a:r>
              <a:rPr lang="en-US" dirty="0" smtClean="0"/>
              <a:t>Electrons</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435" y="1628830"/>
            <a:ext cx="4075638" cy="3952754"/>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8214" y="1628830"/>
            <a:ext cx="4075638" cy="3952754"/>
          </a:xfrm>
          <a:prstGeom prst="rect">
            <a:avLst/>
          </a:prstGeom>
        </p:spPr>
      </p:pic>
      <p:sp>
        <p:nvSpPr>
          <p:cNvPr id="9" name="TextBox 8"/>
          <p:cNvSpPr txBox="1"/>
          <p:nvPr/>
        </p:nvSpPr>
        <p:spPr>
          <a:xfrm>
            <a:off x="1698040" y="5515836"/>
            <a:ext cx="6448238" cy="9541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800" b="0" i="0" u="none" strike="noStrike" cap="none" spc="0" normalizeH="0" dirty="0" smtClean="0">
                <a:ln>
                  <a:noFill/>
                </a:ln>
                <a:solidFill>
                  <a:srgbClr val="000000"/>
                </a:solidFill>
                <a:effectLst/>
                <a:uFill>
                  <a:solidFill>
                    <a:srgbClr val="464653"/>
                  </a:solidFill>
                </a:uFill>
                <a:latin typeface="+mn-lt"/>
                <a:ea typeface="+mn-ea"/>
                <a:cs typeface="+mn-cs"/>
                <a:sym typeface="Wingdings"/>
              </a:rPr>
              <a:t>CDR reference design</a:t>
            </a:r>
          </a:p>
          <a:p>
            <a:pPr marL="0" marR="0" indent="0" algn="ctr" defTabSz="457200" rtl="0" fontAlgn="auto" latinLnBrk="1" hangingPunct="0">
              <a:lnSpc>
                <a:spcPct val="100000"/>
              </a:lnSpc>
              <a:spcBef>
                <a:spcPts val="0"/>
              </a:spcBef>
              <a:spcAft>
                <a:spcPts val="0"/>
              </a:spcAft>
              <a:buClrTx/>
              <a:buSzTx/>
              <a:buFontTx/>
              <a:buNone/>
              <a:tabLst/>
            </a:pPr>
            <a:r>
              <a:rPr lang="en-US" sz="2800" baseline="0" dirty="0" smtClean="0">
                <a:solidFill>
                  <a:srgbClr val="000000"/>
                </a:solidFill>
                <a:sym typeface="Wingdings"/>
              </a:rPr>
              <a:t>(electron </a:t>
            </a:r>
            <a:r>
              <a:rPr lang="en-US" sz="2800" dirty="0" smtClean="0">
                <a:solidFill>
                  <a:srgbClr val="000000"/>
                </a:solidFill>
                <a:sym typeface="Wingdings"/>
              </a:rPr>
              <a:t>tracks with no</a:t>
            </a:r>
            <a:r>
              <a:rPr lang="en-US" sz="2800" baseline="0" dirty="0" smtClean="0">
                <a:solidFill>
                  <a:srgbClr val="000000"/>
                </a:solidFill>
                <a:sym typeface="Wingdings"/>
              </a:rPr>
              <a:t> </a:t>
            </a:r>
            <a:r>
              <a:rPr lang="en-US" sz="2800" baseline="0" dirty="0" err="1" smtClean="0">
                <a:solidFill>
                  <a:srgbClr val="000000"/>
                </a:solidFill>
                <a:sym typeface="Wingdings"/>
              </a:rPr>
              <a:t>Brem</a:t>
            </a:r>
            <a:r>
              <a:rPr lang="en-US" sz="2800" dirty="0" smtClean="0">
                <a:solidFill>
                  <a:srgbClr val="000000"/>
                </a:solidFill>
                <a:sym typeface="Wingdings"/>
              </a:rPr>
              <a:t>. recovery)</a:t>
            </a:r>
          </a:p>
        </p:txBody>
      </p:sp>
      <p:sp>
        <p:nvSpPr>
          <p:cNvPr id="11" name="TextBox 10"/>
          <p:cNvSpPr txBox="1"/>
          <p:nvPr/>
        </p:nvSpPr>
        <p:spPr>
          <a:xfrm>
            <a:off x="2458590" y="2487381"/>
            <a:ext cx="1451677" cy="64632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Muon Track </a:t>
            </a:r>
          </a:p>
          <a:p>
            <a:pPr marL="0" marR="0" indent="0" algn="ctr" defTabSz="457200" rtl="0" fontAlgn="auto" latinLnBrk="1" hangingPunct="0">
              <a:lnSpc>
                <a:spcPct val="100000"/>
              </a:lnSpc>
              <a:spcBef>
                <a:spcPts val="0"/>
              </a:spcBef>
              <a:spcAft>
                <a:spcPts val="0"/>
              </a:spcAft>
              <a:buClrTx/>
              <a:buSzTx/>
              <a:buFontTx/>
              <a:buNone/>
              <a:tabLst/>
            </a:pPr>
            <a:r>
              <a:rPr kumimoji="0" lang="en-US" sz="1800" b="1" i="0" u="none" strike="noStrike" cap="none" spc="0" normalizeH="0" baseline="0" dirty="0" err="1" smtClean="0">
                <a:ln>
                  <a:noFill/>
                </a:ln>
                <a:solidFill>
                  <a:srgbClr val="0432FF"/>
                </a:solidFill>
                <a:effectLst/>
                <a:uFill>
                  <a:solidFill>
                    <a:srgbClr val="464653"/>
                  </a:solidFill>
                </a:uFill>
                <a:latin typeface="+mn-lt"/>
                <a:ea typeface="+mn-ea"/>
                <a:cs typeface="+mn-cs"/>
                <a:sym typeface="Helvetica"/>
              </a:rPr>
              <a:t>Δp</a:t>
            </a:r>
            <a:r>
              <a:rPr kumimoji="0" lang="en-US" sz="1800" b="1"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/p ~0.3%</a:t>
            </a:r>
            <a:endParaRPr kumimoji="0" lang="en-US" sz="1800" b="1" i="0" u="none" strike="noStrike" cap="none" spc="0" normalizeH="0" baseline="0" dirty="0">
              <a:ln>
                <a:noFill/>
              </a:ln>
              <a:solidFill>
                <a:srgbClr val="0432FF"/>
              </a:solidFill>
              <a:effectLst/>
              <a:uFill>
                <a:solidFill>
                  <a:srgbClr val="464653"/>
                </a:solidFill>
              </a:uFill>
              <a:latin typeface="+mn-lt"/>
              <a:ea typeface="+mn-ea"/>
              <a:cs typeface="+mn-cs"/>
              <a:sym typeface="Helvetica"/>
            </a:endParaRPr>
          </a:p>
        </p:txBody>
      </p:sp>
      <p:sp>
        <p:nvSpPr>
          <p:cNvPr id="12" name="TextBox 11"/>
          <p:cNvSpPr txBox="1"/>
          <p:nvPr/>
        </p:nvSpPr>
        <p:spPr>
          <a:xfrm>
            <a:off x="6665906" y="2568405"/>
            <a:ext cx="1759454" cy="92332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Electron Track </a:t>
            </a:r>
          </a:p>
          <a:p>
            <a:pPr marL="0" marR="0" indent="0" algn="ctr" defTabSz="457200" rtl="0" fontAlgn="auto" latinLnBrk="1" hangingPunct="0">
              <a:lnSpc>
                <a:spcPct val="100000"/>
              </a:lnSpc>
              <a:spcBef>
                <a:spcPts val="0"/>
              </a:spcBef>
              <a:spcAft>
                <a:spcPts val="0"/>
              </a:spcAft>
              <a:buClrTx/>
              <a:buSzTx/>
              <a:buFontTx/>
              <a:buNone/>
              <a:tabLst/>
            </a:pPr>
            <a:r>
              <a:rPr kumimoji="0" lang="en-US" sz="1800" b="1" i="0" u="none" strike="noStrike" cap="none" spc="0" normalizeH="0" baseline="0" dirty="0" err="1" smtClean="0">
                <a:ln>
                  <a:noFill/>
                </a:ln>
                <a:solidFill>
                  <a:srgbClr val="0432FF"/>
                </a:solidFill>
                <a:effectLst/>
                <a:uFill>
                  <a:solidFill>
                    <a:srgbClr val="464653"/>
                  </a:solidFill>
                </a:uFill>
                <a:latin typeface="+mn-lt"/>
                <a:ea typeface="+mn-ea"/>
                <a:cs typeface="+mn-cs"/>
                <a:sym typeface="Helvetica"/>
              </a:rPr>
              <a:t>Δp</a:t>
            </a:r>
            <a:r>
              <a:rPr kumimoji="0" lang="en-US" sz="1800" b="1" i="0" u="none" strike="noStrike" cap="none" spc="0" normalizeH="0" baseline="0" dirty="0" smtClean="0">
                <a:ln>
                  <a:noFill/>
                </a:ln>
                <a:solidFill>
                  <a:srgbClr val="0432FF"/>
                </a:solidFill>
                <a:effectLst/>
                <a:uFill>
                  <a:solidFill>
                    <a:srgbClr val="464653"/>
                  </a:solidFill>
                </a:uFill>
                <a:latin typeface="+mn-lt"/>
                <a:ea typeface="+mn-ea"/>
                <a:cs typeface="+mn-cs"/>
                <a:sym typeface="Helvetica"/>
              </a:rPr>
              <a:t>/p tail</a:t>
            </a:r>
            <a:r>
              <a:rPr kumimoji="0" lang="en-US" sz="1800" b="1" i="0" u="none" strike="noStrike" cap="none" spc="0" normalizeH="0" dirty="0" smtClean="0">
                <a:ln>
                  <a:noFill/>
                </a:ln>
                <a:solidFill>
                  <a:srgbClr val="0432FF"/>
                </a:solidFill>
                <a:effectLst/>
                <a:uFill>
                  <a:solidFill>
                    <a:srgbClr val="464653"/>
                  </a:solidFill>
                </a:uFill>
                <a:latin typeface="+mn-lt"/>
                <a:ea typeface="+mn-ea"/>
                <a:cs typeface="+mn-cs"/>
                <a:sym typeface="Helvetica"/>
              </a:rPr>
              <a:t> ~1-2%</a:t>
            </a:r>
          </a:p>
          <a:p>
            <a:pPr marL="0" marR="0" indent="0" algn="ctr" defTabSz="457200" rtl="0" fontAlgn="auto" latinLnBrk="1" hangingPunct="0">
              <a:lnSpc>
                <a:spcPct val="100000"/>
              </a:lnSpc>
              <a:spcBef>
                <a:spcPts val="0"/>
              </a:spcBef>
              <a:spcAft>
                <a:spcPts val="0"/>
              </a:spcAft>
              <a:buClrTx/>
              <a:buSzTx/>
              <a:buFontTx/>
              <a:buNone/>
              <a:tabLst/>
            </a:pPr>
            <a:r>
              <a:rPr lang="en-US" sz="1800" b="1" baseline="0" dirty="0" smtClean="0">
                <a:solidFill>
                  <a:srgbClr val="0432FF"/>
                </a:solidFill>
              </a:rPr>
              <a:t>(two track</a:t>
            </a:r>
            <a:r>
              <a:rPr lang="en-US" sz="1800" b="1" dirty="0" smtClean="0">
                <a:solidFill>
                  <a:srgbClr val="0432FF"/>
                </a:solidFill>
              </a:rPr>
              <a:t>s)</a:t>
            </a:r>
            <a:endParaRPr kumimoji="0" lang="en-US" sz="1800" b="1" i="0" u="none" strike="noStrike" cap="none" spc="0" normalizeH="0" baseline="0" dirty="0">
              <a:ln>
                <a:noFill/>
              </a:ln>
              <a:solidFill>
                <a:srgbClr val="0432FF"/>
              </a:solidFill>
              <a:effectLst/>
              <a:uFill>
                <a:solidFill>
                  <a:srgbClr val="464653"/>
                </a:solidFill>
              </a:uFill>
              <a:latin typeface="+mn-lt"/>
              <a:ea typeface="+mn-ea"/>
              <a:cs typeface="+mn-cs"/>
              <a:sym typeface="Helvetica"/>
            </a:endParaRPr>
          </a:p>
        </p:txBody>
      </p:sp>
      <p:cxnSp>
        <p:nvCxnSpPr>
          <p:cNvPr id="14" name="Straight Connector 13"/>
          <p:cNvCxnSpPr/>
          <p:nvPr/>
        </p:nvCxnSpPr>
        <p:spPr>
          <a:xfrm>
            <a:off x="2083443" y="3032567"/>
            <a:ext cx="0" cy="2129742"/>
          </a:xfrm>
          <a:prstGeom prst="line">
            <a:avLst/>
          </a:prstGeom>
          <a:noFill/>
          <a:ln w="19050" cap="flat">
            <a:solidFill>
              <a:srgbClr val="727CA3"/>
            </a:solidFill>
            <a:prstDash val="solid"/>
            <a:round/>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cxnSp>
        <p:nvCxnSpPr>
          <p:cNvPr id="15" name="Straight Connector 14"/>
          <p:cNvCxnSpPr/>
          <p:nvPr/>
        </p:nvCxnSpPr>
        <p:spPr>
          <a:xfrm>
            <a:off x="2083443" y="4026986"/>
            <a:ext cx="86906" cy="0"/>
          </a:xfrm>
          <a:prstGeom prst="line">
            <a:avLst/>
          </a:prstGeom>
          <a:noFill/>
          <a:ln w="19050" cap="flat">
            <a:solidFill>
              <a:srgbClr val="727CA3"/>
            </a:solidFill>
            <a:prstDash val="solid"/>
            <a:round/>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cxnSp>
        <p:nvCxnSpPr>
          <p:cNvPr id="19" name="Straight Connector 18"/>
          <p:cNvCxnSpPr/>
          <p:nvPr/>
        </p:nvCxnSpPr>
        <p:spPr>
          <a:xfrm>
            <a:off x="6379580" y="4026986"/>
            <a:ext cx="0" cy="1095101"/>
          </a:xfrm>
          <a:prstGeom prst="line">
            <a:avLst/>
          </a:prstGeom>
          <a:noFill/>
          <a:ln w="19050" cap="flat">
            <a:solidFill>
              <a:srgbClr val="727CA3"/>
            </a:solidFill>
            <a:prstDash val="solid"/>
            <a:round/>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cxnSp>
        <p:nvCxnSpPr>
          <p:cNvPr id="20" name="Straight Connector 19"/>
          <p:cNvCxnSpPr/>
          <p:nvPr/>
        </p:nvCxnSpPr>
        <p:spPr>
          <a:xfrm>
            <a:off x="6379580" y="4623376"/>
            <a:ext cx="263884" cy="6499"/>
          </a:xfrm>
          <a:prstGeom prst="line">
            <a:avLst/>
          </a:prstGeom>
          <a:noFill/>
          <a:ln w="19050" cap="flat">
            <a:solidFill>
              <a:srgbClr val="727CA3"/>
            </a:solidFill>
            <a:prstDash val="solid"/>
            <a:round/>
          </a:ln>
          <a:effectLst>
            <a:outerShdw blurRad="38100" dist="25400" dir="5400000" rotWithShape="0">
              <a:srgbClr val="000000">
                <a:alpha val="40000"/>
              </a:srgbClr>
            </a:outerShdw>
          </a:effectLst>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26485163"/>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Muons vs. Electron w/ Tracker Material</a:t>
            </a:r>
            <a:endParaRPr lang="en-US" dirty="0"/>
          </a:p>
        </p:txBody>
      </p:sp>
      <p:sp>
        <p:nvSpPr>
          <p:cNvPr id="3" name="Slide Number Placeholder 2"/>
          <p:cNvSpPr>
            <a:spLocks noGrp="1"/>
          </p:cNvSpPr>
          <p:nvPr>
            <p:ph type="sldNum" sz="quarter" idx="2"/>
          </p:nvPr>
        </p:nvSpPr>
        <p:spPr/>
        <p:txBody>
          <a:bodyPr/>
          <a:lstStyle/>
          <a:p>
            <a:pPr lvl="0"/>
            <a:fld id="{86CB4B4D-7CA3-9044-876B-883B54F8677D}" type="slidenum">
              <a:rPr lang="uk-UA" smtClean="0"/>
              <a:pPr lvl="0"/>
              <a:t>9</a:t>
            </a:fld>
            <a:endParaRPr lang="uk-UA"/>
          </a:p>
        </p:txBody>
      </p:sp>
      <p:sp>
        <p:nvSpPr>
          <p:cNvPr id="7" name="Rectangle 6"/>
          <p:cNvSpPr/>
          <p:nvPr/>
        </p:nvSpPr>
        <p:spPr>
          <a:xfrm>
            <a:off x="0" y="1041400"/>
            <a:ext cx="9144000" cy="5308600"/>
          </a:xfrm>
          <a:prstGeom prst="rect">
            <a:avLst/>
          </a:prstGeom>
          <a:solidFill>
            <a:srgbClr val="FFFFFF"/>
          </a:solidFill>
          <a:ln w="1905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
                <a:solidFill>
                  <a:srgbClr val="000000"/>
                </a:solidFill>
              </a:uFill>
              <a:latin typeface="Gill Sans MT"/>
              <a:ea typeface="Gill Sans MT"/>
              <a:cs typeface="Gill Sans MT"/>
              <a:sym typeface="Gill Sans MT"/>
            </a:endParaRPr>
          </a:p>
        </p:txBody>
      </p:sp>
      <p:pic>
        <p:nvPicPr>
          <p:cNvPr id="8" name="Google Shape;461;p35"/>
          <p:cNvPicPr preferRelativeResize="0"/>
          <p:nvPr/>
        </p:nvPicPr>
        <p:blipFill>
          <a:blip r:embed="rId2">
            <a:alphaModFix/>
          </a:blip>
          <a:stretch>
            <a:fillRect/>
          </a:stretch>
        </p:blipFill>
        <p:spPr>
          <a:xfrm>
            <a:off x="317500" y="1540650"/>
            <a:ext cx="2217051" cy="2116950"/>
          </a:xfrm>
          <a:prstGeom prst="rect">
            <a:avLst/>
          </a:prstGeom>
          <a:noFill/>
          <a:ln>
            <a:noFill/>
          </a:ln>
        </p:spPr>
      </p:pic>
      <p:pic>
        <p:nvPicPr>
          <p:cNvPr id="9" name="Google Shape;462;p35"/>
          <p:cNvPicPr preferRelativeResize="0"/>
          <p:nvPr/>
        </p:nvPicPr>
        <p:blipFill>
          <a:blip r:embed="rId3">
            <a:alphaModFix/>
          </a:blip>
          <a:stretch>
            <a:fillRect/>
          </a:stretch>
        </p:blipFill>
        <p:spPr>
          <a:xfrm>
            <a:off x="2424746" y="1540646"/>
            <a:ext cx="2217051" cy="2116954"/>
          </a:xfrm>
          <a:prstGeom prst="rect">
            <a:avLst/>
          </a:prstGeom>
          <a:noFill/>
          <a:ln>
            <a:noFill/>
          </a:ln>
        </p:spPr>
      </p:pic>
      <p:pic>
        <p:nvPicPr>
          <p:cNvPr id="10" name="Google Shape;463;p35"/>
          <p:cNvPicPr preferRelativeResize="0"/>
          <p:nvPr/>
        </p:nvPicPr>
        <p:blipFill>
          <a:blip r:embed="rId4">
            <a:alphaModFix/>
          </a:blip>
          <a:stretch>
            <a:fillRect/>
          </a:stretch>
        </p:blipFill>
        <p:spPr>
          <a:xfrm>
            <a:off x="4558346" y="1540646"/>
            <a:ext cx="2217051" cy="2116954"/>
          </a:xfrm>
          <a:prstGeom prst="rect">
            <a:avLst/>
          </a:prstGeom>
          <a:noFill/>
          <a:ln>
            <a:noFill/>
          </a:ln>
        </p:spPr>
      </p:pic>
      <p:pic>
        <p:nvPicPr>
          <p:cNvPr id="11" name="Google Shape;464;p35"/>
          <p:cNvPicPr preferRelativeResize="0"/>
          <p:nvPr/>
        </p:nvPicPr>
        <p:blipFill>
          <a:blip r:embed="rId5">
            <a:alphaModFix/>
          </a:blip>
          <a:stretch>
            <a:fillRect/>
          </a:stretch>
        </p:blipFill>
        <p:spPr>
          <a:xfrm>
            <a:off x="6691946" y="1540646"/>
            <a:ext cx="2217051" cy="2116954"/>
          </a:xfrm>
          <a:prstGeom prst="rect">
            <a:avLst/>
          </a:prstGeom>
          <a:noFill/>
          <a:ln>
            <a:noFill/>
          </a:ln>
        </p:spPr>
      </p:pic>
      <p:sp>
        <p:nvSpPr>
          <p:cNvPr id="12" name="Google Shape;465;p35"/>
          <p:cNvSpPr txBox="1"/>
          <p:nvPr/>
        </p:nvSpPr>
        <p:spPr>
          <a:xfrm>
            <a:off x="705350" y="1523550"/>
            <a:ext cx="1440000" cy="1695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t>0.1 X</a:t>
            </a:r>
            <a:r>
              <a:rPr lang="it" sz="1200" b="1" baseline="-25000"/>
              <a:t>0</a:t>
            </a:r>
            <a:endParaRPr sz="1200" b="1" baseline="-25000"/>
          </a:p>
        </p:txBody>
      </p:sp>
      <p:sp>
        <p:nvSpPr>
          <p:cNvPr id="13" name="Google Shape;466;p35"/>
          <p:cNvSpPr txBox="1"/>
          <p:nvPr/>
        </p:nvSpPr>
        <p:spPr>
          <a:xfrm>
            <a:off x="2703799" y="1523550"/>
            <a:ext cx="1505100" cy="1695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t>0.2 X</a:t>
            </a:r>
            <a:r>
              <a:rPr lang="it" sz="1200" b="1" baseline="-25000"/>
              <a:t>0</a:t>
            </a:r>
            <a:endParaRPr sz="1200" b="1" baseline="-25000"/>
          </a:p>
        </p:txBody>
      </p:sp>
      <p:sp>
        <p:nvSpPr>
          <p:cNvPr id="14" name="Google Shape;467;p35"/>
          <p:cNvSpPr txBox="1"/>
          <p:nvPr/>
        </p:nvSpPr>
        <p:spPr>
          <a:xfrm>
            <a:off x="4963122" y="1523550"/>
            <a:ext cx="1532400" cy="1695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t>0.3 X</a:t>
            </a:r>
            <a:r>
              <a:rPr lang="it" sz="1200" b="1" baseline="-25000"/>
              <a:t>0</a:t>
            </a:r>
            <a:endParaRPr sz="1200" b="1" baseline="-25000"/>
          </a:p>
        </p:txBody>
      </p:sp>
      <p:sp>
        <p:nvSpPr>
          <p:cNvPr id="15" name="Google Shape;468;p35"/>
          <p:cNvSpPr txBox="1"/>
          <p:nvPr/>
        </p:nvSpPr>
        <p:spPr>
          <a:xfrm>
            <a:off x="6923952" y="1523550"/>
            <a:ext cx="1641600" cy="1695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t>0.4 X</a:t>
            </a:r>
            <a:r>
              <a:rPr lang="it" sz="1200" b="1" baseline="-25000"/>
              <a:t>0</a:t>
            </a:r>
            <a:endParaRPr sz="1200" b="1" baseline="-25000"/>
          </a:p>
        </p:txBody>
      </p:sp>
      <p:pic>
        <p:nvPicPr>
          <p:cNvPr id="16" name="Google Shape;446;p34"/>
          <p:cNvPicPr preferRelativeResize="0"/>
          <p:nvPr/>
        </p:nvPicPr>
        <p:blipFill>
          <a:blip r:embed="rId6">
            <a:alphaModFix/>
          </a:blip>
          <a:stretch>
            <a:fillRect/>
          </a:stretch>
        </p:blipFill>
        <p:spPr>
          <a:xfrm>
            <a:off x="317500" y="4203700"/>
            <a:ext cx="2247900" cy="2184625"/>
          </a:xfrm>
          <a:prstGeom prst="rect">
            <a:avLst/>
          </a:prstGeom>
          <a:noFill/>
          <a:ln>
            <a:noFill/>
          </a:ln>
        </p:spPr>
      </p:pic>
      <p:pic>
        <p:nvPicPr>
          <p:cNvPr id="17" name="Google Shape;447;p34"/>
          <p:cNvPicPr preferRelativeResize="0"/>
          <p:nvPr/>
        </p:nvPicPr>
        <p:blipFill>
          <a:blip r:embed="rId7">
            <a:alphaModFix/>
          </a:blip>
          <a:stretch>
            <a:fillRect/>
          </a:stretch>
        </p:blipFill>
        <p:spPr>
          <a:xfrm>
            <a:off x="2413000" y="4203700"/>
            <a:ext cx="2247900" cy="2184625"/>
          </a:xfrm>
          <a:prstGeom prst="rect">
            <a:avLst/>
          </a:prstGeom>
          <a:noFill/>
          <a:ln>
            <a:noFill/>
          </a:ln>
        </p:spPr>
      </p:pic>
      <p:pic>
        <p:nvPicPr>
          <p:cNvPr id="18" name="Google Shape;448;p34"/>
          <p:cNvPicPr preferRelativeResize="0"/>
          <p:nvPr/>
        </p:nvPicPr>
        <p:blipFill>
          <a:blip r:embed="rId8">
            <a:alphaModFix/>
          </a:blip>
          <a:stretch>
            <a:fillRect/>
          </a:stretch>
        </p:blipFill>
        <p:spPr>
          <a:xfrm>
            <a:off x="4533900" y="4203700"/>
            <a:ext cx="2247900" cy="2184625"/>
          </a:xfrm>
          <a:prstGeom prst="rect">
            <a:avLst/>
          </a:prstGeom>
          <a:noFill/>
          <a:ln>
            <a:noFill/>
          </a:ln>
        </p:spPr>
      </p:pic>
      <p:pic>
        <p:nvPicPr>
          <p:cNvPr id="19" name="Google Shape;449;p34"/>
          <p:cNvPicPr preferRelativeResize="0"/>
          <p:nvPr/>
        </p:nvPicPr>
        <p:blipFill>
          <a:blip r:embed="rId9">
            <a:alphaModFix/>
          </a:blip>
          <a:stretch>
            <a:fillRect/>
          </a:stretch>
        </p:blipFill>
        <p:spPr>
          <a:xfrm>
            <a:off x="6731000" y="4203700"/>
            <a:ext cx="2247900" cy="2184625"/>
          </a:xfrm>
          <a:prstGeom prst="rect">
            <a:avLst/>
          </a:prstGeom>
          <a:noFill/>
          <a:ln>
            <a:noFill/>
          </a:ln>
        </p:spPr>
      </p:pic>
      <p:sp>
        <p:nvSpPr>
          <p:cNvPr id="24" name="Google Shape;465;p35"/>
          <p:cNvSpPr txBox="1"/>
          <p:nvPr/>
        </p:nvSpPr>
        <p:spPr>
          <a:xfrm>
            <a:off x="718050" y="4152900"/>
            <a:ext cx="1440000" cy="198919"/>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t>0.1 X</a:t>
            </a:r>
            <a:r>
              <a:rPr lang="it" sz="1200" b="1" baseline="-25000"/>
              <a:t>0</a:t>
            </a:r>
            <a:endParaRPr sz="1200" b="1" baseline="-25000" dirty="0"/>
          </a:p>
        </p:txBody>
      </p:sp>
      <p:sp>
        <p:nvSpPr>
          <p:cNvPr id="25" name="Google Shape;466;p35"/>
          <p:cNvSpPr txBox="1"/>
          <p:nvPr/>
        </p:nvSpPr>
        <p:spPr>
          <a:xfrm>
            <a:off x="2767299" y="4152900"/>
            <a:ext cx="1505100" cy="198919"/>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t>0.2 X</a:t>
            </a:r>
            <a:r>
              <a:rPr lang="it" sz="1200" b="1" baseline="-25000"/>
              <a:t>0</a:t>
            </a:r>
            <a:endParaRPr sz="1200" b="1" baseline="-25000" dirty="0"/>
          </a:p>
        </p:txBody>
      </p:sp>
      <p:sp>
        <p:nvSpPr>
          <p:cNvPr id="26" name="Google Shape;467;p35"/>
          <p:cNvSpPr txBox="1"/>
          <p:nvPr/>
        </p:nvSpPr>
        <p:spPr>
          <a:xfrm>
            <a:off x="4937722" y="4152900"/>
            <a:ext cx="1532400" cy="198919"/>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t>0.3 X</a:t>
            </a:r>
            <a:r>
              <a:rPr lang="it" sz="1200" b="1" baseline="-25000"/>
              <a:t>0</a:t>
            </a:r>
            <a:endParaRPr sz="1200" b="1" baseline="-25000" dirty="0"/>
          </a:p>
        </p:txBody>
      </p:sp>
      <p:sp>
        <p:nvSpPr>
          <p:cNvPr id="27" name="Google Shape;468;p35"/>
          <p:cNvSpPr txBox="1"/>
          <p:nvPr/>
        </p:nvSpPr>
        <p:spPr>
          <a:xfrm>
            <a:off x="6962052" y="4152900"/>
            <a:ext cx="1641600" cy="198919"/>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200" b="1"/>
              <a:t>0.4 X</a:t>
            </a:r>
            <a:r>
              <a:rPr lang="it" sz="1200" b="1" baseline="-25000"/>
              <a:t>0</a:t>
            </a:r>
            <a:endParaRPr sz="1200" b="1" baseline="-25000"/>
          </a:p>
        </p:txBody>
      </p:sp>
      <p:sp>
        <p:nvSpPr>
          <p:cNvPr id="28" name="TextBox 27"/>
          <p:cNvSpPr txBox="1"/>
          <p:nvPr/>
        </p:nvSpPr>
        <p:spPr>
          <a:xfrm>
            <a:off x="151925" y="1083294"/>
            <a:ext cx="1185580"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1" i="0" u="none" strike="noStrike" cap="none" spc="0" normalizeH="0" baseline="0" dirty="0" smtClean="0">
                <a:ln>
                  <a:noFill/>
                </a:ln>
                <a:solidFill>
                  <a:srgbClr val="000000"/>
                </a:solidFill>
                <a:effectLst/>
                <a:uFill>
                  <a:solidFill>
                    <a:srgbClr val="464653"/>
                  </a:solidFill>
                </a:uFill>
                <a:latin typeface="+mn-lt"/>
                <a:ea typeface="+mn-ea"/>
                <a:cs typeface="+mn-cs"/>
                <a:sym typeface="Helvetica"/>
              </a:rPr>
              <a:t>Muons:</a:t>
            </a:r>
            <a:endParaRPr kumimoji="0" lang="en-US" sz="2400" b="1" i="0" u="none" strike="noStrike" cap="none" spc="0" normalizeH="0" baseline="0" dirty="0">
              <a:ln>
                <a:noFill/>
              </a:ln>
              <a:solidFill>
                <a:srgbClr val="000000"/>
              </a:solidFill>
              <a:effectLst/>
              <a:uFill>
                <a:solidFill>
                  <a:srgbClr val="464653"/>
                </a:solidFill>
              </a:uFill>
              <a:latin typeface="+mn-lt"/>
              <a:ea typeface="+mn-ea"/>
              <a:cs typeface="+mn-cs"/>
              <a:sym typeface="Helvetica"/>
            </a:endParaRPr>
          </a:p>
        </p:txBody>
      </p:sp>
      <p:sp>
        <p:nvSpPr>
          <p:cNvPr id="29" name="TextBox 28"/>
          <p:cNvSpPr txBox="1"/>
          <p:nvPr/>
        </p:nvSpPr>
        <p:spPr>
          <a:xfrm>
            <a:off x="126525" y="3742037"/>
            <a:ext cx="1597551"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1" i="0" u="none" strike="noStrike" cap="none" spc="0" normalizeH="0" baseline="0" smtClean="0">
                <a:ln>
                  <a:noFill/>
                </a:ln>
                <a:solidFill>
                  <a:srgbClr val="000000"/>
                </a:solidFill>
                <a:effectLst/>
                <a:uFill>
                  <a:solidFill>
                    <a:srgbClr val="464653"/>
                  </a:solidFill>
                </a:uFill>
                <a:latin typeface="+mn-lt"/>
                <a:ea typeface="+mn-ea"/>
                <a:cs typeface="+mn-cs"/>
                <a:sym typeface="Helvetica"/>
              </a:rPr>
              <a:t>Electrons</a:t>
            </a:r>
            <a:r>
              <a:rPr kumimoji="0" lang="en-US" sz="2400" b="1" i="0" u="none" strike="noStrike" cap="none" spc="0" normalizeH="0" baseline="0" dirty="0" smtClean="0">
                <a:ln>
                  <a:noFill/>
                </a:ln>
                <a:solidFill>
                  <a:srgbClr val="000000"/>
                </a:solidFill>
                <a:effectLst/>
                <a:uFill>
                  <a:solidFill>
                    <a:srgbClr val="464653"/>
                  </a:solidFill>
                </a:uFill>
                <a:latin typeface="+mn-lt"/>
                <a:ea typeface="+mn-ea"/>
                <a:cs typeface="+mn-cs"/>
                <a:sym typeface="Helvetica"/>
              </a:rPr>
              <a:t>:</a:t>
            </a:r>
            <a:endParaRPr kumimoji="0" lang="en-US" sz="2400" b="1" i="0" u="none" strike="noStrike" cap="none" spc="0" normalizeH="0" baseline="0" dirty="0">
              <a:ln>
                <a:noFill/>
              </a:ln>
              <a:solidFill>
                <a:srgbClr val="000000"/>
              </a:solidFill>
              <a:effectLst/>
              <a:uFill>
                <a:solidFill>
                  <a:srgbClr val="464653"/>
                </a:solidFill>
              </a:uFill>
              <a:latin typeface="+mn-lt"/>
              <a:ea typeface="+mn-ea"/>
              <a:cs typeface="+mn-cs"/>
              <a:sym typeface="Helvetica"/>
            </a:endParaRPr>
          </a:p>
        </p:txBody>
      </p:sp>
    </p:spTree>
    <p:extLst>
      <p:ext uri="{BB962C8B-B14F-4D97-AF65-F5344CB8AC3E}">
        <p14:creationId xmlns:p14="http://schemas.microsoft.com/office/powerpoint/2010/main" val="15908751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Theme">
  <a:themeElements>
    <a:clrScheme name="Default">
      <a:dk1>
        <a:srgbClr val="464653"/>
      </a:dk1>
      <a:lt1>
        <a:srgbClr val="FFFFFF"/>
      </a:lt1>
      <a:dk2>
        <a:srgbClr val="A7A7A7"/>
      </a:dk2>
      <a:lt2>
        <a:srgbClr val="535353"/>
      </a:lt2>
      <a:accent1>
        <a:srgbClr val="727CA3"/>
      </a:accent1>
      <a:accent2>
        <a:srgbClr val="9FB8CD"/>
      </a:accent2>
      <a:accent3>
        <a:srgbClr val="D2DA7A"/>
      </a:accent3>
      <a:accent4>
        <a:srgbClr val="FADA7A"/>
      </a:accent4>
      <a:accent5>
        <a:srgbClr val="B88472"/>
      </a:accent5>
      <a:accent6>
        <a:srgbClr val="8E736A"/>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430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outerShdw blurRad="38100" dist="25400" dir="5400000" rotWithShape="0">
              <a:srgbClr val="000000">
                <a:alpha val="4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flat">
          <a:solidFill>
            <a:srgbClr val="727CA3"/>
          </a:solidFill>
          <a:prstDash val="solid"/>
          <a:round/>
        </a:ln>
        <a:effectLst>
          <a:outerShdw blurRad="50800" dist="43000" dir="5400000" rotWithShape="0">
            <a:srgbClr val="000000">
              <a:alpha val="40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
              <a:solidFill>
                <a:srgbClr val="000000"/>
              </a:solidFill>
            </a:uFill>
            <a:latin typeface="Gill Sans MT"/>
            <a:ea typeface="Gill Sans MT"/>
            <a:cs typeface="Gill Sans MT"/>
            <a:sym typeface="Gill Sans M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rgbClr val="727CA3"/>
          </a:solidFill>
          <a:prstDash val="solid"/>
          <a:round/>
        </a:ln>
        <a:effectLst>
          <a:outerShdw blurRad="38100" dist="25400" dir="5400000" rotWithShape="0">
            <a:srgbClr val="000000">
              <a:alpha val="40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ctr" defTabSz="457200" rtl="0" fontAlgn="auto" latinLnBrk="1" hangingPunct="0">
          <a:lnSpc>
            <a:spcPct val="100000"/>
          </a:lnSpc>
          <a:spcBef>
            <a:spcPts val="0"/>
          </a:spcBef>
          <a:spcAft>
            <a:spcPts val="0"/>
          </a:spcAft>
          <a:buClrTx/>
          <a:buSzTx/>
          <a:buFontTx/>
          <a:buNone/>
          <a:tabLst/>
          <a:defRPr kumimoji="0" sz="1400" b="0" i="0" u="none" strike="noStrike" cap="none" spc="0" normalizeH="0" baseline="0">
            <a:ln>
              <a:noFill/>
            </a:ln>
            <a:solidFill>
              <a:srgbClr val="464653"/>
            </a:solidFill>
            <a:effectLst/>
            <a:uFill>
              <a:solidFill>
                <a:srgbClr val="464653"/>
              </a:solidFill>
            </a:uFill>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21682</TotalTime>
  <Words>2946</Words>
  <Application>Microsoft Macintosh PowerPoint</Application>
  <PresentationFormat>On-screen Show (4:3)</PresentationFormat>
  <Paragraphs>667</Paragraphs>
  <Slides>45</Slides>
  <Notes>15</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57" baseType="lpstr">
      <vt:lpstr>Avenir Roman</vt:lpstr>
      <vt:lpstr>Bookman Old Style</vt:lpstr>
      <vt:lpstr>Calibri</vt:lpstr>
      <vt:lpstr>Gill Sans MT</vt:lpstr>
      <vt:lpstr>Helvetica</vt:lpstr>
      <vt:lpstr>Mangal</vt:lpstr>
      <vt:lpstr>Symbol</vt:lpstr>
      <vt:lpstr>Wingdings</vt:lpstr>
      <vt:lpstr>Wingdings 3</vt:lpstr>
      <vt:lpstr>Arial</vt:lpstr>
      <vt:lpstr>Default Theme</vt:lpstr>
      <vt:lpstr>Equation</vt:lpstr>
      <vt:lpstr>Segmented-Crystal Electromagnetic  Precision Calorimeter (S-CEPCal)</vt:lpstr>
      <vt:lpstr>Segmented Crystal Calorimeters for CEPC</vt:lpstr>
      <vt:lpstr>Simulated Detector Geometry</vt:lpstr>
      <vt:lpstr>GEANT4 Views</vt:lpstr>
      <vt:lpstr>Optimization of Crystal Segmentation</vt:lpstr>
      <vt:lpstr>Pair of 45 GeV Electron Showers</vt:lpstr>
      <vt:lpstr>10 GeV p0 Photon Separation</vt:lpstr>
      <vt:lpstr>Measurement of Ze+e- Recoil Mass</vt:lpstr>
      <vt:lpstr>Muons vs. Electron w/ Tracker Material</vt:lpstr>
      <vt:lpstr>Ze+e- Sensitivity Recovery</vt:lpstr>
      <vt:lpstr>Energy Resolution Target:   &lt;3%/√E Stochastic Term</vt:lpstr>
      <vt:lpstr>S-CEPCal Energy Resolution</vt:lpstr>
      <vt:lpstr>Impact of Tracker Material Budget</vt:lpstr>
      <vt:lpstr>Crystal Options</vt:lpstr>
      <vt:lpstr>Cost Estimate (and Power)</vt:lpstr>
      <vt:lpstr>Summary</vt:lpstr>
      <vt:lpstr>PowerPoint Presentation</vt:lpstr>
      <vt:lpstr>Electron Bremsstrahlung in Tracker</vt:lpstr>
      <vt:lpstr>Three Regimes of EM Resolution</vt:lpstr>
      <vt:lpstr>Segmented Crystal Calorimeter Module</vt:lpstr>
      <vt:lpstr>Electron Energy Resolution (no Dead Material)</vt:lpstr>
      <vt:lpstr>Dead Material between Layers</vt:lpstr>
      <vt:lpstr>Impact of Dead Material between Layers</vt:lpstr>
      <vt:lpstr>Impact of Tracker Material</vt:lpstr>
      <vt:lpstr>Imaging Capabilities of Silicon (~1/300)</vt:lpstr>
      <vt:lpstr>S-CEPCal Single EM Shower (High Stat)</vt:lpstr>
      <vt:lpstr>S-CEPCal Single EM Shower (High Stat- Log)</vt:lpstr>
      <vt:lpstr>S-CEPCal Pair of EM Showers (High Stat)</vt:lpstr>
      <vt:lpstr>S-CEPCal Pair of EM Showers (High Stat - Log)</vt:lpstr>
      <vt:lpstr>S-CEPCal Pair of EM Showers (Single Event)</vt:lpstr>
      <vt:lpstr>S-CEPCal Pair of EM Showers (Single Event - Log)</vt:lpstr>
      <vt:lpstr>Electron/p± Discrimination</vt:lpstr>
      <vt:lpstr>Electron/p± Discrimination</vt:lpstr>
      <vt:lpstr>Energy Resolution and Dynamic Range</vt:lpstr>
      <vt:lpstr>Photostatistics</vt:lpstr>
      <vt:lpstr>Small Crystal Geometries for Timing Detectors</vt:lpstr>
      <vt:lpstr>Time-of-Flight Particle ID (R=1.2m)</vt:lpstr>
      <vt:lpstr>Dual-Readout Capability</vt:lpstr>
      <vt:lpstr>Dual-Readout ECAL+HCAL Compatibility</vt:lpstr>
      <vt:lpstr>EM Resolution and Photon Counting</vt:lpstr>
      <vt:lpstr>Conclusions</vt:lpstr>
      <vt:lpstr>Balancing Jets and EM particle resolutions</vt:lpstr>
      <vt:lpstr>Comparisons with CMS and PANDA ECALs</vt:lpstr>
      <vt:lpstr>Silicon Photomultiplier (SiPM) Cells</vt:lpstr>
      <vt:lpstr>Further Possibilities for SiPMs with  High Dynamic Range and Packing Density</vt:lpstr>
    </vt:vector>
  </TitlesOfParts>
  <Company>INFN and Università di Milano Bicocca</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Beam Fast Timing</dc:title>
  <dc:creator>Tommaso Tabarelli de Fatis</dc:creator>
  <cp:lastModifiedBy>Christopher G. Tully</cp:lastModifiedBy>
  <cp:revision>282</cp:revision>
  <cp:lastPrinted>2019-04-15T11:00:04Z</cp:lastPrinted>
  <dcterms:created xsi:type="dcterms:W3CDTF">2016-01-17T23:27:33Z</dcterms:created>
  <dcterms:modified xsi:type="dcterms:W3CDTF">2019-04-16T09:27:27Z</dcterms:modified>
</cp:coreProperties>
</file>