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  <p:sldMasterId id="2147483709" r:id="rId2"/>
  </p:sldMasterIdLst>
  <p:notesMasterIdLst>
    <p:notesMasterId r:id="rId21"/>
  </p:notesMasterIdLst>
  <p:sldIdLst>
    <p:sldId id="256" r:id="rId3"/>
    <p:sldId id="257" r:id="rId4"/>
    <p:sldId id="265" r:id="rId5"/>
    <p:sldId id="289" r:id="rId6"/>
    <p:sldId id="258" r:id="rId7"/>
    <p:sldId id="260" r:id="rId8"/>
    <p:sldId id="264" r:id="rId9"/>
    <p:sldId id="270" r:id="rId10"/>
    <p:sldId id="262" r:id="rId11"/>
    <p:sldId id="292" r:id="rId12"/>
    <p:sldId id="266" r:id="rId13"/>
    <p:sldId id="267" r:id="rId14"/>
    <p:sldId id="290" r:id="rId15"/>
    <p:sldId id="291" r:id="rId16"/>
    <p:sldId id="268" r:id="rId17"/>
    <p:sldId id="261" r:id="rId18"/>
    <p:sldId id="263" r:id="rId19"/>
    <p:sldId id="269" r:id="rId20"/>
  </p:sldIdLst>
  <p:sldSz cx="6858000" cy="5143500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1F2E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4" autoAdjust="0"/>
    <p:restoredTop sz="94660"/>
  </p:normalViewPr>
  <p:slideViewPr>
    <p:cSldViewPr snapToGrid="0">
      <p:cViewPr varScale="1">
        <p:scale>
          <a:sx n="155" d="100"/>
          <a:sy n="155" d="100"/>
        </p:scale>
        <p:origin x="288" y="1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D965D1-09F0-4F3B-8A24-D1993AC9C617}" type="datetimeFigureOut">
              <a:rPr lang="en-GB" smtClean="0"/>
              <a:t>13/04/2019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4CC2F7-CEBA-4292-8D5B-B5693DC785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375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hite and Colou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C8C1A-1BF5-4B59-AC3C-73632A8AD8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100" y="1598400"/>
            <a:ext cx="3944700" cy="1101600"/>
          </a:xfrm>
        </p:spPr>
        <p:txBody>
          <a:bodyPr anchor="b"/>
          <a:lstStyle>
            <a:lvl1pPr algn="l">
              <a:defRPr sz="33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9FAE3-5BF7-4965-9A39-4DF10150BF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8100" y="2701528"/>
            <a:ext cx="3944700" cy="1314000"/>
          </a:xfrm>
        </p:spPr>
        <p:txBody>
          <a:bodyPr>
            <a:normAutofit/>
          </a:bodyPr>
          <a:lstStyle>
            <a:lvl1pPr marL="0" indent="0" algn="l">
              <a:buNone/>
              <a:defRPr sz="150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C72EC3-CD0E-4DAF-AFA9-AA5AC3F2F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66282-696E-4BC8-B8B0-F336AA0FA017}" type="datetime1">
              <a:rPr lang="en-GB" smtClean="0"/>
              <a:t>13/04/2019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B6EE9-35CE-4EDE-8C2A-8C22D6E56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3E84B-B0A3-4B16-A256-83DF69693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744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C913EE-2727-4AD5-A4F4-2BB171BD1452}"/>
              </a:ext>
            </a:extLst>
          </p:cNvPr>
          <p:cNvSpPr/>
          <p:nvPr userDrawn="1"/>
        </p:nvSpPr>
        <p:spPr>
          <a:xfrm>
            <a:off x="0" y="0"/>
            <a:ext cx="6858000" cy="42243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98CD2CEE-C7C6-454F-BABA-D3C681293B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78100" y="335674"/>
            <a:ext cx="6301800" cy="3553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0179F0-3632-4679-B6A5-46A0CB570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A1A33-3FCE-4155-9EE2-6FE5EF3C5DC7}" type="datetime1">
              <a:rPr lang="en-GB" smtClean="0"/>
              <a:t>13/04/2019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3D66F0-0409-41B5-8F0F-17515FC29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2F6746-0473-414F-B00B-B98335701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5AB8804-944C-44FE-AC90-21977F1B78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21618" y="4348123"/>
            <a:ext cx="2357438" cy="690297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dirty="0"/>
              <a:t>Click to add</a:t>
            </a:r>
            <a:br>
              <a:rPr lang="en-US" dirty="0"/>
            </a:br>
            <a:r>
              <a:rPr lang="en-US" dirty="0"/>
              <a:t>image caption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3993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666FB1-7EB8-48D4-BBC6-25C76E69E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9515F-EF3A-4544-A4C7-DB909F882D02}" type="datetime1">
              <a:rPr lang="en-GB" smtClean="0"/>
              <a:t>13/04/2019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08E062-8FFD-4BEA-9E4D-0665BABE6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FD1732-3E34-49BE-8B77-1A0F750E2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1DD2EA03-0958-4D81-9330-2608322C4FF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6858000" cy="426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icon to add full bleed picture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52A7153-D257-4B24-9EEA-C9A3F1D1EE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21618" y="4348123"/>
            <a:ext cx="2357438" cy="690297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dirty="0"/>
              <a:t>Click to add</a:t>
            </a:r>
            <a:br>
              <a:rPr lang="en-US" dirty="0"/>
            </a:br>
            <a:r>
              <a:rPr lang="en-US" dirty="0"/>
              <a:t>image caption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664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4244F-AB7D-4A1B-B659-7C45DEE6D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21212D-E935-40DA-A8C3-8B44174E6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22975-2842-4F46-9E3A-BD83A4AB70A7}" type="datetime1">
              <a:rPr lang="en-GB" smtClean="0"/>
              <a:t>13/04/2019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684AF7-63FF-4F17-8CEC-05F9D0F11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C3E4AC-67E3-4249-9DF5-A4C70E5F1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23925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5926B6-9036-4126-AE1F-8A37EA538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FE109-D549-48E1-9AC0-88A28FCC05A2}" type="datetime1">
              <a:rPr lang="en-GB" smtClean="0"/>
              <a:t>13/04/2019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9A293D-86F4-467C-A6B2-024611FA1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759A11-3108-4192-81AD-C415E0542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658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hite and Colou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C8C1A-1BF5-4B59-AC3C-73632A8AD8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100" y="1598400"/>
            <a:ext cx="3944700" cy="1101600"/>
          </a:xfrm>
        </p:spPr>
        <p:txBody>
          <a:bodyPr anchor="b"/>
          <a:lstStyle>
            <a:lvl1pPr algn="l">
              <a:defRPr sz="33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9FAE3-5BF7-4965-9A39-4DF10150BF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8100" y="2701528"/>
            <a:ext cx="3944700" cy="1314000"/>
          </a:xfrm>
        </p:spPr>
        <p:txBody>
          <a:bodyPr>
            <a:normAutofit/>
          </a:bodyPr>
          <a:lstStyle>
            <a:lvl1pPr marL="0" indent="0" algn="l">
              <a:buNone/>
              <a:defRPr sz="150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C72EC3-CD0E-4DAF-AFA9-AA5AC3F2F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66282-696E-4BC8-B8B0-F336AA0FA017}" type="datetime1">
              <a:rPr lang="en-GB" smtClean="0"/>
              <a:t>13/04/2019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B6EE9-35CE-4EDE-8C2A-8C22D6E56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3E84B-B0A3-4B16-A256-83DF69693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1277E6E-6749-489A-9A65-DFF1D7BE377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900" y="4579200"/>
            <a:ext cx="2613600" cy="453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725" b="0" i="0">
                <a:solidFill>
                  <a:srgbClr val="C00000"/>
                </a:solidFill>
                <a:latin typeface="Rockwell" panose="02060603020205020403" pitchFamily="18" charset="77"/>
              </a:defRPr>
            </a:lvl1pPr>
          </a:lstStyle>
          <a:p>
            <a:pPr lvl="0"/>
            <a:r>
              <a:rPr lang="en-US" dirty="0"/>
              <a:t>bristol.ac.uk/&lt;add </a:t>
            </a:r>
            <a:r>
              <a:rPr lang="en-US" dirty="0" err="1"/>
              <a:t>url</a:t>
            </a:r>
            <a:r>
              <a:rPr lang="en-US" dirty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4945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B2333-4531-4F49-98C7-71CE6B119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100" y="273844"/>
            <a:ext cx="63018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BEE29-071E-4ED4-B0D5-046429DF4F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100" y="1369219"/>
            <a:ext cx="6301800" cy="288845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DB9016-1CC6-48C9-96F5-24F342CEC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7AD8-1FCE-4D4C-86B9-3F1377F62059}" type="datetime1">
              <a:rPr lang="en-GB" smtClean="0"/>
              <a:t>13/04/2019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222F4-7BC9-4ABB-8BD9-5765E7594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36850" y="4361092"/>
            <a:ext cx="1543050" cy="273844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B4C82-F699-4384-99AC-56B3E6E80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12DEA15-72F5-2F41-9ADA-D5477544523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900" y="4579200"/>
            <a:ext cx="2613600" cy="453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725" b="0" i="0">
                <a:solidFill>
                  <a:srgbClr val="C00000"/>
                </a:solidFill>
                <a:latin typeface="Rockwell" panose="02060603020205020403" pitchFamily="18" charset="77"/>
              </a:defRPr>
            </a:lvl1pPr>
          </a:lstStyle>
          <a:p>
            <a:pPr lvl="0"/>
            <a:r>
              <a:rPr lang="en-US" dirty="0"/>
              <a:t>bristol.ac.uk/&lt;add </a:t>
            </a:r>
            <a:r>
              <a:rPr lang="en-US" dirty="0" err="1"/>
              <a:t>url</a:t>
            </a:r>
            <a:r>
              <a:rPr lang="en-US" dirty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9258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hite and 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AEC0E44-31DD-4789-86DE-B6E31155F116}"/>
              </a:ext>
            </a:extLst>
          </p:cNvPr>
          <p:cNvSpPr/>
          <p:nvPr userDrawn="1"/>
        </p:nvSpPr>
        <p:spPr>
          <a:xfrm>
            <a:off x="3354859" y="-3175"/>
            <a:ext cx="3503141" cy="5146675"/>
          </a:xfrm>
          <a:custGeom>
            <a:avLst/>
            <a:gdLst>
              <a:gd name="connsiteX0" fmla="*/ 0 w 3435350"/>
              <a:gd name="connsiteY0" fmla="*/ 0 h 5143500"/>
              <a:gd name="connsiteX1" fmla="*/ 3435350 w 3435350"/>
              <a:gd name="connsiteY1" fmla="*/ 0 h 5143500"/>
              <a:gd name="connsiteX2" fmla="*/ 3435350 w 3435350"/>
              <a:gd name="connsiteY2" fmla="*/ 5143500 h 5143500"/>
              <a:gd name="connsiteX3" fmla="*/ 0 w 3435350"/>
              <a:gd name="connsiteY3" fmla="*/ 5143500 h 5143500"/>
              <a:gd name="connsiteX4" fmla="*/ 0 w 3435350"/>
              <a:gd name="connsiteY4" fmla="*/ 0 h 5143500"/>
              <a:gd name="connsiteX0" fmla="*/ 1476375 w 3435350"/>
              <a:gd name="connsiteY0" fmla="*/ 0 h 5248275"/>
              <a:gd name="connsiteX1" fmla="*/ 3435350 w 3435350"/>
              <a:gd name="connsiteY1" fmla="*/ 104775 h 5248275"/>
              <a:gd name="connsiteX2" fmla="*/ 3435350 w 3435350"/>
              <a:gd name="connsiteY2" fmla="*/ 5248275 h 5248275"/>
              <a:gd name="connsiteX3" fmla="*/ 0 w 3435350"/>
              <a:gd name="connsiteY3" fmla="*/ 5248275 h 5248275"/>
              <a:gd name="connsiteX4" fmla="*/ 1476375 w 3435350"/>
              <a:gd name="connsiteY4" fmla="*/ 0 h 5248275"/>
              <a:gd name="connsiteX0" fmla="*/ 1190625 w 3435350"/>
              <a:gd name="connsiteY0" fmla="*/ 0 h 5162550"/>
              <a:gd name="connsiteX1" fmla="*/ 3435350 w 3435350"/>
              <a:gd name="connsiteY1" fmla="*/ 19050 h 5162550"/>
              <a:gd name="connsiteX2" fmla="*/ 3435350 w 3435350"/>
              <a:gd name="connsiteY2" fmla="*/ 5162550 h 5162550"/>
              <a:gd name="connsiteX3" fmla="*/ 0 w 3435350"/>
              <a:gd name="connsiteY3" fmla="*/ 5162550 h 5162550"/>
              <a:gd name="connsiteX4" fmla="*/ 1190625 w 3435350"/>
              <a:gd name="connsiteY4" fmla="*/ 0 h 5162550"/>
              <a:gd name="connsiteX0" fmla="*/ 1193800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193800 w 3435350"/>
              <a:gd name="connsiteY4" fmla="*/ 0 h 5146675"/>
              <a:gd name="connsiteX0" fmla="*/ 1219200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219200 w 3435350"/>
              <a:gd name="connsiteY4" fmla="*/ 0 h 5146675"/>
              <a:gd name="connsiteX0" fmla="*/ 1190625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190625 w 3435350"/>
              <a:gd name="connsiteY4" fmla="*/ 0 h 5146675"/>
              <a:gd name="connsiteX0" fmla="*/ 1190625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190625 w 3435350"/>
              <a:gd name="connsiteY4" fmla="*/ 0 h 5146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35350" h="5146675">
                <a:moveTo>
                  <a:pt x="1190625" y="0"/>
                </a:moveTo>
                <a:lnTo>
                  <a:pt x="3435350" y="3175"/>
                </a:lnTo>
                <a:lnTo>
                  <a:pt x="3435350" y="5146675"/>
                </a:lnTo>
                <a:lnTo>
                  <a:pt x="0" y="5146675"/>
                </a:lnTo>
                <a:lnTo>
                  <a:pt x="1190625" y="0"/>
                </a:lnTo>
                <a:close/>
              </a:path>
            </a:pathLst>
          </a:custGeom>
          <a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3C8C1A-1BF5-4B59-AC3C-73632A8AD8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100" y="1598400"/>
            <a:ext cx="3944700" cy="1101600"/>
          </a:xfrm>
        </p:spPr>
        <p:txBody>
          <a:bodyPr anchor="b"/>
          <a:lstStyle>
            <a:lvl1pPr algn="l">
              <a:defRPr sz="33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9FAE3-5BF7-4965-9A39-4DF10150BF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8100" y="2701528"/>
            <a:ext cx="3944700" cy="1314000"/>
          </a:xfrm>
        </p:spPr>
        <p:txBody>
          <a:bodyPr>
            <a:normAutofit/>
          </a:bodyPr>
          <a:lstStyle>
            <a:lvl1pPr marL="0" indent="0" algn="l">
              <a:buNone/>
              <a:defRPr sz="150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C72EC3-CD0E-4DAF-AFA9-AA5AC3F2F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D62B8-D7ED-4B07-9A04-1E3FEAB2A48C}" type="datetime1">
              <a:rPr lang="en-GB" smtClean="0"/>
              <a:t>13/04/2019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B6EE9-35CE-4EDE-8C2A-8C22D6E56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3E84B-B0A3-4B16-A256-83DF69693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E125458-BD11-8C48-9624-64B50F13976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900" y="4579200"/>
            <a:ext cx="2613600" cy="453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725" b="0" i="0">
                <a:solidFill>
                  <a:srgbClr val="C00000"/>
                </a:solidFill>
                <a:latin typeface="Rockwell" panose="02060603020205020403" pitchFamily="18" charset="77"/>
              </a:defRPr>
            </a:lvl1pPr>
          </a:lstStyle>
          <a:p>
            <a:pPr lvl="0"/>
            <a:r>
              <a:rPr lang="en-US" dirty="0"/>
              <a:t>bristol.ac.uk/&lt;add </a:t>
            </a:r>
            <a:r>
              <a:rPr lang="en-US" dirty="0" err="1"/>
              <a:t>url</a:t>
            </a:r>
            <a:r>
              <a:rPr lang="en-US" dirty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99015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hite (Insert Image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C8C1A-1BF5-4B59-AC3C-73632A8AD8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100" y="1598400"/>
            <a:ext cx="3944700" cy="1101600"/>
          </a:xfrm>
        </p:spPr>
        <p:txBody>
          <a:bodyPr anchor="b"/>
          <a:lstStyle>
            <a:lvl1pPr algn="l">
              <a:defRPr sz="33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9FAE3-5BF7-4965-9A39-4DF10150BF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8100" y="2701528"/>
            <a:ext cx="3944700" cy="1314000"/>
          </a:xfrm>
        </p:spPr>
        <p:txBody>
          <a:bodyPr>
            <a:normAutofit/>
          </a:bodyPr>
          <a:lstStyle>
            <a:lvl1pPr marL="0" indent="0" algn="l">
              <a:buNone/>
              <a:defRPr sz="150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C72EC3-CD0E-4DAF-AFA9-AA5AC3F2F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66282-696E-4BC8-B8B0-F336AA0FA017}" type="datetime1">
              <a:rPr lang="en-GB" smtClean="0"/>
              <a:t>13/04/2019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B6EE9-35CE-4EDE-8C2A-8C22D6E56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3E84B-B0A3-4B16-A256-83DF69693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07491796-214B-45DE-99F8-B1AF36C957C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73395" y="0"/>
            <a:ext cx="3484605" cy="5143858"/>
          </a:xfrm>
          <a:custGeom>
            <a:avLst/>
            <a:gdLst>
              <a:gd name="connsiteX0" fmla="*/ 0 w 3900487"/>
              <a:gd name="connsiteY0" fmla="*/ 5143500 h 5143500"/>
              <a:gd name="connsiteX1" fmla="*/ 975122 w 3900487"/>
              <a:gd name="connsiteY1" fmla="*/ 0 h 5143500"/>
              <a:gd name="connsiteX2" fmla="*/ 3900487 w 3900487"/>
              <a:gd name="connsiteY2" fmla="*/ 0 h 5143500"/>
              <a:gd name="connsiteX3" fmla="*/ 2925365 w 3900487"/>
              <a:gd name="connsiteY3" fmla="*/ 5143500 h 5143500"/>
              <a:gd name="connsiteX4" fmla="*/ 0 w 3900487"/>
              <a:gd name="connsiteY4" fmla="*/ 5143500 h 5143500"/>
              <a:gd name="connsiteX0" fmla="*/ 0 w 3900487"/>
              <a:gd name="connsiteY0" fmla="*/ 5143500 h 5149287"/>
              <a:gd name="connsiteX1" fmla="*/ 975122 w 3900487"/>
              <a:gd name="connsiteY1" fmla="*/ 0 h 5149287"/>
              <a:gd name="connsiteX2" fmla="*/ 3900487 w 3900487"/>
              <a:gd name="connsiteY2" fmla="*/ 0 h 5149287"/>
              <a:gd name="connsiteX3" fmla="*/ 3897639 w 3900487"/>
              <a:gd name="connsiteY3" fmla="*/ 5149287 h 5149287"/>
              <a:gd name="connsiteX4" fmla="*/ 0 w 3900487"/>
              <a:gd name="connsiteY4" fmla="*/ 5143500 h 5149287"/>
              <a:gd name="connsiteX0" fmla="*/ 0 w 3900487"/>
              <a:gd name="connsiteY0" fmla="*/ 5143500 h 5149287"/>
              <a:gd name="connsiteX1" fmla="*/ 1652241 w 3900487"/>
              <a:gd name="connsiteY1" fmla="*/ 11575 h 5149287"/>
              <a:gd name="connsiteX2" fmla="*/ 3900487 w 3900487"/>
              <a:gd name="connsiteY2" fmla="*/ 0 h 5149287"/>
              <a:gd name="connsiteX3" fmla="*/ 3897639 w 3900487"/>
              <a:gd name="connsiteY3" fmla="*/ 5149287 h 5149287"/>
              <a:gd name="connsiteX4" fmla="*/ 0 w 3900487"/>
              <a:gd name="connsiteY4" fmla="*/ 5143500 h 5149287"/>
              <a:gd name="connsiteX0" fmla="*/ 0 w 3425925"/>
              <a:gd name="connsiteY0" fmla="*/ 5143500 h 5149287"/>
              <a:gd name="connsiteX1" fmla="*/ 1177679 w 3425925"/>
              <a:gd name="connsiteY1" fmla="*/ 11575 h 5149287"/>
              <a:gd name="connsiteX2" fmla="*/ 3425925 w 3425925"/>
              <a:gd name="connsiteY2" fmla="*/ 0 h 5149287"/>
              <a:gd name="connsiteX3" fmla="*/ 3423077 w 3425925"/>
              <a:gd name="connsiteY3" fmla="*/ 5149287 h 5149287"/>
              <a:gd name="connsiteX4" fmla="*/ 0 w 3425925"/>
              <a:gd name="connsiteY4" fmla="*/ 5143500 h 5149287"/>
              <a:gd name="connsiteX0" fmla="*/ 0 w 3425925"/>
              <a:gd name="connsiteY0" fmla="*/ 5143500 h 5149287"/>
              <a:gd name="connsiteX1" fmla="*/ 1183466 w 3425925"/>
              <a:gd name="connsiteY1" fmla="*/ 1 h 5149287"/>
              <a:gd name="connsiteX2" fmla="*/ 3425925 w 3425925"/>
              <a:gd name="connsiteY2" fmla="*/ 0 h 5149287"/>
              <a:gd name="connsiteX3" fmla="*/ 3423077 w 3425925"/>
              <a:gd name="connsiteY3" fmla="*/ 5149287 h 5149287"/>
              <a:gd name="connsiteX4" fmla="*/ 0 w 3425925"/>
              <a:gd name="connsiteY4" fmla="*/ 5143500 h 5149287"/>
              <a:gd name="connsiteX0" fmla="*/ 0 w 3460649"/>
              <a:gd name="connsiteY0" fmla="*/ 5143500 h 5149287"/>
              <a:gd name="connsiteX1" fmla="*/ 1183466 w 3460649"/>
              <a:gd name="connsiteY1" fmla="*/ 1 h 5149287"/>
              <a:gd name="connsiteX2" fmla="*/ 3460649 w 3460649"/>
              <a:gd name="connsiteY2" fmla="*/ 0 h 5149287"/>
              <a:gd name="connsiteX3" fmla="*/ 3423077 w 3460649"/>
              <a:gd name="connsiteY3" fmla="*/ 5149287 h 5149287"/>
              <a:gd name="connsiteX4" fmla="*/ 0 w 3460649"/>
              <a:gd name="connsiteY4" fmla="*/ 5143500 h 5149287"/>
              <a:gd name="connsiteX0" fmla="*/ 0 w 3469436"/>
              <a:gd name="connsiteY0" fmla="*/ 5143500 h 5155075"/>
              <a:gd name="connsiteX1" fmla="*/ 1183466 w 3469436"/>
              <a:gd name="connsiteY1" fmla="*/ 1 h 5155075"/>
              <a:gd name="connsiteX2" fmla="*/ 3460649 w 3469436"/>
              <a:gd name="connsiteY2" fmla="*/ 0 h 5155075"/>
              <a:gd name="connsiteX3" fmla="*/ 3469376 w 3469436"/>
              <a:gd name="connsiteY3" fmla="*/ 5155075 h 5155075"/>
              <a:gd name="connsiteX4" fmla="*/ 0 w 3469436"/>
              <a:gd name="connsiteY4" fmla="*/ 5143500 h 5155075"/>
              <a:gd name="connsiteX0" fmla="*/ 0 w 3469436"/>
              <a:gd name="connsiteY0" fmla="*/ 5155434 h 5155434"/>
              <a:gd name="connsiteX1" fmla="*/ 1183466 w 3469436"/>
              <a:gd name="connsiteY1" fmla="*/ 1 h 5155434"/>
              <a:gd name="connsiteX2" fmla="*/ 3460649 w 3469436"/>
              <a:gd name="connsiteY2" fmla="*/ 0 h 5155434"/>
              <a:gd name="connsiteX3" fmla="*/ 3469376 w 3469436"/>
              <a:gd name="connsiteY3" fmla="*/ 5155075 h 5155434"/>
              <a:gd name="connsiteX4" fmla="*/ 0 w 3469436"/>
              <a:gd name="connsiteY4" fmla="*/ 5155434 h 5155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9436" h="5155434">
                <a:moveTo>
                  <a:pt x="0" y="5155434"/>
                </a:moveTo>
                <a:lnTo>
                  <a:pt x="1183466" y="1"/>
                </a:lnTo>
                <a:lnTo>
                  <a:pt x="3460649" y="0"/>
                </a:lnTo>
                <a:cubicBezTo>
                  <a:pt x="3459700" y="1716429"/>
                  <a:pt x="3470325" y="3438646"/>
                  <a:pt x="3469376" y="5155075"/>
                </a:cubicBezTo>
                <a:lnTo>
                  <a:pt x="0" y="5155434"/>
                </a:lnTo>
                <a:close/>
              </a:path>
            </a:pathLst>
          </a:custGeom>
          <a:noFill/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95FAF894-D14A-224A-B547-7BFD0E4E15D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88900" y="4579200"/>
            <a:ext cx="2613600" cy="453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725" b="0" i="0">
                <a:solidFill>
                  <a:srgbClr val="C00000"/>
                </a:solidFill>
                <a:latin typeface="Rockwell" panose="02060603020205020403" pitchFamily="18" charset="77"/>
              </a:defRPr>
            </a:lvl1pPr>
          </a:lstStyle>
          <a:p>
            <a:pPr lvl="0"/>
            <a:r>
              <a:rPr lang="en-US" dirty="0"/>
              <a:t>bristol.ac.uk/&lt;add </a:t>
            </a:r>
            <a:r>
              <a:rPr lang="en-US" dirty="0" err="1"/>
              <a:t>url</a:t>
            </a:r>
            <a:r>
              <a:rPr lang="en-US" dirty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28901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Colour and 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>
            <a:extLst>
              <a:ext uri="{FF2B5EF4-FFF2-40B4-BE49-F238E27FC236}">
                <a16:creationId xmlns:a16="http://schemas.microsoft.com/office/drawing/2014/main" id="{A903D7F4-2AD2-4C9C-9330-C03E0E70D3F1}"/>
              </a:ext>
            </a:extLst>
          </p:cNvPr>
          <p:cNvSpPr/>
          <p:nvPr userDrawn="1"/>
        </p:nvSpPr>
        <p:spPr>
          <a:xfrm>
            <a:off x="3348681" y="-3175"/>
            <a:ext cx="3509319" cy="5146675"/>
          </a:xfrm>
          <a:custGeom>
            <a:avLst/>
            <a:gdLst>
              <a:gd name="connsiteX0" fmla="*/ 0 w 3435350"/>
              <a:gd name="connsiteY0" fmla="*/ 0 h 5143500"/>
              <a:gd name="connsiteX1" fmla="*/ 3435350 w 3435350"/>
              <a:gd name="connsiteY1" fmla="*/ 0 h 5143500"/>
              <a:gd name="connsiteX2" fmla="*/ 3435350 w 3435350"/>
              <a:gd name="connsiteY2" fmla="*/ 5143500 h 5143500"/>
              <a:gd name="connsiteX3" fmla="*/ 0 w 3435350"/>
              <a:gd name="connsiteY3" fmla="*/ 5143500 h 5143500"/>
              <a:gd name="connsiteX4" fmla="*/ 0 w 3435350"/>
              <a:gd name="connsiteY4" fmla="*/ 0 h 5143500"/>
              <a:gd name="connsiteX0" fmla="*/ 1476375 w 3435350"/>
              <a:gd name="connsiteY0" fmla="*/ 0 h 5248275"/>
              <a:gd name="connsiteX1" fmla="*/ 3435350 w 3435350"/>
              <a:gd name="connsiteY1" fmla="*/ 104775 h 5248275"/>
              <a:gd name="connsiteX2" fmla="*/ 3435350 w 3435350"/>
              <a:gd name="connsiteY2" fmla="*/ 5248275 h 5248275"/>
              <a:gd name="connsiteX3" fmla="*/ 0 w 3435350"/>
              <a:gd name="connsiteY3" fmla="*/ 5248275 h 5248275"/>
              <a:gd name="connsiteX4" fmla="*/ 1476375 w 3435350"/>
              <a:gd name="connsiteY4" fmla="*/ 0 h 5248275"/>
              <a:gd name="connsiteX0" fmla="*/ 1190625 w 3435350"/>
              <a:gd name="connsiteY0" fmla="*/ 0 h 5162550"/>
              <a:gd name="connsiteX1" fmla="*/ 3435350 w 3435350"/>
              <a:gd name="connsiteY1" fmla="*/ 19050 h 5162550"/>
              <a:gd name="connsiteX2" fmla="*/ 3435350 w 3435350"/>
              <a:gd name="connsiteY2" fmla="*/ 5162550 h 5162550"/>
              <a:gd name="connsiteX3" fmla="*/ 0 w 3435350"/>
              <a:gd name="connsiteY3" fmla="*/ 5162550 h 5162550"/>
              <a:gd name="connsiteX4" fmla="*/ 1190625 w 3435350"/>
              <a:gd name="connsiteY4" fmla="*/ 0 h 5162550"/>
              <a:gd name="connsiteX0" fmla="*/ 1193800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193800 w 3435350"/>
              <a:gd name="connsiteY4" fmla="*/ 0 h 5146675"/>
              <a:gd name="connsiteX0" fmla="*/ 1219200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219200 w 3435350"/>
              <a:gd name="connsiteY4" fmla="*/ 0 h 5146675"/>
              <a:gd name="connsiteX0" fmla="*/ 1190625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190625 w 3435350"/>
              <a:gd name="connsiteY4" fmla="*/ 0 h 5146675"/>
              <a:gd name="connsiteX0" fmla="*/ 1190625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190625 w 3435350"/>
              <a:gd name="connsiteY4" fmla="*/ 0 h 5146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35350" h="5146675">
                <a:moveTo>
                  <a:pt x="1190625" y="0"/>
                </a:moveTo>
                <a:lnTo>
                  <a:pt x="3435350" y="3175"/>
                </a:lnTo>
                <a:lnTo>
                  <a:pt x="3435350" y="5146675"/>
                </a:lnTo>
                <a:lnTo>
                  <a:pt x="0" y="5146675"/>
                </a:lnTo>
                <a:lnTo>
                  <a:pt x="1190625" y="0"/>
                </a:lnTo>
                <a:close/>
              </a:path>
            </a:pathLst>
          </a:custGeom>
          <a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3C8C1A-1BF5-4B59-AC3C-73632A8AD8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100" y="1598400"/>
            <a:ext cx="3944700" cy="1101600"/>
          </a:xfrm>
        </p:spPr>
        <p:txBody>
          <a:bodyPr anchor="b"/>
          <a:lstStyle>
            <a:lvl1pPr algn="l">
              <a:defRPr sz="33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9FAE3-5BF7-4965-9A39-4DF10150BF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8100" y="2701528"/>
            <a:ext cx="3944700" cy="1314000"/>
          </a:xfrm>
        </p:spPr>
        <p:txBody>
          <a:bodyPr>
            <a:norm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C72EC3-CD0E-4DAF-AFA9-AA5AC3F2F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E2C485A-CFD1-4426-A587-FCC12D6AD237}" type="datetime1">
              <a:rPr lang="en-GB" smtClean="0"/>
              <a:pPr/>
              <a:t>13/04/2019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B6EE9-35CE-4EDE-8C2A-8C22D6E56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3E84B-B0A3-4B16-A256-83DF69693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7DE1CF8-1877-4310-8670-A269E8016CA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009D4CB-EFF0-2649-8FB4-837FF185511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900" y="4579200"/>
            <a:ext cx="2613600" cy="453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725" b="0" i="0">
                <a:solidFill>
                  <a:schemeClr val="bg1"/>
                </a:solidFill>
                <a:latin typeface="Rockwell" panose="02060603020205020403" pitchFamily="18" charset="77"/>
              </a:defRPr>
            </a:lvl1pPr>
          </a:lstStyle>
          <a:p>
            <a:pPr lvl="0"/>
            <a:r>
              <a:rPr lang="en-US" dirty="0"/>
              <a:t>bristol.ac.uk/&lt;add </a:t>
            </a:r>
            <a:r>
              <a:rPr lang="en-US" dirty="0" err="1"/>
              <a:t>url</a:t>
            </a:r>
            <a:r>
              <a:rPr lang="en-US" dirty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12299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Colour (Insert Image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C8C1A-1BF5-4B59-AC3C-73632A8AD8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100" y="1598400"/>
            <a:ext cx="3944700" cy="1101600"/>
          </a:xfrm>
        </p:spPr>
        <p:txBody>
          <a:bodyPr anchor="b"/>
          <a:lstStyle>
            <a:lvl1pPr algn="l">
              <a:defRPr sz="33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9FAE3-5BF7-4965-9A39-4DF10150BF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8100" y="2701528"/>
            <a:ext cx="3944700" cy="1314000"/>
          </a:xfrm>
        </p:spPr>
        <p:txBody>
          <a:bodyPr>
            <a:norm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C72EC3-CD0E-4DAF-AFA9-AA5AC3F2F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904E3C7-3434-41F6-8009-C52959A159FA}" type="datetime1">
              <a:rPr lang="en-GB" smtClean="0"/>
              <a:pPr/>
              <a:t>13/04/2019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B6EE9-35CE-4EDE-8C2A-8C22D6E56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3E84B-B0A3-4B16-A256-83DF69693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7DE1CF8-1877-4310-8670-A269E8016CA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558EBCF5-E0AC-439B-A35D-E3E76706493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85751" y="0"/>
            <a:ext cx="3472250" cy="5143858"/>
          </a:xfrm>
          <a:custGeom>
            <a:avLst/>
            <a:gdLst>
              <a:gd name="connsiteX0" fmla="*/ 0 w 3900487"/>
              <a:gd name="connsiteY0" fmla="*/ 5143500 h 5143500"/>
              <a:gd name="connsiteX1" fmla="*/ 975122 w 3900487"/>
              <a:gd name="connsiteY1" fmla="*/ 0 h 5143500"/>
              <a:gd name="connsiteX2" fmla="*/ 3900487 w 3900487"/>
              <a:gd name="connsiteY2" fmla="*/ 0 h 5143500"/>
              <a:gd name="connsiteX3" fmla="*/ 2925365 w 3900487"/>
              <a:gd name="connsiteY3" fmla="*/ 5143500 h 5143500"/>
              <a:gd name="connsiteX4" fmla="*/ 0 w 3900487"/>
              <a:gd name="connsiteY4" fmla="*/ 5143500 h 5143500"/>
              <a:gd name="connsiteX0" fmla="*/ 0 w 3900487"/>
              <a:gd name="connsiteY0" fmla="*/ 5143500 h 5149287"/>
              <a:gd name="connsiteX1" fmla="*/ 975122 w 3900487"/>
              <a:gd name="connsiteY1" fmla="*/ 0 h 5149287"/>
              <a:gd name="connsiteX2" fmla="*/ 3900487 w 3900487"/>
              <a:gd name="connsiteY2" fmla="*/ 0 h 5149287"/>
              <a:gd name="connsiteX3" fmla="*/ 3897639 w 3900487"/>
              <a:gd name="connsiteY3" fmla="*/ 5149287 h 5149287"/>
              <a:gd name="connsiteX4" fmla="*/ 0 w 3900487"/>
              <a:gd name="connsiteY4" fmla="*/ 5143500 h 5149287"/>
              <a:gd name="connsiteX0" fmla="*/ 0 w 3900487"/>
              <a:gd name="connsiteY0" fmla="*/ 5143500 h 5149287"/>
              <a:gd name="connsiteX1" fmla="*/ 1652241 w 3900487"/>
              <a:gd name="connsiteY1" fmla="*/ 11575 h 5149287"/>
              <a:gd name="connsiteX2" fmla="*/ 3900487 w 3900487"/>
              <a:gd name="connsiteY2" fmla="*/ 0 h 5149287"/>
              <a:gd name="connsiteX3" fmla="*/ 3897639 w 3900487"/>
              <a:gd name="connsiteY3" fmla="*/ 5149287 h 5149287"/>
              <a:gd name="connsiteX4" fmla="*/ 0 w 3900487"/>
              <a:gd name="connsiteY4" fmla="*/ 5143500 h 5149287"/>
              <a:gd name="connsiteX0" fmla="*/ 0 w 3425925"/>
              <a:gd name="connsiteY0" fmla="*/ 5143500 h 5149287"/>
              <a:gd name="connsiteX1" fmla="*/ 1177679 w 3425925"/>
              <a:gd name="connsiteY1" fmla="*/ 11575 h 5149287"/>
              <a:gd name="connsiteX2" fmla="*/ 3425925 w 3425925"/>
              <a:gd name="connsiteY2" fmla="*/ 0 h 5149287"/>
              <a:gd name="connsiteX3" fmla="*/ 3423077 w 3425925"/>
              <a:gd name="connsiteY3" fmla="*/ 5149287 h 5149287"/>
              <a:gd name="connsiteX4" fmla="*/ 0 w 3425925"/>
              <a:gd name="connsiteY4" fmla="*/ 5143500 h 5149287"/>
              <a:gd name="connsiteX0" fmla="*/ 0 w 3425925"/>
              <a:gd name="connsiteY0" fmla="*/ 5143500 h 5149287"/>
              <a:gd name="connsiteX1" fmla="*/ 1183466 w 3425925"/>
              <a:gd name="connsiteY1" fmla="*/ 1 h 5149287"/>
              <a:gd name="connsiteX2" fmla="*/ 3425925 w 3425925"/>
              <a:gd name="connsiteY2" fmla="*/ 0 h 5149287"/>
              <a:gd name="connsiteX3" fmla="*/ 3423077 w 3425925"/>
              <a:gd name="connsiteY3" fmla="*/ 5149287 h 5149287"/>
              <a:gd name="connsiteX4" fmla="*/ 0 w 3425925"/>
              <a:gd name="connsiteY4" fmla="*/ 5143500 h 5149287"/>
              <a:gd name="connsiteX0" fmla="*/ 0 w 3460649"/>
              <a:gd name="connsiteY0" fmla="*/ 5143500 h 5149287"/>
              <a:gd name="connsiteX1" fmla="*/ 1183466 w 3460649"/>
              <a:gd name="connsiteY1" fmla="*/ 1 h 5149287"/>
              <a:gd name="connsiteX2" fmla="*/ 3460649 w 3460649"/>
              <a:gd name="connsiteY2" fmla="*/ 0 h 5149287"/>
              <a:gd name="connsiteX3" fmla="*/ 3423077 w 3460649"/>
              <a:gd name="connsiteY3" fmla="*/ 5149287 h 5149287"/>
              <a:gd name="connsiteX4" fmla="*/ 0 w 3460649"/>
              <a:gd name="connsiteY4" fmla="*/ 5143500 h 5149287"/>
              <a:gd name="connsiteX0" fmla="*/ 0 w 3469436"/>
              <a:gd name="connsiteY0" fmla="*/ 5143500 h 5155075"/>
              <a:gd name="connsiteX1" fmla="*/ 1183466 w 3469436"/>
              <a:gd name="connsiteY1" fmla="*/ 1 h 5155075"/>
              <a:gd name="connsiteX2" fmla="*/ 3460649 w 3469436"/>
              <a:gd name="connsiteY2" fmla="*/ 0 h 5155075"/>
              <a:gd name="connsiteX3" fmla="*/ 3469376 w 3469436"/>
              <a:gd name="connsiteY3" fmla="*/ 5155075 h 5155075"/>
              <a:gd name="connsiteX4" fmla="*/ 0 w 3469436"/>
              <a:gd name="connsiteY4" fmla="*/ 5143500 h 5155075"/>
              <a:gd name="connsiteX0" fmla="*/ 0 w 3469436"/>
              <a:gd name="connsiteY0" fmla="*/ 5155434 h 5155434"/>
              <a:gd name="connsiteX1" fmla="*/ 1183466 w 3469436"/>
              <a:gd name="connsiteY1" fmla="*/ 1 h 5155434"/>
              <a:gd name="connsiteX2" fmla="*/ 3460649 w 3469436"/>
              <a:gd name="connsiteY2" fmla="*/ 0 h 5155434"/>
              <a:gd name="connsiteX3" fmla="*/ 3469376 w 3469436"/>
              <a:gd name="connsiteY3" fmla="*/ 5155075 h 5155434"/>
              <a:gd name="connsiteX4" fmla="*/ 0 w 3469436"/>
              <a:gd name="connsiteY4" fmla="*/ 5155434 h 5155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9436" h="5155434">
                <a:moveTo>
                  <a:pt x="0" y="5155434"/>
                </a:moveTo>
                <a:lnTo>
                  <a:pt x="1183466" y="1"/>
                </a:lnTo>
                <a:lnTo>
                  <a:pt x="3460649" y="0"/>
                </a:lnTo>
                <a:cubicBezTo>
                  <a:pt x="3459700" y="1716429"/>
                  <a:pt x="3470325" y="3438646"/>
                  <a:pt x="3469376" y="5155075"/>
                </a:cubicBezTo>
                <a:lnTo>
                  <a:pt x="0" y="5155434"/>
                </a:lnTo>
                <a:close/>
              </a:path>
            </a:pathLst>
          </a:custGeom>
          <a:noFill/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27942E05-0A22-B34A-97EA-6B9D6DFB853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88900" y="4579200"/>
            <a:ext cx="2613600" cy="453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725" b="0" i="0">
                <a:solidFill>
                  <a:schemeClr val="bg1"/>
                </a:solidFill>
                <a:latin typeface="Rockwell" panose="02060603020205020403" pitchFamily="18" charset="77"/>
              </a:defRPr>
            </a:lvl1pPr>
          </a:lstStyle>
          <a:p>
            <a:pPr lvl="0"/>
            <a:r>
              <a:rPr lang="en-US" dirty="0"/>
              <a:t>bristol.ac.uk/&lt;add </a:t>
            </a:r>
            <a:r>
              <a:rPr lang="en-US" dirty="0" err="1"/>
              <a:t>url</a:t>
            </a:r>
            <a:r>
              <a:rPr lang="en-US" dirty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2288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B2333-4531-4F49-98C7-71CE6B119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100" y="273844"/>
            <a:ext cx="63018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BEE29-071E-4ED4-B0D5-046429DF4F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100" y="1369219"/>
            <a:ext cx="6301800" cy="28884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DB9016-1CC6-48C9-96F5-24F342CEC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7AD8-1FCE-4D4C-86B9-3F1377F62059}" type="datetime1">
              <a:rPr lang="en-GB" smtClean="0"/>
              <a:t>13/04/2019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222F4-7BC9-4ABB-8BD9-5765E7594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36850" y="4361092"/>
            <a:ext cx="1543050" cy="273844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B4C82-F699-4384-99AC-56B3E6E80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8939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B2333-4531-4F49-98C7-71CE6B119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100" y="680400"/>
            <a:ext cx="3944700" cy="1101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BEE29-071E-4ED4-B0D5-046429DF4F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100" y="1825200"/>
            <a:ext cx="3944700" cy="2502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DB9016-1CC6-48C9-96F5-24F342CEC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96329-32E5-45D1-A44F-3528B41BEAB5}" type="datetime1">
              <a:rPr lang="en-GB" smtClean="0"/>
              <a:t>13/04/2019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222F4-7BC9-4ABB-8BD9-5765E7594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B4C82-F699-4384-99AC-56B3E6E80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F8083C25-9322-4123-BA6A-1F002C5AC1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61765" y="0"/>
            <a:ext cx="2596235" cy="5143500"/>
          </a:xfrm>
          <a:custGeom>
            <a:avLst/>
            <a:gdLst>
              <a:gd name="connsiteX0" fmla="*/ 0 w 3900487"/>
              <a:gd name="connsiteY0" fmla="*/ 5143500 h 5143500"/>
              <a:gd name="connsiteX1" fmla="*/ 975122 w 3900487"/>
              <a:gd name="connsiteY1" fmla="*/ 0 h 5143500"/>
              <a:gd name="connsiteX2" fmla="*/ 3900487 w 3900487"/>
              <a:gd name="connsiteY2" fmla="*/ 0 h 5143500"/>
              <a:gd name="connsiteX3" fmla="*/ 2925365 w 3900487"/>
              <a:gd name="connsiteY3" fmla="*/ 5143500 h 5143500"/>
              <a:gd name="connsiteX4" fmla="*/ 0 w 3900487"/>
              <a:gd name="connsiteY4" fmla="*/ 5143500 h 5143500"/>
              <a:gd name="connsiteX0" fmla="*/ 0 w 3900487"/>
              <a:gd name="connsiteY0" fmla="*/ 5143500 h 5149287"/>
              <a:gd name="connsiteX1" fmla="*/ 975122 w 3900487"/>
              <a:gd name="connsiteY1" fmla="*/ 0 h 5149287"/>
              <a:gd name="connsiteX2" fmla="*/ 3900487 w 3900487"/>
              <a:gd name="connsiteY2" fmla="*/ 0 h 5149287"/>
              <a:gd name="connsiteX3" fmla="*/ 3897639 w 3900487"/>
              <a:gd name="connsiteY3" fmla="*/ 5149287 h 5149287"/>
              <a:gd name="connsiteX4" fmla="*/ 0 w 3900487"/>
              <a:gd name="connsiteY4" fmla="*/ 5143500 h 5149287"/>
              <a:gd name="connsiteX0" fmla="*/ 0 w 3900487"/>
              <a:gd name="connsiteY0" fmla="*/ 5143500 h 5149287"/>
              <a:gd name="connsiteX1" fmla="*/ 1652241 w 3900487"/>
              <a:gd name="connsiteY1" fmla="*/ 11575 h 5149287"/>
              <a:gd name="connsiteX2" fmla="*/ 3900487 w 3900487"/>
              <a:gd name="connsiteY2" fmla="*/ 0 h 5149287"/>
              <a:gd name="connsiteX3" fmla="*/ 3897639 w 3900487"/>
              <a:gd name="connsiteY3" fmla="*/ 5149287 h 5149287"/>
              <a:gd name="connsiteX4" fmla="*/ 0 w 3900487"/>
              <a:gd name="connsiteY4" fmla="*/ 5143500 h 5149287"/>
              <a:gd name="connsiteX0" fmla="*/ 0 w 3425925"/>
              <a:gd name="connsiteY0" fmla="*/ 5143500 h 5149287"/>
              <a:gd name="connsiteX1" fmla="*/ 1177679 w 3425925"/>
              <a:gd name="connsiteY1" fmla="*/ 11575 h 5149287"/>
              <a:gd name="connsiteX2" fmla="*/ 3425925 w 3425925"/>
              <a:gd name="connsiteY2" fmla="*/ 0 h 5149287"/>
              <a:gd name="connsiteX3" fmla="*/ 3423077 w 3425925"/>
              <a:gd name="connsiteY3" fmla="*/ 5149287 h 5149287"/>
              <a:gd name="connsiteX4" fmla="*/ 0 w 3425925"/>
              <a:gd name="connsiteY4" fmla="*/ 5143500 h 5149287"/>
              <a:gd name="connsiteX0" fmla="*/ 0 w 3425925"/>
              <a:gd name="connsiteY0" fmla="*/ 5143500 h 5149287"/>
              <a:gd name="connsiteX1" fmla="*/ 1183466 w 3425925"/>
              <a:gd name="connsiteY1" fmla="*/ 1 h 5149287"/>
              <a:gd name="connsiteX2" fmla="*/ 3425925 w 3425925"/>
              <a:gd name="connsiteY2" fmla="*/ 0 h 5149287"/>
              <a:gd name="connsiteX3" fmla="*/ 3423077 w 3425925"/>
              <a:gd name="connsiteY3" fmla="*/ 5149287 h 5149287"/>
              <a:gd name="connsiteX4" fmla="*/ 0 w 3425925"/>
              <a:gd name="connsiteY4" fmla="*/ 5143500 h 5149287"/>
              <a:gd name="connsiteX0" fmla="*/ 0 w 3460649"/>
              <a:gd name="connsiteY0" fmla="*/ 5143500 h 5149287"/>
              <a:gd name="connsiteX1" fmla="*/ 1183466 w 3460649"/>
              <a:gd name="connsiteY1" fmla="*/ 1 h 5149287"/>
              <a:gd name="connsiteX2" fmla="*/ 3460649 w 3460649"/>
              <a:gd name="connsiteY2" fmla="*/ 0 h 5149287"/>
              <a:gd name="connsiteX3" fmla="*/ 3423077 w 3460649"/>
              <a:gd name="connsiteY3" fmla="*/ 5149287 h 5149287"/>
              <a:gd name="connsiteX4" fmla="*/ 0 w 3460649"/>
              <a:gd name="connsiteY4" fmla="*/ 5143500 h 5149287"/>
              <a:gd name="connsiteX0" fmla="*/ 0 w 3469436"/>
              <a:gd name="connsiteY0" fmla="*/ 5143500 h 5155075"/>
              <a:gd name="connsiteX1" fmla="*/ 1183466 w 3469436"/>
              <a:gd name="connsiteY1" fmla="*/ 1 h 5155075"/>
              <a:gd name="connsiteX2" fmla="*/ 3460649 w 3469436"/>
              <a:gd name="connsiteY2" fmla="*/ 0 h 5155075"/>
              <a:gd name="connsiteX3" fmla="*/ 3469376 w 3469436"/>
              <a:gd name="connsiteY3" fmla="*/ 5155075 h 5155075"/>
              <a:gd name="connsiteX4" fmla="*/ 0 w 3469436"/>
              <a:gd name="connsiteY4" fmla="*/ 5143500 h 5155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9436" h="5155075">
                <a:moveTo>
                  <a:pt x="0" y="5143500"/>
                </a:moveTo>
                <a:lnTo>
                  <a:pt x="1183466" y="1"/>
                </a:lnTo>
                <a:lnTo>
                  <a:pt x="3460649" y="0"/>
                </a:lnTo>
                <a:cubicBezTo>
                  <a:pt x="3459700" y="1716429"/>
                  <a:pt x="3470325" y="3438646"/>
                  <a:pt x="3469376" y="5155075"/>
                </a:cubicBezTo>
                <a:lnTo>
                  <a:pt x="0" y="5143500"/>
                </a:lnTo>
                <a:close/>
              </a:path>
            </a:pathLst>
          </a:custGeom>
          <a:noFill/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D6BC2036-B30E-6043-B50A-570CA1D2624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88900" y="4579200"/>
            <a:ext cx="2613600" cy="453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725" b="0" i="0">
                <a:solidFill>
                  <a:srgbClr val="C00000"/>
                </a:solidFill>
                <a:latin typeface="Rockwell" panose="02060603020205020403" pitchFamily="18" charset="77"/>
              </a:defRPr>
            </a:lvl1pPr>
          </a:lstStyle>
          <a:p>
            <a:pPr lvl="0"/>
            <a:r>
              <a:rPr lang="en-US" dirty="0"/>
              <a:t>bristol.ac.uk/&lt;add </a:t>
            </a:r>
            <a:r>
              <a:rPr lang="en-US" dirty="0" err="1"/>
              <a:t>url</a:t>
            </a:r>
            <a:r>
              <a:rPr lang="en-US" dirty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69751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49E27-7CDD-4911-B193-EF1903B14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EA19B5-91E3-4F4C-A589-6C6C950D6A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8100" y="1369219"/>
            <a:ext cx="3108038" cy="288845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053E6F-F562-4865-866C-DA32BD2446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2" y="1369219"/>
            <a:ext cx="3108038" cy="288845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69F488-B9A6-4E2A-A2EC-51E6AAB58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52901-F037-4335-90F2-449535D19421}" type="datetime1">
              <a:rPr lang="en-GB" smtClean="0"/>
              <a:t>13/04/2019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BD270F-0A31-4F75-86AC-E8F4F8DB1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094246-1144-49DF-80C6-487F327DE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197A8BC3-13F8-984B-8229-2A7787138B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900" y="4579200"/>
            <a:ext cx="2613600" cy="453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725" b="0" i="0">
                <a:solidFill>
                  <a:srgbClr val="C00000"/>
                </a:solidFill>
                <a:latin typeface="Rockwell" panose="02060603020205020403" pitchFamily="18" charset="77"/>
              </a:defRPr>
            </a:lvl1pPr>
          </a:lstStyle>
          <a:p>
            <a:pPr lvl="0"/>
            <a:r>
              <a:rPr lang="en-US" dirty="0"/>
              <a:t>bristol.ac.uk/&lt;add </a:t>
            </a:r>
            <a:r>
              <a:rPr lang="en-US" dirty="0" err="1"/>
              <a:t>url</a:t>
            </a:r>
            <a:r>
              <a:rPr lang="en-US" dirty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74947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49E27-7CDD-4911-B193-EF1903B14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EA19B5-91E3-4F4C-A589-6C6C950D6A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8100" y="1369219"/>
            <a:ext cx="3108038" cy="288845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69F488-B9A6-4E2A-A2EC-51E6AAB58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8A0A7-EE55-43F8-B9FF-48474BF01C62}" type="datetime1">
              <a:rPr lang="en-GB" smtClean="0"/>
              <a:t>13/04/2019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BD270F-0A31-4F75-86AC-E8F4F8DB1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094246-1144-49DF-80C6-487F327DE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24EC5BB-E888-4D27-BEC1-966A6DA6EA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472200" y="1369219"/>
            <a:ext cx="3107700" cy="288845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CE2377D1-53CA-2745-8716-7725DAE786F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88900" y="4579200"/>
            <a:ext cx="2613600" cy="453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725" b="0" i="0">
                <a:solidFill>
                  <a:srgbClr val="C00000"/>
                </a:solidFill>
                <a:latin typeface="Rockwell" panose="02060603020205020403" pitchFamily="18" charset="77"/>
              </a:defRPr>
            </a:lvl1pPr>
          </a:lstStyle>
          <a:p>
            <a:pPr lvl="0"/>
            <a:r>
              <a:rPr lang="en-US" dirty="0"/>
              <a:t>bristol.ac.uk/&lt;add </a:t>
            </a:r>
            <a:r>
              <a:rPr lang="en-US" dirty="0" err="1"/>
              <a:t>url</a:t>
            </a:r>
            <a:r>
              <a:rPr lang="en-US" dirty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63677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98CD2CEE-C7C6-454F-BABA-D3C681293B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78100" y="335674"/>
            <a:ext cx="6301800" cy="3553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0179F0-3632-4679-B6A5-46A0CB570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A1A33-3FCE-4155-9EE2-6FE5EF3C5DC7}" type="datetime1">
              <a:rPr lang="en-GB" smtClean="0"/>
              <a:t>13/04/2019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3D66F0-0409-41B5-8F0F-17515FC29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2F6746-0473-414F-B00B-B98335701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58813F-CBC4-43D6-900B-5F80FF478B19}"/>
              </a:ext>
            </a:extLst>
          </p:cNvPr>
          <p:cNvSpPr/>
          <p:nvPr userDrawn="1"/>
        </p:nvSpPr>
        <p:spPr>
          <a:xfrm>
            <a:off x="0" y="0"/>
            <a:ext cx="6858000" cy="42243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A113D54-2F93-4A2E-8BB5-789218AEBA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21618" y="4348123"/>
            <a:ext cx="2357438" cy="690297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dirty="0"/>
              <a:t>Click to add</a:t>
            </a:r>
            <a:br>
              <a:rPr lang="en-US" dirty="0"/>
            </a:br>
            <a:r>
              <a:rPr lang="en-US" dirty="0"/>
              <a:t>image caption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946DDAE-8847-3443-B3BE-80FA5901A61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88900" y="4579200"/>
            <a:ext cx="2613600" cy="453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725" b="0" i="0">
                <a:solidFill>
                  <a:srgbClr val="C00000"/>
                </a:solidFill>
                <a:latin typeface="Rockwell" panose="02060603020205020403" pitchFamily="18" charset="77"/>
              </a:defRPr>
            </a:lvl1pPr>
          </a:lstStyle>
          <a:p>
            <a:pPr lvl="0"/>
            <a:r>
              <a:rPr lang="en-US" dirty="0"/>
              <a:t>bristol.ac.uk/&lt;add </a:t>
            </a:r>
            <a:r>
              <a:rPr lang="en-US" dirty="0" err="1"/>
              <a:t>url</a:t>
            </a:r>
            <a:r>
              <a:rPr lang="en-US" dirty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72956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666FB1-7EB8-48D4-BBC6-25C76E69E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9515F-EF3A-4544-A4C7-DB909F882D02}" type="datetime1">
              <a:rPr lang="en-GB" smtClean="0"/>
              <a:t>13/04/2019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08E062-8FFD-4BEA-9E4D-0665BABE6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FD1732-3E34-49BE-8B77-1A0F750E2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1DD2EA03-0958-4D81-9330-2608322C4FF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6858000" cy="426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icon to add full bleed picture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69A0CDB-B305-4654-820B-083E7FB4BF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21618" y="4348123"/>
            <a:ext cx="2357438" cy="690297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dirty="0"/>
              <a:t>Click to add</a:t>
            </a:r>
            <a:br>
              <a:rPr lang="en-US" dirty="0"/>
            </a:br>
            <a:r>
              <a:rPr lang="en-US" dirty="0"/>
              <a:t>image caption</a:t>
            </a:r>
            <a:endParaRPr lang="en-GB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0AA0963C-B651-B640-BC38-165F7FE5140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88900" y="4579200"/>
            <a:ext cx="2613600" cy="453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725" b="0" i="0">
                <a:solidFill>
                  <a:srgbClr val="C00000"/>
                </a:solidFill>
                <a:latin typeface="Rockwell" panose="02060603020205020403" pitchFamily="18" charset="77"/>
              </a:defRPr>
            </a:lvl1pPr>
          </a:lstStyle>
          <a:p>
            <a:pPr lvl="0"/>
            <a:r>
              <a:rPr lang="en-US" dirty="0"/>
              <a:t>bristol.ac.uk/&lt;add </a:t>
            </a:r>
            <a:r>
              <a:rPr lang="en-US" dirty="0" err="1"/>
              <a:t>url</a:t>
            </a:r>
            <a:r>
              <a:rPr lang="en-US" dirty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4629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4244F-AB7D-4A1B-B659-7C45DEE6D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21212D-E935-40DA-A8C3-8B44174E6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22975-2842-4F46-9E3A-BD83A4AB70A7}" type="datetime1">
              <a:rPr lang="en-GB" smtClean="0"/>
              <a:t>13/04/2019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684AF7-63FF-4F17-8CEC-05F9D0F11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C3E4AC-67E3-4249-9DF5-A4C70E5F1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D529A111-C21D-B047-914E-10B4799FC3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900" y="4579200"/>
            <a:ext cx="2613600" cy="453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725" b="0" i="0">
                <a:solidFill>
                  <a:srgbClr val="C00000"/>
                </a:solidFill>
                <a:latin typeface="Rockwell" panose="02060603020205020403" pitchFamily="18" charset="77"/>
              </a:defRPr>
            </a:lvl1pPr>
          </a:lstStyle>
          <a:p>
            <a:pPr lvl="0"/>
            <a:r>
              <a:rPr lang="en-US" dirty="0"/>
              <a:t>bristol.ac.uk/&lt;add </a:t>
            </a:r>
            <a:r>
              <a:rPr lang="en-US" dirty="0" err="1"/>
              <a:t>url</a:t>
            </a:r>
            <a:r>
              <a:rPr lang="en-US" dirty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75785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5926B6-9036-4126-AE1F-8A37EA538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FE109-D549-48E1-9AC0-88A28FCC05A2}" type="datetime1">
              <a:rPr lang="en-GB" smtClean="0"/>
              <a:t>13/04/2019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9A293D-86F4-467C-A6B2-024611FA1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759A11-3108-4192-81AD-C415E0542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F2E57762-9124-E349-98A3-4F48BC2BCBD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900" y="4579200"/>
            <a:ext cx="2613600" cy="453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725" b="0" i="0">
                <a:solidFill>
                  <a:srgbClr val="C00000"/>
                </a:solidFill>
                <a:latin typeface="Rockwell" panose="02060603020205020403" pitchFamily="18" charset="77"/>
              </a:defRPr>
            </a:lvl1pPr>
          </a:lstStyle>
          <a:p>
            <a:pPr lvl="0"/>
            <a:r>
              <a:rPr lang="en-US" dirty="0"/>
              <a:t>bristol.ac.uk/&lt;add </a:t>
            </a:r>
            <a:r>
              <a:rPr lang="en-US" dirty="0" err="1"/>
              <a:t>url</a:t>
            </a:r>
            <a:r>
              <a:rPr lang="en-US" dirty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3161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hite and 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AEC0E44-31DD-4789-86DE-B6E31155F116}"/>
              </a:ext>
            </a:extLst>
          </p:cNvPr>
          <p:cNvSpPr/>
          <p:nvPr userDrawn="1"/>
        </p:nvSpPr>
        <p:spPr>
          <a:xfrm>
            <a:off x="3348681" y="-3175"/>
            <a:ext cx="3509319" cy="5146675"/>
          </a:xfrm>
          <a:custGeom>
            <a:avLst/>
            <a:gdLst>
              <a:gd name="connsiteX0" fmla="*/ 0 w 3435350"/>
              <a:gd name="connsiteY0" fmla="*/ 0 h 5143500"/>
              <a:gd name="connsiteX1" fmla="*/ 3435350 w 3435350"/>
              <a:gd name="connsiteY1" fmla="*/ 0 h 5143500"/>
              <a:gd name="connsiteX2" fmla="*/ 3435350 w 3435350"/>
              <a:gd name="connsiteY2" fmla="*/ 5143500 h 5143500"/>
              <a:gd name="connsiteX3" fmla="*/ 0 w 3435350"/>
              <a:gd name="connsiteY3" fmla="*/ 5143500 h 5143500"/>
              <a:gd name="connsiteX4" fmla="*/ 0 w 3435350"/>
              <a:gd name="connsiteY4" fmla="*/ 0 h 5143500"/>
              <a:gd name="connsiteX0" fmla="*/ 1476375 w 3435350"/>
              <a:gd name="connsiteY0" fmla="*/ 0 h 5248275"/>
              <a:gd name="connsiteX1" fmla="*/ 3435350 w 3435350"/>
              <a:gd name="connsiteY1" fmla="*/ 104775 h 5248275"/>
              <a:gd name="connsiteX2" fmla="*/ 3435350 w 3435350"/>
              <a:gd name="connsiteY2" fmla="*/ 5248275 h 5248275"/>
              <a:gd name="connsiteX3" fmla="*/ 0 w 3435350"/>
              <a:gd name="connsiteY3" fmla="*/ 5248275 h 5248275"/>
              <a:gd name="connsiteX4" fmla="*/ 1476375 w 3435350"/>
              <a:gd name="connsiteY4" fmla="*/ 0 h 5248275"/>
              <a:gd name="connsiteX0" fmla="*/ 1190625 w 3435350"/>
              <a:gd name="connsiteY0" fmla="*/ 0 h 5162550"/>
              <a:gd name="connsiteX1" fmla="*/ 3435350 w 3435350"/>
              <a:gd name="connsiteY1" fmla="*/ 19050 h 5162550"/>
              <a:gd name="connsiteX2" fmla="*/ 3435350 w 3435350"/>
              <a:gd name="connsiteY2" fmla="*/ 5162550 h 5162550"/>
              <a:gd name="connsiteX3" fmla="*/ 0 w 3435350"/>
              <a:gd name="connsiteY3" fmla="*/ 5162550 h 5162550"/>
              <a:gd name="connsiteX4" fmla="*/ 1190625 w 3435350"/>
              <a:gd name="connsiteY4" fmla="*/ 0 h 5162550"/>
              <a:gd name="connsiteX0" fmla="*/ 1193800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193800 w 3435350"/>
              <a:gd name="connsiteY4" fmla="*/ 0 h 5146675"/>
              <a:gd name="connsiteX0" fmla="*/ 1219200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219200 w 3435350"/>
              <a:gd name="connsiteY4" fmla="*/ 0 h 5146675"/>
              <a:gd name="connsiteX0" fmla="*/ 1190625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190625 w 3435350"/>
              <a:gd name="connsiteY4" fmla="*/ 0 h 5146675"/>
              <a:gd name="connsiteX0" fmla="*/ 1190625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190625 w 3435350"/>
              <a:gd name="connsiteY4" fmla="*/ 0 h 5146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35350" h="5146675">
                <a:moveTo>
                  <a:pt x="1190625" y="0"/>
                </a:moveTo>
                <a:lnTo>
                  <a:pt x="3435350" y="3175"/>
                </a:lnTo>
                <a:lnTo>
                  <a:pt x="3435350" y="5146675"/>
                </a:lnTo>
                <a:lnTo>
                  <a:pt x="0" y="5146675"/>
                </a:lnTo>
                <a:lnTo>
                  <a:pt x="1190625" y="0"/>
                </a:lnTo>
                <a:close/>
              </a:path>
            </a:pathLst>
          </a:custGeom>
          <a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3C8C1A-1BF5-4B59-AC3C-73632A8AD8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100" y="1598400"/>
            <a:ext cx="3944700" cy="1101600"/>
          </a:xfrm>
        </p:spPr>
        <p:txBody>
          <a:bodyPr anchor="b"/>
          <a:lstStyle>
            <a:lvl1pPr algn="l">
              <a:defRPr sz="33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9FAE3-5BF7-4965-9A39-4DF10150BF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8100" y="2701528"/>
            <a:ext cx="3944700" cy="1314000"/>
          </a:xfrm>
        </p:spPr>
        <p:txBody>
          <a:bodyPr>
            <a:normAutofit/>
          </a:bodyPr>
          <a:lstStyle>
            <a:lvl1pPr marL="0" indent="0" algn="l">
              <a:buNone/>
              <a:defRPr sz="150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C72EC3-CD0E-4DAF-AFA9-AA5AC3F2F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D62B8-D7ED-4B07-9A04-1E3FEAB2A48C}" type="datetime1">
              <a:rPr lang="en-GB" smtClean="0"/>
              <a:t>13/04/2019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B6EE9-35CE-4EDE-8C2A-8C22D6E56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3E84B-B0A3-4B16-A256-83DF69693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264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hite (Insert Image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C8C1A-1BF5-4B59-AC3C-73632A8AD8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100" y="1598400"/>
            <a:ext cx="3944700" cy="1101600"/>
          </a:xfrm>
        </p:spPr>
        <p:txBody>
          <a:bodyPr anchor="b"/>
          <a:lstStyle>
            <a:lvl1pPr algn="l">
              <a:defRPr sz="33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9FAE3-5BF7-4965-9A39-4DF10150BF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8100" y="2701528"/>
            <a:ext cx="3944700" cy="1314000"/>
          </a:xfrm>
        </p:spPr>
        <p:txBody>
          <a:bodyPr>
            <a:normAutofit/>
          </a:bodyPr>
          <a:lstStyle>
            <a:lvl1pPr marL="0" indent="0" algn="l">
              <a:buNone/>
              <a:defRPr sz="150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C72EC3-CD0E-4DAF-AFA9-AA5AC3F2F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66282-696E-4BC8-B8B0-F336AA0FA017}" type="datetime1">
              <a:rPr lang="en-GB" smtClean="0"/>
              <a:t>13/04/2019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B6EE9-35CE-4EDE-8C2A-8C22D6E56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3E84B-B0A3-4B16-A256-83DF69693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07491796-214B-45DE-99F8-B1AF36C957C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79573" y="0"/>
            <a:ext cx="3478427" cy="5143858"/>
          </a:xfrm>
          <a:custGeom>
            <a:avLst/>
            <a:gdLst>
              <a:gd name="connsiteX0" fmla="*/ 0 w 3900487"/>
              <a:gd name="connsiteY0" fmla="*/ 5143500 h 5143500"/>
              <a:gd name="connsiteX1" fmla="*/ 975122 w 3900487"/>
              <a:gd name="connsiteY1" fmla="*/ 0 h 5143500"/>
              <a:gd name="connsiteX2" fmla="*/ 3900487 w 3900487"/>
              <a:gd name="connsiteY2" fmla="*/ 0 h 5143500"/>
              <a:gd name="connsiteX3" fmla="*/ 2925365 w 3900487"/>
              <a:gd name="connsiteY3" fmla="*/ 5143500 h 5143500"/>
              <a:gd name="connsiteX4" fmla="*/ 0 w 3900487"/>
              <a:gd name="connsiteY4" fmla="*/ 5143500 h 5143500"/>
              <a:gd name="connsiteX0" fmla="*/ 0 w 3900487"/>
              <a:gd name="connsiteY0" fmla="*/ 5143500 h 5149287"/>
              <a:gd name="connsiteX1" fmla="*/ 975122 w 3900487"/>
              <a:gd name="connsiteY1" fmla="*/ 0 h 5149287"/>
              <a:gd name="connsiteX2" fmla="*/ 3900487 w 3900487"/>
              <a:gd name="connsiteY2" fmla="*/ 0 h 5149287"/>
              <a:gd name="connsiteX3" fmla="*/ 3897639 w 3900487"/>
              <a:gd name="connsiteY3" fmla="*/ 5149287 h 5149287"/>
              <a:gd name="connsiteX4" fmla="*/ 0 w 3900487"/>
              <a:gd name="connsiteY4" fmla="*/ 5143500 h 5149287"/>
              <a:gd name="connsiteX0" fmla="*/ 0 w 3900487"/>
              <a:gd name="connsiteY0" fmla="*/ 5143500 h 5149287"/>
              <a:gd name="connsiteX1" fmla="*/ 1652241 w 3900487"/>
              <a:gd name="connsiteY1" fmla="*/ 11575 h 5149287"/>
              <a:gd name="connsiteX2" fmla="*/ 3900487 w 3900487"/>
              <a:gd name="connsiteY2" fmla="*/ 0 h 5149287"/>
              <a:gd name="connsiteX3" fmla="*/ 3897639 w 3900487"/>
              <a:gd name="connsiteY3" fmla="*/ 5149287 h 5149287"/>
              <a:gd name="connsiteX4" fmla="*/ 0 w 3900487"/>
              <a:gd name="connsiteY4" fmla="*/ 5143500 h 5149287"/>
              <a:gd name="connsiteX0" fmla="*/ 0 w 3425925"/>
              <a:gd name="connsiteY0" fmla="*/ 5143500 h 5149287"/>
              <a:gd name="connsiteX1" fmla="*/ 1177679 w 3425925"/>
              <a:gd name="connsiteY1" fmla="*/ 11575 h 5149287"/>
              <a:gd name="connsiteX2" fmla="*/ 3425925 w 3425925"/>
              <a:gd name="connsiteY2" fmla="*/ 0 h 5149287"/>
              <a:gd name="connsiteX3" fmla="*/ 3423077 w 3425925"/>
              <a:gd name="connsiteY3" fmla="*/ 5149287 h 5149287"/>
              <a:gd name="connsiteX4" fmla="*/ 0 w 3425925"/>
              <a:gd name="connsiteY4" fmla="*/ 5143500 h 5149287"/>
              <a:gd name="connsiteX0" fmla="*/ 0 w 3425925"/>
              <a:gd name="connsiteY0" fmla="*/ 5143500 h 5149287"/>
              <a:gd name="connsiteX1" fmla="*/ 1183466 w 3425925"/>
              <a:gd name="connsiteY1" fmla="*/ 1 h 5149287"/>
              <a:gd name="connsiteX2" fmla="*/ 3425925 w 3425925"/>
              <a:gd name="connsiteY2" fmla="*/ 0 h 5149287"/>
              <a:gd name="connsiteX3" fmla="*/ 3423077 w 3425925"/>
              <a:gd name="connsiteY3" fmla="*/ 5149287 h 5149287"/>
              <a:gd name="connsiteX4" fmla="*/ 0 w 3425925"/>
              <a:gd name="connsiteY4" fmla="*/ 5143500 h 5149287"/>
              <a:gd name="connsiteX0" fmla="*/ 0 w 3460649"/>
              <a:gd name="connsiteY0" fmla="*/ 5143500 h 5149287"/>
              <a:gd name="connsiteX1" fmla="*/ 1183466 w 3460649"/>
              <a:gd name="connsiteY1" fmla="*/ 1 h 5149287"/>
              <a:gd name="connsiteX2" fmla="*/ 3460649 w 3460649"/>
              <a:gd name="connsiteY2" fmla="*/ 0 h 5149287"/>
              <a:gd name="connsiteX3" fmla="*/ 3423077 w 3460649"/>
              <a:gd name="connsiteY3" fmla="*/ 5149287 h 5149287"/>
              <a:gd name="connsiteX4" fmla="*/ 0 w 3460649"/>
              <a:gd name="connsiteY4" fmla="*/ 5143500 h 5149287"/>
              <a:gd name="connsiteX0" fmla="*/ 0 w 3469436"/>
              <a:gd name="connsiteY0" fmla="*/ 5143500 h 5155075"/>
              <a:gd name="connsiteX1" fmla="*/ 1183466 w 3469436"/>
              <a:gd name="connsiteY1" fmla="*/ 1 h 5155075"/>
              <a:gd name="connsiteX2" fmla="*/ 3460649 w 3469436"/>
              <a:gd name="connsiteY2" fmla="*/ 0 h 5155075"/>
              <a:gd name="connsiteX3" fmla="*/ 3469376 w 3469436"/>
              <a:gd name="connsiteY3" fmla="*/ 5155075 h 5155075"/>
              <a:gd name="connsiteX4" fmla="*/ 0 w 3469436"/>
              <a:gd name="connsiteY4" fmla="*/ 5143500 h 5155075"/>
              <a:gd name="connsiteX0" fmla="*/ 0 w 3469436"/>
              <a:gd name="connsiteY0" fmla="*/ 5155434 h 5155434"/>
              <a:gd name="connsiteX1" fmla="*/ 1183466 w 3469436"/>
              <a:gd name="connsiteY1" fmla="*/ 1 h 5155434"/>
              <a:gd name="connsiteX2" fmla="*/ 3460649 w 3469436"/>
              <a:gd name="connsiteY2" fmla="*/ 0 h 5155434"/>
              <a:gd name="connsiteX3" fmla="*/ 3469376 w 3469436"/>
              <a:gd name="connsiteY3" fmla="*/ 5155075 h 5155434"/>
              <a:gd name="connsiteX4" fmla="*/ 0 w 3469436"/>
              <a:gd name="connsiteY4" fmla="*/ 5155434 h 5155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9436" h="5155434">
                <a:moveTo>
                  <a:pt x="0" y="5155434"/>
                </a:moveTo>
                <a:lnTo>
                  <a:pt x="1183466" y="1"/>
                </a:lnTo>
                <a:lnTo>
                  <a:pt x="3460649" y="0"/>
                </a:lnTo>
                <a:cubicBezTo>
                  <a:pt x="3459700" y="1716429"/>
                  <a:pt x="3470325" y="3438646"/>
                  <a:pt x="3469376" y="5155075"/>
                </a:cubicBezTo>
                <a:lnTo>
                  <a:pt x="0" y="5155434"/>
                </a:lnTo>
                <a:close/>
              </a:path>
            </a:pathLst>
          </a:custGeom>
          <a:noFill/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589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Colour and 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>
            <a:extLst>
              <a:ext uri="{FF2B5EF4-FFF2-40B4-BE49-F238E27FC236}">
                <a16:creationId xmlns:a16="http://schemas.microsoft.com/office/drawing/2014/main" id="{A903D7F4-2AD2-4C9C-9330-C03E0E70D3F1}"/>
              </a:ext>
            </a:extLst>
          </p:cNvPr>
          <p:cNvSpPr/>
          <p:nvPr userDrawn="1"/>
        </p:nvSpPr>
        <p:spPr>
          <a:xfrm>
            <a:off x="3354859" y="-3175"/>
            <a:ext cx="3503141" cy="5146675"/>
          </a:xfrm>
          <a:custGeom>
            <a:avLst/>
            <a:gdLst>
              <a:gd name="connsiteX0" fmla="*/ 0 w 3435350"/>
              <a:gd name="connsiteY0" fmla="*/ 0 h 5143500"/>
              <a:gd name="connsiteX1" fmla="*/ 3435350 w 3435350"/>
              <a:gd name="connsiteY1" fmla="*/ 0 h 5143500"/>
              <a:gd name="connsiteX2" fmla="*/ 3435350 w 3435350"/>
              <a:gd name="connsiteY2" fmla="*/ 5143500 h 5143500"/>
              <a:gd name="connsiteX3" fmla="*/ 0 w 3435350"/>
              <a:gd name="connsiteY3" fmla="*/ 5143500 h 5143500"/>
              <a:gd name="connsiteX4" fmla="*/ 0 w 3435350"/>
              <a:gd name="connsiteY4" fmla="*/ 0 h 5143500"/>
              <a:gd name="connsiteX0" fmla="*/ 1476375 w 3435350"/>
              <a:gd name="connsiteY0" fmla="*/ 0 h 5248275"/>
              <a:gd name="connsiteX1" fmla="*/ 3435350 w 3435350"/>
              <a:gd name="connsiteY1" fmla="*/ 104775 h 5248275"/>
              <a:gd name="connsiteX2" fmla="*/ 3435350 w 3435350"/>
              <a:gd name="connsiteY2" fmla="*/ 5248275 h 5248275"/>
              <a:gd name="connsiteX3" fmla="*/ 0 w 3435350"/>
              <a:gd name="connsiteY3" fmla="*/ 5248275 h 5248275"/>
              <a:gd name="connsiteX4" fmla="*/ 1476375 w 3435350"/>
              <a:gd name="connsiteY4" fmla="*/ 0 h 5248275"/>
              <a:gd name="connsiteX0" fmla="*/ 1190625 w 3435350"/>
              <a:gd name="connsiteY0" fmla="*/ 0 h 5162550"/>
              <a:gd name="connsiteX1" fmla="*/ 3435350 w 3435350"/>
              <a:gd name="connsiteY1" fmla="*/ 19050 h 5162550"/>
              <a:gd name="connsiteX2" fmla="*/ 3435350 w 3435350"/>
              <a:gd name="connsiteY2" fmla="*/ 5162550 h 5162550"/>
              <a:gd name="connsiteX3" fmla="*/ 0 w 3435350"/>
              <a:gd name="connsiteY3" fmla="*/ 5162550 h 5162550"/>
              <a:gd name="connsiteX4" fmla="*/ 1190625 w 3435350"/>
              <a:gd name="connsiteY4" fmla="*/ 0 h 5162550"/>
              <a:gd name="connsiteX0" fmla="*/ 1193800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193800 w 3435350"/>
              <a:gd name="connsiteY4" fmla="*/ 0 h 5146675"/>
              <a:gd name="connsiteX0" fmla="*/ 1219200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219200 w 3435350"/>
              <a:gd name="connsiteY4" fmla="*/ 0 h 5146675"/>
              <a:gd name="connsiteX0" fmla="*/ 1190625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190625 w 3435350"/>
              <a:gd name="connsiteY4" fmla="*/ 0 h 5146675"/>
              <a:gd name="connsiteX0" fmla="*/ 1190625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190625 w 3435350"/>
              <a:gd name="connsiteY4" fmla="*/ 0 h 5146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35350" h="5146675">
                <a:moveTo>
                  <a:pt x="1190625" y="0"/>
                </a:moveTo>
                <a:lnTo>
                  <a:pt x="3435350" y="3175"/>
                </a:lnTo>
                <a:lnTo>
                  <a:pt x="3435350" y="5146675"/>
                </a:lnTo>
                <a:lnTo>
                  <a:pt x="0" y="5146675"/>
                </a:lnTo>
                <a:lnTo>
                  <a:pt x="1190625" y="0"/>
                </a:lnTo>
                <a:close/>
              </a:path>
            </a:pathLst>
          </a:custGeom>
          <a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3C8C1A-1BF5-4B59-AC3C-73632A8AD8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100" y="1598400"/>
            <a:ext cx="3944700" cy="1101600"/>
          </a:xfrm>
        </p:spPr>
        <p:txBody>
          <a:bodyPr anchor="b"/>
          <a:lstStyle>
            <a:lvl1pPr algn="l">
              <a:defRPr sz="33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9FAE3-5BF7-4965-9A39-4DF10150BF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8100" y="2701528"/>
            <a:ext cx="3944700" cy="1314000"/>
          </a:xfrm>
        </p:spPr>
        <p:txBody>
          <a:bodyPr>
            <a:norm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C72EC3-CD0E-4DAF-AFA9-AA5AC3F2F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E2C485A-CFD1-4426-A587-FCC12D6AD237}" type="datetime1">
              <a:rPr lang="en-GB" smtClean="0"/>
              <a:pPr/>
              <a:t>13/04/2019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B6EE9-35CE-4EDE-8C2A-8C22D6E56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3E84B-B0A3-4B16-A256-83DF69693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7DE1CF8-1877-4310-8670-A269E8016CA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2160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Colour (Insert Image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C8C1A-1BF5-4B59-AC3C-73632A8AD8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100" y="1598400"/>
            <a:ext cx="3944700" cy="1101600"/>
          </a:xfrm>
        </p:spPr>
        <p:txBody>
          <a:bodyPr anchor="b"/>
          <a:lstStyle>
            <a:lvl1pPr algn="l">
              <a:defRPr sz="33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9FAE3-5BF7-4965-9A39-4DF10150BF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8100" y="2701528"/>
            <a:ext cx="3944700" cy="1314000"/>
          </a:xfrm>
        </p:spPr>
        <p:txBody>
          <a:bodyPr>
            <a:norm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C72EC3-CD0E-4DAF-AFA9-AA5AC3F2F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904E3C7-3434-41F6-8009-C52959A159FA}" type="datetime1">
              <a:rPr lang="en-GB" smtClean="0"/>
              <a:pPr/>
              <a:t>13/04/2019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B6EE9-35CE-4EDE-8C2A-8C22D6E56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3E84B-B0A3-4B16-A256-83DF69693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7DE1CF8-1877-4310-8670-A269E8016CA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558EBCF5-E0AC-439B-A35D-E3E76706493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85751" y="0"/>
            <a:ext cx="3472249" cy="5143858"/>
          </a:xfrm>
          <a:custGeom>
            <a:avLst/>
            <a:gdLst>
              <a:gd name="connsiteX0" fmla="*/ 0 w 3900487"/>
              <a:gd name="connsiteY0" fmla="*/ 5143500 h 5143500"/>
              <a:gd name="connsiteX1" fmla="*/ 975122 w 3900487"/>
              <a:gd name="connsiteY1" fmla="*/ 0 h 5143500"/>
              <a:gd name="connsiteX2" fmla="*/ 3900487 w 3900487"/>
              <a:gd name="connsiteY2" fmla="*/ 0 h 5143500"/>
              <a:gd name="connsiteX3" fmla="*/ 2925365 w 3900487"/>
              <a:gd name="connsiteY3" fmla="*/ 5143500 h 5143500"/>
              <a:gd name="connsiteX4" fmla="*/ 0 w 3900487"/>
              <a:gd name="connsiteY4" fmla="*/ 5143500 h 5143500"/>
              <a:gd name="connsiteX0" fmla="*/ 0 w 3900487"/>
              <a:gd name="connsiteY0" fmla="*/ 5143500 h 5149287"/>
              <a:gd name="connsiteX1" fmla="*/ 975122 w 3900487"/>
              <a:gd name="connsiteY1" fmla="*/ 0 h 5149287"/>
              <a:gd name="connsiteX2" fmla="*/ 3900487 w 3900487"/>
              <a:gd name="connsiteY2" fmla="*/ 0 h 5149287"/>
              <a:gd name="connsiteX3" fmla="*/ 3897639 w 3900487"/>
              <a:gd name="connsiteY3" fmla="*/ 5149287 h 5149287"/>
              <a:gd name="connsiteX4" fmla="*/ 0 w 3900487"/>
              <a:gd name="connsiteY4" fmla="*/ 5143500 h 5149287"/>
              <a:gd name="connsiteX0" fmla="*/ 0 w 3900487"/>
              <a:gd name="connsiteY0" fmla="*/ 5143500 h 5149287"/>
              <a:gd name="connsiteX1" fmla="*/ 1652241 w 3900487"/>
              <a:gd name="connsiteY1" fmla="*/ 11575 h 5149287"/>
              <a:gd name="connsiteX2" fmla="*/ 3900487 w 3900487"/>
              <a:gd name="connsiteY2" fmla="*/ 0 h 5149287"/>
              <a:gd name="connsiteX3" fmla="*/ 3897639 w 3900487"/>
              <a:gd name="connsiteY3" fmla="*/ 5149287 h 5149287"/>
              <a:gd name="connsiteX4" fmla="*/ 0 w 3900487"/>
              <a:gd name="connsiteY4" fmla="*/ 5143500 h 5149287"/>
              <a:gd name="connsiteX0" fmla="*/ 0 w 3425925"/>
              <a:gd name="connsiteY0" fmla="*/ 5143500 h 5149287"/>
              <a:gd name="connsiteX1" fmla="*/ 1177679 w 3425925"/>
              <a:gd name="connsiteY1" fmla="*/ 11575 h 5149287"/>
              <a:gd name="connsiteX2" fmla="*/ 3425925 w 3425925"/>
              <a:gd name="connsiteY2" fmla="*/ 0 h 5149287"/>
              <a:gd name="connsiteX3" fmla="*/ 3423077 w 3425925"/>
              <a:gd name="connsiteY3" fmla="*/ 5149287 h 5149287"/>
              <a:gd name="connsiteX4" fmla="*/ 0 w 3425925"/>
              <a:gd name="connsiteY4" fmla="*/ 5143500 h 5149287"/>
              <a:gd name="connsiteX0" fmla="*/ 0 w 3425925"/>
              <a:gd name="connsiteY0" fmla="*/ 5143500 h 5149287"/>
              <a:gd name="connsiteX1" fmla="*/ 1183466 w 3425925"/>
              <a:gd name="connsiteY1" fmla="*/ 1 h 5149287"/>
              <a:gd name="connsiteX2" fmla="*/ 3425925 w 3425925"/>
              <a:gd name="connsiteY2" fmla="*/ 0 h 5149287"/>
              <a:gd name="connsiteX3" fmla="*/ 3423077 w 3425925"/>
              <a:gd name="connsiteY3" fmla="*/ 5149287 h 5149287"/>
              <a:gd name="connsiteX4" fmla="*/ 0 w 3425925"/>
              <a:gd name="connsiteY4" fmla="*/ 5143500 h 5149287"/>
              <a:gd name="connsiteX0" fmla="*/ 0 w 3460649"/>
              <a:gd name="connsiteY0" fmla="*/ 5143500 h 5149287"/>
              <a:gd name="connsiteX1" fmla="*/ 1183466 w 3460649"/>
              <a:gd name="connsiteY1" fmla="*/ 1 h 5149287"/>
              <a:gd name="connsiteX2" fmla="*/ 3460649 w 3460649"/>
              <a:gd name="connsiteY2" fmla="*/ 0 h 5149287"/>
              <a:gd name="connsiteX3" fmla="*/ 3423077 w 3460649"/>
              <a:gd name="connsiteY3" fmla="*/ 5149287 h 5149287"/>
              <a:gd name="connsiteX4" fmla="*/ 0 w 3460649"/>
              <a:gd name="connsiteY4" fmla="*/ 5143500 h 5149287"/>
              <a:gd name="connsiteX0" fmla="*/ 0 w 3469436"/>
              <a:gd name="connsiteY0" fmla="*/ 5143500 h 5155075"/>
              <a:gd name="connsiteX1" fmla="*/ 1183466 w 3469436"/>
              <a:gd name="connsiteY1" fmla="*/ 1 h 5155075"/>
              <a:gd name="connsiteX2" fmla="*/ 3460649 w 3469436"/>
              <a:gd name="connsiteY2" fmla="*/ 0 h 5155075"/>
              <a:gd name="connsiteX3" fmla="*/ 3469376 w 3469436"/>
              <a:gd name="connsiteY3" fmla="*/ 5155075 h 5155075"/>
              <a:gd name="connsiteX4" fmla="*/ 0 w 3469436"/>
              <a:gd name="connsiteY4" fmla="*/ 5143500 h 5155075"/>
              <a:gd name="connsiteX0" fmla="*/ 0 w 3469436"/>
              <a:gd name="connsiteY0" fmla="*/ 5155434 h 5155434"/>
              <a:gd name="connsiteX1" fmla="*/ 1183466 w 3469436"/>
              <a:gd name="connsiteY1" fmla="*/ 1 h 5155434"/>
              <a:gd name="connsiteX2" fmla="*/ 3460649 w 3469436"/>
              <a:gd name="connsiteY2" fmla="*/ 0 h 5155434"/>
              <a:gd name="connsiteX3" fmla="*/ 3469376 w 3469436"/>
              <a:gd name="connsiteY3" fmla="*/ 5155075 h 5155434"/>
              <a:gd name="connsiteX4" fmla="*/ 0 w 3469436"/>
              <a:gd name="connsiteY4" fmla="*/ 5155434 h 5155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9436" h="5155434">
                <a:moveTo>
                  <a:pt x="0" y="5155434"/>
                </a:moveTo>
                <a:lnTo>
                  <a:pt x="1183466" y="1"/>
                </a:lnTo>
                <a:lnTo>
                  <a:pt x="3460649" y="0"/>
                </a:lnTo>
                <a:cubicBezTo>
                  <a:pt x="3459700" y="1716429"/>
                  <a:pt x="3470325" y="3438646"/>
                  <a:pt x="3469376" y="5155075"/>
                </a:cubicBezTo>
                <a:lnTo>
                  <a:pt x="0" y="5155434"/>
                </a:lnTo>
                <a:close/>
              </a:path>
            </a:pathLst>
          </a:custGeom>
          <a:noFill/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066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B2333-4531-4F49-98C7-71CE6B119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100" y="680400"/>
            <a:ext cx="3944700" cy="1101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BEE29-071E-4ED4-B0D5-046429DF4F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100" y="1825200"/>
            <a:ext cx="3944700" cy="250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DB9016-1CC6-48C9-96F5-24F342CEC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96329-32E5-45D1-A44F-3528B41BEAB5}" type="datetime1">
              <a:rPr lang="en-GB" smtClean="0"/>
              <a:t>13/04/2019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222F4-7BC9-4ABB-8BD9-5765E7594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B4C82-F699-4384-99AC-56B3E6E80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F8083C25-9322-4123-BA6A-1F002C5AC1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85751" y="0"/>
            <a:ext cx="3472249" cy="5143500"/>
          </a:xfrm>
          <a:custGeom>
            <a:avLst/>
            <a:gdLst>
              <a:gd name="connsiteX0" fmla="*/ 0 w 3900487"/>
              <a:gd name="connsiteY0" fmla="*/ 5143500 h 5143500"/>
              <a:gd name="connsiteX1" fmla="*/ 975122 w 3900487"/>
              <a:gd name="connsiteY1" fmla="*/ 0 h 5143500"/>
              <a:gd name="connsiteX2" fmla="*/ 3900487 w 3900487"/>
              <a:gd name="connsiteY2" fmla="*/ 0 h 5143500"/>
              <a:gd name="connsiteX3" fmla="*/ 2925365 w 3900487"/>
              <a:gd name="connsiteY3" fmla="*/ 5143500 h 5143500"/>
              <a:gd name="connsiteX4" fmla="*/ 0 w 3900487"/>
              <a:gd name="connsiteY4" fmla="*/ 5143500 h 5143500"/>
              <a:gd name="connsiteX0" fmla="*/ 0 w 3900487"/>
              <a:gd name="connsiteY0" fmla="*/ 5143500 h 5149287"/>
              <a:gd name="connsiteX1" fmla="*/ 975122 w 3900487"/>
              <a:gd name="connsiteY1" fmla="*/ 0 h 5149287"/>
              <a:gd name="connsiteX2" fmla="*/ 3900487 w 3900487"/>
              <a:gd name="connsiteY2" fmla="*/ 0 h 5149287"/>
              <a:gd name="connsiteX3" fmla="*/ 3897639 w 3900487"/>
              <a:gd name="connsiteY3" fmla="*/ 5149287 h 5149287"/>
              <a:gd name="connsiteX4" fmla="*/ 0 w 3900487"/>
              <a:gd name="connsiteY4" fmla="*/ 5143500 h 5149287"/>
              <a:gd name="connsiteX0" fmla="*/ 0 w 3900487"/>
              <a:gd name="connsiteY0" fmla="*/ 5143500 h 5149287"/>
              <a:gd name="connsiteX1" fmla="*/ 1652241 w 3900487"/>
              <a:gd name="connsiteY1" fmla="*/ 11575 h 5149287"/>
              <a:gd name="connsiteX2" fmla="*/ 3900487 w 3900487"/>
              <a:gd name="connsiteY2" fmla="*/ 0 h 5149287"/>
              <a:gd name="connsiteX3" fmla="*/ 3897639 w 3900487"/>
              <a:gd name="connsiteY3" fmla="*/ 5149287 h 5149287"/>
              <a:gd name="connsiteX4" fmla="*/ 0 w 3900487"/>
              <a:gd name="connsiteY4" fmla="*/ 5143500 h 5149287"/>
              <a:gd name="connsiteX0" fmla="*/ 0 w 3425925"/>
              <a:gd name="connsiteY0" fmla="*/ 5143500 h 5149287"/>
              <a:gd name="connsiteX1" fmla="*/ 1177679 w 3425925"/>
              <a:gd name="connsiteY1" fmla="*/ 11575 h 5149287"/>
              <a:gd name="connsiteX2" fmla="*/ 3425925 w 3425925"/>
              <a:gd name="connsiteY2" fmla="*/ 0 h 5149287"/>
              <a:gd name="connsiteX3" fmla="*/ 3423077 w 3425925"/>
              <a:gd name="connsiteY3" fmla="*/ 5149287 h 5149287"/>
              <a:gd name="connsiteX4" fmla="*/ 0 w 3425925"/>
              <a:gd name="connsiteY4" fmla="*/ 5143500 h 5149287"/>
              <a:gd name="connsiteX0" fmla="*/ 0 w 3425925"/>
              <a:gd name="connsiteY0" fmla="*/ 5143500 h 5149287"/>
              <a:gd name="connsiteX1" fmla="*/ 1183466 w 3425925"/>
              <a:gd name="connsiteY1" fmla="*/ 1 h 5149287"/>
              <a:gd name="connsiteX2" fmla="*/ 3425925 w 3425925"/>
              <a:gd name="connsiteY2" fmla="*/ 0 h 5149287"/>
              <a:gd name="connsiteX3" fmla="*/ 3423077 w 3425925"/>
              <a:gd name="connsiteY3" fmla="*/ 5149287 h 5149287"/>
              <a:gd name="connsiteX4" fmla="*/ 0 w 3425925"/>
              <a:gd name="connsiteY4" fmla="*/ 5143500 h 5149287"/>
              <a:gd name="connsiteX0" fmla="*/ 0 w 3460649"/>
              <a:gd name="connsiteY0" fmla="*/ 5143500 h 5149287"/>
              <a:gd name="connsiteX1" fmla="*/ 1183466 w 3460649"/>
              <a:gd name="connsiteY1" fmla="*/ 1 h 5149287"/>
              <a:gd name="connsiteX2" fmla="*/ 3460649 w 3460649"/>
              <a:gd name="connsiteY2" fmla="*/ 0 h 5149287"/>
              <a:gd name="connsiteX3" fmla="*/ 3423077 w 3460649"/>
              <a:gd name="connsiteY3" fmla="*/ 5149287 h 5149287"/>
              <a:gd name="connsiteX4" fmla="*/ 0 w 3460649"/>
              <a:gd name="connsiteY4" fmla="*/ 5143500 h 5149287"/>
              <a:gd name="connsiteX0" fmla="*/ 0 w 3469436"/>
              <a:gd name="connsiteY0" fmla="*/ 5143500 h 5155075"/>
              <a:gd name="connsiteX1" fmla="*/ 1183466 w 3469436"/>
              <a:gd name="connsiteY1" fmla="*/ 1 h 5155075"/>
              <a:gd name="connsiteX2" fmla="*/ 3460649 w 3469436"/>
              <a:gd name="connsiteY2" fmla="*/ 0 h 5155075"/>
              <a:gd name="connsiteX3" fmla="*/ 3469376 w 3469436"/>
              <a:gd name="connsiteY3" fmla="*/ 5155075 h 5155075"/>
              <a:gd name="connsiteX4" fmla="*/ 0 w 3469436"/>
              <a:gd name="connsiteY4" fmla="*/ 5143500 h 5155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9436" h="5155075">
                <a:moveTo>
                  <a:pt x="0" y="5143500"/>
                </a:moveTo>
                <a:lnTo>
                  <a:pt x="1183466" y="1"/>
                </a:lnTo>
                <a:lnTo>
                  <a:pt x="3460649" y="0"/>
                </a:lnTo>
                <a:cubicBezTo>
                  <a:pt x="3459700" y="1716429"/>
                  <a:pt x="3470325" y="3438646"/>
                  <a:pt x="3469376" y="5155075"/>
                </a:cubicBezTo>
                <a:lnTo>
                  <a:pt x="0" y="5143500"/>
                </a:lnTo>
                <a:close/>
              </a:path>
            </a:pathLst>
          </a:custGeom>
          <a:noFill/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32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49E27-7CDD-4911-B193-EF1903B14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EA19B5-91E3-4F4C-A589-6C6C950D6A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8100" y="1369219"/>
            <a:ext cx="3108038" cy="28884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053E6F-F562-4865-866C-DA32BD2446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2" y="1369219"/>
            <a:ext cx="3108038" cy="28884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69F488-B9A6-4E2A-A2EC-51E6AAB58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52901-F037-4335-90F2-449535D19421}" type="datetime1">
              <a:rPr lang="en-GB" smtClean="0"/>
              <a:t>13/04/2019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BD270F-0A31-4F75-86AC-E8F4F8DB1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094246-1144-49DF-80C6-487F327DE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266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49E27-7CDD-4911-B193-EF1903B14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EA19B5-91E3-4F4C-A589-6C6C950D6A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8100" y="1369219"/>
            <a:ext cx="3108038" cy="28884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69F488-B9A6-4E2A-A2EC-51E6AAB58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8A0A7-EE55-43F8-B9FF-48474BF01C62}" type="datetime1">
              <a:rPr lang="en-GB" smtClean="0"/>
              <a:t>13/04/2019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BD270F-0A31-4F75-86AC-E8F4F8DB1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094246-1144-49DF-80C6-487F327DE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24EC5BB-E888-4D27-BEC1-966A6DA6EA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472200" y="1369219"/>
            <a:ext cx="3107700" cy="288845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9548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7C7EFF-4B85-47B4-9AEE-BAC2AEA4E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100" y="273844"/>
            <a:ext cx="63018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BE355A-FC37-40C1-881B-11D9A87A1E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8100" y="1369220"/>
            <a:ext cx="6301800" cy="28949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AC79F3-7BFD-4B2B-9937-D0CB01C01D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78100" y="4361092"/>
            <a:ext cx="1543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4D2579E-D2B3-420A-972D-0CF396453095}" type="datetime1">
              <a:rPr lang="en-GB" smtClean="0"/>
              <a:pPr/>
              <a:t>13/04/2019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D0D257-02C6-4B88-B728-A31860AD3C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36850" y="4361092"/>
            <a:ext cx="1543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01B7CE-A778-4036-BB74-3EFF1FE745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241220" y="4771676"/>
            <a:ext cx="4050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7DE1CF8-1877-4310-8670-A269E8016CA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9803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74" r:id="rId2"/>
    <p:sldLayoutId id="2147483670" r:id="rId3"/>
    <p:sldLayoutId id="2147483669" r:id="rId4"/>
    <p:sldLayoutId id="2147483672" r:id="rId5"/>
    <p:sldLayoutId id="2147483671" r:id="rId6"/>
    <p:sldLayoutId id="2147483673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</p:sldLayoutIdLst>
  <p:hf sldNum="0" hdr="0" ftr="0" dt="0"/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00" b="0" i="0" kern="1200">
          <a:solidFill>
            <a:schemeClr val="tx1"/>
          </a:solidFill>
          <a:latin typeface="Rockwell" panose="02060603020205020403" pitchFamily="18" charset="77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SzPct val="85000"/>
        <a:buFont typeface="Wingdings" panose="05000000000000000000" pitchFamily="2" charset="2"/>
        <a:buChar char="§"/>
        <a:defRPr sz="1575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–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SzPct val="85000"/>
        <a:buFont typeface="Wingdings" panose="05000000000000000000" pitchFamily="2" charset="2"/>
        <a:buChar char="Ø"/>
        <a:defRPr sz="1125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Courier New" panose="02070309020205020404" pitchFamily="49" charset="0"/>
        <a:buChar char="o"/>
        <a:defRPr sz="101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7C7EFF-4B85-47B4-9AEE-BAC2AEA4E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100" y="273844"/>
            <a:ext cx="63018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BE355A-FC37-40C1-881B-11D9A87A1E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8100" y="1369220"/>
            <a:ext cx="6301800" cy="28949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AC79F3-7BFD-4B2B-9937-D0CB01C01D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78100" y="4361092"/>
            <a:ext cx="1543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4D2579E-D2B3-420A-972D-0CF396453095}" type="datetime1">
              <a:rPr lang="en-GB" smtClean="0"/>
              <a:pPr/>
              <a:t>13/04/2019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D0D257-02C6-4B88-B728-A31860AD3C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36850" y="4361092"/>
            <a:ext cx="1543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01B7CE-A778-4036-BB74-3EFF1FE745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241220" y="4771676"/>
            <a:ext cx="4050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7DE1CF8-1877-4310-8670-A269E8016CA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9210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6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</p:sldLayoutIdLst>
  <p:hf sldNum="0" hdr="0" ftr="0" dt="0"/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00" b="0" i="0" kern="1200">
          <a:solidFill>
            <a:schemeClr val="tx1"/>
          </a:solidFill>
          <a:latin typeface="Rockwell" panose="02060603020205020403" pitchFamily="18" charset="77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SzPct val="85000"/>
        <a:buFont typeface="Wingdings" panose="05000000000000000000" pitchFamily="2" charset="2"/>
        <a:buChar char="§"/>
        <a:defRPr sz="1575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–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SzPct val="85000"/>
        <a:buFont typeface="Wingdings" panose="05000000000000000000" pitchFamily="2" charset="2"/>
        <a:buChar char="Ø"/>
        <a:defRPr sz="1125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Courier New" panose="02070309020205020404" pitchFamily="49" charset="0"/>
        <a:buChar char="o"/>
        <a:defRPr sz="101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hyperlink" Target="https://doi.org/10.1088/1748-0221/12/02/C02041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hyperlink" Target="https://indico.cern.ch/event/716539/contributions/3246108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hyperlink" Target="https://indico.cern.ch/event/716539/contributions/3246108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hyperlink" Target="https://indico.cern.ch/event/716539/contributions/3246108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16539/contributions/3246108/" TargetMode="External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hyperlink" Target="doi:10.1109/NSSMIC.2002.1239306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n.ch/TTC/TTCrx_manual3.9.pdf" TargetMode="Externa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A62C2-5234-8846-AA92-CA4B0FD9E4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Timing</a:t>
            </a:r>
            <a:br>
              <a:rPr lang="en-US" dirty="0"/>
            </a:br>
            <a:r>
              <a:rPr lang="en-US" dirty="0"/>
              <a:t>and </a:t>
            </a:r>
            <a:br>
              <a:rPr lang="en-US" dirty="0"/>
            </a:br>
            <a:r>
              <a:rPr lang="en-US" dirty="0"/>
              <a:t>Front End Control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090920-E1C5-4C47-BED2-A2A102A412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David Cussans, </a:t>
            </a:r>
          </a:p>
          <a:p>
            <a:r>
              <a:rPr lang="en-US" dirty="0"/>
              <a:t>CEPC Workshop,</a:t>
            </a:r>
          </a:p>
          <a:p>
            <a:r>
              <a:rPr lang="en-US" dirty="0"/>
              <a:t>Oxford, 15</a:t>
            </a:r>
            <a:r>
              <a:rPr lang="en-US" baseline="30000" dirty="0"/>
              <a:t>th</a:t>
            </a:r>
            <a:r>
              <a:rPr lang="en-US" dirty="0"/>
              <a:t> April 2019</a:t>
            </a:r>
          </a:p>
        </p:txBody>
      </p:sp>
    </p:spTree>
    <p:extLst>
      <p:ext uri="{BB962C8B-B14F-4D97-AF65-F5344CB8AC3E}">
        <p14:creationId xmlns:p14="http://schemas.microsoft.com/office/powerpoint/2010/main" val="3553024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3BDC1-8467-0144-A99C-0032CC1B0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Format – White Rabbit?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6F9A20-6E94-B141-8676-34A92406F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100" y="1029730"/>
            <a:ext cx="2975846" cy="3227945"/>
          </a:xfrm>
        </p:spPr>
        <p:txBody>
          <a:bodyPr/>
          <a:lstStyle/>
          <a:p>
            <a:r>
              <a:rPr lang="en-US" dirty="0"/>
              <a:t>White Rabbit is an Open Source/Open Hardware implementation of IEEE-1588</a:t>
            </a:r>
          </a:p>
          <a:p>
            <a:r>
              <a:rPr lang="en-US" dirty="0"/>
              <a:t>Precision ( better than 1ns ) timing using an Ethernet Link</a:t>
            </a:r>
          </a:p>
          <a:p>
            <a:r>
              <a:rPr lang="en-US" dirty="0"/>
              <a:t>No triggering (fixed, low, latency)</a:t>
            </a:r>
          </a:p>
          <a:p>
            <a:pPr lvl="1"/>
            <a:r>
              <a:rPr lang="en-US" dirty="0"/>
              <a:t>But can be added</a:t>
            </a:r>
          </a:p>
          <a:p>
            <a:r>
              <a:rPr lang="en-US" dirty="0"/>
              <a:t>Would be difficult to implement in ASIC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B6D3C0-466A-CC48-8CE8-6BACFC308D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677" y="2571750"/>
            <a:ext cx="4306706" cy="2029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9312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F7ED2-5521-274C-9553-50E214BD3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 – LHC TTC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2C07CC-7DAB-2045-A816-96789F045B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100" y="1127521"/>
            <a:ext cx="2250916" cy="3403289"/>
          </a:xfrm>
        </p:spPr>
        <p:txBody>
          <a:bodyPr>
            <a:normAutofit/>
          </a:bodyPr>
          <a:lstStyle/>
          <a:p>
            <a:r>
              <a:rPr lang="en-US" dirty="0"/>
              <a:t>TTC –</a:t>
            </a:r>
          </a:p>
          <a:p>
            <a:pPr lvl="1"/>
            <a:r>
              <a:rPr lang="en-US" dirty="0"/>
              <a:t>OC-3 optical components</a:t>
            </a:r>
          </a:p>
          <a:p>
            <a:pPr lvl="1"/>
            <a:r>
              <a:rPr lang="en-US" dirty="0"/>
              <a:t>Passive optical splitting ( downstream only )</a:t>
            </a:r>
          </a:p>
          <a:p>
            <a:pPr lvl="1"/>
            <a:r>
              <a:rPr lang="en-US" dirty="0"/>
              <a:t>Higher bandwidth components now available (1GBit/s “commodity” )</a:t>
            </a:r>
          </a:p>
          <a:p>
            <a:r>
              <a:rPr lang="en-US" dirty="0"/>
              <a:t>Fast feedback – 10G-EPON proposed for LHC upgrade (</a:t>
            </a:r>
            <a:r>
              <a:rPr lang="en-US" dirty="0">
                <a:hlinkClick r:id="rId2"/>
              </a:rPr>
              <a:t>DOI: 10.1088/1748-0221/12/02/C02041</a:t>
            </a:r>
            <a:r>
              <a:rPr lang="en-US" dirty="0"/>
              <a:t> 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A4934A-A05C-A342-AC40-76408C0E54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7715" y="1466367"/>
            <a:ext cx="4532185" cy="3403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446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F7ED2-5521-274C-9553-50E214BD3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100" y="273844"/>
            <a:ext cx="6301800" cy="615842"/>
          </a:xfrm>
        </p:spPr>
        <p:txBody>
          <a:bodyPr/>
          <a:lstStyle/>
          <a:p>
            <a:r>
              <a:rPr lang="en-US" dirty="0"/>
              <a:t>Components – DUNE Timing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2C07CC-7DAB-2045-A816-96789F045B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100" y="807306"/>
            <a:ext cx="6301800" cy="2888456"/>
          </a:xfrm>
        </p:spPr>
        <p:txBody>
          <a:bodyPr/>
          <a:lstStyle/>
          <a:p>
            <a:r>
              <a:rPr lang="en-US" dirty="0"/>
              <a:t>Slower feedback, latency calibration – DUNE Timing system ( see poster at </a:t>
            </a:r>
            <a:r>
              <a:rPr lang="en-US" dirty="0">
                <a:hlinkClick r:id="rId2"/>
              </a:rPr>
              <a:t>VCI2019 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Uses 1000Base-BX standard</a:t>
            </a:r>
          </a:p>
          <a:p>
            <a:pPr lvl="2"/>
            <a:r>
              <a:rPr lang="en-US" dirty="0"/>
              <a:t>Bidirectional (different wavelength for each direction, e.g. 1490nm / 1310nm )</a:t>
            </a:r>
          </a:p>
          <a:p>
            <a:pPr lvl="2"/>
            <a:r>
              <a:rPr lang="en-US" dirty="0"/>
              <a:t>Single mode </a:t>
            </a:r>
            <a:r>
              <a:rPr lang="en-US" dirty="0" err="1"/>
              <a:t>fibre</a:t>
            </a:r>
            <a:endParaRPr lang="en-US" dirty="0"/>
          </a:p>
          <a:p>
            <a:pPr lvl="2"/>
            <a:r>
              <a:rPr lang="en-US" dirty="0"/>
              <a:t>Low cost, multi-vendor</a:t>
            </a:r>
          </a:p>
          <a:p>
            <a:pPr lvl="1"/>
            <a:r>
              <a:rPr lang="en-US" dirty="0"/>
              <a:t>Latency calibration accuracy O(100ps) ( TBC )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BBB71F-C9B9-1B4E-BC6F-F1123B8FD0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51" y="2304772"/>
            <a:ext cx="6639697" cy="2170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7318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F7ED2-5521-274C-9553-50E214BD3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100" y="273844"/>
            <a:ext cx="6301800" cy="615842"/>
          </a:xfrm>
        </p:spPr>
        <p:txBody>
          <a:bodyPr/>
          <a:lstStyle/>
          <a:p>
            <a:r>
              <a:rPr lang="en-US" dirty="0"/>
              <a:t>Components – DUNE Timing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2C07CC-7DAB-2045-A816-96789F045B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100" y="807306"/>
            <a:ext cx="6301800" cy="2888456"/>
          </a:xfrm>
        </p:spPr>
        <p:txBody>
          <a:bodyPr/>
          <a:lstStyle/>
          <a:p>
            <a:r>
              <a:rPr lang="en-US" dirty="0"/>
              <a:t>Slower feedback, latency calibration – DUNE Timing system ( see poster at </a:t>
            </a:r>
            <a:r>
              <a:rPr lang="en-US" dirty="0">
                <a:hlinkClick r:id="rId2"/>
              </a:rPr>
              <a:t>VCI2019 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Uses 1000Base-BX standard</a:t>
            </a:r>
          </a:p>
          <a:p>
            <a:pPr lvl="2"/>
            <a:r>
              <a:rPr lang="en-US" dirty="0"/>
              <a:t>Bidirectional (different wavelength for each direction, e.g. 1490nm / 1310nm )</a:t>
            </a:r>
          </a:p>
          <a:p>
            <a:pPr lvl="2"/>
            <a:r>
              <a:rPr lang="en-US" dirty="0"/>
              <a:t>Single mode </a:t>
            </a:r>
            <a:r>
              <a:rPr lang="en-US" dirty="0" err="1"/>
              <a:t>fibre</a:t>
            </a:r>
            <a:endParaRPr lang="en-US" dirty="0"/>
          </a:p>
          <a:p>
            <a:pPr lvl="2"/>
            <a:r>
              <a:rPr lang="en-US" dirty="0"/>
              <a:t>Low cost, multi-vendor</a:t>
            </a:r>
          </a:p>
          <a:p>
            <a:pPr lvl="1"/>
            <a:r>
              <a:rPr lang="en-US" dirty="0"/>
              <a:t>Latency calibration accuracy O(100ps) ( TBC )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BBB71F-C9B9-1B4E-BC6F-F1123B8FD0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51" y="2304772"/>
            <a:ext cx="6639697" cy="2170506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07FD76A9-362B-A74E-B6E5-BD260B6861C8}"/>
              </a:ext>
            </a:extLst>
          </p:cNvPr>
          <p:cNvSpPr/>
          <p:nvPr/>
        </p:nvSpPr>
        <p:spPr>
          <a:xfrm>
            <a:off x="109151" y="3295135"/>
            <a:ext cx="739346" cy="400627"/>
          </a:xfrm>
          <a:prstGeom prst="roundRect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272566F-65DA-E747-9CBF-0A6A6DA6C72E}"/>
              </a:ext>
            </a:extLst>
          </p:cNvPr>
          <p:cNvSpPr/>
          <p:nvPr/>
        </p:nvSpPr>
        <p:spPr>
          <a:xfrm>
            <a:off x="4158048" y="3094821"/>
            <a:ext cx="739346" cy="282693"/>
          </a:xfrm>
          <a:prstGeom prst="roundRect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50A64C13-A8F9-DC48-8BFC-A3F6A894FAC5}"/>
              </a:ext>
            </a:extLst>
          </p:cNvPr>
          <p:cNvSpPr/>
          <p:nvPr/>
        </p:nvSpPr>
        <p:spPr>
          <a:xfrm>
            <a:off x="5527589" y="3094821"/>
            <a:ext cx="465438" cy="282693"/>
          </a:xfrm>
          <a:prstGeom prst="roundRect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D7B202B7-AB9C-784E-BF31-EBEB128B9CE6}"/>
              </a:ext>
            </a:extLst>
          </p:cNvPr>
          <p:cNvSpPr/>
          <p:nvPr/>
        </p:nvSpPr>
        <p:spPr>
          <a:xfrm>
            <a:off x="1540475" y="3108269"/>
            <a:ext cx="366583" cy="491666"/>
          </a:xfrm>
          <a:prstGeom prst="roundRect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4E5E567-B481-F548-ABD2-5275A395A5FF}"/>
              </a:ext>
            </a:extLst>
          </p:cNvPr>
          <p:cNvSpPr/>
          <p:nvPr/>
        </p:nvSpPr>
        <p:spPr>
          <a:xfrm>
            <a:off x="2265404" y="3144192"/>
            <a:ext cx="434549" cy="150943"/>
          </a:xfrm>
          <a:prstGeom prst="roundRect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68ED8015-B04C-9546-B211-9538E00CF579}"/>
              </a:ext>
            </a:extLst>
          </p:cNvPr>
          <p:cNvSpPr/>
          <p:nvPr/>
        </p:nvSpPr>
        <p:spPr>
          <a:xfrm>
            <a:off x="3496924" y="3160695"/>
            <a:ext cx="434549" cy="150943"/>
          </a:xfrm>
          <a:prstGeom prst="roundRect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AB6FA3-E258-8745-8E48-80C1F07ADDD7}"/>
              </a:ext>
            </a:extLst>
          </p:cNvPr>
          <p:cNvSpPr txBox="1"/>
          <p:nvPr/>
        </p:nvSpPr>
        <p:spPr>
          <a:xfrm>
            <a:off x="5008605" y="4475278"/>
            <a:ext cx="144462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Main Clock Path</a:t>
            </a:r>
          </a:p>
        </p:txBody>
      </p:sp>
    </p:spTree>
    <p:extLst>
      <p:ext uri="{BB962C8B-B14F-4D97-AF65-F5344CB8AC3E}">
        <p14:creationId xmlns:p14="http://schemas.microsoft.com/office/powerpoint/2010/main" val="31727829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F7ED2-5521-274C-9553-50E214BD3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100" y="273844"/>
            <a:ext cx="6301800" cy="615842"/>
          </a:xfrm>
        </p:spPr>
        <p:txBody>
          <a:bodyPr/>
          <a:lstStyle/>
          <a:p>
            <a:r>
              <a:rPr lang="en-US" dirty="0"/>
              <a:t>Components – DUNE Timing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2C07CC-7DAB-2045-A816-96789F045B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100" y="807306"/>
            <a:ext cx="6301800" cy="2888456"/>
          </a:xfrm>
        </p:spPr>
        <p:txBody>
          <a:bodyPr/>
          <a:lstStyle/>
          <a:p>
            <a:r>
              <a:rPr lang="en-US" dirty="0"/>
              <a:t>Slower feedback, latency calibration – DUNE Timing system ( see poster at </a:t>
            </a:r>
            <a:r>
              <a:rPr lang="en-US" dirty="0">
                <a:hlinkClick r:id="rId2"/>
              </a:rPr>
              <a:t>VCI2019 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Uses 1000Base-BX standard</a:t>
            </a:r>
          </a:p>
          <a:p>
            <a:pPr lvl="2"/>
            <a:r>
              <a:rPr lang="en-US" dirty="0"/>
              <a:t>Bidirectional (different wavelength for each direction, e.g. 1490nm / 1310nm )</a:t>
            </a:r>
          </a:p>
          <a:p>
            <a:pPr lvl="2"/>
            <a:r>
              <a:rPr lang="en-US" dirty="0"/>
              <a:t>Single mode </a:t>
            </a:r>
            <a:r>
              <a:rPr lang="en-US" dirty="0" err="1"/>
              <a:t>fibre</a:t>
            </a:r>
            <a:endParaRPr lang="en-US" dirty="0"/>
          </a:p>
          <a:p>
            <a:pPr lvl="2"/>
            <a:r>
              <a:rPr lang="en-US" dirty="0"/>
              <a:t>Low cost, multi-vendor</a:t>
            </a:r>
          </a:p>
          <a:p>
            <a:pPr lvl="1"/>
            <a:r>
              <a:rPr lang="en-US" dirty="0"/>
              <a:t>Latency calibration accuracy O(100ps) ( TBC )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BBB71F-C9B9-1B4E-BC6F-F1123B8FD0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51" y="2304772"/>
            <a:ext cx="6639697" cy="2170506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07FD76A9-362B-A74E-B6E5-BD260B6861C8}"/>
              </a:ext>
            </a:extLst>
          </p:cNvPr>
          <p:cNvSpPr/>
          <p:nvPr/>
        </p:nvSpPr>
        <p:spPr>
          <a:xfrm>
            <a:off x="4427837" y="3599935"/>
            <a:ext cx="366584" cy="491666"/>
          </a:xfrm>
          <a:prstGeom prst="roundRect">
            <a:avLst/>
          </a:prstGeom>
          <a:solidFill>
            <a:schemeClr val="accent6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50A64C13-A8F9-DC48-8BFC-A3F6A894FAC5}"/>
              </a:ext>
            </a:extLst>
          </p:cNvPr>
          <p:cNvSpPr/>
          <p:nvPr/>
        </p:nvSpPr>
        <p:spPr>
          <a:xfrm>
            <a:off x="5527589" y="3094821"/>
            <a:ext cx="465438" cy="282693"/>
          </a:xfrm>
          <a:prstGeom prst="roundRect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4E5E567-B481-F548-ABD2-5275A395A5FF}"/>
              </a:ext>
            </a:extLst>
          </p:cNvPr>
          <p:cNvSpPr/>
          <p:nvPr/>
        </p:nvSpPr>
        <p:spPr>
          <a:xfrm>
            <a:off x="2265404" y="3144192"/>
            <a:ext cx="434549" cy="150943"/>
          </a:xfrm>
          <a:prstGeom prst="roundRect">
            <a:avLst/>
          </a:prstGeom>
          <a:solidFill>
            <a:schemeClr val="accent6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68ED8015-B04C-9546-B211-9538E00CF579}"/>
              </a:ext>
            </a:extLst>
          </p:cNvPr>
          <p:cNvSpPr/>
          <p:nvPr/>
        </p:nvSpPr>
        <p:spPr>
          <a:xfrm>
            <a:off x="3496924" y="3160695"/>
            <a:ext cx="434549" cy="150943"/>
          </a:xfrm>
          <a:prstGeom prst="roundRect">
            <a:avLst/>
          </a:prstGeom>
          <a:solidFill>
            <a:schemeClr val="accent6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AB6FA3-E258-8745-8E48-80C1F07ADDD7}"/>
              </a:ext>
            </a:extLst>
          </p:cNvPr>
          <p:cNvSpPr txBox="1"/>
          <p:nvPr/>
        </p:nvSpPr>
        <p:spPr>
          <a:xfrm>
            <a:off x="4683227" y="4486493"/>
            <a:ext cx="189667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Latency Measurement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23AA4E32-2A2D-C34F-9E1E-5D6DDA6671B7}"/>
              </a:ext>
            </a:extLst>
          </p:cNvPr>
          <p:cNvSpPr/>
          <p:nvPr/>
        </p:nvSpPr>
        <p:spPr>
          <a:xfrm>
            <a:off x="1285103" y="4090361"/>
            <a:ext cx="747585" cy="384917"/>
          </a:xfrm>
          <a:prstGeom prst="roundRect">
            <a:avLst/>
          </a:prstGeom>
          <a:solidFill>
            <a:schemeClr val="accent6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1203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F7ED2-5521-274C-9553-50E214BD3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100" y="273844"/>
            <a:ext cx="6301800" cy="615842"/>
          </a:xfrm>
        </p:spPr>
        <p:txBody>
          <a:bodyPr/>
          <a:lstStyle/>
          <a:p>
            <a:r>
              <a:rPr lang="en-US" dirty="0"/>
              <a:t>Components – DUNE Timing System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EDA550-865E-C740-97B6-F08C08C5F9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614" y="1918583"/>
            <a:ext cx="4547286" cy="302444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2C07CC-7DAB-2045-A816-96789F045B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100" y="889686"/>
            <a:ext cx="6301800" cy="2888456"/>
          </a:xfrm>
        </p:spPr>
        <p:txBody>
          <a:bodyPr/>
          <a:lstStyle/>
          <a:p>
            <a:r>
              <a:rPr lang="en-US" dirty="0"/>
              <a:t>Slower feedback, latency calibration – DUNE Timing system ( see poster at </a:t>
            </a:r>
            <a:r>
              <a:rPr lang="en-US" dirty="0">
                <a:hlinkClick r:id="rId3"/>
              </a:rPr>
              <a:t>VCI2019 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Uses 1000Base-BX standard</a:t>
            </a:r>
          </a:p>
          <a:p>
            <a:pPr lvl="2"/>
            <a:r>
              <a:rPr lang="en-US" dirty="0"/>
              <a:t>Bidirectional (different wavelength for each direction, e.g. 1490nm / 1310nm )</a:t>
            </a:r>
          </a:p>
          <a:p>
            <a:pPr lvl="2"/>
            <a:r>
              <a:rPr lang="en-US" dirty="0"/>
              <a:t>Single mode </a:t>
            </a:r>
            <a:r>
              <a:rPr lang="en-US" dirty="0" err="1"/>
              <a:t>fibre</a:t>
            </a:r>
            <a:endParaRPr lang="en-US" dirty="0"/>
          </a:p>
          <a:p>
            <a:pPr lvl="2"/>
            <a:r>
              <a:rPr lang="en-US" dirty="0"/>
              <a:t>Low cost, multi-vendor</a:t>
            </a:r>
          </a:p>
        </p:txBody>
      </p:sp>
    </p:spTree>
    <p:extLst>
      <p:ext uri="{BB962C8B-B14F-4D97-AF65-F5344CB8AC3E}">
        <p14:creationId xmlns:p14="http://schemas.microsoft.com/office/powerpoint/2010/main" val="2032113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2B682-3CF9-5B4E-A8E2-0B4D09A80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 Detector Timing/Control Links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464E33-CDD4-1F40-B3A2-847A1EE2A4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Small number compared to data links</a:t>
            </a:r>
          </a:p>
          <a:p>
            <a:r>
              <a:rPr lang="en-US" dirty="0"/>
              <a:t>Potential for single failure disabling large part of detector</a:t>
            </a:r>
          </a:p>
          <a:p>
            <a:pPr lvl="1"/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Redundancy where possible</a:t>
            </a:r>
          </a:p>
          <a:p>
            <a:r>
              <a:rPr lang="en-US" dirty="0"/>
              <a:t>Considerations:</a:t>
            </a:r>
          </a:p>
          <a:p>
            <a:pPr lvl="1"/>
            <a:r>
              <a:rPr lang="en-US" dirty="0"/>
              <a:t>Power: </a:t>
            </a:r>
            <a:r>
              <a:rPr lang="en-US" dirty="0" err="1"/>
              <a:t>fibres</a:t>
            </a:r>
            <a:r>
              <a:rPr lang="en-US" dirty="0"/>
              <a:t> generally use more power than low voltage differential signaling</a:t>
            </a:r>
          </a:p>
          <a:p>
            <a:pPr lvl="1"/>
            <a:r>
              <a:rPr lang="en-US" dirty="0"/>
              <a:t>Radiation length</a:t>
            </a:r>
          </a:p>
          <a:p>
            <a:r>
              <a:rPr lang="en-US" dirty="0"/>
              <a:t>Simple to implement protocol (Radiation hard ASICs) </a:t>
            </a:r>
          </a:p>
        </p:txBody>
      </p:sp>
    </p:spTree>
    <p:extLst>
      <p:ext uri="{BB962C8B-B14F-4D97-AF65-F5344CB8AC3E}">
        <p14:creationId xmlns:p14="http://schemas.microsoft.com/office/powerpoint/2010/main" val="10263099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08094-0434-5543-95A9-3591E3D29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 Links:</a:t>
            </a:r>
            <a:br>
              <a:rPr lang="en-US" dirty="0"/>
            </a:br>
            <a:r>
              <a:rPr lang="en-US" dirty="0"/>
              <a:t>Example from CMS Tracker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B867E5-9186-9E4B-9FA8-A34563E163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100" y="1180091"/>
            <a:ext cx="6301800" cy="1297095"/>
          </a:xfrm>
        </p:spPr>
        <p:txBody>
          <a:bodyPr>
            <a:normAutofit lnSpcReduction="10000"/>
          </a:bodyPr>
          <a:lstStyle/>
          <a:p>
            <a:r>
              <a:rPr lang="en-GB" i="1" dirty="0"/>
              <a:t>See Optical readout and control systems for the CMS tracker </a:t>
            </a:r>
            <a:r>
              <a:rPr lang="en-GB" i="1" dirty="0">
                <a:hlinkClick r:id="rId2"/>
              </a:rPr>
              <a:t>doi:10.1109/NSSMIC.2002.1239306</a:t>
            </a:r>
            <a:endParaRPr lang="en-GB" i="1" dirty="0"/>
          </a:p>
          <a:p>
            <a:r>
              <a:rPr lang="en-GB" i="1" dirty="0"/>
              <a:t>Distributes clock, trigger, I2C control</a:t>
            </a:r>
          </a:p>
          <a:p>
            <a:r>
              <a:rPr lang="en-GB" i="1" dirty="0"/>
              <a:t>Redundant links off detector</a:t>
            </a:r>
          </a:p>
          <a:p>
            <a:r>
              <a:rPr lang="en-GB" i="1" dirty="0"/>
              <a:t>Redundant token ring</a:t>
            </a:r>
          </a:p>
          <a:p>
            <a:endParaRPr lang="en-GB" i="1" dirty="0"/>
          </a:p>
          <a:p>
            <a:endParaRPr lang="en-GB" i="1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AB5C81-6BDF-8743-AAF7-2D23C17880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866" y="2666314"/>
            <a:ext cx="5549900" cy="168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7184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AFAE9-CE13-1547-AACD-1C3F5B299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4D1543-A5AF-644B-8E9D-CBB4B40128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Requirements for timing should be driven by need for use of “4</a:t>
            </a:r>
            <a:r>
              <a:rPr lang="en-US" baseline="30000" dirty="0"/>
              <a:t>th</a:t>
            </a:r>
            <a:r>
              <a:rPr lang="en-US" dirty="0"/>
              <a:t>-Dimension”</a:t>
            </a:r>
          </a:p>
          <a:p>
            <a:pPr lvl="1"/>
            <a:r>
              <a:rPr lang="en-US" dirty="0"/>
              <a:t>Improve reconstruction in presence of high pile-up</a:t>
            </a:r>
          </a:p>
          <a:p>
            <a:pPr lvl="1"/>
            <a:r>
              <a:rPr lang="en-US" dirty="0"/>
              <a:t>“Form follows function” (Sullivan)</a:t>
            </a:r>
          </a:p>
          <a:p>
            <a:r>
              <a:rPr lang="en-US" dirty="0"/>
              <a:t>Move from parallel to serial at the end of last millennium has developed technologies not available in time of LHC</a:t>
            </a:r>
          </a:p>
          <a:p>
            <a:r>
              <a:rPr lang="en-US" dirty="0"/>
              <a:t>Calibration of timing end-points can be done O(100ps) with bidirectional link</a:t>
            </a:r>
          </a:p>
          <a:p>
            <a:r>
              <a:rPr lang="en-US" dirty="0"/>
              <a:t>Final link into detector</a:t>
            </a:r>
          </a:p>
          <a:p>
            <a:pPr lvl="1"/>
            <a:r>
              <a:rPr lang="en-US" dirty="0"/>
              <a:t>Combine timing and control</a:t>
            </a:r>
          </a:p>
          <a:p>
            <a:pPr lvl="1"/>
            <a:r>
              <a:rPr lang="en-US" dirty="0"/>
              <a:t>Redundancy important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4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884CE-B84D-0C4B-8F7D-5BB3D787C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3C1065-5006-3B4C-8E63-14714F4E1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Need to synchronize data from detector</a:t>
            </a:r>
          </a:p>
          <a:p>
            <a:pPr lvl="1"/>
            <a:r>
              <a:rPr lang="en-US" dirty="0">
                <a:sym typeface="Wingdings" pitchFamily="2" charset="2"/>
              </a:rPr>
              <a:t> Need to distribute a timing signal to front-end components</a:t>
            </a:r>
          </a:p>
          <a:p>
            <a:pPr lvl="1"/>
            <a:r>
              <a:rPr lang="en-US" dirty="0">
                <a:sym typeface="Wingdings" pitchFamily="2" charset="2"/>
              </a:rPr>
              <a:t>Can’t measure any time more precisely than the timing reference</a:t>
            </a:r>
          </a:p>
          <a:p>
            <a:pPr lvl="1"/>
            <a:r>
              <a:rPr lang="en-US" dirty="0">
                <a:sym typeface="Wingdings" pitchFamily="2" charset="2"/>
              </a:rPr>
              <a:t>Precision required depends on detector and accelerator time structure</a:t>
            </a:r>
          </a:p>
          <a:p>
            <a:r>
              <a:rPr lang="en-US" dirty="0">
                <a:sym typeface="Wingdings" pitchFamily="2" charset="2"/>
              </a:rPr>
              <a:t>Need to configure front end </a:t>
            </a:r>
          </a:p>
          <a:p>
            <a:pPr lvl="1"/>
            <a:r>
              <a:rPr lang="en-US" dirty="0">
                <a:sym typeface="Wingdings" pitchFamily="2" charset="2"/>
              </a:rPr>
              <a:t> Thresholds and other configuration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352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6A799-F64A-B741-A5A7-BBEE28BC7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Precision Timing?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EED3BE7-7ADD-E540-B178-55CD51A13ED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78100" y="1070918"/>
                <a:ext cx="6301800" cy="3402227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Increasing pile-up at LHC has lead to development of detectors with precision (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dirty="0"/>
                  <a:t>O(10ps) ) timing.</a:t>
                </a:r>
              </a:p>
              <a:p>
                <a:r>
                  <a:rPr lang="en-US" dirty="0"/>
                  <a:t>Precision timing allows particles to be linked to vertices</a:t>
                </a:r>
              </a:p>
              <a:p>
                <a:pPr lvl="1"/>
                <a:r>
                  <a:rPr lang="en-US" dirty="0"/>
                  <a:t>Accuracy ~ few millimeters</a:t>
                </a:r>
              </a:p>
              <a:p>
                <a:pPr lvl="1"/>
                <a:r>
                  <a:rPr lang="en-US" dirty="0"/>
                  <a:t>10ps </a:t>
                </a:r>
                <a:r>
                  <a:rPr lang="en-US" dirty="0">
                    <a:sym typeface="Wingdings" pitchFamily="2" charset="2"/>
                  </a:rPr>
                  <a:t>3mm</a:t>
                </a:r>
                <a:endParaRPr lang="en-US" dirty="0"/>
              </a:p>
              <a:p>
                <a:r>
                  <a:rPr lang="en-US" dirty="0"/>
                  <a:t>Aids accurate reconstruction of events in high pile-up environment</a:t>
                </a:r>
              </a:p>
              <a:p>
                <a:r>
                  <a:rPr lang="en-US"/>
                  <a:t>Particle-ID by TOF</a:t>
                </a:r>
                <a:endParaRPr lang="en-US" dirty="0"/>
              </a:p>
              <a:p>
                <a:r>
                  <a:rPr lang="en-US" dirty="0"/>
                  <a:t>Need timing reference at least as accurate as detector</a:t>
                </a:r>
              </a:p>
              <a:p>
                <a:r>
                  <a:rPr lang="en-US" dirty="0"/>
                  <a:t>CEPC</a:t>
                </a:r>
              </a:p>
              <a:p>
                <a:pPr lvl="1"/>
                <a:r>
                  <a:rPr lang="en-US" dirty="0"/>
                  <a:t>Beam beam interactions ( resolve vertices inside interaction region )</a:t>
                </a:r>
              </a:p>
              <a:p>
                <a:pPr lvl="2"/>
                <a:r>
                  <a:rPr lang="en-US" dirty="0"/>
                  <a:t>But interaction region only 10mm </a:t>
                </a:r>
                <a:r>
                  <a:rPr lang="en-US" dirty="0">
                    <a:sym typeface="Wingdings" pitchFamily="2" charset="2"/>
                  </a:rPr>
                  <a:t> little overlap time</a:t>
                </a:r>
                <a:endParaRPr lang="en-US" dirty="0"/>
              </a:p>
              <a:p>
                <a:pPr lvl="1"/>
                <a:r>
                  <a:rPr lang="en-US" dirty="0"/>
                  <a:t>Synchrotron radiation scattered by beam-pipe</a:t>
                </a:r>
              </a:p>
              <a:p>
                <a:pPr lvl="2"/>
                <a:r>
                  <a:rPr lang="en-US" dirty="0"/>
                  <a:t>But back-scattered gammas will only need O(ns) to reject ?</a:t>
                </a:r>
              </a:p>
              <a:p>
                <a:r>
                  <a:rPr lang="en-US" dirty="0"/>
                  <a:t>Need to tension cost and benefit.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EED3BE7-7ADD-E540-B178-55CD51A13ED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8100" y="1070918"/>
                <a:ext cx="6301800" cy="3402227"/>
              </a:xfrm>
              <a:blipFill>
                <a:blip r:embed="rId2"/>
                <a:stretch>
                  <a:fillRect t="-1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3381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100" y="273844"/>
            <a:ext cx="6301800" cy="522339"/>
          </a:xfrm>
        </p:spPr>
        <p:txBody>
          <a:bodyPr/>
          <a:lstStyle/>
          <a:p>
            <a:r>
              <a:rPr lang="en-US" dirty="0"/>
              <a:t>Why Precision Timing – pile-up rejection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8640" y="843559"/>
            <a:ext cx="6480720" cy="1026113"/>
          </a:xfrm>
        </p:spPr>
        <p:txBody>
          <a:bodyPr>
            <a:normAutofit/>
          </a:bodyPr>
          <a:lstStyle/>
          <a:p>
            <a:r>
              <a:rPr lang="en-US" dirty="0"/>
              <a:t>Particles produced at same position can have different production times</a:t>
            </a:r>
          </a:p>
          <a:p>
            <a:r>
              <a:rPr lang="en-US" dirty="0">
                <a:solidFill>
                  <a:srgbClr val="009900"/>
                </a:solidFill>
              </a:rPr>
              <a:t>Consider two beam bunches crossing at the interaction point: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4C30AA-F6D9-EE47-B4E4-0A114A28A995}" type="slidenum">
              <a:rPr lang="en-GB" smtClean="0"/>
              <a:pPr/>
              <a:t>4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896043" y="1846961"/>
            <a:ext cx="4246596" cy="2094441"/>
            <a:chOff x="1194724" y="2462614"/>
            <a:chExt cx="5662128" cy="2792588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4280129" y="2462614"/>
              <a:ext cx="16551" cy="2792588"/>
            </a:xfrm>
            <a:prstGeom prst="line">
              <a:avLst/>
            </a:prstGeom>
            <a:ln w="127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2667332" y="2473436"/>
              <a:ext cx="1010447" cy="511609"/>
            </a:xfrm>
            <a:custGeom>
              <a:avLst/>
              <a:gdLst>
                <a:gd name="connsiteX0" fmla="*/ 0 w 522514"/>
                <a:gd name="connsiteY0" fmla="*/ 363134 h 370412"/>
                <a:gd name="connsiteX1" fmla="*/ 108857 w 522514"/>
                <a:gd name="connsiteY1" fmla="*/ 217991 h 370412"/>
                <a:gd name="connsiteX2" fmla="*/ 152400 w 522514"/>
                <a:gd name="connsiteY2" fmla="*/ 65591 h 370412"/>
                <a:gd name="connsiteX3" fmla="*/ 268514 w 522514"/>
                <a:gd name="connsiteY3" fmla="*/ 276 h 370412"/>
                <a:gd name="connsiteX4" fmla="*/ 319314 w 522514"/>
                <a:gd name="connsiteY4" fmla="*/ 87362 h 370412"/>
                <a:gd name="connsiteX5" fmla="*/ 355600 w 522514"/>
                <a:gd name="connsiteY5" fmla="*/ 188962 h 370412"/>
                <a:gd name="connsiteX6" fmla="*/ 399143 w 522514"/>
                <a:gd name="connsiteY6" fmla="*/ 276048 h 370412"/>
                <a:gd name="connsiteX7" fmla="*/ 471714 w 522514"/>
                <a:gd name="connsiteY7" fmla="*/ 355876 h 370412"/>
                <a:gd name="connsiteX8" fmla="*/ 522514 w 522514"/>
                <a:gd name="connsiteY8" fmla="*/ 370391 h 370412"/>
                <a:gd name="connsiteX9" fmla="*/ 522514 w 522514"/>
                <a:gd name="connsiteY9" fmla="*/ 370391 h 370412"/>
                <a:gd name="connsiteX10" fmla="*/ 522514 w 522514"/>
                <a:gd name="connsiteY10" fmla="*/ 363134 h 370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22514" h="370412">
                  <a:moveTo>
                    <a:pt x="0" y="363134"/>
                  </a:moveTo>
                  <a:cubicBezTo>
                    <a:pt x="41728" y="315357"/>
                    <a:pt x="83457" y="267581"/>
                    <a:pt x="108857" y="217991"/>
                  </a:cubicBezTo>
                  <a:cubicBezTo>
                    <a:pt x="134257" y="168401"/>
                    <a:pt x="125791" y="101877"/>
                    <a:pt x="152400" y="65591"/>
                  </a:cubicBezTo>
                  <a:cubicBezTo>
                    <a:pt x="179009" y="29305"/>
                    <a:pt x="240695" y="-3353"/>
                    <a:pt x="268514" y="276"/>
                  </a:cubicBezTo>
                  <a:cubicBezTo>
                    <a:pt x="296333" y="3905"/>
                    <a:pt x="304800" y="55914"/>
                    <a:pt x="319314" y="87362"/>
                  </a:cubicBezTo>
                  <a:cubicBezTo>
                    <a:pt x="333828" y="118810"/>
                    <a:pt x="342295" y="157514"/>
                    <a:pt x="355600" y="188962"/>
                  </a:cubicBezTo>
                  <a:cubicBezTo>
                    <a:pt x="368905" y="220410"/>
                    <a:pt x="379791" y="248229"/>
                    <a:pt x="399143" y="276048"/>
                  </a:cubicBezTo>
                  <a:cubicBezTo>
                    <a:pt x="418495" y="303867"/>
                    <a:pt x="451152" y="340152"/>
                    <a:pt x="471714" y="355876"/>
                  </a:cubicBezTo>
                  <a:cubicBezTo>
                    <a:pt x="492276" y="371600"/>
                    <a:pt x="522514" y="370391"/>
                    <a:pt x="522514" y="370391"/>
                  </a:cubicBezTo>
                  <a:lnTo>
                    <a:pt x="522514" y="370391"/>
                  </a:lnTo>
                  <a:lnTo>
                    <a:pt x="522514" y="363134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sp>
          <p:nvSpPr>
            <p:cNvPr id="10" name="Freeform 9"/>
            <p:cNvSpPr/>
            <p:nvPr/>
          </p:nvSpPr>
          <p:spPr>
            <a:xfrm flipH="1">
              <a:off x="5034199" y="2463316"/>
              <a:ext cx="1021378" cy="517461"/>
            </a:xfrm>
            <a:custGeom>
              <a:avLst/>
              <a:gdLst>
                <a:gd name="connsiteX0" fmla="*/ 0 w 522514"/>
                <a:gd name="connsiteY0" fmla="*/ 363134 h 370412"/>
                <a:gd name="connsiteX1" fmla="*/ 108857 w 522514"/>
                <a:gd name="connsiteY1" fmla="*/ 217991 h 370412"/>
                <a:gd name="connsiteX2" fmla="*/ 152400 w 522514"/>
                <a:gd name="connsiteY2" fmla="*/ 65591 h 370412"/>
                <a:gd name="connsiteX3" fmla="*/ 268514 w 522514"/>
                <a:gd name="connsiteY3" fmla="*/ 276 h 370412"/>
                <a:gd name="connsiteX4" fmla="*/ 319314 w 522514"/>
                <a:gd name="connsiteY4" fmla="*/ 87362 h 370412"/>
                <a:gd name="connsiteX5" fmla="*/ 355600 w 522514"/>
                <a:gd name="connsiteY5" fmla="*/ 188962 h 370412"/>
                <a:gd name="connsiteX6" fmla="*/ 399143 w 522514"/>
                <a:gd name="connsiteY6" fmla="*/ 276048 h 370412"/>
                <a:gd name="connsiteX7" fmla="*/ 471714 w 522514"/>
                <a:gd name="connsiteY7" fmla="*/ 355876 h 370412"/>
                <a:gd name="connsiteX8" fmla="*/ 522514 w 522514"/>
                <a:gd name="connsiteY8" fmla="*/ 370391 h 370412"/>
                <a:gd name="connsiteX9" fmla="*/ 522514 w 522514"/>
                <a:gd name="connsiteY9" fmla="*/ 370391 h 370412"/>
                <a:gd name="connsiteX10" fmla="*/ 522514 w 522514"/>
                <a:gd name="connsiteY10" fmla="*/ 363134 h 370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22514" h="370412">
                  <a:moveTo>
                    <a:pt x="0" y="363134"/>
                  </a:moveTo>
                  <a:cubicBezTo>
                    <a:pt x="41728" y="315357"/>
                    <a:pt x="83457" y="267581"/>
                    <a:pt x="108857" y="217991"/>
                  </a:cubicBezTo>
                  <a:cubicBezTo>
                    <a:pt x="134257" y="168401"/>
                    <a:pt x="125791" y="101877"/>
                    <a:pt x="152400" y="65591"/>
                  </a:cubicBezTo>
                  <a:cubicBezTo>
                    <a:pt x="179009" y="29305"/>
                    <a:pt x="240695" y="-3353"/>
                    <a:pt x="268514" y="276"/>
                  </a:cubicBezTo>
                  <a:cubicBezTo>
                    <a:pt x="296333" y="3905"/>
                    <a:pt x="304800" y="55914"/>
                    <a:pt x="319314" y="87362"/>
                  </a:cubicBezTo>
                  <a:cubicBezTo>
                    <a:pt x="333828" y="118810"/>
                    <a:pt x="342295" y="157514"/>
                    <a:pt x="355600" y="188962"/>
                  </a:cubicBezTo>
                  <a:cubicBezTo>
                    <a:pt x="368905" y="220410"/>
                    <a:pt x="379791" y="248229"/>
                    <a:pt x="399143" y="276048"/>
                  </a:cubicBezTo>
                  <a:cubicBezTo>
                    <a:pt x="418495" y="303867"/>
                    <a:pt x="451152" y="340152"/>
                    <a:pt x="471714" y="355876"/>
                  </a:cubicBezTo>
                  <a:cubicBezTo>
                    <a:pt x="492276" y="371600"/>
                    <a:pt x="522514" y="370391"/>
                    <a:pt x="522514" y="370391"/>
                  </a:cubicBezTo>
                  <a:lnTo>
                    <a:pt x="522514" y="370391"/>
                  </a:lnTo>
                  <a:lnTo>
                    <a:pt x="522514" y="363134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3370036" y="2729240"/>
              <a:ext cx="197450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2574712" y="2972572"/>
              <a:ext cx="3950689" cy="10521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5162608" y="2725891"/>
              <a:ext cx="197450" cy="0"/>
            </a:xfrm>
            <a:prstGeom prst="straightConnector1">
              <a:avLst/>
            </a:prstGeom>
            <a:ln w="127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6522999" y="2779453"/>
              <a:ext cx="333853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13" i="1" dirty="0"/>
                <a:t>z</a:t>
              </a:r>
              <a:endParaRPr lang="en-GB" sz="1013" i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17167" y="2527057"/>
              <a:ext cx="1073372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13" i="1" dirty="0"/>
                <a:t>t </a:t>
              </a:r>
              <a:r>
                <a:rPr lang="en-US" sz="1013" dirty="0"/>
                <a:t>= -300 </a:t>
              </a:r>
              <a:r>
                <a:rPr lang="en-US" sz="1013" dirty="0" err="1"/>
                <a:t>ps</a:t>
              </a:r>
              <a:endParaRPr lang="en-GB" sz="1013" dirty="0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3294935" y="3395609"/>
              <a:ext cx="1010447" cy="511609"/>
            </a:xfrm>
            <a:custGeom>
              <a:avLst/>
              <a:gdLst>
                <a:gd name="connsiteX0" fmla="*/ 0 w 522514"/>
                <a:gd name="connsiteY0" fmla="*/ 363134 h 370412"/>
                <a:gd name="connsiteX1" fmla="*/ 108857 w 522514"/>
                <a:gd name="connsiteY1" fmla="*/ 217991 h 370412"/>
                <a:gd name="connsiteX2" fmla="*/ 152400 w 522514"/>
                <a:gd name="connsiteY2" fmla="*/ 65591 h 370412"/>
                <a:gd name="connsiteX3" fmla="*/ 268514 w 522514"/>
                <a:gd name="connsiteY3" fmla="*/ 276 h 370412"/>
                <a:gd name="connsiteX4" fmla="*/ 319314 w 522514"/>
                <a:gd name="connsiteY4" fmla="*/ 87362 h 370412"/>
                <a:gd name="connsiteX5" fmla="*/ 355600 w 522514"/>
                <a:gd name="connsiteY5" fmla="*/ 188962 h 370412"/>
                <a:gd name="connsiteX6" fmla="*/ 399143 w 522514"/>
                <a:gd name="connsiteY6" fmla="*/ 276048 h 370412"/>
                <a:gd name="connsiteX7" fmla="*/ 471714 w 522514"/>
                <a:gd name="connsiteY7" fmla="*/ 355876 h 370412"/>
                <a:gd name="connsiteX8" fmla="*/ 522514 w 522514"/>
                <a:gd name="connsiteY8" fmla="*/ 370391 h 370412"/>
                <a:gd name="connsiteX9" fmla="*/ 522514 w 522514"/>
                <a:gd name="connsiteY9" fmla="*/ 370391 h 370412"/>
                <a:gd name="connsiteX10" fmla="*/ 522514 w 522514"/>
                <a:gd name="connsiteY10" fmla="*/ 363134 h 370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22514" h="370412">
                  <a:moveTo>
                    <a:pt x="0" y="363134"/>
                  </a:moveTo>
                  <a:cubicBezTo>
                    <a:pt x="41728" y="315357"/>
                    <a:pt x="83457" y="267581"/>
                    <a:pt x="108857" y="217991"/>
                  </a:cubicBezTo>
                  <a:cubicBezTo>
                    <a:pt x="134257" y="168401"/>
                    <a:pt x="125791" y="101877"/>
                    <a:pt x="152400" y="65591"/>
                  </a:cubicBezTo>
                  <a:cubicBezTo>
                    <a:pt x="179009" y="29305"/>
                    <a:pt x="240695" y="-3353"/>
                    <a:pt x="268514" y="276"/>
                  </a:cubicBezTo>
                  <a:cubicBezTo>
                    <a:pt x="296333" y="3905"/>
                    <a:pt x="304800" y="55914"/>
                    <a:pt x="319314" y="87362"/>
                  </a:cubicBezTo>
                  <a:cubicBezTo>
                    <a:pt x="333828" y="118810"/>
                    <a:pt x="342295" y="157514"/>
                    <a:pt x="355600" y="188962"/>
                  </a:cubicBezTo>
                  <a:cubicBezTo>
                    <a:pt x="368905" y="220410"/>
                    <a:pt x="379791" y="248229"/>
                    <a:pt x="399143" y="276048"/>
                  </a:cubicBezTo>
                  <a:cubicBezTo>
                    <a:pt x="418495" y="303867"/>
                    <a:pt x="451152" y="340152"/>
                    <a:pt x="471714" y="355876"/>
                  </a:cubicBezTo>
                  <a:cubicBezTo>
                    <a:pt x="492276" y="371600"/>
                    <a:pt x="522514" y="370391"/>
                    <a:pt x="522514" y="370391"/>
                  </a:cubicBezTo>
                  <a:lnTo>
                    <a:pt x="522514" y="370391"/>
                  </a:lnTo>
                  <a:lnTo>
                    <a:pt x="522514" y="363134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sp>
          <p:nvSpPr>
            <p:cNvPr id="17" name="Freeform 16"/>
            <p:cNvSpPr/>
            <p:nvPr/>
          </p:nvSpPr>
          <p:spPr>
            <a:xfrm flipH="1">
              <a:off x="4310847" y="3396422"/>
              <a:ext cx="1021378" cy="517461"/>
            </a:xfrm>
            <a:custGeom>
              <a:avLst/>
              <a:gdLst>
                <a:gd name="connsiteX0" fmla="*/ 0 w 522514"/>
                <a:gd name="connsiteY0" fmla="*/ 363134 h 370412"/>
                <a:gd name="connsiteX1" fmla="*/ 108857 w 522514"/>
                <a:gd name="connsiteY1" fmla="*/ 217991 h 370412"/>
                <a:gd name="connsiteX2" fmla="*/ 152400 w 522514"/>
                <a:gd name="connsiteY2" fmla="*/ 65591 h 370412"/>
                <a:gd name="connsiteX3" fmla="*/ 268514 w 522514"/>
                <a:gd name="connsiteY3" fmla="*/ 276 h 370412"/>
                <a:gd name="connsiteX4" fmla="*/ 319314 w 522514"/>
                <a:gd name="connsiteY4" fmla="*/ 87362 h 370412"/>
                <a:gd name="connsiteX5" fmla="*/ 355600 w 522514"/>
                <a:gd name="connsiteY5" fmla="*/ 188962 h 370412"/>
                <a:gd name="connsiteX6" fmla="*/ 399143 w 522514"/>
                <a:gd name="connsiteY6" fmla="*/ 276048 h 370412"/>
                <a:gd name="connsiteX7" fmla="*/ 471714 w 522514"/>
                <a:gd name="connsiteY7" fmla="*/ 355876 h 370412"/>
                <a:gd name="connsiteX8" fmla="*/ 522514 w 522514"/>
                <a:gd name="connsiteY8" fmla="*/ 370391 h 370412"/>
                <a:gd name="connsiteX9" fmla="*/ 522514 w 522514"/>
                <a:gd name="connsiteY9" fmla="*/ 370391 h 370412"/>
                <a:gd name="connsiteX10" fmla="*/ 522514 w 522514"/>
                <a:gd name="connsiteY10" fmla="*/ 363134 h 370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22514" h="370412">
                  <a:moveTo>
                    <a:pt x="0" y="363134"/>
                  </a:moveTo>
                  <a:cubicBezTo>
                    <a:pt x="41728" y="315357"/>
                    <a:pt x="83457" y="267581"/>
                    <a:pt x="108857" y="217991"/>
                  </a:cubicBezTo>
                  <a:cubicBezTo>
                    <a:pt x="134257" y="168401"/>
                    <a:pt x="125791" y="101877"/>
                    <a:pt x="152400" y="65591"/>
                  </a:cubicBezTo>
                  <a:cubicBezTo>
                    <a:pt x="179009" y="29305"/>
                    <a:pt x="240695" y="-3353"/>
                    <a:pt x="268514" y="276"/>
                  </a:cubicBezTo>
                  <a:cubicBezTo>
                    <a:pt x="296333" y="3905"/>
                    <a:pt x="304800" y="55914"/>
                    <a:pt x="319314" y="87362"/>
                  </a:cubicBezTo>
                  <a:cubicBezTo>
                    <a:pt x="333828" y="118810"/>
                    <a:pt x="342295" y="157514"/>
                    <a:pt x="355600" y="188962"/>
                  </a:cubicBezTo>
                  <a:cubicBezTo>
                    <a:pt x="368905" y="220410"/>
                    <a:pt x="379791" y="248229"/>
                    <a:pt x="399143" y="276048"/>
                  </a:cubicBezTo>
                  <a:cubicBezTo>
                    <a:pt x="418495" y="303867"/>
                    <a:pt x="451152" y="340152"/>
                    <a:pt x="471714" y="355876"/>
                  </a:cubicBezTo>
                  <a:cubicBezTo>
                    <a:pt x="492276" y="371600"/>
                    <a:pt x="522514" y="370391"/>
                    <a:pt x="522514" y="370391"/>
                  </a:cubicBezTo>
                  <a:lnTo>
                    <a:pt x="522514" y="370391"/>
                  </a:lnTo>
                  <a:lnTo>
                    <a:pt x="522514" y="363134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3981019" y="3671394"/>
              <a:ext cx="197450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2572309" y="3902549"/>
              <a:ext cx="3950689" cy="10521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4438702" y="3661469"/>
              <a:ext cx="197450" cy="0"/>
            </a:xfrm>
            <a:prstGeom prst="straightConnector1">
              <a:avLst/>
            </a:prstGeom>
            <a:ln w="127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5-Point Star 20"/>
            <p:cNvSpPr/>
            <p:nvPr/>
          </p:nvSpPr>
          <p:spPr>
            <a:xfrm>
              <a:off x="4203753" y="3811954"/>
              <a:ext cx="186519" cy="164284"/>
            </a:xfrm>
            <a:prstGeom prst="star5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520595" y="3709430"/>
              <a:ext cx="333853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13" i="1" dirty="0"/>
                <a:t>z</a:t>
              </a:r>
              <a:endParaRPr lang="en-GB" sz="1013" i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201200" y="3372103"/>
              <a:ext cx="590333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13" i="1" dirty="0"/>
                <a:t>t </a:t>
              </a:r>
              <a:r>
                <a:rPr lang="en-US" sz="1013" dirty="0"/>
                <a:t>= 0</a:t>
              </a:r>
              <a:endParaRPr lang="en-GB" sz="1013" dirty="0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4313231" y="4333602"/>
              <a:ext cx="1010447" cy="511609"/>
            </a:xfrm>
            <a:custGeom>
              <a:avLst/>
              <a:gdLst>
                <a:gd name="connsiteX0" fmla="*/ 0 w 522514"/>
                <a:gd name="connsiteY0" fmla="*/ 363134 h 370412"/>
                <a:gd name="connsiteX1" fmla="*/ 108857 w 522514"/>
                <a:gd name="connsiteY1" fmla="*/ 217991 h 370412"/>
                <a:gd name="connsiteX2" fmla="*/ 152400 w 522514"/>
                <a:gd name="connsiteY2" fmla="*/ 65591 h 370412"/>
                <a:gd name="connsiteX3" fmla="*/ 268514 w 522514"/>
                <a:gd name="connsiteY3" fmla="*/ 276 h 370412"/>
                <a:gd name="connsiteX4" fmla="*/ 319314 w 522514"/>
                <a:gd name="connsiteY4" fmla="*/ 87362 h 370412"/>
                <a:gd name="connsiteX5" fmla="*/ 355600 w 522514"/>
                <a:gd name="connsiteY5" fmla="*/ 188962 h 370412"/>
                <a:gd name="connsiteX6" fmla="*/ 399143 w 522514"/>
                <a:gd name="connsiteY6" fmla="*/ 276048 h 370412"/>
                <a:gd name="connsiteX7" fmla="*/ 471714 w 522514"/>
                <a:gd name="connsiteY7" fmla="*/ 355876 h 370412"/>
                <a:gd name="connsiteX8" fmla="*/ 522514 w 522514"/>
                <a:gd name="connsiteY8" fmla="*/ 370391 h 370412"/>
                <a:gd name="connsiteX9" fmla="*/ 522514 w 522514"/>
                <a:gd name="connsiteY9" fmla="*/ 370391 h 370412"/>
                <a:gd name="connsiteX10" fmla="*/ 522514 w 522514"/>
                <a:gd name="connsiteY10" fmla="*/ 363134 h 370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22514" h="370412">
                  <a:moveTo>
                    <a:pt x="0" y="363134"/>
                  </a:moveTo>
                  <a:cubicBezTo>
                    <a:pt x="41728" y="315357"/>
                    <a:pt x="83457" y="267581"/>
                    <a:pt x="108857" y="217991"/>
                  </a:cubicBezTo>
                  <a:cubicBezTo>
                    <a:pt x="134257" y="168401"/>
                    <a:pt x="125791" y="101877"/>
                    <a:pt x="152400" y="65591"/>
                  </a:cubicBezTo>
                  <a:cubicBezTo>
                    <a:pt x="179009" y="29305"/>
                    <a:pt x="240695" y="-3353"/>
                    <a:pt x="268514" y="276"/>
                  </a:cubicBezTo>
                  <a:cubicBezTo>
                    <a:pt x="296333" y="3905"/>
                    <a:pt x="304800" y="55914"/>
                    <a:pt x="319314" y="87362"/>
                  </a:cubicBezTo>
                  <a:cubicBezTo>
                    <a:pt x="333828" y="118810"/>
                    <a:pt x="342295" y="157514"/>
                    <a:pt x="355600" y="188962"/>
                  </a:cubicBezTo>
                  <a:cubicBezTo>
                    <a:pt x="368905" y="220410"/>
                    <a:pt x="379791" y="248229"/>
                    <a:pt x="399143" y="276048"/>
                  </a:cubicBezTo>
                  <a:cubicBezTo>
                    <a:pt x="418495" y="303867"/>
                    <a:pt x="451152" y="340152"/>
                    <a:pt x="471714" y="355876"/>
                  </a:cubicBezTo>
                  <a:cubicBezTo>
                    <a:pt x="492276" y="371600"/>
                    <a:pt x="522514" y="370391"/>
                    <a:pt x="522514" y="370391"/>
                  </a:cubicBezTo>
                  <a:lnTo>
                    <a:pt x="522514" y="370391"/>
                  </a:lnTo>
                  <a:lnTo>
                    <a:pt x="522514" y="363134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sp>
          <p:nvSpPr>
            <p:cNvPr id="25" name="Freeform 24"/>
            <p:cNvSpPr/>
            <p:nvPr/>
          </p:nvSpPr>
          <p:spPr>
            <a:xfrm flipH="1">
              <a:off x="3275302" y="4329238"/>
              <a:ext cx="1021378" cy="517461"/>
            </a:xfrm>
            <a:custGeom>
              <a:avLst/>
              <a:gdLst>
                <a:gd name="connsiteX0" fmla="*/ 0 w 522514"/>
                <a:gd name="connsiteY0" fmla="*/ 363134 h 370412"/>
                <a:gd name="connsiteX1" fmla="*/ 108857 w 522514"/>
                <a:gd name="connsiteY1" fmla="*/ 217991 h 370412"/>
                <a:gd name="connsiteX2" fmla="*/ 152400 w 522514"/>
                <a:gd name="connsiteY2" fmla="*/ 65591 h 370412"/>
                <a:gd name="connsiteX3" fmla="*/ 268514 w 522514"/>
                <a:gd name="connsiteY3" fmla="*/ 276 h 370412"/>
                <a:gd name="connsiteX4" fmla="*/ 319314 w 522514"/>
                <a:gd name="connsiteY4" fmla="*/ 87362 h 370412"/>
                <a:gd name="connsiteX5" fmla="*/ 355600 w 522514"/>
                <a:gd name="connsiteY5" fmla="*/ 188962 h 370412"/>
                <a:gd name="connsiteX6" fmla="*/ 399143 w 522514"/>
                <a:gd name="connsiteY6" fmla="*/ 276048 h 370412"/>
                <a:gd name="connsiteX7" fmla="*/ 471714 w 522514"/>
                <a:gd name="connsiteY7" fmla="*/ 355876 h 370412"/>
                <a:gd name="connsiteX8" fmla="*/ 522514 w 522514"/>
                <a:gd name="connsiteY8" fmla="*/ 370391 h 370412"/>
                <a:gd name="connsiteX9" fmla="*/ 522514 w 522514"/>
                <a:gd name="connsiteY9" fmla="*/ 370391 h 370412"/>
                <a:gd name="connsiteX10" fmla="*/ 522514 w 522514"/>
                <a:gd name="connsiteY10" fmla="*/ 363134 h 370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22514" h="370412">
                  <a:moveTo>
                    <a:pt x="0" y="363134"/>
                  </a:moveTo>
                  <a:cubicBezTo>
                    <a:pt x="41728" y="315357"/>
                    <a:pt x="83457" y="267581"/>
                    <a:pt x="108857" y="217991"/>
                  </a:cubicBezTo>
                  <a:cubicBezTo>
                    <a:pt x="134257" y="168401"/>
                    <a:pt x="125791" y="101877"/>
                    <a:pt x="152400" y="65591"/>
                  </a:cubicBezTo>
                  <a:cubicBezTo>
                    <a:pt x="179009" y="29305"/>
                    <a:pt x="240695" y="-3353"/>
                    <a:pt x="268514" y="276"/>
                  </a:cubicBezTo>
                  <a:cubicBezTo>
                    <a:pt x="296333" y="3905"/>
                    <a:pt x="304800" y="55914"/>
                    <a:pt x="319314" y="87362"/>
                  </a:cubicBezTo>
                  <a:cubicBezTo>
                    <a:pt x="333828" y="118810"/>
                    <a:pt x="342295" y="157514"/>
                    <a:pt x="355600" y="188962"/>
                  </a:cubicBezTo>
                  <a:cubicBezTo>
                    <a:pt x="368905" y="220410"/>
                    <a:pt x="379791" y="248229"/>
                    <a:pt x="399143" y="276048"/>
                  </a:cubicBezTo>
                  <a:cubicBezTo>
                    <a:pt x="418495" y="303867"/>
                    <a:pt x="451152" y="340152"/>
                    <a:pt x="471714" y="355876"/>
                  </a:cubicBezTo>
                  <a:cubicBezTo>
                    <a:pt x="492276" y="371600"/>
                    <a:pt x="522514" y="370391"/>
                    <a:pt x="522514" y="370391"/>
                  </a:cubicBezTo>
                  <a:lnTo>
                    <a:pt x="522514" y="370391"/>
                  </a:lnTo>
                  <a:lnTo>
                    <a:pt x="522514" y="363134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4999893" y="4614704"/>
              <a:ext cx="197450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2560197" y="4836851"/>
              <a:ext cx="3950689" cy="10521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3384550" y="4614704"/>
              <a:ext cx="197450" cy="0"/>
            </a:xfrm>
            <a:prstGeom prst="straightConnector1">
              <a:avLst/>
            </a:prstGeom>
            <a:ln w="127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5-Point Star 28"/>
            <p:cNvSpPr/>
            <p:nvPr/>
          </p:nvSpPr>
          <p:spPr>
            <a:xfrm>
              <a:off x="4213412" y="4746256"/>
              <a:ext cx="186519" cy="164284"/>
            </a:xfrm>
            <a:prstGeom prst="star5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508483" y="4643733"/>
              <a:ext cx="333853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13" i="1" dirty="0"/>
                <a:t>z</a:t>
              </a:r>
              <a:endParaRPr lang="en-GB" sz="1013" i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194724" y="4244369"/>
              <a:ext cx="1116119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13" i="1" dirty="0"/>
                <a:t>t </a:t>
              </a:r>
              <a:r>
                <a:rPr lang="en-US" sz="1013" dirty="0"/>
                <a:t>= +300 </a:t>
              </a:r>
              <a:r>
                <a:rPr lang="en-US" sz="1013" dirty="0" err="1"/>
                <a:t>ps</a:t>
              </a:r>
              <a:endParaRPr lang="en-GB" sz="1013" dirty="0"/>
            </a:p>
          </p:txBody>
        </p:sp>
      </p:grpSp>
      <p:sp>
        <p:nvSpPr>
          <p:cNvPr id="32" name="Content Placeholder 2"/>
          <p:cNvSpPr txBox="1">
            <a:spLocks/>
          </p:cNvSpPr>
          <p:nvPr/>
        </p:nvSpPr>
        <p:spPr bwMode="auto">
          <a:xfrm>
            <a:off x="236755" y="3940887"/>
            <a:ext cx="6480720" cy="716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rgbClr val="BF2F37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­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7030A0"/>
                </a:solidFill>
              </a:rPr>
              <a:t>Interactions (marked with    ) at same </a:t>
            </a:r>
            <a:r>
              <a:rPr lang="en-US" sz="2400" i="1" dirty="0">
                <a:solidFill>
                  <a:srgbClr val="7030A0"/>
                </a:solidFill>
              </a:rPr>
              <a:t>z</a:t>
            </a:r>
            <a:r>
              <a:rPr lang="en-US" sz="2400" dirty="0">
                <a:solidFill>
                  <a:srgbClr val="7030A0"/>
                </a:solidFill>
              </a:rPr>
              <a:t> but separated by 300 </a:t>
            </a:r>
            <a:r>
              <a:rPr lang="en-US" sz="2400" dirty="0" err="1">
                <a:solidFill>
                  <a:srgbClr val="7030A0"/>
                </a:solidFill>
              </a:rPr>
              <a:t>ps</a:t>
            </a:r>
            <a:endParaRPr lang="en-GB" sz="2400" dirty="0"/>
          </a:p>
        </p:txBody>
      </p:sp>
      <p:sp>
        <p:nvSpPr>
          <p:cNvPr id="33" name="5-Point Star 32"/>
          <p:cNvSpPr/>
          <p:nvPr/>
        </p:nvSpPr>
        <p:spPr>
          <a:xfrm>
            <a:off x="3852869" y="4069531"/>
            <a:ext cx="139889" cy="123213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2049549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1AFB2-1545-F049-A699-6A93C80E2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100" y="273844"/>
            <a:ext cx="6301800" cy="591129"/>
          </a:xfrm>
        </p:spPr>
        <p:txBody>
          <a:bodyPr/>
          <a:lstStyle/>
          <a:p>
            <a:r>
              <a:rPr lang="en-US" dirty="0"/>
              <a:t>Timing/Control Technology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A32BE4-0C5B-AA48-9978-F12FEE1D30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100" y="955589"/>
            <a:ext cx="6301800" cy="3682314"/>
          </a:xfrm>
        </p:spPr>
        <p:txBody>
          <a:bodyPr/>
          <a:lstStyle/>
          <a:p>
            <a:r>
              <a:rPr lang="en-US" dirty="0"/>
              <a:t>Likely to end up as</a:t>
            </a:r>
          </a:p>
          <a:p>
            <a:pPr lvl="1"/>
            <a:r>
              <a:rPr lang="en-US" dirty="0" err="1"/>
              <a:t>Fibre</a:t>
            </a:r>
            <a:r>
              <a:rPr lang="en-US" dirty="0"/>
              <a:t> optic signal transport from timing master to detector</a:t>
            </a:r>
          </a:p>
          <a:p>
            <a:pPr lvl="1"/>
            <a:r>
              <a:rPr lang="en-US" dirty="0"/>
              <a:t>Clock and data encoded on same serial link</a:t>
            </a:r>
          </a:p>
          <a:p>
            <a:pPr lvl="1"/>
            <a:r>
              <a:rPr lang="en-US" dirty="0"/>
              <a:t>PLL based Clock and Data Recovery (CDR)</a:t>
            </a:r>
          </a:p>
          <a:p>
            <a:r>
              <a:rPr lang="en-US" dirty="0"/>
              <a:t>Considerations</a:t>
            </a:r>
          </a:p>
          <a:p>
            <a:pPr lvl="1"/>
            <a:r>
              <a:rPr lang="en-US" dirty="0"/>
              <a:t>What precision is required</a:t>
            </a:r>
          </a:p>
          <a:p>
            <a:pPr lvl="2"/>
            <a:r>
              <a:rPr lang="en-US" dirty="0"/>
              <a:t>Can’t measure time with higher precision than timing reference</a:t>
            </a:r>
          </a:p>
          <a:p>
            <a:pPr lvl="1"/>
            <a:r>
              <a:rPr lang="en-US" dirty="0"/>
              <a:t>Is triggering (low latency signal to detector front end) required?</a:t>
            </a:r>
          </a:p>
          <a:p>
            <a:pPr lvl="2"/>
            <a:r>
              <a:rPr lang="en-US" dirty="0"/>
              <a:t>Not required for data driven system</a:t>
            </a:r>
          </a:p>
          <a:p>
            <a:pPr lvl="1"/>
            <a:r>
              <a:rPr lang="en-US" dirty="0"/>
              <a:t>Is fast feedback (of front-end busy) needed?</a:t>
            </a:r>
          </a:p>
          <a:p>
            <a:pPr lvl="2"/>
            <a:r>
              <a:rPr lang="en-US" dirty="0"/>
              <a:t>Even in data-driven system feedback useful to avoid “Swiss Cheese” data:</a:t>
            </a:r>
          </a:p>
          <a:p>
            <a:pPr lvl="2"/>
            <a:r>
              <a:rPr lang="en-US" dirty="0"/>
              <a:t>Different parts of detector busy at different times </a:t>
            </a:r>
            <a:r>
              <a:rPr lang="en-US" dirty="0">
                <a:sym typeface="Wingdings" pitchFamily="2" charset="2"/>
              </a:rPr>
              <a:t>Less data when all active.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168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F35D8-F827-7D4B-902D-2C3C4AC64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</a:t>
            </a:r>
            <a:r>
              <a:rPr lang="en-US" dirty="0" err="1"/>
              <a:t>Fibre</a:t>
            </a:r>
            <a:r>
              <a:rPr lang="en-US" dirty="0"/>
              <a:t>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E6D3A87-9CE1-524C-8FA7-460255D9308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78100" y="1194486"/>
                <a:ext cx="6301800" cy="3219708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Galvanic Isolation</a:t>
                </a:r>
              </a:p>
              <a:p>
                <a:r>
                  <a:rPr lang="en-US" dirty="0"/>
                  <a:t>High Bandwidth </a:t>
                </a:r>
                <a:r>
                  <a:rPr lang="en-US" dirty="0">
                    <a:sym typeface="Wingdings" pitchFamily="2" charset="2"/>
                  </a:rPr>
                  <a:t> Low Jitter</a:t>
                </a:r>
                <a:endParaRPr lang="en-US" dirty="0"/>
              </a:p>
              <a:p>
                <a:pPr lvl="1"/>
                <a:r>
                  <a:rPr lang="en-US" dirty="0"/>
                  <a:t>Consider random jitter:</a:t>
                </a:r>
              </a:p>
              <a:p>
                <a:pPr lvl="1"/>
                <a:r>
                  <a:rPr lang="en-GB" dirty="0">
                    <a:ea typeface="Cambria Math" panose="02040503050406030204" pitchFamily="18" charset="0"/>
                  </a:rPr>
                  <a:t>Jitter,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Bandwidth(GHz) ~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0.35</m:t>
                        </m:r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den>
                    </m:f>
                  </m:oMath>
                </a14:m>
                <a:endParaRPr lang="en-GB" b="0" dirty="0"/>
              </a:p>
              <a:p>
                <a:pPr lvl="1"/>
                <a:r>
                  <a:rPr lang="en-GB" dirty="0"/>
                  <a:t>Noise (white) 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√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𝑏𝑎𝑛𝑑𝑤𝑖𝑑𝑡h</m:t>
                    </m:r>
                  </m:oMath>
                </a14:m>
                <a:endParaRPr lang="en-GB" b="0" dirty="0"/>
              </a:p>
              <a:p>
                <a:pPr lvl="1"/>
                <a:r>
                  <a:rPr lang="en-US" dirty="0">
                    <a:sym typeface="Wingdings" pitchFamily="2" charset="2"/>
                  </a:rPr>
                  <a:t>jitter ~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GB" dirty="0"/>
                  <a:t> 1/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√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𝑏𝑎𝑛𝑑𝑤𝑖𝑑𝑡h</m:t>
                    </m:r>
                  </m:oMath>
                </a14:m>
                <a:endParaRPr lang="en-US" dirty="0">
                  <a:sym typeface="Wingdings" pitchFamily="2" charset="2"/>
                </a:endParaRPr>
              </a:p>
              <a:p>
                <a:r>
                  <a:rPr lang="en-US" dirty="0"/>
                  <a:t>Single mode </a:t>
                </a:r>
                <a:r>
                  <a:rPr lang="en-US" dirty="0" err="1"/>
                  <a:t>fibre</a:t>
                </a:r>
                <a:r>
                  <a:rPr lang="en-US" dirty="0"/>
                  <a:t> bandwidth &gt;10GHz over 1km </a:t>
                </a:r>
              </a:p>
              <a:p>
                <a:pPr lvl="1"/>
                <a:r>
                  <a:rPr lang="en-US" dirty="0"/>
                  <a:t>… for coaxial cable &lt; 1m</a:t>
                </a:r>
              </a:p>
              <a:p>
                <a:r>
                  <a:rPr lang="en-US" dirty="0"/>
                  <a:t>(Passive Splitting / Combining)</a:t>
                </a:r>
              </a:p>
              <a:p>
                <a:pPr lvl="1"/>
                <a:r>
                  <a:rPr lang="en-US" dirty="0"/>
                  <a:t>Useful if very low latency return path not needed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E6D3A87-9CE1-524C-8FA7-460255D9308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8100" y="1194486"/>
                <a:ext cx="6301800" cy="3219708"/>
              </a:xfrm>
              <a:blipFill>
                <a:blip r:embed="rId2"/>
                <a:stretch>
                  <a:fillRect t="-1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1A75E1EC-F0DD-6B43-8CF2-16CA716CF0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1882" y="613525"/>
            <a:ext cx="3328018" cy="195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401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A8507-0E8D-2D41-BA93-BE83D5385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Technology to the Rescue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69D762-BFF0-6046-B9A7-E651B3B758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100" y="1087396"/>
            <a:ext cx="6301800" cy="3566982"/>
          </a:xfrm>
        </p:spPr>
        <p:txBody>
          <a:bodyPr>
            <a:normAutofit/>
          </a:bodyPr>
          <a:lstStyle/>
          <a:p>
            <a:r>
              <a:rPr lang="en-US" dirty="0"/>
              <a:t>High precision timing </a:t>
            </a:r>
          </a:p>
          <a:p>
            <a:r>
              <a:rPr lang="en-US" dirty="0"/>
              <a:t>LHC TTC developed ~ 1990-2000</a:t>
            </a:r>
          </a:p>
          <a:p>
            <a:r>
              <a:rPr lang="en-US" dirty="0"/>
              <a:t>Same period saw shift from parallel to serial links: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High bit-rates in commodity electronics </a:t>
            </a:r>
            <a:r>
              <a:rPr lang="en-US" dirty="0">
                <a:sym typeface="Wingdings" pitchFamily="2" charset="2"/>
              </a:rPr>
              <a:t> Cost/performance better than possible at start of LHC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A963DB1-C58E-F946-B942-580731F41F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172017"/>
              </p:ext>
            </p:extLst>
          </p:nvPr>
        </p:nvGraphicFramePr>
        <p:xfrm>
          <a:off x="508686" y="2040691"/>
          <a:ext cx="4572000" cy="19422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45811313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622514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01891970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9727350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Technology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36407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Networking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1000Base-X (1GBit/s)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00023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Backplanes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PCI</a:t>
                      </a:r>
                    </a:p>
                    <a:p>
                      <a:r>
                        <a:rPr lang="en-US" dirty="0"/>
                        <a:t>VME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PCIe</a:t>
                      </a:r>
                    </a:p>
                    <a:p>
                      <a:r>
                        <a:rPr lang="en-US" dirty="0"/>
                        <a:t>ATCA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2003</a:t>
                      </a:r>
                    </a:p>
                    <a:p>
                      <a:r>
                        <a:rPr lang="en-US" dirty="0"/>
                        <a:t>2009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0449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Peripherals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Centronics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1996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5258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Disks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PATA</a:t>
                      </a:r>
                    </a:p>
                    <a:p>
                      <a:r>
                        <a:rPr lang="en-US" dirty="0"/>
                        <a:t>SCSI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19107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6403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9F118-0C7B-CC46-94E8-CC61C37BB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Format – LHC TTC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1630E9-BC98-B447-9F50-BDFDAA823C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100" y="1029730"/>
            <a:ext cx="2300343" cy="3476367"/>
          </a:xfrm>
        </p:spPr>
        <p:txBody>
          <a:bodyPr>
            <a:normAutofit/>
          </a:bodyPr>
          <a:lstStyle/>
          <a:p>
            <a:r>
              <a:rPr lang="en-US" dirty="0"/>
              <a:t>Need ”DC balanced” protocol.</a:t>
            </a:r>
          </a:p>
          <a:p>
            <a:r>
              <a:rPr lang="en-US" dirty="0"/>
              <a:t>LHC used Time Multiplexing</a:t>
            </a:r>
          </a:p>
          <a:p>
            <a:pPr lvl="1"/>
            <a:r>
              <a:rPr lang="en-US" dirty="0"/>
              <a:t>Bi-phase mark encoding ( differential Manchester )</a:t>
            </a:r>
          </a:p>
          <a:p>
            <a:pPr lvl="2"/>
            <a:r>
              <a:rPr lang="en-US" dirty="0"/>
              <a:t>High transition density</a:t>
            </a:r>
            <a:r>
              <a:rPr lang="en-US" dirty="0">
                <a:sym typeface="Wingdings" pitchFamily="2" charset="2"/>
              </a:rPr>
              <a:t> Good for PLL</a:t>
            </a:r>
            <a:endParaRPr lang="en-US" dirty="0"/>
          </a:p>
          <a:p>
            <a:pPr lvl="1"/>
            <a:r>
              <a:rPr lang="en-US" dirty="0"/>
              <a:t>Radiation hard A </a:t>
            </a:r>
          </a:p>
          <a:p>
            <a:pPr lvl="1"/>
            <a:r>
              <a:rPr lang="en-US" dirty="0"/>
              <a:t>“A channel” prompt commands</a:t>
            </a:r>
          </a:p>
          <a:p>
            <a:pPr lvl="1"/>
            <a:r>
              <a:rPr lang="en-US" dirty="0"/>
              <a:t>“B channel” </a:t>
            </a:r>
          </a:p>
          <a:p>
            <a:pPr lvl="1"/>
            <a:r>
              <a:rPr lang="en-US" dirty="0"/>
              <a:t>OC-3 ( 155.52 </a:t>
            </a:r>
            <a:r>
              <a:rPr lang="en-US" dirty="0" err="1"/>
              <a:t>MBit</a:t>
            </a:r>
            <a:r>
              <a:rPr lang="en-US" dirty="0"/>
              <a:t>/s components 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13CAA6-6653-E144-B118-6D56BE297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0408" y="987927"/>
            <a:ext cx="4013200" cy="2311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FE9427A-B104-D74A-9755-C3E22BD238DE}"/>
              </a:ext>
            </a:extLst>
          </p:cNvPr>
          <p:cNvSpPr txBox="1"/>
          <p:nvPr/>
        </p:nvSpPr>
        <p:spPr>
          <a:xfrm rot="16200000">
            <a:off x="5914493" y="3114046"/>
            <a:ext cx="1330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From </a:t>
            </a:r>
            <a:r>
              <a:rPr lang="en-US" sz="1000" dirty="0">
                <a:hlinkClick r:id="rId3"/>
              </a:rPr>
              <a:t>TTCrx manual</a:t>
            </a:r>
            <a:endParaRPr lang="en-US" sz="1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270DEE-0777-C442-884F-9D14B8E8E4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7003" y="3342773"/>
            <a:ext cx="3784600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484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9F118-0C7B-CC46-94E8-CC61C37BB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100" y="142036"/>
            <a:ext cx="6301800" cy="681745"/>
          </a:xfrm>
        </p:spPr>
        <p:txBody>
          <a:bodyPr/>
          <a:lstStyle/>
          <a:p>
            <a:r>
              <a:rPr lang="en-US" dirty="0"/>
              <a:t>Data Format – DUNE Timing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1630E9-BC98-B447-9F50-BDFDAA823C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100" y="823781"/>
            <a:ext cx="6301800" cy="3072716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dirty="0"/>
              <a:t>8b/10b encoding</a:t>
            </a:r>
          </a:p>
          <a:p>
            <a:pPr lvl="1"/>
            <a:r>
              <a:rPr lang="en-US" dirty="0"/>
              <a:t>IP blocks readily available.</a:t>
            </a:r>
          </a:p>
          <a:p>
            <a:pPr lvl="1"/>
            <a:r>
              <a:rPr lang="en-US" dirty="0"/>
              <a:t>Adequate transitions for good PLL performance</a:t>
            </a:r>
          </a:p>
          <a:p>
            <a:r>
              <a:rPr lang="en-US" dirty="0"/>
              <a:t>Protocol simple enough to be implemented in ASIC</a:t>
            </a:r>
          </a:p>
          <a:p>
            <a:pPr lvl="1"/>
            <a:r>
              <a:rPr lang="en-US" dirty="0"/>
              <a:t>For DUNE, FPGA implementation sufficient</a:t>
            </a:r>
          </a:p>
          <a:p>
            <a:r>
              <a:rPr lang="en-US" dirty="0"/>
              <a:t>Designed to use passive optical splitting with endpoint </a:t>
            </a:r>
            <a:r>
              <a:rPr lang="en-US" dirty="0">
                <a:sym typeface="Wingdings" pitchFamily="2" charset="2"/>
              </a:rPr>
              <a:t> master </a:t>
            </a:r>
            <a:r>
              <a:rPr lang="en-US" dirty="0"/>
              <a:t>feedback </a:t>
            </a:r>
          </a:p>
          <a:p>
            <a:r>
              <a:rPr lang="en-US" dirty="0"/>
              <a:t>Includes messages for adjusting clock skew and calibrating latency</a:t>
            </a:r>
          </a:p>
          <a:p>
            <a:pPr lvl="1"/>
            <a:r>
              <a:rPr lang="en-US" dirty="0"/>
              <a:t>Precision dependent on “physical layer”. Current implementation granularity of 75ps</a:t>
            </a:r>
          </a:p>
          <a:p>
            <a:r>
              <a:rPr lang="en-US" dirty="0"/>
              <a:t>Takes advantage of higher bandwidth components now available (1GBit/s “commodity”)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1D9EE7-339C-0640-BDC2-AFE2F3D51B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8100" y="4026780"/>
            <a:ext cx="6858000" cy="337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175316"/>
      </p:ext>
    </p:extLst>
  </p:cSld>
  <p:clrMapOvr>
    <a:masterClrMapping/>
  </p:clrMapOvr>
</p:sld>
</file>

<file path=ppt/theme/theme1.xml><?xml version="1.0" encoding="utf-8"?>
<a:theme xmlns:a="http://schemas.openxmlformats.org/drawingml/2006/main" name="University of Bristol (Main URL)">
  <a:themeElements>
    <a:clrScheme name="University of Bristol">
      <a:dk1>
        <a:sysClr val="windowText" lastClr="000000"/>
      </a:dk1>
      <a:lt1>
        <a:sysClr val="window" lastClr="FFFFFF"/>
      </a:lt1>
      <a:dk2>
        <a:srgbClr val="AB1F2D"/>
      </a:dk2>
      <a:lt2>
        <a:srgbClr val="E3E6E5"/>
      </a:lt2>
      <a:accent1>
        <a:srgbClr val="00C0B5"/>
      </a:accent1>
      <a:accent2>
        <a:srgbClr val="0CC6DE"/>
      </a:accent2>
      <a:accent3>
        <a:srgbClr val="EE7219"/>
      </a:accent3>
      <a:accent4>
        <a:srgbClr val="9278D1"/>
      </a:accent4>
      <a:accent5>
        <a:srgbClr val="E0249A"/>
      </a:accent5>
      <a:accent6>
        <a:srgbClr val="BED600"/>
      </a:accent6>
      <a:hlink>
        <a:srgbClr val="0563C1"/>
      </a:hlink>
      <a:folHlink>
        <a:srgbClr val="954F72"/>
      </a:folHlink>
    </a:clrScheme>
    <a:fontScheme name="University of Bristol">
      <a:majorFont>
        <a:latin typeface="Sanchez Regular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oB_RED_4x3_ROCKWELL" id="{680C8263-73D5-604B-B3BA-FACBB209A36A}" vid="{883B7D5B-CE29-BF4F-8444-B6CD8183E7B4}"/>
    </a:ext>
  </a:extLst>
</a:theme>
</file>

<file path=ppt/theme/theme2.xml><?xml version="1.0" encoding="utf-8"?>
<a:theme xmlns:a="http://schemas.openxmlformats.org/drawingml/2006/main" name="University of Bristol (Custom URL)">
  <a:themeElements>
    <a:clrScheme name="University of Bristol">
      <a:dk1>
        <a:sysClr val="windowText" lastClr="000000"/>
      </a:dk1>
      <a:lt1>
        <a:sysClr val="window" lastClr="FFFFFF"/>
      </a:lt1>
      <a:dk2>
        <a:srgbClr val="AB1F2D"/>
      </a:dk2>
      <a:lt2>
        <a:srgbClr val="E3E6E5"/>
      </a:lt2>
      <a:accent1>
        <a:srgbClr val="00C0B5"/>
      </a:accent1>
      <a:accent2>
        <a:srgbClr val="0CC6DE"/>
      </a:accent2>
      <a:accent3>
        <a:srgbClr val="EE7219"/>
      </a:accent3>
      <a:accent4>
        <a:srgbClr val="9278D1"/>
      </a:accent4>
      <a:accent5>
        <a:srgbClr val="E0249A"/>
      </a:accent5>
      <a:accent6>
        <a:srgbClr val="BED600"/>
      </a:accent6>
      <a:hlink>
        <a:srgbClr val="0563C1"/>
      </a:hlink>
      <a:folHlink>
        <a:srgbClr val="954F72"/>
      </a:folHlink>
    </a:clrScheme>
    <a:fontScheme name="University of Bristol">
      <a:majorFont>
        <a:latin typeface="Sanchez Regular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oB_RED_4x3_ROCKWELL" id="{680C8263-73D5-604B-B3BA-FACBB209A36A}" vid="{3CD29125-A7B3-0D4A-8D72-3327C696701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University of Bristol (Main URL)</Template>
  <TotalTime>3058</TotalTime>
  <Words>1075</Words>
  <Application>Microsoft Macintosh PowerPoint</Application>
  <PresentationFormat>Custom</PresentationFormat>
  <Paragraphs>184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Cambria Math</vt:lpstr>
      <vt:lpstr>Courier New</vt:lpstr>
      <vt:lpstr>Rockwell</vt:lpstr>
      <vt:lpstr>Wingdings</vt:lpstr>
      <vt:lpstr>University of Bristol (Main URL)</vt:lpstr>
      <vt:lpstr>University of Bristol (Custom URL)</vt:lpstr>
      <vt:lpstr>Timing and  Front End Control</vt:lpstr>
      <vt:lpstr>Introduction</vt:lpstr>
      <vt:lpstr>Why Precision Timing?</vt:lpstr>
      <vt:lpstr>Why Precision Timing – pile-up rejection</vt:lpstr>
      <vt:lpstr>Timing/Control Technology</vt:lpstr>
      <vt:lpstr>Why Fibre?</vt:lpstr>
      <vt:lpstr>Technology to the Rescue</vt:lpstr>
      <vt:lpstr>Data Format – LHC TTC</vt:lpstr>
      <vt:lpstr>Data Format – DUNE Timing System</vt:lpstr>
      <vt:lpstr>Data Format – White Rabbit?</vt:lpstr>
      <vt:lpstr>Components – LHC TTC</vt:lpstr>
      <vt:lpstr>Components – DUNE Timing System</vt:lpstr>
      <vt:lpstr>Components – DUNE Timing System</vt:lpstr>
      <vt:lpstr>Components – DUNE Timing System</vt:lpstr>
      <vt:lpstr>Components – DUNE Timing System</vt:lpstr>
      <vt:lpstr>On Detector Timing/Control Links</vt:lpstr>
      <vt:lpstr>Control Links: Example from CMS Tracker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Cussans</dc:creator>
  <cp:lastModifiedBy>David Cussans</cp:lastModifiedBy>
  <cp:revision>33</cp:revision>
  <cp:lastPrinted>2019-04-15T13:34:55Z</cp:lastPrinted>
  <dcterms:created xsi:type="dcterms:W3CDTF">2019-04-13T13:26:38Z</dcterms:created>
  <dcterms:modified xsi:type="dcterms:W3CDTF">2019-04-15T16:40:34Z</dcterms:modified>
</cp:coreProperties>
</file>