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sldIdLst>
    <p:sldId id="256" r:id="rId2"/>
    <p:sldId id="262" r:id="rId3"/>
    <p:sldId id="263" r:id="rId4"/>
    <p:sldId id="264" r:id="rId5"/>
    <p:sldId id="302" r:id="rId6"/>
    <p:sldId id="265" r:id="rId7"/>
    <p:sldId id="258" r:id="rId8"/>
    <p:sldId id="266" r:id="rId9"/>
    <p:sldId id="267" r:id="rId10"/>
    <p:sldId id="268" r:id="rId11"/>
    <p:sldId id="269" r:id="rId12"/>
    <p:sldId id="270" r:id="rId13"/>
    <p:sldId id="271" r:id="rId14"/>
    <p:sldId id="274" r:id="rId15"/>
    <p:sldId id="275" r:id="rId16"/>
    <p:sldId id="277" r:id="rId17"/>
    <p:sldId id="278" r:id="rId18"/>
    <p:sldId id="279" r:id="rId19"/>
    <p:sldId id="282" r:id="rId20"/>
    <p:sldId id="285" r:id="rId21"/>
    <p:sldId id="288" r:id="rId22"/>
    <p:sldId id="291" r:id="rId23"/>
    <p:sldId id="286" r:id="rId24"/>
    <p:sldId id="292" r:id="rId25"/>
    <p:sldId id="276" r:id="rId26"/>
    <p:sldId id="293" r:id="rId27"/>
    <p:sldId id="294" r:id="rId28"/>
    <p:sldId id="289" r:id="rId29"/>
    <p:sldId id="295" r:id="rId30"/>
    <p:sldId id="296" r:id="rId31"/>
    <p:sldId id="303" r:id="rId32"/>
    <p:sldId id="297" r:id="rId33"/>
    <p:sldId id="300" r:id="rId34"/>
    <p:sldId id="301" r:id="rId3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20" autoAdjust="0"/>
  </p:normalViewPr>
  <p:slideViewPr>
    <p:cSldViewPr snapToGrid="0">
      <p:cViewPr varScale="1">
        <p:scale>
          <a:sx n="95" d="100"/>
          <a:sy n="95" d="100"/>
        </p:scale>
        <p:origin x="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88A88-C05A-4A59-97D4-BE9FAD6D1428}" type="datetimeFigureOut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50731C-0DEC-4E5A-AC90-EB1365341D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499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0731C-0DEC-4E5A-AC90-EB1365341D6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81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Cw</a:t>
            </a:r>
            <a:r>
              <a:rPr lang="en-US" altLang="zh-CN" dirty="0" smtClean="0"/>
              <a:t> = 0.85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0731C-0DEC-4E5A-AC90-EB1365341D6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554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0731C-0DEC-4E5A-AC90-EB1365341D6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139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Hrf1176-Qx547-ne17-zlongit, 90t, </a:t>
            </a:r>
            <a:r>
              <a:rPr lang="zh-CN" altLang="en-US" dirty="0" smtClean="0"/>
              <a:t>稳定，</a:t>
            </a:r>
            <a:r>
              <a:rPr lang="en-US" altLang="zh-CN" dirty="0" smtClean="0"/>
              <a:t>ibb3-slice-190409,</a:t>
            </a:r>
          </a:p>
          <a:p>
            <a:r>
              <a:rPr lang="en-US" altLang="zh-CN" dirty="0" smtClean="0"/>
              <a:t>Hrf1176-qx547-ne17-zlongit-190411, </a:t>
            </a:r>
            <a:r>
              <a:rPr lang="zh-CN" altLang="en-US" dirty="0" smtClean="0"/>
              <a:t>再重复计算一遍 </a:t>
            </a:r>
            <a:r>
              <a:rPr lang="en-US" altLang="zh-CN" dirty="0" smtClean="0"/>
              <a:t>@190411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20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Hrf1176-qx547-ne17-zlongit-190411-1</a:t>
            </a:r>
            <a:r>
              <a:rPr lang="zh-CN" altLang="en-US" dirty="0" smtClean="0"/>
              <a:t>，再重复计算一遍 </a:t>
            </a:r>
            <a:r>
              <a:rPr lang="en-US" altLang="zh-CN" dirty="0" smtClean="0"/>
              <a:t>@190411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20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34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 smtClean="0"/>
              <a:t>Hrf1176-qx547-ne17-zlongit-rf190411</a:t>
            </a:r>
            <a:r>
              <a:rPr lang="zh-CN" altLang="en-US" dirty="0" smtClean="0"/>
              <a:t>，再重复计算一遍 使用</a:t>
            </a:r>
            <a:r>
              <a:rPr lang="en-US" altLang="zh-CN" dirty="0" smtClean="0"/>
              <a:t>rf190406</a:t>
            </a:r>
            <a:r>
              <a:rPr lang="zh-CN" altLang="en-US" dirty="0" smtClean="0"/>
              <a:t> </a:t>
            </a:r>
            <a:r>
              <a:rPr lang="en-US" altLang="zh-CN" dirty="0" smtClean="0"/>
              <a:t>@190411</a:t>
            </a:r>
            <a:r>
              <a:rPr lang="zh-CN" altLang="en-US" dirty="0" smtClean="0"/>
              <a:t>，</a:t>
            </a:r>
            <a:r>
              <a:rPr lang="en-US" altLang="zh-CN" dirty="0" smtClean="0"/>
              <a:t>20</a:t>
            </a:r>
            <a:r>
              <a:rPr lang="zh-CN" altLang="en-US" dirty="0" smtClean="0"/>
              <a:t>：</a:t>
            </a:r>
            <a:r>
              <a:rPr lang="en-US" altLang="zh-CN" dirty="0" smtClean="0"/>
              <a:t>39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50731C-0DEC-4E5A-AC90-EB1365341D6B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228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A53F5-0534-4B7C-866D-88710EC5A783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078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A53F5-0534-4B7C-866D-88710EC5A783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170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67AF0-9533-44F3-86A7-980C8BB21601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2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099E6-28C7-4442-BD18-63E3DC7B996B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5970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31CFB-8792-4312-ABC7-9E3F926E62E6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0692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7D956-527E-4677-8F1B-68CDA34BE109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 b="1"/>
            </a:lvl1pPr>
          </a:lstStyle>
          <a:p>
            <a:fld id="{3B36BC7D-EB9D-4645-BBF5-901D12B778B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4934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E4E0B-286F-4BA6-B7B2-496E15F5A62D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1544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6BC7C-C43E-4DD3-AAEA-61D373CA945C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 b="1"/>
            </a:lvl1pPr>
          </a:lstStyle>
          <a:p>
            <a:fld id="{3B36BC7D-EB9D-4645-BBF5-901D12B778B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003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BBA7F-6C87-478D-8D7A-1034F9DADFB2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834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41C9-41A2-4F26-93E4-2C9582282F99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896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FFC9C0-44D3-4B81-BCC8-98239835FD41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577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CBEB0-D97A-4314-B2F6-A917F06DF7B8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110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D88CB-5715-4617-8B9D-B2AC9C3DDEDE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3000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398B0-F70F-43A5-BC14-81F4E83E6ACA}" type="datetime1">
              <a:rPr lang="zh-CN" altLang="en-US" smtClean="0"/>
              <a:t>2019/4/15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6BC7D-EB9D-4645-BBF5-901D12B778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643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27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lep.web.cern.ch/content/accelerator-challenges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Beam-Beam Interaction </a:t>
            </a:r>
            <a:br>
              <a:rPr lang="en-US" altLang="zh-CN" dirty="0" smtClean="0"/>
            </a:br>
            <a:r>
              <a:rPr lang="en-US" altLang="zh-CN" sz="3600" dirty="0" smtClean="0"/>
              <a:t>with Longitudinal Impedance, local RF Cavity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/>
              <a:t>Y. Zhang, N. </a:t>
            </a:r>
            <a:r>
              <a:rPr lang="en-US" altLang="zh-CN" smtClean="0"/>
              <a:t>Wang</a:t>
            </a:r>
            <a:endParaRPr lang="en-US" altLang="zh-CN" dirty="0" smtClean="0"/>
          </a:p>
          <a:p>
            <a:r>
              <a:rPr lang="en-US" altLang="zh-CN" b="1" dirty="0"/>
              <a:t>Workshop on the Circular Electron-Positron Collider,</a:t>
            </a:r>
            <a:br>
              <a:rPr lang="en-US" altLang="zh-CN" b="1" dirty="0"/>
            </a:br>
            <a:r>
              <a:rPr lang="en-US" altLang="zh-CN" b="1" dirty="0"/>
              <a:t>EU Edition 2019</a:t>
            </a:r>
            <a:endParaRPr lang="en-US" altLang="zh-CN" dirty="0"/>
          </a:p>
          <a:p>
            <a:r>
              <a:rPr lang="en-US" altLang="zh-CN" dirty="0"/>
              <a:t>Oxford, UK, April 15 - 17, </a:t>
            </a:r>
            <a:r>
              <a:rPr lang="en-US" altLang="zh-CN" dirty="0" smtClean="0"/>
              <a:t>2019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30937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Dependence on Horizontal Tune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8223" y="1551741"/>
            <a:ext cx="7246264" cy="447950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069355" y="1320909"/>
            <a:ext cx="3038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CDR, Ne=20e10</a:t>
            </a:r>
            <a:endParaRPr lang="zh-CN" altLang="en-US" sz="2400" b="1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586204" y="6025594"/>
            <a:ext cx="9767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The optimized working point with impedance is shifted closer to half integer.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86810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Moment Evolution </a:t>
            </a:r>
            <a:r>
              <a:rPr lang="en-US" altLang="zh-CN" b="1" dirty="0" smtClean="0"/>
              <a:t>w/ impedance</a:t>
            </a:r>
            <a:endParaRPr lang="zh-CN" altLang="en-US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620" y="2330771"/>
            <a:ext cx="3124200" cy="20097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110" y="2359346"/>
            <a:ext cx="3124200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4717" y="2364108"/>
            <a:ext cx="3105150" cy="197167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0620" y="4670746"/>
            <a:ext cx="3114675" cy="199072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0110" y="4680271"/>
            <a:ext cx="3124200" cy="1981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817" y="4670746"/>
            <a:ext cx="3067050" cy="19621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68161" y="244001"/>
            <a:ext cx="3105150" cy="19526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214780" y="134292"/>
            <a:ext cx="225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Ne=20e10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𝟓𝟓𝟓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239" r="-4478" b="-98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507524" y="1415405"/>
            <a:ext cx="6960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Coherent vertical oscillation and transverse blowup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09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Moment Evolution </a:t>
            </a:r>
            <a:r>
              <a:rPr lang="en-US" altLang="zh-CN" b="1" dirty="0" smtClean="0"/>
              <a:t>w/o impedance</a:t>
            </a:r>
            <a:endParaRPr lang="zh-CN" altLang="en-US" b="1" dirty="0"/>
          </a:p>
        </p:txBody>
      </p:sp>
      <p:pic>
        <p:nvPicPr>
          <p:cNvPr id="9" name="内容占位符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51483" y="4595633"/>
            <a:ext cx="3095625" cy="197167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32" y="2265455"/>
            <a:ext cx="3076575" cy="19716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0545" y="2265454"/>
            <a:ext cx="3105150" cy="197167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32433" y="2265454"/>
            <a:ext cx="3114675" cy="196215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4576061"/>
            <a:ext cx="3086100" cy="20002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60545" y="4595111"/>
            <a:ext cx="3105150" cy="1981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48357" y="109764"/>
            <a:ext cx="3076575" cy="19716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7214780" y="134292"/>
            <a:ext cx="225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Ne=20e10</a:t>
            </a:r>
            <a:endParaRPr lang="zh-CN" altLang="en-US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/>
              <p:cNvSpPr txBox="1"/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𝟓𝟓𝟓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文本框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239" r="-4478" b="-98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273961" y="1514735"/>
            <a:ext cx="7327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No </a:t>
            </a:r>
            <a:r>
              <a:rPr lang="en-US" altLang="zh-CN" sz="2400" dirty="0" smtClean="0"/>
              <a:t>coherent </a:t>
            </a:r>
            <a:r>
              <a:rPr lang="en-US" altLang="zh-CN" sz="2400" dirty="0"/>
              <a:t>vertical oscillation and </a:t>
            </a:r>
            <a:r>
              <a:rPr lang="en-US" altLang="zh-CN" sz="2400" dirty="0" smtClean="0">
                <a:solidFill>
                  <a:srgbClr val="FF0000"/>
                </a:solidFill>
              </a:rPr>
              <a:t>No</a:t>
            </a:r>
            <a:r>
              <a:rPr lang="en-US" altLang="zh-CN" sz="2400" dirty="0" smtClean="0"/>
              <a:t> transverse </a:t>
            </a:r>
            <a:r>
              <a:rPr lang="en-US" altLang="zh-CN" sz="2400" dirty="0"/>
              <a:t>blowup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8898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Moment Evolution w</a:t>
            </a:r>
            <a:r>
              <a:rPr lang="en-US" altLang="zh-CN" dirty="0" smtClean="0"/>
              <a:t>/ impedance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42" y="2187074"/>
            <a:ext cx="3133725" cy="19812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9365" y="2187074"/>
            <a:ext cx="3095625" cy="19812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295" y="2177549"/>
            <a:ext cx="3124200" cy="19907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492" y="4503237"/>
            <a:ext cx="3076575" cy="19812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0315" y="4497680"/>
            <a:ext cx="3114675" cy="1981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295" y="4516730"/>
            <a:ext cx="3076575" cy="196215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32383" y="224924"/>
            <a:ext cx="3133725" cy="1952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zh-CN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altLang="zh-CN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𝟓𝟓𝟎</m:t>
                      </m:r>
                    </m:oMath>
                  </m:oMathPara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51447"/>
                <a:ext cx="1637628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2239" r="-4478" b="-98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文本框 11"/>
          <p:cNvSpPr txBox="1"/>
          <p:nvPr/>
        </p:nvSpPr>
        <p:spPr>
          <a:xfrm>
            <a:off x="7214780" y="134292"/>
            <a:ext cx="225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Ne=20e10</a:t>
            </a:r>
            <a:endParaRPr lang="zh-CN" altLang="en-US" sz="2400" b="1" dirty="0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463900" y="1410977"/>
            <a:ext cx="8742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Optimized working point could suppress the coherent oscillation and transverse blowup.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9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Horizontal Tune Scan (w/ impedance, 1904)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8475" y="2015331"/>
            <a:ext cx="6115050" cy="397192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9395927" y="2332653"/>
            <a:ext cx="1614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err="1" smtClean="0"/>
              <a:t>Qy</a:t>
            </a:r>
            <a:r>
              <a:rPr lang="en-US" altLang="zh-CN" dirty="0" smtClean="0"/>
              <a:t>=0.610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Ne=17e10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54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Beamstrahlung lifetime (</a:t>
            </a:r>
            <a:r>
              <a:rPr lang="en-US" altLang="zh-CN" dirty="0" err="1" smtClean="0"/>
              <a:t>Qx</a:t>
            </a:r>
            <a:r>
              <a:rPr lang="en-US" altLang="zh-CN" dirty="0" smtClean="0"/>
              <a:t>=0.550)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grpSp>
        <p:nvGrpSpPr>
          <p:cNvPr id="12" name="组合 11"/>
          <p:cNvGrpSpPr/>
          <p:nvPr/>
        </p:nvGrpSpPr>
        <p:grpSpPr>
          <a:xfrm>
            <a:off x="6927011" y="1306168"/>
            <a:ext cx="4476750" cy="2962275"/>
            <a:chOff x="6927011" y="1306168"/>
            <a:chExt cx="4476750" cy="2962275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7011" y="1306168"/>
              <a:ext cx="4476750" cy="2962275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9049108" y="1750717"/>
              <a:ext cx="83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15e10</a:t>
              </a:r>
              <a:endParaRPr lang="zh-CN" altLang="en-US" dirty="0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907961" y="3748985"/>
            <a:ext cx="4514850" cy="3000375"/>
            <a:chOff x="6157463" y="3697227"/>
            <a:chExt cx="4514850" cy="300037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57463" y="3697227"/>
              <a:ext cx="4514850" cy="3000375"/>
            </a:xfrm>
            <a:prstGeom prst="rect">
              <a:avLst/>
            </a:prstGeom>
          </p:spPr>
        </p:pic>
        <p:sp>
          <p:nvSpPr>
            <p:cNvPr id="6" name="文本框 5"/>
            <p:cNvSpPr txBox="1"/>
            <p:nvPr/>
          </p:nvSpPr>
          <p:spPr>
            <a:xfrm>
              <a:off x="8298610" y="4114800"/>
              <a:ext cx="83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17e10</a:t>
              </a:r>
              <a:endParaRPr lang="zh-CN" altLang="en-US" dirty="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978467" y="1334743"/>
            <a:ext cx="4495800" cy="2933700"/>
            <a:chOff x="978467" y="1334743"/>
            <a:chExt cx="4495800" cy="2933700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78467" y="1334743"/>
              <a:ext cx="4495800" cy="2933700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3083044" y="1765596"/>
              <a:ext cx="836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/>
                <a:t>14e10</a:t>
              </a:r>
              <a:endParaRPr lang="zh-CN" altLang="en-US" dirty="0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8467" y="3777560"/>
            <a:ext cx="4486275" cy="297180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071004" y="4166558"/>
            <a:ext cx="1043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16e10</a:t>
            </a:r>
            <a:endParaRPr lang="zh-CN" altLang="en-US" dirty="0"/>
          </a:p>
        </p:txBody>
      </p:sp>
      <p:sp>
        <p:nvSpPr>
          <p:cNvPr id="16" name="文本框 15"/>
          <p:cNvSpPr txBox="1"/>
          <p:nvPr/>
        </p:nvSpPr>
        <p:spPr>
          <a:xfrm>
            <a:off x="9618453" y="431321"/>
            <a:ext cx="1535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w/ impedance, 1904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08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2D Tune Scan with Impedance </a:t>
            </a:r>
            <a:br>
              <a:rPr lang="en-US" altLang="zh-CN" dirty="0" smtClean="0"/>
            </a:br>
            <a:r>
              <a:rPr lang="en-US" altLang="zh-CN" sz="3600" dirty="0" smtClean="0"/>
              <a:t>(Ne=17e10, 1904)</a:t>
            </a:r>
            <a:endParaRPr lang="zh-CN" altLang="en-US" sz="3600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2053431"/>
            <a:ext cx="6019800" cy="3895725"/>
          </a:xfrm>
        </p:spPr>
      </p:pic>
      <p:cxnSp>
        <p:nvCxnSpPr>
          <p:cNvPr id="8" name="直接连接符 7"/>
          <p:cNvCxnSpPr/>
          <p:nvPr/>
        </p:nvCxnSpPr>
        <p:spPr>
          <a:xfrm>
            <a:off x="5124090" y="4951562"/>
            <a:ext cx="1" cy="24154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760236" y="4948694"/>
            <a:ext cx="1" cy="241540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124090" y="5069464"/>
            <a:ext cx="1636146" cy="0"/>
          </a:xfrm>
          <a:prstGeom prst="straightConnector1">
            <a:avLst/>
          </a:prstGeom>
          <a:ln w="381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566914" y="4764028"/>
            <a:ext cx="750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0.005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52285" y="1626792"/>
            <a:ext cx="406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Optimized</a:t>
            </a:r>
            <a:r>
              <a:rPr lang="zh-CN" altLang="en-US" dirty="0"/>
              <a:t> </a:t>
            </a:r>
            <a:r>
              <a:rPr lang="en-US" altLang="zh-CN" dirty="0" smtClean="0"/>
              <a:t>Working Point</a:t>
            </a:r>
            <a:r>
              <a:rPr lang="en-US" altLang="zh-CN" dirty="0" smtClean="0">
                <a:sym typeface="Wingdings" panose="05000000000000000000" pitchFamily="2" charset="2"/>
              </a:rPr>
              <a:t>: (0.550, 0.590)</a:t>
            </a:r>
            <a:endParaRPr lang="zh-CN" altLang="en-US" dirty="0"/>
          </a:p>
        </p:txBody>
      </p:sp>
      <p:sp>
        <p:nvSpPr>
          <p:cNvPr id="5" name="加号 4"/>
          <p:cNvSpPr/>
          <p:nvPr/>
        </p:nvSpPr>
        <p:spPr>
          <a:xfrm>
            <a:off x="7282262" y="3377514"/>
            <a:ext cx="230660" cy="247134"/>
          </a:xfrm>
          <a:prstGeom prst="mathPlus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6694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Crab-Waist Strength with Impedance </a:t>
            </a:r>
            <a:r>
              <a:rPr lang="en-US" altLang="zh-CN" sz="3600" dirty="0" smtClean="0"/>
              <a:t>(Ne=17e10, 1904)</a:t>
            </a:r>
            <a:endParaRPr lang="zh-CN" altLang="en-US" sz="36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23987" y="2029619"/>
            <a:ext cx="9344025" cy="394335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072604" y="1492898"/>
            <a:ext cx="428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Optimized CW strength ~0.85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17</a:t>
            </a:fld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5887616" y="2155371"/>
            <a:ext cx="0" cy="298579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72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Performance </a:t>
            </a:r>
            <a:r>
              <a:rPr lang="en-US" altLang="zh-CN" dirty="0" err="1" smtClean="0"/>
              <a:t>vs</a:t>
            </a:r>
            <a:r>
              <a:rPr lang="en-US" altLang="zh-CN" dirty="0" smtClean="0"/>
              <a:t> zero bunch current length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97" y="1276981"/>
            <a:ext cx="2514600" cy="204025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97" y="3029273"/>
            <a:ext cx="2514600" cy="20402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997" y="4781565"/>
            <a:ext cx="2514600" cy="204025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9088016" y="1825625"/>
            <a:ext cx="2743200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zh-CN" dirty="0" smtClean="0"/>
              <a:t>Higher RF Voltage:</a:t>
            </a:r>
          </a:p>
          <a:p>
            <a:r>
              <a:rPr lang="en-US" altLang="zh-CN" dirty="0" smtClean="0"/>
              <a:t>It is no use for luminosity performance after beam-beam limit is reached</a:t>
            </a:r>
          </a:p>
          <a:p>
            <a:r>
              <a:rPr lang="en-US" altLang="zh-CN" dirty="0" smtClean="0"/>
              <a:t>It is expected we could collide with lower bunch current and achieve similar beam-beam parameter.</a:t>
            </a:r>
          </a:p>
          <a:p>
            <a:r>
              <a:rPr lang="en-US" altLang="zh-CN" dirty="0" smtClean="0"/>
              <a:t>It could help us increase the RF bucket height and the width of stable working point space.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9900" y="1514475"/>
            <a:ext cx="6172200" cy="3829050"/>
          </a:xfrm>
          <a:prstGeom prst="rect">
            <a:avLst/>
          </a:prstGeom>
        </p:spPr>
      </p:pic>
      <p:cxnSp>
        <p:nvCxnSpPr>
          <p:cNvPr id="13" name="直接箭头连接符 12"/>
          <p:cNvCxnSpPr/>
          <p:nvPr/>
        </p:nvCxnSpPr>
        <p:spPr>
          <a:xfrm>
            <a:off x="2841597" y="3928188"/>
            <a:ext cx="1945007" cy="205273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>
            <a:off x="2687216" y="2193083"/>
            <a:ext cx="2099388" cy="1808211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687216" y="4268398"/>
            <a:ext cx="2099388" cy="1326888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09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Different Bunch Population with </a:t>
            </a:r>
            <a:br>
              <a:rPr lang="en-US" altLang="zh-CN" dirty="0" smtClean="0"/>
            </a:br>
            <a:r>
              <a:rPr lang="en-US" altLang="zh-CN" dirty="0" smtClean="0"/>
              <a:t>Local RF Cavity </a:t>
            </a:r>
            <a:r>
              <a:rPr lang="en-US" altLang="zh-CN" sz="3600" dirty="0" smtClean="0"/>
              <a:t>(Sin-Wave)</a:t>
            </a:r>
            <a:endParaRPr lang="zh-CN" altLang="en-US" sz="36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" y="2048669"/>
            <a:ext cx="4829175" cy="3905250"/>
          </a:xfr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048669"/>
            <a:ext cx="4800600" cy="3905250"/>
          </a:xfrm>
        </p:spPr>
      </p:pic>
      <p:sp>
        <p:nvSpPr>
          <p:cNvPr id="7" name="文本框 6"/>
          <p:cNvSpPr txBox="1"/>
          <p:nvPr/>
        </p:nvSpPr>
        <p:spPr>
          <a:xfrm>
            <a:off x="8247888" y="256238"/>
            <a:ext cx="37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1.176GV * 2</a:t>
            </a:r>
            <a:endParaRPr lang="zh-CN" altLang="en-US" sz="2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z="1800" smtClean="0"/>
              <a:t>19</a:t>
            </a:fld>
            <a:endParaRPr lang="zh-CN" altLang="en-US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/>
              <p:cNvSpPr txBox="1"/>
              <p:nvPr/>
            </p:nvSpPr>
            <p:spPr>
              <a:xfrm>
                <a:off x="2652777" y="1670666"/>
                <a:ext cx="688644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FF0000"/>
                    </a:solidFill>
                  </a:rPr>
                  <a:t>Longitudinal direction is unstable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altLang="zh-CN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altLang="zh-CN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zh-CN" altLang="en-US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文本框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2777" y="1670666"/>
                <a:ext cx="6886445" cy="461665"/>
              </a:xfrm>
              <a:prstGeom prst="rect">
                <a:avLst/>
              </a:prstGeom>
              <a:blipFill rotWithShape="0">
                <a:blip r:embed="rId4"/>
                <a:stretch>
                  <a:fillRect l="-1327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127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030" y="1226449"/>
            <a:ext cx="7955280" cy="53949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69187" y="6436743"/>
            <a:ext cx="45020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the </a:t>
            </a:r>
            <a:r>
              <a:rPr lang="en-US" altLang="zh-CN" dirty="0"/>
              <a:t>damping rate per beam-beam interaction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624829" y="2103966"/>
            <a:ext cx="1121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CEPC-</a:t>
            </a:r>
            <a:r>
              <a:rPr lang="en-US" altLang="zh-CN" sz="2400" b="1" i="1" dirty="0" smtClean="0">
                <a:solidFill>
                  <a:srgbClr val="C00000"/>
                </a:solidFill>
              </a:rPr>
              <a:t>H</a:t>
            </a:r>
            <a:endParaRPr lang="zh-CN" altLang="en-US" sz="2400" b="1" i="1" dirty="0">
              <a:solidFill>
                <a:srgbClr val="C00000"/>
              </a:solidFill>
            </a:endParaRPr>
          </a:p>
        </p:txBody>
      </p:sp>
      <p:sp>
        <p:nvSpPr>
          <p:cNvPr id="15" name="十字星 14"/>
          <p:cNvSpPr>
            <a:spLocks/>
          </p:cNvSpPr>
          <p:nvPr/>
        </p:nvSpPr>
        <p:spPr>
          <a:xfrm>
            <a:off x="6400795" y="2091300"/>
            <a:ext cx="753938" cy="7205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281008" y="1466769"/>
            <a:ext cx="9451" cy="44441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784588" y="1466769"/>
            <a:ext cx="2268" cy="44224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7554684" y="1466769"/>
            <a:ext cx="318" cy="43952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6847476" y="1690837"/>
            <a:ext cx="1259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CEPC-</a:t>
            </a:r>
            <a:r>
              <a:rPr lang="en-US" altLang="zh-CN" sz="2400" b="1" i="1" dirty="0" smtClean="0">
                <a:solidFill>
                  <a:srgbClr val="C00000"/>
                </a:solidFill>
              </a:rPr>
              <a:t>W</a:t>
            </a:r>
            <a:endParaRPr lang="zh-CN" altLang="en-US" sz="2400" b="1" i="1" dirty="0">
              <a:solidFill>
                <a:srgbClr val="C0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859634" y="3768937"/>
            <a:ext cx="1165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C00000"/>
                </a:solidFill>
              </a:rPr>
              <a:t>CEPC-</a:t>
            </a:r>
            <a:r>
              <a:rPr lang="en-US" altLang="zh-CN" sz="2400" b="1" i="1" dirty="0" smtClean="0">
                <a:solidFill>
                  <a:srgbClr val="C00000"/>
                </a:solidFill>
              </a:rPr>
              <a:t>Z</a:t>
            </a:r>
            <a:endParaRPr lang="zh-CN" altLang="en-US" sz="2400" b="1" i="1" dirty="0">
              <a:solidFill>
                <a:srgbClr val="C00000"/>
              </a:solidFill>
            </a:endParaRPr>
          </a:p>
        </p:txBody>
      </p:sp>
      <p:sp>
        <p:nvSpPr>
          <p:cNvPr id="19" name="十字星 18"/>
          <p:cNvSpPr>
            <a:spLocks/>
          </p:cNvSpPr>
          <p:nvPr/>
        </p:nvSpPr>
        <p:spPr>
          <a:xfrm>
            <a:off x="4905014" y="3435548"/>
            <a:ext cx="753938" cy="7205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十字星 19"/>
          <p:cNvSpPr>
            <a:spLocks/>
          </p:cNvSpPr>
          <p:nvPr/>
        </p:nvSpPr>
        <p:spPr>
          <a:xfrm>
            <a:off x="4902603" y="3870352"/>
            <a:ext cx="753938" cy="7205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十字星 20"/>
          <p:cNvSpPr>
            <a:spLocks/>
          </p:cNvSpPr>
          <p:nvPr/>
        </p:nvSpPr>
        <p:spPr>
          <a:xfrm>
            <a:off x="7179378" y="2568212"/>
            <a:ext cx="753938" cy="720500"/>
          </a:xfrm>
          <a:prstGeom prst="star4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2905-B511-4790-91C3-E51CACF0AA0E}" type="slidenum">
              <a:rPr lang="zh-CN" altLang="en-US" smtClean="0"/>
              <a:t>2</a:t>
            </a:fld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7912492" y="1186524"/>
            <a:ext cx="37788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u="sng" dirty="0">
                <a:solidFill>
                  <a:srgbClr val="0000FF"/>
                </a:solidFill>
                <a:latin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http://tlep.web.cern.ch/content/accelerator-challenges</a:t>
            </a:r>
            <a:endParaRPr lang="zh-CN" altLang="en-US" sz="1200" dirty="0"/>
          </a:p>
        </p:txBody>
      </p:sp>
      <p:sp>
        <p:nvSpPr>
          <p:cNvPr id="17" name="文本框 16"/>
          <p:cNvSpPr txBox="1"/>
          <p:nvPr/>
        </p:nvSpPr>
        <p:spPr>
          <a:xfrm>
            <a:off x="1213005" y="5807631"/>
            <a:ext cx="1272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R. </a:t>
            </a:r>
            <a:r>
              <a:rPr lang="en-US" altLang="zh-CN" dirty="0" err="1"/>
              <a:t>Assmann</a:t>
            </a:r>
            <a:endParaRPr lang="zh-CN" altLang="en-US" dirty="0"/>
          </a:p>
        </p:txBody>
      </p:sp>
      <p:sp>
        <p:nvSpPr>
          <p:cNvPr id="25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Beam-Beam Parameter at CEPC &amp; LEP2</a:t>
            </a:r>
            <a:endParaRPr lang="zh-CN" altLang="en-US" dirty="0"/>
          </a:p>
        </p:txBody>
      </p:sp>
      <p:sp>
        <p:nvSpPr>
          <p:cNvPr id="24" name="十字星 23"/>
          <p:cNvSpPr>
            <a:spLocks/>
          </p:cNvSpPr>
          <p:nvPr/>
        </p:nvSpPr>
        <p:spPr>
          <a:xfrm>
            <a:off x="4908121" y="2710863"/>
            <a:ext cx="753938" cy="720500"/>
          </a:xfrm>
          <a:prstGeom prst="star4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0299939" y="272567"/>
            <a:ext cx="159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CDR</a:t>
            </a:r>
            <a:endParaRPr lang="zh-CN" altLang="en-US" sz="2800" b="1" i="1" dirty="0"/>
          </a:p>
        </p:txBody>
      </p:sp>
      <p:sp>
        <p:nvSpPr>
          <p:cNvPr id="26" name="十字星 25"/>
          <p:cNvSpPr>
            <a:spLocks/>
          </p:cNvSpPr>
          <p:nvPr/>
        </p:nvSpPr>
        <p:spPr>
          <a:xfrm>
            <a:off x="7182485" y="2244747"/>
            <a:ext cx="753938" cy="720500"/>
          </a:xfrm>
          <a:prstGeom prst="star4">
            <a:avLst/>
          </a:prstGeom>
          <a:solidFill>
            <a:schemeClr val="bg1"/>
          </a:solidFill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48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Horizontal Tune: Local RF Cavity 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8247888" y="256238"/>
            <a:ext cx="3749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1.176GV * 2</a:t>
            </a:r>
          </a:p>
          <a:p>
            <a:r>
              <a:rPr lang="en-US" altLang="zh-CN" sz="2400" dirty="0" smtClean="0"/>
              <a:t>NE=17e10</a:t>
            </a:r>
            <a:endParaRPr lang="zh-CN" altLang="en-US" sz="2400" dirty="0"/>
          </a:p>
        </p:txBody>
      </p:sp>
      <p:pic>
        <p:nvPicPr>
          <p:cNvPr id="6" name="内容占位符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945" y="1509428"/>
            <a:ext cx="3477006" cy="2811780"/>
          </a:xfrm>
        </p:spPr>
      </p:pic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317" y="4008933"/>
            <a:ext cx="3456432" cy="2770632"/>
          </a:xfr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264" y="1509428"/>
            <a:ext cx="3477006" cy="281178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838" y="4008933"/>
            <a:ext cx="3456432" cy="2811780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2352112" y="1250302"/>
            <a:ext cx="22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LINEARIZED Cavity</a:t>
            </a:r>
            <a:endParaRPr lang="zh-CN" altLang="en-US" dirty="0"/>
          </a:p>
        </p:txBody>
      </p:sp>
      <p:sp>
        <p:nvSpPr>
          <p:cNvPr id="14" name="文本框 13"/>
          <p:cNvSpPr txBox="1"/>
          <p:nvPr/>
        </p:nvSpPr>
        <p:spPr>
          <a:xfrm>
            <a:off x="5829118" y="1250302"/>
            <a:ext cx="2202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Sin-Wave Cavity</a:t>
            </a:r>
            <a:endParaRPr lang="zh-CN" altLang="en-US" dirty="0"/>
          </a:p>
        </p:txBody>
      </p:sp>
      <p:sp>
        <p:nvSpPr>
          <p:cNvPr id="15" name="文本框 14"/>
          <p:cNvSpPr txBox="1"/>
          <p:nvPr/>
        </p:nvSpPr>
        <p:spPr>
          <a:xfrm>
            <a:off x="8674271" y="2167359"/>
            <a:ext cx="30861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0.545-0.549 is stable in linearized approximation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From 0.543-0.553 is always unstable in non-linearized case, due to serious bunch lengthening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i="1" dirty="0" smtClean="0"/>
              <a:t>Is it real physics or some bug of code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i="1" dirty="0" smtClean="0"/>
              <a:t>If it depends on the initial bunch distribution? </a:t>
            </a:r>
            <a:r>
              <a:rPr lang="en-US" altLang="zh-CN" i="1" dirty="0" err="1" smtClean="0"/>
              <a:t>Bootstraping</a:t>
            </a:r>
            <a:r>
              <a:rPr lang="en-US" altLang="zh-CN" i="1" dirty="0" smtClean="0"/>
              <a:t>(By D. </a:t>
            </a:r>
            <a:r>
              <a:rPr lang="en-US" altLang="zh-CN" i="1" dirty="0" err="1" smtClean="0"/>
              <a:t>Shatilov</a:t>
            </a:r>
            <a:r>
              <a:rPr lang="en-US" altLang="zh-CN" i="1" dirty="0" smtClean="0"/>
              <a:t>) is a must?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104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Higher RF Voltage </a:t>
            </a:r>
            <a:br>
              <a:rPr lang="en-US" altLang="zh-CN" dirty="0" smtClean="0"/>
            </a:br>
            <a:r>
              <a:rPr lang="en-US" altLang="zh-CN" dirty="0" smtClean="0"/>
              <a:t>Local RF Cavity (nonlinear): </a:t>
            </a:r>
            <a:r>
              <a:rPr lang="en-US" altLang="zh-CN" dirty="0" err="1" smtClean="0"/>
              <a:t>Qx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8247888" y="256238"/>
            <a:ext cx="37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1.294GV * 2</a:t>
            </a:r>
            <a:endParaRPr lang="zh-CN" altLang="en-US" sz="24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" y="2048669"/>
            <a:ext cx="4829175" cy="3905250"/>
          </a:xfr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048669"/>
            <a:ext cx="4800600" cy="3905250"/>
          </a:xfrm>
        </p:spPr>
      </p:pic>
      <p:sp>
        <p:nvSpPr>
          <p:cNvPr id="3" name="文本框 2"/>
          <p:cNvSpPr txBox="1"/>
          <p:nvPr/>
        </p:nvSpPr>
        <p:spPr>
          <a:xfrm>
            <a:off x="1757606" y="1657318"/>
            <a:ext cx="8676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With higher RF Voltage, there exist one stable working point @0.552</a:t>
            </a:r>
            <a:endParaRPr lang="zh-CN" altLang="en-US" sz="240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72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Different initial bunch distribution</a:t>
            </a:r>
            <a:br>
              <a:rPr lang="en-US" altLang="zh-CN" dirty="0" smtClean="0"/>
            </a:br>
            <a:r>
              <a:rPr lang="en-US" altLang="zh-CN" dirty="0" smtClean="0"/>
              <a:t>Local </a:t>
            </a:r>
            <a:r>
              <a:rPr lang="en-US" altLang="zh-CN" dirty="0"/>
              <a:t>RF </a:t>
            </a:r>
            <a:r>
              <a:rPr lang="en-US" altLang="zh-CN" dirty="0" smtClean="0"/>
              <a:t>Cavity (nonlinear)</a:t>
            </a:r>
            <a:endParaRPr lang="zh-CN" altLang="en-US" dirty="0"/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" y="2048669"/>
            <a:ext cx="4829175" cy="3905250"/>
          </a:xfrm>
        </p:spPr>
      </p:pic>
      <p:pic>
        <p:nvPicPr>
          <p:cNvPr id="6" name="内容占位符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412" y="2048669"/>
            <a:ext cx="4829175" cy="3905250"/>
          </a:xfrm>
        </p:spPr>
      </p:pic>
      <p:sp>
        <p:nvSpPr>
          <p:cNvPr id="7" name="文本框 6"/>
          <p:cNvSpPr txBox="1"/>
          <p:nvPr/>
        </p:nvSpPr>
        <p:spPr>
          <a:xfrm>
            <a:off x="7314827" y="1638846"/>
            <a:ext cx="37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1.294GV * 2</a:t>
            </a:r>
            <a:endParaRPr lang="zh-CN" altLang="en-US" sz="2400" dirty="0"/>
          </a:p>
        </p:txBody>
      </p:sp>
      <p:sp>
        <p:nvSpPr>
          <p:cNvPr id="8" name="文本框 7"/>
          <p:cNvSpPr txBox="1"/>
          <p:nvPr/>
        </p:nvSpPr>
        <p:spPr>
          <a:xfrm>
            <a:off x="1931064" y="1690688"/>
            <a:ext cx="37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1.176GV * 2</a:t>
            </a:r>
          </a:p>
        </p:txBody>
      </p:sp>
      <p:sp>
        <p:nvSpPr>
          <p:cNvPr id="9" name="矩形 8"/>
          <p:cNvSpPr/>
          <p:nvPr/>
        </p:nvSpPr>
        <p:spPr>
          <a:xfrm>
            <a:off x="11047135" y="-20756"/>
            <a:ext cx="11448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NE=17e10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/>
              <p:cNvSpPr txBox="1"/>
              <p:nvPr/>
            </p:nvSpPr>
            <p:spPr>
              <a:xfrm>
                <a:off x="1779908" y="6127234"/>
                <a:ext cx="39001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Stable Collision: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∈(0.545,0.549)</m:t>
                    </m:r>
                  </m:oMath>
                </a14:m>
                <a:endParaRPr lang="en-US" altLang="zh-CN" dirty="0" smtClean="0"/>
              </a:p>
              <a:p>
                <a:r>
                  <a:rPr lang="en-US" altLang="zh-CN" dirty="0" smtClean="0"/>
                  <a:t>Width</a:t>
                </a:r>
                <a:r>
                  <a:rPr lang="zh-CN" altLang="en-US" dirty="0" smtClean="0"/>
                  <a:t>：</a:t>
                </a:r>
                <a:r>
                  <a:rPr lang="en-US" altLang="zh-CN" dirty="0" smtClean="0"/>
                  <a:t>0.004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0" name="文本框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9908" y="6127234"/>
                <a:ext cx="3900196" cy="646331"/>
              </a:xfrm>
              <a:prstGeom prst="rect">
                <a:avLst/>
              </a:prstGeom>
              <a:blipFill rotWithShape="0">
                <a:blip r:embed="rId4"/>
                <a:stretch>
                  <a:fillRect l="-1406" t="-4717" b="-1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/>
              <p:cNvSpPr txBox="1"/>
              <p:nvPr/>
            </p:nvSpPr>
            <p:spPr>
              <a:xfrm>
                <a:off x="7239249" y="6127234"/>
                <a:ext cx="390019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/>
                  <a:t>Stable Collision: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∈(0.548,0.554)</m:t>
                    </m:r>
                  </m:oMath>
                </a14:m>
                <a:endParaRPr lang="en-US" altLang="zh-CN" dirty="0" smtClean="0"/>
              </a:p>
              <a:p>
                <a:r>
                  <a:rPr lang="en-US" altLang="zh-CN" dirty="0" smtClean="0"/>
                  <a:t>Width</a:t>
                </a:r>
                <a:r>
                  <a:rPr lang="zh-CN" altLang="en-US" dirty="0" smtClean="0"/>
                  <a:t>：</a:t>
                </a:r>
                <a:r>
                  <a:rPr lang="en-US" altLang="zh-CN" dirty="0" smtClean="0"/>
                  <a:t>0.006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11" name="文本框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249" y="6127234"/>
                <a:ext cx="3900196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1408" t="-4717" b="-150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909227" y="783907"/>
            <a:ext cx="40373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Start with equilibrium distribution obtained without impedance and with smooth </a:t>
            </a:r>
            <a:r>
              <a:rPr lang="en-US" altLang="zh-CN" dirty="0"/>
              <a:t>approximation in arc</a:t>
            </a:r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3805584" y="5813703"/>
            <a:ext cx="5395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Higher RF Voltage -&gt; Wider Stable Working Point Space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3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More times simulation with same parameter</a:t>
            </a:r>
            <a:br>
              <a:rPr lang="en-US" altLang="zh-CN" dirty="0" smtClean="0"/>
            </a:br>
            <a:r>
              <a:rPr lang="en-US" altLang="zh-CN" dirty="0" smtClean="0"/>
              <a:t>Local </a:t>
            </a:r>
            <a:r>
              <a:rPr lang="en-US" altLang="zh-CN" dirty="0"/>
              <a:t>RF Cavity (nonlinear</a:t>
            </a:r>
            <a:r>
              <a:rPr lang="en-US" altLang="zh-CN" dirty="0" smtClean="0"/>
              <a:t>)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" y="2048669"/>
            <a:ext cx="4829175" cy="3905250"/>
          </a:xfrm>
        </p:spPr>
      </p:pic>
      <p:pic>
        <p:nvPicPr>
          <p:cNvPr id="8" name="内容占位符 7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048669"/>
            <a:ext cx="4800600" cy="3905250"/>
          </a:xfrm>
        </p:spPr>
      </p:pic>
      <p:sp>
        <p:nvSpPr>
          <p:cNvPr id="5" name="文本框 4"/>
          <p:cNvSpPr txBox="1"/>
          <p:nvPr/>
        </p:nvSpPr>
        <p:spPr>
          <a:xfrm>
            <a:off x="8442960" y="66824"/>
            <a:ext cx="3749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RF Voltage = 1.176GV * 2</a:t>
            </a:r>
            <a:endParaRPr lang="zh-CN" altLang="en-US" sz="2400" dirty="0"/>
          </a:p>
        </p:txBody>
      </p:sp>
      <p:sp>
        <p:nvSpPr>
          <p:cNvPr id="9" name="文本框 8"/>
          <p:cNvSpPr txBox="1"/>
          <p:nvPr/>
        </p:nvSpPr>
        <p:spPr>
          <a:xfrm>
            <a:off x="2011842" y="6017904"/>
            <a:ext cx="87017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FF0000"/>
                </a:solidFill>
              </a:rPr>
              <a:t>The longitudinal instability does not always occur in the simulation!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42248" y="1552701"/>
            <a:ext cx="7507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/>
              <a:t>Repeat the simulation 3 more times with same parameters</a:t>
            </a:r>
            <a:endParaRPr lang="zh-CN" altLang="en-US" sz="2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23</a:t>
            </a:fld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387409" y="1035068"/>
            <a:ext cx="2158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Ne=17e10</a:t>
            </a:r>
            <a:r>
              <a:rPr lang="en-US" altLang="zh-CN" dirty="0"/>
              <a:t>, </a:t>
            </a:r>
            <a:r>
              <a:rPr lang="en-US" altLang="zh-CN" dirty="0" err="1" smtClean="0"/>
              <a:t>Qx</a:t>
            </a:r>
            <a:r>
              <a:rPr lang="en-US" altLang="zh-CN" dirty="0" smtClean="0"/>
              <a:t>=0.547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577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Discussion on the Impedance Effect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Starting collision with “pure” zero-bunch current distribution(SR equilibrium, without bunch lengthening caused by impedance)  means very strong beam-beam interaction(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~0.2</m:t>
                    </m:r>
                  </m:oMath>
                </a14:m>
                <a:r>
                  <a:rPr lang="en-US" altLang="zh-CN" dirty="0" smtClean="0"/>
                  <a:t>) and may occasionally excite high energy photon(beamstrahlung) which lead the e+ or e- exceeding the RF bucket.</a:t>
                </a:r>
                <a:endParaRPr lang="en-US" altLang="zh-CN" dirty="0"/>
              </a:p>
              <a:p>
                <a:r>
                  <a:rPr lang="en-US" altLang="zh-CN" dirty="0" smtClean="0"/>
                  <a:t>It is supposed that the particles exceeding the RF bucket are not reasonably treated (by interpolation) in the current beam-beam code. That’s why the “instability” is triggered in the longitudinal distribution.</a:t>
                </a:r>
              </a:p>
              <a:p>
                <a:r>
                  <a:rPr lang="en-US" altLang="zh-CN" dirty="0" smtClean="0"/>
                  <a:t>It will be checked if the scenario is right in the following days.</a:t>
                </a:r>
              </a:p>
              <a:p>
                <a:endParaRPr lang="en-US" altLang="zh-CN" b="1" dirty="0"/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43" t="-2241" r="-16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46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Higgs: 80%, 100%, 120% impedance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6100" y="2015331"/>
            <a:ext cx="6019800" cy="397192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87586" y="6187217"/>
            <a:ext cx="102452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The beam-beam performance is not sensitive to longitudinal impedance budget.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395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Higgs, Unequal Longitudinal impedance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126" y="2011346"/>
            <a:ext cx="4829175" cy="3905250"/>
          </a:xfrm>
        </p:spPr>
      </p:pic>
      <p:sp>
        <p:nvSpPr>
          <p:cNvPr id="5" name="文本框 4"/>
          <p:cNvSpPr txBox="1"/>
          <p:nvPr/>
        </p:nvSpPr>
        <p:spPr>
          <a:xfrm>
            <a:off x="7545537" y="2685466"/>
            <a:ext cx="38611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smtClean="0"/>
              <a:t>The performance is not sensitive to the asymmetry of the longitudinal impedance</a:t>
            </a:r>
            <a:endParaRPr lang="zh-CN" altLang="en-US" sz="24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47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zh-CN" dirty="0" smtClean="0"/>
                  <a:t>=1.5mm-&gt;1mm (</a:t>
                </a:r>
                <a:r>
                  <a:rPr lang="en-US" altLang="zh-CN" dirty="0"/>
                  <a:t>Solenoid: 3T -&gt; </a:t>
                </a:r>
                <a:r>
                  <a:rPr lang="en-US" altLang="zh-CN" dirty="0" smtClean="0"/>
                  <a:t>2T)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idx="1"/>
              </p:nvPr>
            </p:nvSpPr>
            <p:spPr>
              <a:xfrm>
                <a:off x="7426778" y="1825625"/>
                <a:ext cx="3927021" cy="43513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altLang="zh-CN" dirty="0"/>
                  <a:t>With same beam </a:t>
                </a:r>
                <a:r>
                  <a:rPr lang="en-US" altLang="zh-CN" dirty="0" smtClean="0"/>
                  <a:t>current,</a:t>
                </a:r>
              </a:p>
              <a:p>
                <a:r>
                  <a:rPr lang="en-US" altLang="zh-CN" dirty="0" smtClean="0"/>
                  <a:t>smaller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zh-CN" dirty="0" smtClean="0"/>
                  <a:t>+weaker solenoid, luminosity </a:t>
                </a:r>
                <a:r>
                  <a:rPr lang="en-US" altLang="zh-CN" dirty="0"/>
                  <a:t>increase </a:t>
                </a:r>
                <a:r>
                  <a:rPr lang="en-US" altLang="zh-CN" dirty="0" smtClean="0"/>
                  <a:t>by a factor of two.</a:t>
                </a:r>
              </a:p>
              <a:p>
                <a:r>
                  <a:rPr lang="en-US" altLang="zh-CN" dirty="0" smtClean="0"/>
                  <a:t>bunch population increase from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dirty="0" smtClean="0"/>
                  <a:t> to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12×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</m:sSup>
                  </m:oMath>
                </a14:m>
                <a:r>
                  <a:rPr lang="en-US" altLang="zh-CN" dirty="0" smtClean="0"/>
                  <a:t>, luminosity increase about 20%.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26778" y="1825625"/>
                <a:ext cx="3927021" cy="4351338"/>
              </a:xfrm>
              <a:blipFill rotWithShape="0">
                <a:blip r:embed="rId3"/>
                <a:stretch>
                  <a:fillRect l="-3106" t="-2241" r="-1242" b="-84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5463767" y="1668098"/>
                <a:ext cx="1373325" cy="611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3767" y="1668098"/>
                <a:ext cx="1373325" cy="61196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2405063"/>
            <a:ext cx="6210300" cy="377190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2905-B511-4790-91C3-E51CACF0AA0E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0713124" y="103515"/>
            <a:ext cx="1144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i="1" dirty="0" smtClean="0">
                <a:solidFill>
                  <a:srgbClr val="FF0000"/>
                </a:solidFill>
              </a:rPr>
              <a:t>Z, CDR</a:t>
            </a:r>
            <a:endParaRPr lang="zh-CN" altLang="en-US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91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Z with longitudinal impedance</a:t>
            </a:r>
            <a:endParaRPr lang="zh-CN" altLang="en-US" dirty="0"/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185" y="2058000"/>
            <a:ext cx="4829175" cy="3905250"/>
          </a:xfrm>
        </p:spPr>
      </p:pic>
      <p:sp>
        <p:nvSpPr>
          <p:cNvPr id="5" name="文本框 4"/>
          <p:cNvSpPr txBox="1"/>
          <p:nvPr/>
        </p:nvSpPr>
        <p:spPr>
          <a:xfrm>
            <a:off x="6594360" y="5247357"/>
            <a:ext cx="528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Bunch Lengthening and Energy Spread </a:t>
            </a:r>
            <a:r>
              <a:rPr lang="en-US" altLang="zh-CN" b="1" dirty="0" smtClean="0"/>
              <a:t>w/o Collision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7262568" y="2815077"/>
            <a:ext cx="3617595" cy="2263140"/>
            <a:chOff x="6688567" y="559118"/>
            <a:chExt cx="3617595" cy="226314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88567" y="559118"/>
              <a:ext cx="3617595" cy="2263140"/>
            </a:xfrm>
            <a:prstGeom prst="rect">
              <a:avLst/>
            </a:prstGeom>
          </p:spPr>
        </p:pic>
        <p:cxnSp>
          <p:nvCxnSpPr>
            <p:cNvPr id="6" name="直接连接符 5"/>
            <p:cNvCxnSpPr/>
            <p:nvPr/>
          </p:nvCxnSpPr>
          <p:spPr>
            <a:xfrm>
              <a:off x="8415427" y="665105"/>
              <a:ext cx="0" cy="1642188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>
              <a:off x="8914467" y="665105"/>
              <a:ext cx="3733" cy="1642188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文本框 8"/>
          <p:cNvSpPr txBox="1"/>
          <p:nvPr/>
        </p:nvSpPr>
        <p:spPr>
          <a:xfrm>
            <a:off x="9636967" y="843240"/>
            <a:ext cx="1716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CDR, Ne=12e10</a:t>
            </a:r>
            <a:endParaRPr lang="zh-CN" alt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90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Direct Collision: Z with impedance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77" y="1367305"/>
            <a:ext cx="3352800" cy="2720340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588" y="1367305"/>
            <a:ext cx="3352800" cy="2720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9" y="1367305"/>
            <a:ext cx="3352800" cy="27203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28" y="3717610"/>
            <a:ext cx="3771900" cy="30603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906" y="3717609"/>
            <a:ext cx="3746183" cy="30603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27176" y="5327779"/>
            <a:ext cx="2155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 smtClean="0">
                <a:solidFill>
                  <a:srgbClr val="FF0000"/>
                </a:solidFill>
              </a:rPr>
              <a:t>Transverse Blowup</a:t>
            </a:r>
            <a:endParaRPr lang="zh-CN" alt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5277942" y="1487721"/>
            <a:ext cx="1512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</a:rPr>
              <a:t>Vertical Coherent Oscillation</a:t>
            </a:r>
            <a:endParaRPr lang="zh-CN" alt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4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Bunch Current Limit @ Higgs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2905-B511-4790-91C3-E51CACF0AA0E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08555"/>
            <a:ext cx="6019800" cy="39719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" y="2227618"/>
            <a:ext cx="6076950" cy="373380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8831" y="412311"/>
            <a:ext cx="2035969" cy="16287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2795894" y="1242763"/>
                <a:ext cx="1373325" cy="611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bSup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f>
                        <m:f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894" y="1242763"/>
                <a:ext cx="1373325" cy="61196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/>
          <p:cNvSpPr txBox="1"/>
          <p:nvPr/>
        </p:nvSpPr>
        <p:spPr>
          <a:xfrm>
            <a:off x="9982200" y="-15548"/>
            <a:ext cx="159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CDR</a:t>
            </a:r>
            <a:endParaRPr lang="zh-CN" altLang="en-US" sz="2800" b="1" i="1" dirty="0"/>
          </a:p>
        </p:txBody>
      </p:sp>
      <p:sp>
        <p:nvSpPr>
          <p:cNvPr id="5" name="文本框 4"/>
          <p:cNvSpPr txBox="1"/>
          <p:nvPr/>
        </p:nvSpPr>
        <p:spPr>
          <a:xfrm>
            <a:off x="994913" y="6180979"/>
            <a:ext cx="1082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Bunch lengthening is considered instead of longitudinal wake force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5003321" y="1441857"/>
            <a:ext cx="2803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</a:rPr>
              <a:t>Maximum limit ~ 0.12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426941" y="2388973"/>
            <a:ext cx="8237" cy="27184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777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Bootstrapping Collision: Z with impedance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64" y="1256051"/>
            <a:ext cx="3314700" cy="2720340"/>
          </a:xfr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9022" y="1256051"/>
            <a:ext cx="3314700" cy="2720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881" y="1256051"/>
            <a:ext cx="3314700" cy="27203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344" y="3640802"/>
            <a:ext cx="3729038" cy="3060383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540" y="3640802"/>
            <a:ext cx="3703320" cy="306038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2827176" y="5327779"/>
            <a:ext cx="2155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i="1" dirty="0" smtClean="0">
                <a:solidFill>
                  <a:srgbClr val="FF0000"/>
                </a:solidFill>
              </a:rPr>
              <a:t>Transverse Blowup</a:t>
            </a:r>
            <a:endParaRPr lang="zh-CN" alt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657218" y="1330951"/>
            <a:ext cx="15125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i="1" dirty="0" smtClean="0">
                <a:solidFill>
                  <a:srgbClr val="FF0000"/>
                </a:solidFill>
              </a:rPr>
              <a:t>Vertical Coherent Oscillation</a:t>
            </a:r>
            <a:endParaRPr lang="zh-CN" alt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1216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Discussion &amp; Summary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The longitudinal impedance has been considered at CEPC</a:t>
            </a:r>
          </a:p>
          <a:p>
            <a:r>
              <a:rPr lang="en-US" altLang="zh-CN" dirty="0" smtClean="0"/>
              <a:t>The performance of Higgs is not sensitive to the impedance</a:t>
            </a:r>
          </a:p>
          <a:p>
            <a:r>
              <a:rPr lang="en-US" altLang="zh-CN" dirty="0" smtClean="0"/>
              <a:t>The stable working point has been shifted by the impedance. The cause need to be explained</a:t>
            </a:r>
          </a:p>
          <a:p>
            <a:r>
              <a:rPr lang="en-US" altLang="zh-CN" dirty="0" smtClean="0"/>
              <a:t>The “bootstrapping” method is a good choice in the simulation considering local RF cavity, otherwise the very strong collision may lead particle exceeding RF bucket.</a:t>
            </a:r>
          </a:p>
          <a:p>
            <a:r>
              <a:rPr lang="en-US" altLang="zh-CN" dirty="0" smtClean="0"/>
              <a:t>It seems the performance of Z would be sensitive to the longitudinal impedance. More parameter scan will be done in near future.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41865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Backup Slides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0821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4"/>
          <p:cNvGraphicFramePr>
            <a:graphicFrameLocks/>
          </p:cNvGraphicFramePr>
          <p:nvPr>
            <p:extLst/>
          </p:nvPr>
        </p:nvGraphicFramePr>
        <p:xfrm>
          <a:off x="1847529" y="908720"/>
          <a:ext cx="8535035" cy="5523542"/>
        </p:xfrm>
        <a:graphic>
          <a:graphicData uri="http://schemas.openxmlformats.org/drawingml/2006/table">
            <a:tbl>
              <a:tblPr firstRow="1" bandRow="1"/>
              <a:tblGrid>
                <a:gridCol w="2885078"/>
                <a:gridCol w="1656184"/>
                <a:gridCol w="1584176"/>
                <a:gridCol w="1320572"/>
                <a:gridCol w="1089025"/>
              </a:tblGrid>
              <a:tr h="29123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3.48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7.0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23.8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baseline="30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 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(0.21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</a:t>
                      </a:r>
                      <a:r>
                        <a:rPr lang="en-US" altLang="zh-CN" sz="1100" b="1" dirty="0" smtClean="0">
                          <a:solidFill>
                            <a:srgbClr val="2105ED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25ns</a:t>
                      </a: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+10%gap)</a:t>
                      </a:r>
                      <a:endParaRPr lang="zh-CN" altLang="zh-CN" sz="11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87.9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04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10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1.21/0.00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24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0.54/0.0016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0.18/0.004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0.18/0.0016 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20.9/0.06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13.9/0.049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6.0/0.078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6.0/0.04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1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18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/0.109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0.013/0.1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23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</a:t>
                      </a: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6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0.004/0.07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9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4.4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5.9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100" kern="100" baseline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cell) (kw)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0.46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0.75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宋体"/>
                        </a:rPr>
                        <a:t>1.94</a:t>
                      </a:r>
                      <a:endParaRPr lang="zh-CN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0.134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0.098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1.35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90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/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zh-CN" altLang="en-US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0.082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0.050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0.023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866">
                <a:tc>
                  <a:txBody>
                    <a:bodyPr/>
                    <a:lstStyle/>
                    <a:p>
                      <a:pPr marL="27305"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Beamstruhlung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lifetime /quantum  lifetime* (min)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80/80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Times New Roman"/>
                          <a:ea typeface="宋体"/>
                        </a:rPr>
                        <a:t>&gt;400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050" dirty="0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56845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0.43</a:t>
                      </a:r>
                      <a:endParaRPr lang="zh-CN" sz="12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1.4</a:t>
                      </a:r>
                      <a:endParaRPr lang="zh-CN" sz="12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 kern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4.6</a:t>
                      </a:r>
                      <a:endParaRPr lang="zh-CN" sz="12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2.5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2.93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10.1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16.6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32.1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9536" y="188640"/>
            <a:ext cx="8568952" cy="50405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 CDR Parameters</a:t>
            </a:r>
            <a:endParaRPr lang="zh-CN" altLang="en-US" sz="22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8184232" y="6473969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b="1" smtClean="0"/>
              <a:t>33</a:t>
            </a:fld>
            <a:endParaRPr lang="zh-CN" altLang="en-US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1544" y="6525344"/>
            <a:ext cx="424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100" dirty="0"/>
              <a:t>*include beam-beam simulation and real lattice</a:t>
            </a:r>
            <a:endParaRPr lang="zh-CN" altLang="zh-CN" sz="1100" dirty="0"/>
          </a:p>
        </p:txBody>
      </p:sp>
    </p:spTree>
    <p:extLst>
      <p:ext uri="{BB962C8B-B14F-4D97-AF65-F5344CB8AC3E}">
        <p14:creationId xmlns:p14="http://schemas.microsoft.com/office/powerpoint/2010/main" val="209036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内容占位符 4"/>
          <p:cNvGraphicFramePr>
            <a:graphicFrameLocks/>
          </p:cNvGraphicFramePr>
          <p:nvPr>
            <p:extLst/>
          </p:nvPr>
        </p:nvGraphicFramePr>
        <p:xfrm>
          <a:off x="1847529" y="908720"/>
          <a:ext cx="8535035" cy="5523542"/>
        </p:xfrm>
        <a:graphic>
          <a:graphicData uri="http://schemas.openxmlformats.org/drawingml/2006/table">
            <a:tbl>
              <a:tblPr firstRow="1" bandRow="1"/>
              <a:tblGrid>
                <a:gridCol w="2885078"/>
                <a:gridCol w="1656184"/>
                <a:gridCol w="1584176"/>
                <a:gridCol w="1320572"/>
                <a:gridCol w="1089025"/>
              </a:tblGrid>
              <a:tr h="291237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256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1.68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0.035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3.78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27.7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baseline="30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81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218 (0.76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1568 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(0.20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</a:t>
                      </a:r>
                      <a:r>
                        <a:rPr lang="en-US" altLang="zh-CN" sz="1100" b="1" dirty="0" smtClean="0">
                          <a:solidFill>
                            <a:srgbClr val="2105ED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25ns</a:t>
                      </a: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+10%gap)</a:t>
                      </a:r>
                      <a:endParaRPr lang="zh-CN" altLang="zh-CN" sz="11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17.8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90.4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9044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1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10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0.33/0.001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0.89/0.0018</a:t>
                      </a:r>
                      <a:endParaRPr lang="zh-CN" altLang="zh-CN" sz="105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0.395/0.0012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0.13/0.003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0.13/0.00115</a:t>
                      </a: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 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17.1/0.042</a:t>
                      </a:r>
                      <a:endParaRPr lang="zh-CN" altLang="zh-CN" sz="105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11.4/0.035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5.1/0.054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9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CN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  <a:cs typeface="+mn-cs"/>
                        </a:rPr>
                        <a:t>5.1/0.034</a:t>
                      </a:r>
                      <a:endParaRPr lang="zh-CN" altLang="zh-CN" sz="1050" kern="1200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MS Mincho"/>
                        <a:cs typeface="+mn-cs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1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05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0.024/0.113</a:t>
                      </a:r>
                      <a:endParaRPr lang="zh-CN" altLang="zh-CN" sz="1050" b="0" kern="100" dirty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0.012/0.1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</a:t>
                      </a: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0.004/0.085</a:t>
                      </a:r>
                      <a:endParaRPr lang="zh-CN" alt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0.43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3.93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5.9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8.5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100" kern="100" baseline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cell) (kw)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0.58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0.77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宋体"/>
                        </a:rPr>
                        <a:t>1.94</a:t>
                      </a:r>
                      <a:endParaRPr lang="zh-CN" sz="12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0.19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0.098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0.080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1.7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90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MS Mincho"/>
                        </a:rPr>
                        <a:t>0.</a:t>
                      </a:r>
                      <a:r>
                        <a:rPr lang="en-GB" sz="1050" b="1" kern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49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/>
                </a:tc>
              </a:tr>
              <a:tr h="15684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1.55</a:t>
                      </a:r>
                      <a:endParaRPr lang="zh-CN" altLang="en-US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0.104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0.050</a:t>
                      </a:r>
                      <a:endParaRPr lang="zh-CN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0.023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11866">
                <a:tc>
                  <a:txBody>
                    <a:bodyPr/>
                    <a:lstStyle/>
                    <a:p>
                      <a:pPr marL="27305"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Beamstruhlung</a:t>
                      </a:r>
                      <a:r>
                        <a:rPr lang="en-GB" sz="105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 lifetime /quantum  lifetime* (min)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</a:rPr>
                        <a:t>30/50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Times New Roman"/>
                          <a:ea typeface="宋体"/>
                        </a:rPr>
                        <a:t>&gt;400</a:t>
                      </a:r>
                      <a:endParaRPr lang="zh-CN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zh-CN" altLang="en-US" sz="1050" dirty="0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</a:tr>
              <a:tr h="156845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0.22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7305"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1.2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3.2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3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2.0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0.92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684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5.2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14.5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23.6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5"/>
                        </a:lnSpc>
                        <a:spcAft>
                          <a:spcPts val="0"/>
                        </a:spcAft>
                      </a:pPr>
                      <a:r>
                        <a:rPr lang="en-GB" sz="1050" b="1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</a:rPr>
                        <a:t>37.7</a:t>
                      </a:r>
                      <a:endParaRPr lang="zh-CN" sz="12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43180" marR="4318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9536" y="188640"/>
            <a:ext cx="8568952" cy="504056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CEPC 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Parameters</a:t>
            </a:r>
            <a:endParaRPr lang="zh-CN" altLang="en-US" sz="2200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8184232" y="6473969"/>
            <a:ext cx="2133600" cy="365125"/>
          </a:xfrm>
        </p:spPr>
        <p:txBody>
          <a:bodyPr/>
          <a:lstStyle/>
          <a:p>
            <a:fld id="{0C913308-F349-4B6D-A68A-DD1791B4A57B}" type="slidenum">
              <a:rPr lang="zh-CN" altLang="en-US" sz="1800" b="1" smtClean="0"/>
              <a:t>34</a:t>
            </a:fld>
            <a:endParaRPr lang="zh-CN" altLang="en-US" sz="1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91544" y="6525344"/>
            <a:ext cx="4248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100" dirty="0"/>
              <a:t>*include beam-beam simulation and real lattice</a:t>
            </a:r>
            <a:endParaRPr lang="zh-CN" altLang="zh-CN" sz="1100" dirty="0"/>
          </a:p>
        </p:txBody>
      </p:sp>
    </p:spTree>
    <p:extLst>
      <p:ext uri="{BB962C8B-B14F-4D97-AF65-F5344CB8AC3E}">
        <p14:creationId xmlns:p14="http://schemas.microsoft.com/office/powerpoint/2010/main" val="2031830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Tune Scan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58020" y="5643588"/>
            <a:ext cx="5656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Times New Roman" panose="02020603050405020304" pitchFamily="18" charset="0"/>
              </a:rPr>
              <a:t>The error bar shows the turn-by-turn luminosity difference.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3030879" y="1853786"/>
                <a:ext cx="2367123" cy="3319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sz="20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2000" dirty="0" smtClean="0"/>
                  <a:t>0.61,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sz="2000" b="0" i="1" smtClean="0">
                        <a:latin typeface="Cambria Math" panose="02040503050406030204" pitchFamily="18" charset="0"/>
                      </a:rPr>
                      <m:t>=0.035</m:t>
                    </m:r>
                  </m:oMath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0879" y="1853786"/>
                <a:ext cx="2367123" cy="331950"/>
              </a:xfrm>
              <a:prstGeom prst="rect">
                <a:avLst/>
              </a:prstGeom>
              <a:blipFill rotWithShape="0">
                <a:blip r:embed="rId2"/>
                <a:stretch>
                  <a:fillRect l="-4639" t="-21818" r="-2577" b="-40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1999" y="2228737"/>
            <a:ext cx="6248400" cy="337185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0844686" y="103515"/>
            <a:ext cx="10182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i="1" dirty="0">
                <a:solidFill>
                  <a:srgbClr val="FF0000"/>
                </a:solidFill>
              </a:rPr>
              <a:t>Higgs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A2905-B511-4790-91C3-E51CACF0AA0E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8071" y="1462927"/>
            <a:ext cx="4234815" cy="245173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4109" y="3930332"/>
            <a:ext cx="4209098" cy="2426018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8038175" y="1138557"/>
            <a:ext cx="31329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dirty="0"/>
              <a:t>X-Z instability @(0.535,0.61)</a:t>
            </a:r>
            <a:endParaRPr lang="zh-CN" altLang="en-US" sz="2000" dirty="0"/>
          </a:p>
        </p:txBody>
      </p:sp>
      <p:cxnSp>
        <p:nvCxnSpPr>
          <p:cNvPr id="13" name="直接连接符 12"/>
          <p:cNvCxnSpPr/>
          <p:nvPr/>
        </p:nvCxnSpPr>
        <p:spPr>
          <a:xfrm>
            <a:off x="7136368" y="1690688"/>
            <a:ext cx="4661" cy="4322232"/>
          </a:xfrm>
          <a:prstGeom prst="line">
            <a:avLst/>
          </a:prstGeom>
          <a:ln w="508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6620242" y="675499"/>
            <a:ext cx="54704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K. </a:t>
            </a:r>
            <a:r>
              <a:rPr lang="en-US" altLang="zh-CN" dirty="0" err="1" smtClean="0"/>
              <a:t>Ohmi</a:t>
            </a:r>
            <a:r>
              <a:rPr lang="en-US" altLang="zh-CN" dirty="0" smtClean="0"/>
              <a:t> and </a:t>
            </a:r>
            <a:r>
              <a:rPr lang="en-US" altLang="zh-CN" dirty="0" err="1" smtClean="0"/>
              <a:t>etal</a:t>
            </a:r>
            <a:r>
              <a:rPr lang="en-US" altLang="zh-CN" dirty="0" smtClean="0"/>
              <a:t>., DOI:</a:t>
            </a:r>
            <a:r>
              <a:rPr lang="zh-CN" altLang="en-US" dirty="0" smtClean="0"/>
              <a:t>10</a:t>
            </a:r>
            <a:r>
              <a:rPr lang="zh-CN" altLang="en-US" dirty="0"/>
              <a:t>.1103/PhysRevLett.119.134801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817456" y="111350"/>
            <a:ext cx="1595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i="1" dirty="0" smtClean="0"/>
              <a:t>CDR</a:t>
            </a:r>
            <a:endParaRPr lang="zh-CN" altLang="en-US" sz="2800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本框 8"/>
              <p:cNvSpPr txBox="1"/>
              <p:nvPr/>
            </p:nvSpPr>
            <p:spPr>
              <a:xfrm>
                <a:off x="5647036" y="1152194"/>
                <a:ext cx="272672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x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nQ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altLang="zh-CN" b="0" i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lang="en-US" altLang="zh-CN" b="0" i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altLang="zh-CN" b="0" i="0" smtClean="0">
                          <a:latin typeface="Cambria Math" panose="02040503050406030204" pitchFamily="18" charset="0"/>
                        </a:rPr>
                        <m:t>N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>
          <p:sp>
            <p:nvSpPr>
              <p:cNvPr id="9" name="文本框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7036" y="1152194"/>
                <a:ext cx="2726725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983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926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Higgs: Higher Luminosity (1904)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2024856"/>
            <a:ext cx="5943600" cy="39528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367935" y="1840190"/>
            <a:ext cx="26219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Qx</a:t>
            </a:r>
            <a:r>
              <a:rPr lang="en-US" altLang="zh-CN" dirty="0" smtClean="0"/>
              <a:t>=0.555</a:t>
            </a:r>
          </a:p>
          <a:p>
            <a:r>
              <a:rPr lang="en-US" altLang="zh-CN" dirty="0" err="1" smtClean="0"/>
              <a:t>Qy</a:t>
            </a:r>
            <a:r>
              <a:rPr lang="en-US" altLang="zh-CN" dirty="0" smtClean="0"/>
              <a:t>=0.610</a:t>
            </a:r>
          </a:p>
          <a:p>
            <a:endParaRPr lang="en-US" altLang="zh-CN" dirty="0"/>
          </a:p>
          <a:p>
            <a:r>
              <a:rPr lang="en-US" altLang="zh-CN" dirty="0" smtClean="0"/>
              <a:t>Luminosity = 5e34</a:t>
            </a:r>
          </a:p>
          <a:p>
            <a:r>
              <a:rPr lang="en-US" altLang="zh-CN" dirty="0" smtClean="0"/>
              <a:t>SR Beam Power = 30MW</a:t>
            </a:r>
          </a:p>
          <a:p>
            <a:endParaRPr lang="en-US" altLang="zh-CN" dirty="0"/>
          </a:p>
          <a:p>
            <a:r>
              <a:rPr lang="en-US" altLang="zh-CN" sz="2400" b="1" dirty="0" smtClean="0">
                <a:solidFill>
                  <a:srgbClr val="FF0000"/>
                </a:solidFill>
              </a:rPr>
              <a:t>Ne=17e10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5469" y="1390261"/>
            <a:ext cx="4749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Maximum Beam-Beam Parameter: ~0.11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5</a:t>
            </a:fld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6932645" y="2164702"/>
            <a:ext cx="0" cy="2985796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428367" y="1955951"/>
                <a:ext cx="3410465" cy="17762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/>
                  <a:t>Lower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altLang="zh-CN" dirty="0" smtClean="0"/>
                  <a:t>: 1.5mm-&gt;1mm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/>
                  <a:t>Lower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altLang="zh-CN" dirty="0" smtClean="0"/>
                  <a:t>: 1.21nm -&gt; 1.89nm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 smtClean="0"/>
                  <a:t>Ne: 15e10 -&gt; 17e10</a:t>
                </a:r>
              </a:p>
              <a:p>
                <a:endParaRPr lang="en-US" altLang="zh-CN" dirty="0" smtClean="0"/>
              </a:p>
              <a:p>
                <a:endParaRPr lang="en-US" altLang="zh-CN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367" y="1955951"/>
                <a:ext cx="3410465" cy="1776255"/>
              </a:xfrm>
              <a:prstGeom prst="rect">
                <a:avLst/>
              </a:prstGeom>
              <a:blipFill rotWithShape="0">
                <a:blip r:embed="rId3"/>
                <a:stretch>
                  <a:fillRect l="-1071" t="-17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91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Crosstalk between Beam-Beam Interaction &amp; Collective Effect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mtClean="0"/>
              <a:t>Bunch </a:t>
            </a:r>
            <a:r>
              <a:rPr lang="en-US" altLang="zh-CN" smtClean="0"/>
              <a:t>lengthening </a:t>
            </a:r>
            <a:r>
              <a:rPr lang="en-US" altLang="zh-CN" dirty="0" smtClean="0"/>
              <a:t>caused by impedance =&gt; Gaussian Approximation </a:t>
            </a:r>
          </a:p>
          <a:p>
            <a:r>
              <a:rPr lang="en-US" altLang="zh-CN" dirty="0" smtClean="0"/>
              <a:t>In the conventional case, it is fine since the longitudinal dynamics is not sensitive to the beam-beam interaction</a:t>
            </a:r>
          </a:p>
          <a:p>
            <a:r>
              <a:rPr lang="en-US" altLang="zh-CN" dirty="0" smtClean="0"/>
              <a:t>In CEPC/FCC, the beamstrahlung effect will also lengthen the bunch</a:t>
            </a:r>
          </a:p>
          <a:p>
            <a:r>
              <a:rPr lang="en-US" altLang="zh-CN" dirty="0" smtClean="0"/>
              <a:t>It is self-consistent to consider the longitudinal wake field and beamstrahlung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590" y="4870079"/>
            <a:ext cx="3181350" cy="8096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0574" y="4960566"/>
            <a:ext cx="2609850" cy="628650"/>
          </a:xfrm>
          <a:prstGeom prst="rect">
            <a:avLst/>
          </a:prstGeom>
        </p:spPr>
      </p:pic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717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Crosscheck of Longitudinal Impedance</a:t>
            </a:r>
            <a:br>
              <a:rPr lang="en-US" altLang="zh-CN" dirty="0" smtClean="0"/>
            </a:br>
            <a:r>
              <a:rPr lang="en-US" altLang="zh-CN" dirty="0" smtClean="0"/>
              <a:t> (</a:t>
            </a:r>
            <a:r>
              <a:rPr lang="en-US" altLang="zh-CN" sz="3600" dirty="0" smtClean="0"/>
              <a:t>W/O Beam-Beam</a:t>
            </a:r>
            <a:r>
              <a:rPr lang="en-US" altLang="zh-CN" dirty="0" smtClean="0"/>
              <a:t>) </a:t>
            </a:r>
            <a:endParaRPr lang="zh-CN" altLang="en-US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466"/>
          <a:stretch/>
        </p:blipFill>
        <p:spPr>
          <a:xfrm>
            <a:off x="2845209" y="1825625"/>
            <a:ext cx="6471319" cy="43513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07212" y="2286001"/>
            <a:ext cx="32593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Ne=20e10,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Higgs-CDR,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 smtClean="0"/>
              <a:t>With CDR impedance budget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7487728" y="2001329"/>
            <a:ext cx="2346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i="1" dirty="0" smtClean="0">
                <a:solidFill>
                  <a:srgbClr val="FF0000"/>
                </a:solidFill>
              </a:rPr>
              <a:t>Elegant</a:t>
            </a:r>
            <a:r>
              <a:rPr lang="en-US" altLang="zh-CN" sz="2400" dirty="0" smtClean="0"/>
              <a:t> </a:t>
            </a:r>
            <a:r>
              <a:rPr lang="en-US" altLang="zh-CN" sz="2400" dirty="0" err="1" smtClean="0"/>
              <a:t>vs</a:t>
            </a:r>
            <a:r>
              <a:rPr lang="en-US" altLang="zh-CN" sz="2400" dirty="0" smtClean="0"/>
              <a:t> </a:t>
            </a:r>
            <a:r>
              <a:rPr lang="en-US" altLang="zh-CN" sz="2400" b="1" i="1" dirty="0" smtClean="0">
                <a:solidFill>
                  <a:srgbClr val="0070C0"/>
                </a:solidFill>
              </a:rPr>
              <a:t>IBB</a:t>
            </a:r>
            <a:endParaRPr lang="zh-CN" altLang="en-US" sz="2400" b="1" i="1" dirty="0">
              <a:solidFill>
                <a:srgbClr val="0070C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560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Collision with Longitudinal Impedance: </a:t>
            </a:r>
            <a:br>
              <a:rPr lang="en-US" altLang="zh-CN" dirty="0" smtClean="0"/>
            </a:br>
            <a:r>
              <a:rPr lang="en-US" altLang="zh-CN" dirty="0" smtClean="0"/>
              <a:t>the 1</a:t>
            </a:r>
            <a:r>
              <a:rPr lang="en-US" altLang="zh-CN" baseline="30000" dirty="0" smtClean="0"/>
              <a:t>st</a:t>
            </a:r>
            <a:r>
              <a:rPr lang="en-US" altLang="zh-CN" dirty="0" smtClean="0"/>
              <a:t> sight (Higgs, CDR)</a:t>
            </a:r>
            <a:endParaRPr lang="zh-CN" altLang="en-US" dirty="0"/>
          </a:p>
        </p:txBody>
      </p:sp>
      <p:pic>
        <p:nvPicPr>
          <p:cNvPr id="7" name="内容占位符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2361943"/>
            <a:ext cx="5181600" cy="3278702"/>
          </a:xfrm>
          <a:prstGeom prst="rect">
            <a:avLst/>
          </a:prstGeom>
        </p:spPr>
      </p:pic>
      <p:pic>
        <p:nvPicPr>
          <p:cNvPr id="9" name="内容占位符 8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8200" y="2339892"/>
            <a:ext cx="5181600" cy="3322803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z="2000" smtClean="0"/>
              <a:t>8</a:t>
            </a:fld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8389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altLang="zh-CN" dirty="0" smtClean="0"/>
                  <a:t>Check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zh-CN" altLang="en-US" dirty="0" smtClean="0"/>
                  <a:t> </a:t>
                </a:r>
                <a:r>
                  <a:rPr lang="en-US" altLang="zh-CN" dirty="0" smtClean="0"/>
                  <a:t>with impedance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2" name="标题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2"/>
                <a:stretch>
                  <a:fillRect l="-237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0640" y="459734"/>
            <a:ext cx="3950539" cy="5790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878" y="5180162"/>
            <a:ext cx="7505700" cy="9144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8871857" y="-1931"/>
            <a:ext cx="3526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A. Chao, “Physics of Collective Beam </a:t>
            </a:r>
            <a:r>
              <a:rPr lang="en-US" altLang="zh-CN" dirty="0" err="1" smtClean="0"/>
              <a:t>Instabilites</a:t>
            </a:r>
            <a:r>
              <a:rPr lang="en-US" altLang="zh-CN" dirty="0" smtClean="0"/>
              <a:t> in High Energy Accelerators”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0907" y="1488461"/>
            <a:ext cx="5857026" cy="3691701"/>
          </a:xfrm>
          <a:prstGeom prst="rect">
            <a:avLst/>
          </a:prstGeom>
        </p:spPr>
      </p:pic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36BC7D-EB9D-4645-BBF5-901D12B778BD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192578" y="4769710"/>
            <a:ext cx="1989390" cy="30023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7162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4265</TotalTime>
  <Words>1454</Words>
  <Application>Microsoft Office PowerPoint</Application>
  <PresentationFormat>宽屏</PresentationFormat>
  <Paragraphs>420</Paragraphs>
  <Slides>34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4" baseType="lpstr">
      <vt:lpstr>MS Mincho</vt:lpstr>
      <vt:lpstr>宋体</vt:lpstr>
      <vt:lpstr>Arial</vt:lpstr>
      <vt:lpstr>Calibri</vt:lpstr>
      <vt:lpstr>Calibri Light</vt:lpstr>
      <vt:lpstr>Cambria Math</vt:lpstr>
      <vt:lpstr>Symbol</vt:lpstr>
      <vt:lpstr>Times New Roman</vt:lpstr>
      <vt:lpstr>Wingdings</vt:lpstr>
      <vt:lpstr>Office 主题</vt:lpstr>
      <vt:lpstr>Beam-Beam Interaction  with Longitudinal Impedance, local RF Cavity</vt:lpstr>
      <vt:lpstr>Beam-Beam Parameter at CEPC &amp; LEP2</vt:lpstr>
      <vt:lpstr>Bunch Current Limit @ Higgs</vt:lpstr>
      <vt:lpstr>Tune Scan</vt:lpstr>
      <vt:lpstr>Higgs: Higher Luminosity (1904)</vt:lpstr>
      <vt:lpstr>Crosstalk between Beam-Beam Interaction &amp; Collective Effect</vt:lpstr>
      <vt:lpstr>Crosscheck of Longitudinal Impedance  (W/O Beam-Beam) </vt:lpstr>
      <vt:lpstr>Collision with Longitudinal Impedance:  the 1st sight (Higgs, CDR)</vt:lpstr>
      <vt:lpstr>Check of ν_s with impedance</vt:lpstr>
      <vt:lpstr>Dependence on Horizontal Tune</vt:lpstr>
      <vt:lpstr>Moment Evolution w/ impedance</vt:lpstr>
      <vt:lpstr>Moment Evolution w/o impedance</vt:lpstr>
      <vt:lpstr>Moment Evolution w/ impedance</vt:lpstr>
      <vt:lpstr>Horizontal Tune Scan (w/ impedance, 1904)</vt:lpstr>
      <vt:lpstr>Beamstrahlung lifetime (Qx=0.550)</vt:lpstr>
      <vt:lpstr>2D Tune Scan with Impedance  (Ne=17e10, 1904)</vt:lpstr>
      <vt:lpstr>Crab-Waist Strength with Impedance (Ne=17e10, 1904)</vt:lpstr>
      <vt:lpstr>Performance vs zero bunch current length</vt:lpstr>
      <vt:lpstr>Different Bunch Population with  Local RF Cavity (Sin-Wave)</vt:lpstr>
      <vt:lpstr>Horizontal Tune: Local RF Cavity </vt:lpstr>
      <vt:lpstr>Higher RF Voltage  Local RF Cavity (nonlinear): Qx</vt:lpstr>
      <vt:lpstr>Different initial bunch distribution Local RF Cavity (nonlinear)</vt:lpstr>
      <vt:lpstr>More times simulation with same parameter Local RF Cavity (nonlinear)</vt:lpstr>
      <vt:lpstr>Discussion on the Impedance Effect</vt:lpstr>
      <vt:lpstr>Higgs: 80%, 100%, 120% impedance</vt:lpstr>
      <vt:lpstr>Higgs, Unequal Longitudinal impedance</vt:lpstr>
      <vt:lpstr>β_y^∗=1.5mm-&gt;1mm (Solenoid: 3T -&gt; 2T)</vt:lpstr>
      <vt:lpstr>Z with longitudinal impedance</vt:lpstr>
      <vt:lpstr>Direct Collision: Z with impedance</vt:lpstr>
      <vt:lpstr>Bootstrapping Collision: Z with impedance</vt:lpstr>
      <vt:lpstr>Discussion &amp; Summary</vt:lpstr>
      <vt:lpstr>PowerPoint 演示文稿</vt:lpstr>
      <vt:lpstr>CEPC  CDR Parameters</vt:lpstr>
      <vt:lpstr>CEPC  New Parameters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By impedance, error, solenoid, multi-ip</dc:title>
  <dc:creator>Zhang Yuan</dc:creator>
  <cp:lastModifiedBy>Zhang Yuan</cp:lastModifiedBy>
  <cp:revision>191</cp:revision>
  <dcterms:created xsi:type="dcterms:W3CDTF">2019-02-25T09:06:09Z</dcterms:created>
  <dcterms:modified xsi:type="dcterms:W3CDTF">2019-04-15T05:32:44Z</dcterms:modified>
</cp:coreProperties>
</file>