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76" r:id="rId2"/>
    <p:sldId id="282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72" r:id="rId15"/>
    <p:sldId id="271" r:id="rId16"/>
    <p:sldId id="267" r:id="rId17"/>
    <p:sldId id="268" r:id="rId18"/>
    <p:sldId id="275" r:id="rId19"/>
    <p:sldId id="273" r:id="rId20"/>
    <p:sldId id="269" r:id="rId21"/>
    <p:sldId id="274" r:id="rId22"/>
    <p:sldId id="270" r:id="rId23"/>
    <p:sldId id="281" r:id="rId24"/>
    <p:sldId id="285" r:id="rId25"/>
    <p:sldId id="277" r:id="rId26"/>
    <p:sldId id="278" r:id="rId27"/>
    <p:sldId id="279" r:id="rId28"/>
    <p:sldId id="280" r:id="rId29"/>
    <p:sldId id="283" r:id="rId30"/>
    <p:sldId id="284" r:id="rId3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5CD4DE-7624-406B-B69B-3C1543AD21E9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E78C01-EA0B-4256-9410-31D2D6B13D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3505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E78C01-EA0B-4256-9410-31D2D6B13DF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2184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3.png"/><Relationship Id="rId7" Type="http://schemas.openxmlformats.org/officeDocument/2006/relationships/image" Target="../media/image35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4.png"/><Relationship Id="rId5" Type="http://schemas.openxmlformats.org/officeDocument/2006/relationships/image" Target="../media/image32.wmf"/><Relationship Id="rId4" Type="http://schemas.openxmlformats.org/officeDocument/2006/relationships/oleObject" Target="../embeddings/oleObject1.bin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03898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altLang="zh-CN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CEPC Booster </a:t>
            </a:r>
            <a:r>
              <a:rPr lang="en-US" altLang="zh-CN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Damping Ring</a:t>
            </a:r>
            <a:endParaRPr lang="zh-CN" alt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43608" y="4005064"/>
            <a:ext cx="7134474" cy="1752600"/>
          </a:xfrm>
        </p:spPr>
        <p:txBody>
          <a:bodyPr>
            <a:normAutofit/>
          </a:bodyPr>
          <a:lstStyle/>
          <a:p>
            <a:r>
              <a:rPr lang="nn-NO" altLang="zh-CN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zh-CN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</a:t>
            </a:r>
            <a:r>
              <a:rPr lang="nn-NO" altLang="zh-CN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Wang</a:t>
            </a:r>
          </a:p>
          <a:p>
            <a:r>
              <a:rPr lang="nn-NO" altLang="zh-CN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behalf of CEPC AP group</a:t>
            </a:r>
            <a:endParaRPr lang="en-US" altLang="zh-CN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016095" y="6330556"/>
            <a:ext cx="55683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/>
              <a:t>CEPC workshop-EU Edition</a:t>
            </a:r>
            <a:r>
              <a:rPr lang="en-US" altLang="zh-CN" dirty="0" smtClean="0"/>
              <a:t>, </a:t>
            </a:r>
            <a:r>
              <a:rPr lang="en-US" altLang="zh-CN" dirty="0" smtClean="0">
                <a:solidFill>
                  <a:srgbClr val="0070C0"/>
                </a:solidFill>
              </a:rPr>
              <a:t>April 15-17, 2019</a:t>
            </a:r>
            <a:r>
              <a:rPr lang="en-US" altLang="zh-CN" dirty="0" smtClean="0"/>
              <a:t>. Oxford.</a:t>
            </a:r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93387" y="5376456"/>
            <a:ext cx="5144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Many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Thanks to: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K. </a:t>
            </a:r>
            <a:r>
              <a:rPr lang="en-US" altLang="zh-C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Oide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Y. </a:t>
            </a:r>
            <a:r>
              <a:rPr lang="en-US" altLang="zh-C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Cai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M. </a:t>
            </a:r>
            <a:r>
              <a:rPr lang="en-US" altLang="zh-C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Koratzinos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29487" y="9231"/>
            <a:ext cx="1814513" cy="59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 descr="F:\office\资料\IHEP 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20" y="27558"/>
            <a:ext cx="3091420" cy="783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971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1196" y="116632"/>
            <a:ext cx="8229600" cy="908720"/>
          </a:xfrm>
        </p:spPr>
        <p:txBody>
          <a:bodyPr>
            <a:normAutofit/>
          </a:bodyPr>
          <a:lstStyle/>
          <a:p>
            <a:r>
              <a:rPr lang="en-US" altLang="zh-C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Booster optics </a:t>
            </a:r>
            <a:r>
              <a:rPr lang="en-US" altLang="zh-C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IR bypass</a:t>
            </a:r>
            <a:endParaRPr lang="zh-CN" altLang="en-US" sz="4000" dirty="0"/>
          </a:p>
        </p:txBody>
      </p:sp>
      <p:sp>
        <p:nvSpPr>
          <p:cNvPr id="3" name="矩形 2"/>
          <p:cNvSpPr/>
          <p:nvPr/>
        </p:nvSpPr>
        <p:spPr>
          <a:xfrm>
            <a:off x="206960" y="1052736"/>
            <a:ext cx="87129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CEPC detector region, booster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bypasses the collider ring from the outer 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side.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25m separation: requirements of civil engineering and the radiation protection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71" t="4963" r="11694" b="19980"/>
          <a:stretch/>
        </p:blipFill>
        <p:spPr bwMode="auto">
          <a:xfrm>
            <a:off x="467544" y="2872894"/>
            <a:ext cx="5112568" cy="3806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840"/>
          <a:stretch/>
        </p:blipFill>
        <p:spPr bwMode="auto">
          <a:xfrm>
            <a:off x="4486504" y="4293096"/>
            <a:ext cx="4657496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3849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64096"/>
          </a:xfrm>
        </p:spPr>
        <p:txBody>
          <a:bodyPr>
            <a:normAutofit/>
          </a:bodyPr>
          <a:lstStyle/>
          <a:p>
            <a:r>
              <a:rPr lang="en-US" altLang="zh-CN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Sawtooth</a:t>
            </a:r>
            <a:r>
              <a:rPr lang="en-US" altLang="zh-C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effect @120GeV</a:t>
            </a:r>
            <a:endParaRPr lang="zh-CN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11</a:t>
            </a:fld>
            <a:endParaRPr lang="zh-CN" altLang="en-US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501008"/>
            <a:ext cx="6359342" cy="3082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矩形 3"/>
          <p:cNvSpPr/>
          <p:nvPr/>
        </p:nvSpPr>
        <p:spPr>
          <a:xfrm>
            <a:off x="755576" y="1124744"/>
            <a:ext cx="8280919" cy="2131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RF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stations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Maximum </a:t>
            </a:r>
            <a:r>
              <a:rPr lang="en-GB" altLang="zh-C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sawtooth</a:t>
            </a:r>
            <a:r>
              <a:rPr lang="en-GB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orbit: 1.7 mm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Maximum optics distortion: ~2%, Maximum dispersion distortion: ~50 mm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altLang="zh-CN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Emittance</a:t>
            </a:r>
            <a:r>
              <a:rPr lang="en-GB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growth: ~0.3%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DA reduction due to </a:t>
            </a:r>
            <a:r>
              <a:rPr lang="en-GB" altLang="zh-C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sawtooth</a:t>
            </a:r>
            <a:r>
              <a:rPr lang="en-GB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effect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altLang="zh-CN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Magnets </a:t>
            </a:r>
            <a:r>
              <a:rPr lang="en-GB" altLang="zh-CN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tapering is unnecessary</a:t>
            </a:r>
            <a:endParaRPr lang="zh-CN" altLang="en-US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266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8334"/>
          </a:xfrm>
        </p:spPr>
        <p:txBody>
          <a:bodyPr/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Booster error studies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9552" y="1484784"/>
            <a:ext cx="52205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Gaussian distribution and cut-off at 3σ</a:t>
            </a:r>
          </a:p>
        </p:txBody>
      </p:sp>
      <p:sp>
        <p:nvSpPr>
          <p:cNvPr id="4" name="标题 1"/>
          <p:cNvSpPr txBox="1">
            <a:spLocks/>
          </p:cNvSpPr>
          <p:nvPr/>
        </p:nvSpPr>
        <p:spPr>
          <a:xfrm>
            <a:off x="1979712" y="1988840"/>
            <a:ext cx="561662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8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Errors Setting</a:t>
            </a:r>
            <a:endParaRPr lang="zh-CN" altLang="en-US" sz="28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5785747"/>
              </p:ext>
            </p:extLst>
          </p:nvPr>
        </p:nvGraphicFramePr>
        <p:xfrm>
          <a:off x="683568" y="5664154"/>
          <a:ext cx="7992889" cy="6457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98578"/>
                <a:gridCol w="1598578"/>
                <a:gridCol w="1598578"/>
                <a:gridCol w="848577"/>
                <a:gridCol w="2348578"/>
              </a:tblGrid>
              <a:tr h="3228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zh-CN" sz="1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Accuracy (m)</a:t>
                      </a:r>
                      <a:endParaRPr lang="zh-CN" sz="1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Tilt (mrad)</a:t>
                      </a:r>
                      <a:endParaRPr lang="zh-CN" sz="1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Gain</a:t>
                      </a:r>
                      <a:endParaRPr lang="zh-CN" sz="1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Offset after BBA(mm)</a:t>
                      </a:r>
                      <a:endParaRPr lang="zh-CN" sz="1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28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BPM</a:t>
                      </a:r>
                      <a:endParaRPr lang="zh-CN" sz="1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altLang="zh-CN" sz="1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/>
                        </a:rPr>
                        <a:t></a:t>
                      </a:r>
                      <a:r>
                        <a:rPr lang="en-US" altLang="zh-CN" sz="1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altLang="zh-CN" sz="1800" b="0" kern="10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-7</a:t>
                      </a:r>
                      <a:endParaRPr lang="zh-CN" sz="1800" b="0" kern="100" baseline="30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  <a:endParaRPr lang="zh-CN" sz="1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5%</a:t>
                      </a:r>
                      <a:endParaRPr lang="zh-CN" sz="1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en-US" altLang="zh-CN" sz="1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/>
                        </a:rPr>
                        <a:t></a:t>
                      </a:r>
                      <a:r>
                        <a:rPr lang="en-US" altLang="zh-CN" sz="18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altLang="zh-CN" sz="1800" b="0" kern="100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-3</a:t>
                      </a:r>
                      <a:endParaRPr lang="zh-CN" sz="1800" b="0" kern="100" baseline="30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2628886"/>
              </p:ext>
            </p:extLst>
          </p:nvPr>
        </p:nvGraphicFramePr>
        <p:xfrm>
          <a:off x="1187624" y="2924944"/>
          <a:ext cx="7200800" cy="1953342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2608986"/>
                <a:gridCol w="1356673"/>
                <a:gridCol w="1669751"/>
                <a:gridCol w="1565390"/>
              </a:tblGrid>
              <a:tr h="3255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Parameters</a:t>
                      </a:r>
                      <a:endParaRPr lang="zh-CN" sz="16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9525" marR="9525" marT="7144" marB="7144" anchor="ctr"/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GB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Dipole</a:t>
                      </a:r>
                      <a:endParaRPr lang="zh-CN" sz="1600" b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9525" marR="9525" marT="7144" marB="7144" anchor="ctr"/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GB" sz="1600" b="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Quadrupole</a:t>
                      </a:r>
                      <a:endParaRPr lang="zh-CN" sz="16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9525" marR="9525" marT="7144" marB="7144" anchor="ctr"/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GB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Sextupole</a:t>
                      </a:r>
                      <a:endParaRPr lang="zh-CN" sz="1600" b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9525" marR="9525" marT="7144" marB="7144" anchor="ctr"/>
                </a:tc>
              </a:tr>
              <a:tr h="325557">
                <a:tc>
                  <a:txBody>
                    <a:bodyPr/>
                    <a:lstStyle/>
                    <a:p>
                      <a:pPr fontAlgn="t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Transverse shift x/y  (</a:t>
                      </a:r>
                      <a:r>
                        <a:rPr lang="en-GB" sz="1600" b="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μm</a:t>
                      </a:r>
                      <a:r>
                        <a:rPr lang="en-GB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zh-CN" sz="16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9525" marR="9525" marT="7144" marB="7144" anchor="ctr"/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GB" sz="1600" b="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zh-CN" sz="16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9525" marR="9525" marT="7144" marB="7144" anchor="ctr"/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GB" sz="1600" b="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zh-CN" sz="16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9525" marR="9525" marT="7144" marB="7144" anchor="ctr"/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GB" sz="1600" b="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zh-CN" sz="16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9525" marR="9525" marT="7144" marB="7144" anchor="ctr"/>
                </a:tc>
              </a:tr>
              <a:tr h="325557">
                <a:tc>
                  <a:txBody>
                    <a:bodyPr/>
                    <a:lstStyle/>
                    <a:p>
                      <a:pPr fontAlgn="t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Longitudinal shift z (</a:t>
                      </a:r>
                      <a:r>
                        <a:rPr lang="en-GB" sz="1600" b="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μm</a:t>
                      </a:r>
                      <a:r>
                        <a:rPr lang="en-GB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zh-CN" sz="16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9525" marR="9525" marT="7144" marB="7144" anchor="ctr"/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GB" sz="1600" b="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zh-CN" sz="16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9525" marR="9525" marT="7144" marB="7144" anchor="ctr"/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GB" sz="1600" b="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zh-CN" sz="16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9525" marR="9525" marT="7144" marB="7144" anchor="ctr"/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GB" sz="1600" b="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zh-CN" sz="16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9525" marR="9525" marT="7144" marB="7144" anchor="ctr"/>
                </a:tc>
              </a:tr>
              <a:tr h="325557">
                <a:tc>
                  <a:txBody>
                    <a:bodyPr/>
                    <a:lstStyle/>
                    <a:p>
                      <a:pPr fontAlgn="t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Tilt about x/y (</a:t>
                      </a:r>
                      <a:r>
                        <a:rPr lang="en-GB" sz="1600" b="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mrad</a:t>
                      </a:r>
                      <a:r>
                        <a:rPr lang="en-GB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zh-CN" sz="16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9525" marR="9525" marT="7144" marB="7144" anchor="ctr"/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GB" sz="1600" b="0" kern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</a:t>
                      </a:r>
                      <a:endParaRPr lang="zh-CN" sz="1600" b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9525" marR="9525" marT="7144" marB="7144" anchor="ctr"/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GB" sz="1600" b="0" kern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</a:t>
                      </a:r>
                      <a:endParaRPr lang="zh-CN" sz="1600" b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9525" marR="9525" marT="7144" marB="7144" anchor="ctr"/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GB" sz="1600" b="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</a:t>
                      </a:r>
                      <a:endParaRPr lang="zh-CN" sz="16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9525" marR="9525" marT="7144" marB="7144" anchor="ctr"/>
                </a:tc>
              </a:tr>
              <a:tr h="325557">
                <a:tc>
                  <a:txBody>
                    <a:bodyPr/>
                    <a:lstStyle/>
                    <a:p>
                      <a:pPr fontAlgn="t">
                        <a:spcAft>
                          <a:spcPts val="0"/>
                        </a:spcAft>
                      </a:pPr>
                      <a:r>
                        <a:rPr lang="en-GB" sz="1600" b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Tilt about z (mrad)</a:t>
                      </a:r>
                      <a:endParaRPr lang="zh-CN" sz="1600" b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9525" marR="9525" marT="7144" marB="7144" anchor="ctr"/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GB" sz="1600" b="0" kern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zh-CN" sz="1600" b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9525" marR="9525" marT="7144" marB="7144" anchor="ctr"/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GB" sz="1600" b="0" kern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</a:t>
                      </a:r>
                      <a:endParaRPr lang="zh-CN" sz="1600" b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9525" marR="9525" marT="7144" marB="7144" anchor="ctr"/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GB" sz="1600" b="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</a:t>
                      </a:r>
                      <a:endParaRPr lang="zh-CN" sz="16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9525" marR="9525" marT="7144" marB="7144" anchor="ctr"/>
                </a:tc>
              </a:tr>
              <a:tr h="325557">
                <a:tc>
                  <a:txBody>
                    <a:bodyPr/>
                    <a:lstStyle/>
                    <a:p>
                      <a:pPr fontAlgn="t">
                        <a:spcAft>
                          <a:spcPts val="0"/>
                        </a:spcAft>
                      </a:pPr>
                      <a:r>
                        <a:rPr lang="en-GB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Nominal field</a:t>
                      </a:r>
                      <a:endParaRPr lang="zh-CN" sz="16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9525" marR="9525" marT="7144" marB="7144" anchor="ctr"/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GB" sz="1600" b="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1600" b="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</a:t>
                      </a:r>
                      <a:r>
                        <a:rPr lang="en-GB" sz="1600" b="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GB" sz="1600" b="0" kern="12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</a:t>
                      </a:r>
                      <a:endParaRPr lang="zh-CN" sz="16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9525" marR="9525" marT="7144" marB="7144" anchor="ctr"/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GB" sz="1600" b="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600" b="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</a:t>
                      </a:r>
                      <a:r>
                        <a:rPr lang="en-GB" sz="1600" b="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GB" sz="1600" b="0" kern="12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</a:t>
                      </a:r>
                      <a:endParaRPr lang="zh-CN" sz="16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9525" marR="9525" marT="7144" marB="7144" anchor="ctr"/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GB" sz="1600" b="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1600" b="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</a:t>
                      </a:r>
                      <a:r>
                        <a:rPr lang="en-GB" sz="1600" b="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GB" sz="1600" b="0" kern="12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</a:t>
                      </a:r>
                      <a:endParaRPr lang="zh-CN" sz="1600" b="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9525" marR="9525" marT="7144" marB="7144" anchor="ctr"/>
                </a:tc>
              </a:tr>
            </a:tbl>
          </a:graphicData>
        </a:graphic>
      </p:graphicFrame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12</a:t>
            </a:fld>
            <a:endParaRPr lang="zh-CN" altLang="en-US"/>
          </a:p>
        </p:txBody>
      </p:sp>
      <p:sp>
        <p:nvSpPr>
          <p:cNvPr id="8" name="TextBox 5"/>
          <p:cNvSpPr txBox="1"/>
          <p:nvPr/>
        </p:nvSpPr>
        <p:spPr>
          <a:xfrm>
            <a:off x="7620000" y="112965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D. Ji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344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61768"/>
            <a:ext cx="8229600" cy="792088"/>
          </a:xfrm>
        </p:spPr>
        <p:txBody>
          <a:bodyPr>
            <a:normAutofit/>
          </a:bodyPr>
          <a:lstStyle/>
          <a:p>
            <a:r>
              <a:rPr lang="en-US" altLang="zh-C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Dynamic aperture with errors</a:t>
            </a:r>
            <a:endParaRPr lang="zh-CN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082740"/>
              </p:ext>
            </p:extLst>
          </p:nvPr>
        </p:nvGraphicFramePr>
        <p:xfrm>
          <a:off x="467544" y="5279488"/>
          <a:ext cx="8352928" cy="979392"/>
        </p:xfrm>
        <a:graphic>
          <a:graphicData uri="http://schemas.openxmlformats.org/drawingml/2006/table">
            <a:tbl>
              <a:tblPr firstRow="1" firstCol="1" bandRow="1"/>
              <a:tblGrid>
                <a:gridCol w="2988660"/>
                <a:gridCol w="1379383"/>
                <a:gridCol w="1379383"/>
                <a:gridCol w="1379383"/>
                <a:gridCol w="1226119"/>
              </a:tblGrid>
              <a:tr h="296448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zh-CN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525" marR="9525" marT="7144" marB="714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DA requirement</a:t>
                      </a:r>
                      <a:endParaRPr lang="zh-CN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525" marR="9525" marT="7144" marB="714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DA results</a:t>
                      </a:r>
                      <a:endParaRPr lang="zh-CN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525" marR="9525" marT="7144" marB="714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0826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GB" sz="14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H</a:t>
                      </a:r>
                      <a:endParaRPr lang="zh-CN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525" marR="9525" marT="7144" marB="714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V</a:t>
                      </a:r>
                      <a:endParaRPr lang="zh-CN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525" marR="9525" marT="7144" marB="714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GB" sz="14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H</a:t>
                      </a:r>
                      <a:endParaRPr lang="zh-CN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525" marR="9525" marT="7144" marB="714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V</a:t>
                      </a:r>
                      <a:endParaRPr lang="zh-CN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525" marR="9525" marT="7144" marB="714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08267">
                <a:tc>
                  <a:txBody>
                    <a:bodyPr/>
                    <a:lstStyle/>
                    <a:p>
                      <a:pPr fontAlgn="t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10GeV (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sym typeface="Symbol"/>
                        </a:rPr>
                        <a:t></a:t>
                      </a:r>
                      <a:r>
                        <a:rPr lang="en-GB" sz="1400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x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= 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sym typeface="Symbol"/>
                        </a:rPr>
                        <a:t></a:t>
                      </a:r>
                      <a:r>
                        <a:rPr lang="en-GB" sz="1400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y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 =120nm)</a:t>
                      </a:r>
                      <a:endParaRPr lang="zh-CN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525" marR="9525" marT="7144" marB="714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4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sym typeface="Symbol"/>
                        </a:rPr>
                        <a:t></a:t>
                      </a:r>
                      <a:r>
                        <a:rPr lang="en-GB" sz="1400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x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 +5mm</a:t>
                      </a:r>
                      <a:endParaRPr lang="zh-CN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525" marR="9525" marT="7144" marB="714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4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sym typeface="Symbol"/>
                        </a:rPr>
                        <a:t></a:t>
                      </a:r>
                      <a:r>
                        <a:rPr lang="en-GB" sz="1400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y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 +5mm</a:t>
                      </a:r>
                      <a:endParaRPr lang="zh-CN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525" marR="9525" marT="7144" marB="714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7.7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sym typeface="Symbol"/>
                        </a:rPr>
                        <a:t></a:t>
                      </a:r>
                      <a:r>
                        <a:rPr lang="en-GB" sz="1400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x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 +5mm</a:t>
                      </a:r>
                      <a:endParaRPr lang="zh-CN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525" marR="9525" marT="7144" marB="714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14.3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sym typeface="Symbol"/>
                        </a:rPr>
                        <a:t></a:t>
                      </a:r>
                      <a:r>
                        <a:rPr lang="en-GB" sz="1400" baseline="-25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y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 +5mm</a:t>
                      </a:r>
                      <a:endParaRPr lang="zh-CN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525" marR="9525" marT="7144" marB="714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267">
                <a:tc>
                  <a:txBody>
                    <a:bodyPr/>
                    <a:lstStyle/>
                    <a:p>
                      <a:pPr fontAlgn="t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120GeV (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sym typeface="Symbol"/>
                        </a:rPr>
                        <a:t></a:t>
                      </a:r>
                      <a:r>
                        <a:rPr lang="en-GB" sz="1400" baseline="-25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x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=3.57nm, 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sym typeface="Symbol"/>
                        </a:rPr>
                        <a:t></a:t>
                      </a:r>
                      <a:r>
                        <a:rPr lang="en-GB" sz="1400" baseline="-25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y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= 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sym typeface="Symbol"/>
                        </a:rPr>
                        <a:t></a:t>
                      </a:r>
                      <a:r>
                        <a:rPr lang="en-GB" sz="1400" baseline="-250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x*</a:t>
                      </a:r>
                      <a:r>
                        <a:rPr lang="en-GB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0.005)</a:t>
                      </a:r>
                      <a:endParaRPr lang="zh-CN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525" marR="9525" marT="7144" marB="714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6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sym typeface="Symbol"/>
                        </a:rPr>
                        <a:t></a:t>
                      </a:r>
                      <a:r>
                        <a:rPr lang="en-GB" sz="1400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x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 +3mm</a:t>
                      </a:r>
                      <a:endParaRPr lang="zh-CN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525" marR="9525" marT="7144" marB="714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49</a:t>
                      </a:r>
                      <a:r>
                        <a:rPr lang="en-GB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sym typeface="Symbol"/>
                        </a:rPr>
                        <a:t></a:t>
                      </a:r>
                      <a:r>
                        <a:rPr lang="en-GB" sz="1400" baseline="-25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y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 +3mm</a:t>
                      </a:r>
                      <a:endParaRPr lang="zh-CN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525" marR="9525" marT="7144" marB="714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21.8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sym typeface="Symbol"/>
                        </a:rPr>
                        <a:t></a:t>
                      </a:r>
                      <a:r>
                        <a:rPr lang="en-GB" sz="1400" baseline="-25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x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 +3mm</a:t>
                      </a:r>
                      <a:endParaRPr lang="zh-CN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525" marR="9525" marT="7144" marB="714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779</a:t>
                      </a:r>
                      <a:r>
                        <a:rPr lang="en-GB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sym typeface="Symbol"/>
                        </a:rPr>
                        <a:t></a:t>
                      </a:r>
                      <a:r>
                        <a:rPr lang="en-GB" sz="1400" baseline="-25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y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 +3mm</a:t>
                      </a:r>
                      <a:endParaRPr lang="zh-CN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525" marR="9525" marT="7144" marB="714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2" name="组合 11"/>
          <p:cNvGrpSpPr/>
          <p:nvPr/>
        </p:nvGrpSpPr>
        <p:grpSpPr>
          <a:xfrm>
            <a:off x="719572" y="2614527"/>
            <a:ext cx="3708412" cy="2622476"/>
            <a:chOff x="827584" y="3552168"/>
            <a:chExt cx="3528392" cy="2198912"/>
          </a:xfrm>
        </p:grpSpPr>
        <p:pic>
          <p:nvPicPr>
            <p:cNvPr id="3" name="图片 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584" y="3552168"/>
              <a:ext cx="3528392" cy="21989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2123728" y="3748482"/>
              <a:ext cx="7200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10GeV</a:t>
              </a:r>
              <a:endParaRPr lang="zh-CN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367794" y="5250342"/>
              <a:ext cx="5400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BSC</a:t>
              </a:r>
              <a:endPara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9" name="直接箭头连接符 8"/>
            <p:cNvCxnSpPr/>
            <p:nvPr/>
          </p:nvCxnSpPr>
          <p:spPr>
            <a:xfrm flipV="1">
              <a:off x="2640229" y="5064336"/>
              <a:ext cx="0" cy="186006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>
          <a:xfrm>
            <a:off x="4912519" y="2614527"/>
            <a:ext cx="3611303" cy="2620128"/>
            <a:chOff x="4860032" y="3552168"/>
            <a:chExt cx="3456384" cy="2225048"/>
          </a:xfrm>
        </p:grpSpPr>
        <p:pic>
          <p:nvPicPr>
            <p:cNvPr id="4" name="图片 19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0032" y="3552168"/>
              <a:ext cx="3456384" cy="22250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矩形 6"/>
            <p:cNvSpPr/>
            <p:nvPr/>
          </p:nvSpPr>
          <p:spPr>
            <a:xfrm>
              <a:off x="6095071" y="3748481"/>
              <a:ext cx="80342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120GeV</a:t>
              </a:r>
              <a:endParaRPr lang="zh-CN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260858" y="5249173"/>
              <a:ext cx="101944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 damping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" name="直接箭头连接符 10"/>
            <p:cNvCxnSpPr/>
            <p:nvPr/>
          </p:nvCxnSpPr>
          <p:spPr>
            <a:xfrm flipV="1">
              <a:off x="6648896" y="4767630"/>
              <a:ext cx="0" cy="417039"/>
            </a:xfrm>
            <a:prstGeom prst="straightConnector1">
              <a:avLst/>
            </a:prstGeom>
            <a:ln w="1905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矩形 13"/>
          <p:cNvSpPr/>
          <p:nvPr/>
        </p:nvSpPr>
        <p:spPr>
          <a:xfrm>
            <a:off x="340518" y="970440"/>
            <a:ext cx="8335938" cy="15927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only COD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corrections,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 is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nearly two thirds of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bare lattice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 120GeV, radiative damping and </a:t>
            </a:r>
            <a:r>
              <a:rPr lang="en-US" altLang="zh-C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sawtooth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was considered.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 requirement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@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10GeV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determined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the beam stay clear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region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 requirement @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120GeV: 1) H- quantum lifetime, 2) V- re-injection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 from the collider in the on-axis injection scheme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0518" y="6381328"/>
            <a:ext cx="8551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Requirement for </a:t>
            </a:r>
            <a:r>
              <a:rPr lang="en-US" altLang="zh-C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linac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emittance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 150nm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otherwise BSC &gt; beam pipe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023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2" y="0"/>
            <a:ext cx="8229600" cy="864096"/>
          </a:xfrm>
        </p:spPr>
        <p:txBody>
          <a:bodyPr>
            <a:normAutofit/>
          </a:bodyPr>
          <a:lstStyle/>
          <a:p>
            <a:r>
              <a:rPr lang="en-US" altLang="zh-C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 instability</a:t>
            </a:r>
            <a:endParaRPr lang="zh-CN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93850" y="2555192"/>
            <a:ext cx="86602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altLang="zh-CN" sz="2000" dirty="0">
                <a:solidFill>
                  <a:srgbClr val="000000"/>
                </a:solidFill>
                <a:latin typeface="Times New Roman"/>
                <a:cs typeface="Times New Roman"/>
              </a:rPr>
              <a:t>Threshold of single bunch </a:t>
            </a:r>
            <a:r>
              <a:rPr lang="en-GB" altLang="zh-CN" sz="2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current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(TMCI)</a:t>
            </a:r>
            <a:r>
              <a:rPr lang="en-GB" altLang="zh-CN" sz="2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: </a:t>
            </a:r>
            <a:r>
              <a:rPr lang="en-GB" altLang="zh-CN" sz="2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25.7uA</a:t>
            </a:r>
            <a:r>
              <a:rPr lang="en-US" altLang="zh-CN" sz="2000" dirty="0">
                <a:solidFill>
                  <a:srgbClr val="000000"/>
                </a:solidFill>
                <a:latin typeface="Times New Roman"/>
                <a:cs typeface="Times New Roman"/>
              </a:rPr>
              <a:t> (10GeV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), 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300</a:t>
            </a:r>
            <a:r>
              <a:rPr lang="en-GB" altLang="zh-CN" sz="2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GB" altLang="zh-CN" sz="20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uA</a:t>
            </a:r>
            <a:r>
              <a:rPr lang="en-GB" altLang="zh-CN" sz="2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(120GeV</a:t>
            </a:r>
            <a:r>
              <a:rPr lang="en-US" altLang="zh-CN" sz="2000" dirty="0">
                <a:solidFill>
                  <a:srgbClr val="000000"/>
                </a:solidFill>
                <a:latin typeface="Times New Roman"/>
                <a:cs typeface="Times New Roman"/>
              </a:rPr>
              <a:t>)</a:t>
            </a:r>
            <a:endParaRPr lang="zh-CN" altLang="zh-CN" sz="2000" dirty="0">
              <a:solidFill>
                <a:srgbClr val="FF0000"/>
              </a:solidFill>
              <a:latin typeface="Times New Roman"/>
              <a:ea typeface="MS Mincho"/>
              <a:cs typeface="Times New Roman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93540" y="1373331"/>
            <a:ext cx="53383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1463" indent="-271463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Aluminum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pipe with radius 27.5 mm is chosen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3582" y="1824842"/>
            <a:ext cx="8300524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FontTx/>
              <a:buChar char="-"/>
            </a:pPr>
            <a:r>
              <a:rPr lang="en-US" altLang="zh-CN" dirty="0" smtClean="0">
                <a:solidFill>
                  <a:srgbClr val="002060"/>
                </a:solidFill>
              </a:rPr>
              <a:t>Higher </a:t>
            </a:r>
            <a:r>
              <a:rPr lang="en-US" altLang="zh-CN" dirty="0">
                <a:solidFill>
                  <a:srgbClr val="002060"/>
                </a:solidFill>
              </a:rPr>
              <a:t>threshold of beam current for reasonable injection time </a:t>
            </a:r>
            <a:r>
              <a:rPr lang="en-US" altLang="zh-CN" dirty="0" smtClean="0">
                <a:solidFill>
                  <a:srgbClr val="002060"/>
                </a:solidFill>
              </a:rPr>
              <a:t>during z operation </a:t>
            </a:r>
          </a:p>
          <a:p>
            <a:pPr marL="285750" indent="-285750">
              <a:spcBef>
                <a:spcPts val="300"/>
              </a:spcBef>
              <a:buFontTx/>
              <a:buChar char="-"/>
            </a:pPr>
            <a:r>
              <a:rPr lang="en-US" altLang="zh-CN" dirty="0" smtClean="0">
                <a:solidFill>
                  <a:srgbClr val="002060"/>
                </a:solidFill>
              </a:rPr>
              <a:t>Higher single bunch current threshold@120GeV (on-axis injection)</a:t>
            </a:r>
            <a:endParaRPr lang="zh-CN" altLang="en-US" dirty="0">
              <a:solidFill>
                <a:srgbClr val="00206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84486" y="3013546"/>
            <a:ext cx="76430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1463" indent="-271463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Threshold of beam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current (</a:t>
            </a:r>
            <a:r>
              <a:rPr lang="en-GB" altLang="zh-CN" sz="2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resistive wall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w. FB:</a:t>
            </a:r>
            <a:r>
              <a:rPr lang="en-GB" altLang="zh-CN" sz="2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127.5mA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/>
                <a:cs typeface="Times New Roman"/>
              </a:rPr>
              <a:t>(10GeV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) 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3582" y="3413656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FontTx/>
              <a:buChar char="-"/>
            </a:pPr>
            <a:r>
              <a:rPr lang="en-US" altLang="zh-CN" dirty="0" smtClean="0">
                <a:solidFill>
                  <a:srgbClr val="002060"/>
                </a:solidFill>
              </a:rPr>
              <a:t>Damping time of </a:t>
            </a:r>
            <a:r>
              <a:rPr lang="en-GB" altLang="zh-CN" dirty="0">
                <a:solidFill>
                  <a:srgbClr val="002060"/>
                </a:solidFill>
              </a:rPr>
              <a:t>transverse feedback </a:t>
            </a:r>
            <a:r>
              <a:rPr lang="en-GB" altLang="zh-CN" dirty="0" smtClean="0">
                <a:solidFill>
                  <a:srgbClr val="002060"/>
                </a:solidFill>
              </a:rPr>
              <a:t>system: 1.67ms (~5 turns)</a:t>
            </a:r>
            <a:endParaRPr lang="zh-CN" altLang="en-US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4486" y="4181018"/>
            <a:ext cx="85885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beam current limited by RF power: 1mA(H), 4mA(W), 10mA(Z)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3850" y="3800288"/>
            <a:ext cx="83966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1463" indent="-271463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Threshold of beam current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(RF </a:t>
            </a:r>
            <a:r>
              <a:rPr lang="en-GB" altLang="zh-CN" sz="2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HOMs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w. FB:</a:t>
            </a:r>
            <a:r>
              <a:rPr lang="en-GB" altLang="zh-CN" sz="20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GB" altLang="zh-CN" sz="2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100mA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Times New Roman"/>
                <a:cs typeface="Times New Roman"/>
              </a:rPr>
              <a:t>(10GeV) 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14</a:t>
            </a:fld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323528" y="2555192"/>
            <a:ext cx="8649514" cy="40011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323528" y="4181018"/>
            <a:ext cx="8649514" cy="40011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6414" y="4762782"/>
            <a:ext cx="5037051" cy="1820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矩形 13"/>
          <p:cNvSpPr/>
          <p:nvPr/>
        </p:nvSpPr>
        <p:spPr>
          <a:xfrm>
            <a:off x="367634" y="4671961"/>
            <a:ext cx="362830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Feedback system is </a:t>
            </a:r>
            <a:r>
              <a:rPr lang="en-US" altLang="zh-CN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essential @10 GeV.</a:t>
            </a:r>
            <a:endParaRPr lang="zh-CN" altLang="en-US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1606" y="5330532"/>
            <a:ext cx="3035458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altLang="zh-CN" dirty="0" smtClean="0">
                <a:solidFill>
                  <a:srgbClr val="002060"/>
                </a:solidFill>
              </a:rPr>
              <a:t>Damping time: 90ms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altLang="zh-CN" dirty="0" smtClean="0">
                <a:solidFill>
                  <a:srgbClr val="002060"/>
                </a:solidFill>
              </a:rPr>
              <a:t>Growth time (RW): 20ms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altLang="zh-CN" dirty="0" smtClean="0">
                <a:solidFill>
                  <a:srgbClr val="002060"/>
                </a:solidFill>
              </a:rPr>
              <a:t>Growth time (HOM): 3.1ms</a:t>
            </a:r>
            <a:endParaRPr lang="zh-CN" altLang="en-US" dirty="0">
              <a:solidFill>
                <a:srgbClr val="00206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95536" y="924998"/>
            <a:ext cx="54726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Impedance of kickers not included. 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0515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13328"/>
            <a:ext cx="8229600" cy="795392"/>
          </a:xfrm>
        </p:spPr>
        <p:txBody>
          <a:bodyPr>
            <a:normAutofit fontScale="90000"/>
          </a:bodyPr>
          <a:lstStyle/>
          <a:p>
            <a:r>
              <a:rPr lang="en-US" altLang="zh-C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Parameter design for</a:t>
            </a:r>
            <a:r>
              <a:rPr lang="zh-CN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transverse feedback</a:t>
            </a:r>
            <a:endParaRPr lang="zh-CN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4584" y="5229200"/>
            <a:ext cx="5127496" cy="1528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25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4-tap filter was considered</a:t>
            </a:r>
          </a:p>
          <a:p>
            <a:pPr marL="285750" indent="-285750">
              <a:lnSpc>
                <a:spcPts val="25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BPM and One kicker, 90 degree phase shift and DC rejection both are got in FPGA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ts val="25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tap number 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always 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 than 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053544" y="76470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J. Yue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567" y="1421518"/>
            <a:ext cx="4780497" cy="1935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8104" y="1412776"/>
            <a:ext cx="3333879" cy="5006627"/>
          </a:xfrm>
          <a:prstGeom prst="rect">
            <a:avLst/>
          </a:prstGeom>
        </p:spPr>
      </p:pic>
      <p:pic>
        <p:nvPicPr>
          <p:cNvPr id="11" name="图片 10"/>
          <p:cNvPicPr/>
          <p:nvPr/>
        </p:nvPicPr>
        <p:blipFill rotWithShape="1">
          <a:blip r:embed="rId4"/>
          <a:srcRect l="4938" t="20829"/>
          <a:stretch/>
        </p:blipFill>
        <p:spPr>
          <a:xfrm>
            <a:off x="3173290" y="3445077"/>
            <a:ext cx="2190798" cy="214416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10070" y="3501008"/>
            <a:ext cx="2849762" cy="1450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en-US" altLang="zh-CN" i="1" kern="1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zh-CN" kern="1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=10GeV</a:t>
            </a:r>
            <a:r>
              <a:rPr lang="zh-CN" altLang="en-US" kern="1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i="1" kern="1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altLang="zh-CN" i="1" kern="100" baseline="-25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kern="1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=120m</a:t>
            </a:r>
            <a:r>
              <a:rPr lang="zh-CN" altLang="zh-CN" kern="1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i="1" kern="1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altLang="zh-CN" i="1" kern="100" baseline="-25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zh-CN" kern="1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=120m</a:t>
            </a:r>
            <a:r>
              <a:rPr lang="zh-CN" altLang="zh-CN" kern="1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kern="1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altLang="zh-CN" i="1" kern="1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kern="1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=0.3mm, take </a:t>
            </a:r>
            <a:r>
              <a:rPr lang="en-US" altLang="zh-CN" i="1" kern="1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τ</a:t>
            </a:r>
            <a:r>
              <a:rPr lang="en-US" altLang="zh-CN" i="1" kern="100" baseline="-250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FB</a:t>
            </a:r>
            <a:r>
              <a:rPr lang="en-US" altLang="zh-CN" kern="1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=1.45 </a:t>
            </a:r>
            <a:r>
              <a:rPr lang="en-US" altLang="zh-CN" kern="1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zh-CN" altLang="zh-CN" kern="1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kern="1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  Δ</a:t>
            </a:r>
            <a:r>
              <a:rPr lang="en-US" altLang="zh-CN" i="1" kern="1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i="1" kern="100" baseline="-25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FB</a:t>
            </a:r>
            <a:r>
              <a:rPr lang="en-US" altLang="zh-CN" kern="100" baseline="-25000" dirty="0">
                <a:solidFill>
                  <a:srgbClr val="7030A0"/>
                </a:solidFill>
                <a:latin typeface="Cambria Math" panose="02040503050406030204" pitchFamily="18" charset="0"/>
                <a:cs typeface="Cambria Math" panose="02040503050406030204" pitchFamily="18" charset="0"/>
              </a:rPr>
              <a:t>⊥</a:t>
            </a:r>
            <a:r>
              <a:rPr lang="zh-CN" altLang="zh-CN" kern="1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en-US" altLang="zh-CN" kern="1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9.27kV, P=344w.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6065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36104"/>
          </a:xfrm>
        </p:spPr>
        <p:txBody>
          <a:bodyPr>
            <a:normAutofit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 requirement for ramping rate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340768"/>
            <a:ext cx="78488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CEPC CDR</a:t>
            </a:r>
            <a:r>
              <a:rPr lang="zh-CN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ramping rate: 62 G/s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CEPC Higher </a:t>
            </a:r>
            <a:r>
              <a:rPr lang="en-US" altLang="zh-CN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lumi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goal 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 shorter lifetime  faster injection</a:t>
            </a:r>
            <a:endParaRPr lang="en-US" altLang="zh-CN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3120894"/>
            <a:ext cx="6624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Higgs </a:t>
            </a:r>
            <a:r>
              <a:rPr lang="en-US" altLang="zh-CN" sz="20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lumi</a:t>
            </a:r>
            <a:r>
              <a:rPr lang="en-US" altLang="zh-CN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: 2.9 </a:t>
            </a:r>
            <a:r>
              <a:rPr lang="en-US" altLang="zh-CN" sz="2000" b="1" dirty="0" smtClean="0">
                <a:solidFill>
                  <a:srgbClr val="C00000"/>
                </a:solidFill>
                <a:sym typeface="Symbol"/>
              </a:rPr>
              <a:t></a:t>
            </a:r>
            <a:r>
              <a:rPr lang="en-US" altLang="zh-CN" sz="2000" b="1" kern="1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000" b="1" kern="100" baseline="30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34</a:t>
            </a:r>
            <a:r>
              <a:rPr lang="en-US" altLang="zh-CN" sz="2000" b="1" kern="1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US" altLang="zh-CN" sz="2000" b="1" kern="100" baseline="30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</a:t>
            </a:r>
            <a:r>
              <a:rPr lang="en-US" altLang="zh-CN" sz="2000" b="1" kern="1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2000" b="1" kern="100" baseline="30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 </a:t>
            </a:r>
            <a:r>
              <a:rPr lang="en-US" altLang="zh-CN" sz="2000" b="1" kern="1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 </a:t>
            </a:r>
            <a:r>
              <a:rPr lang="en-US" altLang="zh-CN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5.2 </a:t>
            </a:r>
            <a:r>
              <a:rPr lang="en-US" altLang="zh-CN" sz="2000" b="1" dirty="0">
                <a:solidFill>
                  <a:srgbClr val="C00000"/>
                </a:solidFill>
                <a:sym typeface="Symbol"/>
              </a:rPr>
              <a:t></a:t>
            </a:r>
            <a:r>
              <a:rPr lang="en-US" altLang="zh-CN" sz="2000" b="1" kern="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zh-CN" sz="2000" b="1" kern="100" baseline="30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34</a:t>
            </a:r>
            <a:r>
              <a:rPr lang="en-US" altLang="zh-CN" sz="2000" b="1" kern="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en-US" altLang="zh-CN" sz="2000" b="1" kern="100" baseline="30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</a:t>
            </a:r>
            <a:r>
              <a:rPr lang="en-US" altLang="zh-CN" sz="2000" b="1" kern="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CN" sz="2000" b="1" kern="100" baseline="30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US" altLang="zh-CN" sz="2000" b="1" kern="1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 </a:t>
            </a:r>
            <a:r>
              <a:rPr lang="en-US" altLang="zh-CN" sz="2000" b="1" dirty="0" smtClean="0">
                <a:solidFill>
                  <a:srgbClr val="C00000"/>
                </a:solidFill>
              </a:rPr>
              <a:t>  </a:t>
            </a:r>
            <a:endParaRPr lang="zh-CN" altLang="en-US" sz="20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3490226"/>
            <a:ext cx="68407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Higgs on-axis injection can not fulfilled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(2T) off-axis injection can not fulfilled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CEPC ramping rate requirement: </a:t>
            </a:r>
            <a:r>
              <a:rPr lang="en-US" altLang="zh-CN" sz="24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62 </a:t>
            </a:r>
            <a:r>
              <a:rPr lang="en-US" altLang="zh-CN" sz="24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G/s </a:t>
            </a:r>
            <a:r>
              <a:rPr lang="en-US" altLang="zh-CN" sz="24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 120</a:t>
            </a:r>
            <a:r>
              <a:rPr lang="en-US" altLang="zh-CN" sz="24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G/s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Eddy current strength will be doubled.  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751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5824" y="188640"/>
            <a:ext cx="8229600" cy="850106"/>
          </a:xfrm>
        </p:spPr>
        <p:txBody>
          <a:bodyPr>
            <a:normAutofit/>
          </a:bodyPr>
          <a:lstStyle/>
          <a:p>
            <a:r>
              <a:rPr lang="en-US" altLang="zh-C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Ramping dynamic simulation</a:t>
            </a:r>
            <a:endParaRPr lang="zh-CN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161320"/>
            <a:ext cx="446449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Energy: </a:t>
            </a:r>
            <a:r>
              <a:rPr lang="en-US" altLang="zh-CN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10GeV ~ 120 </a:t>
            </a:r>
            <a:r>
              <a:rPr lang="en-US" altLang="zh-CN" sz="20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GeV</a:t>
            </a:r>
            <a:r>
              <a:rPr lang="en-US" altLang="zh-CN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2.6s</a:t>
            </a:r>
          </a:p>
          <a:p>
            <a:pPr marL="285750" indent="-28575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Tracking by </a:t>
            </a:r>
            <a:r>
              <a:rPr lang="en-US" altLang="zh-CN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elegant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w/o error</a:t>
            </a:r>
          </a:p>
          <a:p>
            <a:pPr marL="285750" indent="-28575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360 particles</a:t>
            </a:r>
          </a:p>
          <a:p>
            <a:pPr marL="285750" indent="-28575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Linear ramping for magnets</a:t>
            </a:r>
          </a:p>
          <a:p>
            <a:pPr marL="285750" indent="-28575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RF ramping curve: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s=0.13</a:t>
            </a:r>
          </a:p>
          <a:p>
            <a:pPr marL="285750" indent="-28575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including </a:t>
            </a:r>
            <a:r>
              <a:rPr lang="en-US" altLang="zh-C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SR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 </a:t>
            </a:r>
            <a:r>
              <a:rPr lang="en-US" altLang="zh-C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damping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 &amp; </a:t>
            </a:r>
            <a:r>
              <a:rPr lang="en-US" altLang="zh-CN" sz="20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excitation</a:t>
            </a:r>
            <a:endParaRPr lang="zh-CN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24" r="12632" b="6505"/>
          <a:stretch/>
        </p:blipFill>
        <p:spPr bwMode="auto">
          <a:xfrm>
            <a:off x="5294564" y="1076701"/>
            <a:ext cx="3606348" cy="2854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17" r="12207" b="6861"/>
          <a:stretch/>
        </p:blipFill>
        <p:spPr bwMode="auto">
          <a:xfrm>
            <a:off x="743040" y="3990246"/>
            <a:ext cx="3612992" cy="2784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31" r="12572" b="6878"/>
          <a:stretch/>
        </p:blipFill>
        <p:spPr bwMode="auto">
          <a:xfrm>
            <a:off x="5294564" y="3993646"/>
            <a:ext cx="3531856" cy="2719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8433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48152" y="116632"/>
            <a:ext cx="8229600" cy="936104"/>
          </a:xfrm>
        </p:spPr>
        <p:txBody>
          <a:bodyPr>
            <a:normAutofit/>
          </a:bodyPr>
          <a:lstStyle/>
          <a:p>
            <a:r>
              <a:rPr lang="en-US" altLang="zh-CN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Analytical estimation for beam </a:t>
            </a:r>
            <a:r>
              <a:rPr lang="en-US" altLang="zh-CN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evolution</a:t>
            </a:r>
            <a:endParaRPr lang="zh-CN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8152" y="2016422"/>
            <a:ext cx="47689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zh-CN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mittance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@injection = </a:t>
            </a:r>
            <a:r>
              <a:rPr lang="en-US" altLang="zh-CN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40nm</a:t>
            </a:r>
            <a:endParaRPr lang="zh-CN" altLang="en-US" sz="2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8152" y="2564640"/>
            <a:ext cx="413296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loss due to lifetime at low energy determined by the </a:t>
            </a:r>
            <a:r>
              <a:rPr lang="en-US" altLang="zh-C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emittance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n-US" altLang="zh-C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Linac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the DA.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8151" y="1162740"/>
            <a:ext cx="41238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Positron </a:t>
            </a:r>
            <a:r>
              <a:rPr lang="en-US" altLang="zh-CN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emittance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was reduced thanks to damping ring. 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918146"/>
            <a:ext cx="4037026" cy="2679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933056"/>
            <a:ext cx="4014558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162740"/>
            <a:ext cx="4175286" cy="2620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027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2607" y="5760"/>
            <a:ext cx="8229600" cy="1143000"/>
          </a:xfrm>
        </p:spPr>
        <p:txBody>
          <a:bodyPr/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Longitudinal acceptance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77407" y="324433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Courier"/>
              </a:rPr>
              <a:t> </a:t>
            </a:r>
            <a:endParaRPr lang="zh-CN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641368"/>
            <a:ext cx="2631140" cy="2532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0792" y="4228909"/>
            <a:ext cx="2487124" cy="2393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3552" y="1641368"/>
            <a:ext cx="2658280" cy="2541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3552" y="4303716"/>
            <a:ext cx="2551807" cy="2455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7504" y="1540816"/>
            <a:ext cx="864096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10GeV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54543" y="1551746"/>
            <a:ext cx="1008112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120GeV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4" y="3916570"/>
            <a:ext cx="1008112" cy="3706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</a:t>
            </a:r>
            <a:r>
              <a:rPr lang="en-US" altLang="zh-CN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s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: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180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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7407" y="3997730"/>
            <a:ext cx="985248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</a:t>
            </a:r>
            <a:r>
              <a:rPr lang="en-US" altLang="zh-CN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s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: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129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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438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US" altLang="zh-C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47632" y="1155766"/>
            <a:ext cx="3888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CEPC booster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47632" y="4445112"/>
            <a:ext cx="5112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CEPC damping ring system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5656" y="1614978"/>
            <a:ext cx="5688632" cy="2656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900"/>
              </a:lnSpc>
              <a:buFont typeface="Arial" panose="020B0604020202020204" pitchFamily="34" charset="0"/>
              <a:buChar char="•"/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Parameters</a:t>
            </a:r>
          </a:p>
          <a:p>
            <a:pPr marL="285750" indent="-285750">
              <a:lnSpc>
                <a:spcPts val="2900"/>
              </a:lnSpc>
              <a:buFont typeface="Arial" panose="020B0604020202020204" pitchFamily="34" charset="0"/>
              <a:buChar char="•"/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Geometry &amp; optics</a:t>
            </a:r>
          </a:p>
          <a:p>
            <a:pPr marL="285750" indent="-285750">
              <a:lnSpc>
                <a:spcPts val="2900"/>
              </a:lnSpc>
              <a:buFont typeface="Arial" panose="020B0604020202020204" pitchFamily="34" charset="0"/>
              <a:buChar char="•"/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Error analysis &amp; correction</a:t>
            </a:r>
          </a:p>
          <a:p>
            <a:pPr marL="285750" indent="-285750">
              <a:lnSpc>
                <a:spcPts val="2900"/>
              </a:lnSpc>
              <a:buFont typeface="Arial" panose="020B0604020202020204" pitchFamily="34" charset="0"/>
              <a:buChar char="•"/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Instability</a:t>
            </a:r>
          </a:p>
          <a:p>
            <a:pPr marL="285750" indent="-285750">
              <a:lnSpc>
                <a:spcPts val="2900"/>
              </a:lnSpc>
              <a:buFont typeface="Arial" panose="020B0604020202020204" pitchFamily="34" charset="0"/>
              <a:buChar char="•"/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Ramping dynamic simulation</a:t>
            </a:r>
          </a:p>
          <a:p>
            <a:pPr marL="285750" indent="-285750">
              <a:lnSpc>
                <a:spcPts val="2900"/>
              </a:lnSpc>
              <a:buFont typeface="Arial" panose="020B0604020202020204" pitchFamily="34" charset="0"/>
              <a:buChar char="•"/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Dipole/power supply error tolerance</a:t>
            </a:r>
          </a:p>
          <a:p>
            <a:pPr marL="285750" indent="-285750">
              <a:lnSpc>
                <a:spcPts val="2900"/>
              </a:lnSpc>
              <a:buFont typeface="Arial" panose="020B0604020202020204" pitchFamily="34" charset="0"/>
              <a:buChar char="•"/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Eddy current problem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75656" y="4974312"/>
            <a:ext cx="4368520" cy="11691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900"/>
              </a:lnSpc>
              <a:buFont typeface="Arial" panose="020B0604020202020204" pitchFamily="34" charset="0"/>
              <a:buChar char="•"/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Overall consideration for DR system</a:t>
            </a:r>
          </a:p>
          <a:p>
            <a:pPr marL="285750" indent="-285750">
              <a:lnSpc>
                <a:spcPts val="2900"/>
              </a:lnSpc>
              <a:buFont typeface="Arial" panose="020B0604020202020204" pitchFamily="34" charset="0"/>
              <a:buChar char="•"/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 design</a:t>
            </a:r>
          </a:p>
          <a:p>
            <a:pPr marL="285750" indent="-285750">
              <a:lnSpc>
                <a:spcPts val="2900"/>
              </a:lnSpc>
              <a:buFont typeface="Arial" panose="020B0604020202020204" pitchFamily="34" charset="0"/>
              <a:buChar char="•"/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EC/BC design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453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981" y="4104701"/>
            <a:ext cx="4613772" cy="2608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055" y="4104701"/>
            <a:ext cx="4599743" cy="2602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507288" cy="1143000"/>
          </a:xfrm>
        </p:spPr>
        <p:txBody>
          <a:bodyPr>
            <a:noAutofit/>
          </a:bodyPr>
          <a:lstStyle/>
          <a:p>
            <a:r>
              <a:rPr lang="en-US" altLang="zh-C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Dipole uniformity requirement@10Gev</a:t>
            </a:r>
            <a:endParaRPr lang="zh-CN" alt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6660232" y="4104701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0.00001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11760" y="4088666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0.00005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1186496"/>
            <a:ext cx="7560840" cy="2749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US" altLang="zh-CN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Multipole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errors’s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influence to DA was considered.</a:t>
            </a:r>
          </a:p>
          <a:p>
            <a:pPr marL="342900" indent="-34290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US" altLang="zh-CN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sextupole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error + </a:t>
            </a:r>
            <a:r>
              <a:rPr lang="en-US" altLang="zh-CN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octupole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error, so far.   (20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andom seeds)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 radius: 17mm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 should not smaller than BSC.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 reduction due to other errors (correctable) is estimated: ~70%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Uniformity 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requirement: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~0.01% @27mm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US" altLang="zh-CN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Effort to enlarge DA is essential.</a:t>
            </a:r>
            <a:endParaRPr lang="en-US" altLang="zh-CN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441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435280" cy="1143000"/>
          </a:xfrm>
        </p:spPr>
        <p:txBody>
          <a:bodyPr>
            <a:noAutofit/>
          </a:bodyPr>
          <a:lstStyle/>
          <a:p>
            <a:r>
              <a:rPr lang="en-US" altLang="zh-CN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Dipole reproducibility requirement@10Gev</a:t>
            </a:r>
            <a:endParaRPr lang="zh-CN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1248" y="1196752"/>
            <a:ext cx="8820472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Increase/decrease the strength of all the dipoles by the same amount.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Decrease/increase the strength of </a:t>
            </a:r>
            <a:r>
              <a:rPr lang="en-US" altLang="zh-CN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quadrupoles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en-US" altLang="zh-CN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sextupoles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 energy mismatch</a:t>
            </a:r>
            <a:endParaRPr lang="en-US" altLang="zh-CN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Evaluate the influence: working point, closed orbit, DA, energy acceptance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Working point should not pass through the lower order resonance (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&lt;4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shrink for dynamic aperture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Reproducibility requirement: ~0.02%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945392"/>
              </p:ext>
            </p:extLst>
          </p:nvPr>
        </p:nvGraphicFramePr>
        <p:xfrm>
          <a:off x="611559" y="4365104"/>
          <a:ext cx="7704857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0988"/>
                <a:gridCol w="1413735"/>
                <a:gridCol w="1307705"/>
                <a:gridCol w="1284143"/>
                <a:gridCol w="1284143"/>
                <a:gridCol w="1284143"/>
              </a:tblGrid>
              <a:tr h="37084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original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+0.01%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-0.01%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+0.05%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-0.05%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 smtClean="0"/>
                        <a:t>nux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263.20376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263.1367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263.271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262.868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263.5397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 smtClean="0"/>
                        <a:t>nuy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261.21034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261.1437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261.277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260.877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261.5437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sym typeface="Symbol"/>
                        </a:rPr>
                        <a:t></a:t>
                      </a:r>
                      <a:r>
                        <a:rPr lang="en-US" altLang="zh-CN" dirty="0" smtClean="0">
                          <a:sym typeface="Symbol"/>
                        </a:rPr>
                        <a:t>x (um)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-54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-270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270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DA (%)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2691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435280" cy="792088"/>
          </a:xfrm>
        </p:spPr>
        <p:txBody>
          <a:bodyPr>
            <a:noAutofit/>
          </a:bodyPr>
          <a:lstStyle/>
          <a:p>
            <a:r>
              <a:rPr lang="en-US" altLang="zh-C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</a:t>
            </a:r>
            <a:r>
              <a:rPr lang="en-US" altLang="zh-C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supply stability@120Gev</a:t>
            </a:r>
            <a:endParaRPr lang="zh-CN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1248" y="1124744"/>
            <a:ext cx="88204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Increase/decrease the strength of all the dipoles by the same amount.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Decrease/increase the strength of </a:t>
            </a:r>
            <a:r>
              <a:rPr lang="en-US" altLang="zh-CN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quadrupoles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en-US" altLang="zh-CN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sextupoles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 energy mismatch</a:t>
            </a:r>
            <a:endParaRPr lang="en-US" altLang="zh-CN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Evaluate the influence: working point, closed orbit, DA, energy acceptance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Working point should not pass through the lower order resonance (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&lt;4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shrink for dynamic aperture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Including SR damping, excitation and </a:t>
            </a:r>
            <a:r>
              <a:rPr lang="en-US" altLang="zh-CN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sawtooth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effect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Stability requirement: ~0.01%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22</a:t>
            </a:fld>
            <a:endParaRPr lang="zh-CN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8074281"/>
              </p:ext>
            </p:extLst>
          </p:nvPr>
        </p:nvGraphicFramePr>
        <p:xfrm>
          <a:off x="539552" y="4725144"/>
          <a:ext cx="7704856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8241"/>
                <a:gridCol w="1060301"/>
                <a:gridCol w="980779"/>
                <a:gridCol w="963107"/>
                <a:gridCol w="963107"/>
                <a:gridCol w="963107"/>
                <a:gridCol w="963107"/>
                <a:gridCol w="963107"/>
              </a:tblGrid>
              <a:tr h="37084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original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+0.01%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-0.01%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+0.02%</a:t>
                      </a:r>
                      <a:endParaRPr lang="zh-CN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+0.02%</a:t>
                      </a:r>
                      <a:endParaRPr lang="zh-CN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+0.05%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-0.05%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 smtClean="0"/>
                        <a:t>nux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263.2038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263.1366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263.2710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263.3381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263.0695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262.8680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263.5397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 smtClean="0"/>
                        <a:t>nuy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261.2103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261.1437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261.2770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261.3437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261.0770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260.8770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261.5437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sym typeface="Symbol"/>
                        </a:rPr>
                        <a:t></a:t>
                      </a:r>
                      <a:r>
                        <a:rPr lang="en-US" altLang="zh-CN" dirty="0" smtClean="0">
                          <a:sym typeface="Symbol"/>
                        </a:rPr>
                        <a:t>x (um)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DA (%)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617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en-US" altLang="zh-C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Eddy current </a:t>
            </a:r>
            <a:r>
              <a:rPr lang="en-US" altLang="zh-C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effect &amp; low field problem</a:t>
            </a:r>
            <a:endParaRPr lang="zh-CN" altLang="en-US" sz="4000" dirty="0"/>
          </a:p>
        </p:txBody>
      </p:sp>
      <p:grpSp>
        <p:nvGrpSpPr>
          <p:cNvPr id="4" name="组合 3"/>
          <p:cNvGrpSpPr/>
          <p:nvPr/>
        </p:nvGrpSpPr>
        <p:grpSpPr>
          <a:xfrm>
            <a:off x="4932040" y="1412776"/>
            <a:ext cx="3892848" cy="2448272"/>
            <a:chOff x="2117725" y="2032000"/>
            <a:chExt cx="4906963" cy="2792413"/>
          </a:xfrm>
        </p:grpSpPr>
        <p:pic>
          <p:nvPicPr>
            <p:cNvPr id="819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7725" y="2032000"/>
              <a:ext cx="4906963" cy="27924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3" name="对象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01324964"/>
                </p:ext>
              </p:extLst>
            </p:nvPr>
          </p:nvGraphicFramePr>
          <p:xfrm>
            <a:off x="4427984" y="3573016"/>
            <a:ext cx="2214563" cy="4905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50" name="Equation" r:id="rId4" imgW="2133600" imgH="393700" progId="Equation.DSMT4">
                    <p:embed/>
                  </p:oleObj>
                </mc:Choice>
                <mc:Fallback>
                  <p:oleObj name="Equation" r:id="rId4" imgW="2133600" imgH="393700" progId="Equation.DSMT4">
                    <p:embed/>
                    <p:pic>
                      <p:nvPicPr>
                        <p:cNvPr id="0" name="对象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27984" y="3573016"/>
                          <a:ext cx="2214563" cy="4905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6" name="Picture 8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313367"/>
            <a:ext cx="3863288" cy="2504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576" y="1196752"/>
            <a:ext cx="3874752" cy="2846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4"/>
          <p:cNvSpPr/>
          <p:nvPr/>
        </p:nvSpPr>
        <p:spPr>
          <a:xfrm>
            <a:off x="261848" y="1196752"/>
            <a:ext cx="42381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Dedicated ramping curve to control the maximum K2. </a:t>
            </a:r>
            <a:endParaRPr lang="zh-CN" alt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61848" y="2015128"/>
            <a:ext cx="42072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Chromaticity distortion is  corrected by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independent </a:t>
            </a:r>
            <a:r>
              <a:rPr lang="en-US" altLang="zh-CN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sextupoles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1848" y="2807216"/>
            <a:ext cx="45616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 shrink significantly due to eddy current.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61848" y="3622545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altLang="zh-CN"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Sextupole</a:t>
            </a: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coils </a:t>
            </a:r>
            <a:r>
              <a:rPr lang="en-US" altLang="zh-CN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attached to vacuum chamber </a:t>
            </a: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</a:t>
            </a:r>
            <a:r>
              <a:rPr lang="en-US" altLang="zh-CN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designed.</a:t>
            </a:r>
            <a:endParaRPr lang="zh-CN" alt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1848" y="5090058"/>
            <a:ext cx="4032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Iron dipole can not be used 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1848" y="6003000"/>
            <a:ext cx="43994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CCT+S coils is baseline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 eddy current &amp; low field difficulties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3848" y="4525590"/>
            <a:ext cx="4230687" cy="196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矩形 16"/>
          <p:cNvSpPr/>
          <p:nvPr/>
        </p:nvSpPr>
        <p:spPr>
          <a:xfrm>
            <a:off x="683568" y="4299766"/>
            <a:ext cx="3816424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</a:pPr>
            <a:r>
              <a:rPr lang="en-US" altLang="zh-CN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Copper </a:t>
            </a:r>
            <a:r>
              <a:rPr lang="en-US" altLang="zh-CN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wire  d=0.5mm</a:t>
            </a:r>
          </a:p>
          <a:p>
            <a:pPr>
              <a:spcBef>
                <a:spcPts val="300"/>
              </a:spcBef>
            </a:pPr>
            <a:r>
              <a:rPr lang="en-US" altLang="zh-CN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Fix </a:t>
            </a:r>
            <a:r>
              <a:rPr lang="en-US" altLang="zh-CN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glue (epoxy), air cooling</a:t>
            </a:r>
            <a:endParaRPr lang="zh-CN" alt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3568" y="5509646"/>
            <a:ext cx="3833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en-US" altLang="zh-CN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Yoke destroy the sex. field</a:t>
            </a:r>
            <a:endParaRPr lang="zh-CN" alt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6366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US" altLang="zh-C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47632" y="1155766"/>
            <a:ext cx="3888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2800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CEPC booster</a:t>
            </a:r>
            <a:endParaRPr lang="zh-CN" altLang="en-US" sz="2800" dirty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47632" y="4445112"/>
            <a:ext cx="5112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CEPC damping ring system</a:t>
            </a:r>
            <a:endParaRPr lang="zh-CN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5656" y="1614978"/>
            <a:ext cx="5688632" cy="2695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900"/>
              </a:lnSpc>
              <a:buFont typeface="Arial" panose="020B0604020202020204" pitchFamily="34" charset="0"/>
              <a:buChar char="•"/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Parameters</a:t>
            </a:r>
          </a:p>
          <a:p>
            <a:pPr marL="285750" indent="-285750">
              <a:lnSpc>
                <a:spcPts val="2900"/>
              </a:lnSpc>
              <a:buFont typeface="Arial" panose="020B0604020202020204" pitchFamily="34" charset="0"/>
              <a:buChar char="•"/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Geometry &amp; optics</a:t>
            </a:r>
          </a:p>
          <a:p>
            <a:pPr marL="285750" indent="-285750">
              <a:lnSpc>
                <a:spcPts val="2900"/>
              </a:lnSpc>
              <a:buFont typeface="Arial" panose="020B0604020202020204" pitchFamily="34" charset="0"/>
              <a:buChar char="•"/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Error analysis &amp; correction</a:t>
            </a:r>
          </a:p>
          <a:p>
            <a:pPr marL="285750" indent="-285750">
              <a:lnSpc>
                <a:spcPts val="2900"/>
              </a:lnSpc>
              <a:buFont typeface="Arial" panose="020B0604020202020204" pitchFamily="34" charset="0"/>
              <a:buChar char="•"/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Instability</a:t>
            </a:r>
          </a:p>
          <a:p>
            <a:pPr marL="285750" indent="-285750">
              <a:lnSpc>
                <a:spcPts val="2900"/>
              </a:lnSpc>
              <a:buFont typeface="Arial" panose="020B0604020202020204" pitchFamily="34" charset="0"/>
              <a:buChar char="•"/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Ramping dynamic simulation</a:t>
            </a:r>
          </a:p>
          <a:p>
            <a:pPr marL="285750" indent="-285750">
              <a:lnSpc>
                <a:spcPts val="2900"/>
              </a:lnSpc>
              <a:buFont typeface="Arial" panose="020B0604020202020204" pitchFamily="34" charset="0"/>
              <a:buChar char="•"/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Dipole/power supply error tolerance</a:t>
            </a:r>
          </a:p>
          <a:p>
            <a:pPr marL="285750" indent="-285750">
              <a:lnSpc>
                <a:spcPts val="2900"/>
              </a:lnSpc>
              <a:buFont typeface="Arial" panose="020B0604020202020204" pitchFamily="34" charset="0"/>
              <a:buChar char="•"/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Eddy current problem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75656" y="4974312"/>
            <a:ext cx="4368520" cy="11691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900"/>
              </a:lnSpc>
              <a:buFont typeface="Arial" panose="020B0604020202020204" pitchFamily="34" charset="0"/>
              <a:buChar char="•"/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Overall consideration for DR system</a:t>
            </a:r>
          </a:p>
          <a:p>
            <a:pPr marL="285750" indent="-285750">
              <a:lnSpc>
                <a:spcPts val="2900"/>
              </a:lnSpc>
              <a:buFont typeface="Arial" panose="020B0604020202020204" pitchFamily="34" charset="0"/>
              <a:buChar char="•"/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 design</a:t>
            </a:r>
          </a:p>
          <a:p>
            <a:pPr marL="285750" indent="-285750">
              <a:lnSpc>
                <a:spcPts val="2900"/>
              </a:lnSpc>
              <a:buFont typeface="Arial" panose="020B0604020202020204" pitchFamily="34" charset="0"/>
              <a:buChar char="•"/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EC/BC design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9712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64096"/>
          </a:xfrm>
        </p:spPr>
        <p:txBody>
          <a:bodyPr>
            <a:normAutofit/>
          </a:bodyPr>
          <a:lstStyle/>
          <a:p>
            <a:r>
              <a:rPr lang="en-US" altLang="zh-C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Principle of damping ring system</a:t>
            </a:r>
            <a:endParaRPr lang="zh-CN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560" y="1196751"/>
            <a:ext cx="7776864" cy="198066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35560" y="4739951"/>
            <a:ext cx="48725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Damping ring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reduce </a:t>
            </a:r>
            <a:r>
              <a:rPr lang="en-US" altLang="zh-CN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emittance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positron beam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5560" y="3570728"/>
            <a:ext cx="4944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Energy compressor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match the RF acceptance of damping ring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5560" y="5804088"/>
            <a:ext cx="54726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Bunch compressor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reduce bunch length to control energy spread in </a:t>
            </a:r>
            <a:r>
              <a:rPr lang="en-US" altLang="zh-CN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Linac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右弧形箭头 6"/>
          <p:cNvSpPr/>
          <p:nvPr/>
        </p:nvSpPr>
        <p:spPr>
          <a:xfrm>
            <a:off x="6080736" y="3717016"/>
            <a:ext cx="432048" cy="1152128"/>
          </a:xfrm>
          <a:prstGeom prst="curvedLef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右弧形箭头 8"/>
          <p:cNvSpPr/>
          <p:nvPr/>
        </p:nvSpPr>
        <p:spPr>
          <a:xfrm>
            <a:off x="6108168" y="5301208"/>
            <a:ext cx="432048" cy="1152128"/>
          </a:xfrm>
          <a:prstGeom prst="curvedLef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09344" y="3986226"/>
            <a:ext cx="1175024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Parameter exchange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52132" y="5480922"/>
            <a:ext cx="1132236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Parameter exchange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03824" y="3570728"/>
            <a:ext cx="792088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Linac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154112" y="6117234"/>
            <a:ext cx="792088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Linac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 flipH="1">
            <a:off x="6752132" y="3770783"/>
            <a:ext cx="1132236" cy="0"/>
          </a:xfrm>
          <a:prstGeom prst="straightConnector1">
            <a:avLst/>
          </a:prstGeom>
          <a:ln w="3810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>
            <a:off x="6752132" y="6381328"/>
            <a:ext cx="1204244" cy="0"/>
          </a:xfrm>
          <a:prstGeom prst="straightConnector1">
            <a:avLst/>
          </a:prstGeom>
          <a:ln w="3810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592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F:\office\文章\Linac18\DR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56992"/>
            <a:ext cx="3586128" cy="335461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4592" y="116632"/>
            <a:ext cx="8229600" cy="936104"/>
          </a:xfrm>
        </p:spPr>
        <p:txBody>
          <a:bodyPr>
            <a:normAutofit/>
          </a:bodyPr>
          <a:lstStyle/>
          <a:p>
            <a:r>
              <a:rPr lang="en-US" altLang="zh-C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 parameters</a:t>
            </a:r>
            <a:endParaRPr lang="zh-CN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5148064" y="1556792"/>
            <a:ext cx="3888432" cy="4882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2992" y="1110223"/>
            <a:ext cx="50405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Linac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repetition: 100Hz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two-bunch storage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scheme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Storage time: 20 </a:t>
            </a:r>
            <a:r>
              <a:rPr lang="en-GB" altLang="zh-CN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endParaRPr lang="en-GB" altLang="zh-CN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altLang="zh-CN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Emittance</a:t>
            </a:r>
            <a:r>
              <a:rPr lang="en-GB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(norm.)</a:t>
            </a:r>
            <a:r>
              <a:rPr lang="en-GB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2500</a:t>
            </a:r>
            <a:r>
              <a:rPr lang="en-GB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 530 </a:t>
            </a:r>
            <a:r>
              <a:rPr lang="en-GB" altLang="zh-CN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mm.mrad</a:t>
            </a:r>
            <a:endParaRPr lang="en-GB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Large trans. acceptance</a:t>
            </a:r>
            <a:r>
              <a:rPr lang="en-GB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 </a:t>
            </a:r>
            <a:r>
              <a:rPr lang="en-GB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inj. </a:t>
            </a:r>
            <a:r>
              <a:rPr lang="en-GB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efficiency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640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4164" y="4459392"/>
            <a:ext cx="3850817" cy="2348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 optics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623" y="1832946"/>
            <a:ext cx="3464057" cy="2506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1651" y="1830658"/>
            <a:ext cx="3849286" cy="2678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288" y="4307472"/>
            <a:ext cx="3527264" cy="2380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3568" y="1004180"/>
            <a:ext cx="3456384" cy="810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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/60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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FODO</a:t>
            </a:r>
          </a:p>
          <a:p>
            <a:pPr marL="285750" indent="-28575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interleave </a:t>
            </a:r>
            <a:r>
              <a:rPr lang="en-US" altLang="zh-C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sextupole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scheme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884008" y="975088"/>
            <a:ext cx="3347648" cy="8104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altLang="zh-C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sextupole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families</a:t>
            </a:r>
          </a:p>
          <a:p>
            <a:pPr marL="285750" indent="-285750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GB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 </a:t>
            </a:r>
            <a:r>
              <a:rPr lang="en-GB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&gt; 5</a:t>
            </a:r>
            <a:r>
              <a:rPr lang="en-GB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</a:t>
            </a:r>
            <a:r>
              <a:rPr lang="en-GB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injection </a:t>
            </a:r>
            <a:r>
              <a:rPr lang="en-GB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size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85587" y="2917028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 FODO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03008" y="2462048"/>
            <a:ext cx="16093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Dis. suppressor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5797" y="4987915"/>
            <a:ext cx="13742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RF &amp; Inj./ext.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88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6343" y="36576"/>
            <a:ext cx="8229600" cy="922114"/>
          </a:xfrm>
        </p:spPr>
        <p:txBody>
          <a:bodyPr>
            <a:normAutofit/>
          </a:bodyPr>
          <a:lstStyle/>
          <a:p>
            <a:r>
              <a:rPr lang="en-US" altLang="zh-C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Parameter design for EC/BC</a:t>
            </a:r>
            <a:endParaRPr lang="zh-CN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4" r="53936" b="6411"/>
          <a:stretch/>
        </p:blipFill>
        <p:spPr bwMode="auto">
          <a:xfrm>
            <a:off x="466343" y="3140968"/>
            <a:ext cx="3808871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1" r="53832" b="4923"/>
          <a:stretch/>
        </p:blipFill>
        <p:spPr bwMode="auto">
          <a:xfrm>
            <a:off x="4732873" y="3104392"/>
            <a:ext cx="3887319" cy="3618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3528" y="1016160"/>
            <a:ext cx="554461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Same design principle for EC &amp; BC.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EC: reduce energy spread under 0.2%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BC: reduce bunch length under 1mm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acc. structures (2860MHz)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2564904"/>
            <a:ext cx="62809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Long dispersive transport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 large R</a:t>
            </a:r>
            <a:r>
              <a:rPr lang="en-US" altLang="zh-CN" sz="20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56</a:t>
            </a:r>
            <a:endParaRPr lang="zh-CN" altLang="en-US" sz="20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732872" y="1016160"/>
            <a:ext cx="4318994" cy="1948854"/>
            <a:chOff x="4732872" y="1016160"/>
            <a:chExt cx="4318994" cy="1948854"/>
          </a:xfrm>
        </p:grpSpPr>
        <p:sp>
          <p:nvSpPr>
            <p:cNvPr id="7" name="圆角矩形 6"/>
            <p:cNvSpPr/>
            <p:nvPr/>
          </p:nvSpPr>
          <p:spPr>
            <a:xfrm>
              <a:off x="4732873" y="1016160"/>
              <a:ext cx="4318993" cy="1948854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" name="图片 4"/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285"/>
            <a:stretch/>
          </p:blipFill>
          <p:spPr bwMode="auto">
            <a:xfrm>
              <a:off x="4732872" y="1700808"/>
              <a:ext cx="4219103" cy="1152128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6" name="矩形 5"/>
            <p:cNvSpPr/>
            <p:nvPr/>
          </p:nvSpPr>
          <p:spPr>
            <a:xfrm>
              <a:off x="5868144" y="1177352"/>
              <a:ext cx="1845377" cy="369332"/>
            </a:xfrm>
            <a:prstGeom prst="rect">
              <a:avLst/>
            </a:prstGeom>
          </p:spPr>
          <p:style>
            <a:lnRef idx="2">
              <a:schemeClr val="dk1"/>
            </a:lnRef>
            <a:fillRef idx="1001">
              <a:schemeClr val="lt2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en-GB" altLang="zh-CN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Sketch of EC/BC 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353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8000" y="188640"/>
            <a:ext cx="8229600" cy="792088"/>
          </a:xfrm>
        </p:spPr>
        <p:txBody>
          <a:bodyPr>
            <a:normAutofit/>
          </a:bodyPr>
          <a:lstStyle/>
          <a:p>
            <a:r>
              <a:rPr lang="en-US" altLang="zh-C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 transport</a:t>
            </a:r>
            <a:r>
              <a:rPr lang="zh-CN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inj</a:t>
            </a:r>
            <a:r>
              <a:rPr lang="en-US" altLang="zh-C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./ext. </a:t>
            </a:r>
            <a:endParaRPr lang="zh-CN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27" t="4752" r="18038" b="19276"/>
          <a:stretch/>
        </p:blipFill>
        <p:spPr bwMode="auto">
          <a:xfrm>
            <a:off x="607008" y="1685919"/>
            <a:ext cx="3504714" cy="2803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90" t="4625" r="18210" b="20171"/>
          <a:stretch/>
        </p:blipFill>
        <p:spPr bwMode="auto">
          <a:xfrm>
            <a:off x="4742304" y="1638878"/>
            <a:ext cx="3454136" cy="2869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内容占位符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0761752"/>
              </p:ext>
            </p:extLst>
          </p:nvPr>
        </p:nvGraphicFramePr>
        <p:xfrm>
          <a:off x="611560" y="5301208"/>
          <a:ext cx="7657669" cy="1401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8034"/>
                <a:gridCol w="1008112"/>
                <a:gridCol w="936104"/>
                <a:gridCol w="877027"/>
                <a:gridCol w="1152128"/>
                <a:gridCol w="648072"/>
                <a:gridCol w="864096"/>
                <a:gridCol w="864096"/>
              </a:tblGrid>
              <a:tr h="537564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Component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Number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Septum width</a:t>
                      </a:r>
                      <a:endParaRPr lang="zh-CN" altLang="zh-CN" sz="1800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Length (m)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Deflection angle (</a:t>
                      </a:r>
                      <a:r>
                        <a:rPr lang="en-US" sz="1800" kern="100" dirty="0" err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mrad</a:t>
                      </a:r>
                      <a:r>
                        <a:rPr lang="en-US" sz="18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Field (T)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BSC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0494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H(mm)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18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(mm</a:t>
                      </a:r>
                      <a:r>
                        <a:rPr lang="en-US" sz="18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906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Septum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10mm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0.18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60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60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Kicker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0.5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1.5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0.01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60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60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484712" y="4725144"/>
            <a:ext cx="79928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bunch scheme: rise/fall &lt; bunch </a:t>
            </a: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spacing </a:t>
            </a:r>
            <a:r>
              <a:rPr lang="en-US" altLang="zh-CN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(100 ns).</a:t>
            </a:r>
            <a:endParaRPr lang="en-US" altLang="zh-CN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9672" y="123450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Linac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 DR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41280" y="122237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DR</a:t>
            </a:r>
            <a:r>
              <a:rPr lang="zh-CN" alt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 </a:t>
            </a:r>
            <a:r>
              <a:rPr lang="en-US" altLang="zh-C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Linac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077490" y="871178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X. Cui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675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CEPC injector chain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11560" y="4869160"/>
            <a:ext cx="7848872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eaLnBrk="0" hangingPunct="0">
              <a:spcBef>
                <a:spcPct val="20000"/>
              </a:spcBef>
              <a:buClr>
                <a:srgbClr val="C00000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altLang="x-none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Times New Roman" panose="02020603050405020304" pitchFamily="2" charset="0"/>
              </a:rPr>
              <a:t>10 </a:t>
            </a:r>
            <a:r>
              <a:rPr lang="en-US" altLang="x-none" sz="20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Times New Roman" panose="02020603050405020304" pitchFamily="2" charset="0"/>
              </a:rPr>
              <a:t>GeV</a:t>
            </a:r>
            <a:r>
              <a:rPr lang="en-US" altLang="x-none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Times New Roman" panose="02020603050405020304" pitchFamily="2" charset="0"/>
              </a:rPr>
              <a:t> </a:t>
            </a:r>
            <a:r>
              <a:rPr lang="en-US" altLang="x-none" sz="20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Times New Roman" panose="02020603050405020304" pitchFamily="2" charset="0"/>
              </a:rPr>
              <a:t>linac</a:t>
            </a:r>
            <a:r>
              <a:rPr lang="en-US" altLang="x-none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Times New Roman" panose="02020603050405020304" pitchFamily="2" charset="0"/>
              </a:rPr>
              <a:t> provides electron and positron </a:t>
            </a:r>
            <a:r>
              <a:rPr lang="en-US" altLang="x-none" sz="20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Times New Roman" panose="02020603050405020304" pitchFamily="2" charset="0"/>
              </a:rPr>
              <a:t>beams </a:t>
            </a:r>
            <a:r>
              <a:rPr lang="en-US" altLang="zh-CN" sz="20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Times New Roman" panose="02020603050405020304" pitchFamily="2" charset="0"/>
              </a:rPr>
              <a:t>for booster</a:t>
            </a:r>
            <a:r>
              <a:rPr lang="en-US" altLang="x-none" sz="20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Times New Roman" panose="02020603050405020304" pitchFamily="2" charset="0"/>
              </a:rPr>
              <a:t>. </a:t>
            </a:r>
          </a:p>
          <a:p>
            <a:pPr marL="285750" indent="-285750" eaLnBrk="0" hangingPunct="0">
              <a:spcBef>
                <a:spcPct val="20000"/>
              </a:spcBef>
              <a:buClr>
                <a:srgbClr val="C00000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altLang="x-none" sz="20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Times New Roman" panose="02020603050405020304" pitchFamily="2" charset="0"/>
              </a:rPr>
              <a:t>Top up injection for collider ring ~ 3% current decay</a:t>
            </a:r>
            <a:endParaRPr lang="en-US" altLang="x-none" sz="20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Times New Roman" panose="02020603050405020304" pitchFamily="2" charset="0"/>
            </a:endParaRPr>
          </a:p>
          <a:p>
            <a:pPr marL="285750" indent="-285750" eaLnBrk="0" hangingPunct="0">
              <a:spcBef>
                <a:spcPct val="20000"/>
              </a:spcBef>
              <a:buClr>
                <a:srgbClr val="C00000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altLang="x-none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Times New Roman" panose="02020603050405020304" pitchFamily="2" charset="0"/>
              </a:rPr>
              <a:t>B</a:t>
            </a:r>
            <a:r>
              <a:rPr lang="en-US" altLang="x-none" sz="20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Times New Roman" panose="02020603050405020304" pitchFamily="2" charset="0"/>
              </a:rPr>
              <a:t>ooster is in the same tunnel as collider ring, above </a:t>
            </a:r>
            <a:r>
              <a:rPr lang="en-US" altLang="x-none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Times New Roman" panose="02020603050405020304" pitchFamily="2" charset="0"/>
              </a:rPr>
              <a:t>the collider </a:t>
            </a:r>
            <a:r>
              <a:rPr lang="en-US" altLang="x-none" sz="20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Times New Roman" panose="02020603050405020304" pitchFamily="2" charset="0"/>
              </a:rPr>
              <a:t>ring.</a:t>
            </a:r>
          </a:p>
          <a:p>
            <a:pPr marL="285750" indent="-285750" eaLnBrk="0" hangingPunct="0">
              <a:spcBef>
                <a:spcPct val="20000"/>
              </a:spcBef>
              <a:buClr>
                <a:srgbClr val="C00000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altLang="x-none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Times New Roman" panose="02020603050405020304" pitchFamily="2" charset="0"/>
              </a:rPr>
              <a:t>B</a:t>
            </a:r>
            <a:r>
              <a:rPr lang="en-US" altLang="x-none" sz="20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Times New Roman" panose="02020603050405020304" pitchFamily="2" charset="0"/>
              </a:rPr>
              <a:t>ooster has the same geometry as collider ring except for the two IRs.</a:t>
            </a:r>
          </a:p>
          <a:p>
            <a:pPr marL="285750" indent="-285750" eaLnBrk="0" hangingPunct="0">
              <a:spcBef>
                <a:spcPct val="20000"/>
              </a:spcBef>
              <a:buClr>
                <a:srgbClr val="C00000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altLang="x-none" sz="20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Times New Roman" panose="02020603050405020304" pitchFamily="2" charset="0"/>
              </a:rPr>
              <a:t>Booster bypasses the collider ring from the outer side at two IPs.</a:t>
            </a:r>
            <a:endParaRPr lang="en-US" altLang="x-none" sz="20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Times New Roman" panose="02020603050405020304" pitchFamily="2" charset="0"/>
            </a:endParaRPr>
          </a:p>
        </p:txBody>
      </p:sp>
      <p:pic>
        <p:nvPicPr>
          <p:cNvPr id="6" name="图片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996" y="1772816"/>
            <a:ext cx="4321872" cy="24965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995133" y="3045276"/>
            <a:ext cx="2376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Injection energy: 10GeV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72200" y="2613228"/>
            <a:ext cx="720080" cy="30777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100km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1543164"/>
            <a:ext cx="3712540" cy="2893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9829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n-US" altLang="zh-C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  <a:endParaRPr lang="zh-CN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0736" y="4085101"/>
            <a:ext cx="79185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Booster </a:t>
            </a:r>
            <a:r>
              <a:rPr lang="en-US" altLang="zh-CN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multipole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error tolerance (0.01%) is very challenging. Effort to enlarge DA is a long-term task.  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0736" y="5661248"/>
            <a:ext cx="79185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 is the key for easier booster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(error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tolerance,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transmission efficiency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magnets aperture). Conceptual design finish. Need more detail study.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0736" y="2996008"/>
            <a:ext cx="7695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Dynamic simulation procedure established which is an important start for the study of beam dynamic property.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191" y="3692019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002060"/>
                </a:solidFill>
              </a:rPr>
              <a:t>- Include error &amp; eddy current soon…</a:t>
            </a:r>
            <a:endParaRPr lang="zh-CN" altLang="en-US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0736" y="2246301"/>
            <a:ext cx="7695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Solution for eddy current and low field problem: CCT + sex. coil attached to vacuum chamber.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0736" y="1215249"/>
            <a:ext cx="79185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booster design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meet the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injection requirements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three energy modes. Physics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satisfy the requirements of geometry, beam dynamics and key hardware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20736" y="4868721"/>
            <a:ext cx="79185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Feedback system is essential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booster. Design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transverse feedback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has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good beginning.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618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44269" y="446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x-none" dirty="0" smtClean="0">
                <a:latin typeface="Times New Roman" panose="02020603050405020304" pitchFamily="2" charset="0"/>
                <a:sym typeface="Times New Roman" panose="02020603050405020304" pitchFamily="2" charset="0"/>
              </a:rPr>
              <a:t>Design requirements for CEPC booster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15459" y="5013176"/>
            <a:ext cx="88158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current threshold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booster is limited by RF power.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diameter of the inner aperture is selected as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55mm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high current injection.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Assumption for total efficiency </a:t>
            </a:r>
            <a:r>
              <a:rPr lang="en-US" altLang="zh-CN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90%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zh-CN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92%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for booster+ </a:t>
            </a:r>
            <a:r>
              <a:rPr lang="en-US" altLang="zh-CN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99%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for transport lines.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Emittance@120GeV &lt;3.6nm, energy acceptance &gt;1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Coupling &lt;0.5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%: requirement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Higgs on-axis injection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scheme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DA@10GeV: BSC region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DA@120GeV:on-axis injection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(V) &amp; </a:t>
            </a:r>
            <a:r>
              <a:rPr lang="en-US" altLang="zh-CN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quan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lifetime (H)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3962686"/>
              </p:ext>
            </p:extLst>
          </p:nvPr>
        </p:nvGraphicFramePr>
        <p:xfrm>
          <a:off x="1043608" y="1340768"/>
          <a:ext cx="6624736" cy="3464350"/>
        </p:xfrm>
        <a:graphic>
          <a:graphicData uri="http://schemas.openxmlformats.org/drawingml/2006/table">
            <a:tbl>
              <a:tblPr firstRow="1" bandRow="1"/>
              <a:tblGrid>
                <a:gridCol w="3168352"/>
                <a:gridCol w="3456384"/>
              </a:tblGrid>
              <a:tr h="328516">
                <a:tc>
                  <a:txBody>
                    <a:bodyPr/>
                    <a:lstStyle/>
                    <a:p>
                      <a:pPr marL="7175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i="1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Parameters</a:t>
                      </a:r>
                      <a:endParaRPr lang="zh-CN" sz="1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9525" marR="9525" marT="63500" marB="635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b="1" i="1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Design goals</a:t>
                      </a:r>
                      <a:endParaRPr lang="zh-CN" sz="1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9525" marR="9525" marT="63500" marB="635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516">
                <a:tc>
                  <a:txBody>
                    <a:bodyPr/>
                    <a:lstStyle/>
                    <a:p>
                      <a:pPr marL="7302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Beam current (mA)</a:t>
                      </a:r>
                      <a:endParaRPr lang="zh-CN" sz="14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9525" marR="9525" marT="63500" marB="635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&lt;1.0 mA(Higgs), 4.0 mA (W), 10 mA(Z)</a:t>
                      </a:r>
                      <a:endParaRPr lang="zh-CN" sz="1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9525" marR="9525" marT="63500" marB="635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516">
                <a:tc>
                  <a:txBody>
                    <a:bodyPr/>
                    <a:lstStyle/>
                    <a:p>
                      <a:pPr marL="7302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Emittance@ 120GeV (nm rad)</a:t>
                      </a:r>
                      <a:endParaRPr lang="zh-CN" sz="14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9525" marR="9525" marT="63500" marB="635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&lt;3.6</a:t>
                      </a:r>
                      <a:endParaRPr lang="zh-CN" sz="1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9525" marR="9525" marT="63500" marB="635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7706">
                <a:tc>
                  <a:txBody>
                    <a:bodyPr/>
                    <a:lstStyle/>
                    <a:p>
                      <a:pPr marL="7302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Dynamic aperture @10GeV(σ, normalized by linac beam size)</a:t>
                      </a:r>
                      <a:endParaRPr lang="zh-CN" sz="14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9525" marR="9525" marT="63500" marB="635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&gt;4σ+5mm</a:t>
                      </a:r>
                      <a:endParaRPr lang="zh-CN" sz="1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9525" marR="9525" marT="63500" marB="635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516">
                <a:tc>
                  <a:txBody>
                    <a:bodyPr/>
                    <a:lstStyle/>
                    <a:p>
                      <a:pPr marL="7302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Dynamic aperture @120GeV</a:t>
                      </a:r>
                      <a:endParaRPr lang="zh-CN" sz="14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9525" marR="9525" marT="63500" marB="635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&gt;6σx+3mm, </a:t>
                      </a:r>
                      <a:r>
                        <a:rPr lang="en-US" sz="1400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49σx+3mm</a:t>
                      </a:r>
                      <a:endParaRPr lang="zh-CN" sz="1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9525" marR="9525" marT="63500" marB="635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516">
                <a:tc>
                  <a:txBody>
                    <a:bodyPr/>
                    <a:lstStyle/>
                    <a:p>
                      <a:pPr marL="7302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Energy acceptance</a:t>
                      </a:r>
                      <a:endParaRPr lang="zh-CN" sz="1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9525" marR="9525" marT="63500" marB="635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&gt;1%</a:t>
                      </a:r>
                      <a:endParaRPr lang="zh-CN" sz="1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9525" marR="9525" marT="63500" marB="635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516">
                <a:tc>
                  <a:txBody>
                    <a:bodyPr/>
                    <a:lstStyle/>
                    <a:p>
                      <a:pPr marL="73025" algn="l" defTabSz="914400" rtl="0" eaLnBrk="1" latinLnBrk="0" hangingPunct="1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Coupling</a:t>
                      </a:r>
                      <a:endParaRPr lang="zh-CN" sz="1400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9525" marR="9525" marT="63500" marB="635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 smtClean="0">
                          <a:effectLst/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&lt;0.5%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 marL="9525" marR="9525" marT="63500" marB="635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516">
                <a:tc>
                  <a:txBody>
                    <a:bodyPr/>
                    <a:lstStyle/>
                    <a:p>
                      <a:pPr marL="7302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Booster transfer efficiency</a:t>
                      </a:r>
                      <a:endParaRPr lang="zh-CN" sz="14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9525" marR="9525" marT="63500" marB="635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&gt;92% </a:t>
                      </a:r>
                      <a:endParaRPr lang="zh-CN" sz="1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9525" marR="9525" marT="63500" marB="635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516">
                <a:tc>
                  <a:txBody>
                    <a:bodyPr/>
                    <a:lstStyle/>
                    <a:p>
                      <a:pPr marL="7302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Total transfer efficiency (inc. inj. &amp; ext.)</a:t>
                      </a:r>
                      <a:endParaRPr lang="zh-CN" sz="14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9525" marR="9525" marT="63500" marB="635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&gt;90% (99%*92%*99%)</a:t>
                      </a:r>
                      <a:endParaRPr lang="zh-CN" sz="1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9525" marR="9525" marT="63500" marB="635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516">
                <a:tc>
                  <a:txBody>
                    <a:bodyPr/>
                    <a:lstStyle/>
                    <a:p>
                      <a:pPr marL="7302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Timing</a:t>
                      </a:r>
                      <a:endParaRPr lang="zh-CN" sz="14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9525" marR="9525" marT="63500" marB="635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Meet the top-up injection requirements</a:t>
                      </a:r>
                      <a:endParaRPr lang="zh-CN" sz="1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9525" marR="9525" marT="63500" marB="635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7466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Booster parameters @ injection </a:t>
            </a:r>
            <a:r>
              <a:rPr lang="en-US" altLang="zh-CN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(10GeV)</a:t>
            </a:r>
            <a:endParaRPr lang="zh-CN" altLang="en-US" sz="31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8014276"/>
              </p:ext>
            </p:extLst>
          </p:nvPr>
        </p:nvGraphicFramePr>
        <p:xfrm>
          <a:off x="899594" y="980728"/>
          <a:ext cx="7416825" cy="5723740"/>
        </p:xfrm>
        <a:graphic>
          <a:graphicData uri="http://schemas.openxmlformats.org/drawingml/2006/table">
            <a:tbl>
              <a:tblPr firstRow="1" firstCol="1" bandRow="1"/>
              <a:tblGrid>
                <a:gridCol w="3377960"/>
                <a:gridCol w="807773"/>
                <a:gridCol w="1028075"/>
                <a:gridCol w="1101509"/>
                <a:gridCol w="1101508"/>
              </a:tblGrid>
              <a:tr h="3600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5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 </a:t>
                      </a:r>
                      <a:endParaRPr lang="zh-CN" sz="15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5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 </a:t>
                      </a:r>
                      <a:endParaRPr lang="zh-CN" sz="15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1" i="1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H</a:t>
                      </a:r>
                      <a:endParaRPr lang="zh-CN" sz="15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1" i="1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W</a:t>
                      </a:r>
                      <a:endParaRPr lang="zh-CN" sz="15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1" i="1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Z</a:t>
                      </a:r>
                      <a:endParaRPr lang="zh-CN" sz="15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74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5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Beam energy </a:t>
                      </a:r>
                      <a:endParaRPr lang="zh-CN" sz="15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GeV</a:t>
                      </a:r>
                      <a:endParaRPr lang="zh-CN" sz="15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10</a:t>
                      </a:r>
                      <a:endParaRPr lang="zh-CN" sz="15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674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5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Bunch number</a:t>
                      </a:r>
                      <a:endParaRPr lang="zh-CN" sz="15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 </a:t>
                      </a:r>
                      <a:endParaRPr lang="zh-CN" sz="15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242</a:t>
                      </a:r>
                      <a:endParaRPr lang="zh-CN" sz="1500" dirty="0">
                        <a:effectLst/>
                        <a:latin typeface="Times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1524</a:t>
                      </a:r>
                      <a:endParaRPr lang="zh-CN" sz="1500" dirty="0">
                        <a:effectLst/>
                        <a:latin typeface="Times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6000</a:t>
                      </a:r>
                      <a:endParaRPr lang="zh-CN" sz="1500" dirty="0">
                        <a:effectLst/>
                        <a:latin typeface="Times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0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5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Threshold of single bunch current</a:t>
                      </a:r>
                      <a:endParaRPr lang="zh-CN" sz="15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  <a:sym typeface="Symbol"/>
                        </a:rPr>
                        <a:t></a:t>
                      </a:r>
                      <a:r>
                        <a:rPr lang="en-GB" sz="15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</a:t>
                      </a:r>
                      <a:endParaRPr lang="zh-CN" sz="15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25.7</a:t>
                      </a:r>
                      <a:endParaRPr lang="zh-CN" sz="15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509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5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Threshold of beam current</a:t>
                      </a:r>
                      <a:endParaRPr lang="zh-CN" sz="15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5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(limited by coupled bunch instability)</a:t>
                      </a:r>
                      <a:endParaRPr lang="zh-CN" sz="15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mA</a:t>
                      </a:r>
                      <a:endParaRPr lang="zh-CN" sz="15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100</a:t>
                      </a:r>
                      <a:endParaRPr lang="zh-CN" sz="15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674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5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Bunch charge</a:t>
                      </a:r>
                      <a:endParaRPr lang="zh-CN" sz="15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 nC</a:t>
                      </a:r>
                      <a:endParaRPr lang="zh-CN" sz="15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0.78</a:t>
                      </a:r>
                      <a:endParaRPr lang="zh-CN" sz="15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0.63</a:t>
                      </a:r>
                      <a:endParaRPr lang="zh-CN" sz="15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0.45</a:t>
                      </a:r>
                      <a:endParaRPr lang="zh-CN" sz="15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5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Single bunch current</a:t>
                      </a:r>
                      <a:endParaRPr lang="zh-CN" sz="15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  <a:sym typeface="Symbol"/>
                        </a:rPr>
                        <a:t></a:t>
                      </a:r>
                      <a:r>
                        <a:rPr lang="en-GB" sz="15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</a:t>
                      </a:r>
                      <a:endParaRPr lang="zh-CN" sz="15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2.3</a:t>
                      </a:r>
                      <a:endParaRPr lang="zh-CN" sz="15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1.8</a:t>
                      </a:r>
                      <a:endParaRPr lang="zh-CN" sz="15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1.3</a:t>
                      </a:r>
                      <a:endParaRPr lang="zh-CN" sz="15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5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Beam current</a:t>
                      </a:r>
                      <a:endParaRPr lang="zh-CN" sz="15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mA</a:t>
                      </a:r>
                      <a:endParaRPr lang="zh-CN" sz="15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0.57</a:t>
                      </a:r>
                      <a:endParaRPr lang="zh-CN" sz="15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2.86</a:t>
                      </a:r>
                      <a:endParaRPr lang="zh-CN" sz="15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7.51</a:t>
                      </a:r>
                      <a:endParaRPr lang="zh-CN" sz="15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4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500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Natural Energy </a:t>
                      </a:r>
                      <a:r>
                        <a:rPr lang="en-GB" sz="15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spread</a:t>
                      </a:r>
                      <a:endParaRPr lang="zh-CN" sz="15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%</a:t>
                      </a:r>
                      <a:endParaRPr lang="zh-CN" sz="15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0.0078</a:t>
                      </a:r>
                      <a:endParaRPr lang="zh-CN" sz="15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970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Synchrotron radiation</a:t>
                      </a:r>
                      <a:r>
                        <a:rPr lang="en-GB" sz="15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loss/turn</a:t>
                      </a:r>
                      <a:endParaRPr lang="zh-CN" sz="15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keV</a:t>
                      </a:r>
                      <a:endParaRPr lang="zh-CN" sz="15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73.5</a:t>
                      </a:r>
                      <a:endParaRPr lang="zh-CN" sz="15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970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5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Momentum compaction factor</a:t>
                      </a:r>
                      <a:endParaRPr lang="zh-CN" sz="15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10</a:t>
                      </a:r>
                      <a:r>
                        <a:rPr lang="en-GB" sz="1500" kern="1200" baseline="30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-5</a:t>
                      </a:r>
                      <a:endParaRPr lang="zh-CN" sz="15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2.44</a:t>
                      </a:r>
                      <a:endParaRPr lang="zh-CN" sz="15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674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500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Natural</a:t>
                      </a:r>
                      <a:r>
                        <a:rPr lang="en-GB" sz="1500" kern="1200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</a:t>
                      </a:r>
                      <a:r>
                        <a:rPr lang="en-GB" sz="1500" kern="1200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emittance</a:t>
                      </a:r>
                      <a:endParaRPr lang="zh-CN" sz="15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nm</a:t>
                      </a:r>
                      <a:endParaRPr lang="zh-CN" sz="15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0.025</a:t>
                      </a:r>
                      <a:endParaRPr lang="zh-CN" sz="15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674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5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Natural chromaticity</a:t>
                      </a:r>
                      <a:endParaRPr lang="zh-CN" sz="15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H/V</a:t>
                      </a:r>
                      <a:endParaRPr lang="zh-CN" sz="15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-336/-333</a:t>
                      </a:r>
                      <a:endParaRPr lang="zh-CN" sz="15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674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5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RF voltage</a:t>
                      </a:r>
                      <a:endParaRPr lang="zh-CN" sz="15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MV</a:t>
                      </a:r>
                      <a:endParaRPr lang="zh-CN" sz="15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5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62.7</a:t>
                      </a:r>
                      <a:endParaRPr lang="zh-CN" sz="1500" dirty="0">
                        <a:effectLst/>
                        <a:latin typeface="Times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674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Betatron tune </a:t>
                      </a:r>
                      <a:r>
                        <a:rPr lang="en-GB" sz="1500" i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  <a:sym typeface="Symbol"/>
                        </a:rPr>
                        <a:t></a:t>
                      </a:r>
                      <a:r>
                        <a:rPr lang="en-GB" sz="1500" i="1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x</a:t>
                      </a:r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/</a:t>
                      </a:r>
                      <a:r>
                        <a:rPr lang="en-GB" sz="1500" i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  <a:sym typeface="Symbol"/>
                        </a:rPr>
                        <a:t></a:t>
                      </a:r>
                      <a:r>
                        <a:rPr lang="en-GB" sz="1500" i="1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y</a:t>
                      </a:r>
                      <a:r>
                        <a:rPr lang="en-GB" sz="15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/</a:t>
                      </a:r>
                      <a:r>
                        <a:rPr lang="en-GB" sz="1500" i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  <a:sym typeface="Symbol"/>
                        </a:rPr>
                        <a:t></a:t>
                      </a:r>
                      <a:r>
                        <a:rPr lang="en-GB" sz="1500" i="1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s</a:t>
                      </a:r>
                      <a:endParaRPr lang="zh-CN" sz="15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 </a:t>
                      </a:r>
                      <a:endParaRPr lang="zh-CN" sz="15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5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263.2/261.2/0.1</a:t>
                      </a:r>
                      <a:endParaRPr lang="zh-CN" sz="1500" dirty="0">
                        <a:effectLst/>
                        <a:latin typeface="Times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674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5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RF energy acceptance</a:t>
                      </a:r>
                      <a:endParaRPr lang="zh-CN" sz="15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%</a:t>
                      </a:r>
                      <a:endParaRPr lang="zh-CN" sz="15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5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1.9</a:t>
                      </a:r>
                      <a:endParaRPr lang="zh-CN" sz="1500" dirty="0">
                        <a:effectLst/>
                        <a:latin typeface="Times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674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5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Damping time</a:t>
                      </a:r>
                      <a:endParaRPr lang="zh-CN" sz="15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</a:t>
                      </a:r>
                      <a:endParaRPr lang="zh-CN" sz="15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5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90.7</a:t>
                      </a:r>
                      <a:endParaRPr lang="zh-CN" sz="1500" dirty="0">
                        <a:effectLst/>
                        <a:latin typeface="Times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674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5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Bunch length of linac beam</a:t>
                      </a:r>
                      <a:endParaRPr lang="zh-CN" sz="15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mm</a:t>
                      </a:r>
                      <a:endParaRPr lang="zh-CN" sz="15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5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1.0</a:t>
                      </a:r>
                      <a:endParaRPr lang="zh-CN" sz="1500" dirty="0">
                        <a:effectLst/>
                        <a:latin typeface="Times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674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5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Energy spread of linac beam</a:t>
                      </a:r>
                      <a:endParaRPr lang="zh-CN" sz="15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%</a:t>
                      </a:r>
                      <a:endParaRPr lang="zh-CN" sz="15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5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0.16</a:t>
                      </a:r>
                      <a:endParaRPr lang="zh-CN" sz="1500" dirty="0">
                        <a:effectLst/>
                        <a:latin typeface="Times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674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500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Emittance</a:t>
                      </a:r>
                      <a:r>
                        <a:rPr lang="en-GB" sz="15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of </a:t>
                      </a:r>
                      <a:r>
                        <a:rPr lang="en-GB" sz="1500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linac</a:t>
                      </a:r>
                      <a:r>
                        <a:rPr lang="en-GB" sz="15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beam</a:t>
                      </a:r>
                      <a:endParaRPr lang="zh-CN" sz="15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nm</a:t>
                      </a:r>
                      <a:endParaRPr lang="zh-CN" sz="15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5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40~120</a:t>
                      </a:r>
                      <a:endParaRPr lang="zh-CN" sz="1500" dirty="0">
                        <a:effectLst/>
                        <a:latin typeface="Times"/>
                        <a:ea typeface="MS Mincho"/>
                        <a:cs typeface="Times New Roman"/>
                      </a:endParaRPr>
                    </a:p>
                  </a:txBody>
                  <a:tcPr marL="28341" marR="28341" marT="393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5</a:t>
            </a:fld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683568" y="1880256"/>
            <a:ext cx="7848872" cy="720080"/>
          </a:xfrm>
          <a:prstGeom prst="round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6755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Booster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parameters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@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extraction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4038602"/>
              </p:ext>
            </p:extLst>
          </p:nvPr>
        </p:nvGraphicFramePr>
        <p:xfrm>
          <a:off x="467544" y="908720"/>
          <a:ext cx="8280921" cy="5655868"/>
        </p:xfrm>
        <a:graphic>
          <a:graphicData uri="http://schemas.openxmlformats.org/drawingml/2006/table">
            <a:tbl>
              <a:tblPr firstRow="1" firstCol="1" bandRow="1"/>
              <a:tblGrid>
                <a:gridCol w="2833783"/>
                <a:gridCol w="550593"/>
                <a:gridCol w="1224136"/>
                <a:gridCol w="229195"/>
                <a:gridCol w="1010216"/>
                <a:gridCol w="1216499"/>
                <a:gridCol w="1216499"/>
              </a:tblGrid>
              <a:tr h="288032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 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 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 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i="1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H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i="1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W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i="1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Z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16024"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zh-CN" sz="12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2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Off axis injection</a:t>
                      </a:r>
                      <a:endParaRPr lang="zh-CN" sz="1200" dirty="0">
                        <a:effectLst/>
                        <a:latin typeface="Times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On axis injection</a:t>
                      </a:r>
                      <a:endParaRPr lang="zh-CN" sz="1200" dirty="0">
                        <a:effectLst/>
                        <a:latin typeface="Times"/>
                        <a:ea typeface="MS Mincho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sz="1200">
                        <a:effectLst/>
                        <a:latin typeface="Times"/>
                        <a:ea typeface="MS Mincho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Off axis injection</a:t>
                      </a:r>
                      <a:endParaRPr lang="zh-CN" sz="1200" dirty="0">
                        <a:effectLst/>
                        <a:latin typeface="Times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Off axis injection</a:t>
                      </a:r>
                      <a:endParaRPr lang="zh-CN" sz="1200" dirty="0">
                        <a:effectLst/>
                        <a:latin typeface="Times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054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Beam energy 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GeV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2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120</a:t>
                      </a:r>
                      <a:endParaRPr lang="zh-CN" sz="1200" dirty="0">
                        <a:effectLst/>
                        <a:latin typeface="Times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80</a:t>
                      </a:r>
                      <a:endParaRPr lang="zh-CN" sz="1200">
                        <a:effectLst/>
                        <a:latin typeface="Times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45.5</a:t>
                      </a:r>
                      <a:endParaRPr lang="zh-CN" sz="1200">
                        <a:effectLst/>
                        <a:latin typeface="Times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4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Bunch number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200">
                        <a:effectLst/>
                        <a:latin typeface="Times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242</a:t>
                      </a:r>
                      <a:endParaRPr lang="zh-CN" sz="1200" dirty="0">
                        <a:effectLst/>
                        <a:latin typeface="Times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235+7</a:t>
                      </a:r>
                      <a:endParaRPr lang="zh-CN" sz="1200" dirty="0">
                        <a:effectLst/>
                        <a:latin typeface="Times"/>
                        <a:ea typeface="MS Mincho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1524</a:t>
                      </a:r>
                      <a:endParaRPr lang="zh-CN" sz="1200">
                        <a:effectLst/>
                        <a:latin typeface="Times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6000</a:t>
                      </a:r>
                      <a:endParaRPr lang="zh-CN" sz="1200">
                        <a:effectLst/>
                        <a:latin typeface="Times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4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Maximum bunch charge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nC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0.72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24.0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0.58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0.41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7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Maximum single bunch current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  <a:sym typeface="Symbol"/>
                        </a:rPr>
                        <a:t></a:t>
                      </a: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2.1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70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1.7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1.2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7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Threshold of single bunch current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  <a:sym typeface="Symbol"/>
                        </a:rPr>
                        <a:t></a:t>
                      </a: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300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 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 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4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Threshold of beam current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indent="133350"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(limited by RF power)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mA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1.0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4.0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10.0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4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Beam current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mA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0.52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1.0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2.63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6.91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7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Injection duration for top-up (Both beams)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25.8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35.4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45.8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275.2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7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Injection interval for top-up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s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altLang="zh-CN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47.0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153.0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504.0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7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Current decay during injection interval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 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3%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054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Energy spread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%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0.094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0.062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0.036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7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Synchrotron radiation</a:t>
                      </a:r>
                      <a:r>
                        <a:rPr lang="en-GB" sz="12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loss/turn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GeV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1.52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0.3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0.032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7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Momentum compaction factor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10</a:t>
                      </a:r>
                      <a:r>
                        <a:rPr lang="en-GB" sz="1200" kern="1200" baseline="30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-5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2.44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054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Emittance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nm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3.5</a:t>
                      </a: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7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1.59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0.51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4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Natural chromaticity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H/V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-336/-333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054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Betatron tune </a:t>
                      </a:r>
                      <a:r>
                        <a:rPr lang="en-GB" sz="1200" i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  <a:sym typeface="Symbol"/>
                        </a:rPr>
                        <a:t></a:t>
                      </a:r>
                      <a:r>
                        <a:rPr lang="en-GB" sz="1200" i="1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x</a:t>
                      </a: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/</a:t>
                      </a:r>
                      <a:r>
                        <a:rPr lang="en-GB" sz="1200" i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  <a:sym typeface="Symbol"/>
                        </a:rPr>
                        <a:t></a:t>
                      </a:r>
                      <a:r>
                        <a:rPr lang="en-GB" sz="1200" i="1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y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 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sz="12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263.2/261.2</a:t>
                      </a:r>
                      <a:endParaRPr lang="zh-CN" sz="1200" dirty="0">
                        <a:effectLst/>
                        <a:latin typeface="Times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054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RF voltage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GV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1.97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0.585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0.287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4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Longitudinal tune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sz="1200">
                        <a:effectLst/>
                        <a:latin typeface="Times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0.13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0.10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0.10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4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RF energy acceptance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%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1.0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1.2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1.8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4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Damping time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ms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52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177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963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4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Natural b</a:t>
                      </a: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unch length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mm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2.8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2.4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1.3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7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Injection </a:t>
                      </a: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duration </a:t>
                      </a: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from empty ring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h</a:t>
                      </a:r>
                      <a:endParaRPr lang="zh-CN" sz="120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0.17</a:t>
                      </a:r>
                      <a:endParaRPr lang="zh-CN" sz="1200">
                        <a:effectLst/>
                        <a:latin typeface="Times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0.25</a:t>
                      </a:r>
                      <a:endParaRPr lang="zh-CN" sz="1200">
                        <a:effectLst/>
                        <a:latin typeface="Times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2.2</a:t>
                      </a:r>
                      <a:endParaRPr lang="zh-CN" sz="1200" dirty="0">
                        <a:effectLst/>
                        <a:latin typeface="Times"/>
                        <a:ea typeface="MS Mincho"/>
                        <a:cs typeface="Times New Roman"/>
                      </a:endParaRPr>
                    </a:p>
                  </a:txBody>
                  <a:tcPr marL="49334" marR="49334" marT="68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圆角矩形 3"/>
          <p:cNvSpPr/>
          <p:nvPr/>
        </p:nvSpPr>
        <p:spPr>
          <a:xfrm>
            <a:off x="251520" y="3140968"/>
            <a:ext cx="8640960" cy="576064"/>
          </a:xfrm>
          <a:prstGeom prst="round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273036" y="6229852"/>
            <a:ext cx="8640960" cy="432048"/>
          </a:xfrm>
          <a:prstGeom prst="round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9123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4720" y="36300"/>
            <a:ext cx="8229600" cy="864096"/>
          </a:xfrm>
        </p:spPr>
        <p:txBody>
          <a:bodyPr>
            <a:normAutofit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Booster </a:t>
            </a:r>
            <a:r>
              <a:rPr lang="en-US" altLang="x-none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Times New Roman" panose="02020603050405020304" pitchFamily="2" charset="0"/>
              </a:rPr>
              <a:t>geometry design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104" y="980728"/>
            <a:ext cx="8352928" cy="1928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x-none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Times New Roman" panose="02020603050405020304" pitchFamily="2" charset="0"/>
              </a:rPr>
              <a:t>Booster has </a:t>
            </a:r>
            <a:r>
              <a:rPr lang="en-US" altLang="x-none" sz="20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Times New Roman" panose="02020603050405020304" pitchFamily="2" charset="0"/>
              </a:rPr>
              <a:t>almost </a:t>
            </a:r>
            <a:r>
              <a:rPr lang="en-US" altLang="x-none" sz="2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Times New Roman" panose="02020603050405020304" pitchFamily="2" charset="0"/>
              </a:rPr>
              <a:t>same geometry as collider ring except for the two IRs</a:t>
            </a:r>
            <a:r>
              <a:rPr lang="en-US" altLang="x-none" sz="20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Times New Roman" panose="02020603050405020304" pitchFamily="2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Times New Roman" panose="02020603050405020304" pitchFamily="2" charset="0"/>
              </a:rPr>
              <a:t>ARC: booster is in between the two beams of collider ring, error=</a:t>
            </a:r>
            <a:r>
              <a:rPr lang="en-US" altLang="zh-CN" sz="20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Symbol"/>
              </a:rPr>
              <a:t>0.17m</a:t>
            </a:r>
          </a:p>
          <a:p>
            <a:pPr>
              <a:spcBef>
                <a:spcPts val="200"/>
              </a:spcBef>
            </a:pPr>
            <a:r>
              <a:rPr lang="en-US" altLang="zh-CN" dirty="0">
                <a:solidFill>
                  <a:srgbClr val="00206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Symbol"/>
              </a:rPr>
              <a:t> </a:t>
            </a:r>
            <a:r>
              <a:rPr lang="en-US" altLang="zh-CN" dirty="0" smtClean="0">
                <a:solidFill>
                  <a:srgbClr val="00206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Symbol"/>
              </a:rPr>
              <a:t>        -- precision of element length: ~10</a:t>
            </a:r>
            <a:r>
              <a:rPr lang="en-US" altLang="zh-CN" baseline="30000" dirty="0" smtClean="0">
                <a:solidFill>
                  <a:srgbClr val="00206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Symbol"/>
              </a:rPr>
              <a:t>-5 </a:t>
            </a:r>
            <a:r>
              <a:rPr lang="en-US" altLang="zh-CN" dirty="0" smtClean="0">
                <a:solidFill>
                  <a:srgbClr val="00206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Symbol"/>
              </a:rPr>
              <a:t>m</a:t>
            </a:r>
          </a:p>
          <a:p>
            <a:pPr>
              <a:spcBef>
                <a:spcPts val="200"/>
              </a:spcBef>
            </a:pPr>
            <a:r>
              <a:rPr lang="en-US" altLang="zh-CN" dirty="0">
                <a:solidFill>
                  <a:srgbClr val="00206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Symbol"/>
              </a:rPr>
              <a:t> </a:t>
            </a:r>
            <a:r>
              <a:rPr lang="en-US" altLang="zh-CN" dirty="0" smtClean="0">
                <a:solidFill>
                  <a:srgbClr val="00206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Symbol"/>
              </a:rPr>
              <a:t>        -- precision of dipole angle: ~10</a:t>
            </a:r>
            <a:r>
              <a:rPr lang="en-US" altLang="zh-CN" baseline="30000" dirty="0" smtClean="0">
                <a:solidFill>
                  <a:srgbClr val="00206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Symbol"/>
              </a:rPr>
              <a:t>-7 </a:t>
            </a:r>
            <a:r>
              <a:rPr lang="en-US" altLang="zh-CN" dirty="0" smtClean="0">
                <a:solidFill>
                  <a:srgbClr val="00206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Symbol"/>
              </a:rPr>
              <a:t>rad</a:t>
            </a:r>
            <a:endParaRPr lang="en-US" altLang="zh-CN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IR: separation between detector center and booster: ~25 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Same circumference for booster and collider</a:t>
            </a:r>
          </a:p>
        </p:txBody>
      </p:sp>
      <p:pic>
        <p:nvPicPr>
          <p:cNvPr id="5" name="图片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104" y="3068960"/>
            <a:ext cx="3979864" cy="3722931"/>
          </a:xfrm>
          <a:prstGeom prst="rect">
            <a:avLst/>
          </a:prstGeom>
          <a:noFill/>
        </p:spPr>
      </p:pic>
      <p:pic>
        <p:nvPicPr>
          <p:cNvPr id="6" name="图片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068960"/>
            <a:ext cx="3995936" cy="3569604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628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13240" y="139506"/>
            <a:ext cx="8229600" cy="985239"/>
          </a:xfrm>
        </p:spPr>
        <p:txBody>
          <a:bodyPr>
            <a:normAutofit/>
          </a:bodyPr>
          <a:lstStyle/>
          <a:p>
            <a:r>
              <a:rPr lang="en-US" altLang="zh-C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Booster optics - ARC</a:t>
            </a:r>
            <a:endParaRPr lang="zh-CN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13" t="3835" r="11600" b="18707"/>
          <a:stretch/>
        </p:blipFill>
        <p:spPr bwMode="auto">
          <a:xfrm>
            <a:off x="323528" y="3186927"/>
            <a:ext cx="4232503" cy="299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1547664" y="6275629"/>
            <a:ext cx="12041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latin typeface="Times New Roman" panose="02020603050405020304" pitchFamily="2" charset="0"/>
                <a:cs typeface="Times New Roman" panose="02020603050405020304" pitchFamily="2" charset="0"/>
              </a:rPr>
              <a:t>FODO cell</a:t>
            </a:r>
            <a:endParaRPr lang="en-US" altLang="zh-CN" dirty="0">
              <a:latin typeface="Times New Roman" panose="02020603050405020304" pitchFamily="2" charset="0"/>
              <a:cs typeface="Times New Roman" panose="02020603050405020304" pitchFamily="2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671689" y="6145231"/>
            <a:ext cx="2230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latin typeface="Times New Roman" panose="02020603050405020304" pitchFamily="2" charset="0"/>
                <a:cs typeface="Times New Roman" panose="02020603050405020304" pitchFamily="2" charset="0"/>
              </a:rPr>
              <a:t>Dispersion </a:t>
            </a:r>
            <a:r>
              <a:rPr lang="en-US" altLang="zh-CN" dirty="0">
                <a:latin typeface="Times New Roman" panose="02020603050405020304" pitchFamily="2" charset="0"/>
                <a:cs typeface="Times New Roman" panose="02020603050405020304" pitchFamily="2" charset="0"/>
              </a:rPr>
              <a:t>suppressor</a:t>
            </a:r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62424" y="1340768"/>
            <a:ext cx="4425600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90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/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90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 FODO cell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cells @ booster = 3 cells @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collider</a:t>
            </a:r>
            <a:endParaRPr lang="en-US" altLang="zh-CN" sz="2000" dirty="0" smtClean="0">
              <a:latin typeface="Times New Roman" panose="02020603050405020304" pitchFamily="18" charset="0"/>
              <a:cs typeface="Times New Roman" panose="02020603050405020304" pitchFamily="18" charset="0"/>
              <a:sym typeface="Symbol"/>
            </a:endParaRP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FODO length: 101m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altLang="zh-CN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Noninterleave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 </a:t>
            </a:r>
            <a:r>
              <a:rPr lang="en-US" altLang="zh-CN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sextupole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 scheme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76056" y="1268761"/>
            <a:ext cx="4067944" cy="1308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Dispersion suppressor</a:t>
            </a:r>
          </a:p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two standard FODO cell</a:t>
            </a:r>
          </a:p>
          <a:p>
            <a:pPr marL="536575" indent="-536575"/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adjust bend strength- match the  geometry of collider ring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5" t="4396" r="9077" b="19937"/>
          <a:stretch/>
        </p:blipFill>
        <p:spPr bwMode="auto">
          <a:xfrm>
            <a:off x="4846344" y="3186927"/>
            <a:ext cx="4169225" cy="2788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800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7" t="4600" r="10838" b="19577"/>
          <a:stretch/>
        </p:blipFill>
        <p:spPr bwMode="auto">
          <a:xfrm>
            <a:off x="4067944" y="2478861"/>
            <a:ext cx="4896544" cy="375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Booster optics - </a:t>
            </a:r>
            <a:r>
              <a:rPr lang="en-US" altLang="zh-CN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RF</a:t>
            </a:r>
            <a:endParaRPr lang="zh-CN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右大括号 2"/>
          <p:cNvSpPr/>
          <p:nvPr/>
        </p:nvSpPr>
        <p:spPr>
          <a:xfrm rot="5400000">
            <a:off x="6228358" y="5588584"/>
            <a:ext cx="238043" cy="121022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5866913" y="6341969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RF section</a:t>
            </a:r>
            <a:endParaRPr lang="zh-CN" alt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10" t="4288" r="10296" b="19050"/>
          <a:stretch/>
        </p:blipFill>
        <p:spPr bwMode="auto">
          <a:xfrm>
            <a:off x="395536" y="4287437"/>
            <a:ext cx="3539987" cy="2500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圆角矩形 4"/>
          <p:cNvSpPr/>
          <p:nvPr/>
        </p:nvSpPr>
        <p:spPr>
          <a:xfrm>
            <a:off x="5687552" y="5039351"/>
            <a:ext cx="1328947" cy="864096"/>
          </a:xfrm>
          <a:prstGeom prst="roundRect">
            <a:avLst/>
          </a:prstGeom>
          <a:solidFill>
            <a:schemeClr val="accent1">
              <a:alpha val="14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箭头连接符 6"/>
          <p:cNvCxnSpPr/>
          <p:nvPr/>
        </p:nvCxnSpPr>
        <p:spPr>
          <a:xfrm flipV="1">
            <a:off x="3795912" y="5602341"/>
            <a:ext cx="180020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57268" y="1196752"/>
            <a:ext cx="89867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Booster RF straight section at the same location as collider ring -3.4km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7268" y="1700808"/>
            <a:ext cx="91672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 average beta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reduce the multi-bunch instability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RF 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cavities -1.6km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536" y="2320281"/>
            <a:ext cx="367240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90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/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90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 FODO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cell</a:t>
            </a:r>
            <a:endParaRPr lang="en-US" altLang="zh-CN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Average beta: 30 m</a:t>
            </a:r>
          </a:p>
          <a:p>
            <a:pPr marL="182563" indent="-182563">
              <a:spcBef>
                <a:spcPts val="600"/>
              </a:spcBef>
            </a:pP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Space between quadrupoles </a:t>
            </a:r>
            <a:r>
              <a:rPr lang="en-US" altLang="zh-CN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:14m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292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1593</TotalTime>
  <Words>2252</Words>
  <Application>Microsoft Office PowerPoint</Application>
  <PresentationFormat>全屏显示(4:3)</PresentationFormat>
  <Paragraphs>584</Paragraphs>
  <Slides>30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43" baseType="lpstr">
      <vt:lpstr>Courier</vt:lpstr>
      <vt:lpstr>MS Mincho</vt:lpstr>
      <vt:lpstr>宋体</vt:lpstr>
      <vt:lpstr>Arial</vt:lpstr>
      <vt:lpstr>Calibri</vt:lpstr>
      <vt:lpstr>Cambria Math</vt:lpstr>
      <vt:lpstr>Comic Sans MS</vt:lpstr>
      <vt:lpstr>Symbol</vt:lpstr>
      <vt:lpstr>Times</vt:lpstr>
      <vt:lpstr>Times New Roman</vt:lpstr>
      <vt:lpstr>Wingdings</vt:lpstr>
      <vt:lpstr>Office 主题</vt:lpstr>
      <vt:lpstr>Equation</vt:lpstr>
      <vt:lpstr>CEPC Booster and Damping Ring</vt:lpstr>
      <vt:lpstr>Outline </vt:lpstr>
      <vt:lpstr>CEPC injector chain</vt:lpstr>
      <vt:lpstr>Design requirements for CEPC booster</vt:lpstr>
      <vt:lpstr>Booster parameters @ injection (10GeV)</vt:lpstr>
      <vt:lpstr>Booster parameters @ extraction</vt:lpstr>
      <vt:lpstr>Booster geometry design</vt:lpstr>
      <vt:lpstr>Booster optics - ARC</vt:lpstr>
      <vt:lpstr>Booster optics - RF</vt:lpstr>
      <vt:lpstr>Booster optics – IR bypass</vt:lpstr>
      <vt:lpstr>Sawtooth effect @120GeV</vt:lpstr>
      <vt:lpstr>Booster error studies</vt:lpstr>
      <vt:lpstr>Dynamic aperture with errors</vt:lpstr>
      <vt:lpstr>Beam instability</vt:lpstr>
      <vt:lpstr>Parameter design for transverse feedback</vt:lpstr>
      <vt:lpstr>New requirement for ramping rate</vt:lpstr>
      <vt:lpstr>Ramping dynamic simulation</vt:lpstr>
      <vt:lpstr>Analytical estimation for beam evolution</vt:lpstr>
      <vt:lpstr>Longitudinal acceptance</vt:lpstr>
      <vt:lpstr>Dipole uniformity requirement@10Gev</vt:lpstr>
      <vt:lpstr>Dipole reproducibility requirement@10Gev</vt:lpstr>
      <vt:lpstr>Power supply stability@120Gev</vt:lpstr>
      <vt:lpstr>Eddy current effect &amp; low field problem</vt:lpstr>
      <vt:lpstr>Outline </vt:lpstr>
      <vt:lpstr>Principle of damping ring system</vt:lpstr>
      <vt:lpstr>DR parameters</vt:lpstr>
      <vt:lpstr>DR optics</vt:lpstr>
      <vt:lpstr>Parameter design for EC/BC</vt:lpstr>
      <vt:lpstr>DR transport and inj./ext. 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CEPC injector chain</dc:title>
  <dc:creator>Dou</dc:creator>
  <cp:lastModifiedBy>dengzy</cp:lastModifiedBy>
  <cp:revision>61</cp:revision>
  <dcterms:created xsi:type="dcterms:W3CDTF">2019-04-11T07:47:45Z</dcterms:created>
  <dcterms:modified xsi:type="dcterms:W3CDTF">2019-04-15T12:47:42Z</dcterms:modified>
</cp:coreProperties>
</file>