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8" r:id="rId2"/>
    <p:sldId id="289" r:id="rId3"/>
    <p:sldId id="265" r:id="rId4"/>
    <p:sldId id="284" r:id="rId5"/>
    <p:sldId id="285" r:id="rId6"/>
    <p:sldId id="290" r:id="rId7"/>
    <p:sldId id="293" r:id="rId8"/>
    <p:sldId id="309" r:id="rId9"/>
    <p:sldId id="291" r:id="rId10"/>
    <p:sldId id="292" r:id="rId11"/>
    <p:sldId id="298" r:id="rId12"/>
    <p:sldId id="301" r:id="rId13"/>
    <p:sldId id="306" r:id="rId14"/>
    <p:sldId id="302" r:id="rId15"/>
    <p:sldId id="304" r:id="rId16"/>
    <p:sldId id="310" r:id="rId17"/>
    <p:sldId id="295" r:id="rId18"/>
    <p:sldId id="296" r:id="rId19"/>
    <p:sldId id="297" r:id="rId20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973" autoAdjust="0"/>
  </p:normalViewPr>
  <p:slideViewPr>
    <p:cSldViewPr>
      <p:cViewPr varScale="1">
        <p:scale>
          <a:sx n="85" d="100"/>
          <a:sy n="85" d="100"/>
        </p:scale>
        <p:origin x="714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8A2FE-1B0A-4BCE-833B-27240E093361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24893-FBE9-4F5D-8C6A-13C1451995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37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24893-FBE9-4F5D-8C6A-13C14519959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5134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dirty="0" smtClean="0"/>
              <a:t>Design coupling</a:t>
            </a:r>
            <a:r>
              <a:rPr lang="en-US" altLang="zh-CN" baseline="0" dirty="0" smtClean="0"/>
              <a:t> 0.26 % used</a:t>
            </a:r>
            <a:endParaRPr lang="en-US" altLang="zh-CN" dirty="0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7AC34B5D-CD3C-485B-8E41-47C756FBCEE4}" type="slidenum">
              <a:rPr lang="zh-CN" altLang="en-US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769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difficulties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24893-FBE9-4F5D-8C6A-13C14519959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369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2 fold symmetry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DFD22-ED67-4BB1-A57D-C30BEF0ED59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28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A53F5-0534-4B7C-866D-88710EC5A78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919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RF</a:t>
            </a:r>
            <a:r>
              <a:rPr lang="en-US" altLang="zh-CN" baseline="0" dirty="0" smtClean="0"/>
              <a:t> cavity number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A53F5-0534-4B7C-866D-88710EC5A78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36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DFD22-ED67-4BB1-A57D-C30BEF0ED59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957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DFD22-ED67-4BB1-A57D-C30BEF0ED59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152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DFD22-ED67-4BB1-A57D-C30BEF0ED59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5573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dirty="0" smtClean="0"/>
              <a:t>Design coupling</a:t>
            </a:r>
            <a:r>
              <a:rPr lang="en-US" altLang="zh-CN" baseline="0" dirty="0" smtClean="0"/>
              <a:t> 0.26 % used</a:t>
            </a:r>
            <a:endParaRPr lang="en-US" altLang="zh-CN" dirty="0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7AC34B5D-CD3C-485B-8E41-47C756FBCEE4}" type="slidenum">
              <a:rPr lang="zh-CN" altLang="en-US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144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0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11.wmf"/><Relationship Id="rId10" Type="http://schemas.openxmlformats.org/officeDocument/2006/relationships/image" Target="../media/image1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altLang="zh-CN" sz="2400" b="1" dirty="0" smtClean="0">
                <a:solidFill>
                  <a:srgbClr val="0070C0"/>
                </a:solidFill>
              </a:rPr>
              <a:t>Lattice Design of the CEPC</a:t>
            </a:r>
            <a:r>
              <a:rPr lang="en-US" altLang="zh-CN" sz="2400" dirty="0" smtClean="0"/>
              <a:t> 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Collider Ring </a:t>
            </a:r>
            <a:br>
              <a:rPr lang="en-US" altLang="zh-CN" sz="2400" b="1" dirty="0" smtClean="0">
                <a:solidFill>
                  <a:srgbClr val="0070C0"/>
                </a:solidFill>
              </a:rPr>
            </a:br>
            <a:r>
              <a:rPr lang="en-US" altLang="zh-CN" sz="2400" b="1" dirty="0" smtClean="0">
                <a:solidFill>
                  <a:srgbClr val="0070C0"/>
                </a:solidFill>
              </a:rPr>
              <a:t>for </a:t>
            </a:r>
            <a:r>
              <a:rPr lang="en-US" altLang="zh-CN" sz="2400" b="1" dirty="0">
                <a:solidFill>
                  <a:srgbClr val="0070C0"/>
                </a:solidFill>
              </a:rPr>
              <a:t>A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 Higher Luminosity</a:t>
            </a:r>
            <a:endParaRPr lang="en-US" altLang="zh-CN" sz="2400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8" y="51471"/>
            <a:ext cx="1152127" cy="67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dministrator\Desktop\12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267" y="331727"/>
            <a:ext cx="2970213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3" y="51470"/>
            <a:ext cx="4386461" cy="71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395536" y="2914650"/>
            <a:ext cx="8568952" cy="1709328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sz="2600" dirty="0">
                <a:solidFill>
                  <a:schemeClr val="tx1"/>
                </a:solidFill>
              </a:rPr>
              <a:t>Yiwei </a:t>
            </a:r>
            <a:r>
              <a:rPr lang="en-US" altLang="zh-CN" sz="2600" dirty="0" smtClean="0">
                <a:solidFill>
                  <a:schemeClr val="tx1"/>
                </a:solidFill>
              </a:rPr>
              <a:t>Wang </a:t>
            </a:r>
          </a:p>
          <a:p>
            <a:r>
              <a:rPr lang="en-US" altLang="zh-CN" sz="2600" dirty="0">
                <a:solidFill>
                  <a:schemeClr val="tx1"/>
                </a:solidFill>
              </a:rPr>
              <a:t>f</a:t>
            </a:r>
            <a:r>
              <a:rPr lang="en-US" altLang="zh-CN" sz="2600" dirty="0" smtClean="0">
                <a:solidFill>
                  <a:schemeClr val="tx1"/>
                </a:solidFill>
              </a:rPr>
              <a:t>or the CEPC Accelerator </a:t>
            </a:r>
            <a:r>
              <a:rPr lang="en-US" altLang="zh-CN" sz="2600" dirty="0">
                <a:solidFill>
                  <a:schemeClr val="tx1"/>
                </a:solidFill>
              </a:rPr>
              <a:t>P</a:t>
            </a:r>
            <a:r>
              <a:rPr lang="en-US" altLang="zh-CN" sz="2600" dirty="0" smtClean="0">
                <a:solidFill>
                  <a:schemeClr val="tx1"/>
                </a:solidFill>
              </a:rPr>
              <a:t>hysics </a:t>
            </a:r>
            <a:r>
              <a:rPr lang="en-US" altLang="zh-CN" sz="2600" dirty="0">
                <a:solidFill>
                  <a:schemeClr val="tx1"/>
                </a:solidFill>
              </a:rPr>
              <a:t>G</a:t>
            </a:r>
            <a:r>
              <a:rPr lang="en-US" altLang="zh-CN" sz="2600" dirty="0" smtClean="0">
                <a:solidFill>
                  <a:schemeClr val="tx1"/>
                </a:solidFill>
              </a:rPr>
              <a:t>roup</a:t>
            </a:r>
          </a:p>
          <a:p>
            <a:endParaRPr lang="en-US" altLang="zh-CN" sz="2600" dirty="0" smtClean="0">
              <a:solidFill>
                <a:schemeClr val="tx1"/>
              </a:solidFill>
            </a:endParaRPr>
          </a:p>
          <a:p>
            <a:r>
              <a:rPr lang="en-US" altLang="zh-CN" sz="2200" dirty="0" smtClean="0">
                <a:solidFill>
                  <a:schemeClr val="tx1"/>
                </a:solidFill>
              </a:rPr>
              <a:t>The Institute of High Energy Physics, Chinese Academy of Sciences </a:t>
            </a:r>
          </a:p>
          <a:p>
            <a:r>
              <a:rPr lang="en-US" altLang="zh-CN" sz="2200" dirty="0">
                <a:solidFill>
                  <a:schemeClr val="tx1"/>
                </a:solidFill>
              </a:rPr>
              <a:t>CEPC </a:t>
            </a:r>
            <a:r>
              <a:rPr lang="en-US" altLang="zh-CN" sz="2200" dirty="0" smtClean="0">
                <a:solidFill>
                  <a:schemeClr val="tx1"/>
                </a:solidFill>
              </a:rPr>
              <a:t>Workshop-EU edition</a:t>
            </a:r>
          </a:p>
          <a:p>
            <a:r>
              <a:rPr lang="en-US" altLang="zh-CN" sz="2200" dirty="0" smtClean="0">
                <a:solidFill>
                  <a:schemeClr val="tx1"/>
                </a:solidFill>
              </a:rPr>
              <a:t>15-17 April 2019, Oxford</a:t>
            </a:r>
            <a:endParaRPr lang="en-US" altLang="zh-CN" sz="2200" dirty="0">
              <a:solidFill>
                <a:schemeClr val="tx1"/>
              </a:solidFill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94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>
            <a:spLocks/>
          </p:cNvSpPr>
          <p:nvPr/>
        </p:nvSpPr>
        <p:spPr>
          <a:xfrm>
            <a:off x="457200" y="699542"/>
            <a:ext cx="8686800" cy="97210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 smtClean="0"/>
              <a:t>Larger </a:t>
            </a:r>
            <a:r>
              <a:rPr lang="en-US" altLang="zh-CN" sz="1800" dirty="0" smtClean="0">
                <a:sym typeface="Symbol"/>
              </a:rPr>
              <a:t>x at injection point </a:t>
            </a:r>
          </a:p>
          <a:p>
            <a:pPr lvl="1"/>
            <a:r>
              <a:rPr lang="en-US" altLang="zh-CN" sz="1800" dirty="0">
                <a:sym typeface="Symbol"/>
              </a:rPr>
              <a:t>x increased from 600m to </a:t>
            </a:r>
            <a:r>
              <a:rPr lang="en-US" altLang="zh-CN" sz="1800" dirty="0" smtClean="0">
                <a:sym typeface="Symbol"/>
              </a:rPr>
              <a:t>1800m</a:t>
            </a:r>
          </a:p>
          <a:p>
            <a:pPr lvl="1"/>
            <a:r>
              <a:rPr lang="en-US" altLang="zh-CN" sz="1800" dirty="0" smtClean="0">
                <a:sym typeface="Symbol"/>
              </a:rPr>
              <a:t>Increased horizontal chromaticity is small and the results of DA are almost the same.</a:t>
            </a:r>
            <a:endParaRPr lang="en-US" altLang="zh-CN" sz="1800" dirty="0">
              <a:sym typeface="Symbol"/>
            </a:endParaRPr>
          </a:p>
        </p:txBody>
      </p:sp>
      <p:pic>
        <p:nvPicPr>
          <p:cNvPr id="14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6723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标题 1"/>
          <p:cNvSpPr txBox="1">
            <a:spLocks/>
          </p:cNvSpPr>
          <p:nvPr/>
        </p:nvSpPr>
        <p:spPr>
          <a:xfrm>
            <a:off x="457200" y="51470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 dirty="0" smtClean="0">
                <a:solidFill>
                  <a:srgbClr val="0070C0"/>
                </a:solidFill>
              </a:rPr>
              <a:t>Reduction of dynamic aperture requirement </a:t>
            </a:r>
            <a:br>
              <a:rPr lang="en-US" altLang="zh-CN" sz="2000" b="1" dirty="0" smtClean="0">
                <a:solidFill>
                  <a:srgbClr val="0070C0"/>
                </a:solidFill>
              </a:rPr>
            </a:br>
            <a:r>
              <a:rPr lang="en-US" altLang="zh-CN" sz="2000" b="1" dirty="0" smtClean="0">
                <a:solidFill>
                  <a:srgbClr val="0070C0"/>
                </a:solidFill>
              </a:rPr>
              <a:t>from injection (cont.)</a:t>
            </a:r>
            <a:endParaRPr lang="en-US" altLang="zh-CN" sz="2000" b="1" dirty="0">
              <a:solidFill>
                <a:srgbClr val="0070C0"/>
              </a:solidFill>
            </a:endParaRPr>
          </a:p>
        </p:txBody>
      </p:sp>
      <p:pic>
        <p:nvPicPr>
          <p:cNvPr id="18" name="Picture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63638"/>
            <a:ext cx="2520280" cy="169218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7833"/>
            <a:ext cx="2520280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11792"/>
            <a:ext cx="2476815" cy="1600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3311792"/>
            <a:ext cx="2569051" cy="158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01331"/>
            <a:ext cx="2548823" cy="155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215" y="1601331"/>
            <a:ext cx="2591233" cy="1546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/>
          <p:nvPr/>
        </p:nvSpPr>
        <p:spPr>
          <a:xfrm>
            <a:off x="6461167" y="4825484"/>
            <a:ext cx="19992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*based on </a:t>
            </a:r>
            <a:r>
              <a:rPr lang="en-US" altLang="zh-CN" sz="1600" dirty="0"/>
              <a:t>CDR lattice</a:t>
            </a:r>
          </a:p>
        </p:txBody>
      </p:sp>
    </p:spTree>
    <p:extLst>
      <p:ext uri="{BB962C8B-B14F-4D97-AF65-F5344CB8AC3E}">
        <p14:creationId xmlns:p14="http://schemas.microsoft.com/office/powerpoint/2010/main" val="109336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2" descr="图片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987574"/>
            <a:ext cx="3888433" cy="94318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标题 1"/>
          <p:cNvSpPr txBox="1">
            <a:spLocks/>
          </p:cNvSpPr>
          <p:nvPr/>
        </p:nvSpPr>
        <p:spPr>
          <a:xfrm>
            <a:off x="457200" y="267494"/>
            <a:ext cx="8229600" cy="37851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b="1" dirty="0">
                <a:solidFill>
                  <a:srgbClr val="0070C0"/>
                </a:solidFill>
              </a:rPr>
              <a:t>Maximization of the </a:t>
            </a:r>
            <a:r>
              <a:rPr lang="en-US" altLang="zh-CN" sz="1800" b="1" dirty="0" smtClean="0">
                <a:solidFill>
                  <a:srgbClr val="0070C0"/>
                </a:solidFill>
              </a:rPr>
              <a:t>bend </a:t>
            </a:r>
            <a:r>
              <a:rPr lang="en-US" altLang="zh-CN" sz="1800" b="1" dirty="0">
                <a:solidFill>
                  <a:srgbClr val="0070C0"/>
                </a:solidFill>
              </a:rPr>
              <a:t>filling </a:t>
            </a:r>
            <a:r>
              <a:rPr lang="en-US" altLang="zh-CN" sz="1800" b="1" dirty="0" smtClean="0">
                <a:solidFill>
                  <a:srgbClr val="0070C0"/>
                </a:solidFill>
              </a:rPr>
              <a:t>factor in the ARC 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95537" y="3732349"/>
            <a:ext cx="5184575" cy="711609"/>
            <a:chOff x="395537" y="3900172"/>
            <a:chExt cx="5184575" cy="71160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3900172"/>
              <a:ext cx="5184575" cy="423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矩形 77"/>
            <p:cNvSpPr/>
            <p:nvPr/>
          </p:nvSpPr>
          <p:spPr>
            <a:xfrm>
              <a:off x="467544" y="4368642"/>
              <a:ext cx="4968552" cy="24313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39552" y="4350171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1.1m+L+0.7m</a:t>
              </a:r>
              <a:endParaRPr lang="zh-CN" altLang="en-US" sz="11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835696" y="4350171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1.1m+L+0.7m</a:t>
              </a:r>
              <a:endParaRPr lang="zh-CN" altLang="en-US" sz="11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31840" y="4350171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1.1m+L+0.7m</a:t>
              </a:r>
              <a:endParaRPr lang="zh-CN" altLang="en-US" sz="11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355976" y="4350171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1.1m+L+0.7m</a:t>
              </a:r>
              <a:endParaRPr lang="zh-CN" altLang="en-US" sz="1100" b="1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580112" y="3419584"/>
            <a:ext cx="288032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Bend: L -&gt; L+0.7m, L+1.8m</a:t>
            </a:r>
          </a:p>
          <a:p>
            <a:r>
              <a:rPr lang="en-US" altLang="zh-CN" sz="1400" dirty="0" smtClean="0"/>
              <a:t>Quad: 2m -&gt; 3m</a:t>
            </a:r>
          </a:p>
          <a:p>
            <a:r>
              <a:rPr lang="en-US" altLang="zh-CN" sz="1400" dirty="0" smtClean="0"/>
              <a:t>SF: 0.7m</a:t>
            </a:r>
          </a:p>
          <a:p>
            <a:r>
              <a:rPr lang="en-US" altLang="zh-CN" sz="1400" dirty="0"/>
              <a:t>SD: </a:t>
            </a:r>
            <a:r>
              <a:rPr lang="en-US" altLang="zh-CN" sz="1400" dirty="0" smtClean="0"/>
              <a:t>1.4m</a:t>
            </a:r>
          </a:p>
          <a:p>
            <a:r>
              <a:rPr lang="en-US" altLang="zh-CN" sz="1400" dirty="0" smtClean="0"/>
              <a:t>Corr: 0.3m (drift 0.15m)</a:t>
            </a:r>
          </a:p>
          <a:p>
            <a:r>
              <a:rPr lang="en-US" altLang="zh-CN" sz="1400" dirty="0" smtClean="0"/>
              <a:t>Drift: 0.2m</a:t>
            </a:r>
            <a:endParaRPr lang="zh-CN" altLang="en-US" sz="1400" dirty="0"/>
          </a:p>
        </p:txBody>
      </p:sp>
      <p:pic>
        <p:nvPicPr>
          <p:cNvPr id="37" name="Picture 8" descr="logo_main20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Administrator\Desktop\1111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6723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323528" y="2223528"/>
            <a:ext cx="8748464" cy="1116503"/>
            <a:chOff x="323528" y="2223528"/>
            <a:chExt cx="8748464" cy="1116503"/>
          </a:xfrm>
        </p:grpSpPr>
        <p:grpSp>
          <p:nvGrpSpPr>
            <p:cNvPr id="70" name="组合 69"/>
            <p:cNvGrpSpPr/>
            <p:nvPr/>
          </p:nvGrpSpPr>
          <p:grpSpPr>
            <a:xfrm>
              <a:off x="323528" y="2496434"/>
              <a:ext cx="8352928" cy="579372"/>
              <a:chOff x="251520" y="824473"/>
              <a:chExt cx="8352928" cy="899717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824473"/>
                <a:ext cx="8352928" cy="660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323528" y="1272784"/>
                <a:ext cx="648072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/>
                  <a:t>SF</a:t>
                </a:r>
                <a:endParaRPr lang="zh-CN" altLang="en-US" sz="16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563888" y="1272784"/>
                <a:ext cx="648072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/>
                  <a:t>SF</a:t>
                </a:r>
                <a:endParaRPr lang="zh-CN" altLang="en-US" sz="16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427984" y="1272784"/>
                <a:ext cx="648072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/>
                  <a:t>SD</a:t>
                </a:r>
                <a:endParaRPr lang="zh-CN" altLang="en-US" sz="16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668344" y="1272784"/>
                <a:ext cx="648072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/>
                  <a:t>SD</a:t>
                </a:r>
                <a:endParaRPr lang="zh-CN" altLang="en-US" sz="1600" dirty="0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611560" y="3075806"/>
              <a:ext cx="648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L+0.7m</a:t>
              </a:r>
              <a:endParaRPr lang="zh-CN" altLang="en-US" sz="1100" b="1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851920" y="3075806"/>
              <a:ext cx="648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L+0.7m</a:t>
              </a:r>
              <a:endParaRPr lang="zh-CN" altLang="en-US" sz="1100" b="1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644008" y="3075806"/>
              <a:ext cx="648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L+0.7m</a:t>
              </a:r>
              <a:endParaRPr lang="zh-CN" altLang="en-US" sz="1100" b="1" dirty="0"/>
            </a:p>
          </p:txBody>
        </p:sp>
        <p:sp>
          <p:nvSpPr>
            <p:cNvPr id="4" name="矩形 3"/>
            <p:cNvSpPr/>
            <p:nvPr/>
          </p:nvSpPr>
          <p:spPr>
            <a:xfrm>
              <a:off x="539552" y="3096892"/>
              <a:ext cx="7992888" cy="24313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87624" y="3075806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1.1m+L+0.7m</a:t>
              </a:r>
              <a:endParaRPr lang="zh-CN" altLang="en-US" sz="11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51720" y="3075806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1.1m+L+0.7m</a:t>
              </a:r>
              <a:endParaRPr lang="zh-CN" altLang="en-US" sz="11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915816" y="3075806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1.1m+L+0.7m</a:t>
              </a:r>
              <a:endParaRPr lang="zh-CN" altLang="en-US" sz="11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292080" y="3075806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1.1m+L+0.7m</a:t>
              </a:r>
              <a:endParaRPr lang="zh-CN" altLang="en-US" sz="11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56176" y="3075806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1.1m+L+0.7m</a:t>
              </a:r>
              <a:endParaRPr lang="zh-CN" altLang="en-US" sz="11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020272" y="3075806"/>
              <a:ext cx="11521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1.1m+L+0.7m</a:t>
              </a:r>
              <a:endParaRPr lang="zh-CN" altLang="en-US" sz="11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956376" y="3075806"/>
              <a:ext cx="648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 smtClean="0"/>
                <a:t>L+0.7m</a:t>
              </a:r>
              <a:endParaRPr lang="zh-CN" altLang="en-US" sz="11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71600" y="2223904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Corr</a:t>
              </a:r>
              <a:endParaRPr lang="zh-CN" altLang="en-US" sz="1600" dirty="0"/>
            </a:p>
          </p:txBody>
        </p:sp>
        <p:sp>
          <p:nvSpPr>
            <p:cNvPr id="39" name="TextBox 4"/>
            <p:cNvSpPr txBox="1"/>
            <p:nvPr/>
          </p:nvSpPr>
          <p:spPr>
            <a:xfrm>
              <a:off x="8207896" y="2223528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Corr</a:t>
              </a:r>
              <a:endParaRPr lang="zh-CN" altLang="en-US" sz="1600" dirty="0"/>
            </a:p>
          </p:txBody>
        </p:sp>
        <p:sp>
          <p:nvSpPr>
            <p:cNvPr id="41" name="TextBox 4"/>
            <p:cNvSpPr txBox="1"/>
            <p:nvPr/>
          </p:nvSpPr>
          <p:spPr>
            <a:xfrm>
              <a:off x="1763688" y="223319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Corr</a:t>
              </a:r>
              <a:endParaRPr lang="zh-CN" altLang="en-US" sz="1600" dirty="0"/>
            </a:p>
          </p:txBody>
        </p:sp>
        <p:sp>
          <p:nvSpPr>
            <p:cNvPr id="43" name="TextBox 4"/>
            <p:cNvSpPr txBox="1"/>
            <p:nvPr/>
          </p:nvSpPr>
          <p:spPr>
            <a:xfrm>
              <a:off x="2627784" y="223319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Corr</a:t>
              </a:r>
              <a:endParaRPr lang="zh-CN" altLang="en-US" sz="1600" dirty="0"/>
            </a:p>
          </p:txBody>
        </p:sp>
        <p:sp>
          <p:nvSpPr>
            <p:cNvPr id="45" name="TextBox 4"/>
            <p:cNvSpPr txBox="1"/>
            <p:nvPr/>
          </p:nvSpPr>
          <p:spPr>
            <a:xfrm>
              <a:off x="3419872" y="223319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Corr</a:t>
              </a:r>
              <a:endParaRPr lang="zh-CN" altLang="en-US" sz="1600" dirty="0"/>
            </a:p>
          </p:txBody>
        </p:sp>
        <p:sp>
          <p:nvSpPr>
            <p:cNvPr id="47" name="TextBox 4"/>
            <p:cNvSpPr txBox="1"/>
            <p:nvPr/>
          </p:nvSpPr>
          <p:spPr>
            <a:xfrm>
              <a:off x="4211960" y="223319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Corr</a:t>
              </a:r>
              <a:endParaRPr lang="zh-CN" altLang="en-US" sz="1600" dirty="0"/>
            </a:p>
          </p:txBody>
        </p:sp>
        <p:sp>
          <p:nvSpPr>
            <p:cNvPr id="49" name="TextBox 4"/>
            <p:cNvSpPr txBox="1"/>
            <p:nvPr/>
          </p:nvSpPr>
          <p:spPr>
            <a:xfrm>
              <a:off x="5076056" y="223319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Corr</a:t>
              </a:r>
              <a:endParaRPr lang="zh-CN" altLang="en-US" sz="1600" dirty="0"/>
            </a:p>
          </p:txBody>
        </p:sp>
        <p:sp>
          <p:nvSpPr>
            <p:cNvPr id="51" name="TextBox 4"/>
            <p:cNvSpPr txBox="1"/>
            <p:nvPr/>
          </p:nvSpPr>
          <p:spPr>
            <a:xfrm>
              <a:off x="5868144" y="223319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Corr</a:t>
              </a:r>
              <a:endParaRPr lang="zh-CN" altLang="en-US" sz="1600" dirty="0"/>
            </a:p>
          </p:txBody>
        </p:sp>
        <p:sp>
          <p:nvSpPr>
            <p:cNvPr id="54" name="TextBox 4"/>
            <p:cNvSpPr txBox="1"/>
            <p:nvPr/>
          </p:nvSpPr>
          <p:spPr>
            <a:xfrm>
              <a:off x="6660232" y="223319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Corr</a:t>
              </a:r>
              <a:endParaRPr lang="zh-CN" altLang="en-US" sz="1600" dirty="0"/>
            </a:p>
          </p:txBody>
        </p:sp>
        <p:sp>
          <p:nvSpPr>
            <p:cNvPr id="56" name="TextBox 4"/>
            <p:cNvSpPr txBox="1"/>
            <p:nvPr/>
          </p:nvSpPr>
          <p:spPr>
            <a:xfrm>
              <a:off x="7452320" y="2233196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/>
                <a:t>Corr</a:t>
              </a:r>
              <a:endParaRPr lang="zh-CN" altLang="en-US" sz="1600" dirty="0"/>
            </a:p>
          </p:txBody>
        </p:sp>
      </p:grp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54" y="997205"/>
            <a:ext cx="3708412" cy="9335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右箭头 14"/>
          <p:cNvSpPr/>
          <p:nvPr/>
        </p:nvSpPr>
        <p:spPr>
          <a:xfrm>
            <a:off x="4283968" y="1275606"/>
            <a:ext cx="144016" cy="2880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TextBox 4"/>
          <p:cNvSpPr txBox="1"/>
          <p:nvPr/>
        </p:nvSpPr>
        <p:spPr>
          <a:xfrm>
            <a:off x="1403648" y="3529340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Corr</a:t>
            </a:r>
            <a:endParaRPr lang="zh-CN" altLang="en-US" sz="1600" dirty="0"/>
          </a:p>
        </p:txBody>
      </p:sp>
      <p:sp>
        <p:nvSpPr>
          <p:cNvPr id="62" name="TextBox 4"/>
          <p:cNvSpPr txBox="1"/>
          <p:nvPr/>
        </p:nvSpPr>
        <p:spPr>
          <a:xfrm>
            <a:off x="2555776" y="3529340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Corr</a:t>
            </a:r>
            <a:endParaRPr lang="zh-CN" altLang="en-US" sz="1600" dirty="0"/>
          </a:p>
        </p:txBody>
      </p:sp>
      <p:sp>
        <p:nvSpPr>
          <p:cNvPr id="63" name="TextBox 4"/>
          <p:cNvSpPr txBox="1"/>
          <p:nvPr/>
        </p:nvSpPr>
        <p:spPr>
          <a:xfrm>
            <a:off x="3851920" y="3529340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Corr</a:t>
            </a:r>
            <a:endParaRPr lang="zh-CN" altLang="en-US" sz="1600" dirty="0"/>
          </a:p>
        </p:txBody>
      </p:sp>
      <p:sp>
        <p:nvSpPr>
          <p:cNvPr id="64" name="TextBox 4"/>
          <p:cNvSpPr txBox="1"/>
          <p:nvPr/>
        </p:nvSpPr>
        <p:spPr>
          <a:xfrm>
            <a:off x="5076056" y="3507854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Corr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94364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518864" y="-2053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 smtClean="0">
                <a:solidFill>
                  <a:srgbClr val="0070C0"/>
                </a:solidFill>
              </a:rPr>
              <a:t>Optics design of Interaction region</a:t>
            </a:r>
            <a:endParaRPr lang="en-US" altLang="zh-CN" sz="2800" b="1" dirty="0">
              <a:solidFill>
                <a:srgbClr val="0070C0"/>
              </a:solidFill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67544" y="627534"/>
            <a:ext cx="8712968" cy="12241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 smtClean="0"/>
              <a:t>local chromaticity correction of both </a:t>
            </a:r>
            <a:r>
              <a:rPr lang="en-US" altLang="zh-CN" sz="1600" dirty="0"/>
              <a:t>plane, </a:t>
            </a:r>
            <a:r>
              <a:rPr lang="en-US" altLang="zh-CN" sz="1600" dirty="0" smtClean="0"/>
              <a:t>asymmetric layout </a:t>
            </a:r>
            <a:r>
              <a:rPr lang="en-US" altLang="zh-CN" sz="1000" dirty="0" smtClean="0"/>
              <a:t>1)</a:t>
            </a:r>
            <a:r>
              <a:rPr lang="en-US" altLang="zh-CN" sz="1600" dirty="0" smtClean="0"/>
              <a:t>, crab-waist collision </a:t>
            </a:r>
            <a:r>
              <a:rPr lang="en-US" altLang="zh-CN" sz="1000" dirty="0" smtClean="0"/>
              <a:t>2)</a:t>
            </a:r>
            <a:endParaRPr lang="en-US" altLang="zh-CN" sz="1600" dirty="0" smtClean="0"/>
          </a:p>
          <a:p>
            <a:r>
              <a:rPr lang="en-US" altLang="zh-CN" sz="1600" dirty="0" smtClean="0"/>
              <a:t>L</a:t>
            </a:r>
            <a:r>
              <a:rPr lang="en-US" altLang="zh-CN" sz="1600" dirty="0"/>
              <a:t>*=2.2m, </a:t>
            </a:r>
            <a:r>
              <a:rPr lang="en-US" altLang="zh-CN" sz="1600" dirty="0" smtClean="0">
                <a:sym typeface="Symbol"/>
              </a:rPr>
              <a:t></a:t>
            </a:r>
            <a:r>
              <a:rPr lang="en-US" altLang="zh-CN" sz="1600" kern="0" baseline="-25000" dirty="0" smtClean="0">
                <a:solidFill>
                  <a:sysClr val="windowText" lastClr="000000"/>
                </a:solidFill>
              </a:rPr>
              <a:t>C </a:t>
            </a:r>
            <a:r>
              <a:rPr lang="en-US" altLang="zh-CN" sz="1600" dirty="0" smtClean="0"/>
              <a:t>=</a:t>
            </a:r>
            <a:r>
              <a:rPr lang="en-US" altLang="zh-CN" sz="1600" dirty="0"/>
              <a:t>33mrad, </a:t>
            </a:r>
            <a:r>
              <a:rPr lang="en-US" altLang="zh-CN" sz="1600" b="1" dirty="0" smtClean="0"/>
              <a:t>G</a:t>
            </a:r>
            <a:r>
              <a:rPr lang="en-US" altLang="zh-CN" sz="1600" b="1" kern="0" baseline="-25000" dirty="0" smtClean="0">
                <a:solidFill>
                  <a:sysClr val="windowText" lastClr="000000"/>
                </a:solidFill>
              </a:rPr>
              <a:t>QD0 </a:t>
            </a:r>
            <a:r>
              <a:rPr lang="en-US" altLang="zh-CN" sz="1600" b="1" dirty="0" smtClean="0"/>
              <a:t>=77 T/m, G</a:t>
            </a:r>
            <a:r>
              <a:rPr lang="en-US" altLang="zh-CN" sz="1600" b="1" kern="0" baseline="-25000" dirty="0" smtClean="0">
                <a:solidFill>
                  <a:sysClr val="windowText" lastClr="000000"/>
                </a:solidFill>
              </a:rPr>
              <a:t>QF1 </a:t>
            </a:r>
            <a:r>
              <a:rPr lang="en-US" altLang="zh-CN" sz="1600" b="1" dirty="0" smtClean="0"/>
              <a:t>=63 T/m</a:t>
            </a:r>
            <a:r>
              <a:rPr lang="en-US" altLang="zh-CN" sz="1600" b="1" dirty="0"/>
              <a:t>, </a:t>
            </a:r>
            <a:r>
              <a:rPr lang="en-US" altLang="zh-CN" sz="1600" b="1" dirty="0" smtClean="0"/>
              <a:t>L</a:t>
            </a:r>
            <a:r>
              <a:rPr lang="en-US" altLang="zh-CN" sz="1600" b="1" kern="0" baseline="-25000" dirty="0" smtClean="0">
                <a:solidFill>
                  <a:sysClr val="windowText" lastClr="000000"/>
                </a:solidFill>
              </a:rPr>
              <a:t>QD0 </a:t>
            </a:r>
            <a:r>
              <a:rPr lang="en-US" altLang="zh-CN" sz="1600" b="1" dirty="0" smtClean="0"/>
              <a:t>=3.0m, L</a:t>
            </a:r>
            <a:r>
              <a:rPr lang="en-US" altLang="zh-CN" sz="1600" b="1" kern="0" baseline="-25000" dirty="0" smtClean="0">
                <a:solidFill>
                  <a:sysClr val="windowText" lastClr="000000"/>
                </a:solidFill>
              </a:rPr>
              <a:t>QF1 </a:t>
            </a:r>
            <a:r>
              <a:rPr lang="en-US" altLang="zh-CN" sz="1600" b="1" dirty="0" smtClean="0"/>
              <a:t>=2.0m</a:t>
            </a:r>
            <a:r>
              <a:rPr lang="en-US" altLang="zh-CN" sz="1600" dirty="0" smtClean="0"/>
              <a:t> </a:t>
            </a:r>
            <a:endParaRPr lang="en-US" altLang="zh-CN" sz="1600" dirty="0"/>
          </a:p>
          <a:p>
            <a:r>
              <a:rPr lang="en-US" altLang="zh-CN" sz="1600" dirty="0" smtClean="0"/>
              <a:t>IP </a:t>
            </a:r>
            <a:r>
              <a:rPr lang="en-US" altLang="zh-CN" sz="1600" dirty="0"/>
              <a:t>upstream </a:t>
            </a:r>
            <a:r>
              <a:rPr lang="en-US" altLang="zh-CN" sz="1600" dirty="0" smtClean="0"/>
              <a:t>of IR: </a:t>
            </a:r>
            <a:r>
              <a:rPr lang="en-US" altLang="zh-CN" sz="1600" dirty="0"/>
              <a:t>Ec &lt; </a:t>
            </a:r>
            <a:r>
              <a:rPr lang="en-US" altLang="zh-CN" sz="1600" dirty="0" smtClean="0"/>
              <a:t>120 </a:t>
            </a:r>
            <a:r>
              <a:rPr lang="en-US" altLang="zh-CN" sz="1600" dirty="0"/>
              <a:t>keV within </a:t>
            </a:r>
            <a:r>
              <a:rPr lang="en-US" altLang="zh-CN" sz="1600" dirty="0" smtClean="0"/>
              <a:t>400m, last </a:t>
            </a:r>
            <a:r>
              <a:rPr lang="en-US" altLang="zh-CN" sz="1600" dirty="0"/>
              <a:t>bend Ec =</a:t>
            </a:r>
            <a:r>
              <a:rPr lang="en-US" altLang="zh-CN" sz="1600" dirty="0" smtClean="0"/>
              <a:t> 45 keV</a:t>
            </a:r>
          </a:p>
          <a:p>
            <a:r>
              <a:rPr lang="en-US" altLang="zh-CN" sz="1600" dirty="0"/>
              <a:t>IP downstream </a:t>
            </a:r>
            <a:r>
              <a:rPr lang="en-US" altLang="zh-CN" sz="1600" dirty="0" smtClean="0"/>
              <a:t>of IR</a:t>
            </a:r>
            <a:r>
              <a:rPr lang="en-US" altLang="zh-CN" sz="1600" dirty="0"/>
              <a:t>: Ec &lt; 300 keV within 250m, last bend </a:t>
            </a:r>
            <a:r>
              <a:rPr lang="en-US" altLang="zh-CN" sz="1600" dirty="0" smtClean="0"/>
              <a:t>Ec = 97 keV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724128" y="4630365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/>
              <a:t>1) K. Oide et al., ICHEP16.</a:t>
            </a:r>
          </a:p>
          <a:p>
            <a:r>
              <a:rPr lang="en-GB" altLang="zh-CN" sz="800" dirty="0" smtClean="0"/>
              <a:t>2) M</a:t>
            </a:r>
            <a:r>
              <a:rPr lang="en-GB" altLang="zh-CN" sz="800" dirty="0"/>
              <a:t>. Zobov et al., Phys. Rev. Lett. 104, 174801(2010</a:t>
            </a:r>
            <a:r>
              <a:rPr lang="en-GB" altLang="zh-CN" sz="800" dirty="0" smtClean="0"/>
              <a:t>).</a:t>
            </a:r>
          </a:p>
        </p:txBody>
      </p:sp>
      <p:pic>
        <p:nvPicPr>
          <p:cNvPr id="16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5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3478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7704" y="1985578"/>
            <a:ext cx="4752528" cy="237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32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229600" cy="857250"/>
          </a:xfrm>
        </p:spPr>
        <p:txBody>
          <a:bodyPr>
            <a:normAutofit/>
          </a:bodyPr>
          <a:lstStyle/>
          <a:p>
            <a:r>
              <a:rPr lang="en-US" altLang="zh-CN" sz="3200" b="1" dirty="0" smtClean="0">
                <a:solidFill>
                  <a:srgbClr val="0070C0"/>
                </a:solidFill>
              </a:rPr>
              <a:t>Optics</a:t>
            </a:r>
            <a:r>
              <a:rPr lang="zh-CN" altLang="en-US" sz="3200" b="1" dirty="0" smtClean="0">
                <a:solidFill>
                  <a:srgbClr val="0070C0"/>
                </a:solidFill>
              </a:rPr>
              <a:t> </a:t>
            </a:r>
            <a:r>
              <a:rPr lang="en-US" altLang="zh-CN" sz="3200" b="1" dirty="0" smtClean="0">
                <a:solidFill>
                  <a:srgbClr val="0070C0"/>
                </a:solidFill>
              </a:rPr>
              <a:t>design of ARC region</a:t>
            </a:r>
            <a:endParaRPr lang="zh-CN" altLang="en-US" sz="3200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17" name="内容占位符 2"/>
          <p:cNvSpPr>
            <a:spLocks noGrp="1"/>
          </p:cNvSpPr>
          <p:nvPr>
            <p:ph idx="1"/>
          </p:nvPr>
        </p:nvSpPr>
        <p:spPr>
          <a:xfrm>
            <a:off x="683568" y="681540"/>
            <a:ext cx="8208912" cy="890335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sz="1800" dirty="0">
                <a:sym typeface="Symbol"/>
              </a:rPr>
              <a:t>FODO cell, </a:t>
            </a:r>
            <a:r>
              <a:rPr lang="en-US" altLang="zh-CN" sz="1800" dirty="0"/>
              <a:t>90</a:t>
            </a:r>
            <a:r>
              <a:rPr lang="en-US" altLang="zh-CN" sz="1800" dirty="0">
                <a:sym typeface="Symbol"/>
              </a:rPr>
              <a:t></a:t>
            </a:r>
            <a:r>
              <a:rPr lang="en-US" altLang="zh-CN" sz="1800" dirty="0"/>
              <a:t>/90</a:t>
            </a:r>
            <a:r>
              <a:rPr lang="en-US" altLang="zh-CN" sz="1800" dirty="0">
                <a:sym typeface="Symbol"/>
              </a:rPr>
              <a:t>, non-interleaved sextupole scheme, period =</a:t>
            </a:r>
            <a:r>
              <a:rPr lang="en-US" altLang="zh-CN" sz="1800" dirty="0" smtClean="0">
                <a:sym typeface="Symbol"/>
              </a:rPr>
              <a:t>5cells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sz="1800" dirty="0" smtClean="0">
                <a:sym typeface="Symbol"/>
              </a:rPr>
              <a:t>Cell length reduced from 69m to 62m </a:t>
            </a:r>
            <a:endParaRPr lang="en-US" altLang="zh-CN" sz="1800" dirty="0">
              <a:sym typeface="Symbol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8336" y="3941643"/>
            <a:ext cx="7578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Twin-aperture of dipoles and </a:t>
            </a:r>
            <a:r>
              <a:rPr lang="en-US" altLang="zh-CN" dirty="0" smtClean="0"/>
              <a:t>quadrupoles* is </a:t>
            </a:r>
            <a:r>
              <a:rPr lang="en-US" altLang="zh-CN" dirty="0"/>
              <a:t>adopt in the arc region to reduce the their power. The distance between two beams is 0.35m.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55904" y="4504075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*Ref: A</a:t>
            </a:r>
            <a:r>
              <a:rPr lang="en-US" altLang="zh-CN" sz="1000" dirty="0"/>
              <a:t>. </a:t>
            </a:r>
            <a:r>
              <a:rPr lang="en-US" altLang="zh-CN" sz="1000" dirty="0" smtClean="0"/>
              <a:t>Milanese,</a:t>
            </a:r>
            <a:endParaRPr lang="en-US" altLang="zh-CN" sz="1000" dirty="0"/>
          </a:p>
          <a:p>
            <a:r>
              <a:rPr lang="en-US" altLang="zh-CN" sz="1000" dirty="0" smtClean="0"/>
              <a:t>PRAB </a:t>
            </a:r>
            <a:r>
              <a:rPr lang="en-US" altLang="zh-CN" sz="1000" dirty="0"/>
              <a:t>19, 112401 (2016</a:t>
            </a:r>
            <a:r>
              <a:rPr lang="en-US" altLang="zh-CN" sz="1000" b="1" dirty="0" smtClean="0"/>
              <a:t>)</a:t>
            </a:r>
            <a:endParaRPr lang="en-US" altLang="zh-CN" sz="1000" b="1" dirty="0"/>
          </a:p>
        </p:txBody>
      </p:sp>
      <p:pic>
        <p:nvPicPr>
          <p:cNvPr id="19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5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3478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768" y="1568643"/>
            <a:ext cx="3431698" cy="222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457200" y="141480"/>
            <a:ext cx="8229600" cy="486054"/>
          </a:xfrm>
        </p:spPr>
        <p:txBody>
          <a:bodyPr>
            <a:no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</a:rPr>
              <a:t>Optics design of RF region</a:t>
            </a:r>
            <a:endParaRPr lang="zh-CN" altLang="en-US" sz="2800" b="1" dirty="0">
              <a:solidFill>
                <a:srgbClr val="0070C0"/>
              </a:solidFill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755576" y="628221"/>
            <a:ext cx="8136904" cy="165549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 smtClean="0"/>
              <a:t>Common RF cavities for e- and e+ ring (Higgs)</a:t>
            </a:r>
          </a:p>
          <a:p>
            <a:r>
              <a:rPr lang="en-US" altLang="zh-CN" sz="1400" dirty="0"/>
              <a:t>RF region divided into two sections for bypassing half numbers of cavities in </a:t>
            </a:r>
            <a:r>
              <a:rPr lang="en-US" altLang="zh-CN" sz="1400" dirty="0" smtClean="0"/>
              <a:t>W&amp;Z mode</a:t>
            </a:r>
          </a:p>
          <a:p>
            <a:r>
              <a:rPr lang="en-US" altLang="zh-CN" sz="1400" dirty="0" smtClean="0"/>
              <a:t>An </a:t>
            </a:r>
            <a:r>
              <a:rPr lang="en-US" altLang="zh-CN" sz="1400" dirty="0"/>
              <a:t>electrostatic separator combined with a dipole magnet to avoid bending of incoming beam (ref: K. Oide, ICHEP16)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sz="1400" dirty="0" smtClean="0"/>
              <a:t>The </a:t>
            </a:r>
            <a:r>
              <a:rPr lang="en-US" altLang="zh-CN" sz="1400" dirty="0"/>
              <a:t>radiation </a:t>
            </a:r>
            <a:r>
              <a:rPr lang="en-US" altLang="zh-CN" sz="1400" dirty="0" smtClean="0"/>
              <a:t>due to imperfect cancelation from incoming beam is </a:t>
            </a:r>
            <a:r>
              <a:rPr lang="en-US" altLang="zh-CN" sz="1400" dirty="0"/>
              <a:t>tolerable for SCRF cavities. </a:t>
            </a:r>
            <a:endParaRPr lang="en-US" altLang="zh-CN" sz="1400" dirty="0" smtClean="0"/>
          </a:p>
          <a:p>
            <a:r>
              <a:rPr lang="en-US" altLang="zh-CN" sz="1400" dirty="0"/>
              <a:t>S</a:t>
            </a:r>
            <a:r>
              <a:rPr lang="en-US" altLang="zh-CN" sz="1400" dirty="0" smtClean="0"/>
              <a:t>horter </a:t>
            </a:r>
            <a:r>
              <a:rPr lang="en-US" altLang="zh-CN" sz="1400" dirty="0"/>
              <a:t>phase tuning </a:t>
            </a:r>
            <a:r>
              <a:rPr lang="en-US" altLang="zh-CN" sz="1400" dirty="0" smtClean="0"/>
              <a:t>sections to increase the length of ARC region</a:t>
            </a:r>
            <a:endParaRPr lang="en-US" altLang="zh-CN" sz="1400" dirty="0"/>
          </a:p>
          <a:p>
            <a:endParaRPr lang="en-US" altLang="zh-CN" sz="1400" b="1" dirty="0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12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6723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2355726"/>
            <a:ext cx="4459010" cy="2376264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56099"/>
            <a:ext cx="2304253" cy="122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39"/>
          <p:cNvSpPr txBox="1"/>
          <p:nvPr/>
        </p:nvSpPr>
        <p:spPr>
          <a:xfrm>
            <a:off x="5590899" y="2459705"/>
            <a:ext cx="20774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Ec maximum around 19 keV</a:t>
            </a:r>
            <a:endParaRPr lang="zh-CN" altLang="en-US" sz="1100" dirty="0"/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67825"/>
            <a:ext cx="2304253" cy="123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18"/>
          <p:cNvSpPr txBox="1"/>
          <p:nvPr/>
        </p:nvSpPr>
        <p:spPr>
          <a:xfrm>
            <a:off x="5724128" y="3738263"/>
            <a:ext cx="19442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3.4 W for 8 components</a:t>
            </a:r>
          </a:p>
          <a:p>
            <a:r>
              <a:rPr lang="en-US" altLang="zh-CN" sz="1100" dirty="0" smtClean="0"/>
              <a:t>Power of 0.1W may hit when top-up injection</a:t>
            </a:r>
          </a:p>
        </p:txBody>
      </p:sp>
      <p:sp>
        <p:nvSpPr>
          <p:cNvPr id="29" name="矩形 28"/>
          <p:cNvSpPr/>
          <p:nvPr/>
        </p:nvSpPr>
        <p:spPr>
          <a:xfrm>
            <a:off x="7649821" y="3651870"/>
            <a:ext cx="1301525" cy="9387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100" dirty="0" smtClean="0"/>
              <a:t>Esep= 2.0 MV/m</a:t>
            </a:r>
          </a:p>
          <a:p>
            <a:r>
              <a:rPr lang="en-US" altLang="zh-CN" sz="1100" dirty="0" smtClean="0"/>
              <a:t>Bdip=66.7 G</a:t>
            </a:r>
          </a:p>
          <a:p>
            <a:r>
              <a:rPr lang="en-US" altLang="zh-CN" sz="1100" dirty="0" smtClean="0"/>
              <a:t>L= </a:t>
            </a:r>
            <a:r>
              <a:rPr lang="en-US" altLang="zh-CN" sz="1100" dirty="0"/>
              <a:t>(</a:t>
            </a:r>
            <a:r>
              <a:rPr lang="en-US" altLang="zh-CN" sz="1100" dirty="0" smtClean="0"/>
              <a:t>4+1)m</a:t>
            </a:r>
            <a:r>
              <a:rPr lang="en-US" altLang="zh-CN" sz="1100" dirty="0" smtClean="0">
                <a:sym typeface="Symbol"/>
              </a:rPr>
              <a:t></a:t>
            </a:r>
            <a:r>
              <a:rPr lang="en-US" altLang="zh-CN" sz="1100" dirty="0">
                <a:sym typeface="Symbol"/>
              </a:rPr>
              <a:t>8</a:t>
            </a:r>
            <a:endParaRPr lang="en-US" altLang="zh-CN" sz="1100" dirty="0" smtClean="0"/>
          </a:p>
          <a:p>
            <a:r>
              <a:rPr lang="en-US" altLang="zh-CN" sz="1100" dirty="0" smtClean="0">
                <a:sym typeface="Symbol"/>
              </a:rPr>
              <a:t>x= </a:t>
            </a:r>
            <a:r>
              <a:rPr lang="en-US" altLang="zh-CN" sz="1100" dirty="0" smtClean="0"/>
              <a:t>11.1 cm at the entrance of quad</a:t>
            </a:r>
            <a:endParaRPr lang="zh-CN" altLang="en-US" sz="1100" dirty="0"/>
          </a:p>
        </p:txBody>
      </p:sp>
      <p:sp>
        <p:nvSpPr>
          <p:cNvPr id="3" name="右箭头 2"/>
          <p:cNvSpPr/>
          <p:nvPr/>
        </p:nvSpPr>
        <p:spPr>
          <a:xfrm>
            <a:off x="1403648" y="2643758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83568" y="4640237"/>
            <a:ext cx="9621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b="1" dirty="0"/>
              <a:t>phase tuning</a:t>
            </a:r>
            <a:r>
              <a:rPr lang="en-US" altLang="zh-CN" sz="1400" dirty="0"/>
              <a:t> </a:t>
            </a:r>
            <a:endParaRPr lang="zh-CN" altLang="en-US" sz="1400" dirty="0"/>
          </a:p>
        </p:txBody>
      </p:sp>
      <p:sp>
        <p:nvSpPr>
          <p:cNvPr id="17" name="矩形 16"/>
          <p:cNvSpPr/>
          <p:nvPr/>
        </p:nvSpPr>
        <p:spPr>
          <a:xfrm>
            <a:off x="4617989" y="4640237"/>
            <a:ext cx="9621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b="1" dirty="0"/>
              <a:t>phase tuning</a:t>
            </a:r>
            <a:r>
              <a:rPr lang="en-US" altLang="zh-CN" sz="1400" dirty="0"/>
              <a:t> </a:t>
            </a:r>
            <a:endParaRPr lang="zh-CN" altLang="en-US" sz="1400" dirty="0"/>
          </a:p>
        </p:txBody>
      </p:sp>
      <p:sp>
        <p:nvSpPr>
          <p:cNvPr id="18" name="矩形 17"/>
          <p:cNvSpPr/>
          <p:nvPr/>
        </p:nvSpPr>
        <p:spPr>
          <a:xfrm>
            <a:off x="2269485" y="4659982"/>
            <a:ext cx="6463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b="1" dirty="0" smtClean="0"/>
              <a:t>cavities</a:t>
            </a:r>
            <a:r>
              <a:rPr lang="en-US" altLang="zh-CN" sz="1400" dirty="0" smtClean="0"/>
              <a:t> </a:t>
            </a:r>
            <a:endParaRPr lang="zh-CN" altLang="en-US" sz="1400" dirty="0"/>
          </a:p>
        </p:txBody>
      </p:sp>
      <p:sp>
        <p:nvSpPr>
          <p:cNvPr id="19" name="矩形 18"/>
          <p:cNvSpPr/>
          <p:nvPr/>
        </p:nvSpPr>
        <p:spPr>
          <a:xfrm>
            <a:off x="3347864" y="4659982"/>
            <a:ext cx="6463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b="1" dirty="0" smtClean="0"/>
              <a:t>cavities</a:t>
            </a:r>
            <a:r>
              <a:rPr lang="en-US" altLang="zh-CN" sz="1400" dirty="0" smtClean="0"/>
              <a:t> </a:t>
            </a:r>
            <a:endParaRPr lang="zh-CN" altLang="en-US" sz="1400" dirty="0"/>
          </a:p>
        </p:txBody>
      </p:sp>
      <p:sp>
        <p:nvSpPr>
          <p:cNvPr id="20" name="矩形 19"/>
          <p:cNvSpPr/>
          <p:nvPr/>
        </p:nvSpPr>
        <p:spPr>
          <a:xfrm>
            <a:off x="3923928" y="4657804"/>
            <a:ext cx="8338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b="1" dirty="0" smtClean="0"/>
              <a:t>Separation</a:t>
            </a:r>
            <a:r>
              <a:rPr lang="en-US" altLang="zh-CN" sz="1400" dirty="0" smtClean="0"/>
              <a:t> </a:t>
            </a:r>
            <a:endParaRPr lang="zh-CN" altLang="en-US" sz="1400" dirty="0"/>
          </a:p>
        </p:txBody>
      </p:sp>
      <p:sp>
        <p:nvSpPr>
          <p:cNvPr id="21" name="矩形 20"/>
          <p:cNvSpPr/>
          <p:nvPr/>
        </p:nvSpPr>
        <p:spPr>
          <a:xfrm>
            <a:off x="1619672" y="4659982"/>
            <a:ext cx="8338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50" b="1" dirty="0" smtClean="0"/>
              <a:t>Separation</a:t>
            </a:r>
            <a:r>
              <a:rPr lang="en-US" altLang="zh-CN" sz="1400" dirty="0" smtClean="0"/>
              <a:t>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4352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 txBox="1">
            <a:spLocks/>
          </p:cNvSpPr>
          <p:nvPr/>
        </p:nvSpPr>
        <p:spPr>
          <a:xfrm>
            <a:off x="518864" y="-2053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 smtClean="0">
                <a:solidFill>
                  <a:srgbClr val="0070C0"/>
                </a:solidFill>
              </a:rPr>
              <a:t>Optics of the collider </a:t>
            </a:r>
            <a:r>
              <a:rPr lang="en-US" altLang="zh-CN" sz="2800" b="1" dirty="0">
                <a:solidFill>
                  <a:srgbClr val="0070C0"/>
                </a:solidFill>
              </a:rPr>
              <a:t>ring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818186"/>
            <a:ext cx="2133600" cy="27384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13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6723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 dirty="0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26" y="1802225"/>
            <a:ext cx="3832348" cy="2137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8564" y="1843425"/>
            <a:ext cx="3453836" cy="19761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内容占位符 2"/>
          <p:cNvSpPr txBox="1">
            <a:spLocks/>
          </p:cNvSpPr>
          <p:nvPr/>
        </p:nvSpPr>
        <p:spPr>
          <a:xfrm>
            <a:off x="673224" y="771550"/>
            <a:ext cx="7499176" cy="59406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r>
              <a:rPr lang="en-US" altLang="zh-CN" sz="1800" dirty="0" smtClean="0">
                <a:sym typeface="Symbol"/>
              </a:rPr>
              <a:t>An preliminary optics fulfilling </a:t>
            </a:r>
            <a:r>
              <a:rPr lang="en-US" altLang="zh-CN" sz="1800" dirty="0">
                <a:sym typeface="Symbol"/>
              </a:rPr>
              <a:t>requirements of the </a:t>
            </a:r>
            <a:r>
              <a:rPr lang="en-US" altLang="zh-CN" sz="1800" dirty="0" smtClean="0">
                <a:sym typeface="Symbol"/>
              </a:rPr>
              <a:t>new parameters </a:t>
            </a:r>
            <a:r>
              <a:rPr lang="en-US" altLang="zh-CN" sz="1800" dirty="0">
                <a:sym typeface="Symbol"/>
              </a:rPr>
              <a:t>list, geometry, </a:t>
            </a:r>
            <a:r>
              <a:rPr lang="en-US" altLang="zh-CN" sz="1800" dirty="0" smtClean="0">
                <a:sym typeface="Symbol"/>
              </a:rPr>
              <a:t>photon background and key hardware was got.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43608" y="1874233"/>
            <a:ext cx="2304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Circumference=100,001 m</a:t>
            </a:r>
          </a:p>
          <a:p>
            <a:r>
              <a:rPr lang="en-US" altLang="zh-CN" sz="1100" dirty="0" smtClean="0"/>
              <a:t>Qx/Qy=391.11/393.22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92815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457200" y="141480"/>
            <a:ext cx="8229600" cy="486054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 smtClean="0">
                <a:solidFill>
                  <a:srgbClr val="0070C0"/>
                </a:solidFill>
              </a:rPr>
              <a:t>Preliminary result of dynamic aperture</a:t>
            </a:r>
            <a:endParaRPr lang="zh-CN" altLang="en-US" sz="2800" b="1" dirty="0">
              <a:solidFill>
                <a:srgbClr val="0070C0"/>
              </a:solidFill>
            </a:endParaRPr>
          </a:p>
        </p:txBody>
      </p:sp>
      <p:pic>
        <p:nvPicPr>
          <p:cNvPr id="6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6723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内容占位符 2"/>
          <p:cNvSpPr txBox="1">
            <a:spLocks/>
          </p:cNvSpPr>
          <p:nvPr/>
        </p:nvSpPr>
        <p:spPr>
          <a:xfrm>
            <a:off x="683568" y="555526"/>
            <a:ext cx="7920880" cy="229731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/>
              <a:t>Start point of the optimization</a:t>
            </a:r>
          </a:p>
          <a:p>
            <a:pPr lvl="1"/>
            <a:r>
              <a:rPr lang="en-US" altLang="zh-CN" sz="1600" dirty="0"/>
              <a:t>Nonlinearity optimized term by term with 10 families of sextupoles in the IR and 4 families of sextupoles in the ARC</a:t>
            </a:r>
            <a:r>
              <a:rPr lang="en-US" altLang="zh-CN" sz="1600" dirty="0" smtClean="0"/>
              <a:t>.</a:t>
            </a:r>
          </a:p>
          <a:p>
            <a:r>
              <a:rPr lang="en-US" altLang="zh-CN" sz="1600" dirty="0" smtClean="0"/>
              <a:t>1</a:t>
            </a:r>
            <a:r>
              <a:rPr lang="en-US" altLang="zh-CN" sz="1600" baseline="30000" dirty="0" smtClean="0"/>
              <a:t>st</a:t>
            </a:r>
            <a:r>
              <a:rPr lang="en-US" altLang="zh-CN" sz="1600" dirty="0" smtClean="0"/>
              <a:t> result of dynamic </a:t>
            </a:r>
            <a:r>
              <a:rPr lang="en-US" altLang="zh-CN" sz="1600" dirty="0"/>
              <a:t>aperture </a:t>
            </a:r>
            <a:r>
              <a:rPr lang="en-US" altLang="zh-CN" sz="1600" dirty="0" smtClean="0"/>
              <a:t>optimized with MODE</a:t>
            </a:r>
          </a:p>
          <a:p>
            <a:pPr lvl="1"/>
            <a:r>
              <a:rPr lang="en-US" altLang="zh-CN" sz="1600" dirty="0"/>
              <a:t>Higgs dynamic aperture with 90% survival of 100 samples</a:t>
            </a:r>
          </a:p>
          <a:p>
            <a:pPr lvl="1"/>
            <a:r>
              <a:rPr lang="en-US" altLang="zh-CN" sz="1600" dirty="0"/>
              <a:t>Including radiation damping,  fluctuation, energy sawtooth and tapering, beam-beam </a:t>
            </a:r>
            <a:r>
              <a:rPr lang="en-US" altLang="zh-CN" sz="1600" dirty="0" smtClean="0"/>
              <a:t>effects</a:t>
            </a:r>
            <a:endParaRPr lang="en-US" altLang="zh-CN" sz="1600" dirty="0"/>
          </a:p>
          <a:p>
            <a:pPr lvl="1"/>
            <a:r>
              <a:rPr lang="en-US" altLang="zh-CN" sz="1600" dirty="0"/>
              <a:t>145 turns (2 damping times), 4 initial phases</a:t>
            </a:r>
          </a:p>
        </p:txBody>
      </p:sp>
      <p:pic>
        <p:nvPicPr>
          <p:cNvPr id="12" name="内容占位符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3003798"/>
            <a:ext cx="3168352" cy="1896681"/>
          </a:xfrm>
          <a:prstGeom prst="rect">
            <a:avLst/>
          </a:prstGeom>
        </p:spPr>
      </p:pic>
      <p:pic>
        <p:nvPicPr>
          <p:cNvPr id="13" name="内容占位符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8600" y="3007225"/>
            <a:ext cx="3015728" cy="19407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/>
              <p:cNvSpPr txBox="1"/>
              <p:nvPr/>
            </p:nvSpPr>
            <p:spPr>
              <a:xfrm>
                <a:off x="3472587" y="4767261"/>
                <a:ext cx="2611581" cy="324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/>
                  <a:t>1</a:t>
                </a:r>
                <a14:m>
                  <m:oMath xmlns:m="http://schemas.openxmlformats.org/officeDocument/2006/math">
                    <m:r>
                      <a:rPr lang="en-US" altLang="zh-CN" sz="1400" b="1" i="1">
                        <a:latin typeface="Cambria Math" panose="02040503050406030204" pitchFamily="18" charset="0"/>
                      </a:rPr>
                      <m:t>𝟐</m:t>
                    </m:r>
                    <m:sSub>
                      <m:sSubPr>
                        <m:ctrlPr>
                          <a:rPr lang="en-US" altLang="zh-CN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zh-CN" sz="14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zh-CN" sz="1400" b="1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1400" b="1" dirty="0"/>
                  <a:t> 21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dirty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zh-CN" sz="1400" b="1" i="1" dirty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altLang="zh-CN" sz="1400" b="1" i="1" dirty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1400" b="1" dirty="0"/>
                  <a:t> </a:t>
                </a:r>
                <a:r>
                  <a:rPr lang="en-US" altLang="zh-CN" sz="1400" b="1" dirty="0" smtClean="0">
                    <a:solidFill>
                      <a:srgbClr val="FF0000"/>
                    </a:solidFill>
                  </a:rPr>
                  <a:t>1.5%</a:t>
                </a:r>
                <a:endParaRPr lang="zh-CN" altLang="en-US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2587" y="4767261"/>
                <a:ext cx="2611581" cy="324769"/>
              </a:xfrm>
              <a:prstGeom prst="rect">
                <a:avLst/>
              </a:prstGeom>
              <a:blipFill rotWithShape="0">
                <a:blip r:embed="rId6"/>
                <a:stretch>
                  <a:fillRect l="-701" t="-1887" b="-169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/>
          <p:cNvSpPr txBox="1"/>
          <p:nvPr/>
        </p:nvSpPr>
        <p:spPr>
          <a:xfrm>
            <a:off x="5148064" y="271576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DA w/ designed coupling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1979712" y="2798807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DA for on momentum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7560840" y="3420391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Y. Zhang, J. Wu, et al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817017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295300"/>
            <a:ext cx="6120679" cy="476250"/>
          </a:xfrm>
        </p:spPr>
        <p:txBody>
          <a:bodyPr>
            <a:normAutofit fontScale="90000"/>
          </a:bodyPr>
          <a:lstStyle/>
          <a:p>
            <a:r>
              <a:rPr lang="en-US" altLang="ru-RU" sz="2800" b="1" dirty="0" smtClean="0">
                <a:solidFill>
                  <a:srgbClr val="7030A0"/>
                </a:solidFill>
              </a:rPr>
              <a:t> </a:t>
            </a:r>
            <a:r>
              <a:rPr lang="en-US" altLang="ru-RU" sz="3100" b="1" dirty="0" smtClean="0">
                <a:solidFill>
                  <a:srgbClr val="0070C0"/>
                </a:solidFill>
              </a:rPr>
              <a:t>Performance with </a:t>
            </a:r>
            <a:r>
              <a:rPr lang="en-US" altLang="ru-RU" sz="3100" b="1" dirty="0">
                <a:solidFill>
                  <a:srgbClr val="0070C0"/>
                </a:solidFill>
              </a:rPr>
              <a:t>errors </a:t>
            </a:r>
            <a:r>
              <a:rPr lang="en-US" altLang="ru-RU" sz="3100" b="1" dirty="0" smtClean="0">
                <a:solidFill>
                  <a:srgbClr val="0070C0"/>
                </a:solidFill>
              </a:rPr>
              <a:t/>
            </a:r>
            <a:br>
              <a:rPr lang="en-US" altLang="ru-RU" sz="3100" b="1" dirty="0" smtClean="0">
                <a:solidFill>
                  <a:srgbClr val="0070C0"/>
                </a:solidFill>
              </a:rPr>
            </a:br>
            <a:r>
              <a:rPr lang="en-US" altLang="ru-RU" sz="3100" b="1" dirty="0" smtClean="0">
                <a:solidFill>
                  <a:srgbClr val="0070C0"/>
                </a:solidFill>
              </a:rPr>
              <a:t>(</a:t>
            </a:r>
            <a:r>
              <a:rPr lang="en-US" altLang="ru-RU" sz="3100" b="1" dirty="0">
                <a:solidFill>
                  <a:srgbClr val="0070C0"/>
                </a:solidFill>
              </a:rPr>
              <a:t>based on CDR lattice)</a:t>
            </a:r>
            <a:endParaRPr lang="ru-RU" altLang="ru-RU" sz="3600" b="1" dirty="0">
              <a:solidFill>
                <a:srgbClr val="0070C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1560" y="1059582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 smtClean="0"/>
              <a:t>Relaxed </a:t>
            </a:r>
            <a:r>
              <a:rPr lang="en-US" altLang="zh-CN" sz="2000" b="1" dirty="0"/>
              <a:t>requirement </a:t>
            </a:r>
            <a:r>
              <a:rPr lang="en-US" altLang="zh-CN" sz="2000" b="1" dirty="0" smtClean="0"/>
              <a:t>of alignments and filed errors compared with CDR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Stronger corrections made</a:t>
            </a:r>
            <a:endParaRPr lang="zh-CN" altLang="en-US" sz="20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11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6723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 dirty="0"/>
          </a:p>
        </p:txBody>
      </p:sp>
      <p:graphicFrame>
        <p:nvGraphicFramePr>
          <p:cNvPr id="16" name="内容占位符 3"/>
          <p:cNvGraphicFramePr>
            <a:graphicFrameLocks/>
          </p:cNvGraphicFramePr>
          <p:nvPr>
            <p:extLst/>
          </p:nvPr>
        </p:nvGraphicFramePr>
        <p:xfrm>
          <a:off x="1672980" y="1890221"/>
          <a:ext cx="5779340" cy="10415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4924"/>
                <a:gridCol w="1224136"/>
                <a:gridCol w="1224136"/>
                <a:gridCol w="1296144"/>
              </a:tblGrid>
              <a:tr h="288032"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Component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 b="1" i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en-US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(um</a:t>
                      </a: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 b="1" i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 </a:t>
                      </a:r>
                      <a:r>
                        <a:rPr lang="en-US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(um</a:t>
                      </a: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400" b="1" i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</a:t>
                      </a:r>
                      <a:r>
                        <a:rPr lang="en-US" sz="1400" b="1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rad</a:t>
                      </a: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</a:t>
                      </a:r>
                      <a:r>
                        <a:rPr lang="en-US" altLang="zh-CN" sz="1400" b="1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quadrupole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IR Quadrupole (</a:t>
                      </a:r>
                      <a:r>
                        <a:rPr lang="en-US" altLang="zh-CN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w/o FF)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</a:tr>
              <a:tr h="249481"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Sextupole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/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/>
          </p:nvPr>
        </p:nvGraphicFramePr>
        <p:xfrm>
          <a:off x="2699817" y="3271039"/>
          <a:ext cx="3600375" cy="956895"/>
        </p:xfrm>
        <a:graphic>
          <a:graphicData uri="http://schemas.openxmlformats.org/drawingml/2006/table">
            <a:tbl>
              <a:tblPr/>
              <a:tblGrid>
                <a:gridCol w="1926701"/>
                <a:gridCol w="1673674"/>
              </a:tblGrid>
              <a:tr h="3472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Component</a:t>
                      </a: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Field error</a:t>
                      </a: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008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Dipole</a:t>
                      </a: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0.01%</a:t>
                      </a: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2840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Arc quadrupole </a:t>
                      </a:r>
                      <a:endParaRPr kumimoji="0" lang="zh-CN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0.02%</a:t>
                      </a: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</a:tbl>
          </a:graphicData>
        </a:graphic>
      </p:graphicFrame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876256" y="329183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By Y. Wei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41295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223292"/>
            <a:ext cx="6120679" cy="476250"/>
          </a:xfrm>
        </p:spPr>
        <p:txBody>
          <a:bodyPr>
            <a:normAutofit fontScale="90000"/>
          </a:bodyPr>
          <a:lstStyle/>
          <a:p>
            <a:r>
              <a:rPr lang="en-US" altLang="ru-RU" sz="2800" b="1" dirty="0" smtClean="0">
                <a:solidFill>
                  <a:srgbClr val="7030A0"/>
                </a:solidFill>
              </a:rPr>
              <a:t> </a:t>
            </a:r>
            <a:r>
              <a:rPr lang="en-US" altLang="ru-RU" sz="2800" b="1" dirty="0">
                <a:solidFill>
                  <a:srgbClr val="0070C0"/>
                </a:solidFill>
              </a:rPr>
              <a:t>Performance with </a:t>
            </a:r>
            <a:r>
              <a:rPr lang="en-US" altLang="ru-RU" sz="2800" b="1" dirty="0" smtClean="0">
                <a:solidFill>
                  <a:srgbClr val="0070C0"/>
                </a:solidFill>
              </a:rPr>
              <a:t>errors </a:t>
            </a:r>
            <a:br>
              <a:rPr lang="en-US" altLang="ru-RU" sz="2800" b="1" dirty="0" smtClean="0">
                <a:solidFill>
                  <a:srgbClr val="0070C0"/>
                </a:solidFill>
              </a:rPr>
            </a:br>
            <a:r>
              <a:rPr lang="en-US" altLang="ru-RU" sz="2800" b="1" dirty="0" smtClean="0">
                <a:solidFill>
                  <a:srgbClr val="0070C0"/>
                </a:solidFill>
              </a:rPr>
              <a:t>(based </a:t>
            </a:r>
            <a:r>
              <a:rPr lang="en-US" altLang="ru-RU" sz="2800" b="1" dirty="0">
                <a:solidFill>
                  <a:srgbClr val="0070C0"/>
                </a:solidFill>
              </a:rPr>
              <a:t>on CDR lattice</a:t>
            </a:r>
            <a:r>
              <a:rPr lang="en-US" altLang="ru-RU" sz="2800" b="1" dirty="0" smtClean="0">
                <a:solidFill>
                  <a:srgbClr val="0070C0"/>
                </a:solidFill>
              </a:rPr>
              <a:t>)</a:t>
            </a:r>
            <a:endParaRPr lang="ru-RU" altLang="ru-RU" sz="3100" b="1" dirty="0">
              <a:solidFill>
                <a:srgbClr val="0070C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5576" y="806390"/>
            <a:ext cx="77238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D</a:t>
            </a:r>
            <a:r>
              <a:rPr lang="en-GB" altLang="zh-CN" dirty="0" smtClean="0"/>
              <a:t>ynamic </a:t>
            </a:r>
            <a:r>
              <a:rPr lang="en-GB" altLang="zh-CN" dirty="0"/>
              <a:t>aperture </a:t>
            </a:r>
            <a:r>
              <a:rPr lang="en-US" altLang="zh-CN" dirty="0" smtClean="0"/>
              <a:t>result for </a:t>
            </a:r>
            <a:r>
              <a:rPr lang="en-US" altLang="zh-CN" b="1" dirty="0" smtClean="0"/>
              <a:t>Higgs mode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Tracking </a:t>
            </a:r>
            <a:r>
              <a:rPr lang="en-US" altLang="zh-CN" dirty="0"/>
              <a:t>in SAD </a:t>
            </a:r>
            <a:r>
              <a:rPr lang="en-US" altLang="zh-CN" dirty="0" smtClean="0"/>
              <a:t>with radiation </a:t>
            </a:r>
            <a:r>
              <a:rPr lang="en-US" altLang="zh-CN" dirty="0"/>
              <a:t>damping</a:t>
            </a:r>
            <a:r>
              <a:rPr lang="en-US" altLang="zh-CN" dirty="0" smtClean="0"/>
              <a:t>,  fluctuation, energy sawtooth </a:t>
            </a:r>
            <a:r>
              <a:rPr lang="en-US" altLang="zh-CN" dirty="0"/>
              <a:t>and tapering, </a:t>
            </a:r>
            <a:r>
              <a:rPr lang="en-US" altLang="zh-CN" dirty="0" smtClean="0"/>
              <a:t>145 turns (2 </a:t>
            </a:r>
            <a:r>
              <a:rPr lang="en-US" altLang="zh-CN" dirty="0"/>
              <a:t>damping times), </a:t>
            </a:r>
            <a:r>
              <a:rPr lang="en-US" altLang="zh-CN" dirty="0" smtClean="0"/>
              <a:t>initial phases=0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zh-CN" dirty="0" smtClean="0"/>
              <a:t>Horizontal dynamic </a:t>
            </a:r>
            <a:r>
              <a:rPr lang="en-GB" altLang="zh-CN" dirty="0"/>
              <a:t>aperture</a:t>
            </a:r>
            <a:r>
              <a:rPr lang="en-GB" altLang="zh-CN" dirty="0" smtClean="0"/>
              <a:t> </a:t>
            </a:r>
            <a:r>
              <a:rPr lang="en-GB" altLang="zh-CN" dirty="0"/>
              <a:t>decreased significantly with errors. But it still fulfils the </a:t>
            </a:r>
            <a:r>
              <a:rPr lang="en-GB" altLang="zh-CN" dirty="0" smtClean="0"/>
              <a:t>dynamic </a:t>
            </a:r>
            <a:r>
              <a:rPr lang="en-GB" altLang="zh-CN" dirty="0"/>
              <a:t>aperture </a:t>
            </a:r>
            <a:r>
              <a:rPr lang="en-GB" altLang="zh-CN" dirty="0" smtClean="0"/>
              <a:t>requirement </a:t>
            </a:r>
            <a:r>
              <a:rPr lang="en-GB" altLang="zh-CN" dirty="0"/>
              <a:t>of </a:t>
            </a:r>
            <a:r>
              <a:rPr lang="en-GB" altLang="zh-CN" dirty="0" smtClean="0"/>
              <a:t>on-axis </a:t>
            </a:r>
            <a:r>
              <a:rPr lang="en-GB" altLang="zh-CN" dirty="0"/>
              <a:t>injection</a:t>
            </a:r>
            <a:r>
              <a:rPr lang="en-GB" altLang="zh-CN" dirty="0" smtClean="0"/>
              <a:t>.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/>
          </a:p>
        </p:txBody>
      </p:sp>
      <p:pic>
        <p:nvPicPr>
          <p:cNvPr id="11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6723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909527" y="2309964"/>
            <a:ext cx="7539430" cy="2605536"/>
            <a:chOff x="909527" y="2309964"/>
            <a:chExt cx="7539430" cy="260553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3410" y="2309964"/>
              <a:ext cx="3745547" cy="2304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527" y="2352424"/>
              <a:ext cx="3674938" cy="2235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矩形 27"/>
                <p:cNvSpPr/>
                <p:nvPr/>
              </p:nvSpPr>
              <p:spPr>
                <a:xfrm>
                  <a:off x="1368110" y="4587974"/>
                  <a:ext cx="6516258" cy="32752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zh-CN" sz="1400" b="1" dirty="0" smtClean="0">
                      <a:solidFill>
                        <a:srgbClr val="0000FF"/>
                      </a:solidFill>
                      <a:cs typeface="Times New Roman" panose="02020603050405020304" pitchFamily="18" charset="0"/>
                    </a:rPr>
                    <a:t>Requirement with on-axis injeciotn </a:t>
                  </a:r>
                  <a14:m>
                    <m:oMath xmlns:m="http://schemas.openxmlformats.org/officeDocument/2006/math">
                      <m:r>
                        <a:rPr lang="en-US" altLang="zh-CN" sz="14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𝟖</m:t>
                      </m:r>
                      <m:sSub>
                        <m:sSubPr>
                          <m:ctrlPr>
                            <a:rPr lang="zh-CN" altLang="zh-CN" sz="1400" b="1" i="1"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zh-CN" sz="14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altLang="zh-CN" sz="14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sz="14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𝟏𝟓</m:t>
                      </m:r>
                      <m:sSub>
                        <m:sSubPr>
                          <m:ctrlPr>
                            <a:rPr lang="zh-CN" altLang="zh-CN" sz="1400" b="1" i="1"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zh-CN" sz="14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altLang="zh-CN" sz="14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&amp; </m:t>
                      </m:r>
                      <m:r>
                        <a:rPr lang="en-US" altLang="zh-CN" sz="14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altLang="zh-CN" sz="14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altLang="zh-CN" sz="14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𝟎𝟏𝟑𝟓</m:t>
                      </m:r>
                    </m:oMath>
                  </a14:m>
                  <a:endParaRPr lang="zh-CN" altLang="en-US" sz="1400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矩形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8110" y="4587974"/>
                  <a:ext cx="6516258" cy="327526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t="-1887" b="-1509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直接箭头连接符 5"/>
            <p:cNvCxnSpPr/>
            <p:nvPr/>
          </p:nvCxnSpPr>
          <p:spPr>
            <a:xfrm>
              <a:off x="1737157" y="4227934"/>
              <a:ext cx="2160240" cy="0"/>
            </a:xfrm>
            <a:prstGeom prst="straightConnector1">
              <a:avLst/>
            </a:prstGeom>
            <a:ln w="28575">
              <a:solidFill>
                <a:srgbClr val="0066FF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/>
            <p:cNvCxnSpPr/>
            <p:nvPr/>
          </p:nvCxnSpPr>
          <p:spPr>
            <a:xfrm flipV="1">
              <a:off x="2853281" y="3671267"/>
              <a:ext cx="0" cy="576064"/>
            </a:xfrm>
            <a:prstGeom prst="straightConnector1">
              <a:avLst/>
            </a:prstGeom>
            <a:ln w="28575">
              <a:solidFill>
                <a:srgbClr val="00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/>
            <p:nvPr/>
          </p:nvCxnSpPr>
          <p:spPr>
            <a:xfrm>
              <a:off x="5508104" y="4227934"/>
              <a:ext cx="2160240" cy="0"/>
            </a:xfrm>
            <a:prstGeom prst="straightConnector1">
              <a:avLst/>
            </a:prstGeom>
            <a:ln w="28575">
              <a:solidFill>
                <a:srgbClr val="0066FF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 flipV="1">
              <a:off x="6660232" y="3147814"/>
              <a:ext cx="0" cy="1152128"/>
            </a:xfrm>
            <a:prstGeom prst="straightConnector1">
              <a:avLst/>
            </a:prstGeom>
            <a:ln w="28575">
              <a:solidFill>
                <a:srgbClr val="00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305109" y="2520880"/>
              <a:ext cx="15841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00B050"/>
                  </a:solidFill>
                </a:rPr>
                <a:t>w/ error</a:t>
              </a:r>
            </a:p>
            <a:p>
              <a:r>
                <a:rPr lang="en-US" altLang="zh-CN" sz="1400" b="1" dirty="0" smtClean="0">
                  <a:solidFill>
                    <a:srgbClr val="0000FF"/>
                  </a:solidFill>
                </a:rPr>
                <a:t>requirement</a:t>
              </a:r>
              <a:endParaRPr lang="zh-CN" altLang="en-US" sz="14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3" name="页脚占位符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16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>
                <a:solidFill>
                  <a:srgbClr val="0070C0"/>
                </a:solidFill>
              </a:rPr>
              <a:t>Summary</a:t>
            </a:r>
            <a:endParaRPr lang="zh-CN" altLang="en-US" sz="3200" b="1" dirty="0">
              <a:solidFill>
                <a:srgbClr val="0070C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87574"/>
            <a:ext cx="8229600" cy="3672408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sz="1800" dirty="0" smtClean="0">
                <a:sym typeface="Symbol"/>
              </a:rPr>
              <a:t>An preliminary lattice </a:t>
            </a:r>
            <a:r>
              <a:rPr lang="en-US" altLang="zh-CN" sz="1800" dirty="0" smtClean="0"/>
              <a:t>for a higher luminosity has been got.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sz="1800" dirty="0">
                <a:sym typeface="Symbol"/>
              </a:rPr>
              <a:t>Stronger optimization and stricter hardware requirement should be made to get enough dynamic </a:t>
            </a:r>
            <a:r>
              <a:rPr lang="en-US" altLang="zh-CN" sz="1800" dirty="0" smtClean="0">
                <a:sym typeface="Symbol"/>
              </a:rPr>
              <a:t>aperture</a:t>
            </a:r>
            <a:endParaRPr lang="en-US" altLang="zh-CN" sz="1800" dirty="0" smtClean="0"/>
          </a:p>
          <a:p>
            <a:pPr lvl="1"/>
            <a:r>
              <a:rPr lang="en-US" altLang="zh-CN" sz="1800" dirty="0" smtClean="0"/>
              <a:t>Optimization </a:t>
            </a:r>
            <a:r>
              <a:rPr lang="en-US" altLang="zh-CN" sz="1800" dirty="0"/>
              <a:t>of the quadrupole radiation effect </a:t>
            </a:r>
            <a:endParaRPr lang="en-US" altLang="zh-CN" sz="1800" dirty="0" smtClean="0"/>
          </a:p>
          <a:p>
            <a:pPr lvl="1"/>
            <a:r>
              <a:rPr lang="en-US" altLang="zh-CN" sz="1800" dirty="0" smtClean="0"/>
              <a:t>Reduction </a:t>
            </a:r>
            <a:r>
              <a:rPr lang="en-US" altLang="zh-CN" sz="1800" dirty="0"/>
              <a:t>of dynamic aperture requirement from injection</a:t>
            </a:r>
          </a:p>
          <a:p>
            <a:pPr lvl="1"/>
            <a:r>
              <a:rPr lang="en-US" altLang="zh-CN" sz="1800" dirty="0" smtClean="0"/>
              <a:t>Maximization </a:t>
            </a:r>
            <a:r>
              <a:rPr lang="en-US" altLang="zh-CN" sz="1800" dirty="0"/>
              <a:t>of bend filling factor to increase single bunch charge</a:t>
            </a:r>
          </a:p>
          <a:p>
            <a:pPr marL="285750"/>
            <a:r>
              <a:rPr lang="en-US" altLang="zh-CN" sz="1800" dirty="0"/>
              <a:t>Preliminary result of dynamic </a:t>
            </a:r>
            <a:r>
              <a:rPr lang="en-US" altLang="zh-CN" sz="1800" dirty="0" smtClean="0"/>
              <a:t>aperture</a:t>
            </a:r>
          </a:p>
          <a:p>
            <a:pPr marL="685800" lvl="1"/>
            <a:r>
              <a:rPr lang="en-US" altLang="zh-CN" sz="1800" dirty="0" smtClean="0"/>
              <a:t>Further optimization need to be made to increase the momentum acceptance</a:t>
            </a:r>
          </a:p>
          <a:p>
            <a:pPr marL="285750"/>
            <a:r>
              <a:rPr lang="en-US" altLang="zh-CN" sz="1800" dirty="0" smtClean="0"/>
              <a:t>Relaxed </a:t>
            </a:r>
            <a:r>
              <a:rPr lang="en-US" altLang="zh-CN" sz="1800" dirty="0"/>
              <a:t>requirement of alignments and filed errors compared with </a:t>
            </a:r>
            <a:r>
              <a:rPr lang="en-US" altLang="zh-CN" sz="1800" dirty="0" smtClean="0"/>
              <a:t>CDR and stronger </a:t>
            </a:r>
            <a:r>
              <a:rPr lang="en-US" altLang="zh-CN" sz="1800" dirty="0"/>
              <a:t>corrections </a:t>
            </a:r>
            <a:r>
              <a:rPr lang="en-US" altLang="zh-CN" sz="1800" dirty="0" smtClean="0"/>
              <a:t>made. </a:t>
            </a:r>
          </a:p>
          <a:p>
            <a:pPr marL="685800" lvl="1"/>
            <a:r>
              <a:rPr lang="en-US" altLang="zh-CN" sz="1800" dirty="0" smtClean="0"/>
              <a:t>Work will be done with the new lattice</a:t>
            </a:r>
            <a:endParaRPr lang="zh-CN" altLang="en-US" sz="1800" dirty="0"/>
          </a:p>
          <a:p>
            <a:pPr marL="685800" lvl="1"/>
            <a:endParaRPr lang="en-US" altLang="zh-CN" sz="1800" dirty="0"/>
          </a:p>
        </p:txBody>
      </p:sp>
      <p:pic>
        <p:nvPicPr>
          <p:cNvPr id="4" name="Picture 8" descr="logo_main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6723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13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457200" y="-2053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 smtClean="0">
                <a:solidFill>
                  <a:srgbClr val="0070C0"/>
                </a:solidFill>
              </a:rPr>
              <a:t>Outline</a:t>
            </a:r>
            <a:endParaRPr lang="en-US" altLang="zh-CN" sz="3200" b="1" dirty="0">
              <a:solidFill>
                <a:srgbClr val="0070C0"/>
              </a:solidFill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内容占位符 2"/>
          <p:cNvSpPr>
            <a:spLocks noGrp="1"/>
          </p:cNvSpPr>
          <p:nvPr>
            <p:ph idx="1"/>
          </p:nvPr>
        </p:nvSpPr>
        <p:spPr>
          <a:xfrm>
            <a:off x="421704" y="743452"/>
            <a:ext cx="8182744" cy="3988538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Introduction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sz="2400" dirty="0"/>
              <a:t>Lattice design for a </a:t>
            </a:r>
            <a:r>
              <a:rPr lang="en-US" altLang="zh-CN" sz="2400" dirty="0" smtClean="0"/>
              <a:t>higher luminosity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sz="2400" dirty="0" smtClean="0"/>
              <a:t>Preliminary result of dynamic aperture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sz="2400" dirty="0" smtClean="0"/>
              <a:t>Performance </a:t>
            </a:r>
            <a:r>
              <a:rPr lang="en-US" altLang="zh-CN" sz="2400" dirty="0"/>
              <a:t>with </a:t>
            </a:r>
            <a:r>
              <a:rPr lang="en-US" altLang="zh-CN" sz="2400" dirty="0" smtClean="0"/>
              <a:t>errors (based on CDR lattice)</a:t>
            </a:r>
            <a:endParaRPr lang="en-US" altLang="zh-CN" sz="2400" dirty="0"/>
          </a:p>
          <a:p>
            <a:r>
              <a:rPr lang="en-US" altLang="zh-CN" sz="2400" dirty="0"/>
              <a:t>Summary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  <p:pic>
        <p:nvPicPr>
          <p:cNvPr id="9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5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3478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768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457200" y="-2053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 smtClean="0">
                <a:solidFill>
                  <a:srgbClr val="0070C0"/>
                </a:solidFill>
              </a:rPr>
              <a:t>Introduction</a:t>
            </a:r>
            <a:endParaRPr lang="en-US" altLang="zh-CN" sz="3200" b="1" dirty="0">
              <a:solidFill>
                <a:srgbClr val="0070C0"/>
              </a:solidFill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内容占位符 2"/>
          <p:cNvSpPr>
            <a:spLocks noGrp="1"/>
          </p:cNvSpPr>
          <p:nvPr>
            <p:ph idx="1"/>
          </p:nvPr>
        </p:nvSpPr>
        <p:spPr>
          <a:xfrm>
            <a:off x="421704" y="635440"/>
            <a:ext cx="8182744" cy="3394472"/>
          </a:xfrm>
        </p:spPr>
        <p:txBody>
          <a:bodyPr>
            <a:normAutofit/>
          </a:bodyPr>
          <a:lstStyle/>
          <a:p>
            <a:r>
              <a:rPr lang="en-US" altLang="zh-CN" sz="1400" dirty="0" smtClean="0"/>
              <a:t>The </a:t>
            </a:r>
            <a:r>
              <a:rPr lang="en-US" altLang="zh-CN" sz="1400" dirty="0"/>
              <a:t>circumference of CEPC </a:t>
            </a:r>
            <a:r>
              <a:rPr lang="en-US" altLang="zh-CN" sz="1400" dirty="0" smtClean="0"/>
              <a:t>collider </a:t>
            </a:r>
            <a:r>
              <a:rPr lang="en-US" altLang="zh-CN" sz="1400" dirty="0"/>
              <a:t>ring is </a:t>
            </a:r>
            <a:r>
              <a:rPr lang="en-US" altLang="zh-CN" sz="1400" b="1" dirty="0"/>
              <a:t>100 </a:t>
            </a:r>
            <a:r>
              <a:rPr lang="en-US" altLang="zh-CN" sz="1400" b="1" dirty="0" smtClean="0"/>
              <a:t>km.</a:t>
            </a:r>
          </a:p>
          <a:p>
            <a:r>
              <a:rPr lang="en-US" altLang="zh-CN" sz="1400" dirty="0" smtClean="0"/>
              <a:t>In </a:t>
            </a:r>
            <a:r>
              <a:rPr lang="en-US" altLang="zh-CN" sz="1400" dirty="0"/>
              <a:t>the RF region, the </a:t>
            </a:r>
            <a:r>
              <a:rPr lang="en-US" altLang="zh-CN" sz="1400" b="1" dirty="0"/>
              <a:t>RF cavities are shared by two </a:t>
            </a:r>
            <a:r>
              <a:rPr lang="en-US" altLang="zh-CN" sz="1400" b="1" dirty="0" smtClean="0"/>
              <a:t>rings for H mode</a:t>
            </a:r>
            <a:r>
              <a:rPr lang="en-US" altLang="zh-CN" sz="1400" dirty="0" smtClean="0"/>
              <a:t>.</a:t>
            </a:r>
          </a:p>
          <a:p>
            <a:r>
              <a:rPr lang="en-US" altLang="zh-CN" sz="1400" b="1" dirty="0"/>
              <a:t>Twin-aperture of dipoles and quadrupoles is </a:t>
            </a:r>
            <a:r>
              <a:rPr lang="en-US" altLang="zh-CN" sz="1400" b="1" dirty="0" smtClean="0"/>
              <a:t>adopt </a:t>
            </a:r>
            <a:r>
              <a:rPr lang="en-US" altLang="zh-CN" sz="1400" b="1" dirty="0"/>
              <a:t>in the arc region</a:t>
            </a:r>
            <a:r>
              <a:rPr lang="en-US" altLang="zh-CN" sz="1400" dirty="0"/>
              <a:t> to reduce the their power. </a:t>
            </a:r>
            <a:r>
              <a:rPr lang="en-US" altLang="zh-CN" sz="1400" dirty="0" smtClean="0"/>
              <a:t>The distance between </a:t>
            </a:r>
            <a:r>
              <a:rPr lang="en-US" altLang="zh-CN" sz="1400" dirty="0"/>
              <a:t>two </a:t>
            </a:r>
            <a:r>
              <a:rPr lang="en-US" altLang="zh-CN" sz="1400" dirty="0" smtClean="0"/>
              <a:t>beams is 0.35m.</a:t>
            </a:r>
          </a:p>
          <a:p>
            <a:r>
              <a:rPr lang="en-US" altLang="zh-CN" sz="1400" dirty="0" smtClean="0"/>
              <a:t>Compatible optics for H, W and Z modes</a:t>
            </a:r>
          </a:p>
          <a:p>
            <a:pPr lvl="1"/>
            <a:r>
              <a:rPr lang="en-US" altLang="zh-CN" sz="1400" dirty="0"/>
              <a:t>For the </a:t>
            </a:r>
            <a:r>
              <a:rPr lang="en-US" altLang="zh-CN" sz="1400" b="1" dirty="0"/>
              <a:t>W and Z mode</a:t>
            </a:r>
            <a:r>
              <a:rPr lang="en-US" altLang="zh-CN" sz="1400" dirty="0"/>
              <a:t>, the </a:t>
            </a:r>
            <a:r>
              <a:rPr lang="en-US" altLang="zh-CN" sz="1400" dirty="0" smtClean="0"/>
              <a:t>optics except RF region </a:t>
            </a:r>
            <a:r>
              <a:rPr lang="en-US" altLang="zh-CN" sz="1400" dirty="0"/>
              <a:t>is got by </a:t>
            </a:r>
            <a:r>
              <a:rPr lang="en-US" altLang="zh-CN" sz="1400" b="1" dirty="0"/>
              <a:t>scaling down the magnet strength with energy</a:t>
            </a:r>
            <a:r>
              <a:rPr lang="en-US" altLang="zh-CN" sz="1400" dirty="0"/>
              <a:t>. </a:t>
            </a:r>
            <a:endParaRPr lang="en-US" altLang="zh-CN" sz="1400" dirty="0" smtClean="0"/>
          </a:p>
          <a:p>
            <a:pPr lvl="1"/>
            <a:r>
              <a:rPr lang="en-US" altLang="zh-CN" sz="1400" b="1" dirty="0" smtClean="0"/>
              <a:t>For H mode, all the cavities will be used</a:t>
            </a:r>
            <a:r>
              <a:rPr lang="en-US" altLang="zh-CN" sz="1400" dirty="0" smtClean="0"/>
              <a:t> and bunches will be filled </a:t>
            </a:r>
            <a:r>
              <a:rPr lang="en-US" altLang="zh-CN" sz="1400" dirty="0"/>
              <a:t>in </a:t>
            </a:r>
            <a:r>
              <a:rPr lang="en-US" altLang="zh-CN" sz="1400" dirty="0" smtClean="0"/>
              <a:t>half ring.</a:t>
            </a:r>
          </a:p>
          <a:p>
            <a:pPr lvl="1"/>
            <a:r>
              <a:rPr lang="en-US" altLang="zh-CN" sz="1400" b="1" dirty="0" smtClean="0"/>
              <a:t>For </a:t>
            </a:r>
            <a:r>
              <a:rPr lang="en-US" altLang="zh-CN" sz="1400" b="1" dirty="0"/>
              <a:t>W &amp; Z </a:t>
            </a:r>
            <a:r>
              <a:rPr lang="en-US" altLang="zh-CN" sz="1400" b="1" dirty="0" smtClean="0"/>
              <a:t>modes, </a:t>
            </a:r>
            <a:r>
              <a:rPr lang="en-US" altLang="zh-CN" sz="1400" b="1" dirty="0"/>
              <a:t>bunches </a:t>
            </a:r>
            <a:r>
              <a:rPr lang="en-US" altLang="zh-CN" sz="1400" b="1" dirty="0" smtClean="0"/>
              <a:t>will only pass half </a:t>
            </a:r>
            <a:r>
              <a:rPr lang="en-US" altLang="zh-CN" sz="1400" b="1" dirty="0"/>
              <a:t>number of </a:t>
            </a:r>
            <a:r>
              <a:rPr lang="en-US" altLang="zh-CN" sz="1400" b="1" dirty="0" smtClean="0"/>
              <a:t>cavities </a:t>
            </a:r>
            <a:r>
              <a:rPr lang="en-US" altLang="zh-CN" sz="1400" dirty="0" smtClean="0"/>
              <a:t>and can be filled in full ring.</a:t>
            </a:r>
            <a:endParaRPr lang="en-US" altLang="zh-CN" sz="1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12" name="图片 11" descr="F:\My_Publication\[Yiwei Wang 2017.12] CEPC CDR\Edited_Round_1\DR_layout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59782"/>
            <a:ext cx="2160240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/>
          <p:nvPr/>
        </p:nvPicPr>
        <p:blipFill>
          <a:blip r:embed="rId4"/>
          <a:stretch>
            <a:fillRect/>
          </a:stretch>
        </p:blipFill>
        <p:spPr>
          <a:xfrm>
            <a:off x="3923929" y="2931791"/>
            <a:ext cx="3108077" cy="1963212"/>
          </a:xfrm>
          <a:prstGeom prst="rect">
            <a:avLst/>
          </a:prstGeom>
        </p:spPr>
      </p:pic>
      <p:pic>
        <p:nvPicPr>
          <p:cNvPr id="19" name="Picture 8" descr="logo_main20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8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Administrator\Desktop\111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3479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94184" y="4803999"/>
            <a:ext cx="2133600" cy="273844"/>
          </a:xfrm>
        </p:spPr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02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2479460"/>
              </p:ext>
            </p:extLst>
          </p:nvPr>
        </p:nvGraphicFramePr>
        <p:xfrm>
          <a:off x="1339075" y="613701"/>
          <a:ext cx="6401277" cy="4558988"/>
        </p:xfrm>
        <a:graphic>
          <a:graphicData uri="http://schemas.openxmlformats.org/drawingml/2006/table">
            <a:tbl>
              <a:tblPr firstRow="1" bandRow="1"/>
              <a:tblGrid>
                <a:gridCol w="2163809"/>
                <a:gridCol w="1242138"/>
                <a:gridCol w="1188132"/>
                <a:gridCol w="990429"/>
                <a:gridCol w="816769"/>
              </a:tblGrid>
              <a:tr h="17964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zh-CN" sz="11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zh-CN" sz="11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altLang="en-US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3T</a:t>
                      </a:r>
                      <a:r>
                        <a:rPr lang="zh-CN" altLang="en-US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1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altLang="en-US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2T</a:t>
                      </a:r>
                      <a:r>
                        <a:rPr lang="zh-CN" altLang="en-US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1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2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IPs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583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(GeV)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45.5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892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583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loss/turn (GeV)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zh-CN" altLang="en-US" sz="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zh-CN" altLang="en-US" sz="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0.036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892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Crossing angle at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IP 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(mrad)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r>
                        <a:rPr lang="en-US" altLang="zh-CN" sz="8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×2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2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Piwinski angle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3.48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7.0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23.8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583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Number of particles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/bunch</a:t>
                      </a:r>
                      <a:r>
                        <a:rPr lang="en-US" altLang="zh-CN" sz="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8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800" kern="100" baseline="30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</a:t>
                      </a:r>
                      <a:endParaRPr lang="zh-CN" sz="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12.0</a:t>
                      </a:r>
                      <a:endParaRPr lang="zh-CN" sz="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</a:t>
                      </a:r>
                      <a:endParaRPr lang="zh-CN" sz="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583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(bunch s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pacing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242 (0.68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1524 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(0.21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12000 (</a:t>
                      </a:r>
                      <a:r>
                        <a:rPr lang="en-US" altLang="zh-CN" sz="800" b="1" dirty="0" smtClean="0">
                          <a:solidFill>
                            <a:srgbClr val="2105ED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25ns</a:t>
                      </a:r>
                      <a:r>
                        <a:rPr lang="en-US" altLang="zh-CN" sz="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+10%gap)</a:t>
                      </a:r>
                      <a:endParaRPr lang="zh-CN" altLang="zh-CN" sz="800" b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583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17.4</a:t>
                      </a:r>
                      <a:endParaRPr lang="zh-CN" sz="8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87.9</a:t>
                      </a:r>
                      <a:endParaRPr lang="zh-CN" sz="8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461.0</a:t>
                      </a:r>
                      <a:endParaRPr lang="zh-CN" sz="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894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altLang="zh-CN" sz="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 </a:t>
                      </a: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/beam (MW)</a:t>
                      </a:r>
                      <a:endParaRPr lang="zh-CN" sz="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464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892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compact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en-US" sz="800" kern="100" baseline="30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1.11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583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function at IP 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8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x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8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y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8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8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8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0.2/0.0015</a:t>
                      </a:r>
                      <a:endParaRPr lang="zh-CN" altLang="zh-CN" sz="8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0.2/0.001</a:t>
                      </a:r>
                      <a:endParaRPr lang="zh-CN" altLang="zh-CN" sz="8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2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Emittance 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8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8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(nm)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1.21/0.00</a:t>
                      </a: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24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0.54/0.0016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0.18/0.004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0.18/0.0016 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122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 size at IP </a:t>
                      </a:r>
                      <a:r>
                        <a:rPr lang="en-US" altLang="zh-CN" sz="800" i="1" kern="120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8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en-US" altLang="zh-CN" sz="80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800" i="1" kern="120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8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 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800" kern="100" dirty="0" smtClean="0"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20.9/0.06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13.9/0.049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6.0/0.078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6.0/0.04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25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Beam-beam parameters 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sz="8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800" i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8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altLang="zh-CN" sz="8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endParaRPr lang="zh-CN" altLang="zh-CN" sz="8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</a:t>
                      </a: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18</a:t>
                      </a: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/0.109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0.013/0.1</a:t>
                      </a: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23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0.004/0.0</a:t>
                      </a: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6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0.004/0.07</a:t>
                      </a: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9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583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voltage 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8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(GV)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2.17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583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frequency 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8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(MHz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 (harmonic)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</a:t>
                      </a:r>
                      <a:r>
                        <a:rPr lang="en-US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(216816)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583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Natural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 </a:t>
                      </a: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sz="8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2.72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2.98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2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8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altLang="zh-CN" sz="8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4.4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5.9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8.5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122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 power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/cavity (2 cell) (kw)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0.46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0.75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kern="12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宋体"/>
                        </a:rPr>
                        <a:t>1.94</a:t>
                      </a:r>
                      <a:endParaRPr lang="zh-CN" sz="9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2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spread (%)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0.134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0.098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0.080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2621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requirement (%)</a:t>
                      </a:r>
                      <a:endParaRPr lang="zh-CN" altLang="zh-CN" sz="80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1.35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</a:t>
                      </a:r>
                      <a:r>
                        <a:rPr lang="en-GB" sz="80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90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</a:t>
                      </a:r>
                      <a:r>
                        <a:rPr lang="en-GB" sz="80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49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/>
                </a:tc>
              </a:tr>
              <a:tr h="115834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Energy acceptance by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RF 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CN" altLang="zh-CN" sz="8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2.06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1.47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zh-CN" altLang="en-US" sz="8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122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Photon number 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due to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beamstrahlung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0.082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0.050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0.023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0682">
                <a:tc>
                  <a:txBody>
                    <a:bodyPr/>
                    <a:lstStyle/>
                    <a:p>
                      <a:pPr marL="27305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Beamstruhlung lifetime /quantum  lifetime* (min)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80/80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/>
                          <a:ea typeface="宋体"/>
                        </a:rPr>
                        <a:t>&gt;400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196889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0.43</a:t>
                      </a:r>
                      <a:endParaRPr lang="zh-CN" sz="9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1.4</a:t>
                      </a:r>
                      <a:endParaRPr lang="zh-CN" sz="9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80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4.6</a:t>
                      </a:r>
                      <a:endParaRPr lang="zh-CN" sz="9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2.5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583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i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 glass)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zh-CN" altLang="en-US" sz="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zh-CN" altLang="en-US" sz="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122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Luminosity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</a:t>
                      </a: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800" b="1" i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(10</a:t>
                      </a:r>
                      <a:r>
                        <a:rPr lang="en-US" sz="8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8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8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2.93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10.1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16.6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32.1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标题 1"/>
          <p:cNvSpPr txBox="1">
            <a:spLocks/>
          </p:cNvSpPr>
          <p:nvPr/>
        </p:nvSpPr>
        <p:spPr>
          <a:xfrm>
            <a:off x="457200" y="-2053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 smtClean="0">
                <a:solidFill>
                  <a:srgbClr val="0070C0"/>
                </a:solidFill>
              </a:rPr>
              <a:t>CEPC CDR parameters</a:t>
            </a:r>
            <a:endParaRPr lang="en-US" altLang="zh-CN" sz="3200" b="1" dirty="0">
              <a:solidFill>
                <a:srgbClr val="0070C0"/>
              </a:solidFill>
            </a:endParaRPr>
          </a:p>
        </p:txBody>
      </p:sp>
      <p:pic>
        <p:nvPicPr>
          <p:cNvPr id="9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8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3479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8028384" y="699542"/>
            <a:ext cx="9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D. Wang</a:t>
            </a:r>
          </a:p>
          <a:p>
            <a:r>
              <a:rPr lang="en-US" altLang="zh-CN" sz="1600" dirty="0"/>
              <a:t>e</a:t>
            </a:r>
            <a:r>
              <a:rPr lang="en-US" altLang="zh-CN" sz="1600" dirty="0" smtClean="0"/>
              <a:t>t al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5083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6135009"/>
              </p:ext>
            </p:extLst>
          </p:nvPr>
        </p:nvGraphicFramePr>
        <p:xfrm>
          <a:off x="1331640" y="627534"/>
          <a:ext cx="6401277" cy="4519505"/>
        </p:xfrm>
        <a:graphic>
          <a:graphicData uri="http://schemas.openxmlformats.org/drawingml/2006/table">
            <a:tbl>
              <a:tblPr firstRow="1" bandRow="1"/>
              <a:tblGrid>
                <a:gridCol w="2163809"/>
                <a:gridCol w="1242138"/>
                <a:gridCol w="1188132"/>
                <a:gridCol w="990429"/>
                <a:gridCol w="816769"/>
              </a:tblGrid>
              <a:tr h="18377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zh-CN" sz="11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zh-CN" sz="11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altLang="en-US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3T</a:t>
                      </a:r>
                      <a:r>
                        <a:rPr lang="zh-CN" altLang="en-US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1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altLang="en-US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2T</a:t>
                      </a:r>
                      <a:r>
                        <a:rPr lang="zh-CN" altLang="en-US" sz="11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1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IPs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47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(GeV)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45.5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27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47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loss/turn (GeV)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1.68</a:t>
                      </a:r>
                      <a:endParaRPr lang="zh-CN" altLang="en-US" sz="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zh-CN" altLang="en-US" sz="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0.035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27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Crossing angle at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IP 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(mrad)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8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r>
                        <a:rPr lang="en-US" altLang="zh-CN" sz="8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×2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5843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Piwinski angle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3.78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8.5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27.7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847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Number of particles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/bunch</a:t>
                      </a:r>
                      <a:r>
                        <a:rPr lang="en-US" altLang="zh-CN" sz="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8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800" kern="100" baseline="30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17.0</a:t>
                      </a:r>
                      <a:endParaRPr lang="zh-CN" sz="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12.0</a:t>
                      </a:r>
                      <a:endParaRPr lang="zh-CN" sz="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</a:t>
                      </a:r>
                      <a:endParaRPr lang="zh-CN" sz="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847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(bunch s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pacing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218 (0.76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1568 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(0.20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12000 (</a:t>
                      </a:r>
                      <a:r>
                        <a:rPr lang="en-US" altLang="zh-CN" sz="800" b="1" dirty="0" smtClean="0">
                          <a:solidFill>
                            <a:srgbClr val="2105ED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25ns</a:t>
                      </a:r>
                      <a:r>
                        <a:rPr lang="en-US" altLang="zh-CN" sz="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+10%gap)</a:t>
                      </a:r>
                      <a:endParaRPr lang="zh-CN" altLang="zh-CN" sz="800" b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847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17.8</a:t>
                      </a:r>
                      <a:endParaRPr lang="zh-CN" sz="8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90.4</a:t>
                      </a:r>
                      <a:endParaRPr lang="zh-CN" sz="8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461.0</a:t>
                      </a:r>
                      <a:endParaRPr lang="zh-CN" sz="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190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altLang="zh-CN" sz="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 </a:t>
                      </a: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/beam (MW)</a:t>
                      </a:r>
                      <a:endParaRPr lang="zh-CN" sz="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27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8218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compact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en-US" sz="800" kern="100" baseline="30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47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function at IP 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8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x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8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y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8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0.33/0.001</a:t>
                      </a:r>
                      <a:endParaRPr lang="zh-CN" altLang="zh-CN" sz="8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0.33/0.001</a:t>
                      </a:r>
                      <a:endParaRPr lang="zh-CN" altLang="zh-CN" sz="8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0.2/0.001</a:t>
                      </a:r>
                      <a:endParaRPr lang="zh-CN" altLang="zh-CN" sz="8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5843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Emittance 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8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800" b="1" i="1" kern="1200" dirty="0" smtClean="0">
                          <a:solidFill>
                            <a:srgbClr val="FF0000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8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(nm)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0.89/0.0018</a:t>
                      </a:r>
                      <a:endParaRPr lang="zh-CN" altLang="zh-CN" sz="8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0.395/0.0012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0.13/0.003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0.13/0.00115</a:t>
                      </a:r>
                      <a:r>
                        <a:rPr lang="en-GB" sz="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 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5843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 size at IP </a:t>
                      </a:r>
                      <a:r>
                        <a:rPr lang="en-US" altLang="zh-CN" sz="800" i="1" kern="120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8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en-US" altLang="zh-CN" sz="80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800" i="1" kern="120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8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 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800" kern="100" dirty="0" smtClean="0"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17.1/0.042</a:t>
                      </a:r>
                      <a:endParaRPr lang="zh-CN" altLang="zh-CN" sz="80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11.4/0.035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5.1/0.054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5.1/0.034</a:t>
                      </a:r>
                      <a:endParaRPr lang="zh-CN" altLang="zh-CN" sz="800" kern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5843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Beam-beam parameters 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sz="8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800" i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8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altLang="zh-CN" sz="8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endParaRPr lang="zh-CN" altLang="zh-CN" sz="8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0.024/0.113</a:t>
                      </a:r>
                      <a:endParaRPr lang="zh-CN" altLang="zh-CN" sz="800" b="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0.012/0.1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0.004/0.0</a:t>
                      </a:r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53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0.004/0.085</a:t>
                      </a:r>
                      <a:endParaRPr lang="zh-CN" alt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47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voltage 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8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(GV)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0.082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47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frequency 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8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(MHz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 (harmonic)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</a:t>
                      </a:r>
                      <a:r>
                        <a:rPr lang="en-US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(216816)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47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Natural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 </a:t>
                      </a: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8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sz="8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2.98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5843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8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altLang="zh-CN" sz="8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3.93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5.9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8.5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5843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 power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/cavity (2 cell) (kw)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0.58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0.77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kern="12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宋体"/>
                        </a:rPr>
                        <a:t>1.94</a:t>
                      </a:r>
                      <a:endParaRPr lang="zh-CN" sz="9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5843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spread (%)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0.19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0.098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0.080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5419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requirement (%)</a:t>
                      </a:r>
                      <a:endParaRPr lang="zh-CN" altLang="zh-CN" sz="80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1.7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</a:t>
                      </a:r>
                      <a:r>
                        <a:rPr lang="en-GB" sz="80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90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</a:t>
                      </a:r>
                      <a:r>
                        <a:rPr lang="en-GB" sz="80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49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/>
                </a:tc>
              </a:tr>
              <a:tr h="118477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Energy acceptance by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RF 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CN" altLang="zh-CN" sz="8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1.27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1.55</a:t>
                      </a:r>
                      <a:endParaRPr lang="zh-CN" altLang="en-US" sz="8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5843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Photon number 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due to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beamstrahlung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0.104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0.050</a:t>
                      </a:r>
                      <a:endParaRPr lang="zh-CN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0.023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687">
                <a:tc>
                  <a:txBody>
                    <a:bodyPr/>
                    <a:lstStyle/>
                    <a:p>
                      <a:pPr marL="27305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Beamstruhlung lifetime /quantum  lifetime* (min)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30/50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/>
                          <a:ea typeface="宋体"/>
                        </a:rPr>
                        <a:t>&gt;400</a:t>
                      </a:r>
                      <a:endParaRPr lang="zh-CN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202527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</a:t>
                      </a:r>
                      <a:r>
                        <a:rPr lang="en-US" altLang="zh-CN" sz="8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0.22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1.2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3.2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2.0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847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800" i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 glass)</a:t>
                      </a:r>
                      <a:endParaRPr lang="zh-CN" sz="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zh-CN" altLang="en-US" sz="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</a:t>
                      </a:r>
                      <a:endParaRPr lang="zh-CN" altLang="en-US" sz="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5843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Luminosity</a:t>
                      </a:r>
                      <a:r>
                        <a:rPr lang="en-US" altLang="zh-CN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</a:t>
                      </a:r>
                      <a:r>
                        <a:rPr lang="en-US" altLang="zh-CN" sz="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800" b="1" i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(10</a:t>
                      </a:r>
                      <a:r>
                        <a:rPr lang="en-US" sz="8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8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8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8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5.2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14.5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23.6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37.7</a:t>
                      </a:r>
                      <a:endParaRPr lang="zh-CN" sz="9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8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23479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标题 1"/>
          <p:cNvSpPr txBox="1">
            <a:spLocks/>
          </p:cNvSpPr>
          <p:nvPr/>
        </p:nvSpPr>
        <p:spPr>
          <a:xfrm>
            <a:off x="457200" y="-2053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 smtClean="0">
                <a:solidFill>
                  <a:srgbClr val="0070C0"/>
                </a:solidFill>
              </a:rPr>
              <a:t>CEPC new parameters</a:t>
            </a:r>
            <a:endParaRPr lang="en-US" altLang="zh-CN" sz="3200" b="1" dirty="0">
              <a:solidFill>
                <a:srgbClr val="0070C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28384" y="699542"/>
            <a:ext cx="9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D. Wang</a:t>
            </a:r>
          </a:p>
          <a:p>
            <a:r>
              <a:rPr lang="en-US" altLang="zh-CN" sz="1600" dirty="0"/>
              <a:t>e</a:t>
            </a:r>
            <a:r>
              <a:rPr lang="en-US" altLang="zh-CN" sz="1600" dirty="0" smtClean="0"/>
              <a:t>t al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6232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99542"/>
                <a:ext cx="8219256" cy="4248472"/>
              </a:xfrm>
            </p:spPr>
            <p:txBody>
              <a:bodyPr>
                <a:noAutofit/>
              </a:bodyPr>
              <a:lstStyle/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altLang="zh-CN" sz="1800" dirty="0" smtClean="0"/>
                  <a:t>Fit parameter list with luminosity of </a:t>
                </a:r>
                <a14:m>
                  <m:oMath xmlns:m="http://schemas.openxmlformats.org/officeDocument/2006/math">
                    <m:r>
                      <a:rPr lang="en-US" altLang="zh-CN" sz="1800">
                        <a:latin typeface="Cambria Math"/>
                      </a:rPr>
                      <m:t>5×</m:t>
                    </m:r>
                    <m:sSup>
                      <m:sSup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zh-CN" sz="1800">
                            <a:latin typeface="Cambria Math"/>
                          </a:rPr>
                          <m:t>34</m:t>
                        </m:r>
                      </m:sup>
                    </m:sSup>
                    <m:r>
                      <a:rPr lang="en-US" altLang="zh-CN" sz="1800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>
                            <a:latin typeface="Cambria Math"/>
                          </a:rPr>
                          <m:t>cm</m:t>
                        </m:r>
                      </m:e>
                      <m:sup>
                        <m:r>
                          <a:rPr lang="en-US" altLang="zh-CN" sz="180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sz="180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>
                        <a:latin typeface="Cambria Math"/>
                      </a:rPr>
                      <m:t>s</m:t>
                    </m:r>
                  </m:oMath>
                </a14:m>
                <a:endParaRPr lang="en-US" altLang="zh-CN" sz="1800" dirty="0" smtClean="0"/>
              </a:p>
              <a:p>
                <a:pPr lvl="1"/>
                <a:r>
                  <a:rPr lang="en-US" altLang="zh-CN" sz="1800" dirty="0" smtClean="0">
                    <a:sym typeface="Symbol"/>
                  </a:rPr>
                  <a:t>Smaller emittance and y </a:t>
                </a:r>
                <a:r>
                  <a:rPr lang="en-US" altLang="zh-CN" sz="1800" dirty="0">
                    <a:sym typeface="Symbol"/>
                  </a:rPr>
                  <a:t>at </a:t>
                </a:r>
                <a:r>
                  <a:rPr lang="en-US" altLang="zh-CN" sz="1800" dirty="0" smtClean="0">
                    <a:sym typeface="Symbol"/>
                  </a:rPr>
                  <a:t>IP</a:t>
                </a:r>
                <a:r>
                  <a:rPr lang="en-US" altLang="zh-CN" sz="1800" dirty="0">
                    <a:sym typeface="Symbol"/>
                  </a:rPr>
                  <a:t> </a:t>
                </a:r>
                <a:r>
                  <a:rPr lang="en-US" altLang="zh-CN" sz="1800" dirty="0" smtClean="0">
                    <a:sym typeface="Symbol"/>
                  </a:rPr>
                  <a:t>lead to larger chromaticity </a:t>
                </a:r>
              </a:p>
              <a:p>
                <a:pPr lvl="1"/>
                <a:r>
                  <a:rPr lang="en-US" altLang="zh-CN" sz="1800" b="1" dirty="0" smtClean="0">
                    <a:sym typeface="Symbol"/>
                  </a:rPr>
                  <a:t>Stronger optimization and stricter hardware requirement should be made to get enough dynamic aperture</a:t>
                </a:r>
                <a:endParaRPr lang="en-US" altLang="zh-CN" sz="1800" b="1" dirty="0" smtClean="0"/>
              </a:p>
              <a:p>
                <a:r>
                  <a:rPr lang="en-US" altLang="zh-CN" sz="1800" dirty="0" smtClean="0"/>
                  <a:t>Optimization </a:t>
                </a:r>
                <a:r>
                  <a:rPr lang="en-US" altLang="zh-CN" sz="1800" dirty="0"/>
                  <a:t>of the </a:t>
                </a:r>
                <a:r>
                  <a:rPr lang="en-US" altLang="zh-CN" sz="1800" dirty="0" smtClean="0"/>
                  <a:t>quadrupole radiation </a:t>
                </a:r>
                <a:r>
                  <a:rPr lang="en-US" altLang="zh-CN" sz="1800" dirty="0"/>
                  <a:t>effect </a:t>
                </a:r>
              </a:p>
              <a:p>
                <a:pPr lvl="1"/>
                <a:r>
                  <a:rPr lang="en-US" altLang="zh-CN" sz="1800" dirty="0"/>
                  <a:t>Interaction </a:t>
                </a:r>
                <a:r>
                  <a:rPr lang="en-US" altLang="zh-CN" sz="1800" dirty="0" smtClean="0"/>
                  <a:t>region: </a:t>
                </a:r>
                <a:r>
                  <a:rPr lang="en-US" altLang="zh-CN" sz="1800" b="1" dirty="0" smtClean="0"/>
                  <a:t>longer QD0/QF1</a:t>
                </a:r>
                <a:endParaRPr lang="en-US" altLang="zh-CN" sz="1800" b="1" dirty="0"/>
              </a:p>
              <a:p>
                <a:pPr lvl="1"/>
                <a:r>
                  <a:rPr lang="en-US" altLang="zh-CN" sz="1800" dirty="0"/>
                  <a:t>ARC </a:t>
                </a:r>
                <a:r>
                  <a:rPr lang="en-US" altLang="zh-CN" sz="1800" dirty="0" smtClean="0"/>
                  <a:t>region</a:t>
                </a:r>
                <a:r>
                  <a:rPr lang="en-US" altLang="zh-CN" sz="1800" dirty="0"/>
                  <a:t>: </a:t>
                </a:r>
                <a:r>
                  <a:rPr lang="en-US" altLang="zh-CN" sz="1800" b="1" dirty="0"/>
                  <a:t>longer </a:t>
                </a:r>
                <a:r>
                  <a:rPr lang="en-US" altLang="zh-CN" sz="1800" b="1" dirty="0" smtClean="0"/>
                  <a:t>quadrupoles</a:t>
                </a:r>
              </a:p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altLang="zh-CN" sz="1800" dirty="0" smtClean="0"/>
                  <a:t>Reduction </a:t>
                </a:r>
                <a:r>
                  <a:rPr lang="en-US" altLang="zh-CN" sz="1800" dirty="0"/>
                  <a:t>of </a:t>
                </a:r>
                <a:r>
                  <a:rPr lang="en-US" altLang="zh-CN" sz="1800" dirty="0" smtClean="0"/>
                  <a:t>dynamic </a:t>
                </a:r>
                <a:r>
                  <a:rPr lang="en-US" altLang="zh-CN" sz="1800" dirty="0"/>
                  <a:t>aperture</a:t>
                </a:r>
                <a:r>
                  <a:rPr lang="en-US" altLang="zh-CN" sz="1800" dirty="0" smtClean="0"/>
                  <a:t> </a:t>
                </a:r>
                <a:r>
                  <a:rPr lang="en-US" altLang="zh-CN" sz="1800" dirty="0"/>
                  <a:t>requirement from </a:t>
                </a:r>
                <a:r>
                  <a:rPr lang="en-US" altLang="zh-CN" sz="1800" dirty="0" smtClean="0"/>
                  <a:t>injection</a:t>
                </a:r>
                <a:endParaRPr lang="en-US" altLang="zh-CN" sz="2200" dirty="0" smtClean="0"/>
              </a:p>
              <a:p>
                <a:pPr lvl="1"/>
                <a:r>
                  <a:rPr lang="en-US" altLang="zh-CN" sz="1800" dirty="0"/>
                  <a:t>Straight section </a:t>
                </a:r>
                <a:r>
                  <a:rPr lang="en-US" altLang="zh-CN" sz="1800" dirty="0" smtClean="0"/>
                  <a:t>region:  larger </a:t>
                </a:r>
                <a:r>
                  <a:rPr lang="en-US" altLang="zh-CN" sz="1800" dirty="0" smtClean="0">
                    <a:sym typeface="Symbol"/>
                  </a:rPr>
                  <a:t></a:t>
                </a:r>
                <a:r>
                  <a:rPr lang="en-US" altLang="zh-CN" sz="1800" dirty="0">
                    <a:sym typeface="Symbol"/>
                  </a:rPr>
                  <a:t>x at injection </a:t>
                </a:r>
                <a:r>
                  <a:rPr lang="en-US" altLang="zh-CN" sz="1800" dirty="0" smtClean="0">
                    <a:sym typeface="Symbol"/>
                  </a:rPr>
                  <a:t>point</a:t>
                </a:r>
                <a:endParaRPr lang="en-US" altLang="zh-CN" sz="1800" dirty="0" smtClean="0"/>
              </a:p>
              <a:p>
                <a:r>
                  <a:rPr lang="en-US" altLang="zh-CN" sz="1800" dirty="0"/>
                  <a:t>Maximization of bend filling factor to increase single bunch </a:t>
                </a:r>
                <a:r>
                  <a:rPr lang="en-US" altLang="zh-CN" sz="1800" dirty="0" smtClean="0"/>
                  <a:t>charge</a:t>
                </a:r>
              </a:p>
              <a:p>
                <a:pPr lvl="1"/>
                <a:r>
                  <a:rPr lang="en-US" altLang="zh-CN" sz="1800" dirty="0"/>
                  <a:t>ARC </a:t>
                </a:r>
                <a:r>
                  <a:rPr lang="en-US" altLang="zh-CN" sz="1800" dirty="0" smtClean="0"/>
                  <a:t>region: </a:t>
                </a:r>
                <a:r>
                  <a:rPr lang="en-US" altLang="zh-CN" sz="1800" dirty="0"/>
                  <a:t>s</a:t>
                </a:r>
                <a:r>
                  <a:rPr lang="en-US" altLang="zh-CN" sz="1800" dirty="0" smtClean="0"/>
                  <a:t>extupoles in two rings changed from staggered to parallel; The left drifts are used for longer bend.</a:t>
                </a:r>
              </a:p>
              <a:p>
                <a:pPr lvl="1"/>
                <a:r>
                  <a:rPr lang="en-US" altLang="zh-CN" sz="1800" dirty="0" smtClean="0"/>
                  <a:t>RF region: shorter phase tuning sections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99542"/>
                <a:ext cx="8219256" cy="4248472"/>
              </a:xfrm>
              <a:blipFill rotWithShape="0">
                <a:blip r:embed="rId2"/>
                <a:stretch>
                  <a:fillRect l="-445" t="-861" r="-223" b="-12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195486"/>
                <a:ext cx="8229600" cy="594066"/>
              </a:xfrm>
            </p:spPr>
            <p:txBody>
              <a:bodyPr>
                <a:noAutofit/>
              </a:bodyPr>
              <a:lstStyle/>
              <a:p>
                <a:pPr marL="0" lvl="1" algn="ctr"/>
                <a:r>
                  <a:rPr lang="en-US" altLang="zh-CN" sz="2000" b="1" dirty="0" smtClean="0">
                    <a:solidFill>
                      <a:srgbClr val="0070C0"/>
                    </a:solidFill>
                  </a:rPr>
                  <a:t>Lattice design with luminosity of 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70C0"/>
                        </a:solidFill>
                        <a:latin typeface="Cambria Math"/>
                      </a:rPr>
                      <m:t>𝟓</m:t>
                    </m:r>
                    <m:r>
                      <a:rPr lang="en-US" altLang="zh-CN" sz="2000" b="1" i="0">
                        <a:solidFill>
                          <a:srgbClr val="0070C0"/>
                        </a:solidFill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zh-CN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1" i="0">
                            <a:solidFill>
                              <a:srgbClr val="0070C0"/>
                            </a:solidFill>
                            <a:latin typeface="Cambria Math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70C0"/>
                            </a:solidFill>
                            <a:latin typeface="Cambria Math"/>
                          </a:rPr>
                          <m:t>𝟑𝟒</m:t>
                        </m:r>
                      </m:sup>
                    </m:sSup>
                    <m:r>
                      <a:rPr lang="en-US" altLang="zh-CN" sz="2000" b="1" i="0">
                        <a:solidFill>
                          <a:srgbClr val="0070C0"/>
                        </a:solidFill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altLang="zh-CN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1" i="0">
                            <a:solidFill>
                              <a:srgbClr val="0070C0"/>
                            </a:solidFill>
                            <a:latin typeface="Cambria Math"/>
                          </a:rPr>
                          <m:t>𝐜𝐦</m:t>
                        </m:r>
                      </m:e>
                      <m:sup>
                        <m:r>
                          <a:rPr lang="en-US" altLang="zh-CN" sz="2000" b="1" i="0">
                            <a:solidFill>
                              <a:srgbClr val="0070C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000" b="1" i="0">
                        <a:solidFill>
                          <a:srgbClr val="0070C0"/>
                        </a:solidFill>
                        <a:latin typeface="Cambria Math"/>
                      </a:rPr>
                      <m:t>/</m:t>
                    </m:r>
                    <m:r>
                      <a:rPr lang="en-US" altLang="zh-CN" sz="2000" b="1" i="0">
                        <a:solidFill>
                          <a:srgbClr val="0070C0"/>
                        </a:solidFill>
                        <a:latin typeface="Cambria Math"/>
                      </a:rPr>
                      <m:t>𝐬</m:t>
                    </m:r>
                  </m:oMath>
                </a14:m>
                <a:endParaRPr lang="en-US" altLang="zh-CN" sz="2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195486"/>
                <a:ext cx="8229600" cy="594066"/>
              </a:xfrm>
              <a:blipFill rotWithShape="0">
                <a:blip r:embed="rId3"/>
                <a:stretch>
                  <a:fillRect b="-3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8" descr="logo_main20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40472"/>
            <a:ext cx="917403" cy="484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dministrator\Desktop\1111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80043"/>
            <a:ext cx="761494" cy="33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08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524" y="2925663"/>
            <a:ext cx="2586603" cy="1643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71600" y="195486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Optimization of the quadrupole radiation effect 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/>
          </p:nvPr>
        </p:nvGraphicFramePr>
        <p:xfrm>
          <a:off x="4521200" y="2192831"/>
          <a:ext cx="101600" cy="10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7" name="Equation" r:id="rId4" imgW="101520" imgH="139680" progId="Equation.DSMT4">
                  <p:embed/>
                </p:oleObj>
              </mc:Choice>
              <mc:Fallback>
                <p:oleObj name="Equation" r:id="rId4" imgW="1015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21200" y="2192831"/>
                        <a:ext cx="101600" cy="10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 dirty="0"/>
          </a:p>
        </p:txBody>
      </p:sp>
      <p:sp>
        <p:nvSpPr>
          <p:cNvPr id="17" name="灯片编号占位符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19" name="Picture 8" descr="logo_main20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Administrator\Desktop\1111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6723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600844" y="3025106"/>
            <a:ext cx="18352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L*= 2.2 m</a:t>
            </a:r>
          </a:p>
          <a:p>
            <a:r>
              <a:rPr lang="en-US" altLang="zh-CN" sz="1100" b="1" dirty="0" smtClean="0"/>
              <a:t>LQD0 = </a:t>
            </a:r>
            <a:r>
              <a:rPr lang="en-US" altLang="zh-CN" sz="1100" b="1" dirty="0"/>
              <a:t>2×1.5 </a:t>
            </a:r>
            <a:r>
              <a:rPr lang="en-US" altLang="zh-CN" sz="1100" b="1" dirty="0" smtClean="0"/>
              <a:t>m+0.08m</a:t>
            </a:r>
          </a:p>
          <a:p>
            <a:r>
              <a:rPr lang="en-US" altLang="zh-CN" sz="1100" dirty="0" smtClean="0"/>
              <a:t>D = 0.23 m</a:t>
            </a:r>
          </a:p>
          <a:p>
            <a:r>
              <a:rPr lang="en-US" altLang="zh-CN" sz="1100" dirty="0" smtClean="0"/>
              <a:t>LQF1 = 2.0 m</a:t>
            </a:r>
            <a:endParaRPr lang="zh-CN" altLang="en-US" sz="1100" dirty="0"/>
          </a:p>
        </p:txBody>
      </p:sp>
      <p:sp>
        <p:nvSpPr>
          <p:cNvPr id="29" name="内容占位符 2"/>
          <p:cNvSpPr txBox="1">
            <a:spLocks/>
          </p:cNvSpPr>
          <p:nvPr/>
        </p:nvSpPr>
        <p:spPr>
          <a:xfrm>
            <a:off x="617021" y="802440"/>
            <a:ext cx="8203451" cy="21293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 smtClean="0"/>
              <a:t>The dynamic aperture reduction due to the damping and fluctuation is significant especially on the vertical plane. </a:t>
            </a:r>
          </a:p>
          <a:p>
            <a:r>
              <a:rPr lang="en-US" altLang="zh-CN" sz="1600" dirty="0"/>
              <a:t>Radiation power due to quadrupoles: </a:t>
            </a:r>
            <a:endParaRPr lang="en-US" altLang="zh-CN" sz="1600" dirty="0" smtClean="0"/>
          </a:p>
          <a:p>
            <a:pPr lvl="1"/>
            <a:r>
              <a:rPr lang="en-US" altLang="zh-CN" sz="1600" dirty="0"/>
              <a:t>contribution of QD0 </a:t>
            </a:r>
            <a:r>
              <a:rPr lang="en-US" altLang="zh-CN" sz="1600" dirty="0" smtClean="0"/>
              <a:t>dominant</a:t>
            </a:r>
          </a:p>
          <a:p>
            <a:pPr lvl="1"/>
            <a:r>
              <a:rPr lang="en-US" altLang="zh-CN" sz="1600" dirty="0" smtClean="0"/>
              <a:t>longer QD0 will significantly decreased the power on vertical plane and thus help to increase the </a:t>
            </a:r>
            <a:r>
              <a:rPr lang="en-US" altLang="zh-CN" sz="1600" dirty="0"/>
              <a:t>dynamic </a:t>
            </a:r>
            <a:r>
              <a:rPr lang="en-US" altLang="zh-CN" sz="1600" dirty="0" smtClean="0"/>
              <a:t>aperture: QD0/QF1 2m/1.48m =&gt; 3m/2m  </a:t>
            </a:r>
          </a:p>
          <a:p>
            <a:pPr lvl="1"/>
            <a:r>
              <a:rPr lang="en-US" altLang="zh-CN" sz="1600" dirty="0"/>
              <a:t>l</a:t>
            </a:r>
            <a:r>
              <a:rPr lang="en-US" altLang="zh-CN" sz="1600" dirty="0" smtClean="0"/>
              <a:t>onger ARC quadrupoles: 2m =&gt; 3m</a:t>
            </a:r>
            <a:endParaRPr lang="zh-CN" altLang="en-US" sz="1600" dirty="0"/>
          </a:p>
          <a:p>
            <a:pPr lvl="1"/>
            <a:endParaRPr lang="zh-CN" altLang="en-US" sz="1400" dirty="0"/>
          </a:p>
          <a:p>
            <a:endParaRPr lang="en-US" altLang="zh-CN" sz="18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211960" y="1363264"/>
                <a:ext cx="3035383" cy="3443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/>
                      </a:rPr>
                      <m:t>𝑃</m:t>
                    </m:r>
                    <m:r>
                      <a:rPr lang="en-US" altLang="zh-CN" sz="1400" b="0" i="1" smtClean="0">
                        <a:latin typeface="Cambria Math"/>
                        <a:ea typeface="Cambria Math"/>
                      </a:rPr>
                      <m:t>∝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altLang="zh-CN" sz="1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sz="1400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1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1" smtClean="0">
                            <a:latin typeface="Cambria Math"/>
                            <a:ea typeface="Cambria Math"/>
                          </a:rPr>
                          <m:t>𝑑𝑠</m:t>
                        </m:r>
                      </m:e>
                    </m:nary>
                    <m:r>
                      <a:rPr lang="en-US" altLang="zh-CN" sz="1400" i="1">
                        <a:latin typeface="Cambria Math"/>
                        <a:ea typeface="Cambria Math"/>
                      </a:rPr>
                      <m:t>∝</m:t>
                    </m:r>
                  </m:oMath>
                </a14:m>
                <a:r>
                  <a:rPr lang="en-US" altLang="zh-CN" sz="14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zh-CN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sSubSup>
                          <m:sSubSup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zh-CN" sz="1400" i="1">
                                <a:latin typeface="Cambria Math"/>
                                <a:ea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US" altLang="zh-CN" sz="14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zh-CN" altLang="en-US" sz="1400" i="1" smtClean="0"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en-US" altLang="zh-CN" sz="1400" b="0" i="1" smtClean="0">
                            <a:latin typeface="Cambria Math"/>
                            <a:ea typeface="Cambria Math"/>
                          </a:rPr>
                          <m:t>𝑑𝑠</m:t>
                        </m:r>
                        <m:r>
                          <a:rPr lang="en-US" altLang="zh-CN" sz="1400" i="1" smtClean="0">
                            <a:latin typeface="Cambria Math"/>
                            <a:ea typeface="Cambria Math"/>
                          </a:rPr>
                          <m:t>≅</m:t>
                        </m:r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altLang="zh-CN" sz="140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altLang="zh-CN" sz="1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i="1">
                                    <a:latin typeface="Cambria Math"/>
                                    <a:ea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400" i="1">
                                    <a:latin typeface="Cambria Math"/>
                                    <a:ea typeface="Cambria Math"/>
                                  </a:rPr>
                                  <m:t>𝑙</m:t>
                                </m:r>
                                <m:r>
                                  <a:rPr lang="en-US" altLang="zh-CN" sz="1400" i="1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4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zh-CN" altLang="en-US" sz="1400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  <m:r>
                              <a:rPr lang="en-US" altLang="zh-CN" sz="1400" b="0" i="1" smtClean="0">
                                <a:latin typeface="Cambria Math"/>
                                <a:ea typeface="Cambria Math"/>
                              </a:rPr>
                              <m:t>/</m:t>
                            </m:r>
                            <m:r>
                              <a:rPr lang="en-US" altLang="zh-CN" sz="1400" b="0" i="1" smtClean="0">
                                <a:latin typeface="Cambria Math"/>
                                <a:ea typeface="Cambria Math"/>
                              </a:rPr>
                              <m:t>𝑙</m:t>
                            </m:r>
                          </m:e>
                        </m:nary>
                      </m:e>
                    </m:nary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1363264"/>
                <a:ext cx="3035383" cy="344390"/>
              </a:xfrm>
              <a:prstGeom prst="rect">
                <a:avLst/>
              </a:prstGeom>
              <a:blipFill rotWithShape="0">
                <a:blip r:embed="rId8"/>
                <a:stretch>
                  <a:fillRect t="-114286" b="-17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pic>
        <p:nvPicPr>
          <p:cNvPr id="15" name="Picture 35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71" y="2931791"/>
            <a:ext cx="2594377" cy="163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"/>
          <p:cNvSpPr txBox="1"/>
          <p:nvPr/>
        </p:nvSpPr>
        <p:spPr>
          <a:xfrm>
            <a:off x="923387" y="3070612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L*= 2.2 m</a:t>
            </a:r>
          </a:p>
          <a:p>
            <a:r>
              <a:rPr lang="en-US" altLang="zh-CN" sz="1100" b="1" dirty="0" smtClean="0"/>
              <a:t>LQD0 = 2 m</a:t>
            </a:r>
          </a:p>
          <a:p>
            <a:r>
              <a:rPr lang="en-US" altLang="zh-CN" sz="1100" dirty="0" smtClean="0"/>
              <a:t>D = 0.23 m</a:t>
            </a:r>
          </a:p>
          <a:p>
            <a:r>
              <a:rPr lang="en-US" altLang="zh-CN" sz="1100" dirty="0" smtClean="0"/>
              <a:t>LQF1 = 1.48 m</a:t>
            </a:r>
            <a:endParaRPr lang="zh-CN" altLang="en-US" sz="1100" dirty="0"/>
          </a:p>
        </p:txBody>
      </p:sp>
      <p:pic>
        <p:nvPicPr>
          <p:cNvPr id="18" name="Picture 37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910328"/>
            <a:ext cx="2952328" cy="1677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46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9208" y="843558"/>
            <a:ext cx="8095947" cy="831577"/>
          </a:xfrm>
        </p:spPr>
        <p:txBody>
          <a:bodyPr>
            <a:noAutofit/>
          </a:bodyPr>
          <a:lstStyle/>
          <a:p>
            <a:r>
              <a:rPr lang="en-US" altLang="zh-CN" sz="1800" dirty="0">
                <a:sym typeface="Symbol"/>
              </a:rPr>
              <a:t>Checked </a:t>
            </a:r>
            <a:r>
              <a:rPr lang="en-US" altLang="zh-CN" sz="1800" dirty="0" smtClean="0">
                <a:sym typeface="Symbol"/>
              </a:rPr>
              <a:t> with </a:t>
            </a:r>
            <a:r>
              <a:rPr lang="en-US" altLang="zh-CN" sz="1800" dirty="0">
                <a:sym typeface="Symbol"/>
              </a:rPr>
              <a:t>CDR lattice for time </a:t>
            </a:r>
            <a:r>
              <a:rPr lang="en-US" altLang="zh-CN" sz="1800" dirty="0" smtClean="0">
                <a:sym typeface="Symbol"/>
              </a:rPr>
              <a:t>being</a:t>
            </a:r>
            <a:endParaRPr lang="en-US" altLang="zh-CN" sz="1800" dirty="0" smtClean="0"/>
          </a:p>
          <a:p>
            <a:r>
              <a:rPr lang="en-US" altLang="zh-CN" sz="1800" dirty="0" smtClean="0"/>
              <a:t>With longer QD0, the vertical dynamic aperture increased around 30%.</a:t>
            </a:r>
            <a:endParaRPr lang="en-US" altLang="zh-CN" sz="1800" dirty="0" smtClean="0">
              <a:sym typeface="Symbol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638" y="1707654"/>
            <a:ext cx="3728762" cy="2592288"/>
          </a:xfrm>
          <a:prstGeom prst="rect">
            <a:avLst/>
          </a:prstGeom>
        </p:spPr>
      </p:pic>
      <p:pic>
        <p:nvPicPr>
          <p:cNvPr id="6147" name="Picture 3" descr="C:\Users\yiwei\Desktop\xyflucda.83272.191.2p.sc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14" y="1707654"/>
            <a:ext cx="371937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1059" y="4146053"/>
            <a:ext cx="2200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by  Yuan Zhang, Jin Wu</a:t>
            </a:r>
            <a:endParaRPr lang="zh-CN" alt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39502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Optimization of </a:t>
            </a:r>
            <a:r>
              <a:rPr lang="en-US" altLang="zh-CN" sz="24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 </a:t>
            </a:r>
            <a:r>
              <a:rPr lang="en-US" altLang="zh-CN" sz="2400" b="1" dirty="0">
                <a:solidFill>
                  <a:srgbClr val="0070C0"/>
                </a:solidFill>
              </a:rPr>
              <a:t>quadrupole </a:t>
            </a:r>
            <a:r>
              <a:rPr lang="en-US" altLang="zh-CN" sz="24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radiation </a:t>
            </a:r>
            <a:r>
              <a:rPr lang="en-US" altLang="zh-CN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effect </a:t>
            </a:r>
            <a:r>
              <a:rPr lang="en-US" altLang="zh-CN" sz="24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(cont.)</a:t>
            </a:r>
            <a:endParaRPr lang="zh-CN" altLang="en-US" sz="24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logo_main20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6723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87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572000" y="1154877"/>
            <a:ext cx="4335413" cy="3245764"/>
            <a:chOff x="4773091" y="1154877"/>
            <a:chExt cx="4335413" cy="3245764"/>
          </a:xfrm>
        </p:grpSpPr>
        <p:pic>
          <p:nvPicPr>
            <p:cNvPr id="5123" name="Picture 3" descr="C:\Users\yiwei\Downloads\untitled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3091" y="1154877"/>
              <a:ext cx="4335413" cy="32457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等腰三角形 15"/>
            <p:cNvSpPr/>
            <p:nvPr/>
          </p:nvSpPr>
          <p:spPr>
            <a:xfrm>
              <a:off x="6285259" y="2509757"/>
              <a:ext cx="144016" cy="268002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>
              <a:off x="8316416" y="2735796"/>
              <a:ext cx="144016" cy="26800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8316416" y="3795886"/>
              <a:ext cx="144016" cy="26800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>
              <a:off x="6300192" y="3579862"/>
              <a:ext cx="144016" cy="268002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946973" y="1059582"/>
            <a:ext cx="4089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Horizontal DA requirement with off-axis injection</a:t>
            </a:r>
            <a:endParaRPr lang="zh-CN" altLang="en-US" sz="14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</a:rPr>
              <a:t>Reduction of dynamic aperture requirement </a:t>
            </a:r>
            <a:r>
              <a:rPr lang="en-US" altLang="zh-CN" sz="2000" b="1" dirty="0" smtClean="0">
                <a:solidFill>
                  <a:srgbClr val="0070C0"/>
                </a:solidFill>
              </a:rPr>
              <a:t/>
            </a:r>
            <a:br>
              <a:rPr lang="en-US" altLang="zh-CN" sz="2000" b="1" dirty="0" smtClean="0">
                <a:solidFill>
                  <a:srgbClr val="0070C0"/>
                </a:solidFill>
              </a:rPr>
            </a:br>
            <a:r>
              <a:rPr lang="en-US" altLang="zh-CN" sz="2000" b="1" dirty="0" smtClean="0">
                <a:solidFill>
                  <a:srgbClr val="0070C0"/>
                </a:solidFill>
              </a:rPr>
              <a:t>from </a:t>
            </a:r>
            <a:r>
              <a:rPr lang="en-US" altLang="zh-CN" sz="2000" b="1" dirty="0">
                <a:solidFill>
                  <a:srgbClr val="0070C0"/>
                </a:solidFill>
              </a:rPr>
              <a:t>injection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13613"/>
            <a:ext cx="4402832" cy="2726289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Trying to relax the dynamic aperture requirement of the off-axis injection scheme  </a:t>
            </a:r>
          </a:p>
          <a:p>
            <a:pPr lvl="1"/>
            <a:r>
              <a:rPr lang="en-US" altLang="zh-CN" sz="2000" dirty="0"/>
              <a:t>L</a:t>
            </a:r>
            <a:r>
              <a:rPr lang="en-US" altLang="zh-CN" sz="2000" dirty="0" smtClean="0"/>
              <a:t>arger </a:t>
            </a:r>
            <a:r>
              <a:rPr lang="en-US" altLang="zh-CN" sz="2000" dirty="0" smtClean="0">
                <a:sym typeface="Symbol"/>
              </a:rPr>
              <a:t>x at injection point </a:t>
            </a:r>
          </a:p>
          <a:p>
            <a:pPr lvl="1"/>
            <a:r>
              <a:rPr lang="en-US" altLang="zh-CN" sz="2000" dirty="0" smtClean="0">
                <a:sym typeface="Symbol"/>
              </a:rPr>
              <a:t>Smaller injected emittance</a:t>
            </a:r>
          </a:p>
          <a:p>
            <a:pPr lvl="1"/>
            <a:endParaRPr lang="zh-CN" alt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020272" y="443466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by Xiaohao CUI</a:t>
            </a:r>
            <a:endParaRPr lang="zh-CN" altLang="en-US" sz="1400" dirty="0"/>
          </a:p>
        </p:txBody>
      </p:sp>
      <p:pic>
        <p:nvPicPr>
          <p:cNvPr id="18" name="Picture 8" descr="logo_main2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3962"/>
            <a:ext cx="917403" cy="6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6723"/>
            <a:ext cx="761494" cy="44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Yiwei Wang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CEPC workshop-EU edition 2019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70396" y="3535494"/>
            <a:ext cx="10791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/>
              <a:t>Ɛ</a:t>
            </a:r>
            <a:r>
              <a:rPr lang="en-US" altLang="zh-CN" sz="1200" b="1" kern="0" baseline="-25000" dirty="0" smtClean="0">
                <a:solidFill>
                  <a:sysClr val="windowText" lastClr="000000"/>
                </a:solidFill>
              </a:rPr>
              <a:t>booster</a:t>
            </a:r>
            <a:r>
              <a:rPr lang="en-US" altLang="zh-CN" sz="1200" b="1" dirty="0" smtClean="0"/>
              <a:t>=Ɛ</a:t>
            </a:r>
            <a:r>
              <a:rPr lang="en-US" altLang="zh-CN" sz="1200" b="1" kern="0" baseline="-25000" dirty="0" smtClean="0">
                <a:solidFill>
                  <a:sysClr val="windowText" lastClr="000000"/>
                </a:solidFill>
              </a:rPr>
              <a:t>collider</a:t>
            </a:r>
            <a:r>
              <a:rPr lang="en-US" altLang="zh-CN" sz="1100" b="1" kern="0" baseline="-25000" dirty="0" smtClean="0">
                <a:solidFill>
                  <a:sysClr val="windowText" lastClr="000000"/>
                </a:solidFill>
              </a:rPr>
              <a:t> </a:t>
            </a:r>
            <a:endParaRPr lang="zh-CN" altLang="en-US" sz="1100" dirty="0"/>
          </a:p>
        </p:txBody>
      </p:sp>
      <p:sp>
        <p:nvSpPr>
          <p:cNvPr id="23" name="矩形 22"/>
          <p:cNvSpPr/>
          <p:nvPr/>
        </p:nvSpPr>
        <p:spPr>
          <a:xfrm>
            <a:off x="6870396" y="2445952"/>
            <a:ext cx="11945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/>
              <a:t>Ɛ</a:t>
            </a:r>
            <a:r>
              <a:rPr lang="en-US" altLang="zh-CN" sz="1200" b="1" kern="0" baseline="-25000" dirty="0" smtClean="0">
                <a:solidFill>
                  <a:sysClr val="windowText" lastClr="000000"/>
                </a:solidFill>
              </a:rPr>
              <a:t>booster</a:t>
            </a:r>
            <a:r>
              <a:rPr lang="en-US" altLang="zh-CN" sz="1200" b="1" dirty="0" smtClean="0"/>
              <a:t>=3Ɛ</a:t>
            </a:r>
            <a:r>
              <a:rPr lang="en-US" altLang="zh-CN" sz="1200" b="1" kern="0" baseline="-25000" dirty="0" smtClean="0">
                <a:solidFill>
                  <a:sysClr val="windowText" lastClr="000000"/>
                </a:solidFill>
              </a:rPr>
              <a:t>collider </a:t>
            </a:r>
            <a:endParaRPr lang="zh-CN" altLang="en-US" sz="1200" dirty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77788"/>
            <a:ext cx="4492805" cy="56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777545" y="3075806"/>
            <a:ext cx="3146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DA requirement for the CDR parameters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0188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3300</TotalTime>
  <Words>1814</Words>
  <Application>Microsoft Office PowerPoint</Application>
  <PresentationFormat>全屏显示(16:9)</PresentationFormat>
  <Paragraphs>477</Paragraphs>
  <Slides>19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MS Mincho</vt:lpstr>
      <vt:lpstr>宋体</vt:lpstr>
      <vt:lpstr>Arial</vt:lpstr>
      <vt:lpstr>Calibri</vt:lpstr>
      <vt:lpstr>Cambria Math</vt:lpstr>
      <vt:lpstr>Symbol</vt:lpstr>
      <vt:lpstr>Times New Roman</vt:lpstr>
      <vt:lpstr>Office 主题</vt:lpstr>
      <vt:lpstr>Equation</vt:lpstr>
      <vt:lpstr>Lattice Design of the CEPC Collider Ring  for A Higher Luminosity</vt:lpstr>
      <vt:lpstr>PowerPoint 演示文稿</vt:lpstr>
      <vt:lpstr>PowerPoint 演示文稿</vt:lpstr>
      <vt:lpstr>PowerPoint 演示文稿</vt:lpstr>
      <vt:lpstr>PowerPoint 演示文稿</vt:lpstr>
      <vt:lpstr>Lattice design with luminosity of 5×〖10〗^34/〖cm〗^2/s</vt:lpstr>
      <vt:lpstr>PowerPoint 演示文稿</vt:lpstr>
      <vt:lpstr>PowerPoint 演示文稿</vt:lpstr>
      <vt:lpstr>Reduction of dynamic aperture requirement  from injection</vt:lpstr>
      <vt:lpstr>PowerPoint 演示文稿</vt:lpstr>
      <vt:lpstr>PowerPoint 演示文稿</vt:lpstr>
      <vt:lpstr>PowerPoint 演示文稿</vt:lpstr>
      <vt:lpstr>Optics design of ARC region</vt:lpstr>
      <vt:lpstr>Optics design of RF region</vt:lpstr>
      <vt:lpstr>PowerPoint 演示文稿</vt:lpstr>
      <vt:lpstr>PowerPoint 演示文稿</vt:lpstr>
      <vt:lpstr> Performance with errors  (based on CDR lattice)</vt:lpstr>
      <vt:lpstr> Performance with errors  (based on CDR lattice)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CEPC main parameters</dc:title>
  <dc:creator>yiwei</dc:creator>
  <cp:lastModifiedBy>Yiwei</cp:lastModifiedBy>
  <cp:revision>374</cp:revision>
  <dcterms:created xsi:type="dcterms:W3CDTF">2019-04-10T07:42:09Z</dcterms:created>
  <dcterms:modified xsi:type="dcterms:W3CDTF">2019-04-15T13:52:21Z</dcterms:modified>
</cp:coreProperties>
</file>