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782" r:id="rId2"/>
  </p:sldMasterIdLst>
  <p:notesMasterIdLst>
    <p:notesMasterId r:id="rId23"/>
  </p:notesMasterIdLst>
  <p:handoutMasterIdLst>
    <p:handoutMasterId r:id="rId24"/>
  </p:handoutMasterIdLst>
  <p:sldIdLst>
    <p:sldId id="408" r:id="rId3"/>
    <p:sldId id="409" r:id="rId4"/>
    <p:sldId id="410" r:id="rId5"/>
    <p:sldId id="412" r:id="rId6"/>
    <p:sldId id="415" r:id="rId7"/>
    <p:sldId id="414" r:id="rId8"/>
    <p:sldId id="427" r:id="rId9"/>
    <p:sldId id="419" r:id="rId10"/>
    <p:sldId id="422" r:id="rId11"/>
    <p:sldId id="423" r:id="rId12"/>
    <p:sldId id="424" r:id="rId13"/>
    <p:sldId id="431" r:id="rId14"/>
    <p:sldId id="425" r:id="rId15"/>
    <p:sldId id="432" r:id="rId16"/>
    <p:sldId id="411" r:id="rId17"/>
    <p:sldId id="413" r:id="rId18"/>
    <p:sldId id="428" r:id="rId19"/>
    <p:sldId id="429" r:id="rId20"/>
    <p:sldId id="433" r:id="rId21"/>
    <p:sldId id="430" r:id="rId22"/>
  </p:sldIdLst>
  <p:sldSz cx="9144000" cy="6858000" type="letter"/>
  <p:notesSz cx="7102475" cy="10234613"/>
  <p:custDataLst>
    <p:tags r:id="rId25"/>
  </p:custData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Font typeface="Wingdings" pitchFamily="2" charset="2"/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rgbClr val="FFFF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2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94EC9"/>
    <a:srgbClr val="FFFF00"/>
    <a:srgbClr val="CCFFFF"/>
    <a:srgbClr val="FF00FF"/>
    <a:srgbClr val="FF0000"/>
    <a:srgbClr val="6C6CDC"/>
    <a:srgbClr val="7B96E1"/>
    <a:srgbClr val="008000"/>
    <a:srgbClr val="FF9900"/>
    <a:srgbClr val="D23C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42" autoAdjust="0"/>
    <p:restoredTop sz="92351" autoAdjust="0"/>
  </p:normalViewPr>
  <p:slideViewPr>
    <p:cSldViewPr snapToGrid="0">
      <p:cViewPr varScale="1">
        <p:scale>
          <a:sx n="56" d="100"/>
          <a:sy n="56" d="100"/>
        </p:scale>
        <p:origin x="1245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1771" y="-91"/>
      </p:cViewPr>
      <p:guideLst>
        <p:guide orient="horz" pos="3222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632575" y="9809163"/>
            <a:ext cx="403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874" tIns="45131" rIns="91874" bIns="45131" anchor="ctr">
            <a:spAutoFit/>
          </a:bodyPr>
          <a:lstStyle/>
          <a:p>
            <a:pPr algn="r" defTabSz="928688" eaLnBrk="0" hangingPunct="0">
              <a:spcBef>
                <a:spcPct val="0"/>
              </a:spcBef>
              <a:buClrTx/>
              <a:buFontTx/>
              <a:buNone/>
            </a:pPr>
            <a:fld id="{1DE48FEA-D32B-4240-B0A4-4148B56571D5}" type="slidenum">
              <a:rPr lang="en-US" sz="1400">
                <a:solidFill>
                  <a:schemeClr val="tx1"/>
                </a:solidFill>
                <a:latin typeface="Helvetica" pitchFamily="34" charset="0"/>
              </a:rPr>
              <a:pPr algn="r" defTabSz="928688" eaLnBrk="0" hangingPunct="0">
                <a:spcBef>
                  <a:spcPct val="0"/>
                </a:spcBef>
                <a:buClrTx/>
                <a:buFontTx/>
                <a:buNone/>
              </a:pPr>
              <a:t>‹#›</a:t>
            </a:fld>
            <a:endParaRPr lang="en-US" sz="1400">
              <a:solidFill>
                <a:schemeClr val="tx1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542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857750"/>
            <a:ext cx="5213350" cy="460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74" tIns="45131" rIns="91874" bIns="451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6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4888" y="776288"/>
            <a:ext cx="5094287" cy="38211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6632575" y="9809163"/>
            <a:ext cx="403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874" tIns="45131" rIns="91874" bIns="45131" anchor="ctr">
            <a:spAutoFit/>
          </a:bodyPr>
          <a:lstStyle/>
          <a:p>
            <a:pPr algn="r" defTabSz="928688" eaLnBrk="0" hangingPunct="0">
              <a:spcBef>
                <a:spcPct val="0"/>
              </a:spcBef>
              <a:buClrTx/>
              <a:buFontTx/>
              <a:buNone/>
            </a:pPr>
            <a:fld id="{EFF7EA94-3393-44A5-8E16-2F8A911D88C8}" type="slidenum">
              <a:rPr lang="en-US" sz="1400">
                <a:solidFill>
                  <a:schemeClr val="tx1"/>
                </a:solidFill>
                <a:latin typeface="Helvetica" pitchFamily="34" charset="0"/>
              </a:rPr>
              <a:pPr algn="r" defTabSz="928688" eaLnBrk="0" hangingPunct="0">
                <a:spcBef>
                  <a:spcPct val="0"/>
                </a:spcBef>
                <a:buClrTx/>
                <a:buFontTx/>
                <a:buNone/>
              </a:pPr>
              <a:t>‹#›</a:t>
            </a:fld>
            <a:endParaRPr lang="en-US" sz="1400">
              <a:solidFill>
                <a:schemeClr val="tx1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3693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43473-F57B-45F4-8B18-3E8A60FB6C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68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82B7D-78A0-4276-80A3-00FFA2A9B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02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6813" y="381000"/>
            <a:ext cx="1943100" cy="5280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381000"/>
            <a:ext cx="5676900" cy="5280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809EE-2BE5-4154-9330-3935167391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86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1E8C-AF3C-4ABA-B2C4-97C86632E297}" type="datetimeFigureOut">
              <a:rPr lang="it-IT" smtClean="0"/>
              <a:t>15/04/2019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93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1E8C-AF3C-4ABA-B2C4-97C86632E297}" type="datetimeFigureOut">
              <a:rPr lang="it-IT" smtClean="0"/>
              <a:t>15/04/2019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2839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1E8C-AF3C-4ABA-B2C4-97C86632E297}" type="datetimeFigureOut">
              <a:rPr lang="it-IT" smtClean="0"/>
              <a:t>15/04/2019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186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1E8C-AF3C-4ABA-B2C4-97C86632E297}" type="datetimeFigureOut">
              <a:rPr lang="it-IT" smtClean="0"/>
              <a:t>15/04/2019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5010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1E8C-AF3C-4ABA-B2C4-97C86632E297}" type="datetimeFigureOut">
              <a:rPr lang="it-IT" smtClean="0"/>
              <a:t>15/04/2019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42713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1E8C-AF3C-4ABA-B2C4-97C86632E297}" type="datetimeFigureOut">
              <a:rPr lang="it-IT" smtClean="0"/>
              <a:t>15/04/2019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5120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1E8C-AF3C-4ABA-B2C4-97C86632E297}" type="datetimeFigureOut">
              <a:rPr lang="it-IT" smtClean="0"/>
              <a:t>15/04/2019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78716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1E8C-AF3C-4ABA-B2C4-97C86632E297}" type="datetimeFigureOut">
              <a:rPr lang="it-IT" smtClean="0"/>
              <a:t>15/04/2019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6290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9BA46-1C93-4567-A05B-77BEED2B3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15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1E8C-AF3C-4ABA-B2C4-97C86632E297}" type="datetimeFigureOut">
              <a:rPr lang="it-IT" smtClean="0"/>
              <a:t>15/04/2019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456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1E8C-AF3C-4ABA-B2C4-97C86632E297}" type="datetimeFigureOut">
              <a:rPr lang="it-IT" smtClean="0"/>
              <a:t>15/04/2019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01639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1E8C-AF3C-4ABA-B2C4-97C86632E297}" type="datetimeFigureOut">
              <a:rPr lang="it-IT" smtClean="0"/>
              <a:t>15/04/2019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9510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0A4FC-CE45-4408-A7C8-75C600F5BE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561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7513" y="154622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79913" y="154622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7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6983D-889A-48A2-A57E-5A7ED2080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12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8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9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2FCF3-0441-4725-B23A-9FE456F16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5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FED78-110D-4058-8141-1C038787EB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3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4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68146-9702-4881-9716-82FB817E8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9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7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E2ED0-DEFD-4036-A7DE-B1294E58D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25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sp>
        <p:nvSpPr>
          <p:cNvPr id="7" name="Rectangle 10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CB33F-7E9C-4C17-9B5D-742FE626A2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7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381000"/>
            <a:ext cx="6477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7513" y="1546225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 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2020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43656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342021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400" b="1"/>
            </a:lvl1pPr>
          </a:lstStyle>
          <a:p>
            <a:pPr>
              <a:defRPr/>
            </a:pPr>
            <a:r>
              <a:rPr lang="en-US"/>
              <a:t>F. Bedeschi, INFN-Pisa</a:t>
            </a:r>
          </a:p>
        </p:txBody>
      </p:sp>
      <p:pic>
        <p:nvPicPr>
          <p:cNvPr id="1030" name="Picture 1031" descr="blue_line_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605838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38" descr="logoinfn_negativ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3" y="0"/>
            <a:ext cx="1392237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2031" name="Rectangle 10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787900" y="6524625"/>
            <a:ext cx="83661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ctr" hangingPunct="0">
              <a:spcBef>
                <a:spcPct val="0"/>
              </a:spcBef>
              <a:buClrTx/>
              <a:buFontTx/>
              <a:buNone/>
              <a:defRPr sz="1400">
                <a:solidFill>
                  <a:schemeClr val="bg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E9A6701B-A478-4746-B452-F9A66D8A2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8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FF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v"/>
        <a:defRPr sz="2800">
          <a:solidFill>
            <a:srgbClr val="FFFF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Ø"/>
        <a:defRPr sz="24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CC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>
          <a:solidFill>
            <a:srgbClr val="FFFF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E1E8C-AF3C-4ABA-B2C4-97C86632E297}" type="datetimeFigureOut">
              <a:rPr lang="it-IT" smtClean="0"/>
              <a:t>15/04/2019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C517A-E7B5-486F-9E7E-23AF4A68E1C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533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0067" t="-808" r="-12000" b="808"/>
          <a:stretch/>
        </p:blipFill>
        <p:spPr>
          <a:xfrm>
            <a:off x="0" y="1263988"/>
            <a:ext cx="10962640" cy="5289212"/>
          </a:xfrm>
          <a:prstGeom prst="rect">
            <a:avLst/>
          </a:prstGeom>
        </p:spPr>
      </p:pic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dirty="0" err="1" smtClean="0">
                <a:solidFill>
                  <a:schemeClr val="bg1"/>
                </a:solidFill>
              </a:rPr>
              <a:t>CepC</a:t>
            </a:r>
            <a:r>
              <a:rPr lang="en-US" sz="1400" dirty="0" smtClean="0">
                <a:solidFill>
                  <a:schemeClr val="bg1"/>
                </a:solidFill>
              </a:rPr>
              <a:t> workshop, Oxford, April 2019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dirty="0" smtClean="0"/>
              <a:t>F. Bedeschi, INFN-Pisa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fld id="{2993353F-A909-4581-A173-DEBD44DF0962}" type="slidenum">
              <a:rPr lang="en-US" sz="1400" smtClean="0">
                <a:solidFill>
                  <a:schemeClr val="bg1"/>
                </a:solidFill>
                <a:latin typeface="Times" pitchFamily="18" charset="0"/>
              </a:rPr>
              <a:pPr/>
              <a:t>1</a:t>
            </a:fld>
            <a:endParaRPr lang="en-US" sz="1400" dirty="0" smtClean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422031" y="258909"/>
            <a:ext cx="7281604" cy="6858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Fast tracking simulation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1058" y="3417248"/>
            <a:ext cx="4970176" cy="1806505"/>
          </a:xfrm>
          <a:solidFill>
            <a:srgbClr val="002060">
              <a:alpha val="30000"/>
            </a:srgbClr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need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5697415" y="1343025"/>
            <a:ext cx="3173535" cy="134806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3400" indent="-5334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it-IT" sz="2400" u="sng" dirty="0"/>
              <a:t>F. </a:t>
            </a:r>
            <a:r>
              <a:rPr lang="it-IT" sz="2400" u="sng" dirty="0" smtClean="0"/>
              <a:t>Bedeschi</a:t>
            </a:r>
            <a:r>
              <a:rPr lang="it-IT" sz="2400" u="sng" dirty="0" smtClean="0">
                <a:solidFill>
                  <a:srgbClr val="CCFFFF"/>
                </a:solidFill>
              </a:rPr>
              <a:t>,</a:t>
            </a:r>
          </a:p>
          <a:p>
            <a:pPr eaLnBrk="1" hangingPunct="1"/>
            <a:r>
              <a:rPr lang="en-US" sz="2400" u="sng" dirty="0" err="1" smtClean="0">
                <a:solidFill>
                  <a:srgbClr val="CCFFFF"/>
                </a:solidFill>
              </a:rPr>
              <a:t>CepC</a:t>
            </a:r>
            <a:r>
              <a:rPr lang="en-US" sz="2400" u="sng" dirty="0" smtClean="0">
                <a:solidFill>
                  <a:srgbClr val="CCFFFF"/>
                </a:solidFill>
              </a:rPr>
              <a:t> workshop</a:t>
            </a:r>
            <a:endParaRPr lang="it-IT" sz="2400" u="sng" dirty="0" smtClean="0">
              <a:solidFill>
                <a:srgbClr val="CCFFFF"/>
              </a:solidFill>
            </a:endParaRPr>
          </a:p>
          <a:p>
            <a:pPr eaLnBrk="1" hangingPunct="1"/>
            <a:r>
              <a:rPr lang="it-IT" sz="2400" u="sng" dirty="0" smtClean="0">
                <a:solidFill>
                  <a:srgbClr val="CCFFFF"/>
                </a:solidFill>
              </a:rPr>
              <a:t>Oxford</a:t>
            </a:r>
            <a:r>
              <a:rPr lang="it-IT" sz="2400" dirty="0" smtClean="0">
                <a:solidFill>
                  <a:srgbClr val="CCFFFF"/>
                </a:solidFill>
              </a:rPr>
              <a:t>, April 2019</a:t>
            </a:r>
            <a:endParaRPr lang="it-IT" sz="2400" dirty="0">
              <a:solidFill>
                <a:srgbClr val="CCFFFF"/>
              </a:solidFill>
            </a:endParaRPr>
          </a:p>
        </p:txBody>
      </p:sp>
      <p:sp>
        <p:nvSpPr>
          <p:cNvPr id="3080" name="Text Box 5"/>
          <p:cNvSpPr txBox="1">
            <a:spLocks noChangeArrowheads="1"/>
          </p:cNvSpPr>
          <p:nvPr/>
        </p:nvSpPr>
        <p:spPr bwMode="auto">
          <a:xfrm>
            <a:off x="3201058" y="2344930"/>
            <a:ext cx="1723549" cy="707886"/>
          </a:xfrm>
          <a:prstGeom prst="rect">
            <a:avLst/>
          </a:prstGeom>
          <a:solidFill>
            <a:srgbClr val="094EC9">
              <a:alpha val="30000"/>
            </a:srgbClr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  <a:extLst/>
        </p:spPr>
        <p:txBody>
          <a:bodyPr wrap="none">
            <a:spAutoFit/>
          </a:bodyPr>
          <a:lstStyle>
            <a:lvl1pPr marL="533400" indent="-5334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FF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defRPr sz="2800">
                <a:solidFill>
                  <a:srgbClr val="FFFF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it-IT" sz="4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it-IT" sz="40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(3)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04" y="1288318"/>
            <a:ext cx="8703041" cy="4114800"/>
          </a:xfrm>
        </p:spPr>
        <p:txBody>
          <a:bodyPr/>
          <a:lstStyle/>
          <a:p>
            <a:r>
              <a:rPr lang="en-US" dirty="0" smtClean="0"/>
              <a:t>Application in invariant mass calculation in Pythia generated events 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872" y="2248492"/>
            <a:ext cx="6841873" cy="427613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508673" y="4626501"/>
            <a:ext cx="6787072" cy="731494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533400" marR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53872" y="2470826"/>
            <a:ext cx="6787072" cy="611489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533400" marR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83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(4)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748" y="1313143"/>
            <a:ext cx="8959570" cy="4114800"/>
          </a:xfrm>
        </p:spPr>
        <p:txBody>
          <a:bodyPr/>
          <a:lstStyle/>
          <a:p>
            <a:r>
              <a:rPr lang="en-US" dirty="0" smtClean="0"/>
              <a:t>Higgs recoil from HZ (</a:t>
            </a:r>
            <a:r>
              <a:rPr lang="en-US" dirty="0" err="1" smtClean="0"/>
              <a:t>Z</a:t>
            </a:r>
            <a:r>
              <a:rPr lang="en-US" dirty="0" err="1" smtClean="0">
                <a:sym typeface="Wingdings" panose="05000000000000000000" pitchFamily="2" charset="2"/>
              </a:rPr>
              <a:t></a:t>
            </a:r>
            <a:r>
              <a:rPr lang="en-US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baseline="30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+</a:t>
            </a:r>
            <a:r>
              <a:rPr lang="en-US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baseline="30000" dirty="0" smtClean="0">
                <a:latin typeface="Symbol" panose="05050102010706020507" pitchFamily="18" charset="2"/>
                <a:sym typeface="Wingdings" panose="05000000000000000000" pitchFamily="2" charset="2"/>
              </a:rPr>
              <a:t>-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  <a:endParaRPr lang="it-IT" dirty="0">
              <a:latin typeface="Symbol" panose="05050102010706020507" pitchFamily="18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954" y="1880737"/>
            <a:ext cx="8531158" cy="467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42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002" y="4154447"/>
            <a:ext cx="4774162" cy="2238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(5)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82" y="1293977"/>
            <a:ext cx="7772400" cy="4114800"/>
          </a:xfrm>
        </p:spPr>
        <p:txBody>
          <a:bodyPr/>
          <a:lstStyle/>
          <a:p>
            <a:r>
              <a:rPr lang="en-US" dirty="0" smtClean="0"/>
              <a:t>Full process simulation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CepC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50416"/>
          <a:stretch/>
        </p:blipFill>
        <p:spPr>
          <a:xfrm>
            <a:off x="453002" y="1800720"/>
            <a:ext cx="4753204" cy="23043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26557" y="4088595"/>
            <a:ext cx="1670137" cy="523220"/>
          </a:xfrm>
          <a:prstGeom prst="rect">
            <a:avLst/>
          </a:prstGeom>
          <a:solidFill>
            <a:srgbClr val="094EC9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 = 5 ab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5390855" y="4842062"/>
            <a:ext cx="3753145" cy="127419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35&lt;|</a:t>
            </a:r>
            <a:r>
              <a:rPr lang="en-US" sz="2400" b="1" dirty="0" err="1" smtClean="0">
                <a:solidFill>
                  <a:schemeClr val="bg1"/>
                </a:solidFill>
              </a:rPr>
              <a:t>p</a:t>
            </a:r>
            <a:r>
              <a:rPr lang="en-US" sz="2400" b="1" baseline="-25000" dirty="0" err="1" smtClean="0">
                <a:solidFill>
                  <a:schemeClr val="bg1"/>
                </a:solidFill>
              </a:rPr>
              <a:t>Z</a:t>
            </a:r>
            <a:r>
              <a:rPr lang="en-US" sz="2400" b="1" dirty="0" smtClean="0">
                <a:solidFill>
                  <a:schemeClr val="bg1"/>
                </a:solidFill>
              </a:rPr>
              <a:t>|&lt;60,  cos </a:t>
            </a:r>
            <a:r>
              <a:rPr lang="en-US" sz="2400" b="1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  <a:r>
              <a:rPr lang="en-US" sz="2400" b="1" baseline="-25000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mm</a:t>
            </a:r>
            <a:r>
              <a:rPr lang="en-US" sz="2400" b="1" dirty="0" smtClean="0">
                <a:solidFill>
                  <a:schemeClr val="bg1"/>
                </a:solidFill>
              </a:rPr>
              <a:t>&lt; </a:t>
            </a:r>
            <a:r>
              <a:rPr lang="en-US" sz="2400" b="1" dirty="0" smtClean="0">
                <a:solidFill>
                  <a:schemeClr val="bg1"/>
                </a:solidFill>
                <a:latin typeface="Symbol" panose="05050102010706020507" pitchFamily="18" charset="2"/>
              </a:rPr>
              <a:t>- </a:t>
            </a:r>
            <a:r>
              <a:rPr lang="en-US" sz="2400" b="1" dirty="0" smtClean="0">
                <a:solidFill>
                  <a:schemeClr val="bg1"/>
                </a:solidFill>
              </a:rPr>
              <a:t>0.4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WW background could be further reduced with MET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59507" y="1887166"/>
            <a:ext cx="3577490" cy="1852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Cuts: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Opposite sign muon pairs</a:t>
            </a:r>
          </a:p>
          <a:p>
            <a:r>
              <a:rPr lang="en-US" sz="2400" b="1" dirty="0" err="1">
                <a:solidFill>
                  <a:schemeClr val="bg1"/>
                </a:solidFill>
                <a:latin typeface="Symbol" panose="05050102010706020507" pitchFamily="18" charset="2"/>
              </a:rPr>
              <a:t>q</a:t>
            </a:r>
            <a:r>
              <a:rPr lang="en-US" sz="2400" b="1" baseline="-25000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2400" b="1" dirty="0" smtClean="0">
                <a:solidFill>
                  <a:schemeClr val="bg1"/>
                </a:solidFill>
              </a:rPr>
              <a:t> &gt; 10 </a:t>
            </a:r>
            <a:r>
              <a:rPr lang="en-US" sz="2400" b="1" dirty="0" err="1" smtClean="0">
                <a:solidFill>
                  <a:schemeClr val="bg1"/>
                </a:solidFill>
              </a:rPr>
              <a:t>deg</a:t>
            </a:r>
            <a:r>
              <a:rPr lang="en-US" sz="2400" b="1" dirty="0" smtClean="0">
                <a:solidFill>
                  <a:schemeClr val="bg1"/>
                </a:solidFill>
              </a:rPr>
              <a:t>, </a:t>
            </a:r>
            <a:r>
              <a:rPr lang="en-US" sz="2400" b="1" dirty="0" err="1" smtClean="0">
                <a:solidFill>
                  <a:schemeClr val="bg1"/>
                </a:solidFill>
              </a:rPr>
              <a:t>pt</a:t>
            </a:r>
            <a:r>
              <a:rPr lang="en-US" sz="2400" b="1" baseline="-25000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2400" b="1" dirty="0" smtClean="0">
                <a:solidFill>
                  <a:schemeClr val="bg1"/>
                </a:solidFill>
              </a:rPr>
              <a:t> &gt; 1 GeV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|</a:t>
            </a:r>
            <a:r>
              <a:rPr lang="en-US" sz="2400" b="1" dirty="0" err="1" smtClean="0">
                <a:solidFill>
                  <a:schemeClr val="bg1"/>
                </a:solidFill>
              </a:rPr>
              <a:t>M</a:t>
            </a:r>
            <a:r>
              <a:rPr lang="en-US" sz="2400" b="1" baseline="-25000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mm</a:t>
            </a:r>
            <a:r>
              <a:rPr lang="en-US" sz="2400" b="1" dirty="0" err="1" smtClean="0">
                <a:solidFill>
                  <a:schemeClr val="bg1"/>
                </a:solidFill>
              </a:rPr>
              <a:t>-M</a:t>
            </a:r>
            <a:r>
              <a:rPr lang="en-US" sz="2400" b="1" baseline="-25000" dirty="0" err="1" smtClean="0">
                <a:solidFill>
                  <a:schemeClr val="bg1"/>
                </a:solidFill>
              </a:rPr>
              <a:t>z</a:t>
            </a:r>
            <a:r>
              <a:rPr lang="en-US" sz="2400" b="1" dirty="0" smtClean="0">
                <a:solidFill>
                  <a:schemeClr val="bg1"/>
                </a:solidFill>
              </a:rPr>
              <a:t>| &lt; 20 GeV</a:t>
            </a:r>
            <a:endParaRPr lang="it-IT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09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759" y="1519331"/>
            <a:ext cx="8341006" cy="3940175"/>
          </a:xfrm>
        </p:spPr>
        <p:txBody>
          <a:bodyPr/>
          <a:lstStyle/>
          <a:p>
            <a:r>
              <a:rPr lang="en-US" dirty="0" smtClean="0"/>
              <a:t>Simple ROOT based classes to simulate tracking system resolution</a:t>
            </a:r>
          </a:p>
          <a:p>
            <a:pPr lvl="1"/>
            <a:r>
              <a:rPr lang="en-US" dirty="0" smtClean="0"/>
              <a:t>Easy to change configuration</a:t>
            </a:r>
          </a:p>
          <a:p>
            <a:pPr lvl="1"/>
            <a:r>
              <a:rPr lang="en-US" dirty="0" smtClean="0"/>
              <a:t>Perfect to compare options</a:t>
            </a:r>
            <a:endParaRPr lang="en-US" dirty="0"/>
          </a:p>
          <a:p>
            <a:r>
              <a:rPr lang="en-US" dirty="0" smtClean="0"/>
              <a:t>Validated on full simulation</a:t>
            </a:r>
          </a:p>
          <a:p>
            <a:r>
              <a:rPr lang="en-US" dirty="0" smtClean="0"/>
              <a:t>Use demonstrated on specific physics process</a:t>
            </a:r>
          </a:p>
          <a:p>
            <a:r>
              <a:rPr lang="en-US" dirty="0" smtClean="0"/>
              <a:t>Usable to feed fast simulation a realistic covariance</a:t>
            </a:r>
          </a:p>
          <a:p>
            <a:pPr lvl="1"/>
            <a:r>
              <a:rPr lang="en-US" dirty="0" smtClean="0"/>
              <a:t>Can/Should be included inside DELPHES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39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CepC workshop, Oxford, April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68146-9702-4881-9716-82FB817E82B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 rot="20308848">
            <a:off x="353542" y="2967335"/>
            <a:ext cx="843692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Additional Slides</a:t>
            </a:r>
            <a:endParaRPr lang="en-US" sz="88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66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details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5410" y="1400310"/>
                <a:ext cx="8833492" cy="4114800"/>
              </a:xfrm>
            </p:spPr>
            <p:txBody>
              <a:bodyPr/>
              <a:lstStyle/>
              <a:p>
                <a:r>
                  <a:rPr lang="en-US" dirty="0" smtClean="0"/>
                  <a:t>Use full track helix for trajectories/acceptance, but</a:t>
                </a:r>
              </a:p>
              <a:p>
                <a:pPr lvl="1"/>
                <a:r>
                  <a:rPr lang="en-US" dirty="0" smtClean="0"/>
                  <a:t>Keep only first outgoing branch</a:t>
                </a:r>
              </a:p>
              <a:p>
                <a:pPr lvl="2"/>
                <a:r>
                  <a:rPr lang="en-US" dirty="0">
                    <a:latin typeface="Symbol" panose="05050102010706020507" pitchFamily="18" charset="2"/>
                  </a:rPr>
                  <a:t>f</a:t>
                </a:r>
                <a:r>
                  <a:rPr lang="en-US" dirty="0" smtClean="0"/>
                  <a:t>(R) = </a:t>
                </a:r>
                <a:r>
                  <a:rPr lang="en-US" dirty="0" smtClean="0">
                    <a:latin typeface="Symbol" panose="05050102010706020507" pitchFamily="18" charset="2"/>
                  </a:rPr>
                  <a:t>f</a:t>
                </a:r>
                <a:r>
                  <a:rPr lang="en-US" baseline="-25000" dirty="0" smtClean="0">
                    <a:latin typeface="Symbol" panose="05050102010706020507" pitchFamily="18" charset="2"/>
                  </a:rPr>
                  <a:t>0</a:t>
                </a:r>
                <a:r>
                  <a:rPr lang="en-US" dirty="0" smtClean="0"/>
                  <a:t> + </a:t>
                </a:r>
                <a:r>
                  <a:rPr lang="en-US" dirty="0" err="1" smtClean="0"/>
                  <a:t>ArcSin</a:t>
                </a:r>
                <a:r>
                  <a:rPr lang="en-US" dirty="0" smtClean="0"/>
                  <a:t>{</a:t>
                </a:r>
                <a:r>
                  <a:rPr lang="en-US" dirty="0"/>
                  <a:t>[</a:t>
                </a:r>
                <a:r>
                  <a:rPr lang="en-US" dirty="0" smtClean="0"/>
                  <a:t>RC+(1+CD)D/R]/(1+2CD)}</a:t>
                </a:r>
              </a:p>
              <a:p>
                <a:pPr lvl="2"/>
                <a:r>
                  <a:rPr lang="en-US" dirty="0"/>
                  <a:t>z</a:t>
                </a:r>
                <a:r>
                  <a:rPr lang="en-US" dirty="0" smtClean="0"/>
                  <a:t>(R) = z</a:t>
                </a:r>
                <a:r>
                  <a:rPr lang="en-US" baseline="-25000" dirty="0" smtClean="0"/>
                  <a:t>0</a:t>
                </a:r>
                <a:r>
                  <a:rPr lang="en-US" dirty="0" smtClean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cot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θ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den>
                    </m:f>
                  </m:oMath>
                </a14:m>
                <a:r>
                  <a:rPr lang="en-US" dirty="0" smtClean="0"/>
                  <a:t> ArcSin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  <m:rad>
                          <m:radPr>
                            <m:degHide m:val="on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p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1+2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𝐶𝐷</m:t>
                                </m:r>
                              </m:den>
                            </m:f>
                          </m:e>
                        </m:rad>
                      </m:e>
                    </m:d>
                  </m:oMath>
                </a14:m>
                <a:endParaRPr lang="en-US" dirty="0" smtClean="0"/>
              </a:p>
              <a:p>
                <a:pPr lvl="2"/>
                <a:endParaRPr lang="en-US" dirty="0" smtClean="0"/>
              </a:p>
              <a:p>
                <a:r>
                  <a:rPr lang="en-US" dirty="0" smtClean="0"/>
                  <a:t>Some approximations in the calculation of derivatives;</a:t>
                </a:r>
              </a:p>
              <a:p>
                <a:pPr lvl="1"/>
                <a:r>
                  <a:rPr lang="en-US" dirty="0" smtClean="0"/>
                  <a:t>CD&lt;&lt;1, |D| &lt;&lt;R</a:t>
                </a:r>
              </a:p>
              <a:p>
                <a:pPr lvl="1"/>
                <a:r>
                  <a:rPr lang="en-US" dirty="0" smtClean="0"/>
                  <a:t>OK also for low momentum track</a:t>
                </a:r>
              </a:p>
              <a:p>
                <a:pPr lvl="1"/>
                <a:r>
                  <a:rPr lang="en-US" dirty="0" smtClean="0"/>
                  <a:t>Full derivatives much more complex, but could be added later</a:t>
                </a:r>
                <a:endParaRPr lang="it-IT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5410" y="1400310"/>
                <a:ext cx="8833492" cy="4114800"/>
              </a:xfrm>
              <a:blipFill>
                <a:blip r:embed="rId2"/>
                <a:stretch>
                  <a:fillRect l="-1173" t="-1630" b="-903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details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54" y="1268319"/>
            <a:ext cx="9067146" cy="4114800"/>
          </a:xfrm>
        </p:spPr>
        <p:txBody>
          <a:bodyPr/>
          <a:lstStyle/>
          <a:p>
            <a:r>
              <a:rPr lang="en-US" dirty="0" smtClean="0"/>
              <a:t>Typical geometry block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739" y="1798065"/>
            <a:ext cx="6851771" cy="475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79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energy spread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958" y="1303034"/>
            <a:ext cx="8905672" cy="4114800"/>
          </a:xfrm>
        </p:spPr>
        <p:txBody>
          <a:bodyPr/>
          <a:lstStyle/>
          <a:p>
            <a:r>
              <a:rPr lang="en-US" dirty="0" smtClean="0"/>
              <a:t>Courtesy of P. </a:t>
            </a:r>
            <a:r>
              <a:rPr lang="en-US" dirty="0" err="1" smtClean="0"/>
              <a:t>Janot</a:t>
            </a:r>
            <a:r>
              <a:rPr lang="en-US" dirty="0" smtClean="0"/>
              <a:t> (FCC week 2018 – Amsterdam)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CepC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285" y="1785793"/>
            <a:ext cx="6113591" cy="47388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632633" y="2193858"/>
                <a:ext cx="2092239" cy="13912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bg1"/>
                    </a:solidFill>
                    <a:latin typeface="Symbol" panose="05050102010706020507" pitchFamily="18" charset="2"/>
                  </a:rPr>
                  <a:t>s</a:t>
                </a:r>
                <a:r>
                  <a:rPr lang="en-US" sz="2400" baseline="-25000" dirty="0" err="1" smtClean="0">
                    <a:solidFill>
                      <a:schemeClr val="bg1"/>
                    </a:solidFill>
                  </a:rPr>
                  <a:t>beam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= 0.165%</a:t>
                </a:r>
              </a:p>
              <a:p>
                <a:r>
                  <a:rPr lang="en-US" sz="2400" dirty="0" smtClean="0">
                    <a:solidFill>
                      <a:schemeClr val="bg1"/>
                    </a:solidFill>
                    <a:latin typeface="Symbol" panose="05050102010706020507" pitchFamily="18" charset="2"/>
                  </a:rPr>
                  <a:t>s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baseline="-250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baseline="-250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it-IT" sz="2400" dirty="0" smtClean="0">
                    <a:solidFill>
                      <a:schemeClr val="bg1"/>
                    </a:solidFill>
                  </a:rPr>
                  <a:t> = </a:t>
                </a:r>
                <a:r>
                  <a:rPr lang="en-US" sz="2400" dirty="0" err="1" smtClean="0">
                    <a:solidFill>
                      <a:schemeClr val="bg1"/>
                    </a:solidFill>
                    <a:latin typeface="Symbol" panose="05050102010706020507" pitchFamily="18" charset="2"/>
                  </a:rPr>
                  <a:t>s</a:t>
                </a:r>
                <a:r>
                  <a:rPr lang="en-US" sz="2400" baseline="-25000" dirty="0" err="1" smtClean="0">
                    <a:solidFill>
                      <a:schemeClr val="bg1"/>
                    </a:solidFill>
                  </a:rPr>
                  <a:t>beam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endParaRPr lang="it-IT" sz="2400" dirty="0" smtClean="0">
                  <a:solidFill>
                    <a:schemeClr val="bg1"/>
                  </a:solidFill>
                </a:endParaRPr>
              </a:p>
              <a:p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     = 0.136%</a:t>
                </a:r>
                <a:endParaRPr lang="it-IT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2633" y="2193858"/>
                <a:ext cx="2092239" cy="1391215"/>
              </a:xfrm>
              <a:prstGeom prst="rect">
                <a:avLst/>
              </a:prstGeom>
              <a:blipFill>
                <a:blip r:embed="rId3"/>
                <a:stretch>
                  <a:fillRect l="-4373" t="-3947" r="-4082" b="-92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097740" y="3043450"/>
                <a:ext cx="686663" cy="5416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/>
                      </m:ra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7740" y="3043450"/>
                <a:ext cx="686663" cy="5416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439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HZ</a:t>
            </a:r>
            <a:r>
              <a:rPr lang="en-US" dirty="0" err="1" smtClean="0">
                <a:sym typeface="Wingdings" panose="05000000000000000000" pitchFamily="2" charset="2"/>
              </a:rPr>
              <a:t>H</a:t>
            </a:r>
            <a:r>
              <a:rPr lang="en-US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mm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4" y="1327860"/>
            <a:ext cx="7772400" cy="4114800"/>
          </a:xfrm>
        </p:spPr>
        <p:txBody>
          <a:bodyPr/>
          <a:lstStyle/>
          <a:p>
            <a:r>
              <a:rPr lang="en-US" dirty="0" smtClean="0"/>
              <a:t>Pt distributions of muons from Z decay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CepC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114" y="1900554"/>
            <a:ext cx="4775022" cy="462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55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 invariant mass in ZH events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CepC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2" y="1669367"/>
            <a:ext cx="8714001" cy="379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1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need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37" y="1390582"/>
            <a:ext cx="8833491" cy="3589980"/>
          </a:xfrm>
        </p:spPr>
        <p:txBody>
          <a:bodyPr/>
          <a:lstStyle/>
          <a:p>
            <a:r>
              <a:rPr lang="en-US" dirty="0" smtClean="0"/>
              <a:t>CEPC/FCC tracking systems still evolving</a:t>
            </a:r>
          </a:p>
          <a:p>
            <a:r>
              <a:rPr lang="en-US" dirty="0" smtClean="0"/>
              <a:t>Need fast turn around in evaluation of various options</a:t>
            </a:r>
          </a:p>
          <a:p>
            <a:pPr lvl="1"/>
            <a:r>
              <a:rPr lang="en-US" dirty="0" smtClean="0"/>
              <a:t>Easy implementation of modified geometry</a:t>
            </a:r>
          </a:p>
          <a:p>
            <a:pPr lvl="1"/>
            <a:r>
              <a:rPr lang="en-US" dirty="0" smtClean="0"/>
              <a:t>Easy change of detector performances</a:t>
            </a:r>
          </a:p>
          <a:p>
            <a:r>
              <a:rPr lang="en-US" dirty="0" smtClean="0"/>
              <a:t>Werner’s formulas are useful but limited</a:t>
            </a:r>
          </a:p>
          <a:p>
            <a:pPr lvl="1"/>
            <a:r>
              <a:rPr lang="en-US" dirty="0" smtClean="0"/>
              <a:t>Equal spacing </a:t>
            </a:r>
          </a:p>
          <a:p>
            <a:pPr lvl="1"/>
            <a:r>
              <a:rPr lang="en-US" dirty="0" smtClean="0"/>
              <a:t>Uniform resolution</a:t>
            </a:r>
          </a:p>
          <a:p>
            <a:r>
              <a:rPr lang="en-US" dirty="0" smtClean="0"/>
              <a:t>Need realistic input for fast simulation</a:t>
            </a:r>
          </a:p>
          <a:p>
            <a:pPr lvl="1"/>
            <a:r>
              <a:rPr lang="en-US" dirty="0" smtClean="0"/>
              <a:t>Full covariance matrix</a:t>
            </a:r>
          </a:p>
          <a:p>
            <a:pPr lvl="1"/>
            <a:r>
              <a:rPr lang="en-US" dirty="0" smtClean="0"/>
              <a:t>Dependence on </a:t>
            </a:r>
            <a:r>
              <a:rPr lang="en-US" dirty="0" err="1" smtClean="0"/>
              <a:t>pt</a:t>
            </a:r>
            <a:r>
              <a:rPr lang="en-US" dirty="0" smtClean="0"/>
              <a:t> and polar angle for generic configuration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59533" y="255246"/>
            <a:ext cx="8404698" cy="5013872"/>
            <a:chOff x="408562" y="304028"/>
            <a:chExt cx="8404698" cy="501387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8562" y="304028"/>
              <a:ext cx="8404698" cy="330929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8562" y="3634606"/>
              <a:ext cx="8404698" cy="1683294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0780"/>
            <a:ext cx="9144000" cy="508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20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X-sections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CepC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499124" y="1350598"/>
            <a:ext cx="5206475" cy="5144720"/>
            <a:chOff x="1499124" y="1350598"/>
            <a:chExt cx="5206475" cy="514472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99124" y="1350598"/>
              <a:ext cx="5206475" cy="5144720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 bwMode="auto">
            <a:xfrm flipV="1">
              <a:off x="6340929" y="1350598"/>
              <a:ext cx="0" cy="4832489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39860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(1)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045" y="1293306"/>
            <a:ext cx="9066955" cy="3434337"/>
          </a:xfrm>
        </p:spPr>
        <p:txBody>
          <a:bodyPr/>
          <a:lstStyle/>
          <a:p>
            <a:r>
              <a:rPr lang="en-US" dirty="0" smtClean="0"/>
              <a:t>Track fit </a:t>
            </a:r>
            <a:r>
              <a:rPr lang="en-US" dirty="0" smtClean="0">
                <a:latin typeface="Symbol" panose="05050102010706020507" pitchFamily="18" charset="2"/>
              </a:rPr>
              <a:t>c</a:t>
            </a:r>
            <a:r>
              <a:rPr lang="en-US" baseline="30000" dirty="0" smtClean="0"/>
              <a:t>2</a:t>
            </a:r>
            <a:r>
              <a:rPr lang="en-US" dirty="0"/>
              <a:t> </a:t>
            </a:r>
            <a:r>
              <a:rPr lang="en-US" dirty="0" smtClean="0"/>
              <a:t>linearized in the fit parameters:</a:t>
            </a:r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en-US" dirty="0" smtClean="0"/>
              <a:t>d/d* = predicted/measured distance of track from wire or pixel</a:t>
            </a:r>
          </a:p>
          <a:p>
            <a:pPr lvl="1"/>
            <a:r>
              <a:rPr lang="en-US" dirty="0" smtClean="0"/>
              <a:t>p   = track parameters</a:t>
            </a:r>
          </a:p>
          <a:p>
            <a:pPr lvl="1"/>
            <a:r>
              <a:rPr lang="en-US" dirty="0" smtClean="0"/>
              <a:t>S = covariance of all measurements: resolution &amp; MS</a:t>
            </a:r>
          </a:p>
          <a:p>
            <a:pPr lvl="2"/>
            <a:r>
              <a:rPr lang="en-US" dirty="0" smtClean="0"/>
              <a:t>MS </a:t>
            </a:r>
            <a:r>
              <a:rPr lang="en-US" dirty="0" smtClean="0">
                <a:sym typeface="Wingdings" panose="05000000000000000000" pitchFamily="2" charset="2"/>
              </a:rPr>
              <a:t> worse resolution and non diagonal correlation terms</a:t>
            </a:r>
            <a:endParaRPr lang="en-US" dirty="0" smtClean="0"/>
          </a:p>
          <a:p>
            <a:r>
              <a:rPr lang="en-US" dirty="0"/>
              <a:t>P</a:t>
            </a:r>
            <a:r>
              <a:rPr lang="en-US" dirty="0" smtClean="0"/>
              <a:t>arameter resolution depends only  on S and derivatives: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42" y="1922527"/>
            <a:ext cx="7328469" cy="7914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773" y="5139613"/>
            <a:ext cx="8167261" cy="118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38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(2)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916" y="1224830"/>
            <a:ext cx="8996084" cy="4119469"/>
          </a:xfrm>
        </p:spPr>
        <p:txBody>
          <a:bodyPr/>
          <a:lstStyle/>
          <a:p>
            <a:r>
              <a:rPr lang="en-US" dirty="0" smtClean="0"/>
              <a:t>Simple geometry description in ROOT:</a:t>
            </a:r>
          </a:p>
          <a:p>
            <a:pPr lvl="1"/>
            <a:r>
              <a:rPr lang="en-US" dirty="0" smtClean="0"/>
              <a:t>Layer types allowed:</a:t>
            </a:r>
          </a:p>
          <a:p>
            <a:pPr lvl="2"/>
            <a:r>
              <a:rPr lang="en-US" dirty="0" smtClean="0"/>
              <a:t>Cylinder shell (</a:t>
            </a:r>
            <a:r>
              <a:rPr lang="en-US" dirty="0" err="1" smtClean="0"/>
              <a:t>const</a:t>
            </a:r>
            <a:r>
              <a:rPr lang="en-US" dirty="0" smtClean="0"/>
              <a:t> R) or disk (constant z)</a:t>
            </a:r>
          </a:p>
          <a:p>
            <a:pPr lvl="2"/>
            <a:r>
              <a:rPr lang="en-US" dirty="0" smtClean="0"/>
              <a:t>Measurement or inert (for MS)</a:t>
            </a:r>
          </a:p>
          <a:p>
            <a:pPr lvl="2"/>
            <a:r>
              <a:rPr lang="en-US" dirty="0" smtClean="0"/>
              <a:t>Measurement is axial (</a:t>
            </a:r>
            <a:r>
              <a:rPr lang="en-US" dirty="0" err="1" smtClean="0"/>
              <a:t>R</a:t>
            </a:r>
            <a:r>
              <a:rPr lang="en-US" dirty="0" err="1" smtClean="0">
                <a:latin typeface="Symbol" panose="05050102010706020507" pitchFamily="18" charset="2"/>
              </a:rPr>
              <a:t>f</a:t>
            </a:r>
            <a:r>
              <a:rPr lang="en-US" dirty="0" smtClean="0"/>
              <a:t>), </a:t>
            </a:r>
            <a:r>
              <a:rPr lang="en-US" u="sng" dirty="0" smtClean="0"/>
              <a:t>small angle stereo </a:t>
            </a:r>
            <a:r>
              <a:rPr lang="en-US" dirty="0" smtClean="0"/>
              <a:t>or 90 deg. (</a:t>
            </a:r>
            <a:r>
              <a:rPr lang="en-US" dirty="0" err="1" smtClean="0"/>
              <a:t>Rz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Features:</a:t>
            </a:r>
          </a:p>
          <a:p>
            <a:pPr lvl="2"/>
            <a:r>
              <a:rPr lang="en-US" dirty="0" smtClean="0"/>
              <a:t>Geometry can be stored in/recovered from  text file</a:t>
            </a:r>
          </a:p>
          <a:p>
            <a:pPr lvl="2"/>
            <a:r>
              <a:rPr lang="en-US" dirty="0" smtClean="0"/>
              <a:t>Each sub-detector can be turned on or off</a:t>
            </a:r>
          </a:p>
          <a:p>
            <a:pPr lvl="2"/>
            <a:r>
              <a:rPr lang="en-US" dirty="0" smtClean="0"/>
              <a:t>Methods to draw geometry and material budget</a:t>
            </a:r>
          </a:p>
          <a:p>
            <a:r>
              <a:rPr lang="en-US" dirty="0" smtClean="0"/>
              <a:t>Currently implemented:</a:t>
            </a:r>
          </a:p>
          <a:p>
            <a:pPr lvl="1"/>
            <a:r>
              <a:rPr lang="en-US" dirty="0" smtClean="0"/>
              <a:t>IDEA old, as in full simulation (conservative Si resolution)</a:t>
            </a:r>
          </a:p>
          <a:p>
            <a:pPr lvl="1"/>
            <a:r>
              <a:rPr lang="en-US" dirty="0" smtClean="0"/>
              <a:t>IDEA optimized (same Si resolution assumed by CLD - </a:t>
            </a:r>
            <a:r>
              <a:rPr lang="en-US" u="sng" dirty="0" smtClean="0"/>
              <a:t>baseline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CLD (Thanks Emilia!)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25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(3)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1403" y="1310098"/>
                <a:ext cx="8896817" cy="3554693"/>
              </a:xfrm>
            </p:spPr>
            <p:txBody>
              <a:bodyPr/>
              <a:lstStyle/>
              <a:p>
                <a:r>
                  <a:rPr lang="en-US" dirty="0" smtClean="0"/>
                  <a:t>Track handling:</a:t>
                </a:r>
              </a:p>
              <a:p>
                <a:pPr lvl="1"/>
                <a:r>
                  <a:rPr lang="en-US" dirty="0" smtClean="0"/>
                  <a:t>Initialize with a geometry and two possible parameterizations (with automatic conversion):</a:t>
                </a:r>
              </a:p>
              <a:p>
                <a:pPr lvl="2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it-IT" dirty="0" smtClean="0"/>
                  <a:t> : postion and momentum vectors</a:t>
                </a:r>
              </a:p>
              <a:p>
                <a:pPr lvl="2"/>
                <a:r>
                  <a:rPr lang="en-US" dirty="0" smtClean="0"/>
                  <a:t>C, </a:t>
                </a:r>
                <a:r>
                  <a:rPr lang="en-US" dirty="0" smtClean="0">
                    <a:latin typeface="Symbol" panose="05050102010706020507" pitchFamily="18" charset="2"/>
                  </a:rPr>
                  <a:t>f</a:t>
                </a:r>
                <a:r>
                  <a:rPr lang="en-US" baseline="-25000" dirty="0" smtClean="0">
                    <a:latin typeface="Symbol" panose="05050102010706020507" pitchFamily="18" charset="2"/>
                  </a:rPr>
                  <a:t>0</a:t>
                </a:r>
                <a:r>
                  <a:rPr lang="en-US" dirty="0" smtClean="0"/>
                  <a:t>, D, cot(</a:t>
                </a:r>
                <a:r>
                  <a:rPr lang="en-US" dirty="0" smtClean="0">
                    <a:latin typeface="Symbol" panose="05050102010706020507" pitchFamily="18" charset="2"/>
                  </a:rPr>
                  <a:t>q</a:t>
                </a:r>
                <a:r>
                  <a:rPr lang="en-US" dirty="0" smtClean="0"/>
                  <a:t>), z</a:t>
                </a:r>
                <a:r>
                  <a:rPr lang="en-US" baseline="-25000" dirty="0" smtClean="0"/>
                  <a:t>0</a:t>
                </a:r>
                <a:r>
                  <a:rPr lang="en-US" dirty="0" smtClean="0"/>
                  <a:t>: helix parameters</a:t>
                </a:r>
              </a:p>
              <a:p>
                <a:pPr lvl="1"/>
                <a:r>
                  <a:rPr lang="en-US" dirty="0" smtClean="0"/>
                  <a:t>Finds intersection with any given layer (acceptance) </a:t>
                </a:r>
              </a:p>
              <a:p>
                <a:pPr lvl="1"/>
                <a:r>
                  <a:rPr lang="en-US" dirty="0" smtClean="0"/>
                  <a:t>Calculates helix parameter covariance matrix</a:t>
                </a:r>
              </a:p>
              <a:p>
                <a:pPr lvl="2"/>
                <a:r>
                  <a:rPr lang="en-US" dirty="0" smtClean="0"/>
                  <a:t>Include multiple scattering contributions with correlations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Covariance calculation x-checked with full simulation</a:t>
                </a:r>
              </a:p>
              <a:p>
                <a:pPr lvl="1"/>
                <a:r>
                  <a:rPr lang="en-US" dirty="0" smtClean="0"/>
                  <a:t>IDEA old</a:t>
                </a:r>
                <a:endParaRPr lang="it-IT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1403" y="1310098"/>
                <a:ext cx="8896817" cy="3554693"/>
              </a:xfrm>
              <a:blipFill>
                <a:blip r:embed="rId2"/>
                <a:stretch>
                  <a:fillRect l="-1234" t="-1887" b="-5231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233" y="124587"/>
            <a:ext cx="5780997" cy="555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11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(1)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678" y="1340036"/>
            <a:ext cx="7772400" cy="4114800"/>
          </a:xfrm>
        </p:spPr>
        <p:txBody>
          <a:bodyPr/>
          <a:lstStyle/>
          <a:p>
            <a:r>
              <a:rPr lang="en-US" dirty="0" smtClean="0"/>
              <a:t>Initialize geometry and draw it</a:t>
            </a:r>
          </a:p>
          <a:p>
            <a:pPr lvl="1"/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413" y="2136589"/>
            <a:ext cx="6217273" cy="407828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04144" y="1376547"/>
            <a:ext cx="3281083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material plot</a:t>
            </a:r>
            <a:endParaRPr lang="en-US" dirty="0"/>
          </a:p>
          <a:p>
            <a:endParaRPr lang="it-IT" dirty="0" smtClean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87244" y="1861836"/>
            <a:ext cx="7027956" cy="4662789"/>
            <a:chOff x="287244" y="1861836"/>
            <a:chExt cx="7027956" cy="466278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7244" y="1861836"/>
              <a:ext cx="7027956" cy="466278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 rot="20670093">
              <a:off x="2159540" y="3564560"/>
              <a:ext cx="1338828" cy="64633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/>
                <a:t>IDEA</a:t>
              </a:r>
              <a:endParaRPr lang="it-IT" sz="3600" b="1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184251" y="1894953"/>
            <a:ext cx="6880524" cy="4561559"/>
            <a:chOff x="4040504" y="1912450"/>
            <a:chExt cx="6880524" cy="456155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40504" y="1912450"/>
              <a:ext cx="6880524" cy="456155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 rot="20670093">
              <a:off x="4399945" y="3189648"/>
              <a:ext cx="1159292" cy="64633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/>
                <a:t>CLD</a:t>
              </a:r>
              <a:endParaRPr lang="it-IT" sz="3600" b="1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3518" y="1939693"/>
            <a:ext cx="8972548" cy="4627794"/>
            <a:chOff x="73518" y="1939693"/>
            <a:chExt cx="8972548" cy="4627794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518" y="1939693"/>
              <a:ext cx="4460112" cy="4627794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34523" y="1939767"/>
              <a:ext cx="4411543" cy="46276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451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(2)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045" y="1303034"/>
            <a:ext cx="7772400" cy="4114800"/>
          </a:xfrm>
        </p:spPr>
        <p:txBody>
          <a:bodyPr/>
          <a:lstStyle/>
          <a:p>
            <a:r>
              <a:rPr lang="en-US" dirty="0" smtClean="0"/>
              <a:t>IDEA (baseline)/ CLD comparison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CepC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03" y="1789888"/>
            <a:ext cx="4924104" cy="4804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02464" y="1303034"/>
            <a:ext cx="3281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zoom </a:t>
            </a:r>
            <a:r>
              <a:rPr lang="en-US" dirty="0" err="1" smtClean="0">
                <a:sym typeface="Wingdings" panose="05000000000000000000" pitchFamily="2" charset="2"/>
              </a:rPr>
              <a:t>pt</a:t>
            </a:r>
            <a:r>
              <a:rPr lang="en-US" dirty="0" smtClean="0">
                <a:sym typeface="Wingdings" panose="05000000000000000000" pitchFamily="2" charset="2"/>
              </a:rPr>
              <a:t> resolution</a:t>
            </a:r>
            <a:endParaRPr lang="it-IT" dirty="0" smtClean="0">
              <a:solidFill>
                <a:schemeClr val="tx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113125" y="1769677"/>
            <a:ext cx="4829403" cy="4844984"/>
            <a:chOff x="4113125" y="1769677"/>
            <a:chExt cx="4829403" cy="484498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13125" y="1769677"/>
              <a:ext cx="4829403" cy="484498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028579" y="4894614"/>
              <a:ext cx="16417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90 degree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565272" y="1789888"/>
            <a:ext cx="4768015" cy="4804563"/>
            <a:chOff x="2565272" y="1789888"/>
            <a:chExt cx="4768015" cy="480456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65272" y="1789888"/>
              <a:ext cx="4768015" cy="480456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3307548" y="3200399"/>
              <a:ext cx="16417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45 degree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740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it faster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675" y="1300936"/>
            <a:ext cx="7659687" cy="3079564"/>
          </a:xfrm>
        </p:spPr>
        <p:txBody>
          <a:bodyPr/>
          <a:lstStyle/>
          <a:p>
            <a:r>
              <a:rPr lang="en-US" dirty="0" smtClean="0"/>
              <a:t>Calculation of covariance matrix slow for IDEA</a:t>
            </a:r>
          </a:p>
          <a:p>
            <a:pPr lvl="1"/>
            <a:r>
              <a:rPr lang="en-US" dirty="0" smtClean="0"/>
              <a:t>Involves inversion of matrix ~ 120x120</a:t>
            </a:r>
          </a:p>
          <a:p>
            <a:r>
              <a:rPr lang="en-US" dirty="0" smtClean="0"/>
              <a:t>Solution:</a:t>
            </a:r>
          </a:p>
          <a:p>
            <a:pPr lvl="1"/>
            <a:r>
              <a:rPr lang="en-US" dirty="0" smtClean="0"/>
              <a:t>Store </a:t>
            </a:r>
            <a:r>
              <a:rPr lang="en-US" dirty="0" err="1" smtClean="0"/>
              <a:t>pt</a:t>
            </a:r>
            <a:r>
              <a:rPr lang="en-US" dirty="0" smtClean="0"/>
              <a:t>-polar angle grid of matrices in .root file</a:t>
            </a:r>
          </a:p>
          <a:p>
            <a:pPr lvl="1"/>
            <a:r>
              <a:rPr lang="en-US" dirty="0" smtClean="0"/>
              <a:t>Get any matrix by bi-linear interpolation over 2D-grid</a:t>
            </a:r>
          </a:p>
          <a:p>
            <a:pPr lvl="2"/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dirty="0"/>
              <a:t> = C</a:t>
            </a:r>
            <a:r>
              <a:rPr lang="en-US" baseline="-25000" dirty="0"/>
              <a:t>11</a:t>
            </a:r>
            <a:r>
              <a:rPr lang="en-US" dirty="0"/>
              <a:t>(1-t</a:t>
            </a:r>
            <a:r>
              <a:rPr lang="en-US" baseline="-25000" dirty="0"/>
              <a:t>pt</a:t>
            </a:r>
            <a:r>
              <a:rPr lang="en-US" dirty="0"/>
              <a:t>)(1-t</a:t>
            </a:r>
            <a:r>
              <a:rPr lang="en-US" baseline="-25000" dirty="0"/>
              <a:t>th</a:t>
            </a:r>
            <a:r>
              <a:rPr lang="en-US" dirty="0"/>
              <a:t>)+C</a:t>
            </a:r>
            <a:r>
              <a:rPr lang="en-US" baseline="-25000" dirty="0"/>
              <a:t>12</a:t>
            </a:r>
            <a:r>
              <a:rPr lang="en-US" dirty="0"/>
              <a:t>(1-t</a:t>
            </a:r>
            <a:r>
              <a:rPr lang="en-US" baseline="-25000" dirty="0"/>
              <a:t>pt</a:t>
            </a:r>
            <a:r>
              <a:rPr lang="en-US" dirty="0"/>
              <a:t>)</a:t>
            </a:r>
            <a:r>
              <a:rPr lang="en-US" dirty="0" err="1"/>
              <a:t>t</a:t>
            </a:r>
            <a:r>
              <a:rPr lang="en-US" baseline="-25000" dirty="0" err="1"/>
              <a:t>th</a:t>
            </a:r>
            <a:endParaRPr lang="en-US" baseline="-25000" dirty="0"/>
          </a:p>
          <a:p>
            <a:pPr marL="914400" lvl="2" indent="0">
              <a:buNone/>
            </a:pPr>
            <a:r>
              <a:rPr lang="en-US" dirty="0"/>
              <a:t>        +C</a:t>
            </a:r>
            <a:r>
              <a:rPr lang="en-US" baseline="-25000" dirty="0"/>
              <a:t>21</a:t>
            </a:r>
            <a:r>
              <a:rPr lang="en-US" dirty="0"/>
              <a:t>t</a:t>
            </a:r>
            <a:r>
              <a:rPr lang="en-US" baseline="-25000" dirty="0"/>
              <a:t>pt</a:t>
            </a:r>
            <a:r>
              <a:rPr lang="en-US" dirty="0"/>
              <a:t>(1-t</a:t>
            </a:r>
            <a:r>
              <a:rPr lang="en-US" baseline="-25000" dirty="0"/>
              <a:t>th</a:t>
            </a:r>
            <a:r>
              <a:rPr lang="en-US" dirty="0"/>
              <a:t>)+C</a:t>
            </a:r>
            <a:r>
              <a:rPr lang="en-US" baseline="-25000" dirty="0"/>
              <a:t>22</a:t>
            </a:r>
            <a:r>
              <a:rPr lang="en-US" dirty="0"/>
              <a:t> </a:t>
            </a:r>
            <a:r>
              <a:rPr lang="en-US" dirty="0" err="1"/>
              <a:t>t</a:t>
            </a:r>
            <a:r>
              <a:rPr lang="en-US" baseline="-25000" dirty="0" err="1"/>
              <a:t>pt</a:t>
            </a:r>
            <a:r>
              <a:rPr lang="en-US" dirty="0"/>
              <a:t> </a:t>
            </a:r>
            <a:r>
              <a:rPr lang="en-US" dirty="0" err="1"/>
              <a:t>t</a:t>
            </a:r>
            <a:r>
              <a:rPr lang="en-US" baseline="-25000" dirty="0" err="1"/>
              <a:t>th</a:t>
            </a:r>
            <a:r>
              <a:rPr lang="en-US" baseline="-25000" dirty="0"/>
              <a:t> </a:t>
            </a:r>
            <a:r>
              <a:rPr lang="en-US" dirty="0"/>
              <a:t>    </a:t>
            </a:r>
          </a:p>
          <a:p>
            <a:pPr lvl="2"/>
            <a:r>
              <a:rPr lang="en-US" dirty="0" err="1"/>
              <a:t>t</a:t>
            </a:r>
            <a:r>
              <a:rPr lang="en-US" baseline="-25000" dirty="0" err="1"/>
              <a:t>pt</a:t>
            </a:r>
            <a:r>
              <a:rPr lang="en-US" dirty="0"/>
              <a:t> = (</a:t>
            </a:r>
            <a:r>
              <a:rPr lang="en-US" dirty="0" err="1"/>
              <a:t>pt-pt</a:t>
            </a:r>
            <a:r>
              <a:rPr lang="en-US" baseline="-25000" dirty="0" err="1"/>
              <a:t>min</a:t>
            </a:r>
            <a:r>
              <a:rPr lang="en-US" dirty="0"/>
              <a:t>)/(</a:t>
            </a:r>
            <a:r>
              <a:rPr lang="en-US" dirty="0" err="1"/>
              <a:t>pt</a:t>
            </a:r>
            <a:r>
              <a:rPr lang="en-US" baseline="-25000" dirty="0" err="1"/>
              <a:t>max</a:t>
            </a:r>
            <a:r>
              <a:rPr lang="en-US" dirty="0" err="1"/>
              <a:t>-pt</a:t>
            </a:r>
            <a:r>
              <a:rPr lang="en-US" baseline="-25000" dirty="0" err="1"/>
              <a:t>min</a:t>
            </a:r>
            <a:r>
              <a:rPr lang="en-US" dirty="0"/>
              <a:t>)</a:t>
            </a:r>
          </a:p>
          <a:p>
            <a:pPr lvl="2"/>
            <a:r>
              <a:rPr lang="en-US" dirty="0" err="1">
                <a:solidFill>
                  <a:srgbClr val="92D050"/>
                </a:solidFill>
              </a:rPr>
              <a:t>t</a:t>
            </a:r>
            <a:r>
              <a:rPr lang="en-US" baseline="-25000" dirty="0" err="1">
                <a:solidFill>
                  <a:srgbClr val="92D050"/>
                </a:solidFill>
              </a:rPr>
              <a:t>th</a:t>
            </a:r>
            <a:r>
              <a:rPr lang="en-US" dirty="0">
                <a:solidFill>
                  <a:srgbClr val="92D050"/>
                </a:solidFill>
              </a:rPr>
              <a:t> = (</a:t>
            </a:r>
            <a:r>
              <a:rPr lang="en-US" dirty="0" err="1">
                <a:solidFill>
                  <a:srgbClr val="92D050"/>
                </a:solidFill>
              </a:rPr>
              <a:t>th-th</a:t>
            </a:r>
            <a:r>
              <a:rPr lang="en-US" baseline="-25000" dirty="0" err="1">
                <a:solidFill>
                  <a:srgbClr val="92D050"/>
                </a:solidFill>
              </a:rPr>
              <a:t>min</a:t>
            </a:r>
            <a:r>
              <a:rPr lang="en-US" dirty="0">
                <a:solidFill>
                  <a:srgbClr val="92D050"/>
                </a:solidFill>
              </a:rPr>
              <a:t>)/(</a:t>
            </a:r>
            <a:r>
              <a:rPr lang="en-US" dirty="0" err="1">
                <a:solidFill>
                  <a:srgbClr val="92D050"/>
                </a:solidFill>
              </a:rPr>
              <a:t>th</a:t>
            </a:r>
            <a:r>
              <a:rPr lang="en-US" baseline="-25000" dirty="0" err="1">
                <a:solidFill>
                  <a:srgbClr val="92D050"/>
                </a:solidFill>
              </a:rPr>
              <a:t>max</a:t>
            </a:r>
            <a:r>
              <a:rPr lang="en-US" dirty="0" err="1">
                <a:solidFill>
                  <a:srgbClr val="92D050"/>
                </a:solidFill>
              </a:rPr>
              <a:t>-th</a:t>
            </a:r>
            <a:r>
              <a:rPr lang="en-US" baseline="-25000" dirty="0" err="1">
                <a:solidFill>
                  <a:srgbClr val="92D050"/>
                </a:solidFill>
              </a:rPr>
              <a:t>min</a:t>
            </a:r>
            <a:r>
              <a:rPr lang="en-US" dirty="0">
                <a:solidFill>
                  <a:srgbClr val="92D050"/>
                </a:solidFill>
              </a:rPr>
              <a:t>)</a:t>
            </a:r>
          </a:p>
          <a:p>
            <a:pPr lvl="2"/>
            <a:r>
              <a:rPr lang="en-US" dirty="0"/>
              <a:t>Protect positive </a:t>
            </a:r>
            <a:r>
              <a:rPr lang="en-US" dirty="0" err="1"/>
              <a:t>definitness</a:t>
            </a:r>
            <a:endParaRPr lang="en-US" dirty="0"/>
          </a:p>
          <a:p>
            <a:pPr lvl="1"/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422250" y="4009071"/>
            <a:ext cx="2945475" cy="1850020"/>
            <a:chOff x="5908633" y="3036306"/>
            <a:chExt cx="2945475" cy="1850020"/>
          </a:xfrm>
        </p:grpSpPr>
        <p:grpSp>
          <p:nvGrpSpPr>
            <p:cNvPr id="8" name="Group 7"/>
            <p:cNvGrpSpPr/>
            <p:nvPr/>
          </p:nvGrpSpPr>
          <p:grpSpPr>
            <a:xfrm>
              <a:off x="5908633" y="3036306"/>
              <a:ext cx="2945475" cy="1850020"/>
              <a:chOff x="5397645" y="3117174"/>
              <a:chExt cx="2945475" cy="1850020"/>
            </a:xfrm>
          </p:grpSpPr>
          <p:sp>
            <p:nvSpPr>
              <p:cNvPr id="13" name="Rectangle 12"/>
              <p:cNvSpPr/>
              <p:nvPr/>
            </p:nvSpPr>
            <p:spPr bwMode="auto">
              <a:xfrm>
                <a:off x="5991867" y="3545166"/>
                <a:ext cx="1748118" cy="995083"/>
              </a:xfrm>
              <a:prstGeom prst="rect">
                <a:avLst/>
              </a:prstGeom>
              <a:noFill/>
              <a:ln w="28575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533400" marR="0" indent="-5334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Tx/>
                  <a:buFont typeface="Wingdings" pitchFamily="2" charset="2"/>
                  <a:buNone/>
                  <a:tabLst/>
                </a:pPr>
                <a:endParaRPr kumimoji="0" lang="it-IT" sz="2800" b="0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397645" y="4443974"/>
                <a:ext cx="65505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</a:t>
                </a:r>
                <a:r>
                  <a:rPr lang="en-US" baseline="-25000" dirty="0"/>
                  <a:t>11</a:t>
                </a:r>
                <a:endParaRPr lang="it-IT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679156" y="3117174"/>
                <a:ext cx="66396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 smtClean="0"/>
                  <a:t>22</a:t>
                </a:r>
                <a:endParaRPr lang="it-IT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679156" y="4443974"/>
                <a:ext cx="66396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 smtClean="0"/>
                  <a:t>21</a:t>
                </a:r>
                <a:endParaRPr lang="it-IT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397645" y="3117174"/>
                <a:ext cx="66396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 smtClean="0"/>
                  <a:t>12</a:t>
                </a:r>
                <a:endParaRPr lang="it-IT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630926" y="4440003"/>
                <a:ext cx="4700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>
                    <a:solidFill>
                      <a:srgbClr val="CCFFFF"/>
                    </a:solidFill>
                  </a:rPr>
                  <a:t>t</a:t>
                </a:r>
                <a:r>
                  <a:rPr lang="en-US" baseline="-25000" dirty="0" err="1">
                    <a:solidFill>
                      <a:srgbClr val="CCFFFF"/>
                    </a:solidFill>
                  </a:rPr>
                  <a:t>pt</a:t>
                </a:r>
                <a:endParaRPr lang="it-IT" dirty="0" smtClean="0">
                  <a:solidFill>
                    <a:srgbClr val="CCFFFF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490170" y="3717449"/>
                <a:ext cx="4700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solidFill>
                      <a:srgbClr val="92D050"/>
                    </a:solidFill>
                  </a:rPr>
                  <a:t>t</a:t>
                </a:r>
                <a:r>
                  <a:rPr lang="en-US" baseline="-25000" dirty="0" err="1" smtClean="0">
                    <a:solidFill>
                      <a:srgbClr val="92D050"/>
                    </a:solidFill>
                  </a:rPr>
                  <a:t>th</a:t>
                </a:r>
                <a:endParaRPr lang="it-IT" dirty="0" smtClean="0">
                  <a:solidFill>
                    <a:srgbClr val="92D050"/>
                  </a:solidFill>
                </a:endParaRPr>
              </a:p>
            </p:txBody>
          </p:sp>
        </p:grpSp>
        <p:cxnSp>
          <p:nvCxnSpPr>
            <p:cNvPr id="9" name="Straight Connector 8"/>
            <p:cNvCxnSpPr/>
            <p:nvPr/>
          </p:nvCxnSpPr>
          <p:spPr bwMode="auto">
            <a:xfrm>
              <a:off x="6502855" y="4159801"/>
              <a:ext cx="1377121" cy="0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7611914" y="3898191"/>
              <a:ext cx="0" cy="561190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Oval 10"/>
            <p:cNvSpPr/>
            <p:nvPr/>
          </p:nvSpPr>
          <p:spPr bwMode="auto">
            <a:xfrm>
              <a:off x="7548224" y="4100660"/>
              <a:ext cx="127379" cy="11828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533400" marR="0" indent="-5334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Tx/>
                <a:buFont typeface="Wingdings" pitchFamily="2" charset="2"/>
                <a:buNone/>
                <a:tabLst/>
              </a:pPr>
              <a:endParaRPr kumimoji="0" lang="it-IT" sz="2800" b="0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190816" y="3679153"/>
              <a:ext cx="51543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C</a:t>
              </a:r>
              <a:endParaRPr lang="it-IT" dirty="0" smtClean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355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to simulation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04" y="1405131"/>
            <a:ext cx="8601441" cy="2939806"/>
          </a:xfrm>
        </p:spPr>
        <p:txBody>
          <a:bodyPr/>
          <a:lstStyle/>
          <a:p>
            <a:r>
              <a:rPr lang="en-US" dirty="0" smtClean="0"/>
              <a:t>Track handling: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erfect track </a:t>
            </a:r>
            <a:r>
              <a:rPr lang="en-US" dirty="0" smtClean="0">
                <a:sym typeface="Wingdings" panose="05000000000000000000" pitchFamily="2" charset="2"/>
              </a:rPr>
              <a:t> observed track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Conversion to helix parameters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Get covariance matrix from interpolation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Smear helix parameters according to appropriate covariance matrix</a:t>
            </a:r>
          </a:p>
          <a:p>
            <a:pPr lvl="3"/>
            <a:r>
              <a:rPr lang="en-US" dirty="0" smtClean="0">
                <a:sym typeface="Wingdings" panose="05000000000000000000" pitchFamily="2" charset="2"/>
              </a:rPr>
              <a:t>Use </a:t>
            </a:r>
            <a:r>
              <a:rPr lang="en-US" dirty="0" err="1" smtClean="0">
                <a:sym typeface="Wingdings" panose="05000000000000000000" pitchFamily="2" charset="2"/>
              </a:rPr>
              <a:t>Choleski</a:t>
            </a:r>
            <a:r>
              <a:rPr lang="en-US" dirty="0" smtClean="0">
                <a:sym typeface="Wingdings" panose="05000000000000000000" pitchFamily="2" charset="2"/>
              </a:rPr>
              <a:t> decomposition</a:t>
            </a:r>
            <a:r>
              <a:rPr lang="en-US" dirty="0" smtClean="0"/>
              <a:t> 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CepC</a:t>
            </a:r>
            <a:r>
              <a:rPr lang="en-US" dirty="0" smtClean="0"/>
              <a:t> workshop, Oxford,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Bedeschi, INFN-Pisa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9BA46-1C93-4567-A05B-77BEED2B386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129" y="3942321"/>
            <a:ext cx="8643601" cy="198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31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462"/>
  <p:tag name="DEFAULTHEIGHT" val="328"/>
  <p:tag name="PREAMBLE" val="\documentclass{article}&#10;\pagestyle{empty}&#10;\usepackage{xspace,amssymb,amsfonts,amsmath}&#10;\usepackage{color}&#10;\usepackage{TeX4PPT}&#10;&#10;\begin{equation}&#10;E = \frac{s-\lambda q}{1-\lambda}&#10;\end{equation}&#10;\end{document}&#10;&#10;"/>
  <p:tag name="MAGPC" val="200"/>
  <p:tag name="FONTSIZE" val="10"/>
</p:tagLst>
</file>

<file path=ppt/theme/theme1.xml><?xml version="1.0" encoding="utf-8"?>
<a:theme xmlns:a="http://schemas.openxmlformats.org/drawingml/2006/main" name="Lezioni_CERN_2003">
  <a:themeElements>
    <a:clrScheme name="Lezioni_CERN_200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zioni_CERN_200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tx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533400" marR="0" indent="-5334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Tx/>
          <a:buFont typeface="Wingdings" pitchFamily="2" charset="2"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tx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533400" marR="0" indent="-5334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Tx/>
          <a:buFont typeface="Wingdings" pitchFamily="2" charset="2"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zioni_CERN_20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zioni_CERN_20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zioni_CERN_20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Data\Microsoft\Templates\Lezioni_CERN_2003.pot</Template>
  <TotalTime>0</TotalTime>
  <Pages>22</Pages>
  <Words>856</Words>
  <Application>Microsoft Office PowerPoint</Application>
  <PresentationFormat>Letter Paper (8.5x11 in)</PresentationFormat>
  <Paragraphs>196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Helvetica</vt:lpstr>
      <vt:lpstr>Symbol</vt:lpstr>
      <vt:lpstr>Times</vt:lpstr>
      <vt:lpstr>Times New Roman</vt:lpstr>
      <vt:lpstr>Wingdings</vt:lpstr>
      <vt:lpstr>Lezioni_CERN_2003</vt:lpstr>
      <vt:lpstr>Custom Design</vt:lpstr>
      <vt:lpstr>Fast tracking simulation</vt:lpstr>
      <vt:lpstr>The need</vt:lpstr>
      <vt:lpstr>Implementation (1)</vt:lpstr>
      <vt:lpstr>Implementation (2)</vt:lpstr>
      <vt:lpstr>Implementation (3)</vt:lpstr>
      <vt:lpstr>Examples (1)</vt:lpstr>
      <vt:lpstr>Examples (2)</vt:lpstr>
      <vt:lpstr>Make it faster</vt:lpstr>
      <vt:lpstr>Application to simulation</vt:lpstr>
      <vt:lpstr>Example (3)</vt:lpstr>
      <vt:lpstr>Example (4)</vt:lpstr>
      <vt:lpstr>Example (5)</vt:lpstr>
      <vt:lpstr>Conclusion</vt:lpstr>
      <vt:lpstr>PowerPoint Presentation</vt:lpstr>
      <vt:lpstr>Implementation details</vt:lpstr>
      <vt:lpstr>Implementation details</vt:lpstr>
      <vt:lpstr>Beam energy spread</vt:lpstr>
      <vt:lpstr>HZHmm </vt:lpstr>
      <vt:lpstr>Z invariant mass in ZH events</vt:lpstr>
      <vt:lpstr>X-sections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of Collaboration Meeting talk</dc:title>
  <dc:subject>Bs workshop 1/14/05</dc:subject>
  <dc:creator>Franco Bedeschi</dc:creator>
  <cp:lastModifiedBy>F Bed</cp:lastModifiedBy>
  <cp:revision>2383</cp:revision>
  <cp:lastPrinted>2017-04-27T06:55:30Z</cp:lastPrinted>
  <dcterms:created xsi:type="dcterms:W3CDTF">1997-01-27T15:41:37Z</dcterms:created>
  <dcterms:modified xsi:type="dcterms:W3CDTF">2019-04-15T11:20:16Z</dcterms:modified>
</cp:coreProperties>
</file>