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62" r:id="rId2"/>
    <p:sldId id="305" r:id="rId3"/>
    <p:sldId id="313" r:id="rId4"/>
    <p:sldId id="304" r:id="rId5"/>
    <p:sldId id="307" r:id="rId6"/>
    <p:sldId id="308" r:id="rId7"/>
    <p:sldId id="309" r:id="rId8"/>
    <p:sldId id="295" r:id="rId9"/>
    <p:sldId id="318" r:id="rId10"/>
    <p:sldId id="296" r:id="rId11"/>
    <p:sldId id="310" r:id="rId12"/>
    <p:sldId id="321" r:id="rId13"/>
    <p:sldId id="297" r:id="rId14"/>
    <p:sldId id="298" r:id="rId15"/>
    <p:sldId id="303" r:id="rId16"/>
    <p:sldId id="301" r:id="rId17"/>
    <p:sldId id="314" r:id="rId18"/>
    <p:sldId id="315" r:id="rId19"/>
    <p:sldId id="317" r:id="rId20"/>
    <p:sldId id="320" r:id="rId21"/>
    <p:sldId id="299" r:id="rId22"/>
    <p:sldId id="319" r:id="rId23"/>
  </p:sldIdLst>
  <p:sldSz cx="10080625" cy="7559675"/>
  <p:notesSz cx="7559675" cy="106918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216"/>
    <p:restoredTop sz="94718"/>
  </p:normalViewPr>
  <p:slideViewPr>
    <p:cSldViewPr snapToGrid="0" snapToObjects="1">
      <p:cViewPr varScale="1">
        <p:scale>
          <a:sx n="83" d="100"/>
          <a:sy n="83" d="100"/>
        </p:scale>
        <p:origin x="4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>
            <a:noAutofit/>
          </a:bodyPr>
          <a:lstStyle>
            <a:lvl1pPr eaLnBrk="1" fontAlgn="auto">
              <a:spcBef>
                <a:spcPts val="0"/>
              </a:spcBef>
              <a:spcAft>
                <a:spcPts val="0"/>
              </a:spcAft>
              <a:defRPr sz="1400">
                <a:latin typeface="Liberation Sans" pitchFamily="18"/>
                <a:ea typeface="Arial Unicode MS" pitchFamily="2"/>
                <a:cs typeface="Arial Unicode MS" pitchFamily="2"/>
              </a:defRPr>
            </a:lvl1pPr>
          </a:lstStyle>
          <a:p>
            <a:pPr>
              <a:defRPr sz="1400"/>
            </a:pPr>
            <a:endParaRPr lang="x-none"/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quarter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>
            <a:noAutofit/>
          </a:bodyPr>
          <a:lstStyle>
            <a:lvl1pPr algn="r" eaLnBrk="1" fontAlgn="auto">
              <a:spcBef>
                <a:spcPts val="0"/>
              </a:spcBef>
              <a:spcAft>
                <a:spcPts val="0"/>
              </a:spcAft>
              <a:defRPr sz="1400">
                <a:latin typeface="Liberation Sans" pitchFamily="18"/>
                <a:ea typeface="Arial Unicode MS" pitchFamily="2"/>
                <a:cs typeface="Arial Unicode MS" pitchFamily="2"/>
              </a:defRPr>
            </a:lvl1pPr>
          </a:lstStyle>
          <a:p>
            <a:pPr>
              <a:defRPr sz="1400"/>
            </a:pPr>
            <a:endParaRPr lang="x-non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2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>
            <a:noAutofit/>
          </a:bodyPr>
          <a:lstStyle>
            <a:lvl1pPr eaLnBrk="1" fontAlgn="auto">
              <a:spcBef>
                <a:spcPts val="0"/>
              </a:spcBef>
              <a:spcAft>
                <a:spcPts val="0"/>
              </a:spcAft>
              <a:defRPr sz="1400">
                <a:latin typeface="Liberation Sans" pitchFamily="18"/>
                <a:ea typeface="Arial Unicode MS" pitchFamily="2"/>
                <a:cs typeface="Arial Unicode MS" pitchFamily="2"/>
              </a:defRPr>
            </a:lvl1pPr>
          </a:lstStyle>
          <a:p>
            <a:pPr>
              <a:defRPr sz="1400"/>
            </a:pPr>
            <a:endParaRPr lang="x-non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3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>
            <a:noAutofit/>
          </a:bodyPr>
          <a:lstStyle>
            <a:lvl1pPr algn="r" eaLnBrk="1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 sz="1400"/>
            </a:pPr>
            <a:fld id="{373518A8-752A-174E-AE8B-1C7D94B18559}" type="slidenum">
              <a:rPr/>
              <a:pPr>
                <a:defRPr sz="1400"/>
              </a:pPr>
              <a:t>‹#›</a:t>
            </a:fld>
            <a:endParaRPr lang="x-none">
              <a:latin typeface="Liberation Sans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575D30B-5BD6-1544-A28D-681E15D77827}" type="datetimeFigureOut">
              <a:rPr lang="en-US"/>
              <a:pPr>
                <a:defRPr/>
              </a:pPr>
              <a:t>4/15/19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6EEC5B9-F9E8-F64D-A831-39D341FD84C1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8BDCA4C-9AB1-1246-B034-D70A41B7F629}" type="datetimeFigureOut">
              <a:rPr lang="en-US"/>
              <a:pPr>
                <a:defRPr/>
              </a:pPr>
              <a:t>4/15/19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13318" name="Slide Image Placeholder 7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" name="Notes Placeholder 8"/>
          <p:cNvSpPr txBox="1"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/>
            <a:endParaRPr lang="x-none" noProof="0"/>
          </a:p>
        </p:txBody>
      </p:sp>
      <p:sp>
        <p:nvSpPr>
          <p:cNvPr id="10" name="Header Placeholder 9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eaLnBrk="1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x-none" sz="1400" kern="1200">
                <a:latin typeface="Liberation Serif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1" name="Date Placeholder 10"/>
          <p:cNvSpPr txBox="1">
            <a:spLocks noGrp="1"/>
          </p:cNvSpPr>
          <p:nvPr>
            <p:ph type="dt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algn="r" rtl="0" eaLnBrk="1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x-none" sz="1400" kern="1200">
                <a:latin typeface="Liberation Serif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2" name="Footer Placeholder 11"/>
          <p:cNvSpPr txBox="1">
            <a:spLocks noGrp="1"/>
          </p:cNvSpPr>
          <p:nvPr>
            <p:ph type="ftr" sz="quarter" idx="4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lvl="0" rtl="0" eaLnBrk="1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x-none" sz="1400" kern="1200">
                <a:latin typeface="Liberation Serif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3" name="Slide Number Placeholder 12"/>
          <p:cNvSpPr txBox="1">
            <a:spLocks noGrp="1"/>
          </p:cNvSpPr>
          <p:nvPr>
            <p:ph type="sldNum" sz="quarter" idx="5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lvl="0" algn="r" rtl="0" eaLnBrk="1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x-none" sz="1400" kern="1200">
                <a:latin typeface="Liberation Serif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fld id="{32B20F03-FAA4-C44D-BBBF-55E753F7B33E}" type="slidenum">
              <a:rPr/>
              <a:pPr>
                <a:defRPr/>
              </a:pPr>
              <a:t>‹#›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CE73F61-BB12-5947-9C65-00C382D778A1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5900" indent="-215900" algn="l" rtl="0" eaLnBrk="0" fontAlgn="base" hangingPunct="0">
      <a:spcBef>
        <a:spcPct val="30000"/>
      </a:spcBef>
      <a:spcAft>
        <a:spcPct val="0"/>
      </a:spcAft>
      <a:defRPr lang="x-none" sz="2000" kern="1200">
        <a:solidFill>
          <a:schemeClr val="tx1"/>
        </a:solidFill>
        <a:latin typeface="Liberation Sans" pitchFamily="18"/>
        <a:ea typeface="Arial Unicode MS" pitchFamily="2"/>
        <a:cs typeface="Arial Unicode MS" pitchFamily="2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charset="0"/>
        <a:cs typeface="Arial Unicode MS" charset="0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charset="0"/>
        <a:cs typeface="Arial Unicode MS" charset="0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charset="0"/>
        <a:cs typeface="Arial Unicode MS" charset="0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charset="0"/>
        <a:cs typeface="Arial Unicode MS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Date Placeholder 2"/>
          <p:cNvSpPr txBox="1">
            <a:spLocks noGrp="1"/>
          </p:cNvSpPr>
          <p:nvPr/>
        </p:nvSpPr>
        <p:spPr bwMode="auto"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2E962BD-63F1-F640-A149-6190909981D2}" type="datetime1">
              <a:rPr lang="en-US" altLang="en-US" sz="1200">
                <a:latin typeface="Calibri" charset="0"/>
              </a:rPr>
              <a:pPr algn="r" eaLnBrk="1" hangingPunct="1">
                <a:spcBef>
                  <a:spcPct val="0"/>
                </a:spcBef>
              </a:pPr>
              <a:t>4/15/19</a:t>
            </a:fld>
            <a:endParaRPr lang="en-US" altLang="en-US" sz="1200">
              <a:latin typeface="Calibri" charset="0"/>
            </a:endParaRPr>
          </a:p>
        </p:txBody>
      </p:sp>
      <p:sp>
        <p:nvSpPr>
          <p:cNvPr id="16386" name="Slide Number Placeholder 12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1612173E-BA6F-9B49-B89A-9E21B8728AC9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1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16387" name="Slide Number Placeholder 6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DEC3FAE6-52C7-1342-96DD-BADAEF90ACDF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1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16389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eaLnBrk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  <a:latin typeface="Liberation Sans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Date Placeholder 2"/>
          <p:cNvSpPr txBox="1">
            <a:spLocks noGrp="1"/>
          </p:cNvSpPr>
          <p:nvPr/>
        </p:nvSpPr>
        <p:spPr bwMode="auto"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60F69C8-027E-3043-81F5-67166BFD4686}" type="datetime1">
              <a:rPr lang="en-US" altLang="en-US" sz="1200">
                <a:latin typeface="Calibri" charset="0"/>
              </a:rPr>
              <a:pPr algn="r" eaLnBrk="1" hangingPunct="1">
                <a:spcBef>
                  <a:spcPct val="0"/>
                </a:spcBef>
              </a:pPr>
              <a:t>4/15/19</a:t>
            </a:fld>
            <a:endParaRPr lang="en-US" altLang="en-US" sz="1200">
              <a:latin typeface="Calibri" charset="0"/>
            </a:endParaRPr>
          </a:p>
        </p:txBody>
      </p:sp>
      <p:sp>
        <p:nvSpPr>
          <p:cNvPr id="32770" name="Slide Number Placeholder 12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76D654B1-B63D-4043-9058-BC0B40A45A77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10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32771" name="Slide Number Placeholder 6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C72EAE97-B183-3C4C-919E-4FFA1A607391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10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32773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eaLnBrk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  <a:latin typeface="Liberation Sans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Date Placeholder 2"/>
          <p:cNvSpPr txBox="1">
            <a:spLocks noGrp="1"/>
          </p:cNvSpPr>
          <p:nvPr/>
        </p:nvSpPr>
        <p:spPr bwMode="auto"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0B9A149-0781-0141-953A-F6920B56DA84}" type="datetime1">
              <a:rPr lang="en-US" altLang="en-US" sz="1200">
                <a:latin typeface="Calibri" charset="0"/>
              </a:rPr>
              <a:pPr algn="r" eaLnBrk="1" hangingPunct="1">
                <a:spcBef>
                  <a:spcPct val="0"/>
                </a:spcBef>
              </a:pPr>
              <a:t>4/15/19</a:t>
            </a:fld>
            <a:endParaRPr lang="en-US" altLang="en-US" sz="1200">
              <a:latin typeface="Calibri" charset="0"/>
            </a:endParaRPr>
          </a:p>
        </p:txBody>
      </p:sp>
      <p:sp>
        <p:nvSpPr>
          <p:cNvPr id="34818" name="Slide Number Placeholder 12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AF99ED71-FBE8-574C-AE75-ACB24BED4493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11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34819" name="Slide Number Placeholder 6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5CE971FA-AE4A-9142-BD07-AC48D10AD4F2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11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34821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eaLnBrk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  <a:latin typeface="Liberation Sans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Date Placeholder 2"/>
          <p:cNvSpPr txBox="1">
            <a:spLocks noGrp="1"/>
          </p:cNvSpPr>
          <p:nvPr/>
        </p:nvSpPr>
        <p:spPr bwMode="auto"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1641DF8-F22E-C740-8760-FF3CFEACA06C}" type="datetime1">
              <a:rPr lang="en-US" altLang="en-US" sz="1200">
                <a:latin typeface="Calibri" charset="0"/>
              </a:rPr>
              <a:pPr algn="r" eaLnBrk="1" hangingPunct="1">
                <a:spcBef>
                  <a:spcPct val="0"/>
                </a:spcBef>
              </a:pPr>
              <a:t>4/15/19</a:t>
            </a:fld>
            <a:endParaRPr lang="en-US" altLang="en-US" sz="1200">
              <a:latin typeface="Calibri" charset="0"/>
            </a:endParaRPr>
          </a:p>
        </p:txBody>
      </p:sp>
      <p:sp>
        <p:nvSpPr>
          <p:cNvPr id="36866" name="Slide Number Placeholder 12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469E6058-36F2-BA40-8089-28F0CD9CBAB0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12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36867" name="Slide Number Placeholder 6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EEAFB122-F6BE-6C40-A771-998F03C4891D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12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36869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>
              <a:spcBef>
                <a:spcPct val="0"/>
              </a:spcBef>
            </a:pPr>
            <a:r>
              <a:rPr lang="en-US" altLang="en-US">
                <a:solidFill>
                  <a:srgbClr val="C00000"/>
                </a:solidFill>
                <a:latin typeface="Liberation Sans" charset="0"/>
                <a:ea typeface="Arial Unicode MS" charset="0"/>
                <a:cs typeface="Arial Unicode MS" charset="0"/>
              </a:rPr>
              <a:t>Combined</a:t>
            </a:r>
            <a:r>
              <a:rPr lang="en-US" altLang="en-US">
                <a:solidFill>
                  <a:srgbClr val="000000"/>
                </a:solidFill>
                <a:latin typeface="Liberation Sans" charset="0"/>
                <a:ea typeface="Arial Unicode MS" charset="0"/>
                <a:cs typeface="Arial Unicode MS" charset="0"/>
              </a:rPr>
              <a:t> constraint </a:t>
            </a:r>
            <a:r>
              <a:rPr lang="en-US" altLang="en-US" b="1">
                <a:solidFill>
                  <a:srgbClr val="C00000"/>
                </a:solidFill>
                <a:latin typeface="Cambria Math" charset="0"/>
                <a:ea typeface="Arial Unicode MS" charset="0"/>
                <a:cs typeface="Arial Unicode MS" charset="0"/>
              </a:rPr>
              <a:t>〖𝟒.𝟏〗_(−𝟎.𝟖)^(+𝟎.𝟕)</a:t>
            </a:r>
            <a:r>
              <a:rPr lang="en-US" altLang="en-US">
                <a:solidFill>
                  <a:srgbClr val="C00000"/>
                </a:solidFill>
                <a:latin typeface="Liberation Sans" charset="0"/>
                <a:ea typeface="Arial Unicode MS" charset="0"/>
                <a:cs typeface="Arial Unicode MS" charset="0"/>
              </a:rPr>
              <a:t> MeV </a:t>
            </a:r>
            <a:r>
              <a:rPr lang="en-US" altLang="en-US">
                <a:solidFill>
                  <a:srgbClr val="000000"/>
                </a:solidFill>
                <a:latin typeface="Liberation Sans" charset="0"/>
                <a:ea typeface="Arial Unicode MS" charset="0"/>
                <a:cs typeface="Arial Unicode MS" charset="0"/>
              </a:rPr>
              <a:t>assuming  CMS sensitivity</a:t>
            </a:r>
          </a:p>
          <a:p>
            <a:pPr eaLnBrk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  <a:latin typeface="Liberation Sans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Date Placeholder 2"/>
          <p:cNvSpPr txBox="1">
            <a:spLocks noGrp="1"/>
          </p:cNvSpPr>
          <p:nvPr/>
        </p:nvSpPr>
        <p:spPr bwMode="auto"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B8012AA-6569-974D-AD33-528EF9ECAF73}" type="datetime1">
              <a:rPr lang="en-US" altLang="en-US" sz="1200">
                <a:latin typeface="Calibri" charset="0"/>
              </a:rPr>
              <a:pPr algn="r" eaLnBrk="1" hangingPunct="1">
                <a:spcBef>
                  <a:spcPct val="0"/>
                </a:spcBef>
              </a:pPr>
              <a:t>4/15/19</a:t>
            </a:fld>
            <a:endParaRPr lang="en-US" altLang="en-US" sz="1200">
              <a:latin typeface="Calibri" charset="0"/>
            </a:endParaRPr>
          </a:p>
        </p:txBody>
      </p:sp>
      <p:sp>
        <p:nvSpPr>
          <p:cNvPr id="38914" name="Slide Number Placeholder 12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F74EB2A3-E863-C149-9BD4-25911F0F50F5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13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38915" name="Slide Number Placeholder 6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6A3BD6B6-ACB9-D548-AD59-E920B5EEE9D9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13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38917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eaLnBrk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  <a:latin typeface="Liberation Sans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Date Placeholder 2"/>
          <p:cNvSpPr txBox="1">
            <a:spLocks noGrp="1"/>
          </p:cNvSpPr>
          <p:nvPr/>
        </p:nvSpPr>
        <p:spPr bwMode="auto"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9A8C4A8-222F-FB48-BB8A-1BF4AA0A0ED7}" type="datetime1">
              <a:rPr lang="en-US" altLang="en-US" sz="1200">
                <a:latin typeface="Calibri" charset="0"/>
              </a:rPr>
              <a:pPr algn="r" eaLnBrk="1" hangingPunct="1">
                <a:spcBef>
                  <a:spcPct val="0"/>
                </a:spcBef>
              </a:pPr>
              <a:t>4/15/19</a:t>
            </a:fld>
            <a:endParaRPr lang="en-US" altLang="en-US" sz="1200">
              <a:latin typeface="Calibri" charset="0"/>
            </a:endParaRPr>
          </a:p>
        </p:txBody>
      </p:sp>
      <p:sp>
        <p:nvSpPr>
          <p:cNvPr id="40962" name="Slide Number Placeholder 12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CACA6D39-F1EA-3D47-97F1-7B2316574653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14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40963" name="Slide Number Placeholder 6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3AB55CBE-A26F-F746-BE5A-20682BED14A4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14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40965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eaLnBrk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  <a:latin typeface="Liberation Sans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Date Placeholder 2"/>
          <p:cNvSpPr txBox="1">
            <a:spLocks noGrp="1"/>
          </p:cNvSpPr>
          <p:nvPr/>
        </p:nvSpPr>
        <p:spPr bwMode="auto"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EC264D2-E1E1-8E4B-9FDC-2016C979272D}" type="datetime1">
              <a:rPr lang="en-US" altLang="en-US" sz="1200">
                <a:latin typeface="Calibri" charset="0"/>
              </a:rPr>
              <a:pPr algn="r" eaLnBrk="1" hangingPunct="1">
                <a:spcBef>
                  <a:spcPct val="0"/>
                </a:spcBef>
              </a:pPr>
              <a:t>4/15/19</a:t>
            </a:fld>
            <a:endParaRPr lang="en-US" altLang="en-US" sz="1200">
              <a:latin typeface="Calibri" charset="0"/>
            </a:endParaRPr>
          </a:p>
        </p:txBody>
      </p:sp>
      <p:sp>
        <p:nvSpPr>
          <p:cNvPr id="43010" name="Slide Number Placeholder 12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B615519B-3310-8C4B-B80F-86CDF78554E3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15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43011" name="Slide Number Placeholder 6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8AFB3345-4D47-B642-90D5-6F17F52F345C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15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43013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eaLnBrk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  <a:latin typeface="Liberation Sans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Date Placeholder 2"/>
          <p:cNvSpPr txBox="1">
            <a:spLocks noGrp="1"/>
          </p:cNvSpPr>
          <p:nvPr/>
        </p:nvSpPr>
        <p:spPr bwMode="auto"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192DC03-2C03-6F44-9D8D-D13D46658DF5}" type="datetime1">
              <a:rPr lang="en-US" altLang="en-US" sz="1200">
                <a:latin typeface="Calibri" charset="0"/>
              </a:rPr>
              <a:pPr algn="r" eaLnBrk="1" hangingPunct="1">
                <a:spcBef>
                  <a:spcPct val="0"/>
                </a:spcBef>
              </a:pPr>
              <a:t>4/15/19</a:t>
            </a:fld>
            <a:endParaRPr lang="en-US" altLang="en-US" sz="1200">
              <a:latin typeface="Calibri" charset="0"/>
            </a:endParaRPr>
          </a:p>
        </p:txBody>
      </p:sp>
      <p:sp>
        <p:nvSpPr>
          <p:cNvPr id="45058" name="Slide Number Placeholder 12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0AC44BE0-5B1E-9049-85A7-1F76581A611D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16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45059" name="Slide Number Placeholder 6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58E43D75-F0BD-FA40-993A-76EC83F27AFF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16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45061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eaLnBrk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  <a:latin typeface="Liberation Sans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Date Placeholder 2"/>
          <p:cNvSpPr txBox="1">
            <a:spLocks noGrp="1"/>
          </p:cNvSpPr>
          <p:nvPr/>
        </p:nvSpPr>
        <p:spPr bwMode="auto"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F5EE137-FA24-D14A-AB5E-36775A9837A0}" type="datetime1">
              <a:rPr lang="en-US" altLang="en-US" sz="1200">
                <a:latin typeface="Calibri" charset="0"/>
              </a:rPr>
              <a:pPr algn="r" eaLnBrk="1" hangingPunct="1">
                <a:spcBef>
                  <a:spcPct val="0"/>
                </a:spcBef>
              </a:pPr>
              <a:t>4/15/19</a:t>
            </a:fld>
            <a:endParaRPr lang="en-US" altLang="en-US" sz="1200">
              <a:latin typeface="Calibri" charset="0"/>
            </a:endParaRPr>
          </a:p>
        </p:txBody>
      </p:sp>
      <p:sp>
        <p:nvSpPr>
          <p:cNvPr id="47106" name="Slide Number Placeholder 12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C8D4A02B-4023-1140-BB52-24DDCC94A316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17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47107" name="Slide Number Placeholder 6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54587D53-B8EA-904C-B7A0-07E01286CAEE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17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47109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eaLnBrk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  <a:latin typeface="Liberation Sans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Date Placeholder 2"/>
          <p:cNvSpPr txBox="1">
            <a:spLocks noGrp="1"/>
          </p:cNvSpPr>
          <p:nvPr/>
        </p:nvSpPr>
        <p:spPr bwMode="auto"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E789349-5C87-CA4B-B12F-0070F32AF685}" type="datetime1">
              <a:rPr lang="en-US" altLang="en-US" sz="1200">
                <a:latin typeface="Calibri" charset="0"/>
              </a:rPr>
              <a:pPr algn="r" eaLnBrk="1" hangingPunct="1">
                <a:spcBef>
                  <a:spcPct val="0"/>
                </a:spcBef>
              </a:pPr>
              <a:t>4/15/19</a:t>
            </a:fld>
            <a:endParaRPr lang="en-US" altLang="en-US" sz="1200">
              <a:latin typeface="Calibri" charset="0"/>
            </a:endParaRPr>
          </a:p>
        </p:txBody>
      </p:sp>
      <p:sp>
        <p:nvSpPr>
          <p:cNvPr id="49154" name="Slide Number Placeholder 12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2A392DD7-B109-844D-8F16-C3645543AAAD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18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49155" name="Slide Number Placeholder 6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CB9E1E21-7C32-A549-85CA-46A2FF1C4160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18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49157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eaLnBrk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  <a:latin typeface="Liberation Sans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Date Placeholder 2"/>
          <p:cNvSpPr txBox="1">
            <a:spLocks noGrp="1"/>
          </p:cNvSpPr>
          <p:nvPr/>
        </p:nvSpPr>
        <p:spPr bwMode="auto"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B6EA280-EEC2-2147-BBAA-92E161D3536B}" type="datetime1">
              <a:rPr lang="en-US" altLang="en-US" sz="1200">
                <a:latin typeface="Calibri" charset="0"/>
              </a:rPr>
              <a:pPr algn="r" eaLnBrk="1" hangingPunct="1">
                <a:spcBef>
                  <a:spcPct val="0"/>
                </a:spcBef>
              </a:pPr>
              <a:t>4/15/19</a:t>
            </a:fld>
            <a:endParaRPr lang="en-US" altLang="en-US" sz="1200">
              <a:latin typeface="Calibri" charset="0"/>
            </a:endParaRPr>
          </a:p>
        </p:txBody>
      </p:sp>
      <p:sp>
        <p:nvSpPr>
          <p:cNvPr id="51202" name="Slide Number Placeholder 12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F3A9DFD1-5831-F445-9AB3-B36887AB6107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19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51203" name="Slide Number Placeholder 6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14D3E85E-0E54-D34E-854B-3C4F81BA90D1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19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51205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eaLnBrk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  <a:latin typeface="Liberation Sans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Date Placeholder 2"/>
          <p:cNvSpPr txBox="1">
            <a:spLocks noGrp="1"/>
          </p:cNvSpPr>
          <p:nvPr/>
        </p:nvSpPr>
        <p:spPr bwMode="auto"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15A1AC9-0EF5-D946-B517-D043B0AFB487}" type="datetime1">
              <a:rPr lang="en-US" altLang="en-US" sz="1200">
                <a:latin typeface="Calibri" charset="0"/>
              </a:rPr>
              <a:pPr algn="r" eaLnBrk="1" hangingPunct="1">
                <a:spcBef>
                  <a:spcPct val="0"/>
                </a:spcBef>
              </a:pPr>
              <a:t>4/15/19</a:t>
            </a:fld>
            <a:endParaRPr lang="en-US" altLang="en-US" sz="1200">
              <a:latin typeface="Calibri" charset="0"/>
            </a:endParaRPr>
          </a:p>
        </p:txBody>
      </p:sp>
      <p:sp>
        <p:nvSpPr>
          <p:cNvPr id="18434" name="Slide Number Placeholder 12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8DA5F67D-E23F-DA43-A398-A7B221A1C350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2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18435" name="Slide Number Placeholder 6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968FB437-8CAD-0140-992E-EC02ED94E1C6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2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18437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eaLnBrk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  <a:latin typeface="Liberation Sans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Date Placeholder 2"/>
          <p:cNvSpPr txBox="1">
            <a:spLocks noGrp="1"/>
          </p:cNvSpPr>
          <p:nvPr/>
        </p:nvSpPr>
        <p:spPr bwMode="auto"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1C9F059-71BF-3C43-9299-6A5CAAB8BB3B}" type="datetime1">
              <a:rPr lang="en-US" altLang="en-US" sz="1200">
                <a:latin typeface="Calibri" charset="0"/>
              </a:rPr>
              <a:pPr algn="r" eaLnBrk="1" hangingPunct="1">
                <a:spcBef>
                  <a:spcPct val="0"/>
                </a:spcBef>
              </a:pPr>
              <a:t>4/15/19</a:t>
            </a:fld>
            <a:endParaRPr lang="en-US" altLang="en-US" sz="1200">
              <a:latin typeface="Calibri" charset="0"/>
            </a:endParaRPr>
          </a:p>
        </p:txBody>
      </p:sp>
      <p:sp>
        <p:nvSpPr>
          <p:cNvPr id="55298" name="Slide Number Placeholder 12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CEF4B460-7565-8246-ABCB-10BD3D034B67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20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55299" name="Slide Number Placeholder 6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88C76CF8-4BFC-3F47-AF93-7FC69B88E31F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20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55301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eaLnBrk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  <a:latin typeface="Liberation Sans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Date Placeholder 2"/>
          <p:cNvSpPr txBox="1">
            <a:spLocks noGrp="1"/>
          </p:cNvSpPr>
          <p:nvPr/>
        </p:nvSpPr>
        <p:spPr bwMode="auto"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97132AF-7A29-6D4E-B18C-6DB7C8ADF94E}" type="datetime1">
              <a:rPr lang="en-US" altLang="en-US" sz="1200">
                <a:latin typeface="Calibri" charset="0"/>
              </a:rPr>
              <a:pPr algn="r" eaLnBrk="1" hangingPunct="1">
                <a:spcBef>
                  <a:spcPct val="0"/>
                </a:spcBef>
              </a:pPr>
              <a:t>4/15/19</a:t>
            </a:fld>
            <a:endParaRPr lang="en-US" altLang="en-US" sz="1200">
              <a:latin typeface="Calibri" charset="0"/>
            </a:endParaRPr>
          </a:p>
        </p:txBody>
      </p:sp>
      <p:sp>
        <p:nvSpPr>
          <p:cNvPr id="57346" name="Slide Number Placeholder 12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3B058E0A-02D9-C849-941D-636FBEAF1E73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21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57347" name="Slide Number Placeholder 6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914C22C3-EAC5-384A-AE3A-CA39746DF0B4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21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57349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eaLnBrk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  <a:latin typeface="Liberation Sans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216000" indent="-216000"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n-lt"/>
                <a:ea typeface="+mn-ea"/>
                <a:cs typeface="+mn-cs"/>
              </a:rPr>
              <a:t>An uncertainty of 3% on the knowledge of the integrated luminosity is added in a correlated way to both signal and background yields. </a:t>
            </a:r>
          </a:p>
          <a:p>
            <a:pPr marL="216000" indent="-216000"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n-lt"/>
                <a:ea typeface="+mn-ea"/>
                <a:cs typeface="+mn-cs"/>
              </a:rPr>
              <a:t>A 5% uncertainty for the signal and background yields, due the lepton reconstruction e </a:t>
            </a:r>
            <a:r>
              <a:rPr lang="en-US" sz="1200" dirty="0" err="1">
                <a:latin typeface="+mn-lt"/>
                <a:ea typeface="+mn-ea"/>
                <a:cs typeface="+mn-cs"/>
              </a:rPr>
              <a:t>ciency</a:t>
            </a:r>
            <a:r>
              <a:rPr lang="en-US" sz="1200" dirty="0">
                <a:latin typeface="+mn-lt"/>
                <a:ea typeface="+mn-ea"/>
                <a:cs typeface="+mn-cs"/>
              </a:rPr>
              <a:t> . </a:t>
            </a:r>
          </a:p>
          <a:p>
            <a:pPr marL="216000" indent="-216000"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n-lt"/>
                <a:ea typeface="+mn-ea"/>
                <a:cs typeface="+mn-cs"/>
              </a:rPr>
              <a:t>A combined uncertainty on the </a:t>
            </a:r>
            <a:r>
              <a:rPr lang="en-US" sz="1200" i="1" dirty="0">
                <a:latin typeface="+mn-lt"/>
                <a:ea typeface="+mn-ea"/>
                <a:cs typeface="+mn-cs"/>
              </a:rPr>
              <a:t>ZZ</a:t>
            </a:r>
            <a:r>
              <a:rPr lang="en-US" sz="1200" dirty="0">
                <a:latin typeface="+mn-lt"/>
                <a:ea typeface="+mn-ea"/>
                <a:cs typeface="+mn-cs"/>
              </a:rPr>
              <a:t>⇤ production cross section and the reducible background yield </a:t>
            </a:r>
          </a:p>
          <a:p>
            <a:pPr marL="216000" indent="-216000"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n-lt"/>
                <a:ea typeface="+mn-ea"/>
                <a:cs typeface="+mn-cs"/>
              </a:rPr>
              <a:t>is estimated as 9.4% for 300 fb 1 and 7.4% for 3000 fb 1 respectively. </a:t>
            </a:r>
          </a:p>
          <a:p>
            <a:pPr marL="216000" indent="-216000" eaLnBrk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593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DB8C6EF-0D1D-FC42-9DDB-1B5001CE2C57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Date Placeholder 2"/>
          <p:cNvSpPr txBox="1">
            <a:spLocks noGrp="1"/>
          </p:cNvSpPr>
          <p:nvPr/>
        </p:nvSpPr>
        <p:spPr bwMode="auto"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FA3D09F-D482-D341-85A0-BA1FCFCEB05B}" type="datetime1">
              <a:rPr lang="en-US" altLang="en-US" sz="1200">
                <a:latin typeface="Calibri" charset="0"/>
              </a:rPr>
              <a:pPr algn="r" eaLnBrk="1" hangingPunct="1">
                <a:spcBef>
                  <a:spcPct val="0"/>
                </a:spcBef>
              </a:pPr>
              <a:t>4/15/19</a:t>
            </a:fld>
            <a:endParaRPr lang="en-US" altLang="en-US" sz="1200">
              <a:latin typeface="Calibri" charset="0"/>
            </a:endParaRPr>
          </a:p>
        </p:txBody>
      </p:sp>
      <p:sp>
        <p:nvSpPr>
          <p:cNvPr id="20482" name="Slide Number Placeholder 12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4AB89DB2-1544-F540-8959-27BC2C9DB62E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3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0483" name="Slide Number Placeholder 6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461F01B4-4683-9A43-BC91-91037DC3352B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3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20485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>
              <a:spcBef>
                <a:spcPct val="0"/>
              </a:spcBef>
            </a:pPr>
            <a:r>
              <a:rPr lang="en-US" altLang="en-US">
                <a:solidFill>
                  <a:srgbClr val="000000"/>
                </a:solidFill>
                <a:latin typeface="Liberation Sans" charset="0"/>
                <a:ea typeface="Arial Unicode MS" charset="0"/>
                <a:cs typeface="Arial Unicode MS" charset="0"/>
              </a:rPr>
              <a:t>1.7 x 10</a:t>
            </a:r>
            <a:r>
              <a:rPr lang="en-US" altLang="en-US" baseline="30000">
                <a:solidFill>
                  <a:srgbClr val="000000"/>
                </a:solidFill>
                <a:latin typeface="Liberation Sans" charset="0"/>
                <a:ea typeface="Arial Unicode MS" charset="0"/>
                <a:cs typeface="Arial Unicode MS" charset="0"/>
              </a:rPr>
              <a:t>8</a:t>
            </a:r>
            <a:r>
              <a:rPr lang="en-US" altLang="en-US">
                <a:solidFill>
                  <a:srgbClr val="000000"/>
                </a:solidFill>
                <a:latin typeface="Liberation Sans" charset="0"/>
                <a:ea typeface="Arial Unicode MS" charset="0"/>
                <a:cs typeface="Arial Unicode MS" charset="0"/>
              </a:rPr>
              <a:t> Higgs bosons expected in ATLAS, produced by the HL-LHC. More than 1 x 10 6 Higgs bosons per main production mode.~100k Higgs to di-Higgs decays.</a:t>
            </a:r>
          </a:p>
          <a:p>
            <a:pPr eaLnBrk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  <a:latin typeface="Liberation Sans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Date Placeholder 2"/>
          <p:cNvSpPr txBox="1">
            <a:spLocks noGrp="1"/>
          </p:cNvSpPr>
          <p:nvPr/>
        </p:nvSpPr>
        <p:spPr bwMode="auto"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BB381A3-B256-CE44-B062-5C7DE32D5240}" type="datetime1">
              <a:rPr lang="en-US" altLang="en-US" sz="1200">
                <a:latin typeface="Calibri" charset="0"/>
              </a:rPr>
              <a:pPr algn="r" eaLnBrk="1" hangingPunct="1">
                <a:spcBef>
                  <a:spcPct val="0"/>
                </a:spcBef>
              </a:pPr>
              <a:t>4/15/19</a:t>
            </a:fld>
            <a:endParaRPr lang="en-US" altLang="en-US" sz="1200">
              <a:latin typeface="Calibri" charset="0"/>
            </a:endParaRPr>
          </a:p>
        </p:txBody>
      </p:sp>
      <p:sp>
        <p:nvSpPr>
          <p:cNvPr id="22530" name="Slide Number Placeholder 12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93BFABA7-7DED-4145-809B-A1A803EA9DD0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4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2531" name="Slide Number Placeholder 6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8D8036D1-FD1D-2443-9226-A79F0C0D5427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4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22533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eaLnBrk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  <a:latin typeface="Liberation Sans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Date Placeholder 2"/>
          <p:cNvSpPr txBox="1">
            <a:spLocks noGrp="1"/>
          </p:cNvSpPr>
          <p:nvPr/>
        </p:nvSpPr>
        <p:spPr bwMode="auto"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703C6A4-A7DC-004B-BF85-1B31DB911892}" type="datetime1">
              <a:rPr lang="en-US" altLang="en-US" sz="1200">
                <a:latin typeface="Calibri" charset="0"/>
              </a:rPr>
              <a:pPr algn="r" eaLnBrk="1" hangingPunct="1">
                <a:spcBef>
                  <a:spcPct val="0"/>
                </a:spcBef>
              </a:pPr>
              <a:t>4/15/19</a:t>
            </a:fld>
            <a:endParaRPr lang="en-US" altLang="en-US" sz="1200">
              <a:latin typeface="Calibri" charset="0"/>
            </a:endParaRPr>
          </a:p>
        </p:txBody>
      </p:sp>
      <p:sp>
        <p:nvSpPr>
          <p:cNvPr id="24578" name="Slide Number Placeholder 12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1592F38D-61FE-3146-87B5-8DAD65DC1AC5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5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4579" name="Slide Number Placeholder 6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03125672-AF80-054F-B557-C48A450EDB26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5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24581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eaLnBrk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  <a:latin typeface="Liberation Sans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Date Placeholder 2"/>
          <p:cNvSpPr txBox="1">
            <a:spLocks noGrp="1"/>
          </p:cNvSpPr>
          <p:nvPr/>
        </p:nvSpPr>
        <p:spPr bwMode="auto"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7110186-4477-6440-83E9-CF11A33EAE3A}" type="datetime1">
              <a:rPr lang="en-US" altLang="en-US" sz="1200">
                <a:latin typeface="Calibri" charset="0"/>
              </a:rPr>
              <a:pPr algn="r" eaLnBrk="1" hangingPunct="1">
                <a:spcBef>
                  <a:spcPct val="0"/>
                </a:spcBef>
              </a:pPr>
              <a:t>4/15/19</a:t>
            </a:fld>
            <a:endParaRPr lang="en-US" altLang="en-US" sz="1200">
              <a:latin typeface="Calibri" charset="0"/>
            </a:endParaRPr>
          </a:p>
        </p:txBody>
      </p:sp>
      <p:sp>
        <p:nvSpPr>
          <p:cNvPr id="26626" name="Slide Number Placeholder 12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301ACB83-2783-834A-9C56-B404FE7DB5F3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6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6627" name="Slide Number Placeholder 6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9B1522D8-92B2-7342-BFAE-D99EA8D4A0A3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6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26629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eaLnBrk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  <a:latin typeface="Liberation Sans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Date Placeholder 2"/>
          <p:cNvSpPr txBox="1">
            <a:spLocks noGrp="1"/>
          </p:cNvSpPr>
          <p:nvPr/>
        </p:nvSpPr>
        <p:spPr bwMode="auto"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2739B0E-347F-6542-A102-F55AAE91598B}" type="datetime1">
              <a:rPr lang="en-US" altLang="en-US" sz="1200">
                <a:latin typeface="Calibri" charset="0"/>
              </a:rPr>
              <a:pPr algn="r" eaLnBrk="1" hangingPunct="1">
                <a:spcBef>
                  <a:spcPct val="0"/>
                </a:spcBef>
              </a:pPr>
              <a:t>4/15/19</a:t>
            </a:fld>
            <a:endParaRPr lang="en-US" altLang="en-US" sz="1200">
              <a:latin typeface="Calibri" charset="0"/>
            </a:endParaRPr>
          </a:p>
        </p:txBody>
      </p:sp>
      <p:sp>
        <p:nvSpPr>
          <p:cNvPr id="28674" name="Slide Number Placeholder 12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9E805C17-2EC4-B549-9AE6-AD3D5B66CE85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7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8675" name="Slide Number Placeholder 6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96C91063-F839-9B43-B104-23D32582D1BA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7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28677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eaLnBrk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  <a:latin typeface="Liberation Sans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Date Placeholder 2"/>
          <p:cNvSpPr txBox="1">
            <a:spLocks noGrp="1"/>
          </p:cNvSpPr>
          <p:nvPr/>
        </p:nvSpPr>
        <p:spPr bwMode="auto"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D611F99-BE19-0B4A-9CB8-929E2566D0C4}" type="datetime1">
              <a:rPr lang="en-US" altLang="en-US" sz="1200">
                <a:latin typeface="Calibri" charset="0"/>
              </a:rPr>
              <a:pPr algn="r" eaLnBrk="1" hangingPunct="1">
                <a:spcBef>
                  <a:spcPct val="0"/>
                </a:spcBef>
              </a:pPr>
              <a:t>4/15/19</a:t>
            </a:fld>
            <a:endParaRPr lang="en-US" altLang="en-US" sz="1200">
              <a:latin typeface="Calibri" charset="0"/>
            </a:endParaRPr>
          </a:p>
        </p:txBody>
      </p:sp>
      <p:sp>
        <p:nvSpPr>
          <p:cNvPr id="30722" name="Slide Number Placeholder 12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D0EBF1C5-2E33-2140-9C30-592F08A133A9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8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30723" name="Slide Number Placeholder 6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BEC0BAB2-7726-1941-B87C-3B3352456A7A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8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30725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eaLnBrk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  <a:latin typeface="Liberation Sans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Date Placeholder 2"/>
          <p:cNvSpPr txBox="1">
            <a:spLocks noGrp="1"/>
          </p:cNvSpPr>
          <p:nvPr/>
        </p:nvSpPr>
        <p:spPr bwMode="auto"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E216BDC-F8B3-D046-9720-A5F60C01A3D9}" type="datetime1">
              <a:rPr lang="en-US" altLang="en-US" sz="1200">
                <a:latin typeface="Calibri" charset="0"/>
              </a:rPr>
              <a:pPr algn="r" eaLnBrk="1" hangingPunct="1">
                <a:spcBef>
                  <a:spcPct val="0"/>
                </a:spcBef>
              </a:pPr>
              <a:t>4/15/19</a:t>
            </a:fld>
            <a:endParaRPr lang="en-US" altLang="en-US" sz="1200">
              <a:latin typeface="Calibri" charset="0"/>
            </a:endParaRPr>
          </a:p>
        </p:txBody>
      </p:sp>
      <p:sp>
        <p:nvSpPr>
          <p:cNvPr id="53250" name="Slide Number Placeholder 12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3A0986EA-55FF-E040-B37C-468565E05028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9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53251" name="Slide Number Placeholder 6"/>
          <p:cNvSpPr txBox="1">
            <a:spLocks noGrp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7939F77F-2DBA-9749-9491-5181EF3086E1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algn="r" eaLnBrk="1">
                <a:spcBef>
                  <a:spcPct val="0"/>
                </a:spcBef>
              </a:pPr>
              <a:t>9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53253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marL="215900" marR="0" indent="-21590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hr-HR" sz="2000" kern="1200" dirty="0">
              <a:solidFill>
                <a:schemeClr val="tx1"/>
              </a:solidFill>
              <a:effectLst/>
              <a:latin typeface="Liberation Sans" pitchFamily="18"/>
              <a:ea typeface="Arial Unicode MS" pitchFamily="2"/>
              <a:cs typeface="Arial Unicode MS" pitchFamily="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C9EE7-0C4A-7A4C-A37A-6DDFEC19C0C0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0355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999" y="1769040"/>
            <a:ext cx="9071640" cy="498924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5855B-C512-6949-BD12-1BA225F8F3F2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65615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AE02E-0A03-5641-8E45-02E3790A626E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560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999" y="1769040"/>
            <a:ext cx="9071640" cy="49892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78F9B-A0E6-8D41-8210-E2A87A479C58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65292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00456-6FC0-DC4F-A5ED-3F708D7B6286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295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7A4F0-A321-F749-A738-E44569C26DF7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08335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26C2D-5560-8741-A69D-C46EEA436799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23999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420DD-8F90-244C-BF27-65D61C4E1DCB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09966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BAD35-1C51-1E46-B82B-12129C53AF0F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92177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B2D2D-2DF3-0D44-B737-EBED0AF93439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96824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7FCF70-0F30-9A4A-8ADF-F2D3B4C49D86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5359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 txBox="1">
            <a:spLocks noGrp="1"/>
          </p:cNvSpPr>
          <p:nvPr>
            <p:ph type="title"/>
          </p:nvPr>
        </p:nvSpPr>
        <p:spPr bwMode="auto">
          <a:xfrm>
            <a:off x="503238" y="301625"/>
            <a:ext cx="9072562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1027" name="Text Placeholder 2"/>
          <p:cNvSpPr txBox="1">
            <a:spLocks noGrp="1"/>
          </p:cNvSpPr>
          <p:nvPr>
            <p:ph type="body" idx="1"/>
          </p:nvPr>
        </p:nvSpPr>
        <p:spPr bwMode="auto">
          <a:xfrm>
            <a:off x="503238" y="1768475"/>
            <a:ext cx="9072562" cy="498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238" y="6886575"/>
            <a:ext cx="2349500" cy="5222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eaLnBrk="1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x-none" sz="1400" kern="1200">
                <a:latin typeface="Liberation Serif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8050" y="6886575"/>
            <a:ext cx="3194050" cy="5222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algn="ctr" rtl="0" eaLnBrk="1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x-none" sz="1400" kern="1200">
                <a:latin typeface="Liberation Serif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888" y="6886575"/>
            <a:ext cx="2347912" cy="5222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algn="r" rtl="0" eaLnBrk="1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x-none" sz="1400" kern="1200">
                <a:latin typeface="Liberation Serif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fld id="{ACE5F10F-39A5-6749-9A04-EB59779AA0C7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x-none" sz="4400" kern="1200">
          <a:solidFill>
            <a:schemeClr val="tx2"/>
          </a:solidFill>
          <a:latin typeface="Liberation Sans" pitchFamily="18"/>
          <a:ea typeface="Arial Unicode MS" pitchFamily="2"/>
          <a:cs typeface="Arial Unicode MS" pitchFamily="2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iberation Sans" charset="0"/>
          <a:ea typeface="Arial Unicode MS" charset="0"/>
          <a:cs typeface="Arial Unicode M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iberation Sans" charset="0"/>
          <a:ea typeface="Arial Unicode MS" charset="0"/>
          <a:cs typeface="Arial Unicode M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iberation Sans" charset="0"/>
          <a:ea typeface="Arial Unicode MS" charset="0"/>
          <a:cs typeface="Arial Unicode M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iberation Sans" charset="0"/>
          <a:ea typeface="Arial Unicode MS" charset="0"/>
          <a:cs typeface="Arial Unicode MS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iberation Sans" charset="0"/>
          <a:ea typeface="Arial Unicode MS" charset="0"/>
          <a:cs typeface="Arial Unicode M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iberation Sans" charset="0"/>
          <a:ea typeface="Arial Unicode MS" charset="0"/>
          <a:cs typeface="Arial Unicode M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iberation Sans" charset="0"/>
          <a:ea typeface="Arial Unicode MS" charset="0"/>
          <a:cs typeface="Arial Unicode M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iberation Sans" charset="0"/>
          <a:ea typeface="Arial Unicode MS" charset="0"/>
          <a:cs typeface="Arial Unicode MS" charset="0"/>
        </a:defRPr>
      </a:lvl9pPr>
    </p:titleStyle>
    <p:bodyStyle>
      <a:lvl1pPr algn="l" rtl="0" eaLnBrk="0" fontAlgn="base" hangingPunct="0">
        <a:spcBef>
          <a:spcPct val="0"/>
        </a:spcBef>
        <a:spcAft>
          <a:spcPts val="1413"/>
        </a:spcAft>
        <a:defRPr lang="x-none" sz="3200" kern="1200">
          <a:solidFill>
            <a:schemeClr val="tx1"/>
          </a:solidFill>
          <a:latin typeface="Liberation Sans" pitchFamily="18"/>
          <a:ea typeface="Arial Unicode MS" pitchFamily="2"/>
          <a:cs typeface="Arial Unicode MS" pitchFamily="2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Arial Unicode MS" charset="0"/>
          <a:cs typeface="Arial Unicode MS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Arial Unicode MS" charset="0"/>
          <a:cs typeface="Arial Unicode MS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Arial Unicode MS" charset="0"/>
          <a:cs typeface="Arial Unicode MS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Arial Unicode MS" charset="0"/>
          <a:cs typeface="Arial Unicode M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hyperlink" Target="https://atlas.web.cern.ch/Atlas/GROUPS/PHYSICS/PUBNOTES/ATL-PHYS-PUB-2019-008/" TargetMode="External"/><Relationship Id="rId7" Type="http://schemas.openxmlformats.org/officeDocument/2006/relationships/image" Target="../media/image28.png"/><Relationship Id="rId8" Type="http://schemas.openxmlformats.org/officeDocument/2006/relationships/slide" Target="slide10.xml"/><Relationship Id="rId9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hyperlink" Target="https://arxiv.org/abs/1902.00134" TargetMode="External"/><Relationship Id="rId6" Type="http://schemas.openxmlformats.org/officeDocument/2006/relationships/image" Target="../media/image26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902.00134" TargetMode="External"/><Relationship Id="rId4" Type="http://schemas.openxmlformats.org/officeDocument/2006/relationships/image" Target="../media/image31.png"/><Relationship Id="rId5" Type="http://schemas.openxmlformats.org/officeDocument/2006/relationships/hyperlink" Target="https://journals.aps.org/prd/abstract/10.1103/PhysRevD.98.030001" TargetMode="External"/><Relationship Id="rId6" Type="http://schemas.openxmlformats.org/officeDocument/2006/relationships/hyperlink" Target="http://cdsweb.cern.ch/record/2652762/files/ATL-PHYS-PUB-2018-054.pdf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hyperlink" Target="https://arxiv.org/abs/1902.00134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hyperlink" Target="https://arxiv.org/abs/1902.00134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hyperlink" Target="https://arxiv.org/abs/1902.00134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hyperlink" Target="https://arxiv.org/abs/1902.00134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hyperlink" Target="https://atlas.web.cern.ch/Atlas/GROUPS/PHYSICS/PUBNOTES/ATL-PHYS-PUB-2018-016/" TargetMode="External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7" Type="http://schemas.openxmlformats.org/officeDocument/2006/relationships/image" Target="../media/image47.png"/><Relationship Id="rId8" Type="http://schemas.openxmlformats.org/officeDocument/2006/relationships/hyperlink" Target="https://atlas.web.cern.ch/Atlas/GROUPS/PHYSICS/PUBNOTES/ATL-PHYS-PUB-2015-043/" TargetMode="External"/><Relationship Id="rId9" Type="http://schemas.openxmlformats.org/officeDocument/2006/relationships/hyperlink" Target="https://journals.aps.org/prl/pdf/10.1103/PhysRevLett.120.211802" TargetMode="External"/><Relationship Id="rId10" Type="http://schemas.openxmlformats.org/officeDocument/2006/relationships/hyperlink" Target="https://arxiv.org/abs/1902.00134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hyperlink" Target="https://arxiv.org/abs/1902.00134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hyperlink" Target="https://arxiv.org/abs/1902.00134" TargetMode="External"/><Relationship Id="rId6" Type="http://schemas.openxmlformats.org/officeDocument/2006/relationships/image" Target="../media/image52.png"/><Relationship Id="rId7" Type="http://schemas.openxmlformats.org/officeDocument/2006/relationships/image" Target="../media/image53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hyperlink" Target="https://atlas.web.cern.ch/Atlas/GROUPS/PHYSICS/PUBNOTES/ATL-PHYS-PUB-2013-013/" TargetMode="External"/><Relationship Id="rId6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hyperlink" Target="https://atlas.web.cern.ch/Atlas/GROUPS/PHYSICS/CONFNOTES/ATLAS-CONF-2019-005/" TargetMode="External"/><Relationship Id="rId6" Type="http://schemas.openxmlformats.org/officeDocument/2006/relationships/hyperlink" Target="https://arxiv.org/abs/1902.00134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902.00134" TargetMode="Externa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hyperlink" Target="https://arxiv.org/abs/1902.00134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hyperlink" Target="https://arxiv.org/abs/1902.00134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hyperlink" Target="https://arxiv.org/abs/1902.00134" TargetMode="External"/><Relationship Id="rId6" Type="http://schemas.openxmlformats.org/officeDocument/2006/relationships/image" Target="../media/image14.tiff"/><Relationship Id="rId7" Type="http://schemas.openxmlformats.org/officeDocument/2006/relationships/image" Target="../media/image15.tiff"/><Relationship Id="rId8" Type="http://schemas.openxmlformats.org/officeDocument/2006/relationships/image" Target="../media/image16.tiff"/><Relationship Id="rId9" Type="http://schemas.openxmlformats.org/officeDocument/2006/relationships/image" Target="../media/image17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hyperlink" Target="https://arxiv.org/abs/1902.00134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hyperlink" Target="https://journals.aps.org/prd/abstract/10.1103/PhysRevD.92.012004" TargetMode="External"/><Relationship Id="rId8" Type="http://schemas.openxmlformats.org/officeDocument/2006/relationships/hyperlink" Target="https://arxiv.org/abs/1902.00134" TargetMode="External"/><Relationship Id="rId9" Type="http://schemas.openxmlformats.org/officeDocument/2006/relationships/image" Target="../media/image24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0" y="2234446"/>
            <a:ext cx="10080625" cy="896938"/>
          </a:xfrm>
          <a:solidFill>
            <a:srgbClr val="0070C0"/>
          </a:solidFill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bg1"/>
                </a:solidFill>
                <a:latin typeface="+mj-lt"/>
              </a:rPr>
              <a:t>HL-LHC Higgs physics</a:t>
            </a:r>
            <a:endParaRPr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1658938" y="3930650"/>
            <a:ext cx="6762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ctr" eaLnBrk="1" hangingPunct="1">
              <a:spcAft>
                <a:spcPct val="0"/>
              </a:spcAft>
            </a:pPr>
            <a:r>
              <a:rPr lang="en-US" altLang="en-US" sz="2400" b="1">
                <a:latin typeface="Calibri" charset="0"/>
              </a:rPr>
              <a:t>Workshop on the Circular Electron-Positron Collider</a:t>
            </a:r>
          </a:p>
          <a:p>
            <a:pPr algn="ctr" eaLnBrk="1" hangingPunct="1">
              <a:spcAft>
                <a:spcPct val="0"/>
              </a:spcAft>
            </a:pPr>
            <a:r>
              <a:rPr lang="en-US" altLang="en-US" sz="2400" b="1">
                <a:latin typeface="Calibri" charset="0"/>
              </a:rPr>
              <a:t> EU Edition 2019</a:t>
            </a:r>
            <a:endParaRPr lang="en-US" altLang="en-US" sz="2400">
              <a:latin typeface="Calibri" charset="0"/>
            </a:endParaRPr>
          </a:p>
          <a:p>
            <a:pPr algn="ctr" eaLnBrk="1" hangingPunct="1">
              <a:spcAft>
                <a:spcPct val="0"/>
              </a:spcAft>
            </a:pPr>
            <a:r>
              <a:rPr lang="en-US" altLang="en-US" sz="2400">
                <a:latin typeface="Calibri" charset="0"/>
              </a:rPr>
              <a:t>Oxford, UK, April 15 - 17, 2019</a:t>
            </a:r>
          </a:p>
          <a:p>
            <a:pPr algn="ctr" eaLnBrk="1" hangingPunct="1">
              <a:spcAft>
                <a:spcPct val="0"/>
              </a:spcAft>
            </a:pPr>
            <a:r>
              <a:rPr lang="en-US" altLang="en-US" sz="2400">
                <a:latin typeface="Calibri" charset="0"/>
              </a:rPr>
              <a:t>Marianna Testa</a:t>
            </a:r>
          </a:p>
          <a:p>
            <a:pPr algn="ctr" eaLnBrk="1" hangingPunct="1">
              <a:spcAft>
                <a:spcPct val="0"/>
              </a:spcAft>
            </a:pPr>
            <a:r>
              <a:rPr lang="en-US" altLang="en-US" sz="2400">
                <a:latin typeface="Calibri" charset="0"/>
              </a:rPr>
              <a:t> LNF-INFN</a:t>
            </a: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smtClean="0">
                <a:latin typeface="Liberation Serif" charset="0"/>
                <a:ea typeface="Tahoma" charset="0"/>
                <a:cs typeface="Tahoma" charset="0"/>
              </a:rPr>
              <a:t> </a:t>
            </a:r>
            <a:endParaRPr lang="uk-UA" altLang="en-US" sz="1400" dirty="0">
              <a:latin typeface="Liberation Serif" charset="0"/>
              <a:ea typeface="Tahoma" charset="0"/>
              <a:cs typeface="Tahoma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0" y="-17463"/>
            <a:ext cx="10080625" cy="781051"/>
          </a:xfrm>
          <a:solidFill>
            <a:srgbClr val="0070C0"/>
          </a:solidFill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i="1" baseline="30000" dirty="0">
                <a:solidFill>
                  <a:schemeClr val="bg1"/>
                </a:solidFill>
                <a:latin typeface="+mn-lt"/>
              </a:rPr>
              <a:t></a:t>
            </a:r>
            <a:r>
              <a:rPr lang="en-US" sz="4000" baseline="30000" dirty="0">
                <a:solidFill>
                  <a:schemeClr val="bg1"/>
                </a:solidFill>
                <a:latin typeface="+mn-lt"/>
              </a:rPr>
              <a:t/>
            </a:r>
            <a:br>
              <a:rPr lang="en-US" sz="4000" baseline="30000" dirty="0">
                <a:solidFill>
                  <a:schemeClr val="bg1"/>
                </a:solidFill>
                <a:latin typeface="+mn-lt"/>
              </a:rPr>
            </a:br>
            <a:r>
              <a:rPr lang="en-US" sz="4000" baseline="30000" dirty="0">
                <a:solidFill>
                  <a:schemeClr val="bg1"/>
                </a:solidFill>
                <a:latin typeface="+mn-lt"/>
              </a:rPr>
              <a:t>      </a:t>
            </a:r>
            <a:br>
              <a:rPr lang="en-US" sz="4000" baseline="30000" dirty="0">
                <a:solidFill>
                  <a:schemeClr val="bg1"/>
                </a:solidFill>
                <a:latin typeface="+mn-lt"/>
              </a:rPr>
            </a:br>
            <a:r>
              <a:rPr lang="en-US" sz="4000" baseline="30000" dirty="0">
                <a:solidFill>
                  <a:schemeClr val="bg1"/>
                </a:solidFill>
                <a:latin typeface="+mn-lt"/>
              </a:rPr>
              <a:t>        </a:t>
            </a:r>
            <a:br>
              <a:rPr lang="en-US" sz="4000" baseline="30000" dirty="0">
                <a:solidFill>
                  <a:schemeClr val="bg1"/>
                </a:solidFill>
                <a:latin typeface="+mn-lt"/>
              </a:rPr>
            </a:br>
            <a:r>
              <a:rPr lang="en-US" sz="4000" baseline="30000" dirty="0">
                <a:solidFill>
                  <a:schemeClr val="bg1"/>
                </a:solidFill>
                <a:latin typeface="+mn-lt"/>
              </a:rPr>
              <a:t>        CP</a:t>
            </a:r>
            <a:r>
              <a:rPr lang="en-US" sz="40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4000" b="1" baseline="30000" dirty="0">
                <a:solidFill>
                  <a:schemeClr val="bg1"/>
                </a:solidFill>
                <a:latin typeface="+mn-lt"/>
              </a:rPr>
              <a:t>nature of the Higgs </a:t>
            </a:r>
            <a:r>
              <a:rPr lang="en-US" sz="4000" b="1" baseline="30000" dirty="0" smtClean="0">
                <a:solidFill>
                  <a:schemeClr val="bg1"/>
                </a:solidFill>
                <a:latin typeface="+mn-lt"/>
              </a:rPr>
              <a:t>boson couplings </a:t>
            </a:r>
            <a:r>
              <a:rPr lang="en-US" sz="4000" b="1" baseline="30000" dirty="0">
                <a:solidFill>
                  <a:schemeClr val="bg1"/>
                </a:solidFill>
                <a:latin typeface="+mn-lt"/>
              </a:rPr>
              <a:t>to</a:t>
            </a:r>
            <a:r>
              <a:rPr lang="en-US" sz="4000" baseline="30000" dirty="0">
                <a:solidFill>
                  <a:schemeClr val="bg1"/>
                </a:solidFill>
                <a:latin typeface="+mn-lt"/>
              </a:rPr>
              <a:t> </a:t>
            </a:r>
            <a:r>
              <a:rPr lang="el-GR" sz="4000" i="1" baseline="30000" dirty="0" err="1">
                <a:solidFill>
                  <a:schemeClr val="bg1"/>
                </a:solidFill>
                <a:latin typeface="+mn-lt"/>
              </a:rPr>
              <a:t>τ</a:t>
            </a:r>
            <a:r>
              <a:rPr lang="el-GR" sz="4000" baseline="30000" dirty="0" err="1">
                <a:solidFill>
                  <a:schemeClr val="bg1"/>
                </a:solidFill>
                <a:latin typeface="+mn-lt"/>
              </a:rPr>
              <a:t>τ</a:t>
            </a:r>
            <a:r>
              <a:rPr lang="en-US" sz="4000" baseline="300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4000" b="1" baseline="30000" dirty="0">
                <a:solidFill>
                  <a:schemeClr val="bg1"/>
                </a:solidFill>
                <a:latin typeface="+mn-lt"/>
              </a:rPr>
              <a:t>leptons at HL-LHC		</a:t>
            </a:r>
            <a:br>
              <a:rPr lang="en-US" sz="4000" b="1" baseline="30000" dirty="0">
                <a:solidFill>
                  <a:schemeClr val="bg1"/>
                </a:solidFill>
                <a:latin typeface="+mn-lt"/>
              </a:rPr>
            </a:br>
            <a:r>
              <a:rPr lang="en-US" sz="4000" b="1" dirty="0">
                <a:solidFill>
                  <a:schemeClr val="bg1"/>
                </a:solidFill>
                <a:latin typeface="+mn-lt"/>
              </a:rPr>
              <a:t> </a:t>
            </a:r>
            <a:endParaRPr sz="40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174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0B4B5B8-081D-EA47-90E9-7F875AB61576}" type="slidenum">
              <a:rPr lang="uk-UA" altLang="en-US" sz="2400">
                <a:latin typeface="+mn-lt"/>
                <a:ea typeface="Tahoma" charset="0"/>
                <a:cs typeface="Tahoma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uk-UA" altLang="en-US" sz="2400" dirty="0">
              <a:latin typeface="+mn-lt"/>
              <a:ea typeface="Tahoma" charset="0"/>
              <a:cs typeface="Tahoma" charset="0"/>
            </a:endParaRPr>
          </a:p>
        </p:txBody>
      </p:sp>
      <p:pic>
        <p:nvPicPr>
          <p:cNvPr id="31747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75" y="4146550"/>
            <a:ext cx="3917950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79388" y="1007606"/>
            <a:ext cx="65357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i="1" dirty="0">
                <a:latin typeface="+mn-lt"/>
              </a:rPr>
              <a:t>SM predictions: Higgs boson is scalar J</a:t>
            </a:r>
            <a:r>
              <a:rPr lang="en-US" sz="2000" dirty="0">
                <a:latin typeface="+mn-lt"/>
              </a:rPr>
              <a:t>CP =0++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CP state already probed with many </a:t>
            </a:r>
            <a:r>
              <a:rPr lang="en-US" sz="2000" dirty="0" err="1">
                <a:latin typeface="+mn-lt"/>
              </a:rPr>
              <a:t>diboson</a:t>
            </a:r>
            <a:r>
              <a:rPr lang="en-US" sz="2000" dirty="0">
                <a:latin typeface="+mn-lt"/>
              </a:rPr>
              <a:t> couplings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/>
              <a:t>CP-odd contributions to the </a:t>
            </a:r>
            <a:r>
              <a:rPr lang="en-US" sz="2000" dirty="0">
                <a:solidFill>
                  <a:srgbClr val="7030A0"/>
                </a:solidFill>
              </a:rPr>
              <a:t>bosonic</a:t>
            </a:r>
            <a:r>
              <a:rPr lang="en-US" sz="2000" dirty="0"/>
              <a:t> production/decay  strongly </a:t>
            </a:r>
            <a:r>
              <a:rPr lang="en-US" sz="2000" dirty="0">
                <a:solidFill>
                  <a:srgbClr val="7030A0"/>
                </a:solidFill>
              </a:rPr>
              <a:t>suppressed</a:t>
            </a:r>
            <a:r>
              <a:rPr lang="en-US" sz="2000" dirty="0">
                <a:solidFill>
                  <a:schemeClr val="accent1"/>
                </a:solidFill>
              </a:rPr>
              <a:t> i</a:t>
            </a:r>
            <a:r>
              <a:rPr lang="en-US" sz="2000" dirty="0"/>
              <a:t>n many BSM models </a:t>
            </a:r>
            <a:endParaRPr lang="en-US" sz="2000" b="1" dirty="0">
              <a:solidFill>
                <a:srgbClr val="0070C0"/>
              </a:solidFill>
              <a:latin typeface="+mn-lt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b="1" dirty="0" err="1">
                <a:solidFill>
                  <a:srgbClr val="0070C0"/>
                </a:solidFill>
                <a:latin typeface="+mn-lt"/>
              </a:rPr>
              <a:t>Fermonic</a:t>
            </a:r>
            <a:r>
              <a:rPr lang="en-US" sz="20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decays more sensitive: 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/>
              <a:t>CP-odd contributions at the same level as the 	 CP-even ones</a:t>
            </a:r>
            <a:endParaRPr lang="en-US" sz="2000" dirty="0">
              <a:latin typeface="+mn-lt"/>
            </a:endParaRPr>
          </a:p>
        </p:txBody>
      </p:sp>
      <p:pic>
        <p:nvPicPr>
          <p:cNvPr id="31749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8" y="3516313"/>
            <a:ext cx="4157662" cy="552450"/>
          </a:xfrm>
          <a:prstGeom prst="rect">
            <a:avLst/>
          </a:prstGeom>
          <a:noFill/>
          <a:ln w="254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4560888" y="3433763"/>
            <a:ext cx="2154237" cy="646112"/>
          </a:xfrm>
          <a:prstGeom prst="rect">
            <a:avLst/>
          </a:prstGeom>
          <a:noFill/>
          <a:ln w="1905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>
                <a:latin typeface="Calibri" charset="0"/>
              </a:rPr>
              <a:t>SM: φ</a:t>
            </a:r>
            <a:r>
              <a:rPr lang="en-US" altLang="en-US" sz="1800" baseline="-25000">
                <a:latin typeface="Calibri" charset="0"/>
              </a:rPr>
              <a:t>τ</a:t>
            </a:r>
            <a:r>
              <a:rPr lang="en-US" altLang="en-US" sz="1800">
                <a:latin typeface="Calibri" charset="0"/>
              </a:rPr>
              <a:t> = 0</a:t>
            </a:r>
          </a:p>
          <a:p>
            <a:pPr eaLnBrk="1" hangingPunct="1">
              <a:spcAft>
                <a:spcPct val="0"/>
              </a:spcAft>
            </a:pPr>
            <a:r>
              <a:rPr lang="en-US" altLang="en-US" sz="1800">
                <a:latin typeface="Calibri" charset="0"/>
              </a:rPr>
              <a:t>maximal CPV:  φ</a:t>
            </a:r>
            <a:r>
              <a:rPr lang="en-US" altLang="en-US" sz="1800" baseline="-25000">
                <a:latin typeface="Calibri" charset="0"/>
              </a:rPr>
              <a:t>τ</a:t>
            </a:r>
            <a:r>
              <a:rPr lang="en-US" altLang="en-US" sz="1800">
                <a:latin typeface="Calibri" charset="0"/>
              </a:rPr>
              <a:t>=90</a:t>
            </a:r>
            <a:endParaRPr lang="en-US" altLang="en-US" sz="1800"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9388" y="3792538"/>
            <a:ext cx="5965825" cy="347821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b="1" dirty="0">
                <a:solidFill>
                  <a:srgbClr val="0070C0"/>
                </a:solidFill>
                <a:latin typeface="+mn-lt"/>
              </a:rPr>
              <a:t>Strategy</a:t>
            </a:r>
            <a:r>
              <a:rPr lang="en-US" sz="2000" dirty="0">
                <a:latin typeface="+mn-lt"/>
              </a:rPr>
              <a:t>: </a:t>
            </a:r>
            <a:r>
              <a:rPr lang="en-US" sz="2000" b="1" dirty="0">
                <a:solidFill>
                  <a:srgbClr val="7030A0"/>
                </a:solidFill>
                <a:latin typeface="+mn-lt"/>
              </a:rPr>
              <a:t>Use </a:t>
            </a:r>
            <a:r>
              <a:rPr lang="el-GR" sz="2000" b="1" dirty="0">
                <a:solidFill>
                  <a:srgbClr val="7030A0"/>
                </a:solidFill>
                <a:latin typeface="+mn-lt"/>
              </a:rPr>
              <a:t>τ</a:t>
            </a:r>
            <a:r>
              <a:rPr lang="el-GR" sz="2000" b="1" dirty="0">
                <a:solidFill>
                  <a:srgbClr val="7030A0"/>
                </a:solidFill>
                <a:latin typeface="+mn-lt"/>
                <a:sym typeface="Wingdings"/>
              </a:rPr>
              <a:t></a:t>
            </a:r>
            <a:r>
              <a:rPr lang="en-US" sz="2000" b="1" dirty="0">
                <a:solidFill>
                  <a:srgbClr val="7030A0"/>
                </a:solidFill>
                <a:latin typeface="Symbol" charset="2"/>
                <a:ea typeface="Symbol" charset="2"/>
                <a:cs typeface="Symbol" charset="2"/>
                <a:sym typeface="Wingdings"/>
              </a:rPr>
              <a:t>r</a:t>
            </a:r>
            <a:r>
              <a:rPr lang="it-IT" sz="2000" b="1" dirty="0">
                <a:solidFill>
                  <a:srgbClr val="7030A0"/>
                </a:solidFill>
                <a:latin typeface="Symbol" charset="2"/>
                <a:ea typeface="Symbol" charset="2"/>
                <a:cs typeface="Symbol" charset="2"/>
                <a:sym typeface="Wingdings"/>
              </a:rPr>
              <a:t>n</a:t>
            </a:r>
            <a:r>
              <a:rPr lang="el-GR" sz="2000" b="1" dirty="0">
                <a:solidFill>
                  <a:srgbClr val="7030A0"/>
                </a:solidFill>
                <a:latin typeface="+mn-lt"/>
              </a:rPr>
              <a:t>→π</a:t>
            </a:r>
            <a:r>
              <a:rPr lang="el-GR" sz="2000" b="1" baseline="30000" dirty="0">
                <a:solidFill>
                  <a:srgbClr val="7030A0"/>
                </a:solidFill>
                <a:latin typeface="+mn-lt"/>
              </a:rPr>
              <a:t>±</a:t>
            </a:r>
            <a:r>
              <a:rPr lang="el-GR" sz="2000" b="1" dirty="0">
                <a:solidFill>
                  <a:srgbClr val="7030A0"/>
                </a:solidFill>
                <a:latin typeface="+mn-lt"/>
              </a:rPr>
              <a:t>π</a:t>
            </a:r>
            <a:r>
              <a:rPr lang="el-GR" sz="2000" b="1" baseline="30000" dirty="0">
                <a:solidFill>
                  <a:srgbClr val="7030A0"/>
                </a:solidFill>
                <a:latin typeface="+mn-lt"/>
              </a:rPr>
              <a:t>0</a:t>
            </a:r>
            <a:r>
              <a:rPr lang="el-GR" sz="2000" b="1" dirty="0">
                <a:solidFill>
                  <a:srgbClr val="7030A0"/>
                </a:solidFill>
                <a:latin typeface="+mn-lt"/>
              </a:rPr>
              <a:t>ν </a:t>
            </a:r>
            <a:r>
              <a:rPr lang="en-US" sz="2000" b="1" dirty="0">
                <a:solidFill>
                  <a:srgbClr val="7030A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decay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measurement of </a:t>
            </a:r>
            <a:r>
              <a:rPr lang="en-US" sz="2000" dirty="0" err="1">
                <a:solidFill>
                  <a:srgbClr val="0070C0"/>
                </a:solidFill>
                <a:latin typeface="+mn-lt"/>
              </a:rPr>
              <a:t>acoplanarity</a:t>
            </a:r>
            <a:r>
              <a:rPr lang="en-US" sz="2000" dirty="0">
                <a:solidFill>
                  <a:srgbClr val="0070C0"/>
                </a:solidFill>
                <a:latin typeface="+mn-lt"/>
              </a:rPr>
              <a:t> angle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</a:rPr>
              <a:t>             between charged and neutral π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Sensitive to  </a:t>
            </a:r>
            <a:r>
              <a:rPr lang="en-US" sz="2000" dirty="0" err="1">
                <a:latin typeface="+mn-lt"/>
              </a:rPr>
              <a:t>φ</a:t>
            </a:r>
            <a:r>
              <a:rPr lang="en-US" sz="2000" baseline="-25000" dirty="0" err="1">
                <a:latin typeface="+mn-lt"/>
              </a:rPr>
              <a:t>τ</a:t>
            </a:r>
            <a:endParaRPr lang="en-US" sz="2000" baseline="-25000" dirty="0">
              <a:latin typeface="+mn-lt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Use substructure </a:t>
            </a:r>
            <a:r>
              <a:rPr lang="en-US" sz="2000" dirty="0">
                <a:latin typeface="Symbol" charset="2"/>
                <a:ea typeface="Symbol" charset="2"/>
                <a:cs typeface="Symbol" charset="2"/>
              </a:rPr>
              <a:t>t</a:t>
            </a:r>
            <a:r>
              <a:rPr lang="en-US" sz="2000" dirty="0">
                <a:latin typeface="+mn-lt"/>
              </a:rPr>
              <a:t> information</a:t>
            </a:r>
            <a:endParaRPr lang="en-US" sz="2000" b="1" dirty="0">
              <a:solidFill>
                <a:srgbClr val="FF0000"/>
              </a:solidFill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b="1" dirty="0">
                <a:solidFill>
                  <a:srgbClr val="FF0000"/>
                </a:solidFill>
                <a:latin typeface="+mn-lt"/>
              </a:rPr>
              <a:t>Results at HL-LHC</a:t>
            </a:r>
            <a:r>
              <a:rPr lang="en-US" sz="2000" dirty="0">
                <a:latin typeface="+mn-lt"/>
              </a:rPr>
              <a:t>: </a:t>
            </a: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Symbol" charset="2"/>
                <a:ea typeface="Symbol" charset="2"/>
                <a:cs typeface="Symbol" charset="2"/>
              </a:rPr>
              <a:t>D </a:t>
            </a:r>
            <a:r>
              <a:rPr lang="en-US" sz="2000" dirty="0" err="1">
                <a:latin typeface="+mn-lt"/>
              </a:rPr>
              <a:t>φ</a:t>
            </a:r>
            <a:r>
              <a:rPr lang="en-US" sz="2000" baseline="-25000" dirty="0" err="1">
                <a:latin typeface="+mn-lt"/>
              </a:rPr>
              <a:t>τ</a:t>
            </a:r>
            <a:r>
              <a:rPr lang="en-US" sz="2000" dirty="0">
                <a:latin typeface="+mn-lt"/>
              </a:rPr>
              <a:t> = 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±18% </a:t>
            </a:r>
            <a:r>
              <a:rPr lang="en-US" sz="2000" dirty="0">
                <a:latin typeface="+mn-lt"/>
              </a:rPr>
              <a:t>(± 33%) with Run2 (twice </a:t>
            </a:r>
            <a:r>
              <a:rPr lang="en-US" sz="2000" dirty="0"/>
              <a:t> worse </a:t>
            </a:r>
            <a:r>
              <a:rPr lang="en-US" sz="2000" dirty="0">
                <a:latin typeface="+mn-lt"/>
              </a:rPr>
              <a:t>Run2) </a:t>
            </a:r>
            <a:r>
              <a:rPr lang="en-US" sz="2000" dirty="0">
                <a:latin typeface="Symbol" charset="2"/>
                <a:ea typeface="Symbol" charset="2"/>
                <a:cs typeface="Symbol" charset="2"/>
              </a:rPr>
              <a:t>p</a:t>
            </a:r>
            <a:r>
              <a:rPr lang="en-US" sz="2000" baseline="30000" dirty="0">
                <a:latin typeface="+mn-lt"/>
              </a:rPr>
              <a:t>0</a:t>
            </a:r>
            <a:r>
              <a:rPr lang="en-US" sz="2000" dirty="0">
                <a:latin typeface="+mn-lt"/>
              </a:rPr>
              <a:t>  energy resolution</a:t>
            </a: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 err="1">
                <a:latin typeface="+mn-lt"/>
              </a:rPr>
              <a:t>Pseudoscalar</a:t>
            </a:r>
            <a:r>
              <a:rPr lang="en-US" sz="2000" dirty="0">
                <a:latin typeface="+mn-lt"/>
              </a:rPr>
              <a:t> hypothesis excluded even with 1.5 </a:t>
            </a:r>
            <a:r>
              <a:rPr lang="en-US" sz="2000" dirty="0">
                <a:latin typeface="Symbol" charset="2"/>
                <a:ea typeface="Symbol" charset="2"/>
                <a:cs typeface="Symbol" charset="2"/>
              </a:rPr>
              <a:t>p</a:t>
            </a:r>
            <a:r>
              <a:rPr lang="en-US" sz="2000" baseline="30000" dirty="0">
                <a:latin typeface="+mn-lt"/>
              </a:rPr>
              <a:t>0</a:t>
            </a:r>
            <a:r>
              <a:rPr lang="en-US" sz="2000" dirty="0">
                <a:latin typeface="+mn-lt"/>
              </a:rPr>
              <a:t> resolution  </a:t>
            </a:r>
          </a:p>
        </p:txBody>
      </p:sp>
      <p:pic>
        <p:nvPicPr>
          <p:cNvPr id="31752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538" y="1008063"/>
            <a:ext cx="2867025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3" name="TextBox 9"/>
          <p:cNvSpPr txBox="1">
            <a:spLocks noChangeArrowheads="1"/>
          </p:cNvSpPr>
          <p:nvPr/>
        </p:nvSpPr>
        <p:spPr bwMode="auto">
          <a:xfrm>
            <a:off x="6481763" y="7018338"/>
            <a:ext cx="24796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de-DE" altLang="en-US" sz="1800">
                <a:latin typeface="Calibri" charset="0"/>
                <a:hlinkClick r:id="rId6"/>
              </a:rPr>
              <a:t>ATL-PHYS-PUB-2019-008</a:t>
            </a:r>
            <a:endParaRPr lang="en-US" altLang="en-US" sz="1800">
              <a:latin typeface="Calibri" charset="0"/>
            </a:endParaRP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4" name="Anteprima della diapositiva 3">
                <a:extLst>
                  <a:ext uri="{FF2B5EF4-FFF2-40B4-BE49-F238E27FC236}">
                    <a16:creationId xmlns:a16="http://schemas.microsoft.com/office/drawing/2014/main" xmlns="" id="{1A388656-80D7-42F7-9257-F897F58A825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80680100"/>
                  </p:ext>
                </p:extLst>
              </p:nvPr>
            </p:nvGraphicFramePr>
            <p:xfrm>
              <a:off x="-3201590" y="4025070"/>
              <a:ext cx="2520156" cy="1889919"/>
            </p:xfrm>
            <a:graphic>
              <a:graphicData uri="http://schemas.microsoft.com/office/powerpoint/2016/slidezoom">
                <pslz:sldZm>
                  <pslz:sldZmObj sldId="296" cId="0">
                    <pslz:zmPr id="{3F7D2695-2859-4FB5-81B7-CDA0F3A23038}" returnToParent="0" transitionDur="1000">
                      <p166:blipFill xmlns:p166="http://schemas.microsoft.com/office/powerpoint/2016/6/main">
                        <a:blip r:embed="rId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520156" cy="1889919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4" name="Anteprima della diapositiva 3">
                <a:hlinkClick r:id="rId8" action="ppaction://hlinksldjump"/>
                <a:extLst>
                  <a:ext uri="{FF2B5EF4-FFF2-40B4-BE49-F238E27FC236}">
                    <a16:creationId xmlns:a16="http://schemas.microsoft.com/office/drawing/2014/main" id="{1A388656-80D7-42F7-9257-F897F58A825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-3201590" y="4025070"/>
                <a:ext cx="2520156" cy="1889919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0" y="-17463"/>
            <a:ext cx="10080625" cy="779463"/>
          </a:xfrm>
          <a:solidFill>
            <a:srgbClr val="0070C0"/>
          </a:solidFill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chemeClr val="bg1"/>
                </a:solidFill>
                <a:latin typeface="+mn-lt"/>
              </a:rPr>
              <a:t>Higgs Boson width</a:t>
            </a:r>
            <a:endParaRPr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379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227888" y="7080250"/>
            <a:ext cx="2347912" cy="5222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00AAC54-FF2E-4944-B19F-4FBC1EB182DF}" type="slidenum">
              <a:rPr lang="uk-UA" altLang="en-US" sz="2400">
                <a:latin typeface="Calibri" charset="0"/>
                <a:ea typeface="Tahoma" charset="0"/>
                <a:cs typeface="Tahoma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uk-UA" altLang="en-US" sz="2400" dirty="0">
              <a:latin typeface="Calibri" charset="0"/>
              <a:ea typeface="Tahoma" charset="0"/>
              <a:cs typeface="Tahoma" charset="0"/>
            </a:endParaRPr>
          </a:p>
        </p:txBody>
      </p:sp>
      <p:pic>
        <p:nvPicPr>
          <p:cNvPr id="33795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847725"/>
            <a:ext cx="3390900" cy="310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900" y="3949700"/>
            <a:ext cx="3387725" cy="319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TextBox 6"/>
          <p:cNvSpPr txBox="1">
            <a:spLocks noChangeArrowheads="1"/>
          </p:cNvSpPr>
          <p:nvPr/>
        </p:nvSpPr>
        <p:spPr bwMode="auto">
          <a:xfrm>
            <a:off x="5913438" y="7050088"/>
            <a:ext cx="2093912" cy="369887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>
                <a:solidFill>
                  <a:srgbClr val="0070C0"/>
                </a:solidFill>
                <a:latin typeface="Calibri" charset="0"/>
              </a:rPr>
              <a:t>YR2018 </a:t>
            </a:r>
            <a:r>
              <a:rPr lang="hr-HR" altLang="en-US" sz="1800">
                <a:solidFill>
                  <a:srgbClr val="0070C0"/>
                </a:solidFill>
                <a:latin typeface="Calibri" charset="0"/>
                <a:hlinkClick r:id="rId5"/>
              </a:rPr>
              <a:t>1902.00134</a:t>
            </a:r>
            <a:endParaRPr lang="hr-HR" altLang="en-US" sz="1800">
              <a:solidFill>
                <a:srgbClr val="0070C0"/>
              </a:solidFill>
              <a:latin typeface="Calibri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38555" y="889138"/>
                <a:ext cx="6338470" cy="59465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endParaRPr lang="en-US" sz="2000" dirty="0" smtClean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sz="2000" dirty="0" smtClean="0"/>
                  <a:t>SM expectation Γ</a:t>
                </a:r>
                <a:r>
                  <a:rPr lang="en-US" sz="2000" baseline="-25000" dirty="0" smtClean="0"/>
                  <a:t>H</a:t>
                </a:r>
                <a:r>
                  <a:rPr lang="en-US" sz="2000" dirty="0" smtClean="0"/>
                  <a:t> = 4 MeV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sz="2000" dirty="0" smtClean="0"/>
                  <a:t>At 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hadron collides</a:t>
                </a:r>
                <a:r>
                  <a:rPr lang="en-US" sz="2000" dirty="0" smtClean="0"/>
                  <a:t>,  direct measurement via  invariant mass of products is </a:t>
                </a:r>
                <a:r>
                  <a:rPr lang="en-US" sz="2000" b="1" dirty="0" smtClean="0">
                    <a:solidFill>
                      <a:srgbClr val="0070C0"/>
                    </a:solidFill>
                  </a:rPr>
                  <a:t>challengin</a:t>
                </a:r>
                <a:r>
                  <a:rPr lang="en-US" sz="2000" b="1" dirty="0">
                    <a:solidFill>
                      <a:srgbClr val="0070C0"/>
                    </a:solidFill>
                  </a:rPr>
                  <a:t>g</a:t>
                </a:r>
                <a:endParaRPr lang="en-US" sz="2000" b="1" dirty="0" smtClean="0">
                  <a:solidFill>
                    <a:srgbClr val="0070C0"/>
                  </a:solidFill>
                </a:endParaRPr>
              </a:p>
              <a:p>
                <a:pPr marL="742950" lvl="1" indent="-285750">
                  <a:buFont typeface="Arial" charset="0"/>
                  <a:buChar char="•"/>
                </a:pPr>
                <a:r>
                  <a:rPr lang="en-US" sz="2000" dirty="0" smtClean="0"/>
                  <a:t>Detector resolution limits precision  to ~ 1 GeV </a:t>
                </a:r>
              </a:p>
              <a:p>
                <a:pPr marL="742950" lvl="1" indent="-285750">
                  <a:buFont typeface="Arial" charset="0"/>
                  <a:buChar char="•"/>
                </a:pPr>
                <a:endParaRPr lang="en-US" sz="2000" dirty="0" smtClean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sz="2000" b="1" dirty="0" smtClean="0">
                    <a:solidFill>
                      <a:srgbClr val="7030A0"/>
                    </a:solidFill>
                  </a:rPr>
                  <a:t>Strategy</a:t>
                </a:r>
                <a:r>
                  <a:rPr lang="en-US" sz="2000" dirty="0" smtClean="0"/>
                  <a:t>: Comparison of </a:t>
                </a:r>
                <a:r>
                  <a:rPr lang="en-US" sz="2000" b="1" dirty="0">
                    <a:solidFill>
                      <a:srgbClr val="7030A0"/>
                    </a:solidFill>
                  </a:rPr>
                  <a:t>on- and off-shell rates </a:t>
                </a:r>
                <a:r>
                  <a:rPr lang="en-US" sz="2000" dirty="0"/>
                  <a:t>in H➔ZZ➔4l can constrain the Higgs boson </a:t>
                </a:r>
                <a:r>
                  <a:rPr lang="en-US" sz="2000" dirty="0" smtClean="0"/>
                  <a:t>width</a:t>
                </a:r>
                <a:endParaRPr lang="en-US" sz="2000" dirty="0"/>
              </a:p>
              <a:p>
                <a:pPr marL="742950" lvl="1" indent="-285750">
                  <a:buFont typeface="Arial" charset="0"/>
                  <a:buChar char="•"/>
                </a:pPr>
                <a:r>
                  <a:rPr lang="en-US" sz="2000" dirty="0" smtClean="0"/>
                  <a:t>Assumption: same on shell and off-shell couplings</a:t>
                </a:r>
              </a:p>
              <a:p>
                <a:pPr marL="742950" lvl="1" indent="-285750">
                  <a:buFont typeface="Arial" charset="0"/>
                  <a:buChar char="•"/>
                </a:pPr>
                <a:endParaRPr lang="en-US" sz="2000" dirty="0" smtClean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sz="2000" dirty="0" smtClean="0"/>
                  <a:t>Current constraints using Run1+Run2 data:</a:t>
                </a:r>
              </a:p>
              <a:p>
                <a:r>
                  <a:rPr lang="en-US" sz="2000" dirty="0" smtClean="0"/>
                  <a:t>      </a:t>
                </a:r>
                <a:r>
                  <a:rPr lang="en-US" sz="2000" dirty="0" err="1" smtClean="0"/>
                  <a:t>Γ</a:t>
                </a:r>
                <a:r>
                  <a:rPr lang="en-US" sz="2000" dirty="0" smtClean="0"/>
                  <a:t> &lt; 14.4 </a:t>
                </a:r>
                <a:r>
                  <a:rPr lang="en-US" sz="2000" dirty="0"/>
                  <a:t>MeV (ATLAS), </a:t>
                </a:r>
                <a:r>
                  <a:rPr lang="en-US" sz="2000" dirty="0" err="1" smtClean="0"/>
                  <a:t>Γ</a:t>
                </a:r>
                <a:r>
                  <a:rPr lang="en-US" sz="2000" dirty="0" smtClean="0"/>
                  <a:t> &lt; 9.2 </a:t>
                </a:r>
                <a:r>
                  <a:rPr lang="en-US" sz="2000" dirty="0"/>
                  <a:t>MeV (CMS</a:t>
                </a:r>
                <a:r>
                  <a:rPr lang="en-US" sz="2000" dirty="0" smtClean="0"/>
                  <a:t>)</a:t>
                </a:r>
              </a:p>
              <a:p>
                <a:endParaRPr lang="en-US" sz="2000" dirty="0"/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sz="2000" dirty="0" smtClean="0"/>
                  <a:t>Projection to 3ab</a:t>
                </a:r>
                <a:r>
                  <a:rPr lang="en-US" sz="2000" baseline="30000" dirty="0" smtClean="0"/>
                  <a:t>-1</a:t>
                </a:r>
                <a:r>
                  <a:rPr lang="en-US" sz="2000" dirty="0" smtClean="0"/>
                  <a:t>: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2000" b="1" i="0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𝟒</m:t>
                        </m:r>
                        <m:r>
                          <a:rPr lang="en-US" sz="2000" b="1" i="0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.</m:t>
                        </m:r>
                        <m:r>
                          <a:rPr lang="en-US" sz="2000" b="1" i="0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𝟏</m:t>
                        </m:r>
                      </m:e>
                      <m:sub>
                        <m:r>
                          <a:rPr lang="en-US" sz="2000" b="1" i="0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−</m:t>
                        </m:r>
                        <m:r>
                          <a:rPr lang="en-US" sz="2000" b="1" i="0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𝟏</m:t>
                        </m:r>
                        <m:r>
                          <a:rPr lang="en-US" sz="2000" b="1" i="0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.</m:t>
                        </m:r>
                        <m:r>
                          <a:rPr lang="en-US" sz="2000" b="1" i="0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𝟏</m:t>
                        </m:r>
                      </m:sub>
                      <m:sup>
                        <m:r>
                          <a:rPr lang="en-US" sz="2000" b="1" i="0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+</m:t>
                        </m:r>
                        <m:r>
                          <a:rPr lang="en-US" sz="2000" b="1" i="0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𝟏</m:t>
                        </m:r>
                        <m:r>
                          <a:rPr lang="en-US" sz="2000" b="1" i="0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.</m:t>
                        </m:r>
                        <m:r>
                          <a:rPr lang="en-US" sz="2000" b="1" i="0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en-US" sz="2000" b="1" dirty="0" smtClean="0">
                    <a:solidFill>
                      <a:srgbClr val="FF0000"/>
                    </a:solidFill>
                  </a:rPr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∆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−</m:t>
                        </m:r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𝟐</m:t>
                        </m:r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.</m:t>
                        </m:r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𝟏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+</m:t>
                        </m:r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𝟏</m:t>
                        </m:r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.</m:t>
                        </m:r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𝟓</m:t>
                        </m:r>
                      </m:sup>
                    </m:sSubSup>
                  </m:oMath>
                </a14:m>
                <a:r>
                  <a:rPr lang="en-US" sz="2000" b="1" dirty="0" smtClean="0">
                    <a:solidFill>
                      <a:srgbClr val="FF0000"/>
                    </a:solidFill>
                  </a:rPr>
                  <a:t>)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MeV</a:t>
                </a:r>
                <a:r>
                  <a:rPr lang="en-US" sz="2000" dirty="0" smtClean="0"/>
                  <a:t> for CMS (ATLAS) </a:t>
                </a:r>
              </a:p>
              <a:p>
                <a:pPr marL="800100" lvl="1" indent="-342900">
                  <a:buFont typeface="Arial" charset="0"/>
                  <a:buChar char="•"/>
                </a:pPr>
                <a:r>
                  <a:rPr lang="en-US" dirty="0" smtClean="0"/>
                  <a:t>ATLAS projection </a:t>
                </a:r>
                <a:r>
                  <a:rPr lang="en-US" dirty="0"/>
                  <a:t>of Run 1 </a:t>
                </a:r>
                <a:r>
                  <a:rPr lang="en-US" dirty="0" smtClean="0"/>
                  <a:t>analysis</a:t>
                </a:r>
                <a:r>
                  <a:rPr lang="en-US" dirty="0"/>
                  <a:t>, larger theoretical uncertainties than in CMS </a:t>
                </a:r>
                <a:r>
                  <a:rPr lang="en-US" dirty="0" smtClean="0"/>
                  <a:t>projection</a:t>
                </a:r>
                <a:endParaRPr lang="en-US" sz="2000" dirty="0" smtClean="0"/>
              </a:p>
              <a:p>
                <a:pPr marL="342900" indent="-342900">
                  <a:buFont typeface="Arial" charset="0"/>
                  <a:buChar char="•"/>
                </a:pPr>
                <a:endParaRPr lang="en-US" sz="2000" dirty="0" smtClean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sz="2000" dirty="0">
                    <a:solidFill>
                      <a:srgbClr val="C00000"/>
                    </a:solidFill>
                  </a:rPr>
                  <a:t>C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ombined</a:t>
                </a:r>
                <a:r>
                  <a:rPr lang="en-US" sz="2000" dirty="0" smtClean="0"/>
                  <a:t> </a:t>
                </a:r>
                <a:r>
                  <a:rPr lang="en-US" sz="2000" dirty="0"/>
                  <a:t>constraint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𝟒</m:t>
                        </m:r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.</m:t>
                        </m:r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𝟏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−</m:t>
                        </m:r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𝟎</m:t>
                        </m:r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.</m:t>
                        </m:r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𝟖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+</m:t>
                        </m:r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𝟎</m:t>
                        </m:r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.</m:t>
                        </m:r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𝟕</m:t>
                        </m:r>
                      </m:sup>
                    </m:sSubSup>
                  </m:oMath>
                </a14:m>
                <a:r>
                  <a:rPr lang="en-US" sz="2000" dirty="0" smtClean="0">
                    <a:solidFill>
                      <a:srgbClr val="C00000"/>
                    </a:solidFill>
                  </a:rPr>
                  <a:t> MeV </a:t>
                </a:r>
                <a:r>
                  <a:rPr lang="en-US" sz="2000" dirty="0" smtClean="0"/>
                  <a:t>assuming  CMS sensitivity</a:t>
                </a:r>
                <a:endParaRPr lang="en-US" sz="20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555" y="889138"/>
                <a:ext cx="6338470" cy="5946500"/>
              </a:xfrm>
              <a:prstGeom prst="rect">
                <a:avLst/>
              </a:prstGeom>
              <a:blipFill rotWithShape="0">
                <a:blip r:embed="rId6"/>
                <a:stretch>
                  <a:fillRect l="-866" r="-1059" b="-1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0" y="-17463"/>
            <a:ext cx="10080625" cy="779463"/>
          </a:xfrm>
          <a:solidFill>
            <a:srgbClr val="0070C0"/>
          </a:solidFill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chemeClr val="bg1"/>
                </a:solidFill>
                <a:latin typeface="+mn-lt"/>
              </a:rPr>
              <a:t>Higgs Boson mass</a:t>
            </a:r>
            <a:endParaRPr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584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227888" y="7080250"/>
            <a:ext cx="2347912" cy="5222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C9469AC-D569-FF47-B8A6-A190909A55F3}" type="slidenum">
              <a:rPr lang="uk-UA" altLang="en-US" sz="2400">
                <a:latin typeface="Calibri" charset="0"/>
                <a:ea typeface="Tahoma" charset="0"/>
                <a:cs typeface="Tahoma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uk-UA" altLang="en-US" sz="2400" dirty="0">
              <a:latin typeface="Calibri" charset="0"/>
              <a:ea typeface="Tahoma" charset="0"/>
              <a:cs typeface="Tahoma" charset="0"/>
            </a:endParaRPr>
          </a:p>
        </p:txBody>
      </p:sp>
      <p:sp>
        <p:nvSpPr>
          <p:cNvPr id="35843" name="TextBox 6"/>
          <p:cNvSpPr txBox="1">
            <a:spLocks noChangeArrowheads="1"/>
          </p:cNvSpPr>
          <p:nvPr/>
        </p:nvSpPr>
        <p:spPr bwMode="auto">
          <a:xfrm>
            <a:off x="7446963" y="2771775"/>
            <a:ext cx="2093912" cy="369888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>
                <a:solidFill>
                  <a:srgbClr val="0070C0"/>
                </a:solidFill>
                <a:latin typeface="Calibri" charset="0"/>
              </a:rPr>
              <a:t>YR2018 </a:t>
            </a:r>
            <a:r>
              <a:rPr lang="hr-HR" altLang="en-US" sz="1800">
                <a:solidFill>
                  <a:srgbClr val="0070C0"/>
                </a:solidFill>
                <a:latin typeface="Calibri" charset="0"/>
                <a:hlinkClick r:id="rId3"/>
              </a:rPr>
              <a:t>1902.00134</a:t>
            </a:r>
            <a:endParaRPr lang="hr-HR" altLang="en-US" sz="1800">
              <a:solidFill>
                <a:srgbClr val="0070C0"/>
              </a:solidFill>
              <a:latin typeface="Calibri" charset="0"/>
            </a:endParaRPr>
          </a:p>
        </p:txBody>
      </p:sp>
      <p:pic>
        <p:nvPicPr>
          <p:cNvPr id="35844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5048250"/>
            <a:ext cx="8604250" cy="183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Rectangle 4"/>
          <p:cNvSpPr>
            <a:spLocks noChangeArrowheads="1"/>
          </p:cNvSpPr>
          <p:nvPr/>
        </p:nvSpPr>
        <p:spPr bwMode="auto">
          <a:xfrm>
            <a:off x="174625" y="1063625"/>
            <a:ext cx="9886424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800100" indent="-3429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is-IS" altLang="en-US" sz="2000" dirty="0">
                <a:latin typeface="Calibri" charset="0"/>
              </a:rPr>
              <a:t>Current ATLAS+CMS: m</a:t>
            </a:r>
            <a:r>
              <a:rPr lang="is-IS" altLang="en-US" sz="2000" baseline="-25000" dirty="0">
                <a:latin typeface="Calibri" charset="0"/>
              </a:rPr>
              <a:t>H</a:t>
            </a:r>
            <a:r>
              <a:rPr lang="is-IS" altLang="en-US" sz="2000" dirty="0">
                <a:latin typeface="Calibri" charset="0"/>
              </a:rPr>
              <a:t> = 125.18  ± 0.16 GeV </a:t>
            </a:r>
            <a:r>
              <a:rPr lang="is-IS" sz="2000" dirty="0">
                <a:hlinkClick r:id="rId5"/>
              </a:rPr>
              <a:t>pdg 2018</a:t>
            </a:r>
            <a:endParaRPr lang="is-IS" altLang="en-US" sz="2000" dirty="0">
              <a:latin typeface="Calibri" charset="0"/>
            </a:endParaRP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 dirty="0"/>
              <a:t>Using H </a:t>
            </a:r>
            <a:r>
              <a:rPr lang="en-US" altLang="en-US" sz="2000" dirty="0">
                <a:sym typeface="Wingdings" charset="2"/>
              </a:rPr>
              <a:t></a:t>
            </a:r>
            <a:r>
              <a:rPr lang="en-US" altLang="en-US" sz="2000" dirty="0"/>
              <a:t> ZZ* </a:t>
            </a:r>
            <a:r>
              <a:rPr lang="en-US" altLang="en-US" sz="2000" dirty="0">
                <a:sym typeface="Wingdings" charset="2"/>
              </a:rPr>
              <a:t></a:t>
            </a:r>
            <a:r>
              <a:rPr lang="en-US" altLang="en-US" sz="2000" dirty="0"/>
              <a:t> 4l and H </a:t>
            </a:r>
            <a:r>
              <a:rPr lang="en-US" altLang="en-US" sz="2000" dirty="0">
                <a:sym typeface="Wingdings" charset="2"/>
              </a:rPr>
              <a:t></a:t>
            </a:r>
            <a:r>
              <a:rPr lang="en-US" altLang="en-US" sz="2000" dirty="0">
                <a:latin typeface="Symbol" charset="2"/>
                <a:ea typeface="Symbol" charset="2"/>
                <a:cs typeface="Symbol" charset="2"/>
                <a:sym typeface="Wingdings" charset="2"/>
              </a:rPr>
              <a:t>gg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 dirty="0" err="1">
                <a:sym typeface="Wingdings" charset="2"/>
              </a:rPr>
              <a:t>H</a:t>
            </a:r>
            <a:r>
              <a:rPr lang="en-US" altLang="en-US" sz="2000" dirty="0" err="1">
                <a:latin typeface="Symbol" charset="2"/>
                <a:ea typeface="Symbol" charset="2"/>
                <a:cs typeface="Symbol" charset="2"/>
                <a:sym typeface="Wingdings" charset="2"/>
              </a:rPr>
              <a:t>gg</a:t>
            </a:r>
            <a:r>
              <a:rPr lang="en-US" altLang="en-US" sz="2000" dirty="0">
                <a:latin typeface="Symbol" charset="2"/>
                <a:ea typeface="Symbol" charset="2"/>
                <a:cs typeface="Symbol" charset="2"/>
                <a:sym typeface="Wingdings" charset="2"/>
              </a:rPr>
              <a:t> </a:t>
            </a:r>
            <a:r>
              <a:rPr lang="en-US" altLang="en-US" sz="2000" dirty="0">
                <a:sym typeface="Wingdings" charset="2"/>
              </a:rPr>
              <a:t> limited by  uncertainty on photon energy scale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endParaRPr lang="en-US" altLang="en-US" sz="2000" dirty="0">
              <a:sym typeface="Wingdings" charset="2"/>
            </a:endParaRPr>
          </a:p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en-US" altLang="en-US" sz="2000" dirty="0">
                <a:latin typeface="Calibri" charset="0"/>
              </a:rPr>
              <a:t>Detailed studies for  the muons, electrons and photons calibration </a:t>
            </a:r>
            <a:r>
              <a:rPr lang="en-US" altLang="en-US" sz="2000" dirty="0" smtClean="0">
                <a:latin typeface="Calibri" charset="0"/>
              </a:rPr>
              <a:t>at </a:t>
            </a:r>
            <a:r>
              <a:rPr lang="en-US" altLang="en-US" sz="2000" dirty="0">
                <a:latin typeface="Calibri" charset="0"/>
              </a:rPr>
              <a:t>HL-HC not yet done</a:t>
            </a:r>
          </a:p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en-US" altLang="en-US" sz="2000" dirty="0">
                <a:latin typeface="Calibri" charset="0"/>
              </a:rPr>
              <a:t>Precision of </a:t>
            </a:r>
            <a:r>
              <a:rPr lang="en-US" altLang="en-US" sz="2000" b="1" dirty="0">
                <a:solidFill>
                  <a:srgbClr val="7030A0"/>
                </a:solidFill>
                <a:latin typeface="Calibri" charset="0"/>
              </a:rPr>
              <a:t>10-20 MeV plausible</a:t>
            </a:r>
          </a:p>
          <a:p>
            <a:pPr eaLnBrk="1" hangingPunct="1">
              <a:spcAft>
                <a:spcPct val="0"/>
              </a:spcAft>
              <a:buFontTx/>
              <a:buChar char="•"/>
            </a:pPr>
            <a:endParaRPr lang="en-US" altLang="en-US" sz="2000" dirty="0">
              <a:latin typeface="Calibri" charset="0"/>
            </a:endParaRPr>
          </a:p>
          <a:p>
            <a:pPr eaLnBrk="1" hangingPunct="1">
              <a:spcAft>
                <a:spcPct val="0"/>
              </a:spcAft>
              <a:buFontTx/>
              <a:buChar char="•"/>
            </a:pPr>
            <a:endParaRPr lang="en-US" altLang="en-US" sz="2000" dirty="0">
              <a:latin typeface="Calibri" charset="0"/>
            </a:endParaRPr>
          </a:p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en-US" altLang="en-US" sz="2000" dirty="0">
                <a:latin typeface="Calibri" charset="0"/>
              </a:rPr>
              <a:t>ATLAS extrapolation  from Run2 </a:t>
            </a:r>
            <a:r>
              <a:rPr lang="nb-NO" altLang="en-US" sz="2000" i="1" dirty="0" err="1">
                <a:latin typeface="Calibri" charset="0"/>
              </a:rPr>
              <a:t>m</a:t>
            </a:r>
            <a:r>
              <a:rPr lang="nb-NO" altLang="en-US" sz="2000" baseline="-25000" dirty="0" err="1">
                <a:latin typeface="Calibri" charset="0"/>
              </a:rPr>
              <a:t>H</a:t>
            </a:r>
            <a:r>
              <a:rPr lang="nb-NO" altLang="en-US" sz="2000" dirty="0">
                <a:latin typeface="Calibri" charset="0"/>
              </a:rPr>
              <a:t> = 124.79 ± 0.36 (stat.) ± 0.05 (</a:t>
            </a:r>
            <a:r>
              <a:rPr lang="nb-NO" altLang="en-US" sz="2000" dirty="0" err="1">
                <a:latin typeface="Calibri" charset="0"/>
              </a:rPr>
              <a:t>syst</a:t>
            </a:r>
            <a:r>
              <a:rPr lang="nb-NO" altLang="en-US" sz="2000" dirty="0">
                <a:latin typeface="Calibri" charset="0"/>
              </a:rPr>
              <a:t>.) </a:t>
            </a:r>
            <a:r>
              <a:rPr lang="nb-NO" altLang="en-US" sz="2000" dirty="0" err="1">
                <a:latin typeface="Calibri" charset="0"/>
              </a:rPr>
              <a:t>GeV</a:t>
            </a:r>
            <a:r>
              <a:rPr lang="nb-NO" altLang="en-US" sz="2000" dirty="0">
                <a:latin typeface="Calibri" charset="0"/>
              </a:rPr>
              <a:t>, </a:t>
            </a:r>
            <a:r>
              <a:rPr lang="nb-NO" altLang="en-US" sz="2000" dirty="0" err="1">
                <a:latin typeface="Calibri" charset="0"/>
              </a:rPr>
              <a:t>assuming</a:t>
            </a:r>
            <a:r>
              <a:rPr lang="nb-NO" altLang="en-US" sz="2000" dirty="0">
                <a:latin typeface="Calibri" charset="0"/>
              </a:rPr>
              <a:t>: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nb-NO" altLang="en-US" sz="2000" dirty="0" err="1"/>
              <a:t>improvement</a:t>
            </a:r>
            <a:r>
              <a:rPr lang="nb-NO" altLang="en-US" sz="2000" dirty="0"/>
              <a:t> in </a:t>
            </a:r>
            <a:r>
              <a:rPr lang="nb-NO" altLang="en-US" sz="2000" b="1" dirty="0">
                <a:solidFill>
                  <a:srgbClr val="7030A0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nb-NO" altLang="en-US" sz="2000" b="1" dirty="0">
                <a:solidFill>
                  <a:srgbClr val="7030A0"/>
                </a:solidFill>
              </a:rPr>
              <a:t> </a:t>
            </a:r>
            <a:r>
              <a:rPr lang="nb-NO" altLang="en-US" sz="2000" b="1" dirty="0" err="1">
                <a:solidFill>
                  <a:srgbClr val="7030A0"/>
                </a:solidFill>
              </a:rPr>
              <a:t>momentum</a:t>
            </a:r>
            <a:r>
              <a:rPr lang="nb-NO" altLang="en-US" sz="2000" b="1" dirty="0">
                <a:solidFill>
                  <a:srgbClr val="7030A0"/>
                </a:solidFill>
              </a:rPr>
              <a:t> </a:t>
            </a:r>
            <a:r>
              <a:rPr lang="nb-NO" altLang="en-US" sz="2000" b="1" dirty="0" err="1">
                <a:solidFill>
                  <a:srgbClr val="7030A0"/>
                </a:solidFill>
              </a:rPr>
              <a:t>resolution</a:t>
            </a:r>
            <a:r>
              <a:rPr lang="nb-NO" altLang="en-US" sz="2000" b="1" dirty="0">
                <a:solidFill>
                  <a:srgbClr val="7030A0"/>
                </a:solidFill>
              </a:rPr>
              <a:t> </a:t>
            </a:r>
            <a:r>
              <a:rPr lang="nb-NO" altLang="en-US" sz="2000" dirty="0"/>
              <a:t>from </a:t>
            </a:r>
            <a:r>
              <a:rPr lang="nb-NO" altLang="en-US" sz="2000" dirty="0" err="1"/>
              <a:t>the</a:t>
            </a:r>
            <a:r>
              <a:rPr lang="nb-NO" altLang="en-US" sz="2000" dirty="0"/>
              <a:t> </a:t>
            </a:r>
            <a:r>
              <a:rPr lang="nb-NO" altLang="en-US" sz="2000" dirty="0" err="1"/>
              <a:t>new</a:t>
            </a:r>
            <a:r>
              <a:rPr lang="nb-NO" altLang="en-US" sz="2000" dirty="0"/>
              <a:t> </a:t>
            </a:r>
            <a:r>
              <a:rPr lang="nb-NO" altLang="en-US" sz="2000" dirty="0" err="1"/>
              <a:t>inner</a:t>
            </a:r>
            <a:r>
              <a:rPr lang="nb-NO" altLang="en-US" sz="2000" dirty="0"/>
              <a:t> </a:t>
            </a:r>
            <a:r>
              <a:rPr lang="nb-NO" altLang="en-US" sz="2000" dirty="0" err="1"/>
              <a:t>tracker</a:t>
            </a:r>
            <a:endParaRPr lang="nb-NO" altLang="en-US" sz="2000" dirty="0"/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nb-NO" altLang="en-US" sz="2000" dirty="0" err="1"/>
              <a:t>Improvement</a:t>
            </a:r>
            <a:r>
              <a:rPr lang="nb-NO" altLang="en-US" sz="2000" dirty="0"/>
              <a:t> in </a:t>
            </a:r>
            <a:r>
              <a:rPr lang="nb-NO" altLang="en-US" sz="2000" dirty="0" err="1"/>
              <a:t>uncertainty</a:t>
            </a:r>
            <a:r>
              <a:rPr lang="nb-NO" altLang="en-US" sz="2000" dirty="0"/>
              <a:t> in </a:t>
            </a:r>
            <a:r>
              <a:rPr lang="nb-NO" altLang="en-US" sz="2000" b="1" dirty="0">
                <a:solidFill>
                  <a:srgbClr val="0070C0"/>
                </a:solidFill>
                <a:latin typeface="Symbol" charset="2"/>
                <a:ea typeface="Symbol" charset="2"/>
                <a:cs typeface="Symbol" charset="2"/>
              </a:rPr>
              <a:t>m  </a:t>
            </a:r>
            <a:r>
              <a:rPr lang="nb-NO" altLang="en-US" sz="2000" b="1" dirty="0" err="1">
                <a:solidFill>
                  <a:srgbClr val="0070C0"/>
                </a:solidFill>
              </a:rPr>
              <a:t>momentum</a:t>
            </a:r>
            <a:r>
              <a:rPr lang="nb-NO" altLang="en-US" sz="2000" b="1" dirty="0">
                <a:solidFill>
                  <a:srgbClr val="0070C0"/>
                </a:solidFill>
              </a:rPr>
              <a:t> </a:t>
            </a:r>
            <a:r>
              <a:rPr lang="nb-NO" altLang="en-US" sz="2000" b="1" dirty="0" err="1">
                <a:solidFill>
                  <a:srgbClr val="0070C0"/>
                </a:solidFill>
              </a:rPr>
              <a:t>scale</a:t>
            </a:r>
            <a:r>
              <a:rPr lang="nb-NO" altLang="en-US" sz="2000" b="1" dirty="0">
                <a:solidFill>
                  <a:srgbClr val="0070C0"/>
                </a:solidFill>
              </a:rPr>
              <a:t> </a:t>
            </a:r>
          </a:p>
          <a:p>
            <a:pPr eaLnBrk="1" hangingPunct="1">
              <a:spcAft>
                <a:spcPct val="0"/>
              </a:spcAft>
              <a:buFontTx/>
              <a:buChar char="•"/>
            </a:pPr>
            <a:endParaRPr lang="en-US" altLang="en-US" sz="2000" dirty="0">
              <a:latin typeface="Calibri" charset="0"/>
            </a:endParaRPr>
          </a:p>
        </p:txBody>
      </p:sp>
      <p:sp>
        <p:nvSpPr>
          <p:cNvPr id="35846" name="Rectangle 5"/>
          <p:cNvSpPr>
            <a:spLocks noChangeArrowheads="1"/>
          </p:cNvSpPr>
          <p:nvPr/>
        </p:nvSpPr>
        <p:spPr bwMode="auto">
          <a:xfrm>
            <a:off x="4052888" y="7056438"/>
            <a:ext cx="5038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de-DE" altLang="en-US" sz="1800">
                <a:latin typeface="Calibri" charset="0"/>
                <a:hlinkClick r:id="rId6"/>
              </a:rPr>
              <a:t>ATL-PHYS-PUB-2018-054</a:t>
            </a:r>
            <a:endParaRPr lang="en-US" altLang="en-US" sz="1800">
              <a:latin typeface="Calibri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850" y="3883377"/>
            <a:ext cx="5260975" cy="355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-50800" y="-6350"/>
            <a:ext cx="10080625" cy="895350"/>
          </a:xfrm>
          <a:solidFill>
            <a:srgbClr val="0070C0"/>
          </a:solidFill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bg1"/>
                </a:solidFill>
                <a:latin typeface="+mn-lt"/>
              </a:rPr>
              <a:t>Differential cross sections: probing Higgs-self coupling</a:t>
            </a:r>
            <a:endParaRPr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7890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627938" y="7135208"/>
            <a:ext cx="2347912" cy="5222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8323525-0814-CA4D-A44A-972DDF5EB4C7}" type="slidenum">
              <a:rPr lang="uk-UA" altLang="en-US" sz="2400">
                <a:latin typeface="+mn-lt"/>
                <a:ea typeface="Tahoma" charset="0"/>
                <a:cs typeface="Tahoma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uk-UA" altLang="en-US" sz="2400" dirty="0">
              <a:latin typeface="+mn-lt"/>
              <a:ea typeface="Tahoma" charset="0"/>
              <a:cs typeface="Tahoma" charset="0"/>
            </a:endParaRPr>
          </a:p>
        </p:txBody>
      </p:sp>
      <p:pic>
        <p:nvPicPr>
          <p:cNvPr id="37892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3" r="-655" b="-7475"/>
          <a:stretch>
            <a:fillRect/>
          </a:stretch>
        </p:blipFill>
        <p:spPr bwMode="auto">
          <a:xfrm>
            <a:off x="4860925" y="2219325"/>
            <a:ext cx="5114925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TextBox 7"/>
          <p:cNvSpPr txBox="1">
            <a:spLocks noChangeArrowheads="1"/>
          </p:cNvSpPr>
          <p:nvPr/>
        </p:nvSpPr>
        <p:spPr bwMode="auto">
          <a:xfrm>
            <a:off x="5784850" y="2033588"/>
            <a:ext cx="5349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 b="1" i="1">
                <a:latin typeface="Calibri" charset="0"/>
              </a:rPr>
              <a:t>ggF</a:t>
            </a:r>
          </a:p>
        </p:txBody>
      </p:sp>
      <p:sp>
        <p:nvSpPr>
          <p:cNvPr id="37894" name="TextBox 8"/>
          <p:cNvSpPr txBox="1">
            <a:spLocks noChangeArrowheads="1"/>
          </p:cNvSpPr>
          <p:nvPr/>
        </p:nvSpPr>
        <p:spPr bwMode="auto">
          <a:xfrm>
            <a:off x="8275638" y="2176463"/>
            <a:ext cx="5794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 b="1" i="1">
                <a:latin typeface="Calibri" charset="0"/>
              </a:rPr>
              <a:t>ttH</a:t>
            </a:r>
          </a:p>
        </p:txBody>
      </p:sp>
      <p:sp>
        <p:nvSpPr>
          <p:cNvPr id="37895" name="TextBox 9"/>
          <p:cNvSpPr txBox="1">
            <a:spLocks noChangeArrowheads="1"/>
          </p:cNvSpPr>
          <p:nvPr/>
        </p:nvSpPr>
        <p:spPr bwMode="auto">
          <a:xfrm flipH="1">
            <a:off x="6461125" y="3192463"/>
            <a:ext cx="822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 b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k</a:t>
            </a:r>
            <a:r>
              <a:rPr lang="en-US" altLang="en-US" sz="1800" b="1">
                <a:solidFill>
                  <a:schemeClr val="accent1"/>
                </a:solidFill>
                <a:latin typeface="Calibri" charset="0"/>
                <a:ea typeface="Symbol" charset="2"/>
                <a:cs typeface="Symbol" charset="2"/>
              </a:rPr>
              <a:t>t</a:t>
            </a:r>
          </a:p>
        </p:txBody>
      </p:sp>
      <p:sp>
        <p:nvSpPr>
          <p:cNvPr id="37896" name="TextBox 10"/>
          <p:cNvSpPr txBox="1">
            <a:spLocks noChangeArrowheads="1"/>
          </p:cNvSpPr>
          <p:nvPr/>
        </p:nvSpPr>
        <p:spPr bwMode="auto">
          <a:xfrm flipH="1">
            <a:off x="9239250" y="2368550"/>
            <a:ext cx="635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 b="1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kl</a:t>
            </a:r>
          </a:p>
        </p:txBody>
      </p:sp>
      <p:sp>
        <p:nvSpPr>
          <p:cNvPr id="5" name="Rectangle 4"/>
          <p:cNvSpPr/>
          <p:nvPr/>
        </p:nvSpPr>
        <p:spPr>
          <a:xfrm>
            <a:off x="-7938" y="938213"/>
            <a:ext cx="5275263" cy="34782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Single-Higgs production depends ○n self coupling via one-loop corrections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b="1" dirty="0">
                <a:solidFill>
                  <a:schemeClr val="accent1"/>
                </a:solidFill>
                <a:latin typeface="+mn-lt"/>
              </a:rPr>
              <a:t>Corrections </a:t>
            </a:r>
            <a:r>
              <a:rPr lang="en-US" sz="2000" dirty="0">
                <a:latin typeface="+mn-lt"/>
              </a:rPr>
              <a:t>to the tree-level cross-sections depend on: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production mode → mainly </a:t>
            </a:r>
            <a:r>
              <a:rPr lang="en-US" sz="2000" b="1" dirty="0" err="1">
                <a:solidFill>
                  <a:srgbClr val="0070C0"/>
                </a:solidFill>
                <a:latin typeface="+mn-lt"/>
              </a:rPr>
              <a:t>ttH</a:t>
            </a:r>
            <a:r>
              <a:rPr lang="en-US" sz="2000" dirty="0">
                <a:latin typeface="+mn-lt"/>
              </a:rPr>
              <a:t>, </a:t>
            </a:r>
            <a:r>
              <a:rPr lang="en-US" sz="2000" dirty="0" err="1">
                <a:latin typeface="+mn-lt"/>
              </a:rPr>
              <a:t>tH</a:t>
            </a:r>
            <a:r>
              <a:rPr lang="en-US" sz="2000" dirty="0">
                <a:latin typeface="+mn-lt"/>
              </a:rPr>
              <a:t>, VH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kinematics properties of the event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US" sz="2000" dirty="0"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 Study on  </a:t>
            </a:r>
            <a:r>
              <a:rPr lang="en-US" sz="2000" b="1" dirty="0" err="1">
                <a:solidFill>
                  <a:schemeClr val="accent1"/>
                </a:solidFill>
                <a:latin typeface="+mn-lt"/>
              </a:rPr>
              <a:t>ttH</a:t>
            </a:r>
            <a:r>
              <a:rPr lang="en-US" sz="2000" b="1" dirty="0">
                <a:solidFill>
                  <a:schemeClr val="accent1"/>
                </a:solidFill>
                <a:latin typeface="+mn-lt"/>
              </a:rPr>
              <a:t>(→</a:t>
            </a:r>
            <a:r>
              <a:rPr lang="en-US" sz="2000" b="1" dirty="0" err="1">
                <a:solidFill>
                  <a:schemeClr val="accent1"/>
                </a:solidFill>
                <a:latin typeface="+mn-lt"/>
              </a:rPr>
              <a:t>γγ</a:t>
            </a:r>
            <a:r>
              <a:rPr lang="en-US" sz="2000" b="1" dirty="0">
                <a:solidFill>
                  <a:schemeClr val="accent1"/>
                </a:solidFill>
                <a:latin typeface="+mn-lt"/>
              </a:rPr>
              <a:t>) </a:t>
            </a:r>
            <a:r>
              <a:rPr lang="en-US" sz="2000" dirty="0">
                <a:latin typeface="+mn-lt"/>
              </a:rPr>
              <a:t>differential cross-section measurement:</a:t>
            </a: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At 95% CL: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-4.1&lt;</a:t>
            </a:r>
            <a:r>
              <a:rPr lang="en-US" sz="2000" b="1" dirty="0" err="1">
                <a:solidFill>
                  <a:srgbClr val="FF0000"/>
                </a:solidFill>
                <a:latin typeface="+mn-lt"/>
              </a:rPr>
              <a:t>κ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b="1" baseline="-25000" dirty="0" err="1">
                <a:solidFill>
                  <a:srgbClr val="FF0000"/>
                </a:solidFill>
                <a:latin typeface="+mn-lt"/>
              </a:rPr>
              <a:t>λ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 &lt;14.1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if only </a:t>
            </a:r>
            <a:r>
              <a:rPr lang="en-US" sz="2000" dirty="0" err="1">
                <a:latin typeface="+mn-lt"/>
              </a:rPr>
              <a:t>κ</a:t>
            </a:r>
            <a:r>
              <a:rPr lang="en-US" sz="2000" baseline="-25000" dirty="0" err="1">
                <a:latin typeface="+mn-lt"/>
              </a:rPr>
              <a:t>λ</a:t>
            </a:r>
            <a:r>
              <a:rPr lang="en-US" sz="2000" dirty="0">
                <a:latin typeface="+mn-lt"/>
              </a:rPr>
              <a:t> varied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US" sz="2000" dirty="0">
              <a:latin typeface="+mn-lt"/>
            </a:endParaRPr>
          </a:p>
        </p:txBody>
      </p:sp>
      <p:pic>
        <p:nvPicPr>
          <p:cNvPr id="37898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13263"/>
            <a:ext cx="4641850" cy="284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ight Arrow 13"/>
          <p:cNvSpPr/>
          <p:nvPr/>
        </p:nvSpPr>
        <p:spPr>
          <a:xfrm>
            <a:off x="4354513" y="5099050"/>
            <a:ext cx="733425" cy="4810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7900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525" y="889000"/>
            <a:ext cx="2241550" cy="111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01" name="TextBox 16"/>
          <p:cNvSpPr txBox="1">
            <a:spLocks noChangeArrowheads="1"/>
          </p:cNvSpPr>
          <p:nvPr/>
        </p:nvSpPr>
        <p:spPr bwMode="auto">
          <a:xfrm>
            <a:off x="8075613" y="931863"/>
            <a:ext cx="1560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 b="1">
                <a:latin typeface="Calibri" charset="0"/>
              </a:rPr>
              <a:t>All amplitudes</a:t>
            </a:r>
          </a:p>
        </p:txBody>
      </p:sp>
      <p:sp>
        <p:nvSpPr>
          <p:cNvPr id="37902" name="TextBox 17"/>
          <p:cNvSpPr txBox="1">
            <a:spLocks noChangeArrowheads="1"/>
          </p:cNvSpPr>
          <p:nvPr/>
        </p:nvSpPr>
        <p:spPr bwMode="auto">
          <a:xfrm flipH="1">
            <a:off x="6969125" y="2520950"/>
            <a:ext cx="822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 b="1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kl</a:t>
            </a:r>
          </a:p>
        </p:txBody>
      </p:sp>
      <p:sp>
        <p:nvSpPr>
          <p:cNvPr id="37903" name="TextBox 18"/>
          <p:cNvSpPr txBox="1">
            <a:spLocks noChangeArrowheads="1"/>
          </p:cNvSpPr>
          <p:nvPr/>
        </p:nvSpPr>
        <p:spPr bwMode="auto">
          <a:xfrm flipH="1">
            <a:off x="6613525" y="3344863"/>
            <a:ext cx="822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 b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k</a:t>
            </a:r>
            <a:r>
              <a:rPr lang="en-US" altLang="en-US" sz="1800" b="1">
                <a:solidFill>
                  <a:schemeClr val="accent1"/>
                </a:solidFill>
                <a:latin typeface="Calibri" charset="0"/>
                <a:ea typeface="Symbol" charset="2"/>
                <a:cs typeface="Symbol" charset="2"/>
              </a:rPr>
              <a:t>t</a:t>
            </a:r>
          </a:p>
        </p:txBody>
      </p:sp>
      <p:sp>
        <p:nvSpPr>
          <p:cNvPr id="37904" name="TextBox 19"/>
          <p:cNvSpPr txBox="1">
            <a:spLocks noChangeArrowheads="1"/>
          </p:cNvSpPr>
          <p:nvPr/>
        </p:nvSpPr>
        <p:spPr bwMode="auto">
          <a:xfrm flipH="1">
            <a:off x="9004300" y="2078038"/>
            <a:ext cx="822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 b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k</a:t>
            </a:r>
            <a:r>
              <a:rPr lang="en-US" altLang="en-US" sz="1800" b="1">
                <a:solidFill>
                  <a:schemeClr val="accent1"/>
                </a:solidFill>
                <a:latin typeface="Calibri" charset="0"/>
                <a:ea typeface="Symbol" charset="2"/>
                <a:cs typeface="Symbol" charset="2"/>
              </a:rPr>
              <a:t>t</a:t>
            </a:r>
          </a:p>
        </p:txBody>
      </p:sp>
      <p:sp>
        <p:nvSpPr>
          <p:cNvPr id="37905" name="TextBox 20"/>
          <p:cNvSpPr txBox="1">
            <a:spLocks noChangeArrowheads="1"/>
          </p:cNvSpPr>
          <p:nvPr/>
        </p:nvSpPr>
        <p:spPr bwMode="auto">
          <a:xfrm flipH="1">
            <a:off x="6623050" y="2290763"/>
            <a:ext cx="822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 b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k</a:t>
            </a:r>
            <a:r>
              <a:rPr lang="en-US" altLang="en-US" sz="1800" b="1">
                <a:solidFill>
                  <a:schemeClr val="accent1"/>
                </a:solidFill>
                <a:latin typeface="Calibri" charset="0"/>
                <a:ea typeface="Symbol" charset="2"/>
                <a:cs typeface="Symbol" charset="2"/>
              </a:rPr>
              <a:t>t</a:t>
            </a:r>
          </a:p>
        </p:txBody>
      </p:sp>
      <p:sp>
        <p:nvSpPr>
          <p:cNvPr id="37906" name="TextBox 21"/>
          <p:cNvSpPr txBox="1">
            <a:spLocks noChangeArrowheads="1"/>
          </p:cNvSpPr>
          <p:nvPr/>
        </p:nvSpPr>
        <p:spPr bwMode="auto">
          <a:xfrm flipH="1">
            <a:off x="9020175" y="3081338"/>
            <a:ext cx="8239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 b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k</a:t>
            </a:r>
            <a:r>
              <a:rPr lang="en-US" altLang="en-US" sz="1800" b="1">
                <a:solidFill>
                  <a:schemeClr val="accent1"/>
                </a:solidFill>
                <a:latin typeface="Calibri" charset="0"/>
                <a:ea typeface="Symbol" charset="2"/>
                <a:cs typeface="Symbol" charset="2"/>
              </a:rPr>
              <a:t>t</a:t>
            </a:r>
          </a:p>
        </p:txBody>
      </p:sp>
      <p:sp>
        <p:nvSpPr>
          <p:cNvPr id="37907" name="TextBox 22"/>
          <p:cNvSpPr txBox="1">
            <a:spLocks noChangeArrowheads="1"/>
          </p:cNvSpPr>
          <p:nvPr/>
        </p:nvSpPr>
        <p:spPr bwMode="auto">
          <a:xfrm flipH="1">
            <a:off x="6786563" y="1619250"/>
            <a:ext cx="6365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 b="1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kl</a:t>
            </a:r>
          </a:p>
        </p:txBody>
      </p:sp>
      <p:sp>
        <p:nvSpPr>
          <p:cNvPr id="37908" name="TextBox 23"/>
          <p:cNvSpPr txBox="1">
            <a:spLocks noChangeArrowheads="1"/>
          </p:cNvSpPr>
          <p:nvPr/>
        </p:nvSpPr>
        <p:spPr bwMode="auto">
          <a:xfrm flipH="1">
            <a:off x="8220075" y="1589088"/>
            <a:ext cx="635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 b="1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kl</a:t>
            </a:r>
          </a:p>
        </p:txBody>
      </p:sp>
      <p:sp>
        <p:nvSpPr>
          <p:cNvPr id="37909" name="TextBox 24"/>
          <p:cNvSpPr txBox="1">
            <a:spLocks noChangeArrowheads="1"/>
          </p:cNvSpPr>
          <p:nvPr/>
        </p:nvSpPr>
        <p:spPr bwMode="auto">
          <a:xfrm>
            <a:off x="7934325" y="3851275"/>
            <a:ext cx="2095500" cy="369888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>
                <a:solidFill>
                  <a:srgbClr val="0070C0"/>
                </a:solidFill>
                <a:latin typeface="Calibri" charset="0"/>
              </a:rPr>
              <a:t>YR2018 </a:t>
            </a:r>
            <a:r>
              <a:rPr lang="hr-HR" altLang="en-US" sz="1800">
                <a:solidFill>
                  <a:srgbClr val="0070C0"/>
                </a:solidFill>
                <a:latin typeface="Calibri" charset="0"/>
                <a:hlinkClick r:id="rId7"/>
              </a:rPr>
              <a:t>1902.00134</a:t>
            </a:r>
            <a:endParaRPr lang="hr-HR" altLang="en-US" sz="1800">
              <a:solidFill>
                <a:srgbClr val="0070C0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2700" y="-9525"/>
            <a:ext cx="10080625" cy="895350"/>
          </a:xfrm>
          <a:solidFill>
            <a:srgbClr val="0070C0"/>
          </a:solidFill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bg1"/>
                </a:solidFill>
                <a:latin typeface="+mn-lt"/>
              </a:rPr>
              <a:t>Higgs-self coupling</a:t>
            </a:r>
            <a:endParaRPr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993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2CDE229-3234-CD49-BFE1-2CF68CA6DFF3}" type="slidenum">
              <a:rPr lang="uk-UA" altLang="en-US" sz="2000">
                <a:latin typeface="+mn-lt"/>
                <a:ea typeface="Tahoma" charset="0"/>
                <a:cs typeface="Tahoma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uk-UA" altLang="en-US" sz="2000" dirty="0">
              <a:latin typeface="+mn-lt"/>
              <a:ea typeface="Tahoma" charset="0"/>
              <a:cs typeface="Tahoma" charset="0"/>
            </a:endParaRPr>
          </a:p>
        </p:txBody>
      </p:sp>
      <p:pic>
        <p:nvPicPr>
          <p:cNvPr id="39940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" b="37674"/>
          <a:stretch>
            <a:fillRect/>
          </a:stretch>
        </p:blipFill>
        <p:spPr bwMode="auto">
          <a:xfrm>
            <a:off x="227013" y="6105525"/>
            <a:ext cx="6748462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63" t="3419" r="6766" b="17342"/>
          <a:stretch>
            <a:fillRect/>
          </a:stretch>
        </p:blipFill>
        <p:spPr bwMode="auto">
          <a:xfrm>
            <a:off x="6851650" y="2354263"/>
            <a:ext cx="2941638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5" t="3419" r="61096" b="17342"/>
          <a:stretch>
            <a:fillRect/>
          </a:stretch>
        </p:blipFill>
        <p:spPr bwMode="auto">
          <a:xfrm>
            <a:off x="7134225" y="1127125"/>
            <a:ext cx="2360613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864" y="3808968"/>
            <a:ext cx="4279172" cy="2359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Connector 14"/>
          <p:cNvCxnSpPr/>
          <p:nvPr/>
        </p:nvCxnSpPr>
        <p:spPr>
          <a:xfrm>
            <a:off x="8104188" y="2051050"/>
            <a:ext cx="419100" cy="0"/>
          </a:xfrm>
          <a:prstGeom prst="line">
            <a:avLst/>
          </a:prstGeom>
          <a:ln w="1079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0" y="947738"/>
            <a:ext cx="6375400" cy="34766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Motivation for  </a:t>
            </a:r>
            <a:r>
              <a:rPr lang="en-US" sz="2000" b="1" dirty="0">
                <a:solidFill>
                  <a:schemeClr val="accent1"/>
                </a:solidFill>
                <a:latin typeface="+mn-lt"/>
              </a:rPr>
              <a:t>Higgs-</a:t>
            </a:r>
            <a:r>
              <a:rPr lang="en-US" sz="2000" b="1" dirty="0" err="1">
                <a:solidFill>
                  <a:schemeClr val="accent1"/>
                </a:solidFill>
                <a:latin typeface="+mn-lt"/>
              </a:rPr>
              <a:t>selfcoupling</a:t>
            </a:r>
            <a:r>
              <a:rPr lang="en-US" sz="2000" b="1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sz="2000" b="1" dirty="0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l</a:t>
            </a:r>
            <a:r>
              <a:rPr lang="en-US" sz="2000" b="1" dirty="0">
                <a:solidFill>
                  <a:schemeClr val="accent1"/>
                </a:solidFill>
                <a:latin typeface="+mn-lt"/>
              </a:rPr>
              <a:t> </a:t>
            </a: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Shape of Higgs potential</a:t>
            </a: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Probe EW Symmetry Breaking mechanism</a:t>
            </a: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Probe new physics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US" sz="2000" dirty="0"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b="1" dirty="0">
                <a:solidFill>
                  <a:srgbClr val="7030A0"/>
                </a:solidFill>
                <a:latin typeface="+mn-lt"/>
              </a:rPr>
              <a:t>Non-resonant HH production </a:t>
            </a:r>
            <a:r>
              <a:rPr lang="en-US" sz="2000" dirty="0">
                <a:latin typeface="+mn-lt"/>
              </a:rPr>
              <a:t>sensitive to </a:t>
            </a:r>
            <a:r>
              <a:rPr lang="en-US" sz="2000" dirty="0">
                <a:latin typeface="Symbol" charset="2"/>
                <a:ea typeface="Symbol" charset="2"/>
                <a:cs typeface="Symbol" charset="2"/>
              </a:rPr>
              <a:t>l</a:t>
            </a:r>
            <a:r>
              <a:rPr lang="en-US" sz="2000" dirty="0">
                <a:latin typeface="+mn-lt"/>
              </a:rPr>
              <a:t>: 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b="1" dirty="0">
                <a:solidFill>
                  <a:schemeClr val="accent1"/>
                </a:solidFill>
                <a:latin typeface="+mn-lt"/>
              </a:rPr>
              <a:t>rare</a:t>
            </a:r>
            <a:r>
              <a:rPr lang="en-US" sz="2000" dirty="0">
                <a:latin typeface="+mn-lt"/>
              </a:rPr>
              <a:t> process of the SM:  </a:t>
            </a:r>
            <a:r>
              <a:rPr lang="en-US" sz="2000" dirty="0" err="1">
                <a:latin typeface="+mn-lt"/>
              </a:rPr>
              <a:t>σ</a:t>
            </a:r>
            <a:r>
              <a:rPr lang="en-US" sz="2000" dirty="0">
                <a:latin typeface="+mn-lt"/>
              </a:rPr>
              <a:t>(</a:t>
            </a:r>
            <a:r>
              <a:rPr lang="en-US" sz="2000" dirty="0" err="1">
                <a:latin typeface="+mn-lt"/>
              </a:rPr>
              <a:t>gg→HH</a:t>
            </a:r>
            <a:r>
              <a:rPr lang="en-US" sz="2000" dirty="0">
                <a:latin typeface="+mn-lt"/>
              </a:rPr>
              <a:t>) ≈ 0.1%*</a:t>
            </a:r>
            <a:r>
              <a:rPr lang="en-US" sz="2000" dirty="0" err="1">
                <a:latin typeface="+mn-lt"/>
              </a:rPr>
              <a:t>σ</a:t>
            </a:r>
            <a:r>
              <a:rPr lang="en-US" sz="2000" dirty="0">
                <a:latin typeface="+mn-lt"/>
              </a:rPr>
              <a:t>(</a:t>
            </a:r>
            <a:r>
              <a:rPr lang="en-US" sz="2000" dirty="0" err="1">
                <a:latin typeface="+mn-lt"/>
              </a:rPr>
              <a:t>gg→H</a:t>
            </a:r>
            <a:r>
              <a:rPr lang="en-US" sz="2000" dirty="0">
                <a:latin typeface="+mn-lt"/>
              </a:rPr>
              <a:t>)</a:t>
            </a:r>
          </a:p>
          <a:p>
            <a:pPr marL="1200150" lvl="2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destructive interference between box and triangle diagram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Strong dependence of inclusive cross section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</a:rPr>
              <a:t>            and  </a:t>
            </a:r>
            <a:r>
              <a:rPr lang="en-US" sz="2000" dirty="0" err="1">
                <a:latin typeface="+mn-lt"/>
              </a:rPr>
              <a:t>m</a:t>
            </a:r>
            <a:r>
              <a:rPr lang="en-US" sz="2000" baseline="-25000" dirty="0" err="1">
                <a:latin typeface="+mn-lt"/>
              </a:rPr>
              <a:t>hh</a:t>
            </a:r>
            <a:r>
              <a:rPr lang="en-US" sz="2000" dirty="0">
                <a:latin typeface="+mn-lt"/>
              </a:rPr>
              <a:t> shape on </a:t>
            </a:r>
            <a:r>
              <a:rPr lang="en-US" sz="2000" dirty="0">
                <a:latin typeface="Symbol" charset="2"/>
                <a:ea typeface="Symbol" charset="2"/>
                <a:cs typeface="Symbol" charset="2"/>
              </a:rPr>
              <a:t>l</a:t>
            </a:r>
            <a:endParaRPr lang="en-US" sz="2000" dirty="0">
              <a:latin typeface="+mn-lt"/>
            </a:endParaRPr>
          </a:p>
        </p:txBody>
      </p:sp>
      <p:sp>
        <p:nvSpPr>
          <p:cNvPr id="39946" name="TextBox 15"/>
          <p:cNvSpPr txBox="1">
            <a:spLocks noChangeArrowheads="1"/>
          </p:cNvSpPr>
          <p:nvPr/>
        </p:nvSpPr>
        <p:spPr bwMode="auto">
          <a:xfrm>
            <a:off x="8237538" y="3308350"/>
            <a:ext cx="13731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 b="1">
                <a:latin typeface="Calibri" charset="0"/>
              </a:rPr>
              <a:t>Box diagram</a:t>
            </a:r>
          </a:p>
        </p:txBody>
      </p:sp>
      <p:sp>
        <p:nvSpPr>
          <p:cNvPr id="39947" name="TextBox 17"/>
          <p:cNvSpPr txBox="1">
            <a:spLocks noChangeArrowheads="1"/>
          </p:cNvSpPr>
          <p:nvPr/>
        </p:nvSpPr>
        <p:spPr bwMode="auto">
          <a:xfrm>
            <a:off x="7134225" y="831850"/>
            <a:ext cx="19065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 b="1">
                <a:latin typeface="Calibri" charset="0"/>
              </a:rPr>
              <a:t>Triangle diagram</a:t>
            </a:r>
          </a:p>
        </p:txBody>
      </p:sp>
      <p:sp>
        <p:nvSpPr>
          <p:cNvPr id="39948" name="TextBox 16"/>
          <p:cNvSpPr txBox="1">
            <a:spLocks noChangeArrowheads="1"/>
          </p:cNvSpPr>
          <p:nvPr/>
        </p:nvSpPr>
        <p:spPr bwMode="auto">
          <a:xfrm>
            <a:off x="6975475" y="6962775"/>
            <a:ext cx="2093913" cy="369888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>
                <a:solidFill>
                  <a:srgbClr val="0070C0"/>
                </a:solidFill>
                <a:latin typeface="Calibri" charset="0"/>
              </a:rPr>
              <a:t>YR2018 </a:t>
            </a:r>
            <a:r>
              <a:rPr lang="hr-HR" altLang="en-US" sz="1800">
                <a:solidFill>
                  <a:srgbClr val="0070C0"/>
                </a:solidFill>
                <a:latin typeface="Calibri" charset="0"/>
                <a:hlinkClick r:id="rId6"/>
              </a:rPr>
              <a:t>1902.00134</a:t>
            </a:r>
            <a:endParaRPr lang="hr-HR" altLang="en-US" sz="1800">
              <a:solidFill>
                <a:srgbClr val="0070C0"/>
              </a:solidFill>
              <a:latin typeface="Calibri" charset="0"/>
            </a:endParaRPr>
          </a:p>
        </p:txBody>
      </p:sp>
      <p:sp>
        <p:nvSpPr>
          <p:cNvPr id="39939" name="Rectangle 4"/>
          <p:cNvSpPr>
            <a:spLocks noChangeArrowheads="1"/>
          </p:cNvSpPr>
          <p:nvPr/>
        </p:nvSpPr>
        <p:spPr bwMode="auto">
          <a:xfrm>
            <a:off x="12700" y="4844212"/>
            <a:ext cx="662463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en-US" altLang="en-US" sz="2000" b="1">
                <a:solidFill>
                  <a:schemeClr val="accent1"/>
                </a:solidFill>
                <a:latin typeface="Calibri" charset="0"/>
              </a:rPr>
              <a:t>SM prediction</a:t>
            </a:r>
            <a:r>
              <a:rPr lang="en-US" altLang="en-US" sz="2000">
                <a:latin typeface="Calibri" charset="0"/>
              </a:rPr>
              <a:t>: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 dirty="0" err="1"/>
              <a:t>ggF</a:t>
            </a:r>
            <a:r>
              <a:rPr lang="en-US" altLang="en-US" sz="2000" dirty="0"/>
              <a:t>: NNLO calculation with finite </a:t>
            </a:r>
            <a:r>
              <a:rPr lang="en-US" altLang="en-US" sz="2000" dirty="0" err="1"/>
              <a:t>m</a:t>
            </a:r>
            <a:r>
              <a:rPr lang="en-US" altLang="en-US" sz="2000" baseline="-25000" dirty="0" err="1"/>
              <a:t>t</a:t>
            </a:r>
            <a:r>
              <a:rPr lang="en-US" altLang="en-US" sz="2000" dirty="0"/>
              <a:t> effects at NLO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 dirty="0"/>
              <a:t>-8% </a:t>
            </a:r>
            <a:r>
              <a:rPr lang="en-US" altLang="en-US" sz="2000" dirty="0" err="1"/>
              <a:t>wrt</a:t>
            </a:r>
            <a:r>
              <a:rPr lang="en-US" altLang="en-US" sz="2000" dirty="0"/>
              <a:t> YR4, used in previous projections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endParaRPr lang="en-US" altLang="en-US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138" y="2689225"/>
            <a:ext cx="5424487" cy="199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6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275" y="693738"/>
            <a:ext cx="3005138" cy="203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2700" y="-9525"/>
            <a:ext cx="10080625" cy="812800"/>
          </a:xfrm>
          <a:solidFill>
            <a:srgbClr val="0070C0"/>
          </a:solidFill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bg1"/>
                </a:solidFill>
                <a:latin typeface="+mn-lt"/>
              </a:rPr>
              <a:t>Higgs-self coupling: input channels</a:t>
            </a:r>
            <a:endParaRPr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568C1A-AB54-3841-B115-22F2BBC07CEC}" type="slidenum">
              <a:rPr lang="uk-UA" altLang="en-US" sz="2000">
                <a:latin typeface="+mn-lt"/>
                <a:ea typeface="Tahoma" charset="0"/>
                <a:cs typeface="Tahoma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uk-UA" altLang="en-US" sz="2000" dirty="0">
              <a:latin typeface="+mn-lt"/>
              <a:ea typeface="Tahoma" charset="0"/>
              <a:cs typeface="Tahoma" charset="0"/>
            </a:endParaRPr>
          </a:p>
        </p:txBody>
      </p:sp>
      <p:sp>
        <p:nvSpPr>
          <p:cNvPr id="41989" name="TextBox 5"/>
          <p:cNvSpPr txBox="1">
            <a:spLocks noChangeArrowheads="1"/>
          </p:cNvSpPr>
          <p:nvPr/>
        </p:nvSpPr>
        <p:spPr bwMode="auto">
          <a:xfrm>
            <a:off x="14288" y="2841625"/>
            <a:ext cx="4494212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en-US" altLang="en-US" sz="2000" b="1">
                <a:solidFill>
                  <a:srgbClr val="7030A0"/>
                </a:solidFill>
                <a:latin typeface="Calibri" charset="0"/>
              </a:rPr>
              <a:t>HH</a:t>
            </a:r>
            <a:r>
              <a:rPr lang="en-US" altLang="en-US" sz="2000" b="1">
                <a:solidFill>
                  <a:srgbClr val="7030A0"/>
                </a:solidFill>
                <a:latin typeface="Calibri" charset="0"/>
                <a:sym typeface="Wingdings" charset="2"/>
              </a:rPr>
              <a:t>4b: 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>
                <a:sym typeface="Wingdings" charset="2"/>
              </a:rPr>
              <a:t>Large BR: ~37k events with 3ab</a:t>
            </a:r>
            <a:r>
              <a:rPr lang="en-US" altLang="en-US" sz="2000" baseline="30000">
                <a:sym typeface="Wingdings" charset="2"/>
              </a:rPr>
              <a:t>-1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>
                <a:sym typeface="Wingdings" charset="2"/>
              </a:rPr>
              <a:t>Large QCD bkg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>
                <a:sym typeface="Wingdings" charset="2"/>
              </a:rPr>
              <a:t>Large  dependence on</a:t>
            </a:r>
            <a:r>
              <a:rPr lang="en-US" altLang="en-US" sz="2000"/>
              <a:t> background modelling uncertainty</a:t>
            </a:r>
          </a:p>
        </p:txBody>
      </p:sp>
      <p:sp>
        <p:nvSpPr>
          <p:cNvPr id="41990" name="Rectangle 12"/>
          <p:cNvSpPr>
            <a:spLocks noChangeArrowheads="1"/>
          </p:cNvSpPr>
          <p:nvPr/>
        </p:nvSpPr>
        <p:spPr bwMode="auto">
          <a:xfrm>
            <a:off x="12700" y="4795838"/>
            <a:ext cx="523875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en-US" altLang="en-US" sz="2000" b="1">
                <a:solidFill>
                  <a:srgbClr val="0070C0"/>
                </a:solidFill>
                <a:latin typeface="Calibri" charset="0"/>
              </a:rPr>
              <a:t>HH</a:t>
            </a:r>
            <a:r>
              <a:rPr lang="en-US" altLang="en-US" sz="2000" b="1">
                <a:solidFill>
                  <a:srgbClr val="0070C0"/>
                </a:solidFill>
                <a:latin typeface="Calibri" charset="0"/>
                <a:sym typeface="Wingdings" charset="2"/>
              </a:rPr>
              <a:t>bb</a:t>
            </a:r>
            <a:r>
              <a:rPr lang="en-US" altLang="en-US" sz="2000" b="1">
                <a:solidFill>
                  <a:srgbClr val="0070C0"/>
                </a:solidFill>
                <a:latin typeface="Symbol" charset="2"/>
                <a:ea typeface="Symbol" charset="2"/>
                <a:cs typeface="Symbol" charset="2"/>
                <a:sym typeface="Wingdings" charset="2"/>
              </a:rPr>
              <a:t>tt</a:t>
            </a:r>
            <a:r>
              <a:rPr lang="en-US" altLang="en-US" sz="2000" b="1">
                <a:solidFill>
                  <a:srgbClr val="0070C0"/>
                </a:solidFill>
                <a:latin typeface="Calibri" charset="0"/>
                <a:sym typeface="Wingdings" charset="2"/>
              </a:rPr>
              <a:t>: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>
                <a:sym typeface="Wingdings" charset="2"/>
              </a:rPr>
              <a:t>Sizeable BR: ~8k events with 3ab</a:t>
            </a:r>
            <a:r>
              <a:rPr lang="en-US" altLang="en-US" sz="2000" baseline="30000"/>
              <a:t> -1</a:t>
            </a:r>
            <a:endParaRPr lang="en-US" altLang="en-US" sz="2000">
              <a:sym typeface="Wingdings" charset="2"/>
            </a:endParaRP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>
                <a:sym typeface="Wingdings" charset="2"/>
              </a:rPr>
              <a:t>Relatively low background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/>
              <a:t>Incomplete reconstruction of the event due to the presence of neutrinos</a:t>
            </a:r>
          </a:p>
          <a:p>
            <a:pPr lvl="2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>
                <a:sym typeface="Wingdings" charset="2"/>
              </a:rPr>
              <a:t> </a:t>
            </a:r>
            <a:r>
              <a:rPr lang="en-US" altLang="en-US"/>
              <a:t>Challenging separation from  tt and   Drell-Yan bkg</a:t>
            </a:r>
          </a:p>
        </p:txBody>
      </p:sp>
      <p:sp>
        <p:nvSpPr>
          <p:cNvPr id="41991" name="Rectangle 13"/>
          <p:cNvSpPr>
            <a:spLocks noChangeArrowheads="1"/>
          </p:cNvSpPr>
          <p:nvPr/>
        </p:nvSpPr>
        <p:spPr bwMode="auto">
          <a:xfrm>
            <a:off x="12700" y="1019175"/>
            <a:ext cx="43322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en-US" altLang="en-US" sz="2000" b="1">
                <a:solidFill>
                  <a:srgbClr val="FF0000"/>
                </a:solidFill>
                <a:latin typeface="Calibri" charset="0"/>
              </a:rPr>
              <a:t>HH</a:t>
            </a:r>
            <a:r>
              <a:rPr lang="en-US" altLang="en-US" sz="2000" b="1">
                <a:solidFill>
                  <a:srgbClr val="FF0000"/>
                </a:solidFill>
                <a:latin typeface="Calibri" charset="0"/>
                <a:sym typeface="Wingdings" charset="2"/>
              </a:rPr>
              <a:t></a:t>
            </a:r>
            <a:r>
              <a:rPr lang="en-US" altLang="en-US" sz="2000" b="1">
                <a:solidFill>
                  <a:srgbClr val="FF0000"/>
                </a:solidFill>
                <a:latin typeface="Calibri" charset="0"/>
              </a:rPr>
              <a:t>bb</a:t>
            </a:r>
            <a:r>
              <a:rPr lang="en-US" altLang="en-US" sz="2000" b="1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gg</a:t>
            </a:r>
            <a:r>
              <a:rPr lang="en-US" altLang="en-US" sz="2000" b="1">
                <a:solidFill>
                  <a:srgbClr val="FF0000"/>
                </a:solidFill>
                <a:latin typeface="Calibri" charset="0"/>
              </a:rPr>
              <a:t>: 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/>
              <a:t>Small BR: 291 events with 3ab </a:t>
            </a:r>
            <a:r>
              <a:rPr lang="en-US" altLang="en-US" sz="2000" baseline="30000"/>
              <a:t>-1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/>
              <a:t>Low bkg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/>
              <a:t>Photon resolution critical</a:t>
            </a:r>
          </a:p>
        </p:txBody>
      </p:sp>
      <p:pic>
        <p:nvPicPr>
          <p:cNvPr id="41992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" r="49600" b="3368"/>
          <a:stretch>
            <a:fillRect/>
          </a:stretch>
        </p:blipFill>
        <p:spPr bwMode="auto">
          <a:xfrm>
            <a:off x="5389563" y="5073650"/>
            <a:ext cx="3957637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3" name="TextBox 2"/>
          <p:cNvSpPr txBox="1">
            <a:spLocks noChangeArrowheads="1"/>
          </p:cNvSpPr>
          <p:nvPr/>
        </p:nvSpPr>
        <p:spPr bwMode="auto">
          <a:xfrm>
            <a:off x="161925" y="7148513"/>
            <a:ext cx="57292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en-US" altLang="en-US" sz="1800" b="1">
                <a:solidFill>
                  <a:srgbClr val="002060"/>
                </a:solidFill>
                <a:latin typeface="Calibri" charset="0"/>
              </a:rPr>
              <a:t>HH</a:t>
            </a:r>
            <a:r>
              <a:rPr lang="en-US" altLang="en-US" sz="1800" b="1">
                <a:solidFill>
                  <a:srgbClr val="002060"/>
                </a:solidFill>
                <a:latin typeface="Calibri" charset="0"/>
                <a:sym typeface="Wingdings" charset="2"/>
              </a:rPr>
              <a:t>bbVV (ll</a:t>
            </a:r>
            <a:r>
              <a:rPr lang="en-US" altLang="en-US" sz="1800" b="1">
                <a:solidFill>
                  <a:srgbClr val="002060"/>
                </a:solidFill>
                <a:latin typeface="Symbol" charset="2"/>
                <a:ea typeface="Symbol" charset="2"/>
                <a:cs typeface="Symbol" charset="2"/>
                <a:sym typeface="Wingdings" charset="2"/>
              </a:rPr>
              <a:t>nn</a:t>
            </a:r>
            <a:r>
              <a:rPr lang="en-US" altLang="en-US" sz="1800" b="1">
                <a:solidFill>
                  <a:srgbClr val="002060"/>
                </a:solidFill>
                <a:latin typeface="Calibri" charset="0"/>
                <a:sym typeface="Wingdings" charset="2"/>
              </a:rPr>
              <a:t>), HHbbZZ(ll) </a:t>
            </a:r>
            <a:r>
              <a:rPr lang="en-US" altLang="en-US" sz="1800">
                <a:latin typeface="Calibri" charset="0"/>
              </a:rPr>
              <a:t>projections by CMS only</a:t>
            </a:r>
          </a:p>
        </p:txBody>
      </p:sp>
      <p:sp>
        <p:nvSpPr>
          <p:cNvPr id="41994" name="TextBox 11"/>
          <p:cNvSpPr txBox="1">
            <a:spLocks noChangeArrowheads="1"/>
          </p:cNvSpPr>
          <p:nvPr/>
        </p:nvSpPr>
        <p:spPr bwMode="auto">
          <a:xfrm>
            <a:off x="6899275" y="7135813"/>
            <a:ext cx="2095500" cy="369887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>
                <a:solidFill>
                  <a:srgbClr val="0070C0"/>
                </a:solidFill>
                <a:latin typeface="Calibri" charset="0"/>
              </a:rPr>
              <a:t>YR2018 </a:t>
            </a:r>
            <a:r>
              <a:rPr lang="hr-HR" altLang="en-US" sz="1800">
                <a:solidFill>
                  <a:srgbClr val="0070C0"/>
                </a:solidFill>
                <a:latin typeface="Calibri" charset="0"/>
                <a:hlinkClick r:id="rId6"/>
              </a:rPr>
              <a:t>1902.00134</a:t>
            </a:r>
            <a:endParaRPr lang="hr-HR" altLang="en-US" sz="1800">
              <a:solidFill>
                <a:srgbClr val="0070C0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471" y="3514725"/>
            <a:ext cx="5448300" cy="376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2700" y="-9525"/>
            <a:ext cx="10080625" cy="895350"/>
          </a:xfrm>
          <a:solidFill>
            <a:srgbClr val="0070C0"/>
          </a:solidFill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bg1"/>
                </a:solidFill>
                <a:latin typeface="+mn-lt"/>
              </a:rPr>
              <a:t>HH production and Higgs-self coupling</a:t>
            </a:r>
            <a:endParaRPr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922AC00-0C01-AF4C-9009-2B08156CF5BA}" type="slidenum">
              <a:rPr lang="uk-UA" altLang="en-US" sz="2000">
                <a:latin typeface="+mn-lt"/>
                <a:ea typeface="Tahoma" charset="0"/>
                <a:cs typeface="Tahoma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uk-UA" altLang="en-US" sz="2000" dirty="0">
              <a:latin typeface="+mn-lt"/>
              <a:ea typeface="Tahoma" charset="0"/>
              <a:cs typeface="Tahoma" charset="0"/>
            </a:endParaRPr>
          </a:p>
        </p:txBody>
      </p:sp>
      <p:pic>
        <p:nvPicPr>
          <p:cNvPr id="44036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950" y="968375"/>
            <a:ext cx="518160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4288" y="1081088"/>
            <a:ext cx="5038725" cy="34782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200" dirty="0">
                <a:latin typeface="+mn-lt"/>
              </a:rPr>
              <a:t>Expected </a:t>
            </a:r>
            <a:r>
              <a:rPr lang="en-US" sz="2200" b="1" dirty="0">
                <a:solidFill>
                  <a:srgbClr val="0070C0"/>
                </a:solidFill>
                <a:latin typeface="+mn-lt"/>
              </a:rPr>
              <a:t>significance</a:t>
            </a:r>
            <a:r>
              <a:rPr lang="en-US" sz="2200" dirty="0">
                <a:latin typeface="+mn-lt"/>
              </a:rPr>
              <a:t> of HH production with(without) systematics at HL-LHC</a:t>
            </a: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200" b="1" dirty="0">
                <a:solidFill>
                  <a:srgbClr val="FF0000"/>
                </a:solidFill>
                <a:latin typeface="+mn-lt"/>
              </a:rPr>
              <a:t>4σ (4.5</a:t>
            </a:r>
            <a:r>
              <a:rPr lang="en-US" sz="2200" b="1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2200" b="1" dirty="0">
                <a:solidFill>
                  <a:srgbClr val="FF0000"/>
                </a:solidFill>
                <a:latin typeface="+mn-lt"/>
              </a:rPr>
              <a:t>) expected with ATLAS+CMS !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200" dirty="0">
                <a:latin typeface="+mn-lt"/>
              </a:rPr>
              <a:t>Measurement of </a:t>
            </a:r>
            <a:r>
              <a:rPr lang="en-US" sz="2200" b="1" dirty="0" err="1">
                <a:solidFill>
                  <a:srgbClr val="0070C0"/>
                </a:solidFill>
                <a:latin typeface="+mn-lt"/>
              </a:rPr>
              <a:t>μ</a:t>
            </a:r>
            <a:r>
              <a:rPr lang="en-US" sz="22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sz="2200" dirty="0">
                <a:latin typeface="+mn-lt"/>
              </a:rPr>
              <a:t>(SM signal injected):</a:t>
            </a: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200" dirty="0">
                <a:latin typeface="+mn-lt"/>
              </a:rPr>
              <a:t>~</a:t>
            </a:r>
            <a:r>
              <a:rPr lang="en-US" sz="2200" b="1" dirty="0">
                <a:solidFill>
                  <a:srgbClr val="FF0000"/>
                </a:solidFill>
                <a:latin typeface="+mn-lt"/>
              </a:rPr>
              <a:t>30%</a:t>
            </a:r>
            <a:r>
              <a:rPr lang="en-US" sz="2200" b="1" dirty="0">
                <a:latin typeface="+mn-lt"/>
              </a:rPr>
              <a:t> </a:t>
            </a:r>
            <a:r>
              <a:rPr lang="en-US" sz="2200" dirty="0">
                <a:latin typeface="+mn-lt"/>
              </a:rPr>
              <a:t>(25%) with (without) systematics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latin typeface="+mn-lt"/>
            </a:endParaRPr>
          </a:p>
        </p:txBody>
      </p:sp>
      <p:sp>
        <p:nvSpPr>
          <p:cNvPr id="44038" name="Rectangle 13"/>
          <p:cNvSpPr>
            <a:spLocks noChangeArrowheads="1"/>
          </p:cNvSpPr>
          <p:nvPr/>
        </p:nvSpPr>
        <p:spPr bwMode="auto">
          <a:xfrm>
            <a:off x="0" y="4754563"/>
            <a:ext cx="5504329" cy="2980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en-US" altLang="en-US" sz="2200" dirty="0">
                <a:latin typeface="Calibri" charset="0"/>
              </a:rPr>
              <a:t>Measurement of </a:t>
            </a:r>
            <a:r>
              <a:rPr lang="en-US" altLang="en-US" sz="2200" b="1" dirty="0" err="1">
                <a:solidFill>
                  <a:srgbClr val="FF0000"/>
                </a:solidFill>
                <a:latin typeface="Calibri" charset="0"/>
              </a:rPr>
              <a:t>κ</a:t>
            </a:r>
            <a:r>
              <a:rPr lang="en-US" altLang="en-US" sz="2200" b="1" dirty="0">
                <a:solidFill>
                  <a:srgbClr val="FF0000"/>
                </a:solidFill>
                <a:latin typeface="Calibri" charset="0"/>
              </a:rPr>
              <a:t> </a:t>
            </a:r>
            <a:r>
              <a:rPr lang="en-US" altLang="en-US" sz="2200" b="1" baseline="-25000" dirty="0" err="1">
                <a:solidFill>
                  <a:srgbClr val="FF0000"/>
                </a:solidFill>
                <a:latin typeface="Calibri" charset="0"/>
              </a:rPr>
              <a:t>λ</a:t>
            </a:r>
            <a:r>
              <a:rPr lang="en-US" altLang="en-US" sz="2200" b="1" baseline="-25000" dirty="0">
                <a:solidFill>
                  <a:srgbClr val="FF0000"/>
                </a:solidFill>
                <a:latin typeface="Calibri" charset="0"/>
              </a:rPr>
              <a:t> :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200" b="1" dirty="0">
                <a:solidFill>
                  <a:srgbClr val="FF0000"/>
                </a:solidFill>
              </a:rPr>
              <a:t>0.52(0.57) &lt; </a:t>
            </a:r>
            <a:r>
              <a:rPr lang="en-US" altLang="en-US" sz="2200" b="1" dirty="0" err="1">
                <a:solidFill>
                  <a:srgbClr val="FF0000"/>
                </a:solidFill>
              </a:rPr>
              <a:t>κ</a:t>
            </a:r>
            <a:r>
              <a:rPr lang="en-US" altLang="en-US" sz="2200" b="1" dirty="0">
                <a:solidFill>
                  <a:srgbClr val="FF0000"/>
                </a:solidFill>
              </a:rPr>
              <a:t> </a:t>
            </a:r>
            <a:r>
              <a:rPr lang="en-US" altLang="en-US" sz="2200" b="1" baseline="-25000" dirty="0" err="1">
                <a:solidFill>
                  <a:srgbClr val="FF0000"/>
                </a:solidFill>
              </a:rPr>
              <a:t>λ</a:t>
            </a:r>
            <a:r>
              <a:rPr lang="en-US" altLang="en-US" sz="2200" b="1" baseline="-25000" dirty="0">
                <a:solidFill>
                  <a:srgbClr val="FF0000"/>
                </a:solidFill>
              </a:rPr>
              <a:t> </a:t>
            </a:r>
            <a:r>
              <a:rPr lang="en-US" altLang="en-US" sz="2200" b="1" dirty="0">
                <a:solidFill>
                  <a:srgbClr val="FF0000"/>
                </a:solidFill>
              </a:rPr>
              <a:t>&lt; 1.5</a:t>
            </a:r>
            <a:r>
              <a:rPr lang="en-US" altLang="en-US" sz="2200" dirty="0"/>
              <a:t>  without/with systematics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200" dirty="0"/>
              <a:t>2</a:t>
            </a:r>
            <a:r>
              <a:rPr lang="en-US" altLang="en-US" sz="2200" baseline="30000" dirty="0"/>
              <a:t>nd</a:t>
            </a:r>
            <a:r>
              <a:rPr lang="en-US" altLang="en-US" sz="2200" dirty="0"/>
              <a:t> minimum is excluded at 99%     thanks to </a:t>
            </a:r>
            <a:r>
              <a:rPr lang="en-US" altLang="en-US" sz="2200" dirty="0" err="1"/>
              <a:t>m</a:t>
            </a:r>
            <a:r>
              <a:rPr lang="en-US" altLang="en-US" sz="2200" baseline="-25000" dirty="0" err="1"/>
              <a:t>HH</a:t>
            </a:r>
            <a:r>
              <a:rPr lang="en-US" altLang="en-US" sz="2200" dirty="0"/>
              <a:t> shape information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endParaRPr lang="en-US" altLang="en-US" sz="2200" dirty="0"/>
          </a:p>
          <a:p>
            <a:pPr marL="342900" indent="-342900" eaLnBrk="1" hangingPunct="1">
              <a:buFont typeface="Arial" charset="0"/>
              <a:buChar char="•"/>
            </a:pPr>
            <a:r>
              <a:rPr lang="en-US" altLang="en-US" sz="2200" dirty="0">
                <a:latin typeface="+mn-lt"/>
              </a:rPr>
              <a:t>Not all channels optimized to measure  </a:t>
            </a:r>
            <a:r>
              <a:rPr lang="en-US" altLang="en-US" sz="2200" b="1" dirty="0" err="1">
                <a:solidFill>
                  <a:srgbClr val="FF0000"/>
                </a:solidFill>
                <a:latin typeface="+mn-lt"/>
              </a:rPr>
              <a:t>κ</a:t>
            </a:r>
            <a:r>
              <a:rPr lang="en-US" altLang="en-US" sz="22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altLang="en-US" sz="2200" b="1" baseline="-25000" dirty="0" err="1">
                <a:solidFill>
                  <a:srgbClr val="FF0000"/>
                </a:solidFill>
                <a:latin typeface="+mn-lt"/>
              </a:rPr>
              <a:t>λ</a:t>
            </a:r>
            <a:r>
              <a:rPr lang="en-US" altLang="en-US" sz="2200" b="1" baseline="-25000" dirty="0">
                <a:solidFill>
                  <a:srgbClr val="FF0000"/>
                </a:solidFill>
                <a:latin typeface="+mn-lt"/>
              </a:rPr>
              <a:t> </a:t>
            </a:r>
            <a:endParaRPr lang="en-US" altLang="en-US" sz="2200" b="1" baseline="-25000" dirty="0">
              <a:solidFill>
                <a:srgbClr val="FF0000"/>
              </a:solidFill>
            </a:endParaRP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endParaRPr lang="en-US" altLang="en-US" sz="2200" dirty="0"/>
          </a:p>
        </p:txBody>
      </p:sp>
      <p:sp>
        <p:nvSpPr>
          <p:cNvPr id="44039" name="TextBox 7"/>
          <p:cNvSpPr txBox="1">
            <a:spLocks noChangeArrowheads="1"/>
          </p:cNvSpPr>
          <p:nvPr/>
        </p:nvSpPr>
        <p:spPr bwMode="auto">
          <a:xfrm>
            <a:off x="7031038" y="3277907"/>
            <a:ext cx="2093913" cy="369888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>
                <a:solidFill>
                  <a:srgbClr val="0070C0"/>
                </a:solidFill>
                <a:latin typeface="Calibri" charset="0"/>
              </a:rPr>
              <a:t>YR2018 </a:t>
            </a:r>
            <a:r>
              <a:rPr lang="hr-HR" altLang="en-US" sz="1800">
                <a:solidFill>
                  <a:srgbClr val="0070C0"/>
                </a:solidFill>
                <a:latin typeface="Calibri" charset="0"/>
                <a:hlinkClick r:id="rId5"/>
              </a:rPr>
              <a:t>1902.00134</a:t>
            </a:r>
            <a:endParaRPr lang="hr-HR" altLang="en-US" sz="1800">
              <a:solidFill>
                <a:srgbClr val="0070C0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0" y="-22225"/>
            <a:ext cx="10080625" cy="735013"/>
          </a:xfrm>
          <a:solidFill>
            <a:srgbClr val="0070C0"/>
          </a:solidFill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bg1"/>
                </a:solidFill>
                <a:latin typeface="+mn-lt"/>
              </a:rPr>
              <a:t>     Higgs coupling to light quarks</a:t>
            </a:r>
            <a:endParaRPr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608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732713" y="7177881"/>
            <a:ext cx="2347912" cy="5222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1D4F4F6-06D2-CF49-BAFB-C6F8C28F0B83}" type="slidenum">
              <a:rPr lang="uk-UA" altLang="en-US" sz="2400">
                <a:latin typeface="+mn-lt"/>
                <a:ea typeface="Tahoma" charset="0"/>
                <a:cs typeface="Tahoma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uk-UA" altLang="en-US" sz="2400" dirty="0">
              <a:latin typeface="+mn-lt"/>
              <a:ea typeface="Tahoma" charset="0"/>
              <a:cs typeface="Tahoma" charset="0"/>
            </a:endParaRPr>
          </a:p>
        </p:txBody>
      </p:sp>
      <p:pic>
        <p:nvPicPr>
          <p:cNvPr id="46083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501" y="4370173"/>
            <a:ext cx="3267075" cy="316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844550"/>
            <a:ext cx="7367588" cy="4298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Yukawa couplings of the Higgs boson to the</a:t>
            </a:r>
            <a:r>
              <a:rPr lang="en-US" sz="2000" b="1" dirty="0">
                <a:solidFill>
                  <a:srgbClr val="0070C0"/>
                </a:solidFill>
                <a:latin typeface="+mn-lt"/>
              </a:rPr>
              <a:t> first and second generation quarks</a:t>
            </a:r>
            <a:endParaRPr lang="en-US" sz="2000" dirty="0">
              <a:latin typeface="+mn-lt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Run2: only upper limits 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b="1" dirty="0">
                <a:solidFill>
                  <a:srgbClr val="0070C0"/>
                </a:solidFill>
                <a:latin typeface="+mn-lt"/>
              </a:rPr>
              <a:t>Challengin</a:t>
            </a:r>
            <a:r>
              <a:rPr lang="en-US" sz="2000" dirty="0">
                <a:latin typeface="+mn-lt"/>
              </a:rPr>
              <a:t>g: Small BR, large hadronic </a:t>
            </a:r>
            <a:r>
              <a:rPr lang="en-US" sz="2000" dirty="0" err="1">
                <a:latin typeface="+mn-lt"/>
              </a:rPr>
              <a:t>bkg</a:t>
            </a:r>
            <a:r>
              <a:rPr lang="en-US" sz="2000" dirty="0">
                <a:latin typeface="+mn-lt"/>
              </a:rPr>
              <a:t>, c-jet tagging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  <a:sym typeface="Wingdings"/>
              </a:rPr>
              <a:t>Indirect measurements: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  <a:sym typeface="Wingdings"/>
              </a:rPr>
              <a:t> direct global fits,  diff. cross section,  width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US" sz="2000" dirty="0">
              <a:latin typeface="+mn-lt"/>
              <a:sym typeface="Wingdings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b="1" dirty="0">
                <a:solidFill>
                  <a:srgbClr val="00B050"/>
                </a:solidFill>
                <a:latin typeface="+mn-lt"/>
                <a:sym typeface="Wingdings"/>
              </a:rPr>
              <a:t>Inclusive searches</a:t>
            </a:r>
            <a:r>
              <a:rPr lang="en-US" sz="2000" dirty="0">
                <a:latin typeface="+mn-lt"/>
              </a:rPr>
              <a:t>:  VH, </a:t>
            </a:r>
            <a:r>
              <a:rPr lang="en-US" sz="2000" dirty="0" err="1">
                <a:latin typeface="+mn-lt"/>
              </a:rPr>
              <a:t>H</a:t>
            </a:r>
            <a:r>
              <a:rPr lang="en-US" sz="2000" dirty="0" err="1">
                <a:latin typeface="+mn-lt"/>
                <a:sym typeface="Wingdings"/>
              </a:rPr>
              <a:t>cc</a:t>
            </a:r>
            <a:r>
              <a:rPr lang="en-US" sz="2000" dirty="0">
                <a:latin typeface="+mn-lt"/>
                <a:sym typeface="Wingdings"/>
              </a:rPr>
              <a:t>. SM BR </a:t>
            </a:r>
            <a:r>
              <a:rPr lang="en-US" sz="2000" dirty="0" err="1">
                <a:latin typeface="+mn-lt"/>
                <a:sym typeface="Wingdings"/>
              </a:rPr>
              <a:t>Hcc</a:t>
            </a:r>
            <a:r>
              <a:rPr lang="en-US" sz="2000" dirty="0">
                <a:latin typeface="+mn-lt"/>
                <a:sym typeface="Wingdings"/>
              </a:rPr>
              <a:t> = 2.9 %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  <a:sym typeface="Wingdings"/>
              </a:rPr>
              <a:t>HL-LHC projection:  </a:t>
            </a:r>
            <a:r>
              <a:rPr lang="en-US" sz="2000" dirty="0" err="1">
                <a:latin typeface="+mn-lt"/>
              </a:rPr>
              <a:t>σ</a:t>
            </a:r>
            <a:r>
              <a:rPr lang="en-US" sz="2000" dirty="0">
                <a:latin typeface="+mn-lt"/>
              </a:rPr>
              <a:t>(pp → ZH) × B(H → cc) &lt; 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6.3 SM 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is-IS" sz="2000" b="1" dirty="0">
                <a:solidFill>
                  <a:srgbClr val="00B050"/>
                </a:solidFill>
                <a:latin typeface="+mn-lt"/>
              </a:rPr>
              <a:t>Exclusive searches</a:t>
            </a:r>
            <a:r>
              <a:rPr lang="is-IS" sz="2000" dirty="0">
                <a:latin typeface="+mn-lt"/>
              </a:rPr>
              <a:t>: H → </a:t>
            </a:r>
            <a:r>
              <a:rPr lang="is-IS" sz="2000" dirty="0" smtClean="0">
                <a:latin typeface="+mn-lt"/>
              </a:rPr>
              <a:t>J/ψγ, </a:t>
            </a:r>
            <a:r>
              <a:rPr lang="is-IS" sz="2000" dirty="0" smtClean="0"/>
              <a:t>H </a:t>
            </a:r>
            <a:r>
              <a:rPr lang="is-IS" sz="2000" dirty="0"/>
              <a:t>→</a:t>
            </a:r>
            <a:r>
              <a:rPr lang="is-IS" sz="2000" dirty="0" smtClean="0">
                <a:latin typeface="+mn-lt"/>
              </a:rPr>
              <a:t> </a:t>
            </a:r>
            <a:r>
              <a:rPr lang="en-US" sz="2000" dirty="0" smtClean="0"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is-IS" sz="2000" dirty="0" smtClean="0"/>
              <a:t>γ for </a:t>
            </a:r>
            <a:r>
              <a:rPr lang="is-IS" sz="2000" i="1" dirty="0" smtClean="0"/>
              <a:t>s</a:t>
            </a:r>
            <a:r>
              <a:rPr lang="is-IS" sz="2000" dirty="0" smtClean="0"/>
              <a:t> and </a:t>
            </a:r>
            <a:r>
              <a:rPr lang="is-IS" sz="2000" i="1" dirty="0" smtClean="0"/>
              <a:t>u/d</a:t>
            </a:r>
            <a:r>
              <a:rPr lang="is-IS" sz="2000" dirty="0" smtClean="0"/>
              <a:t> quarks</a:t>
            </a:r>
            <a:endParaRPr lang="en-US" sz="2000" dirty="0">
              <a:latin typeface="+mn-lt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SM prediction: BR(</a:t>
            </a:r>
            <a:r>
              <a:rPr lang="en-US" sz="2000" i="1" dirty="0">
                <a:latin typeface="+mn-lt"/>
              </a:rPr>
              <a:t>H→J/</a:t>
            </a:r>
            <a:r>
              <a:rPr lang="en-US" sz="2000" i="1" dirty="0" err="1">
                <a:latin typeface="+mn-lt"/>
              </a:rPr>
              <a:t>ψ</a:t>
            </a:r>
            <a:r>
              <a:rPr lang="en-US" sz="2000" i="1" dirty="0">
                <a:latin typeface="+mn-lt"/>
              </a:rPr>
              <a:t> </a:t>
            </a:r>
            <a:r>
              <a:rPr lang="en-US" sz="2000" i="1" dirty="0" err="1">
                <a:latin typeface="+mn-lt"/>
              </a:rPr>
              <a:t>γ</a:t>
            </a:r>
            <a:r>
              <a:rPr lang="en-US" sz="2000" dirty="0">
                <a:latin typeface="+mn-lt"/>
              </a:rPr>
              <a:t>) ~3  ⨉ 10</a:t>
            </a:r>
            <a:r>
              <a:rPr lang="en-US" sz="2000" baseline="30000" dirty="0">
                <a:latin typeface="+mn-lt"/>
              </a:rPr>
              <a:t>−6 </a:t>
            </a:r>
            <a:endParaRPr lang="is-IS" sz="2000" dirty="0">
              <a:latin typeface="+mn-lt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HL-LHC projection: </a:t>
            </a:r>
            <a:r>
              <a:rPr lang="en-US" sz="2000" dirty="0" err="1">
                <a:latin typeface="+mn-lt"/>
              </a:rPr>
              <a:t>σ</a:t>
            </a:r>
            <a:r>
              <a:rPr lang="en-US" sz="2000" dirty="0">
                <a:latin typeface="+mn-lt"/>
              </a:rPr>
              <a:t>(pp → H) × B(H → J/</a:t>
            </a:r>
            <a:r>
              <a:rPr lang="en-US" sz="2000" dirty="0">
                <a:latin typeface="Symbol" charset="2"/>
                <a:ea typeface="Symbol" charset="2"/>
                <a:cs typeface="Symbol" charset="2"/>
                <a:sym typeface="Wingdings"/>
              </a:rPr>
              <a:t>y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US" sz="2000" dirty="0">
                <a:latin typeface="+mn-lt"/>
              </a:rPr>
              <a:t>) &lt; 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14 SM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aseline="30000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</a:endParaRPr>
          </a:p>
        </p:txBody>
      </p:sp>
      <p:sp>
        <p:nvSpPr>
          <p:cNvPr id="46085" name="TextBox 7"/>
          <p:cNvSpPr txBox="1">
            <a:spLocks noChangeArrowheads="1"/>
          </p:cNvSpPr>
          <p:nvPr/>
        </p:nvSpPr>
        <p:spPr bwMode="auto">
          <a:xfrm>
            <a:off x="6900863" y="4165600"/>
            <a:ext cx="2481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de-DE" altLang="en-US" sz="1800">
                <a:latin typeface="Calibri" charset="0"/>
                <a:hlinkClick r:id="rId4"/>
              </a:rPr>
              <a:t>ATL-PHYS-PUB-2018-016</a:t>
            </a:r>
            <a:endParaRPr lang="en-US" altLang="en-US" sz="1800">
              <a:latin typeface="Calibri" charset="0"/>
            </a:endParaRPr>
          </a:p>
        </p:txBody>
      </p:sp>
      <p:pic>
        <p:nvPicPr>
          <p:cNvPr id="46086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863" y="873125"/>
            <a:ext cx="3179762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7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013" y="4848225"/>
            <a:ext cx="3259137" cy="273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8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8" r="-104" b="50949"/>
          <a:stretch>
            <a:fillRect/>
          </a:stretch>
        </p:blipFill>
        <p:spPr bwMode="auto">
          <a:xfrm>
            <a:off x="550863" y="4975225"/>
            <a:ext cx="2651125" cy="257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9" name="TextBox 14">
            <a:hlinkClick r:id="rId8"/>
          </p:cNvPr>
          <p:cNvSpPr txBox="1">
            <a:spLocks noChangeArrowheads="1"/>
          </p:cNvSpPr>
          <p:nvPr/>
        </p:nvSpPr>
        <p:spPr bwMode="auto">
          <a:xfrm>
            <a:off x="655638" y="4641850"/>
            <a:ext cx="25701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de-DE" altLang="en-US" sz="1800">
                <a:latin typeface="Calibri" charset="0"/>
                <a:hlinkClick r:id="rId8"/>
              </a:rPr>
              <a:t>ATL-PHYS-PUB-2015-043/</a:t>
            </a:r>
            <a:endParaRPr lang="en-US" altLang="en-US" sz="1800">
              <a:latin typeface="Calibri" charset="0"/>
            </a:endParaRPr>
          </a:p>
        </p:txBody>
      </p:sp>
      <p:sp>
        <p:nvSpPr>
          <p:cNvPr id="46090" name="TextBox 15"/>
          <p:cNvSpPr txBox="1">
            <a:spLocks noChangeArrowheads="1"/>
          </p:cNvSpPr>
          <p:nvPr/>
        </p:nvSpPr>
        <p:spPr bwMode="auto">
          <a:xfrm>
            <a:off x="8401050" y="5640388"/>
            <a:ext cx="1112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 b="1">
                <a:latin typeface="Calibri" charset="0"/>
              </a:rPr>
              <a:t>ZH, H</a:t>
            </a:r>
            <a:r>
              <a:rPr lang="en-US" altLang="en-US" sz="1800" b="1">
                <a:latin typeface="Calibri" charset="0"/>
                <a:sym typeface="Wingdings" charset="2"/>
              </a:rPr>
              <a:t>cc</a:t>
            </a:r>
            <a:endParaRPr lang="en-US" altLang="en-US" sz="1800" b="1">
              <a:latin typeface="Calibri" charset="0"/>
            </a:endParaRPr>
          </a:p>
        </p:txBody>
      </p:sp>
      <p:sp>
        <p:nvSpPr>
          <p:cNvPr id="46091" name="TextBox 16"/>
          <p:cNvSpPr txBox="1">
            <a:spLocks noChangeArrowheads="1"/>
          </p:cNvSpPr>
          <p:nvPr/>
        </p:nvSpPr>
        <p:spPr bwMode="auto">
          <a:xfrm>
            <a:off x="1992313" y="6078538"/>
            <a:ext cx="10969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 b="1">
                <a:latin typeface="Calibri" charset="0"/>
              </a:rPr>
              <a:t> H</a:t>
            </a:r>
            <a:r>
              <a:rPr lang="en-US" altLang="en-US" sz="1800" b="1">
                <a:latin typeface="Calibri" charset="0"/>
                <a:sym typeface="Wingdings" charset="2"/>
              </a:rPr>
              <a:t>J/</a:t>
            </a:r>
            <a:r>
              <a:rPr lang="en-US" altLang="en-US" sz="1800" b="1">
                <a:latin typeface="Symbol" charset="2"/>
                <a:ea typeface="Symbol" charset="2"/>
                <a:cs typeface="Symbol" charset="2"/>
                <a:sym typeface="Wingdings" charset="2"/>
              </a:rPr>
              <a:t>y g</a:t>
            </a:r>
            <a:endParaRPr lang="en-US" altLang="en-US" sz="1800" b="1"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46092" name="TextBox 17"/>
          <p:cNvSpPr txBox="1">
            <a:spLocks noChangeArrowheads="1"/>
          </p:cNvSpPr>
          <p:nvPr/>
        </p:nvSpPr>
        <p:spPr bwMode="auto">
          <a:xfrm>
            <a:off x="3930650" y="4648200"/>
            <a:ext cx="2484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nb-NO" altLang="en-US" sz="1800">
                <a:latin typeface="Calibri" charset="0"/>
                <a:hlinkClick r:id="rId9"/>
              </a:rPr>
              <a:t>PhysRevLett.120.211802</a:t>
            </a:r>
            <a:endParaRPr lang="en-US" altLang="en-US" sz="1800">
              <a:latin typeface="Calibri" charset="0"/>
            </a:endParaRPr>
          </a:p>
        </p:txBody>
      </p:sp>
      <p:sp>
        <p:nvSpPr>
          <p:cNvPr id="46093" name="TextBox 13"/>
          <p:cNvSpPr txBox="1">
            <a:spLocks noChangeArrowheads="1"/>
          </p:cNvSpPr>
          <p:nvPr/>
        </p:nvSpPr>
        <p:spPr bwMode="auto">
          <a:xfrm>
            <a:off x="7910513" y="528638"/>
            <a:ext cx="2095500" cy="368300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>
                <a:solidFill>
                  <a:srgbClr val="0070C0"/>
                </a:solidFill>
                <a:latin typeface="Calibri" charset="0"/>
              </a:rPr>
              <a:t>YR2018 </a:t>
            </a:r>
            <a:r>
              <a:rPr lang="hr-HR" altLang="en-US" sz="1800">
                <a:solidFill>
                  <a:srgbClr val="0070C0"/>
                </a:solidFill>
                <a:latin typeface="Calibri" charset="0"/>
                <a:hlinkClick r:id="rId10"/>
              </a:rPr>
              <a:t>1902.00134</a:t>
            </a:r>
            <a:endParaRPr lang="hr-HR" altLang="en-US" sz="1800">
              <a:solidFill>
                <a:srgbClr val="0070C0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0" y="-22225"/>
            <a:ext cx="10080625" cy="735013"/>
          </a:xfrm>
          <a:solidFill>
            <a:srgbClr val="0070C0"/>
          </a:solidFill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bg1"/>
                </a:solidFill>
                <a:latin typeface="+mn-lt"/>
              </a:rPr>
              <a:t>Higgs </a:t>
            </a:r>
            <a:r>
              <a:rPr lang="en-US" sz="3200" b="1">
                <a:solidFill>
                  <a:schemeClr val="bg1"/>
                </a:solidFill>
                <a:latin typeface="+mn-lt"/>
              </a:rPr>
              <a:t>to invisible decays</a:t>
            </a:r>
            <a:endParaRPr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8131" name="Rectangle 8"/>
          <p:cNvSpPr>
            <a:spLocks noChangeArrowheads="1"/>
          </p:cNvSpPr>
          <p:nvPr/>
        </p:nvSpPr>
        <p:spPr bwMode="auto">
          <a:xfrm>
            <a:off x="0" y="3479800"/>
            <a:ext cx="5881688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en-US" altLang="en-US" sz="2000">
                <a:latin typeface="Calibri" charset="0"/>
              </a:rPr>
              <a:t>At HL-LHC (CMS)</a:t>
            </a:r>
            <a:r>
              <a:rPr lang="en-US" altLang="en-US" sz="2000">
                <a:solidFill>
                  <a:srgbClr val="FF0000"/>
                </a:solidFill>
                <a:latin typeface="Calibri" charset="0"/>
              </a:rPr>
              <a:t> </a:t>
            </a:r>
            <a:r>
              <a:rPr lang="en-US" altLang="en-US" sz="2000" b="1">
                <a:solidFill>
                  <a:srgbClr val="7030A0"/>
                </a:solidFill>
                <a:latin typeface="Calibri" charset="0"/>
              </a:rPr>
              <a:t>B </a:t>
            </a:r>
            <a:r>
              <a:rPr lang="en-US" altLang="en-US" sz="2000" b="1" baseline="-25000">
                <a:solidFill>
                  <a:srgbClr val="7030A0"/>
                </a:solidFill>
                <a:latin typeface="Calibri" charset="0"/>
              </a:rPr>
              <a:t>inv</a:t>
            </a:r>
            <a:r>
              <a:rPr lang="en-US" altLang="en-US" sz="2000" b="1">
                <a:solidFill>
                  <a:srgbClr val="7030A0"/>
                </a:solidFill>
                <a:latin typeface="Calibri" charset="0"/>
              </a:rPr>
              <a:t> &lt; 3.8% </a:t>
            </a:r>
            <a:r>
              <a:rPr lang="en-US" altLang="en-US" sz="2000">
                <a:latin typeface="Calibri" charset="0"/>
              </a:rPr>
              <a:t>at 95% CL 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/>
              <a:t>Limited by syst. exp. uncertainties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/>
              <a:t>Degradation of E</a:t>
            </a:r>
            <a:r>
              <a:rPr lang="en-US" altLang="en-US" sz="2000" baseline="-25000"/>
              <a:t>T</a:t>
            </a:r>
            <a:r>
              <a:rPr lang="en-US" altLang="en-US" sz="2000"/>
              <a:t> </a:t>
            </a:r>
            <a:r>
              <a:rPr lang="en-US" altLang="en-US" sz="2000" baseline="30000"/>
              <a:t>miss</a:t>
            </a:r>
            <a:r>
              <a:rPr lang="en-US" altLang="en-US" sz="2000"/>
              <a:t> resolution does not impact the sensitivity significantly</a:t>
            </a:r>
          </a:p>
          <a:p>
            <a:pPr eaLnBrk="1" hangingPunct="1">
              <a:spcAft>
                <a:spcPct val="0"/>
              </a:spcAft>
              <a:buFontTx/>
              <a:buChar char="•"/>
            </a:pPr>
            <a:endParaRPr lang="en-US" altLang="en-US" sz="2000">
              <a:latin typeface="Calibri" charset="0"/>
            </a:endParaRPr>
          </a:p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en-US" altLang="en-US" sz="2000">
                <a:latin typeface="Calibri" charset="0"/>
              </a:rPr>
              <a:t>Assuming same sensitivity of experiments for VH and VBF, and using ATLAS projection with VH: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 b="1">
                <a:solidFill>
                  <a:srgbClr val="FF0000"/>
                </a:solidFill>
              </a:rPr>
              <a:t> B </a:t>
            </a:r>
            <a:r>
              <a:rPr lang="en-US" altLang="en-US" sz="2000" b="1" baseline="-25000">
                <a:solidFill>
                  <a:srgbClr val="FF0000"/>
                </a:solidFill>
              </a:rPr>
              <a:t>inv</a:t>
            </a:r>
            <a:r>
              <a:rPr lang="en-US" altLang="en-US" sz="2000" b="1">
                <a:solidFill>
                  <a:srgbClr val="FF0000"/>
                </a:solidFill>
              </a:rPr>
              <a:t> &lt; 2.5% </a:t>
            </a:r>
            <a:r>
              <a:rPr lang="en-US" altLang="en-US" sz="2000"/>
              <a:t>at 95% CL</a:t>
            </a:r>
          </a:p>
          <a:p>
            <a:pPr eaLnBrk="1" hangingPunct="1">
              <a:spcAft>
                <a:spcPct val="0"/>
              </a:spcAft>
              <a:buFontTx/>
              <a:buChar char="•"/>
            </a:pPr>
            <a:endParaRPr lang="pt-BR" altLang="en-US" sz="2000">
              <a:latin typeface="Calibri" charset="0"/>
            </a:endParaRPr>
          </a:p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en-US" altLang="en-US" sz="2000">
                <a:latin typeface="Calibri" charset="0"/>
              </a:rPr>
              <a:t>Using Higgs rate measurements, and assuming universal Higgs couplings modifiers: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 b="1">
                <a:solidFill>
                  <a:srgbClr val="7030A0"/>
                </a:solidFill>
              </a:rPr>
              <a:t>BR</a:t>
            </a:r>
            <a:r>
              <a:rPr lang="en-US" altLang="en-US" sz="2000" b="1" baseline="-25000">
                <a:solidFill>
                  <a:srgbClr val="7030A0"/>
                </a:solidFill>
              </a:rPr>
              <a:t>inv</a:t>
            </a:r>
            <a:r>
              <a:rPr lang="en-US" altLang="en-US" sz="2000" b="1">
                <a:solidFill>
                  <a:srgbClr val="7030A0"/>
                </a:solidFill>
              </a:rPr>
              <a:t> (</a:t>
            </a:r>
            <a:r>
              <a:rPr lang="en-US" altLang="en-US" sz="2000" b="1">
                <a:solidFill>
                  <a:srgbClr val="7030A0"/>
                </a:solidFill>
                <a:latin typeface="Symbol" charset="2"/>
                <a:ea typeface="Symbol" charset="2"/>
                <a:cs typeface="Symbol" charset="2"/>
              </a:rPr>
              <a:t>k</a:t>
            </a:r>
            <a:r>
              <a:rPr lang="en-US" altLang="en-US" sz="2000" b="1">
                <a:solidFill>
                  <a:srgbClr val="7030A0"/>
                </a:solidFill>
              </a:rPr>
              <a:t>==1) &lt; 4.2%</a:t>
            </a:r>
          </a:p>
        </p:txBody>
      </p:sp>
      <p:sp>
        <p:nvSpPr>
          <p:cNvPr id="48132" name="Rectangle 13"/>
          <p:cNvSpPr>
            <a:spLocks noChangeArrowheads="1"/>
          </p:cNvSpPr>
          <p:nvPr/>
        </p:nvSpPr>
        <p:spPr bwMode="auto">
          <a:xfrm>
            <a:off x="77788" y="839788"/>
            <a:ext cx="6148387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en-US" altLang="en-US" sz="2000">
                <a:latin typeface="Calibri" charset="0"/>
              </a:rPr>
              <a:t>SM BR H</a:t>
            </a:r>
            <a:r>
              <a:rPr lang="en-US" altLang="en-US" sz="2000">
                <a:latin typeface="Calibri" charset="0"/>
                <a:sym typeface="Wingdings" charset="2"/>
              </a:rPr>
              <a:t>invisible  = 0.1 %</a:t>
            </a:r>
          </a:p>
          <a:p>
            <a:pPr eaLnBrk="1" hangingPunct="1">
              <a:spcAft>
                <a:spcPct val="0"/>
              </a:spcAft>
              <a:buFontTx/>
              <a:buChar char="•"/>
            </a:pPr>
            <a:endParaRPr lang="pt-BR" altLang="en-US" sz="2000">
              <a:latin typeface="Calibri" charset="0"/>
            </a:endParaRPr>
          </a:p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pt-BR" altLang="en-US" sz="2000">
                <a:latin typeface="Calibri" charset="0"/>
              </a:rPr>
              <a:t>Run2: BR</a:t>
            </a:r>
            <a:r>
              <a:rPr lang="pt-BR" altLang="en-US" sz="2000" baseline="-25000">
                <a:latin typeface="Calibri" charset="0"/>
              </a:rPr>
              <a:t>inv</a:t>
            </a:r>
            <a:r>
              <a:rPr lang="en-US" altLang="en-US" sz="2000">
                <a:latin typeface="Calibri" charset="0"/>
              </a:rPr>
              <a:t> </a:t>
            </a:r>
            <a:r>
              <a:rPr lang="pt-BR" altLang="en-US" sz="2000">
                <a:latin typeface="Calibri" charset="0"/>
              </a:rPr>
              <a:t>&lt; 26 ( 22%) obs., exp 17(17)% for ATLAS(CMS</a:t>
            </a:r>
            <a:r>
              <a:rPr lang="en-US" altLang="en-US" sz="2000">
                <a:latin typeface="Calibri" charset="0"/>
                <a:sym typeface="Wingdings" charset="2"/>
              </a:rPr>
              <a:t>)</a:t>
            </a:r>
            <a:endParaRPr lang="en-US" altLang="en-US" sz="2000">
              <a:latin typeface="Calibri" charset="0"/>
            </a:endParaRP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endParaRPr lang="en-US" altLang="en-US" sz="2000">
              <a:sym typeface="Wingdings" charset="2"/>
            </a:endParaRPr>
          </a:p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en-US" altLang="en-US" sz="2000">
                <a:latin typeface="Calibri" charset="0"/>
                <a:sym typeface="Wingdings" charset="2"/>
              </a:rPr>
              <a:t>Experimentally </a:t>
            </a:r>
            <a:r>
              <a:rPr lang="en-US" altLang="en-US" sz="2000" b="1">
                <a:solidFill>
                  <a:srgbClr val="0070C0"/>
                </a:solidFill>
                <a:latin typeface="Calibri" charset="0"/>
                <a:sym typeface="Wingdings" charset="2"/>
              </a:rPr>
              <a:t>challenging:</a:t>
            </a:r>
            <a:r>
              <a:rPr lang="en-US" altLang="en-US" sz="2000">
                <a:latin typeface="Calibri" charset="0"/>
                <a:sym typeface="Wingdings" charset="2"/>
              </a:rPr>
              <a:t> </a:t>
            </a:r>
            <a:r>
              <a:rPr lang="en-US" altLang="en-US" sz="2000" b="1">
                <a:solidFill>
                  <a:srgbClr val="0070C0"/>
                </a:solidFill>
                <a:latin typeface="Calibri" charset="0"/>
                <a:sym typeface="Wingdings" charset="2"/>
              </a:rPr>
              <a:t>pile-up </a:t>
            </a:r>
            <a:r>
              <a:rPr lang="en-US" altLang="en-US" sz="2000">
                <a:latin typeface="Calibri" charset="0"/>
                <a:sym typeface="Wingdings" charset="2"/>
              </a:rPr>
              <a:t>effects</a:t>
            </a:r>
            <a:r>
              <a:rPr lang="en-US" altLang="en-US" sz="2000" b="1">
                <a:solidFill>
                  <a:srgbClr val="0070C0"/>
                </a:solidFill>
                <a:latin typeface="Calibri" charset="0"/>
                <a:sym typeface="Wingdings" charset="2"/>
              </a:rPr>
              <a:t> </a:t>
            </a:r>
            <a:r>
              <a:rPr lang="en-US" altLang="en-US" sz="2000">
                <a:latin typeface="Calibri" charset="0"/>
                <a:sym typeface="Wingdings" charset="2"/>
              </a:rPr>
              <a:t>degradation in </a:t>
            </a:r>
            <a:r>
              <a:rPr lang="en-US" altLang="en-US" sz="2000">
                <a:latin typeface="Calibri" charset="0"/>
              </a:rPr>
              <a:t>E</a:t>
            </a:r>
            <a:r>
              <a:rPr lang="en-US" altLang="en-US" sz="2000" baseline="-25000">
                <a:latin typeface="Calibri" charset="0"/>
              </a:rPr>
              <a:t>T</a:t>
            </a:r>
            <a:r>
              <a:rPr lang="en-US" altLang="en-US" sz="2000">
                <a:latin typeface="Calibri" charset="0"/>
              </a:rPr>
              <a:t> </a:t>
            </a:r>
            <a:r>
              <a:rPr lang="en-US" altLang="en-US" sz="2000" baseline="30000">
                <a:latin typeface="Calibri" charset="0"/>
              </a:rPr>
              <a:t>miss</a:t>
            </a:r>
            <a:r>
              <a:rPr lang="en-US" altLang="en-US" sz="2000">
                <a:latin typeface="Calibri" charset="0"/>
              </a:rPr>
              <a:t> </a:t>
            </a:r>
            <a:r>
              <a:rPr lang="en-US" altLang="en-US" sz="2000">
                <a:latin typeface="Calibri" charset="0"/>
                <a:sym typeface="Wingdings" charset="2"/>
              </a:rPr>
              <a:t>, tagging of VBF jets </a:t>
            </a:r>
          </a:p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en-US" altLang="en-US" sz="2000" b="1">
                <a:solidFill>
                  <a:srgbClr val="7030A0"/>
                </a:solidFill>
                <a:latin typeface="Calibri" charset="0"/>
                <a:sym typeface="Wingdings" charset="2"/>
              </a:rPr>
              <a:t>VBF </a:t>
            </a:r>
            <a:r>
              <a:rPr lang="en-US" altLang="en-US" sz="2000">
                <a:latin typeface="Calibri" charset="0"/>
                <a:sym typeface="Wingdings" charset="2"/>
              </a:rPr>
              <a:t>channel most sensitive</a:t>
            </a:r>
          </a:p>
        </p:txBody>
      </p:sp>
      <p:pic>
        <p:nvPicPr>
          <p:cNvPr id="48133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850" y="4344988"/>
            <a:ext cx="3911600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4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850" y="712788"/>
            <a:ext cx="4143375" cy="379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5" name="TextBox 7"/>
          <p:cNvSpPr txBox="1">
            <a:spLocks noChangeArrowheads="1"/>
          </p:cNvSpPr>
          <p:nvPr/>
        </p:nvSpPr>
        <p:spPr bwMode="auto">
          <a:xfrm>
            <a:off x="4519613" y="7154863"/>
            <a:ext cx="2095500" cy="369887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>
                <a:solidFill>
                  <a:srgbClr val="0070C0"/>
                </a:solidFill>
                <a:latin typeface="Calibri" charset="0"/>
              </a:rPr>
              <a:t>YR2018 </a:t>
            </a:r>
            <a:r>
              <a:rPr lang="hr-HR" altLang="en-US" sz="1800">
                <a:solidFill>
                  <a:srgbClr val="0070C0"/>
                </a:solidFill>
                <a:latin typeface="Calibri" charset="0"/>
                <a:hlinkClick r:id="rId5"/>
              </a:rPr>
              <a:t>1902.00134</a:t>
            </a:r>
            <a:endParaRPr lang="hr-HR" altLang="en-US" sz="1800">
              <a:solidFill>
                <a:srgbClr val="0070C0"/>
              </a:solidFill>
              <a:latin typeface="Calibri" charset="0"/>
            </a:endParaRPr>
          </a:p>
        </p:txBody>
      </p:sp>
      <p:sp>
        <p:nvSpPr>
          <p:cNvPr id="4813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593D1D0-AF14-494B-9F49-2B15EF978C8D}" type="slidenum">
              <a:rPr lang="uk-UA" altLang="en-US" sz="2400">
                <a:latin typeface="+mn-lt"/>
                <a:ea typeface="Tahoma" charset="0"/>
                <a:cs typeface="Tahoma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uk-UA" altLang="en-US" sz="2400" dirty="0">
              <a:latin typeface="+mn-lt"/>
              <a:ea typeface="Tahoma" charset="0"/>
              <a:cs typeface="Tahoma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0" y="-22225"/>
            <a:ext cx="5263575" cy="1169100"/>
          </a:xfrm>
          <a:solidFill>
            <a:srgbClr val="0070C0"/>
          </a:solidFill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bg1"/>
                </a:solidFill>
                <a:latin typeface="+mn-lt"/>
              </a:rPr>
              <a:t>Searches for additional </a:t>
            </a:r>
            <a:r>
              <a:rPr lang="en-US" sz="3200" b="1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en-US" sz="3200" b="1" dirty="0" smtClean="0">
                <a:solidFill>
                  <a:schemeClr val="bg1"/>
                </a:solidFill>
                <a:latin typeface="+mn-lt"/>
              </a:rPr>
            </a:br>
            <a:r>
              <a:rPr lang="en-US" sz="3200" b="1" dirty="0" smtClean="0">
                <a:solidFill>
                  <a:schemeClr val="bg1"/>
                </a:solidFill>
                <a:latin typeface="+mn-lt"/>
              </a:rPr>
              <a:t>heavy </a:t>
            </a:r>
            <a:r>
              <a:rPr lang="en-US" sz="3200" b="1" dirty="0">
                <a:solidFill>
                  <a:schemeClr val="bg1"/>
                </a:solidFill>
                <a:latin typeface="+mn-lt"/>
              </a:rPr>
              <a:t>Higgs states</a:t>
            </a:r>
            <a:endParaRPr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017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569723" y="7090789"/>
            <a:ext cx="2347912" cy="5222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2BF79B6-FDC5-834A-8035-EE044161DB81}" type="slidenum">
              <a:rPr lang="uk-UA" altLang="en-US" sz="2400">
                <a:latin typeface="+mn-lt"/>
                <a:ea typeface="Tahoma" charset="0"/>
                <a:cs typeface="Tahoma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uk-UA" altLang="en-US" sz="2400" dirty="0">
              <a:latin typeface="+mn-lt"/>
              <a:ea typeface="Tahoma" charset="0"/>
              <a:cs typeface="Tahoma" charset="0"/>
            </a:endParaRPr>
          </a:p>
        </p:txBody>
      </p:sp>
      <p:pic>
        <p:nvPicPr>
          <p:cNvPr id="50181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9025" y="61255"/>
            <a:ext cx="2610363" cy="2432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7789" y="5279618"/>
            <a:ext cx="518578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Search for </a:t>
            </a:r>
            <a:r>
              <a:rPr lang="en-US" sz="2000" b="1" dirty="0">
                <a:solidFill>
                  <a:srgbClr val="7030A0"/>
                </a:solidFill>
                <a:latin typeface="+mn-lt"/>
                <a:ea typeface="Symbol" charset="2"/>
                <a:cs typeface="Symbol" charset="2"/>
                <a:sym typeface="Wingdings"/>
              </a:rPr>
              <a:t>X</a:t>
            </a:r>
            <a:r>
              <a:rPr lang="en-US" sz="2000" b="1" dirty="0">
                <a:solidFill>
                  <a:srgbClr val="7030A0"/>
                </a:solidFill>
                <a:latin typeface="Symbol" charset="2"/>
                <a:ea typeface="Symbol" charset="2"/>
                <a:cs typeface="Symbol" charset="2"/>
                <a:sym typeface="Wingdings"/>
              </a:rPr>
              <a:t></a:t>
            </a:r>
            <a:r>
              <a:rPr lang="en-US" sz="2000" b="1" dirty="0">
                <a:solidFill>
                  <a:srgbClr val="7030A0"/>
                </a:solidFill>
                <a:latin typeface="+mn-lt"/>
                <a:ea typeface="Symbol" charset="2"/>
                <a:cs typeface="Symbol" charset="2"/>
                <a:sym typeface="Wingdings"/>
              </a:rPr>
              <a:t>ZZ</a:t>
            </a:r>
            <a:r>
              <a:rPr lang="en-US" sz="2000" b="1" dirty="0">
                <a:solidFill>
                  <a:srgbClr val="7030A0"/>
                </a:solidFill>
                <a:latin typeface="Symbol" charset="2"/>
                <a:ea typeface="Symbol" charset="2"/>
                <a:cs typeface="Symbol" charset="2"/>
                <a:sym typeface="Wingdings"/>
              </a:rPr>
              <a:t> </a:t>
            </a:r>
            <a:r>
              <a:rPr lang="en-US" sz="2000" b="1" dirty="0">
                <a:solidFill>
                  <a:srgbClr val="7030A0"/>
                </a:solidFill>
                <a:latin typeface="+mn-lt"/>
                <a:ea typeface="Symbol" charset="2"/>
                <a:cs typeface="Symbol" charset="2"/>
                <a:sym typeface="Wingdings"/>
              </a:rPr>
              <a:t>decay</a:t>
            </a:r>
            <a:endParaRPr lang="en-US" sz="2000" dirty="0">
              <a:latin typeface="+mn-lt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With 3 ab</a:t>
            </a:r>
            <a:r>
              <a:rPr lang="en-US" sz="2000" baseline="30000" dirty="0">
                <a:latin typeface="+mn-lt"/>
              </a:rPr>
              <a:t>-1</a:t>
            </a:r>
            <a:r>
              <a:rPr lang="en-US" sz="2000" dirty="0">
                <a:latin typeface="+mn-lt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X 10 limit </a:t>
            </a:r>
            <a:r>
              <a:rPr lang="en-US" sz="2000" dirty="0">
                <a:latin typeface="+mn-lt"/>
              </a:rPr>
              <a:t>i</a:t>
            </a:r>
            <a:r>
              <a:rPr lang="en-US" sz="2000" b="1" dirty="0">
                <a:latin typeface="+mn-lt"/>
              </a:rPr>
              <a:t>mprovement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wrt</a:t>
            </a:r>
            <a:r>
              <a:rPr lang="en-US" sz="2000" dirty="0">
                <a:latin typeface="+mn-lt"/>
              </a:rPr>
              <a:t> Run2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</a:rPr>
              <a:t>     for </a:t>
            </a:r>
            <a:r>
              <a:rPr lang="en-US" sz="2000" dirty="0" err="1">
                <a:latin typeface="+mn-lt"/>
              </a:rPr>
              <a:t>m</a:t>
            </a:r>
            <a:r>
              <a:rPr lang="en-US" sz="2000" baseline="-25000" dirty="0" err="1">
                <a:latin typeface="+mn-lt"/>
              </a:rPr>
              <a:t>X</a:t>
            </a:r>
            <a:r>
              <a:rPr lang="en-US" sz="2000" baseline="-25000" dirty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&gt; 1TeV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At HL-LHC still statistically limited</a:t>
            </a:r>
            <a:endParaRPr lang="pt-BR" sz="2000" dirty="0">
              <a:latin typeface="+mn-lt"/>
            </a:endParaRPr>
          </a:p>
        </p:txBody>
      </p:sp>
      <p:pic>
        <p:nvPicPr>
          <p:cNvPr id="50183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551" y="4813107"/>
            <a:ext cx="3776914" cy="265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4" name="TextBox 8"/>
          <p:cNvSpPr txBox="1">
            <a:spLocks noChangeArrowheads="1"/>
          </p:cNvSpPr>
          <p:nvPr/>
        </p:nvSpPr>
        <p:spPr bwMode="auto">
          <a:xfrm>
            <a:off x="2071688" y="7131050"/>
            <a:ext cx="2093912" cy="369888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>
                <a:solidFill>
                  <a:srgbClr val="0070C0"/>
                </a:solidFill>
                <a:latin typeface="Calibri" charset="0"/>
              </a:rPr>
              <a:t>YR2018 </a:t>
            </a:r>
            <a:r>
              <a:rPr lang="hr-HR" altLang="en-US" sz="1800">
                <a:solidFill>
                  <a:srgbClr val="0070C0"/>
                </a:solidFill>
                <a:latin typeface="Calibri" charset="0"/>
                <a:hlinkClick r:id="rId5"/>
              </a:rPr>
              <a:t>1902.00134</a:t>
            </a:r>
            <a:endParaRPr lang="hr-HR" altLang="en-US" sz="1800">
              <a:solidFill>
                <a:srgbClr val="0070C0"/>
              </a:solidFill>
              <a:latin typeface="Calibri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1295" y="1146875"/>
            <a:ext cx="523951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Search for </a:t>
            </a:r>
            <a:r>
              <a:rPr lang="en-US" sz="2000" b="1" dirty="0" err="1">
                <a:solidFill>
                  <a:srgbClr val="7030A0"/>
                </a:solidFill>
                <a:latin typeface="Symbol" charset="2"/>
                <a:ea typeface="Symbol" charset="2"/>
                <a:cs typeface="Symbol" charset="2"/>
                <a:sym typeface="Wingdings"/>
              </a:rPr>
              <a:t>ftt</a:t>
            </a:r>
            <a:r>
              <a:rPr lang="en-US" sz="2000" b="1" dirty="0">
                <a:solidFill>
                  <a:srgbClr val="7030A0"/>
                </a:solidFill>
                <a:latin typeface="Symbol" charset="2"/>
                <a:ea typeface="Symbol" charset="2"/>
                <a:cs typeface="Symbol" charset="2"/>
                <a:sym typeface="Wingdings"/>
              </a:rPr>
              <a:t> </a:t>
            </a:r>
            <a:r>
              <a:rPr lang="en-US" sz="2000" b="1" dirty="0">
                <a:solidFill>
                  <a:srgbClr val="7030A0"/>
                </a:solidFill>
                <a:latin typeface="+mn-lt"/>
                <a:ea typeface="Symbol" charset="2"/>
                <a:cs typeface="Symbol" charset="2"/>
                <a:sym typeface="Wingdings"/>
              </a:rPr>
              <a:t>decay</a:t>
            </a:r>
            <a:endParaRPr lang="en-US" sz="2000" b="1" dirty="0">
              <a:solidFill>
                <a:srgbClr val="7030A0"/>
              </a:solidFill>
              <a:latin typeface="+mn-lt"/>
              <a:ea typeface="Symbol" charset="2"/>
              <a:cs typeface="Symbol" charset="2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MSSM benchmark mode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Coupling to down-type </a:t>
            </a:r>
            <a:r>
              <a:rPr lang="en-US" sz="2000" dirty="0" smtClean="0">
                <a:latin typeface="+mn-lt"/>
              </a:rPr>
              <a:t>fermions </a:t>
            </a:r>
            <a:r>
              <a:rPr lang="en-US" sz="2000" dirty="0" smtClean="0">
                <a:latin typeface="+mn-lt"/>
              </a:rPr>
              <a:t>	enhanced</a:t>
            </a:r>
            <a:endParaRPr lang="en-US" sz="2000" dirty="0">
              <a:latin typeface="+mn-lt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With 3 ab</a:t>
            </a:r>
            <a:r>
              <a:rPr lang="en-US" sz="2000" baseline="30000" dirty="0">
                <a:latin typeface="+mn-lt"/>
              </a:rPr>
              <a:t>-1</a:t>
            </a:r>
            <a:r>
              <a:rPr lang="en-US" sz="2000" dirty="0">
                <a:latin typeface="+mn-lt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large limit improvement </a:t>
            </a:r>
            <a:r>
              <a:rPr lang="en-US" sz="2000" dirty="0" err="1" smtClean="0">
                <a:latin typeface="+mn-lt"/>
              </a:rPr>
              <a:t>wrt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to Run2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Especially at high mass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Significant impact of </a:t>
            </a:r>
            <a:r>
              <a:rPr lang="en-US" sz="2000" dirty="0" smtClean="0">
                <a:latin typeface="+mn-lt"/>
              </a:rPr>
              <a:t>systematics</a:t>
            </a:r>
            <a:r>
              <a:rPr lang="en-US" sz="2000" dirty="0">
                <a:latin typeface="+mn-lt"/>
              </a:rPr>
              <a:t>: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Dominated by fake </a:t>
            </a:r>
            <a:r>
              <a:rPr lang="en-US" sz="2000" dirty="0">
                <a:latin typeface="Symbol" charset="2"/>
                <a:ea typeface="Symbol" charset="2"/>
                <a:cs typeface="Symbol" charset="2"/>
              </a:rPr>
              <a:t>t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and  </a:t>
            </a:r>
            <a:r>
              <a:rPr lang="en-US" sz="2000" dirty="0">
                <a:latin typeface="+mn-lt"/>
              </a:rPr>
              <a:t>high </a:t>
            </a:r>
            <a:r>
              <a:rPr lang="en-US" sz="2000" dirty="0" err="1">
                <a:latin typeface="+mn-lt"/>
              </a:rPr>
              <a:t>p</a:t>
            </a:r>
            <a:r>
              <a:rPr lang="en-US" sz="2000" baseline="-25000" dirty="0" err="1">
                <a:latin typeface="+mn-lt"/>
              </a:rPr>
              <a:t>T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>
                <a:latin typeface="Symbol" charset="2"/>
                <a:ea typeface="Symbol" charset="2"/>
                <a:cs typeface="Symbol" charset="2"/>
              </a:rPr>
              <a:t>t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reco+ID</a:t>
            </a:r>
            <a:endParaRPr lang="en-US" sz="2000" dirty="0" smtClean="0">
              <a:latin typeface="+mn-lt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PT Sans" charset="-52"/>
              </a:rPr>
              <a:t>Intermediate </a:t>
            </a:r>
            <a:r>
              <a:rPr lang="en-US" dirty="0" err="1" smtClean="0">
                <a:solidFill>
                  <a:srgbClr val="000000"/>
                </a:solidFill>
                <a:latin typeface="PT Sans" charset="-52"/>
              </a:rPr>
              <a:t>tan</a:t>
            </a:r>
            <a:r>
              <a:rPr lang="en-US" dirty="0" err="1" smtClean="0">
                <a:solidFill>
                  <a:srgbClr val="000000"/>
                </a:solid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dirty="0" smtClean="0">
                <a:solidFill>
                  <a:srgbClr val="000000"/>
                </a:solidFill>
                <a:latin typeface="Symbol" charset="2"/>
                <a:ea typeface="Symbol" charset="2"/>
                <a:cs typeface="Symbol" charset="2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Symbol" charset="2"/>
                <a:cs typeface="Symbol" charset="2"/>
              </a:rPr>
              <a:t> still to be explored in more details</a:t>
            </a:r>
            <a:endParaRPr lang="en-US" dirty="0">
              <a:latin typeface="+mn-lt"/>
              <a:ea typeface="Symbol" charset="2"/>
              <a:cs typeface="Symbol" charset="2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pt-BR" sz="2000" dirty="0">
              <a:latin typeface="+mn-lt"/>
            </a:endParaRPr>
          </a:p>
        </p:txBody>
      </p:sp>
      <p:pic>
        <p:nvPicPr>
          <p:cNvPr id="50180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128" y="-22907"/>
            <a:ext cx="2760648" cy="2557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82918" y="2439248"/>
            <a:ext cx="2650389" cy="2378186"/>
          </a:xfrm>
          <a:prstGeom prst="rect">
            <a:avLst/>
          </a:prstGeom>
        </p:spPr>
      </p:pic>
      <p:sp>
        <p:nvSpPr>
          <p:cNvPr id="16" name="Down Arrow 15"/>
          <p:cNvSpPr/>
          <p:nvPr/>
        </p:nvSpPr>
        <p:spPr>
          <a:xfrm>
            <a:off x="7719507" y="3487709"/>
            <a:ext cx="248181" cy="4097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6983609" y="1484453"/>
            <a:ext cx="248181" cy="4097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9537718" y="1441341"/>
            <a:ext cx="210399" cy="2997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0" y="-3175"/>
            <a:ext cx="10080625" cy="895350"/>
          </a:xfrm>
          <a:solidFill>
            <a:srgbClr val="0070C0"/>
          </a:solidFill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bg1"/>
                </a:solidFill>
                <a:latin typeface="+mn-lt"/>
              </a:rPr>
              <a:t>High Luminosity  LHC</a:t>
            </a:r>
            <a:endParaRPr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41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48B4296-8E07-BB46-A4DC-4AC342975E11}" type="slidenum">
              <a:rPr lang="uk-UA" altLang="en-US" sz="2400">
                <a:latin typeface="+mn-lt"/>
                <a:ea typeface="Tahoma" charset="0"/>
                <a:cs typeface="Tahoma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uk-UA" altLang="en-US" sz="2400" dirty="0">
              <a:latin typeface="+mn-lt"/>
              <a:ea typeface="Tahoma" charset="0"/>
              <a:cs typeface="Tahoma" charset="0"/>
            </a:endParaRPr>
          </a:p>
        </p:txBody>
      </p:sp>
      <p:pic>
        <p:nvPicPr>
          <p:cNvPr id="17411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17255" r="1036" b="35216"/>
          <a:stretch>
            <a:fillRect/>
          </a:stretch>
        </p:blipFill>
        <p:spPr bwMode="auto">
          <a:xfrm>
            <a:off x="450348" y="961888"/>
            <a:ext cx="9179925" cy="2817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4800600" y="3415869"/>
            <a:ext cx="1403350" cy="3698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 b="1">
                <a:solidFill>
                  <a:srgbClr val="00B050"/>
                </a:solidFill>
                <a:latin typeface="Calibri" charset="0"/>
              </a:rPr>
              <a:t>We are here </a:t>
            </a:r>
          </a:p>
        </p:txBody>
      </p:sp>
      <p:sp>
        <p:nvSpPr>
          <p:cNvPr id="8" name="Oval 7"/>
          <p:cNvSpPr/>
          <p:nvPr/>
        </p:nvSpPr>
        <p:spPr>
          <a:xfrm>
            <a:off x="8158407" y="1988909"/>
            <a:ext cx="1693863" cy="7207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509885" y="2231189"/>
            <a:ext cx="750887" cy="4508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867487" y="3413434"/>
            <a:ext cx="750887" cy="4508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8226425" y="3349396"/>
            <a:ext cx="1463675" cy="44291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417" name="Rectangle 13"/>
          <p:cNvSpPr>
            <a:spLocks noChangeArrowheads="1"/>
          </p:cNvSpPr>
          <p:nvPr/>
        </p:nvSpPr>
        <p:spPr bwMode="auto">
          <a:xfrm>
            <a:off x="0" y="4347369"/>
            <a:ext cx="6323013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en-US" altLang="en-US" sz="2200">
                <a:latin typeface="Calibri" charset="0"/>
              </a:rPr>
              <a:t>Operation at up to </a:t>
            </a:r>
            <a:r>
              <a:rPr lang="en-US" altLang="en-US" sz="2200" b="1">
                <a:solidFill>
                  <a:schemeClr val="accent1"/>
                </a:solidFill>
                <a:latin typeface="Calibri" charset="0"/>
              </a:rPr>
              <a:t>L=7.5·10</a:t>
            </a:r>
            <a:r>
              <a:rPr lang="en-US" altLang="en-US" sz="2200" b="1" baseline="30000">
                <a:solidFill>
                  <a:schemeClr val="accent1"/>
                </a:solidFill>
                <a:latin typeface="Calibri" charset="0"/>
              </a:rPr>
              <a:t>34</a:t>
            </a:r>
            <a:r>
              <a:rPr lang="en-US" altLang="en-US" sz="2200" b="1">
                <a:solidFill>
                  <a:schemeClr val="accent1"/>
                </a:solidFill>
                <a:latin typeface="Calibri" charset="0"/>
              </a:rPr>
              <a:t>Hz/cm² </a:t>
            </a:r>
            <a:r>
              <a:rPr lang="en-US" altLang="en-US" sz="2200">
                <a:latin typeface="Calibri" charset="0"/>
              </a:rPr>
              <a:t>(LHC Run-2: 2·10</a:t>
            </a:r>
            <a:r>
              <a:rPr lang="en-US" altLang="en-US" sz="2200" baseline="30000">
                <a:latin typeface="Calibri" charset="0"/>
              </a:rPr>
              <a:t>34</a:t>
            </a:r>
            <a:r>
              <a:rPr lang="en-US" altLang="en-US" sz="2200">
                <a:latin typeface="Calibri" charset="0"/>
              </a:rPr>
              <a:t>) to collect up to L</a:t>
            </a:r>
            <a:r>
              <a:rPr lang="en-US" altLang="en-US" sz="2200" baseline="-25000">
                <a:latin typeface="Calibri" charset="0"/>
              </a:rPr>
              <a:t>int</a:t>
            </a:r>
            <a:r>
              <a:rPr lang="en-US" altLang="en-US" sz="2200">
                <a:latin typeface="Calibri" charset="0"/>
              </a:rPr>
              <a:t> = </a:t>
            </a:r>
            <a:r>
              <a:rPr lang="en-US" altLang="en-US" sz="2200" b="1">
                <a:solidFill>
                  <a:srgbClr val="FF0000"/>
                </a:solidFill>
                <a:latin typeface="Calibri" charset="0"/>
              </a:rPr>
              <a:t>3000 fb</a:t>
            </a:r>
            <a:r>
              <a:rPr lang="en-US" altLang="en-US" sz="2200" b="1" baseline="30000">
                <a:solidFill>
                  <a:srgbClr val="FF0000"/>
                </a:solidFill>
                <a:latin typeface="Calibri" charset="0"/>
              </a:rPr>
              <a:t>-1</a:t>
            </a:r>
          </a:p>
          <a:p>
            <a:pPr eaLnBrk="1" hangingPunct="1">
              <a:spcAft>
                <a:spcPct val="0"/>
              </a:spcAft>
              <a:buFontTx/>
              <a:buChar char="•"/>
            </a:pPr>
            <a:endParaRPr lang="en-US" altLang="en-US" sz="2200" dirty="0">
              <a:latin typeface="Calibri" charset="0"/>
            </a:endParaRPr>
          </a:p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en-US" altLang="en-US" sz="2200" dirty="0">
                <a:latin typeface="Calibri" charset="0"/>
              </a:rPr>
              <a:t>Up to </a:t>
            </a:r>
            <a:r>
              <a:rPr lang="en-US" altLang="en-US" sz="2200" b="1" dirty="0">
                <a:solidFill>
                  <a:srgbClr val="FF0000"/>
                </a:solidFill>
                <a:latin typeface="Calibri" charset="0"/>
              </a:rPr>
              <a:t>200 </a:t>
            </a:r>
            <a:r>
              <a:rPr lang="en-US" altLang="en-US" sz="2200" dirty="0">
                <a:latin typeface="Calibri" charset="0"/>
              </a:rPr>
              <a:t>(~ 37) </a:t>
            </a:r>
            <a:r>
              <a:rPr lang="en-US" altLang="en-US" sz="2200" b="1" dirty="0">
                <a:solidFill>
                  <a:srgbClr val="FF0000"/>
                </a:solidFill>
                <a:latin typeface="Calibri" charset="0"/>
              </a:rPr>
              <a:t>pp collisions </a:t>
            </a:r>
            <a:r>
              <a:rPr lang="en-US" altLang="en-US" sz="2200" dirty="0">
                <a:latin typeface="Calibri" charset="0"/>
              </a:rPr>
              <a:t>per bunch  crossing at HL-LHC (LHC Run2)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200" dirty="0"/>
              <a:t>Very </a:t>
            </a:r>
            <a:r>
              <a:rPr lang="en-US" altLang="en-US" sz="2200" dirty="0">
                <a:solidFill>
                  <a:schemeClr val="accent1"/>
                </a:solidFill>
              </a:rPr>
              <a:t>challenging</a:t>
            </a:r>
            <a:r>
              <a:rPr lang="en-US" altLang="en-US" sz="2200" dirty="0"/>
              <a:t> experimental conditions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200" dirty="0"/>
              <a:t>Extensive </a:t>
            </a:r>
            <a:r>
              <a:rPr lang="en-US" altLang="en-US" sz="2200" dirty="0">
                <a:solidFill>
                  <a:schemeClr val="accent1"/>
                </a:solidFill>
              </a:rPr>
              <a:t>detector upgrades </a:t>
            </a:r>
            <a:r>
              <a:rPr lang="en-US" altLang="en-US" sz="2200" dirty="0"/>
              <a:t>to operate under HL-LHC conditions</a:t>
            </a:r>
          </a:p>
        </p:txBody>
      </p:sp>
      <p:pic>
        <p:nvPicPr>
          <p:cNvPr id="17421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0" y="4024313"/>
            <a:ext cx="3086100" cy="203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2" name="Rectangle 20"/>
          <p:cNvSpPr>
            <a:spLocks noChangeArrowheads="1"/>
          </p:cNvSpPr>
          <p:nvPr/>
        </p:nvSpPr>
        <p:spPr bwMode="auto">
          <a:xfrm>
            <a:off x="6604000" y="6240463"/>
            <a:ext cx="33702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 i="1" dirty="0" err="1">
                <a:solidFill>
                  <a:srgbClr val="000000"/>
                </a:solidFill>
                <a:latin typeface="Calibri" charset="0"/>
              </a:rPr>
              <a:t>tt</a:t>
            </a:r>
            <a:r>
              <a:rPr lang="en-US" altLang="en-US" sz="1800" i="1" dirty="0">
                <a:solidFill>
                  <a:srgbClr val="000000"/>
                </a:solidFill>
                <a:latin typeface="Calibri" charset="0"/>
              </a:rPr>
              <a:t>̄</a:t>
            </a:r>
            <a:r>
              <a:rPr lang="en-US" altLang="en-US" sz="1800" dirty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altLang="en-US" sz="1800" dirty="0" smtClean="0">
                <a:solidFill>
                  <a:srgbClr val="000000"/>
                </a:solidFill>
                <a:latin typeface="Calibri" charset="0"/>
              </a:rPr>
              <a:t>simulated event </a:t>
            </a:r>
            <a:r>
              <a:rPr lang="en-US" altLang="en-US" sz="1800" dirty="0">
                <a:solidFill>
                  <a:srgbClr val="000000"/>
                </a:solidFill>
                <a:latin typeface="Calibri" charset="0"/>
              </a:rPr>
              <a:t>at average pile-up of 200 </a:t>
            </a:r>
          </a:p>
          <a:p>
            <a:pPr eaLnBrk="1" hangingPunct="1">
              <a:spcAft>
                <a:spcPct val="0"/>
              </a:spcAft>
            </a:pPr>
            <a:r>
              <a:rPr lang="en-US" altLang="en-US" sz="1800" dirty="0">
                <a:solidFill>
                  <a:srgbClr val="000000"/>
                </a:solidFill>
                <a:latin typeface="Calibri" charset="0"/>
              </a:rPr>
              <a:t>collisions per bunch crossing	</a:t>
            </a:r>
          </a:p>
        </p:txBody>
      </p:sp>
      <p:sp>
        <p:nvSpPr>
          <p:cNvPr id="17423" name="TextBox 18"/>
          <p:cNvSpPr txBox="1">
            <a:spLocks noChangeArrowheads="1"/>
          </p:cNvSpPr>
          <p:nvPr/>
        </p:nvSpPr>
        <p:spPr bwMode="auto">
          <a:xfrm>
            <a:off x="7799387" y="2709634"/>
            <a:ext cx="979487" cy="3683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 b="1">
                <a:solidFill>
                  <a:srgbClr val="00B050"/>
                </a:solidFill>
                <a:latin typeface="Calibri" charset="0"/>
              </a:rPr>
              <a:t>This talk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0" y="-22225"/>
            <a:ext cx="10080625" cy="735013"/>
          </a:xfrm>
          <a:solidFill>
            <a:srgbClr val="0070C0"/>
          </a:solidFill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bg1"/>
                </a:solidFill>
                <a:latin typeface="+mn-lt"/>
              </a:rPr>
              <a:t>Conclusions</a:t>
            </a:r>
            <a:endParaRPr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427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18BF783-7AAD-6641-B0E9-0F16249774F5}" type="slidenum">
              <a:rPr lang="uk-UA" altLang="en-US" sz="2400">
                <a:latin typeface="+mn-lt"/>
                <a:ea typeface="Tahoma" charset="0"/>
                <a:cs typeface="Tahoma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uk-UA" altLang="en-US" sz="2400" dirty="0">
              <a:latin typeface="+mn-lt"/>
              <a:ea typeface="Tahoma" charset="0"/>
              <a:cs typeface="Tahoma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1450" y="746125"/>
            <a:ext cx="9909175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+mn-lt"/>
              </a:rPr>
              <a:t>The precise determination of Higgs boson properties, and their connection to electroweak symmetry breaking is a primary target of the HL-LHC physics program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+mn-lt"/>
              </a:rPr>
              <a:t>What we expect: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200" dirty="0">
                <a:latin typeface="+mn-lt"/>
              </a:rPr>
              <a:t>main Higgs boson </a:t>
            </a:r>
            <a:r>
              <a:rPr lang="en-US" sz="2200" b="1" dirty="0">
                <a:solidFill>
                  <a:srgbClr val="0070C0"/>
                </a:solidFill>
                <a:latin typeface="+mn-lt"/>
              </a:rPr>
              <a:t>couplings</a:t>
            </a:r>
            <a:r>
              <a:rPr lang="en-US" sz="2200" dirty="0">
                <a:latin typeface="+mn-lt"/>
              </a:rPr>
              <a:t> at the </a:t>
            </a:r>
            <a:r>
              <a:rPr lang="en-US" sz="2200" b="1" dirty="0">
                <a:solidFill>
                  <a:srgbClr val="0070C0"/>
                </a:solidFill>
                <a:latin typeface="+mn-lt"/>
              </a:rPr>
              <a:t>percent level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200" b="1" dirty="0" smtClean="0">
                <a:solidFill>
                  <a:srgbClr val="7030A0"/>
                </a:solidFill>
                <a:latin typeface="+mn-lt"/>
              </a:rPr>
              <a:t>HH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>
                <a:latin typeface="+mn-lt"/>
              </a:rPr>
              <a:t>production: </a:t>
            </a:r>
            <a:r>
              <a:rPr lang="en-US" sz="2200" dirty="0" smtClean="0">
                <a:latin typeface="+mn-lt"/>
              </a:rPr>
              <a:t> sensitivity </a:t>
            </a:r>
            <a:r>
              <a:rPr lang="en-US" sz="2200" dirty="0">
                <a:latin typeface="+mn-lt"/>
              </a:rPr>
              <a:t>of </a:t>
            </a:r>
            <a:r>
              <a:rPr lang="en-US" sz="2200" dirty="0" smtClean="0">
                <a:solidFill>
                  <a:srgbClr val="7030A0"/>
                </a:solidFill>
                <a:latin typeface="+mn-lt"/>
              </a:rPr>
              <a:t>4</a:t>
            </a:r>
            <a:r>
              <a:rPr lang="en-US" sz="2200" dirty="0" smtClean="0">
                <a:solidFill>
                  <a:srgbClr val="7030A0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endParaRPr lang="en-US" sz="2200" dirty="0">
              <a:solidFill>
                <a:srgbClr val="7030A0"/>
              </a:solidFill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200" b="1" dirty="0">
                <a:solidFill>
                  <a:schemeClr val="accent6">
                    <a:lumMod val="50000"/>
                  </a:schemeClr>
                </a:solidFill>
              </a:rPr>
              <a:t>Rare</a:t>
            </a:r>
            <a:r>
              <a:rPr lang="en-US" sz="2200" i="1" dirty="0"/>
              <a:t> H→µµ</a:t>
            </a:r>
            <a:r>
              <a:rPr lang="en-US" sz="2200" dirty="0"/>
              <a:t>, </a:t>
            </a:r>
            <a:r>
              <a:rPr lang="en-US" sz="2200" i="1" dirty="0" err="1"/>
              <a:t>H</a:t>
            </a:r>
            <a:r>
              <a:rPr lang="en-US" sz="2200" i="1" dirty="0" err="1">
                <a:sym typeface="Wingdings"/>
              </a:rPr>
              <a:t>Z</a:t>
            </a:r>
            <a:r>
              <a:rPr lang="en-US" sz="2200" i="1" dirty="0" err="1">
                <a:latin typeface="Symbol" charset="2"/>
                <a:ea typeface="Symbol" charset="2"/>
                <a:cs typeface="Symbol" charset="2"/>
                <a:sym typeface="Wingdings"/>
              </a:rPr>
              <a:t>g</a:t>
            </a:r>
            <a:r>
              <a:rPr lang="en-US" sz="2200" i="1" dirty="0">
                <a:sym typeface="Wingdings"/>
              </a:rPr>
              <a:t> </a:t>
            </a:r>
            <a:r>
              <a:rPr lang="en-US" sz="2200" dirty="0">
                <a:sym typeface="Wingdings"/>
              </a:rPr>
              <a:t>decays  </a:t>
            </a:r>
            <a:r>
              <a:rPr lang="en-US" sz="2200" b="1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visible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is-IS" sz="2200" dirty="0" smtClean="0"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is-IS" sz="2200" dirty="0" smtClean="0">
                <a:latin typeface="+mn-lt"/>
              </a:rPr>
              <a:t>…</a:t>
            </a:r>
            <a:endParaRPr lang="is-IS" sz="2200" dirty="0"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US" sz="2200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+mn-lt"/>
              </a:rPr>
              <a:t>To reach this goal, need to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200" dirty="0">
                <a:latin typeface="+mn-lt"/>
              </a:rPr>
              <a:t>reach the expected </a:t>
            </a:r>
            <a:r>
              <a:rPr lang="en-US" sz="2200" b="1" dirty="0">
                <a:solidFill>
                  <a:srgbClr val="002060"/>
                </a:solidFill>
                <a:latin typeface="+mn-lt"/>
              </a:rPr>
              <a:t>reduction</a:t>
            </a:r>
            <a:r>
              <a:rPr lang="en-US" sz="2200" dirty="0">
                <a:latin typeface="+mn-lt"/>
              </a:rPr>
              <a:t> of </a:t>
            </a:r>
            <a:r>
              <a:rPr lang="en-US" sz="2200" b="1" dirty="0">
                <a:solidFill>
                  <a:srgbClr val="002060"/>
                </a:solidFill>
                <a:latin typeface="+mn-lt"/>
              </a:rPr>
              <a:t>experimental</a:t>
            </a:r>
            <a:r>
              <a:rPr lang="en-US" sz="2200" dirty="0">
                <a:latin typeface="+mn-lt"/>
              </a:rPr>
              <a:t> and </a:t>
            </a:r>
            <a:r>
              <a:rPr lang="en-US" sz="2200" b="1" dirty="0">
                <a:solidFill>
                  <a:srgbClr val="002060"/>
                </a:solidFill>
                <a:latin typeface="+mn-lt"/>
              </a:rPr>
              <a:t>theoretical</a:t>
            </a:r>
            <a:r>
              <a:rPr lang="en-US" sz="2200" dirty="0">
                <a:latin typeface="+mn-lt"/>
              </a:rPr>
              <a:t> uncertainties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200" dirty="0">
                <a:latin typeface="+mn-lt"/>
              </a:rPr>
              <a:t>face challenging experimental conditions with </a:t>
            </a:r>
            <a:r>
              <a:rPr lang="en-US" sz="2200" b="1" dirty="0">
                <a:solidFill>
                  <a:srgbClr val="C00000"/>
                </a:solidFill>
                <a:latin typeface="+mn-lt"/>
              </a:rPr>
              <a:t>unprecedented pileup </a:t>
            </a:r>
            <a:r>
              <a:rPr lang="en-US" sz="2200" dirty="0">
                <a:latin typeface="+mn-lt"/>
              </a:rPr>
              <a:t>levels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200" dirty="0">
                <a:latin typeface="+mn-lt"/>
              </a:rPr>
              <a:t>build </a:t>
            </a:r>
            <a:r>
              <a:rPr lang="en-US" sz="2200" b="1" dirty="0">
                <a:solidFill>
                  <a:srgbClr val="0070C0"/>
                </a:solidFill>
                <a:latin typeface="+mn-lt"/>
              </a:rPr>
              <a:t>new detectors</a:t>
            </a: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sz="2200" dirty="0">
              <a:latin typeface="+mn-lt"/>
            </a:endParaRP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sz="2200" dirty="0">
              <a:latin typeface="+mn-lt"/>
            </a:endParaRP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sz="2200" dirty="0"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i="1" dirty="0">
                <a:latin typeface="+mn-lt"/>
              </a:rPr>
              <a:t>  </a:t>
            </a:r>
            <a:r>
              <a:rPr lang="en-US" sz="2200" i="1" dirty="0">
                <a:solidFill>
                  <a:srgbClr val="FF0000"/>
                </a:solidFill>
                <a:latin typeface="+mn-lt"/>
                <a:sym typeface="Wingdings"/>
              </a:rPr>
              <a:t> </a:t>
            </a:r>
            <a:r>
              <a:rPr lang="en-US" sz="2200" b="1" i="1" dirty="0">
                <a:solidFill>
                  <a:srgbClr val="FF0000"/>
                </a:solidFill>
                <a:latin typeface="+mn-lt"/>
                <a:sym typeface="Wingdings"/>
              </a:rPr>
              <a:t>Hard and exciting work for the next ~15 years !</a:t>
            </a:r>
            <a:endParaRPr lang="en-US" sz="22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Right Brace 2"/>
          <p:cNvSpPr/>
          <p:nvPr/>
        </p:nvSpPr>
        <p:spPr>
          <a:xfrm>
            <a:off x="6679769" y="2169763"/>
            <a:ext cx="185980" cy="526942"/>
          </a:xfrm>
          <a:prstGeom prst="rightBrac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468896" y="2110068"/>
            <a:ext cx="20820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002060"/>
                </a:solidFill>
              </a:rPr>
              <a:t>Big change </a:t>
            </a:r>
            <a:r>
              <a:rPr lang="en-US" sz="2000" b="1" i="1" dirty="0" err="1" smtClean="0">
                <a:solidFill>
                  <a:srgbClr val="002060"/>
                </a:solidFill>
              </a:rPr>
              <a:t>wrt</a:t>
            </a:r>
            <a:r>
              <a:rPr lang="en-US" sz="2000" b="1" i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en-US" sz="2000" b="1" i="1" dirty="0" smtClean="0">
                <a:solidFill>
                  <a:srgbClr val="002060"/>
                </a:solidFill>
              </a:rPr>
              <a:t>to last projections</a:t>
            </a:r>
            <a:endParaRPr lang="en-US" sz="2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7625" y="130175"/>
            <a:ext cx="10080625" cy="896938"/>
          </a:xfrm>
          <a:solidFill>
            <a:srgbClr val="0070C0"/>
          </a:solidFill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bg1"/>
                </a:solidFill>
                <a:latin typeface="+mn-lt"/>
              </a:rPr>
              <a:t>Backup</a:t>
            </a:r>
            <a:endParaRPr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632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713F7E-0698-344A-BF80-D81F047CBE14}" type="slidenum">
              <a:rPr lang="uk-UA" altLang="en-US" sz="2400">
                <a:latin typeface="Liberation Serif" charset="0"/>
                <a:ea typeface="Tahoma" charset="0"/>
                <a:cs typeface="Tahoma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uk-UA" altLang="en-US" sz="2400">
              <a:latin typeface="Liberation Serif" charset="0"/>
              <a:ea typeface="Tahoma" charset="0"/>
              <a:cs typeface="Tahoma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10080625" cy="873125"/>
          </a:xfrm>
          <a:prstGeom prst="rect">
            <a:avLst/>
          </a:prstGeom>
          <a:solidFill>
            <a:schemeClr val="accent1"/>
          </a:solidFill>
        </p:spPr>
        <p:txBody>
          <a:bodyPr lIns="100796" tIns="50398" rIns="100796" bIns="50398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sz="4850" dirty="0">
                <a:solidFill>
                  <a:schemeClr val="bg1"/>
                </a:solidFill>
              </a:rPr>
              <a:t>Spin and parity</a:t>
            </a:r>
          </a:p>
        </p:txBody>
      </p:sp>
      <p:sp>
        <p:nvSpPr>
          <p:cNvPr id="5837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0D9CA2D-FDD3-FC40-8D26-F18208FACEEA}" type="slidenum">
              <a:rPr lang="en-US" altLang="en-US" sz="1400">
                <a:latin typeface="Liberation Serif" charset="0"/>
                <a:ea typeface="Tahoma" charset="0"/>
                <a:cs typeface="Tahoma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altLang="en-US" sz="1400">
              <a:latin typeface="Liberation Serif" charset="0"/>
              <a:ea typeface="Tahoma" charset="0"/>
              <a:cs typeface="Tahoma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61913" y="949325"/>
            <a:ext cx="10079038" cy="7032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984" dirty="0">
                <a:latin typeface="+mn-lt"/>
              </a:rPr>
              <a:t>Amplitude describing the interaction of a spin-0 particle and and two spin-one gauge bosons </a:t>
            </a:r>
          </a:p>
          <a:p>
            <a:pPr marL="377979" indent="-377979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US" sz="1984" dirty="0"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28575" y="1992313"/>
            <a:ext cx="9626600" cy="16192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14982" indent="-314982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1984" i="1" dirty="0">
                <a:latin typeface="+mn-lt"/>
              </a:rPr>
              <a:t>Coupling g</a:t>
            </a:r>
            <a:r>
              <a:rPr lang="en-US" sz="1984" dirty="0">
                <a:latin typeface="+mn-lt"/>
              </a:rPr>
              <a:t>1(</a:t>
            </a:r>
            <a:r>
              <a:rPr lang="en-US" sz="1984" i="1" dirty="0">
                <a:latin typeface="+mn-lt"/>
              </a:rPr>
              <a:t>g</a:t>
            </a:r>
            <a:r>
              <a:rPr lang="en-US" sz="1984" dirty="0">
                <a:latin typeface="+mn-lt"/>
              </a:rPr>
              <a:t>2) describe the tree-level( loop-induced) interaction of  a CP even scalar</a:t>
            </a:r>
          </a:p>
          <a:p>
            <a:pPr marL="314982" indent="-314982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1984" i="1" dirty="0">
                <a:latin typeface="+mn-lt"/>
              </a:rPr>
              <a:t>Coupling g</a:t>
            </a:r>
            <a:r>
              <a:rPr lang="en-US" sz="1984" dirty="0">
                <a:latin typeface="+mn-lt"/>
              </a:rPr>
              <a:t>4 describes the interactions of  a CP odd scalar</a:t>
            </a:r>
          </a:p>
          <a:p>
            <a:pPr marL="314982" indent="-314982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1984" i="1" dirty="0">
                <a:latin typeface="+mn-lt"/>
              </a:rPr>
              <a:t>Coupling g3</a:t>
            </a:r>
            <a:r>
              <a:rPr lang="en-US" sz="1984" dirty="0">
                <a:latin typeface="+mn-lt"/>
              </a:rPr>
              <a:t> can be absorbed into </a:t>
            </a:r>
            <a:r>
              <a:rPr lang="en-US" sz="1984" i="1" dirty="0">
                <a:latin typeface="+mn-lt"/>
              </a:rPr>
              <a:t>g2</a:t>
            </a:r>
            <a:r>
              <a:rPr lang="en-US" sz="1984" dirty="0">
                <a:latin typeface="+mn-lt"/>
              </a:rPr>
              <a:t> </a:t>
            </a:r>
            <a:endParaRPr lang="en-US" sz="1984" dirty="0">
              <a:solidFill>
                <a:srgbClr val="0000FF"/>
              </a:solidFill>
            </a:endParaRPr>
          </a:p>
          <a:p>
            <a:pPr marL="314982" indent="-314982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1984" dirty="0">
                <a:latin typeface="+mn-lt"/>
              </a:rPr>
              <a:t>SM prediction, CP-conserving tree-level  interaction:</a:t>
            </a:r>
            <a:r>
              <a:rPr lang="en-US" sz="1984" i="1" dirty="0">
                <a:latin typeface="+mn-lt"/>
              </a:rPr>
              <a:t>g1</a:t>
            </a:r>
            <a:r>
              <a:rPr lang="en-US" sz="1984" dirty="0">
                <a:latin typeface="+mn-lt"/>
              </a:rPr>
              <a:t> &gt;0 and </a:t>
            </a:r>
            <a:r>
              <a:rPr lang="en-US" sz="1984" i="1" dirty="0">
                <a:latin typeface="+mn-lt"/>
              </a:rPr>
              <a:t>g</a:t>
            </a:r>
            <a:r>
              <a:rPr lang="en-US" sz="1984" baseline="-25000" dirty="0">
                <a:latin typeface="+mn-lt"/>
              </a:rPr>
              <a:t>2,3,4</a:t>
            </a:r>
            <a:r>
              <a:rPr lang="en-US" sz="1984" dirty="0">
                <a:latin typeface="+mn-lt"/>
              </a:rPr>
              <a:t> =0.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984" dirty="0">
              <a:solidFill>
                <a:srgbClr val="0000FF"/>
              </a:solidFill>
            </a:endParaRPr>
          </a:p>
        </p:txBody>
      </p:sp>
      <p:pic>
        <p:nvPicPr>
          <p:cNvPr id="58373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4311650"/>
            <a:ext cx="5329238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9838"/>
            <a:ext cx="10080625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6653213" y="3624263"/>
            <a:ext cx="2714625" cy="396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984" dirty="0">
                <a:latin typeface="+mn-lt"/>
                <a:hlinkClick r:id="rId5"/>
              </a:rPr>
              <a:t>ATL-PHYS-PUB-2013-013</a:t>
            </a:r>
            <a:endParaRPr lang="en-US" sz="1984" dirty="0">
              <a:latin typeface="+mn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2075" y="4017963"/>
            <a:ext cx="5494338" cy="396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s-IS" sz="1984" dirty="0">
                <a:latin typeface="+mn-lt"/>
              </a:rPr>
              <a:t>P</a:t>
            </a:r>
            <a:r>
              <a:rPr lang="en-US" sz="1984" dirty="0">
                <a:latin typeface="+mn-lt"/>
              </a:rPr>
              <a:t>a</a:t>
            </a:r>
            <a:r>
              <a:rPr lang="is-IS" sz="1984" dirty="0">
                <a:latin typeface="+mn-lt"/>
              </a:rPr>
              <a:t>rametrization:</a:t>
            </a:r>
          </a:p>
        </p:txBody>
      </p:sp>
      <p:sp>
        <p:nvSpPr>
          <p:cNvPr id="8" name="Rectangle 7"/>
          <p:cNvSpPr/>
          <p:nvPr/>
        </p:nvSpPr>
        <p:spPr>
          <a:xfrm>
            <a:off x="161925" y="5218113"/>
            <a:ext cx="4878388" cy="18240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s-IS" sz="1984" b="1" i="1" dirty="0">
                <a:solidFill>
                  <a:srgbClr val="FF0000"/>
                </a:solidFill>
                <a:latin typeface="+mn-lt"/>
              </a:rPr>
              <a:t>f</a:t>
            </a:r>
            <a:r>
              <a:rPr lang="is-IS" sz="1984" b="1" baseline="-25000" dirty="0">
                <a:solidFill>
                  <a:srgbClr val="FF0000"/>
                </a:solidFill>
                <a:latin typeface="+mn-lt"/>
              </a:rPr>
              <a:t>g4</a:t>
            </a:r>
            <a:r>
              <a:rPr lang="is-IS" sz="1984" b="1" dirty="0">
                <a:solidFill>
                  <a:srgbClr val="FF0000"/>
                </a:solidFill>
                <a:latin typeface="+mn-lt"/>
              </a:rPr>
              <a:t> &lt; 0.037 and </a:t>
            </a:r>
            <a:r>
              <a:rPr lang="is-IS" sz="1984" b="1" i="1" dirty="0">
                <a:solidFill>
                  <a:srgbClr val="FF0000"/>
                </a:solidFill>
                <a:latin typeface="+mn-lt"/>
              </a:rPr>
              <a:t>f</a:t>
            </a:r>
            <a:r>
              <a:rPr lang="is-IS" sz="1984" b="1" baseline="-25000" dirty="0">
                <a:solidFill>
                  <a:srgbClr val="FF0000"/>
                </a:solidFill>
                <a:latin typeface="+mn-lt"/>
              </a:rPr>
              <a:t>g2</a:t>
            </a:r>
            <a:r>
              <a:rPr lang="is-IS" sz="1984" b="1" dirty="0">
                <a:solidFill>
                  <a:srgbClr val="FF0000"/>
                </a:solidFill>
                <a:latin typeface="+mn-lt"/>
              </a:rPr>
              <a:t> &lt; 0.12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s-IS" sz="1984" dirty="0">
                <a:latin typeface="+mn-lt"/>
              </a:rPr>
              <a:t>at 95% CL for 3000 fb</a:t>
            </a:r>
            <a:r>
              <a:rPr lang="is-IS" sz="1984" baseline="30000" dirty="0">
                <a:latin typeface="+mn-lt"/>
              </a:rPr>
              <a:t>-1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s-IS" sz="1984" baseline="30000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984" dirty="0">
                <a:latin typeface="+mn-lt"/>
              </a:rPr>
              <a:t>Sensitive test of the tensor structure of the </a:t>
            </a:r>
            <a:r>
              <a:rPr lang="en-US" sz="1984" i="1" dirty="0">
                <a:latin typeface="+mn-lt"/>
              </a:rPr>
              <a:t>H </a:t>
            </a:r>
            <a:r>
              <a:rPr lang="en-US" sz="1984" dirty="0">
                <a:latin typeface="+mn-lt"/>
                <a:sym typeface="Wingdings"/>
              </a:rPr>
              <a:t></a:t>
            </a:r>
            <a:r>
              <a:rPr lang="en-US" sz="1984" i="1" dirty="0">
                <a:latin typeface="+mn-lt"/>
              </a:rPr>
              <a:t>ZZ</a:t>
            </a:r>
            <a:r>
              <a:rPr lang="en-US" sz="1984" dirty="0">
                <a:latin typeface="+mn-lt"/>
              </a:rPr>
              <a:t>* couplings a the high luminosity LHC.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s-IS" sz="1984" dirty="0">
                <a:latin typeface="+mn-lt"/>
              </a:rPr>
              <a:t> </a:t>
            </a:r>
          </a:p>
        </p:txBody>
      </p:sp>
      <p:pic>
        <p:nvPicPr>
          <p:cNvPr id="58378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713" y="4030663"/>
            <a:ext cx="4714875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0" y="-3175"/>
            <a:ext cx="10080625" cy="895350"/>
          </a:xfrm>
          <a:solidFill>
            <a:srgbClr val="0070C0"/>
          </a:solidFill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bg1"/>
                </a:solidFill>
                <a:latin typeface="+mn-lt"/>
              </a:rPr>
              <a:t>Higgs Physics at (HL-)LHC </a:t>
            </a:r>
            <a:endParaRPr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271464" y="6961981"/>
            <a:ext cx="2347912" cy="5222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</a:pPr>
            <a:fld id="{1D0CED83-7A58-BB41-BC59-60AEA3AA94CA}" type="slidenum">
              <a:rPr lang="uk-UA" altLang="en-US" sz="2400">
                <a:latin typeface="+mn-lt"/>
                <a:ea typeface="Tahoma" charset="0"/>
                <a:cs typeface="Tahoma" charset="0"/>
              </a:rPr>
              <a:pPr algn="l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uk-UA" altLang="en-US" sz="2400" dirty="0">
              <a:latin typeface="+mn-lt"/>
              <a:ea typeface="Tahoma" charset="0"/>
              <a:cs typeface="Tahoma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050" y="1133475"/>
            <a:ext cx="6791325" cy="58785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Wide range of Higgs boson couplings explored at </a:t>
            </a:r>
            <a:r>
              <a:rPr lang="en-US" sz="2000" b="1" dirty="0">
                <a:solidFill>
                  <a:srgbClr val="7030A0"/>
                </a:solidFill>
                <a:latin typeface="+mn-lt"/>
              </a:rPr>
              <a:t>LHC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Recent observation: </a:t>
            </a:r>
            <a:r>
              <a:rPr lang="en-US" sz="2000" i="1" dirty="0" err="1">
                <a:latin typeface="+mn-lt"/>
              </a:rPr>
              <a:t>ttH</a:t>
            </a:r>
            <a:r>
              <a:rPr lang="en-US" sz="2000" i="1" dirty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production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Still unobserved </a:t>
            </a:r>
            <a:r>
              <a:rPr lang="en-US" sz="2000" i="1" dirty="0">
                <a:latin typeface="+mn-lt"/>
              </a:rPr>
              <a:t>H→µµ</a:t>
            </a:r>
            <a:r>
              <a:rPr lang="en-US" sz="2000" dirty="0">
                <a:latin typeface="+mn-lt"/>
              </a:rPr>
              <a:t>, </a:t>
            </a:r>
            <a:r>
              <a:rPr lang="en-US" sz="2000" i="1" dirty="0" err="1">
                <a:latin typeface="+mn-lt"/>
              </a:rPr>
              <a:t>H</a:t>
            </a:r>
            <a:r>
              <a:rPr lang="en-US" sz="2000" i="1" dirty="0" err="1">
                <a:latin typeface="+mn-lt"/>
                <a:sym typeface="Wingdings"/>
              </a:rPr>
              <a:t>Z</a:t>
            </a:r>
            <a:r>
              <a:rPr lang="en-US" sz="2000" i="1" dirty="0" err="1">
                <a:latin typeface="Symbol" charset="2"/>
                <a:ea typeface="Symbol" charset="2"/>
                <a:cs typeface="Symbol" charset="2"/>
                <a:sym typeface="Wingdings"/>
              </a:rPr>
              <a:t>g</a:t>
            </a:r>
            <a:r>
              <a:rPr lang="en-US" sz="2000" i="1" dirty="0">
                <a:latin typeface="+mn-lt"/>
                <a:sym typeface="Wingdings"/>
              </a:rPr>
              <a:t> </a:t>
            </a:r>
            <a:r>
              <a:rPr lang="en-US" sz="2000" dirty="0">
                <a:latin typeface="+mn-lt"/>
                <a:sym typeface="Wingdings"/>
              </a:rPr>
              <a:t>decays</a:t>
            </a:r>
            <a:endParaRPr lang="en-US" sz="2000" dirty="0">
              <a:latin typeface="+mn-lt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Many measurements still </a:t>
            </a:r>
            <a:r>
              <a:rPr lang="en-US" sz="2000" b="1" dirty="0">
                <a:solidFill>
                  <a:srgbClr val="7030A0"/>
                </a:solidFill>
                <a:latin typeface="+mn-lt"/>
              </a:rPr>
              <a:t>statistically limited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US" sz="2000" b="1" dirty="0">
              <a:solidFill>
                <a:srgbClr val="0070C0"/>
              </a:solidFill>
              <a:latin typeface="+mn-lt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b="1" dirty="0">
                <a:solidFill>
                  <a:srgbClr val="C00000"/>
                </a:solidFill>
                <a:latin typeface="+mn-lt"/>
              </a:rPr>
              <a:t>Precise</a:t>
            </a:r>
            <a:r>
              <a:rPr lang="en-US" sz="20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characterization of the Higgs boson main </a:t>
            </a:r>
            <a:r>
              <a:rPr lang="en-US" sz="2000" b="1" dirty="0">
                <a:solidFill>
                  <a:srgbClr val="C00000"/>
                </a:solidFill>
                <a:latin typeface="+mn-lt"/>
              </a:rPr>
              <a:t>priority</a:t>
            </a:r>
            <a:r>
              <a:rPr lang="en-US" sz="20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of </a:t>
            </a:r>
            <a:r>
              <a:rPr lang="en-US" sz="2000" b="1" dirty="0">
                <a:solidFill>
                  <a:srgbClr val="C00000"/>
                </a:solidFill>
                <a:latin typeface="+mn-lt"/>
              </a:rPr>
              <a:t>HL-LHC</a:t>
            </a:r>
            <a:r>
              <a:rPr lang="en-US" sz="2000" dirty="0">
                <a:latin typeface="+mn-lt"/>
              </a:rPr>
              <a:t>. With L=3 ab</a:t>
            </a:r>
            <a:r>
              <a:rPr lang="en-US" sz="2000" baseline="30000" dirty="0">
                <a:latin typeface="+mn-lt"/>
              </a:rPr>
              <a:t>-1</a:t>
            </a:r>
            <a:r>
              <a:rPr lang="en-US" sz="2000" dirty="0">
                <a:latin typeface="+mn-lt"/>
              </a:rPr>
              <a:t> :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Reduced</a:t>
            </a:r>
            <a:r>
              <a:rPr lang="en-US" sz="2000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+mn-lt"/>
              </a:rPr>
              <a:t>statistical</a:t>
            </a:r>
            <a:r>
              <a:rPr lang="en-US" sz="2000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uncertainties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Reduced </a:t>
            </a:r>
            <a:r>
              <a:rPr lang="en-US" sz="2000" b="1" dirty="0">
                <a:solidFill>
                  <a:srgbClr val="0070C0"/>
                </a:solidFill>
                <a:latin typeface="+mn-lt"/>
              </a:rPr>
              <a:t>experimental </a:t>
            </a:r>
            <a:r>
              <a:rPr lang="en-US" sz="2000" dirty="0">
                <a:latin typeface="+mn-lt"/>
              </a:rPr>
              <a:t>systematic uncertainties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Reduced </a:t>
            </a:r>
            <a:r>
              <a:rPr lang="en-US" sz="2000" b="1" dirty="0">
                <a:solidFill>
                  <a:srgbClr val="0070C0"/>
                </a:solidFill>
                <a:latin typeface="+mn-lt"/>
              </a:rPr>
              <a:t>background uncertainties</a:t>
            </a:r>
            <a:r>
              <a:rPr lang="en-US" sz="2000" dirty="0">
                <a:latin typeface="+mn-lt"/>
              </a:rPr>
              <a:t> from high-statistics control regions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Crucial  to also reduce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theory </a:t>
            </a:r>
            <a:r>
              <a:rPr lang="en-US" sz="2000" dirty="0">
                <a:latin typeface="+mn-lt"/>
              </a:rPr>
              <a:t>uncertainties 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New  precision </a:t>
            </a:r>
            <a:r>
              <a:rPr lang="en-US" sz="2000" b="1" dirty="0">
                <a:solidFill>
                  <a:srgbClr val="0070C0"/>
                </a:solidFill>
                <a:latin typeface="+mn-lt"/>
              </a:rPr>
              <a:t>PDF sets </a:t>
            </a:r>
            <a:r>
              <a:rPr lang="en-US" sz="2000" dirty="0">
                <a:latin typeface="+mn-lt"/>
              </a:rPr>
              <a:t>including HL-LHC  data</a:t>
            </a:r>
          </a:p>
          <a:p>
            <a:pPr marL="1200150" lvl="2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+mn-lt"/>
              </a:rPr>
              <a:t>Exploit improved experimental precision and enhanced forward acceptance of  upgraded detectors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Increasing availability of</a:t>
            </a:r>
            <a:r>
              <a:rPr lang="en-US" sz="2000" b="1" dirty="0">
                <a:solidFill>
                  <a:srgbClr val="7030A0"/>
                </a:solidFill>
                <a:latin typeface="+mn-lt"/>
              </a:rPr>
              <a:t> higher order </a:t>
            </a:r>
            <a:r>
              <a:rPr lang="en-US" sz="2000" dirty="0">
                <a:latin typeface="+mn-lt"/>
              </a:rPr>
              <a:t>theory calculations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US" sz="2000" dirty="0">
              <a:latin typeface="+mn-lt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Crucial to also improve </a:t>
            </a:r>
            <a:r>
              <a:rPr lang="en-US" sz="2000" b="1" dirty="0">
                <a:solidFill>
                  <a:srgbClr val="7030A0"/>
                </a:solidFill>
                <a:latin typeface="+mn-lt"/>
              </a:rPr>
              <a:t>luminosity: </a:t>
            </a:r>
            <a:r>
              <a:rPr lang="en-US" sz="2000" dirty="0">
                <a:latin typeface="+mn-lt"/>
              </a:rPr>
              <a:t>aim to 1% precision</a:t>
            </a:r>
          </a:p>
        </p:txBody>
      </p:sp>
      <p:pic>
        <p:nvPicPr>
          <p:cNvPr id="1946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25" y="5221288"/>
            <a:ext cx="3487738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363" y="1071563"/>
            <a:ext cx="3370262" cy="414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xtBox 4">
            <a:hlinkClick r:id="rId5"/>
          </p:cNvPr>
          <p:cNvSpPr txBox="1">
            <a:spLocks noChangeArrowheads="1"/>
          </p:cNvSpPr>
          <p:nvPr/>
        </p:nvSpPr>
        <p:spPr bwMode="auto">
          <a:xfrm>
            <a:off x="7145338" y="819150"/>
            <a:ext cx="2308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>
                <a:latin typeface="Calibri" charset="0"/>
                <a:hlinkClick r:id="rId5"/>
              </a:rPr>
              <a:t>ATLAS-CONF-2019-005</a:t>
            </a:r>
            <a:endParaRPr lang="en-US" altLang="en-US" sz="1800">
              <a:latin typeface="Calibri" charset="0"/>
            </a:endParaRPr>
          </a:p>
        </p:txBody>
      </p:sp>
      <p:sp>
        <p:nvSpPr>
          <p:cNvPr id="19463" name="TextBox 6"/>
          <p:cNvSpPr txBox="1">
            <a:spLocks noChangeArrowheads="1"/>
          </p:cNvSpPr>
          <p:nvPr/>
        </p:nvSpPr>
        <p:spPr bwMode="auto">
          <a:xfrm>
            <a:off x="5935663" y="7223125"/>
            <a:ext cx="24209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>
                <a:latin typeface="Calibri" charset="0"/>
              </a:rPr>
              <a:t>YR2018 </a:t>
            </a:r>
            <a:r>
              <a:rPr lang="hr-HR" altLang="en-US" sz="1800">
                <a:latin typeface="Calibri" charset="0"/>
                <a:hlinkClick r:id="rId6"/>
              </a:rPr>
              <a:t>1902.00134</a:t>
            </a:r>
            <a:endParaRPr lang="hr-HR" altLang="en-US" sz="1800">
              <a:latin typeface="Calibri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7625" y="-9307"/>
            <a:ext cx="10080625" cy="896938"/>
          </a:xfrm>
          <a:solidFill>
            <a:srgbClr val="0070C0"/>
          </a:solidFill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bg1"/>
                </a:solidFill>
                <a:latin typeface="+mn-lt"/>
              </a:rPr>
              <a:t>Higgs </a:t>
            </a:r>
            <a:r>
              <a:rPr lang="en-US" sz="3200" b="1" dirty="0" err="1">
                <a:solidFill>
                  <a:schemeClr val="bg1"/>
                </a:solidFill>
                <a:latin typeface="+mn-lt"/>
              </a:rPr>
              <a:t>measurements@HL-LHC</a:t>
            </a:r>
            <a:r>
              <a:rPr lang="en-US" sz="3200" b="1" dirty="0">
                <a:solidFill>
                  <a:schemeClr val="bg1"/>
                </a:solidFill>
                <a:latin typeface="+mn-lt"/>
              </a:rPr>
              <a:t> : methods</a:t>
            </a:r>
            <a:endParaRPr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150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603794" y="7154863"/>
            <a:ext cx="2347912" cy="5222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024776-F891-2249-A1D6-D4B605AFC5FF}" type="slidenum">
              <a:rPr lang="uk-UA" altLang="en-US" sz="2400">
                <a:latin typeface="+mn-lt"/>
                <a:ea typeface="Tahoma" charset="0"/>
                <a:cs typeface="Tahoma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uk-UA" altLang="en-US" sz="2400" dirty="0">
              <a:latin typeface="+mn-lt"/>
              <a:ea typeface="Tahoma" charset="0"/>
              <a:cs typeface="Tahoma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8431" y="980620"/>
            <a:ext cx="1001945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+mn-lt"/>
              </a:rPr>
              <a:t>Recent new projections  in the Yellow Report </a:t>
            </a:r>
            <a:r>
              <a:rPr lang="hr-HR" sz="2000" dirty="0">
                <a:latin typeface="+mn-lt"/>
                <a:hlinkClick r:id="rId3" tooltip="pippo"/>
              </a:rPr>
              <a:t>1902.00134</a:t>
            </a:r>
            <a:endParaRPr lang="hr-HR" sz="2000" dirty="0"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US" sz="2000" b="1" dirty="0">
              <a:latin typeface="+mn-lt"/>
            </a:endParaRPr>
          </a:p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b="1" dirty="0">
                <a:latin typeface="+mn-lt"/>
              </a:rPr>
              <a:t>Extrapolations from Run 2 data to 3 ab</a:t>
            </a:r>
            <a:r>
              <a:rPr lang="en-US" sz="2000" b="1" baseline="30000" dirty="0">
                <a:latin typeface="+mn-lt"/>
              </a:rPr>
              <a:t>-1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b="1" dirty="0">
                <a:solidFill>
                  <a:srgbClr val="7030A0"/>
                </a:solidFill>
                <a:latin typeface="+mn-lt"/>
              </a:rPr>
              <a:t>Efficiencies, resolutions, fake rates </a:t>
            </a:r>
            <a:r>
              <a:rPr lang="en-US" sz="2000" dirty="0">
                <a:latin typeface="+mn-lt"/>
              </a:rPr>
              <a:t>assumed </a:t>
            </a:r>
            <a:r>
              <a:rPr lang="en-US" sz="2000" b="1" dirty="0">
                <a:solidFill>
                  <a:srgbClr val="7030A0"/>
                </a:solidFill>
                <a:latin typeface="+mn-lt"/>
              </a:rPr>
              <a:t>unchanged</a:t>
            </a:r>
            <a:r>
              <a:rPr lang="en-US" sz="2000" dirty="0">
                <a:latin typeface="+mn-lt"/>
              </a:rPr>
              <a:t> from the Run 2 values</a:t>
            </a:r>
          </a:p>
          <a:p>
            <a:pPr marL="1257300" lvl="2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assumption is that upgraded detectors compensate pileup effects</a:t>
            </a:r>
          </a:p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000" b="1" dirty="0">
                <a:latin typeface="+mn-lt"/>
              </a:rPr>
              <a:t>Analysis of simulated samples with HL-LHC conditions</a:t>
            </a: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Number of pileup interactions </a:t>
            </a:r>
            <a:r>
              <a:rPr lang="en-US" sz="2000" b="1" dirty="0">
                <a:solidFill>
                  <a:srgbClr val="0070C0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000" b="1" dirty="0">
                <a:solidFill>
                  <a:srgbClr val="0070C0"/>
                </a:solidFill>
                <a:latin typeface="+mn-lt"/>
              </a:rPr>
              <a:t>=200 </a:t>
            </a: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solidFill>
                  <a:srgbClr val="0070C0"/>
                </a:solidFill>
                <a:latin typeface="+mn-lt"/>
              </a:rPr>
              <a:t>Upgraded detectors</a:t>
            </a: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Performed for new analysis  or significantly improved analysis  </a:t>
            </a:r>
            <a:r>
              <a:rPr lang="en-US" sz="2000" dirty="0" err="1">
                <a:latin typeface="+mn-lt"/>
              </a:rPr>
              <a:t>wrt</a:t>
            </a:r>
            <a:r>
              <a:rPr lang="en-US" sz="2000" dirty="0">
                <a:latin typeface="+mn-lt"/>
              </a:rPr>
              <a:t> Run2 ones</a:t>
            </a:r>
          </a:p>
          <a:p>
            <a:pPr marL="1257300" lvl="2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US" sz="2000" dirty="0">
              <a:latin typeface="+mn-lt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Main scenario in YR for systematic uncertainties (S2):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Most </a:t>
            </a:r>
            <a:r>
              <a:rPr lang="en-US" sz="2000" b="1" dirty="0">
                <a:solidFill>
                  <a:srgbClr val="0070C0"/>
                </a:solidFill>
                <a:latin typeface="+mn-lt"/>
              </a:rPr>
              <a:t>theoretical uncertainties </a:t>
            </a:r>
            <a:r>
              <a:rPr lang="en-US" sz="2000" dirty="0">
                <a:latin typeface="+mn-lt"/>
              </a:rPr>
              <a:t>scaled down by </a:t>
            </a:r>
            <a:r>
              <a:rPr lang="en-US" sz="2000" b="1" dirty="0">
                <a:latin typeface="+mn-lt"/>
              </a:rPr>
              <a:t>a </a:t>
            </a:r>
            <a:r>
              <a:rPr lang="en-US" sz="2000" b="1" dirty="0">
                <a:solidFill>
                  <a:srgbClr val="0070C0"/>
                </a:solidFill>
                <a:latin typeface="+mn-lt"/>
              </a:rPr>
              <a:t>factor </a:t>
            </a:r>
            <a:r>
              <a:rPr lang="en-US" sz="2000" b="1" dirty="0" smtClean="0">
                <a:solidFill>
                  <a:srgbClr val="0070C0"/>
                </a:solidFill>
                <a:latin typeface="+mn-lt"/>
              </a:rPr>
              <a:t>½</a:t>
            </a:r>
          </a:p>
          <a:p>
            <a:pPr marL="1200150" lvl="2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/>
              <a:t>f</a:t>
            </a:r>
            <a:r>
              <a:rPr lang="en-US" sz="2000" dirty="0" smtClean="0"/>
              <a:t>rom improvements </a:t>
            </a:r>
            <a:r>
              <a:rPr lang="en-US" sz="2000" dirty="0"/>
              <a:t>in the PDFs and a more accurate account </a:t>
            </a:r>
            <a:r>
              <a:rPr lang="en-US" sz="2000" dirty="0" smtClean="0"/>
              <a:t>of correlations</a:t>
            </a:r>
            <a:endParaRPr lang="en-US" sz="2000" b="1" dirty="0">
              <a:solidFill>
                <a:srgbClr val="0070C0"/>
              </a:solidFill>
              <a:latin typeface="+mn-lt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b="1" dirty="0">
                <a:solidFill>
                  <a:srgbClr val="0070C0"/>
                </a:solidFill>
                <a:latin typeface="+mn-lt"/>
              </a:rPr>
              <a:t>experimental uncertainties scaled </a:t>
            </a:r>
            <a:r>
              <a:rPr lang="en-US" sz="2000" dirty="0">
                <a:latin typeface="+mn-lt"/>
              </a:rPr>
              <a:t>down by √L until they reach a defined lower </a:t>
            </a:r>
            <a:r>
              <a:rPr lang="en-US" sz="2000" dirty="0" smtClean="0">
                <a:latin typeface="+mn-lt"/>
              </a:rPr>
              <a:t>limit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US" sz="2000" dirty="0">
              <a:latin typeface="+mn-lt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Scenario for comparison: using Run 2 systematic uncertainties (S1)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In all cases uncertainties due to the finite number of simulated events are neglected</a:t>
            </a:r>
          </a:p>
        </p:txBody>
      </p:sp>
      <p:pic>
        <p:nvPicPr>
          <p:cNvPr id="21508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386" y="6493578"/>
            <a:ext cx="45148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TextBox 6"/>
          <p:cNvSpPr txBox="1">
            <a:spLocks noChangeArrowheads="1"/>
          </p:cNvSpPr>
          <p:nvPr/>
        </p:nvSpPr>
        <p:spPr bwMode="auto">
          <a:xfrm>
            <a:off x="203994" y="6769894"/>
            <a:ext cx="4860925" cy="646113"/>
          </a:xfrm>
          <a:prstGeom prst="rect">
            <a:avLst/>
          </a:prstGeom>
          <a:noFill/>
          <a:ln w="3175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>
                <a:latin typeface="Calibri" charset="0"/>
              </a:rPr>
              <a:t>Example: </a:t>
            </a:r>
          </a:p>
          <a:p>
            <a:pPr eaLnBrk="1" hangingPunct="1">
              <a:spcAft>
                <a:spcPct val="0"/>
              </a:spcAft>
            </a:pPr>
            <a:r>
              <a:rPr lang="en-US" altLang="en-US" sz="1800">
                <a:latin typeface="Calibri" charset="0"/>
              </a:rPr>
              <a:t>Jet systematics uncertainties expected at HL-LHC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-41275" y="23813"/>
            <a:ext cx="10080625" cy="895350"/>
          </a:xfrm>
          <a:solidFill>
            <a:srgbClr val="0070C0"/>
          </a:solidFill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bg1"/>
                </a:solidFill>
                <a:latin typeface="+mn-lt"/>
              </a:rPr>
              <a:t>Higgs couplings: single channels </a:t>
            </a:r>
            <a:endParaRPr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0813" y="1084263"/>
            <a:ext cx="6586537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Projection of combined measurements of Higgs boson couplings using data collected in Run2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main production:  </a:t>
            </a:r>
            <a:r>
              <a:rPr lang="en-US" sz="2000" b="1" dirty="0" err="1">
                <a:latin typeface="+mn-lt"/>
              </a:rPr>
              <a:t>ggF</a:t>
            </a:r>
            <a:r>
              <a:rPr lang="en-US" sz="2000" b="1" dirty="0">
                <a:latin typeface="+mn-lt"/>
              </a:rPr>
              <a:t>, VBF, VH, </a:t>
            </a:r>
            <a:r>
              <a:rPr lang="en-US" sz="2000" b="1" i="1" dirty="0" err="1">
                <a:latin typeface="+mn-lt"/>
              </a:rPr>
              <a:t>ttH</a:t>
            </a:r>
            <a:endParaRPr lang="en-US" sz="2000" b="1" i="1" dirty="0">
              <a:latin typeface="+mn-lt"/>
            </a:endParaRP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decay modes: </a:t>
            </a:r>
            <a:r>
              <a:rPr lang="en-US" sz="2000" b="1" i="1" dirty="0" err="1">
                <a:latin typeface="+mn-lt"/>
              </a:rPr>
              <a:t>γγ</a:t>
            </a:r>
            <a:r>
              <a:rPr lang="en-US" sz="2000" b="1" i="1" dirty="0">
                <a:latin typeface="+mn-lt"/>
              </a:rPr>
              <a:t>, ZZ, WW, bb, </a:t>
            </a:r>
            <a:r>
              <a:rPr lang="en-US" sz="2000" b="1" i="1" dirty="0" err="1">
                <a:latin typeface="+mn-lt"/>
              </a:rPr>
              <a:t>ττ</a:t>
            </a:r>
            <a:r>
              <a:rPr lang="en-US" sz="2000" b="1" i="1" dirty="0">
                <a:latin typeface="+mn-lt"/>
              </a:rPr>
              <a:t>, µµ, </a:t>
            </a:r>
            <a:r>
              <a:rPr lang="en-US" sz="2000" b="1" i="1" dirty="0" err="1">
                <a:latin typeface="+mn-lt"/>
              </a:rPr>
              <a:t>Zγ</a:t>
            </a:r>
            <a:endParaRPr lang="en-US" sz="2000" b="1" i="1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latin typeface="+mn-lt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Most channels dominated by </a:t>
            </a:r>
            <a:r>
              <a:rPr lang="en-US" sz="2000" b="1" dirty="0">
                <a:solidFill>
                  <a:srgbClr val="7030A0"/>
                </a:solidFill>
                <a:latin typeface="+mn-lt"/>
              </a:rPr>
              <a:t>systematic uncertainties</a:t>
            </a:r>
            <a:r>
              <a:rPr lang="en-US" sz="2000" dirty="0">
                <a:latin typeface="+mn-lt"/>
              </a:rPr>
              <a:t>: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exception: </a:t>
            </a:r>
            <a:r>
              <a:rPr lang="en-US" sz="2000" i="1" dirty="0" err="1">
                <a:latin typeface="+mn-lt"/>
              </a:rPr>
              <a:t>ttH</a:t>
            </a:r>
            <a:r>
              <a:rPr lang="en-US" sz="2000" i="1" dirty="0">
                <a:latin typeface="+mn-lt"/>
              </a:rPr>
              <a:t>, </a:t>
            </a:r>
            <a:r>
              <a:rPr lang="en-US" sz="2000" i="1" dirty="0" err="1">
                <a:latin typeface="+mn-lt"/>
              </a:rPr>
              <a:t>H</a:t>
            </a:r>
            <a:r>
              <a:rPr lang="en-US" sz="2000" i="1" dirty="0" err="1">
                <a:latin typeface="+mn-lt"/>
                <a:sym typeface="Wingdings"/>
              </a:rPr>
              <a:t></a:t>
            </a:r>
            <a:r>
              <a:rPr lang="en-US" sz="2000" i="1" dirty="0" err="1">
                <a:latin typeface="Symbol" charset="2"/>
                <a:ea typeface="Symbol" charset="2"/>
                <a:cs typeface="Symbol" charset="2"/>
              </a:rPr>
              <a:t>gg</a:t>
            </a:r>
            <a:r>
              <a:rPr lang="en-US" sz="2000" i="1" dirty="0">
                <a:latin typeface="+mn-lt"/>
              </a:rPr>
              <a:t>, ZZ</a:t>
            </a:r>
            <a:r>
              <a:rPr lang="en-US" sz="2000" dirty="0">
                <a:latin typeface="+mn-lt"/>
              </a:rPr>
              <a:t> and  </a:t>
            </a:r>
            <a:r>
              <a:rPr lang="en-US" sz="2000" i="1" dirty="0">
                <a:latin typeface="+mn-lt"/>
              </a:rPr>
              <a:t>VH, H</a:t>
            </a:r>
            <a:r>
              <a:rPr lang="en-US" sz="2000" i="1" dirty="0">
                <a:latin typeface="+mn-lt"/>
                <a:sym typeface="Wingdings"/>
              </a:rPr>
              <a:t></a:t>
            </a:r>
            <a:r>
              <a:rPr lang="en-US" sz="2000" i="1" dirty="0">
                <a:latin typeface="+mn-lt"/>
              </a:rPr>
              <a:t>ZZ,</a:t>
            </a:r>
            <a:r>
              <a:rPr lang="en-US" sz="2000" i="1" dirty="0">
                <a:latin typeface="Symbol" charset="2"/>
                <a:ea typeface="Symbol" charset="2"/>
                <a:cs typeface="Symbol" charset="2"/>
              </a:rPr>
              <a:t> gg</a:t>
            </a:r>
            <a:endParaRPr lang="en-US" sz="2000" i="1" dirty="0"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b="1" dirty="0">
                <a:solidFill>
                  <a:srgbClr val="0070C0"/>
                </a:solidFill>
                <a:latin typeface="+mn-lt"/>
                <a:sym typeface="Wingdings"/>
              </a:rPr>
              <a:t>Rare </a:t>
            </a:r>
            <a:r>
              <a:rPr lang="en-US" sz="2000" b="1" dirty="0" err="1">
                <a:solidFill>
                  <a:srgbClr val="0070C0"/>
                </a:solidFill>
                <a:latin typeface="+mn-lt"/>
              </a:rPr>
              <a:t>H</a:t>
            </a:r>
            <a:r>
              <a:rPr lang="en-US" sz="2000" b="1" dirty="0" err="1">
                <a:solidFill>
                  <a:srgbClr val="0070C0"/>
                </a:solidFill>
                <a:latin typeface="+mn-lt"/>
                <a:sym typeface="Wingdings"/>
              </a:rPr>
              <a:t></a:t>
            </a:r>
            <a:r>
              <a:rPr lang="en-US" sz="2000" b="1" dirty="0" err="1">
                <a:solidFill>
                  <a:srgbClr val="0070C0"/>
                </a:solidFill>
                <a:latin typeface="Symbol" charset="2"/>
                <a:ea typeface="Symbol" charset="2"/>
                <a:cs typeface="Symbol" charset="2"/>
                <a:sym typeface="Wingdings"/>
              </a:rPr>
              <a:t>mm</a:t>
            </a:r>
            <a:r>
              <a:rPr lang="en-US" sz="2000" b="1" dirty="0">
                <a:solidFill>
                  <a:srgbClr val="0070C0"/>
                </a:solidFill>
                <a:latin typeface="+mn-lt"/>
                <a:sym typeface="Wingdings"/>
              </a:rPr>
              <a:t> </a:t>
            </a:r>
            <a:r>
              <a:rPr lang="en-US" sz="2000" dirty="0">
                <a:latin typeface="+mn-lt"/>
                <a:sym typeface="Wingdings"/>
              </a:rPr>
              <a:t> decay mode expected to be </a:t>
            </a:r>
            <a:r>
              <a:rPr lang="en-US" sz="2000" b="1" dirty="0">
                <a:solidFill>
                  <a:srgbClr val="0070C0"/>
                </a:solidFill>
                <a:latin typeface="+mn-lt"/>
                <a:sym typeface="Wingdings"/>
              </a:rPr>
              <a:t>observed</a:t>
            </a:r>
          </a:p>
          <a:p>
            <a:pPr marL="800100" lvl="1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  <a:sym typeface="Wingdings"/>
              </a:rPr>
              <a:t>and  precisely measured!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b="1" dirty="0">
                <a:solidFill>
                  <a:srgbClr val="0070C0"/>
                </a:solidFill>
                <a:latin typeface="+mn-lt"/>
              </a:rPr>
              <a:t>Expected evidence  </a:t>
            </a:r>
            <a:r>
              <a:rPr lang="en-US" sz="2000" dirty="0">
                <a:latin typeface="+mn-lt"/>
              </a:rPr>
              <a:t>for rare </a:t>
            </a:r>
            <a:r>
              <a:rPr lang="en-US" sz="2000" b="1" dirty="0" err="1">
                <a:solidFill>
                  <a:srgbClr val="0070C0"/>
                </a:solidFill>
                <a:latin typeface="+mn-lt"/>
              </a:rPr>
              <a:t>H</a:t>
            </a:r>
            <a:r>
              <a:rPr lang="en-US" sz="2000" b="1" dirty="0" err="1">
                <a:solidFill>
                  <a:srgbClr val="0070C0"/>
                </a:solidFill>
                <a:latin typeface="+mn-lt"/>
                <a:sym typeface="Wingdings"/>
              </a:rPr>
              <a:t></a:t>
            </a:r>
            <a:r>
              <a:rPr lang="en-US" sz="2000" b="1" dirty="0" err="1">
                <a:solidFill>
                  <a:srgbClr val="0070C0"/>
                </a:solidFill>
                <a:latin typeface="+mn-lt"/>
              </a:rPr>
              <a:t>Z</a:t>
            </a:r>
            <a:r>
              <a:rPr lang="en-US" sz="2000" b="1" dirty="0" err="1">
                <a:solidFill>
                  <a:srgbClr val="0070C0"/>
                </a:solidFill>
                <a:latin typeface="Symbol" charset="2"/>
                <a:ea typeface="Symbol" charset="2"/>
                <a:cs typeface="Symbol" charset="2"/>
                <a:sym typeface="Wingdings"/>
              </a:rPr>
              <a:t>g</a:t>
            </a:r>
            <a:r>
              <a:rPr lang="en-US" sz="2000" b="1" dirty="0">
                <a:solidFill>
                  <a:srgbClr val="0070C0"/>
                </a:solidFill>
                <a:latin typeface="+mn-lt"/>
                <a:sym typeface="Wingdings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decay </a:t>
            </a:r>
            <a:endParaRPr lang="en-US" sz="2000" b="1" dirty="0">
              <a:latin typeface="+mn-lt"/>
            </a:endParaRPr>
          </a:p>
        </p:txBody>
      </p:sp>
      <p:pic>
        <p:nvPicPr>
          <p:cNvPr id="23556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53013"/>
            <a:ext cx="3805238" cy="235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488" y="4919663"/>
            <a:ext cx="3835400" cy="259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950" y="1266825"/>
            <a:ext cx="3260725" cy="304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706" y="4254500"/>
            <a:ext cx="2979738" cy="309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0" name="TextBox 10"/>
          <p:cNvSpPr txBox="1">
            <a:spLocks noChangeArrowheads="1"/>
          </p:cNvSpPr>
          <p:nvPr/>
        </p:nvSpPr>
        <p:spPr bwMode="auto">
          <a:xfrm>
            <a:off x="7715250" y="919163"/>
            <a:ext cx="2095500" cy="368300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>
                <a:solidFill>
                  <a:srgbClr val="0070C0"/>
                </a:solidFill>
                <a:latin typeface="Calibri" charset="0"/>
              </a:rPr>
              <a:t>YR2018 </a:t>
            </a:r>
            <a:r>
              <a:rPr lang="hr-HR" altLang="en-US" sz="1800">
                <a:solidFill>
                  <a:srgbClr val="0070C0"/>
                </a:solidFill>
                <a:latin typeface="Calibri" charset="0"/>
                <a:hlinkClick r:id="rId7"/>
              </a:rPr>
              <a:t>1902.00134</a:t>
            </a:r>
            <a:endParaRPr lang="hr-HR" altLang="en-US" sz="1800">
              <a:solidFill>
                <a:srgbClr val="0070C0"/>
              </a:solidFill>
              <a:latin typeface="Calibri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76059" y="5208817"/>
            <a:ext cx="853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H</a:t>
            </a:r>
            <a:r>
              <a:rPr lang="en-US" b="1" dirty="0" err="1">
                <a:solidFill>
                  <a:srgbClr val="FF0000"/>
                </a:solidFill>
                <a:sym typeface="Wingdings"/>
              </a:rPr>
              <a:t></a:t>
            </a:r>
            <a:r>
              <a:rPr lang="en-US" b="1" i="1" dirty="0" err="1">
                <a:solidFill>
                  <a:srgbClr val="FF0000"/>
                </a:solidFill>
              </a:rPr>
              <a:t>γγ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932323" y="5208817"/>
            <a:ext cx="541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ttH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84635" y="2244765"/>
            <a:ext cx="119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VH,H</a:t>
            </a:r>
            <a:r>
              <a:rPr lang="en-US" b="1" dirty="0" err="1">
                <a:solidFill>
                  <a:srgbClr val="FF0000"/>
                </a:solidFill>
                <a:sym typeface="Wingdings"/>
              </a:rPr>
              <a:t></a:t>
            </a:r>
            <a:r>
              <a:rPr lang="en-US" b="1" i="1" dirty="0" err="1">
                <a:solidFill>
                  <a:srgbClr val="FF0000"/>
                </a:solidFill>
                <a:sym typeface="Wingdings"/>
              </a:rPr>
              <a:t>bb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165328" y="5225390"/>
            <a:ext cx="830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 H</a:t>
            </a:r>
            <a:r>
              <a:rPr lang="en-US" b="1">
                <a:solidFill>
                  <a:srgbClr val="FF0000"/>
                </a:solidFill>
                <a:sym typeface="Wingdings"/>
              </a:rPr>
              <a:t>ZZ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355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688532" y="7174706"/>
            <a:ext cx="2347912" cy="5222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3344932-6B87-F240-98CC-FC717D407F27}" type="slidenum">
              <a:rPr lang="uk-UA" altLang="en-US" sz="2400">
                <a:latin typeface="+mn-lt"/>
                <a:ea typeface="Tahoma" charset="0"/>
                <a:cs typeface="Tahoma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uk-UA" altLang="en-US" sz="2400" dirty="0">
              <a:latin typeface="+mn-lt"/>
              <a:ea typeface="Tahoma" charset="0"/>
              <a:cs typeface="Tahoma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2700" y="41275"/>
            <a:ext cx="10080625" cy="895350"/>
          </a:xfrm>
          <a:solidFill>
            <a:srgbClr val="0070C0"/>
          </a:solidFill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bg1"/>
                </a:solidFill>
                <a:latin typeface="+mn-lt"/>
              </a:rPr>
              <a:t> Combined Higgs cross section and BR measurements</a:t>
            </a:r>
            <a:endParaRPr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934066A-1B21-4443-9EED-1480832AC4B2}" type="slidenum">
              <a:rPr lang="uk-UA" altLang="en-US" sz="2400">
                <a:latin typeface="+mn-lt"/>
                <a:ea typeface="Tahoma" charset="0"/>
                <a:cs typeface="Tahoma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uk-UA" altLang="en-US" sz="2400" dirty="0">
              <a:latin typeface="+mn-lt"/>
              <a:ea typeface="Tahoma" charset="0"/>
              <a:cs typeface="Tahoma" charset="0"/>
            </a:endParaRPr>
          </a:p>
        </p:txBody>
      </p:sp>
      <p:pic>
        <p:nvPicPr>
          <p:cNvPr id="25603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1027113"/>
            <a:ext cx="4038600" cy="453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675" y="1000125"/>
            <a:ext cx="3975100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Rectangle 12"/>
          <p:cNvSpPr>
            <a:spLocks noChangeArrowheads="1"/>
          </p:cNvSpPr>
          <p:nvPr/>
        </p:nvSpPr>
        <p:spPr bwMode="auto">
          <a:xfrm>
            <a:off x="1057275" y="5946775"/>
            <a:ext cx="7094538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en-US" altLang="en-US" sz="2400" b="1">
                <a:solidFill>
                  <a:srgbClr val="0070C0"/>
                </a:solidFill>
                <a:latin typeface="Calibri" charset="0"/>
              </a:rPr>
              <a:t>BR H</a:t>
            </a:r>
            <a:r>
              <a:rPr lang="en-US" altLang="en-US" sz="2400" b="1">
                <a:solidFill>
                  <a:srgbClr val="0070C0"/>
                </a:solidFill>
                <a:latin typeface="Calibri" charset="0"/>
                <a:sym typeface="Wingdings" charset="2"/>
              </a:rPr>
              <a:t></a:t>
            </a:r>
            <a:r>
              <a:rPr lang="en-US" altLang="en-US" sz="2400" b="1">
                <a:solidFill>
                  <a:srgbClr val="0070C0"/>
                </a:solidFill>
                <a:latin typeface="Calibri" charset="0"/>
              </a:rPr>
              <a:t>µµ </a:t>
            </a:r>
            <a:r>
              <a:rPr lang="en-US" altLang="en-US" sz="2400">
                <a:latin typeface="Calibri" charset="0"/>
              </a:rPr>
              <a:t>and </a:t>
            </a:r>
            <a:r>
              <a:rPr lang="en-US" altLang="en-US" sz="2400" b="1">
                <a:solidFill>
                  <a:srgbClr val="0070C0"/>
                </a:solidFill>
                <a:latin typeface="Calibri" charset="0"/>
              </a:rPr>
              <a:t>BR H</a:t>
            </a:r>
            <a:r>
              <a:rPr lang="en-US" altLang="en-US" sz="2400" b="1">
                <a:solidFill>
                  <a:srgbClr val="0070C0"/>
                </a:solidFill>
                <a:latin typeface="Calibri" charset="0"/>
                <a:sym typeface="Wingdings" charset="2"/>
              </a:rPr>
              <a:t></a:t>
            </a:r>
            <a:r>
              <a:rPr lang="en-US" altLang="en-US" sz="2400" b="1">
                <a:solidFill>
                  <a:srgbClr val="0070C0"/>
                </a:solidFill>
                <a:latin typeface="Calibri" charset="0"/>
              </a:rPr>
              <a:t>Zγ </a:t>
            </a:r>
            <a:r>
              <a:rPr lang="en-US" altLang="en-US" sz="2400">
                <a:latin typeface="Calibri" charset="0"/>
              </a:rPr>
              <a:t>statistically limited</a:t>
            </a:r>
          </a:p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en-US" altLang="en-US" sz="2400">
                <a:latin typeface="Calibri" charset="0"/>
              </a:rPr>
              <a:t>Other branching ratios and cross sections dominated by </a:t>
            </a:r>
            <a:r>
              <a:rPr lang="en-US" altLang="en-US" sz="2400" b="1">
                <a:solidFill>
                  <a:srgbClr val="0070C0"/>
                </a:solidFill>
                <a:latin typeface="Calibri" charset="0"/>
              </a:rPr>
              <a:t>theoretical</a:t>
            </a:r>
            <a:r>
              <a:rPr lang="en-US" altLang="en-US" sz="2400">
                <a:latin typeface="Calibri" charset="0"/>
              </a:rPr>
              <a:t> uncertainties</a:t>
            </a:r>
          </a:p>
        </p:txBody>
      </p:sp>
      <p:sp>
        <p:nvSpPr>
          <p:cNvPr id="25606" name="TextBox 10"/>
          <p:cNvSpPr txBox="1">
            <a:spLocks noChangeArrowheads="1"/>
          </p:cNvSpPr>
          <p:nvPr/>
        </p:nvSpPr>
        <p:spPr bwMode="auto">
          <a:xfrm>
            <a:off x="7816850" y="5762625"/>
            <a:ext cx="2093913" cy="369888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>
                <a:solidFill>
                  <a:srgbClr val="0070C0"/>
                </a:solidFill>
                <a:latin typeface="Calibri" charset="0"/>
              </a:rPr>
              <a:t>YR2018 </a:t>
            </a:r>
            <a:r>
              <a:rPr lang="hr-HR" altLang="en-US" sz="1800">
                <a:solidFill>
                  <a:srgbClr val="0070C0"/>
                </a:solidFill>
                <a:latin typeface="Calibri" charset="0"/>
                <a:hlinkClick r:id="rId5"/>
              </a:rPr>
              <a:t>1902.00134</a:t>
            </a:r>
            <a:endParaRPr lang="hr-HR" altLang="en-US" sz="1800">
              <a:solidFill>
                <a:srgbClr val="0070C0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10080625" cy="895350"/>
          </a:xfrm>
          <a:solidFill>
            <a:srgbClr val="0070C0"/>
          </a:solidFill>
          <a:ln w="22225">
            <a:solidFill>
              <a:schemeClr val="accent1"/>
            </a:solidFill>
          </a:ln>
        </p:spPr>
        <p:txBody>
          <a:bodyPr/>
          <a:lstStyle/>
          <a:p>
            <a:pPr algn="l"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+mn-lt"/>
              </a:rPr>
              <a:t>        Combined </a:t>
            </a:r>
            <a:r>
              <a:rPr lang="en-US" sz="3200" b="1" dirty="0">
                <a:solidFill>
                  <a:schemeClr val="bg1"/>
                </a:solidFill>
                <a:latin typeface="+mn-lt"/>
              </a:rPr>
              <a:t>Higgs coupling measurements</a:t>
            </a:r>
            <a:endParaRPr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7650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607300" y="7091363"/>
            <a:ext cx="2347912" cy="5222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968C6D-5F12-FB4E-8622-E2F3D3172C9E}" type="slidenum">
              <a:rPr lang="uk-UA" altLang="en-US" sz="2400" smtClean="0">
                <a:latin typeface="+mn-lt"/>
                <a:ea typeface="Tahoma" charset="0"/>
                <a:cs typeface="Tahoma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uk-UA" altLang="en-US" sz="2400" dirty="0">
              <a:latin typeface="+mn-lt"/>
              <a:ea typeface="Tahoma" charset="0"/>
              <a:cs typeface="Tahoma" charset="0"/>
            </a:endParaRPr>
          </a:p>
        </p:txBody>
      </p:sp>
      <p:pic>
        <p:nvPicPr>
          <p:cNvPr id="27651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69" y="2250311"/>
            <a:ext cx="3828008" cy="4135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9455" y="1901173"/>
            <a:ext cx="4071170" cy="4389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79077" y="6457752"/>
            <a:ext cx="50387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2000" dirty="0">
                <a:latin typeface="Calibri" charset="0"/>
              </a:rPr>
              <a:t>Uncertainties on the </a:t>
            </a:r>
            <a:r>
              <a:rPr lang="en-US" altLang="en-US" sz="2000" dirty="0" err="1">
                <a:latin typeface="Calibri" charset="0"/>
              </a:rPr>
              <a:t>κ's</a:t>
            </a:r>
            <a:r>
              <a:rPr lang="en-US" altLang="en-US" sz="2000" dirty="0">
                <a:latin typeface="Calibri" charset="0"/>
              </a:rPr>
              <a:t> </a:t>
            </a:r>
            <a:r>
              <a:rPr lang="en-US" altLang="en-US" sz="2000" b="1" dirty="0">
                <a:solidFill>
                  <a:srgbClr val="FF0000"/>
                </a:solidFill>
                <a:latin typeface="Calibri" charset="0"/>
              </a:rPr>
              <a:t>2-5%</a:t>
            </a:r>
            <a:r>
              <a:rPr lang="en-US" altLang="en-US" sz="2000" dirty="0">
                <a:latin typeface="Calibri" charset="0"/>
              </a:rPr>
              <a:t>, apart from </a:t>
            </a:r>
            <a:r>
              <a:rPr lang="en-US" altLang="en-US" sz="2000" dirty="0" err="1">
                <a:latin typeface="Calibri" charset="0"/>
              </a:rPr>
              <a:t>Zγ</a:t>
            </a:r>
            <a:r>
              <a:rPr lang="en-US" altLang="en-US" sz="2000" dirty="0">
                <a:latin typeface="Calibri" charset="0"/>
              </a:rPr>
              <a:t>. Mostly limited by theoretical uncertainties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5141893" y="6375515"/>
            <a:ext cx="508874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marL="342900" indent="-342900" eaLnBrk="1" hangingPunct="1">
              <a:spcAft>
                <a:spcPct val="0"/>
              </a:spcAft>
              <a:buFont typeface="Arial" charset="0"/>
              <a:buChar char="•"/>
            </a:pPr>
            <a:r>
              <a:rPr lang="en-US" altLang="en-US" sz="2000" dirty="0">
                <a:latin typeface="Calibri" charset="0"/>
              </a:rPr>
              <a:t>Uncertainties on </a:t>
            </a:r>
            <a:r>
              <a:rPr lang="en-US" altLang="en-US" sz="2000" dirty="0" err="1" smtClean="0">
                <a:latin typeface="Calibri" charset="0"/>
              </a:rPr>
              <a:t>λ</a:t>
            </a:r>
            <a:r>
              <a:rPr lang="en-US" altLang="en-US" sz="2000" baseline="-25000" dirty="0" err="1" smtClean="0">
                <a:latin typeface="Calibri" charset="0"/>
              </a:rPr>
              <a:t>ij</a:t>
            </a:r>
            <a:r>
              <a:rPr lang="en-US" altLang="en-US" sz="2000" dirty="0" smtClean="0">
                <a:latin typeface="Calibri" charset="0"/>
              </a:rPr>
              <a:t> </a:t>
            </a:r>
            <a:r>
              <a:rPr lang="en-US" altLang="en-US" sz="2000" b="1" dirty="0">
                <a:solidFill>
                  <a:srgbClr val="FF0000"/>
                </a:solidFill>
                <a:latin typeface="Calibri" charset="0"/>
              </a:rPr>
              <a:t>1.5-4%, </a:t>
            </a:r>
            <a:r>
              <a:rPr lang="en-US" altLang="en-US" sz="2000" b="1" dirty="0" smtClean="0">
                <a:solidFill>
                  <a:srgbClr val="FF0000"/>
                </a:solidFill>
                <a:latin typeface="Calibri" charset="0"/>
              </a:rPr>
              <a:t>   </a:t>
            </a:r>
            <a:r>
              <a:rPr lang="en-US" altLang="en-US" sz="2000" dirty="0" smtClean="0">
                <a:latin typeface="Calibri" charset="0"/>
              </a:rPr>
              <a:t>a part </a:t>
            </a:r>
            <a:r>
              <a:rPr lang="en-US" altLang="en-US" sz="2000" dirty="0" err="1" smtClean="0">
                <a:latin typeface="Calibri" charset="0"/>
              </a:rPr>
              <a:t>λ</a:t>
            </a:r>
            <a:r>
              <a:rPr lang="en-US" altLang="en-US" sz="2000" baseline="-25000" dirty="0" err="1" smtClean="0">
                <a:latin typeface="Calibri" charset="0"/>
              </a:rPr>
              <a:t>ZγΖ</a:t>
            </a:r>
            <a:endParaRPr lang="en-US" altLang="en-US" sz="2000" baseline="-25000" dirty="0">
              <a:latin typeface="Calibri" charset="0"/>
            </a:endParaRPr>
          </a:p>
          <a:p>
            <a:pPr marL="342900" indent="-342900" eaLnBrk="1" hangingPunct="1">
              <a:spcAft>
                <a:spcPct val="0"/>
              </a:spcAft>
              <a:buFont typeface="Arial" charset="0"/>
              <a:buChar char="•"/>
            </a:pPr>
            <a:r>
              <a:rPr lang="en-US" altLang="en-US" sz="2000" dirty="0" err="1">
                <a:latin typeface="Calibri" charset="0"/>
              </a:rPr>
              <a:t>λ</a:t>
            </a:r>
            <a:r>
              <a:rPr lang="en-US" altLang="en-US" sz="2000" baseline="-25000" dirty="0" err="1">
                <a:latin typeface="Calibri" charset="0"/>
              </a:rPr>
              <a:t>γΖ</a:t>
            </a:r>
            <a:r>
              <a:rPr lang="en-US" altLang="en-US" sz="2000" baseline="-25000" dirty="0">
                <a:latin typeface="Calibri" charset="0"/>
              </a:rPr>
              <a:t>  </a:t>
            </a:r>
            <a:r>
              <a:rPr lang="en-US" altLang="en-US" sz="2000" dirty="0">
                <a:latin typeface="Calibri" charset="0"/>
              </a:rPr>
              <a:t>best measured</a:t>
            </a:r>
            <a:r>
              <a:rPr lang="en-US" altLang="en-US" sz="2000" baseline="-25000" dirty="0">
                <a:latin typeface="Calibri" charset="0"/>
              </a:rPr>
              <a:t>,</a:t>
            </a:r>
            <a:r>
              <a:rPr lang="en-US" altLang="en-US" sz="2000" dirty="0">
                <a:latin typeface="Calibri" charset="0"/>
              </a:rPr>
              <a:t> allows to probe new particles in the </a:t>
            </a:r>
            <a:r>
              <a:rPr lang="en-US" altLang="en-US" sz="2000" dirty="0" err="1">
                <a:latin typeface="Calibri" charset="0"/>
              </a:rPr>
              <a:t>H</a:t>
            </a:r>
            <a:r>
              <a:rPr lang="en-US" altLang="en-US" sz="2000" dirty="0" err="1">
                <a:latin typeface="Calibri" charset="0"/>
                <a:sym typeface="Wingdings"/>
              </a:rPr>
              <a:t></a:t>
            </a:r>
            <a:r>
              <a:rPr lang="en-US" altLang="en-US" sz="2000" dirty="0" err="1">
                <a:latin typeface="Symbol" charset="2"/>
                <a:ea typeface="Symbol" charset="2"/>
                <a:cs typeface="Symbol" charset="2"/>
                <a:sym typeface="Wingdings"/>
              </a:rPr>
              <a:t>gg</a:t>
            </a:r>
            <a:r>
              <a:rPr lang="en-US" altLang="en-US" sz="2000" dirty="0">
                <a:latin typeface="Calibri" charset="0"/>
                <a:sym typeface="Wingdings"/>
              </a:rPr>
              <a:t> loop</a:t>
            </a:r>
            <a:endParaRPr lang="en-US" altLang="en-US" sz="2000" dirty="0">
              <a:latin typeface="Calibri" charset="0"/>
            </a:endParaRPr>
          </a:p>
          <a:p>
            <a:pPr eaLnBrk="1" hangingPunct="1">
              <a:spcAft>
                <a:spcPct val="0"/>
              </a:spcAft>
            </a:pPr>
            <a:endParaRPr lang="en-US" altLang="en-US" sz="2000" dirty="0">
              <a:latin typeface="Calibri" charset="0"/>
            </a:endParaRPr>
          </a:p>
        </p:txBody>
      </p:sp>
      <p:sp>
        <p:nvSpPr>
          <p:cNvPr id="27655" name="TextBox 7"/>
          <p:cNvSpPr txBox="1">
            <a:spLocks noChangeArrowheads="1"/>
          </p:cNvSpPr>
          <p:nvPr/>
        </p:nvSpPr>
        <p:spPr bwMode="auto">
          <a:xfrm>
            <a:off x="7985125" y="22800"/>
            <a:ext cx="2095500" cy="368300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>
                <a:solidFill>
                  <a:srgbClr val="0070C0"/>
                </a:solidFill>
                <a:latin typeface="Calibri" charset="0"/>
              </a:rPr>
              <a:t>YR2018 </a:t>
            </a:r>
            <a:r>
              <a:rPr lang="hr-HR" altLang="en-US" sz="1800">
                <a:solidFill>
                  <a:srgbClr val="0070C0"/>
                </a:solidFill>
                <a:latin typeface="Calibri" charset="0"/>
                <a:hlinkClick r:id="rId5"/>
              </a:rPr>
              <a:t>1902.00134</a:t>
            </a:r>
            <a:endParaRPr lang="hr-HR" altLang="en-US" sz="1800">
              <a:solidFill>
                <a:srgbClr val="0070C0"/>
              </a:solidFill>
              <a:latin typeface="Calibri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4815" y="1687337"/>
            <a:ext cx="3746500" cy="519473"/>
          </a:xfrm>
          <a:prstGeom prst="rect">
            <a:avLst/>
          </a:prstGeom>
          <a:ln w="34925">
            <a:solidFill>
              <a:schemeClr val="accent1"/>
            </a:solidFill>
          </a:ln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66527" y="949467"/>
            <a:ext cx="491686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2000" dirty="0" smtClean="0">
                <a:latin typeface="Calibri" charset="0"/>
              </a:rPr>
              <a:t>Coupling modifiers for production process or decay mode j </a:t>
            </a:r>
            <a:endParaRPr lang="en-US" altLang="en-US" sz="2000" dirty="0">
              <a:latin typeface="Calibri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/>
          <a:srcRect t="12790" b="3219"/>
          <a:stretch/>
        </p:blipFill>
        <p:spPr>
          <a:xfrm>
            <a:off x="7026275" y="1547083"/>
            <a:ext cx="2006600" cy="489290"/>
          </a:xfrm>
          <a:prstGeom prst="rect">
            <a:avLst/>
          </a:prstGeom>
          <a:ln w="34925">
            <a:solidFill>
              <a:schemeClr val="accent1"/>
            </a:solidFill>
          </a:ln>
        </p:spPr>
      </p:pic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6310824" y="1014063"/>
            <a:ext cx="30438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2000">
                <a:latin typeface="Calibri" charset="0"/>
              </a:rPr>
              <a:t>R</a:t>
            </a:r>
            <a:r>
              <a:rPr lang="en-US" altLang="en-US" sz="2000" smtClean="0">
                <a:latin typeface="Calibri" charset="0"/>
              </a:rPr>
              <a:t>atio </a:t>
            </a:r>
            <a:r>
              <a:rPr lang="en-US" altLang="en-US" sz="2000" dirty="0" smtClean="0">
                <a:latin typeface="Calibri" charset="0"/>
              </a:rPr>
              <a:t>of coupling modifiers</a:t>
            </a:r>
            <a:endParaRPr lang="en-US" altLang="en-US" sz="2000" dirty="0">
              <a:latin typeface="Calibri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41366" y="2602159"/>
            <a:ext cx="1579264" cy="9154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9"/>
          <a:srcRect l="24285" r="46433" b="16443"/>
          <a:stretch/>
        </p:blipFill>
        <p:spPr>
          <a:xfrm>
            <a:off x="3939312" y="4272828"/>
            <a:ext cx="1433127" cy="131078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720769" y="5570767"/>
            <a:ext cx="23743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Γ</a:t>
            </a:r>
            <a:r>
              <a:rPr lang="en-US" dirty="0"/>
              <a:t> </a:t>
            </a:r>
            <a:r>
              <a:rPr lang="en-US" baseline="-25000" dirty="0"/>
              <a:t>W,Z</a:t>
            </a:r>
            <a:r>
              <a:rPr lang="en-US" dirty="0"/>
              <a:t> = </a:t>
            </a:r>
            <a:r>
              <a:rPr lang="en-US" b="1" dirty="0" err="1">
                <a:solidFill>
                  <a:srgbClr val="7030A0"/>
                </a:solidFill>
              </a:rPr>
              <a:t>κ</a:t>
            </a:r>
            <a:r>
              <a:rPr lang="en-US" b="1" dirty="0">
                <a:solidFill>
                  <a:srgbClr val="7030A0"/>
                </a:solidFill>
              </a:rPr>
              <a:t> </a:t>
            </a:r>
            <a:r>
              <a:rPr lang="en-US" b="1" baseline="30000" dirty="0">
                <a:solidFill>
                  <a:srgbClr val="7030A0"/>
                </a:solidFill>
              </a:rPr>
              <a:t>2 </a:t>
            </a:r>
            <a:r>
              <a:rPr lang="en-US" b="1" baseline="-25000" dirty="0">
                <a:solidFill>
                  <a:srgbClr val="7030A0"/>
                </a:solidFill>
              </a:rPr>
              <a:t>W,Z</a:t>
            </a:r>
            <a:r>
              <a:rPr lang="en-US" b="1" dirty="0">
                <a:solidFill>
                  <a:srgbClr val="7030A0"/>
                </a:solidFill>
              </a:rPr>
              <a:t> </a:t>
            </a:r>
            <a:r>
              <a:rPr lang="en-US" dirty="0" err="1"/>
              <a:t>Γ</a:t>
            </a:r>
            <a:r>
              <a:rPr lang="en-US" dirty="0"/>
              <a:t> </a:t>
            </a:r>
            <a:r>
              <a:rPr lang="en-US" baseline="-25000" dirty="0"/>
              <a:t>W,Z</a:t>
            </a:r>
            <a:r>
              <a:rPr lang="en-US" dirty="0"/>
              <a:t> (SM)</a:t>
            </a:r>
          </a:p>
        </p:txBody>
      </p:sp>
      <p:sp>
        <p:nvSpPr>
          <p:cNvPr id="8" name="Rectangle 7"/>
          <p:cNvSpPr/>
          <p:nvPr/>
        </p:nvSpPr>
        <p:spPr>
          <a:xfrm>
            <a:off x="4086539" y="4340858"/>
            <a:ext cx="623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7030A0"/>
                </a:solidFill>
              </a:rPr>
              <a:t>κ</a:t>
            </a:r>
            <a:r>
              <a:rPr lang="en-US" b="1" baseline="30000" dirty="0" smtClean="0">
                <a:solidFill>
                  <a:srgbClr val="7030A0"/>
                </a:solidFill>
              </a:rPr>
              <a:t> </a:t>
            </a:r>
            <a:r>
              <a:rPr lang="en-US" b="1" baseline="-25000" dirty="0">
                <a:solidFill>
                  <a:srgbClr val="7030A0"/>
                </a:solidFill>
              </a:rPr>
              <a:t>W,Z</a:t>
            </a:r>
            <a:r>
              <a:rPr lang="en-US" b="1" dirty="0">
                <a:solidFill>
                  <a:srgbClr val="7030A0"/>
                </a:solidFill>
              </a:rPr>
              <a:t> </a:t>
            </a:r>
            <a:endParaRPr lang="en-US" b="1" dirty="0"/>
          </a:p>
        </p:txBody>
      </p:sp>
      <p:sp>
        <p:nvSpPr>
          <p:cNvPr id="10" name="Oval 9"/>
          <p:cNvSpPr/>
          <p:nvPr/>
        </p:nvSpPr>
        <p:spPr>
          <a:xfrm>
            <a:off x="4279210" y="4865363"/>
            <a:ext cx="170043" cy="1808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943053" y="2971986"/>
            <a:ext cx="170043" cy="180899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075248" y="2006246"/>
            <a:ext cx="20155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baseline="-25000" dirty="0" err="1" smtClean="0"/>
              <a:t>ggF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b="1" dirty="0" err="1">
                <a:solidFill>
                  <a:srgbClr val="00B050"/>
                </a:solidFill>
              </a:rPr>
              <a:t>κ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baseline="30000" dirty="0">
                <a:solidFill>
                  <a:srgbClr val="00B050"/>
                </a:solidFill>
              </a:rPr>
              <a:t>2 </a:t>
            </a:r>
            <a:r>
              <a:rPr lang="en-US" b="1" baseline="-25000" dirty="0">
                <a:solidFill>
                  <a:srgbClr val="00B050"/>
                </a:solidFill>
              </a:rPr>
              <a:t>g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baseline="-25000" dirty="0" err="1" smtClean="0"/>
              <a:t>ggF</a:t>
            </a:r>
            <a:r>
              <a:rPr lang="en-US" dirty="0" smtClean="0"/>
              <a:t>(SM</a:t>
            </a:r>
            <a:r>
              <a:rPr lang="en-US" dirty="0"/>
              <a:t>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866871" y="3115676"/>
            <a:ext cx="457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00B050"/>
                </a:solidFill>
              </a:rPr>
              <a:t>κ</a:t>
            </a:r>
            <a:r>
              <a:rPr lang="en-US" b="1" baseline="30000" dirty="0" smtClean="0">
                <a:solidFill>
                  <a:srgbClr val="00B050"/>
                </a:solidFill>
              </a:rPr>
              <a:t> </a:t>
            </a:r>
            <a:r>
              <a:rPr lang="en-US" b="1" baseline="-25000" dirty="0">
                <a:solidFill>
                  <a:srgbClr val="00B050"/>
                </a:solidFill>
              </a:rPr>
              <a:t>g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0" y="30163"/>
            <a:ext cx="10080625" cy="895350"/>
          </a:xfrm>
          <a:solidFill>
            <a:srgbClr val="0070C0"/>
          </a:solidFill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bg1"/>
                </a:solidFill>
                <a:latin typeface="+mn-lt"/>
              </a:rPr>
              <a:t>Differential cross sections</a:t>
            </a:r>
            <a:endParaRPr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969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1C849A9-F518-A449-82DC-C232876068BF}" type="slidenum">
              <a:rPr lang="uk-UA" altLang="en-US" sz="2400">
                <a:latin typeface="+mn-lt"/>
                <a:ea typeface="Tahoma" charset="0"/>
                <a:cs typeface="Tahoma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uk-UA" altLang="en-US" sz="2400" dirty="0">
              <a:latin typeface="+mn-lt"/>
              <a:ea typeface="Tahoma" charset="0"/>
              <a:cs typeface="Tahoma" charset="0"/>
            </a:endParaRPr>
          </a:p>
        </p:txBody>
      </p:sp>
      <p:pic>
        <p:nvPicPr>
          <p:cNvPr id="2969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150" y="1157288"/>
            <a:ext cx="4437063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50838" y="925513"/>
            <a:ext cx="4951412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</a:rPr>
              <a:t>Projection of </a:t>
            </a:r>
            <a:r>
              <a:rPr lang="en-US" sz="2000" b="1" dirty="0">
                <a:solidFill>
                  <a:srgbClr val="7030A0"/>
                </a:solidFill>
                <a:latin typeface="+mn-lt"/>
              </a:rPr>
              <a:t> </a:t>
            </a:r>
            <a:r>
              <a:rPr lang="en-US" sz="2000" b="1" dirty="0" err="1">
                <a:solidFill>
                  <a:srgbClr val="7030A0"/>
                </a:solidFill>
                <a:latin typeface="+mn-lt"/>
              </a:rPr>
              <a:t>H➔γγ</a:t>
            </a:r>
            <a:r>
              <a:rPr lang="en-US" sz="2000" dirty="0">
                <a:latin typeface="+mn-lt"/>
              </a:rPr>
              <a:t> and </a:t>
            </a:r>
            <a:r>
              <a:rPr lang="en-US" sz="2000" b="1" dirty="0">
                <a:solidFill>
                  <a:srgbClr val="7030A0"/>
                </a:solidFill>
                <a:latin typeface="+mn-lt"/>
              </a:rPr>
              <a:t>H➔ZZ➔4l </a:t>
            </a:r>
            <a:r>
              <a:rPr lang="en-US" sz="2000" dirty="0">
                <a:latin typeface="+mn-lt"/>
              </a:rPr>
              <a:t>differential cross sections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</a:rPr>
              <a:t>Measurement  of </a:t>
            </a:r>
            <a:r>
              <a:rPr lang="en-US" sz="2000" b="1" dirty="0" err="1">
                <a:solidFill>
                  <a:srgbClr val="0070C0"/>
                </a:solidFill>
                <a:latin typeface="+mn-lt"/>
              </a:rPr>
              <a:t>p</a:t>
            </a:r>
            <a:r>
              <a:rPr lang="en-US" sz="2000" b="1" baseline="-25000" dirty="0" err="1">
                <a:solidFill>
                  <a:srgbClr val="0070C0"/>
                </a:solidFill>
                <a:latin typeface="+mn-lt"/>
              </a:rPr>
              <a:t>T</a:t>
            </a:r>
            <a:r>
              <a:rPr lang="en-US" sz="2000" b="1" baseline="30000" dirty="0" err="1">
                <a:solidFill>
                  <a:srgbClr val="0070C0"/>
                </a:solidFill>
                <a:latin typeface="+mn-lt"/>
              </a:rPr>
              <a:t>H</a:t>
            </a:r>
            <a:r>
              <a:rPr lang="en-US" sz="2000" dirty="0">
                <a:latin typeface="+mn-lt"/>
              </a:rPr>
              <a:t> distribution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probes perturbative QCD calculations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latin typeface="+mn-lt"/>
              </a:rPr>
              <a:t>gives information about (new) particles contributing to the gluon fusion loop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/>
              <a:t>high </a:t>
            </a:r>
            <a:r>
              <a:rPr lang="en-US" sz="2000" dirty="0" err="1"/>
              <a:t>p</a:t>
            </a:r>
            <a:r>
              <a:rPr lang="en-US" sz="2000" baseline="-25000" dirty="0" err="1"/>
              <a:t>T</a:t>
            </a:r>
            <a:r>
              <a:rPr lang="en-US" sz="2000" dirty="0"/>
              <a:t> </a:t>
            </a:r>
            <a:r>
              <a:rPr lang="en-US" sz="2000" baseline="30000" dirty="0"/>
              <a:t>H </a:t>
            </a:r>
            <a:r>
              <a:rPr lang="en-US" sz="2000" dirty="0"/>
              <a:t>region sensitive to new physics effects</a:t>
            </a:r>
            <a:endParaRPr lang="en-US" sz="2000" dirty="0">
              <a:latin typeface="+mn-lt"/>
            </a:endParaRPr>
          </a:p>
        </p:txBody>
      </p:sp>
      <p:pic>
        <p:nvPicPr>
          <p:cNvPr id="29701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98" y="3847994"/>
            <a:ext cx="4508033" cy="329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5683250" y="5956300"/>
            <a:ext cx="50387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2200" dirty="0">
                <a:latin typeface="Calibri" charset="0"/>
              </a:rPr>
              <a:t>Precision </a:t>
            </a:r>
            <a:r>
              <a:rPr lang="en-US" altLang="en-US" sz="2200" b="1" dirty="0">
                <a:solidFill>
                  <a:srgbClr val="FF0000"/>
                </a:solidFill>
                <a:latin typeface="Calibri" charset="0"/>
              </a:rPr>
              <a:t>~10% </a:t>
            </a:r>
            <a:r>
              <a:rPr lang="en-US" altLang="en-US" sz="2200" dirty="0">
                <a:latin typeface="Calibri" charset="0"/>
              </a:rPr>
              <a:t>for p </a:t>
            </a:r>
            <a:r>
              <a:rPr lang="en-US" altLang="en-US" sz="2200" baseline="-25000" dirty="0">
                <a:latin typeface="Calibri" charset="0"/>
              </a:rPr>
              <a:t>T</a:t>
            </a:r>
            <a:r>
              <a:rPr lang="en-US" altLang="en-US" sz="2200" baseline="30000" dirty="0">
                <a:latin typeface="Calibri" charset="0"/>
              </a:rPr>
              <a:t>H </a:t>
            </a:r>
            <a:r>
              <a:rPr lang="en-US" altLang="en-US" sz="2200" dirty="0">
                <a:latin typeface="Calibri" charset="0"/>
              </a:rPr>
              <a:t>&gt; 350 GeV, </a:t>
            </a:r>
          </a:p>
          <a:p>
            <a:pPr eaLnBrk="1" hangingPunct="1">
              <a:spcAft>
                <a:spcPct val="0"/>
              </a:spcAft>
            </a:pPr>
            <a:r>
              <a:rPr lang="en-US" altLang="en-US" sz="2200" dirty="0">
                <a:latin typeface="Calibri" charset="0"/>
              </a:rPr>
              <a:t>statistically limited</a:t>
            </a: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623888" y="6896100"/>
            <a:ext cx="46783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2200">
                <a:latin typeface="Calibri" charset="0"/>
              </a:rPr>
              <a:t>Precision </a:t>
            </a:r>
            <a:r>
              <a:rPr lang="en-US" altLang="en-US" sz="2200" b="1">
                <a:solidFill>
                  <a:srgbClr val="FF0000"/>
                </a:solidFill>
                <a:latin typeface="Calibri" charset="0"/>
              </a:rPr>
              <a:t>5-15%</a:t>
            </a:r>
            <a:r>
              <a:rPr lang="en-US" altLang="en-US" sz="2200">
                <a:latin typeface="Calibri" charset="0"/>
              </a:rPr>
              <a:t> depending on N</a:t>
            </a:r>
            <a:r>
              <a:rPr lang="en-US" altLang="en-US" sz="2200" baseline="-25000">
                <a:latin typeface="Calibri" charset="0"/>
              </a:rPr>
              <a:t>jet</a:t>
            </a:r>
            <a:r>
              <a:rPr lang="en-US" altLang="en-US" sz="2200">
                <a:latin typeface="Calibri" charset="0"/>
              </a:rPr>
              <a:t> bin</a:t>
            </a:r>
          </a:p>
        </p:txBody>
      </p:sp>
      <p:sp>
        <p:nvSpPr>
          <p:cNvPr id="29704" name="TextBox 8"/>
          <p:cNvSpPr txBox="1">
            <a:spLocks noChangeArrowheads="1"/>
          </p:cNvSpPr>
          <p:nvPr/>
        </p:nvSpPr>
        <p:spPr bwMode="auto">
          <a:xfrm>
            <a:off x="7235825" y="6926263"/>
            <a:ext cx="2095500" cy="369887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>
                <a:solidFill>
                  <a:srgbClr val="0070C0"/>
                </a:solidFill>
                <a:latin typeface="Calibri" charset="0"/>
              </a:rPr>
              <a:t>YR2018 </a:t>
            </a:r>
            <a:r>
              <a:rPr lang="hr-HR" altLang="en-US" sz="1800">
                <a:solidFill>
                  <a:srgbClr val="0070C0"/>
                </a:solidFill>
                <a:latin typeface="Calibri" charset="0"/>
                <a:hlinkClick r:id="rId5"/>
              </a:rPr>
              <a:t>1902.00134</a:t>
            </a:r>
            <a:endParaRPr lang="hr-HR" altLang="en-US" sz="1800">
              <a:solidFill>
                <a:srgbClr val="0070C0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0" y="-22225"/>
            <a:ext cx="10080625" cy="596019"/>
          </a:xfrm>
          <a:solidFill>
            <a:srgbClr val="0070C0"/>
          </a:solidFill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bg1"/>
                </a:solidFill>
                <a:latin typeface="+mn-lt"/>
              </a:rPr>
              <a:t>Anomalous HVV couplings </a:t>
            </a:r>
            <a:endParaRPr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222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227888" y="7012080"/>
            <a:ext cx="2347912" cy="5222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620AA6A-54DF-C649-993C-8BAB6CCD38AD}" type="slidenum">
              <a:rPr lang="uk-UA" altLang="en-US" sz="2400">
                <a:latin typeface="+mn-lt"/>
                <a:ea typeface="Tahoma" charset="0"/>
                <a:cs typeface="Tahoma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uk-UA" altLang="en-US" sz="2400" dirty="0">
              <a:latin typeface="+mn-lt"/>
              <a:ea typeface="Tahoma" charset="0"/>
              <a:cs typeface="Tahoma" charset="0"/>
            </a:endParaRPr>
          </a:p>
        </p:txBody>
      </p:sp>
      <p:pic>
        <p:nvPicPr>
          <p:cNvPr id="52227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038" y="2905845"/>
            <a:ext cx="2978185" cy="2770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8" name="Rectangle 6"/>
          <p:cNvSpPr>
            <a:spLocks noChangeArrowheads="1"/>
          </p:cNvSpPr>
          <p:nvPr/>
        </p:nvSpPr>
        <p:spPr bwMode="auto">
          <a:xfrm>
            <a:off x="4764" y="3024128"/>
            <a:ext cx="60368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>
                <a:latin typeface="Calibri" charset="0"/>
              </a:rPr>
              <a:t>Fit fractional contribution to on-shell H → ZZ decays:</a:t>
            </a:r>
            <a:endParaRPr lang="en-US" altLang="en-US" sz="1800" b="1">
              <a:solidFill>
                <a:srgbClr val="7030A0"/>
              </a:solidFill>
              <a:latin typeface="Calibri" charset="0"/>
            </a:endParaRPr>
          </a:p>
        </p:txBody>
      </p:sp>
      <p:pic>
        <p:nvPicPr>
          <p:cNvPr id="5222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" y="1117600"/>
            <a:ext cx="7300913" cy="798513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30" name="Rectangle 9"/>
          <p:cNvSpPr>
            <a:spLocks noChangeArrowheads="1"/>
          </p:cNvSpPr>
          <p:nvPr/>
        </p:nvSpPr>
        <p:spPr bwMode="auto">
          <a:xfrm>
            <a:off x="171450" y="1984375"/>
            <a:ext cx="96694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14325" indent="-314325"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en-US" altLang="en-US" sz="2000" i="1" dirty="0">
                <a:latin typeface="Calibri" charset="0"/>
              </a:rPr>
              <a:t>Coupling a</a:t>
            </a:r>
            <a:r>
              <a:rPr lang="en-US" altLang="en-US" sz="2000" dirty="0">
                <a:latin typeface="Calibri" charset="0"/>
              </a:rPr>
              <a:t>1(</a:t>
            </a:r>
            <a:r>
              <a:rPr lang="en-US" altLang="en-US" sz="2000" i="1" dirty="0">
                <a:latin typeface="Calibri" charset="0"/>
              </a:rPr>
              <a:t>a</a:t>
            </a:r>
            <a:r>
              <a:rPr lang="en-US" altLang="en-US" sz="2000" dirty="0">
                <a:latin typeface="Calibri" charset="0"/>
              </a:rPr>
              <a:t>2) describe the tree-level( loop-induced) interaction of  a CP even scalar</a:t>
            </a:r>
          </a:p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en-US" altLang="en-US" sz="2000" i="1" dirty="0">
                <a:latin typeface="Calibri" charset="0"/>
              </a:rPr>
              <a:t>Coupling </a:t>
            </a:r>
            <a:r>
              <a:rPr lang="en-US" altLang="en-US" sz="2000" b="1" i="1" dirty="0">
                <a:latin typeface="Calibri" charset="0"/>
              </a:rPr>
              <a:t>a3</a:t>
            </a:r>
            <a:r>
              <a:rPr lang="en-US" altLang="en-US" sz="2000" dirty="0">
                <a:latin typeface="Calibri" charset="0"/>
              </a:rPr>
              <a:t> describes the interactions of  </a:t>
            </a:r>
            <a:r>
              <a:rPr lang="en-US" altLang="en-US" sz="2000" b="1" dirty="0">
                <a:solidFill>
                  <a:srgbClr val="7030A0"/>
                </a:solidFill>
                <a:latin typeface="Calibri" charset="0"/>
              </a:rPr>
              <a:t>a CP odd scalar</a:t>
            </a:r>
            <a:r>
              <a:rPr lang="en-US" altLang="en-US" sz="2000" dirty="0">
                <a:latin typeface="Calibri" charset="0"/>
              </a:rPr>
              <a:t>, SM a3 = 0</a:t>
            </a:r>
          </a:p>
          <a:p>
            <a:pPr eaLnBrk="1" hangingPunct="1">
              <a:spcAft>
                <a:spcPct val="0"/>
              </a:spcAft>
              <a:buFontTx/>
              <a:buChar char="•"/>
            </a:pPr>
            <a:r>
              <a:rPr lang="en-US" altLang="en-US" sz="2000" dirty="0">
                <a:latin typeface="Calibri" charset="0"/>
                <a:ea typeface="Symbol" charset="2"/>
                <a:cs typeface="Symbol" charset="2"/>
              </a:rPr>
              <a:t> </a:t>
            </a:r>
            <a:r>
              <a:rPr lang="en-US" altLang="en-US" sz="2000" dirty="0">
                <a:latin typeface="Symbol" charset="2"/>
                <a:ea typeface="Symbol" charset="2"/>
                <a:cs typeface="Symbol" charset="2"/>
              </a:rPr>
              <a:t>L</a:t>
            </a:r>
            <a:r>
              <a:rPr lang="en-US" altLang="en-US" sz="2000" dirty="0">
                <a:latin typeface="Calibri" charset="0"/>
              </a:rPr>
              <a:t> is scale of NP</a:t>
            </a:r>
          </a:p>
        </p:txBody>
      </p:sp>
      <p:sp>
        <p:nvSpPr>
          <p:cNvPr id="52231" name="Rectangle 11"/>
          <p:cNvSpPr>
            <a:spLocks noChangeArrowheads="1"/>
          </p:cNvSpPr>
          <p:nvPr/>
        </p:nvSpPr>
        <p:spPr bwMode="auto">
          <a:xfrm>
            <a:off x="171450" y="653137"/>
            <a:ext cx="99091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2000" b="1" dirty="0">
                <a:solidFill>
                  <a:srgbClr val="7030A0"/>
                </a:solidFill>
                <a:latin typeface="Calibri" charset="0"/>
              </a:rPr>
              <a:t>Amplitude</a:t>
            </a:r>
            <a:r>
              <a:rPr lang="en-US" altLang="en-US" sz="2000" dirty="0">
                <a:latin typeface="Calibri" charset="0"/>
              </a:rPr>
              <a:t> describing the interaction of a </a:t>
            </a:r>
            <a:r>
              <a:rPr lang="en-US" altLang="en-US" sz="2000" b="1" dirty="0">
                <a:solidFill>
                  <a:srgbClr val="7030A0"/>
                </a:solidFill>
                <a:latin typeface="Calibri" charset="0"/>
              </a:rPr>
              <a:t>spin-0</a:t>
            </a:r>
            <a:r>
              <a:rPr lang="en-US" altLang="en-US" sz="2000" dirty="0">
                <a:latin typeface="Calibri" charset="0"/>
              </a:rPr>
              <a:t> particle and and </a:t>
            </a:r>
            <a:r>
              <a:rPr lang="en-US" altLang="en-US" sz="2000" b="1" dirty="0">
                <a:solidFill>
                  <a:srgbClr val="7030A0"/>
                </a:solidFill>
                <a:latin typeface="Calibri" charset="0"/>
              </a:rPr>
              <a:t>two spin-one gauge </a:t>
            </a:r>
            <a:r>
              <a:rPr lang="en-US" altLang="en-US" sz="2000" dirty="0">
                <a:latin typeface="Calibri" charset="0"/>
              </a:rPr>
              <a:t>bosons</a:t>
            </a:r>
          </a:p>
        </p:txBody>
      </p:sp>
      <p:pic>
        <p:nvPicPr>
          <p:cNvPr id="52232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-4509"/>
          <a:stretch>
            <a:fillRect/>
          </a:stretch>
        </p:blipFill>
        <p:spPr bwMode="auto">
          <a:xfrm>
            <a:off x="210166" y="3457575"/>
            <a:ext cx="5454650" cy="569913"/>
          </a:xfrm>
          <a:prstGeom prst="rect">
            <a:avLst/>
          </a:prstGeom>
          <a:noFill/>
          <a:ln w="3492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34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58" y="4277779"/>
            <a:ext cx="5629275" cy="1062037"/>
          </a:xfrm>
          <a:prstGeom prst="rect">
            <a:avLst/>
          </a:prstGeom>
          <a:noFill/>
          <a:ln w="349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37" name="TextBox 2"/>
          <p:cNvSpPr txBox="1">
            <a:spLocks noChangeArrowheads="1"/>
          </p:cNvSpPr>
          <p:nvPr/>
        </p:nvSpPr>
        <p:spPr bwMode="auto">
          <a:xfrm>
            <a:off x="1402244" y="6060043"/>
            <a:ext cx="16674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nb-NO" altLang="en-US" sz="1800">
                <a:latin typeface="Calibri" charset="0"/>
                <a:hlinkClick r:id="rId7"/>
              </a:rPr>
              <a:t>1901.00174.pdf</a:t>
            </a:r>
            <a:endParaRPr lang="en-US" altLang="en-US" sz="1800" dirty="0">
              <a:latin typeface="Calibri" charset="0"/>
            </a:endParaRPr>
          </a:p>
        </p:txBody>
      </p:sp>
      <p:sp>
        <p:nvSpPr>
          <p:cNvPr id="52238" name="TextBox 23"/>
          <p:cNvSpPr txBox="1">
            <a:spLocks noChangeArrowheads="1"/>
          </p:cNvSpPr>
          <p:nvPr/>
        </p:nvSpPr>
        <p:spPr bwMode="auto">
          <a:xfrm>
            <a:off x="7317999" y="5918683"/>
            <a:ext cx="242168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2000" b="1" dirty="0">
                <a:solidFill>
                  <a:srgbClr val="FF0000"/>
                </a:solidFill>
                <a:latin typeface="Calibri" charset="0"/>
              </a:rPr>
              <a:t>Large improvements </a:t>
            </a:r>
            <a:endParaRPr lang="en-US" altLang="en-US" sz="2000" b="1" dirty="0" smtClean="0">
              <a:solidFill>
                <a:srgbClr val="FF0000"/>
              </a:solidFill>
              <a:latin typeface="Calibri" charset="0"/>
            </a:endParaRPr>
          </a:p>
          <a:p>
            <a:pPr eaLnBrk="1" hangingPunct="1">
              <a:spcAft>
                <a:spcPct val="0"/>
              </a:spcAft>
            </a:pPr>
            <a:r>
              <a:rPr lang="en-US" altLang="en-US" sz="2000" b="1" dirty="0" smtClean="0">
                <a:solidFill>
                  <a:srgbClr val="FF0000"/>
                </a:solidFill>
                <a:latin typeface="Calibri" charset="0"/>
              </a:rPr>
              <a:t>on </a:t>
            </a:r>
            <a:r>
              <a:rPr lang="en-US" altLang="en-US" sz="2000" b="1" dirty="0">
                <a:solidFill>
                  <a:srgbClr val="FF0000"/>
                </a:solidFill>
                <a:latin typeface="Calibri" charset="0"/>
              </a:rPr>
              <a:t>limits at HL-LHC </a:t>
            </a:r>
          </a:p>
        </p:txBody>
      </p:sp>
      <p:sp>
        <p:nvSpPr>
          <p:cNvPr id="5" name="Rectangle 4"/>
          <p:cNvSpPr/>
          <p:nvPr/>
        </p:nvSpPr>
        <p:spPr>
          <a:xfrm>
            <a:off x="3115668" y="4552416"/>
            <a:ext cx="1662112" cy="554038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562725" y="1327150"/>
            <a:ext cx="358775" cy="466725"/>
          </a:xfrm>
          <a:prstGeom prst="ellipse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2241" name="TextBox 20"/>
          <p:cNvSpPr txBox="1">
            <a:spLocks noChangeArrowheads="1"/>
          </p:cNvSpPr>
          <p:nvPr/>
        </p:nvSpPr>
        <p:spPr bwMode="auto">
          <a:xfrm rot="-5400000">
            <a:off x="8793957" y="4035175"/>
            <a:ext cx="2093912" cy="368300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>
                <a:solidFill>
                  <a:srgbClr val="0070C0"/>
                </a:solidFill>
                <a:latin typeface="Calibri" charset="0"/>
              </a:rPr>
              <a:t>YR2018 </a:t>
            </a:r>
            <a:r>
              <a:rPr lang="hr-HR" altLang="en-US" sz="1800">
                <a:solidFill>
                  <a:srgbClr val="0070C0"/>
                </a:solidFill>
                <a:latin typeface="Calibri" charset="0"/>
                <a:hlinkClick r:id="rId8"/>
              </a:rPr>
              <a:t>1902.00134</a:t>
            </a:r>
            <a:endParaRPr lang="hr-HR" altLang="en-US" sz="1800">
              <a:solidFill>
                <a:srgbClr val="0070C0"/>
              </a:solidFill>
              <a:latin typeface="Calibri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9"/>
          <a:srcRect t="-1" b="1767"/>
          <a:stretch/>
        </p:blipFill>
        <p:spPr>
          <a:xfrm>
            <a:off x="0" y="6486431"/>
            <a:ext cx="6739204" cy="100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7753" y="5438613"/>
            <a:ext cx="59438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off-shell production enhanced with anomalous </a:t>
            </a:r>
            <a:r>
              <a:rPr lang="en-US" dirty="0"/>
              <a:t>HVV </a:t>
            </a:r>
            <a:r>
              <a:rPr lang="en-US" dirty="0" smtClean="0"/>
              <a:t>couplings</a:t>
            </a:r>
          </a:p>
          <a:p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Improved constraints</a:t>
            </a:r>
            <a:endParaRPr lang="en-US" dirty="0"/>
          </a:p>
        </p:txBody>
      </p:sp>
      <p:sp>
        <p:nvSpPr>
          <p:cNvPr id="52235" name="TextBox 19"/>
          <p:cNvSpPr txBox="1">
            <a:spLocks noChangeArrowheads="1"/>
          </p:cNvSpPr>
          <p:nvPr/>
        </p:nvSpPr>
        <p:spPr bwMode="auto">
          <a:xfrm>
            <a:off x="77842" y="6087960"/>
            <a:ext cx="13244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Aft>
                <a:spcPts val="1413"/>
              </a:spcAft>
              <a:defRPr sz="3200">
                <a:solidFill>
                  <a:schemeClr val="tx1"/>
                </a:solidFill>
                <a:latin typeface="Liberation Sans" charset="0"/>
                <a:ea typeface="Arial Unicode MS" charset="0"/>
                <a:cs typeface="Arial Unicode MS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en-US" altLang="en-US" sz="1800" dirty="0">
                <a:latin typeface="Calibri" charset="0"/>
              </a:rPr>
              <a:t>Run1+Run2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5219</TotalTime>
  <Words>2113</Words>
  <Application>Microsoft Macintosh PowerPoint</Application>
  <PresentationFormat>Custom</PresentationFormat>
  <Paragraphs>399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4" baseType="lpstr">
      <vt:lpstr>Arial Unicode MS</vt:lpstr>
      <vt:lpstr>Calibri</vt:lpstr>
      <vt:lpstr>Calibri Light</vt:lpstr>
      <vt:lpstr>Cambria Math</vt:lpstr>
      <vt:lpstr>Liberation Sans</vt:lpstr>
      <vt:lpstr>Liberation Serif</vt:lpstr>
      <vt:lpstr>PT Sans</vt:lpstr>
      <vt:lpstr>Symbol</vt:lpstr>
      <vt:lpstr>Tahoma</vt:lpstr>
      <vt:lpstr>Wingdings</vt:lpstr>
      <vt:lpstr>Arial</vt:lpstr>
      <vt:lpstr>Default</vt:lpstr>
      <vt:lpstr>HL-LHC Higgs physics</vt:lpstr>
      <vt:lpstr>High Luminosity  LHC</vt:lpstr>
      <vt:lpstr>Higgs Physics at (HL-)LHC </vt:lpstr>
      <vt:lpstr>Higgs measurements@HL-LHC : methods</vt:lpstr>
      <vt:lpstr>Higgs couplings: single channels </vt:lpstr>
      <vt:lpstr> Combined Higgs cross section and BR measurements</vt:lpstr>
      <vt:lpstr>        Combined Higgs coupling measurements</vt:lpstr>
      <vt:lpstr>Differential cross sections</vt:lpstr>
      <vt:lpstr>Anomalous HVV couplings </vt:lpstr>
      <vt:lpstr>                         CP nature of the Higgs boson couplings to ττ leptons at HL-LHC    </vt:lpstr>
      <vt:lpstr>Higgs Boson width</vt:lpstr>
      <vt:lpstr>Higgs Boson mass</vt:lpstr>
      <vt:lpstr>Differential cross sections: probing Higgs-self coupling</vt:lpstr>
      <vt:lpstr>Higgs-self coupling</vt:lpstr>
      <vt:lpstr>Higgs-self coupling: input channels</vt:lpstr>
      <vt:lpstr>HH production and Higgs-self coupling</vt:lpstr>
      <vt:lpstr>     Higgs coupling to light quarks</vt:lpstr>
      <vt:lpstr>Higgs to invisible decays</vt:lpstr>
      <vt:lpstr>Searches for additional  heavy Higgs states</vt:lpstr>
      <vt:lpstr>Conclusions</vt:lpstr>
      <vt:lpstr>Backup</vt:lpstr>
      <vt:lpstr>PowerPoint Presentation</vt:lpstr>
    </vt:vector>
  </TitlesOfParts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Flow algorithm</dc:title>
  <dc:creator>Marianna Testa</dc:creator>
  <cp:lastModifiedBy>Microsoft Office User</cp:lastModifiedBy>
  <cp:revision>369</cp:revision>
  <cp:lastPrinted>2019-04-15T09:16:24Z</cp:lastPrinted>
  <dcterms:created xsi:type="dcterms:W3CDTF">2017-10-21T21:40:22Z</dcterms:created>
  <dcterms:modified xsi:type="dcterms:W3CDTF">2019-04-15T09:18:42Z</dcterms:modified>
</cp:coreProperties>
</file>