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9" r:id="rId3"/>
    <p:sldMasterId id="2147483676" r:id="rId4"/>
    <p:sldMasterId id="2147483685" r:id="rId5"/>
  </p:sldMasterIdLst>
  <p:notesMasterIdLst>
    <p:notesMasterId r:id="rId75"/>
  </p:notesMasterIdLst>
  <p:sldIdLst>
    <p:sldId id="293" r:id="rId6"/>
    <p:sldId id="328" r:id="rId7"/>
    <p:sldId id="327" r:id="rId8"/>
    <p:sldId id="337" r:id="rId9"/>
    <p:sldId id="329" r:id="rId10"/>
    <p:sldId id="339" r:id="rId11"/>
    <p:sldId id="330" r:id="rId12"/>
    <p:sldId id="321" r:id="rId13"/>
    <p:sldId id="333" r:id="rId14"/>
    <p:sldId id="331" r:id="rId15"/>
    <p:sldId id="355" r:id="rId16"/>
    <p:sldId id="358" r:id="rId17"/>
    <p:sldId id="359" r:id="rId18"/>
    <p:sldId id="360" r:id="rId19"/>
    <p:sldId id="356" r:id="rId20"/>
    <p:sldId id="357" r:id="rId21"/>
    <p:sldId id="332" r:id="rId22"/>
    <p:sldId id="334" r:id="rId23"/>
    <p:sldId id="335" r:id="rId24"/>
    <p:sldId id="354" r:id="rId25"/>
    <p:sldId id="361" r:id="rId26"/>
    <p:sldId id="353" r:id="rId27"/>
    <p:sldId id="338" r:id="rId28"/>
    <p:sldId id="340" r:id="rId29"/>
    <p:sldId id="343" r:id="rId30"/>
    <p:sldId id="344" r:id="rId31"/>
    <p:sldId id="342" r:id="rId32"/>
    <p:sldId id="345" r:id="rId33"/>
    <p:sldId id="346" r:id="rId34"/>
    <p:sldId id="347" r:id="rId35"/>
    <p:sldId id="365" r:id="rId36"/>
    <p:sldId id="364" r:id="rId37"/>
    <p:sldId id="352" r:id="rId38"/>
    <p:sldId id="348" r:id="rId39"/>
    <p:sldId id="349" r:id="rId40"/>
    <p:sldId id="350" r:id="rId41"/>
    <p:sldId id="362" r:id="rId42"/>
    <p:sldId id="363" r:id="rId43"/>
    <p:sldId id="366" r:id="rId44"/>
    <p:sldId id="275" r:id="rId45"/>
    <p:sldId id="276" r:id="rId46"/>
    <p:sldId id="277" r:id="rId47"/>
    <p:sldId id="278" r:id="rId48"/>
    <p:sldId id="294" r:id="rId49"/>
    <p:sldId id="283" r:id="rId50"/>
    <p:sldId id="296" r:id="rId51"/>
    <p:sldId id="284" r:id="rId52"/>
    <p:sldId id="290" r:id="rId53"/>
    <p:sldId id="297" r:id="rId54"/>
    <p:sldId id="323" r:id="rId55"/>
    <p:sldId id="319" r:id="rId56"/>
    <p:sldId id="260" r:id="rId57"/>
    <p:sldId id="287" r:id="rId58"/>
    <p:sldId id="289" r:id="rId59"/>
    <p:sldId id="318" r:id="rId60"/>
    <p:sldId id="299" r:id="rId61"/>
    <p:sldId id="320" r:id="rId62"/>
    <p:sldId id="309" r:id="rId63"/>
    <p:sldId id="310" r:id="rId64"/>
    <p:sldId id="326" r:id="rId65"/>
    <p:sldId id="300" r:id="rId66"/>
    <p:sldId id="301" r:id="rId67"/>
    <p:sldId id="302" r:id="rId68"/>
    <p:sldId id="303" r:id="rId69"/>
    <p:sldId id="304" r:id="rId70"/>
    <p:sldId id="306" r:id="rId71"/>
    <p:sldId id="262" r:id="rId72"/>
    <p:sldId id="291" r:id="rId73"/>
    <p:sldId id="317" r:id="rId74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00"/>
    <a:srgbClr val="FF9933"/>
    <a:srgbClr val="FFAB57"/>
    <a:srgbClr val="FFFF99"/>
    <a:srgbClr val="FFCF01"/>
    <a:srgbClr val="FFE701"/>
    <a:srgbClr val="FFFF00"/>
    <a:srgbClr val="2B4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4" autoAdjust="0"/>
    <p:restoredTop sz="94630" autoAdjust="0"/>
  </p:normalViewPr>
  <p:slideViewPr>
    <p:cSldViewPr showGuides="1">
      <p:cViewPr>
        <p:scale>
          <a:sx n="70" d="100"/>
          <a:sy n="70" d="100"/>
        </p:scale>
        <p:origin x="-936" y="-20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presProps" Target="presProp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E2D96-5966-4347-A299-CF30A735324F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27990-48C6-47F6-8C27-9F69FCFC62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372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48650">
              <a:defRPr/>
            </a:pPr>
            <a:fld id="{8B957210-7F66-4993-86DA-C4808AC66EF9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448650">
                <a:defRPr/>
              </a:pPr>
              <a:t>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44613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7301">
              <a:defRPr/>
            </a:pPr>
            <a:fld id="{FF0BDA81-3FB2-49EB-95B6-9165AF10FC92}" type="slidenum">
              <a:rPr lang="en-GB">
                <a:solidFill>
                  <a:prstClr val="black"/>
                </a:solidFill>
                <a:latin typeface="Calibri"/>
              </a:rPr>
              <a:pPr defTabSz="897301">
                <a:defRPr/>
              </a:pPr>
              <a:t>5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34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40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734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27990-48C6-47F6-8C27-9F69FCFC624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323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27990-48C6-47F6-8C27-9F69FCFC624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957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27990-48C6-47F6-8C27-9F69FCFC6244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57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Check with Katsunobu to</a:t>
            </a:r>
            <a:r>
              <a:rPr lang="de-AT" baseline="0" dirty="0" smtClean="0"/>
              <a:t> have latest layout.</a:t>
            </a:r>
          </a:p>
          <a:p>
            <a:r>
              <a:rPr lang="de-AT" baseline="0" dirty="0" smtClean="0"/>
              <a:t>Check with detector people if 9 m offset is acceptable for ee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941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4B139-6E6F-4B38-8348-834478FA2EC0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04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1B3D-33A2-4A1E-BBC8-7631D73C357D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35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CED0-9682-45EF-B3E4-C16DC10284F7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74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2C5FB-B297-4AAB-97A0-B54D7A6FD291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73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488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92178"/>
            <a:ext cx="6837106" cy="61745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912236"/>
            <a:ext cx="8275320" cy="420422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45042"/>
            <a:ext cx="1620000" cy="56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762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92178"/>
            <a:ext cx="6837106" cy="61745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912236"/>
            <a:ext cx="8275320" cy="420422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45042"/>
            <a:ext cx="1620000" cy="56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388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14/12/2018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Etude FCC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81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FBF72-012B-459D-9722-EA37B19C2F0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5296982"/>
            <a:ext cx="2133600" cy="304271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78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745FB-264C-4716-A43C-D85A31633C8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7778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4999-CED4-4623-A00A-C510CAC0F63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0352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6FB76-5682-41D4-BFAF-03C68093148D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5332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FE85D-CC29-437B-964B-F50F9A7ACC1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B4C56-F975-43AE-B8DC-F8342E358F9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8786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6858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889000"/>
            <a:ext cx="6858000" cy="43180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5270500"/>
            <a:ext cx="6248400" cy="301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400" b="1" smtClean="0">
                <a:solidFill>
                  <a:prstClr val="black"/>
                </a:solidFill>
                <a:latin typeface="Times New Roman" pitchFamily="18" charset="0"/>
              </a:rPr>
              <a:t>Alain Blondel  FCC CDR presentation   Outlook 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5270500"/>
            <a:ext cx="5334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516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95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4F5B-38E7-4E53-9D9B-82394C04F301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5296982"/>
            <a:ext cx="2133600" cy="304271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027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5CAD-1B0E-4651-A26F-A76642DC624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9557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ADD2-DE48-4387-BE00-65DB7933252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49341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89A1-A151-44A6-91C2-AB9A6021B8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0D81-1D53-48A2-84FB-8B4516E6421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5605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6858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889000"/>
            <a:ext cx="6858000" cy="43180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5270500"/>
            <a:ext cx="6248400" cy="301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Times New Roman" pitchFamily="18" charset="0"/>
              </a:rPr>
              <a:t>Stuart Henderson, Project X </a:t>
            </a:r>
            <a:r>
              <a:rPr lang="en-US" sz="1400" b="1" dirty="0" err="1" smtClean="0">
                <a:solidFill>
                  <a:prstClr val="black"/>
                </a:solidFill>
                <a:latin typeface="Times New Roman" pitchFamily="18" charset="0"/>
              </a:rPr>
              <a:t>MuSR</a:t>
            </a:r>
            <a:r>
              <a:rPr lang="en-US" sz="1400" b="1" dirty="0" smtClean="0">
                <a:solidFill>
                  <a:prstClr val="black"/>
                </a:solidFill>
                <a:latin typeface="Times New Roman" pitchFamily="18" charset="0"/>
              </a:rPr>
              <a:t> Forum   October 17, 2012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5270500"/>
            <a:ext cx="5334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22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F72B-F255-4ED9-B100-9DC42B56AE12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20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2D95-7BA0-4262-BA13-D796A9C7D41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800" y="5317774"/>
            <a:ext cx="3464024" cy="304271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Alain Blondel The FCCs</a:t>
            </a:r>
            <a:endParaRPr lang="fr-CH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292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89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5296959"/>
            <a:ext cx="2133600" cy="304271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7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8305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94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291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0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3DD6-5936-4E68-8F7E-2CEC109A7BE1}" type="datetime1">
              <a:rPr lang="fr-CH" smtClean="0"/>
              <a:t>15.04.2019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4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03CCF-0C2D-4054-B654-023DF00FCCCA}" type="datetime1">
              <a:rPr lang="fr-CH" smtClean="0"/>
              <a:t>15.04.2019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041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ADA2-B523-4B05-90FF-853896B9FCC9}" type="datetime1">
              <a:rPr lang="fr-CH" smtClean="0"/>
              <a:t>15.04.2019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26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17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6FF0-5F6C-4B73-B6DC-3605931A1637}" type="datetime1">
              <a:rPr lang="fr-CH" smtClean="0"/>
              <a:t>15.04.2019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95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5896-4D41-48F6-9751-3204B29F14EF}" type="datetime1">
              <a:rPr lang="fr-CH" smtClean="0"/>
              <a:t>15.04.2019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59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4A728-057E-4F7B-955D-D5A13FE458D6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C473A-E14C-4812-A0D4-922FFA49B4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88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E7E2F29-D0FA-4F1C-9562-B21CAE1E87AE}" type="datetime1">
              <a:rPr lang="fr-CH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15.04.2019</a:t>
            </a:fld>
            <a:endParaRPr lang="fr-CH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5317774"/>
            <a:ext cx="34640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 FCC CDR presentation   Outlook </a:t>
            </a:r>
            <a:endParaRPr lang="fr-CH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FF28A6E5-1451-4611-9B85-9117163DB886}" type="slidenum">
              <a:rPr lang="fr-CH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CH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36" y="27653"/>
            <a:ext cx="1355598" cy="47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2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91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5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12064EC4-1695-449C-81C3-95FE3E33C7C9}" type="datetime1">
              <a:rPr lang="fr-CH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15.04.2019</a:t>
            </a:fld>
            <a:endParaRPr lang="fr-CH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5312857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0" y="5109128"/>
            <a:ext cx="727075" cy="6058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65" y="5401010"/>
            <a:ext cx="2549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400" b="1" dirty="0" smtClean="0">
                <a:solidFill>
                  <a:prstClr val="black"/>
                </a:solidFill>
                <a:latin typeface="Times New Roman" pitchFamily="18" charset="0"/>
              </a:rPr>
              <a:t>Alain Blondel Future </a:t>
            </a:r>
            <a:r>
              <a:rPr lang="fr-CH" sz="1400" b="1" dirty="0" err="1" smtClean="0">
                <a:solidFill>
                  <a:prstClr val="black"/>
                </a:solidFill>
                <a:latin typeface="Times New Roman" pitchFamily="18" charset="0"/>
              </a:rPr>
              <a:t>Colliders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77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92" r:id="rId7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5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051A741-F40B-4F6B-A143-728A5BCF6DE3}" type="datetime1">
              <a:rPr lang="fr-CH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15.04.2019</a:t>
            </a:fld>
            <a:endParaRPr lang="fr-CH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5312857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0" y="5109128"/>
            <a:ext cx="727075" cy="6058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33165" y="5401010"/>
            <a:ext cx="2549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400" b="1" dirty="0" smtClean="0">
                <a:solidFill>
                  <a:prstClr val="black"/>
                </a:solidFill>
                <a:latin typeface="Times New Roman" pitchFamily="18" charset="0"/>
              </a:rPr>
              <a:t>Alain Blondel Future </a:t>
            </a:r>
            <a:r>
              <a:rPr lang="fr-CH" sz="1400" b="1" dirty="0" err="1" smtClean="0">
                <a:solidFill>
                  <a:prstClr val="black"/>
                </a:solidFill>
                <a:latin typeface="Times New Roman" pitchFamily="18" charset="0"/>
              </a:rPr>
              <a:t>Colliders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11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10227F8-C00D-4BE0-9C12-01A44F1B320C}" type="datetimeFigureOut">
              <a:rPr lang="fr-CH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15.04.2019</a:t>
            </a:fld>
            <a:endParaRPr lang="fr-CH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5312834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416926" y="5109105"/>
            <a:ext cx="727075" cy="605896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634248" y="5320771"/>
            <a:ext cx="6196519" cy="3042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TLEP  Warsaw 2013-10-01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421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://cern.ch/fcc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89349/" TargetMode="External"/><Relationship Id="rId2" Type="http://schemas.openxmlformats.org/officeDocument/2006/relationships/hyperlink" Target="http://fcc-cdr.web.cern.ch/" TargetMode="Externa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7555" TargetMode="External"/><Relationship Id="rId2" Type="http://schemas.openxmlformats.org/officeDocument/2006/relationships/hyperlink" Target="https://indico.cern.ch/event/779524/" TargetMode="Externa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erncourier.com/cern-thinks-bigger/" TargetMode="Externa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64.wmf"/><Relationship Id="rId4" Type="http://schemas.openxmlformats.org/officeDocument/2006/relationships/image" Target="../media/image63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.tiff"/><Relationship Id="rId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0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7555" TargetMode="External"/><Relationship Id="rId2" Type="http://schemas.openxmlformats.org/officeDocument/2006/relationships/hyperlink" Target="https://indico.cern.ch/event/779524/" TargetMode="Externa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BBABF-3A70-40D2-877F-B95C5CC2DD4C}" type="datetime1">
              <a:rPr lang="fr-CH" smtClean="0"/>
              <a:t>15.04.2019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"/>
          <a:stretch/>
        </p:blipFill>
        <p:spPr bwMode="auto">
          <a:xfrm>
            <a:off x="0" y="421039"/>
            <a:ext cx="9131442" cy="363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1351" y="4836269"/>
            <a:ext cx="3153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/>
              <a:t>Alain BLONDEL</a:t>
            </a:r>
          </a:p>
          <a:p>
            <a:pPr algn="ctr"/>
            <a:r>
              <a:rPr lang="fr-CH" dirty="0" err="1" smtClean="0"/>
              <a:t>University</a:t>
            </a:r>
            <a:r>
              <a:rPr lang="fr-CH" dirty="0" smtClean="0"/>
              <a:t> of Geneva and CERN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19185" y="4237654"/>
            <a:ext cx="1878206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OUTLOOK</a:t>
            </a:r>
            <a:endParaRPr lang="en-GB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13712" y="4184661"/>
            <a:ext cx="9144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600" dirty="0" smtClean="0">
                <a:latin typeface="+mn-lt"/>
              </a:rPr>
              <a:t>  </a:t>
            </a:r>
            <a:r>
              <a:rPr lang="fr-CH" sz="3600" b="1" dirty="0" err="1" smtClean="0">
                <a:latin typeface="+mn-lt"/>
              </a:rPr>
              <a:t>Status</a:t>
            </a:r>
            <a:r>
              <a:rPr lang="fr-CH" sz="3600" b="1" dirty="0" smtClean="0">
                <a:latin typeface="+mn-lt"/>
              </a:rPr>
              <a:t> of the FCC</a:t>
            </a:r>
            <a:endParaRPr lang="en-US" sz="3600" b="1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040" y="5400823"/>
            <a:ext cx="485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/>
              <a:t>W</a:t>
            </a:r>
            <a:r>
              <a:rPr lang="fr-CH" b="1" dirty="0" err="1" smtClean="0"/>
              <a:t>ith</a:t>
            </a:r>
            <a:r>
              <a:rPr lang="fr-CH" b="1" dirty="0" smtClean="0"/>
              <a:t> </a:t>
            </a:r>
            <a:r>
              <a:rPr lang="fr-CH" b="1" dirty="0" err="1" smtClean="0"/>
              <a:t>many</a:t>
            </a:r>
            <a:r>
              <a:rPr lang="fr-CH" b="1" dirty="0" smtClean="0"/>
              <a:t> </a:t>
            </a:r>
            <a:r>
              <a:rPr lang="fr-CH" b="1" dirty="0" err="1" smtClean="0"/>
              <a:t>thanks</a:t>
            </a:r>
            <a:r>
              <a:rPr lang="fr-CH" b="1" dirty="0" smtClean="0"/>
              <a:t> to all in the FCC collaboration!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641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4933898" y="1512429"/>
            <a:ext cx="4030590" cy="364932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40093"/>
          </a:xfrm>
          <a:prstGeom prst="rect">
            <a:avLst/>
          </a:prstGeom>
          <a:solidFill>
            <a:schemeClr val="accent1"/>
          </a:solidFill>
        </p:spPr>
        <p:txBody>
          <a:bodyPr lIns="71323" tIns="0" rIns="71323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13232">
              <a:defRPr/>
            </a:pPr>
            <a:r>
              <a:rPr lang="en-US" sz="3100" kern="0" dirty="0">
                <a:latin typeface="Arial"/>
              </a:rPr>
              <a:t>           </a:t>
            </a:r>
            <a:r>
              <a:rPr lang="en-GB" sz="3100" kern="0" dirty="0">
                <a:latin typeface="Arial"/>
              </a:rPr>
              <a:t>FCC-common layouts</a:t>
            </a:r>
            <a:endParaRPr lang="en-US" sz="1400" kern="0" dirty="0">
              <a:latin typeface="Arial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736"/>
            <a:ext cx="152535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411760" y="857294"/>
            <a:ext cx="5184576" cy="1020113"/>
          </a:xfrm>
          <a:prstGeom prst="rect">
            <a:avLst/>
          </a:prstGeom>
        </p:spPr>
        <p:txBody>
          <a:bodyPr lIns="71323" tIns="35662" rIns="71323" bIns="35662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80"/>
              </a:spcBef>
              <a:buClr>
                <a:srgbClr val="0C377B"/>
              </a:buClr>
            </a:pPr>
            <a:r>
              <a:rPr lang="en-US" sz="1600" b="1" dirty="0">
                <a:solidFill>
                  <a:srgbClr val="0C377B"/>
                </a:solidFill>
              </a:rPr>
              <a:t>Common footprint </a:t>
            </a:r>
            <a:r>
              <a:rPr lang="en-US" sz="1600" b="1" dirty="0">
                <a:solidFill>
                  <a:srgbClr val="0C377B"/>
                </a:solidFill>
              </a:rPr>
              <a:t>except </a:t>
            </a:r>
            <a:r>
              <a:rPr lang="en-US" sz="1600" b="1" dirty="0">
                <a:solidFill>
                  <a:srgbClr val="0C377B"/>
                </a:solidFill>
              </a:rPr>
              <a:t>around IPs</a:t>
            </a:r>
            <a:endParaRPr lang="en-US" sz="1600" b="1" dirty="0">
              <a:solidFill>
                <a:srgbClr val="0C377B"/>
              </a:solidFill>
            </a:endParaRPr>
          </a:p>
          <a:p>
            <a:pPr>
              <a:spcBef>
                <a:spcPts val="780"/>
              </a:spcBef>
              <a:buClr>
                <a:srgbClr val="0C377B"/>
              </a:buClr>
            </a:pPr>
            <a:r>
              <a:rPr lang="en-US" sz="1600" b="1" dirty="0">
                <a:solidFill>
                  <a:srgbClr val="0C377B"/>
                </a:solidFill>
              </a:rPr>
              <a:t>Asymmetric IR layout </a:t>
            </a:r>
            <a:r>
              <a:rPr lang="en-US" sz="1600" dirty="0">
                <a:solidFill>
                  <a:srgbClr val="0C377B"/>
                </a:solidFill>
              </a:rPr>
              <a:t>to limit synchrotron radiation</a:t>
            </a:r>
          </a:p>
        </p:txBody>
      </p:sp>
      <p:pic>
        <p:nvPicPr>
          <p:cNvPr id="9" name="Picture 8" descr="layout_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7" y="1512429"/>
            <a:ext cx="3474385" cy="388435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011952" y="903708"/>
            <a:ext cx="1134126" cy="626308"/>
          </a:xfrm>
          <a:prstGeom prst="rect">
            <a:avLst/>
          </a:prstGeom>
        </p:spPr>
        <p:txBody>
          <a:bodyPr lIns="71323" tIns="35662" rIns="71323" bIns="35662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29" indent="0">
              <a:spcBef>
                <a:spcPts val="780"/>
              </a:spcBef>
              <a:buClr>
                <a:srgbClr val="0C377B"/>
              </a:buClr>
              <a:buNone/>
            </a:pPr>
            <a:r>
              <a:rPr lang="en-US" b="1" dirty="0" smtClean="0">
                <a:solidFill>
                  <a:srgbClr val="FF0000"/>
                </a:solidFill>
              </a:rPr>
              <a:t>FCC-</a:t>
            </a:r>
            <a:r>
              <a:rPr lang="en-US" b="1" dirty="0" err="1" smtClean="0">
                <a:solidFill>
                  <a:srgbClr val="FF0000"/>
                </a:solidFill>
              </a:rPr>
              <a:t>hh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380312" y="911045"/>
            <a:ext cx="1134126" cy="626308"/>
          </a:xfrm>
          <a:prstGeom prst="rect">
            <a:avLst/>
          </a:prstGeom>
        </p:spPr>
        <p:txBody>
          <a:bodyPr lIns="71323" tIns="35662" rIns="71323" bIns="35662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29" indent="0">
              <a:spcBef>
                <a:spcPts val="780"/>
              </a:spcBef>
              <a:buClr>
                <a:srgbClr val="0C377B"/>
              </a:buClr>
              <a:buNone/>
            </a:pPr>
            <a:r>
              <a:rPr lang="en-US" b="1" dirty="0" smtClean="0">
                <a:solidFill>
                  <a:srgbClr val="FF0000"/>
                </a:solidFill>
              </a:rPr>
              <a:t>FCC-ee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21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346075"/>
            <a:ext cx="8851900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6681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7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52042" y="995748"/>
            <a:ext cx="1284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TLEP</a:t>
            </a:r>
            <a:r>
              <a:rPr lang="fr-CH" sz="1200" dirty="0" smtClean="0">
                <a:sym typeface="Wingdings" panose="05000000000000000000" pitchFamily="2" charset="2"/>
              </a:rPr>
              <a:t> ESPP2012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39276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00193" y="242819"/>
            <a:ext cx="1345433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smtClean="0">
                <a:latin typeface="+mn-lt"/>
              </a:rPr>
              <a:t>FCC-</a:t>
            </a:r>
            <a:r>
              <a:rPr lang="fr-CH" sz="3200" b="1" dirty="0" err="1" smtClean="0">
                <a:latin typeface="+mn-lt"/>
              </a:rPr>
              <a:t>ee</a:t>
            </a:r>
            <a:endParaRPr lang="en-GB" sz="32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8401" y="1145172"/>
            <a:ext cx="10118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LEPx10</a:t>
            </a:r>
            <a:r>
              <a:rPr lang="fr-CH" b="1" baseline="30000" dirty="0" smtClean="0"/>
              <a:t>5</a:t>
            </a:r>
            <a:r>
              <a:rPr lang="fr-CH" b="1" dirty="0" smtClean="0"/>
              <a:t>!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07704" y="312540"/>
            <a:ext cx="2586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latin typeface="+mj-lt"/>
              </a:rPr>
              <a:t>Z       WW    HZ     tt </a:t>
            </a:r>
            <a:endParaRPr lang="en-GB" sz="2400" dirty="0"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081747" y="667817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915816" y="649059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563888" y="663033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211960" y="650594"/>
            <a:ext cx="0" cy="120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7504" y="3309363"/>
            <a:ext cx="1233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Event </a:t>
            </a:r>
            <a:endParaRPr lang="fr-CH" sz="2000" b="1" dirty="0" smtClean="0">
              <a:solidFill>
                <a:prstClr val="black"/>
              </a:solidFill>
              <a:latin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  <a:latin typeface="+mn-lt"/>
              </a:rPr>
              <a:t>statistics</a:t>
            </a:r>
            <a:r>
              <a:rPr lang="fr-CH" sz="2000" b="1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497" y="4009628"/>
            <a:ext cx="6383863" cy="1323439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  Z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peak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  91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5 10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12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  WW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161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8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WW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ZH </a:t>
            </a:r>
            <a:r>
              <a:rPr lang="fr-CH" sz="2000" b="1" dirty="0" err="1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240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tt  </a:t>
            </a:r>
            <a:r>
              <a:rPr lang="fr-CH" sz="2000" b="1" dirty="0" err="1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  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  <a:latin typeface="+mn-lt"/>
              </a:rPr>
              <a:t>cm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: 350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GeV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e+e</a:t>
            </a:r>
            <a:r>
              <a:rPr lang="fr-CH" sz="2000" b="1" dirty="0">
                <a:solidFill>
                  <a:prstClr val="black"/>
                </a:solidFill>
                <a:latin typeface="+mn-lt"/>
              </a:rPr>
              <a:t>- 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latin typeface="+mn-lt"/>
                <a:sym typeface="Wingdings" panose="05000000000000000000" pitchFamily="2" charset="2"/>
              </a:rPr>
              <a:t>tt</a:t>
            </a:r>
            <a:endParaRPr lang="fr-CH" sz="20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4208" y="4009628"/>
            <a:ext cx="142333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LEP x 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LEP x 2.10</a:t>
            </a:r>
            <a:r>
              <a:rPr lang="fr-CH" sz="2000" b="1" baseline="30000" dirty="0">
                <a:solidFill>
                  <a:prstClr val="black"/>
                </a:solidFill>
                <a:latin typeface="+mn-lt"/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done</a:t>
            </a:r>
            <a:endParaRPr lang="fr-CH" sz="2000" b="1" dirty="0">
              <a:solidFill>
                <a:prstClr val="black"/>
              </a:solidFill>
              <a:latin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latin typeface="+mn-lt"/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  <a:latin typeface="+mn-lt"/>
              </a:rPr>
              <a:t>done</a:t>
            </a:r>
            <a:endParaRPr lang="fr-CH" sz="20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4891" y="3977493"/>
            <a:ext cx="1200713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&lt;100 </a:t>
            </a:r>
            <a:r>
              <a:rPr lang="fr-CH" sz="2000" dirty="0" err="1" smtClean="0">
                <a:latin typeface="+mn-lt"/>
              </a:rPr>
              <a:t>keV</a:t>
            </a:r>
            <a:endParaRPr lang="fr-CH" sz="2000" dirty="0" smtClean="0"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&lt;300 </a:t>
            </a:r>
            <a:r>
              <a:rPr lang="fr-CH" sz="2000" dirty="0" err="1" smtClean="0">
                <a:latin typeface="+mn-lt"/>
              </a:rPr>
              <a:t>keV</a:t>
            </a:r>
            <a:endParaRPr lang="fr-CH" sz="2000" dirty="0" smtClean="0"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</a:t>
            </a:r>
            <a:r>
              <a:rPr lang="fr-CH" sz="2000" dirty="0"/>
              <a:t>2</a:t>
            </a:r>
            <a:r>
              <a:rPr lang="fr-CH" sz="2000" dirty="0" smtClean="0">
                <a:latin typeface="+mn-lt"/>
              </a:rPr>
              <a:t> MeV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5 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84369" y="3649588"/>
            <a:ext cx="11967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>
                <a:latin typeface="+mn-lt"/>
              </a:rPr>
              <a:t>E</a:t>
            </a:r>
            <a:r>
              <a:rPr lang="fr-CH" b="1" baseline="-25000" dirty="0">
                <a:latin typeface="+mn-lt"/>
              </a:rPr>
              <a:t>CM</a:t>
            </a:r>
            <a:r>
              <a:rPr lang="fr-CH" b="1" dirty="0">
                <a:latin typeface="+mn-lt"/>
              </a:rPr>
              <a:t> </a:t>
            </a:r>
            <a:r>
              <a:rPr lang="fr-CH" b="1" dirty="0" err="1" smtClean="0">
                <a:latin typeface="+mn-lt"/>
              </a:rPr>
              <a:t>errors</a:t>
            </a:r>
            <a:r>
              <a:rPr lang="fr-CH" b="1" dirty="0" smtClean="0">
                <a:latin typeface="+mn-lt"/>
              </a:rPr>
              <a:t>:</a:t>
            </a:r>
            <a:endParaRPr lang="fr-CH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9463" y="5311509"/>
            <a:ext cx="73653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b="1" dirty="0">
                <a:latin typeface="+mn-lt"/>
              </a:rPr>
              <a:t> 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>
                <a:latin typeface="+mn-lt"/>
              </a:rPr>
              <a:t>G</a:t>
            </a:r>
            <a:r>
              <a:rPr lang="fr-CH" sz="2000" b="1" dirty="0" smtClean="0">
                <a:latin typeface="+mn-lt"/>
              </a:rPr>
              <a:t>reat </a:t>
            </a:r>
            <a:r>
              <a:rPr lang="fr-CH" sz="2000" b="1" dirty="0" err="1" smtClean="0">
                <a:latin typeface="+mn-lt"/>
              </a:rPr>
              <a:t>energy</a:t>
            </a:r>
            <a:r>
              <a:rPr lang="fr-CH" sz="2000" b="1" dirty="0" smtClean="0">
                <a:latin typeface="+mn-lt"/>
              </a:rPr>
              <a:t> range for the </a:t>
            </a:r>
            <a:r>
              <a:rPr lang="fr-CH" sz="2000" b="1" dirty="0" err="1" smtClean="0">
                <a:latin typeface="+mn-lt"/>
              </a:rPr>
              <a:t>heavy</a:t>
            </a:r>
            <a:r>
              <a:rPr lang="fr-CH" sz="2000" b="1" dirty="0" smtClean="0">
                <a:latin typeface="+mn-lt"/>
              </a:rPr>
              <a:t> </a:t>
            </a:r>
            <a:r>
              <a:rPr lang="fr-CH" sz="2000" b="1" dirty="0" err="1" smtClean="0">
                <a:latin typeface="+mn-lt"/>
              </a:rPr>
              <a:t>particles</a:t>
            </a:r>
            <a:r>
              <a:rPr lang="fr-CH" sz="2000" b="1" dirty="0" smtClean="0">
                <a:latin typeface="+mn-lt"/>
              </a:rPr>
              <a:t> of the Standard Model. </a:t>
            </a:r>
            <a:endParaRPr lang="en-GB" sz="2000" b="1" dirty="0">
              <a:latin typeface="+mn-lt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70" y="783046"/>
            <a:ext cx="6192859" cy="309123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43DA-57A8-4FBE-A16F-E54841D6601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58775"/>
            <a:ext cx="883285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116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8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81236"/>
            <a:ext cx="88582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026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 FCC CDR presentation   Outlook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17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60" y="49188"/>
            <a:ext cx="9200060" cy="520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657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FCC CDR presentation  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142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533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21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437602" y="3412158"/>
            <a:ext cx="4522848" cy="1131910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lIns="71323" tIns="35662" rIns="71323" bIns="35662" rtlCol="0" anchor="ctr"/>
          <a:lstStyle/>
          <a:p>
            <a:pPr algn="ctr" defTabSz="71323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0619" y="5481514"/>
            <a:ext cx="1303011" cy="241298"/>
          </a:xfrm>
          <a:prstGeom prst="rect">
            <a:avLst/>
          </a:prstGeom>
          <a:noFill/>
        </p:spPr>
        <p:txBody>
          <a:bodyPr wrap="none" lIns="71323" tIns="35662" rIns="71323" bIns="35662" rtlCol="0">
            <a:spAutoFit/>
          </a:bodyPr>
          <a:lstStyle/>
          <a:p>
            <a:pPr defTabSz="356616"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679783" y="-22820"/>
            <a:ext cx="12744445" cy="5832648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1323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1323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2763308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35661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rgbClr val="FF9933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35661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38" y="4704539"/>
            <a:ext cx="1163387" cy="54060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Rectangle 29"/>
          <p:cNvSpPr/>
          <p:nvPr/>
        </p:nvSpPr>
        <p:spPr>
          <a:xfrm>
            <a:off x="4608370" y="4987530"/>
            <a:ext cx="1623418" cy="318242"/>
          </a:xfrm>
          <a:prstGeom prst="rect">
            <a:avLst/>
          </a:prstGeom>
          <a:solidFill>
            <a:schemeClr val="bg1"/>
          </a:solidFill>
        </p:spPr>
        <p:txBody>
          <a:bodyPr wrap="none" lIns="71323" tIns="35662" rIns="71323" bIns="35662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13232">
              <a:defRPr/>
            </a:pPr>
            <a:r>
              <a:rPr lang="en-GB" sz="1600" u="sng" dirty="0">
                <a:solidFill>
                  <a:prstClr val="white"/>
                </a:solidFill>
                <a:latin typeface="Calibri" panose="020F0502020204030204"/>
                <a:ea typeface="Calibri"/>
                <a:cs typeface="Times New Roman"/>
                <a:hlinkClick r:id="rId5"/>
              </a:rPr>
              <a:t>http://cern.ch/fcc</a:t>
            </a:r>
            <a:endParaRPr lang="en-GB" sz="16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50061" y="3865612"/>
            <a:ext cx="658787" cy="36440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 defTabSz="713232">
              <a:defRPr/>
            </a:pPr>
            <a:r>
              <a:rPr lang="de-DE" sz="1900" dirty="0">
                <a:solidFill>
                  <a:srgbClr val="FFFF00"/>
                </a:solidFill>
                <a:latin typeface="Arial"/>
              </a:rPr>
              <a:t>FCC</a:t>
            </a:r>
            <a:endParaRPr lang="en-GB" sz="19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23743" y="3408957"/>
            <a:ext cx="488637" cy="36440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 defTabSz="713232">
              <a:defRPr/>
            </a:pPr>
            <a:r>
              <a:rPr lang="de-DE" sz="1900" dirty="0">
                <a:solidFill>
                  <a:srgbClr val="00B050"/>
                </a:solidFill>
                <a:latin typeface="Arial"/>
              </a:rPr>
              <a:t>PS</a:t>
            </a:r>
            <a:endParaRPr lang="en-GB" sz="1900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25307" y="3951539"/>
            <a:ext cx="665678" cy="36440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 defTabSz="713232">
              <a:defRPr/>
            </a:pPr>
            <a:r>
              <a:rPr lang="de-DE" sz="1900" dirty="0">
                <a:solidFill>
                  <a:srgbClr val="00B0F0"/>
                </a:solidFill>
                <a:latin typeface="Arial"/>
              </a:rPr>
              <a:t>SPS</a:t>
            </a:r>
            <a:endParaRPr lang="en-GB" sz="19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6952" y="3118123"/>
            <a:ext cx="691477" cy="36440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 defTabSz="713232">
              <a:defRPr/>
            </a:pPr>
            <a:r>
              <a:rPr lang="de-DE" sz="1900" dirty="0">
                <a:solidFill>
                  <a:prstClr val="white"/>
                </a:solidFill>
                <a:latin typeface="Arial"/>
              </a:rPr>
              <a:t>LHC</a:t>
            </a:r>
            <a:endParaRPr lang="en-GB" sz="19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271" y="4657700"/>
            <a:ext cx="765430" cy="5976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TextBox 37"/>
          <p:cNvSpPr txBox="1"/>
          <p:nvPr/>
        </p:nvSpPr>
        <p:spPr>
          <a:xfrm>
            <a:off x="7373638" y="5481514"/>
            <a:ext cx="1303011" cy="241298"/>
          </a:xfrm>
          <a:prstGeom prst="rect">
            <a:avLst/>
          </a:prstGeom>
          <a:noFill/>
        </p:spPr>
        <p:txBody>
          <a:bodyPr wrap="none" lIns="71323" tIns="35662" rIns="71323" bIns="35662" rtlCol="0">
            <a:spAutoFit/>
          </a:bodyPr>
          <a:lstStyle/>
          <a:p>
            <a:pPr defTabSz="356616"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1763" y="3513140"/>
            <a:ext cx="1216328" cy="36440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 defTabSz="713232">
              <a:defRPr/>
            </a:pPr>
            <a:r>
              <a:rPr lang="de-DE" sz="1900" dirty="0">
                <a:solidFill>
                  <a:srgbClr val="FFFF00"/>
                </a:solidFill>
                <a:latin typeface="Arial"/>
              </a:rPr>
              <a:t>HE-LHC</a:t>
            </a:r>
            <a:endParaRPr lang="en-GB" sz="19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6952" y="5217641"/>
            <a:ext cx="6858000" cy="410575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defTabSz="713232">
              <a:defRPr/>
            </a:pP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Work supported by the </a:t>
            </a:r>
            <a:r>
              <a:rPr lang="en-US" sz="1100" b="1" i="1" kern="0" dirty="0">
                <a:solidFill>
                  <a:srgbClr val="0000CC"/>
                </a:solidFill>
                <a:latin typeface="Calibri" panose="020F0502020204030204"/>
              </a:rPr>
              <a:t>European Commission </a:t>
            </a: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under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the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HORIZON 2020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projects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EuroCirCol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654305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;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EASITrain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,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grant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agreement no.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764879;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ARIES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grant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agreement 730871; and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E-JADE,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 contract no. 645479</a:t>
            </a:r>
            <a:endParaRPr lang="en-GB" sz="1100" i="1" kern="0" dirty="0">
              <a:solidFill>
                <a:srgbClr val="0000CC"/>
              </a:solidFill>
              <a:latin typeface="Calibri" panose="020F0502020204030204"/>
            </a:endParaRP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434" y="5165510"/>
            <a:ext cx="2110524" cy="3660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091" y="4711280"/>
            <a:ext cx="976644" cy="52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734741"/>
            <a:ext cx="690152" cy="4990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4146896" y="4622982"/>
            <a:ext cx="364599" cy="61078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13538" y="397227"/>
            <a:ext cx="8353480" cy="641407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pPr algn="ctr"/>
            <a:r>
              <a:rPr lang="de-DE" sz="3700" b="1" dirty="0">
                <a:solidFill>
                  <a:srgbClr val="FFFF00"/>
                </a:solidFill>
              </a:rPr>
              <a:t>Future Circular Collider </a:t>
            </a:r>
            <a:r>
              <a:rPr lang="de-DE" sz="3700" b="1" dirty="0" smtClean="0">
                <a:solidFill>
                  <a:srgbClr val="FFFF00"/>
                </a:solidFill>
              </a:rPr>
              <a:t>Study</a:t>
            </a:r>
            <a:endParaRPr lang="de-DE" sz="37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4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FCC CDR presentation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49" y="464915"/>
            <a:ext cx="8785101" cy="490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136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21196"/>
            <a:ext cx="9210007" cy="51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20272" y="5017740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8000"/>
                </a:solidFill>
              </a:rPr>
              <a:t>Zimmermann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682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452338"/>
            <a:ext cx="887730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364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32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9356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09" y="-13468"/>
            <a:ext cx="9169009" cy="531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746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167890" y="978280"/>
            <a:ext cx="8778596" cy="3859440"/>
            <a:chOff x="183130" y="247728"/>
            <a:chExt cx="8638835" cy="3833151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xmlns="" id="{5D438CD2-934D-884B-9503-B63B92C0096B}"/>
                </a:ext>
              </a:extLst>
            </p:cNvPr>
            <p:cNvSpPr/>
            <p:nvPr/>
          </p:nvSpPr>
          <p:spPr>
            <a:xfrm>
              <a:off x="187369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xmlns="" id="{28D5F7D8-39CF-9A46-A78B-39760D4776B9}"/>
                </a:ext>
              </a:extLst>
            </p:cNvPr>
            <p:cNvSpPr/>
            <p:nvPr/>
          </p:nvSpPr>
          <p:spPr>
            <a:xfrm>
              <a:off x="433239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</a:t>
              </a: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xmlns="" id="{CD0ADA4C-F654-5046-99C2-843D68B5C2B5}"/>
                </a:ext>
              </a:extLst>
            </p:cNvPr>
            <p:cNvSpPr/>
            <p:nvPr/>
          </p:nvSpPr>
          <p:spPr>
            <a:xfrm>
              <a:off x="679109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xmlns="" id="{A8625895-FBF8-C943-9571-243ABA1EB863}"/>
                </a:ext>
              </a:extLst>
            </p:cNvPr>
            <p:cNvSpPr/>
            <p:nvPr/>
          </p:nvSpPr>
          <p:spPr>
            <a:xfrm>
              <a:off x="924979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xmlns="" id="{29AE5585-DD62-EA4D-928F-5377112BA408}"/>
                </a:ext>
              </a:extLst>
            </p:cNvPr>
            <p:cNvSpPr/>
            <p:nvPr/>
          </p:nvSpPr>
          <p:spPr>
            <a:xfrm>
              <a:off x="1170850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5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xmlns="" id="{B6F2C48D-2F1D-FC41-BAA8-188F526FBE60}"/>
                </a:ext>
              </a:extLst>
            </p:cNvPr>
            <p:cNvSpPr/>
            <p:nvPr/>
          </p:nvSpPr>
          <p:spPr>
            <a:xfrm>
              <a:off x="1416720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6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xmlns="" id="{3F9387C0-6250-644D-AD7B-2B12FBE4BF44}"/>
                </a:ext>
              </a:extLst>
            </p:cNvPr>
            <p:cNvSpPr/>
            <p:nvPr/>
          </p:nvSpPr>
          <p:spPr>
            <a:xfrm>
              <a:off x="1662590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</a:t>
              </a:r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xmlns="" id="{169A1C06-EE66-BE41-9758-B6178A6CB2D7}"/>
                </a:ext>
              </a:extLst>
            </p:cNvPr>
            <p:cNvSpPr/>
            <p:nvPr/>
          </p:nvSpPr>
          <p:spPr>
            <a:xfrm>
              <a:off x="1908460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8</a:t>
              </a:r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xmlns="" id="{2E80A3E1-9767-7B41-81F6-D5B2940F8A39}"/>
                </a:ext>
              </a:extLst>
            </p:cNvPr>
            <p:cNvSpPr/>
            <p:nvPr/>
          </p:nvSpPr>
          <p:spPr>
            <a:xfrm>
              <a:off x="2154331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9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xmlns="" id="{BDD1FFA5-ADB7-5749-BCE2-A79BD9FAF50D}"/>
                </a:ext>
              </a:extLst>
            </p:cNvPr>
            <p:cNvSpPr/>
            <p:nvPr/>
          </p:nvSpPr>
          <p:spPr>
            <a:xfrm>
              <a:off x="2400201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10</a:t>
              </a:r>
            </a:p>
          </p:txBody>
        </p:sp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xmlns="" id="{621FF53B-7FBB-0A4C-A8C5-6295FC690B50}"/>
                </a:ext>
              </a:extLst>
            </p:cNvPr>
            <p:cNvSpPr/>
            <p:nvPr/>
          </p:nvSpPr>
          <p:spPr>
            <a:xfrm>
              <a:off x="2646071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11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xmlns="" id="{D089A103-802A-3040-9BAA-BF1A9D558144}"/>
                </a:ext>
              </a:extLst>
            </p:cNvPr>
            <p:cNvSpPr/>
            <p:nvPr/>
          </p:nvSpPr>
          <p:spPr>
            <a:xfrm>
              <a:off x="2891941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12</a:t>
              </a:r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xmlns="" id="{9B74BF79-BAA3-F34D-B615-BE0EF7638518}"/>
                </a:ext>
              </a:extLst>
            </p:cNvPr>
            <p:cNvSpPr/>
            <p:nvPr/>
          </p:nvSpPr>
          <p:spPr>
            <a:xfrm>
              <a:off x="3137812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13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xmlns="" id="{1530533E-BE14-3145-9880-E0DFFEF54DEB}"/>
                </a:ext>
              </a:extLst>
            </p:cNvPr>
            <p:cNvSpPr/>
            <p:nvPr/>
          </p:nvSpPr>
          <p:spPr>
            <a:xfrm>
              <a:off x="3383682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14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xmlns="" id="{92220EEC-37BA-C94E-BBBE-903C440D49C5}"/>
                </a:ext>
              </a:extLst>
            </p:cNvPr>
            <p:cNvSpPr/>
            <p:nvPr/>
          </p:nvSpPr>
          <p:spPr>
            <a:xfrm>
              <a:off x="3629552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15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xmlns="" id="{F56D61E3-7E32-A04E-97B9-EBF8C68DF041}"/>
                </a:ext>
              </a:extLst>
            </p:cNvPr>
            <p:cNvSpPr/>
            <p:nvPr/>
          </p:nvSpPr>
          <p:spPr>
            <a:xfrm>
              <a:off x="3875422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16</a:t>
              </a:r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xmlns="" id="{E981D7E4-7E72-B040-9CCD-AFA8062CC50C}"/>
                </a:ext>
              </a:extLst>
            </p:cNvPr>
            <p:cNvSpPr/>
            <p:nvPr/>
          </p:nvSpPr>
          <p:spPr>
            <a:xfrm>
              <a:off x="4121293" y="247728"/>
              <a:ext cx="245870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17</a:t>
              </a:r>
            </a:p>
          </p:txBody>
        </p:sp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xmlns="" id="{63091869-0CF9-CE46-A6F0-0EE3913E5C30}"/>
                </a:ext>
              </a:extLst>
            </p:cNvPr>
            <p:cNvSpPr/>
            <p:nvPr/>
          </p:nvSpPr>
          <p:spPr>
            <a:xfrm>
              <a:off x="4367163" y="247728"/>
              <a:ext cx="245870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18</a:t>
              </a:r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xmlns="" id="{AD7FCBBA-C725-E04E-A5EE-70FCBB7AD738}"/>
                </a:ext>
              </a:extLst>
            </p:cNvPr>
            <p:cNvSpPr/>
            <p:nvPr/>
          </p:nvSpPr>
          <p:spPr>
            <a:xfrm>
              <a:off x="5838984" y="247728"/>
              <a:ext cx="184447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34</a:t>
              </a:r>
            </a:p>
          </p:txBody>
        </p:sp>
        <p:sp>
          <p:nvSpPr>
            <p:cNvPr id="82" name="Rounded Rectangle 81">
              <a:extLst>
                <a:ext uri="{FF2B5EF4-FFF2-40B4-BE49-F238E27FC236}">
                  <a16:creationId xmlns:a16="http://schemas.microsoft.com/office/drawing/2014/main" xmlns="" id="{119480CD-202F-1D49-B346-11129078D7F8}"/>
                </a:ext>
              </a:extLst>
            </p:cNvPr>
            <p:cNvSpPr/>
            <p:nvPr/>
          </p:nvSpPr>
          <p:spPr>
            <a:xfrm>
              <a:off x="6023430" y="247728"/>
              <a:ext cx="184447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35</a:t>
              </a: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xmlns="" id="{AA8E9BFF-8003-4245-943D-B128C5F54EF7}"/>
                </a:ext>
              </a:extLst>
            </p:cNvPr>
            <p:cNvSpPr/>
            <p:nvPr/>
          </p:nvSpPr>
          <p:spPr>
            <a:xfrm>
              <a:off x="6207877" y="247728"/>
              <a:ext cx="184447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36</a:t>
              </a: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xmlns="" id="{8F84E6A0-0E9E-2344-B5AA-5DF1AECB9FC5}"/>
                </a:ext>
              </a:extLst>
            </p:cNvPr>
            <p:cNvSpPr/>
            <p:nvPr/>
          </p:nvSpPr>
          <p:spPr>
            <a:xfrm>
              <a:off x="6392324" y="247728"/>
              <a:ext cx="184447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37</a:t>
              </a:r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xmlns="" id="{DF7CBD27-5ABB-A246-95A8-1C076E548986}"/>
                </a:ext>
              </a:extLst>
            </p:cNvPr>
            <p:cNvSpPr/>
            <p:nvPr/>
          </p:nvSpPr>
          <p:spPr>
            <a:xfrm>
              <a:off x="6576771" y="247728"/>
              <a:ext cx="184447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38</a:t>
              </a:r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xmlns="" id="{9C7E3514-D3D6-C642-A5C2-85DC16B88830}"/>
                </a:ext>
              </a:extLst>
            </p:cNvPr>
            <p:cNvSpPr/>
            <p:nvPr/>
          </p:nvSpPr>
          <p:spPr>
            <a:xfrm>
              <a:off x="6761217" y="247728"/>
              <a:ext cx="184447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39</a:t>
              </a:r>
            </a:p>
          </p:txBody>
        </p:sp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xmlns="" id="{8C33C777-C697-7F4F-B9E0-8FB1EFC112DF}"/>
                </a:ext>
              </a:extLst>
            </p:cNvPr>
            <p:cNvSpPr/>
            <p:nvPr/>
          </p:nvSpPr>
          <p:spPr>
            <a:xfrm>
              <a:off x="6945665" y="247728"/>
              <a:ext cx="184447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40</a:t>
              </a:r>
            </a:p>
          </p:txBody>
        </p: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xmlns="" id="{A1A47F0F-FF21-CC42-BE33-907DAC424B2F}"/>
                </a:ext>
              </a:extLst>
            </p:cNvPr>
            <p:cNvSpPr/>
            <p:nvPr/>
          </p:nvSpPr>
          <p:spPr>
            <a:xfrm>
              <a:off x="7130112" y="247728"/>
              <a:ext cx="184447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41</a:t>
              </a:r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xmlns="" id="{59238DAF-E689-104A-94FC-0A63047F6ABA}"/>
                </a:ext>
              </a:extLst>
            </p:cNvPr>
            <p:cNvSpPr/>
            <p:nvPr/>
          </p:nvSpPr>
          <p:spPr>
            <a:xfrm>
              <a:off x="7322178" y="247728"/>
              <a:ext cx="184447" cy="18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42</a:t>
              </a:r>
            </a:p>
          </p:txBody>
        </p:sp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xmlns="" id="{65C95B11-890D-7548-8BF5-92D51A0E6895}"/>
                </a:ext>
              </a:extLst>
            </p:cNvPr>
            <p:cNvSpPr/>
            <p:nvPr/>
          </p:nvSpPr>
          <p:spPr>
            <a:xfrm>
              <a:off x="7499005" y="247728"/>
              <a:ext cx="184447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43</a:t>
              </a:r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xmlns="" id="{689E9430-926E-EA4F-8DE9-5A9B25F91322}"/>
                </a:ext>
              </a:extLst>
            </p:cNvPr>
            <p:cNvSpPr/>
            <p:nvPr/>
          </p:nvSpPr>
          <p:spPr>
            <a:xfrm>
              <a:off x="4613033" y="247728"/>
              <a:ext cx="1225951" cy="180000"/>
            </a:xfrm>
            <a:prstGeom prst="roundRect">
              <a:avLst/>
            </a:prstGeom>
            <a:solidFill>
              <a:srgbClr val="FF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0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15 years operation</a:t>
              </a: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xmlns="" id="{7FEAF987-E512-994C-A429-051D73A4AAEF}"/>
                </a:ext>
              </a:extLst>
            </p:cNvPr>
            <p:cNvSpPr/>
            <p:nvPr/>
          </p:nvSpPr>
          <p:spPr>
            <a:xfrm>
              <a:off x="183130" y="624042"/>
              <a:ext cx="1475221" cy="54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Project preparation &amp;</a:t>
              </a:r>
            </a:p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administrative processes</a:t>
              </a:r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xmlns="" id="{170EC402-685B-FF40-89C1-FEF6BF583425}"/>
                </a:ext>
              </a:extLst>
            </p:cNvPr>
            <p:cNvSpPr/>
            <p:nvPr/>
          </p:nvSpPr>
          <p:spPr>
            <a:xfrm>
              <a:off x="432684" y="1773934"/>
              <a:ext cx="1681222" cy="54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Geological investigations, infrastructure detailed design and tendering preparation</a:t>
              </a:r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xmlns="" id="{94AAAEA5-D826-744D-89D8-4F109F4459CD}"/>
                </a:ext>
              </a:extLst>
            </p:cNvPr>
            <p:cNvSpPr/>
            <p:nvPr/>
          </p:nvSpPr>
          <p:spPr>
            <a:xfrm>
              <a:off x="2154331" y="1773934"/>
              <a:ext cx="1966962" cy="54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Tunnel, site and technical infrastructure construction</a:t>
              </a:r>
            </a:p>
          </p:txBody>
        </p:sp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xmlns="" id="{78DD8C9E-BC6F-634A-ADC0-EC0E38F45DBD}"/>
                </a:ext>
              </a:extLst>
            </p:cNvPr>
            <p:cNvSpPr/>
            <p:nvPr/>
          </p:nvSpPr>
          <p:spPr>
            <a:xfrm>
              <a:off x="183130" y="2954453"/>
              <a:ext cx="2432164" cy="540000"/>
            </a:xfrm>
            <a:prstGeom prst="roundRect">
              <a:avLst/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36000" rIns="3600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accelerator R&amp;D and technical design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xmlns="" id="{432D4989-759A-0A47-A580-68B7C0D27F5C}"/>
                </a:ext>
              </a:extLst>
            </p:cNvPr>
            <p:cNvSpPr/>
            <p:nvPr/>
          </p:nvSpPr>
          <p:spPr>
            <a:xfrm>
              <a:off x="2646071" y="3540879"/>
              <a:ext cx="1966962" cy="540000"/>
            </a:xfrm>
            <a:prstGeom prst="roundRect">
              <a:avLst/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detector</a:t>
              </a:r>
              <a:b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xmlns="" id="{91A4E665-02B3-AB4B-8411-A08100B2A442}"/>
                </a:ext>
              </a:extLst>
            </p:cNvPr>
            <p:cNvSpPr/>
            <p:nvPr/>
          </p:nvSpPr>
          <p:spPr>
            <a:xfrm>
              <a:off x="1658351" y="3540879"/>
              <a:ext cx="956942" cy="540000"/>
            </a:xfrm>
            <a:prstGeom prst="roundRect">
              <a:avLst/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detector technical design</a:t>
              </a:r>
            </a:p>
          </p:txBody>
        </p:sp>
        <p:sp>
          <p:nvSpPr>
            <p:cNvPr id="98" name="Rounded Rectangle 97">
              <a:extLst>
                <a:ext uri="{FF2B5EF4-FFF2-40B4-BE49-F238E27FC236}">
                  <a16:creationId xmlns:a16="http://schemas.microsoft.com/office/drawing/2014/main" xmlns="" id="{C9B79C58-AFE5-1D4F-BC40-DC3C00F4BAFC}"/>
                </a:ext>
              </a:extLst>
            </p:cNvPr>
            <p:cNvSpPr/>
            <p:nvPr/>
          </p:nvSpPr>
          <p:spPr>
            <a:xfrm>
              <a:off x="1680875" y="624042"/>
              <a:ext cx="491740" cy="54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Permis-sions</a:t>
              </a:r>
              <a:endParaRPr lang="en-US" sz="1100" kern="0" dirty="0" smtClean="0">
                <a:solidFill>
                  <a:prstClr val="black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xmlns="" id="{63B93B28-527C-694E-A94C-E43B0A670F78}"/>
                </a:ext>
              </a:extLst>
            </p:cNvPr>
            <p:cNvSpPr/>
            <p:nvPr/>
          </p:nvSpPr>
          <p:spPr>
            <a:xfrm>
              <a:off x="183130" y="3540879"/>
              <a:ext cx="1444444" cy="540000"/>
            </a:xfrm>
            <a:prstGeom prst="roundRect">
              <a:avLst/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lIns="36000" tIns="36000" rIns="36000" bIns="36000" rtlCol="0" anchor="ctr"/>
            <a:lstStyle/>
            <a:p>
              <a:pPr algn="ctr">
                <a:defRPr/>
              </a:pPr>
              <a:r>
                <a:rPr lang="en-US" sz="105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Set up of international experiment collaborations, detector R&amp;D and concept development</a:t>
              </a:r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xmlns="" id="{25AA9F70-A99E-5B42-A57D-DD77ED950F3C}"/>
                </a:ext>
              </a:extLst>
            </p:cNvPr>
            <p:cNvSpPr/>
            <p:nvPr/>
          </p:nvSpPr>
          <p:spPr>
            <a:xfrm>
              <a:off x="2646071" y="2954453"/>
              <a:ext cx="1966962" cy="540000"/>
            </a:xfrm>
            <a:prstGeom prst="roundRect">
              <a:avLst/>
            </a:prstGeom>
            <a:solidFill>
              <a:srgbClr val="FFFF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accelerator construction, installation, commissioning</a:t>
              </a: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xmlns="" id="{66314480-8DBD-9D43-B456-6A0F56DC179B}"/>
                </a:ext>
              </a:extLst>
            </p:cNvPr>
            <p:cNvSpPr/>
            <p:nvPr/>
          </p:nvSpPr>
          <p:spPr>
            <a:xfrm>
              <a:off x="186787" y="1198988"/>
              <a:ext cx="697604" cy="540000"/>
            </a:xfrm>
            <a:prstGeom prst="round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strategy</a:t>
              </a:r>
            </a:p>
          </p:txBody>
        </p:sp>
        <p:sp>
          <p:nvSpPr>
            <p:cNvPr id="102" name="Rounded Rectangle 101">
              <a:extLst>
                <a:ext uri="{FF2B5EF4-FFF2-40B4-BE49-F238E27FC236}">
                  <a16:creationId xmlns:a16="http://schemas.microsoft.com/office/drawing/2014/main" xmlns="" id="{4F8F26AB-B354-474F-BA98-3EA6E8DE4B99}"/>
                </a:ext>
              </a:extLst>
            </p:cNvPr>
            <p:cNvSpPr/>
            <p:nvPr/>
          </p:nvSpPr>
          <p:spPr>
            <a:xfrm>
              <a:off x="924979" y="1198988"/>
              <a:ext cx="733372" cy="540000"/>
            </a:xfrm>
            <a:prstGeom prst="round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05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and</a:t>
              </a:r>
              <a:br>
                <a:rPr lang="en-US" sz="105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05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xmlns="" id="{22A9BEF8-2B54-B245-B4F9-F78551FF1CE1}"/>
                </a:ext>
              </a:extLst>
            </p:cNvPr>
            <p:cNvSpPr/>
            <p:nvPr/>
          </p:nvSpPr>
          <p:spPr>
            <a:xfrm>
              <a:off x="5838985" y="3540879"/>
              <a:ext cx="1852162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36000" rIns="3600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110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detector</a:t>
              </a:r>
              <a:b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xmlns="" id="{49120DB8-0B05-9B41-AB4C-3D6F3A21CDDE}"/>
                </a:ext>
              </a:extLst>
            </p:cNvPr>
            <p:cNvSpPr/>
            <p:nvPr/>
          </p:nvSpPr>
          <p:spPr>
            <a:xfrm>
              <a:off x="4683787" y="3534582"/>
              <a:ext cx="1084553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110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detector R&amp;D,</a:t>
              </a:r>
              <a:b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technical design</a:t>
              </a:r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xmlns="" id="{92A51427-ACC3-0945-A438-6F741746D8AA}"/>
                </a:ext>
              </a:extLst>
            </p:cNvPr>
            <p:cNvSpPr/>
            <p:nvPr/>
          </p:nvSpPr>
          <p:spPr>
            <a:xfrm>
              <a:off x="4683785" y="634156"/>
              <a:ext cx="336525" cy="54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Update</a:t>
              </a:r>
              <a:b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Permissions</a:t>
              </a:r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xmlns="" id="{2D0959B1-FFB2-F447-8E82-48E5716BEE6E}"/>
                </a:ext>
              </a:extLst>
            </p:cNvPr>
            <p:cNvSpPr/>
            <p:nvPr/>
          </p:nvSpPr>
          <p:spPr>
            <a:xfrm>
              <a:off x="5838984" y="2954453"/>
              <a:ext cx="1852161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110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accelerator construction, installation, commissioning</a:t>
              </a:r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xmlns="" id="{704B4551-F609-6B47-B642-263BAEF754D4}"/>
                </a:ext>
              </a:extLst>
            </p:cNvPr>
            <p:cNvSpPr/>
            <p:nvPr/>
          </p:nvSpPr>
          <p:spPr>
            <a:xfrm>
              <a:off x="4683784" y="2354369"/>
              <a:ext cx="1269339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r>
                <a:rPr lang="en-US" sz="105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SC wire and 16 T magnet R&amp;D, model magnets, prototypes, </a:t>
              </a:r>
              <a:r>
                <a:rPr lang="en-US" sz="105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preseries</a:t>
              </a:r>
              <a:endParaRPr lang="en-US" sz="1050" kern="0" dirty="0" smtClean="0">
                <a:solidFill>
                  <a:prstClr val="black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xmlns="" id="{21CA6488-5BAE-4F43-86D6-02E79C1137D1}"/>
                </a:ext>
              </a:extLst>
            </p:cNvPr>
            <p:cNvSpPr/>
            <p:nvPr/>
          </p:nvSpPr>
          <p:spPr>
            <a:xfrm>
              <a:off x="6027420" y="2356575"/>
              <a:ext cx="1294758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16 T dipole magnet</a:t>
              </a:r>
              <a:b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series production</a:t>
              </a:r>
            </a:p>
          </p:txBody>
        </p: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xmlns="" id="{8E3B73F8-4C2D-294B-A8D5-F6C65B4DA4B2}"/>
                </a:ext>
              </a:extLst>
            </p:cNvPr>
            <p:cNvSpPr/>
            <p:nvPr/>
          </p:nvSpPr>
          <p:spPr>
            <a:xfrm>
              <a:off x="5652947" y="1773934"/>
              <a:ext cx="1108270" cy="54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FCC-ee dismantling, CE &amp; infrastructure adaptations FCC-</a:t>
              </a:r>
              <a:r>
                <a:rPr lang="en-US" sz="110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endParaRPr lang="en-US" sz="1100" kern="0" dirty="0" smtClean="0">
                <a:solidFill>
                  <a:prstClr val="black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xmlns="" id="{A24383AD-C913-DC42-9CCE-8188950936C8}"/>
                </a:ext>
              </a:extLst>
            </p:cNvPr>
            <p:cNvSpPr/>
            <p:nvPr/>
          </p:nvSpPr>
          <p:spPr>
            <a:xfrm>
              <a:off x="4963161" y="1198988"/>
              <a:ext cx="620624" cy="540000"/>
            </a:xfrm>
            <a:prstGeom prst="roundRect">
              <a:avLst/>
            </a:pr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Funding and</a:t>
              </a:r>
              <a:b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</a:br>
              <a: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11" name="Rounded Rectangle 110">
              <a:extLst>
                <a:ext uri="{FF2B5EF4-FFF2-40B4-BE49-F238E27FC236}">
                  <a16:creationId xmlns:a16="http://schemas.microsoft.com/office/drawing/2014/main" xmlns="" id="{726A91C3-33AC-5940-815E-40F30AF5C75F}"/>
                </a:ext>
              </a:extLst>
            </p:cNvPr>
            <p:cNvSpPr/>
            <p:nvPr/>
          </p:nvSpPr>
          <p:spPr>
            <a:xfrm>
              <a:off x="7691144" y="247728"/>
              <a:ext cx="946373" cy="18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9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~ 25 years operation</a:t>
              </a:r>
            </a:p>
          </p:txBody>
        </p:sp>
        <p:sp>
          <p:nvSpPr>
            <p:cNvPr id="112" name="Rounded Rectangle 111">
              <a:extLst>
                <a:ext uri="{FF2B5EF4-FFF2-40B4-BE49-F238E27FC236}">
                  <a16:creationId xmlns:a16="http://schemas.microsoft.com/office/drawing/2014/main" xmlns="" id="{75088ADD-8768-8843-A259-F270E74ED74E}"/>
                </a:ext>
              </a:extLst>
            </p:cNvPr>
            <p:cNvSpPr/>
            <p:nvPr/>
          </p:nvSpPr>
          <p:spPr>
            <a:xfrm>
              <a:off x="4683785" y="2947624"/>
              <a:ext cx="1084555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0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FCC-</a:t>
              </a:r>
              <a:r>
                <a:rPr lang="en-US" sz="1000" kern="0" dirty="0" err="1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hh</a:t>
              </a:r>
              <a:r>
                <a:rPr lang="en-US" sz="10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accelerator R&amp;D and technical design</a:t>
              </a:r>
            </a:p>
          </p:txBody>
        </p:sp>
        <p:sp>
          <p:nvSpPr>
            <p:cNvPr id="113" name="Rounded Rectangle 112">
              <a:extLst>
                <a:ext uri="{FF2B5EF4-FFF2-40B4-BE49-F238E27FC236}">
                  <a16:creationId xmlns:a16="http://schemas.microsoft.com/office/drawing/2014/main" xmlns="" id="{A9E0F5AE-28BF-8B4D-B36B-1D4590CBC065}"/>
                </a:ext>
              </a:extLst>
            </p:cNvPr>
            <p:cNvSpPr/>
            <p:nvPr/>
          </p:nvSpPr>
          <p:spPr>
            <a:xfrm>
              <a:off x="183130" y="2348955"/>
              <a:ext cx="4429903" cy="540000"/>
            </a:xfrm>
            <a:prstGeom prst="roundRect">
              <a:avLst/>
            </a:prstGeom>
            <a:solidFill>
              <a:srgbClr val="99FF99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black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Superconducting wire and magnet R&amp;D</a:t>
              </a:r>
            </a:p>
          </p:txBody>
        </p:sp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xmlns="" id="{975AAB7B-7E20-BA4A-87C4-4409BA621901}"/>
                </a:ext>
              </a:extLst>
            </p:cNvPr>
            <p:cNvSpPr/>
            <p:nvPr/>
          </p:nvSpPr>
          <p:spPr>
            <a:xfrm>
              <a:off x="8637518" y="247728"/>
              <a:ext cx="184447" cy="180000"/>
            </a:xfrm>
            <a:prstGeom prst="roundRect">
              <a:avLst/>
            </a:prstGeom>
            <a:solidFill>
              <a:srgbClr val="44546A"/>
            </a:soli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lIns="0" tIns="46800" rIns="0" rtlCol="0" anchor="ctr"/>
            <a:lstStyle/>
            <a:p>
              <a:pPr algn="ctr">
                <a:defRPr/>
              </a:pPr>
              <a:r>
                <a:rPr lang="en-US" sz="1100" kern="0" dirty="0" smtClean="0">
                  <a:solidFill>
                    <a:prstClr val="white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70</a:t>
              </a:r>
            </a:p>
          </p:txBody>
        </p:sp>
      </p:grpSp>
      <p:sp>
        <p:nvSpPr>
          <p:cNvPr id="115" name="Title 1"/>
          <p:cNvSpPr txBox="1">
            <a:spLocks/>
          </p:cNvSpPr>
          <p:nvPr/>
        </p:nvSpPr>
        <p:spPr>
          <a:xfrm>
            <a:off x="0" y="0"/>
            <a:ext cx="9144000" cy="84009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 smtClean="0"/>
              <a:t>           FCC integrated project </a:t>
            </a:r>
            <a:r>
              <a:rPr lang="en-US" sz="3200" dirty="0" smtClean="0"/>
              <a:t>timeline</a:t>
            </a:r>
            <a:endParaRPr lang="en-US" sz="3200" kern="0" dirty="0"/>
          </a:p>
        </p:txBody>
      </p:sp>
      <p:pic>
        <p:nvPicPr>
          <p:cNvPr id="1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6" y="70738"/>
            <a:ext cx="152535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" y="4237653"/>
            <a:ext cx="4741357" cy="6325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446582" y="5257767"/>
            <a:ext cx="3561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i="1" dirty="0" smtClean="0"/>
              <a:t>70 </a:t>
            </a:r>
            <a:r>
              <a:rPr lang="fr-CH" sz="2000" b="1" i="1" dirty="0" err="1" smtClean="0"/>
              <a:t>years</a:t>
            </a:r>
            <a:r>
              <a:rPr lang="fr-CH" sz="2000" b="1" i="1" dirty="0" smtClean="0"/>
              <a:t> </a:t>
            </a:r>
            <a:r>
              <a:rPr lang="fr-CH" sz="2000" b="1" i="1" dirty="0" err="1" smtClean="0"/>
              <a:t>seems</a:t>
            </a:r>
            <a:r>
              <a:rPr lang="fr-CH" sz="2000" b="1" i="1" dirty="0" smtClean="0"/>
              <a:t> </a:t>
            </a:r>
            <a:r>
              <a:rPr lang="fr-CH" sz="2000" b="1" i="1" dirty="0" err="1" smtClean="0"/>
              <a:t>like</a:t>
            </a:r>
            <a:r>
              <a:rPr lang="fr-CH" sz="2000" b="1" i="1" dirty="0" smtClean="0"/>
              <a:t> a long time!</a:t>
            </a:r>
            <a:endParaRPr lang="en-GB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97122" y="4949990"/>
            <a:ext cx="3963649" cy="369332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cut</a:t>
            </a:r>
            <a:r>
              <a:rPr lang="fr-CH" dirty="0" smtClean="0"/>
              <a:t> out for </a:t>
            </a:r>
            <a:r>
              <a:rPr lang="fr-CH" dirty="0" err="1" smtClean="0"/>
              <a:t>physics</a:t>
            </a:r>
            <a:r>
              <a:rPr lang="fr-CH" dirty="0" smtClean="0"/>
              <a:t> and detectors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06738" y="4953939"/>
            <a:ext cx="0" cy="6372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7086" y="5370037"/>
            <a:ext cx="65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</a:rPr>
              <a:t>ESPP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4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186327" y="5296959"/>
            <a:ext cx="2133600" cy="304271"/>
          </a:xfrm>
        </p:spPr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7214"/>
            <a:ext cx="6338874" cy="182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419" y="563635"/>
            <a:ext cx="2158069" cy="60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73" y="2043800"/>
            <a:ext cx="7416824" cy="93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2038" y="3020816"/>
            <a:ext cx="88569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Did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these</a:t>
            </a:r>
            <a:r>
              <a:rPr lang="fr-CH" sz="1800" dirty="0" smtClean="0">
                <a:latin typeface="+mn-lt"/>
              </a:rPr>
              <a:t> people know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would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</a:t>
            </a:r>
            <a:r>
              <a:rPr lang="fr-CH" sz="1800" dirty="0" smtClean="0">
                <a:latin typeface="+mn-lt"/>
              </a:rPr>
              <a:t> running HL-LHC in </a:t>
            </a:r>
            <a:r>
              <a:rPr lang="fr-CH" sz="1800" dirty="0" err="1" smtClean="0">
                <a:latin typeface="+mn-lt"/>
              </a:rPr>
              <a:t>that</a:t>
            </a:r>
            <a:r>
              <a:rPr lang="fr-CH" sz="1800" dirty="0" smtClean="0">
                <a:latin typeface="+mn-lt"/>
              </a:rPr>
              <a:t> tunnel &gt;</a:t>
            </a:r>
            <a:r>
              <a:rPr lang="fr-CH" b="1" dirty="0" smtClean="0"/>
              <a:t>60 </a:t>
            </a:r>
            <a:r>
              <a:rPr lang="fr-CH" b="1" dirty="0" err="1" smtClean="0"/>
              <a:t>years</a:t>
            </a:r>
            <a:r>
              <a:rPr lang="fr-CH" b="1" dirty="0" smtClean="0"/>
              <a:t> </a:t>
            </a:r>
            <a:r>
              <a:rPr lang="fr-CH" b="1" dirty="0" err="1" smtClean="0"/>
              <a:t>later</a:t>
            </a:r>
            <a:r>
              <a:rPr lang="fr-CH" b="1" dirty="0" smtClean="0"/>
              <a:t>?</a:t>
            </a:r>
            <a:endParaRPr lang="en-GB" sz="1800" b="1" dirty="0" err="1" smtClean="0"/>
          </a:p>
        </p:txBody>
      </p:sp>
      <p:sp>
        <p:nvSpPr>
          <p:cNvPr id="4" name="TextBox 3"/>
          <p:cNvSpPr txBox="1"/>
          <p:nvPr/>
        </p:nvSpPr>
        <p:spPr>
          <a:xfrm>
            <a:off x="5281193" y="4177647"/>
            <a:ext cx="305045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err="1" smtClean="0">
                <a:latin typeface="+mn-lt"/>
              </a:rPr>
              <a:t>Let’s</a:t>
            </a:r>
            <a:r>
              <a:rPr lang="fr-CH" sz="3200" b="1" dirty="0" smtClean="0">
                <a:latin typeface="+mn-lt"/>
              </a:rPr>
              <a:t> not </a:t>
            </a:r>
            <a:r>
              <a:rPr lang="fr-CH" sz="3200" b="1" dirty="0" err="1" smtClean="0">
                <a:latin typeface="+mn-lt"/>
              </a:rPr>
              <a:t>be</a:t>
            </a:r>
            <a:r>
              <a:rPr lang="fr-CH" sz="3200" b="1" dirty="0" smtClean="0">
                <a:latin typeface="+mn-lt"/>
              </a:rPr>
              <a:t> SHY!</a:t>
            </a:r>
            <a:endParaRPr lang="en-GB" sz="3200" b="1" dirty="0" err="1" smtClean="0"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3333058"/>
            <a:ext cx="2376265" cy="238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0" t="2502" r="-1" b="91472"/>
          <a:stretch/>
        </p:blipFill>
        <p:spPr bwMode="auto">
          <a:xfrm>
            <a:off x="3637766" y="3356877"/>
            <a:ext cx="1294274" cy="34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9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2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7112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3308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503" y="1417340"/>
            <a:ext cx="4464497" cy="72008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4716016" y="1485161"/>
            <a:ext cx="1224136" cy="67200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47016"/>
            </a:avLst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1" y="2137420"/>
            <a:ext cx="1679178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600" b="1" dirty="0" err="1" smtClean="0"/>
              <a:t>most</a:t>
            </a:r>
            <a:r>
              <a:rPr lang="fr-CH" sz="1600" b="1" dirty="0" smtClean="0"/>
              <a:t> of </a:t>
            </a:r>
            <a:r>
              <a:rPr lang="fr-CH" sz="1600" b="1" dirty="0" err="1" smtClean="0"/>
              <a:t>this</a:t>
            </a:r>
            <a:r>
              <a:rPr lang="fr-CH" sz="1600" b="1" dirty="0" smtClean="0"/>
              <a:t> to </a:t>
            </a:r>
            <a:r>
              <a:rPr lang="fr-CH" sz="1600" b="1" dirty="0" err="1" smtClean="0"/>
              <a:t>be</a:t>
            </a:r>
            <a:endParaRPr lang="fr-CH" sz="1600" b="1" dirty="0" smtClean="0"/>
          </a:p>
          <a:p>
            <a:r>
              <a:rPr lang="fr-CH" sz="1600" b="1" dirty="0" err="1" smtClean="0"/>
              <a:t>recuperated</a:t>
            </a:r>
            <a:r>
              <a:rPr lang="fr-CH" sz="1600" b="1" dirty="0" smtClean="0"/>
              <a:t> for </a:t>
            </a:r>
          </a:p>
          <a:p>
            <a:r>
              <a:rPr lang="fr-CH" sz="1600" b="1" dirty="0" smtClean="0"/>
              <a:t>FCC-</a:t>
            </a:r>
            <a:r>
              <a:rPr lang="fr-CH" sz="1600" b="1" dirty="0" err="1" smtClean="0"/>
              <a:t>hh</a:t>
            </a:r>
            <a:r>
              <a:rPr lang="fr-CH" sz="1600" b="1" dirty="0" smtClean="0"/>
              <a:t>!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91908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9" y="0"/>
            <a:ext cx="9267180" cy="530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29885" y="1500030"/>
            <a:ext cx="889987" cy="2769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                   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4370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0"/>
            <a:ext cx="6768752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 smtClean="0"/>
              <a:t>CDR </a:t>
            </a:r>
            <a:r>
              <a:rPr lang="fr-CH" sz="3200" b="1" dirty="0" err="1" smtClean="0"/>
              <a:t>is</a:t>
            </a:r>
            <a:r>
              <a:rPr lang="fr-CH" sz="3200" b="1" dirty="0" smtClean="0"/>
              <a:t> PUBLISHED</a:t>
            </a:r>
            <a:endParaRPr lang="en-GB" sz="32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3</a:t>
            </a:fld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7328" y="697260"/>
            <a:ext cx="9096672" cy="41044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0C377B"/>
              </a:buClr>
            </a:pPr>
            <a:r>
              <a:rPr lang="en-US" sz="2800" b="1" dirty="0" smtClean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000" b="1" dirty="0" smtClean="0"/>
              <a:t>Vol 1 – Physics  </a:t>
            </a:r>
            <a:br>
              <a:rPr lang="en-US" sz="2000" b="1" dirty="0" smtClean="0"/>
            </a:br>
            <a:r>
              <a:rPr lang="en-US" sz="2000" b="1" dirty="0" smtClean="0"/>
              <a:t>Vol 2 – FCC-</a:t>
            </a:r>
            <a:r>
              <a:rPr lang="en-US" sz="2000" b="1" dirty="0" err="1" smtClean="0"/>
              <a:t>ee</a:t>
            </a:r>
            <a:r>
              <a:rPr lang="en-US" sz="2000" b="1" dirty="0" smtClean="0"/>
              <a:t>,    </a:t>
            </a:r>
            <a:br>
              <a:rPr lang="en-US" sz="2000" b="1" dirty="0" smtClean="0"/>
            </a:br>
            <a:r>
              <a:rPr lang="en-US" sz="2000" b="1" dirty="0" smtClean="0"/>
              <a:t>Vol 3 – FCC-</a:t>
            </a:r>
            <a:r>
              <a:rPr lang="en-US" sz="2000" b="1" dirty="0" err="1" smtClean="0"/>
              <a:t>hh</a:t>
            </a:r>
            <a:r>
              <a:rPr lang="en-US" sz="2000" b="1" dirty="0" smtClean="0"/>
              <a:t>,    </a:t>
            </a:r>
            <a:br>
              <a:rPr lang="en-US" sz="2000" b="1" dirty="0" smtClean="0"/>
            </a:br>
            <a:r>
              <a:rPr lang="en-US" sz="2000" b="1" dirty="0" smtClean="0"/>
              <a:t>Vol 4 – HE-LHC </a:t>
            </a:r>
            <a:br>
              <a:rPr lang="en-US" sz="2000" b="1" dirty="0" smtClean="0"/>
            </a:br>
            <a:r>
              <a:rPr lang="en-US" sz="2000" b="1" dirty="0" smtClean="0"/>
              <a:t>1338 authors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Preprints since 15 January 2019 on </a:t>
            </a:r>
            <a:r>
              <a:rPr lang="en-GB" sz="2000" dirty="0" smtClean="0">
                <a:hlinkClick r:id="rId2"/>
              </a:rPr>
              <a:t>http://fcc-cdr.web.cern.ch/</a:t>
            </a:r>
            <a:r>
              <a:rPr lang="en-GB" sz="2000" dirty="0" smtClean="0"/>
              <a:t> and INSPIRE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CDRs to be published in</a:t>
            </a:r>
            <a:r>
              <a:rPr lang="en-US" sz="2400" dirty="0" smtClean="0"/>
              <a:t> </a:t>
            </a:r>
            <a:r>
              <a:rPr lang="fr-FR" sz="1600" b="1" spc="-1" dirty="0" err="1" smtClean="0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600" b="1" spc="-1" dirty="0" smtClean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</a:t>
            </a:r>
            <a:endParaRPr lang="en-GB" sz="2400" dirty="0" smtClean="0"/>
          </a:p>
          <a:p>
            <a:pPr>
              <a:spcBef>
                <a:spcPts val="1200"/>
              </a:spcBef>
              <a:buClr>
                <a:srgbClr val="0C377B"/>
              </a:buClr>
            </a:pPr>
            <a:r>
              <a:rPr lang="en-GB" sz="2400" b="1" dirty="0" smtClean="0">
                <a:solidFill>
                  <a:srgbClr val="0000FF"/>
                </a:solidFill>
              </a:rPr>
              <a:t>Summary documents provided to EPPSU SG in December 2018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b="1" dirty="0" smtClean="0"/>
              <a:t>FCC-integral, FCC-</a:t>
            </a:r>
            <a:r>
              <a:rPr lang="en-US" sz="2400" b="1" dirty="0" err="1" smtClean="0"/>
              <a:t>ee</a:t>
            </a:r>
            <a:r>
              <a:rPr lang="en-US" sz="2400" b="1" dirty="0" smtClean="0"/>
              <a:t>, FCC-</a:t>
            </a:r>
            <a:r>
              <a:rPr lang="en-US" sz="2400" b="1" dirty="0" err="1" smtClean="0"/>
              <a:t>hh</a:t>
            </a:r>
            <a:r>
              <a:rPr lang="en-US" sz="2400" b="1" dirty="0" smtClean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 smtClean="0"/>
              <a:t>Accessible on </a:t>
            </a:r>
            <a:r>
              <a:rPr lang="en-GB" sz="2000" dirty="0" smtClean="0">
                <a:hlinkClick r:id="rId2"/>
              </a:rPr>
              <a:t>http://fcc-cdr.web.cern.ch/</a:t>
            </a:r>
            <a:endParaRPr lang="en-GB" sz="2000" dirty="0" smtClean="0"/>
          </a:p>
          <a:p>
            <a:pPr>
              <a:spcBef>
                <a:spcPts val="1200"/>
              </a:spcBef>
              <a:buClr>
                <a:srgbClr val="0C377B"/>
              </a:buClr>
            </a:pPr>
            <a:endParaRPr lang="en-US" sz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91880" y="1561356"/>
            <a:ext cx="5525230" cy="92333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A public </a:t>
            </a:r>
            <a:r>
              <a:rPr lang="fr-CH" dirty="0" err="1" smtClean="0"/>
              <a:t>presentation</a:t>
            </a:r>
            <a:r>
              <a:rPr lang="fr-CH" dirty="0" smtClean="0"/>
              <a:t> of the CDR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given</a:t>
            </a:r>
            <a:r>
              <a:rPr lang="fr-CH" dirty="0" smtClean="0"/>
              <a:t> on 4-5 March</a:t>
            </a:r>
          </a:p>
          <a:p>
            <a:r>
              <a:rPr lang="fr-CH" dirty="0"/>
              <a:t>at CERN </a:t>
            </a:r>
            <a:r>
              <a:rPr lang="fr-CH" dirty="0">
                <a:hlinkClick r:id="rId3"/>
              </a:rPr>
              <a:t>https://indico.cern.ch/event/789349</a:t>
            </a:r>
            <a:r>
              <a:rPr lang="fr-CH" dirty="0" smtClean="0">
                <a:hlinkClick r:id="rId3"/>
              </a:rPr>
              <a:t>/</a:t>
            </a:r>
            <a:r>
              <a:rPr lang="fr-CH" dirty="0" smtClean="0"/>
              <a:t> 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ym typeface="Wingdings" panose="05000000000000000000" pitchFamily="2" charset="2"/>
              </a:rPr>
              <a:t>many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further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details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can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be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found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there</a:t>
            </a:r>
            <a:r>
              <a:rPr lang="fr-CH" b="1" dirty="0" smtClean="0">
                <a:sym typeface="Wingdings" panose="05000000000000000000" pitchFamily="2" charset="2"/>
              </a:rPr>
              <a:t>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734132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42"/>
            <a:ext cx="9143999" cy="537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7390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705372"/>
            <a:ext cx="5666936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4400" b="1" dirty="0" smtClean="0"/>
              <a:t>AND THE WINNER IS…..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5509489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337220"/>
            <a:ext cx="60198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720157"/>
            <a:ext cx="6734175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52320" y="2412380"/>
            <a:ext cx="10962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mtClean="0"/>
              <a:t>M. Aleksa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231740" y="5077747"/>
            <a:ext cx="468052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FCC  data taking starts </a:t>
            </a:r>
            <a:r>
              <a:rPr lang="en-GB" b="1" dirty="0"/>
              <a:t>at the end of </a:t>
            </a:r>
            <a:r>
              <a:rPr lang="en-GB" b="1" dirty="0" smtClean="0"/>
              <a:t>HL-LHC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21186" y="4419125"/>
            <a:ext cx="3748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B050"/>
                </a:solidFill>
              </a:rPr>
              <a:t>a 10-20 </a:t>
            </a:r>
            <a:r>
              <a:rPr lang="fr-CH" i="1" dirty="0" err="1">
                <a:solidFill>
                  <a:srgbClr val="00B050"/>
                </a:solidFill>
              </a:rPr>
              <a:t>T</a:t>
            </a:r>
            <a:r>
              <a:rPr lang="fr-CH" i="1" dirty="0" err="1" smtClean="0">
                <a:solidFill>
                  <a:srgbClr val="00B050"/>
                </a:solidFill>
              </a:rPr>
              <a:t>eV</a:t>
            </a:r>
            <a:r>
              <a:rPr lang="fr-CH" i="1" dirty="0" smtClean="0">
                <a:solidFill>
                  <a:srgbClr val="00B050"/>
                </a:solidFill>
              </a:rPr>
              <a:t> muon </a:t>
            </a:r>
            <a:r>
              <a:rPr lang="fr-CH" i="1" dirty="0" err="1" smtClean="0">
                <a:solidFill>
                  <a:srgbClr val="00B050"/>
                </a:solidFill>
              </a:rPr>
              <a:t>collider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</a:rPr>
              <a:t>using</a:t>
            </a:r>
            <a:r>
              <a:rPr lang="fr-CH" i="1" dirty="0" smtClean="0">
                <a:solidFill>
                  <a:srgbClr val="00B050"/>
                </a:solidFill>
              </a:rPr>
              <a:t> the </a:t>
            </a:r>
          </a:p>
          <a:p>
            <a:r>
              <a:rPr lang="fr-CH" i="1" dirty="0" smtClean="0">
                <a:solidFill>
                  <a:srgbClr val="00B050"/>
                </a:solidFill>
              </a:rPr>
              <a:t>45 </a:t>
            </a:r>
            <a:r>
              <a:rPr lang="fr-CH" i="1" dirty="0" err="1" smtClean="0">
                <a:solidFill>
                  <a:srgbClr val="00B050"/>
                </a:solidFill>
              </a:rPr>
              <a:t>GeV</a:t>
            </a:r>
            <a:r>
              <a:rPr lang="fr-CH" i="1" dirty="0" smtClean="0">
                <a:solidFill>
                  <a:srgbClr val="00B050"/>
                </a:solidFill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</a:rPr>
              <a:t>stored</a:t>
            </a:r>
            <a:r>
              <a:rPr lang="fr-CH" i="1" dirty="0" smtClean="0">
                <a:solidFill>
                  <a:srgbClr val="00B050"/>
                </a:solidFill>
              </a:rPr>
              <a:t> e+ as LEMMA SOURCE?</a:t>
            </a:r>
            <a:endParaRPr lang="en-GB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24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09952-A5BE-46C0-979B-B66884C6D7A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3858"/>
            <a:ext cx="4624920" cy="584775"/>
          </a:xfrm>
          <a:prstGeom prst="rect">
            <a:avLst/>
          </a:prstGeom>
          <a:solidFill>
            <a:srgbClr val="FFE701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err="1" smtClean="0"/>
              <a:t>We</a:t>
            </a:r>
            <a:r>
              <a:rPr lang="fr-CH" sz="3200" b="1" dirty="0" smtClean="0"/>
              <a:t> have gone a long </a:t>
            </a:r>
            <a:r>
              <a:rPr lang="fr-CH" sz="3200" b="1" dirty="0" err="1" smtClean="0"/>
              <a:t>way</a:t>
            </a:r>
            <a:r>
              <a:rPr lang="fr-CH" sz="3200" b="1" dirty="0" smtClean="0"/>
              <a:t>!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646" y="997294"/>
            <a:ext cx="8085803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2010-11-12 : </a:t>
            </a:r>
            <a:r>
              <a:rPr lang="fr-CH" b="1" dirty="0" err="1" smtClean="0"/>
              <a:t>ideas</a:t>
            </a:r>
            <a:r>
              <a:rPr lang="fr-CH" b="1" dirty="0" smtClean="0"/>
              <a:t>, </a:t>
            </a:r>
            <a:r>
              <a:rPr lang="fr-CH" b="1" dirty="0" err="1" smtClean="0"/>
              <a:t>wishes</a:t>
            </a:r>
            <a:r>
              <a:rPr lang="fr-CH" b="1" dirty="0" smtClean="0"/>
              <a:t>, basic concepts, (VHE-LHC, LEP3, TLEP),  </a:t>
            </a:r>
            <a:r>
              <a:rPr lang="fr-CH" b="1" dirty="0" err="1" smtClean="0"/>
              <a:t>Higgs</a:t>
            </a:r>
            <a:r>
              <a:rPr lang="fr-CH" b="1" dirty="0" smtClean="0"/>
              <a:t> </a:t>
            </a:r>
            <a:r>
              <a:rPr lang="fr-CH" b="1" dirty="0" err="1" smtClean="0"/>
              <a:t>discovery</a:t>
            </a:r>
            <a:endParaRPr lang="fr-CH" b="1" dirty="0" smtClean="0"/>
          </a:p>
          <a:p>
            <a:r>
              <a:rPr lang="fr-CH" b="1" dirty="0" smtClean="0"/>
              <a:t>2013  ESPP2013 </a:t>
            </a:r>
            <a:r>
              <a:rPr lang="fr-CH" b="1" dirty="0" err="1" smtClean="0"/>
              <a:t>wants</a:t>
            </a:r>
            <a:r>
              <a:rPr lang="fr-CH" b="1" dirty="0" smtClean="0"/>
              <a:t> «</a:t>
            </a:r>
            <a:r>
              <a:rPr lang="en-US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ambitious </a:t>
            </a:r>
            <a:r>
              <a:rPr lang="en-US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post-LHC accelerator </a:t>
            </a:r>
            <a:r>
              <a:rPr lang="en-US" b="1" kern="0" dirty="0" err="1" smtClean="0">
                <a:solidFill>
                  <a:prstClr val="black"/>
                </a:solidFill>
                <a:latin typeface="Arial"/>
                <a:cs typeface="Calibri" pitchFamily="34" charset="0"/>
              </a:rPr>
              <a:t>projcet</a:t>
            </a:r>
            <a:r>
              <a:rPr lang="fr-CH" b="1" dirty="0" smtClean="0"/>
              <a:t> </a:t>
            </a:r>
            <a:r>
              <a:rPr lang="fr-CH" b="1" dirty="0" smtClean="0"/>
              <a:t>»</a:t>
            </a:r>
            <a:endParaRPr lang="fr-CH" b="1" dirty="0" smtClean="0"/>
          </a:p>
          <a:p>
            <a:r>
              <a:rPr lang="fr-CH" b="1" dirty="0" smtClean="0"/>
              <a:t>2014  Kick-off meeting     </a:t>
            </a:r>
          </a:p>
          <a:p>
            <a:endParaRPr lang="fr-CH" b="1" dirty="0"/>
          </a:p>
          <a:p>
            <a:pPr marL="342900" indent="-342900" algn="ctr">
              <a:buAutoNum type="arabicPlain" startAt="2018"/>
            </a:pPr>
            <a:r>
              <a:rPr lang="fr-CH" b="1" dirty="0" smtClean="0">
                <a:solidFill>
                  <a:srgbClr val="FF0000"/>
                </a:solidFill>
              </a:rPr>
              <a:t>  ESPP contributions and CDR </a:t>
            </a:r>
            <a:r>
              <a:rPr lang="fr-CH" b="1" dirty="0" err="1" smtClean="0">
                <a:solidFill>
                  <a:srgbClr val="FF0000"/>
                </a:solidFill>
              </a:rPr>
              <a:t>submitted</a:t>
            </a: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sz="2800" b="1" u="sng" dirty="0" smtClean="0"/>
              <a:t>FCC </a:t>
            </a:r>
            <a:r>
              <a:rPr lang="fr-CH" sz="2800" b="1" u="sng" dirty="0" err="1" smtClean="0"/>
              <a:t>can</a:t>
            </a:r>
            <a:r>
              <a:rPr lang="fr-CH" sz="2800" b="1" u="sng" dirty="0" smtClean="0"/>
              <a:t> </a:t>
            </a:r>
            <a:r>
              <a:rPr lang="fr-CH" sz="2800" b="1" u="sng" dirty="0" err="1" smtClean="0"/>
              <a:t>be</a:t>
            </a:r>
            <a:r>
              <a:rPr lang="fr-CH" sz="2800" b="1" u="sng" dirty="0" smtClean="0"/>
              <a:t> </a:t>
            </a:r>
            <a:r>
              <a:rPr lang="fr-CH" sz="2800" b="1" u="sng" dirty="0" err="1" smtClean="0"/>
              <a:t>done</a:t>
            </a:r>
            <a:r>
              <a:rPr lang="fr-CH" sz="2800" b="1" u="sng" dirty="0" smtClean="0"/>
              <a:t>!</a:t>
            </a:r>
            <a:br>
              <a:rPr lang="fr-CH" sz="2800" b="1" u="sng" dirty="0" smtClean="0"/>
            </a:br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e+ e- </a:t>
            </a:r>
            <a:r>
              <a:rPr lang="fr-CH" dirty="0" err="1" smtClean="0"/>
              <a:t>collider</a:t>
            </a:r>
            <a:r>
              <a:rPr lang="fr-CH" dirty="0" smtClean="0"/>
              <a:t>. </a:t>
            </a:r>
            <a:endParaRPr lang="fr-CH" dirty="0" smtClean="0"/>
          </a:p>
          <a:p>
            <a:pPr marL="342900" indent="-342900" algn="ctr">
              <a:buAutoNum type="arabicPlain" startAt="2018"/>
            </a:pPr>
            <a:endParaRPr lang="fr-CH" b="1" dirty="0"/>
          </a:p>
          <a:p>
            <a:pPr marL="342900" indent="-342900">
              <a:buAutoNum type="arabicPlain" startAt="2019"/>
            </a:pPr>
            <a:r>
              <a:rPr lang="fr-CH" b="1" dirty="0" smtClean="0">
                <a:sym typeface="Wingdings" panose="05000000000000000000" pitchFamily="2" charset="2"/>
              </a:rPr>
              <a:t> </a:t>
            </a:r>
            <a:r>
              <a:rPr lang="fr-CH" b="1" dirty="0" smtClean="0"/>
              <a:t>Start of a new </a:t>
            </a:r>
            <a:r>
              <a:rPr lang="fr-CH" b="1" dirty="0" err="1" smtClean="0"/>
              <a:t>era</a:t>
            </a:r>
            <a:r>
              <a:rPr lang="fr-CH" b="1" dirty="0" smtClean="0"/>
              <a:t> </a:t>
            </a:r>
            <a:r>
              <a:rPr lang="fr-CH" b="1" dirty="0" err="1" smtClean="0"/>
              <a:t>towards</a:t>
            </a:r>
            <a:r>
              <a:rPr lang="fr-CH" b="1" dirty="0" smtClean="0"/>
              <a:t> </a:t>
            </a:r>
            <a:r>
              <a:rPr lang="fr-CH" b="1" dirty="0" err="1" smtClean="0"/>
              <a:t>realization</a:t>
            </a:r>
            <a:r>
              <a:rPr lang="fr-CH" b="1" dirty="0" smtClean="0"/>
              <a:t>       </a:t>
            </a:r>
          </a:p>
          <a:p>
            <a:endParaRPr lang="fr-CH" b="1" dirty="0" smtClean="0"/>
          </a:p>
          <a:p>
            <a:pPr marL="342900" indent="-342900">
              <a:buAutoNum type="arabicPlain" startAt="2019"/>
            </a:pPr>
            <a:r>
              <a:rPr lang="fr-CH" b="1" dirty="0"/>
              <a:t> </a:t>
            </a:r>
            <a:r>
              <a:rPr lang="fr-CH" b="1" dirty="0" smtClean="0"/>
              <a:t> (</a:t>
            </a:r>
            <a:r>
              <a:rPr lang="fr-CH" b="1" dirty="0"/>
              <a:t>15 </a:t>
            </a:r>
            <a:r>
              <a:rPr lang="fr-CH" b="1" dirty="0" err="1"/>
              <a:t>January</a:t>
            </a:r>
            <a:r>
              <a:rPr lang="fr-CH" b="1" dirty="0"/>
              <a:t>) CERN </a:t>
            </a:r>
            <a:r>
              <a:rPr lang="fr-CH" b="1" dirty="0" err="1" smtClean="0"/>
              <a:t>directorate</a:t>
            </a:r>
            <a:r>
              <a:rPr lang="fr-CH" b="1" dirty="0" smtClean="0"/>
              <a:t> New </a:t>
            </a:r>
            <a:r>
              <a:rPr lang="fr-CH" b="1" dirty="0" err="1" smtClean="0"/>
              <a:t>Year</a:t>
            </a:r>
            <a:r>
              <a:rPr lang="fr-CH" b="1" dirty="0" smtClean="0"/>
              <a:t> </a:t>
            </a:r>
            <a:r>
              <a:rPr lang="fr-CH" b="1" dirty="0" err="1" smtClean="0"/>
              <a:t>Presentation</a:t>
            </a:r>
            <a:r>
              <a:rPr lang="fr-CH" b="1" dirty="0"/>
              <a:t> </a:t>
            </a:r>
            <a:br>
              <a:rPr lang="fr-CH" b="1" dirty="0"/>
            </a:br>
            <a:r>
              <a:rPr lang="fr-CH" b="1" dirty="0" smtClean="0"/>
              <a:t>	</a:t>
            </a:r>
            <a:r>
              <a:rPr lang="fr-CH" b="1" dirty="0" smtClean="0">
                <a:hlinkClick r:id="rId2"/>
              </a:rPr>
              <a:t>https</a:t>
            </a:r>
            <a:r>
              <a:rPr lang="fr-CH" b="1" dirty="0">
                <a:hlinkClick r:id="rId2"/>
              </a:rPr>
              <a:t>://indico.cern.ch/event/779524</a:t>
            </a:r>
            <a:r>
              <a:rPr lang="fr-CH" b="1" dirty="0" smtClean="0">
                <a:hlinkClick r:id="rId2"/>
              </a:rPr>
              <a:t>/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</a:t>
            </a:r>
            <a:r>
              <a:rPr lang="fr-CH" b="1" dirty="0" err="1" smtClean="0"/>
              <a:t>Press</a:t>
            </a:r>
            <a:r>
              <a:rPr lang="fr-CH" b="1" dirty="0" smtClean="0"/>
              <a:t> release on FCC CDR release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FCC CDR 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presentation</a:t>
            </a:r>
            <a:r>
              <a:rPr lang="fr-CH" b="1" dirty="0" smtClean="0"/>
              <a:t> 4-5 March at CERN;  </a:t>
            </a:r>
            <a:br>
              <a:rPr lang="fr-CH" b="1" dirty="0" smtClean="0"/>
            </a:br>
            <a:r>
              <a:rPr lang="fr-CH" b="1" dirty="0" smtClean="0"/>
              <a:t>           </a:t>
            </a:r>
            <a:r>
              <a:rPr lang="fr-CH" b="1" dirty="0" err="1" smtClean="0"/>
              <a:t>Plenary</a:t>
            </a:r>
            <a:r>
              <a:rPr lang="fr-CH" b="1" dirty="0" smtClean="0"/>
              <a:t> Meeting (ESPP) Granada  13-17 May </a:t>
            </a:r>
            <a:br>
              <a:rPr lang="fr-CH" b="1" dirty="0" smtClean="0"/>
            </a:br>
            <a:r>
              <a:rPr lang="fr-CH" b="1" dirty="0" smtClean="0"/>
              <a:t>           FCC </a:t>
            </a:r>
            <a:r>
              <a:rPr lang="fr-CH" b="1" dirty="0"/>
              <a:t>G</a:t>
            </a:r>
            <a:r>
              <a:rPr lang="fr-CH" b="1" dirty="0" smtClean="0"/>
              <a:t>eneral meeting in 24-28 </a:t>
            </a:r>
            <a:r>
              <a:rPr lang="fr-CH" b="1" dirty="0" err="1" smtClean="0"/>
              <a:t>June</a:t>
            </a:r>
            <a:r>
              <a:rPr lang="fr-CH" b="1" dirty="0" smtClean="0"/>
              <a:t> in Brussels </a:t>
            </a:r>
            <a:r>
              <a:rPr lang="fr-CH" b="1" dirty="0"/>
              <a:t> </a:t>
            </a:r>
            <a:r>
              <a:rPr lang="fr-CH" b="1" dirty="0" smtClean="0"/>
              <a:t> </a:t>
            </a:r>
            <a:r>
              <a:rPr lang="fr-CH" sz="1400" b="1" dirty="0" smtClean="0">
                <a:hlinkClick r:id="rId3"/>
              </a:rPr>
              <a:t>https://indico.cern.ch/event/727555</a:t>
            </a:r>
            <a:r>
              <a:rPr lang="fr-CH" sz="1400" b="1" dirty="0" smtClean="0"/>
              <a:t> </a:t>
            </a:r>
          </a:p>
          <a:p>
            <a:r>
              <a:rPr lang="fr-CH" sz="1400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143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35496" y="-67584"/>
            <a:ext cx="9144000" cy="1479675"/>
            <a:chOff x="-35496" y="-20538"/>
            <a:chExt cx="9144000" cy="1331707"/>
          </a:xfrm>
        </p:grpSpPr>
        <p:sp>
          <p:nvSpPr>
            <p:cNvPr id="4" name="TextBox 3"/>
            <p:cNvSpPr txBox="1"/>
            <p:nvPr/>
          </p:nvSpPr>
          <p:spPr>
            <a:xfrm>
              <a:off x="-35496" y="23124"/>
              <a:ext cx="9144000" cy="12880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2400" b="1" dirty="0" smtClean="0">
                  <a:solidFill>
                    <a:prstClr val="black"/>
                  </a:solidFill>
                </a:rPr>
                <a:t>FCC-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ee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>
                  <a:solidFill>
                    <a:prstClr val="black"/>
                  </a:solidFill>
                </a:rPr>
                <a:t>discovery</a:t>
              </a:r>
              <a:r>
                <a:rPr lang="fr-CH" sz="2400" b="1" dirty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potential</a:t>
              </a:r>
              <a:r>
                <a:rPr lang="fr-CH" sz="2400" b="1" dirty="0">
                  <a:solidFill>
                    <a:prstClr val="black"/>
                  </a:solidFill>
                </a:rPr>
                <a:t> and </a:t>
              </a:r>
              <a:r>
                <a:rPr lang="fr-CH" sz="2400" b="1" dirty="0" err="1">
                  <a:solidFill>
                    <a:prstClr val="black"/>
                  </a:solidFill>
                </a:rPr>
                <a:t>Highlights</a:t>
              </a:r>
              <a:r>
                <a:rPr lang="fr-CH" sz="2400" b="1" dirty="0">
                  <a:solidFill>
                    <a:prstClr val="black"/>
                  </a:solidFill>
                </a:rPr>
                <a:t> </a:t>
              </a:r>
              <a:endParaRPr lang="fr-CH" sz="600" b="1" dirty="0">
                <a:solidFill>
                  <a:prstClr val="black"/>
                </a:solidFill>
              </a:endParaRPr>
            </a:p>
            <a:p>
              <a:pPr algn="ctr"/>
              <a:endParaRPr lang="fr-CH" sz="2400" b="1" dirty="0" smtClean="0">
                <a:solidFill>
                  <a:prstClr val="black"/>
                </a:solidFill>
              </a:endParaRPr>
            </a:p>
            <a:p>
              <a:pPr algn="ctr"/>
              <a:endParaRPr lang="fr-CH" sz="24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700" b="1" dirty="0" smtClean="0">
                  <a:solidFill>
                    <a:prstClr val="black"/>
                  </a:solidFill>
                </a:rPr>
                <a:t> </a:t>
              </a:r>
              <a:endParaRPr lang="fr-CH" sz="700" b="1" dirty="0">
                <a:solidFill>
                  <a:prstClr val="black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" name="TextBox 2"/>
          <p:cNvSpPr txBox="1"/>
          <p:nvPr/>
        </p:nvSpPr>
        <p:spPr>
          <a:xfrm>
            <a:off x="80070" y="577247"/>
            <a:ext cx="9028434" cy="5909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Today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we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do not know how nature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will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surprise us. A 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few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things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that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FCC-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ee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could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discover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: </a:t>
            </a:r>
            <a:endParaRPr lang="fr-CH" b="1" i="1" dirty="0">
              <a:solidFill>
                <a:srgbClr val="9BBB59">
                  <a:lumMod val="75000"/>
                </a:srgb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EXPLORE  </a:t>
            </a:r>
            <a:r>
              <a:rPr lang="fr-CH" b="1" dirty="0" smtClean="0">
                <a:solidFill>
                  <a:prstClr val="black"/>
                </a:solidFill>
              </a:rPr>
              <a:t>10-100 </a:t>
            </a:r>
            <a:r>
              <a:rPr lang="fr-CH" b="1" dirty="0" err="1">
                <a:solidFill>
                  <a:prstClr val="black"/>
                </a:solidFill>
              </a:rPr>
              <a:t>TeV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energy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scale</a:t>
            </a:r>
            <a:r>
              <a:rPr lang="fr-CH" b="1" dirty="0">
                <a:solidFill>
                  <a:prstClr val="black"/>
                </a:solidFill>
              </a:rPr>
              <a:t> (and </a:t>
            </a:r>
            <a:r>
              <a:rPr lang="fr-CH" b="1" dirty="0" err="1">
                <a:solidFill>
                  <a:prstClr val="black"/>
                </a:solidFill>
              </a:rPr>
              <a:t>beyond</a:t>
            </a:r>
            <a:r>
              <a:rPr lang="fr-CH" b="1" dirty="0">
                <a:solidFill>
                  <a:prstClr val="black"/>
                </a:solidFill>
              </a:rPr>
              <a:t>) </a:t>
            </a:r>
            <a:r>
              <a:rPr lang="fr-CH" b="1" dirty="0" err="1">
                <a:solidFill>
                  <a:prstClr val="black"/>
                </a:solidFill>
              </a:rPr>
              <a:t>with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Precision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Measurements</a:t>
            </a:r>
            <a:r>
              <a:rPr lang="fr-CH" b="1" dirty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-- </a:t>
            </a:r>
            <a:r>
              <a:rPr lang="fr-CH" b="1" dirty="0">
                <a:solidFill>
                  <a:prstClr val="black"/>
                </a:solidFill>
              </a:rPr>
              <a:t>~</a:t>
            </a:r>
            <a:r>
              <a:rPr lang="fr-CH" b="1" dirty="0" smtClean="0">
                <a:solidFill>
                  <a:prstClr val="black"/>
                </a:solidFill>
              </a:rPr>
              <a:t>20-100 </a:t>
            </a:r>
            <a:r>
              <a:rPr lang="fr-CH" b="1" dirty="0" err="1">
                <a:solidFill>
                  <a:prstClr val="black"/>
                </a:solidFill>
              </a:rPr>
              <a:t>fold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improved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precision</a:t>
            </a:r>
            <a:r>
              <a:rPr lang="fr-CH" b="1" dirty="0">
                <a:solidFill>
                  <a:prstClr val="black"/>
                </a:solidFill>
              </a:rPr>
              <a:t> on </a:t>
            </a:r>
            <a:r>
              <a:rPr lang="fr-CH" b="1" dirty="0" err="1">
                <a:solidFill>
                  <a:prstClr val="black"/>
                </a:solidFill>
              </a:rPr>
              <a:t>many</a:t>
            </a:r>
            <a:r>
              <a:rPr lang="fr-CH" b="1" dirty="0">
                <a:solidFill>
                  <a:prstClr val="black"/>
                </a:solidFill>
              </a:rPr>
              <a:t> EW </a:t>
            </a:r>
            <a:r>
              <a:rPr lang="fr-CH" b="1" dirty="0" err="1">
                <a:solidFill>
                  <a:prstClr val="black"/>
                </a:solidFill>
              </a:rPr>
              <a:t>quantities</a:t>
            </a:r>
            <a:r>
              <a:rPr lang="fr-CH" b="1" dirty="0">
                <a:solidFill>
                  <a:prstClr val="black"/>
                </a:solidFill>
              </a:rPr>
              <a:t>    (</a:t>
            </a:r>
            <a:r>
              <a:rPr lang="fr-CH" b="1" dirty="0" err="1">
                <a:solidFill>
                  <a:prstClr val="black"/>
                </a:solidFill>
              </a:rPr>
              <a:t>equiv</a:t>
            </a:r>
            <a:r>
              <a:rPr lang="fr-CH" b="1" dirty="0">
                <a:solidFill>
                  <a:prstClr val="black"/>
                </a:solidFill>
              </a:rPr>
              <a:t>. to factor </a:t>
            </a:r>
            <a:r>
              <a:rPr lang="fr-CH" b="1" dirty="0" smtClean="0">
                <a:solidFill>
                  <a:prstClr val="black"/>
                </a:solidFill>
              </a:rPr>
              <a:t>5-10 </a:t>
            </a:r>
            <a:r>
              <a:rPr lang="fr-CH" b="1" dirty="0">
                <a:solidFill>
                  <a:prstClr val="black"/>
                </a:solidFill>
              </a:rPr>
              <a:t>in mass)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    </a:t>
            </a:r>
            <a:r>
              <a:rPr lang="fr-CH" b="1" dirty="0" err="1">
                <a:solidFill>
                  <a:prstClr val="black"/>
                </a:solidFill>
              </a:rPr>
              <a:t>m</a:t>
            </a:r>
            <a:r>
              <a:rPr lang="fr-CH" b="1" baseline="-25000" dirty="0" err="1">
                <a:solidFill>
                  <a:prstClr val="black"/>
                </a:solidFill>
              </a:rPr>
              <a:t>Z</a:t>
            </a:r>
            <a:r>
              <a:rPr lang="fr-CH" b="1" baseline="-25000" dirty="0">
                <a:solidFill>
                  <a:prstClr val="black"/>
                </a:solidFill>
              </a:rPr>
              <a:t>,</a:t>
            </a:r>
            <a:r>
              <a:rPr lang="fr-CH" b="1" dirty="0">
                <a:solidFill>
                  <a:prstClr val="black"/>
                </a:solidFill>
              </a:rPr>
              <a:t>  m</a:t>
            </a:r>
            <a:r>
              <a:rPr lang="fr-CH" b="1" baseline="-25000" dirty="0">
                <a:solidFill>
                  <a:prstClr val="black"/>
                </a:solidFill>
              </a:rPr>
              <a:t>W</a:t>
            </a:r>
            <a:r>
              <a:rPr lang="fr-CH" b="1" dirty="0">
                <a:solidFill>
                  <a:prstClr val="black"/>
                </a:solidFill>
              </a:rPr>
              <a:t>, </a:t>
            </a:r>
            <a:r>
              <a:rPr lang="fr-CH" b="1" dirty="0" err="1">
                <a:solidFill>
                  <a:prstClr val="black"/>
                </a:solidFill>
              </a:rPr>
              <a:t>m</a:t>
            </a:r>
            <a:r>
              <a:rPr lang="fr-CH" b="1" baseline="-25000" dirty="0" err="1">
                <a:solidFill>
                  <a:prstClr val="black"/>
                </a:solidFill>
              </a:rPr>
              <a:t>top</a:t>
            </a:r>
            <a:r>
              <a:rPr lang="fr-CH" b="1" dirty="0">
                <a:solidFill>
                  <a:prstClr val="black"/>
                </a:solidFill>
              </a:rPr>
              <a:t> , sin</a:t>
            </a:r>
            <a:r>
              <a:rPr lang="fr-CH" b="1" baseline="30000" dirty="0">
                <a:solidFill>
                  <a:prstClr val="black"/>
                </a:solidFill>
              </a:rPr>
              <a:t>2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</a:t>
            </a:r>
            <a:r>
              <a:rPr lang="fr-CH" b="1" baseline="-25000" dirty="0" err="1">
                <a:solidFill>
                  <a:prstClr val="black"/>
                </a:solidFill>
              </a:rPr>
              <a:t>w</a:t>
            </a:r>
            <a:r>
              <a:rPr lang="fr-CH" b="1" baseline="30000" dirty="0" err="1">
                <a:solidFill>
                  <a:prstClr val="black"/>
                </a:solidFill>
              </a:rPr>
              <a:t>eff</a:t>
            </a:r>
            <a:r>
              <a:rPr lang="fr-CH" b="1" dirty="0">
                <a:solidFill>
                  <a:prstClr val="black"/>
                </a:solidFill>
              </a:rPr>
              <a:t> , R</a:t>
            </a:r>
            <a:r>
              <a:rPr lang="fr-CH" b="1" baseline="-25000" dirty="0">
                <a:solidFill>
                  <a:prstClr val="black"/>
                </a:solidFill>
              </a:rPr>
              <a:t>b </a:t>
            </a:r>
            <a:r>
              <a:rPr lang="fr-CH" b="1" dirty="0">
                <a:solidFill>
                  <a:prstClr val="black"/>
                </a:solidFill>
              </a:rPr>
              <a:t>,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</a:t>
            </a:r>
            <a:r>
              <a:rPr lang="fr-CH" b="1" baseline="-25000" dirty="0">
                <a:solidFill>
                  <a:prstClr val="black"/>
                </a:solidFill>
                <a:sym typeface="Symbol"/>
              </a:rPr>
              <a:t>QED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(</a:t>
            </a:r>
            <a:r>
              <a:rPr lang="fr-CH" b="1" dirty="0" err="1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err="1">
                <a:solidFill>
                  <a:prstClr val="black"/>
                </a:solidFill>
                <a:sym typeface="Symbol"/>
              </a:rPr>
              <a:t>z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) </a:t>
            </a:r>
            <a:r>
              <a:rPr lang="fr-CH" b="1" baseline="-25000" dirty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(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err="1" smtClean="0">
                <a:solidFill>
                  <a:prstClr val="black"/>
                </a:solidFill>
                <a:sym typeface="Symbol"/>
              </a:rPr>
              <a:t>z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W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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), </a:t>
            </a:r>
            <a:r>
              <a:rPr lang="fr-CH" b="1" dirty="0" err="1">
                <a:solidFill>
                  <a:prstClr val="black"/>
                </a:solidFill>
                <a:sym typeface="Symbol"/>
              </a:rPr>
              <a:t>Higgs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and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top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quark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couplings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endParaRPr lang="fr-CH" b="1" dirty="0">
              <a:solidFill>
                <a:prstClr val="black"/>
              </a:solidFill>
              <a:sym typeface="Symbo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i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i="1" dirty="0" smtClean="0">
                <a:solidFill>
                  <a:prstClr val="black"/>
                </a:solidFill>
                <a:sym typeface="Symbol"/>
              </a:rPr>
              <a:t>             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model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independent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 «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fixed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candle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» for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Higgs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measurements</a:t>
            </a:r>
            <a:endParaRPr lang="fr-CH" i="1" dirty="0" smtClean="0">
              <a:solidFill>
                <a:srgbClr val="00B050"/>
              </a:solidFill>
              <a:sym typeface="Symbo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DISCOVER a violation of </a:t>
            </a:r>
            <a:r>
              <a:rPr lang="fr-CH" b="1" dirty="0" err="1">
                <a:solidFill>
                  <a:prstClr val="black"/>
                </a:solidFill>
              </a:rPr>
              <a:t>flavour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conservation or </a:t>
            </a:r>
            <a:r>
              <a:rPr lang="fr-CH" b="1" dirty="0" err="1" smtClean="0">
                <a:solidFill>
                  <a:prstClr val="black"/>
                </a:solidFill>
              </a:rPr>
              <a:t>universality</a:t>
            </a:r>
            <a:r>
              <a:rPr lang="fr-CH" b="1" dirty="0" smtClean="0">
                <a:solidFill>
                  <a:prstClr val="black"/>
                </a:solidFill>
              </a:rPr>
              <a:t> and </a:t>
            </a:r>
            <a:r>
              <a:rPr lang="fr-CH" b="1" dirty="0" err="1" smtClean="0">
                <a:solidFill>
                  <a:prstClr val="black"/>
                </a:solidFill>
              </a:rPr>
              <a:t>unitarity</a:t>
            </a:r>
            <a:r>
              <a:rPr lang="fr-CH" b="1" dirty="0" smtClean="0">
                <a:solidFill>
                  <a:prstClr val="black"/>
                </a:solidFill>
              </a:rPr>
              <a:t> of PMNS @10</a:t>
            </a:r>
            <a:r>
              <a:rPr lang="fr-CH" b="1" baseline="30000" dirty="0" smtClean="0">
                <a:solidFill>
                  <a:prstClr val="black"/>
                </a:solidFill>
              </a:rPr>
              <a:t>-5</a:t>
            </a:r>
            <a:endParaRPr lang="fr-CH" b="1" baseline="30000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--  ex FCNC  (Z --&gt;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</a:t>
            </a:r>
            <a:r>
              <a:rPr lang="fr-CH" b="1" dirty="0">
                <a:solidFill>
                  <a:prstClr val="black"/>
                </a:solidFill>
              </a:rPr>
              <a:t> , e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) 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in 5 10</a:t>
            </a:r>
            <a:r>
              <a:rPr lang="fr-CH" b="1" baseline="30000" dirty="0">
                <a:solidFill>
                  <a:prstClr val="black"/>
                </a:solidFill>
              </a:rPr>
              <a:t>12</a:t>
            </a:r>
            <a:r>
              <a:rPr lang="fr-CH" b="1" dirty="0">
                <a:solidFill>
                  <a:prstClr val="black"/>
                </a:solidFill>
              </a:rPr>
              <a:t>  Z </a:t>
            </a:r>
            <a:r>
              <a:rPr lang="fr-CH" b="1" dirty="0" err="1" smtClean="0">
                <a:solidFill>
                  <a:prstClr val="black"/>
                </a:solidFill>
              </a:rPr>
              <a:t>decays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and 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 BR in 2 10</a:t>
            </a:r>
            <a:r>
              <a:rPr lang="fr-CH" b="1" baseline="30000" dirty="0" smtClean="0">
                <a:solidFill>
                  <a:prstClr val="black"/>
                </a:solidFill>
                <a:sym typeface="Symbol"/>
              </a:rPr>
              <a:t>11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Z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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         + </a:t>
            </a:r>
            <a:r>
              <a:rPr lang="fr-CH" b="1" dirty="0" err="1">
                <a:solidFill>
                  <a:prstClr val="black"/>
                </a:solidFill>
              </a:rPr>
              <a:t>flavour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physics</a:t>
            </a:r>
            <a:r>
              <a:rPr lang="fr-CH" b="1" dirty="0">
                <a:solidFill>
                  <a:prstClr val="black"/>
                </a:solidFill>
              </a:rPr>
              <a:t> (10</a:t>
            </a:r>
            <a:r>
              <a:rPr lang="fr-CH" b="1" baseline="30000" dirty="0">
                <a:solidFill>
                  <a:prstClr val="black"/>
                </a:solidFill>
              </a:rPr>
              <a:t>12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bb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events</a:t>
            </a:r>
            <a:r>
              <a:rPr lang="fr-CH" b="1" dirty="0">
                <a:solidFill>
                  <a:prstClr val="black"/>
                </a:solidFill>
              </a:rPr>
              <a:t>)     </a:t>
            </a:r>
            <a:r>
              <a:rPr lang="fr-CH" b="1" dirty="0" smtClean="0">
                <a:solidFill>
                  <a:prstClr val="black"/>
                </a:solidFill>
              </a:rPr>
              <a:t>(</a:t>
            </a:r>
            <a:r>
              <a:rPr lang="fr-CH" b="1" dirty="0" err="1" smtClean="0">
                <a:solidFill>
                  <a:prstClr val="black"/>
                </a:solidFill>
              </a:rPr>
              <a:t>B</a:t>
            </a:r>
            <a:r>
              <a:rPr lang="fr-CH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s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 etc..)</a:t>
            </a:r>
            <a:r>
              <a:rPr lang="fr-CH" b="1" dirty="0" smtClean="0">
                <a:solidFill>
                  <a:prstClr val="black"/>
                </a:solidFill>
              </a:rPr>
              <a:t>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DISCOVER </a:t>
            </a:r>
            <a:r>
              <a:rPr lang="fr-CH" b="1" dirty="0" err="1">
                <a:solidFill>
                  <a:prstClr val="black"/>
                </a:solidFill>
              </a:rPr>
              <a:t>dark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matter</a:t>
            </a:r>
            <a:r>
              <a:rPr lang="fr-CH" b="1" dirty="0">
                <a:solidFill>
                  <a:prstClr val="black"/>
                </a:solidFill>
              </a:rPr>
              <a:t> as «invisible </a:t>
            </a:r>
            <a:r>
              <a:rPr lang="fr-CH" b="1" dirty="0" err="1">
                <a:solidFill>
                  <a:prstClr val="black"/>
                </a:solidFill>
              </a:rPr>
              <a:t>decay</a:t>
            </a:r>
            <a:r>
              <a:rPr lang="fr-CH" b="1" dirty="0">
                <a:solidFill>
                  <a:prstClr val="black"/>
                </a:solidFill>
              </a:rPr>
              <a:t>» of H or Z  </a:t>
            </a:r>
            <a:r>
              <a:rPr lang="fr-CH" b="1" dirty="0" smtClean="0">
                <a:solidFill>
                  <a:prstClr val="black"/>
                </a:solidFill>
              </a:rPr>
              <a:t>(or in LHC </a:t>
            </a:r>
            <a:r>
              <a:rPr lang="fr-CH" b="1" dirty="0" err="1" smtClean="0">
                <a:solidFill>
                  <a:prstClr val="black"/>
                </a:solidFill>
              </a:rPr>
              <a:t>loopholes</a:t>
            </a:r>
            <a:r>
              <a:rPr lang="fr-CH" b="1" dirty="0" smtClean="0">
                <a:solidFill>
                  <a:prstClr val="black"/>
                </a:solidFill>
              </a:rPr>
              <a:t>)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DISCOVER </a:t>
            </a:r>
            <a:r>
              <a:rPr lang="fr-CH" b="1" dirty="0" err="1">
                <a:solidFill>
                  <a:prstClr val="black"/>
                </a:solidFill>
              </a:rPr>
              <a:t>very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weakly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coupled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particle</a:t>
            </a:r>
            <a:r>
              <a:rPr lang="fr-CH" b="1" dirty="0">
                <a:solidFill>
                  <a:prstClr val="black"/>
                </a:solidFill>
              </a:rPr>
              <a:t> in 5-100 </a:t>
            </a:r>
            <a:r>
              <a:rPr lang="fr-CH" b="1" dirty="0" err="1">
                <a:solidFill>
                  <a:prstClr val="black"/>
                </a:solidFill>
              </a:rPr>
              <a:t>GeV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energy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scale</a:t>
            </a:r>
            <a:r>
              <a:rPr lang="fr-CH" b="1" dirty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         </a:t>
            </a:r>
            <a:r>
              <a:rPr lang="fr-CH" b="1" dirty="0" err="1">
                <a:solidFill>
                  <a:prstClr val="black"/>
                </a:solidFill>
              </a:rPr>
              <a:t>such</a:t>
            </a:r>
            <a:r>
              <a:rPr lang="fr-CH" b="1" dirty="0">
                <a:solidFill>
                  <a:prstClr val="black"/>
                </a:solidFill>
              </a:rPr>
              <a:t> as: Right-</a:t>
            </a:r>
            <a:r>
              <a:rPr lang="fr-CH" b="1" dirty="0" err="1">
                <a:solidFill>
                  <a:prstClr val="black"/>
                </a:solidFill>
              </a:rPr>
              <a:t>Handed</a:t>
            </a:r>
            <a:r>
              <a:rPr lang="fr-CH" b="1" dirty="0">
                <a:solidFill>
                  <a:prstClr val="black"/>
                </a:solidFill>
              </a:rPr>
              <a:t> neutrinos,  </a:t>
            </a:r>
            <a:r>
              <a:rPr lang="fr-CH" b="1" dirty="0" err="1">
                <a:solidFill>
                  <a:prstClr val="black"/>
                </a:solidFill>
              </a:rPr>
              <a:t>Dark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Photons, ALPS, etc…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+ and </a:t>
            </a:r>
            <a:r>
              <a:rPr lang="fr-CH" b="1" dirty="0" err="1" smtClean="0">
                <a:solidFill>
                  <a:prstClr val="black"/>
                </a:solidFill>
              </a:rPr>
              <a:t>many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opportunities</a:t>
            </a:r>
            <a:r>
              <a:rPr lang="fr-CH" b="1" dirty="0" smtClean="0">
                <a:solidFill>
                  <a:prstClr val="black"/>
                </a:solidFill>
              </a:rPr>
              <a:t> in – </a:t>
            </a:r>
            <a:r>
              <a:rPr lang="fr-CH" b="1" dirty="0" err="1" smtClean="0">
                <a:solidFill>
                  <a:prstClr val="black"/>
                </a:solidFill>
              </a:rPr>
              <a:t>e.g</a:t>
            </a:r>
            <a:r>
              <a:rPr lang="fr-CH" b="1" dirty="0" smtClean="0">
                <a:solidFill>
                  <a:prstClr val="black"/>
                </a:solidFill>
              </a:rPr>
              <a:t>.  QCD          (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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dirty="0" smtClean="0">
                <a:solidFill>
                  <a:prstClr val="black"/>
                </a:solidFill>
              </a:rPr>
              <a:t> @ 10</a:t>
            </a:r>
            <a:r>
              <a:rPr lang="fr-CH" b="1" baseline="30000" dirty="0" smtClean="0">
                <a:solidFill>
                  <a:prstClr val="black"/>
                </a:solidFill>
              </a:rPr>
              <a:t>-4</a:t>
            </a:r>
            <a:r>
              <a:rPr lang="fr-CH" b="1" dirty="0" smtClean="0">
                <a:solidFill>
                  <a:prstClr val="black"/>
                </a:solidFill>
              </a:rPr>
              <a:t>, </a:t>
            </a:r>
            <a:r>
              <a:rPr lang="fr-CH" b="1" dirty="0" err="1" smtClean="0">
                <a:solidFill>
                  <a:prstClr val="black"/>
                </a:solidFill>
              </a:rPr>
              <a:t>fragementations</a:t>
            </a:r>
            <a:r>
              <a:rPr lang="fr-CH" b="1" dirty="0" smtClean="0">
                <a:solidFill>
                  <a:prstClr val="black"/>
                </a:solidFill>
              </a:rPr>
              <a:t>, H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gg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  <a:r>
              <a:rPr lang="fr-CH" b="1" dirty="0" smtClean="0">
                <a:solidFill>
                  <a:prstClr val="black"/>
                </a:solidFill>
              </a:rPr>
              <a:t> etc….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srgbClr val="FF0000"/>
                </a:solidFill>
              </a:rPr>
              <a:t>NB </a:t>
            </a:r>
            <a:r>
              <a:rPr lang="fr-CH" b="1" dirty="0">
                <a:solidFill>
                  <a:srgbClr val="FF0000"/>
                </a:solidFill>
              </a:rPr>
              <a:t>N</a:t>
            </a:r>
            <a:r>
              <a:rPr lang="fr-CH" b="1" dirty="0" smtClean="0">
                <a:solidFill>
                  <a:srgbClr val="FF0000"/>
                </a:solidFill>
              </a:rPr>
              <a:t>ot </a:t>
            </a:r>
            <a:r>
              <a:rPr lang="fr-CH" b="1" dirty="0" err="1" smtClean="0">
                <a:solidFill>
                  <a:srgbClr val="FF0000"/>
                </a:solidFill>
              </a:rPr>
              <a:t>only</a:t>
            </a:r>
            <a:r>
              <a:rPr lang="fr-CH" b="1" dirty="0" smtClean="0">
                <a:solidFill>
                  <a:srgbClr val="FF0000"/>
                </a:solidFill>
              </a:rPr>
              <a:t> a «</a:t>
            </a:r>
            <a:r>
              <a:rPr lang="fr-CH" b="1" dirty="0" err="1" smtClean="0">
                <a:solidFill>
                  <a:srgbClr val="FF0000"/>
                </a:solidFill>
              </a:rPr>
              <a:t>Higgs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Factory</a:t>
            </a:r>
            <a:r>
              <a:rPr lang="fr-CH" b="1" dirty="0" smtClean="0">
                <a:solidFill>
                  <a:srgbClr val="FF0000"/>
                </a:solidFill>
              </a:rPr>
              <a:t>»! «Z </a:t>
            </a:r>
            <a:r>
              <a:rPr lang="fr-CH" b="1" dirty="0" err="1" smtClean="0">
                <a:solidFill>
                  <a:srgbClr val="FF0000"/>
                </a:solidFill>
              </a:rPr>
              <a:t>factory</a:t>
            </a:r>
            <a:r>
              <a:rPr lang="fr-CH" b="1" dirty="0" smtClean="0">
                <a:solidFill>
                  <a:srgbClr val="FF0000"/>
                </a:solidFill>
              </a:rPr>
              <a:t>» and «top» are important for ‘</a:t>
            </a:r>
            <a:r>
              <a:rPr lang="fr-CH" b="1" dirty="0" err="1" smtClean="0">
                <a:solidFill>
                  <a:srgbClr val="FF0000"/>
                </a:solidFill>
              </a:rPr>
              <a:t>discovery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potential</a:t>
            </a:r>
            <a:r>
              <a:rPr lang="fr-CH" b="1" dirty="0" smtClean="0">
                <a:solidFill>
                  <a:srgbClr val="FF0000"/>
                </a:solidFill>
              </a:rPr>
              <a:t>’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2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6512" y="937287"/>
            <a:ext cx="9177449" cy="67403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FCC-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hh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is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a HUGE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discovery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machine (if nature …),  but not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only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.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i="1" dirty="0">
              <a:solidFill>
                <a:srgbClr val="9BBB59">
                  <a:lumMod val="75000"/>
                </a:srgb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FCC-</a:t>
            </a:r>
            <a:r>
              <a:rPr lang="fr-CH" b="1" dirty="0" err="1" smtClean="0">
                <a:solidFill>
                  <a:prstClr val="black"/>
                </a:solidFill>
              </a:rPr>
              <a:t>hh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physics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is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dominated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by </a:t>
            </a:r>
            <a:r>
              <a:rPr lang="fr-CH" b="1" dirty="0" err="1" smtClean="0">
                <a:solidFill>
                  <a:prstClr val="black"/>
                </a:solidFill>
              </a:rPr>
              <a:t>three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features</a:t>
            </a:r>
            <a:r>
              <a:rPr lang="fr-CH" b="1" dirty="0" smtClean="0">
                <a:solidFill>
                  <a:prstClr val="black"/>
                </a:solidFill>
              </a:rPr>
              <a:t>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</a:t>
            </a:r>
            <a:r>
              <a:rPr lang="fr-CH" b="1" dirty="0" smtClean="0">
                <a:solidFill>
                  <a:srgbClr val="FF0000"/>
                </a:solidFill>
              </a:rPr>
              <a:t>-- </a:t>
            </a:r>
            <a:r>
              <a:rPr lang="fr-CH" b="1" dirty="0" err="1" smtClean="0">
                <a:solidFill>
                  <a:srgbClr val="FF0000"/>
                </a:solidFill>
              </a:rPr>
              <a:t>Highest</a:t>
            </a:r>
            <a:r>
              <a:rPr lang="fr-CH" b="1" dirty="0" smtClean="0">
                <a:solidFill>
                  <a:srgbClr val="FF0000"/>
                </a:solidFill>
              </a:rPr>
              <a:t> center of mass </a:t>
            </a:r>
            <a:r>
              <a:rPr lang="fr-CH" b="1" dirty="0" err="1" smtClean="0">
                <a:solidFill>
                  <a:srgbClr val="FF0000"/>
                </a:solidFill>
              </a:rPr>
              <a:t>energy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–&gt; a </a:t>
            </a:r>
            <a:r>
              <a:rPr lang="fr-CH" b="1" dirty="0" err="1" smtClean="0">
                <a:solidFill>
                  <a:prstClr val="black"/>
                </a:solidFill>
              </a:rPr>
              <a:t>big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step</a:t>
            </a:r>
            <a:r>
              <a:rPr lang="fr-CH" b="1" dirty="0" smtClean="0">
                <a:solidFill>
                  <a:prstClr val="black"/>
                </a:solidFill>
              </a:rPr>
              <a:t> in high mass </a:t>
            </a:r>
            <a:r>
              <a:rPr lang="fr-CH" b="1" dirty="0" err="1" smtClean="0">
                <a:solidFill>
                  <a:prstClr val="black"/>
                </a:solidFill>
              </a:rPr>
              <a:t>reach</a:t>
            </a:r>
            <a:r>
              <a:rPr lang="fr-CH" b="1" dirty="0" smtClean="0">
                <a:solidFill>
                  <a:prstClr val="black"/>
                </a:solidFill>
              </a:rPr>
              <a:t>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ex: </a:t>
            </a:r>
            <a:r>
              <a:rPr lang="fr-CH" b="1" dirty="0" err="1" smtClean="0">
                <a:solidFill>
                  <a:prstClr val="black"/>
                </a:solidFill>
              </a:rPr>
              <a:t>strongly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coupled</a:t>
            </a:r>
            <a:r>
              <a:rPr lang="fr-CH" b="1" dirty="0" smtClean="0">
                <a:solidFill>
                  <a:prstClr val="black"/>
                </a:solidFill>
              </a:rPr>
              <a:t> new </a:t>
            </a:r>
            <a:r>
              <a:rPr lang="fr-CH" b="1" dirty="0" err="1" smtClean="0">
                <a:solidFill>
                  <a:prstClr val="black"/>
                </a:solidFill>
              </a:rPr>
              <a:t>particle</a:t>
            </a:r>
            <a:r>
              <a:rPr lang="fr-CH" b="1" dirty="0" smtClean="0">
                <a:solidFill>
                  <a:prstClr val="black"/>
                </a:solidFill>
              </a:rPr>
              <a:t> up to &gt;30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      </a:t>
            </a:r>
            <a:r>
              <a:rPr lang="fr-CH" b="1" dirty="0" err="1" smtClean="0">
                <a:solidFill>
                  <a:prstClr val="black"/>
                </a:solidFill>
              </a:rPr>
              <a:t>Excited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quarks, Z’, W’, up to </a:t>
            </a:r>
            <a:r>
              <a:rPr lang="fr-CH" b="1" dirty="0" smtClean="0">
                <a:solidFill>
                  <a:prstClr val="black"/>
                </a:solidFill>
              </a:rPr>
              <a:t>~</a:t>
            </a:r>
            <a:r>
              <a:rPr lang="fr-CH" b="1" dirty="0" err="1" smtClean="0">
                <a:solidFill>
                  <a:prstClr val="black"/>
                </a:solidFill>
              </a:rPr>
              <a:t>tens</a:t>
            </a:r>
            <a:r>
              <a:rPr lang="fr-CH" b="1" dirty="0" smtClean="0">
                <a:solidFill>
                  <a:prstClr val="black"/>
                </a:solidFill>
              </a:rPr>
              <a:t> of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r>
              <a:rPr lang="fr-CH" b="1" dirty="0" smtClean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     </a:t>
            </a:r>
            <a:r>
              <a:rPr lang="fr-CH" b="1" u="sng" dirty="0" err="1" smtClean="0">
                <a:solidFill>
                  <a:prstClr val="black"/>
                </a:solidFill>
              </a:rPr>
              <a:t>Give</a:t>
            </a:r>
            <a:r>
              <a:rPr lang="fr-CH" b="1" u="sng" dirty="0" smtClean="0">
                <a:solidFill>
                  <a:prstClr val="black"/>
                </a:solidFill>
              </a:rPr>
              <a:t> the final </a:t>
            </a:r>
            <a:r>
              <a:rPr lang="fr-CH" b="1" u="sng" dirty="0" err="1" smtClean="0">
                <a:solidFill>
                  <a:prstClr val="black"/>
                </a:solidFill>
              </a:rPr>
              <a:t>word</a:t>
            </a:r>
            <a:r>
              <a:rPr lang="fr-CH" b="1" u="sng" dirty="0" smtClean="0">
                <a:solidFill>
                  <a:prstClr val="black"/>
                </a:solidFill>
              </a:rPr>
              <a:t> on </a:t>
            </a:r>
            <a:r>
              <a:rPr lang="fr-CH" b="1" u="sng" dirty="0" err="1" smtClean="0">
                <a:solidFill>
                  <a:prstClr val="black"/>
                </a:solidFill>
              </a:rPr>
              <a:t>natural</a:t>
            </a:r>
            <a:r>
              <a:rPr lang="fr-CH" b="1" u="sng" dirty="0" smtClean="0">
                <a:solidFill>
                  <a:prstClr val="black"/>
                </a:solidFill>
              </a:rPr>
              <a:t> </a:t>
            </a:r>
            <a:r>
              <a:rPr lang="fr-CH" b="1" u="sng" dirty="0" err="1" smtClean="0">
                <a:solidFill>
                  <a:prstClr val="black"/>
                </a:solidFill>
              </a:rPr>
              <a:t>Supersymmetry</a:t>
            </a:r>
            <a:r>
              <a:rPr lang="fr-CH" b="1" u="sng" dirty="0" smtClean="0">
                <a:solidFill>
                  <a:prstClr val="black"/>
                </a:solidFill>
              </a:rPr>
              <a:t>, and WIMPS</a:t>
            </a:r>
            <a:r>
              <a:rPr lang="fr-CH" dirty="0" smtClean="0">
                <a:solidFill>
                  <a:prstClr val="black"/>
                </a:solidFill>
              </a:rPr>
              <a:t/>
            </a:r>
            <a:br>
              <a:rPr lang="fr-CH" dirty="0" smtClean="0">
                <a:solidFill>
                  <a:prstClr val="black"/>
                </a:solidFill>
              </a:rPr>
            </a:br>
            <a:r>
              <a:rPr lang="fr-CH" dirty="0" smtClean="0">
                <a:solidFill>
                  <a:prstClr val="black"/>
                </a:solidFill>
              </a:rPr>
              <a:t>	</a:t>
            </a:r>
            <a:r>
              <a:rPr lang="fr-CH" b="1" dirty="0" smtClean="0">
                <a:solidFill>
                  <a:prstClr val="black"/>
                </a:solidFill>
              </a:rPr>
              <a:t>extra </a:t>
            </a:r>
            <a:r>
              <a:rPr lang="fr-CH" b="1" dirty="0" err="1" smtClean="0">
                <a:solidFill>
                  <a:prstClr val="black"/>
                </a:solidFill>
              </a:rPr>
              <a:t>Higgs</a:t>
            </a:r>
            <a:r>
              <a:rPr lang="fr-CH" b="1" dirty="0" smtClean="0">
                <a:solidFill>
                  <a:prstClr val="black"/>
                </a:solidFill>
              </a:rPr>
              <a:t> etc..  </a:t>
            </a:r>
            <a:r>
              <a:rPr lang="fr-CH" b="1" dirty="0" err="1" smtClean="0">
                <a:solidFill>
                  <a:prstClr val="black"/>
                </a:solidFill>
              </a:rPr>
              <a:t>reach</a:t>
            </a:r>
            <a:r>
              <a:rPr lang="fr-CH" b="1" dirty="0" smtClean="0">
                <a:solidFill>
                  <a:prstClr val="black"/>
                </a:solidFill>
              </a:rPr>
              <a:t> up to 5-20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br>
              <a:rPr lang="fr-CH" b="1" dirty="0" smtClean="0">
                <a:solidFill>
                  <a:prstClr val="black"/>
                </a:solidFill>
              </a:rPr>
            </a:br>
            <a:r>
              <a:rPr lang="fr-CH" b="1" dirty="0" smtClean="0">
                <a:solidFill>
                  <a:prstClr val="black"/>
                </a:solidFill>
              </a:rPr>
              <a:t>                 </a:t>
            </a:r>
            <a:r>
              <a:rPr lang="fr-CH" b="1" dirty="0" err="1" smtClean="0">
                <a:solidFill>
                  <a:prstClr val="black"/>
                </a:solidFill>
              </a:rPr>
              <a:t>Sensitivity</a:t>
            </a:r>
            <a:r>
              <a:rPr lang="fr-CH" b="1" dirty="0" smtClean="0">
                <a:solidFill>
                  <a:prstClr val="black"/>
                </a:solidFill>
              </a:rPr>
              <a:t> to high </a:t>
            </a:r>
            <a:r>
              <a:rPr lang="fr-CH" b="1" dirty="0" err="1" smtClean="0">
                <a:solidFill>
                  <a:prstClr val="black"/>
                </a:solidFill>
              </a:rPr>
              <a:t>energy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phenomena</a:t>
            </a:r>
            <a:r>
              <a:rPr lang="fr-CH" b="1" dirty="0" smtClean="0">
                <a:solidFill>
                  <a:prstClr val="black"/>
                </a:solidFill>
              </a:rPr>
              <a:t> in </a:t>
            </a:r>
            <a:r>
              <a:rPr lang="fr-CH" b="1" dirty="0" err="1" smtClean="0">
                <a:solidFill>
                  <a:prstClr val="black"/>
                </a:solidFill>
              </a:rPr>
              <a:t>e.g</a:t>
            </a:r>
            <a:r>
              <a:rPr lang="fr-CH" b="1" dirty="0" smtClean="0">
                <a:solidFill>
                  <a:prstClr val="black"/>
                </a:solidFill>
              </a:rPr>
              <a:t>. WW </a:t>
            </a:r>
            <a:r>
              <a:rPr lang="fr-CH" b="1" dirty="0" err="1" smtClean="0">
                <a:solidFill>
                  <a:prstClr val="black"/>
                </a:solidFill>
              </a:rPr>
              <a:t>scattering</a:t>
            </a:r>
            <a:r>
              <a:rPr lang="fr-CH" b="1" dirty="0" smtClean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</a:t>
            </a:r>
            <a:r>
              <a:rPr lang="fr-CH" b="1" dirty="0" smtClean="0">
                <a:solidFill>
                  <a:srgbClr val="FF0000"/>
                </a:solidFill>
              </a:rPr>
              <a:t>HUGE production rates </a:t>
            </a:r>
            <a:r>
              <a:rPr lang="fr-CH" b="1" dirty="0" smtClean="0">
                <a:solidFill>
                  <a:prstClr val="black"/>
                </a:solidFill>
              </a:rPr>
              <a:t>for single and multiple production of SM bosons (H,W,Z) and quarks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-- </a:t>
            </a:r>
            <a:r>
              <a:rPr lang="fr-CH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Higgs</a:t>
            </a:r>
            <a:r>
              <a:rPr lang="fr-CH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precision</a:t>
            </a:r>
            <a:r>
              <a:rPr lang="fr-CH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tests  </a:t>
            </a:r>
            <a:r>
              <a:rPr lang="fr-CH" b="1" dirty="0" err="1" smtClean="0">
                <a:solidFill>
                  <a:prstClr val="black"/>
                </a:solidFill>
              </a:rPr>
              <a:t>using</a:t>
            </a:r>
            <a:r>
              <a:rPr lang="fr-CH" b="1" dirty="0" smtClean="0">
                <a:solidFill>
                  <a:prstClr val="black"/>
                </a:solidFill>
              </a:rPr>
              <a:t> ratios to  </a:t>
            </a:r>
            <a:r>
              <a:rPr lang="fr-CH" b="1" dirty="0" err="1" smtClean="0">
                <a:solidFill>
                  <a:prstClr val="black"/>
                </a:solidFill>
              </a:rPr>
              <a:t>e.g</a:t>
            </a:r>
            <a:r>
              <a:rPr lang="fr-CH" b="1" dirty="0" smtClean="0">
                <a:solidFill>
                  <a:prstClr val="black"/>
                </a:solidFill>
              </a:rPr>
              <a:t>.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//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/</a:t>
            </a:r>
            <a:r>
              <a:rPr lang="fr-CH" b="1" dirty="0" smtClean="0">
                <a:solidFill>
                  <a:prstClr val="black"/>
                </a:solidFill>
              </a:rPr>
              <a:t>ZZ,  </a:t>
            </a:r>
            <a:r>
              <a:rPr lang="fr-CH" b="1" u="sng" dirty="0" err="1" smtClean="0">
                <a:solidFill>
                  <a:prstClr val="black"/>
                </a:solidFill>
              </a:rPr>
              <a:t>ttH</a:t>
            </a:r>
            <a:r>
              <a:rPr lang="fr-CH" b="1" u="sng" dirty="0" smtClean="0">
                <a:solidFill>
                  <a:prstClr val="black"/>
                </a:solidFill>
              </a:rPr>
              <a:t>/</a:t>
            </a:r>
            <a:r>
              <a:rPr lang="fr-CH" b="1" u="sng" dirty="0" err="1" smtClean="0">
                <a:solidFill>
                  <a:prstClr val="black"/>
                </a:solidFill>
              </a:rPr>
              <a:t>ttZ</a:t>
            </a:r>
            <a:r>
              <a:rPr lang="fr-CH" b="1" u="sng" dirty="0" smtClean="0">
                <a:solidFill>
                  <a:prstClr val="black"/>
                </a:solidFill>
              </a:rPr>
              <a:t> @&lt;% </a:t>
            </a:r>
            <a:r>
              <a:rPr lang="fr-CH" b="1" u="sng" dirty="0" err="1" smtClean="0">
                <a:solidFill>
                  <a:prstClr val="black"/>
                </a:solidFill>
              </a:rPr>
              <a:t>level</a:t>
            </a:r>
            <a:endParaRPr lang="fr-CH" b="1" u="sng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-- </a:t>
            </a:r>
            <a:r>
              <a:rPr lang="fr-CH" b="1" u="sng" dirty="0" err="1" smtClean="0">
                <a:solidFill>
                  <a:prstClr val="black"/>
                </a:solidFill>
              </a:rPr>
              <a:t>Precise</a:t>
            </a:r>
            <a:r>
              <a:rPr lang="fr-CH" b="1" u="sng" dirty="0" smtClean="0">
                <a:solidFill>
                  <a:prstClr val="black"/>
                </a:solidFill>
              </a:rPr>
              <a:t> </a:t>
            </a:r>
            <a:r>
              <a:rPr lang="fr-CH" b="1" u="sng" dirty="0" err="1" smtClean="0">
                <a:solidFill>
                  <a:prstClr val="black"/>
                </a:solidFill>
              </a:rPr>
              <a:t>determination</a:t>
            </a:r>
            <a:r>
              <a:rPr lang="fr-CH" b="1" u="sng" dirty="0" smtClean="0">
                <a:solidFill>
                  <a:prstClr val="black"/>
                </a:solidFill>
              </a:rPr>
              <a:t> of </a:t>
            </a:r>
            <a:r>
              <a:rPr lang="fr-CH" b="1" u="sng" dirty="0" smtClean="0">
                <a:solidFill>
                  <a:prstClr val="black"/>
                </a:solidFill>
                <a:sym typeface="Wingdings" panose="05000000000000000000" pitchFamily="2" charset="2"/>
              </a:rPr>
              <a:t>triple </a:t>
            </a:r>
            <a:r>
              <a:rPr lang="fr-CH" b="1" u="sng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Higgs</a:t>
            </a:r>
            <a:r>
              <a:rPr lang="fr-CH" b="1" u="sng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b="1" u="sng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coupling</a:t>
            </a:r>
            <a:r>
              <a:rPr lang="fr-CH" b="1" u="sng" dirty="0" smtClean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(~3% </a:t>
            </a:r>
            <a:r>
              <a:rPr lang="fr-CH" b="1" dirty="0" err="1" smtClean="0">
                <a:solidFill>
                  <a:prstClr val="black"/>
                </a:solidFill>
              </a:rPr>
              <a:t>level</a:t>
            </a:r>
            <a:r>
              <a:rPr lang="fr-CH" b="1" dirty="0" smtClean="0">
                <a:solidFill>
                  <a:prstClr val="black"/>
                </a:solidFill>
              </a:rPr>
              <a:t>) and </a:t>
            </a:r>
            <a:r>
              <a:rPr lang="fr-CH" b="1" dirty="0" err="1" smtClean="0">
                <a:solidFill>
                  <a:prstClr val="black"/>
                </a:solidFill>
              </a:rPr>
              <a:t>quartic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Higgs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coupling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-- </a:t>
            </a:r>
            <a:r>
              <a:rPr lang="fr-CH" b="1" dirty="0" err="1" smtClean="0">
                <a:solidFill>
                  <a:prstClr val="black"/>
                </a:solidFill>
              </a:rPr>
              <a:t>detection</a:t>
            </a:r>
            <a:r>
              <a:rPr lang="fr-CH" b="1" dirty="0" smtClean="0">
                <a:solidFill>
                  <a:prstClr val="black"/>
                </a:solidFill>
              </a:rPr>
              <a:t> of rare </a:t>
            </a:r>
            <a:r>
              <a:rPr lang="fr-CH" b="1" dirty="0" err="1" smtClean="0">
                <a:solidFill>
                  <a:prstClr val="black"/>
                </a:solidFill>
              </a:rPr>
              <a:t>decays</a:t>
            </a:r>
            <a:r>
              <a:rPr lang="fr-CH" b="1" dirty="0" smtClean="0">
                <a:solidFill>
                  <a:prstClr val="black"/>
                </a:solidFill>
              </a:rPr>
              <a:t>  H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V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  (V= , ,  J/, , Z …)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     -- </a:t>
            </a:r>
            <a:r>
              <a:rPr lang="fr-CH" b="1" u="sng" dirty="0" err="1" smtClean="0">
                <a:solidFill>
                  <a:prstClr val="black"/>
                </a:solidFill>
                <a:sym typeface="Symbol"/>
              </a:rPr>
              <a:t>search</a:t>
            </a:r>
            <a:r>
              <a:rPr lang="fr-CH" b="1" u="sng" dirty="0" smtClean="0">
                <a:solidFill>
                  <a:prstClr val="black"/>
                </a:solidFill>
                <a:sym typeface="Symbol"/>
              </a:rPr>
              <a:t> for invisibles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(DM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searches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, RH neutrinos in W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decays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     --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renewed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interest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for long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lived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(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very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weakly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coupled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)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particles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.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-- </a:t>
            </a:r>
            <a:r>
              <a:rPr lang="fr-CH" b="1" dirty="0" err="1" smtClean="0">
                <a:solidFill>
                  <a:prstClr val="black"/>
                </a:solidFill>
              </a:rPr>
              <a:t>rich</a:t>
            </a:r>
            <a:r>
              <a:rPr lang="fr-CH" b="1" dirty="0" smtClean="0">
                <a:solidFill>
                  <a:prstClr val="black"/>
                </a:solidFill>
              </a:rPr>
              <a:t> top and HF </a:t>
            </a:r>
            <a:r>
              <a:rPr lang="fr-CH" b="1" dirty="0" err="1" smtClean="0">
                <a:solidFill>
                  <a:prstClr val="black"/>
                </a:solidFill>
              </a:rPr>
              <a:t>physics</a:t>
            </a:r>
            <a:r>
              <a:rPr lang="fr-CH" b="1" dirty="0" smtClean="0">
                <a:solidFill>
                  <a:prstClr val="black"/>
                </a:solidFill>
              </a:rPr>
              <a:t> program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-- </a:t>
            </a:r>
            <a:r>
              <a:rPr lang="fr-CH" b="1" dirty="0" err="1" smtClean="0">
                <a:solidFill>
                  <a:srgbClr val="FF0000"/>
                </a:solidFill>
              </a:rPr>
              <a:t>Cleaner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signals</a:t>
            </a:r>
            <a:r>
              <a:rPr lang="fr-CH" b="1" dirty="0" smtClean="0">
                <a:solidFill>
                  <a:srgbClr val="FF0000"/>
                </a:solidFill>
              </a:rPr>
              <a:t> for high Pt  </a:t>
            </a:r>
            <a:r>
              <a:rPr lang="fr-CH" b="1" dirty="0" err="1" smtClean="0">
                <a:solidFill>
                  <a:srgbClr val="FF0000"/>
                </a:solidFill>
              </a:rPr>
              <a:t>physics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endParaRPr lang="fr-CH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--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allows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clean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signals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for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channels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presently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difficult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at LHC (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e.g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H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bb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fr-CH" b="1" dirty="0" smtClean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935" y="-82826"/>
            <a:ext cx="9144000" cy="819551"/>
            <a:chOff x="0" y="-20538"/>
            <a:chExt cx="9144000" cy="737596"/>
          </a:xfrm>
        </p:grpSpPr>
        <p:sp>
          <p:nvSpPr>
            <p:cNvPr id="4" name="TextBox 3"/>
            <p:cNvSpPr txBox="1"/>
            <p:nvPr/>
          </p:nvSpPr>
          <p:spPr>
            <a:xfrm>
              <a:off x="0" y="-20538"/>
              <a:ext cx="9144000" cy="6232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2400" b="1" dirty="0" smtClean="0">
                  <a:solidFill>
                    <a:prstClr val="black"/>
                  </a:solidFill>
                </a:rPr>
                <a:t>FCC-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hh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>
                  <a:solidFill>
                    <a:prstClr val="black"/>
                  </a:solidFill>
                </a:rPr>
                <a:t>discovery</a:t>
              </a:r>
              <a:r>
                <a:rPr lang="fr-CH" sz="2400" b="1" dirty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potential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and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Highlights</a:t>
              </a:r>
              <a:endParaRPr lang="fr-CH" sz="20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700" b="1" dirty="0" smtClean="0">
                  <a:solidFill>
                    <a:prstClr val="black"/>
                  </a:solidFill>
                </a:rPr>
                <a:t> </a:t>
              </a:r>
              <a:endParaRPr lang="fr-CH" sz="700" b="1" dirty="0">
                <a:solidFill>
                  <a:prstClr val="black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16810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982" y="697260"/>
            <a:ext cx="8093434" cy="507831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FCC-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ep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explores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hitherto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untouched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domain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of (x,q2 ) DIS plane  and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provides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production of high mass SM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particles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(H, top) in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cleaner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conditions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than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pp.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</a:t>
            </a:r>
            <a:r>
              <a:rPr lang="fr-CH" b="1" dirty="0" smtClean="0">
                <a:solidFill>
                  <a:srgbClr val="FF0000"/>
                </a:solidFill>
              </a:rPr>
              <a:t>-- extremely precise structure function work </a:t>
            </a:r>
            <a:br>
              <a:rPr lang="fr-CH" b="1" dirty="0" smtClean="0">
                <a:solidFill>
                  <a:srgbClr val="FF0000"/>
                </a:solidFill>
              </a:rPr>
            </a:br>
            <a:r>
              <a:rPr lang="fr-CH" b="1" dirty="0" smtClean="0">
                <a:solidFill>
                  <a:srgbClr val="FF0000"/>
                </a:solidFill>
              </a:rPr>
              <a:t>            </a:t>
            </a:r>
            <a:r>
              <a:rPr lang="fr-CH" b="1" dirty="0" smtClean="0"/>
              <a:t>important input on structure functions for FCC-hh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/>
              <a:t> </a:t>
            </a:r>
            <a:r>
              <a:rPr lang="fr-CH" b="1" dirty="0" smtClean="0"/>
              <a:t>           complete resolution of the partonic contents of the proton, for the first time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           </a:t>
            </a:r>
            <a:r>
              <a:rPr lang="fr-CH" b="1" dirty="0" smtClean="0"/>
              <a:t>high </a:t>
            </a:r>
            <a:r>
              <a:rPr lang="fr-CH" b="1" dirty="0" err="1" smtClean="0"/>
              <a:t>precision</a:t>
            </a:r>
            <a:r>
              <a:rPr lang="fr-CH" b="1" dirty="0" smtClean="0"/>
              <a:t>  </a:t>
            </a:r>
            <a:r>
              <a:rPr lang="fr-CH" b="1" dirty="0" smtClean="0">
                <a:sym typeface="Symbol"/>
              </a:rPr>
              <a:t></a:t>
            </a:r>
            <a:r>
              <a:rPr lang="fr-CH" b="1" baseline="-25000" dirty="0" smtClean="0">
                <a:sym typeface="Symbol"/>
              </a:rPr>
              <a:t>s</a:t>
            </a:r>
            <a:r>
              <a:rPr lang="fr-CH" b="1" dirty="0" smtClean="0">
                <a:solidFill>
                  <a:srgbClr val="FF0000"/>
                </a:solidFill>
              </a:rPr>
              <a:t>  O(10</a:t>
            </a:r>
            <a:r>
              <a:rPr lang="fr-CH" b="1" baseline="30000" dirty="0" smtClean="0">
                <a:solidFill>
                  <a:srgbClr val="FF0000"/>
                </a:solidFill>
              </a:rPr>
              <a:t>-4</a:t>
            </a:r>
            <a:r>
              <a:rPr lang="fr-CH" b="1" dirty="0" smtClean="0">
                <a:solidFill>
                  <a:srgbClr val="FF0000"/>
                </a:solidFill>
              </a:rPr>
              <a:t>) </a:t>
            </a:r>
            <a:r>
              <a:rPr lang="fr-CH" b="1" dirty="0" err="1" smtClean="0"/>
              <a:t>similar</a:t>
            </a:r>
            <a:r>
              <a:rPr lang="fr-CH" b="1" dirty="0" smtClean="0"/>
              <a:t> to FCC-</a:t>
            </a:r>
            <a:r>
              <a:rPr lang="fr-CH" b="1" dirty="0" err="1" smtClean="0"/>
              <a:t>ee</a:t>
            </a:r>
            <a:r>
              <a:rPr lang="fr-CH" b="1" dirty="0" smtClean="0"/>
              <a:t>  </a:t>
            </a:r>
            <a:r>
              <a:rPr lang="fr-CH" b="1" u="sng" dirty="0" err="1" smtClean="0"/>
              <a:t>from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totally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different</a:t>
            </a:r>
            <a:r>
              <a:rPr lang="fr-CH" b="1" u="sng" dirty="0" smtClean="0"/>
              <a:t> source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                 </a:t>
            </a:r>
            <a:r>
              <a:rPr lang="fr-CH" b="1" dirty="0" smtClean="0">
                <a:solidFill>
                  <a:prstClr val="black"/>
                </a:solidFill>
              </a:rPr>
              <a:t>          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/>
              <a:t>2 10</a:t>
            </a:r>
            <a:r>
              <a:rPr lang="fr-CH" b="1" baseline="30000" dirty="0" smtClean="0"/>
              <a:t>6  </a:t>
            </a:r>
            <a:r>
              <a:rPr lang="fr-CH" b="1" dirty="0" smtClean="0">
                <a:solidFill>
                  <a:prstClr val="black"/>
                </a:solidFill>
              </a:rPr>
              <a:t>Higgs produced </a:t>
            </a:r>
            <a:r>
              <a:rPr lang="fr-CH" b="1" dirty="0" err="1" smtClean="0">
                <a:solidFill>
                  <a:prstClr val="black"/>
                </a:solidFill>
              </a:rPr>
              <a:t>from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from</a:t>
            </a:r>
            <a:r>
              <a:rPr lang="fr-CH" b="1" dirty="0">
                <a:solidFill>
                  <a:prstClr val="black"/>
                </a:solidFill>
              </a:rPr>
              <a:t> W &amp; Z to </a:t>
            </a:r>
            <a:r>
              <a:rPr lang="fr-CH" b="1" dirty="0" err="1" smtClean="0">
                <a:solidFill>
                  <a:prstClr val="black"/>
                </a:solidFill>
              </a:rPr>
              <a:t>deliver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precise</a:t>
            </a:r>
            <a:r>
              <a:rPr lang="fr-CH" b="1" dirty="0" smtClean="0">
                <a:solidFill>
                  <a:prstClr val="black"/>
                </a:solidFill>
              </a:rPr>
              <a:t> H </a:t>
            </a:r>
            <a:r>
              <a:rPr lang="fr-CH" b="1" dirty="0" err="1" smtClean="0">
                <a:solidFill>
                  <a:prstClr val="black"/>
                </a:solidFill>
              </a:rPr>
              <a:t>couplings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</a:t>
            </a:r>
            <a:r>
              <a:rPr lang="fr-CH" b="1" dirty="0" err="1" smtClean="0">
                <a:solidFill>
                  <a:prstClr val="black"/>
                </a:solidFill>
              </a:rPr>
              <a:t>complementary</a:t>
            </a:r>
            <a:r>
              <a:rPr lang="fr-CH" b="1" dirty="0" smtClean="0">
                <a:solidFill>
                  <a:prstClr val="black"/>
                </a:solidFill>
              </a:rPr>
              <a:t> to </a:t>
            </a:r>
            <a:r>
              <a:rPr lang="fr-CH" b="1" dirty="0" err="1" smtClean="0">
                <a:solidFill>
                  <a:prstClr val="black"/>
                </a:solidFill>
              </a:rPr>
              <a:t>ee</a:t>
            </a:r>
            <a:r>
              <a:rPr lang="fr-CH" b="1" dirty="0" smtClean="0">
                <a:solidFill>
                  <a:prstClr val="black"/>
                </a:solidFill>
              </a:rPr>
              <a:t> -- </a:t>
            </a:r>
            <a:r>
              <a:rPr lang="fr-CH" b="1" dirty="0">
                <a:solidFill>
                  <a:prstClr val="black"/>
                </a:solidFill>
              </a:rPr>
              <a:t>esp </a:t>
            </a:r>
            <a:r>
              <a:rPr lang="fr-CH" b="1" dirty="0" smtClean="0">
                <a:solidFill>
                  <a:prstClr val="black"/>
                </a:solidFill>
              </a:rPr>
              <a:t>(g</a:t>
            </a:r>
            <a:r>
              <a:rPr lang="fr-CH" b="1" baseline="-25000" dirty="0" smtClean="0">
                <a:solidFill>
                  <a:prstClr val="black"/>
                </a:solidFill>
              </a:rPr>
              <a:t>HWW</a:t>
            </a:r>
            <a:r>
              <a:rPr lang="fr-CH" b="1" dirty="0" smtClean="0">
                <a:solidFill>
                  <a:prstClr val="black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  <a:sym typeface="Symbol"/>
              </a:rPr>
              <a:t>  -- 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earches for new physics (Leptoquarks, RH neutrinos, etc...)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  <a:sym typeface="Symbol"/>
              </a:rPr>
              <a:t>       in new domain of mass and couplings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--  </a:t>
            </a:r>
            <a:r>
              <a:rPr lang="fr-CH" b="1" dirty="0" err="1" smtClean="0">
                <a:solidFill>
                  <a:prstClr val="black"/>
                </a:solidFill>
              </a:rPr>
              <a:t>rich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top (</a:t>
            </a:r>
            <a:r>
              <a:rPr lang="fr-CH" b="1" dirty="0" err="1">
                <a:solidFill>
                  <a:prstClr val="black"/>
                </a:solidFill>
              </a:rPr>
              <a:t>Vtb</a:t>
            </a:r>
            <a:r>
              <a:rPr lang="fr-CH" b="1" dirty="0">
                <a:solidFill>
                  <a:prstClr val="black"/>
                </a:solidFill>
              </a:rPr>
              <a:t>  @%  </a:t>
            </a:r>
            <a:r>
              <a:rPr lang="fr-CH" b="1" dirty="0" err="1">
                <a:solidFill>
                  <a:prstClr val="black"/>
                </a:solidFill>
              </a:rPr>
              <a:t>level</a:t>
            </a:r>
            <a:r>
              <a:rPr lang="fr-CH" b="1" dirty="0">
                <a:solidFill>
                  <a:prstClr val="black"/>
                </a:solidFill>
              </a:rPr>
              <a:t>, FCNC) and HF </a:t>
            </a:r>
            <a:r>
              <a:rPr lang="fr-CH" b="1" dirty="0" err="1">
                <a:solidFill>
                  <a:prstClr val="black"/>
                </a:solidFill>
              </a:rPr>
              <a:t>physics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program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 Discovery in QCD: non-linear parton evolutions, instantons?, </a:t>
            </a:r>
            <a:r>
              <a:rPr lang="fr-CH" b="1" dirty="0" smtClean="0">
                <a:solidFill>
                  <a:prstClr val="black"/>
                </a:solidFill>
              </a:rPr>
              <a:t>..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Unique electron-ion physics related to QGP physics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</a:t>
            </a:r>
            <a:endParaRPr lang="fr-CH" b="1" dirty="0">
              <a:solidFill>
                <a:prstClr val="black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935" y="-82826"/>
            <a:ext cx="9144000" cy="819551"/>
            <a:chOff x="0" y="-20538"/>
            <a:chExt cx="9144000" cy="737596"/>
          </a:xfrm>
        </p:grpSpPr>
        <p:sp>
          <p:nvSpPr>
            <p:cNvPr id="4" name="TextBox 3"/>
            <p:cNvSpPr txBox="1"/>
            <p:nvPr/>
          </p:nvSpPr>
          <p:spPr>
            <a:xfrm>
              <a:off x="0" y="-20538"/>
              <a:ext cx="9144000" cy="58169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2800" b="1" dirty="0" smtClean="0">
                  <a:solidFill>
                    <a:prstClr val="black"/>
                  </a:solidFill>
                </a:rPr>
                <a:t>             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FCC-eh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Discovery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Potential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and Highlights </a:t>
              </a:r>
              <a:endParaRPr lang="fr-CH" sz="600" b="1" dirty="0">
                <a:solidFill>
                  <a:prstClr val="black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25070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6512" y="697260"/>
            <a:ext cx="92890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-- The FCC design study has established the feasibility -- or the path to feasibility -- of an ambitious set of colliders after LEP/LHC, at the cutting edge of knowledge and technology.  </a:t>
            </a:r>
            <a:r>
              <a:rPr lang="en-US" sz="2000" b="1" u="sng" dirty="0" smtClean="0">
                <a:solidFill>
                  <a:prstClr val="black"/>
                </a:solidFill>
                <a:latin typeface="Calibri"/>
              </a:rPr>
              <a:t>FCC can be done!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-- FCC-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and FCC-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hh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have outstanding physics cases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         -- each in their own right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          --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the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sequential implementation of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FCC-</a:t>
            </a:r>
            <a:r>
              <a:rPr lang="en-GB" sz="2000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, FCC-</a:t>
            </a:r>
            <a:r>
              <a:rPr lang="en-GB" sz="2000" dirty="0" err="1" smtClean="0">
                <a:solidFill>
                  <a:prstClr val="black"/>
                </a:solidFill>
                <a:latin typeface="Calibri"/>
              </a:rPr>
              <a:t>hh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with eh option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               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offers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the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broadest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reach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proposed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today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                  </a:t>
            </a:r>
            <a:r>
              <a:rPr lang="en-US" sz="2000" u="sng" dirty="0" smtClean="0">
                <a:solidFill>
                  <a:srgbClr val="FF0000"/>
                </a:solidFill>
                <a:latin typeface="Calibri"/>
              </a:rPr>
              <a:t>big jumps in </a:t>
            </a:r>
            <a:r>
              <a:rPr lang="en-US" sz="2000" b="1" u="sng" dirty="0" smtClean="0">
                <a:solidFill>
                  <a:srgbClr val="FF0000"/>
                </a:solidFill>
                <a:latin typeface="Calibri"/>
              </a:rPr>
              <a:t>Sensitivity, Precision, Energy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-- An attractive scenario of staging and implementation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covers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70 years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of exploratory physics, taking full advantage of the </a:t>
            </a:r>
            <a:r>
              <a:rPr lang="en-US" sz="2000" b="1" u="sng" dirty="0" smtClean="0">
                <a:solidFill>
                  <a:srgbClr val="FF0000"/>
                </a:solidFill>
                <a:latin typeface="Calibri"/>
              </a:rPr>
              <a:t>synergies  </a:t>
            </a:r>
            <a:r>
              <a:rPr lang="en-US" sz="2000" b="1" u="sng" dirty="0" smtClean="0">
                <a:solidFill>
                  <a:srgbClr val="FF0000"/>
                </a:solidFill>
                <a:latin typeface="Calibri"/>
              </a:rPr>
              <a:t>and complementarities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000" b="1" u="sng" dirty="0" smtClean="0">
                <a:solidFill>
                  <a:prstClr val="black"/>
                </a:solidFill>
                <a:latin typeface="Calibri"/>
              </a:rPr>
              <a:t>FCC (</a:t>
            </a:r>
            <a:r>
              <a:rPr lang="en-US" sz="2000" b="1" u="sng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US" sz="2000" b="1" u="sng" dirty="0" smtClean="0">
                <a:solidFill>
                  <a:prstClr val="black"/>
                </a:solidFill>
                <a:latin typeface="Calibri"/>
              </a:rPr>
              <a:t>) can start seamlessly at the end of HL-LHC    </a:t>
            </a:r>
            <a:endParaRPr lang="en-US" sz="2000" b="1" u="sng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142083"/>
            <a:ext cx="2296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CONCLUSIONS</a:t>
            </a:r>
            <a:endParaRPr lang="fr-CH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3754E9B0-0304-433E-8EF6-884DB71D856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algn="ctr"/>
              <a:t>15.04.2019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28302" y="0"/>
            <a:ext cx="9144000" cy="819551"/>
            <a:chOff x="0" y="-20538"/>
            <a:chExt cx="9144000" cy="737596"/>
          </a:xfrm>
        </p:grpSpPr>
        <p:sp>
          <p:nvSpPr>
            <p:cNvPr id="8" name="TextBox 7"/>
            <p:cNvSpPr txBox="1"/>
            <p:nvPr/>
          </p:nvSpPr>
          <p:spPr>
            <a:xfrm>
              <a:off x="0" y="-20538"/>
              <a:ext cx="9144000" cy="6370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 smtClean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 smtClean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" name="TextBox 9"/>
          <p:cNvSpPr txBox="1"/>
          <p:nvPr/>
        </p:nvSpPr>
        <p:spPr>
          <a:xfrm>
            <a:off x="3404149" y="76944"/>
            <a:ext cx="2641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prstClr val="black"/>
                </a:solidFill>
                <a:latin typeface="Calibri"/>
              </a:rPr>
              <a:t>CONCLUSIONS</a:t>
            </a:r>
            <a:endParaRPr lang="en-GB" sz="20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544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864207"/>
            <a:ext cx="9144001" cy="48936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400" b="1" dirty="0"/>
              <a:t>T</a:t>
            </a:r>
            <a:r>
              <a:rPr lang="fr-CH" sz="2400" b="1" dirty="0" smtClean="0"/>
              <a:t>he </a:t>
            </a:r>
            <a:r>
              <a:rPr lang="fr-CH" sz="2400" b="1" dirty="0" err="1" smtClean="0"/>
              <a:t>proposed</a:t>
            </a:r>
            <a:r>
              <a:rPr lang="fr-CH" sz="2400" b="1" dirty="0" smtClean="0"/>
              <a:t> </a:t>
            </a:r>
            <a:r>
              <a:rPr lang="fr-CH" sz="2400" b="1" u="sng" dirty="0" err="1" smtClean="0">
                <a:solidFill>
                  <a:srgbClr val="FF0000"/>
                </a:solidFill>
              </a:rPr>
              <a:t>integrated</a:t>
            </a:r>
            <a:r>
              <a:rPr lang="fr-CH" sz="2400" b="1" u="sng" dirty="0" smtClean="0">
                <a:solidFill>
                  <a:srgbClr val="FF0000"/>
                </a:solidFill>
              </a:rPr>
              <a:t> FCC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a large, </a:t>
            </a:r>
            <a:r>
              <a:rPr lang="fr-CH" sz="2400" b="1" dirty="0" err="1" smtClean="0"/>
              <a:t>ambitious</a:t>
            </a:r>
            <a:r>
              <a:rPr lang="fr-CH" sz="2400" b="1" dirty="0"/>
              <a:t>,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expensive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facility</a:t>
            </a:r>
            <a:r>
              <a:rPr lang="fr-CH" sz="2400" b="1" dirty="0" smtClean="0"/>
              <a:t> </a:t>
            </a:r>
          </a:p>
          <a:p>
            <a:endParaRPr lang="fr-CH" dirty="0"/>
          </a:p>
          <a:p>
            <a:r>
              <a:rPr lang="fr-CH" b="1" dirty="0" smtClean="0"/>
              <a:t>The size </a:t>
            </a:r>
            <a:r>
              <a:rPr lang="fr-CH" b="1" dirty="0" err="1" smtClean="0"/>
              <a:t>is</a:t>
            </a:r>
            <a:r>
              <a:rPr lang="fr-CH" b="1" dirty="0" smtClean="0"/>
              <a:t> optimal for </a:t>
            </a:r>
            <a:r>
              <a:rPr lang="fr-CH" b="1" dirty="0" err="1" smtClean="0"/>
              <a:t>studying</a:t>
            </a:r>
            <a:r>
              <a:rPr lang="fr-CH" b="1" dirty="0" smtClean="0"/>
              <a:t> the </a:t>
            </a:r>
            <a:r>
              <a:rPr lang="fr-CH" b="1" dirty="0" err="1" smtClean="0"/>
              <a:t>heavy</a:t>
            </a:r>
            <a:r>
              <a:rPr lang="fr-CH" b="1" dirty="0" smtClean="0"/>
              <a:t> </a:t>
            </a:r>
            <a:r>
              <a:rPr lang="fr-CH" b="1" dirty="0" err="1" smtClean="0"/>
              <a:t>particles</a:t>
            </a:r>
            <a:r>
              <a:rPr lang="fr-CH" b="1" dirty="0" smtClean="0"/>
              <a:t> of the Standard Model </a:t>
            </a:r>
            <a:r>
              <a:rPr lang="fr-CH" b="1" dirty="0" err="1"/>
              <a:t>with</a:t>
            </a:r>
            <a:r>
              <a:rPr lang="fr-CH" b="1" dirty="0"/>
              <a:t> an </a:t>
            </a:r>
            <a:r>
              <a:rPr lang="fr-CH" b="1" dirty="0" err="1"/>
              <a:t>e+e</a:t>
            </a:r>
            <a:r>
              <a:rPr lang="fr-CH" b="1" dirty="0"/>
              <a:t>- </a:t>
            </a:r>
            <a:r>
              <a:rPr lang="fr-CH" b="1" dirty="0" err="1" smtClean="0"/>
              <a:t>collider</a:t>
            </a:r>
            <a:r>
              <a:rPr lang="fr-CH" b="1" dirty="0" smtClean="0"/>
              <a:t>, </a:t>
            </a:r>
            <a:r>
              <a:rPr lang="fr-CH" b="1" dirty="0" err="1" smtClean="0"/>
              <a:t>using</a:t>
            </a:r>
            <a:r>
              <a:rPr lang="fr-CH" b="1" dirty="0" smtClean="0"/>
              <a:t> </a:t>
            </a:r>
            <a:r>
              <a:rPr lang="fr-CH" b="1" dirty="0" err="1" smtClean="0"/>
              <a:t>them</a:t>
            </a:r>
            <a:r>
              <a:rPr lang="fr-CH" b="1" dirty="0"/>
              <a:t> </a:t>
            </a:r>
            <a:r>
              <a:rPr lang="fr-CH" b="1" dirty="0" smtClean="0"/>
              <a:t>to </a:t>
            </a:r>
            <a:r>
              <a:rPr lang="fr-CH" b="1" dirty="0" err="1" smtClean="0"/>
              <a:t>search</a:t>
            </a:r>
            <a:r>
              <a:rPr lang="fr-CH" b="1" dirty="0" smtClean="0"/>
              <a:t> for new </a:t>
            </a:r>
            <a:r>
              <a:rPr lang="fr-CH" b="1" dirty="0" err="1" smtClean="0"/>
              <a:t>physics</a:t>
            </a:r>
            <a:r>
              <a:rPr lang="fr-CH" b="1" dirty="0"/>
              <a:t>;</a:t>
            </a:r>
            <a:endParaRPr lang="fr-CH" b="1" dirty="0" smtClean="0"/>
          </a:p>
          <a:p>
            <a:r>
              <a:rPr lang="fr-CH" b="1" dirty="0" smtClean="0"/>
              <a:t>It  </a:t>
            </a:r>
            <a:r>
              <a:rPr lang="fr-CH" b="1" dirty="0" err="1" smtClean="0"/>
              <a:t>guarantees</a:t>
            </a:r>
            <a:r>
              <a:rPr lang="fr-CH" b="1" dirty="0" smtClean="0"/>
              <a:t> a </a:t>
            </a:r>
            <a:r>
              <a:rPr lang="fr-CH" b="1" dirty="0" err="1" smtClean="0"/>
              <a:t>big</a:t>
            </a:r>
            <a:r>
              <a:rPr lang="fr-CH" b="1" dirty="0" smtClean="0"/>
              <a:t> jump in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reach</a:t>
            </a:r>
            <a:r>
              <a:rPr lang="fr-CH" b="1" dirty="0" smtClean="0"/>
              <a:t> for the hadron </a:t>
            </a:r>
            <a:r>
              <a:rPr lang="fr-CH" b="1" dirty="0" err="1" smtClean="0"/>
              <a:t>collider</a:t>
            </a:r>
            <a:r>
              <a:rPr lang="fr-CH" b="1" dirty="0" smtClean="0"/>
              <a:t>, </a:t>
            </a:r>
            <a:r>
              <a:rPr lang="fr-CH" b="1" dirty="0" err="1" smtClean="0"/>
              <a:t>which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itself</a:t>
            </a:r>
            <a:r>
              <a:rPr lang="fr-CH" b="1" dirty="0" smtClean="0"/>
              <a:t> a formidable </a:t>
            </a:r>
            <a:r>
              <a:rPr lang="fr-CH" b="1" dirty="0" err="1" smtClean="0"/>
              <a:t>heavy</a:t>
            </a:r>
            <a:r>
              <a:rPr lang="fr-CH" b="1" dirty="0" smtClean="0"/>
              <a:t> </a:t>
            </a:r>
            <a:r>
              <a:rPr lang="fr-CH" b="1" dirty="0" err="1" smtClean="0"/>
              <a:t>particle</a:t>
            </a:r>
            <a:r>
              <a:rPr lang="fr-CH" b="1" dirty="0" smtClean="0"/>
              <a:t> </a:t>
            </a:r>
            <a:r>
              <a:rPr lang="fr-CH" b="1" dirty="0" err="1" smtClean="0"/>
              <a:t>factory</a:t>
            </a:r>
            <a:r>
              <a:rPr lang="fr-CH" b="1" dirty="0" smtClean="0"/>
              <a:t>.   </a:t>
            </a:r>
            <a:endParaRPr lang="fr-CH" b="1" dirty="0" smtClean="0"/>
          </a:p>
          <a:p>
            <a:endParaRPr lang="fr-CH" b="1" dirty="0" smtClean="0"/>
          </a:p>
          <a:p>
            <a:r>
              <a:rPr lang="fr-CH" b="1" dirty="0" smtClean="0"/>
              <a:t>Alternative </a:t>
            </a:r>
            <a:r>
              <a:rPr lang="fr-CH" b="1" dirty="0" err="1" smtClean="0"/>
              <a:t>facilities</a:t>
            </a:r>
            <a:r>
              <a:rPr lang="fr-CH" b="1" dirty="0" smtClean="0"/>
              <a:t> </a:t>
            </a:r>
            <a:r>
              <a:rPr lang="fr-CH" b="1" dirty="0" err="1" smtClean="0"/>
              <a:t>that</a:t>
            </a:r>
            <a:r>
              <a:rPr lang="fr-CH" b="1" dirty="0" smtClean="0"/>
              <a:t> are </a:t>
            </a:r>
            <a:r>
              <a:rPr lang="fr-CH" b="1" dirty="0" err="1" smtClean="0"/>
              <a:t>proposed</a:t>
            </a:r>
            <a:r>
              <a:rPr lang="fr-CH" b="1" dirty="0" smtClean="0"/>
              <a:t> to </a:t>
            </a:r>
            <a:r>
              <a:rPr lang="fr-CH" b="1" dirty="0" err="1" smtClean="0"/>
              <a:t>provide</a:t>
            </a:r>
            <a:r>
              <a:rPr lang="fr-CH" b="1" dirty="0" smtClean="0"/>
              <a:t> </a:t>
            </a:r>
            <a:r>
              <a:rPr lang="fr-CH" b="1" dirty="0" err="1" smtClean="0"/>
              <a:t>e.g</a:t>
            </a:r>
            <a:r>
              <a:rPr lang="fr-CH" b="1" dirty="0" smtClean="0"/>
              <a:t>. the </a:t>
            </a:r>
            <a:r>
              <a:rPr lang="fr-CH" b="1" dirty="0" err="1" smtClean="0"/>
              <a:t>same</a:t>
            </a:r>
            <a:r>
              <a:rPr lang="fr-CH" b="1" dirty="0" smtClean="0"/>
              <a:t> table of </a:t>
            </a:r>
            <a:r>
              <a:rPr lang="fr-CH" b="1" dirty="0" err="1" smtClean="0"/>
              <a:t>Higgs</a:t>
            </a:r>
            <a:r>
              <a:rPr lang="fr-CH" b="1" dirty="0" smtClean="0"/>
              <a:t> </a:t>
            </a:r>
            <a:r>
              <a:rPr lang="fr-CH" b="1" dirty="0" err="1" smtClean="0"/>
              <a:t>properties</a:t>
            </a:r>
            <a:endParaRPr lang="fr-CH" b="1" dirty="0" smtClean="0"/>
          </a:p>
          <a:p>
            <a:r>
              <a:rPr lang="fr-CH" b="1" dirty="0" smtClean="0"/>
              <a:t>are 1) </a:t>
            </a:r>
            <a:r>
              <a:rPr lang="fr-CH" b="1" dirty="0" err="1" smtClean="0"/>
              <a:t>less</a:t>
            </a:r>
            <a:r>
              <a:rPr lang="fr-CH" b="1" dirty="0" smtClean="0"/>
              <a:t> </a:t>
            </a:r>
            <a:r>
              <a:rPr lang="fr-CH" b="1" dirty="0" err="1" smtClean="0"/>
              <a:t>precise</a:t>
            </a:r>
            <a:r>
              <a:rPr lang="fr-CH" b="1" dirty="0" smtClean="0"/>
              <a:t> 2) not </a:t>
            </a:r>
            <a:r>
              <a:rPr lang="fr-CH" b="1" dirty="0" err="1" smtClean="0"/>
              <a:t>much</a:t>
            </a:r>
            <a:r>
              <a:rPr lang="fr-CH" b="1" dirty="0" smtClean="0"/>
              <a:t> </a:t>
            </a:r>
            <a:r>
              <a:rPr lang="fr-CH" b="1" dirty="0" err="1" smtClean="0"/>
              <a:t>cheaper</a:t>
            </a:r>
            <a:r>
              <a:rPr lang="fr-CH" b="1" dirty="0" smtClean="0"/>
              <a:t> and 3) </a:t>
            </a:r>
            <a:r>
              <a:rPr lang="fr-CH" b="1" dirty="0" err="1" smtClean="0"/>
              <a:t>considerably</a:t>
            </a:r>
            <a:r>
              <a:rPr lang="fr-CH" b="1" dirty="0" smtClean="0"/>
              <a:t> </a:t>
            </a:r>
            <a:r>
              <a:rPr lang="fr-CH" b="1" dirty="0" err="1" smtClean="0"/>
              <a:t>less</a:t>
            </a:r>
            <a:r>
              <a:rPr lang="fr-CH" b="1" dirty="0" smtClean="0"/>
              <a:t> </a:t>
            </a:r>
            <a:r>
              <a:rPr lang="fr-CH" b="1" dirty="0" err="1" smtClean="0"/>
              <a:t>broad</a:t>
            </a:r>
            <a:r>
              <a:rPr lang="fr-CH" b="1" dirty="0" smtClean="0"/>
              <a:t> in 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ability</a:t>
            </a:r>
            <a:r>
              <a:rPr lang="fr-CH" b="1" dirty="0" smtClean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The </a:t>
            </a:r>
            <a:r>
              <a:rPr lang="fr-CH" b="1" dirty="0" err="1" smtClean="0"/>
              <a:t>other</a:t>
            </a:r>
            <a:r>
              <a:rPr lang="fr-CH" b="1" dirty="0" smtClean="0"/>
              <a:t> routes to 100 </a:t>
            </a:r>
            <a:r>
              <a:rPr lang="fr-CH" b="1" dirty="0" err="1" smtClean="0"/>
              <a:t>TeV</a:t>
            </a:r>
            <a:r>
              <a:rPr lang="fr-CH" b="1" dirty="0" smtClean="0"/>
              <a:t> are </a:t>
            </a:r>
            <a:r>
              <a:rPr lang="fr-CH" b="1" dirty="0" err="1" smtClean="0"/>
              <a:t>less</a:t>
            </a:r>
            <a:r>
              <a:rPr lang="fr-CH" b="1" dirty="0" smtClean="0"/>
              <a:t> </a:t>
            </a:r>
            <a:r>
              <a:rPr lang="fr-CH" b="1" dirty="0" err="1" smtClean="0"/>
              <a:t>precise</a:t>
            </a:r>
            <a:r>
              <a:rPr lang="fr-CH" b="1" dirty="0" smtClean="0"/>
              <a:t>, </a:t>
            </a:r>
            <a:r>
              <a:rPr lang="fr-CH" b="1" dirty="0" err="1" smtClean="0"/>
              <a:t>less</a:t>
            </a:r>
            <a:r>
              <a:rPr lang="fr-CH" b="1" dirty="0" smtClean="0"/>
              <a:t> </a:t>
            </a:r>
            <a:r>
              <a:rPr lang="fr-CH" b="1" dirty="0" err="1" smtClean="0"/>
              <a:t>complete</a:t>
            </a:r>
            <a:r>
              <a:rPr lang="fr-CH" b="1" dirty="0" smtClean="0"/>
              <a:t>, and more </a:t>
            </a:r>
            <a:r>
              <a:rPr lang="fr-CH" b="1" dirty="0" err="1" smtClean="0"/>
              <a:t>expensive</a:t>
            </a:r>
            <a:r>
              <a:rPr lang="fr-CH" b="1" dirty="0" smtClean="0"/>
              <a:t>. </a:t>
            </a:r>
          </a:p>
          <a:p>
            <a:endParaRPr lang="fr-CH" b="1" dirty="0" smtClean="0"/>
          </a:p>
          <a:p>
            <a:r>
              <a:rPr lang="fr-CH" b="1" dirty="0" smtClean="0"/>
              <a:t>CERN </a:t>
            </a:r>
            <a:r>
              <a:rPr lang="fr-CH" b="1" dirty="0" err="1" smtClean="0"/>
              <a:t>is</a:t>
            </a:r>
            <a:r>
              <a:rPr lang="fr-CH" b="1" dirty="0" smtClean="0"/>
              <a:t> the best place for </a:t>
            </a:r>
            <a:r>
              <a:rPr lang="fr-CH" b="1" dirty="0" err="1" smtClean="0"/>
              <a:t>such</a:t>
            </a:r>
            <a:r>
              <a:rPr lang="fr-CH" b="1" dirty="0" smtClean="0"/>
              <a:t> a </a:t>
            </a:r>
            <a:r>
              <a:rPr lang="fr-CH" b="1" dirty="0" err="1" smtClean="0"/>
              <a:t>challenging</a:t>
            </a:r>
            <a:r>
              <a:rPr lang="fr-CH" b="1" dirty="0" smtClean="0"/>
              <a:t> </a:t>
            </a:r>
            <a:r>
              <a:rPr lang="fr-CH" b="1" dirty="0" err="1" smtClean="0"/>
              <a:t>enterprise</a:t>
            </a:r>
            <a:r>
              <a:rPr lang="fr-CH" b="1" dirty="0"/>
              <a:t>,</a:t>
            </a:r>
            <a:r>
              <a:rPr lang="fr-CH" b="1" dirty="0" smtClean="0"/>
              <a:t>  </a:t>
            </a:r>
            <a:r>
              <a:rPr lang="fr-CH" b="1" dirty="0" err="1" smtClean="0"/>
              <a:t>given</a:t>
            </a:r>
            <a:r>
              <a:rPr lang="fr-CH" b="1" dirty="0" smtClean="0"/>
              <a:t> </a:t>
            </a:r>
            <a:r>
              <a:rPr lang="fr-CH" b="1" dirty="0" err="1" smtClean="0"/>
              <a:t>its</a:t>
            </a:r>
            <a:r>
              <a:rPr lang="fr-CH" b="1" dirty="0" smtClean="0"/>
              <a:t> </a:t>
            </a:r>
            <a:r>
              <a:rPr lang="fr-CH" b="1" dirty="0" err="1" smtClean="0"/>
              <a:t>demonstrated</a:t>
            </a:r>
            <a:r>
              <a:rPr lang="fr-CH" b="1" dirty="0" smtClean="0"/>
              <a:t> </a:t>
            </a:r>
            <a:r>
              <a:rPr lang="fr-CH" b="1" dirty="0" err="1" smtClean="0"/>
              <a:t>extraordinary</a:t>
            </a:r>
            <a:r>
              <a:rPr lang="fr-CH" b="1" dirty="0" smtClean="0"/>
              <a:t> </a:t>
            </a:r>
            <a:r>
              <a:rPr lang="fr-CH" b="1" dirty="0" err="1" smtClean="0"/>
              <a:t>competence</a:t>
            </a:r>
            <a:r>
              <a:rPr lang="fr-CH" b="1" dirty="0" smtClean="0"/>
              <a:t>, </a:t>
            </a:r>
            <a:r>
              <a:rPr lang="fr-CH" b="1" dirty="0" err="1" smtClean="0"/>
              <a:t>its</a:t>
            </a:r>
            <a:r>
              <a:rPr lang="fr-CH" b="1" dirty="0" smtClean="0"/>
              <a:t> international </a:t>
            </a:r>
            <a:r>
              <a:rPr lang="fr-CH" b="1" dirty="0" err="1" smtClean="0"/>
              <a:t>membership</a:t>
            </a:r>
            <a:r>
              <a:rPr lang="fr-CH" b="1" dirty="0" smtClean="0"/>
              <a:t>, and the </a:t>
            </a:r>
            <a:r>
              <a:rPr lang="en-GB" b="1" dirty="0"/>
              <a:t>CERN </a:t>
            </a:r>
            <a:r>
              <a:rPr lang="en-GB" b="1" dirty="0" smtClean="0"/>
              <a:t>existing </a:t>
            </a:r>
            <a:r>
              <a:rPr lang="en-GB" b="1" dirty="0"/>
              <a:t>infrastructure: accelerator complex, including the injectors, cryogenics, etc. </a:t>
            </a:r>
            <a:endParaRPr lang="en-GB" b="1" dirty="0" smtClean="0"/>
          </a:p>
          <a:p>
            <a:r>
              <a:rPr lang="en-GB" b="1" dirty="0" smtClean="0"/>
              <a:t>(Building </a:t>
            </a:r>
            <a:r>
              <a:rPr lang="en-GB" b="1" dirty="0"/>
              <a:t>FCC in a green field </a:t>
            </a:r>
            <a:r>
              <a:rPr lang="en-GB" b="1" dirty="0" smtClean="0"/>
              <a:t>would be </a:t>
            </a:r>
            <a:r>
              <a:rPr lang="en-GB" b="1" dirty="0"/>
              <a:t>much more </a:t>
            </a:r>
            <a:r>
              <a:rPr lang="en-GB" b="1" dirty="0" smtClean="0"/>
              <a:t>challenging</a:t>
            </a:r>
            <a:r>
              <a:rPr lang="en-GB" b="1" dirty="0"/>
              <a:t> </a:t>
            </a:r>
            <a:r>
              <a:rPr lang="en-GB" b="1" dirty="0" smtClean="0"/>
              <a:t>and risky)</a:t>
            </a:r>
          </a:p>
          <a:p>
            <a:r>
              <a:rPr lang="en-GB" dirty="0" smtClean="0"/>
              <a:t>  </a:t>
            </a:r>
            <a:endParaRPr lang="fr-CH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03648" y="97194"/>
            <a:ext cx="5976664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400">
                <a:solidFill>
                  <a:prstClr val="black"/>
                </a:solidFill>
                <a:latin typeface="Calibri"/>
              </a:defRPr>
            </a:lvl1pPr>
          </a:lstStyle>
          <a:p>
            <a:pPr algn="ctr"/>
            <a:r>
              <a:rPr lang="fr-CH" sz="4400" b="1" dirty="0"/>
              <a:t>FINAL WORDS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74483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2209428"/>
            <a:ext cx="159473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3600" b="1" dirty="0" smtClean="0"/>
              <a:t>SPARES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02873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" y="-68656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The Future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Circular Colliders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CDR and cost review  Q4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 2018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for ESU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915600"/>
            <a:ext cx="4932040" cy="46782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000" b="1" kern="0" dirty="0" smtClean="0">
                <a:latin typeface="Arial"/>
                <a:cs typeface="Calibri" pitchFamily="34" charset="0"/>
              </a:rPr>
              <a:t>International collaboration to Study Colliders fitting in a new ~100 km infrastructure, fitting in the 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Genevois</a:t>
            </a: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Ultimate goal: </a:t>
            </a:r>
            <a:b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</a:b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  <a:sym typeface="Symbol"/>
              </a:rPr>
              <a:t>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100 </a:t>
            </a:r>
            <a:r>
              <a:rPr lang="en-US" sz="2000" b="1" i="1" kern="0" dirty="0" err="1" smtClean="0">
                <a:solidFill>
                  <a:srgbClr val="C00000"/>
                </a:solidFill>
                <a:latin typeface="Arial"/>
                <a:cs typeface="Calibri" pitchFamily="34" charset="0"/>
              </a:rPr>
              <a:t>TeV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 pp</a:t>
            </a:r>
            <a:r>
              <a:rPr lang="en-US" sz="2000" b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C00000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) </a:t>
            </a:r>
          </a:p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defining infrastructure requirements </a:t>
            </a:r>
            <a:endParaRPr lang="en-US" sz="2000" b="1" i="1" kern="0" dirty="0" smtClean="0">
              <a:solidFill>
                <a:srgbClr val="0000FF"/>
              </a:solidFill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Two possible first steps: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ee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) </a:t>
            </a:r>
            <a: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  <a:t/>
            </a:r>
            <a:b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</a:b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High </a:t>
            </a:r>
            <a:r>
              <a:rPr lang="en-US" b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Lumi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, E</a:t>
            </a:r>
            <a:r>
              <a:rPr lang="en-US" b="1" kern="0" baseline="-2500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CM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=90-400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2000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16T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Symbol"/>
              </a:rPr>
              <a:t>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 27 </a:t>
            </a:r>
            <a:r>
              <a:rPr lang="en-US" sz="2000" b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TeV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 </a:t>
            </a:r>
            <a:b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</a:b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in LEP/LHC tunnel</a:t>
            </a:r>
          </a:p>
          <a:p>
            <a:pPr>
              <a:spcBef>
                <a:spcPts val="1200"/>
              </a:spcBef>
              <a:defRPr/>
            </a:pPr>
            <a:r>
              <a:rPr lang="en-US" sz="2000" b="1" i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p-e</a:t>
            </a:r>
            <a:r>
              <a:rPr lang="en-US" sz="2000" b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FCC-he</a:t>
            </a:r>
            <a:r>
              <a:rPr lang="en-US" sz="2000" b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) 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1867725"/>
            <a:ext cx="208823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sym typeface="Symbol"/>
              </a:rPr>
              <a:t>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16 T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sym typeface="Symbol"/>
              </a:rPr>
              <a:t>magnets</a:t>
            </a:r>
            <a:endParaRPr kumimoji="0" lang="fr-CH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sym typeface="Symbo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E79D4-7C1C-420B-BCF4-016F0487C0E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15/04/2019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3397560"/>
            <a:ext cx="4244510" cy="14465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/>
              <a:t>T</a:t>
            </a:r>
            <a:r>
              <a:rPr lang="fr-CH" b="1" dirty="0" smtClean="0"/>
              <a:t>he </a:t>
            </a:r>
            <a:r>
              <a:rPr lang="fr-CH" b="1" dirty="0" err="1" smtClean="0"/>
              <a:t>way</a:t>
            </a:r>
            <a:r>
              <a:rPr lang="fr-CH" b="1" dirty="0" smtClean="0"/>
              <a:t> by FCC-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the </a:t>
            </a:r>
            <a:r>
              <a:rPr lang="fr-CH" b="1" dirty="0" err="1" smtClean="0"/>
              <a:t>fastest</a:t>
            </a:r>
            <a:r>
              <a:rPr lang="fr-CH" b="1" dirty="0" smtClean="0"/>
              <a:t> and </a:t>
            </a:r>
            <a:r>
              <a:rPr lang="fr-CH" b="1" dirty="0" err="1" smtClean="0"/>
              <a:t>cheapest</a:t>
            </a:r>
            <a:r>
              <a:rPr lang="fr-CH" b="1" dirty="0" smtClean="0"/>
              <a:t> </a:t>
            </a:r>
            <a:r>
              <a:rPr lang="fr-CH" b="1" dirty="0" err="1" smtClean="0"/>
              <a:t>way</a:t>
            </a:r>
            <a:r>
              <a:rPr lang="fr-CH" b="1" dirty="0" smtClean="0"/>
              <a:t> to 100 </a:t>
            </a:r>
            <a:r>
              <a:rPr lang="fr-CH" b="1" dirty="0" err="1" smtClean="0"/>
              <a:t>TeV</a:t>
            </a:r>
            <a:r>
              <a:rPr lang="fr-CH" b="1" dirty="0"/>
              <a:t>,</a:t>
            </a:r>
            <a:endParaRPr lang="fr-CH" b="1" dirty="0" smtClean="0"/>
          </a:p>
          <a:p>
            <a:r>
              <a:rPr lang="fr-CH" b="1" dirty="0" err="1" smtClean="0"/>
              <a:t>also</a:t>
            </a:r>
            <a:r>
              <a:rPr lang="fr-CH" b="1" dirty="0" smtClean="0"/>
              <a:t> </a:t>
            </a:r>
            <a:r>
              <a:rPr lang="fr-CH" b="1" dirty="0" err="1" smtClean="0"/>
              <a:t>produces</a:t>
            </a:r>
            <a:r>
              <a:rPr lang="fr-CH" b="1" dirty="0" smtClean="0"/>
              <a:t> the </a:t>
            </a:r>
            <a:r>
              <a:rPr lang="fr-CH" b="1" dirty="0" err="1" smtClean="0"/>
              <a:t>most</a:t>
            </a:r>
            <a:r>
              <a:rPr lang="fr-CH" b="1" dirty="0" smtClean="0"/>
              <a:t> </a:t>
            </a:r>
            <a:r>
              <a:rPr lang="fr-CH" b="1" dirty="0" err="1" smtClean="0"/>
              <a:t>physics</a:t>
            </a:r>
            <a:r>
              <a:rPr lang="fr-CH" b="1" dirty="0" smtClean="0"/>
              <a:t>.</a:t>
            </a:r>
            <a:r>
              <a:rPr lang="fr-CH" b="1" dirty="0"/>
              <a:t> </a:t>
            </a:r>
          </a:p>
          <a:p>
            <a:r>
              <a:rPr lang="fr-CH" b="1" dirty="0" err="1" smtClean="0"/>
              <a:t>Preferred</a:t>
            </a:r>
            <a:r>
              <a:rPr lang="fr-CH" b="1" dirty="0" smtClean="0"/>
              <a:t> scenario  </a:t>
            </a:r>
            <a:r>
              <a:rPr lang="fr-CH" b="1" dirty="0" err="1" smtClean="0"/>
              <a:t>presented</a:t>
            </a:r>
            <a:r>
              <a:rPr lang="fr-CH" b="1" dirty="0" smtClean="0"/>
              <a:t>  in the CDR.</a:t>
            </a:r>
          </a:p>
          <a:p>
            <a:r>
              <a:rPr lang="fr-CH" sz="1600" b="1" dirty="0">
                <a:hlinkClick r:id="rId2"/>
              </a:rPr>
              <a:t>https://cerncourier.com/cern-thinks-bigger</a:t>
            </a:r>
            <a:r>
              <a:rPr lang="fr-CH" sz="1600" b="1" dirty="0" smtClean="0">
                <a:hlinkClick r:id="rId2"/>
              </a:rPr>
              <a:t>/</a:t>
            </a:r>
            <a:r>
              <a:rPr lang="fr-CH" sz="1600" b="1" dirty="0" smtClean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"/>
          <a:stretch/>
        </p:blipFill>
        <p:spPr>
          <a:xfrm>
            <a:off x="4582975" y="919134"/>
            <a:ext cx="4831274" cy="47958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09244" y="5315943"/>
            <a:ext cx="306141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a good </a:t>
            </a:r>
            <a:r>
              <a:rPr lang="fr-CH" dirty="0" err="1" smtClean="0"/>
              <a:t>start</a:t>
            </a:r>
            <a:r>
              <a:rPr lang="fr-CH" dirty="0" smtClean="0"/>
              <a:t> for a </a:t>
            </a:r>
            <a:r>
              <a:rPr lang="fr-CH" dirty="0" smtClean="0">
                <a:sym typeface="Symbol"/>
              </a:rPr>
              <a:t>C!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56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17A0-76D7-4CF9-908F-E11D3E5A0CA7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2008" y="2472780"/>
            <a:ext cx="9036496" cy="461665"/>
          </a:xfrm>
          <a:prstGeom prst="rect">
            <a:avLst/>
          </a:prstGeom>
          <a:solidFill>
            <a:srgbClr val="FFFF00"/>
          </a:solidFill>
          <a:ln w="38100" cmpd="thinThick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Particle physics has arrived at an important moment </a:t>
            </a:r>
            <a:r>
              <a:rPr lang="en-GB" sz="2400" b="1" dirty="0" smtClean="0"/>
              <a:t>of </a:t>
            </a:r>
            <a:r>
              <a:rPr lang="en-GB" sz="2400" b="1" dirty="0"/>
              <a:t>its history</a:t>
            </a:r>
          </a:p>
        </p:txBody>
      </p:sp>
    </p:spTree>
    <p:extLst>
      <p:ext uri="{BB962C8B-B14F-4D97-AF65-F5344CB8AC3E}">
        <p14:creationId xmlns:p14="http://schemas.microsoft.com/office/powerpoint/2010/main" val="5990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4" y="1285768"/>
            <a:ext cx="4867275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126" y="11721"/>
            <a:ext cx="9052560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800" dirty="0" smtClean="0">
                <a:latin typeface="+mn-lt"/>
              </a:rPr>
              <a:t>1989-1999: top mass </a:t>
            </a:r>
            <a:r>
              <a:rPr lang="fr-CH" sz="2800" dirty="0" err="1" smtClean="0">
                <a:latin typeface="+mn-lt"/>
              </a:rPr>
              <a:t>predicted</a:t>
            </a:r>
            <a:r>
              <a:rPr lang="fr-CH" sz="2800" dirty="0" smtClean="0">
                <a:latin typeface="+mn-lt"/>
              </a:rPr>
              <a:t> (LEP, </a:t>
            </a:r>
            <a:r>
              <a:rPr lang="fr-CH" sz="2800" dirty="0" err="1" smtClean="0">
                <a:latin typeface="+mn-lt"/>
              </a:rPr>
              <a:t>mostly</a:t>
            </a:r>
            <a:r>
              <a:rPr lang="fr-CH" sz="2800" dirty="0" smtClean="0">
                <a:latin typeface="+mn-lt"/>
              </a:rPr>
              <a:t> Z </a:t>
            </a:r>
            <a:r>
              <a:rPr lang="fr-CH" sz="2800" dirty="0" err="1" smtClean="0">
                <a:latin typeface="+mn-lt"/>
              </a:rPr>
              <a:t>mass&amp;width</a:t>
            </a:r>
            <a:r>
              <a:rPr lang="fr-CH" sz="2800" dirty="0" smtClean="0">
                <a:latin typeface="+mn-lt"/>
              </a:rPr>
              <a:t>) </a:t>
            </a:r>
          </a:p>
          <a:p>
            <a:r>
              <a:rPr lang="fr-CH" sz="2800" dirty="0" smtClean="0">
                <a:latin typeface="+mn-lt"/>
              </a:rPr>
              <a:t>                     top quark </a:t>
            </a:r>
            <a:r>
              <a:rPr lang="fr-CH" sz="2800" dirty="0" err="1" smtClean="0">
                <a:latin typeface="+mn-lt"/>
              </a:rPr>
              <a:t>discovered</a:t>
            </a:r>
            <a:r>
              <a:rPr lang="fr-CH" sz="2800" dirty="0" smtClean="0">
                <a:latin typeface="+mn-lt"/>
              </a:rPr>
              <a:t> (</a:t>
            </a:r>
            <a:r>
              <a:rPr lang="fr-CH" sz="2800" dirty="0" err="1" smtClean="0">
                <a:latin typeface="+mn-lt"/>
              </a:rPr>
              <a:t>Tevatron</a:t>
            </a:r>
            <a:r>
              <a:rPr lang="fr-CH" sz="2800" dirty="0" smtClean="0">
                <a:latin typeface="+mn-lt"/>
              </a:rPr>
              <a:t>)</a:t>
            </a:r>
          </a:p>
          <a:p>
            <a:r>
              <a:rPr lang="fr-CH" sz="2800" dirty="0">
                <a:latin typeface="+mn-lt"/>
              </a:rPr>
              <a:t> </a:t>
            </a:r>
            <a:r>
              <a:rPr lang="fr-CH" sz="2800" dirty="0" smtClean="0">
                <a:latin typeface="+mn-lt"/>
              </a:rPr>
              <a:t>                    t’Hooft and </a:t>
            </a:r>
            <a:r>
              <a:rPr lang="fr-CH" sz="2800" dirty="0" err="1" smtClean="0">
                <a:latin typeface="+mn-lt"/>
              </a:rPr>
              <a:t>Veltman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get</a:t>
            </a:r>
            <a:r>
              <a:rPr lang="fr-CH" sz="2800" dirty="0" smtClean="0">
                <a:latin typeface="+mn-lt"/>
              </a:rPr>
              <a:t> Nobel </a:t>
            </a:r>
            <a:r>
              <a:rPr lang="fr-CH" sz="2800" dirty="0" err="1" smtClean="0">
                <a:latin typeface="+mn-lt"/>
              </a:rPr>
              <a:t>Prize</a:t>
            </a:r>
            <a:r>
              <a:rPr lang="fr-CH" sz="2800" dirty="0" smtClean="0">
                <a:latin typeface="+mn-lt"/>
              </a:rPr>
              <a:t> 1999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206" y="5018334"/>
            <a:ext cx="7272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+mn-lt"/>
              </a:rPr>
              <a:t>(c) </a:t>
            </a:r>
            <a:r>
              <a:rPr lang="fr-CH" sz="1200" dirty="0" err="1" smtClean="0">
                <a:latin typeface="+mn-lt"/>
              </a:rPr>
              <a:t>Sfyrla</a:t>
            </a:r>
            <a:endParaRPr lang="fr-CH" sz="3600" dirty="0" smtClean="0">
              <a:latin typeface="+mn-lt"/>
            </a:endParaRPr>
          </a:p>
          <a:p>
            <a:r>
              <a:rPr lang="fr-CH" sz="3600" dirty="0" smtClean="0">
                <a:latin typeface="+mn-lt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772A-BFA7-4D4F-A0F0-21CB6BECC901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271" y="1334294"/>
            <a:ext cx="49911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6128" y="2856"/>
            <a:ext cx="8986114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1997-2013  </a:t>
            </a:r>
            <a:r>
              <a:rPr lang="fr-CH" sz="2800" dirty="0" err="1" smtClean="0">
                <a:latin typeface="+mn-lt"/>
              </a:rPr>
              <a:t>Higgs</a:t>
            </a:r>
            <a:r>
              <a:rPr lang="fr-CH" sz="2800" dirty="0" smtClean="0">
                <a:latin typeface="+mn-lt"/>
              </a:rPr>
              <a:t> boson mass </a:t>
            </a:r>
            <a:r>
              <a:rPr lang="fr-CH" sz="2800" dirty="0" err="1" smtClean="0">
                <a:latin typeface="+mn-lt"/>
              </a:rPr>
              <a:t>cornered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(LEP H, M</a:t>
            </a:r>
            <a:r>
              <a:rPr lang="fr-CH" sz="2000" baseline="-25000" dirty="0" smtClean="0">
                <a:latin typeface="+mn-lt"/>
              </a:rPr>
              <a:t>Z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etc</a:t>
            </a:r>
            <a:r>
              <a:rPr lang="fr-CH" sz="2000" dirty="0" smtClean="0">
                <a:latin typeface="+mn-lt"/>
              </a:rPr>
              <a:t> +</a:t>
            </a:r>
            <a:r>
              <a:rPr lang="fr-CH" sz="2000" dirty="0" err="1" smtClean="0">
                <a:latin typeface="+mn-lt"/>
              </a:rPr>
              <a:t>Tevatron</a:t>
            </a:r>
            <a:r>
              <a:rPr lang="fr-CH" sz="2000" dirty="0" smtClean="0">
                <a:latin typeface="+mn-lt"/>
              </a:rPr>
              <a:t> m</a:t>
            </a:r>
            <a:r>
              <a:rPr lang="fr-CH" sz="2000" baseline="-25000" dirty="0" smtClean="0">
                <a:latin typeface="+mn-lt"/>
              </a:rPr>
              <a:t>t</a:t>
            </a:r>
            <a:r>
              <a:rPr lang="fr-CH" sz="2000" dirty="0" smtClean="0">
                <a:latin typeface="+mn-lt"/>
              </a:rPr>
              <a:t> , M</a:t>
            </a:r>
            <a:r>
              <a:rPr lang="fr-CH" sz="2000" baseline="-25000" dirty="0" smtClean="0">
                <a:latin typeface="+mn-lt"/>
              </a:rPr>
              <a:t>W</a:t>
            </a:r>
            <a:r>
              <a:rPr lang="fr-CH" sz="2000" dirty="0" smtClean="0">
                <a:latin typeface="+mn-lt"/>
              </a:rPr>
              <a:t>)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                 </a:t>
            </a:r>
            <a:r>
              <a:rPr lang="fr-CH" sz="2800" dirty="0" err="1" smtClean="0">
                <a:latin typeface="+mn-lt"/>
              </a:rPr>
              <a:t>Higgs</a:t>
            </a:r>
            <a:r>
              <a:rPr lang="fr-CH" sz="2800" dirty="0" smtClean="0">
                <a:latin typeface="+mn-lt"/>
              </a:rPr>
              <a:t> Boson </a:t>
            </a:r>
            <a:r>
              <a:rPr lang="fr-CH" sz="2800" dirty="0" err="1" smtClean="0">
                <a:latin typeface="+mn-lt"/>
              </a:rPr>
              <a:t>discovered</a:t>
            </a:r>
            <a:r>
              <a:rPr lang="fr-CH" sz="2800" dirty="0" smtClean="0">
                <a:latin typeface="+mn-lt"/>
              </a:rPr>
              <a:t> (LHC)</a:t>
            </a:r>
          </a:p>
          <a:p>
            <a:r>
              <a:rPr lang="fr-CH" sz="2800" dirty="0">
                <a:latin typeface="+mn-lt"/>
              </a:rPr>
              <a:t> </a:t>
            </a:r>
            <a:r>
              <a:rPr lang="fr-CH" sz="2800" dirty="0" smtClean="0">
                <a:latin typeface="+mn-lt"/>
              </a:rPr>
              <a:t>               </a:t>
            </a:r>
            <a:r>
              <a:rPr lang="fr-CH" sz="2800" dirty="0" err="1" smtClean="0">
                <a:latin typeface="+mn-lt"/>
              </a:rPr>
              <a:t>Englert</a:t>
            </a:r>
            <a:r>
              <a:rPr lang="fr-CH" sz="2800" dirty="0" smtClean="0">
                <a:latin typeface="+mn-lt"/>
              </a:rPr>
              <a:t> and </a:t>
            </a:r>
            <a:r>
              <a:rPr lang="fr-CH" sz="2800" dirty="0" err="1" smtClean="0">
                <a:latin typeface="+mn-lt"/>
              </a:rPr>
              <a:t>Higgs</a:t>
            </a:r>
            <a:r>
              <a:rPr lang="fr-CH" sz="2800" dirty="0" smtClean="0">
                <a:latin typeface="+mn-lt"/>
              </a:rPr>
              <a:t> </a:t>
            </a:r>
            <a:r>
              <a:rPr lang="fr-CH" sz="2800" dirty="0" err="1" smtClean="0">
                <a:latin typeface="+mn-lt"/>
              </a:rPr>
              <a:t>get</a:t>
            </a:r>
            <a:r>
              <a:rPr lang="fr-CH" sz="2800" dirty="0" smtClean="0">
                <a:latin typeface="+mn-lt"/>
              </a:rPr>
              <a:t> Nobel </a:t>
            </a:r>
            <a:r>
              <a:rPr lang="fr-CH" sz="2800" dirty="0" err="1" smtClean="0">
                <a:latin typeface="+mn-lt"/>
              </a:rPr>
              <a:t>Prize</a:t>
            </a:r>
            <a:r>
              <a:rPr lang="fr-CH" sz="2800" dirty="0" smtClean="0">
                <a:latin typeface="+mn-lt"/>
              </a:rPr>
              <a:t> 2013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6206" y="5018334"/>
            <a:ext cx="7272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+mn-lt"/>
              </a:rPr>
              <a:t>(c) </a:t>
            </a:r>
            <a:r>
              <a:rPr lang="fr-CH" sz="1200" dirty="0" err="1" smtClean="0">
                <a:latin typeface="+mn-lt"/>
              </a:rPr>
              <a:t>Sfyrla</a:t>
            </a:r>
            <a:endParaRPr lang="fr-CH" sz="3600" dirty="0" smtClean="0">
              <a:latin typeface="+mn-lt"/>
            </a:endParaRPr>
          </a:p>
          <a:p>
            <a:r>
              <a:rPr lang="fr-CH" sz="3600" dirty="0" smtClean="0">
                <a:latin typeface="+mn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17566" y="4281735"/>
            <a:ext cx="231845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latin typeface="+mn-lt"/>
              </a:rPr>
              <a:t>IT LOOKS LIKE THE </a:t>
            </a:r>
          </a:p>
          <a:p>
            <a:r>
              <a:rPr lang="fr-CH" sz="2000" b="1" dirty="0" smtClean="0">
                <a:latin typeface="+mn-lt"/>
              </a:rPr>
              <a:t>STANDARD MODEL  </a:t>
            </a:r>
          </a:p>
          <a:p>
            <a:r>
              <a:rPr lang="fr-CH" sz="2000" b="1" dirty="0" smtClean="0">
                <a:latin typeface="+mn-lt"/>
              </a:rPr>
              <a:t>IS COMPLETE.....</a:t>
            </a:r>
            <a:endParaRPr lang="en-US" sz="2000" b="1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48" y="5172223"/>
            <a:ext cx="5100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NB in </a:t>
            </a:r>
            <a:r>
              <a:rPr lang="fr-CH" dirty="0" err="1" smtClean="0"/>
              <a:t>fact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know </a:t>
            </a:r>
            <a:r>
              <a:rPr lang="fr-CH" dirty="0" err="1" smtClean="0"/>
              <a:t>from</a:t>
            </a:r>
            <a:r>
              <a:rPr lang="fr-CH" dirty="0" smtClean="0"/>
              <a:t> oscillations and </a:t>
            </a:r>
            <a:r>
              <a:rPr lang="fr-CH" dirty="0" err="1" smtClean="0"/>
              <a:t>cosmology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that</a:t>
            </a:r>
            <a:r>
              <a:rPr lang="fr-CH" dirty="0" smtClean="0"/>
              <a:t>  all 3 neutrino masses are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~0.1 eV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A66F-089F-4CE0-8BF1-4CB51E59BEC9}" type="datetime1">
              <a:rPr lang="fr-CH" smtClean="0"/>
              <a:t>15.04.2019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 FCC CDR presentation   Outlook 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15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571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0"/>
            <a:ext cx="6152828" cy="70788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4000" b="1" dirty="0" smtClean="0">
                <a:solidFill>
                  <a:srgbClr val="FFFF00"/>
                </a:solidFill>
                <a:latin typeface="+mj-lt"/>
              </a:rPr>
              <a:t>SEVEN YEARS AGO ALREADY</a:t>
            </a:r>
            <a:endParaRPr lang="en-US" sz="4000" b="1" dirty="0" smtClean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2ACB-9E08-4D48-860D-00A71A517A2D}" type="datetime1">
              <a:rPr lang="fr-CH" smtClean="0"/>
              <a:t>15.04.2019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31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4" y="2191387"/>
            <a:ext cx="4077789" cy="3287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7" y="94817"/>
            <a:ext cx="91756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smtClean="0">
                <a:solidFill>
                  <a:prstClr val="black"/>
                </a:solidFill>
              </a:rPr>
              <a:t>The Standard Model </a:t>
            </a:r>
            <a:r>
              <a:rPr lang="fr-CH" sz="2000" b="1" dirty="0" err="1" smtClean="0">
                <a:solidFill>
                  <a:prstClr val="black"/>
                </a:solidFill>
              </a:rPr>
              <a:t>is</a:t>
            </a:r>
            <a:r>
              <a:rPr lang="fr-CH" sz="2000" b="1" dirty="0" smtClean="0">
                <a:solidFill>
                  <a:prstClr val="black"/>
                </a:solidFill>
              </a:rPr>
              <a:t> a </a:t>
            </a:r>
            <a:r>
              <a:rPr lang="fr-CH" sz="2000" b="1" dirty="0" err="1" smtClean="0">
                <a:solidFill>
                  <a:prstClr val="black"/>
                </a:solidFill>
              </a:rPr>
              <a:t>very</a:t>
            </a:r>
            <a:r>
              <a:rPr lang="fr-CH" sz="2000" b="1" dirty="0" smtClean="0">
                <a:solidFill>
                  <a:prstClr val="black"/>
                </a:solidFill>
              </a:rPr>
              <a:t> consistent and </a:t>
            </a:r>
            <a:r>
              <a:rPr lang="fr-CH" sz="2000" b="1" dirty="0" err="1" smtClean="0">
                <a:solidFill>
                  <a:prstClr val="black"/>
                </a:solidFill>
              </a:rPr>
              <a:t>complete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theory</a:t>
            </a:r>
            <a:r>
              <a:rPr lang="fr-CH" sz="2000" b="1" dirty="0" smtClean="0">
                <a:solidFill>
                  <a:prstClr val="black"/>
                </a:solidFill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I</a:t>
            </a:r>
            <a:r>
              <a:rPr lang="fr-CH" sz="2000" b="1" dirty="0" smtClean="0">
                <a:solidFill>
                  <a:prstClr val="black"/>
                </a:solidFill>
              </a:rPr>
              <a:t>t </a:t>
            </a:r>
            <a:r>
              <a:rPr lang="fr-CH" sz="2000" b="1" dirty="0" err="1" smtClean="0">
                <a:solidFill>
                  <a:prstClr val="black"/>
                </a:solidFill>
              </a:rPr>
              <a:t>explains</a:t>
            </a:r>
            <a:r>
              <a:rPr lang="fr-CH" sz="2000" b="1" dirty="0" smtClean="0">
                <a:solidFill>
                  <a:prstClr val="black"/>
                </a:solidFill>
              </a:rPr>
              <a:t> all </a:t>
            </a:r>
            <a:r>
              <a:rPr lang="fr-CH" sz="2000" b="1" dirty="0" err="1" smtClean="0">
                <a:solidFill>
                  <a:prstClr val="black"/>
                </a:solidFill>
              </a:rPr>
              <a:t>known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collider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phenomena</a:t>
            </a:r>
            <a:r>
              <a:rPr lang="fr-CH" sz="2000" b="1" dirty="0" smtClean="0">
                <a:solidFill>
                  <a:prstClr val="black"/>
                </a:solidFill>
              </a:rPr>
              <a:t> and </a:t>
            </a:r>
            <a:r>
              <a:rPr lang="fr-CH" sz="2000" b="1" dirty="0" err="1" smtClean="0">
                <a:solidFill>
                  <a:prstClr val="black"/>
                </a:solidFill>
              </a:rPr>
              <a:t>almost</a:t>
            </a:r>
            <a:r>
              <a:rPr lang="fr-CH" sz="2000" b="1" dirty="0" smtClean="0">
                <a:solidFill>
                  <a:prstClr val="black"/>
                </a:solidFill>
              </a:rPr>
              <a:t> all </a:t>
            </a:r>
            <a:r>
              <a:rPr lang="fr-CH" sz="2000" b="1" dirty="0" err="1" smtClean="0">
                <a:solidFill>
                  <a:prstClr val="black"/>
                </a:solidFill>
              </a:rPr>
              <a:t>particle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physics</a:t>
            </a:r>
            <a:r>
              <a:rPr lang="fr-CH" sz="2000" b="1" dirty="0" smtClean="0">
                <a:solidFill>
                  <a:prstClr val="black"/>
                </a:solidFill>
              </a:rPr>
              <a:t> (</a:t>
            </a:r>
            <a:r>
              <a:rPr lang="fr-CH" sz="2000" b="1" dirty="0" err="1" smtClean="0">
                <a:solidFill>
                  <a:prstClr val="black"/>
                </a:solidFill>
              </a:rPr>
              <a:t>except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  <a:sym typeface="Symbol"/>
              </a:rPr>
              <a:t>’s) 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</a:rPr>
              <a:t>         – </a:t>
            </a:r>
            <a:r>
              <a:rPr lang="fr-CH" sz="2000" b="1" dirty="0" err="1" smtClean="0">
                <a:solidFill>
                  <a:prstClr val="black"/>
                </a:solidFill>
              </a:rPr>
              <a:t>this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was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beautifully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verified</a:t>
            </a:r>
            <a:r>
              <a:rPr lang="fr-CH" sz="2000" b="1" dirty="0" smtClean="0">
                <a:solidFill>
                  <a:prstClr val="black"/>
                </a:solidFill>
              </a:rPr>
              <a:t> at LEP, SLC, </a:t>
            </a:r>
            <a:r>
              <a:rPr lang="fr-CH" sz="2000" b="1" dirty="0" err="1" smtClean="0">
                <a:solidFill>
                  <a:prstClr val="black"/>
                </a:solidFill>
              </a:rPr>
              <a:t>Tevatron</a:t>
            </a:r>
            <a:r>
              <a:rPr lang="fr-CH" sz="2000" b="1" dirty="0" smtClean="0">
                <a:solidFill>
                  <a:prstClr val="black"/>
                </a:solidFill>
              </a:rPr>
              <a:t> and the LHC.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smtClean="0">
                <a:solidFill>
                  <a:prstClr val="black"/>
                </a:solidFill>
              </a:rPr>
              <a:t>          -- the EWPO radiative corrections </a:t>
            </a:r>
            <a:r>
              <a:rPr lang="fr-CH" sz="2000" b="1" dirty="0" err="1" smtClean="0">
                <a:solidFill>
                  <a:prstClr val="black"/>
                </a:solidFill>
              </a:rPr>
              <a:t>predicted</a:t>
            </a:r>
            <a:r>
              <a:rPr lang="fr-CH" sz="2000" b="1" dirty="0" smtClean="0">
                <a:solidFill>
                  <a:prstClr val="black"/>
                </a:solidFill>
              </a:rPr>
              <a:t> top and </a:t>
            </a:r>
            <a:r>
              <a:rPr lang="fr-CH" sz="2000" b="1" dirty="0" err="1" smtClean="0">
                <a:solidFill>
                  <a:prstClr val="black"/>
                </a:solidFill>
              </a:rPr>
              <a:t>Higgs</a:t>
            </a:r>
            <a:r>
              <a:rPr lang="fr-CH" sz="2000" b="1" dirty="0" smtClean="0">
                <a:solidFill>
                  <a:prstClr val="black"/>
                </a:solidFill>
              </a:rPr>
              <a:t> masses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prstClr val="black"/>
                </a:solidFill>
              </a:rPr>
              <a:t>                             </a:t>
            </a:r>
            <a:r>
              <a:rPr lang="fr-CH" sz="2000" b="1" dirty="0" err="1" smtClean="0">
                <a:solidFill>
                  <a:prstClr val="black"/>
                </a:solidFill>
              </a:rPr>
              <a:t>assuming</a:t>
            </a:r>
            <a:r>
              <a:rPr lang="fr-CH" sz="2000" b="1" dirty="0" smtClean="0">
                <a:solidFill>
                  <a:prstClr val="black"/>
                </a:solidFill>
              </a:rPr>
              <a:t> SM </a:t>
            </a:r>
            <a:r>
              <a:rPr lang="fr-CH" sz="2000" b="1" i="1" dirty="0" smtClean="0">
                <a:solidFill>
                  <a:prstClr val="black"/>
                </a:solidFill>
              </a:rPr>
              <a:t>and </a:t>
            </a:r>
            <a:r>
              <a:rPr lang="fr-CH" sz="2000" b="1" i="1" dirty="0" err="1" smtClean="0">
                <a:solidFill>
                  <a:prstClr val="black"/>
                </a:solidFill>
              </a:rPr>
              <a:t>nothing</a:t>
            </a:r>
            <a:r>
              <a:rPr lang="fr-CH" sz="2000" b="1" i="1" dirty="0" smtClean="0">
                <a:solidFill>
                  <a:prstClr val="black"/>
                </a:solidFill>
              </a:rPr>
              <a:t> </a:t>
            </a:r>
            <a:r>
              <a:rPr lang="fr-CH" sz="2000" b="1" i="1" dirty="0" err="1" smtClean="0">
                <a:solidFill>
                  <a:prstClr val="black"/>
                </a:solidFill>
              </a:rPr>
              <a:t>else</a:t>
            </a:r>
            <a:r>
              <a:rPr lang="fr-CH" sz="2000" b="1" i="1" dirty="0" smtClean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can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even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extrapolate</a:t>
            </a:r>
            <a:r>
              <a:rPr lang="fr-CH" sz="2000" b="1" dirty="0" smtClean="0">
                <a:solidFill>
                  <a:prstClr val="black"/>
                </a:solidFill>
              </a:rPr>
              <a:t> the Standard Model all the </a:t>
            </a:r>
            <a:r>
              <a:rPr lang="fr-CH" sz="2000" b="1" dirty="0" err="1" smtClean="0">
                <a:solidFill>
                  <a:prstClr val="black"/>
                </a:solidFill>
              </a:rPr>
              <a:t>way</a:t>
            </a:r>
            <a:r>
              <a:rPr lang="fr-CH" sz="2000" b="1" dirty="0" smtClean="0">
                <a:solidFill>
                  <a:prstClr val="black"/>
                </a:solidFill>
              </a:rPr>
              <a:t> to the </a:t>
            </a:r>
            <a:r>
              <a:rPr lang="fr-CH" sz="2000" b="1" dirty="0" err="1" smtClean="0">
                <a:solidFill>
                  <a:prstClr val="black"/>
                </a:solidFill>
              </a:rPr>
              <a:t>the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Plank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scale</a:t>
            </a:r>
            <a:r>
              <a:rPr lang="fr-CH" sz="2000" b="1" dirty="0" smtClean="0">
                <a:solidFill>
                  <a:prstClr val="black"/>
                </a:solidFill>
              </a:rPr>
              <a:t> :</a:t>
            </a:r>
            <a:endParaRPr lang="en-GB" sz="2000" b="1" dirty="0" smtClean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59316"/>
            <a:ext cx="3514516" cy="295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069008" y="2869115"/>
            <a:ext cx="1527328" cy="708465"/>
            <a:chOff x="6902492" y="2668849"/>
            <a:chExt cx="1527328" cy="850158"/>
          </a:xfrm>
        </p:grpSpPr>
        <p:sp>
          <p:nvSpPr>
            <p:cNvPr id="5" name="Oval 4"/>
            <p:cNvSpPr/>
            <p:nvPr/>
          </p:nvSpPr>
          <p:spPr>
            <a:xfrm>
              <a:off x="6902492" y="3501007"/>
              <a:ext cx="36000" cy="1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6938492" y="3068959"/>
              <a:ext cx="36004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279184" y="2668849"/>
              <a:ext cx="1150636" cy="4801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CH" sz="2000" dirty="0" smtClean="0">
                  <a:latin typeface="+mn-lt"/>
                </a:rPr>
                <a:t>FCC 2048</a:t>
              </a:r>
              <a:endParaRPr lang="en-GB" sz="2000" dirty="0" smtClean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703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8242" y="928379"/>
            <a:ext cx="2606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>
                <a:latin typeface="+mn-lt"/>
              </a:rPr>
              <a:t>I</a:t>
            </a:r>
            <a:r>
              <a:rPr lang="fr-CH" sz="3600" dirty="0" smtClean="0">
                <a:latin typeface="+mn-lt"/>
              </a:rPr>
              <a:t>s </a:t>
            </a:r>
            <a:r>
              <a:rPr lang="fr-CH" sz="3600" dirty="0" err="1" smtClean="0">
                <a:latin typeface="+mn-lt"/>
              </a:rPr>
              <a:t>it</a:t>
            </a:r>
            <a:r>
              <a:rPr lang="fr-CH" sz="3600" dirty="0" smtClean="0">
                <a:latin typeface="+mn-lt"/>
              </a:rPr>
              <a:t> the end?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883" y="1716769"/>
            <a:ext cx="4077789" cy="3287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721E7-EADB-4DEA-B641-295C2C806DF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9144000" cy="4377950"/>
            <a:chOff x="0" y="0"/>
            <a:chExt cx="9144000" cy="525354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5253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890075" y="3239146"/>
              <a:ext cx="4618494" cy="2324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72874" y="3788689"/>
            <a:ext cx="5398253" cy="1227420"/>
            <a:chOff x="1937288" y="4819969"/>
            <a:chExt cx="5398253" cy="1472904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3441" y="4873648"/>
              <a:ext cx="5372100" cy="1419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>
              <a:off x="1937288" y="4819969"/>
              <a:ext cx="2913681" cy="2944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45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372200" y="5137754"/>
            <a:ext cx="266290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solidFill>
                  <a:prstClr val="black"/>
                </a:solidFill>
              </a:rPr>
              <a:t>I</a:t>
            </a:r>
            <a:r>
              <a:rPr lang="fr-CH" sz="3600" b="1" dirty="0" smtClean="0">
                <a:solidFill>
                  <a:prstClr val="black"/>
                </a:solidFill>
              </a:rPr>
              <a:t>s </a:t>
            </a:r>
            <a:r>
              <a:rPr lang="fr-CH" sz="3600" b="1" dirty="0" err="1" smtClean="0">
                <a:solidFill>
                  <a:prstClr val="black"/>
                </a:solidFill>
              </a:rPr>
              <a:t>it</a:t>
            </a:r>
            <a:r>
              <a:rPr lang="fr-CH" sz="3600" b="1" dirty="0" smtClean="0">
                <a:solidFill>
                  <a:prstClr val="black"/>
                </a:solidFill>
              </a:rPr>
              <a:t> the end?</a:t>
            </a:r>
          </a:p>
        </p:txBody>
      </p:sp>
    </p:spTree>
    <p:extLst>
      <p:ext uri="{BB962C8B-B14F-4D97-AF65-F5344CB8AC3E}">
        <p14:creationId xmlns:p14="http://schemas.microsoft.com/office/powerpoint/2010/main" val="162414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783" y="753720"/>
            <a:ext cx="2496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 err="1" smtClean="0">
                <a:solidFill>
                  <a:prstClr val="black"/>
                </a:solidFill>
              </a:rPr>
              <a:t>Dark</a:t>
            </a:r>
            <a:r>
              <a:rPr lang="fr-CH" sz="3600" b="1" dirty="0" smtClean="0">
                <a:solidFill>
                  <a:prstClr val="black"/>
                </a:solidFill>
              </a:rPr>
              <a:t> </a:t>
            </a:r>
            <a:r>
              <a:rPr lang="fr-CH" sz="3600" b="1" dirty="0" err="1" smtClean="0">
                <a:solidFill>
                  <a:prstClr val="black"/>
                </a:solidFill>
              </a:rPr>
              <a:t>matter</a:t>
            </a:r>
            <a:endParaRPr lang="fr-CH" sz="3600" b="1" dirty="0" smtClean="0">
              <a:solidFill>
                <a:prstClr val="black"/>
              </a:solidFill>
            </a:endParaRPr>
          </a:p>
        </p:txBody>
      </p:sp>
      <p:pic>
        <p:nvPicPr>
          <p:cNvPr id="3" name="Picture 2" descr="http://apod.cidehom.com/pix/2002/021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6876" y="538609"/>
            <a:ext cx="3159808" cy="181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3755" y="34804"/>
            <a:ext cx="35306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3" y="2683568"/>
            <a:ext cx="5132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 err="1" smtClean="0">
                <a:solidFill>
                  <a:prstClr val="black"/>
                </a:solidFill>
              </a:rPr>
              <a:t>Were</a:t>
            </a:r>
            <a:r>
              <a:rPr lang="fr-CH" sz="3600" b="1" dirty="0" smtClean="0">
                <a:solidFill>
                  <a:prstClr val="black"/>
                </a:solidFill>
              </a:rPr>
              <a:t> </a:t>
            </a:r>
            <a:r>
              <a:rPr lang="fr-CH" sz="3600" b="1" dirty="0" err="1" smtClean="0">
                <a:solidFill>
                  <a:prstClr val="black"/>
                </a:solidFill>
              </a:rPr>
              <a:t>is</a:t>
            </a:r>
            <a:r>
              <a:rPr lang="fr-CH" sz="3600" b="1" dirty="0" smtClean="0">
                <a:solidFill>
                  <a:prstClr val="black"/>
                </a:solidFill>
              </a:rPr>
              <a:t> </a:t>
            </a:r>
            <a:r>
              <a:rPr lang="fr-CH" sz="3600" b="1" dirty="0" err="1" smtClean="0">
                <a:solidFill>
                  <a:prstClr val="black"/>
                </a:solidFill>
              </a:rPr>
              <a:t>antimatter</a:t>
            </a:r>
            <a:r>
              <a:rPr lang="fr-CH" sz="3600" b="1" dirty="0" smtClean="0">
                <a:solidFill>
                  <a:prstClr val="black"/>
                </a:solidFill>
              </a:rPr>
              <a:t> gone? </a:t>
            </a:r>
          </a:p>
        </p:txBody>
      </p:sp>
      <p:pic>
        <p:nvPicPr>
          <p:cNvPr id="6146" name="Picture 2" descr="http://cronodon.com/images/symmetry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049" y="2399321"/>
            <a:ext cx="2794311" cy="175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1" y="-76891"/>
            <a:ext cx="3867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 err="1" smtClean="0">
                <a:solidFill>
                  <a:srgbClr val="0000FF"/>
                </a:solidFill>
              </a:rPr>
              <a:t>We</a:t>
            </a:r>
            <a:r>
              <a:rPr lang="fr-CH" sz="3600" b="1" dirty="0" smtClean="0">
                <a:solidFill>
                  <a:srgbClr val="0000FF"/>
                </a:solidFill>
              </a:rPr>
              <a:t> </a:t>
            </a:r>
            <a:r>
              <a:rPr lang="fr-CH" sz="3600" b="1" dirty="0" err="1" smtClean="0">
                <a:solidFill>
                  <a:srgbClr val="0000FF"/>
                </a:solidFill>
              </a:rPr>
              <a:t>cannot</a:t>
            </a:r>
            <a:r>
              <a:rPr lang="fr-CH" sz="3600" b="1" dirty="0" smtClean="0">
                <a:solidFill>
                  <a:srgbClr val="0000FF"/>
                </a:solidFill>
              </a:rPr>
              <a:t> </a:t>
            </a:r>
            <a:r>
              <a:rPr lang="fr-CH" sz="3600" b="1" dirty="0" err="1" smtClean="0">
                <a:solidFill>
                  <a:srgbClr val="0000FF"/>
                </a:solidFill>
              </a:rPr>
              <a:t>explain</a:t>
            </a:r>
            <a:r>
              <a:rPr lang="fr-CH" sz="3600" b="1" dirty="0" smtClean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274" y="1328698"/>
            <a:ext cx="2818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Standard Model </a:t>
            </a:r>
            <a:r>
              <a:rPr lang="fr-CH" b="1" dirty="0" err="1" smtClean="0">
                <a:solidFill>
                  <a:prstClr val="black"/>
                </a:solidFill>
              </a:rPr>
              <a:t>particles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constitute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only</a:t>
            </a:r>
            <a:r>
              <a:rPr lang="fr-CH" b="1" dirty="0" smtClean="0">
                <a:solidFill>
                  <a:prstClr val="black"/>
                </a:solidFill>
              </a:rPr>
              <a:t> 5% of the </a:t>
            </a:r>
            <a:r>
              <a:rPr lang="fr-CH" b="1" dirty="0" err="1" smtClean="0">
                <a:solidFill>
                  <a:prstClr val="black"/>
                </a:solidFill>
              </a:rPr>
              <a:t>energy</a:t>
            </a:r>
            <a:r>
              <a:rPr lang="fr-CH" b="1" dirty="0" smtClean="0">
                <a:solidFill>
                  <a:prstClr val="black"/>
                </a:solidFill>
              </a:rPr>
              <a:t> in the </a:t>
            </a:r>
            <a:r>
              <a:rPr lang="fr-CH" b="1" dirty="0" err="1">
                <a:solidFill>
                  <a:prstClr val="black"/>
                </a:solidFill>
              </a:rPr>
              <a:t>U</a:t>
            </a:r>
            <a:r>
              <a:rPr lang="fr-CH" b="1" dirty="0" err="1" smtClean="0">
                <a:solidFill>
                  <a:prstClr val="black"/>
                </a:solidFill>
              </a:rPr>
              <a:t>niverse</a:t>
            </a:r>
            <a:endParaRPr lang="fr-CH" b="1" dirty="0" smtClean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86" y="3654752"/>
            <a:ext cx="6041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 err="1" smtClean="0">
                <a:solidFill>
                  <a:prstClr val="black"/>
                </a:solidFill>
              </a:rPr>
              <a:t>What</a:t>
            </a:r>
            <a:r>
              <a:rPr lang="fr-CH" sz="3600" b="1" dirty="0" smtClean="0">
                <a:solidFill>
                  <a:prstClr val="black"/>
                </a:solidFill>
              </a:rPr>
              <a:t> </a:t>
            </a:r>
            <a:r>
              <a:rPr lang="fr-CH" sz="3600" b="1" dirty="0" err="1" smtClean="0">
                <a:solidFill>
                  <a:prstClr val="black"/>
                </a:solidFill>
              </a:rPr>
              <a:t>makes</a:t>
            </a:r>
            <a:r>
              <a:rPr lang="fr-CH" sz="3600" b="1" dirty="0" smtClean="0">
                <a:solidFill>
                  <a:prstClr val="black"/>
                </a:solidFill>
              </a:rPr>
              <a:t> neutrino masses?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3600" b="1" dirty="0" smtClean="0">
              <a:solidFill>
                <a:prstClr val="black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32225" t="39670" r="31047" b="32547"/>
          <a:stretch/>
        </p:blipFill>
        <p:spPr bwMode="auto">
          <a:xfrm>
            <a:off x="5377072" y="4054336"/>
            <a:ext cx="3011555" cy="13003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0174" y="4059699"/>
            <a:ext cx="4629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Not a unique solution in the SM --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Dirac masses (</a:t>
            </a:r>
            <a:r>
              <a:rPr lang="fr-CH" b="1" dirty="0" err="1" smtClean="0">
                <a:solidFill>
                  <a:prstClr val="black"/>
                </a:solidFill>
              </a:rPr>
              <a:t>why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so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small</a:t>
            </a:r>
            <a:r>
              <a:rPr lang="fr-CH" b="1" dirty="0" smtClean="0">
                <a:solidFill>
                  <a:prstClr val="black"/>
                </a:solidFill>
              </a:rPr>
              <a:t>?)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err="1" smtClean="0">
                <a:solidFill>
                  <a:prstClr val="black"/>
                </a:solidFill>
              </a:rPr>
              <a:t>Majorana</a:t>
            </a:r>
            <a:r>
              <a:rPr lang="fr-CH" b="1" dirty="0" smtClean="0">
                <a:solidFill>
                  <a:prstClr val="black"/>
                </a:solidFill>
              </a:rPr>
              <a:t> masses (</a:t>
            </a:r>
            <a:r>
              <a:rPr lang="fr-CH" b="1" dirty="0" err="1" smtClean="0">
                <a:solidFill>
                  <a:prstClr val="black"/>
                </a:solidFill>
              </a:rPr>
              <a:t>why</a:t>
            </a:r>
            <a:r>
              <a:rPr lang="fr-CH" b="1" dirty="0" smtClean="0">
                <a:solidFill>
                  <a:prstClr val="black"/>
                </a:solidFill>
              </a:rPr>
              <a:t> not Dirac?)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err="1" smtClean="0">
                <a:solidFill>
                  <a:prstClr val="black"/>
                </a:solidFill>
              </a:rPr>
              <a:t>Both</a:t>
            </a:r>
            <a:r>
              <a:rPr lang="fr-CH" b="1" dirty="0" smtClean="0">
                <a:solidFill>
                  <a:prstClr val="black"/>
                </a:solidFill>
              </a:rPr>
              <a:t> (the </a:t>
            </a:r>
            <a:r>
              <a:rPr lang="fr-CH" b="1" dirty="0" err="1" smtClean="0">
                <a:solidFill>
                  <a:prstClr val="black"/>
                </a:solidFill>
              </a:rPr>
              <a:t>preferred</a:t>
            </a:r>
            <a:r>
              <a:rPr lang="fr-CH" b="1" dirty="0" smtClean="0">
                <a:solidFill>
                  <a:prstClr val="black"/>
                </a:solidFill>
              </a:rPr>
              <a:t> scenarios, </a:t>
            </a:r>
            <a:r>
              <a:rPr lang="fr-CH" b="1" dirty="0" err="1" smtClean="0">
                <a:solidFill>
                  <a:prstClr val="black"/>
                </a:solidFill>
              </a:rPr>
              <a:t>see-saw</a:t>
            </a:r>
            <a:r>
              <a:rPr lang="fr-CH" b="1" dirty="0" smtClean="0">
                <a:solidFill>
                  <a:prstClr val="black"/>
                </a:solidFill>
              </a:rPr>
              <a:t>...) 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 </a:t>
            </a:r>
            <a:r>
              <a:rPr lang="fr-CH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heavy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right </a:t>
            </a:r>
            <a:r>
              <a:rPr lang="fr-CH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handed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neutrinos?</a:t>
            </a:r>
            <a:endParaRPr lang="fr-CH" sz="14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57202"/>
            <a:ext cx="260680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600" b="0" dirty="0">
                <a:solidFill>
                  <a:prstClr val="black"/>
                </a:solidFill>
                <a:latin typeface="Calibri"/>
              </a:rPr>
              <a:t>I</a:t>
            </a:r>
            <a:r>
              <a:rPr lang="fr-CH" sz="3600" b="0" dirty="0" smtClean="0">
                <a:solidFill>
                  <a:prstClr val="black"/>
                </a:solidFill>
                <a:latin typeface="Calibri"/>
              </a:rPr>
              <a:t>s </a:t>
            </a:r>
            <a:r>
              <a:rPr lang="fr-CH" sz="3600" b="0" dirty="0" err="1" smtClean="0">
                <a:solidFill>
                  <a:prstClr val="black"/>
                </a:solidFill>
                <a:latin typeface="Calibri"/>
              </a:rPr>
              <a:t>it</a:t>
            </a:r>
            <a:r>
              <a:rPr lang="fr-CH" sz="3600" b="0" dirty="0" smtClean="0">
                <a:solidFill>
                  <a:prstClr val="black"/>
                </a:solidFill>
                <a:latin typeface="Calibri"/>
              </a:rPr>
              <a:t> the end?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824114"/>
            <a:ext cx="9208739" cy="538609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0" dirty="0" err="1">
                <a:solidFill>
                  <a:prstClr val="black"/>
                </a:solidFill>
                <a:latin typeface="Calibri"/>
              </a:rPr>
              <a:t>C</a:t>
            </a:r>
            <a:r>
              <a:rPr lang="fr-CH" sz="3200" b="0" dirty="0" err="1" smtClean="0">
                <a:solidFill>
                  <a:prstClr val="black"/>
                </a:solidFill>
                <a:latin typeface="Calibri"/>
              </a:rPr>
              <a:t>ertainly</a:t>
            </a:r>
            <a:r>
              <a:rPr lang="fr-CH" sz="3200" b="0" dirty="0" smtClean="0">
                <a:solidFill>
                  <a:prstClr val="black"/>
                </a:solidFill>
                <a:latin typeface="Calibri"/>
              </a:rPr>
              <a:t> not!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 -- </a:t>
            </a:r>
            <a:r>
              <a:rPr lang="fr-CH" sz="2800" dirty="0" err="1" smtClean="0">
                <a:solidFill>
                  <a:prstClr val="black"/>
                </a:solidFill>
                <a:latin typeface="Calibri"/>
              </a:rPr>
              <a:t>Dark</a:t>
            </a: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dirty="0" err="1" smtClean="0">
                <a:solidFill>
                  <a:prstClr val="black"/>
                </a:solidFill>
                <a:latin typeface="Calibri"/>
              </a:rPr>
              <a:t>matter</a:t>
            </a:r>
            <a:endParaRPr lang="fr-CH" sz="28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 -- Baryon </a:t>
            </a:r>
            <a:r>
              <a:rPr lang="fr-CH" sz="2800" dirty="0" err="1" smtClean="0">
                <a:solidFill>
                  <a:prstClr val="black"/>
                </a:solidFill>
                <a:latin typeface="Calibri"/>
              </a:rPr>
              <a:t>Asymmetry</a:t>
            </a: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 in </a:t>
            </a:r>
            <a:r>
              <a:rPr lang="fr-CH" sz="2800" dirty="0" err="1" smtClean="0">
                <a:solidFill>
                  <a:prstClr val="black"/>
                </a:solidFill>
                <a:latin typeface="Calibri"/>
              </a:rPr>
              <a:t>Universe</a:t>
            </a:r>
            <a:endParaRPr lang="fr-CH" sz="28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 -- Neutrino masses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CH" sz="1600" b="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are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experimental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proofs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that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there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is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 more to </a:t>
            </a:r>
            <a:r>
              <a:rPr lang="fr-CH" sz="2800" b="0" dirty="0" err="1" smtClean="0">
                <a:solidFill>
                  <a:prstClr val="black"/>
                </a:solidFill>
                <a:latin typeface="Calibri"/>
              </a:rPr>
              <a:t>understand</a:t>
            </a:r>
            <a:r>
              <a:rPr lang="fr-CH" sz="2800" b="0" dirty="0" smtClean="0">
                <a:solidFill>
                  <a:prstClr val="black"/>
                </a:solidFill>
                <a:latin typeface="Calibri"/>
              </a:rPr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3200" b="0" dirty="0" smtClean="0">
                <a:solidFill>
                  <a:prstClr val="black"/>
                </a:solidFill>
                <a:latin typeface="Calibri"/>
              </a:rPr>
              <a:t>   </a:t>
            </a:r>
            <a:r>
              <a:rPr lang="fr-CH" sz="3200" b="1" dirty="0" err="1" smtClean="0">
                <a:solidFill>
                  <a:srgbClr val="FF0000"/>
                </a:solidFill>
                <a:latin typeface="Calibri"/>
              </a:rPr>
              <a:t>We</a:t>
            </a:r>
            <a:r>
              <a:rPr lang="fr-CH" sz="3200" b="1" dirty="0" smtClean="0">
                <a:solidFill>
                  <a:srgbClr val="FF0000"/>
                </a:solidFill>
                <a:latin typeface="Calibri"/>
              </a:rPr>
              <a:t> must continue </a:t>
            </a:r>
            <a:r>
              <a:rPr lang="fr-CH" sz="3200" b="1" dirty="0" err="1" smtClean="0">
                <a:solidFill>
                  <a:srgbClr val="FF0000"/>
                </a:solidFill>
                <a:latin typeface="Calibri"/>
              </a:rPr>
              <a:t>our</a:t>
            </a:r>
            <a:r>
              <a:rPr lang="fr-CH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3200" b="1" dirty="0" err="1" smtClean="0">
                <a:solidFill>
                  <a:srgbClr val="FF0000"/>
                </a:solidFill>
                <a:latin typeface="Calibri"/>
              </a:rPr>
              <a:t>quest</a:t>
            </a:r>
            <a:r>
              <a:rPr lang="fr-CH" sz="3200" b="1" dirty="0" smtClean="0">
                <a:solidFill>
                  <a:srgbClr val="FF0000"/>
                </a:solidFill>
                <a:latin typeface="Calibri"/>
              </a:rPr>
              <a:t>, but  </a:t>
            </a:r>
            <a:r>
              <a:rPr lang="fr-CH" sz="3600" b="1" dirty="0" smtClean="0">
                <a:solidFill>
                  <a:prstClr val="black"/>
                </a:solidFill>
                <a:latin typeface="Calibri"/>
              </a:rPr>
              <a:t>HOW?</a:t>
            </a:r>
            <a:br>
              <a:rPr lang="fr-CH" sz="3600" b="1" dirty="0" smtClean="0">
                <a:solidFill>
                  <a:prstClr val="black"/>
                </a:solidFill>
                <a:latin typeface="Calibri"/>
              </a:rPr>
            </a:br>
            <a:endParaRPr lang="fr-CH" sz="1600" b="1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Direct observation of new </a:t>
            </a:r>
            <a:r>
              <a:rPr lang="fr-CH" sz="3200" b="1" dirty="0" err="1" smtClean="0">
                <a:solidFill>
                  <a:srgbClr val="C00000"/>
                </a:solidFill>
                <a:latin typeface="Calibri"/>
              </a:rPr>
              <a:t>particles</a:t>
            </a: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(but not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only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!)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New </a:t>
            </a:r>
            <a:r>
              <a:rPr lang="fr-CH" sz="3200" b="1" dirty="0" err="1" smtClean="0">
                <a:solidFill>
                  <a:srgbClr val="C00000"/>
                </a:solidFill>
                <a:latin typeface="Calibri"/>
              </a:rPr>
              <a:t>phenomena</a:t>
            </a:r>
            <a:r>
              <a:rPr lang="fr-CH" sz="32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(ex: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Neutral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currents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, neutrino oscillations, CP violation.. )</a:t>
            </a:r>
            <a:endParaRPr lang="fr-CH" sz="3200" b="1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1" dirty="0" err="1" smtClean="0">
                <a:solidFill>
                  <a:srgbClr val="C00000"/>
                </a:solidFill>
                <a:latin typeface="Calibri"/>
              </a:rPr>
              <a:t>Deviations</a:t>
            </a: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fr-CH" sz="3200" b="1" dirty="0" err="1" smtClean="0">
                <a:solidFill>
                  <a:srgbClr val="C00000"/>
                </a:solidFill>
                <a:latin typeface="Calibri"/>
              </a:rPr>
              <a:t>from</a:t>
            </a: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fr-CH" sz="3200" b="1" dirty="0" err="1" smtClean="0">
                <a:solidFill>
                  <a:srgbClr val="C00000"/>
                </a:solidFill>
                <a:latin typeface="Calibri"/>
              </a:rPr>
              <a:t>precise</a:t>
            </a: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fr-CH" sz="3200" b="1" dirty="0" err="1" smtClean="0">
                <a:solidFill>
                  <a:srgbClr val="C00000"/>
                </a:solidFill>
                <a:latin typeface="Calibri"/>
              </a:rPr>
              <a:t>predictions</a:t>
            </a:r>
            <a:r>
              <a:rPr lang="fr-CH" sz="3200" b="1" dirty="0" smtClean="0">
                <a:solidFill>
                  <a:srgbClr val="C00000"/>
                </a:solidFill>
                <a:latin typeface="Calibri"/>
              </a:rPr>
              <a:t> </a:t>
            </a:r>
            <a:br>
              <a:rPr lang="fr-CH" sz="3200" b="1" dirty="0" smtClean="0">
                <a:solidFill>
                  <a:srgbClr val="C00000"/>
                </a:solidFill>
                <a:latin typeface="Calibri"/>
              </a:rPr>
            </a:b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ref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. Uranus to Neptune,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ercury’s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perihelion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    top and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Higgs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predictions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from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LEP/SLC/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Tevatron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/B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factories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, g-2, etc…)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23707-DA5D-4599-831E-C95292538CDC}" type="datetime1">
              <a:rPr lang="fr-CH" smtClean="0"/>
              <a:t>15.04.2019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086240" y="2283177"/>
            <a:ext cx="297151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T</a:t>
            </a:r>
            <a:r>
              <a:rPr lang="fr-CH" dirty="0" err="1" smtClean="0"/>
              <a:t>hese</a:t>
            </a:r>
            <a:r>
              <a:rPr lang="fr-CH" dirty="0" smtClean="0"/>
              <a:t> </a:t>
            </a:r>
            <a:r>
              <a:rPr lang="fr-CH" u="sng" dirty="0" err="1" smtClean="0"/>
              <a:t>facts</a:t>
            </a:r>
            <a:r>
              <a:rPr lang="fr-CH" u="sng" dirty="0" smtClean="0"/>
              <a:t> </a:t>
            </a:r>
            <a:r>
              <a:rPr lang="fr-CH" dirty="0" err="1" smtClean="0"/>
              <a:t>require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explanations</a:t>
            </a:r>
            <a:r>
              <a:rPr lang="fr-CH" dirty="0" smtClean="0"/>
              <a:t>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22620" y="1657367"/>
            <a:ext cx="331236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T</a:t>
            </a:r>
            <a:r>
              <a:rPr lang="fr-CH" dirty="0" smtClean="0"/>
              <a:t>o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smtClean="0"/>
              <a:t>one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questions on the 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66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98AC-F932-4613-B91D-0D755856FC7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97194"/>
            <a:ext cx="8741304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 b="1" dirty="0" smtClean="0">
                <a:solidFill>
                  <a:srgbClr val="C00000"/>
                </a:solidFill>
              </a:rPr>
              <a:t>The </a:t>
            </a:r>
            <a:r>
              <a:rPr lang="fr-CH" sz="3200" b="1" dirty="0" err="1" smtClean="0">
                <a:solidFill>
                  <a:srgbClr val="C00000"/>
                </a:solidFill>
              </a:rPr>
              <a:t>Physics</a:t>
            </a:r>
            <a:r>
              <a:rPr lang="fr-CH" sz="3200" b="1" dirty="0" smtClean="0">
                <a:solidFill>
                  <a:srgbClr val="C00000"/>
                </a:solidFill>
              </a:rPr>
              <a:t> </a:t>
            </a:r>
            <a:r>
              <a:rPr lang="fr-CH" sz="3200" b="1" dirty="0" err="1" smtClean="0">
                <a:solidFill>
                  <a:srgbClr val="C00000"/>
                </a:solidFill>
              </a:rPr>
              <a:t>Landscape</a:t>
            </a:r>
            <a:endParaRPr lang="fr-CH" sz="3200" b="1" dirty="0">
              <a:solidFill>
                <a:srgbClr val="C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are in a </a:t>
            </a:r>
            <a:r>
              <a:rPr lang="fr-CH" sz="2000" b="1" dirty="0" err="1" smtClean="0">
                <a:solidFill>
                  <a:prstClr val="black"/>
                </a:solidFill>
              </a:rPr>
              <a:t>fascinating</a:t>
            </a:r>
            <a:r>
              <a:rPr lang="fr-CH" sz="2000" b="1" dirty="0" smtClean="0">
                <a:solidFill>
                  <a:prstClr val="black"/>
                </a:solidFill>
              </a:rPr>
              <a:t> situation: </a:t>
            </a:r>
            <a:r>
              <a:rPr lang="fr-CH" sz="2000" b="1" dirty="0" err="1" smtClean="0">
                <a:solidFill>
                  <a:prstClr val="black"/>
                </a:solidFill>
              </a:rPr>
              <a:t>where</a:t>
            </a:r>
            <a:r>
              <a:rPr lang="fr-CH" sz="2000" b="1" dirty="0" smtClean="0">
                <a:solidFill>
                  <a:prstClr val="black"/>
                </a:solidFill>
              </a:rPr>
              <a:t> to look and </a:t>
            </a:r>
            <a:r>
              <a:rPr lang="fr-CH" sz="2000" b="1" dirty="0" err="1" smtClean="0">
                <a:solidFill>
                  <a:prstClr val="black"/>
                </a:solidFill>
              </a:rPr>
              <a:t>what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will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find</a:t>
            </a:r>
            <a:r>
              <a:rPr lang="fr-CH" sz="2000" b="1" dirty="0" smtClean="0">
                <a:solidFill>
                  <a:prstClr val="black"/>
                </a:solidFill>
              </a:rPr>
              <a:t>?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 smtClean="0">
                <a:solidFill>
                  <a:prstClr val="black"/>
                </a:solidFill>
              </a:rPr>
              <a:t>For the first time </a:t>
            </a:r>
            <a:r>
              <a:rPr lang="fr-CH" sz="2400" b="1" dirty="0" err="1" smtClean="0">
                <a:solidFill>
                  <a:prstClr val="black"/>
                </a:solidFill>
              </a:rPr>
              <a:t>since</a:t>
            </a:r>
            <a:r>
              <a:rPr lang="fr-CH" sz="2400" b="1" dirty="0" smtClean="0">
                <a:solidFill>
                  <a:prstClr val="black"/>
                </a:solidFill>
              </a:rPr>
              <a:t> Fermi </a:t>
            </a:r>
            <a:r>
              <a:rPr lang="fr-CH" sz="2400" b="1" dirty="0" err="1" smtClean="0">
                <a:solidFill>
                  <a:prstClr val="black"/>
                </a:solidFill>
              </a:rPr>
              <a:t>theory</a:t>
            </a:r>
            <a:r>
              <a:rPr lang="fr-CH" sz="2400" b="1" dirty="0" smtClean="0">
                <a:solidFill>
                  <a:prstClr val="black"/>
                </a:solidFill>
              </a:rPr>
              <a:t>, </a:t>
            </a:r>
            <a:r>
              <a:rPr lang="fr-CH" sz="2400" b="1" u="sng" dirty="0" smtClean="0">
                <a:solidFill>
                  <a:prstClr val="black"/>
                </a:solidFill>
              </a:rPr>
              <a:t>WE HAVE  NO SCALE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smtClean="0">
                <a:solidFill>
                  <a:prstClr val="black"/>
                </a:solidFill>
              </a:rPr>
              <a:t>The </a:t>
            </a:r>
            <a:r>
              <a:rPr lang="fr-CH" sz="2000" b="1" dirty="0" err="1" smtClean="0">
                <a:solidFill>
                  <a:prstClr val="black"/>
                </a:solidFill>
              </a:rPr>
              <a:t>next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facility</a:t>
            </a:r>
            <a:r>
              <a:rPr lang="fr-CH" sz="2000" b="1" dirty="0" smtClean="0">
                <a:solidFill>
                  <a:prstClr val="black"/>
                </a:solidFill>
              </a:rPr>
              <a:t> must </a:t>
            </a:r>
            <a:r>
              <a:rPr lang="fr-CH" sz="2000" b="1" dirty="0" err="1" smtClean="0">
                <a:solidFill>
                  <a:prstClr val="black"/>
                </a:solidFill>
              </a:rPr>
              <a:t>be</a:t>
            </a:r>
            <a:r>
              <a:rPr lang="fr-CH" sz="2000" b="1" dirty="0" smtClean="0">
                <a:solidFill>
                  <a:prstClr val="black"/>
                </a:solidFill>
              </a:rPr>
              <a:t> versatile </a:t>
            </a:r>
            <a:r>
              <a:rPr lang="fr-CH" sz="2000" b="1" dirty="0" err="1" smtClean="0">
                <a:solidFill>
                  <a:prstClr val="black"/>
                </a:solidFill>
              </a:rPr>
              <a:t>with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srgbClr val="C00000"/>
                </a:solidFill>
              </a:rPr>
              <a:t>as </a:t>
            </a:r>
            <a:r>
              <a:rPr lang="fr-CH" sz="2000" b="1" dirty="0" err="1" smtClean="0">
                <a:solidFill>
                  <a:srgbClr val="C00000"/>
                </a:solidFill>
              </a:rPr>
              <a:t>broad</a:t>
            </a:r>
            <a:r>
              <a:rPr lang="fr-CH" sz="2000" b="1" dirty="0" smtClean="0">
                <a:solidFill>
                  <a:srgbClr val="C00000"/>
                </a:solidFill>
              </a:rPr>
              <a:t> and </a:t>
            </a:r>
            <a:r>
              <a:rPr lang="fr-CH" sz="2000" b="1" dirty="0" err="1" smtClean="0">
                <a:solidFill>
                  <a:srgbClr val="C00000"/>
                </a:solidFill>
              </a:rPr>
              <a:t>powerful</a:t>
            </a:r>
            <a:r>
              <a:rPr lang="fr-CH" sz="2000" b="1" dirty="0" smtClean="0">
                <a:solidFill>
                  <a:srgbClr val="C00000"/>
                </a:solidFill>
              </a:rPr>
              <a:t> </a:t>
            </a:r>
            <a:r>
              <a:rPr lang="fr-CH" sz="2000" b="1" dirty="0" err="1" smtClean="0">
                <a:solidFill>
                  <a:srgbClr val="C00000"/>
                </a:solidFill>
              </a:rPr>
              <a:t>reach</a:t>
            </a:r>
            <a:r>
              <a:rPr lang="fr-CH" sz="2000" b="1" dirty="0" smtClean="0">
                <a:solidFill>
                  <a:srgbClr val="C00000"/>
                </a:solidFill>
              </a:rPr>
              <a:t> as possible</a:t>
            </a:r>
            <a:r>
              <a:rPr lang="fr-CH" sz="2000" b="1" dirty="0" smtClean="0">
                <a:solidFill>
                  <a:prstClr val="black"/>
                </a:solidFill>
              </a:rPr>
              <a:t>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smtClean="0">
                <a:solidFill>
                  <a:prstClr val="black"/>
                </a:solidFill>
              </a:rPr>
              <a:t>as </a:t>
            </a:r>
            <a:r>
              <a:rPr lang="fr-CH" sz="2000" b="1" dirty="0" err="1" smtClean="0">
                <a:solidFill>
                  <a:prstClr val="black"/>
                </a:solidFill>
              </a:rPr>
              <a:t>there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is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smtClean="0">
                <a:solidFill>
                  <a:srgbClr val="0033CC"/>
                </a:solidFill>
              </a:rPr>
              <a:t>no </a:t>
            </a:r>
            <a:r>
              <a:rPr lang="fr-CH" sz="2000" b="1" dirty="0" err="1" smtClean="0">
                <a:solidFill>
                  <a:srgbClr val="0033CC"/>
                </a:solidFill>
              </a:rPr>
              <a:t>precise</a:t>
            </a:r>
            <a:r>
              <a:rPr lang="fr-CH" sz="2000" b="1" dirty="0" smtClean="0">
                <a:solidFill>
                  <a:srgbClr val="0033CC"/>
                </a:solidFill>
              </a:rPr>
              <a:t> </a:t>
            </a:r>
            <a:r>
              <a:rPr lang="fr-CH" sz="2000" b="1" dirty="0" err="1" smtClean="0">
                <a:solidFill>
                  <a:srgbClr val="0033CC"/>
                </a:solidFill>
              </a:rPr>
              <a:t>target</a:t>
            </a:r>
            <a:endParaRPr lang="fr-CH" sz="2000" b="1" dirty="0" smtClean="0">
              <a:solidFill>
                <a:srgbClr val="0033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 smtClean="0">
              <a:solidFill>
                <a:srgbClr val="0033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b="1" dirty="0" smtClean="0">
                <a:solidFill>
                  <a:srgbClr val="0033CC"/>
                </a:solidFill>
              </a:rPr>
              <a:t>        </a:t>
            </a:r>
            <a:r>
              <a:rPr lang="fr-CH" sz="2800" b="1" dirty="0" smtClean="0">
                <a:solidFill>
                  <a:srgbClr val="C00000"/>
                </a:solidFill>
              </a:rPr>
              <a:t> </a:t>
            </a:r>
            <a:r>
              <a:rPr lang="fr-CH" sz="2800" b="1" u="sng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fr-CH" sz="2800" b="1" u="sng" dirty="0" smtClean="0">
                <a:solidFill>
                  <a:srgbClr val="C00000"/>
                </a:solidFill>
              </a:rPr>
              <a:t>more </a:t>
            </a:r>
            <a:r>
              <a:rPr lang="fr-CH" sz="2800" b="1" u="sng" dirty="0" err="1">
                <a:solidFill>
                  <a:srgbClr val="C00000"/>
                </a:solidFill>
              </a:rPr>
              <a:t>S</a:t>
            </a:r>
            <a:r>
              <a:rPr lang="fr-CH" sz="2800" b="1" u="sng" dirty="0" err="1" smtClean="0">
                <a:solidFill>
                  <a:srgbClr val="C00000"/>
                </a:solidFill>
              </a:rPr>
              <a:t>ensitivity</a:t>
            </a:r>
            <a:r>
              <a:rPr lang="fr-CH" sz="2800" b="1" u="sng" dirty="0" smtClean="0">
                <a:solidFill>
                  <a:srgbClr val="C00000"/>
                </a:solidFill>
              </a:rPr>
              <a:t>, more </a:t>
            </a:r>
            <a:r>
              <a:rPr lang="fr-CH" sz="2800" b="1" u="sng" dirty="0" err="1">
                <a:solidFill>
                  <a:srgbClr val="C00000"/>
                </a:solidFill>
              </a:rPr>
              <a:t>P</a:t>
            </a:r>
            <a:r>
              <a:rPr lang="fr-CH" sz="2800" b="1" u="sng" dirty="0" err="1" smtClean="0">
                <a:solidFill>
                  <a:srgbClr val="C00000"/>
                </a:solidFill>
              </a:rPr>
              <a:t>recision</a:t>
            </a:r>
            <a:r>
              <a:rPr lang="fr-CH" sz="2800" b="1" u="sng" dirty="0" smtClean="0">
                <a:solidFill>
                  <a:srgbClr val="C00000"/>
                </a:solidFill>
              </a:rPr>
              <a:t>, more </a:t>
            </a:r>
            <a:r>
              <a:rPr lang="fr-CH" sz="2800" b="1" u="sng" dirty="0" err="1">
                <a:solidFill>
                  <a:srgbClr val="C00000"/>
                </a:solidFill>
              </a:rPr>
              <a:t>E</a:t>
            </a:r>
            <a:r>
              <a:rPr lang="fr-CH" sz="2800" b="1" u="sng" dirty="0" err="1" smtClean="0">
                <a:solidFill>
                  <a:srgbClr val="C00000"/>
                </a:solidFill>
              </a:rPr>
              <a:t>nergy</a:t>
            </a:r>
            <a:endParaRPr lang="fr-CH" sz="2800" b="1" u="sng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6512" y="3517573"/>
            <a:ext cx="9206110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FCC , </a:t>
            </a:r>
            <a:r>
              <a:rPr lang="fr-CH" sz="2400" b="1" dirty="0" err="1" smtClean="0"/>
              <a:t>thanks</a:t>
            </a:r>
            <a:r>
              <a:rPr lang="fr-CH" sz="2400" b="1" dirty="0" smtClean="0"/>
              <a:t> to synergies and </a:t>
            </a:r>
            <a:r>
              <a:rPr lang="fr-CH" sz="2400" b="1" dirty="0" err="1" smtClean="0"/>
              <a:t>complementarities</a:t>
            </a:r>
            <a:r>
              <a:rPr lang="fr-CH" sz="2400" b="1" dirty="0" smtClean="0"/>
              <a:t>, </a:t>
            </a:r>
            <a:r>
              <a:rPr lang="fr-CH" sz="2400" b="1" dirty="0" err="1" smtClean="0"/>
              <a:t>offers</a:t>
            </a:r>
            <a:r>
              <a:rPr lang="fr-CH" sz="2400" b="1" dirty="0" smtClean="0"/>
              <a:t> </a:t>
            </a:r>
          </a:p>
          <a:p>
            <a:r>
              <a:rPr lang="fr-CH" sz="2400" b="1" dirty="0" smtClean="0"/>
              <a:t>the </a:t>
            </a:r>
            <a:r>
              <a:rPr lang="fr-CH" sz="2400" b="1" dirty="0" err="1" smtClean="0"/>
              <a:t>most</a:t>
            </a:r>
            <a:r>
              <a:rPr lang="fr-CH" sz="2400" b="1" dirty="0" smtClean="0"/>
              <a:t> versatile and </a:t>
            </a:r>
            <a:r>
              <a:rPr lang="fr-CH" sz="2400" b="1" dirty="0" err="1" smtClean="0"/>
              <a:t>adapted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response</a:t>
            </a:r>
            <a:r>
              <a:rPr lang="fr-CH" sz="2400" b="1" dirty="0" smtClean="0"/>
              <a:t> to </a:t>
            </a:r>
            <a:r>
              <a:rPr lang="fr-CH" sz="2400" b="1" dirty="0" err="1" smtClean="0"/>
              <a:t>today’s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physics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landscape</a:t>
            </a:r>
            <a:r>
              <a:rPr lang="fr-CH" sz="2400" b="1" dirty="0" smtClean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1194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 FCC CDR presentation   Outlook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49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2" t="24681" r="4770"/>
          <a:stretch/>
        </p:blipFill>
        <p:spPr bwMode="auto">
          <a:xfrm>
            <a:off x="384951" y="60007"/>
            <a:ext cx="8075481" cy="387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2" t="50000" r="6967" b="34226"/>
          <a:stretch/>
        </p:blipFill>
        <p:spPr bwMode="auto">
          <a:xfrm>
            <a:off x="107504" y="3994768"/>
            <a:ext cx="8647890" cy="90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4049870"/>
            <a:ext cx="7855802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“Discoveries </a:t>
            </a:r>
            <a:r>
              <a:rPr lang="en-GB" sz="2000" i="1" dirty="0"/>
              <a:t>make the front pages of the </a:t>
            </a:r>
            <a:r>
              <a:rPr lang="en-GB" sz="2000" i="1" dirty="0" smtClean="0"/>
              <a:t>newspapers, </a:t>
            </a:r>
            <a:r>
              <a:rPr lang="en-GB" sz="2000" i="1" dirty="0"/>
              <a:t>while precise measurements of known particle don’t, but scientifically they are just as important."</a:t>
            </a:r>
          </a:p>
        </p:txBody>
      </p:sp>
    </p:spTree>
    <p:extLst>
      <p:ext uri="{BB962C8B-B14F-4D97-AF65-F5344CB8AC3E}">
        <p14:creationId xmlns:p14="http://schemas.microsoft.com/office/powerpoint/2010/main" val="424300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6984" y="831058"/>
            <a:ext cx="9150823" cy="52668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840093"/>
          </a:xfrm>
          <a:prstGeom prst="rect">
            <a:avLst/>
          </a:prstGeom>
          <a:solidFill>
            <a:srgbClr val="0C377B"/>
          </a:solidFill>
        </p:spPr>
        <p:txBody>
          <a:bodyPr lIns="71323" tIns="0" rIns="71323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13232">
              <a:defRPr/>
            </a:pPr>
            <a:r>
              <a:rPr lang="en-US" sz="2800" kern="0" dirty="0">
                <a:latin typeface="Arial"/>
              </a:rPr>
              <a:t>      Status of Global FCC Collaboration</a:t>
            </a:r>
            <a:endParaRPr lang="en-US" sz="2800" kern="0" dirty="0">
              <a:latin typeface="Arial"/>
            </a:endParaRP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736"/>
            <a:ext cx="152535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385705" y="4176440"/>
            <a:ext cx="1080000" cy="120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 defTabSz="713232">
              <a:defRPr/>
            </a:pPr>
            <a:r>
              <a:rPr lang="en-US" sz="4700" dirty="0">
                <a:solidFill>
                  <a:prstClr val="white"/>
                </a:solidFill>
                <a:latin typeface="Arial"/>
              </a:rPr>
              <a:t>25</a:t>
            </a:r>
            <a:endParaRPr lang="en-US" sz="1400" dirty="0">
              <a:solidFill>
                <a:prstClr val="white"/>
              </a:solidFill>
              <a:latin typeface="Arial"/>
            </a:endParaRPr>
          </a:p>
          <a:p>
            <a:pPr algn="ctr" defTabSz="713232">
              <a:defRPr/>
            </a:pPr>
            <a:r>
              <a:rPr lang="en-US" sz="1400" dirty="0">
                <a:solidFill>
                  <a:prstClr val="white"/>
                </a:solidFill>
                <a:latin typeface="Arial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61910" y="4176440"/>
            <a:ext cx="1080000" cy="120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 defTabSz="713232">
              <a:defRPr/>
            </a:pPr>
            <a:r>
              <a:rPr lang="en-US" sz="4700" dirty="0">
                <a:solidFill>
                  <a:prstClr val="white"/>
                </a:solidFill>
                <a:latin typeface="Arial"/>
              </a:rPr>
              <a:t>34</a:t>
            </a:r>
            <a:endParaRPr lang="en-US" sz="1400" dirty="0">
              <a:solidFill>
                <a:prstClr val="white"/>
              </a:solidFill>
              <a:latin typeface="Arial"/>
            </a:endParaRPr>
          </a:p>
          <a:p>
            <a:pPr algn="ctr" defTabSz="713232">
              <a:defRPr/>
            </a:pPr>
            <a:r>
              <a:rPr lang="en-US" sz="1400" dirty="0">
                <a:solidFill>
                  <a:prstClr val="white"/>
                </a:solidFill>
                <a:latin typeface="Arial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36335" y="4176440"/>
            <a:ext cx="1121983" cy="120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 defTabSz="713232">
              <a:defRPr/>
            </a:pPr>
            <a:r>
              <a:rPr lang="en-US" sz="4400" dirty="0">
                <a:solidFill>
                  <a:prstClr val="white"/>
                </a:solidFill>
                <a:latin typeface="Arial"/>
              </a:rPr>
              <a:t>133</a:t>
            </a:r>
            <a:endParaRPr lang="en-US" sz="1200" dirty="0">
              <a:solidFill>
                <a:prstClr val="white"/>
              </a:solidFill>
              <a:latin typeface="Arial"/>
            </a:endParaRPr>
          </a:p>
          <a:p>
            <a:pPr algn="ctr" defTabSz="713232">
              <a:defRPr/>
            </a:pPr>
            <a:r>
              <a:rPr lang="en-US" sz="1200" dirty="0">
                <a:solidFill>
                  <a:prstClr val="white"/>
                </a:solidFill>
                <a:latin typeface="Arial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025342" y="3937620"/>
            <a:ext cx="1354970" cy="1440160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13232">
                <a:defRPr/>
              </a:pPr>
              <a:r>
                <a:rPr lang="en-US" sz="3100" dirty="0">
                  <a:solidFill>
                    <a:srgbClr val="FFFFFF"/>
                  </a:solidFill>
                  <a:latin typeface="Arial"/>
                </a:rPr>
                <a:t>EC</a:t>
              </a:r>
              <a:r>
                <a:rPr lang="en-US" sz="4700" dirty="0">
                  <a:solidFill>
                    <a:srgbClr val="FFFFFF"/>
                  </a:solidFill>
                  <a:latin typeface="Arial"/>
                </a:rPr>
                <a:t>  </a:t>
              </a:r>
              <a:endParaRPr lang="en-US" sz="1400" dirty="0">
                <a:solidFill>
                  <a:srgbClr val="FFFFFF"/>
                </a:solidFill>
                <a:latin typeface="Arial"/>
              </a:endParaRPr>
            </a:p>
            <a:p>
              <a:pPr algn="ctr" defTabSz="713232">
                <a:defRPr/>
              </a:pPr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8201928" y="5155262"/>
            <a:ext cx="108012" cy="1025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 defTabSz="713232">
              <a:defRPr/>
            </a:pPr>
            <a:endParaRPr lang="en-GB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1979712" y="2737487"/>
            <a:ext cx="108012" cy="1025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 defTabSz="713232">
              <a:defRPr/>
            </a:pPr>
            <a:endParaRPr lang="en-GB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03748" y="3535082"/>
            <a:ext cx="108012" cy="1025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 defTabSz="713232">
              <a:defRPr/>
            </a:pPr>
            <a:endParaRPr lang="en-GB" sz="140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205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50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9188"/>
            <a:ext cx="828092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The FCC </a:t>
            </a:r>
            <a:r>
              <a:rPr lang="fr-CH" dirty="0" err="1" smtClean="0"/>
              <a:t>integrated</a:t>
            </a:r>
            <a:r>
              <a:rPr lang="fr-CH" dirty="0" smtClean="0"/>
              <a:t> program FCC (</a:t>
            </a:r>
            <a:r>
              <a:rPr lang="fr-CH" dirty="0" err="1" smtClean="0"/>
              <a:t>ee</a:t>
            </a:r>
            <a:r>
              <a:rPr lang="fr-CH" dirty="0" smtClean="0"/>
              <a:t> and </a:t>
            </a:r>
            <a:r>
              <a:rPr lang="fr-CH" dirty="0" err="1" smtClean="0"/>
              <a:t>hh</a:t>
            </a:r>
            <a:r>
              <a:rPr lang="fr-CH" dirty="0" smtClean="0"/>
              <a:t>,  </a:t>
            </a:r>
            <a:r>
              <a:rPr lang="fr-CH" dirty="0" err="1" smtClean="0"/>
              <a:t>ep</a:t>
            </a:r>
            <a:r>
              <a:rPr lang="fr-CH" dirty="0" smtClean="0"/>
              <a:t>)   by </a:t>
            </a:r>
            <a:r>
              <a:rPr lang="fr-CH" dirty="0" err="1" smtClean="0"/>
              <a:t>way</a:t>
            </a:r>
            <a:r>
              <a:rPr lang="fr-CH" dirty="0" smtClean="0"/>
              <a:t> of  </a:t>
            </a:r>
          </a:p>
          <a:p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                               </a:t>
            </a:r>
            <a:r>
              <a:rPr lang="fr-CH" b="1" u="sng" dirty="0" err="1" smtClean="0">
                <a:solidFill>
                  <a:srgbClr val="FF0000"/>
                </a:solidFill>
              </a:rPr>
              <a:t>synergy</a:t>
            </a:r>
            <a:r>
              <a:rPr lang="fr-CH" b="1" u="sng" dirty="0" smtClean="0">
                <a:solidFill>
                  <a:srgbClr val="FF0000"/>
                </a:solidFill>
              </a:rPr>
              <a:t> and </a:t>
            </a:r>
            <a:r>
              <a:rPr lang="fr-CH" b="1" u="sng" dirty="0" err="1" smtClean="0">
                <a:solidFill>
                  <a:srgbClr val="FF0000"/>
                </a:solidFill>
              </a:rPr>
              <a:t>complementarity</a:t>
            </a:r>
            <a:r>
              <a:rPr lang="fr-CH" b="1" u="sng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provide</a:t>
            </a:r>
            <a:r>
              <a:rPr lang="fr-CH" b="1" dirty="0" smtClean="0"/>
              <a:t> the </a:t>
            </a:r>
            <a:r>
              <a:rPr lang="fr-CH" b="1" dirty="0" err="1" smtClean="0"/>
              <a:t>most</a:t>
            </a:r>
            <a:r>
              <a:rPr lang="fr-CH" b="1" dirty="0" smtClean="0"/>
              <a:t> </a:t>
            </a:r>
            <a:r>
              <a:rPr lang="fr-CH" b="1" dirty="0" err="1" smtClean="0"/>
              <a:t>complete</a:t>
            </a:r>
            <a:r>
              <a:rPr lang="fr-CH" b="1" dirty="0" smtClean="0"/>
              <a:t> and model-</a:t>
            </a:r>
            <a:r>
              <a:rPr lang="fr-CH" b="1" dirty="0" err="1" smtClean="0"/>
              <a:t>independent</a:t>
            </a:r>
            <a:r>
              <a:rPr lang="fr-CH" b="1" dirty="0" smtClean="0"/>
              <a:t> </a:t>
            </a:r>
            <a:r>
              <a:rPr lang="fr-CH" b="1" dirty="0" err="1" smtClean="0"/>
              <a:t>studies</a:t>
            </a:r>
            <a:r>
              <a:rPr lang="fr-CH" b="1" dirty="0" smtClean="0"/>
              <a:t> of the </a:t>
            </a:r>
            <a:r>
              <a:rPr lang="fr-CH" b="1" dirty="0" err="1" smtClean="0"/>
              <a:t>Higgs</a:t>
            </a:r>
            <a:r>
              <a:rPr lang="fr-CH" b="1" dirty="0" smtClean="0"/>
              <a:t> boson </a:t>
            </a:r>
            <a:endParaRPr lang="en-GB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7" y="1357334"/>
            <a:ext cx="26574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5536" y="3141658"/>
            <a:ext cx="2675384" cy="600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7504" y="2857500"/>
            <a:ext cx="42804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ee</a:t>
            </a:r>
            <a:r>
              <a:rPr lang="fr-CH" dirty="0" smtClean="0"/>
              <a:t> </a:t>
            </a:r>
            <a:r>
              <a:rPr lang="fr-CH" dirty="0" err="1" smtClean="0"/>
              <a:t>provides</a:t>
            </a:r>
            <a:r>
              <a:rPr lang="fr-CH" dirty="0" smtClean="0"/>
              <a:t> 10</a:t>
            </a:r>
            <a:r>
              <a:rPr lang="fr-CH" baseline="30000" dirty="0" smtClean="0"/>
              <a:t>6</a:t>
            </a:r>
            <a:r>
              <a:rPr lang="fr-CH" dirty="0" smtClean="0"/>
              <a:t> ZH + 10</a:t>
            </a:r>
            <a:r>
              <a:rPr lang="fr-CH" baseline="30000" dirty="0" smtClean="0"/>
              <a:t>5 </a:t>
            </a:r>
            <a:r>
              <a:rPr lang="fr-CH" dirty="0" err="1" smtClean="0"/>
              <a:t>Hvv</a:t>
            </a:r>
            <a:r>
              <a:rPr lang="fr-CH" dirty="0" smtClean="0"/>
              <a:t> </a:t>
            </a:r>
            <a:r>
              <a:rPr lang="fr-CH" dirty="0" err="1" smtClean="0"/>
              <a:t>evts</a:t>
            </a:r>
            <a:r>
              <a:rPr lang="fr-CH" dirty="0" smtClean="0"/>
              <a:t>  </a:t>
            </a:r>
          </a:p>
          <a:p>
            <a:r>
              <a:rPr lang="fr-CH" b="1" dirty="0" smtClean="0"/>
              <a:t>-- Model-</a:t>
            </a:r>
            <a:r>
              <a:rPr lang="fr-CH" b="1" dirty="0"/>
              <a:t>I</a:t>
            </a:r>
            <a:r>
              <a:rPr lang="fr-CH" b="1" dirty="0" smtClean="0"/>
              <a:t>ndependent </a:t>
            </a:r>
            <a:r>
              <a:rPr lang="fr-CH" b="1" dirty="0" smtClean="0">
                <a:sym typeface="Symbol"/>
              </a:rPr>
              <a:t></a:t>
            </a:r>
            <a:r>
              <a:rPr lang="fr-CH" b="1" baseline="-25000" dirty="0" smtClean="0">
                <a:sym typeface="Symbol"/>
              </a:rPr>
              <a:t>H  </a:t>
            </a:r>
            <a:r>
              <a:rPr lang="fr-CH" b="1" dirty="0" err="1" smtClean="0">
                <a:sym typeface="Symbol"/>
              </a:rPr>
              <a:t>determination</a:t>
            </a:r>
            <a:endParaRPr lang="fr-CH" b="1" baseline="-25000" dirty="0" smtClean="0">
              <a:sym typeface="Symbol"/>
            </a:endParaRPr>
          </a:p>
          <a:p>
            <a:r>
              <a:rPr lang="fr-CH" b="1" dirty="0" smtClean="0"/>
              <a:t>-- </a:t>
            </a:r>
            <a:r>
              <a:rPr lang="fr-CH" b="1" dirty="0" err="1" smtClean="0"/>
              <a:t>g</a:t>
            </a:r>
            <a:r>
              <a:rPr lang="fr-CH" b="1" baseline="-25000" dirty="0" err="1" smtClean="0"/>
              <a:t>HZZ</a:t>
            </a:r>
            <a:r>
              <a:rPr lang="fr-CH" b="1" dirty="0" smtClean="0"/>
              <a:t>  </a:t>
            </a:r>
            <a:r>
              <a:rPr lang="fr-CH" b="1" dirty="0" err="1" smtClean="0"/>
              <a:t>Higgs</a:t>
            </a:r>
            <a:r>
              <a:rPr lang="fr-CH" b="1" dirty="0" smtClean="0"/>
              <a:t> </a:t>
            </a:r>
            <a:r>
              <a:rPr lang="fr-CH" b="1" dirty="0" err="1" smtClean="0"/>
              <a:t>coupling</a:t>
            </a:r>
            <a:r>
              <a:rPr lang="fr-CH" b="1" dirty="0" smtClean="0"/>
              <a:t> to Z at 0.17%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</a:t>
            </a:r>
            <a:r>
              <a:rPr lang="fr-CH" b="1" dirty="0" err="1" smtClean="0"/>
              <a:t>fixed</a:t>
            </a:r>
            <a:r>
              <a:rPr lang="fr-CH" b="1" dirty="0" smtClean="0"/>
              <a:t> </a:t>
            </a:r>
            <a:r>
              <a:rPr lang="fr-CH" b="1" dirty="0" err="1" smtClean="0"/>
              <a:t>candle</a:t>
            </a:r>
            <a:r>
              <a:rPr lang="fr-CH" b="1" dirty="0" smtClean="0"/>
              <a:t> for all </a:t>
            </a:r>
            <a:r>
              <a:rPr lang="fr-CH" b="1" dirty="0" err="1" smtClean="0"/>
              <a:t>measurements</a:t>
            </a:r>
            <a:endParaRPr lang="fr-CH" b="1" dirty="0" smtClean="0"/>
          </a:p>
          <a:p>
            <a:r>
              <a:rPr lang="fr-CH" dirty="0"/>
              <a:t>(WW, </a:t>
            </a:r>
            <a:r>
              <a:rPr lang="fr-CH" dirty="0" err="1"/>
              <a:t>bb</a:t>
            </a:r>
            <a:r>
              <a:rPr lang="fr-CH" dirty="0"/>
              <a:t>, </a:t>
            </a:r>
            <a:r>
              <a:rPr lang="fr-CH" dirty="0">
                <a:sym typeface="Symbol"/>
              </a:rPr>
              <a:t>, </a:t>
            </a:r>
            <a:r>
              <a:rPr lang="fr-CH" dirty="0"/>
              <a:t>cc, </a:t>
            </a:r>
            <a:r>
              <a:rPr lang="fr-CH" dirty="0" err="1"/>
              <a:t>gg</a:t>
            </a:r>
            <a:r>
              <a:rPr lang="fr-CH" dirty="0"/>
              <a:t> etc… &lt;% </a:t>
            </a:r>
            <a:r>
              <a:rPr lang="fr-CH" dirty="0" err="1"/>
              <a:t>level</a:t>
            </a:r>
            <a:r>
              <a:rPr lang="fr-CH" dirty="0"/>
              <a:t>)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b="1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ym typeface="Wingdings" panose="05000000000000000000" pitchFamily="2" charset="2"/>
              </a:rPr>
              <a:t>even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>
                <a:sym typeface="Wingdings" panose="05000000000000000000" pitchFamily="2" charset="2"/>
              </a:rPr>
              <a:t>possibly</a:t>
            </a:r>
            <a:r>
              <a:rPr lang="fr-CH" b="1" dirty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Hee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>
                <a:sym typeface="Wingdings" panose="05000000000000000000" pitchFamily="2" charset="2"/>
              </a:rPr>
              <a:t>coupling</a:t>
            </a:r>
            <a:r>
              <a:rPr lang="fr-CH" b="1" dirty="0">
                <a:sym typeface="Wingdings" panose="05000000000000000000" pitchFamily="2" charset="2"/>
              </a:rPr>
              <a:t>! </a:t>
            </a:r>
          </a:p>
          <a:p>
            <a:r>
              <a:rPr lang="fr-CH" dirty="0" err="1" smtClean="0"/>
              <a:t>also</a:t>
            </a:r>
            <a:r>
              <a:rPr lang="fr-CH" dirty="0" smtClean="0"/>
              <a:t> first 40%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g</a:t>
            </a:r>
            <a:r>
              <a:rPr lang="fr-CH" baseline="-25000" dirty="0" err="1" smtClean="0"/>
              <a:t>HHH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loop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endParaRPr lang="fr-CH" dirty="0" smtClean="0"/>
          </a:p>
          <a:p>
            <a:r>
              <a:rPr lang="fr-CH" dirty="0" smtClean="0"/>
              <a:t>(22% </a:t>
            </a:r>
            <a:r>
              <a:rPr lang="fr-CH" dirty="0" err="1" smtClean="0"/>
              <a:t>with</a:t>
            </a:r>
            <a:r>
              <a:rPr lang="fr-CH" dirty="0" smtClean="0"/>
              <a:t> 4 </a:t>
            </a:r>
            <a:r>
              <a:rPr lang="fr-CH" dirty="0" err="1" smtClean="0"/>
              <a:t>IPs</a:t>
            </a:r>
            <a:r>
              <a:rPr lang="fr-CH" dirty="0" smtClean="0"/>
              <a:t>)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90778" y="5337130"/>
            <a:ext cx="263335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Superb</a:t>
            </a:r>
            <a:r>
              <a:rPr lang="fr-CH" b="1" dirty="0" smtClean="0"/>
              <a:t> </a:t>
            </a:r>
            <a:r>
              <a:rPr lang="fr-CH" b="1" dirty="0" err="1" smtClean="0"/>
              <a:t>complementarity</a:t>
            </a:r>
            <a:r>
              <a:rPr lang="fr-CH" b="1" dirty="0" smtClean="0"/>
              <a:t>!</a:t>
            </a:r>
            <a:endParaRPr lang="en-GB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3" r="11634" b="80822"/>
          <a:stretch/>
        </p:blipFill>
        <p:spPr bwMode="auto">
          <a:xfrm>
            <a:off x="3779912" y="985292"/>
            <a:ext cx="5272221" cy="73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99992" y="2641476"/>
            <a:ext cx="4532266" cy="2746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</a:rPr>
              <a:t>pp </a:t>
            </a:r>
            <a:r>
              <a:rPr lang="fr-CH" dirty="0" err="1" smtClean="0"/>
              <a:t>provides</a:t>
            </a:r>
            <a:r>
              <a:rPr lang="fr-CH" dirty="0" smtClean="0"/>
              <a:t> 2.10</a:t>
            </a:r>
            <a:r>
              <a:rPr lang="fr-CH" baseline="30000" dirty="0" smtClean="0"/>
              <a:t>10</a:t>
            </a:r>
            <a:r>
              <a:rPr lang="fr-CH" dirty="0" smtClean="0"/>
              <a:t> </a:t>
            </a:r>
            <a:r>
              <a:rPr lang="fr-CH" dirty="0" err="1" smtClean="0"/>
              <a:t>Higgs</a:t>
            </a:r>
            <a:r>
              <a:rPr lang="fr-CH" dirty="0" smtClean="0"/>
              <a:t> ! 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ee</a:t>
            </a:r>
            <a:r>
              <a:rPr lang="fr-CH" dirty="0"/>
              <a:t> </a:t>
            </a:r>
            <a:r>
              <a:rPr lang="fr-CH" dirty="0" smtClean="0"/>
              <a:t>‘</a:t>
            </a:r>
            <a:r>
              <a:rPr lang="fr-CH" dirty="0" err="1" smtClean="0"/>
              <a:t>candle</a:t>
            </a:r>
            <a:r>
              <a:rPr lang="fr-CH" dirty="0" smtClean="0"/>
              <a:t>’)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endParaRPr lang="fr-CH" dirty="0" smtClean="0"/>
          </a:p>
          <a:p>
            <a:r>
              <a:rPr lang="fr-CH" b="1" dirty="0" smtClean="0"/>
              <a:t>-- model-</a:t>
            </a:r>
            <a:r>
              <a:rPr lang="fr-CH" b="1" dirty="0" err="1" smtClean="0"/>
              <a:t>independent</a:t>
            </a:r>
            <a:r>
              <a:rPr lang="fr-CH" b="1" dirty="0" smtClean="0"/>
              <a:t> </a:t>
            </a:r>
            <a:r>
              <a:rPr lang="fr-CH" b="1" dirty="0" err="1" smtClean="0"/>
              <a:t>ttH</a:t>
            </a:r>
            <a:r>
              <a:rPr lang="fr-CH" b="1" dirty="0" smtClean="0"/>
              <a:t> </a:t>
            </a:r>
            <a:r>
              <a:rPr lang="fr-CH" b="1" dirty="0" err="1" smtClean="0"/>
              <a:t>coupling</a:t>
            </a:r>
            <a:r>
              <a:rPr lang="fr-CH" b="1" dirty="0" smtClean="0"/>
              <a:t> to &lt;1%</a:t>
            </a:r>
          </a:p>
          <a:p>
            <a:r>
              <a:rPr lang="fr-CH" b="1" dirty="0" smtClean="0"/>
              <a:t>-- rare </a:t>
            </a:r>
            <a:r>
              <a:rPr lang="fr-CH" b="1" dirty="0" err="1" smtClean="0"/>
              <a:t>decays</a:t>
            </a:r>
            <a:r>
              <a:rPr lang="fr-CH" b="1" dirty="0" smtClean="0"/>
              <a:t> (</a:t>
            </a:r>
            <a:r>
              <a:rPr lang="fr-CH" b="1" dirty="0" smtClean="0">
                <a:sym typeface="Symbol"/>
              </a:rPr>
              <a:t>, ,  …)</a:t>
            </a:r>
          </a:p>
          <a:p>
            <a:r>
              <a:rPr lang="fr-CH" b="1" dirty="0" smtClean="0">
                <a:sym typeface="Symbol"/>
              </a:rPr>
              <a:t>-- invisible </a:t>
            </a:r>
            <a:r>
              <a:rPr lang="fr-CH" b="1" dirty="0" err="1" smtClean="0">
                <a:sym typeface="Symbol"/>
              </a:rPr>
              <a:t>width</a:t>
            </a:r>
            <a:r>
              <a:rPr lang="fr-CH" b="1" dirty="0" smtClean="0">
                <a:sym typeface="Symbol"/>
              </a:rPr>
              <a:t> to 5 10</a:t>
            </a:r>
            <a:r>
              <a:rPr lang="fr-CH" b="1" baseline="30000" dirty="0" smtClean="0">
                <a:sym typeface="Symbol"/>
              </a:rPr>
              <a:t>-4  </a:t>
            </a:r>
            <a:r>
              <a:rPr lang="fr-CH" b="1" dirty="0" smtClean="0">
                <a:sym typeface="Symbol"/>
              </a:rPr>
              <a:t>BR</a:t>
            </a:r>
            <a:endParaRPr lang="fr-CH" b="1" baseline="30000" dirty="0" smtClean="0">
              <a:sym typeface="Symbol"/>
            </a:endParaRPr>
          </a:p>
          <a:p>
            <a:r>
              <a:rPr lang="fr-CH" b="1" dirty="0" smtClean="0">
                <a:sym typeface="Symbol"/>
              </a:rPr>
              <a:t>-- </a:t>
            </a:r>
            <a:r>
              <a:rPr lang="fr-CH" b="1" dirty="0" err="1" smtClean="0">
                <a:sym typeface="Symbol"/>
              </a:rPr>
              <a:t>Higgs</a:t>
            </a:r>
            <a:r>
              <a:rPr lang="fr-CH" b="1" dirty="0" smtClean="0">
                <a:sym typeface="Symbol"/>
              </a:rPr>
              <a:t> self </a:t>
            </a:r>
            <a:r>
              <a:rPr lang="fr-CH" b="1" dirty="0" err="1" smtClean="0">
                <a:sym typeface="Symbol"/>
              </a:rPr>
              <a:t>coupling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g</a:t>
            </a:r>
            <a:r>
              <a:rPr lang="fr-CH" b="1" baseline="-25000" dirty="0" err="1" smtClean="0">
                <a:sym typeface="Symbol"/>
              </a:rPr>
              <a:t>HHH</a:t>
            </a:r>
            <a:r>
              <a:rPr lang="fr-CH" b="1" baseline="-25000" dirty="0" smtClean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to 5%</a:t>
            </a:r>
          </a:p>
          <a:p>
            <a:endParaRPr lang="fr-CH" sz="1050" dirty="0" smtClean="0"/>
          </a:p>
          <a:p>
            <a:r>
              <a:rPr lang="fr-CH" dirty="0" smtClean="0"/>
              <a:t> </a:t>
            </a:r>
            <a:r>
              <a:rPr lang="fr-CH" b="1" dirty="0" err="1" smtClean="0">
                <a:solidFill>
                  <a:srgbClr val="008000"/>
                </a:solidFill>
              </a:rPr>
              <a:t>ep</a:t>
            </a:r>
            <a:r>
              <a:rPr lang="fr-CH" b="1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produce</a:t>
            </a:r>
            <a:r>
              <a:rPr lang="fr-CH" dirty="0" smtClean="0"/>
              <a:t> 2.5 10</a:t>
            </a:r>
            <a:r>
              <a:rPr lang="fr-CH" baseline="30000" dirty="0" smtClean="0"/>
              <a:t>6 </a:t>
            </a:r>
            <a:r>
              <a:rPr lang="fr-CH" dirty="0" err="1" smtClean="0"/>
              <a:t>Higgs</a:t>
            </a:r>
            <a:endParaRPr lang="fr-CH" dirty="0" smtClean="0"/>
          </a:p>
          <a:p>
            <a:r>
              <a:rPr lang="fr-CH" dirty="0" smtClean="0"/>
              <a:t>(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b="1" dirty="0" err="1">
                <a:solidFill>
                  <a:srgbClr val="FF0000"/>
                </a:solidFill>
              </a:rPr>
              <a:t>ee</a:t>
            </a:r>
            <a:r>
              <a:rPr lang="fr-CH" dirty="0"/>
              <a:t> ‘</a:t>
            </a:r>
            <a:r>
              <a:rPr lang="fr-CH" dirty="0" err="1"/>
              <a:t>candle</a:t>
            </a:r>
            <a:r>
              <a:rPr lang="fr-CH" dirty="0"/>
              <a:t>’)</a:t>
            </a:r>
            <a:r>
              <a:rPr lang="fr-CH" dirty="0" smtClean="0"/>
              <a:t> </a:t>
            </a:r>
            <a:r>
              <a:rPr lang="fr-CH" b="1" dirty="0" err="1" smtClean="0"/>
              <a:t>further</a:t>
            </a:r>
            <a:r>
              <a:rPr lang="fr-CH" b="1" dirty="0" smtClean="0"/>
              <a:t> </a:t>
            </a:r>
            <a:r>
              <a:rPr lang="fr-CH" b="1" dirty="0" err="1" smtClean="0"/>
              <a:t>improves</a:t>
            </a:r>
            <a:r>
              <a:rPr lang="fr-CH" b="1" dirty="0"/>
              <a:t> </a:t>
            </a:r>
            <a:endParaRPr lang="fr-CH" b="1" dirty="0" smtClean="0"/>
          </a:p>
          <a:p>
            <a:r>
              <a:rPr lang="fr-CH" b="1" dirty="0" smtClean="0"/>
              <a:t>on </a:t>
            </a:r>
            <a:r>
              <a:rPr lang="fr-CH" b="1" dirty="0" err="1" smtClean="0"/>
              <a:t>several</a:t>
            </a:r>
            <a:r>
              <a:rPr lang="fr-CH" b="1" dirty="0" smtClean="0"/>
              <a:t> </a:t>
            </a:r>
            <a:r>
              <a:rPr lang="fr-CH" b="1" dirty="0" err="1" smtClean="0"/>
              <a:t>measurements</a:t>
            </a:r>
            <a:r>
              <a:rPr lang="fr-CH" b="1" dirty="0" smtClean="0"/>
              <a:t> esp. </a:t>
            </a:r>
            <a:r>
              <a:rPr lang="fr-CH" b="1" dirty="0" err="1" smtClean="0"/>
              <a:t>g</a:t>
            </a:r>
            <a:r>
              <a:rPr lang="fr-CH" b="1" baseline="-25000" dirty="0" err="1" smtClean="0"/>
              <a:t>HWW</a:t>
            </a:r>
            <a:r>
              <a:rPr lang="fr-CH" b="1" dirty="0" smtClean="0"/>
              <a:t> </a:t>
            </a:r>
            <a:r>
              <a:rPr lang="fr-CH" b="1" dirty="0" err="1" smtClean="0"/>
              <a:t>coupling</a:t>
            </a:r>
            <a:r>
              <a:rPr lang="fr-CH" b="1" dirty="0" smtClean="0"/>
              <a:t> </a:t>
            </a:r>
            <a:endParaRPr lang="en-GB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758" y="1777380"/>
            <a:ext cx="2028538" cy="97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95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51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40"/>
          <a:stretch/>
        </p:blipFill>
        <p:spPr bwMode="auto">
          <a:xfrm>
            <a:off x="4645524" y="580492"/>
            <a:ext cx="4606996" cy="225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484" y="67468"/>
            <a:ext cx="4762500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6016" y="2797494"/>
            <a:ext cx="4406784" cy="31393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-^- EFT D6 </a:t>
            </a:r>
            <a:r>
              <a:rPr lang="fr-CH" dirty="0" err="1" smtClean="0"/>
              <a:t>operators</a:t>
            </a:r>
            <a:r>
              <a:rPr lang="fr-CH" dirty="0" smtClean="0"/>
              <a:t> (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assumptions</a:t>
            </a:r>
            <a:r>
              <a:rPr lang="fr-CH" dirty="0" smtClean="0"/>
              <a:t>) </a:t>
            </a:r>
          </a:p>
          <a:p>
            <a:r>
              <a:rPr lang="fr-CH" b="1" i="1" dirty="0" smtClean="0">
                <a:solidFill>
                  <a:srgbClr val="FF0000"/>
                </a:solidFill>
              </a:rPr>
              <a:t>-^- </a:t>
            </a:r>
            <a:r>
              <a:rPr lang="fr-CH" b="1" i="1" dirty="0" err="1" smtClean="0">
                <a:solidFill>
                  <a:srgbClr val="FF0000"/>
                </a:solidFill>
              </a:rPr>
              <a:t>Higgs</a:t>
            </a:r>
            <a:r>
              <a:rPr lang="fr-CH" b="1" i="1" dirty="0" smtClean="0">
                <a:solidFill>
                  <a:srgbClr val="FF0000"/>
                </a:solidFill>
              </a:rPr>
              <a:t> and </a:t>
            </a:r>
            <a:r>
              <a:rPr lang="fr-CH" b="1" i="1" dirty="0" err="1" smtClean="0">
                <a:solidFill>
                  <a:srgbClr val="FF0000"/>
                </a:solidFill>
              </a:rPr>
              <a:t>EWPOs</a:t>
            </a:r>
            <a:r>
              <a:rPr lang="fr-CH" b="1" i="1" dirty="0" smtClean="0">
                <a:solidFill>
                  <a:srgbClr val="FF0000"/>
                </a:solidFill>
              </a:rPr>
              <a:t> are </a:t>
            </a:r>
            <a:r>
              <a:rPr lang="fr-CH" b="1" i="1" dirty="0" err="1" smtClean="0">
                <a:solidFill>
                  <a:srgbClr val="FF0000"/>
                </a:solidFill>
              </a:rPr>
              <a:t>complementary</a:t>
            </a:r>
            <a:endParaRPr lang="fr-CH" b="1" i="1" dirty="0" smtClean="0">
              <a:solidFill>
                <a:srgbClr val="FF0000"/>
              </a:solidFill>
            </a:endParaRPr>
          </a:p>
          <a:p>
            <a:r>
              <a:rPr lang="fr-CH" dirty="0" smtClean="0"/>
              <a:t>-^- top quark mass and </a:t>
            </a:r>
            <a:r>
              <a:rPr lang="fr-CH" dirty="0" err="1" smtClean="0"/>
              <a:t>couplings</a:t>
            </a:r>
            <a:r>
              <a:rPr lang="fr-CH" dirty="0" smtClean="0"/>
              <a:t> essential! </a:t>
            </a:r>
            <a:endParaRPr lang="fr-CH" dirty="0"/>
          </a:p>
          <a:p>
            <a:r>
              <a:rPr lang="fr-CH" dirty="0" smtClean="0"/>
              <a:t>(the 100km </a:t>
            </a:r>
            <a:r>
              <a:rPr lang="fr-CH" dirty="0" err="1" smtClean="0"/>
              <a:t>circumference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optimal for </a:t>
            </a:r>
            <a:r>
              <a:rPr lang="fr-CH" dirty="0" err="1" smtClean="0"/>
              <a:t>this</a:t>
            </a:r>
            <a:r>
              <a:rPr lang="fr-CH" dirty="0" smtClean="0"/>
              <a:t>)</a:t>
            </a:r>
          </a:p>
          <a:p>
            <a:endParaRPr lang="fr-CH" sz="1200" dirty="0" smtClean="0"/>
          </a:p>
          <a:p>
            <a:r>
              <a:rPr lang="fr-CH" dirty="0"/>
              <a:t>&lt;--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systematics</a:t>
            </a:r>
            <a:r>
              <a:rPr lang="fr-CH" dirty="0"/>
              <a:t> are </a:t>
            </a:r>
            <a:r>
              <a:rPr lang="fr-CH" dirty="0" err="1"/>
              <a:t>preliminary</a:t>
            </a:r>
            <a:r>
              <a:rPr lang="fr-CH" dirty="0"/>
              <a:t> </a:t>
            </a:r>
          </a:p>
          <a:p>
            <a:r>
              <a:rPr lang="fr-CH" dirty="0"/>
              <a:t>and 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improve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more </a:t>
            </a:r>
            <a:r>
              <a:rPr lang="fr-CH" dirty="0" err="1"/>
              <a:t>work</a:t>
            </a:r>
            <a:r>
              <a:rPr lang="fr-CH" dirty="0"/>
              <a:t>. </a:t>
            </a:r>
          </a:p>
          <a:p>
            <a:r>
              <a:rPr lang="fr-CH" dirty="0">
                <a:sym typeface="Wingdings" panose="05000000000000000000" pitchFamily="2" charset="2"/>
              </a:rPr>
              <a:t>&lt;-- tau b and c observables </a:t>
            </a:r>
            <a:r>
              <a:rPr lang="fr-CH" dirty="0" err="1">
                <a:sym typeface="Wingdings" panose="05000000000000000000" pitchFamily="2" charset="2"/>
              </a:rPr>
              <a:t>still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added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&lt;-- </a:t>
            </a:r>
            <a:r>
              <a:rPr lang="fr-CH" dirty="0" err="1" smtClean="0">
                <a:sym typeface="Wingdings" panose="05000000000000000000" pitchFamily="2" charset="2"/>
              </a:rPr>
              <a:t>complemented</a:t>
            </a:r>
            <a:r>
              <a:rPr lang="fr-CH" dirty="0" smtClean="0">
                <a:sym typeface="Wingdings" panose="05000000000000000000" pitchFamily="2" charset="2"/>
              </a:rPr>
              <a:t> by </a:t>
            </a:r>
            <a:r>
              <a:rPr lang="fr-CH" dirty="0">
                <a:sym typeface="Wingdings" panose="05000000000000000000" pitchFamily="2" charset="2"/>
              </a:rPr>
              <a:t>high </a:t>
            </a:r>
            <a:r>
              <a:rPr lang="fr-CH" dirty="0" err="1">
                <a:sym typeface="Wingdings" panose="05000000000000000000" pitchFamily="2" charset="2"/>
              </a:rPr>
              <a:t>energy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FCC-</a:t>
            </a:r>
            <a:r>
              <a:rPr lang="fr-CH" dirty="0" err="1" smtClean="0">
                <a:sym typeface="Wingdings" panose="05000000000000000000" pitchFamily="2" charset="2"/>
              </a:rPr>
              <a:t>hh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fr-CH" dirty="0" smtClean="0"/>
          </a:p>
          <a:p>
            <a:r>
              <a:rPr lang="fr-CH" b="1" i="1" dirty="0" smtClean="0"/>
              <a:t>Theory </a:t>
            </a:r>
            <a:r>
              <a:rPr lang="fr-CH" b="1" i="1" dirty="0" err="1"/>
              <a:t>work</a:t>
            </a:r>
            <a:r>
              <a:rPr lang="fr-CH" b="1" i="1" dirty="0"/>
              <a:t> </a:t>
            </a:r>
            <a:r>
              <a:rPr lang="fr-CH" b="1" i="1" dirty="0" err="1"/>
              <a:t>is</a:t>
            </a:r>
            <a:r>
              <a:rPr lang="fr-CH" b="1" i="1" dirty="0"/>
              <a:t> </a:t>
            </a:r>
            <a:r>
              <a:rPr lang="fr-CH" b="1" i="1" dirty="0" err="1"/>
              <a:t>critical</a:t>
            </a:r>
            <a:r>
              <a:rPr lang="fr-CH" b="1" i="1" dirty="0"/>
              <a:t> and </a:t>
            </a:r>
            <a:r>
              <a:rPr lang="fr-CH" b="1" i="1" dirty="0" err="1" smtClean="0"/>
              <a:t>initiated</a:t>
            </a:r>
            <a:r>
              <a:rPr lang="fr-CH" dirty="0" smtClean="0"/>
              <a:t>  </a:t>
            </a:r>
            <a:endParaRPr lang="fr-CH" dirty="0"/>
          </a:p>
          <a:p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67612" y="3312"/>
            <a:ext cx="445518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Pecision</a:t>
            </a:r>
            <a:r>
              <a:rPr lang="fr-CH" b="1" dirty="0" smtClean="0"/>
              <a:t> EW </a:t>
            </a:r>
            <a:r>
              <a:rPr lang="fr-CH" b="1" dirty="0" err="1" smtClean="0"/>
              <a:t>measurements</a:t>
            </a:r>
            <a:r>
              <a:rPr lang="fr-CH" b="1" dirty="0" smtClean="0"/>
              <a:t>: </a:t>
            </a:r>
          </a:p>
          <a:p>
            <a:r>
              <a:rPr lang="fr-CH" b="1" dirty="0" smtClean="0"/>
              <a:t>                               </a:t>
            </a:r>
            <a:r>
              <a:rPr lang="fr-CH" b="1" dirty="0" err="1" smtClean="0"/>
              <a:t>is</a:t>
            </a:r>
            <a:r>
              <a:rPr lang="fr-CH" b="1" dirty="0" smtClean="0"/>
              <a:t> the SM </a:t>
            </a:r>
            <a:r>
              <a:rPr lang="fr-CH" b="1" dirty="0" err="1" smtClean="0"/>
              <a:t>complete</a:t>
            </a:r>
            <a:r>
              <a:rPr lang="fr-CH" b="1" dirty="0" smtClean="0"/>
              <a:t>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431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93FF1-0662-418E-9A9F-4E39A71A83D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892" y="1"/>
            <a:ext cx="8402557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                         </a:t>
            </a:r>
            <a:endParaRPr lang="fr-CH" b="1" dirty="0" smtClean="0"/>
          </a:p>
          <a:p>
            <a:endParaRPr lang="fr-CH" dirty="0"/>
          </a:p>
          <a:p>
            <a:r>
              <a:rPr lang="fr-CH" dirty="0" smtClean="0"/>
              <a:t>FCC  proposes a HUGE </a:t>
            </a:r>
            <a:r>
              <a:rPr lang="fr-CH" dirty="0" err="1" smtClean="0"/>
              <a:t>step</a:t>
            </a:r>
            <a:r>
              <a:rPr lang="fr-CH" dirty="0" smtClean="0"/>
              <a:t> in </a:t>
            </a:r>
            <a:r>
              <a:rPr lang="fr-CH" dirty="0" err="1" smtClean="0"/>
              <a:t>statistical</a:t>
            </a:r>
            <a:r>
              <a:rPr lang="fr-CH" dirty="0" smtClean="0"/>
              <a:t> </a:t>
            </a:r>
            <a:r>
              <a:rPr lang="fr-CH" dirty="0" err="1" smtClean="0"/>
              <a:t>precision</a:t>
            </a:r>
            <a:r>
              <a:rPr lang="fr-CH" dirty="0" smtClean="0"/>
              <a:t> w.r.t. LEP/SLC/</a:t>
            </a:r>
            <a:r>
              <a:rPr lang="fr-CH" dirty="0" err="1" smtClean="0"/>
              <a:t>Tevatron</a:t>
            </a:r>
            <a:r>
              <a:rPr lang="fr-CH" dirty="0" smtClean="0"/>
              <a:t>/LHC </a:t>
            </a:r>
          </a:p>
          <a:p>
            <a:r>
              <a:rPr lang="fr-CH" dirty="0" smtClean="0"/>
              <a:t>(up to factor  </a:t>
            </a:r>
            <a:r>
              <a:rPr lang="fr-CH" dirty="0" err="1" smtClean="0"/>
              <a:t>sqrt</a:t>
            </a:r>
            <a:r>
              <a:rPr lang="fr-CH" dirty="0"/>
              <a:t>(N</a:t>
            </a:r>
            <a:r>
              <a:rPr lang="fr-CH" dirty="0" smtClean="0"/>
              <a:t>)~400 </a:t>
            </a:r>
            <a:r>
              <a:rPr lang="fr-CH" dirty="0" err="1" smtClean="0"/>
              <a:t>improvement</a:t>
            </a:r>
            <a:r>
              <a:rPr lang="fr-CH" dirty="0" smtClean="0"/>
              <a:t>) </a:t>
            </a:r>
          </a:p>
          <a:p>
            <a:r>
              <a:rPr lang="fr-CH" dirty="0" err="1" smtClean="0"/>
              <a:t>Also</a:t>
            </a:r>
            <a:r>
              <a:rPr lang="fr-CH" dirty="0" smtClean="0"/>
              <a:t> rare </a:t>
            </a:r>
            <a:r>
              <a:rPr lang="fr-CH" dirty="0" err="1" smtClean="0"/>
              <a:t>processes</a:t>
            </a:r>
            <a:r>
              <a:rPr lang="fr-CH" dirty="0" smtClean="0"/>
              <a:t> at the </a:t>
            </a:r>
            <a:r>
              <a:rPr lang="fr-CH" dirty="0" err="1" smtClean="0"/>
              <a:t>level</a:t>
            </a:r>
            <a:r>
              <a:rPr lang="fr-CH" dirty="0" smtClean="0"/>
              <a:t> of  &lt;</a:t>
            </a:r>
            <a:r>
              <a:rPr lang="fr-CH" b="1" dirty="0" smtClean="0"/>
              <a:t>10</a:t>
            </a:r>
            <a:r>
              <a:rPr lang="fr-CH" b="1" baseline="30000" dirty="0" smtClean="0"/>
              <a:t>-12</a:t>
            </a:r>
            <a:r>
              <a:rPr lang="fr-CH" dirty="0" smtClean="0"/>
              <a:t>  of Z </a:t>
            </a:r>
            <a:r>
              <a:rPr lang="fr-CH" dirty="0" err="1" smtClean="0"/>
              <a:t>decays</a:t>
            </a:r>
            <a:r>
              <a:rPr lang="fr-CH" dirty="0" smtClean="0"/>
              <a:t> (10</a:t>
            </a:r>
            <a:r>
              <a:rPr lang="fr-CH" baseline="30000" dirty="0" smtClean="0"/>
              <a:t>-8</a:t>
            </a:r>
            <a:r>
              <a:rPr lang="fr-CH" dirty="0" smtClean="0"/>
              <a:t> for W, 10</a:t>
            </a:r>
            <a:r>
              <a:rPr lang="fr-CH" baseline="30000" dirty="0" smtClean="0"/>
              <a:t>-6</a:t>
            </a:r>
            <a:r>
              <a:rPr lang="fr-CH" dirty="0" smtClean="0"/>
              <a:t> for H and top)</a:t>
            </a:r>
          </a:p>
          <a:p>
            <a:r>
              <a:rPr lang="fr-CH" dirty="0"/>
              <a:t> </a:t>
            </a:r>
            <a:r>
              <a:rPr lang="fr-CH" dirty="0" smtClean="0"/>
              <a:t>           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>
                <a:sym typeface="Wingdings" panose="05000000000000000000" pitchFamily="2" charset="2"/>
              </a:rPr>
              <a:t>need</a:t>
            </a:r>
            <a:r>
              <a:rPr lang="fr-CH" dirty="0" smtClean="0">
                <a:sym typeface="Wingdings" panose="05000000000000000000" pitchFamily="2" charset="2"/>
              </a:rPr>
              <a:t> to know rare SM </a:t>
            </a:r>
            <a:r>
              <a:rPr lang="fr-CH" dirty="0" err="1" smtClean="0">
                <a:sym typeface="Wingdings" panose="05000000000000000000" pitchFamily="2" charset="2"/>
              </a:rPr>
              <a:t>processes</a:t>
            </a:r>
            <a:r>
              <a:rPr lang="fr-CH" dirty="0" smtClean="0">
                <a:sym typeface="Wingdings" panose="05000000000000000000" pitchFamily="2" charset="2"/>
              </a:rPr>
              <a:t> at </a:t>
            </a:r>
            <a:r>
              <a:rPr lang="fr-CH" dirty="0" err="1" smtClean="0">
                <a:sym typeface="Wingdings" panose="05000000000000000000" pitchFamily="2" charset="2"/>
              </a:rPr>
              <a:t>that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kind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level</a:t>
            </a:r>
            <a:r>
              <a:rPr lang="fr-CH" dirty="0" smtClean="0">
                <a:sym typeface="Wingdings" panose="05000000000000000000" pitchFamily="2" charset="2"/>
              </a:rPr>
              <a:t>! </a:t>
            </a:r>
            <a:r>
              <a:rPr lang="fr-CH" dirty="0" smtClean="0"/>
              <a:t> </a:t>
            </a:r>
          </a:p>
          <a:p>
            <a:endParaRPr lang="fr-CH" dirty="0" smtClean="0"/>
          </a:p>
          <a:p>
            <a:r>
              <a:rPr lang="fr-CH" dirty="0" err="1" smtClean="0"/>
              <a:t>Experiment</a:t>
            </a:r>
            <a:r>
              <a:rPr lang="fr-CH" dirty="0"/>
              <a:t> </a:t>
            </a:r>
            <a:r>
              <a:rPr lang="fr-CH" dirty="0" smtClean="0"/>
              <a:t>(i.e.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+ </a:t>
            </a:r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)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hard to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sure</a:t>
            </a:r>
            <a:endParaRPr lang="fr-CH" dirty="0" smtClean="0"/>
          </a:p>
          <a:p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matched</a:t>
            </a:r>
            <a:r>
              <a:rPr lang="fr-CH" dirty="0" smtClean="0"/>
              <a:t> by </a:t>
            </a:r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systematics</a:t>
            </a:r>
            <a:r>
              <a:rPr lang="fr-CH" dirty="0" smtClean="0"/>
              <a:t> and </a:t>
            </a:r>
            <a:r>
              <a:rPr lang="fr-CH" dirty="0" err="1" smtClean="0"/>
              <a:t>experimental</a:t>
            </a:r>
            <a:r>
              <a:rPr lang="fr-CH" dirty="0" smtClean="0"/>
              <a:t> backgrounds</a:t>
            </a:r>
          </a:p>
          <a:p>
            <a:endParaRPr lang="fr-CH" dirty="0"/>
          </a:p>
          <a:p>
            <a:r>
              <a:rPr lang="fr-CH" b="1" dirty="0" smtClean="0"/>
              <a:t>This </a:t>
            </a:r>
            <a:r>
              <a:rPr lang="fr-CH" b="1" dirty="0" err="1" smtClean="0"/>
              <a:t>is</a:t>
            </a:r>
            <a:r>
              <a:rPr lang="fr-CH" b="1" dirty="0" smtClean="0"/>
              <a:t> a </a:t>
            </a:r>
            <a:r>
              <a:rPr lang="fr-CH" b="1" dirty="0" err="1" smtClean="0"/>
              <a:t>huge</a:t>
            </a:r>
            <a:r>
              <a:rPr lang="fr-CH" b="1" dirty="0" smtClean="0"/>
              <a:t> challenge for the </a:t>
            </a:r>
            <a:r>
              <a:rPr lang="fr-CH" b="1" dirty="0" err="1" smtClean="0"/>
              <a:t>theoretical</a:t>
            </a:r>
            <a:r>
              <a:rPr lang="fr-CH" b="1" dirty="0" smtClean="0"/>
              <a:t> </a:t>
            </a:r>
            <a:r>
              <a:rPr lang="fr-CH" b="1" dirty="0" err="1" smtClean="0"/>
              <a:t>community</a:t>
            </a:r>
            <a:r>
              <a:rPr lang="fr-CH" b="1" dirty="0" smtClean="0"/>
              <a:t>! </a:t>
            </a:r>
          </a:p>
          <a:p>
            <a:endParaRPr lang="fr-CH" dirty="0"/>
          </a:p>
          <a:p>
            <a:r>
              <a:rPr lang="fr-CH" dirty="0" smtClean="0"/>
              <a:t>QED</a:t>
            </a:r>
          </a:p>
          <a:p>
            <a:r>
              <a:rPr lang="fr-CH" dirty="0" smtClean="0"/>
              <a:t>QCD (incl. quark masses)</a:t>
            </a:r>
            <a:br>
              <a:rPr lang="fr-CH" dirty="0" smtClean="0"/>
            </a:br>
            <a:r>
              <a:rPr lang="fr-CH" dirty="0" smtClean="0"/>
              <a:t>EW</a:t>
            </a:r>
          </a:p>
          <a:p>
            <a:r>
              <a:rPr lang="fr-CH" dirty="0" smtClean="0"/>
              <a:t>Multi-</a:t>
            </a:r>
            <a:r>
              <a:rPr lang="fr-CH" dirty="0" err="1" smtClean="0"/>
              <a:t>loop</a:t>
            </a:r>
            <a:r>
              <a:rPr lang="fr-CH" dirty="0" smtClean="0"/>
              <a:t> </a:t>
            </a:r>
            <a:r>
              <a:rPr lang="fr-CH" dirty="0" err="1" smtClean="0"/>
              <a:t>calculations</a:t>
            </a:r>
            <a:r>
              <a:rPr lang="fr-CH" dirty="0" smtClean="0"/>
              <a:t> and exponentiation</a:t>
            </a:r>
          </a:p>
          <a:p>
            <a:endParaRPr lang="fr-CH" dirty="0"/>
          </a:p>
          <a:p>
            <a:r>
              <a:rPr lang="fr-CH" b="1" dirty="0" smtClean="0"/>
              <a:t>THIS IS EXPLICITELY INSCRIBED IN THE ESPP SUBMISSIONS AS CRITICAL CHALLENGE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82449"/>
            <a:ext cx="8928992" cy="119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499992" y="4657700"/>
            <a:ext cx="259228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14449" y="97194"/>
            <a:ext cx="3971087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3200" b="1" dirty="0" err="1">
                <a:solidFill>
                  <a:prstClr val="black"/>
                </a:solidFill>
              </a:rPr>
              <a:t>Theoretical</a:t>
            </a:r>
            <a:r>
              <a:rPr lang="fr-CH" sz="3200" b="1" dirty="0">
                <a:solidFill>
                  <a:prstClr val="black"/>
                </a:solidFill>
              </a:rPr>
              <a:t>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016" y="-22820"/>
            <a:ext cx="9324528" cy="573782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11" y="3093801"/>
            <a:ext cx="3854080" cy="11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6057" y="412136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i="1" dirty="0" smtClean="0">
                <a:latin typeface="+mn-lt"/>
              </a:rPr>
              <a:t>Nima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8212" y="5160968"/>
            <a:ext cx="8506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>
                <a:solidFill>
                  <a:schemeClr val="bg1"/>
                </a:solidFill>
                <a:latin typeface="+mn-lt"/>
              </a:rPr>
              <a:t>At </a:t>
            </a:r>
            <a:r>
              <a:rPr lang="fr-CH" sz="3600" dirty="0" err="1" smtClean="0">
                <a:solidFill>
                  <a:schemeClr val="bg1"/>
                </a:solidFill>
                <a:latin typeface="+mn-lt"/>
              </a:rPr>
              <a:t>higher</a:t>
            </a:r>
            <a:r>
              <a:rPr lang="fr-CH" sz="3600" dirty="0" smtClean="0">
                <a:solidFill>
                  <a:schemeClr val="bg1"/>
                </a:solidFill>
                <a:latin typeface="+mn-lt"/>
              </a:rPr>
              <a:t> masses --  or at </a:t>
            </a:r>
            <a:r>
              <a:rPr lang="fr-CH" sz="3600" dirty="0" err="1" smtClean="0">
                <a:solidFill>
                  <a:schemeClr val="bg1"/>
                </a:solidFill>
                <a:latin typeface="+mn-lt"/>
              </a:rPr>
              <a:t>smaller</a:t>
            </a:r>
            <a:r>
              <a:rPr lang="fr-CH" sz="3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3600" dirty="0" err="1" smtClean="0">
                <a:solidFill>
                  <a:schemeClr val="bg1"/>
                </a:solidFill>
                <a:latin typeface="+mn-lt"/>
              </a:rPr>
              <a:t>couplings</a:t>
            </a:r>
            <a:r>
              <a:rPr lang="fr-CH" sz="3600" dirty="0" smtClean="0">
                <a:solidFill>
                  <a:schemeClr val="bg1"/>
                </a:solidFill>
                <a:latin typeface="+mn-lt"/>
              </a:rPr>
              <a:t>?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B56F9-FA3A-4864-A399-B8F837C5BA95}" type="datetime1">
              <a:rPr lang="fr-CH" smtClean="0"/>
              <a:t>15.04.2019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5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E7F4-822B-4E64-B463-D06076580516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54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910167"/>
            <a:ext cx="8864600" cy="389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75" y="51283"/>
            <a:ext cx="8468472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Dark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Matter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exists</a:t>
            </a:r>
            <a:r>
              <a:rPr lang="fr-CH" sz="2400" b="1" dirty="0" smtClean="0"/>
              <a:t>. </a:t>
            </a:r>
            <a:r>
              <a:rPr lang="fr-CH" sz="2400" dirty="0" smtClean="0"/>
              <a:t>It </a:t>
            </a:r>
            <a:r>
              <a:rPr lang="fr-CH" sz="2400" dirty="0" err="1" smtClean="0"/>
              <a:t>is</a:t>
            </a:r>
            <a:r>
              <a:rPr lang="fr-CH" sz="2400" dirty="0" smtClean="0"/>
              <a:t> made of </a:t>
            </a:r>
            <a:r>
              <a:rPr lang="fr-CH" sz="2400" dirty="0" err="1" smtClean="0"/>
              <a:t>very</a:t>
            </a:r>
            <a:r>
              <a:rPr lang="fr-CH" sz="2400" dirty="0" smtClean="0"/>
              <a:t> long </a:t>
            </a:r>
            <a:r>
              <a:rPr lang="fr-CH" sz="2400" dirty="0" err="1" smtClean="0"/>
              <a:t>lived</a:t>
            </a:r>
            <a:r>
              <a:rPr lang="fr-CH" sz="2400" dirty="0" smtClean="0"/>
              <a:t> </a:t>
            </a:r>
            <a:r>
              <a:rPr lang="fr-CH" sz="2400" dirty="0" err="1" smtClean="0"/>
              <a:t>neutral</a:t>
            </a:r>
            <a:r>
              <a:rPr lang="fr-CH" sz="2400" dirty="0" smtClean="0"/>
              <a:t> </a:t>
            </a:r>
            <a:r>
              <a:rPr lang="fr-CH" sz="2400" dirty="0" err="1" smtClean="0"/>
              <a:t>particle</a:t>
            </a:r>
            <a:r>
              <a:rPr lang="fr-CH" sz="2400" dirty="0" smtClean="0"/>
              <a:t>(s).</a:t>
            </a:r>
          </a:p>
          <a:p>
            <a:pPr algn="ctr"/>
            <a:r>
              <a:rPr lang="fr-CH" sz="2400" dirty="0" smtClean="0"/>
              <a:t>  </a:t>
            </a:r>
            <a:r>
              <a:rPr lang="fr-CH" sz="2400" b="1" u="sng" dirty="0"/>
              <a:t>P</a:t>
            </a:r>
            <a:r>
              <a:rPr lang="fr-CH" sz="2400" b="1" u="sng" dirty="0" smtClean="0"/>
              <a:t>lausible candidates:</a:t>
            </a:r>
            <a:endParaRPr lang="en-GB" sz="24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6891479" y="928092"/>
            <a:ext cx="2063129" cy="9233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9933"/>
                </a:solidFill>
                <a:latin typeface="Rockwell" panose="02060603020205020403" pitchFamily="18" charset="0"/>
              </a:rPr>
              <a:t>indirect </a:t>
            </a:r>
            <a:r>
              <a:rPr lang="fr-CH" dirty="0" err="1" smtClean="0">
                <a:solidFill>
                  <a:srgbClr val="FF9933"/>
                </a:solidFill>
                <a:latin typeface="Rockwell" panose="02060603020205020403" pitchFamily="18" charset="0"/>
              </a:rPr>
              <a:t>detection</a:t>
            </a:r>
            <a:endParaRPr lang="fr-CH" dirty="0" smtClean="0">
              <a:solidFill>
                <a:srgbClr val="FF9933"/>
              </a:solidFill>
              <a:latin typeface="Rockwell" panose="02060603020205020403" pitchFamily="18" charset="0"/>
            </a:endParaRPr>
          </a:p>
          <a:p>
            <a:r>
              <a:rPr lang="fr-CH" dirty="0">
                <a:solidFill>
                  <a:srgbClr val="92D050"/>
                </a:solidFill>
                <a:latin typeface="Rockwell" panose="02060603020205020403" pitchFamily="18" charset="0"/>
              </a:rPr>
              <a:t>direct </a:t>
            </a:r>
            <a:r>
              <a:rPr lang="fr-CH" dirty="0" err="1" smtClean="0">
                <a:solidFill>
                  <a:srgbClr val="92D050"/>
                </a:solidFill>
                <a:latin typeface="Rockwell" panose="02060603020205020403" pitchFamily="18" charset="0"/>
              </a:rPr>
              <a:t>detection</a:t>
            </a:r>
            <a:endParaRPr lang="fr-CH" dirty="0" smtClean="0">
              <a:solidFill>
                <a:srgbClr val="92D050"/>
              </a:solidFill>
              <a:latin typeface="Rockwell" panose="02060603020205020403" pitchFamily="18" charset="0"/>
            </a:endParaRPr>
          </a:p>
          <a:p>
            <a:r>
              <a:rPr lang="fr-CH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Particle</a:t>
            </a:r>
            <a:r>
              <a:rPr lang="fr-CH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fr-CH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physics</a:t>
            </a:r>
            <a:r>
              <a:rPr lang="fr-CH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 </a:t>
            </a:r>
            <a:endParaRPr lang="en-GB" b="1" i="1" dirty="0">
              <a:solidFill>
                <a:schemeClr val="accent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312813"/>
            <a:ext cx="1873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sterile</a:t>
            </a:r>
            <a:r>
              <a:rPr lang="fr-CH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fr-CH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neutrino</a:t>
            </a:r>
            <a:endParaRPr lang="en-GB" b="1" i="1" dirty="0">
              <a:solidFill>
                <a:schemeClr val="accent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1" y="2257433"/>
            <a:ext cx="192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UL </a:t>
            </a:r>
            <a:r>
              <a:rPr lang="fr-CH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scalar</a:t>
            </a:r>
            <a:r>
              <a:rPr lang="fr-CH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, </a:t>
            </a:r>
            <a:r>
              <a:rPr lang="fr-CH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axion</a:t>
            </a:r>
            <a:endParaRPr lang="en-GB" b="1" i="1" dirty="0">
              <a:solidFill>
                <a:schemeClr val="accent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1" y="1974298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Rockwell" panose="02060603020205020403" pitchFamily="18" charset="0"/>
              </a:rPr>
              <a:t>WIMP</a:t>
            </a:r>
            <a:endParaRPr lang="en-GB" b="1" i="1" dirty="0">
              <a:solidFill>
                <a:schemeClr val="accent2">
                  <a:lumMod val="60000"/>
                  <a:lumOff val="4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4957733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>
                <a:solidFill>
                  <a:srgbClr val="2B4C14"/>
                </a:solidFill>
              </a:rPr>
              <a:t>Cirelli</a:t>
            </a:r>
            <a:endParaRPr lang="en-GB" i="1" dirty="0">
              <a:solidFill>
                <a:srgbClr val="2B4C14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96212" y="2703612"/>
            <a:ext cx="4351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Systematic Errors on the Centre-of-mass </a:t>
            </a:r>
            <a:r>
              <a:rPr lang="en-GB" dirty="0" err="1"/>
              <a:t>Ene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396212" y="2703612"/>
            <a:ext cx="4351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Systematic Errors on the Centre-of-mass </a:t>
            </a:r>
            <a:r>
              <a:rPr lang="en-GB" dirty="0" err="1"/>
              <a:t>Ene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396212" y="2703612"/>
            <a:ext cx="4351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Systematic Errors on the Centre-of-mass </a:t>
            </a:r>
            <a:r>
              <a:rPr lang="en-GB" dirty="0" err="1"/>
              <a:t>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6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55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66"/>
          <a:stretch/>
        </p:blipFill>
        <p:spPr bwMode="auto">
          <a:xfrm>
            <a:off x="3043805" y="523973"/>
            <a:ext cx="7404100" cy="346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19761" y="209463"/>
            <a:ext cx="278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/>
              <a:t> </a:t>
            </a:r>
            <a:r>
              <a:rPr lang="fr-CH" dirty="0" smtClean="0"/>
              <a:t>Z  </a:t>
            </a:r>
            <a:r>
              <a:rPr lang="fr-CH" dirty="0" err="1" smtClean="0"/>
              <a:t>Axion-like</a:t>
            </a:r>
            <a:r>
              <a:rPr lang="fr-CH" dirty="0" smtClean="0"/>
              <a:t> </a:t>
            </a:r>
            <a:r>
              <a:rPr lang="fr-CH" dirty="0" err="1" smtClean="0"/>
              <a:t>particle</a:t>
            </a: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594982"/>
            <a:ext cx="4752528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7" y="277213"/>
            <a:ext cx="353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DM </a:t>
            </a:r>
            <a:r>
              <a:rPr lang="fr-CH" dirty="0" err="1" smtClean="0"/>
              <a:t>neutralino</a:t>
            </a:r>
            <a:r>
              <a:rPr lang="fr-CH" dirty="0" smtClean="0"/>
              <a:t> </a:t>
            </a:r>
            <a:r>
              <a:rPr lang="fr-CH" dirty="0" err="1" smtClean="0"/>
              <a:t>search</a:t>
            </a:r>
            <a:r>
              <a:rPr lang="fr-CH" dirty="0" smtClean="0"/>
              <a:t> at the FCC-</a:t>
            </a:r>
            <a:r>
              <a:rPr lang="fr-CH" dirty="0" err="1" smtClean="0"/>
              <a:t>hh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1490" y="4057634"/>
            <a:ext cx="4973606" cy="646331"/>
          </a:xfrm>
          <a:prstGeom prst="rect">
            <a:avLst/>
          </a:prstGeom>
          <a:solidFill>
            <a:srgbClr val="FFAB57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“FCC-</a:t>
            </a:r>
            <a:r>
              <a:rPr lang="en-GB" b="1" dirty="0" err="1" smtClean="0"/>
              <a:t>hh</a:t>
            </a:r>
            <a:r>
              <a:rPr lang="en-GB" b="1" dirty="0" smtClean="0"/>
              <a:t> </a:t>
            </a:r>
            <a:r>
              <a:rPr lang="en-GB" b="1" dirty="0"/>
              <a:t>covers the full mass range for the </a:t>
            </a:r>
            <a:endParaRPr lang="en-GB" b="1" dirty="0" smtClean="0"/>
          </a:p>
          <a:p>
            <a:r>
              <a:rPr lang="en-GB" b="1" dirty="0" smtClean="0"/>
              <a:t>discovery </a:t>
            </a:r>
            <a:r>
              <a:rPr lang="en-GB" b="1" dirty="0"/>
              <a:t>of these WIMP Dark Matter </a:t>
            </a:r>
            <a:r>
              <a:rPr lang="en-GB" b="1" dirty="0" smtClean="0"/>
              <a:t>candidates”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812361" y="2395352"/>
            <a:ext cx="822661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fr-CH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5028" y="4177647"/>
            <a:ext cx="3890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Symbol"/>
              </a:rPr>
              <a:t></a:t>
            </a:r>
            <a:r>
              <a:rPr lang="en-GB" dirty="0" smtClean="0"/>
              <a:t>a  with  a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>
                <a:sym typeface="Symbol"/>
              </a:rPr>
              <a:t>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(solid </a:t>
            </a:r>
            <a:r>
              <a:rPr lang="en-GB" dirty="0"/>
              <a:t>lines) </a:t>
            </a:r>
            <a:endParaRPr lang="en-GB" dirty="0" smtClean="0"/>
          </a:p>
          <a:p>
            <a:r>
              <a:rPr lang="en-GB" dirty="0" smtClean="0"/>
              <a:t>Run-2 </a:t>
            </a:r>
            <a:r>
              <a:rPr lang="en-GB" dirty="0"/>
              <a:t>of the LHC with 300 </a:t>
            </a:r>
            <a:r>
              <a:rPr lang="en-GB" dirty="0" smtClean="0"/>
              <a:t>fb</a:t>
            </a:r>
            <a:r>
              <a:rPr lang="en-GB" baseline="30000" dirty="0" smtClean="0"/>
              <a:t>-1</a:t>
            </a:r>
            <a:r>
              <a:rPr lang="en-GB" dirty="0" smtClean="0"/>
              <a:t> (dashed)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171952" y="1777380"/>
            <a:ext cx="1444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324352" y="1904380"/>
            <a:ext cx="1444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44184" y="1623492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LHC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283968" y="5077747"/>
            <a:ext cx="4845814" cy="646331"/>
          </a:xfrm>
          <a:prstGeom prst="rect">
            <a:avLst/>
          </a:prstGeom>
          <a:solidFill>
            <a:srgbClr val="FFAB57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CH" dirty="0" smtClean="0"/>
              <a:t>«The </a:t>
            </a:r>
            <a:r>
              <a:rPr lang="fr-CH" dirty="0"/>
              <a:t>Z </a:t>
            </a:r>
            <a:r>
              <a:rPr lang="fr-CH" dirty="0" err="1"/>
              <a:t>run</a:t>
            </a:r>
            <a:r>
              <a:rPr lang="fr-CH" dirty="0"/>
              <a:t> of FCC-</a:t>
            </a:r>
            <a:r>
              <a:rPr lang="fr-CH" dirty="0" err="1"/>
              <a:t>ee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particularly</a:t>
            </a:r>
            <a:r>
              <a:rPr lang="fr-CH" dirty="0"/>
              <a:t> fertile for </a:t>
            </a:r>
          </a:p>
          <a:p>
            <a:r>
              <a:rPr lang="fr-CH" dirty="0" err="1"/>
              <a:t>discovery</a:t>
            </a:r>
            <a:r>
              <a:rPr lang="fr-CH" dirty="0"/>
              <a:t> of </a:t>
            </a:r>
            <a:r>
              <a:rPr lang="fr-CH" dirty="0" err="1"/>
              <a:t>particles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small</a:t>
            </a:r>
            <a:r>
              <a:rPr lang="fr-CH" dirty="0"/>
              <a:t> </a:t>
            </a:r>
            <a:r>
              <a:rPr lang="fr-CH" dirty="0" err="1"/>
              <a:t>couplings</a:t>
            </a:r>
            <a:r>
              <a:rPr lang="fr-CH" dirty="0"/>
              <a:t>»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86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7301"/>
            <a:ext cx="4481986" cy="2645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5029" y="511629"/>
            <a:ext cx="6138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>
                <a:latin typeface="+mn-lt"/>
              </a:rPr>
              <a:t>at least 3 </a:t>
            </a:r>
            <a:r>
              <a:rPr lang="fr-CH" sz="3600" dirty="0" err="1" smtClean="0">
                <a:latin typeface="+mn-lt"/>
              </a:rPr>
              <a:t>pieces</a:t>
            </a:r>
            <a:r>
              <a:rPr lang="fr-CH" sz="3600" dirty="0" smtClean="0">
                <a:latin typeface="+mn-lt"/>
              </a:rPr>
              <a:t> are </a:t>
            </a:r>
            <a:r>
              <a:rPr lang="fr-CH" sz="3600" dirty="0" err="1" smtClean="0">
                <a:latin typeface="+mn-lt"/>
              </a:rPr>
              <a:t>still</a:t>
            </a:r>
            <a:r>
              <a:rPr lang="fr-CH" sz="3600" dirty="0" smtClean="0">
                <a:latin typeface="+mn-lt"/>
              </a:rPr>
              <a:t> </a:t>
            </a:r>
            <a:r>
              <a:rPr lang="fr-CH" sz="3600" dirty="0" err="1" smtClean="0">
                <a:latin typeface="+mn-lt"/>
              </a:rPr>
              <a:t>missing</a:t>
            </a:r>
            <a:endParaRPr lang="fr-CH" sz="3600" dirty="0" smtClean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374" y="3793604"/>
            <a:ext cx="8435066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dirty="0" err="1">
                <a:latin typeface="+mn-lt"/>
              </a:rPr>
              <a:t>S</a:t>
            </a:r>
            <a:r>
              <a:rPr lang="fr-CH" sz="2400" dirty="0" err="1" smtClean="0">
                <a:latin typeface="+mn-lt"/>
              </a:rPr>
              <a:t>ince</a:t>
            </a:r>
            <a:r>
              <a:rPr lang="fr-CH" sz="2400" dirty="0" smtClean="0">
                <a:latin typeface="+mn-lt"/>
              </a:rPr>
              <a:t> 1998 </a:t>
            </a:r>
            <a:r>
              <a:rPr lang="fr-CH" sz="2400" dirty="0" err="1" smtClean="0">
                <a:latin typeface="+mn-lt"/>
              </a:rPr>
              <a:t>it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is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established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that</a:t>
            </a:r>
            <a:r>
              <a:rPr lang="fr-CH" sz="2400" dirty="0" smtClean="0">
                <a:latin typeface="+mn-lt"/>
              </a:rPr>
              <a:t> neutrinos have mass (oscillations)</a:t>
            </a:r>
          </a:p>
          <a:p>
            <a:r>
              <a:rPr lang="fr-CH" sz="2400" dirty="0" smtClean="0">
                <a:latin typeface="+mn-lt"/>
              </a:rPr>
              <a:t>and </a:t>
            </a:r>
            <a:r>
              <a:rPr lang="fr-CH" sz="2400" dirty="0" err="1" smtClean="0">
                <a:latin typeface="+mn-lt"/>
              </a:rPr>
              <a:t>this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very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probably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implies</a:t>
            </a:r>
            <a:r>
              <a:rPr lang="fr-CH" sz="2400" dirty="0" smtClean="0">
                <a:latin typeface="+mn-lt"/>
              </a:rPr>
              <a:t> new </a:t>
            </a:r>
            <a:r>
              <a:rPr lang="fr-CH" sz="2400" dirty="0" err="1" smtClean="0">
                <a:latin typeface="+mn-lt"/>
              </a:rPr>
              <a:t>degrees</a:t>
            </a:r>
            <a:r>
              <a:rPr lang="fr-CH" sz="2400" dirty="0" smtClean="0">
                <a:latin typeface="+mn-lt"/>
              </a:rPr>
              <a:t> of </a:t>
            </a:r>
            <a:r>
              <a:rPr lang="fr-CH" sz="2400" dirty="0" err="1" smtClean="0">
                <a:latin typeface="+mn-lt"/>
              </a:rPr>
              <a:t>freedom</a:t>
            </a:r>
            <a:endParaRPr lang="fr-CH" sz="2400" dirty="0" smtClean="0">
              <a:latin typeface="+mn-lt"/>
            </a:endParaRPr>
          </a:p>
          <a:p>
            <a:r>
              <a:rPr lang="fr-CH" sz="240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 «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sterile</a:t>
            </a:r>
            <a:r>
              <a:rPr lang="fr-CH" sz="240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»,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very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small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coupling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to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known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particles</a:t>
            </a:r>
            <a:endParaRPr lang="fr-CH" sz="2400" dirty="0" smtClean="0">
              <a:solidFill>
                <a:srgbClr val="0000FF"/>
              </a:solidFill>
              <a:latin typeface="+mn-lt"/>
            </a:endParaRPr>
          </a:p>
          <a:p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completely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unknown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masses (eV to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ZeV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),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nearly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impossile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to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find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. </a:t>
            </a:r>
          </a:p>
          <a:p>
            <a:r>
              <a:rPr lang="fr-CH" sz="2400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             .... but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could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perhaps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400" dirty="0" err="1" smtClean="0">
                <a:solidFill>
                  <a:srgbClr val="0000FF"/>
                </a:solidFill>
                <a:latin typeface="+mn-lt"/>
              </a:rPr>
              <a:t>explain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all: DM, BAU,</a:t>
            </a:r>
            <a:r>
              <a:rPr lang="fr-CH" sz="2400" dirty="0" smtClean="0">
                <a:solidFill>
                  <a:srgbClr val="0000FF"/>
                </a:solidFill>
                <a:latin typeface="+mn-lt"/>
                <a:sym typeface="Symbol"/>
              </a:rPr>
              <a:t>-masses</a:t>
            </a:r>
            <a:r>
              <a:rPr lang="fr-CH" sz="2400" dirty="0" smtClean="0">
                <a:solidFill>
                  <a:srgbClr val="0000FF"/>
                </a:solidFill>
                <a:latin typeface="+mn-lt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184" y="1117307"/>
            <a:ext cx="4459829" cy="255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5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3C0C-6477-4E93-AEEE-5F42AED60A29}" type="datetime1">
              <a:rPr lang="fr-CH" smtClean="0"/>
              <a:t>15.04.2019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 FCC CDR presentation   Outlook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57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5"/>
          <a:stretch/>
        </p:blipFill>
        <p:spPr bwMode="auto">
          <a:xfrm>
            <a:off x="70397" y="1"/>
            <a:ext cx="3709515" cy="23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805" y="2471433"/>
            <a:ext cx="3760699" cy="254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0" y="2343664"/>
                <a:ext cx="5292080" cy="289010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b="1" u="sng" dirty="0" smtClean="0"/>
                  <a:t>FCC-</a:t>
                </a:r>
                <a:r>
                  <a:rPr lang="fr-CH" b="1" u="sng" dirty="0" err="1" smtClean="0"/>
                  <a:t>ee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</a:p>
              <a:p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-- EWPO : </a:t>
                </a:r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</a:rPr>
                  <a:t>sensitivity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10</a:t>
                </a:r>
                <a:r>
                  <a:rPr lang="fr-CH" b="1" baseline="30000" dirty="0" smtClean="0">
                    <a:solidFill>
                      <a:schemeClr val="tx2">
                        <a:lumMod val="75000"/>
                      </a:schemeClr>
                    </a:solidFill>
                  </a:rPr>
                  <a:t>-5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up to </a:t>
                </a:r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</a:rPr>
                  <a:t>very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high masses</a:t>
                </a:r>
              </a:p>
              <a:p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-- high </a:t>
                </a:r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</a:rPr>
                  <a:t>sensitivity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to single N</a:t>
                </a:r>
                <a:r>
                  <a:rPr lang="fr-CH" b="1" dirty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( 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 i="1" baseline="-2500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fr-CH" b="1" baseline="30000" dirty="0">
                    <a:solidFill>
                      <a:srgbClr val="0070C0"/>
                    </a:solidFill>
                    <a:sym typeface="Symbol"/>
                  </a:rPr>
                  <a:t></a:t>
                </a:r>
                <a:r>
                  <a:rPr lang="fr-CH" b="1" baseline="30000" dirty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fr-CH" b="1" dirty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W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)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in Z </a:t>
                </a:r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</a:rPr>
                  <a:t>decay</a:t>
                </a:r>
                <a:endParaRPr lang="fr-CH" b="1" dirty="0" smtClean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fr-CH" b="1" u="sng" dirty="0" smtClean="0"/>
                  <a:t>FCC-</a:t>
                </a:r>
                <a:r>
                  <a:rPr lang="fr-CH" b="1" u="sng" dirty="0" err="1" smtClean="0"/>
                  <a:t>hh</a:t>
                </a:r>
                <a:endParaRPr lang="fr-CH" b="1" u="sng" dirty="0" smtClean="0"/>
              </a:p>
              <a:p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-- production in W-&gt; 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 b="0" i="1" baseline="-25000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fr-CH" b="1" baseline="30000" dirty="0">
                    <a:solidFill>
                      <a:srgbClr val="FF0000"/>
                    </a:solidFill>
                    <a:sym typeface="Symbol"/>
                  </a:rPr>
                  <a:t>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+ N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(</a:t>
                </a:r>
                <a:r>
                  <a:rPr lang="fr-CH" b="1" dirty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 b="0" i="1" baseline="-25000" smtClean="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fr-CH" b="1" baseline="30000" dirty="0" smtClean="0">
                    <a:solidFill>
                      <a:srgbClr val="0070C0"/>
                    </a:solidFill>
                    <a:sym typeface="Symbol"/>
                  </a:rPr>
                  <a:t></a:t>
                </a:r>
                <a:r>
                  <a:rPr lang="fr-CH" b="1" baseline="30000" dirty="0" smtClean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W</a:t>
                </a:r>
                <a:r>
                  <a:rPr lang="fr-CH" b="1" dirty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) </a:t>
                </a:r>
                <a:r>
                  <a:rPr lang="fr-CH" b="1" dirty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(LNV+LFV)</a:t>
                </a:r>
                <a:endParaRPr lang="fr-CH" b="1" dirty="0" smtClean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</a:rPr>
                  <a:t>with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initial and final  lepton charge and </a:t>
                </a:r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</a:rPr>
                  <a:t>flavour</a:t>
                </a:r>
                <a:endParaRPr lang="fr-CH" b="1" dirty="0" smtClean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r>
                  <a:rPr lang="fr-CH" b="1" u="sng" dirty="0" smtClean="0"/>
                  <a:t>FCC e-p</a:t>
                </a:r>
              </a:p>
              <a:p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-- production in CC e</a:t>
                </a:r>
                <a:r>
                  <a:rPr lang="fr-CH" b="1" baseline="30000" dirty="0" smtClean="0">
                    <a:solidFill>
                      <a:srgbClr val="FF0000"/>
                    </a:solidFill>
                    <a:sym typeface="Symbol"/>
                  </a:rPr>
                  <a:t>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p 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X N( 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fr-CH" b="1" baseline="30000" dirty="0" smtClean="0">
                    <a:solidFill>
                      <a:srgbClr val="0070C0"/>
                    </a:solidFill>
                    <a:sym typeface="Symbol"/>
                  </a:rPr>
                  <a:t></a:t>
                </a:r>
                <a:r>
                  <a:rPr lang="fr-CH" b="1" dirty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W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) high mass</a:t>
                </a:r>
              </a:p>
              <a:p>
                <a:r>
                  <a:rPr lang="fr-CH" b="1" u="sng" dirty="0" err="1" smtClean="0">
                    <a:sym typeface="Symbol"/>
                  </a:rPr>
                  <a:t>Complementarity</a:t>
                </a:r>
                <a:r>
                  <a:rPr lang="fr-CH" b="1" u="sng" dirty="0" smtClean="0">
                    <a:sym typeface="Symbol"/>
                  </a:rPr>
                  <a:t>: </a:t>
                </a:r>
              </a:p>
              <a:p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discovery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 + </a:t>
                </a:r>
                <a:r>
                  <a:rPr lang="fr-CH" b="1" dirty="0" err="1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studies</a:t>
                </a:r>
                <a:r>
                  <a:rPr lang="fr-CH" b="1" dirty="0" smtClean="0">
                    <a:solidFill>
                      <a:schemeClr val="tx2">
                        <a:lumMod val="75000"/>
                      </a:schemeClr>
                    </a:solidFill>
                    <a:sym typeface="Symbol"/>
                  </a:rPr>
                  <a:t> of FNV and LFV!</a:t>
                </a:r>
                <a:endParaRPr lang="en-GB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43664"/>
                <a:ext cx="5292080" cy="2890100"/>
              </a:xfrm>
              <a:prstGeom prst="rect">
                <a:avLst/>
              </a:prstGeom>
              <a:blipFill rotWithShape="1">
                <a:blip r:embed="rId4"/>
                <a:stretch>
                  <a:fillRect l="-922" t="-1053" b="-1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1057300"/>
            <a:ext cx="3692973" cy="14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25289" y="1640420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(*)</a:t>
            </a:r>
            <a:endParaRPr lang="fr-CH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83929" y="115898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</a:t>
            </a:r>
            <a:endParaRPr lang="fr-CH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12809" y="1666811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endParaRPr lang="fr-CH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476017" y="1162703"/>
                <a:ext cx="722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0" dirty="0" smtClean="0">
                    <a:ea typeface="Cambria Math"/>
                  </a:rPr>
                  <a:t>or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fr-CH" b="1" baseline="30000" dirty="0" smtClean="0">
                    <a:solidFill>
                      <a:srgbClr val="FF0000"/>
                    </a:solidFill>
                    <a:sym typeface="Symbol"/>
                  </a:rPr>
                  <a:t></a:t>
                </a:r>
                <a:r>
                  <a:rPr lang="fr-CH" dirty="0" smtClean="0">
                    <a:sym typeface="Symbol"/>
                  </a:rPr>
                  <a:t></a:t>
                </a:r>
                <a:endParaRPr lang="en-GB" baseline="30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6017" y="1395243"/>
                <a:ext cx="722570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6723" t="-6604" r="-7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6" t="13162"/>
          <a:stretch/>
        </p:blipFill>
        <p:spPr bwMode="auto">
          <a:xfrm>
            <a:off x="6156176" y="90386"/>
            <a:ext cx="2232248" cy="1163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00620" y="723392"/>
            <a:ext cx="996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Z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932041" y="1783767"/>
            <a:ext cx="84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hh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5153045"/>
            <a:ext cx="903373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i="1" dirty="0"/>
              <a:t>M</a:t>
            </a:r>
            <a:r>
              <a:rPr lang="en-GB" sz="1600" i="1" dirty="0" smtClean="0"/>
              <a:t>assive </a:t>
            </a:r>
            <a:r>
              <a:rPr lang="en-GB" sz="1600" i="1" dirty="0"/>
              <a:t>neutrino mechanisms for generating the </a:t>
            </a:r>
            <a:r>
              <a:rPr lang="en-GB" sz="1600" i="1" dirty="0" smtClean="0"/>
              <a:t>matter-antimatter </a:t>
            </a:r>
            <a:r>
              <a:rPr lang="en-GB" sz="1600" i="1" dirty="0" smtClean="0"/>
              <a:t>asymmetry </a:t>
            </a:r>
            <a:r>
              <a:rPr lang="en-GB" sz="1600" i="1" dirty="0"/>
              <a:t>in the Universe should be a central consideration in the selection </a:t>
            </a:r>
            <a:r>
              <a:rPr lang="en-GB" sz="1600" i="1" dirty="0" smtClean="0"/>
              <a:t>and design </a:t>
            </a:r>
            <a:r>
              <a:rPr lang="en-GB" sz="1600" i="1" dirty="0" smtClean="0"/>
              <a:t>of </a:t>
            </a:r>
            <a:r>
              <a:rPr lang="en-GB" sz="1600" i="1" dirty="0"/>
              <a:t>future colliders</a:t>
            </a:r>
            <a:r>
              <a:rPr lang="en-GB" sz="1600" i="1" dirty="0" smtClean="0"/>
              <a:t>. </a:t>
            </a:r>
            <a:r>
              <a:rPr lang="en-GB" sz="1600" i="1" dirty="0" smtClean="0">
                <a:solidFill>
                  <a:srgbClr val="008000"/>
                </a:solidFill>
              </a:rPr>
              <a:t>(neutrino </a:t>
            </a:r>
            <a:r>
              <a:rPr lang="en-GB" sz="1600" i="1" dirty="0" smtClean="0">
                <a:solidFill>
                  <a:srgbClr val="008000"/>
                </a:solidFill>
              </a:rPr>
              <a:t>town meeting report to </a:t>
            </a:r>
            <a:r>
              <a:rPr lang="en-GB" sz="1600" i="1" dirty="0" smtClean="0">
                <a:solidFill>
                  <a:srgbClr val="008000"/>
                </a:solidFill>
              </a:rPr>
              <a:t>ESPP</a:t>
            </a:r>
            <a:r>
              <a:rPr lang="en-GB" sz="1600" i="1" dirty="0" smtClean="0">
                <a:solidFill>
                  <a:srgbClr val="008000"/>
                </a:solidFill>
              </a:rPr>
              <a:t>)</a:t>
            </a:r>
            <a:endParaRPr lang="en-GB" sz="1600" i="1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1960" y="37187"/>
            <a:ext cx="22760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Heavy neutrinos</a:t>
            </a:r>
            <a:endParaRPr lang="en-GB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75835" y="3745356"/>
            <a:ext cx="1126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>
                <a:solidFill>
                  <a:schemeClr val="accent6">
                    <a:lumMod val="75000"/>
                  </a:schemeClr>
                </a:solidFill>
              </a:rPr>
              <a:t>Detached</a:t>
            </a:r>
            <a:r>
              <a:rPr lang="fr-CH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fr-CH" i="1" dirty="0" err="1" smtClean="0">
                <a:solidFill>
                  <a:schemeClr val="accent6">
                    <a:lumMod val="75000"/>
                  </a:schemeClr>
                </a:solidFill>
              </a:rPr>
              <a:t>vertices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03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35496" y="-67584"/>
            <a:ext cx="9144000" cy="1479675"/>
            <a:chOff x="-35496" y="-20538"/>
            <a:chExt cx="9144000" cy="1331707"/>
          </a:xfrm>
        </p:grpSpPr>
        <p:sp>
          <p:nvSpPr>
            <p:cNvPr id="4" name="TextBox 3"/>
            <p:cNvSpPr txBox="1"/>
            <p:nvPr/>
          </p:nvSpPr>
          <p:spPr>
            <a:xfrm>
              <a:off x="-35496" y="23124"/>
              <a:ext cx="9144000" cy="12880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2400" b="1" dirty="0" smtClean="0">
                  <a:solidFill>
                    <a:prstClr val="black"/>
                  </a:solidFill>
                </a:rPr>
                <a:t>FCC-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ee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>
                  <a:solidFill>
                    <a:prstClr val="black"/>
                  </a:solidFill>
                </a:rPr>
                <a:t>discovery</a:t>
              </a:r>
              <a:r>
                <a:rPr lang="fr-CH" sz="2400" b="1" dirty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potential</a:t>
              </a:r>
              <a:r>
                <a:rPr lang="fr-CH" sz="2400" b="1" dirty="0">
                  <a:solidFill>
                    <a:prstClr val="black"/>
                  </a:solidFill>
                </a:rPr>
                <a:t> and </a:t>
              </a:r>
              <a:r>
                <a:rPr lang="fr-CH" sz="2400" b="1" dirty="0" err="1">
                  <a:solidFill>
                    <a:prstClr val="black"/>
                  </a:solidFill>
                </a:rPr>
                <a:t>Highlights</a:t>
              </a:r>
              <a:r>
                <a:rPr lang="fr-CH" sz="2400" b="1" dirty="0">
                  <a:solidFill>
                    <a:prstClr val="black"/>
                  </a:solidFill>
                </a:rPr>
                <a:t> </a:t>
              </a:r>
              <a:endParaRPr lang="fr-CH" sz="600" b="1" dirty="0">
                <a:solidFill>
                  <a:prstClr val="black"/>
                </a:solidFill>
              </a:endParaRPr>
            </a:p>
            <a:p>
              <a:pPr algn="ctr"/>
              <a:endParaRPr lang="fr-CH" sz="2400" b="1" dirty="0" smtClean="0">
                <a:solidFill>
                  <a:prstClr val="black"/>
                </a:solidFill>
              </a:endParaRPr>
            </a:p>
            <a:p>
              <a:pPr algn="ctr"/>
              <a:endParaRPr lang="fr-CH" sz="24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700" b="1" dirty="0" smtClean="0">
                  <a:solidFill>
                    <a:prstClr val="black"/>
                  </a:solidFill>
                </a:rPr>
                <a:t> </a:t>
              </a:r>
              <a:endParaRPr lang="fr-CH" sz="700" b="1" dirty="0">
                <a:solidFill>
                  <a:prstClr val="black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" name="TextBox 2"/>
          <p:cNvSpPr txBox="1"/>
          <p:nvPr/>
        </p:nvSpPr>
        <p:spPr>
          <a:xfrm>
            <a:off x="80070" y="577247"/>
            <a:ext cx="9028434" cy="5909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Today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we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do not know how nature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will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surprise us. A 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few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things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that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FCC-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ee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could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discover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: </a:t>
            </a:r>
            <a:endParaRPr lang="fr-CH" b="1" i="1" dirty="0">
              <a:solidFill>
                <a:srgbClr val="9BBB59">
                  <a:lumMod val="75000"/>
                </a:srgb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EXPLORE  </a:t>
            </a:r>
            <a:r>
              <a:rPr lang="fr-CH" b="1" dirty="0" smtClean="0">
                <a:solidFill>
                  <a:prstClr val="black"/>
                </a:solidFill>
              </a:rPr>
              <a:t>10-100 </a:t>
            </a:r>
            <a:r>
              <a:rPr lang="fr-CH" b="1" dirty="0" err="1">
                <a:solidFill>
                  <a:prstClr val="black"/>
                </a:solidFill>
              </a:rPr>
              <a:t>TeV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energy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scale</a:t>
            </a:r>
            <a:r>
              <a:rPr lang="fr-CH" b="1" dirty="0">
                <a:solidFill>
                  <a:prstClr val="black"/>
                </a:solidFill>
              </a:rPr>
              <a:t> (and </a:t>
            </a:r>
            <a:r>
              <a:rPr lang="fr-CH" b="1" dirty="0" err="1">
                <a:solidFill>
                  <a:prstClr val="black"/>
                </a:solidFill>
              </a:rPr>
              <a:t>beyond</a:t>
            </a:r>
            <a:r>
              <a:rPr lang="fr-CH" b="1" dirty="0">
                <a:solidFill>
                  <a:prstClr val="black"/>
                </a:solidFill>
              </a:rPr>
              <a:t>) </a:t>
            </a:r>
            <a:r>
              <a:rPr lang="fr-CH" b="1" dirty="0" err="1">
                <a:solidFill>
                  <a:prstClr val="black"/>
                </a:solidFill>
              </a:rPr>
              <a:t>with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Precision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Measurements</a:t>
            </a:r>
            <a:r>
              <a:rPr lang="fr-CH" b="1" dirty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-- </a:t>
            </a:r>
            <a:r>
              <a:rPr lang="fr-CH" b="1" dirty="0">
                <a:solidFill>
                  <a:prstClr val="black"/>
                </a:solidFill>
              </a:rPr>
              <a:t>~</a:t>
            </a:r>
            <a:r>
              <a:rPr lang="fr-CH" b="1" dirty="0" smtClean="0">
                <a:solidFill>
                  <a:prstClr val="black"/>
                </a:solidFill>
              </a:rPr>
              <a:t>20-100 </a:t>
            </a:r>
            <a:r>
              <a:rPr lang="fr-CH" b="1" dirty="0" err="1">
                <a:solidFill>
                  <a:prstClr val="black"/>
                </a:solidFill>
              </a:rPr>
              <a:t>fold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improved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precision</a:t>
            </a:r>
            <a:r>
              <a:rPr lang="fr-CH" b="1" dirty="0">
                <a:solidFill>
                  <a:prstClr val="black"/>
                </a:solidFill>
              </a:rPr>
              <a:t> on </a:t>
            </a:r>
            <a:r>
              <a:rPr lang="fr-CH" b="1" dirty="0" err="1">
                <a:solidFill>
                  <a:prstClr val="black"/>
                </a:solidFill>
              </a:rPr>
              <a:t>many</a:t>
            </a:r>
            <a:r>
              <a:rPr lang="fr-CH" b="1" dirty="0">
                <a:solidFill>
                  <a:prstClr val="black"/>
                </a:solidFill>
              </a:rPr>
              <a:t> EW </a:t>
            </a:r>
            <a:r>
              <a:rPr lang="fr-CH" b="1" dirty="0" err="1">
                <a:solidFill>
                  <a:prstClr val="black"/>
                </a:solidFill>
              </a:rPr>
              <a:t>quantities</a:t>
            </a:r>
            <a:r>
              <a:rPr lang="fr-CH" b="1" dirty="0">
                <a:solidFill>
                  <a:prstClr val="black"/>
                </a:solidFill>
              </a:rPr>
              <a:t>    (</a:t>
            </a:r>
            <a:r>
              <a:rPr lang="fr-CH" b="1" dirty="0" err="1">
                <a:solidFill>
                  <a:prstClr val="black"/>
                </a:solidFill>
              </a:rPr>
              <a:t>equiv</a:t>
            </a:r>
            <a:r>
              <a:rPr lang="fr-CH" b="1" dirty="0">
                <a:solidFill>
                  <a:prstClr val="black"/>
                </a:solidFill>
              </a:rPr>
              <a:t>. to factor </a:t>
            </a:r>
            <a:r>
              <a:rPr lang="fr-CH" b="1" dirty="0" smtClean="0">
                <a:solidFill>
                  <a:prstClr val="black"/>
                </a:solidFill>
              </a:rPr>
              <a:t>5-10 </a:t>
            </a:r>
            <a:r>
              <a:rPr lang="fr-CH" b="1" dirty="0">
                <a:solidFill>
                  <a:prstClr val="black"/>
                </a:solidFill>
              </a:rPr>
              <a:t>in mass)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    </a:t>
            </a:r>
            <a:r>
              <a:rPr lang="fr-CH" b="1" dirty="0" err="1">
                <a:solidFill>
                  <a:prstClr val="black"/>
                </a:solidFill>
              </a:rPr>
              <a:t>m</a:t>
            </a:r>
            <a:r>
              <a:rPr lang="fr-CH" b="1" baseline="-25000" dirty="0" err="1">
                <a:solidFill>
                  <a:prstClr val="black"/>
                </a:solidFill>
              </a:rPr>
              <a:t>Z</a:t>
            </a:r>
            <a:r>
              <a:rPr lang="fr-CH" b="1" baseline="-25000" dirty="0">
                <a:solidFill>
                  <a:prstClr val="black"/>
                </a:solidFill>
              </a:rPr>
              <a:t>,</a:t>
            </a:r>
            <a:r>
              <a:rPr lang="fr-CH" b="1" dirty="0">
                <a:solidFill>
                  <a:prstClr val="black"/>
                </a:solidFill>
              </a:rPr>
              <a:t>  m</a:t>
            </a:r>
            <a:r>
              <a:rPr lang="fr-CH" b="1" baseline="-25000" dirty="0">
                <a:solidFill>
                  <a:prstClr val="black"/>
                </a:solidFill>
              </a:rPr>
              <a:t>W</a:t>
            </a:r>
            <a:r>
              <a:rPr lang="fr-CH" b="1" dirty="0">
                <a:solidFill>
                  <a:prstClr val="black"/>
                </a:solidFill>
              </a:rPr>
              <a:t>, </a:t>
            </a:r>
            <a:r>
              <a:rPr lang="fr-CH" b="1" dirty="0" err="1">
                <a:solidFill>
                  <a:prstClr val="black"/>
                </a:solidFill>
              </a:rPr>
              <a:t>m</a:t>
            </a:r>
            <a:r>
              <a:rPr lang="fr-CH" b="1" baseline="-25000" dirty="0" err="1">
                <a:solidFill>
                  <a:prstClr val="black"/>
                </a:solidFill>
              </a:rPr>
              <a:t>top</a:t>
            </a:r>
            <a:r>
              <a:rPr lang="fr-CH" b="1" dirty="0">
                <a:solidFill>
                  <a:prstClr val="black"/>
                </a:solidFill>
              </a:rPr>
              <a:t> , sin</a:t>
            </a:r>
            <a:r>
              <a:rPr lang="fr-CH" b="1" baseline="30000" dirty="0">
                <a:solidFill>
                  <a:prstClr val="black"/>
                </a:solidFill>
              </a:rPr>
              <a:t>2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</a:t>
            </a:r>
            <a:r>
              <a:rPr lang="fr-CH" b="1" baseline="-25000" dirty="0" err="1">
                <a:solidFill>
                  <a:prstClr val="black"/>
                </a:solidFill>
              </a:rPr>
              <a:t>w</a:t>
            </a:r>
            <a:r>
              <a:rPr lang="fr-CH" b="1" baseline="30000" dirty="0" err="1">
                <a:solidFill>
                  <a:prstClr val="black"/>
                </a:solidFill>
              </a:rPr>
              <a:t>eff</a:t>
            </a:r>
            <a:r>
              <a:rPr lang="fr-CH" b="1" dirty="0">
                <a:solidFill>
                  <a:prstClr val="black"/>
                </a:solidFill>
              </a:rPr>
              <a:t> , R</a:t>
            </a:r>
            <a:r>
              <a:rPr lang="fr-CH" b="1" baseline="-25000" dirty="0">
                <a:solidFill>
                  <a:prstClr val="black"/>
                </a:solidFill>
              </a:rPr>
              <a:t>b </a:t>
            </a:r>
            <a:r>
              <a:rPr lang="fr-CH" b="1" dirty="0">
                <a:solidFill>
                  <a:prstClr val="black"/>
                </a:solidFill>
              </a:rPr>
              <a:t>,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</a:t>
            </a:r>
            <a:r>
              <a:rPr lang="fr-CH" b="1" baseline="-25000" dirty="0">
                <a:solidFill>
                  <a:prstClr val="black"/>
                </a:solidFill>
                <a:sym typeface="Symbol"/>
              </a:rPr>
              <a:t>QED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(</a:t>
            </a:r>
            <a:r>
              <a:rPr lang="fr-CH" b="1" dirty="0" err="1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err="1">
                <a:solidFill>
                  <a:prstClr val="black"/>
                </a:solidFill>
                <a:sym typeface="Symbol"/>
              </a:rPr>
              <a:t>z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) </a:t>
            </a:r>
            <a:r>
              <a:rPr lang="fr-CH" b="1" baseline="-25000" dirty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(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err="1" smtClean="0">
                <a:solidFill>
                  <a:prstClr val="black"/>
                </a:solidFill>
                <a:sym typeface="Symbol"/>
              </a:rPr>
              <a:t>z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W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m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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), </a:t>
            </a:r>
            <a:r>
              <a:rPr lang="fr-CH" b="1" dirty="0" err="1">
                <a:solidFill>
                  <a:prstClr val="black"/>
                </a:solidFill>
                <a:sym typeface="Symbol"/>
              </a:rPr>
              <a:t>Higgs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and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top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quark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couplings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endParaRPr lang="fr-CH" b="1" dirty="0">
              <a:solidFill>
                <a:prstClr val="black"/>
              </a:solidFill>
              <a:sym typeface="Symbo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i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i="1" dirty="0" smtClean="0">
                <a:solidFill>
                  <a:prstClr val="black"/>
                </a:solidFill>
                <a:sym typeface="Symbol"/>
              </a:rPr>
              <a:t>             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model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independent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 «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fixed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candle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» for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Higgs</a:t>
            </a:r>
            <a:r>
              <a:rPr lang="fr-CH" i="1" dirty="0" smtClean="0">
                <a:solidFill>
                  <a:srgbClr val="00B050"/>
                </a:solidFill>
                <a:sym typeface="Symbol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Symbol"/>
              </a:rPr>
              <a:t>measurements</a:t>
            </a:r>
            <a:endParaRPr lang="fr-CH" i="1" dirty="0" smtClean="0">
              <a:solidFill>
                <a:srgbClr val="00B050"/>
              </a:solidFill>
              <a:sym typeface="Symbo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DISCOVER a violation of </a:t>
            </a:r>
            <a:r>
              <a:rPr lang="fr-CH" b="1" dirty="0" err="1">
                <a:solidFill>
                  <a:prstClr val="black"/>
                </a:solidFill>
              </a:rPr>
              <a:t>flavour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conservation or </a:t>
            </a:r>
            <a:r>
              <a:rPr lang="fr-CH" b="1" dirty="0" err="1" smtClean="0">
                <a:solidFill>
                  <a:prstClr val="black"/>
                </a:solidFill>
              </a:rPr>
              <a:t>universality</a:t>
            </a:r>
            <a:r>
              <a:rPr lang="fr-CH" b="1" dirty="0" smtClean="0">
                <a:solidFill>
                  <a:prstClr val="black"/>
                </a:solidFill>
              </a:rPr>
              <a:t> and </a:t>
            </a:r>
            <a:r>
              <a:rPr lang="fr-CH" b="1" dirty="0" err="1" smtClean="0">
                <a:solidFill>
                  <a:prstClr val="black"/>
                </a:solidFill>
              </a:rPr>
              <a:t>unitarity</a:t>
            </a:r>
            <a:r>
              <a:rPr lang="fr-CH" b="1" dirty="0" smtClean="0">
                <a:solidFill>
                  <a:prstClr val="black"/>
                </a:solidFill>
              </a:rPr>
              <a:t> of PMNS @10</a:t>
            </a:r>
            <a:r>
              <a:rPr lang="fr-CH" b="1" baseline="30000" dirty="0" smtClean="0">
                <a:solidFill>
                  <a:prstClr val="black"/>
                </a:solidFill>
              </a:rPr>
              <a:t>-5</a:t>
            </a:r>
            <a:endParaRPr lang="fr-CH" b="1" baseline="30000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--  ex FCNC  (Z --&gt;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</a:t>
            </a:r>
            <a:r>
              <a:rPr lang="fr-CH" b="1" dirty="0">
                <a:solidFill>
                  <a:prstClr val="black"/>
                </a:solidFill>
              </a:rPr>
              <a:t> , e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) 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in 5 10</a:t>
            </a:r>
            <a:r>
              <a:rPr lang="fr-CH" b="1" baseline="30000" dirty="0">
                <a:solidFill>
                  <a:prstClr val="black"/>
                </a:solidFill>
              </a:rPr>
              <a:t>12</a:t>
            </a:r>
            <a:r>
              <a:rPr lang="fr-CH" b="1" dirty="0">
                <a:solidFill>
                  <a:prstClr val="black"/>
                </a:solidFill>
              </a:rPr>
              <a:t>  Z </a:t>
            </a:r>
            <a:r>
              <a:rPr lang="fr-CH" b="1" dirty="0" err="1" smtClean="0">
                <a:solidFill>
                  <a:prstClr val="black"/>
                </a:solidFill>
              </a:rPr>
              <a:t>decays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and 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 BR in 2 10</a:t>
            </a:r>
            <a:r>
              <a:rPr lang="fr-CH" b="1" baseline="30000" dirty="0" smtClean="0">
                <a:solidFill>
                  <a:prstClr val="black"/>
                </a:solidFill>
                <a:sym typeface="Symbol"/>
              </a:rPr>
              <a:t>11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Z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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         + </a:t>
            </a:r>
            <a:r>
              <a:rPr lang="fr-CH" b="1" dirty="0" err="1">
                <a:solidFill>
                  <a:prstClr val="black"/>
                </a:solidFill>
              </a:rPr>
              <a:t>flavour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physics</a:t>
            </a:r>
            <a:r>
              <a:rPr lang="fr-CH" b="1" dirty="0">
                <a:solidFill>
                  <a:prstClr val="black"/>
                </a:solidFill>
              </a:rPr>
              <a:t> (10</a:t>
            </a:r>
            <a:r>
              <a:rPr lang="fr-CH" b="1" baseline="30000" dirty="0">
                <a:solidFill>
                  <a:prstClr val="black"/>
                </a:solidFill>
              </a:rPr>
              <a:t>12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bb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events</a:t>
            </a:r>
            <a:r>
              <a:rPr lang="fr-CH" b="1" dirty="0">
                <a:solidFill>
                  <a:prstClr val="black"/>
                </a:solidFill>
              </a:rPr>
              <a:t>)     </a:t>
            </a:r>
            <a:r>
              <a:rPr lang="fr-CH" b="1" dirty="0" smtClean="0">
                <a:solidFill>
                  <a:prstClr val="black"/>
                </a:solidFill>
              </a:rPr>
              <a:t>(</a:t>
            </a:r>
            <a:r>
              <a:rPr lang="fr-CH" b="1" dirty="0" err="1" smtClean="0">
                <a:solidFill>
                  <a:prstClr val="black"/>
                </a:solidFill>
              </a:rPr>
              <a:t>B</a:t>
            </a:r>
            <a:r>
              <a:rPr lang="fr-CH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s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 etc..)</a:t>
            </a:r>
            <a:r>
              <a:rPr lang="fr-CH" b="1" dirty="0" smtClean="0">
                <a:solidFill>
                  <a:prstClr val="black"/>
                </a:solidFill>
              </a:rPr>
              <a:t>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DISCOVER </a:t>
            </a:r>
            <a:r>
              <a:rPr lang="fr-CH" b="1" dirty="0" err="1">
                <a:solidFill>
                  <a:prstClr val="black"/>
                </a:solidFill>
              </a:rPr>
              <a:t>dark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matter</a:t>
            </a:r>
            <a:r>
              <a:rPr lang="fr-CH" b="1" dirty="0">
                <a:solidFill>
                  <a:prstClr val="black"/>
                </a:solidFill>
              </a:rPr>
              <a:t> as «invisible </a:t>
            </a:r>
            <a:r>
              <a:rPr lang="fr-CH" b="1" dirty="0" err="1">
                <a:solidFill>
                  <a:prstClr val="black"/>
                </a:solidFill>
              </a:rPr>
              <a:t>decay</a:t>
            </a:r>
            <a:r>
              <a:rPr lang="fr-CH" b="1" dirty="0">
                <a:solidFill>
                  <a:prstClr val="black"/>
                </a:solidFill>
              </a:rPr>
              <a:t>» of H or Z  </a:t>
            </a:r>
            <a:r>
              <a:rPr lang="fr-CH" b="1" dirty="0" smtClean="0">
                <a:solidFill>
                  <a:prstClr val="black"/>
                </a:solidFill>
              </a:rPr>
              <a:t>(or in LHC </a:t>
            </a:r>
            <a:r>
              <a:rPr lang="fr-CH" b="1" dirty="0" err="1" smtClean="0">
                <a:solidFill>
                  <a:prstClr val="black"/>
                </a:solidFill>
              </a:rPr>
              <a:t>loopholes</a:t>
            </a:r>
            <a:r>
              <a:rPr lang="fr-CH" b="1" dirty="0" smtClean="0">
                <a:solidFill>
                  <a:prstClr val="black"/>
                </a:solidFill>
              </a:rPr>
              <a:t>)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DISCOVER </a:t>
            </a:r>
            <a:r>
              <a:rPr lang="fr-CH" b="1" dirty="0" err="1">
                <a:solidFill>
                  <a:prstClr val="black"/>
                </a:solidFill>
              </a:rPr>
              <a:t>very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weakly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coupled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particle</a:t>
            </a:r>
            <a:r>
              <a:rPr lang="fr-CH" b="1" dirty="0">
                <a:solidFill>
                  <a:prstClr val="black"/>
                </a:solidFill>
              </a:rPr>
              <a:t> in 5-100 </a:t>
            </a:r>
            <a:r>
              <a:rPr lang="fr-CH" b="1" dirty="0" err="1">
                <a:solidFill>
                  <a:prstClr val="black"/>
                </a:solidFill>
              </a:rPr>
              <a:t>GeV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energy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scale</a:t>
            </a:r>
            <a:r>
              <a:rPr lang="fr-CH" b="1" dirty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                  </a:t>
            </a:r>
            <a:r>
              <a:rPr lang="fr-CH" b="1" dirty="0" err="1">
                <a:solidFill>
                  <a:prstClr val="black"/>
                </a:solidFill>
              </a:rPr>
              <a:t>such</a:t>
            </a:r>
            <a:r>
              <a:rPr lang="fr-CH" b="1" dirty="0">
                <a:solidFill>
                  <a:prstClr val="black"/>
                </a:solidFill>
              </a:rPr>
              <a:t> as: Right-</a:t>
            </a:r>
            <a:r>
              <a:rPr lang="fr-CH" b="1" dirty="0" err="1">
                <a:solidFill>
                  <a:prstClr val="black"/>
                </a:solidFill>
              </a:rPr>
              <a:t>Handed</a:t>
            </a:r>
            <a:r>
              <a:rPr lang="fr-CH" b="1" dirty="0">
                <a:solidFill>
                  <a:prstClr val="black"/>
                </a:solidFill>
              </a:rPr>
              <a:t> neutrinos,  </a:t>
            </a:r>
            <a:r>
              <a:rPr lang="fr-CH" b="1" dirty="0" err="1">
                <a:solidFill>
                  <a:prstClr val="black"/>
                </a:solidFill>
              </a:rPr>
              <a:t>Dark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Photons, ALPS, etc…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+ and </a:t>
            </a:r>
            <a:r>
              <a:rPr lang="fr-CH" b="1" dirty="0" err="1" smtClean="0">
                <a:solidFill>
                  <a:prstClr val="black"/>
                </a:solidFill>
              </a:rPr>
              <a:t>many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opportunities</a:t>
            </a:r>
            <a:r>
              <a:rPr lang="fr-CH" b="1" dirty="0" smtClean="0">
                <a:solidFill>
                  <a:prstClr val="black"/>
                </a:solidFill>
              </a:rPr>
              <a:t> in – </a:t>
            </a:r>
            <a:r>
              <a:rPr lang="fr-CH" b="1" dirty="0" err="1" smtClean="0">
                <a:solidFill>
                  <a:prstClr val="black"/>
                </a:solidFill>
              </a:rPr>
              <a:t>e.g</a:t>
            </a:r>
            <a:r>
              <a:rPr lang="fr-CH" b="1" dirty="0" smtClean="0">
                <a:solidFill>
                  <a:prstClr val="black"/>
                </a:solidFill>
              </a:rPr>
              <a:t>.  QCD          (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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dirty="0" smtClean="0">
                <a:solidFill>
                  <a:prstClr val="black"/>
                </a:solidFill>
              </a:rPr>
              <a:t> @ 10</a:t>
            </a:r>
            <a:r>
              <a:rPr lang="fr-CH" b="1" baseline="30000" dirty="0" smtClean="0">
                <a:solidFill>
                  <a:prstClr val="black"/>
                </a:solidFill>
              </a:rPr>
              <a:t>-4</a:t>
            </a:r>
            <a:r>
              <a:rPr lang="fr-CH" b="1" dirty="0" smtClean="0">
                <a:solidFill>
                  <a:prstClr val="black"/>
                </a:solidFill>
              </a:rPr>
              <a:t>, </a:t>
            </a:r>
            <a:r>
              <a:rPr lang="fr-CH" b="1" dirty="0" err="1" smtClean="0">
                <a:solidFill>
                  <a:prstClr val="black"/>
                </a:solidFill>
              </a:rPr>
              <a:t>fragementations</a:t>
            </a:r>
            <a:r>
              <a:rPr lang="fr-CH" b="1" dirty="0" smtClean="0">
                <a:solidFill>
                  <a:prstClr val="black"/>
                </a:solidFill>
              </a:rPr>
              <a:t>, H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gg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  <a:r>
              <a:rPr lang="fr-CH" b="1" dirty="0" smtClean="0">
                <a:solidFill>
                  <a:prstClr val="black"/>
                </a:solidFill>
              </a:rPr>
              <a:t> etc….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srgbClr val="FF0000"/>
                </a:solidFill>
              </a:rPr>
              <a:t>NB </a:t>
            </a:r>
            <a:r>
              <a:rPr lang="fr-CH" b="1" dirty="0">
                <a:solidFill>
                  <a:srgbClr val="FF0000"/>
                </a:solidFill>
              </a:rPr>
              <a:t>N</a:t>
            </a:r>
            <a:r>
              <a:rPr lang="fr-CH" b="1" dirty="0" smtClean="0">
                <a:solidFill>
                  <a:srgbClr val="FF0000"/>
                </a:solidFill>
              </a:rPr>
              <a:t>ot </a:t>
            </a:r>
            <a:r>
              <a:rPr lang="fr-CH" b="1" dirty="0" err="1" smtClean="0">
                <a:solidFill>
                  <a:srgbClr val="FF0000"/>
                </a:solidFill>
              </a:rPr>
              <a:t>only</a:t>
            </a:r>
            <a:r>
              <a:rPr lang="fr-CH" b="1" dirty="0" smtClean="0">
                <a:solidFill>
                  <a:srgbClr val="FF0000"/>
                </a:solidFill>
              </a:rPr>
              <a:t> a «</a:t>
            </a:r>
            <a:r>
              <a:rPr lang="fr-CH" b="1" dirty="0" err="1" smtClean="0">
                <a:solidFill>
                  <a:srgbClr val="FF0000"/>
                </a:solidFill>
              </a:rPr>
              <a:t>Higgs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Factory</a:t>
            </a:r>
            <a:r>
              <a:rPr lang="fr-CH" b="1" dirty="0" smtClean="0">
                <a:solidFill>
                  <a:srgbClr val="FF0000"/>
                </a:solidFill>
              </a:rPr>
              <a:t>»! «Z </a:t>
            </a:r>
            <a:r>
              <a:rPr lang="fr-CH" b="1" dirty="0" err="1" smtClean="0">
                <a:solidFill>
                  <a:srgbClr val="FF0000"/>
                </a:solidFill>
              </a:rPr>
              <a:t>factory</a:t>
            </a:r>
            <a:r>
              <a:rPr lang="fr-CH" b="1" dirty="0" smtClean="0">
                <a:solidFill>
                  <a:srgbClr val="FF0000"/>
                </a:solidFill>
              </a:rPr>
              <a:t>» and «top» are important for ‘</a:t>
            </a:r>
            <a:r>
              <a:rPr lang="fr-CH" b="1" dirty="0" err="1" smtClean="0">
                <a:solidFill>
                  <a:srgbClr val="FF0000"/>
                </a:solidFill>
              </a:rPr>
              <a:t>discovery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potential</a:t>
            </a:r>
            <a:r>
              <a:rPr lang="fr-CH" b="1" dirty="0" smtClean="0">
                <a:solidFill>
                  <a:srgbClr val="FF0000"/>
                </a:solidFill>
              </a:rPr>
              <a:t>’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46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6512" y="937287"/>
            <a:ext cx="9177449" cy="67403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FCC-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hh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is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a HUGE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discovery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 machine (if nature …),  but not </a:t>
            </a:r>
            <a:r>
              <a:rPr lang="fr-CH" b="1" i="1" dirty="0" err="1" smtClean="0">
                <a:solidFill>
                  <a:srgbClr val="9BBB59">
                    <a:lumMod val="75000"/>
                  </a:srgbClr>
                </a:solidFill>
              </a:rPr>
              <a:t>only</a:t>
            </a:r>
            <a:r>
              <a:rPr lang="fr-CH" b="1" i="1" dirty="0" smtClean="0">
                <a:solidFill>
                  <a:srgbClr val="9BBB59">
                    <a:lumMod val="75000"/>
                  </a:srgbClr>
                </a:solidFill>
              </a:rPr>
              <a:t>.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i="1" dirty="0">
              <a:solidFill>
                <a:srgbClr val="9BBB59">
                  <a:lumMod val="75000"/>
                </a:srgb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FCC-</a:t>
            </a:r>
            <a:r>
              <a:rPr lang="fr-CH" b="1" dirty="0" err="1" smtClean="0">
                <a:solidFill>
                  <a:prstClr val="black"/>
                </a:solidFill>
              </a:rPr>
              <a:t>hh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physics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is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dominated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by </a:t>
            </a:r>
            <a:r>
              <a:rPr lang="fr-CH" b="1" dirty="0" err="1" smtClean="0">
                <a:solidFill>
                  <a:prstClr val="black"/>
                </a:solidFill>
              </a:rPr>
              <a:t>three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features</a:t>
            </a:r>
            <a:r>
              <a:rPr lang="fr-CH" b="1" dirty="0" smtClean="0">
                <a:solidFill>
                  <a:prstClr val="black"/>
                </a:solidFill>
              </a:rPr>
              <a:t>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</a:t>
            </a:r>
            <a:r>
              <a:rPr lang="fr-CH" b="1" dirty="0" smtClean="0">
                <a:solidFill>
                  <a:srgbClr val="FF0000"/>
                </a:solidFill>
              </a:rPr>
              <a:t>-- </a:t>
            </a:r>
            <a:r>
              <a:rPr lang="fr-CH" b="1" dirty="0" err="1" smtClean="0">
                <a:solidFill>
                  <a:srgbClr val="FF0000"/>
                </a:solidFill>
              </a:rPr>
              <a:t>Highest</a:t>
            </a:r>
            <a:r>
              <a:rPr lang="fr-CH" b="1" dirty="0" smtClean="0">
                <a:solidFill>
                  <a:srgbClr val="FF0000"/>
                </a:solidFill>
              </a:rPr>
              <a:t> center of mass </a:t>
            </a:r>
            <a:r>
              <a:rPr lang="fr-CH" b="1" dirty="0" err="1" smtClean="0">
                <a:solidFill>
                  <a:srgbClr val="FF0000"/>
                </a:solidFill>
              </a:rPr>
              <a:t>energy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–&gt; a </a:t>
            </a:r>
            <a:r>
              <a:rPr lang="fr-CH" b="1" dirty="0" err="1" smtClean="0">
                <a:solidFill>
                  <a:prstClr val="black"/>
                </a:solidFill>
              </a:rPr>
              <a:t>big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step</a:t>
            </a:r>
            <a:r>
              <a:rPr lang="fr-CH" b="1" dirty="0" smtClean="0">
                <a:solidFill>
                  <a:prstClr val="black"/>
                </a:solidFill>
              </a:rPr>
              <a:t> in high mass </a:t>
            </a:r>
            <a:r>
              <a:rPr lang="fr-CH" b="1" dirty="0" err="1" smtClean="0">
                <a:solidFill>
                  <a:prstClr val="black"/>
                </a:solidFill>
              </a:rPr>
              <a:t>reach</a:t>
            </a:r>
            <a:r>
              <a:rPr lang="fr-CH" b="1" dirty="0" smtClean="0">
                <a:solidFill>
                  <a:prstClr val="black"/>
                </a:solidFill>
              </a:rPr>
              <a:t>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ex: </a:t>
            </a:r>
            <a:r>
              <a:rPr lang="fr-CH" b="1" dirty="0" err="1" smtClean="0">
                <a:solidFill>
                  <a:prstClr val="black"/>
                </a:solidFill>
              </a:rPr>
              <a:t>strongly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coupled</a:t>
            </a:r>
            <a:r>
              <a:rPr lang="fr-CH" b="1" dirty="0" smtClean="0">
                <a:solidFill>
                  <a:prstClr val="black"/>
                </a:solidFill>
              </a:rPr>
              <a:t> new </a:t>
            </a:r>
            <a:r>
              <a:rPr lang="fr-CH" b="1" dirty="0" err="1" smtClean="0">
                <a:solidFill>
                  <a:prstClr val="black"/>
                </a:solidFill>
              </a:rPr>
              <a:t>particle</a:t>
            </a:r>
            <a:r>
              <a:rPr lang="fr-CH" b="1" dirty="0" smtClean="0">
                <a:solidFill>
                  <a:prstClr val="black"/>
                </a:solidFill>
              </a:rPr>
              <a:t> up to &gt;30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      </a:t>
            </a:r>
            <a:r>
              <a:rPr lang="fr-CH" b="1" dirty="0" err="1" smtClean="0">
                <a:solidFill>
                  <a:prstClr val="black"/>
                </a:solidFill>
              </a:rPr>
              <a:t>Excited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quarks, Z’, W’, up to </a:t>
            </a:r>
            <a:r>
              <a:rPr lang="fr-CH" b="1" dirty="0" smtClean="0">
                <a:solidFill>
                  <a:prstClr val="black"/>
                </a:solidFill>
              </a:rPr>
              <a:t>~</a:t>
            </a:r>
            <a:r>
              <a:rPr lang="fr-CH" b="1" dirty="0" err="1" smtClean="0">
                <a:solidFill>
                  <a:prstClr val="black"/>
                </a:solidFill>
              </a:rPr>
              <a:t>tens</a:t>
            </a:r>
            <a:r>
              <a:rPr lang="fr-CH" b="1" dirty="0" smtClean="0">
                <a:solidFill>
                  <a:prstClr val="black"/>
                </a:solidFill>
              </a:rPr>
              <a:t> of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r>
              <a:rPr lang="fr-CH" b="1" dirty="0" smtClean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     </a:t>
            </a:r>
            <a:r>
              <a:rPr lang="fr-CH" b="1" u="sng" dirty="0" err="1" smtClean="0">
                <a:solidFill>
                  <a:prstClr val="black"/>
                </a:solidFill>
              </a:rPr>
              <a:t>Give</a:t>
            </a:r>
            <a:r>
              <a:rPr lang="fr-CH" b="1" u="sng" dirty="0" smtClean="0">
                <a:solidFill>
                  <a:prstClr val="black"/>
                </a:solidFill>
              </a:rPr>
              <a:t> the final </a:t>
            </a:r>
            <a:r>
              <a:rPr lang="fr-CH" b="1" u="sng" dirty="0" err="1" smtClean="0">
                <a:solidFill>
                  <a:prstClr val="black"/>
                </a:solidFill>
              </a:rPr>
              <a:t>word</a:t>
            </a:r>
            <a:r>
              <a:rPr lang="fr-CH" b="1" u="sng" dirty="0" smtClean="0">
                <a:solidFill>
                  <a:prstClr val="black"/>
                </a:solidFill>
              </a:rPr>
              <a:t> on </a:t>
            </a:r>
            <a:r>
              <a:rPr lang="fr-CH" b="1" u="sng" dirty="0" err="1" smtClean="0">
                <a:solidFill>
                  <a:prstClr val="black"/>
                </a:solidFill>
              </a:rPr>
              <a:t>natural</a:t>
            </a:r>
            <a:r>
              <a:rPr lang="fr-CH" b="1" u="sng" dirty="0" smtClean="0">
                <a:solidFill>
                  <a:prstClr val="black"/>
                </a:solidFill>
              </a:rPr>
              <a:t> </a:t>
            </a:r>
            <a:r>
              <a:rPr lang="fr-CH" b="1" u="sng" dirty="0" err="1" smtClean="0">
                <a:solidFill>
                  <a:prstClr val="black"/>
                </a:solidFill>
              </a:rPr>
              <a:t>Supersymmetry</a:t>
            </a:r>
            <a:r>
              <a:rPr lang="fr-CH" b="1" u="sng" dirty="0" smtClean="0">
                <a:solidFill>
                  <a:prstClr val="black"/>
                </a:solidFill>
              </a:rPr>
              <a:t>, and WIMPS</a:t>
            </a:r>
            <a:r>
              <a:rPr lang="fr-CH" dirty="0" smtClean="0">
                <a:solidFill>
                  <a:prstClr val="black"/>
                </a:solidFill>
              </a:rPr>
              <a:t/>
            </a:r>
            <a:br>
              <a:rPr lang="fr-CH" dirty="0" smtClean="0">
                <a:solidFill>
                  <a:prstClr val="black"/>
                </a:solidFill>
              </a:rPr>
            </a:br>
            <a:r>
              <a:rPr lang="fr-CH" dirty="0" smtClean="0">
                <a:solidFill>
                  <a:prstClr val="black"/>
                </a:solidFill>
              </a:rPr>
              <a:t>	</a:t>
            </a:r>
            <a:r>
              <a:rPr lang="fr-CH" b="1" dirty="0" smtClean="0">
                <a:solidFill>
                  <a:prstClr val="black"/>
                </a:solidFill>
              </a:rPr>
              <a:t>extra </a:t>
            </a:r>
            <a:r>
              <a:rPr lang="fr-CH" b="1" dirty="0" err="1" smtClean="0">
                <a:solidFill>
                  <a:prstClr val="black"/>
                </a:solidFill>
              </a:rPr>
              <a:t>Higgs</a:t>
            </a:r>
            <a:r>
              <a:rPr lang="fr-CH" b="1" dirty="0" smtClean="0">
                <a:solidFill>
                  <a:prstClr val="black"/>
                </a:solidFill>
              </a:rPr>
              <a:t> etc..  </a:t>
            </a:r>
            <a:r>
              <a:rPr lang="fr-CH" b="1" dirty="0" err="1" smtClean="0">
                <a:solidFill>
                  <a:prstClr val="black"/>
                </a:solidFill>
              </a:rPr>
              <a:t>reach</a:t>
            </a:r>
            <a:r>
              <a:rPr lang="fr-CH" b="1" dirty="0" smtClean="0">
                <a:solidFill>
                  <a:prstClr val="black"/>
                </a:solidFill>
              </a:rPr>
              <a:t> up to 5-20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br>
              <a:rPr lang="fr-CH" b="1" dirty="0" smtClean="0">
                <a:solidFill>
                  <a:prstClr val="black"/>
                </a:solidFill>
              </a:rPr>
            </a:br>
            <a:r>
              <a:rPr lang="fr-CH" b="1" dirty="0" smtClean="0">
                <a:solidFill>
                  <a:prstClr val="black"/>
                </a:solidFill>
              </a:rPr>
              <a:t>                 </a:t>
            </a:r>
            <a:r>
              <a:rPr lang="fr-CH" b="1" dirty="0" err="1" smtClean="0">
                <a:solidFill>
                  <a:prstClr val="black"/>
                </a:solidFill>
              </a:rPr>
              <a:t>Sensitivity</a:t>
            </a:r>
            <a:r>
              <a:rPr lang="fr-CH" b="1" dirty="0" smtClean="0">
                <a:solidFill>
                  <a:prstClr val="black"/>
                </a:solidFill>
              </a:rPr>
              <a:t> to high </a:t>
            </a:r>
            <a:r>
              <a:rPr lang="fr-CH" b="1" dirty="0" err="1" smtClean="0">
                <a:solidFill>
                  <a:prstClr val="black"/>
                </a:solidFill>
              </a:rPr>
              <a:t>energy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phenomena</a:t>
            </a:r>
            <a:r>
              <a:rPr lang="fr-CH" b="1" dirty="0" smtClean="0">
                <a:solidFill>
                  <a:prstClr val="black"/>
                </a:solidFill>
              </a:rPr>
              <a:t> in </a:t>
            </a:r>
            <a:r>
              <a:rPr lang="fr-CH" b="1" dirty="0" err="1" smtClean="0">
                <a:solidFill>
                  <a:prstClr val="black"/>
                </a:solidFill>
              </a:rPr>
              <a:t>e.g</a:t>
            </a:r>
            <a:r>
              <a:rPr lang="fr-CH" b="1" dirty="0" smtClean="0">
                <a:solidFill>
                  <a:prstClr val="black"/>
                </a:solidFill>
              </a:rPr>
              <a:t>. WW </a:t>
            </a:r>
            <a:r>
              <a:rPr lang="fr-CH" b="1" dirty="0" err="1" smtClean="0">
                <a:solidFill>
                  <a:prstClr val="black"/>
                </a:solidFill>
              </a:rPr>
              <a:t>scattering</a:t>
            </a:r>
            <a:r>
              <a:rPr lang="fr-CH" b="1" dirty="0" smtClean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 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</a:t>
            </a:r>
            <a:r>
              <a:rPr lang="fr-CH" b="1" dirty="0" smtClean="0">
                <a:solidFill>
                  <a:srgbClr val="FF0000"/>
                </a:solidFill>
              </a:rPr>
              <a:t>HUGE production rates </a:t>
            </a:r>
            <a:r>
              <a:rPr lang="fr-CH" b="1" dirty="0" smtClean="0">
                <a:solidFill>
                  <a:prstClr val="black"/>
                </a:solidFill>
              </a:rPr>
              <a:t>for single and multiple production of SM bosons (H,W,Z) and quarks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-- </a:t>
            </a:r>
            <a:r>
              <a:rPr lang="fr-CH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Higgs</a:t>
            </a:r>
            <a:r>
              <a:rPr lang="fr-CH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precision</a:t>
            </a:r>
            <a:r>
              <a:rPr lang="fr-CH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tests  </a:t>
            </a:r>
            <a:r>
              <a:rPr lang="fr-CH" b="1" dirty="0" err="1" smtClean="0">
                <a:solidFill>
                  <a:prstClr val="black"/>
                </a:solidFill>
              </a:rPr>
              <a:t>using</a:t>
            </a:r>
            <a:r>
              <a:rPr lang="fr-CH" b="1" dirty="0" smtClean="0">
                <a:solidFill>
                  <a:prstClr val="black"/>
                </a:solidFill>
              </a:rPr>
              <a:t> ratios to  </a:t>
            </a:r>
            <a:r>
              <a:rPr lang="fr-CH" b="1" dirty="0" err="1" smtClean="0">
                <a:solidFill>
                  <a:prstClr val="black"/>
                </a:solidFill>
              </a:rPr>
              <a:t>e.g</a:t>
            </a:r>
            <a:r>
              <a:rPr lang="fr-CH" b="1" dirty="0" smtClean="0">
                <a:solidFill>
                  <a:prstClr val="black"/>
                </a:solidFill>
              </a:rPr>
              <a:t>.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//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/</a:t>
            </a:r>
            <a:r>
              <a:rPr lang="fr-CH" b="1" dirty="0" smtClean="0">
                <a:solidFill>
                  <a:prstClr val="black"/>
                </a:solidFill>
              </a:rPr>
              <a:t>ZZ,  </a:t>
            </a:r>
            <a:r>
              <a:rPr lang="fr-CH" b="1" u="sng" dirty="0" err="1" smtClean="0">
                <a:solidFill>
                  <a:prstClr val="black"/>
                </a:solidFill>
              </a:rPr>
              <a:t>ttH</a:t>
            </a:r>
            <a:r>
              <a:rPr lang="fr-CH" b="1" u="sng" dirty="0" smtClean="0">
                <a:solidFill>
                  <a:prstClr val="black"/>
                </a:solidFill>
              </a:rPr>
              <a:t>/</a:t>
            </a:r>
            <a:r>
              <a:rPr lang="fr-CH" b="1" u="sng" dirty="0" err="1" smtClean="0">
                <a:solidFill>
                  <a:prstClr val="black"/>
                </a:solidFill>
              </a:rPr>
              <a:t>ttZ</a:t>
            </a:r>
            <a:r>
              <a:rPr lang="fr-CH" b="1" u="sng" dirty="0" smtClean="0">
                <a:solidFill>
                  <a:prstClr val="black"/>
                </a:solidFill>
              </a:rPr>
              <a:t> @&lt;% </a:t>
            </a:r>
            <a:r>
              <a:rPr lang="fr-CH" b="1" u="sng" dirty="0" err="1" smtClean="0">
                <a:solidFill>
                  <a:prstClr val="black"/>
                </a:solidFill>
              </a:rPr>
              <a:t>level</a:t>
            </a:r>
            <a:endParaRPr lang="fr-CH" b="1" u="sng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-- </a:t>
            </a:r>
            <a:r>
              <a:rPr lang="fr-CH" b="1" u="sng" dirty="0" err="1" smtClean="0">
                <a:solidFill>
                  <a:prstClr val="black"/>
                </a:solidFill>
              </a:rPr>
              <a:t>Precise</a:t>
            </a:r>
            <a:r>
              <a:rPr lang="fr-CH" b="1" u="sng" dirty="0" smtClean="0">
                <a:solidFill>
                  <a:prstClr val="black"/>
                </a:solidFill>
              </a:rPr>
              <a:t> </a:t>
            </a:r>
            <a:r>
              <a:rPr lang="fr-CH" b="1" u="sng" dirty="0" err="1" smtClean="0">
                <a:solidFill>
                  <a:prstClr val="black"/>
                </a:solidFill>
              </a:rPr>
              <a:t>determination</a:t>
            </a:r>
            <a:r>
              <a:rPr lang="fr-CH" b="1" u="sng" dirty="0" smtClean="0">
                <a:solidFill>
                  <a:prstClr val="black"/>
                </a:solidFill>
              </a:rPr>
              <a:t> of </a:t>
            </a:r>
            <a:r>
              <a:rPr lang="fr-CH" b="1" u="sng" dirty="0" smtClean="0">
                <a:solidFill>
                  <a:prstClr val="black"/>
                </a:solidFill>
                <a:sym typeface="Wingdings" panose="05000000000000000000" pitchFamily="2" charset="2"/>
              </a:rPr>
              <a:t>triple </a:t>
            </a:r>
            <a:r>
              <a:rPr lang="fr-CH" b="1" u="sng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Higgs</a:t>
            </a:r>
            <a:r>
              <a:rPr lang="fr-CH" b="1" u="sng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b="1" u="sng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coupling</a:t>
            </a:r>
            <a:r>
              <a:rPr lang="fr-CH" b="1" u="sng" dirty="0" smtClean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(~3% </a:t>
            </a:r>
            <a:r>
              <a:rPr lang="fr-CH" b="1" dirty="0" err="1" smtClean="0">
                <a:solidFill>
                  <a:prstClr val="black"/>
                </a:solidFill>
              </a:rPr>
              <a:t>level</a:t>
            </a:r>
            <a:r>
              <a:rPr lang="fr-CH" b="1" dirty="0" smtClean="0">
                <a:solidFill>
                  <a:prstClr val="black"/>
                </a:solidFill>
              </a:rPr>
              <a:t>) and </a:t>
            </a:r>
            <a:r>
              <a:rPr lang="fr-CH" b="1" dirty="0" err="1" smtClean="0">
                <a:solidFill>
                  <a:prstClr val="black"/>
                </a:solidFill>
              </a:rPr>
              <a:t>quartic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Higgs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coupling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-- </a:t>
            </a:r>
            <a:r>
              <a:rPr lang="fr-CH" b="1" dirty="0" err="1" smtClean="0">
                <a:solidFill>
                  <a:prstClr val="black"/>
                </a:solidFill>
              </a:rPr>
              <a:t>detection</a:t>
            </a:r>
            <a:r>
              <a:rPr lang="fr-CH" b="1" dirty="0" smtClean="0">
                <a:solidFill>
                  <a:prstClr val="black"/>
                </a:solidFill>
              </a:rPr>
              <a:t> of rare </a:t>
            </a:r>
            <a:r>
              <a:rPr lang="fr-CH" b="1" dirty="0" err="1" smtClean="0">
                <a:solidFill>
                  <a:prstClr val="black"/>
                </a:solidFill>
              </a:rPr>
              <a:t>decays</a:t>
            </a:r>
            <a:r>
              <a:rPr lang="fr-CH" b="1" dirty="0" smtClean="0">
                <a:solidFill>
                  <a:prstClr val="black"/>
                </a:solidFill>
              </a:rPr>
              <a:t>  H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V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  (V= , ,  J/, , Z …)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     -- </a:t>
            </a:r>
            <a:r>
              <a:rPr lang="fr-CH" b="1" u="sng" dirty="0" err="1" smtClean="0">
                <a:solidFill>
                  <a:prstClr val="black"/>
                </a:solidFill>
                <a:sym typeface="Symbol"/>
              </a:rPr>
              <a:t>search</a:t>
            </a:r>
            <a:r>
              <a:rPr lang="fr-CH" b="1" u="sng" dirty="0" smtClean="0">
                <a:solidFill>
                  <a:prstClr val="black"/>
                </a:solidFill>
                <a:sym typeface="Symbol"/>
              </a:rPr>
              <a:t> for invisibles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(DM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searches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, RH neutrinos in W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decays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     --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renewed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interest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for long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lived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(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very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weakly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coupled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)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particles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.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-- </a:t>
            </a:r>
            <a:r>
              <a:rPr lang="fr-CH" b="1" dirty="0" err="1" smtClean="0">
                <a:solidFill>
                  <a:prstClr val="black"/>
                </a:solidFill>
              </a:rPr>
              <a:t>rich</a:t>
            </a:r>
            <a:r>
              <a:rPr lang="fr-CH" b="1" dirty="0" smtClean="0">
                <a:solidFill>
                  <a:prstClr val="black"/>
                </a:solidFill>
              </a:rPr>
              <a:t> top and HF </a:t>
            </a:r>
            <a:r>
              <a:rPr lang="fr-CH" b="1" dirty="0" err="1" smtClean="0">
                <a:solidFill>
                  <a:prstClr val="black"/>
                </a:solidFill>
              </a:rPr>
              <a:t>physics</a:t>
            </a:r>
            <a:r>
              <a:rPr lang="fr-CH" b="1" dirty="0" smtClean="0">
                <a:solidFill>
                  <a:prstClr val="black"/>
                </a:solidFill>
              </a:rPr>
              <a:t> program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-- </a:t>
            </a:r>
            <a:r>
              <a:rPr lang="fr-CH" b="1" dirty="0" err="1" smtClean="0">
                <a:solidFill>
                  <a:srgbClr val="FF0000"/>
                </a:solidFill>
              </a:rPr>
              <a:t>Cleaner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signals</a:t>
            </a:r>
            <a:r>
              <a:rPr lang="fr-CH" b="1" dirty="0" smtClean="0">
                <a:solidFill>
                  <a:srgbClr val="FF0000"/>
                </a:solidFill>
              </a:rPr>
              <a:t> for high Pt  </a:t>
            </a:r>
            <a:r>
              <a:rPr lang="fr-CH" b="1" dirty="0" err="1" smtClean="0">
                <a:solidFill>
                  <a:srgbClr val="FF0000"/>
                </a:solidFill>
              </a:rPr>
              <a:t>physics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endParaRPr lang="fr-CH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--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allows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clean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signals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for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channels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presently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difficult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at LHC (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e.g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H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bb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fr-CH" b="1" dirty="0" smtClean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935" y="-82826"/>
            <a:ext cx="9144000" cy="819551"/>
            <a:chOff x="0" y="-20538"/>
            <a:chExt cx="9144000" cy="737596"/>
          </a:xfrm>
        </p:grpSpPr>
        <p:sp>
          <p:nvSpPr>
            <p:cNvPr id="4" name="TextBox 3"/>
            <p:cNvSpPr txBox="1"/>
            <p:nvPr/>
          </p:nvSpPr>
          <p:spPr>
            <a:xfrm>
              <a:off x="0" y="-20538"/>
              <a:ext cx="9144000" cy="6232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2400" b="1" dirty="0" smtClean="0">
                  <a:solidFill>
                    <a:prstClr val="black"/>
                  </a:solidFill>
                </a:rPr>
                <a:t>FCC-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hh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>
                  <a:solidFill>
                    <a:prstClr val="black"/>
                  </a:solidFill>
                </a:rPr>
                <a:t>discovery</a:t>
              </a:r>
              <a:r>
                <a:rPr lang="fr-CH" sz="2400" b="1" dirty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potential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and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Highlights</a:t>
              </a:r>
              <a:endParaRPr lang="fr-CH" sz="20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700" b="1" dirty="0" smtClean="0">
                  <a:solidFill>
                    <a:prstClr val="black"/>
                  </a:solidFill>
                </a:rPr>
                <a:t> </a:t>
              </a:r>
              <a:endParaRPr lang="fr-CH" sz="700" b="1" dirty="0">
                <a:solidFill>
                  <a:prstClr val="black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66251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06" y="769268"/>
            <a:ext cx="8062050" cy="425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877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982" y="697260"/>
            <a:ext cx="8093434" cy="507831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FCC-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ep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explores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hitherto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untouched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domain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of (x,q2 ) DIS plane  and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provides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production of high mass SM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particles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(H, top) in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cleaner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conditions </a:t>
            </a:r>
            <a:r>
              <a:rPr lang="fr-CH" b="1" i="1" dirty="0" err="1">
                <a:solidFill>
                  <a:srgbClr val="9BBB59">
                    <a:lumMod val="75000"/>
                  </a:srgbClr>
                </a:solidFill>
              </a:rPr>
              <a:t>than</a:t>
            </a:r>
            <a:r>
              <a:rPr lang="fr-CH" b="1" i="1" dirty="0">
                <a:solidFill>
                  <a:srgbClr val="9BBB59">
                    <a:lumMod val="75000"/>
                  </a:srgbClr>
                </a:solidFill>
              </a:rPr>
              <a:t> pp.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</a:t>
            </a:r>
            <a:r>
              <a:rPr lang="fr-CH" b="1" dirty="0" smtClean="0">
                <a:solidFill>
                  <a:srgbClr val="FF0000"/>
                </a:solidFill>
              </a:rPr>
              <a:t>-- extremely precise structure function work </a:t>
            </a:r>
            <a:br>
              <a:rPr lang="fr-CH" b="1" dirty="0" smtClean="0">
                <a:solidFill>
                  <a:srgbClr val="FF0000"/>
                </a:solidFill>
              </a:rPr>
            </a:br>
            <a:r>
              <a:rPr lang="fr-CH" b="1" dirty="0" smtClean="0">
                <a:solidFill>
                  <a:srgbClr val="FF0000"/>
                </a:solidFill>
              </a:rPr>
              <a:t>            </a:t>
            </a:r>
            <a:r>
              <a:rPr lang="fr-CH" b="1" dirty="0" smtClean="0"/>
              <a:t>important input on structure functions for FCC-hh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/>
              <a:t> </a:t>
            </a:r>
            <a:r>
              <a:rPr lang="fr-CH" b="1" dirty="0" smtClean="0"/>
              <a:t>           complete resolution of the partonic contents of the proton, for the first time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           </a:t>
            </a:r>
            <a:r>
              <a:rPr lang="fr-CH" b="1" dirty="0" smtClean="0"/>
              <a:t>high </a:t>
            </a:r>
            <a:r>
              <a:rPr lang="fr-CH" b="1" dirty="0" err="1" smtClean="0"/>
              <a:t>precision</a:t>
            </a:r>
            <a:r>
              <a:rPr lang="fr-CH" b="1" dirty="0" smtClean="0"/>
              <a:t>  </a:t>
            </a:r>
            <a:r>
              <a:rPr lang="fr-CH" b="1" dirty="0" smtClean="0">
                <a:sym typeface="Symbol"/>
              </a:rPr>
              <a:t></a:t>
            </a:r>
            <a:r>
              <a:rPr lang="fr-CH" b="1" baseline="-25000" dirty="0" smtClean="0">
                <a:sym typeface="Symbol"/>
              </a:rPr>
              <a:t>s</a:t>
            </a:r>
            <a:r>
              <a:rPr lang="fr-CH" b="1" dirty="0" smtClean="0">
                <a:solidFill>
                  <a:srgbClr val="FF0000"/>
                </a:solidFill>
              </a:rPr>
              <a:t>  O(10</a:t>
            </a:r>
            <a:r>
              <a:rPr lang="fr-CH" b="1" baseline="30000" dirty="0" smtClean="0">
                <a:solidFill>
                  <a:srgbClr val="FF0000"/>
                </a:solidFill>
              </a:rPr>
              <a:t>-4</a:t>
            </a:r>
            <a:r>
              <a:rPr lang="fr-CH" b="1" dirty="0" smtClean="0">
                <a:solidFill>
                  <a:srgbClr val="FF0000"/>
                </a:solidFill>
              </a:rPr>
              <a:t>) </a:t>
            </a:r>
            <a:r>
              <a:rPr lang="fr-CH" b="1" dirty="0" err="1" smtClean="0"/>
              <a:t>similar</a:t>
            </a:r>
            <a:r>
              <a:rPr lang="fr-CH" b="1" dirty="0" smtClean="0"/>
              <a:t> to FCC-</a:t>
            </a:r>
            <a:r>
              <a:rPr lang="fr-CH" b="1" dirty="0" err="1" smtClean="0"/>
              <a:t>ee</a:t>
            </a:r>
            <a:r>
              <a:rPr lang="fr-CH" b="1" dirty="0" smtClean="0"/>
              <a:t>  </a:t>
            </a:r>
            <a:r>
              <a:rPr lang="fr-CH" b="1" u="sng" dirty="0" err="1" smtClean="0"/>
              <a:t>from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totally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different</a:t>
            </a:r>
            <a:r>
              <a:rPr lang="fr-CH" b="1" u="sng" dirty="0" smtClean="0"/>
              <a:t> source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                 </a:t>
            </a:r>
            <a:r>
              <a:rPr lang="fr-CH" b="1" dirty="0" smtClean="0">
                <a:solidFill>
                  <a:prstClr val="black"/>
                </a:solidFill>
              </a:rPr>
              <a:t>            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/>
              <a:t>2 10</a:t>
            </a:r>
            <a:r>
              <a:rPr lang="fr-CH" b="1" baseline="30000" dirty="0" smtClean="0"/>
              <a:t>6  </a:t>
            </a:r>
            <a:r>
              <a:rPr lang="fr-CH" b="1" dirty="0" smtClean="0">
                <a:solidFill>
                  <a:prstClr val="black"/>
                </a:solidFill>
              </a:rPr>
              <a:t>Higgs produced </a:t>
            </a:r>
            <a:r>
              <a:rPr lang="fr-CH" b="1" dirty="0" err="1" smtClean="0">
                <a:solidFill>
                  <a:prstClr val="black"/>
                </a:solidFill>
              </a:rPr>
              <a:t>from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>
                <a:solidFill>
                  <a:prstClr val="black"/>
                </a:solidFill>
              </a:rPr>
              <a:t>from</a:t>
            </a:r>
            <a:r>
              <a:rPr lang="fr-CH" b="1" dirty="0">
                <a:solidFill>
                  <a:prstClr val="black"/>
                </a:solidFill>
              </a:rPr>
              <a:t> W &amp; Z to </a:t>
            </a:r>
            <a:r>
              <a:rPr lang="fr-CH" b="1" dirty="0" err="1" smtClean="0">
                <a:solidFill>
                  <a:prstClr val="black"/>
                </a:solidFill>
              </a:rPr>
              <a:t>deliver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precise</a:t>
            </a:r>
            <a:r>
              <a:rPr lang="fr-CH" b="1" dirty="0" smtClean="0">
                <a:solidFill>
                  <a:prstClr val="black"/>
                </a:solidFill>
              </a:rPr>
              <a:t> H </a:t>
            </a:r>
            <a:r>
              <a:rPr lang="fr-CH" b="1" dirty="0" err="1" smtClean="0">
                <a:solidFill>
                  <a:prstClr val="black"/>
                </a:solidFill>
              </a:rPr>
              <a:t>couplings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       </a:t>
            </a:r>
            <a:r>
              <a:rPr lang="fr-CH" b="1" dirty="0" err="1" smtClean="0">
                <a:solidFill>
                  <a:prstClr val="black"/>
                </a:solidFill>
              </a:rPr>
              <a:t>complementary</a:t>
            </a:r>
            <a:r>
              <a:rPr lang="fr-CH" b="1" dirty="0" smtClean="0">
                <a:solidFill>
                  <a:prstClr val="black"/>
                </a:solidFill>
              </a:rPr>
              <a:t> to </a:t>
            </a:r>
            <a:r>
              <a:rPr lang="fr-CH" b="1" dirty="0" err="1" smtClean="0">
                <a:solidFill>
                  <a:prstClr val="black"/>
                </a:solidFill>
              </a:rPr>
              <a:t>ee</a:t>
            </a:r>
            <a:r>
              <a:rPr lang="fr-CH" b="1" dirty="0" smtClean="0">
                <a:solidFill>
                  <a:prstClr val="black"/>
                </a:solidFill>
              </a:rPr>
              <a:t> -- </a:t>
            </a:r>
            <a:r>
              <a:rPr lang="fr-CH" b="1" dirty="0">
                <a:solidFill>
                  <a:prstClr val="black"/>
                </a:solidFill>
              </a:rPr>
              <a:t>esp </a:t>
            </a:r>
            <a:r>
              <a:rPr lang="fr-CH" b="1" dirty="0" smtClean="0">
                <a:solidFill>
                  <a:prstClr val="black"/>
                </a:solidFill>
              </a:rPr>
              <a:t>(g</a:t>
            </a:r>
            <a:r>
              <a:rPr lang="fr-CH" b="1" baseline="-25000" dirty="0" smtClean="0">
                <a:solidFill>
                  <a:prstClr val="black"/>
                </a:solidFill>
              </a:rPr>
              <a:t>HWW</a:t>
            </a:r>
            <a:r>
              <a:rPr lang="fr-CH" b="1" dirty="0" smtClean="0">
                <a:solidFill>
                  <a:prstClr val="black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  <a:sym typeface="Symbol"/>
              </a:rPr>
              <a:t>  --  </a:t>
            </a:r>
            <a:r>
              <a:rPr lang="fr-CH" b="1" dirty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earches for new physics (Leptoquarks, RH neutrinos, etc...)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  <a:sym typeface="Symbol"/>
              </a:rPr>
              <a:t>       in new domain of mass and couplings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--  </a:t>
            </a:r>
            <a:r>
              <a:rPr lang="fr-CH" b="1" dirty="0" err="1" smtClean="0">
                <a:solidFill>
                  <a:prstClr val="black"/>
                </a:solidFill>
              </a:rPr>
              <a:t>rich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top (</a:t>
            </a:r>
            <a:r>
              <a:rPr lang="fr-CH" b="1" dirty="0" err="1">
                <a:solidFill>
                  <a:prstClr val="black"/>
                </a:solidFill>
              </a:rPr>
              <a:t>Vtb</a:t>
            </a:r>
            <a:r>
              <a:rPr lang="fr-CH" b="1" dirty="0">
                <a:solidFill>
                  <a:prstClr val="black"/>
                </a:solidFill>
              </a:rPr>
              <a:t>  @%  </a:t>
            </a:r>
            <a:r>
              <a:rPr lang="fr-CH" b="1" dirty="0" err="1">
                <a:solidFill>
                  <a:prstClr val="black"/>
                </a:solidFill>
              </a:rPr>
              <a:t>level</a:t>
            </a:r>
            <a:r>
              <a:rPr lang="fr-CH" b="1" dirty="0">
                <a:solidFill>
                  <a:prstClr val="black"/>
                </a:solidFill>
              </a:rPr>
              <a:t>, FCNC) and HF </a:t>
            </a:r>
            <a:r>
              <a:rPr lang="fr-CH" b="1" dirty="0" err="1">
                <a:solidFill>
                  <a:prstClr val="black"/>
                </a:solidFill>
              </a:rPr>
              <a:t>physics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program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 Discovery in QCD: non-linear parton evolutions, instantons?, </a:t>
            </a:r>
            <a:r>
              <a:rPr lang="fr-CH" b="1" dirty="0" smtClean="0">
                <a:solidFill>
                  <a:prstClr val="black"/>
                </a:solidFill>
              </a:rPr>
              <a:t>..</a:t>
            </a:r>
            <a:endParaRPr lang="fr-CH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-- Unique electron-ion physics related to QGP physics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1" dirty="0" smtClean="0">
                <a:solidFill>
                  <a:prstClr val="black"/>
                </a:solidFill>
              </a:rPr>
              <a:t>   </a:t>
            </a:r>
            <a:endParaRPr lang="fr-CH" b="1" dirty="0">
              <a:solidFill>
                <a:prstClr val="black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935" y="-82826"/>
            <a:ext cx="9144000" cy="819551"/>
            <a:chOff x="0" y="-20538"/>
            <a:chExt cx="9144000" cy="737596"/>
          </a:xfrm>
        </p:grpSpPr>
        <p:sp>
          <p:nvSpPr>
            <p:cNvPr id="4" name="TextBox 3"/>
            <p:cNvSpPr txBox="1"/>
            <p:nvPr/>
          </p:nvSpPr>
          <p:spPr>
            <a:xfrm>
              <a:off x="0" y="-20538"/>
              <a:ext cx="9144000" cy="58169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r>
                <a:rPr lang="fr-CH" sz="2800" b="1" dirty="0" smtClean="0">
                  <a:solidFill>
                    <a:prstClr val="black"/>
                  </a:solidFill>
                </a:rPr>
                <a:t>             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FCC-eh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Discovery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</a:t>
              </a:r>
              <a:r>
                <a:rPr lang="fr-CH" sz="2400" b="1" dirty="0" err="1" smtClean="0">
                  <a:solidFill>
                    <a:prstClr val="black"/>
                  </a:solidFill>
                </a:rPr>
                <a:t>Potential</a:t>
              </a:r>
              <a:r>
                <a:rPr lang="fr-CH" sz="2400" b="1" dirty="0" smtClean="0">
                  <a:solidFill>
                    <a:prstClr val="black"/>
                  </a:solidFill>
                </a:rPr>
                <a:t> and Highlights </a:t>
              </a:r>
              <a:endParaRPr lang="fr-CH" sz="600" b="1" dirty="0">
                <a:solidFill>
                  <a:prstClr val="black"/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3850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1" y="2557467"/>
            <a:ext cx="275505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5400" dirty="0" smtClean="0">
                <a:solidFill>
                  <a:prstClr val="black"/>
                </a:solidFill>
                <a:latin typeface="Calibri"/>
              </a:rPr>
              <a:t>SYNERGY</a:t>
            </a:r>
            <a:endParaRPr lang="en-GB" sz="5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302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1"/>
            <a:ext cx="9144000" cy="431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5944" y="4657700"/>
            <a:ext cx="3812262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latin typeface="+mj-lt"/>
              </a:rPr>
              <a:t>Sharing the </a:t>
            </a:r>
            <a:r>
              <a:rPr lang="fr-CH" sz="2800" b="1" dirty="0" err="1" smtClean="0">
                <a:latin typeface="+mj-lt"/>
              </a:rPr>
              <a:t>same</a:t>
            </a:r>
            <a:r>
              <a:rPr lang="fr-CH" sz="2800" b="1" dirty="0" smtClean="0">
                <a:latin typeface="+mj-lt"/>
              </a:rPr>
              <a:t> tunnel</a:t>
            </a:r>
            <a:endParaRPr lang="en-GB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36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69698" y="5342713"/>
            <a:ext cx="460391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srgbClr val="0C377B"/>
                </a:solidFill>
                <a:latin typeface="+mn-lt"/>
              </a:rPr>
              <a:t>2 main IPs in A, G for both machines</a:t>
            </a:r>
            <a:endParaRPr lang="en-GB" sz="2000" b="1" dirty="0">
              <a:solidFill>
                <a:srgbClr val="0C377B"/>
              </a:solidFill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2820"/>
            <a:ext cx="9150188" cy="840093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common layouts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for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&amp;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7" y="47019"/>
            <a:ext cx="203380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90"/>
          <p:cNvGrpSpPr/>
          <p:nvPr/>
        </p:nvGrpSpPr>
        <p:grpSpPr>
          <a:xfrm>
            <a:off x="10615" y="796431"/>
            <a:ext cx="4659082" cy="3846333"/>
            <a:chOff x="5001062" y="2326682"/>
            <a:chExt cx="6732389" cy="6786744"/>
          </a:xfrm>
        </p:grpSpPr>
        <p:grpSp>
          <p:nvGrpSpPr>
            <p:cNvPr id="92" name="Group 241"/>
            <p:cNvGrpSpPr>
              <a:grpSpLocks noChangeAspect="1"/>
            </p:cNvGrpSpPr>
            <p:nvPr/>
          </p:nvGrpSpPr>
          <p:grpSpPr>
            <a:xfrm>
              <a:off x="5359744" y="2866186"/>
              <a:ext cx="6373707" cy="6192926"/>
              <a:chOff x="0" y="0"/>
              <a:chExt cx="8399202" cy="8160970"/>
            </a:xfrm>
          </p:grpSpPr>
          <p:grpSp>
            <p:nvGrpSpPr>
              <p:cNvPr id="119" name="Group 213"/>
              <p:cNvGrpSpPr/>
              <p:nvPr/>
            </p:nvGrpSpPr>
            <p:grpSpPr>
              <a:xfrm>
                <a:off x="0" y="-1"/>
                <a:ext cx="4200582" cy="8160972"/>
                <a:chOff x="0" y="0"/>
                <a:chExt cx="4200581" cy="8160970"/>
              </a:xfrm>
            </p:grpSpPr>
            <p:sp>
              <p:nvSpPr>
                <p:cNvPr id="147" name="Shape 187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48" name="Shape 188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49" name="Group 199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63" name="Group 192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70" name="Shape 189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1" name="Shape 190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2" name="Shape 191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64" name="Shape 193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5" name="Shape 194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6" name="Shape 195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7" name="Shape 196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8" name="Shape 197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9" name="Shape 198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50" name="Group 209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54" name="Shape 200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5" name="Shape 201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6" name="Shape 202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7" name="Shape 203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8" name="Shape 204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9" name="Shape 205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0" name="Shape 206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1" name="Shape 207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2" name="Shape 208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51" name="Shape 210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2" name="Shape 211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3" name="Shape 212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grpSp>
            <p:nvGrpSpPr>
              <p:cNvPr id="120" name="Group 240"/>
              <p:cNvGrpSpPr/>
              <p:nvPr/>
            </p:nvGrpSpPr>
            <p:grpSpPr>
              <a:xfrm rot="10800000">
                <a:off x="4198620" y="-1"/>
                <a:ext cx="4200583" cy="8160972"/>
                <a:chOff x="0" y="0"/>
                <a:chExt cx="4200581" cy="8160970"/>
              </a:xfrm>
            </p:grpSpPr>
            <p:sp>
              <p:nvSpPr>
                <p:cNvPr id="121" name="Shape 214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2" name="Shape 215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23" name="Group 226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37" name="Group 219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44" name="Shape 216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5" name="Shape 217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6" name="Shape 218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38" name="Shape 220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9" name="Shape 221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0" name="Shape 222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1" name="Shape 223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2" name="Shape 224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3" name="Shape 225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24" name="Group 236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28" name="Shape 227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29" name="Shape 228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0" name="Shape 229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1" name="Shape 230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2" name="Shape 231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3" name="Shape 232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4" name="Shape 233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5" name="Shape 234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6" name="Shape 235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25" name="Shape 237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6" name="Shape 238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7" name="Shape 239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</p:grpSp>
        <p:sp>
          <p:nvSpPr>
            <p:cNvPr id="93" name="Shape 242"/>
            <p:cNvSpPr/>
            <p:nvPr/>
          </p:nvSpPr>
          <p:spPr>
            <a:xfrm>
              <a:off x="8916949" y="2844384"/>
              <a:ext cx="44755" cy="9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0" y="0"/>
                  </a:moveTo>
                  <a:cubicBezTo>
                    <a:pt x="12398" y="538"/>
                    <a:pt x="21600" y="6189"/>
                    <a:pt x="20071" y="12370"/>
                  </a:cubicBezTo>
                  <a:cubicBezTo>
                    <a:pt x="18833" y="17379"/>
                    <a:pt x="10642" y="21233"/>
                    <a:pt x="610" y="21600"/>
                  </a:cubicBezTo>
                </a:path>
              </a:pathLst>
            </a:custGeom>
            <a:ln w="25400">
              <a:solidFill>
                <a:srgbClr val="41414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4" name="Shape 243"/>
            <p:cNvSpPr/>
            <p:nvPr/>
          </p:nvSpPr>
          <p:spPr>
            <a:xfrm>
              <a:off x="8108523" y="245609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5" name="Shape 244"/>
            <p:cNvSpPr/>
            <p:nvPr/>
          </p:nvSpPr>
          <p:spPr>
            <a:xfrm flipV="1">
              <a:off x="8108523" y="301890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6" name="Shape 245"/>
            <p:cNvSpPr/>
            <p:nvPr/>
          </p:nvSpPr>
          <p:spPr>
            <a:xfrm>
              <a:off x="7187403" y="2393873"/>
              <a:ext cx="884011" cy="5090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11.9 m</a:t>
              </a:r>
            </a:p>
          </p:txBody>
        </p:sp>
        <p:sp>
          <p:nvSpPr>
            <p:cNvPr id="97" name="Shape 246"/>
            <p:cNvSpPr/>
            <p:nvPr/>
          </p:nvSpPr>
          <p:spPr>
            <a:xfrm>
              <a:off x="9051561" y="2471640"/>
              <a:ext cx="1063203" cy="5090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0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30 </a:t>
              </a:r>
              <a:r>
                <a:rPr sz="1406" dirty="0" err="1"/>
                <a:t>mrad</a:t>
              </a:r>
              <a:endParaRPr sz="1406" dirty="0"/>
            </a:p>
          </p:txBody>
        </p:sp>
        <p:sp>
          <p:nvSpPr>
            <p:cNvPr id="98" name="Shape 247"/>
            <p:cNvSpPr/>
            <p:nvPr/>
          </p:nvSpPr>
          <p:spPr>
            <a:xfrm>
              <a:off x="8539304" y="2494757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9" name="Shape 248"/>
            <p:cNvSpPr/>
            <p:nvPr/>
          </p:nvSpPr>
          <p:spPr>
            <a:xfrm flipV="1">
              <a:off x="8517646" y="2998290"/>
              <a:ext cx="21659" cy="632177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0" name="Shape 249"/>
            <p:cNvSpPr/>
            <p:nvPr/>
          </p:nvSpPr>
          <p:spPr>
            <a:xfrm>
              <a:off x="8291693" y="3541605"/>
              <a:ext cx="757445" cy="5090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9.4 m</a:t>
              </a:r>
            </a:p>
          </p:txBody>
        </p:sp>
        <p:sp>
          <p:nvSpPr>
            <p:cNvPr id="101" name="Shape 252"/>
            <p:cNvSpPr/>
            <p:nvPr/>
          </p:nvSpPr>
          <p:spPr>
            <a:xfrm>
              <a:off x="8536560" y="2931744"/>
              <a:ext cx="1313368" cy="8147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66" b="1" dirty="0"/>
                <a:t>FCC-</a:t>
              </a:r>
              <a:r>
                <a:rPr sz="1266" b="1" dirty="0" err="1"/>
                <a:t>hh</a:t>
              </a:r>
              <a:r>
                <a:rPr sz="1266" b="1" dirty="0"/>
                <a:t>/</a:t>
              </a:r>
            </a:p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66" b="1" dirty="0" smtClean="0"/>
                <a:t>ee </a:t>
              </a:r>
              <a:r>
                <a:rPr sz="1266" b="1" dirty="0" smtClean="0"/>
                <a:t>Booster</a:t>
              </a:r>
              <a:endParaRPr sz="1266" b="1" dirty="0"/>
            </a:p>
          </p:txBody>
        </p:sp>
        <p:sp>
          <p:nvSpPr>
            <p:cNvPr id="102" name="Shape 253"/>
            <p:cNvSpPr/>
            <p:nvPr/>
          </p:nvSpPr>
          <p:spPr>
            <a:xfrm>
              <a:off x="5606131" y="5575975"/>
              <a:ext cx="949702" cy="7382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3" name="Shape 254"/>
            <p:cNvSpPr/>
            <p:nvPr/>
          </p:nvSpPr>
          <p:spPr>
            <a:xfrm>
              <a:off x="10563167" y="5583958"/>
              <a:ext cx="949702" cy="7382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4" name="Shape 255"/>
            <p:cNvSpPr/>
            <p:nvPr/>
          </p:nvSpPr>
          <p:spPr>
            <a:xfrm flipV="1">
              <a:off x="5274797" y="5483052"/>
              <a:ext cx="1" cy="924073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headEnd type="triangle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5" name="Shape 257"/>
            <p:cNvSpPr/>
            <p:nvPr/>
          </p:nvSpPr>
          <p:spPr>
            <a:xfrm>
              <a:off x="8558907" y="2326682"/>
              <a:ext cx="375249" cy="54736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6" name="Shape 258"/>
            <p:cNvSpPr/>
            <p:nvPr/>
          </p:nvSpPr>
          <p:spPr>
            <a:xfrm>
              <a:off x="8371146" y="8442863"/>
              <a:ext cx="375249" cy="54736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7" name="Shape 260"/>
            <p:cNvSpPr/>
            <p:nvPr/>
          </p:nvSpPr>
          <p:spPr>
            <a:xfrm flipH="1">
              <a:off x="7074338" y="2973754"/>
              <a:ext cx="347333" cy="101632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8" name="Shape 261"/>
            <p:cNvSpPr/>
            <p:nvPr/>
          </p:nvSpPr>
          <p:spPr>
            <a:xfrm>
              <a:off x="9654006" y="2973754"/>
              <a:ext cx="347334" cy="101632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9" name="Shape 262"/>
            <p:cNvSpPr/>
            <p:nvPr/>
          </p:nvSpPr>
          <p:spPr>
            <a:xfrm flipH="1" flipV="1">
              <a:off x="7553634" y="9011793"/>
              <a:ext cx="347333" cy="101633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0" name="Shape 263"/>
            <p:cNvSpPr/>
            <p:nvPr/>
          </p:nvSpPr>
          <p:spPr>
            <a:xfrm flipV="1">
              <a:off x="9269819" y="9003848"/>
              <a:ext cx="347334" cy="101633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1" name="Shape 264"/>
            <p:cNvSpPr/>
            <p:nvPr/>
          </p:nvSpPr>
          <p:spPr>
            <a:xfrm>
              <a:off x="5283461" y="4405072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2" name="Shape 265"/>
            <p:cNvSpPr/>
            <p:nvPr/>
          </p:nvSpPr>
          <p:spPr>
            <a:xfrm flipH="1" flipV="1">
              <a:off x="5803279" y="4707255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3" name="Shape 266"/>
            <p:cNvSpPr/>
            <p:nvPr/>
          </p:nvSpPr>
          <p:spPr>
            <a:xfrm>
              <a:off x="5001062" y="4000943"/>
              <a:ext cx="757445" cy="5090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4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0.6 m</a:t>
              </a:r>
            </a:p>
          </p:txBody>
        </p:sp>
        <p:sp>
          <p:nvSpPr>
            <p:cNvPr id="114" name="Shape 267"/>
            <p:cNvSpPr/>
            <p:nvPr/>
          </p:nvSpPr>
          <p:spPr>
            <a:xfrm>
              <a:off x="6199322" y="7217260"/>
              <a:ext cx="4622290" cy="14306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b="1" dirty="0" smtClean="0"/>
                <a:t>Max. </a:t>
              </a:r>
              <a:r>
                <a:rPr sz="1200" b="1" dirty="0" smtClean="0"/>
                <a:t>separation </a:t>
              </a:r>
              <a:r>
                <a:rPr sz="1200" b="1" dirty="0"/>
                <a:t>of 3(4) rings is about 12 m: </a:t>
              </a:r>
            </a:p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b="1" dirty="0"/>
                <a:t>wide</a:t>
              </a:r>
              <a:r>
                <a:rPr lang="de-AT" sz="1200" b="1" dirty="0"/>
                <a:t>r</a:t>
              </a:r>
              <a:r>
                <a:rPr sz="1200" b="1" dirty="0"/>
                <a:t> tunnel </a:t>
              </a:r>
              <a:r>
                <a:rPr lang="de-AT" sz="1200" b="1" dirty="0"/>
                <a:t>or</a:t>
              </a:r>
              <a:r>
                <a:rPr sz="1200" b="1" dirty="0"/>
                <a:t> two tunnels are necessary around the I</a:t>
              </a:r>
              <a:r>
                <a:rPr lang="de-AT" sz="1200" b="1" dirty="0"/>
                <a:t>Ps</a:t>
              </a:r>
              <a:r>
                <a:rPr sz="1200" b="1" dirty="0"/>
                <a:t>, for ±1.2 km. </a:t>
              </a:r>
            </a:p>
          </p:txBody>
        </p:sp>
        <p:sp>
          <p:nvSpPr>
            <p:cNvPr id="115" name="Shape 268"/>
            <p:cNvSpPr/>
            <p:nvPr/>
          </p:nvSpPr>
          <p:spPr>
            <a:xfrm>
              <a:off x="6345612" y="3878286"/>
              <a:ext cx="4504077" cy="11047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dirty="0" smtClean="0"/>
                <a:t>Lepton b</a:t>
              </a:r>
              <a:r>
                <a:rPr sz="1200" dirty="0" err="1" smtClean="0"/>
                <a:t>eams</a:t>
              </a:r>
              <a:r>
                <a:rPr sz="1200" dirty="0" smtClean="0"/>
                <a:t> </a:t>
              </a:r>
              <a:r>
                <a:rPr sz="1200" dirty="0"/>
                <a:t>must cross over through the </a:t>
              </a:r>
              <a:r>
                <a:rPr lang="de-AT" sz="1200" dirty="0"/>
                <a:t>         </a:t>
              </a:r>
              <a:r>
                <a:rPr sz="1200" dirty="0"/>
                <a:t>common RF to enter the IP from inside.</a:t>
              </a:r>
            </a:p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dirty="0"/>
                <a:t>Only a half of each ring is filled with bunches.</a:t>
              </a:r>
            </a:p>
          </p:txBody>
        </p:sp>
        <p:sp>
          <p:nvSpPr>
            <p:cNvPr id="116" name="Shape 269"/>
            <p:cNvSpPr/>
            <p:nvPr/>
          </p:nvSpPr>
          <p:spPr>
            <a:xfrm flipH="1">
              <a:off x="5768673" y="4896018"/>
              <a:ext cx="747030" cy="834908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7" name="Shape 270"/>
            <p:cNvSpPr/>
            <p:nvPr/>
          </p:nvSpPr>
          <p:spPr>
            <a:xfrm>
              <a:off x="10777773" y="4864086"/>
              <a:ext cx="621331" cy="822855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pic>
          <p:nvPicPr>
            <p:cNvPr id="118" name="ScreenShot 2016-04-05 8.51.34 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700768" y="4838875"/>
              <a:ext cx="3677333" cy="261919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58" name="TextBox 257"/>
          <p:cNvSpPr txBox="1"/>
          <p:nvPr/>
        </p:nvSpPr>
        <p:spPr>
          <a:xfrm>
            <a:off x="190007" y="4761391"/>
            <a:ext cx="4250394" cy="144655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+mn-lt"/>
              </a:rPr>
              <a:t>FCC-</a:t>
            </a:r>
            <a:r>
              <a:rPr lang="en-GB" sz="2400" b="1" dirty="0" err="1" smtClean="0">
                <a:latin typeface="+mn-lt"/>
              </a:rPr>
              <a:t>ee</a:t>
            </a:r>
            <a:r>
              <a:rPr lang="en-GB" sz="2400" b="1" dirty="0" smtClean="0">
                <a:latin typeface="+mn-lt"/>
              </a:rPr>
              <a:t> 1, </a:t>
            </a:r>
            <a:r>
              <a:rPr lang="en-GB" sz="2400" b="1" dirty="0" smtClean="0">
                <a:solidFill>
                  <a:srgbClr val="FF0000"/>
                </a:solidFill>
                <a:latin typeface="+mn-lt"/>
              </a:rPr>
              <a:t>FCC-</a:t>
            </a:r>
            <a:r>
              <a:rPr lang="en-GB" sz="2400" b="1" dirty="0" err="1" smtClean="0">
                <a:solidFill>
                  <a:srgbClr val="FF0000"/>
                </a:solidFill>
                <a:latin typeface="+mn-lt"/>
              </a:rPr>
              <a:t>ee</a:t>
            </a:r>
            <a:r>
              <a:rPr lang="en-GB" sz="2400" b="1" dirty="0" smtClean="0">
                <a:solidFill>
                  <a:srgbClr val="FF0000"/>
                </a:solidFill>
                <a:latin typeface="+mn-lt"/>
              </a:rPr>
              <a:t> 2, </a:t>
            </a:r>
          </a:p>
          <a:p>
            <a:pPr algn="ctr"/>
            <a:r>
              <a:rPr lang="en-GB" sz="2000" b="1" dirty="0" smtClean="0">
                <a:solidFill>
                  <a:srgbClr val="00B050"/>
                </a:solidFill>
                <a:latin typeface="+mn-lt"/>
              </a:rPr>
              <a:t>FCC-</a:t>
            </a:r>
            <a:r>
              <a:rPr lang="en-GB" sz="2000" b="1" dirty="0" err="1" smtClean="0">
                <a:solidFill>
                  <a:srgbClr val="00B050"/>
                </a:solidFill>
                <a:latin typeface="+mn-lt"/>
              </a:rPr>
              <a:t>ee</a:t>
            </a:r>
            <a:r>
              <a:rPr lang="en-GB" sz="2000" b="1" dirty="0" smtClean="0">
                <a:solidFill>
                  <a:srgbClr val="00B050"/>
                </a:solidFill>
                <a:latin typeface="+mn-lt"/>
              </a:rPr>
              <a:t> booster (FCC-</a:t>
            </a:r>
            <a:r>
              <a:rPr lang="en-GB" sz="2000" b="1" dirty="0" err="1" smtClean="0">
                <a:solidFill>
                  <a:srgbClr val="00B050"/>
                </a:solidFill>
                <a:latin typeface="+mn-lt"/>
              </a:rPr>
              <a:t>hh</a:t>
            </a:r>
            <a:r>
              <a:rPr lang="en-GB" sz="2000" b="1" dirty="0" smtClean="0">
                <a:solidFill>
                  <a:srgbClr val="00B050"/>
                </a:solidFill>
                <a:latin typeface="+mn-lt"/>
              </a:rPr>
              <a:t> footprint)</a:t>
            </a:r>
          </a:p>
          <a:p>
            <a:pPr algn="ctr"/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Asymmetric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 IR for 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ee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, 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limits</a:t>
            </a:r>
            <a:r>
              <a:rPr lang="fr-CH" sz="2000" b="1" dirty="0" smtClean="0">
                <a:solidFill>
                  <a:srgbClr val="00B050"/>
                </a:solidFill>
                <a:latin typeface="+mn-lt"/>
              </a:rPr>
              <a:t> SR to </a:t>
            </a:r>
            <a:r>
              <a:rPr lang="fr-CH" sz="2000" b="1" dirty="0" err="1">
                <a:solidFill>
                  <a:srgbClr val="00B050"/>
                </a:solidFill>
                <a:latin typeface="+mn-lt"/>
              </a:rPr>
              <a:t>e</a:t>
            </a:r>
            <a:r>
              <a:rPr lang="fr-CH" sz="2000" b="1" dirty="0" err="1" smtClean="0">
                <a:solidFill>
                  <a:srgbClr val="00B050"/>
                </a:solidFill>
                <a:latin typeface="+mn-lt"/>
              </a:rPr>
              <a:t>xpt</a:t>
            </a:r>
            <a:endParaRPr lang="en-GB" sz="2000" b="1" dirty="0">
              <a:solidFill>
                <a:srgbClr val="00B050"/>
              </a:solidFill>
              <a:latin typeface="+mn-lt"/>
            </a:endParaRPr>
          </a:p>
          <a:p>
            <a:pPr algn="ctr"/>
            <a:endParaRPr lang="en-GB" sz="2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61" name="Shape 262"/>
          <p:cNvSpPr/>
          <p:nvPr/>
        </p:nvSpPr>
        <p:spPr>
          <a:xfrm flipH="1">
            <a:off x="2519923" y="3272131"/>
            <a:ext cx="243821" cy="131914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>
              <a:latin typeface="+mn-lt"/>
            </a:endParaRPr>
          </a:p>
        </p:txBody>
      </p:sp>
      <p:sp>
        <p:nvSpPr>
          <p:cNvPr id="262" name="Shape 263"/>
          <p:cNvSpPr/>
          <p:nvPr/>
        </p:nvSpPr>
        <p:spPr>
          <a:xfrm>
            <a:off x="2013019" y="3258579"/>
            <a:ext cx="222248" cy="146089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+mn-lt"/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  <a:latin typeface="+mn-lt"/>
            </a:endParaRPr>
          </a:p>
        </p:txBody>
      </p:sp>
      <p:sp>
        <p:nvSpPr>
          <p:cNvPr id="174" name="Date Placeholder 2"/>
          <p:cNvSpPr>
            <a:spLocks noGrp="1"/>
          </p:cNvSpPr>
          <p:nvPr>
            <p:ph type="dt" sz="half" idx="10"/>
          </p:nvPr>
        </p:nvSpPr>
        <p:spPr>
          <a:xfrm>
            <a:off x="5220784" y="5296959"/>
            <a:ext cx="2133600" cy="304271"/>
          </a:xfrm>
        </p:spPr>
        <p:txBody>
          <a:bodyPr/>
          <a:lstStyle/>
          <a:p>
            <a:fld id="{65B172D3-B8A6-429B-9E26-0056187E835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+mn-lt"/>
              </a:rPr>
              <a:t>15/04/2019</a:t>
            </a:fld>
            <a:endParaRPr lang="fr-CH" dirty="0">
              <a:solidFill>
                <a:prstClr val="black">
                  <a:tint val="75000"/>
                </a:prstClr>
              </a:solidFill>
              <a:latin typeface="+mn-lt"/>
            </a:endParaRPr>
          </a:p>
        </p:txBody>
      </p:sp>
      <p:pic>
        <p:nvPicPr>
          <p:cNvPr id="175" name="Picture 174" descr="layout_c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525" y="762268"/>
            <a:ext cx="4596497" cy="437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1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971021"/>
            <a:ext cx="8032750" cy="377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32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7385-0219-4A64-B136-EFC7ED89445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" y="5318145"/>
            <a:ext cx="3463925" cy="304271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7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19125"/>
            <a:ext cx="90868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59242" y="179604"/>
            <a:ext cx="282551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latin typeface="+mn-lt"/>
              </a:rPr>
              <a:t>The </a:t>
            </a:r>
            <a:r>
              <a:rPr lang="fr-CH" sz="2800" b="1" dirty="0" err="1" smtClean="0">
                <a:latin typeface="+mn-lt"/>
              </a:rPr>
              <a:t>same</a:t>
            </a:r>
            <a:r>
              <a:rPr lang="fr-CH" sz="2800" b="1" dirty="0" smtClean="0">
                <a:latin typeface="+mn-lt"/>
              </a:rPr>
              <a:t> </a:t>
            </a:r>
            <a:r>
              <a:rPr lang="fr-CH" sz="2800" b="1" dirty="0" err="1">
                <a:latin typeface="+mn-lt"/>
              </a:rPr>
              <a:t>c</a:t>
            </a:r>
            <a:r>
              <a:rPr lang="fr-CH" sz="2800" b="1" dirty="0" err="1" smtClean="0">
                <a:latin typeface="+mn-lt"/>
              </a:rPr>
              <a:t>averns</a:t>
            </a:r>
            <a:endParaRPr lang="en-GB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15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15/04/2019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337220"/>
            <a:ext cx="60198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720157"/>
            <a:ext cx="6734175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52320" y="2412380"/>
            <a:ext cx="10962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mtClean="0"/>
              <a:t>M. Aleksa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231740" y="5077747"/>
            <a:ext cx="468052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FCC  data taking starts </a:t>
            </a:r>
            <a:r>
              <a:rPr lang="en-GB" b="1" dirty="0"/>
              <a:t>at the end of </a:t>
            </a:r>
            <a:r>
              <a:rPr lang="en-GB" b="1" dirty="0" smtClean="0"/>
              <a:t>HL-LHC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21186" y="4419125"/>
            <a:ext cx="3748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rgbClr val="00B050"/>
                </a:solidFill>
              </a:rPr>
              <a:t>a 10-20 </a:t>
            </a:r>
            <a:r>
              <a:rPr lang="fr-CH" i="1" dirty="0" err="1">
                <a:solidFill>
                  <a:srgbClr val="00B050"/>
                </a:solidFill>
              </a:rPr>
              <a:t>T</a:t>
            </a:r>
            <a:r>
              <a:rPr lang="fr-CH" i="1" dirty="0" err="1" smtClean="0">
                <a:solidFill>
                  <a:srgbClr val="00B050"/>
                </a:solidFill>
              </a:rPr>
              <a:t>eV</a:t>
            </a:r>
            <a:r>
              <a:rPr lang="fr-CH" i="1" dirty="0" smtClean="0">
                <a:solidFill>
                  <a:srgbClr val="00B050"/>
                </a:solidFill>
              </a:rPr>
              <a:t> muon </a:t>
            </a:r>
            <a:r>
              <a:rPr lang="fr-CH" i="1" dirty="0" err="1" smtClean="0">
                <a:solidFill>
                  <a:srgbClr val="00B050"/>
                </a:solidFill>
              </a:rPr>
              <a:t>collider</a:t>
            </a:r>
            <a:r>
              <a:rPr lang="fr-CH" i="1" dirty="0">
                <a:solidFill>
                  <a:srgbClr val="00B050"/>
                </a:solidFill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</a:rPr>
              <a:t>using</a:t>
            </a:r>
            <a:r>
              <a:rPr lang="fr-CH" i="1" dirty="0" smtClean="0">
                <a:solidFill>
                  <a:srgbClr val="00B050"/>
                </a:solidFill>
              </a:rPr>
              <a:t> the </a:t>
            </a:r>
          </a:p>
          <a:p>
            <a:r>
              <a:rPr lang="fr-CH" i="1" dirty="0" smtClean="0">
                <a:solidFill>
                  <a:srgbClr val="00B050"/>
                </a:solidFill>
              </a:rPr>
              <a:t>45 </a:t>
            </a:r>
            <a:r>
              <a:rPr lang="fr-CH" i="1" dirty="0" err="1" smtClean="0">
                <a:solidFill>
                  <a:srgbClr val="00B050"/>
                </a:solidFill>
              </a:rPr>
              <a:t>GeV</a:t>
            </a:r>
            <a:r>
              <a:rPr lang="fr-CH" i="1" dirty="0" smtClean="0">
                <a:solidFill>
                  <a:srgbClr val="00B050"/>
                </a:solidFill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</a:rPr>
              <a:t>stored</a:t>
            </a:r>
            <a:r>
              <a:rPr lang="fr-CH" i="1" dirty="0" smtClean="0">
                <a:solidFill>
                  <a:srgbClr val="00B050"/>
                </a:solidFill>
              </a:rPr>
              <a:t> e+ as LEMMA SOURCE?</a:t>
            </a:r>
            <a:endParaRPr lang="en-GB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2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09952-A5BE-46C0-979B-B66884C6D7A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3858"/>
            <a:ext cx="4624920" cy="584775"/>
          </a:xfrm>
          <a:prstGeom prst="rect">
            <a:avLst/>
          </a:prstGeom>
          <a:solidFill>
            <a:srgbClr val="FFE701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err="1" smtClean="0"/>
              <a:t>We</a:t>
            </a:r>
            <a:r>
              <a:rPr lang="fr-CH" sz="3200" b="1" dirty="0" smtClean="0"/>
              <a:t> have gone a long </a:t>
            </a:r>
            <a:r>
              <a:rPr lang="fr-CH" sz="3200" b="1" dirty="0" err="1" smtClean="0"/>
              <a:t>way</a:t>
            </a:r>
            <a:r>
              <a:rPr lang="fr-CH" sz="3200" b="1" dirty="0" smtClean="0"/>
              <a:t>!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646" y="997294"/>
            <a:ext cx="8085803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2010-11-12 : </a:t>
            </a:r>
            <a:r>
              <a:rPr lang="fr-CH" b="1" dirty="0" err="1" smtClean="0"/>
              <a:t>ideas</a:t>
            </a:r>
            <a:r>
              <a:rPr lang="fr-CH" b="1" dirty="0" smtClean="0"/>
              <a:t>, </a:t>
            </a:r>
            <a:r>
              <a:rPr lang="fr-CH" b="1" dirty="0" err="1" smtClean="0"/>
              <a:t>wishes</a:t>
            </a:r>
            <a:r>
              <a:rPr lang="fr-CH" b="1" dirty="0" smtClean="0"/>
              <a:t>, basic concepts, (VHE-LHC, LEP3, TLEP),  </a:t>
            </a:r>
            <a:r>
              <a:rPr lang="fr-CH" b="1" dirty="0" err="1" smtClean="0"/>
              <a:t>Higgs</a:t>
            </a:r>
            <a:r>
              <a:rPr lang="fr-CH" b="1" dirty="0" smtClean="0"/>
              <a:t> </a:t>
            </a:r>
            <a:r>
              <a:rPr lang="fr-CH" b="1" dirty="0" err="1" smtClean="0"/>
              <a:t>discovery</a:t>
            </a:r>
            <a:endParaRPr lang="fr-CH" b="1" dirty="0" smtClean="0"/>
          </a:p>
          <a:p>
            <a:r>
              <a:rPr lang="fr-CH" b="1" dirty="0" smtClean="0"/>
              <a:t>2013  ESPP2013 </a:t>
            </a:r>
            <a:r>
              <a:rPr lang="fr-CH" b="1" dirty="0" err="1" smtClean="0"/>
              <a:t>wants</a:t>
            </a:r>
            <a:r>
              <a:rPr lang="fr-CH" b="1" dirty="0" smtClean="0"/>
              <a:t> «</a:t>
            </a:r>
            <a:r>
              <a:rPr lang="en-US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ambitious </a:t>
            </a:r>
            <a:r>
              <a:rPr lang="en-US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post-LHC accelerator </a:t>
            </a:r>
            <a:r>
              <a:rPr lang="en-US" b="1" kern="0" dirty="0" err="1" smtClean="0">
                <a:solidFill>
                  <a:prstClr val="black"/>
                </a:solidFill>
                <a:latin typeface="Arial"/>
                <a:cs typeface="Calibri" pitchFamily="34" charset="0"/>
              </a:rPr>
              <a:t>projcet</a:t>
            </a:r>
            <a:r>
              <a:rPr lang="fr-CH" b="1" dirty="0" smtClean="0"/>
              <a:t> </a:t>
            </a:r>
            <a:r>
              <a:rPr lang="fr-CH" b="1" dirty="0" smtClean="0"/>
              <a:t>»</a:t>
            </a:r>
            <a:endParaRPr lang="fr-CH" b="1" dirty="0" smtClean="0"/>
          </a:p>
          <a:p>
            <a:r>
              <a:rPr lang="fr-CH" b="1" dirty="0" smtClean="0"/>
              <a:t>2014  Kick-off meeting     </a:t>
            </a:r>
          </a:p>
          <a:p>
            <a:endParaRPr lang="fr-CH" b="1" dirty="0"/>
          </a:p>
          <a:p>
            <a:pPr marL="342900" indent="-342900" algn="ctr">
              <a:buAutoNum type="arabicPlain" startAt="2018"/>
            </a:pPr>
            <a:r>
              <a:rPr lang="fr-CH" b="1" dirty="0" smtClean="0">
                <a:solidFill>
                  <a:srgbClr val="FF0000"/>
                </a:solidFill>
              </a:rPr>
              <a:t>  ESPP contributions and CDR </a:t>
            </a:r>
            <a:r>
              <a:rPr lang="fr-CH" b="1" dirty="0" err="1" smtClean="0">
                <a:solidFill>
                  <a:srgbClr val="FF0000"/>
                </a:solidFill>
              </a:rPr>
              <a:t>submitted</a:t>
            </a: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sz="2800" b="1" u="sng" dirty="0" smtClean="0"/>
              <a:t>FCC </a:t>
            </a:r>
            <a:r>
              <a:rPr lang="fr-CH" sz="2800" b="1" u="sng" dirty="0" err="1" smtClean="0"/>
              <a:t>can</a:t>
            </a:r>
            <a:r>
              <a:rPr lang="fr-CH" sz="2800" b="1" u="sng" dirty="0" smtClean="0"/>
              <a:t> </a:t>
            </a:r>
            <a:r>
              <a:rPr lang="fr-CH" sz="2800" b="1" u="sng" dirty="0" err="1" smtClean="0"/>
              <a:t>be</a:t>
            </a:r>
            <a:r>
              <a:rPr lang="fr-CH" sz="2800" b="1" u="sng" dirty="0" smtClean="0"/>
              <a:t> </a:t>
            </a:r>
            <a:r>
              <a:rPr lang="fr-CH" sz="2800" b="1" u="sng" dirty="0" err="1" smtClean="0"/>
              <a:t>done</a:t>
            </a:r>
            <a:r>
              <a:rPr lang="fr-CH" sz="2800" b="1" u="sng" dirty="0" smtClean="0"/>
              <a:t>!</a:t>
            </a:r>
            <a:br>
              <a:rPr lang="fr-CH" sz="2800" b="1" u="sng" dirty="0" smtClean="0"/>
            </a:br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e+ e- </a:t>
            </a:r>
            <a:r>
              <a:rPr lang="fr-CH" dirty="0" err="1" smtClean="0"/>
              <a:t>collider</a:t>
            </a:r>
            <a:r>
              <a:rPr lang="fr-CH" dirty="0" smtClean="0"/>
              <a:t>. </a:t>
            </a:r>
            <a:endParaRPr lang="fr-CH" dirty="0" smtClean="0"/>
          </a:p>
          <a:p>
            <a:pPr marL="342900" indent="-342900" algn="ctr">
              <a:buAutoNum type="arabicPlain" startAt="2018"/>
            </a:pPr>
            <a:endParaRPr lang="fr-CH" b="1" dirty="0"/>
          </a:p>
          <a:p>
            <a:pPr marL="342900" indent="-342900">
              <a:buAutoNum type="arabicPlain" startAt="2019"/>
            </a:pPr>
            <a:r>
              <a:rPr lang="fr-CH" b="1" dirty="0" smtClean="0">
                <a:sym typeface="Wingdings" panose="05000000000000000000" pitchFamily="2" charset="2"/>
              </a:rPr>
              <a:t> </a:t>
            </a:r>
            <a:r>
              <a:rPr lang="fr-CH" b="1" dirty="0" smtClean="0"/>
              <a:t>Start of a new </a:t>
            </a:r>
            <a:r>
              <a:rPr lang="fr-CH" b="1" dirty="0" err="1" smtClean="0"/>
              <a:t>era</a:t>
            </a:r>
            <a:r>
              <a:rPr lang="fr-CH" b="1" dirty="0" smtClean="0"/>
              <a:t> </a:t>
            </a:r>
            <a:r>
              <a:rPr lang="fr-CH" b="1" dirty="0" err="1" smtClean="0"/>
              <a:t>towards</a:t>
            </a:r>
            <a:r>
              <a:rPr lang="fr-CH" b="1" dirty="0" smtClean="0"/>
              <a:t> </a:t>
            </a:r>
            <a:r>
              <a:rPr lang="fr-CH" b="1" dirty="0" err="1" smtClean="0"/>
              <a:t>realization</a:t>
            </a:r>
            <a:r>
              <a:rPr lang="fr-CH" b="1" dirty="0" smtClean="0"/>
              <a:t>       </a:t>
            </a:r>
          </a:p>
          <a:p>
            <a:endParaRPr lang="fr-CH" b="1" dirty="0" smtClean="0"/>
          </a:p>
          <a:p>
            <a:pPr marL="342900" indent="-342900">
              <a:buAutoNum type="arabicPlain" startAt="2019"/>
            </a:pPr>
            <a:r>
              <a:rPr lang="fr-CH" b="1" dirty="0"/>
              <a:t> </a:t>
            </a:r>
            <a:r>
              <a:rPr lang="fr-CH" b="1" dirty="0" smtClean="0"/>
              <a:t> (</a:t>
            </a:r>
            <a:r>
              <a:rPr lang="fr-CH" b="1" dirty="0"/>
              <a:t>15 </a:t>
            </a:r>
            <a:r>
              <a:rPr lang="fr-CH" b="1" dirty="0" err="1"/>
              <a:t>January</a:t>
            </a:r>
            <a:r>
              <a:rPr lang="fr-CH" b="1" dirty="0"/>
              <a:t>) CERN </a:t>
            </a:r>
            <a:r>
              <a:rPr lang="fr-CH" b="1" dirty="0" err="1" smtClean="0"/>
              <a:t>directorate</a:t>
            </a:r>
            <a:r>
              <a:rPr lang="fr-CH" b="1" dirty="0" smtClean="0"/>
              <a:t> New </a:t>
            </a:r>
            <a:r>
              <a:rPr lang="fr-CH" b="1" dirty="0" err="1" smtClean="0"/>
              <a:t>Year</a:t>
            </a:r>
            <a:r>
              <a:rPr lang="fr-CH" b="1" dirty="0" smtClean="0"/>
              <a:t> </a:t>
            </a:r>
            <a:r>
              <a:rPr lang="fr-CH" b="1" dirty="0" err="1" smtClean="0"/>
              <a:t>Presentation</a:t>
            </a:r>
            <a:r>
              <a:rPr lang="fr-CH" b="1" dirty="0"/>
              <a:t> </a:t>
            </a:r>
            <a:br>
              <a:rPr lang="fr-CH" b="1" dirty="0"/>
            </a:br>
            <a:r>
              <a:rPr lang="fr-CH" b="1" dirty="0" smtClean="0"/>
              <a:t>	</a:t>
            </a:r>
            <a:r>
              <a:rPr lang="fr-CH" b="1" dirty="0" smtClean="0">
                <a:hlinkClick r:id="rId2"/>
              </a:rPr>
              <a:t>https</a:t>
            </a:r>
            <a:r>
              <a:rPr lang="fr-CH" b="1" dirty="0">
                <a:hlinkClick r:id="rId2"/>
              </a:rPr>
              <a:t>://indico.cern.ch/event/779524</a:t>
            </a:r>
            <a:r>
              <a:rPr lang="fr-CH" b="1" dirty="0" smtClean="0">
                <a:hlinkClick r:id="rId2"/>
              </a:rPr>
              <a:t>/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</a:t>
            </a:r>
            <a:r>
              <a:rPr lang="fr-CH" b="1" dirty="0" err="1" smtClean="0"/>
              <a:t>Press</a:t>
            </a:r>
            <a:r>
              <a:rPr lang="fr-CH" b="1" dirty="0" smtClean="0"/>
              <a:t> release on FCC CDR release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FCC CDR </a:t>
            </a:r>
            <a:r>
              <a:rPr lang="fr-CH" b="1" dirty="0" err="1" smtClean="0"/>
              <a:t>physics</a:t>
            </a:r>
            <a:r>
              <a:rPr lang="fr-CH" b="1" dirty="0" smtClean="0"/>
              <a:t> </a:t>
            </a:r>
            <a:r>
              <a:rPr lang="fr-CH" b="1" dirty="0" err="1" smtClean="0"/>
              <a:t>presentation</a:t>
            </a:r>
            <a:r>
              <a:rPr lang="fr-CH" b="1" dirty="0" smtClean="0"/>
              <a:t> 4-5 March at CERN;  </a:t>
            </a:r>
            <a:br>
              <a:rPr lang="fr-CH" b="1" dirty="0" smtClean="0"/>
            </a:br>
            <a:r>
              <a:rPr lang="fr-CH" b="1" dirty="0" smtClean="0"/>
              <a:t>           </a:t>
            </a:r>
            <a:r>
              <a:rPr lang="fr-CH" b="1" dirty="0" err="1" smtClean="0"/>
              <a:t>Plenary</a:t>
            </a:r>
            <a:r>
              <a:rPr lang="fr-CH" b="1" dirty="0" smtClean="0"/>
              <a:t> Meeting (ESPP) Granada  13-17 May </a:t>
            </a:r>
            <a:br>
              <a:rPr lang="fr-CH" b="1" dirty="0" smtClean="0"/>
            </a:br>
            <a:r>
              <a:rPr lang="fr-CH" b="1" dirty="0" smtClean="0"/>
              <a:t>           FCC </a:t>
            </a:r>
            <a:r>
              <a:rPr lang="fr-CH" b="1" dirty="0"/>
              <a:t>G</a:t>
            </a:r>
            <a:r>
              <a:rPr lang="fr-CH" b="1" dirty="0" smtClean="0"/>
              <a:t>eneral meeting in 24-28 </a:t>
            </a:r>
            <a:r>
              <a:rPr lang="fr-CH" b="1" dirty="0" err="1" smtClean="0"/>
              <a:t>June</a:t>
            </a:r>
            <a:r>
              <a:rPr lang="fr-CH" b="1" dirty="0" smtClean="0"/>
              <a:t> in Brussels </a:t>
            </a:r>
            <a:r>
              <a:rPr lang="fr-CH" b="1" dirty="0"/>
              <a:t> </a:t>
            </a:r>
            <a:r>
              <a:rPr lang="fr-CH" b="1" dirty="0" smtClean="0"/>
              <a:t> </a:t>
            </a:r>
            <a:r>
              <a:rPr lang="fr-CH" sz="1400" b="1" dirty="0" smtClean="0">
                <a:hlinkClick r:id="rId3"/>
              </a:rPr>
              <a:t>https://indico.cern.ch/event/727555</a:t>
            </a:r>
            <a:r>
              <a:rPr lang="fr-CH" sz="1400" b="1" dirty="0" smtClean="0"/>
              <a:t> </a:t>
            </a:r>
          </a:p>
          <a:p>
            <a:r>
              <a:rPr lang="fr-CH" sz="1400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982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6512" y="637254"/>
            <a:ext cx="92890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-- The FCC design study has established the feasibility -- or the path to feasibility -- of an ambitious set of colliders after LEP/LHC, at the cutting edge of knowledge and technology.  </a:t>
            </a:r>
            <a:r>
              <a:rPr lang="en-US" sz="2400" b="1" u="sng" dirty="0" smtClean="0">
                <a:solidFill>
                  <a:prstClr val="black"/>
                </a:solidFill>
                <a:latin typeface="Calibri"/>
              </a:rPr>
              <a:t>FCC can be done!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-- FCC-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and FCC-</a:t>
            </a: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hh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have outstanding physics cases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         -- each in their own right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          --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the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sequential implementation of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FCC-</a:t>
            </a:r>
            <a:r>
              <a:rPr lang="en-GB" sz="2400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, FCC-</a:t>
            </a:r>
            <a:r>
              <a:rPr lang="en-GB" sz="2400" dirty="0" err="1" smtClean="0">
                <a:solidFill>
                  <a:prstClr val="black"/>
                </a:solidFill>
                <a:latin typeface="Calibri"/>
              </a:rPr>
              <a:t>hh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with eh option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                </a:t>
            </a:r>
            <a:r>
              <a:rPr lang="fr-CH" sz="2400" dirty="0" err="1" smtClean="0">
                <a:solidFill>
                  <a:prstClr val="black"/>
                </a:solidFill>
                <a:latin typeface="Calibri"/>
              </a:rPr>
              <a:t>offers</a:t>
            </a:r>
            <a:r>
              <a:rPr lang="fr-CH" sz="2400" dirty="0" smtClean="0">
                <a:solidFill>
                  <a:prstClr val="black"/>
                </a:solidFill>
                <a:latin typeface="Calibri"/>
              </a:rPr>
              <a:t> the </a:t>
            </a:r>
            <a:r>
              <a:rPr lang="fr-CH" sz="2400" dirty="0" err="1" smtClean="0">
                <a:solidFill>
                  <a:prstClr val="black"/>
                </a:solidFill>
                <a:latin typeface="Calibri"/>
              </a:rPr>
              <a:t>broadest</a:t>
            </a:r>
            <a:r>
              <a:rPr lang="fr-CH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dirty="0" err="1" smtClean="0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dirty="0" err="1" smtClean="0">
                <a:solidFill>
                  <a:prstClr val="black"/>
                </a:solidFill>
                <a:latin typeface="Calibri"/>
              </a:rPr>
              <a:t>reach</a:t>
            </a:r>
            <a:r>
              <a:rPr lang="fr-CH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dirty="0" err="1" smtClean="0">
                <a:solidFill>
                  <a:prstClr val="black"/>
                </a:solidFill>
                <a:latin typeface="Calibri"/>
              </a:rPr>
              <a:t>proposed</a:t>
            </a:r>
            <a:r>
              <a:rPr lang="fr-CH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dirty="0" err="1" smtClean="0">
                <a:solidFill>
                  <a:prstClr val="black"/>
                </a:solidFill>
                <a:latin typeface="Calibri"/>
              </a:rPr>
              <a:t>today</a:t>
            </a:r>
            <a:r>
              <a:rPr lang="fr-CH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                  </a:t>
            </a:r>
            <a:r>
              <a:rPr lang="en-US" sz="2400" u="sng" dirty="0" smtClean="0">
                <a:solidFill>
                  <a:srgbClr val="FF0000"/>
                </a:solidFill>
                <a:latin typeface="Calibri"/>
              </a:rPr>
              <a:t>big jumps in </a:t>
            </a:r>
            <a:r>
              <a:rPr lang="en-US" sz="2400" b="1" u="sng" dirty="0" smtClean="0">
                <a:solidFill>
                  <a:srgbClr val="FF0000"/>
                </a:solidFill>
                <a:latin typeface="Calibri"/>
              </a:rPr>
              <a:t>Sensitivity, Precision, Energy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-- An attractive scenario of staging and implementation cover 70 years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of exploratory physics, taking full advantage of the     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                                </a:t>
            </a:r>
            <a:r>
              <a:rPr lang="en-US" sz="2400" b="1" u="sng" dirty="0" smtClean="0">
                <a:solidFill>
                  <a:srgbClr val="FF0000"/>
                </a:solidFill>
                <a:latin typeface="Calibri"/>
              </a:rPr>
              <a:t>synergies  and complementarities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400" b="1" u="sng" dirty="0" smtClean="0">
                <a:solidFill>
                  <a:prstClr val="black"/>
                </a:solidFill>
                <a:latin typeface="Calibri"/>
              </a:rPr>
              <a:t>FCC (</a:t>
            </a:r>
            <a:r>
              <a:rPr lang="en-US" sz="2400" b="1" u="sng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en-US" sz="2400" b="1" u="sng" dirty="0" smtClean="0">
                <a:solidFill>
                  <a:prstClr val="black"/>
                </a:solidFill>
                <a:latin typeface="Calibri"/>
              </a:rPr>
              <a:t>) can start seamlessly at the end of HL-LHC    </a:t>
            </a:r>
            <a:endParaRPr lang="en-US" sz="2400" b="1" u="sng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142083"/>
            <a:ext cx="2296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2800" dirty="0" smtClean="0">
                <a:solidFill>
                  <a:prstClr val="black"/>
                </a:solidFill>
                <a:latin typeface="Calibri"/>
              </a:rPr>
              <a:t>CONCLUSIONS</a:t>
            </a:r>
            <a:endParaRPr lang="fr-CH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3754E9B0-0304-433E-8EF6-884DB71D856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 algn="ctr"/>
              <a:t>15.04.2019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28302" y="0"/>
            <a:ext cx="9144000" cy="819551"/>
            <a:chOff x="0" y="-20538"/>
            <a:chExt cx="9144000" cy="737596"/>
          </a:xfrm>
        </p:grpSpPr>
        <p:sp>
          <p:nvSpPr>
            <p:cNvPr id="8" name="TextBox 7"/>
            <p:cNvSpPr txBox="1"/>
            <p:nvPr/>
          </p:nvSpPr>
          <p:spPr>
            <a:xfrm>
              <a:off x="0" y="-20538"/>
              <a:ext cx="9144000" cy="6370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 smtClean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 smtClean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>
                <a:solidFill>
                  <a:prstClr val="black"/>
                </a:solidFill>
                <a:latin typeface="Calibri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CH" sz="8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" name="TextBox 9"/>
          <p:cNvSpPr txBox="1"/>
          <p:nvPr/>
        </p:nvSpPr>
        <p:spPr>
          <a:xfrm>
            <a:off x="3404149" y="76944"/>
            <a:ext cx="2641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prstClr val="black"/>
                </a:solidFill>
                <a:latin typeface="Calibri"/>
              </a:rPr>
              <a:t>CONCLUSIONS</a:t>
            </a:r>
            <a:endParaRPr lang="en-GB" sz="20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5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864207"/>
            <a:ext cx="9144001" cy="48936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400" b="1" dirty="0"/>
              <a:t>T</a:t>
            </a:r>
            <a:r>
              <a:rPr lang="fr-CH" sz="2400" b="1" dirty="0" smtClean="0"/>
              <a:t>he </a:t>
            </a:r>
            <a:r>
              <a:rPr lang="fr-CH" sz="2400" b="1" dirty="0" err="1" smtClean="0"/>
              <a:t>proposed</a:t>
            </a:r>
            <a:r>
              <a:rPr lang="fr-CH" sz="2400" b="1" dirty="0" smtClean="0"/>
              <a:t> </a:t>
            </a:r>
            <a:r>
              <a:rPr lang="fr-CH" sz="2400" b="1" u="sng" dirty="0" err="1" smtClean="0">
                <a:solidFill>
                  <a:srgbClr val="FF0000"/>
                </a:solidFill>
              </a:rPr>
              <a:t>integrated</a:t>
            </a:r>
            <a:r>
              <a:rPr lang="fr-CH" sz="2400" b="1" u="sng" dirty="0" smtClean="0">
                <a:solidFill>
                  <a:srgbClr val="FF0000"/>
                </a:solidFill>
              </a:rPr>
              <a:t> FCC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a large, </a:t>
            </a:r>
            <a:r>
              <a:rPr lang="fr-CH" sz="2400" b="1" dirty="0" err="1" smtClean="0"/>
              <a:t>ambitious</a:t>
            </a:r>
            <a:r>
              <a:rPr lang="fr-CH" sz="2400" b="1" dirty="0"/>
              <a:t>,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expensive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facility</a:t>
            </a:r>
            <a:r>
              <a:rPr lang="fr-CH" sz="2400" b="1" dirty="0" smtClean="0"/>
              <a:t> </a:t>
            </a:r>
          </a:p>
          <a:p>
            <a:endParaRPr lang="fr-CH" dirty="0"/>
          </a:p>
          <a:p>
            <a:r>
              <a:rPr lang="fr-CH" dirty="0" smtClean="0"/>
              <a:t>The size </a:t>
            </a:r>
            <a:r>
              <a:rPr lang="fr-CH" dirty="0" err="1" smtClean="0"/>
              <a:t>is</a:t>
            </a:r>
            <a:r>
              <a:rPr lang="fr-CH" dirty="0" smtClean="0"/>
              <a:t> optimal for </a:t>
            </a:r>
            <a:r>
              <a:rPr lang="fr-CH" dirty="0" err="1" smtClean="0"/>
              <a:t>studying</a:t>
            </a:r>
            <a:r>
              <a:rPr lang="fr-CH" dirty="0" smtClean="0"/>
              <a:t> the </a:t>
            </a:r>
            <a:r>
              <a:rPr lang="fr-CH" dirty="0" err="1" smtClean="0"/>
              <a:t>heavy</a:t>
            </a:r>
            <a:r>
              <a:rPr lang="fr-CH" dirty="0" smtClean="0"/>
              <a:t> </a:t>
            </a:r>
            <a:r>
              <a:rPr lang="fr-CH" dirty="0" err="1" smtClean="0"/>
              <a:t>particles</a:t>
            </a:r>
            <a:r>
              <a:rPr lang="fr-CH" dirty="0" smtClean="0"/>
              <a:t> of the Standard Model </a:t>
            </a:r>
            <a:r>
              <a:rPr lang="fr-CH" dirty="0" err="1"/>
              <a:t>with</a:t>
            </a:r>
            <a:r>
              <a:rPr lang="fr-CH" dirty="0"/>
              <a:t> an </a:t>
            </a:r>
            <a:r>
              <a:rPr lang="fr-CH" dirty="0" err="1"/>
              <a:t>e+e</a:t>
            </a:r>
            <a:r>
              <a:rPr lang="fr-CH" dirty="0"/>
              <a:t>- </a:t>
            </a:r>
            <a:r>
              <a:rPr lang="fr-CH" dirty="0" err="1" smtClean="0"/>
              <a:t>collider</a:t>
            </a:r>
            <a:r>
              <a:rPr lang="fr-CH" dirty="0" smtClean="0"/>
              <a:t>,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r>
              <a:rPr lang="fr-CH" dirty="0"/>
              <a:t> </a:t>
            </a:r>
            <a:r>
              <a:rPr lang="fr-CH" dirty="0" smtClean="0"/>
              <a:t>to </a:t>
            </a:r>
            <a:r>
              <a:rPr lang="fr-CH" dirty="0" err="1" smtClean="0"/>
              <a:t>search</a:t>
            </a:r>
            <a:r>
              <a:rPr lang="fr-CH" dirty="0" smtClean="0"/>
              <a:t> for new </a:t>
            </a:r>
            <a:r>
              <a:rPr lang="fr-CH" dirty="0" err="1" smtClean="0"/>
              <a:t>physics</a:t>
            </a:r>
            <a:r>
              <a:rPr lang="fr-CH" dirty="0" smtClean="0"/>
              <a:t>, </a:t>
            </a:r>
          </a:p>
          <a:p>
            <a:r>
              <a:rPr lang="fr-CH" dirty="0" smtClean="0"/>
              <a:t>It  </a:t>
            </a:r>
            <a:r>
              <a:rPr lang="fr-CH" dirty="0" err="1" smtClean="0"/>
              <a:t>guarantees</a:t>
            </a:r>
            <a:r>
              <a:rPr lang="fr-CH" dirty="0" smtClean="0"/>
              <a:t> a </a:t>
            </a:r>
            <a:r>
              <a:rPr lang="fr-CH" dirty="0" err="1" smtClean="0"/>
              <a:t>big</a:t>
            </a:r>
            <a:r>
              <a:rPr lang="fr-CH" dirty="0" smtClean="0"/>
              <a:t> jump in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reach</a:t>
            </a:r>
            <a:r>
              <a:rPr lang="fr-CH" dirty="0" smtClean="0"/>
              <a:t> for the hadron </a:t>
            </a:r>
            <a:r>
              <a:rPr lang="fr-CH" dirty="0" err="1" smtClean="0"/>
              <a:t>collider</a:t>
            </a:r>
            <a:r>
              <a:rPr lang="fr-CH" dirty="0" smtClean="0"/>
              <a:t>,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itself</a:t>
            </a:r>
            <a:r>
              <a:rPr lang="fr-CH" dirty="0" smtClean="0"/>
              <a:t> a formidable </a:t>
            </a:r>
            <a:r>
              <a:rPr lang="fr-CH" dirty="0" err="1" smtClean="0"/>
              <a:t>heavy</a:t>
            </a:r>
            <a:r>
              <a:rPr lang="fr-CH" dirty="0" smtClean="0"/>
              <a:t>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factory</a:t>
            </a:r>
            <a:r>
              <a:rPr lang="fr-CH" dirty="0" smtClean="0"/>
              <a:t>.   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Alternative </a:t>
            </a:r>
            <a:r>
              <a:rPr lang="fr-CH" dirty="0" err="1" smtClean="0"/>
              <a:t>facilities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are </a:t>
            </a:r>
            <a:r>
              <a:rPr lang="fr-CH" dirty="0" err="1" smtClean="0"/>
              <a:t>proposed</a:t>
            </a:r>
            <a:r>
              <a:rPr lang="fr-CH" dirty="0" smtClean="0"/>
              <a:t> to </a:t>
            </a:r>
            <a:r>
              <a:rPr lang="fr-CH" dirty="0" err="1" smtClean="0"/>
              <a:t>provide</a:t>
            </a:r>
            <a:r>
              <a:rPr lang="fr-CH" dirty="0" smtClean="0"/>
              <a:t> </a:t>
            </a:r>
            <a:r>
              <a:rPr lang="fr-CH" dirty="0" err="1" smtClean="0"/>
              <a:t>e.g</a:t>
            </a:r>
            <a:r>
              <a:rPr lang="fr-CH" dirty="0" smtClean="0"/>
              <a:t>. the </a:t>
            </a:r>
            <a:r>
              <a:rPr lang="fr-CH" dirty="0" err="1" smtClean="0"/>
              <a:t>same</a:t>
            </a:r>
            <a:r>
              <a:rPr lang="fr-CH" dirty="0" smtClean="0"/>
              <a:t> table of </a:t>
            </a:r>
            <a:r>
              <a:rPr lang="fr-CH" dirty="0" err="1" smtClean="0"/>
              <a:t>Higgs</a:t>
            </a:r>
            <a:r>
              <a:rPr lang="fr-CH" dirty="0" smtClean="0"/>
              <a:t> </a:t>
            </a:r>
            <a:r>
              <a:rPr lang="fr-CH" dirty="0" err="1" smtClean="0"/>
              <a:t>properties</a:t>
            </a:r>
            <a:endParaRPr lang="fr-CH" dirty="0" smtClean="0"/>
          </a:p>
          <a:p>
            <a:r>
              <a:rPr lang="fr-CH" dirty="0" smtClean="0"/>
              <a:t>are 1)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precise</a:t>
            </a:r>
            <a:r>
              <a:rPr lang="fr-CH" dirty="0" smtClean="0"/>
              <a:t> 2) not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cheaper</a:t>
            </a:r>
            <a:r>
              <a:rPr lang="fr-CH" dirty="0" smtClean="0"/>
              <a:t> and 3) </a:t>
            </a:r>
            <a:r>
              <a:rPr lang="fr-CH" dirty="0" err="1" smtClean="0"/>
              <a:t>considerably</a:t>
            </a:r>
            <a:r>
              <a:rPr lang="fr-CH" dirty="0" smtClean="0"/>
              <a:t>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broad</a:t>
            </a:r>
            <a:r>
              <a:rPr lang="fr-CH" dirty="0" smtClean="0"/>
              <a:t> in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ability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other</a:t>
            </a:r>
            <a:r>
              <a:rPr lang="fr-CH" dirty="0" smtClean="0"/>
              <a:t> routes to 100 </a:t>
            </a:r>
            <a:r>
              <a:rPr lang="fr-CH" dirty="0" err="1" smtClean="0"/>
              <a:t>TeV</a:t>
            </a:r>
            <a:r>
              <a:rPr lang="fr-CH" dirty="0" smtClean="0"/>
              <a:t> are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precise</a:t>
            </a:r>
            <a:r>
              <a:rPr lang="fr-CH" dirty="0" smtClean="0"/>
              <a:t>,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complete</a:t>
            </a:r>
            <a:r>
              <a:rPr lang="fr-CH" dirty="0" smtClean="0"/>
              <a:t>, and more </a:t>
            </a:r>
            <a:r>
              <a:rPr lang="fr-CH" dirty="0" err="1" smtClean="0"/>
              <a:t>expensive</a:t>
            </a:r>
            <a:r>
              <a:rPr lang="fr-CH" dirty="0" smtClean="0"/>
              <a:t>. </a:t>
            </a:r>
          </a:p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 err="1" smtClean="0"/>
              <a:t>is</a:t>
            </a:r>
            <a:r>
              <a:rPr lang="fr-CH" dirty="0" smtClean="0"/>
              <a:t> the best place for </a:t>
            </a:r>
            <a:r>
              <a:rPr lang="fr-CH" dirty="0" err="1" smtClean="0"/>
              <a:t>such</a:t>
            </a:r>
            <a:r>
              <a:rPr lang="fr-CH" dirty="0" smtClean="0"/>
              <a:t> a </a:t>
            </a:r>
            <a:r>
              <a:rPr lang="fr-CH" dirty="0" err="1" smtClean="0"/>
              <a:t>challenging</a:t>
            </a:r>
            <a:r>
              <a:rPr lang="fr-CH" dirty="0" smtClean="0"/>
              <a:t> </a:t>
            </a:r>
            <a:r>
              <a:rPr lang="fr-CH" dirty="0" err="1" smtClean="0"/>
              <a:t>enterprise</a:t>
            </a:r>
            <a:r>
              <a:rPr lang="fr-CH" dirty="0"/>
              <a:t>,</a:t>
            </a:r>
            <a:r>
              <a:rPr lang="fr-CH" dirty="0" smtClean="0"/>
              <a:t>  </a:t>
            </a:r>
            <a:r>
              <a:rPr lang="fr-CH" dirty="0" err="1" smtClean="0"/>
              <a:t>given</a:t>
            </a:r>
            <a:r>
              <a:rPr lang="fr-CH" dirty="0" smtClean="0"/>
              <a:t> </a:t>
            </a:r>
            <a:r>
              <a:rPr lang="fr-CH" dirty="0" err="1" smtClean="0"/>
              <a:t>its</a:t>
            </a:r>
            <a:r>
              <a:rPr lang="fr-CH" dirty="0" smtClean="0"/>
              <a:t> </a:t>
            </a:r>
            <a:r>
              <a:rPr lang="fr-CH" dirty="0" err="1" smtClean="0"/>
              <a:t>demonstrated</a:t>
            </a:r>
            <a:r>
              <a:rPr lang="fr-CH" dirty="0" smtClean="0"/>
              <a:t> </a:t>
            </a:r>
            <a:r>
              <a:rPr lang="fr-CH" dirty="0" err="1" smtClean="0"/>
              <a:t>extraordinary</a:t>
            </a:r>
            <a:r>
              <a:rPr lang="fr-CH" dirty="0" smtClean="0"/>
              <a:t> </a:t>
            </a:r>
            <a:r>
              <a:rPr lang="fr-CH" dirty="0" err="1" smtClean="0"/>
              <a:t>competence</a:t>
            </a:r>
            <a:r>
              <a:rPr lang="fr-CH" dirty="0" smtClean="0"/>
              <a:t>, </a:t>
            </a:r>
            <a:r>
              <a:rPr lang="fr-CH" dirty="0" err="1" smtClean="0"/>
              <a:t>its</a:t>
            </a:r>
            <a:r>
              <a:rPr lang="fr-CH" dirty="0" smtClean="0"/>
              <a:t> international </a:t>
            </a:r>
            <a:r>
              <a:rPr lang="fr-CH" dirty="0" err="1" smtClean="0"/>
              <a:t>membership</a:t>
            </a:r>
            <a:r>
              <a:rPr lang="fr-CH" dirty="0" smtClean="0"/>
              <a:t>, and the </a:t>
            </a:r>
            <a:r>
              <a:rPr lang="en-GB" dirty="0"/>
              <a:t>CERN </a:t>
            </a:r>
            <a:r>
              <a:rPr lang="en-GB" dirty="0" smtClean="0"/>
              <a:t>existing </a:t>
            </a:r>
            <a:r>
              <a:rPr lang="en-GB" dirty="0"/>
              <a:t>infrastructure: accelerator complex, including the injectors, cryogenics, etc. </a:t>
            </a:r>
            <a:endParaRPr lang="en-GB" dirty="0" smtClean="0"/>
          </a:p>
          <a:p>
            <a:r>
              <a:rPr lang="en-GB" dirty="0" smtClean="0"/>
              <a:t>(Building </a:t>
            </a:r>
            <a:r>
              <a:rPr lang="en-GB" dirty="0"/>
              <a:t>FCC in a green field </a:t>
            </a:r>
            <a:r>
              <a:rPr lang="en-GB" dirty="0" smtClean="0"/>
              <a:t>would be </a:t>
            </a:r>
            <a:r>
              <a:rPr lang="en-GB" dirty="0"/>
              <a:t>much more </a:t>
            </a:r>
            <a:r>
              <a:rPr lang="en-GB" dirty="0" smtClean="0"/>
              <a:t>challenging</a:t>
            </a:r>
            <a:r>
              <a:rPr lang="en-GB" dirty="0"/>
              <a:t> </a:t>
            </a:r>
            <a:r>
              <a:rPr lang="en-GB" dirty="0" smtClean="0"/>
              <a:t>and risky)</a:t>
            </a:r>
          </a:p>
          <a:p>
            <a:r>
              <a:rPr lang="en-GB" dirty="0" smtClean="0"/>
              <a:t>  </a:t>
            </a:r>
            <a:endParaRPr lang="fr-CH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03648" y="97194"/>
            <a:ext cx="5976664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400">
                <a:solidFill>
                  <a:prstClr val="black"/>
                </a:solidFill>
                <a:latin typeface="Calibri"/>
              </a:defRPr>
            </a:lvl1pPr>
          </a:lstStyle>
          <a:p>
            <a:pPr algn="ctr"/>
            <a:r>
              <a:rPr lang="fr-CH" sz="4400" b="1" dirty="0"/>
              <a:t>FINAL WORDS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4482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01316"/>
            <a:ext cx="6170141" cy="39014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GB" sz="2000" dirty="0"/>
              <a:t>A </a:t>
            </a:r>
            <a:r>
              <a:rPr lang="en-GB" sz="2000" b="1" dirty="0"/>
              <a:t>consortium</a:t>
            </a:r>
            <a:r>
              <a:rPr lang="en-GB" sz="2000" dirty="0"/>
              <a:t> of partners based on a</a:t>
            </a:r>
            <a:br>
              <a:rPr lang="en-GB" sz="2000" dirty="0"/>
            </a:br>
            <a:r>
              <a:rPr lang="en-GB" sz="2000" dirty="0"/>
              <a:t>Memorandum Of Understanding (</a:t>
            </a:r>
            <a:r>
              <a:rPr lang="en-GB" sz="2000" dirty="0" err="1"/>
              <a:t>MoU</a:t>
            </a:r>
            <a:r>
              <a:rPr lang="en-GB" sz="2000" dirty="0"/>
              <a:t>) </a:t>
            </a:r>
          </a:p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GB" sz="2000" dirty="0"/>
              <a:t>Working together on </a:t>
            </a:r>
            <a:r>
              <a:rPr lang="en-GB" sz="2000" dirty="0" smtClean="0"/>
              <a:t>a </a:t>
            </a:r>
            <a:r>
              <a:rPr lang="en-GB" sz="2000" b="1" dirty="0" smtClean="0"/>
              <a:t>best </a:t>
            </a:r>
            <a:r>
              <a:rPr lang="en-GB" sz="2000" b="1" dirty="0"/>
              <a:t>effort basis</a:t>
            </a:r>
          </a:p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GB" sz="2000" dirty="0"/>
              <a:t>Pursuing the </a:t>
            </a:r>
            <a:r>
              <a:rPr lang="en-GB" sz="2000" dirty="0" smtClean="0"/>
              <a:t>same </a:t>
            </a:r>
            <a:r>
              <a:rPr lang="en-GB" sz="2000" b="1" dirty="0" smtClean="0"/>
              <a:t>common </a:t>
            </a:r>
            <a:r>
              <a:rPr lang="en-GB" sz="2000" b="1" dirty="0"/>
              <a:t>goal</a:t>
            </a:r>
          </a:p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GB" sz="2000" b="1" dirty="0"/>
              <a:t>Self governed</a:t>
            </a:r>
          </a:p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GB" sz="2000" b="1" dirty="0"/>
              <a:t>Incremental &amp; open </a:t>
            </a:r>
            <a:r>
              <a:rPr lang="en-GB" sz="2000" dirty="0"/>
              <a:t>to </a:t>
            </a:r>
            <a:r>
              <a:rPr lang="en-GB" sz="2000" dirty="0" smtClean="0"/>
              <a:t>academia </a:t>
            </a:r>
            <a:r>
              <a:rPr lang="en-GB" sz="2000" dirty="0"/>
              <a:t>and </a:t>
            </a:r>
            <a:r>
              <a:rPr lang="en-GB" sz="2000" dirty="0" smtClean="0"/>
              <a:t>industry</a:t>
            </a:r>
          </a:p>
          <a:p>
            <a:pPr>
              <a:lnSpc>
                <a:spcPct val="120000"/>
              </a:lnSpc>
              <a:buClr>
                <a:srgbClr val="0C377B"/>
              </a:buClr>
            </a:pPr>
            <a:endParaRPr lang="en-US" sz="2000" dirty="0"/>
          </a:p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US" sz="2000" b="1" dirty="0" smtClean="0"/>
              <a:t>Light general framework</a:t>
            </a:r>
            <a:r>
              <a:rPr lang="en-US" sz="2000" dirty="0" smtClean="0"/>
              <a:t>, adapted to the needs    during a conceptual design study</a:t>
            </a:r>
          </a:p>
          <a:p>
            <a:pPr>
              <a:lnSpc>
                <a:spcPct val="120000"/>
              </a:lnSpc>
              <a:buClr>
                <a:srgbClr val="0C377B"/>
              </a:buClr>
            </a:pPr>
            <a:r>
              <a:rPr lang="en-US" sz="2000" dirty="0" smtClean="0"/>
              <a:t>Detailed project descriptions in </a:t>
            </a:r>
            <a:r>
              <a:rPr lang="en-US" sz="2000" b="1" dirty="0" smtClean="0"/>
              <a:t>specific addenda</a:t>
            </a:r>
            <a:endParaRPr lang="en-GB" sz="2000" b="1" dirty="0"/>
          </a:p>
        </p:txBody>
      </p:sp>
      <p:pic>
        <p:nvPicPr>
          <p:cNvPr id="7" name="Picture 6" descr="FCC-1408131100-CERN_FCCMoU_UT.pdf - Adobe Reader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28" t="11642" r="13710"/>
          <a:stretch/>
        </p:blipFill>
        <p:spPr>
          <a:xfrm rot="21024634">
            <a:off x="5588054" y="1039770"/>
            <a:ext cx="2709223" cy="40417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9" y="2810992"/>
            <a:ext cx="1762268" cy="124664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840093"/>
          </a:xfrm>
          <a:prstGeom prst="rect">
            <a:avLst/>
          </a:prstGeom>
          <a:solidFill>
            <a:srgbClr val="0C377B"/>
          </a:solidFill>
        </p:spPr>
        <p:txBody>
          <a:bodyPr lIns="71323" tIns="0" rIns="71323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13232">
              <a:defRPr/>
            </a:pPr>
            <a:r>
              <a:rPr lang="en-US" sz="3100" kern="0" dirty="0">
                <a:latin typeface="Arial"/>
              </a:rPr>
              <a:t>    FCC collaboration framework</a:t>
            </a:r>
            <a:endParaRPr lang="en-US" sz="3100" kern="0" dirty="0">
              <a:latin typeface="Arial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2677"/>
            <a:ext cx="1525351" cy="7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23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"/>
          <a:stretch/>
        </p:blipFill>
        <p:spPr>
          <a:xfrm>
            <a:off x="2771800" y="1417339"/>
            <a:ext cx="2736304" cy="26666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-3698"/>
            <a:ext cx="3528392" cy="176796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A504-E237-41B6-9D8B-803D0566BF24}" type="datetime1">
              <a:rPr lang="fr-CH" smtClean="0"/>
              <a:t>15.04.2019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Alain Blondel  FCC CDR presentation   Outlook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2A1A-D100-4AF6-AE62-708232007D2B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8154"/>
            <a:ext cx="4712794" cy="2525730"/>
          </a:xfrm>
          <a:prstGeom prst="rect">
            <a:avLst/>
          </a:prstGeom>
        </p:spPr>
      </p:pic>
      <p:pic>
        <p:nvPicPr>
          <p:cNvPr id="1028" name="Picture 4" descr="La beauté des Préalpes habillées de leur verdure de début d'été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97" y="3865149"/>
            <a:ext cx="437808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4" r="19602" b="65812"/>
          <a:stretch/>
        </p:blipFill>
        <p:spPr>
          <a:xfrm>
            <a:off x="-1333272" y="1921396"/>
            <a:ext cx="4105072" cy="22899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-186932"/>
            <a:ext cx="3619504" cy="2277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52242"/>
            <a:ext cx="3900517" cy="22573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3" t="17224" r="3540" b="3194"/>
          <a:stretch/>
        </p:blipFill>
        <p:spPr>
          <a:xfrm>
            <a:off x="0" y="-22820"/>
            <a:ext cx="3059832" cy="232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9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294C-DAB2-47A2-9D33-98E93E62356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15.04.2019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 FCC CDR presentation   Outlook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54" y="49188"/>
            <a:ext cx="9284601" cy="551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919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j-lt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21001</TotalTime>
  <Words>3636</Words>
  <Application>Microsoft Office PowerPoint</Application>
  <PresentationFormat>On-screen Show (16:10)</PresentationFormat>
  <Paragraphs>749</Paragraphs>
  <Slides>69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69</vt:i4>
      </vt:variant>
    </vt:vector>
  </HeadingPairs>
  <TitlesOfParts>
    <vt:vector size="74" baseType="lpstr">
      <vt:lpstr>Office Theme</vt:lpstr>
      <vt:lpstr>10_Office Theme</vt:lpstr>
      <vt:lpstr>1_Office Theme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160</cp:revision>
  <dcterms:created xsi:type="dcterms:W3CDTF">2019-01-07T19:50:30Z</dcterms:created>
  <dcterms:modified xsi:type="dcterms:W3CDTF">2019-04-15T08:01:42Z</dcterms:modified>
</cp:coreProperties>
</file>