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7" r:id="rId2"/>
    <p:sldId id="1041" r:id="rId3"/>
    <p:sldId id="1040" r:id="rId4"/>
    <p:sldId id="1042" r:id="rId5"/>
    <p:sldId id="1043" r:id="rId6"/>
    <p:sldId id="1045" r:id="rId7"/>
    <p:sldId id="1044" r:id="rId8"/>
    <p:sldId id="1046" r:id="rId9"/>
    <p:sldId id="431" r:id="rId10"/>
    <p:sldId id="1047" r:id="rId11"/>
    <p:sldId id="1050" r:id="rId12"/>
    <p:sldId id="1053" r:id="rId13"/>
    <p:sldId id="1052" r:id="rId14"/>
    <p:sldId id="1048" r:id="rId15"/>
    <p:sldId id="1054" r:id="rId16"/>
    <p:sldId id="1039" r:id="rId17"/>
    <p:sldId id="1038" r:id="rId18"/>
    <p:sldId id="105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400FF"/>
    <a:srgbClr val="121547"/>
    <a:srgbClr val="00FEFF"/>
    <a:srgbClr val="11D9C0"/>
    <a:srgbClr val="F605F4"/>
    <a:srgbClr val="14FF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00"/>
    <p:restoredTop sz="93146"/>
  </p:normalViewPr>
  <p:slideViewPr>
    <p:cSldViewPr snapToGrid="0" snapToObjects="1">
      <p:cViewPr varScale="1">
        <p:scale>
          <a:sx n="113" d="100"/>
          <a:sy n="113" d="100"/>
        </p:scale>
        <p:origin x="616" y="176"/>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76" d="100"/>
          <a:sy n="76" d="100"/>
        </p:scale>
        <p:origin x="3000"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FD7633-F567-7C4A-B919-A7074DE70F91}" type="datetimeFigureOut">
              <a:rPr lang="en-US" smtClean="0"/>
              <a:t>4/14/19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407596-18C3-2347-AF5C-5BD0C8C8899E}" type="slidenum">
              <a:rPr lang="en-US" smtClean="0"/>
              <a:t>‹#›</a:t>
            </a:fld>
            <a:endParaRPr lang="en-US"/>
          </a:p>
        </p:txBody>
      </p:sp>
    </p:spTree>
    <p:extLst>
      <p:ext uri="{BB962C8B-B14F-4D97-AF65-F5344CB8AC3E}">
        <p14:creationId xmlns:p14="http://schemas.microsoft.com/office/powerpoint/2010/main" val="945648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407596-18C3-2347-AF5C-5BD0C8C8899E}" type="slidenum">
              <a:rPr lang="en-US" smtClean="0"/>
              <a:t>1</a:t>
            </a:fld>
            <a:endParaRPr lang="en-US"/>
          </a:p>
        </p:txBody>
      </p:sp>
    </p:spTree>
    <p:extLst>
      <p:ext uri="{BB962C8B-B14F-4D97-AF65-F5344CB8AC3E}">
        <p14:creationId xmlns:p14="http://schemas.microsoft.com/office/powerpoint/2010/main" val="1377360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Daniela Bortoletto, CepC Workshop, Oxford</a:t>
            </a:r>
            <a:endParaRPr lang="en-US" dirty="0"/>
          </a:p>
        </p:txBody>
      </p:sp>
      <p:sp>
        <p:nvSpPr>
          <p:cNvPr id="6" name="Slide Number Placeholder 5"/>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1633772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473958" y="5872209"/>
            <a:ext cx="2743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Daniela Bortoletto, CepC Workshop, Oxford</a:t>
            </a:r>
          </a:p>
        </p:txBody>
      </p:sp>
      <p:sp>
        <p:nvSpPr>
          <p:cNvPr id="6" name="Slide Number Placeholder 5"/>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407183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473958" y="5872209"/>
            <a:ext cx="2743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Daniela Bortoletto, CepC Workshop, Oxford</a:t>
            </a:r>
          </a:p>
        </p:txBody>
      </p:sp>
      <p:sp>
        <p:nvSpPr>
          <p:cNvPr id="6" name="Slide Number Placeholder 5"/>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1650857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1353800" cy="960438"/>
          </a:xfrm>
        </p:spPr>
        <p:txBody>
          <a:bodyPr/>
          <a:lstStyle>
            <a:lvl1pPr>
              <a:defRPr b="1">
                <a:solidFill>
                  <a:schemeClr val="tx1"/>
                </a:solidFill>
                <a:latin typeface="Arial" charset="0"/>
                <a:ea typeface="Arial" charset="0"/>
                <a:cs typeface="Arial" charset="0"/>
              </a:defRPr>
            </a:lvl1pPr>
          </a:lstStyle>
          <a:p>
            <a:r>
              <a:rPr lang="en-US" dirty="0"/>
              <a:t>Click to edit Master title style</a:t>
            </a:r>
          </a:p>
        </p:txBody>
      </p:sp>
      <p:sp>
        <p:nvSpPr>
          <p:cNvPr id="3" name="Content Placeholder 2"/>
          <p:cNvSpPr>
            <a:spLocks noGrp="1"/>
          </p:cNvSpPr>
          <p:nvPr>
            <p:ph idx="1"/>
          </p:nvPr>
        </p:nvSpPr>
        <p:spPr/>
        <p:txBody>
          <a:bodyPr/>
          <a:lstStyle>
            <a:lvl2pPr marL="685800" indent="-228600">
              <a:buFont typeface=".AppleSystemUIFont" charset="-120"/>
              <a:buChar char="−"/>
              <a:defRPr/>
            </a:lvl2pPr>
            <a:lvl4pPr marL="1600200" indent="-228600">
              <a:buFont typeface=".AppleSystemUIFont" charset="-12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473958" y="5872209"/>
            <a:ext cx="2743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Daniela Bortoletto, CepC Workshop, Oxford</a:t>
            </a:r>
          </a:p>
        </p:txBody>
      </p:sp>
      <p:sp>
        <p:nvSpPr>
          <p:cNvPr id="6" name="Slide Number Placeholder 5"/>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1372913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473958" y="5872209"/>
            <a:ext cx="2743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Daniela Bortoletto, CepC Workshop, Oxford</a:t>
            </a:r>
          </a:p>
        </p:txBody>
      </p:sp>
      <p:sp>
        <p:nvSpPr>
          <p:cNvPr id="6" name="Slide Number Placeholder 5"/>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1991596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473958" y="5872209"/>
            <a:ext cx="27432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Daniela Bortoletto, CepC Workshop, Oxford</a:t>
            </a:r>
          </a:p>
        </p:txBody>
      </p:sp>
      <p:sp>
        <p:nvSpPr>
          <p:cNvPr id="7" name="Slide Number Placeholder 6"/>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2090539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473958" y="5872209"/>
            <a:ext cx="2743200" cy="365125"/>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Daniela Bortoletto, CepC Workshop, Oxford</a:t>
            </a:r>
          </a:p>
        </p:txBody>
      </p:sp>
      <p:sp>
        <p:nvSpPr>
          <p:cNvPr id="9" name="Slide Number Placeholder 8"/>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712537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473958" y="5872209"/>
            <a:ext cx="27432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Daniela Bortoletto, CepC Workshop, Oxford</a:t>
            </a:r>
          </a:p>
        </p:txBody>
      </p:sp>
      <p:sp>
        <p:nvSpPr>
          <p:cNvPr id="5" name="Slide Number Placeholder 4"/>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1242156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473958" y="5872209"/>
            <a:ext cx="27432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Daniela Bortoletto, CepC Workshop, Oxford</a:t>
            </a:r>
          </a:p>
        </p:txBody>
      </p:sp>
      <p:sp>
        <p:nvSpPr>
          <p:cNvPr id="4" name="Slide Number Placeholder 3"/>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1240805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73958" y="5872209"/>
            <a:ext cx="27432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Daniela Bortoletto, CepC Workshop, Oxford</a:t>
            </a:r>
          </a:p>
        </p:txBody>
      </p:sp>
      <p:sp>
        <p:nvSpPr>
          <p:cNvPr id="7" name="Slide Number Placeholder 6"/>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2145321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73958" y="5872209"/>
            <a:ext cx="27432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Daniela Bortoletto, CepC Workshop, Oxford</a:t>
            </a:r>
          </a:p>
        </p:txBody>
      </p:sp>
      <p:sp>
        <p:nvSpPr>
          <p:cNvPr id="7" name="Slide Number Placeholder 6"/>
          <p:cNvSpPr>
            <a:spLocks noGrp="1"/>
          </p:cNvSpPr>
          <p:nvPr>
            <p:ph type="sldNum" sz="quarter" idx="12"/>
          </p:nvPr>
        </p:nvSpPr>
        <p:spPr/>
        <p:txBody>
          <a:bodyPr/>
          <a:lstStyle/>
          <a:p>
            <a:fld id="{F3A2CE9D-9235-8640-9424-39543310B9B0}" type="slidenum">
              <a:rPr lang="en-US" smtClean="0"/>
              <a:t>‹#›</a:t>
            </a:fld>
            <a:endParaRPr lang="en-US"/>
          </a:p>
        </p:txBody>
      </p:sp>
    </p:spTree>
    <p:extLst>
      <p:ext uri="{BB962C8B-B14F-4D97-AF65-F5344CB8AC3E}">
        <p14:creationId xmlns:p14="http://schemas.microsoft.com/office/powerpoint/2010/main" val="173412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7370" y="-19054"/>
            <a:ext cx="1139463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90627" y="1325563"/>
            <a:ext cx="11401373" cy="51292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038600" y="6473825"/>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Daniela Bortoletto, CepC Workshop, Oxford</a:t>
            </a:r>
            <a:endParaRPr lang="en-US" dirty="0"/>
          </a:p>
        </p:txBody>
      </p:sp>
      <p:sp>
        <p:nvSpPr>
          <p:cNvPr id="6" name="Slide Number Placeholder 5"/>
          <p:cNvSpPr>
            <a:spLocks noGrp="1"/>
          </p:cNvSpPr>
          <p:nvPr>
            <p:ph type="sldNum" sz="quarter" idx="4"/>
          </p:nvPr>
        </p:nvSpPr>
        <p:spPr>
          <a:xfrm>
            <a:off x="9448800" y="64547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2CE9D-9235-8640-9424-39543310B9B0}" type="slidenum">
              <a:rPr lang="en-US" smtClean="0"/>
              <a:t>‹#›</a:t>
            </a:fld>
            <a:endParaRPr lang="en-US"/>
          </a:p>
        </p:txBody>
      </p:sp>
      <p:sp>
        <p:nvSpPr>
          <p:cNvPr id="24" name="Date Placeholder 3"/>
          <p:cNvSpPr txBox="1">
            <a:spLocks/>
          </p:cNvSpPr>
          <p:nvPr userDrawn="1"/>
        </p:nvSpPr>
        <p:spPr>
          <a:xfrm>
            <a:off x="790627" y="6473824"/>
            <a:ext cx="195257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DA34699-C322-C74B-ABD5-DA4E43D07DBC}" type="datetimeFigureOut">
              <a:rPr lang="en-US" smtClean="0"/>
              <a:pPr/>
              <a:t>4/14/19</a:t>
            </a:fld>
            <a:endParaRPr lang="en-US" dirty="0"/>
          </a:p>
        </p:txBody>
      </p:sp>
      <p:pic>
        <p:nvPicPr>
          <p:cNvPr id="15" name="Picture 14">
            <a:extLst>
              <a:ext uri="{FF2B5EF4-FFF2-40B4-BE49-F238E27FC236}">
                <a16:creationId xmlns:a16="http://schemas.microsoft.com/office/drawing/2014/main" id="{A79DAF8F-DCE9-054C-B25D-3CC21AE0CFF5}"/>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0" y="-30001"/>
            <a:ext cx="797370" cy="797370"/>
          </a:xfrm>
          <a:prstGeom prst="rect">
            <a:avLst/>
          </a:prstGeom>
        </p:spPr>
      </p:pic>
      <p:pic>
        <p:nvPicPr>
          <p:cNvPr id="14" name="Picture 13">
            <a:extLst>
              <a:ext uri="{FF2B5EF4-FFF2-40B4-BE49-F238E27FC236}">
                <a16:creationId xmlns:a16="http://schemas.microsoft.com/office/drawing/2014/main" id="{83F4C1E6-D644-9C4B-BDFC-FA8C3AEA9749}"/>
              </a:ext>
            </a:extLst>
          </p:cNvPr>
          <p:cNvPicPr>
            <a:picLocks noChangeAspect="1"/>
          </p:cNvPicPr>
          <p:nvPr userDrawn="1"/>
        </p:nvPicPr>
        <p:blipFill>
          <a:blip r:embed="rId14"/>
          <a:stretch>
            <a:fillRect/>
          </a:stretch>
        </p:blipFill>
        <p:spPr>
          <a:xfrm rot="16200000">
            <a:off x="-1075880" y="1910368"/>
            <a:ext cx="2997200" cy="749300"/>
          </a:xfrm>
          <a:prstGeom prst="rect">
            <a:avLst/>
          </a:prstGeom>
        </p:spPr>
      </p:pic>
      <p:pic>
        <p:nvPicPr>
          <p:cNvPr id="16" name="Picture 15">
            <a:extLst>
              <a:ext uri="{FF2B5EF4-FFF2-40B4-BE49-F238E27FC236}">
                <a16:creationId xmlns:a16="http://schemas.microsoft.com/office/drawing/2014/main" id="{B38D17FD-4B8A-5641-9461-9D4F89264E61}"/>
              </a:ext>
            </a:extLst>
          </p:cNvPr>
          <p:cNvPicPr>
            <a:picLocks noChangeAspect="1"/>
          </p:cNvPicPr>
          <p:nvPr userDrawn="1"/>
        </p:nvPicPr>
        <p:blipFill>
          <a:blip r:embed="rId14"/>
          <a:stretch>
            <a:fillRect/>
          </a:stretch>
        </p:blipFill>
        <p:spPr>
          <a:xfrm rot="16200000">
            <a:off x="-1075880" y="4907568"/>
            <a:ext cx="2997200" cy="749300"/>
          </a:xfrm>
          <a:prstGeom prst="rect">
            <a:avLst/>
          </a:prstGeom>
        </p:spPr>
      </p:pic>
    </p:spTree>
    <p:extLst>
      <p:ext uri="{BB962C8B-B14F-4D97-AF65-F5344CB8AC3E}">
        <p14:creationId xmlns:p14="http://schemas.microsoft.com/office/powerpoint/2010/main" val="77031386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Arial Rounded MT Bold" charset="0"/>
          <a:ea typeface="Arial Rounded MT Bold" charset="0"/>
          <a:cs typeface="Arial Rounded MT Bold"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Helvetica" pitchFamily="2" charset="0"/>
          <a:ea typeface="Helvetica" pitchFamily="2" charset="0"/>
          <a:cs typeface="Arial" charset="0"/>
        </a:defRPr>
      </a:lvl1pPr>
      <a:lvl2pPr marL="685800" indent="-228600" algn="l" defTabSz="914400" rtl="0" eaLnBrk="1" latinLnBrk="0" hangingPunct="1">
        <a:lnSpc>
          <a:spcPct val="90000"/>
        </a:lnSpc>
        <a:spcBef>
          <a:spcPts val="500"/>
        </a:spcBef>
        <a:buFont typeface=".AppleSystemUIFont" charset="-120"/>
        <a:buChar char="−"/>
        <a:defRPr sz="2400" kern="1200">
          <a:solidFill>
            <a:schemeClr val="tx1"/>
          </a:solidFill>
          <a:latin typeface="Helvetica" pitchFamily="2" charset="0"/>
          <a:ea typeface="Helvetica" pitchFamily="2"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Helvetica" pitchFamily="2" charset="0"/>
          <a:ea typeface="Helvetica" pitchFamily="2" charset="0"/>
          <a:cs typeface="Arial" charset="0"/>
        </a:defRPr>
      </a:lvl3pPr>
      <a:lvl4pPr marL="1600200" indent="-228600" algn="l" defTabSz="914400" rtl="0" eaLnBrk="1" latinLnBrk="0" hangingPunct="1">
        <a:lnSpc>
          <a:spcPct val="90000"/>
        </a:lnSpc>
        <a:spcBef>
          <a:spcPts val="500"/>
        </a:spcBef>
        <a:buFont typeface=".AppleSystemUIFont" charset="-120"/>
        <a:buChar char="−"/>
        <a:defRPr sz="1800" kern="1200">
          <a:solidFill>
            <a:schemeClr val="tx1"/>
          </a:solidFill>
          <a:latin typeface="Helvetica" pitchFamily="2" charset="0"/>
          <a:ea typeface="Helvetica" pitchFamily="2"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Helvetica" pitchFamily="2" charset="0"/>
          <a:ea typeface="Helvetica" pitchFamily="2"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tiff"/><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2.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file:////var/folders/8g/vqqh7w9n3h13qmhyw161zh_r0000gn/T/com.microsoft.Word/WebArchiveCopyPasteTempFiles/Header_Standard_model_mysteries.jpg%3fitok=pFFGnqla" TargetMode="External"/><Relationship Id="rId7"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9.tiff"/><Relationship Id="rId5" Type="http://schemas.openxmlformats.org/officeDocument/2006/relationships/image" Target="../media/image8.tiff"/><Relationship Id="rId4" Type="http://schemas.openxmlformats.org/officeDocument/2006/relationships/image" Target="../media/image7.tiff"/></Relationships>
</file>

<file path=ppt/slides/_rels/slide4.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2.xml"/><Relationship Id="rId5" Type="http://schemas.openxmlformats.org/officeDocument/2006/relationships/image" Target="../media/image18.tiff"/><Relationship Id="rId4" Type="http://schemas.openxmlformats.org/officeDocument/2006/relationships/image" Target="../media/image17.tiff"/></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a:xfrm>
            <a:off x="624642" y="3675395"/>
            <a:ext cx="11386286" cy="2256744"/>
          </a:xfrm>
        </p:spPr>
        <p:txBody>
          <a:bodyPr>
            <a:noAutofit/>
          </a:bodyPr>
          <a:lstStyle/>
          <a:p>
            <a:r>
              <a:rPr lang="en-GB" sz="4800" b="1" dirty="0">
                <a:latin typeface="Helvetica" pitchFamily="2" charset="0"/>
              </a:rPr>
              <a:t>The International Workshop on the</a:t>
            </a:r>
            <a:br>
              <a:rPr lang="en-GB" sz="9600" b="1" dirty="0">
                <a:solidFill>
                  <a:schemeClr val="bg1"/>
                </a:solidFill>
                <a:latin typeface="Helvetica" pitchFamily="2" charset="0"/>
              </a:rPr>
            </a:br>
            <a:r>
              <a:rPr lang="en-GB" sz="4800" b="1" dirty="0">
                <a:latin typeface="Helvetica" pitchFamily="2" charset="0"/>
              </a:rPr>
              <a:t>Circular Electron Positron Collider</a:t>
            </a:r>
            <a:br>
              <a:rPr lang="en-GB" sz="4800" b="1" dirty="0">
                <a:latin typeface="Helvetica" pitchFamily="2" charset="0"/>
              </a:rPr>
            </a:br>
            <a:r>
              <a:rPr lang="en-GB" sz="4800" b="1" dirty="0">
                <a:latin typeface="Helvetica" pitchFamily="2" charset="0"/>
              </a:rPr>
              <a:t>EU EDITION 2019</a:t>
            </a:r>
          </a:p>
        </p:txBody>
      </p:sp>
      <p:sp>
        <p:nvSpPr>
          <p:cNvPr id="16386" name="TextBox 2"/>
          <p:cNvSpPr txBox="1">
            <a:spLocks noChangeArrowheads="1"/>
          </p:cNvSpPr>
          <p:nvPr/>
        </p:nvSpPr>
        <p:spPr bwMode="auto">
          <a:xfrm>
            <a:off x="6104578" y="5932139"/>
            <a:ext cx="51561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800">
                <a:solidFill>
                  <a:schemeClr val="tx1"/>
                </a:solidFill>
                <a:latin typeface="Times New Roman" charset="0"/>
                <a:ea typeface="ＭＳ Ｐゴシック" charset="-128"/>
                <a:cs typeface="Times New Roman" charset="0"/>
              </a:defRPr>
            </a:lvl1pPr>
            <a:lvl2pPr marL="742950" indent="-285750">
              <a:spcBef>
                <a:spcPct val="20000"/>
              </a:spcBef>
              <a:buChar char="–"/>
              <a:defRPr sz="2400">
                <a:solidFill>
                  <a:schemeClr val="tx1"/>
                </a:solidFill>
                <a:latin typeface="Times New Roman" charset="0"/>
                <a:ea typeface="ＭＳ Ｐゴシック" charset="-128"/>
                <a:cs typeface="Times New Roman" charset="0"/>
              </a:defRPr>
            </a:lvl2pPr>
            <a:lvl3pPr marL="1143000" indent="-228600">
              <a:spcBef>
                <a:spcPct val="20000"/>
              </a:spcBef>
              <a:buChar char="•"/>
              <a:defRPr sz="2000">
                <a:solidFill>
                  <a:schemeClr val="tx1"/>
                </a:solidFill>
                <a:latin typeface="Times New Roman" charset="0"/>
                <a:ea typeface="ヒラギノ角ゴ Pro W3" charset="-128"/>
                <a:cs typeface="Times New Roman" charset="0"/>
              </a:defRPr>
            </a:lvl3pPr>
            <a:lvl4pPr marL="1600200" indent="-228600">
              <a:spcBef>
                <a:spcPct val="20000"/>
              </a:spcBef>
              <a:buChar char="–"/>
              <a:defRPr sz="2000">
                <a:solidFill>
                  <a:schemeClr val="tx1"/>
                </a:solidFill>
                <a:latin typeface="Arial" charset="0"/>
                <a:ea typeface="ヒラギノ角ゴ Pro W3" charset="-128"/>
              </a:defRPr>
            </a:lvl4pPr>
            <a:lvl5pPr marL="2057400" indent="-228600">
              <a:spcBef>
                <a:spcPct val="20000"/>
              </a:spcBef>
              <a:buChar char="»"/>
              <a:defRPr sz="2000">
                <a:solidFill>
                  <a:schemeClr val="tx1"/>
                </a:solidFill>
                <a:latin typeface="Arial"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charset="0"/>
                <a:ea typeface="ヒラギノ角ゴ Pro W3" charset="-128"/>
              </a:defRPr>
            </a:lvl9pPr>
          </a:lstStyle>
          <a:p>
            <a:pPr algn="ctr" eaLnBrk="1" hangingPunct="1">
              <a:spcBef>
                <a:spcPct val="0"/>
              </a:spcBef>
              <a:buFontTx/>
              <a:buNone/>
            </a:pPr>
            <a:r>
              <a:rPr lang="en-GB" altLang="x-none" sz="3600" dirty="0">
                <a:latin typeface="Arial" charset="0"/>
              </a:rPr>
              <a:t>Daniela Bortoletto</a:t>
            </a:r>
          </a:p>
        </p:txBody>
      </p:sp>
      <p:pic>
        <p:nvPicPr>
          <p:cNvPr id="6" name="Picture 5">
            <a:extLst>
              <a:ext uri="{FF2B5EF4-FFF2-40B4-BE49-F238E27FC236}">
                <a16:creationId xmlns:a16="http://schemas.microsoft.com/office/drawing/2014/main" id="{49CDD515-8016-A840-8578-557326F64CAF}"/>
              </a:ext>
            </a:extLst>
          </p:cNvPr>
          <p:cNvPicPr>
            <a:picLocks noChangeAspect="1"/>
          </p:cNvPicPr>
          <p:nvPr/>
        </p:nvPicPr>
        <p:blipFill>
          <a:blip r:embed="rId3"/>
          <a:stretch>
            <a:fillRect/>
          </a:stretch>
        </p:blipFill>
        <p:spPr>
          <a:xfrm>
            <a:off x="789005" y="0"/>
            <a:ext cx="11277600" cy="3876675"/>
          </a:xfrm>
          <a:prstGeom prst="rect">
            <a:avLst/>
          </a:prstGeom>
        </p:spPr>
      </p:pic>
      <p:sp>
        <p:nvSpPr>
          <p:cNvPr id="2" name="Footer Placeholder 1">
            <a:extLst>
              <a:ext uri="{FF2B5EF4-FFF2-40B4-BE49-F238E27FC236}">
                <a16:creationId xmlns:a16="http://schemas.microsoft.com/office/drawing/2014/main" id="{2C9F4985-2739-6247-9FCA-0B1228DE81FF}"/>
              </a:ext>
            </a:extLst>
          </p:cNvPr>
          <p:cNvSpPr>
            <a:spLocks noGrp="1"/>
          </p:cNvSpPr>
          <p:nvPr>
            <p:ph type="ftr" sz="quarter" idx="11"/>
          </p:nvPr>
        </p:nvSpPr>
        <p:spPr/>
        <p:txBody>
          <a:bodyPr/>
          <a:lstStyle/>
          <a:p>
            <a:r>
              <a:rPr lang="en-US"/>
              <a:t>Daniela Bortoletto, CepC Workshop, Oxford</a:t>
            </a:r>
            <a:endParaRPr lang="en-US" dirty="0"/>
          </a:p>
        </p:txBody>
      </p:sp>
      <p:sp>
        <p:nvSpPr>
          <p:cNvPr id="3" name="Slide Number Placeholder 2">
            <a:extLst>
              <a:ext uri="{FF2B5EF4-FFF2-40B4-BE49-F238E27FC236}">
                <a16:creationId xmlns:a16="http://schemas.microsoft.com/office/drawing/2014/main" id="{0C57CB3D-3C8F-9842-BCE3-44DCFFF02E5B}"/>
              </a:ext>
            </a:extLst>
          </p:cNvPr>
          <p:cNvSpPr>
            <a:spLocks noGrp="1"/>
          </p:cNvSpPr>
          <p:nvPr>
            <p:ph type="sldNum" sz="quarter" idx="12"/>
          </p:nvPr>
        </p:nvSpPr>
        <p:spPr/>
        <p:txBody>
          <a:bodyPr/>
          <a:lstStyle/>
          <a:p>
            <a:fld id="{F3A2CE9D-9235-8640-9424-39543310B9B0}" type="slidenum">
              <a:rPr lang="en-US" smtClean="0"/>
              <a:t>1</a:t>
            </a:fld>
            <a:endParaRPr lang="en-US"/>
          </a:p>
        </p:txBody>
      </p:sp>
    </p:spTree>
    <p:extLst>
      <p:ext uri="{BB962C8B-B14F-4D97-AF65-F5344CB8AC3E}">
        <p14:creationId xmlns:p14="http://schemas.microsoft.com/office/powerpoint/2010/main" val="471833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CD9B0-9CDC-AA47-B3A7-A8EB803A0DD9}"/>
              </a:ext>
            </a:extLst>
          </p:cNvPr>
          <p:cNvSpPr>
            <a:spLocks noGrp="1"/>
          </p:cNvSpPr>
          <p:nvPr>
            <p:ph type="title"/>
          </p:nvPr>
        </p:nvSpPr>
        <p:spPr/>
        <p:txBody>
          <a:bodyPr/>
          <a:lstStyle/>
          <a:p>
            <a:r>
              <a:rPr lang="en-US" dirty="0" err="1"/>
              <a:t>e</a:t>
            </a:r>
            <a:r>
              <a:rPr lang="en-US" baseline="30000" dirty="0" err="1"/>
              <a:t>+</a:t>
            </a:r>
            <a:r>
              <a:rPr lang="en-US" dirty="0" err="1"/>
              <a:t>e</a:t>
            </a:r>
            <a:r>
              <a:rPr lang="en-US" baseline="30000" dirty="0"/>
              <a:t>-</a:t>
            </a:r>
            <a:r>
              <a:rPr lang="en-US" dirty="0"/>
              <a:t> collider potential</a:t>
            </a:r>
            <a:endParaRPr lang="en-GB" dirty="0"/>
          </a:p>
        </p:txBody>
      </p:sp>
      <p:sp>
        <p:nvSpPr>
          <p:cNvPr id="4" name="Footer Placeholder 3">
            <a:extLst>
              <a:ext uri="{FF2B5EF4-FFF2-40B4-BE49-F238E27FC236}">
                <a16:creationId xmlns:a16="http://schemas.microsoft.com/office/drawing/2014/main" id="{165D184D-CA70-3643-BDCC-FE978C76956A}"/>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130EEE60-F754-2043-AC0E-555E560DF422}"/>
              </a:ext>
            </a:extLst>
          </p:cNvPr>
          <p:cNvSpPr>
            <a:spLocks noGrp="1"/>
          </p:cNvSpPr>
          <p:nvPr>
            <p:ph type="sldNum" sz="quarter" idx="12"/>
          </p:nvPr>
        </p:nvSpPr>
        <p:spPr/>
        <p:txBody>
          <a:bodyPr/>
          <a:lstStyle/>
          <a:p>
            <a:fld id="{F3A2CE9D-9235-8640-9424-39543310B9B0}" type="slidenum">
              <a:rPr lang="en-US" smtClean="0"/>
              <a:t>10</a:t>
            </a:fld>
            <a:endParaRPr lang="en-US"/>
          </a:p>
        </p:txBody>
      </p:sp>
      <p:pic>
        <p:nvPicPr>
          <p:cNvPr id="3073" name="Picture 1" descr="page12image1283768800">
            <a:extLst>
              <a:ext uri="{FF2B5EF4-FFF2-40B4-BE49-F238E27FC236}">
                <a16:creationId xmlns:a16="http://schemas.microsoft.com/office/drawing/2014/main" id="{380B53FB-90B5-4C45-AC4F-EE4E48B9EFB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0632" y="1149810"/>
            <a:ext cx="5481430" cy="336241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D930901-1597-074D-92BA-BF69D747882D}"/>
              </a:ext>
            </a:extLst>
          </p:cNvPr>
          <p:cNvSpPr txBox="1"/>
          <p:nvPr/>
        </p:nvSpPr>
        <p:spPr>
          <a:xfrm>
            <a:off x="9786730" y="352634"/>
            <a:ext cx="1033670" cy="461665"/>
          </a:xfrm>
          <a:prstGeom prst="rect">
            <a:avLst/>
          </a:prstGeom>
          <a:noFill/>
        </p:spPr>
        <p:txBody>
          <a:bodyPr wrap="square" rtlCol="0">
            <a:spAutoFit/>
          </a:bodyPr>
          <a:lstStyle/>
          <a:p>
            <a:r>
              <a:rPr lang="en-GB" sz="2400" dirty="0" err="1">
                <a:latin typeface="Helvetica" pitchFamily="2" charset="0"/>
              </a:rPr>
              <a:t>CepC</a:t>
            </a:r>
            <a:endParaRPr lang="en-GB" sz="2400" dirty="0">
              <a:latin typeface="Helvetica" pitchFamily="2" charset="0"/>
            </a:endParaRPr>
          </a:p>
        </p:txBody>
      </p:sp>
      <p:pic>
        <p:nvPicPr>
          <p:cNvPr id="7" name="Picture 6">
            <a:extLst>
              <a:ext uri="{FF2B5EF4-FFF2-40B4-BE49-F238E27FC236}">
                <a16:creationId xmlns:a16="http://schemas.microsoft.com/office/drawing/2014/main" id="{BA1B26F1-6600-F747-B5D2-A677125A1A9E}"/>
              </a:ext>
            </a:extLst>
          </p:cNvPr>
          <p:cNvPicPr>
            <a:picLocks noChangeAspect="1"/>
          </p:cNvPicPr>
          <p:nvPr/>
        </p:nvPicPr>
        <p:blipFill>
          <a:blip r:embed="rId3"/>
          <a:stretch>
            <a:fillRect/>
          </a:stretch>
        </p:blipFill>
        <p:spPr>
          <a:xfrm>
            <a:off x="6318391" y="1228482"/>
            <a:ext cx="5330270" cy="3478917"/>
          </a:xfrm>
          <a:prstGeom prst="rect">
            <a:avLst/>
          </a:prstGeom>
        </p:spPr>
      </p:pic>
      <p:sp>
        <p:nvSpPr>
          <p:cNvPr id="9" name="Content Placeholder 2">
            <a:extLst>
              <a:ext uri="{FF2B5EF4-FFF2-40B4-BE49-F238E27FC236}">
                <a16:creationId xmlns:a16="http://schemas.microsoft.com/office/drawing/2014/main" id="{008E353E-8314-0B43-93AA-F9656439E6D4}"/>
              </a:ext>
            </a:extLst>
          </p:cNvPr>
          <p:cNvSpPr txBox="1">
            <a:spLocks/>
          </p:cNvSpPr>
          <p:nvPr/>
        </p:nvSpPr>
        <p:spPr>
          <a:xfrm>
            <a:off x="112644" y="4780264"/>
            <a:ext cx="6205747" cy="1693561"/>
          </a:xfrm>
          <a:prstGeom prst="rect">
            <a:avLst/>
          </a:prstGeom>
          <a:solidFill>
            <a:srgbClr val="C00000"/>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Helvetica" pitchFamily="2" charset="0"/>
                <a:ea typeface="Helvetica" pitchFamily="2" charset="0"/>
                <a:cs typeface="Arial" charset="0"/>
              </a:defRPr>
            </a:lvl1pPr>
            <a:lvl2pPr marL="685800" indent="-228600" algn="l" defTabSz="914400" rtl="0" eaLnBrk="1" latinLnBrk="0" hangingPunct="1">
              <a:lnSpc>
                <a:spcPct val="90000"/>
              </a:lnSpc>
              <a:spcBef>
                <a:spcPts val="500"/>
              </a:spcBef>
              <a:buFont typeface=".AppleSystemUIFont" charset="-120"/>
              <a:buChar char="−"/>
              <a:defRPr sz="2400" kern="1200">
                <a:solidFill>
                  <a:schemeClr val="tx1"/>
                </a:solidFill>
                <a:latin typeface="Helvetica" pitchFamily="2" charset="0"/>
                <a:ea typeface="Helvetica" pitchFamily="2"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Helvetica" pitchFamily="2" charset="0"/>
                <a:ea typeface="Helvetica" pitchFamily="2" charset="0"/>
                <a:cs typeface="Arial" charset="0"/>
              </a:defRPr>
            </a:lvl3pPr>
            <a:lvl4pPr marL="1600200" indent="-228600" algn="l" defTabSz="914400" rtl="0" eaLnBrk="1" latinLnBrk="0" hangingPunct="1">
              <a:lnSpc>
                <a:spcPct val="90000"/>
              </a:lnSpc>
              <a:spcBef>
                <a:spcPts val="500"/>
              </a:spcBef>
              <a:buFont typeface=".AppleSystemUIFont" charset="-120"/>
              <a:buChar char="−"/>
              <a:defRPr sz="1800" kern="1200">
                <a:solidFill>
                  <a:schemeClr val="tx1"/>
                </a:solidFill>
                <a:latin typeface="Helvetica" pitchFamily="2" charset="0"/>
                <a:ea typeface="Helvetica" pitchFamily="2"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Helvetica" pitchFamily="2" charset="0"/>
                <a:ea typeface="Helvetica" pitchFamily="2"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0000"/>
              </a:lnSpc>
            </a:pPr>
            <a:r>
              <a:rPr lang="en-US" dirty="0"/>
              <a:t>Coupling measurements at the % level</a:t>
            </a:r>
          </a:p>
          <a:p>
            <a:pPr>
              <a:lnSpc>
                <a:spcPct val="110000"/>
              </a:lnSpc>
            </a:pPr>
            <a:r>
              <a:rPr lang="en-US" dirty="0"/>
              <a:t>Model independent Higgs width</a:t>
            </a:r>
          </a:p>
          <a:p>
            <a:pPr>
              <a:lnSpc>
                <a:spcPct val="110000"/>
              </a:lnSpc>
            </a:pPr>
            <a:r>
              <a:rPr lang="en-US" dirty="0"/>
              <a:t>3 𝜎, possibly 5, discovery of Higgs boson self coupling from vertex </a:t>
            </a:r>
            <a:r>
              <a:rPr lang="en-GB" dirty="0"/>
              <a:t>corrections</a:t>
            </a:r>
            <a:endParaRPr lang="en-US" dirty="0"/>
          </a:p>
        </p:txBody>
      </p:sp>
      <p:pic>
        <p:nvPicPr>
          <p:cNvPr id="12" name="Picture 3" descr="Image result for Higgs boson self coupling from vertex correction">
            <a:extLst>
              <a:ext uri="{FF2B5EF4-FFF2-40B4-BE49-F238E27FC236}">
                <a16:creationId xmlns:a16="http://schemas.microsoft.com/office/drawing/2014/main" id="{2935CBBA-2EF0-6F40-9180-A9A66FF510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5354" y="4729190"/>
            <a:ext cx="4687404" cy="1908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2868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40457-8FBF-394D-B5D2-E6A7E1D709E1}"/>
              </a:ext>
            </a:extLst>
          </p:cNvPr>
          <p:cNvSpPr>
            <a:spLocks noGrp="1"/>
          </p:cNvSpPr>
          <p:nvPr>
            <p:ph type="title"/>
          </p:nvPr>
        </p:nvSpPr>
        <p:spPr/>
        <p:txBody>
          <a:bodyPr/>
          <a:lstStyle/>
          <a:p>
            <a:r>
              <a:rPr lang="en-GB" dirty="0"/>
              <a:t>FCC CRD</a:t>
            </a:r>
          </a:p>
        </p:txBody>
      </p:sp>
      <p:sp>
        <p:nvSpPr>
          <p:cNvPr id="4" name="Footer Placeholder 3">
            <a:extLst>
              <a:ext uri="{FF2B5EF4-FFF2-40B4-BE49-F238E27FC236}">
                <a16:creationId xmlns:a16="http://schemas.microsoft.com/office/drawing/2014/main" id="{92642076-DF6A-1B48-871F-A3327CE40D48}"/>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D0CA604A-5E57-E74C-A47E-A3CB4D461C90}"/>
              </a:ext>
            </a:extLst>
          </p:cNvPr>
          <p:cNvSpPr>
            <a:spLocks noGrp="1"/>
          </p:cNvSpPr>
          <p:nvPr>
            <p:ph type="sldNum" sz="quarter" idx="12"/>
          </p:nvPr>
        </p:nvSpPr>
        <p:spPr/>
        <p:txBody>
          <a:bodyPr/>
          <a:lstStyle/>
          <a:p>
            <a:fld id="{F3A2CE9D-9235-8640-9424-39543310B9B0}" type="slidenum">
              <a:rPr lang="en-US" smtClean="0"/>
              <a:t>11</a:t>
            </a:fld>
            <a:endParaRPr lang="en-US"/>
          </a:p>
        </p:txBody>
      </p:sp>
      <p:pic>
        <p:nvPicPr>
          <p:cNvPr id="6" name="Picture 5">
            <a:extLst>
              <a:ext uri="{FF2B5EF4-FFF2-40B4-BE49-F238E27FC236}">
                <a16:creationId xmlns:a16="http://schemas.microsoft.com/office/drawing/2014/main" id="{C9F93D83-59A1-684E-A3BB-91E296391DDB}"/>
              </a:ext>
            </a:extLst>
          </p:cNvPr>
          <p:cNvPicPr>
            <a:picLocks noChangeAspect="1"/>
          </p:cNvPicPr>
          <p:nvPr/>
        </p:nvPicPr>
        <p:blipFill>
          <a:blip r:embed="rId2"/>
          <a:stretch>
            <a:fillRect/>
          </a:stretch>
        </p:blipFill>
        <p:spPr>
          <a:xfrm>
            <a:off x="790627" y="931965"/>
            <a:ext cx="4591683" cy="5705372"/>
          </a:xfrm>
          <a:prstGeom prst="rect">
            <a:avLst/>
          </a:prstGeom>
        </p:spPr>
      </p:pic>
      <p:sp>
        <p:nvSpPr>
          <p:cNvPr id="10" name="TextBox 9">
            <a:extLst>
              <a:ext uri="{FF2B5EF4-FFF2-40B4-BE49-F238E27FC236}">
                <a16:creationId xmlns:a16="http://schemas.microsoft.com/office/drawing/2014/main" id="{CD3D659B-A104-B848-A9F0-7D6BA7F10C57}"/>
              </a:ext>
            </a:extLst>
          </p:cNvPr>
          <p:cNvSpPr txBox="1"/>
          <p:nvPr/>
        </p:nvSpPr>
        <p:spPr>
          <a:xfrm>
            <a:off x="5785313" y="1126169"/>
            <a:ext cx="6359115" cy="3416320"/>
          </a:xfrm>
          <a:prstGeom prst="rect">
            <a:avLst/>
          </a:prstGeom>
          <a:solidFill>
            <a:srgbClr val="C00000"/>
          </a:solidFill>
        </p:spPr>
        <p:txBody>
          <a:bodyPr wrap="square" rtlCol="0">
            <a:spAutoFit/>
          </a:bodyPr>
          <a:lstStyle/>
          <a:p>
            <a:r>
              <a:rPr lang="en-GB" sz="2400" dirty="0">
                <a:latin typeface="Helvetica" pitchFamily="2" charset="0"/>
              </a:rPr>
              <a:t>15/01/2019 (press release)</a:t>
            </a:r>
          </a:p>
          <a:p>
            <a:r>
              <a:rPr lang="en-GB" sz="2400" dirty="0">
                <a:latin typeface="Helvetica" pitchFamily="2" charset="0"/>
              </a:rPr>
              <a:t>The FCC  Conceptual Design Reports</a:t>
            </a:r>
          </a:p>
          <a:p>
            <a:r>
              <a:rPr lang="en-GB" sz="2400" dirty="0">
                <a:latin typeface="Helvetica" pitchFamily="2" charset="0"/>
              </a:rPr>
              <a:t>have been released with an updated time </a:t>
            </a:r>
          </a:p>
          <a:p>
            <a:r>
              <a:rPr lang="en-GB" sz="2400" dirty="0">
                <a:latin typeface="Helvetica" pitchFamily="2" charset="0"/>
              </a:rPr>
              <a:t>schedule and approx. cost estimate </a:t>
            </a:r>
          </a:p>
          <a:p>
            <a:r>
              <a:rPr lang="en-GB" sz="2400" dirty="0">
                <a:latin typeface="Helvetica" pitchFamily="2" charset="0"/>
              </a:rPr>
              <a:t>Tunnel:                                    5000 MCHF</a:t>
            </a:r>
          </a:p>
          <a:p>
            <a:r>
              <a:rPr lang="en-GB" sz="2400" dirty="0" err="1">
                <a:latin typeface="Helvetica" pitchFamily="2" charset="0"/>
              </a:rPr>
              <a:t>e</a:t>
            </a:r>
            <a:r>
              <a:rPr lang="en-GB" sz="2400" baseline="30000" dirty="0" err="1">
                <a:latin typeface="Helvetica" pitchFamily="2" charset="0"/>
              </a:rPr>
              <a:t>+</a:t>
            </a:r>
            <a:r>
              <a:rPr lang="en-GB" sz="2400" dirty="0" err="1">
                <a:latin typeface="Helvetica" pitchFamily="2" charset="0"/>
              </a:rPr>
              <a:t>e</a:t>
            </a:r>
            <a:r>
              <a:rPr lang="en-GB" sz="2400" baseline="30000" dirty="0" err="1">
                <a:latin typeface="Helvetica" pitchFamily="2" charset="0"/>
              </a:rPr>
              <a:t>-</a:t>
            </a:r>
            <a:r>
              <a:rPr lang="en-GB" sz="2400" dirty="0" err="1">
                <a:latin typeface="Helvetica" pitchFamily="2" charset="0"/>
              </a:rPr>
              <a:t>machine</a:t>
            </a:r>
            <a:r>
              <a:rPr lang="en-GB" sz="2400" dirty="0">
                <a:latin typeface="Helvetica" pitchFamily="2" charset="0"/>
              </a:rPr>
              <a:t> in tunnel:            4000 MCHF</a:t>
            </a:r>
          </a:p>
          <a:p>
            <a:r>
              <a:rPr lang="en-GB" sz="2400" dirty="0" err="1">
                <a:latin typeface="Helvetica" pitchFamily="2" charset="0"/>
              </a:rPr>
              <a:t>hh</a:t>
            </a:r>
            <a:r>
              <a:rPr lang="en-GB" sz="2400" dirty="0">
                <a:latin typeface="Helvetica" pitchFamily="2" charset="0"/>
              </a:rPr>
              <a:t> machine in tunnel:             15000 MCHF</a:t>
            </a:r>
          </a:p>
          <a:p>
            <a:r>
              <a:rPr lang="en-GB" sz="2400" dirty="0">
                <a:latin typeface="Helvetica" pitchFamily="2" charset="0"/>
              </a:rPr>
              <a:t>Possible </a:t>
            </a:r>
            <a:r>
              <a:rPr lang="en-GB" sz="2400" dirty="0" err="1">
                <a:latin typeface="Helvetica" pitchFamily="2" charset="0"/>
              </a:rPr>
              <a:t>e</a:t>
            </a:r>
            <a:r>
              <a:rPr lang="en-GB" sz="2400" baseline="30000" dirty="0" err="1">
                <a:latin typeface="Helvetica" pitchFamily="2" charset="0"/>
              </a:rPr>
              <a:t>+</a:t>
            </a:r>
            <a:r>
              <a:rPr lang="en-GB" sz="2400" dirty="0" err="1">
                <a:latin typeface="Helvetica" pitchFamily="2" charset="0"/>
              </a:rPr>
              <a:t>e</a:t>
            </a:r>
            <a:r>
              <a:rPr lang="en-GB" sz="2400" baseline="30000" dirty="0">
                <a:latin typeface="Helvetica" pitchFamily="2" charset="0"/>
              </a:rPr>
              <a:t>- </a:t>
            </a:r>
            <a:r>
              <a:rPr lang="en-GB" sz="2400" dirty="0">
                <a:latin typeface="Helvetica" pitchFamily="2" charset="0"/>
              </a:rPr>
              <a:t>starting date       ~ 2040</a:t>
            </a:r>
          </a:p>
          <a:p>
            <a:r>
              <a:rPr lang="en-GB" sz="2400" dirty="0">
                <a:latin typeface="Helvetica" pitchFamily="2" charset="0"/>
              </a:rPr>
              <a:t>Possible </a:t>
            </a:r>
            <a:r>
              <a:rPr lang="en-GB" sz="2400" dirty="0" err="1">
                <a:latin typeface="Helvetica" pitchFamily="2" charset="0"/>
              </a:rPr>
              <a:t>hh</a:t>
            </a:r>
            <a:r>
              <a:rPr lang="en-GB" sz="2400" dirty="0">
                <a:latin typeface="Helvetica" pitchFamily="2" charset="0"/>
              </a:rPr>
              <a:t> starting date         ~ late 2050’s</a:t>
            </a:r>
          </a:p>
        </p:txBody>
      </p:sp>
      <p:sp>
        <p:nvSpPr>
          <p:cNvPr id="13" name="Content Placeholder 12">
            <a:extLst>
              <a:ext uri="{FF2B5EF4-FFF2-40B4-BE49-F238E27FC236}">
                <a16:creationId xmlns:a16="http://schemas.microsoft.com/office/drawing/2014/main" id="{D06BCAAB-F074-E14B-A4AB-1B937C84C593}"/>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3057092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40457-8FBF-394D-B5D2-E6A7E1D709E1}"/>
              </a:ext>
            </a:extLst>
          </p:cNvPr>
          <p:cNvSpPr>
            <a:spLocks noGrp="1"/>
          </p:cNvSpPr>
          <p:nvPr>
            <p:ph type="title"/>
          </p:nvPr>
        </p:nvSpPr>
        <p:spPr/>
        <p:txBody>
          <a:bodyPr>
            <a:normAutofit/>
          </a:bodyPr>
          <a:lstStyle/>
          <a:p>
            <a:r>
              <a:rPr lang="en-GB" dirty="0"/>
              <a:t>FCC-</a:t>
            </a:r>
            <a:r>
              <a:rPr lang="en-GB" dirty="0" err="1"/>
              <a:t>ee</a:t>
            </a:r>
            <a:r>
              <a:rPr lang="en-GB" dirty="0"/>
              <a:t> Schedule</a:t>
            </a:r>
          </a:p>
        </p:txBody>
      </p:sp>
      <p:sp>
        <p:nvSpPr>
          <p:cNvPr id="4" name="Footer Placeholder 3">
            <a:extLst>
              <a:ext uri="{FF2B5EF4-FFF2-40B4-BE49-F238E27FC236}">
                <a16:creationId xmlns:a16="http://schemas.microsoft.com/office/drawing/2014/main" id="{92642076-DF6A-1B48-871F-A3327CE40D48}"/>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D0CA604A-5E57-E74C-A47E-A3CB4D461C90}"/>
              </a:ext>
            </a:extLst>
          </p:cNvPr>
          <p:cNvSpPr>
            <a:spLocks noGrp="1"/>
          </p:cNvSpPr>
          <p:nvPr>
            <p:ph type="sldNum" sz="quarter" idx="12"/>
          </p:nvPr>
        </p:nvSpPr>
        <p:spPr/>
        <p:txBody>
          <a:bodyPr/>
          <a:lstStyle/>
          <a:p>
            <a:fld id="{F3A2CE9D-9235-8640-9424-39543310B9B0}" type="slidenum">
              <a:rPr lang="en-US" smtClean="0"/>
              <a:t>12</a:t>
            </a:fld>
            <a:endParaRPr lang="en-US"/>
          </a:p>
        </p:txBody>
      </p:sp>
      <p:pic>
        <p:nvPicPr>
          <p:cNvPr id="11" name="Content Placeholder 5">
            <a:extLst>
              <a:ext uri="{FF2B5EF4-FFF2-40B4-BE49-F238E27FC236}">
                <a16:creationId xmlns:a16="http://schemas.microsoft.com/office/drawing/2014/main" id="{697C5732-9111-E54B-B6F2-6E8312819632}"/>
              </a:ext>
            </a:extLst>
          </p:cNvPr>
          <p:cNvPicPr>
            <a:picLocks noChangeAspect="1"/>
          </p:cNvPicPr>
          <p:nvPr/>
        </p:nvPicPr>
        <p:blipFill>
          <a:blip r:embed="rId2"/>
          <a:stretch>
            <a:fillRect/>
          </a:stretch>
        </p:blipFill>
        <p:spPr>
          <a:xfrm>
            <a:off x="934831" y="1264188"/>
            <a:ext cx="10868552" cy="5190587"/>
          </a:xfrm>
          <a:prstGeom prst="rect">
            <a:avLst/>
          </a:prstGeom>
        </p:spPr>
      </p:pic>
    </p:spTree>
    <p:extLst>
      <p:ext uri="{BB962C8B-B14F-4D97-AF65-F5344CB8AC3E}">
        <p14:creationId xmlns:p14="http://schemas.microsoft.com/office/powerpoint/2010/main" val="4202836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40457-8FBF-394D-B5D2-E6A7E1D709E1}"/>
              </a:ext>
            </a:extLst>
          </p:cNvPr>
          <p:cNvSpPr>
            <a:spLocks noGrp="1"/>
          </p:cNvSpPr>
          <p:nvPr>
            <p:ph type="title"/>
          </p:nvPr>
        </p:nvSpPr>
        <p:spPr>
          <a:xfrm>
            <a:off x="790627" y="32443"/>
            <a:ext cx="11353800" cy="960438"/>
          </a:xfrm>
        </p:spPr>
        <p:txBody>
          <a:bodyPr/>
          <a:lstStyle/>
          <a:p>
            <a:r>
              <a:rPr lang="en-GB" dirty="0" err="1"/>
              <a:t>CepC</a:t>
            </a:r>
            <a:r>
              <a:rPr lang="en-GB" dirty="0"/>
              <a:t> CDR</a:t>
            </a:r>
          </a:p>
        </p:txBody>
      </p:sp>
      <p:sp>
        <p:nvSpPr>
          <p:cNvPr id="4" name="Footer Placeholder 3">
            <a:extLst>
              <a:ext uri="{FF2B5EF4-FFF2-40B4-BE49-F238E27FC236}">
                <a16:creationId xmlns:a16="http://schemas.microsoft.com/office/drawing/2014/main" id="{92642076-DF6A-1B48-871F-A3327CE40D48}"/>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D0CA604A-5E57-E74C-A47E-A3CB4D461C90}"/>
              </a:ext>
            </a:extLst>
          </p:cNvPr>
          <p:cNvSpPr>
            <a:spLocks noGrp="1"/>
          </p:cNvSpPr>
          <p:nvPr>
            <p:ph type="sldNum" sz="quarter" idx="12"/>
          </p:nvPr>
        </p:nvSpPr>
        <p:spPr/>
        <p:txBody>
          <a:bodyPr/>
          <a:lstStyle/>
          <a:p>
            <a:fld id="{F3A2CE9D-9235-8640-9424-39543310B9B0}" type="slidenum">
              <a:rPr lang="en-US" smtClean="0"/>
              <a:t>13</a:t>
            </a:fld>
            <a:endParaRPr lang="en-US"/>
          </a:p>
        </p:txBody>
      </p:sp>
      <p:pic>
        <p:nvPicPr>
          <p:cNvPr id="7" name="Picture 6">
            <a:extLst>
              <a:ext uri="{FF2B5EF4-FFF2-40B4-BE49-F238E27FC236}">
                <a16:creationId xmlns:a16="http://schemas.microsoft.com/office/drawing/2014/main" id="{5F437B1D-C000-B749-99D5-8D1F2722CCB3}"/>
              </a:ext>
            </a:extLst>
          </p:cNvPr>
          <p:cNvPicPr>
            <a:picLocks noChangeAspect="1"/>
          </p:cNvPicPr>
          <p:nvPr/>
        </p:nvPicPr>
        <p:blipFill>
          <a:blip r:embed="rId2"/>
          <a:stretch>
            <a:fillRect/>
          </a:stretch>
        </p:blipFill>
        <p:spPr>
          <a:xfrm>
            <a:off x="502208" y="1044093"/>
            <a:ext cx="4814908" cy="5559287"/>
          </a:xfrm>
          <a:prstGeom prst="rect">
            <a:avLst/>
          </a:prstGeom>
        </p:spPr>
      </p:pic>
      <p:pic>
        <p:nvPicPr>
          <p:cNvPr id="2050" name="Picture 2" descr="page13image1257958480">
            <a:extLst>
              <a:ext uri="{FF2B5EF4-FFF2-40B4-BE49-F238E27FC236}">
                <a16:creationId xmlns:a16="http://schemas.microsoft.com/office/drawing/2014/main" id="{9CCF14A1-2FC9-5041-9C24-46EF29A671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18195"/>
            <a:ext cx="4732883" cy="553658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page21image1285777008">
            <a:extLst>
              <a:ext uri="{FF2B5EF4-FFF2-40B4-BE49-F238E27FC236}">
                <a16:creationId xmlns:a16="http://schemas.microsoft.com/office/drawing/2014/main" id="{D69A7D24-7D47-1748-8D6B-264BF13C4B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385222"/>
            <a:ext cx="12199040" cy="2472778"/>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8">
            <a:extLst>
              <a:ext uri="{FF2B5EF4-FFF2-40B4-BE49-F238E27FC236}">
                <a16:creationId xmlns:a16="http://schemas.microsoft.com/office/drawing/2014/main" id="{62263368-A077-DE44-9D2D-ED8E0CF9D4B9}"/>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2588273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A7BE9-BB8E-664A-A767-0F8C74D57C13}"/>
              </a:ext>
            </a:extLst>
          </p:cNvPr>
          <p:cNvSpPr>
            <a:spLocks noGrp="1"/>
          </p:cNvSpPr>
          <p:nvPr>
            <p:ph type="title"/>
          </p:nvPr>
        </p:nvSpPr>
        <p:spPr/>
        <p:txBody>
          <a:bodyPr/>
          <a:lstStyle/>
          <a:p>
            <a:r>
              <a:rPr lang="en-GB" dirty="0"/>
              <a:t>European Strategy</a:t>
            </a:r>
          </a:p>
        </p:txBody>
      </p:sp>
      <p:pic>
        <p:nvPicPr>
          <p:cNvPr id="6" name="Content Placeholder 5">
            <a:extLst>
              <a:ext uri="{FF2B5EF4-FFF2-40B4-BE49-F238E27FC236}">
                <a16:creationId xmlns:a16="http://schemas.microsoft.com/office/drawing/2014/main" id="{A42DE614-FA17-D846-A8A3-0B111F66EE56}"/>
              </a:ext>
            </a:extLst>
          </p:cNvPr>
          <p:cNvPicPr>
            <a:picLocks noGrp="1" noChangeAspect="1"/>
          </p:cNvPicPr>
          <p:nvPr>
            <p:ph idx="1"/>
          </p:nvPr>
        </p:nvPicPr>
        <p:blipFill>
          <a:blip r:embed="rId2"/>
          <a:stretch>
            <a:fillRect/>
          </a:stretch>
        </p:blipFill>
        <p:spPr>
          <a:xfrm>
            <a:off x="1520461" y="960438"/>
            <a:ext cx="8537939" cy="5523591"/>
          </a:xfrm>
          <a:prstGeom prst="rect">
            <a:avLst/>
          </a:prstGeom>
        </p:spPr>
      </p:pic>
      <p:sp>
        <p:nvSpPr>
          <p:cNvPr id="4" name="Footer Placeholder 3">
            <a:extLst>
              <a:ext uri="{FF2B5EF4-FFF2-40B4-BE49-F238E27FC236}">
                <a16:creationId xmlns:a16="http://schemas.microsoft.com/office/drawing/2014/main" id="{64E299CB-A790-1949-A392-0A5EF48D5390}"/>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15DA59ED-FAC1-AC4D-8F2E-7FBC67DAD19C}"/>
              </a:ext>
            </a:extLst>
          </p:cNvPr>
          <p:cNvSpPr>
            <a:spLocks noGrp="1"/>
          </p:cNvSpPr>
          <p:nvPr>
            <p:ph type="sldNum" sz="quarter" idx="12"/>
          </p:nvPr>
        </p:nvSpPr>
        <p:spPr/>
        <p:txBody>
          <a:bodyPr/>
          <a:lstStyle/>
          <a:p>
            <a:fld id="{F3A2CE9D-9235-8640-9424-39543310B9B0}" type="slidenum">
              <a:rPr lang="en-US" smtClean="0"/>
              <a:t>14</a:t>
            </a:fld>
            <a:endParaRPr lang="en-US"/>
          </a:p>
        </p:txBody>
      </p:sp>
    </p:spTree>
    <p:extLst>
      <p:ext uri="{BB962C8B-B14F-4D97-AF65-F5344CB8AC3E}">
        <p14:creationId xmlns:p14="http://schemas.microsoft.com/office/powerpoint/2010/main" val="2596958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C83F1-3647-5149-A436-26430B777EAA}"/>
              </a:ext>
            </a:extLst>
          </p:cNvPr>
          <p:cNvSpPr>
            <a:spLocks noGrp="1"/>
          </p:cNvSpPr>
          <p:nvPr>
            <p:ph type="title"/>
          </p:nvPr>
        </p:nvSpPr>
        <p:spPr/>
        <p:txBody>
          <a:bodyPr/>
          <a:lstStyle/>
          <a:p>
            <a:r>
              <a:rPr lang="en-US" dirty="0"/>
              <a:t>Workshop agenda &amp; goals</a:t>
            </a:r>
            <a:endParaRPr lang="en-GB" dirty="0"/>
          </a:p>
        </p:txBody>
      </p:sp>
      <p:sp>
        <p:nvSpPr>
          <p:cNvPr id="3" name="Content Placeholder 2">
            <a:extLst>
              <a:ext uri="{FF2B5EF4-FFF2-40B4-BE49-F238E27FC236}">
                <a16:creationId xmlns:a16="http://schemas.microsoft.com/office/drawing/2014/main" id="{156EDE41-8195-9C4F-889D-EE52186D9190}"/>
              </a:ext>
            </a:extLst>
          </p:cNvPr>
          <p:cNvSpPr>
            <a:spLocks noGrp="1"/>
          </p:cNvSpPr>
          <p:nvPr>
            <p:ph idx="1"/>
          </p:nvPr>
        </p:nvSpPr>
        <p:spPr>
          <a:xfrm>
            <a:off x="838199" y="1152526"/>
            <a:ext cx="11102009" cy="5420552"/>
          </a:xfrm>
        </p:spPr>
        <p:txBody>
          <a:bodyPr>
            <a:normAutofit/>
          </a:bodyPr>
          <a:lstStyle/>
          <a:p>
            <a:pPr>
              <a:lnSpc>
                <a:spcPct val="100000"/>
              </a:lnSpc>
            </a:pPr>
            <a:r>
              <a:rPr lang="en-US" sz="2400" dirty="0"/>
              <a:t>Day 1:  Status of all </a:t>
            </a:r>
            <a:r>
              <a:rPr lang="en-US" sz="2400" dirty="0" err="1"/>
              <a:t>e</a:t>
            </a:r>
            <a:r>
              <a:rPr lang="en-US" sz="2400" baseline="30000" dirty="0" err="1"/>
              <a:t>+</a:t>
            </a:r>
            <a:r>
              <a:rPr lang="en-US" sz="2400" dirty="0" err="1"/>
              <a:t>e</a:t>
            </a:r>
            <a:r>
              <a:rPr lang="en-US" sz="2400" baseline="30000" dirty="0"/>
              <a:t>- </a:t>
            </a:r>
            <a:r>
              <a:rPr lang="en-US" sz="2400" dirty="0"/>
              <a:t>options for the post-LHC era &amp; Physics</a:t>
            </a:r>
          </a:p>
          <a:p>
            <a:pPr>
              <a:lnSpc>
                <a:spcPct val="100000"/>
              </a:lnSpc>
            </a:pPr>
            <a:r>
              <a:rPr lang="en-US" sz="2400" dirty="0"/>
              <a:t>Day 1 &amp; 2: Parallel session on Physics (Room8), Detector R&amp;D (LT), Accelerator R&amp;D (Room 11), Tools &amp; Performance (Room 10)</a:t>
            </a:r>
          </a:p>
          <a:p>
            <a:pPr lvl="1">
              <a:lnSpc>
                <a:spcPct val="100000"/>
              </a:lnSpc>
            </a:pPr>
            <a:r>
              <a:rPr lang="en-US" sz="2000" dirty="0"/>
              <a:t>Looking at the plans for the </a:t>
            </a:r>
            <a:r>
              <a:rPr lang="en-US" sz="2000" dirty="0" err="1"/>
              <a:t>CepC</a:t>
            </a:r>
            <a:r>
              <a:rPr lang="en-US" sz="2000" dirty="0"/>
              <a:t> TDR</a:t>
            </a:r>
          </a:p>
          <a:p>
            <a:pPr lvl="1">
              <a:lnSpc>
                <a:spcPct val="100000"/>
              </a:lnSpc>
            </a:pPr>
            <a:r>
              <a:rPr lang="en-US" sz="2000" dirty="0"/>
              <a:t>Examining the potential for joint developments between FCC and </a:t>
            </a:r>
            <a:r>
              <a:rPr lang="en-US" sz="2000" dirty="0" err="1"/>
              <a:t>CepC</a:t>
            </a:r>
            <a:r>
              <a:rPr lang="en-US" sz="2000" dirty="0"/>
              <a:t> (including joint </a:t>
            </a:r>
            <a:r>
              <a:rPr lang="en-GB" sz="2000" dirty="0"/>
              <a:t>EW TH efforts)</a:t>
            </a:r>
            <a:endParaRPr lang="en-US" sz="2000" dirty="0"/>
          </a:p>
          <a:p>
            <a:pPr lvl="1">
              <a:lnSpc>
                <a:spcPct val="100000"/>
              </a:lnSpc>
            </a:pPr>
            <a:r>
              <a:rPr lang="en-US" sz="2000" dirty="0"/>
              <a:t>Understanding synergies with solutions designed for ILC/CLIC</a:t>
            </a:r>
          </a:p>
          <a:p>
            <a:pPr lvl="1">
              <a:lnSpc>
                <a:spcPct val="100000"/>
              </a:lnSpc>
            </a:pPr>
            <a:r>
              <a:rPr lang="en-US" sz="2000" dirty="0"/>
              <a:t>Bringing together communities interested in similar physics and detector technologies</a:t>
            </a:r>
          </a:p>
          <a:p>
            <a:pPr>
              <a:lnSpc>
                <a:spcPct val="100000"/>
              </a:lnSpc>
            </a:pPr>
            <a:r>
              <a:rPr lang="en-US" sz="2400" dirty="0"/>
              <a:t>Day 3: </a:t>
            </a:r>
          </a:p>
          <a:p>
            <a:pPr lvl="1">
              <a:lnSpc>
                <a:spcPct val="100000"/>
              </a:lnSpc>
            </a:pPr>
            <a:r>
              <a:rPr lang="en-US" sz="2000" dirty="0"/>
              <a:t>Summaries of the Parallel sessions</a:t>
            </a:r>
          </a:p>
          <a:p>
            <a:pPr lvl="1">
              <a:lnSpc>
                <a:spcPct val="100000"/>
              </a:lnSpc>
            </a:pPr>
            <a:r>
              <a:rPr lang="en-US" sz="2000" dirty="0"/>
              <a:t>Panel with representatives from many regions to discuss the path to the realization of at least one of these projects</a:t>
            </a:r>
          </a:p>
          <a:p>
            <a:pPr lvl="1">
              <a:lnSpc>
                <a:spcPct val="100000"/>
              </a:lnSpc>
            </a:pPr>
            <a:r>
              <a:rPr lang="en-US" sz="2000" dirty="0"/>
              <a:t>Final motivational talk </a:t>
            </a:r>
          </a:p>
          <a:p>
            <a:endParaRPr lang="en-GB" dirty="0"/>
          </a:p>
        </p:txBody>
      </p:sp>
      <p:sp>
        <p:nvSpPr>
          <p:cNvPr id="4" name="Footer Placeholder 3">
            <a:extLst>
              <a:ext uri="{FF2B5EF4-FFF2-40B4-BE49-F238E27FC236}">
                <a16:creationId xmlns:a16="http://schemas.microsoft.com/office/drawing/2014/main" id="{403470A5-EFA5-5E41-A43F-3184330B6B31}"/>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B91ECBF2-F5F2-3443-803F-3919DCF13EB2}"/>
              </a:ext>
            </a:extLst>
          </p:cNvPr>
          <p:cNvSpPr>
            <a:spLocks noGrp="1"/>
          </p:cNvSpPr>
          <p:nvPr>
            <p:ph type="sldNum" sz="quarter" idx="12"/>
          </p:nvPr>
        </p:nvSpPr>
        <p:spPr/>
        <p:txBody>
          <a:bodyPr/>
          <a:lstStyle/>
          <a:p>
            <a:fld id="{F3A2CE9D-9235-8640-9424-39543310B9B0}" type="slidenum">
              <a:rPr lang="en-US" smtClean="0"/>
              <a:t>15</a:t>
            </a:fld>
            <a:endParaRPr lang="en-US"/>
          </a:p>
        </p:txBody>
      </p:sp>
    </p:spTree>
    <p:extLst>
      <p:ext uri="{BB962C8B-B14F-4D97-AF65-F5344CB8AC3E}">
        <p14:creationId xmlns:p14="http://schemas.microsoft.com/office/powerpoint/2010/main" val="1668851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3FC31-2FA0-DD4C-B033-CE1D8C087149}"/>
              </a:ext>
            </a:extLst>
          </p:cNvPr>
          <p:cNvSpPr>
            <a:spLocks noGrp="1"/>
          </p:cNvSpPr>
          <p:nvPr>
            <p:ph type="title"/>
          </p:nvPr>
        </p:nvSpPr>
        <p:spPr/>
        <p:txBody>
          <a:bodyPr/>
          <a:lstStyle/>
          <a:p>
            <a:r>
              <a:rPr lang="en-GB" dirty="0"/>
              <a:t>R&amp;D for the </a:t>
            </a:r>
            <a:r>
              <a:rPr lang="en-GB" dirty="0" err="1"/>
              <a:t>CepC</a:t>
            </a:r>
            <a:r>
              <a:rPr lang="en-GB" dirty="0"/>
              <a:t> and the FCC-</a:t>
            </a:r>
            <a:r>
              <a:rPr lang="en-GB" dirty="0" err="1"/>
              <a:t>ee</a:t>
            </a:r>
            <a:endParaRPr lang="en-GB" dirty="0"/>
          </a:p>
        </p:txBody>
      </p:sp>
      <p:sp>
        <p:nvSpPr>
          <p:cNvPr id="3" name="Content Placeholder 2">
            <a:extLst>
              <a:ext uri="{FF2B5EF4-FFF2-40B4-BE49-F238E27FC236}">
                <a16:creationId xmlns:a16="http://schemas.microsoft.com/office/drawing/2014/main" id="{01FC78F7-0F7B-B04D-A7C1-727B3C2D1A3F}"/>
              </a:ext>
            </a:extLst>
          </p:cNvPr>
          <p:cNvSpPr>
            <a:spLocks noGrp="1"/>
          </p:cNvSpPr>
          <p:nvPr>
            <p:ph idx="1"/>
          </p:nvPr>
        </p:nvSpPr>
        <p:spPr>
          <a:xfrm>
            <a:off x="790628" y="1325563"/>
            <a:ext cx="3819079" cy="5129212"/>
          </a:xfrm>
        </p:spPr>
        <p:txBody>
          <a:bodyPr/>
          <a:lstStyle/>
          <a:p>
            <a:pPr>
              <a:lnSpc>
                <a:spcPct val="100000"/>
              </a:lnSpc>
            </a:pPr>
            <a:r>
              <a:rPr lang="en-GB" dirty="0"/>
              <a:t>Benefits from a decade of Linear Collider R&amp;D</a:t>
            </a:r>
          </a:p>
          <a:p>
            <a:pPr>
              <a:lnSpc>
                <a:spcPct val="100000"/>
              </a:lnSpc>
            </a:pPr>
            <a:r>
              <a:rPr lang="en-GB" dirty="0"/>
              <a:t>But also from:</a:t>
            </a:r>
          </a:p>
          <a:p>
            <a:pPr lvl="1">
              <a:lnSpc>
                <a:spcPct val="100000"/>
              </a:lnSpc>
            </a:pPr>
            <a:r>
              <a:rPr lang="en-GB" dirty="0"/>
              <a:t>ATLAS</a:t>
            </a:r>
          </a:p>
          <a:p>
            <a:pPr lvl="1">
              <a:lnSpc>
                <a:spcPct val="100000"/>
              </a:lnSpc>
            </a:pPr>
            <a:r>
              <a:rPr lang="en-GB" dirty="0"/>
              <a:t>ALICE</a:t>
            </a:r>
          </a:p>
          <a:p>
            <a:pPr lvl="1">
              <a:lnSpc>
                <a:spcPct val="100000"/>
              </a:lnSpc>
            </a:pPr>
            <a:r>
              <a:rPr lang="en-GB" dirty="0"/>
              <a:t>BELLE II</a:t>
            </a:r>
          </a:p>
          <a:p>
            <a:pPr lvl="1">
              <a:lnSpc>
                <a:spcPct val="100000"/>
              </a:lnSpc>
            </a:pPr>
            <a:r>
              <a:rPr lang="en-GB" dirty="0"/>
              <a:t>Mu3e</a:t>
            </a:r>
          </a:p>
          <a:p>
            <a:pPr lvl="1">
              <a:lnSpc>
                <a:spcPct val="100000"/>
              </a:lnSpc>
            </a:pPr>
            <a:r>
              <a:rPr lang="en-GB" dirty="0"/>
              <a:t>……</a:t>
            </a:r>
          </a:p>
        </p:txBody>
      </p:sp>
      <p:sp>
        <p:nvSpPr>
          <p:cNvPr id="4" name="Footer Placeholder 3">
            <a:extLst>
              <a:ext uri="{FF2B5EF4-FFF2-40B4-BE49-F238E27FC236}">
                <a16:creationId xmlns:a16="http://schemas.microsoft.com/office/drawing/2014/main" id="{E9FAD7D8-45C3-D446-8C7C-23DD6EF97824}"/>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D726C352-B5E9-DF4C-8503-A61E157EFB6F}"/>
              </a:ext>
            </a:extLst>
          </p:cNvPr>
          <p:cNvSpPr>
            <a:spLocks noGrp="1"/>
          </p:cNvSpPr>
          <p:nvPr>
            <p:ph type="sldNum" sz="quarter" idx="12"/>
          </p:nvPr>
        </p:nvSpPr>
        <p:spPr/>
        <p:txBody>
          <a:bodyPr/>
          <a:lstStyle/>
          <a:p>
            <a:fld id="{F3A2CE9D-9235-8640-9424-39543310B9B0}" type="slidenum">
              <a:rPr lang="en-US" smtClean="0"/>
              <a:t>16</a:t>
            </a:fld>
            <a:endParaRPr lang="en-US"/>
          </a:p>
        </p:txBody>
      </p:sp>
      <p:grpSp>
        <p:nvGrpSpPr>
          <p:cNvPr id="8" name="Group 7">
            <a:extLst>
              <a:ext uri="{FF2B5EF4-FFF2-40B4-BE49-F238E27FC236}">
                <a16:creationId xmlns:a16="http://schemas.microsoft.com/office/drawing/2014/main" id="{611EADAF-9A54-0840-BE9B-B4375DBAA38D}"/>
              </a:ext>
            </a:extLst>
          </p:cNvPr>
          <p:cNvGrpSpPr/>
          <p:nvPr/>
        </p:nvGrpSpPr>
        <p:grpSpPr>
          <a:xfrm>
            <a:off x="4489940" y="1368140"/>
            <a:ext cx="7557974" cy="4086486"/>
            <a:chOff x="4078786" y="1147398"/>
            <a:chExt cx="8129081" cy="4273200"/>
          </a:xfrm>
        </p:grpSpPr>
        <p:pic>
          <p:nvPicPr>
            <p:cNvPr id="6" name="Picture 5">
              <a:extLst>
                <a:ext uri="{FF2B5EF4-FFF2-40B4-BE49-F238E27FC236}">
                  <a16:creationId xmlns:a16="http://schemas.microsoft.com/office/drawing/2014/main" id="{BABC24BF-9A3D-8B49-9947-A5871EEB9BB2}"/>
                </a:ext>
              </a:extLst>
            </p:cNvPr>
            <p:cNvPicPr>
              <a:picLocks noChangeAspect="1"/>
            </p:cNvPicPr>
            <p:nvPr/>
          </p:nvPicPr>
          <p:blipFill>
            <a:blip r:embed="rId2"/>
            <a:stretch>
              <a:fillRect/>
            </a:stretch>
          </p:blipFill>
          <p:spPr>
            <a:xfrm>
              <a:off x="4078786" y="1416497"/>
              <a:ext cx="8129081" cy="4004101"/>
            </a:xfrm>
            <a:prstGeom prst="rect">
              <a:avLst/>
            </a:prstGeom>
          </p:spPr>
        </p:pic>
        <p:sp>
          <p:nvSpPr>
            <p:cNvPr id="7" name="TextBox 6">
              <a:extLst>
                <a:ext uri="{FF2B5EF4-FFF2-40B4-BE49-F238E27FC236}">
                  <a16:creationId xmlns:a16="http://schemas.microsoft.com/office/drawing/2014/main" id="{ACA70392-E11A-D44F-AC42-9EF0600121A0}"/>
                </a:ext>
              </a:extLst>
            </p:cNvPr>
            <p:cNvSpPr txBox="1"/>
            <p:nvPr/>
          </p:nvSpPr>
          <p:spPr>
            <a:xfrm>
              <a:off x="4879077" y="1147398"/>
              <a:ext cx="6528500" cy="646331"/>
            </a:xfrm>
            <a:prstGeom prst="rect">
              <a:avLst/>
            </a:prstGeom>
            <a:solidFill>
              <a:schemeClr val="bg1"/>
            </a:solidFill>
          </p:spPr>
          <p:txBody>
            <a:bodyPr wrap="square" rtlCol="0">
              <a:spAutoFit/>
            </a:bodyPr>
            <a:lstStyle/>
            <a:p>
              <a:pPr algn="ctr"/>
              <a:r>
                <a:rPr lang="en-GB" sz="3600" dirty="0">
                  <a:latin typeface="Helvetica" pitchFamily="2" charset="0"/>
                </a:rPr>
                <a:t>How we perceive R&amp;D</a:t>
              </a:r>
            </a:p>
          </p:txBody>
        </p:sp>
      </p:grpSp>
      <p:grpSp>
        <p:nvGrpSpPr>
          <p:cNvPr id="14" name="Group 13">
            <a:extLst>
              <a:ext uri="{FF2B5EF4-FFF2-40B4-BE49-F238E27FC236}">
                <a16:creationId xmlns:a16="http://schemas.microsoft.com/office/drawing/2014/main" id="{4507D972-BDDA-8F43-8EB5-2699A176254C}"/>
              </a:ext>
            </a:extLst>
          </p:cNvPr>
          <p:cNvGrpSpPr/>
          <p:nvPr/>
        </p:nvGrpSpPr>
        <p:grpSpPr>
          <a:xfrm>
            <a:off x="9026852" y="5268990"/>
            <a:ext cx="1441771" cy="1262896"/>
            <a:chOff x="10497310" y="480220"/>
            <a:chExt cx="1441771" cy="1262896"/>
          </a:xfrm>
        </p:grpSpPr>
        <p:sp>
          <p:nvSpPr>
            <p:cNvPr id="15" name="Oval 14">
              <a:extLst>
                <a:ext uri="{FF2B5EF4-FFF2-40B4-BE49-F238E27FC236}">
                  <a16:creationId xmlns:a16="http://schemas.microsoft.com/office/drawing/2014/main" id="{FEC2CB37-B0B6-4F4C-BD2F-29A2DCB96E51}"/>
                </a:ext>
              </a:extLst>
            </p:cNvPr>
            <p:cNvSpPr/>
            <p:nvPr/>
          </p:nvSpPr>
          <p:spPr>
            <a:xfrm>
              <a:off x="10497310" y="480220"/>
              <a:ext cx="1441771" cy="1262896"/>
            </a:xfrm>
            <a:prstGeom prst="ellipse">
              <a:avLst/>
            </a:prstGeom>
            <a:solidFill>
              <a:schemeClr val="tx1">
                <a:lumMod val="75000"/>
              </a:schemeClr>
            </a:solidFill>
            <a:ln>
              <a:noFill/>
            </a:ln>
            <a:scene3d>
              <a:camera prst="orthographicFront"/>
              <a:lightRig rig="threePt" dir="t"/>
            </a:scene3d>
            <a:sp3d>
              <a:bevelT w="635000" h="635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chemeClr val="bg1"/>
                </a:solidFill>
                <a:latin typeface="Helvetica" pitchFamily="2" charset="0"/>
              </a:endParaRPr>
            </a:p>
          </p:txBody>
        </p:sp>
        <p:sp>
          <p:nvSpPr>
            <p:cNvPr id="16" name="TextBox 15">
              <a:extLst>
                <a:ext uri="{FF2B5EF4-FFF2-40B4-BE49-F238E27FC236}">
                  <a16:creationId xmlns:a16="http://schemas.microsoft.com/office/drawing/2014/main" id="{29F9C167-0AFF-EC44-A650-5CA4F9C701DE}"/>
                </a:ext>
              </a:extLst>
            </p:cNvPr>
            <p:cNvSpPr txBox="1"/>
            <p:nvPr/>
          </p:nvSpPr>
          <p:spPr>
            <a:xfrm>
              <a:off x="10585408" y="820779"/>
              <a:ext cx="1265573" cy="738664"/>
            </a:xfrm>
            <a:prstGeom prst="rect">
              <a:avLst/>
            </a:prstGeom>
            <a:noFill/>
          </p:spPr>
          <p:txBody>
            <a:bodyPr wrap="square" rtlCol="0">
              <a:spAutoFit/>
            </a:bodyPr>
            <a:lstStyle/>
            <a:p>
              <a:r>
                <a:rPr lang="en-GB" sz="2400" b="1" dirty="0" err="1">
                  <a:solidFill>
                    <a:schemeClr val="bg1"/>
                  </a:solidFill>
                  <a:latin typeface="Helvetica" pitchFamily="2" charset="0"/>
                </a:rPr>
                <a:t>FCCee</a:t>
              </a:r>
              <a:endParaRPr lang="en-GB" sz="2400" b="1" dirty="0">
                <a:solidFill>
                  <a:schemeClr val="bg1"/>
                </a:solidFill>
                <a:latin typeface="Helvetica" pitchFamily="2" charset="0"/>
              </a:endParaRPr>
            </a:p>
            <a:p>
              <a:endParaRPr lang="en-GB" dirty="0"/>
            </a:p>
          </p:txBody>
        </p:sp>
      </p:grpSp>
    </p:spTree>
    <p:extLst>
      <p:ext uri="{BB962C8B-B14F-4D97-AF65-F5344CB8AC3E}">
        <p14:creationId xmlns:p14="http://schemas.microsoft.com/office/powerpoint/2010/main" val="1680489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3FC31-2FA0-DD4C-B033-CE1D8C087149}"/>
              </a:ext>
            </a:extLst>
          </p:cNvPr>
          <p:cNvSpPr>
            <a:spLocks noGrp="1"/>
          </p:cNvSpPr>
          <p:nvPr>
            <p:ph type="title"/>
          </p:nvPr>
        </p:nvSpPr>
        <p:spPr/>
        <p:txBody>
          <a:bodyPr/>
          <a:lstStyle/>
          <a:p>
            <a:r>
              <a:rPr lang="en-GB" dirty="0"/>
              <a:t>R&amp;D for the </a:t>
            </a:r>
            <a:r>
              <a:rPr lang="en-GB" dirty="0" err="1"/>
              <a:t>CepC</a:t>
            </a:r>
            <a:r>
              <a:rPr lang="en-GB" dirty="0"/>
              <a:t> and the FCC-</a:t>
            </a:r>
            <a:r>
              <a:rPr lang="en-GB" dirty="0" err="1"/>
              <a:t>ee</a:t>
            </a:r>
            <a:endParaRPr lang="en-GB" dirty="0"/>
          </a:p>
        </p:txBody>
      </p:sp>
      <p:sp>
        <p:nvSpPr>
          <p:cNvPr id="3" name="Content Placeholder 2">
            <a:extLst>
              <a:ext uri="{FF2B5EF4-FFF2-40B4-BE49-F238E27FC236}">
                <a16:creationId xmlns:a16="http://schemas.microsoft.com/office/drawing/2014/main" id="{01FC78F7-0F7B-B04D-A7C1-727B3C2D1A3F}"/>
              </a:ext>
            </a:extLst>
          </p:cNvPr>
          <p:cNvSpPr>
            <a:spLocks noGrp="1"/>
          </p:cNvSpPr>
          <p:nvPr>
            <p:ph idx="1"/>
          </p:nvPr>
        </p:nvSpPr>
        <p:spPr>
          <a:xfrm>
            <a:off x="790628" y="1325563"/>
            <a:ext cx="3819079" cy="5129212"/>
          </a:xfrm>
        </p:spPr>
        <p:txBody>
          <a:bodyPr/>
          <a:lstStyle/>
          <a:p>
            <a:pPr>
              <a:lnSpc>
                <a:spcPct val="100000"/>
              </a:lnSpc>
            </a:pPr>
            <a:r>
              <a:rPr lang="en-GB" dirty="0"/>
              <a:t>Benefits from a decade of Linear Collider R&amp;D</a:t>
            </a:r>
          </a:p>
          <a:p>
            <a:pPr>
              <a:lnSpc>
                <a:spcPct val="100000"/>
              </a:lnSpc>
            </a:pPr>
            <a:r>
              <a:rPr lang="en-GB" dirty="0"/>
              <a:t>But also from:</a:t>
            </a:r>
          </a:p>
          <a:p>
            <a:pPr lvl="1">
              <a:lnSpc>
                <a:spcPct val="100000"/>
              </a:lnSpc>
            </a:pPr>
            <a:r>
              <a:rPr lang="en-GB" dirty="0"/>
              <a:t>ATLAS</a:t>
            </a:r>
          </a:p>
          <a:p>
            <a:pPr lvl="1">
              <a:lnSpc>
                <a:spcPct val="100000"/>
              </a:lnSpc>
            </a:pPr>
            <a:r>
              <a:rPr lang="en-GB" dirty="0"/>
              <a:t>ALICE</a:t>
            </a:r>
          </a:p>
          <a:p>
            <a:pPr lvl="1">
              <a:lnSpc>
                <a:spcPct val="100000"/>
              </a:lnSpc>
            </a:pPr>
            <a:r>
              <a:rPr lang="en-GB" dirty="0"/>
              <a:t>BELLE II</a:t>
            </a:r>
          </a:p>
          <a:p>
            <a:pPr lvl="1">
              <a:lnSpc>
                <a:spcPct val="100000"/>
              </a:lnSpc>
            </a:pPr>
            <a:r>
              <a:rPr lang="en-GB" dirty="0"/>
              <a:t>Mu3e</a:t>
            </a:r>
          </a:p>
          <a:p>
            <a:pPr lvl="1">
              <a:lnSpc>
                <a:spcPct val="100000"/>
              </a:lnSpc>
            </a:pPr>
            <a:r>
              <a:rPr lang="en-GB" dirty="0"/>
              <a:t>…..</a:t>
            </a:r>
          </a:p>
        </p:txBody>
      </p:sp>
      <p:sp>
        <p:nvSpPr>
          <p:cNvPr id="4" name="Footer Placeholder 3">
            <a:extLst>
              <a:ext uri="{FF2B5EF4-FFF2-40B4-BE49-F238E27FC236}">
                <a16:creationId xmlns:a16="http://schemas.microsoft.com/office/drawing/2014/main" id="{E9FAD7D8-45C3-D446-8C7C-23DD6EF97824}"/>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D726C352-B5E9-DF4C-8503-A61E157EFB6F}"/>
              </a:ext>
            </a:extLst>
          </p:cNvPr>
          <p:cNvSpPr>
            <a:spLocks noGrp="1"/>
          </p:cNvSpPr>
          <p:nvPr>
            <p:ph type="sldNum" sz="quarter" idx="12"/>
          </p:nvPr>
        </p:nvSpPr>
        <p:spPr/>
        <p:txBody>
          <a:bodyPr/>
          <a:lstStyle/>
          <a:p>
            <a:fld id="{F3A2CE9D-9235-8640-9424-39543310B9B0}" type="slidenum">
              <a:rPr lang="en-US" smtClean="0"/>
              <a:t>17</a:t>
            </a:fld>
            <a:endParaRPr lang="en-US"/>
          </a:p>
        </p:txBody>
      </p:sp>
      <p:sp>
        <p:nvSpPr>
          <p:cNvPr id="11" name="TextBox 10">
            <a:extLst>
              <a:ext uri="{FF2B5EF4-FFF2-40B4-BE49-F238E27FC236}">
                <a16:creationId xmlns:a16="http://schemas.microsoft.com/office/drawing/2014/main" id="{57D3D729-CA87-2543-AA9E-D441E244FF22}"/>
              </a:ext>
            </a:extLst>
          </p:cNvPr>
          <p:cNvSpPr txBox="1"/>
          <p:nvPr/>
        </p:nvSpPr>
        <p:spPr>
          <a:xfrm>
            <a:off x="4879706" y="5905831"/>
            <a:ext cx="1989057" cy="276999"/>
          </a:xfrm>
          <a:prstGeom prst="rect">
            <a:avLst/>
          </a:prstGeom>
          <a:noFill/>
        </p:spPr>
        <p:txBody>
          <a:bodyPr wrap="square" rtlCol="0">
            <a:spAutoFit/>
          </a:bodyPr>
          <a:lstStyle/>
          <a:p>
            <a:r>
              <a:rPr lang="en-GB" sz="1200" dirty="0"/>
              <a:t>Marcel </a:t>
            </a:r>
            <a:r>
              <a:rPr lang="en-GB" sz="1200" dirty="0" err="1"/>
              <a:t>Stanitzki</a:t>
            </a:r>
            <a:endParaRPr lang="en-GB" sz="1200" dirty="0"/>
          </a:p>
        </p:txBody>
      </p:sp>
      <p:sp>
        <p:nvSpPr>
          <p:cNvPr id="22" name="Rectangle 21">
            <a:extLst>
              <a:ext uri="{FF2B5EF4-FFF2-40B4-BE49-F238E27FC236}">
                <a16:creationId xmlns:a16="http://schemas.microsoft.com/office/drawing/2014/main" id="{5BF3D34D-C5A1-2345-A2DC-70E38408A41D}"/>
              </a:ext>
            </a:extLst>
          </p:cNvPr>
          <p:cNvSpPr/>
          <p:nvPr/>
        </p:nvSpPr>
        <p:spPr>
          <a:xfrm>
            <a:off x="11839074" y="4459705"/>
            <a:ext cx="254557" cy="1446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56FF6F4-4846-2147-8F29-5D52A227760A}"/>
              </a:ext>
            </a:extLst>
          </p:cNvPr>
          <p:cNvSpPr/>
          <p:nvPr/>
        </p:nvSpPr>
        <p:spPr>
          <a:xfrm rot="2535986" flipH="1">
            <a:off x="11681703" y="5321337"/>
            <a:ext cx="414978" cy="433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0" name="Group 29">
            <a:extLst>
              <a:ext uri="{FF2B5EF4-FFF2-40B4-BE49-F238E27FC236}">
                <a16:creationId xmlns:a16="http://schemas.microsoft.com/office/drawing/2014/main" id="{81223072-88AF-104F-8876-7DC06C8A86CF}"/>
              </a:ext>
            </a:extLst>
          </p:cNvPr>
          <p:cNvGrpSpPr/>
          <p:nvPr/>
        </p:nvGrpSpPr>
        <p:grpSpPr>
          <a:xfrm>
            <a:off x="4038600" y="1820357"/>
            <a:ext cx="7880462" cy="4350001"/>
            <a:chOff x="4213169" y="1870342"/>
            <a:chExt cx="7880462" cy="4350001"/>
          </a:xfrm>
        </p:grpSpPr>
        <p:pic>
          <p:nvPicPr>
            <p:cNvPr id="10" name="Picture 9">
              <a:extLst>
                <a:ext uri="{FF2B5EF4-FFF2-40B4-BE49-F238E27FC236}">
                  <a16:creationId xmlns:a16="http://schemas.microsoft.com/office/drawing/2014/main" id="{1DE72825-347F-EB49-AA38-BE30119996E9}"/>
                </a:ext>
              </a:extLst>
            </p:cNvPr>
            <p:cNvPicPr>
              <a:picLocks noChangeAspect="1"/>
            </p:cNvPicPr>
            <p:nvPr/>
          </p:nvPicPr>
          <p:blipFill>
            <a:blip r:embed="rId2"/>
            <a:stretch>
              <a:fillRect/>
            </a:stretch>
          </p:blipFill>
          <p:spPr>
            <a:xfrm>
              <a:off x="4213169" y="1870342"/>
              <a:ext cx="7880462" cy="3889991"/>
            </a:xfrm>
            <a:prstGeom prst="rect">
              <a:avLst/>
            </a:prstGeom>
          </p:spPr>
        </p:pic>
        <p:grpSp>
          <p:nvGrpSpPr>
            <p:cNvPr id="29" name="Group 28">
              <a:extLst>
                <a:ext uri="{FF2B5EF4-FFF2-40B4-BE49-F238E27FC236}">
                  <a16:creationId xmlns:a16="http://schemas.microsoft.com/office/drawing/2014/main" id="{4D2EA831-89C1-8946-BA7B-438F833078BC}"/>
                </a:ext>
              </a:extLst>
            </p:cNvPr>
            <p:cNvGrpSpPr/>
            <p:nvPr/>
          </p:nvGrpSpPr>
          <p:grpSpPr>
            <a:xfrm>
              <a:off x="11379182" y="4412959"/>
              <a:ext cx="665446" cy="1807384"/>
              <a:chOff x="11379182" y="4412959"/>
              <a:chExt cx="665446" cy="1807384"/>
            </a:xfrm>
          </p:grpSpPr>
          <p:sp>
            <p:nvSpPr>
              <p:cNvPr id="27" name="Rectangle 26">
                <a:extLst>
                  <a:ext uri="{FF2B5EF4-FFF2-40B4-BE49-F238E27FC236}">
                    <a16:creationId xmlns:a16="http://schemas.microsoft.com/office/drawing/2014/main" id="{19E9A098-7E3E-2D4A-B252-B1EB4FC0C7B0}"/>
                  </a:ext>
                </a:extLst>
              </p:cNvPr>
              <p:cNvSpPr/>
              <p:nvPr/>
            </p:nvSpPr>
            <p:spPr>
              <a:xfrm rot="2774884" flipH="1" flipV="1">
                <a:off x="11473853" y="5468056"/>
                <a:ext cx="414978" cy="604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9521119-6778-6747-BF6C-BE82F1901543}"/>
                  </a:ext>
                </a:extLst>
              </p:cNvPr>
              <p:cNvSpPr/>
              <p:nvPr/>
            </p:nvSpPr>
            <p:spPr>
              <a:xfrm rot="10987356" flipH="1" flipV="1">
                <a:off x="11741935" y="4412959"/>
                <a:ext cx="302693" cy="1807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8" name="TextBox 7">
            <a:extLst>
              <a:ext uri="{FF2B5EF4-FFF2-40B4-BE49-F238E27FC236}">
                <a16:creationId xmlns:a16="http://schemas.microsoft.com/office/drawing/2014/main" id="{1528BF38-A99F-6E4C-9413-AE64D5829F52}"/>
              </a:ext>
            </a:extLst>
          </p:cNvPr>
          <p:cNvSpPr txBox="1"/>
          <p:nvPr/>
        </p:nvSpPr>
        <p:spPr>
          <a:xfrm>
            <a:off x="4840317" y="999796"/>
            <a:ext cx="6561055" cy="1200329"/>
          </a:xfrm>
          <a:prstGeom prst="rect">
            <a:avLst/>
          </a:prstGeom>
          <a:solidFill>
            <a:schemeClr val="bg1"/>
          </a:solidFill>
        </p:spPr>
        <p:txBody>
          <a:bodyPr wrap="square" rtlCol="0">
            <a:spAutoFit/>
          </a:bodyPr>
          <a:lstStyle/>
          <a:p>
            <a:pPr algn="ctr"/>
            <a:r>
              <a:rPr lang="en-GB" sz="3600" dirty="0">
                <a:latin typeface="Helvetica" pitchFamily="2" charset="0"/>
              </a:rPr>
              <a:t>In reality there are many interconnections</a:t>
            </a:r>
          </a:p>
        </p:txBody>
      </p:sp>
      <p:grpSp>
        <p:nvGrpSpPr>
          <p:cNvPr id="9" name="Group 8">
            <a:extLst>
              <a:ext uri="{FF2B5EF4-FFF2-40B4-BE49-F238E27FC236}">
                <a16:creationId xmlns:a16="http://schemas.microsoft.com/office/drawing/2014/main" id="{6622D845-FE90-B24E-89D7-C5D4C32A487F}"/>
              </a:ext>
            </a:extLst>
          </p:cNvPr>
          <p:cNvGrpSpPr/>
          <p:nvPr/>
        </p:nvGrpSpPr>
        <p:grpSpPr>
          <a:xfrm>
            <a:off x="8632204" y="5514795"/>
            <a:ext cx="1441771" cy="1262896"/>
            <a:chOff x="10497310" y="480220"/>
            <a:chExt cx="1441771" cy="1262896"/>
          </a:xfrm>
        </p:grpSpPr>
        <p:sp>
          <p:nvSpPr>
            <p:cNvPr id="13" name="TextBox 12">
              <a:extLst>
                <a:ext uri="{FF2B5EF4-FFF2-40B4-BE49-F238E27FC236}">
                  <a16:creationId xmlns:a16="http://schemas.microsoft.com/office/drawing/2014/main" id="{632FADD3-CA5A-9447-8BD5-CC5F9402C4A1}"/>
                </a:ext>
              </a:extLst>
            </p:cNvPr>
            <p:cNvSpPr txBox="1"/>
            <p:nvPr/>
          </p:nvSpPr>
          <p:spPr>
            <a:xfrm>
              <a:off x="10585408" y="820779"/>
              <a:ext cx="1265573" cy="738664"/>
            </a:xfrm>
            <a:prstGeom prst="rect">
              <a:avLst/>
            </a:prstGeom>
            <a:noFill/>
          </p:spPr>
          <p:txBody>
            <a:bodyPr wrap="square" rtlCol="0">
              <a:spAutoFit/>
            </a:bodyPr>
            <a:lstStyle/>
            <a:p>
              <a:r>
                <a:rPr lang="en-GB" sz="2400" b="1" dirty="0" err="1">
                  <a:solidFill>
                    <a:schemeClr val="bg1"/>
                  </a:solidFill>
                  <a:latin typeface="Helvetica" pitchFamily="2" charset="0"/>
                </a:rPr>
                <a:t>FCCee</a:t>
              </a:r>
              <a:endParaRPr lang="en-GB" sz="2400" b="1" dirty="0">
                <a:solidFill>
                  <a:schemeClr val="bg1"/>
                </a:solidFill>
                <a:latin typeface="Helvetica" pitchFamily="2" charset="0"/>
              </a:endParaRPr>
            </a:p>
            <a:p>
              <a:endParaRPr lang="en-GB" dirty="0"/>
            </a:p>
          </p:txBody>
        </p:sp>
        <p:sp>
          <p:nvSpPr>
            <p:cNvPr id="12" name="Oval 11">
              <a:extLst>
                <a:ext uri="{FF2B5EF4-FFF2-40B4-BE49-F238E27FC236}">
                  <a16:creationId xmlns:a16="http://schemas.microsoft.com/office/drawing/2014/main" id="{CD5D1A3F-2F3B-584F-BACD-E533EBD02B5F}"/>
                </a:ext>
              </a:extLst>
            </p:cNvPr>
            <p:cNvSpPr/>
            <p:nvPr/>
          </p:nvSpPr>
          <p:spPr>
            <a:xfrm>
              <a:off x="10497310" y="480220"/>
              <a:ext cx="1441771" cy="1262896"/>
            </a:xfrm>
            <a:prstGeom prst="ellipse">
              <a:avLst/>
            </a:prstGeom>
            <a:solidFill>
              <a:schemeClr val="tx1">
                <a:lumMod val="75000"/>
              </a:schemeClr>
            </a:solidFill>
            <a:ln>
              <a:noFill/>
            </a:ln>
            <a:scene3d>
              <a:camera prst="orthographicFront"/>
              <a:lightRig rig="threePt" dir="t"/>
            </a:scene3d>
            <a:sp3d>
              <a:bevelT w="635000" h="635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chemeClr val="bg1"/>
                </a:solidFill>
                <a:latin typeface="Helvetica" pitchFamily="2" charset="0"/>
              </a:endParaRPr>
            </a:p>
          </p:txBody>
        </p:sp>
      </p:grpSp>
      <p:sp>
        <p:nvSpPr>
          <p:cNvPr id="34" name="TextBox 33">
            <a:extLst>
              <a:ext uri="{FF2B5EF4-FFF2-40B4-BE49-F238E27FC236}">
                <a16:creationId xmlns:a16="http://schemas.microsoft.com/office/drawing/2014/main" id="{C5608924-E29C-8546-99FB-4966D1155132}"/>
              </a:ext>
            </a:extLst>
          </p:cNvPr>
          <p:cNvSpPr txBox="1"/>
          <p:nvPr/>
        </p:nvSpPr>
        <p:spPr>
          <a:xfrm>
            <a:off x="8745571" y="5898673"/>
            <a:ext cx="1265573" cy="738664"/>
          </a:xfrm>
          <a:prstGeom prst="rect">
            <a:avLst/>
          </a:prstGeom>
          <a:noFill/>
        </p:spPr>
        <p:txBody>
          <a:bodyPr wrap="square" rtlCol="0">
            <a:spAutoFit/>
          </a:bodyPr>
          <a:lstStyle/>
          <a:p>
            <a:r>
              <a:rPr lang="en-GB" sz="2400" b="1" dirty="0" err="1">
                <a:solidFill>
                  <a:schemeClr val="bg1"/>
                </a:solidFill>
                <a:latin typeface="Helvetica" pitchFamily="2" charset="0"/>
              </a:rPr>
              <a:t>FCCee</a:t>
            </a:r>
            <a:endParaRPr lang="en-GB" sz="2400" b="1" dirty="0">
              <a:solidFill>
                <a:schemeClr val="bg1"/>
              </a:solidFill>
              <a:latin typeface="Helvetica" pitchFamily="2" charset="0"/>
            </a:endParaRPr>
          </a:p>
          <a:p>
            <a:endParaRPr lang="en-GB" dirty="0"/>
          </a:p>
        </p:txBody>
      </p:sp>
      <p:cxnSp>
        <p:nvCxnSpPr>
          <p:cNvPr id="15" name="Curved Connector 14">
            <a:extLst>
              <a:ext uri="{FF2B5EF4-FFF2-40B4-BE49-F238E27FC236}">
                <a16:creationId xmlns:a16="http://schemas.microsoft.com/office/drawing/2014/main" id="{E7857AB4-D97F-F246-972B-EEA371CBBB91}"/>
              </a:ext>
            </a:extLst>
          </p:cNvPr>
          <p:cNvCxnSpPr>
            <a:cxnSpLocks/>
            <a:stCxn id="34" idx="3"/>
            <a:endCxn id="28" idx="0"/>
          </p:cNvCxnSpPr>
          <p:nvPr/>
        </p:nvCxnSpPr>
        <p:spPr>
          <a:xfrm flipV="1">
            <a:off x="10011144" y="4364316"/>
            <a:ext cx="1756796" cy="1903689"/>
          </a:xfrm>
          <a:prstGeom prst="curvedConnector4">
            <a:avLst>
              <a:gd name="adj1" fmla="val 44291"/>
              <a:gd name="adj2" fmla="val 1687"/>
            </a:avLst>
          </a:prstGeom>
          <a:ln w="57150">
            <a:solidFill>
              <a:schemeClr val="tx1">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Curved Connector 43">
            <a:extLst>
              <a:ext uri="{FF2B5EF4-FFF2-40B4-BE49-F238E27FC236}">
                <a16:creationId xmlns:a16="http://schemas.microsoft.com/office/drawing/2014/main" id="{8F0EEF5E-BEFF-E744-9C6C-D237375D9BCA}"/>
              </a:ext>
            </a:extLst>
          </p:cNvPr>
          <p:cNvCxnSpPr>
            <a:cxnSpLocks/>
          </p:cNvCxnSpPr>
          <p:nvPr/>
        </p:nvCxnSpPr>
        <p:spPr>
          <a:xfrm rot="16200000" flipH="1">
            <a:off x="6616146" y="3960018"/>
            <a:ext cx="2488913" cy="1593737"/>
          </a:xfrm>
          <a:prstGeom prst="curvedConnector3">
            <a:avLst>
              <a:gd name="adj1" fmla="val 111876"/>
            </a:avLst>
          </a:prstGeom>
          <a:ln w="57150">
            <a:solidFill>
              <a:schemeClr val="tx1">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4347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ABCB1-CD0E-7A44-8A3E-BF549BF06AA5}"/>
              </a:ext>
            </a:extLst>
          </p:cNvPr>
          <p:cNvSpPr>
            <a:spLocks noGrp="1"/>
          </p:cNvSpPr>
          <p:nvPr>
            <p:ph type="title"/>
          </p:nvPr>
        </p:nvSpPr>
        <p:spPr/>
        <p:txBody>
          <a:bodyPr/>
          <a:lstStyle/>
          <a:p>
            <a:r>
              <a:rPr lang="en-GB" dirty="0"/>
              <a:t>Final Comments</a:t>
            </a:r>
          </a:p>
        </p:txBody>
      </p:sp>
      <p:sp>
        <p:nvSpPr>
          <p:cNvPr id="3" name="Content Placeholder 2">
            <a:extLst>
              <a:ext uri="{FF2B5EF4-FFF2-40B4-BE49-F238E27FC236}">
                <a16:creationId xmlns:a16="http://schemas.microsoft.com/office/drawing/2014/main" id="{4DAE168E-C4F0-AC42-AA12-BDB7EF939087}"/>
              </a:ext>
            </a:extLst>
          </p:cNvPr>
          <p:cNvSpPr>
            <a:spLocks noGrp="1"/>
          </p:cNvSpPr>
          <p:nvPr>
            <p:ph idx="1"/>
          </p:nvPr>
        </p:nvSpPr>
        <p:spPr>
          <a:xfrm>
            <a:off x="790627" y="1325563"/>
            <a:ext cx="10950799" cy="4492141"/>
          </a:xfrm>
        </p:spPr>
        <p:txBody>
          <a:bodyPr>
            <a:normAutofit/>
          </a:bodyPr>
          <a:lstStyle/>
          <a:p>
            <a:pPr>
              <a:lnSpc>
                <a:spcPct val="120000"/>
              </a:lnSpc>
            </a:pPr>
            <a:r>
              <a:rPr lang="en-GB" sz="2600" dirty="0"/>
              <a:t>We are in the excellence position of having different regions of the world interested in fundamental physics and considering that the outstanding questions in particle physics are worth building the next generation particle collider.</a:t>
            </a:r>
          </a:p>
          <a:p>
            <a:pPr>
              <a:lnSpc>
                <a:spcPct val="120000"/>
              </a:lnSpc>
            </a:pPr>
            <a:r>
              <a:rPr lang="en-GB" sz="2600" dirty="0"/>
              <a:t>The LHC  has shown us that while competition can be energizing, global cooperation is often critical to realize at least one machine.</a:t>
            </a:r>
          </a:p>
          <a:p>
            <a:pPr>
              <a:lnSpc>
                <a:spcPct val="120000"/>
              </a:lnSpc>
            </a:pPr>
            <a:r>
              <a:rPr lang="en-GB" sz="2600" dirty="0"/>
              <a:t>Let us find the optimal level of </a:t>
            </a:r>
            <a:r>
              <a:rPr lang="en-GB" sz="2600" dirty="0" err="1"/>
              <a:t>coopetion</a:t>
            </a:r>
            <a:r>
              <a:rPr lang="en-GB" sz="2600"/>
              <a:t> and </a:t>
            </a:r>
            <a:r>
              <a:rPr lang="en-GB" sz="2600" dirty="0"/>
              <a:t>let us have a great workshop!</a:t>
            </a:r>
          </a:p>
          <a:p>
            <a:pPr>
              <a:lnSpc>
                <a:spcPct val="120000"/>
              </a:lnSpc>
            </a:pPr>
            <a:endParaRPr lang="en-GB" dirty="0"/>
          </a:p>
        </p:txBody>
      </p:sp>
      <p:sp>
        <p:nvSpPr>
          <p:cNvPr id="4" name="Footer Placeholder 3">
            <a:extLst>
              <a:ext uri="{FF2B5EF4-FFF2-40B4-BE49-F238E27FC236}">
                <a16:creationId xmlns:a16="http://schemas.microsoft.com/office/drawing/2014/main" id="{CF7F6028-8729-1A40-9065-0D698EEA8A1F}"/>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A4ECB064-9B08-4547-A89C-4CF6E792D1A5}"/>
              </a:ext>
            </a:extLst>
          </p:cNvPr>
          <p:cNvSpPr>
            <a:spLocks noGrp="1"/>
          </p:cNvSpPr>
          <p:nvPr>
            <p:ph type="sldNum" sz="quarter" idx="12"/>
          </p:nvPr>
        </p:nvSpPr>
        <p:spPr/>
        <p:txBody>
          <a:bodyPr/>
          <a:lstStyle/>
          <a:p>
            <a:fld id="{F3A2CE9D-9235-8640-9424-39543310B9B0}" type="slidenum">
              <a:rPr lang="en-US" smtClean="0"/>
              <a:t>18</a:t>
            </a:fld>
            <a:endParaRPr lang="en-US"/>
          </a:p>
        </p:txBody>
      </p:sp>
    </p:spTree>
    <p:extLst>
      <p:ext uri="{BB962C8B-B14F-4D97-AF65-F5344CB8AC3E}">
        <p14:creationId xmlns:p14="http://schemas.microsoft.com/office/powerpoint/2010/main" val="1101669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158C0-3EE7-2E42-8688-9B7F4F859859}"/>
              </a:ext>
            </a:extLst>
          </p:cNvPr>
          <p:cNvSpPr>
            <a:spLocks noGrp="1"/>
          </p:cNvSpPr>
          <p:nvPr>
            <p:ph type="title"/>
          </p:nvPr>
        </p:nvSpPr>
        <p:spPr/>
        <p:txBody>
          <a:bodyPr/>
          <a:lstStyle/>
          <a:p>
            <a:r>
              <a:rPr lang="en-GB" dirty="0"/>
              <a:t>The completion of the Standard Model</a:t>
            </a:r>
          </a:p>
        </p:txBody>
      </p:sp>
      <p:sp>
        <p:nvSpPr>
          <p:cNvPr id="4" name="Footer Placeholder 3">
            <a:extLst>
              <a:ext uri="{FF2B5EF4-FFF2-40B4-BE49-F238E27FC236}">
                <a16:creationId xmlns:a16="http://schemas.microsoft.com/office/drawing/2014/main" id="{801C96A0-C105-B04A-AEB1-7EE6687C5DE3}"/>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18AD30F4-4071-B548-8E91-281B07C03CD7}"/>
              </a:ext>
            </a:extLst>
          </p:cNvPr>
          <p:cNvSpPr>
            <a:spLocks noGrp="1"/>
          </p:cNvSpPr>
          <p:nvPr>
            <p:ph type="sldNum" sz="quarter" idx="12"/>
          </p:nvPr>
        </p:nvSpPr>
        <p:spPr/>
        <p:txBody>
          <a:bodyPr/>
          <a:lstStyle/>
          <a:p>
            <a:fld id="{F3A2CE9D-9235-8640-9424-39543310B9B0}" type="slidenum">
              <a:rPr lang="en-US" smtClean="0"/>
              <a:t>2</a:t>
            </a:fld>
            <a:endParaRPr lang="en-US"/>
          </a:p>
        </p:txBody>
      </p:sp>
      <p:grpSp>
        <p:nvGrpSpPr>
          <p:cNvPr id="6" name="Group 5">
            <a:extLst>
              <a:ext uri="{FF2B5EF4-FFF2-40B4-BE49-F238E27FC236}">
                <a16:creationId xmlns:a16="http://schemas.microsoft.com/office/drawing/2014/main" id="{DFADE797-2482-B141-9D2C-3F65A58B8B88}"/>
              </a:ext>
            </a:extLst>
          </p:cNvPr>
          <p:cNvGrpSpPr/>
          <p:nvPr/>
        </p:nvGrpSpPr>
        <p:grpSpPr>
          <a:xfrm>
            <a:off x="6515100" y="914111"/>
            <a:ext cx="5485000" cy="3943543"/>
            <a:chOff x="692523" y="1900517"/>
            <a:chExt cx="6992472" cy="4669025"/>
          </a:xfrm>
        </p:grpSpPr>
        <p:pic>
          <p:nvPicPr>
            <p:cNvPr id="7" name="Picture 6">
              <a:extLst>
                <a:ext uri="{FF2B5EF4-FFF2-40B4-BE49-F238E27FC236}">
                  <a16:creationId xmlns:a16="http://schemas.microsoft.com/office/drawing/2014/main" id="{25DBC495-237E-B64A-B29D-8043CD0B3D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2523" y="1900517"/>
              <a:ext cx="6992472" cy="4661648"/>
            </a:xfrm>
            <a:prstGeom prst="rect">
              <a:avLst/>
            </a:prstGeom>
          </p:spPr>
        </p:pic>
        <p:sp>
          <p:nvSpPr>
            <p:cNvPr id="8" name="TextBox 7">
              <a:extLst>
                <a:ext uri="{FF2B5EF4-FFF2-40B4-BE49-F238E27FC236}">
                  <a16:creationId xmlns:a16="http://schemas.microsoft.com/office/drawing/2014/main" id="{8762894C-72C1-7941-BCC4-A5FE202F5A0E}"/>
                </a:ext>
              </a:extLst>
            </p:cNvPr>
            <p:cNvSpPr txBox="1"/>
            <p:nvPr/>
          </p:nvSpPr>
          <p:spPr>
            <a:xfrm>
              <a:off x="692523" y="6001502"/>
              <a:ext cx="2480930" cy="568040"/>
            </a:xfrm>
            <a:prstGeom prst="rect">
              <a:avLst/>
            </a:prstGeom>
            <a:solidFill>
              <a:schemeClr val="bg1">
                <a:lumMod val="50000"/>
              </a:schemeClr>
            </a:solidFill>
          </p:spPr>
          <p:txBody>
            <a:bodyPr wrap="none" rtlCol="0">
              <a:spAutoFit/>
            </a:bodyPr>
            <a:lstStyle/>
            <a:p>
              <a:r>
                <a:rPr lang="it-IT" sz="3200" b="1" dirty="0"/>
                <a:t>July 4</a:t>
              </a:r>
              <a:r>
                <a:rPr lang="it-IT" sz="3200" b="1" baseline="30000" dirty="0"/>
                <a:t>th</a:t>
              </a:r>
              <a:r>
                <a:rPr lang="it-IT" sz="3200" b="1" dirty="0"/>
                <a:t>, 2012</a:t>
              </a:r>
              <a:endParaRPr lang="en-US" sz="3200" b="1" dirty="0"/>
            </a:p>
          </p:txBody>
        </p:sp>
      </p:grpSp>
      <p:pic>
        <p:nvPicPr>
          <p:cNvPr id="10" name="Picture 9">
            <a:extLst>
              <a:ext uri="{FF2B5EF4-FFF2-40B4-BE49-F238E27FC236}">
                <a16:creationId xmlns:a16="http://schemas.microsoft.com/office/drawing/2014/main" id="{7016F26E-0545-8047-A225-1740B34B8685}"/>
              </a:ext>
            </a:extLst>
          </p:cNvPr>
          <p:cNvPicPr>
            <a:picLocks noChangeAspect="1"/>
          </p:cNvPicPr>
          <p:nvPr/>
        </p:nvPicPr>
        <p:blipFill>
          <a:blip r:embed="rId3"/>
          <a:stretch>
            <a:fillRect/>
          </a:stretch>
        </p:blipFill>
        <p:spPr>
          <a:xfrm>
            <a:off x="253891" y="805427"/>
            <a:ext cx="5618922" cy="4214192"/>
          </a:xfrm>
          <a:prstGeom prst="rect">
            <a:avLst/>
          </a:prstGeom>
        </p:spPr>
      </p:pic>
      <p:sp>
        <p:nvSpPr>
          <p:cNvPr id="11" name="TextBox 10">
            <a:extLst>
              <a:ext uri="{FF2B5EF4-FFF2-40B4-BE49-F238E27FC236}">
                <a16:creationId xmlns:a16="http://schemas.microsoft.com/office/drawing/2014/main" id="{009BFD8A-D158-A541-9A80-49055258709D}"/>
              </a:ext>
            </a:extLst>
          </p:cNvPr>
          <p:cNvSpPr txBox="1"/>
          <p:nvPr/>
        </p:nvSpPr>
        <p:spPr>
          <a:xfrm>
            <a:off x="-13252" y="4715292"/>
            <a:ext cx="12192000" cy="2123658"/>
          </a:xfrm>
          <a:prstGeom prst="rect">
            <a:avLst/>
          </a:prstGeom>
          <a:solidFill>
            <a:srgbClr val="C00000"/>
          </a:solidFill>
        </p:spPr>
        <p:txBody>
          <a:bodyPr wrap="square" rtlCol="0">
            <a:spAutoFit/>
          </a:bodyPr>
          <a:lstStyle/>
          <a:p>
            <a:pPr algn="ctr"/>
            <a:r>
              <a:rPr lang="en-GB" sz="4400" dirty="0">
                <a:latin typeface="Helvetica" pitchFamily="2" charset="0"/>
              </a:rPr>
              <a:t>The discovery of the Higgs boson does not close the book but opens a whole new chapter of exploration in Particle Physics</a:t>
            </a:r>
            <a:endParaRPr lang="en-GB" sz="4400" dirty="0"/>
          </a:p>
        </p:txBody>
      </p:sp>
    </p:spTree>
    <p:extLst>
      <p:ext uri="{BB962C8B-B14F-4D97-AF65-F5344CB8AC3E}">
        <p14:creationId xmlns:p14="http://schemas.microsoft.com/office/powerpoint/2010/main" val="2203269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ECF72-9A62-634C-BA66-6FB60FFDB831}"/>
              </a:ext>
            </a:extLst>
          </p:cNvPr>
          <p:cNvSpPr>
            <a:spLocks noGrp="1"/>
          </p:cNvSpPr>
          <p:nvPr>
            <p:ph type="title"/>
          </p:nvPr>
        </p:nvSpPr>
        <p:spPr/>
        <p:txBody>
          <a:bodyPr/>
          <a:lstStyle/>
          <a:p>
            <a:r>
              <a:rPr lang="en-GB" dirty="0"/>
              <a:t>Many Open Questions Remain</a:t>
            </a:r>
          </a:p>
        </p:txBody>
      </p:sp>
      <p:sp>
        <p:nvSpPr>
          <p:cNvPr id="4" name="Footer Placeholder 3">
            <a:extLst>
              <a:ext uri="{FF2B5EF4-FFF2-40B4-BE49-F238E27FC236}">
                <a16:creationId xmlns:a16="http://schemas.microsoft.com/office/drawing/2014/main" id="{AC40DB6F-0706-8E47-833D-76D96D932909}"/>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0C525FEB-F7D3-834D-B94F-A56F55BAAE2E}"/>
              </a:ext>
            </a:extLst>
          </p:cNvPr>
          <p:cNvSpPr>
            <a:spLocks noGrp="1"/>
          </p:cNvSpPr>
          <p:nvPr>
            <p:ph type="sldNum" sz="quarter" idx="12"/>
          </p:nvPr>
        </p:nvSpPr>
        <p:spPr/>
        <p:txBody>
          <a:bodyPr/>
          <a:lstStyle/>
          <a:p>
            <a:fld id="{F3A2CE9D-9235-8640-9424-39543310B9B0}" type="slidenum">
              <a:rPr lang="en-US" smtClean="0"/>
              <a:t>3</a:t>
            </a:fld>
            <a:endParaRPr lang="en-US"/>
          </a:p>
        </p:txBody>
      </p:sp>
      <p:sp>
        <p:nvSpPr>
          <p:cNvPr id="6" name="Title 1">
            <a:extLst>
              <a:ext uri="{FF2B5EF4-FFF2-40B4-BE49-F238E27FC236}">
                <a16:creationId xmlns:a16="http://schemas.microsoft.com/office/drawing/2014/main" id="{38C8B266-D160-F64B-8747-81477CE1291F}"/>
              </a:ext>
            </a:extLst>
          </p:cNvPr>
          <p:cNvSpPr txBox="1">
            <a:spLocks/>
          </p:cNvSpPr>
          <p:nvPr/>
        </p:nvSpPr>
        <p:spPr>
          <a:xfrm>
            <a:off x="3363691" y="886813"/>
            <a:ext cx="2165762" cy="1555694"/>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b="1" kern="1200">
                <a:solidFill>
                  <a:schemeClr val="tx1"/>
                </a:solidFill>
                <a:latin typeface="Arial" charset="0"/>
                <a:ea typeface="Arial" charset="0"/>
                <a:cs typeface="Arial" charset="0"/>
              </a:defRPr>
            </a:lvl1pPr>
          </a:lstStyle>
          <a:p>
            <a:pPr>
              <a:lnSpc>
                <a:spcPct val="100000"/>
              </a:lnSpc>
            </a:pPr>
            <a:r>
              <a:rPr lang="en-GB" sz="2400" b="0" dirty="0">
                <a:latin typeface="Helvetica" pitchFamily="2" charset="0"/>
              </a:rPr>
              <a:t>Pursue the physics associated with neutrino mass</a:t>
            </a:r>
          </a:p>
          <a:p>
            <a:pPr>
              <a:lnSpc>
                <a:spcPct val="100000"/>
              </a:lnSpc>
            </a:pPr>
            <a:endParaRPr lang="en-GB" sz="2200" dirty="0">
              <a:latin typeface="Helvetica" pitchFamily="2" charset="0"/>
            </a:endParaRPr>
          </a:p>
        </p:txBody>
      </p:sp>
      <p:pic>
        <p:nvPicPr>
          <p:cNvPr id="8" name="Picture 2" descr="An illustration of the standard model">
            <a:extLst>
              <a:ext uri="{FF2B5EF4-FFF2-40B4-BE49-F238E27FC236}">
                <a16:creationId xmlns:a16="http://schemas.microsoft.com/office/drawing/2014/main" id="{9E20B682-7A2D-8C42-85F6-6C9E86ED893A}"/>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465595" y="4759324"/>
            <a:ext cx="3081699" cy="178933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9804741-8F93-A540-BF9C-19E381892417}"/>
              </a:ext>
            </a:extLst>
          </p:cNvPr>
          <p:cNvPicPr>
            <a:picLocks noChangeAspect="1"/>
          </p:cNvPicPr>
          <p:nvPr/>
        </p:nvPicPr>
        <p:blipFill>
          <a:blip r:embed="rId4"/>
          <a:stretch>
            <a:fillRect/>
          </a:stretch>
        </p:blipFill>
        <p:spPr>
          <a:xfrm>
            <a:off x="397765" y="955191"/>
            <a:ext cx="2965926" cy="1866976"/>
          </a:xfrm>
          <a:prstGeom prst="rect">
            <a:avLst/>
          </a:prstGeom>
        </p:spPr>
      </p:pic>
      <p:sp>
        <p:nvSpPr>
          <p:cNvPr id="10" name="Title 1">
            <a:extLst>
              <a:ext uri="{FF2B5EF4-FFF2-40B4-BE49-F238E27FC236}">
                <a16:creationId xmlns:a16="http://schemas.microsoft.com/office/drawing/2014/main" id="{00F8F1C3-60D5-2B4D-B781-0E9A1C546A36}"/>
              </a:ext>
            </a:extLst>
          </p:cNvPr>
          <p:cNvSpPr txBox="1">
            <a:spLocks/>
          </p:cNvSpPr>
          <p:nvPr/>
        </p:nvSpPr>
        <p:spPr>
          <a:xfrm>
            <a:off x="6765625" y="4843992"/>
            <a:ext cx="2035475" cy="1642307"/>
          </a:xfrm>
          <a:prstGeom prst="rect">
            <a:avLst/>
          </a:prstGeom>
        </p:spPr>
        <p:txBody>
          <a:bodyPr vert="horz" lIns="91440" tIns="45720" rIns="91440" bIns="45720" rtlCol="0" anchor="t" anchorCtr="0">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en-GB" dirty="0">
                <a:latin typeface="Helvetica" pitchFamily="2" charset="0"/>
              </a:rPr>
              <a:t>Use the Higgs boson as a new tool for discovery</a:t>
            </a:r>
          </a:p>
          <a:p>
            <a:endParaRPr lang="en-GB" sz="2200" dirty="0">
              <a:latin typeface="Helvetica" pitchFamily="2" charset="0"/>
            </a:endParaRPr>
          </a:p>
        </p:txBody>
      </p:sp>
      <p:sp>
        <p:nvSpPr>
          <p:cNvPr id="11" name="Title 1">
            <a:extLst>
              <a:ext uri="{FF2B5EF4-FFF2-40B4-BE49-F238E27FC236}">
                <a16:creationId xmlns:a16="http://schemas.microsoft.com/office/drawing/2014/main" id="{7BCDD5E1-E2BB-BB4E-AE7F-4933BF7915E6}"/>
              </a:ext>
            </a:extLst>
          </p:cNvPr>
          <p:cNvSpPr txBox="1">
            <a:spLocks/>
          </p:cNvSpPr>
          <p:nvPr/>
        </p:nvSpPr>
        <p:spPr>
          <a:xfrm>
            <a:off x="3620389" y="3037586"/>
            <a:ext cx="1821202" cy="1729355"/>
          </a:xfrm>
          <a:prstGeom prst="rect">
            <a:avLst/>
          </a:prstGeom>
        </p:spPr>
        <p:txBody>
          <a:bodyPr vert="horz" lIns="91440" tIns="45720" rIns="91440" bIns="45720" rtlCol="0" anchor="t" anchorCtr="0">
            <a:normAutofit fontScale="6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en-GB" sz="3800" dirty="0">
                <a:latin typeface="Helvetica" pitchFamily="2" charset="0"/>
              </a:rPr>
              <a:t>Identify the new physics of dark matter</a:t>
            </a:r>
          </a:p>
          <a:p>
            <a:pPr>
              <a:lnSpc>
                <a:spcPct val="120000"/>
              </a:lnSpc>
            </a:pPr>
            <a:endParaRPr lang="en-GB" sz="2200" dirty="0">
              <a:latin typeface="Helvetica" pitchFamily="2" charset="0"/>
            </a:endParaRPr>
          </a:p>
        </p:txBody>
      </p:sp>
      <p:pic>
        <p:nvPicPr>
          <p:cNvPr id="12" name="Picture 11">
            <a:extLst>
              <a:ext uri="{FF2B5EF4-FFF2-40B4-BE49-F238E27FC236}">
                <a16:creationId xmlns:a16="http://schemas.microsoft.com/office/drawing/2014/main" id="{564BEFD9-66F3-C44A-AF71-D1323770E4AE}"/>
              </a:ext>
            </a:extLst>
          </p:cNvPr>
          <p:cNvPicPr>
            <a:picLocks noChangeAspect="1"/>
          </p:cNvPicPr>
          <p:nvPr/>
        </p:nvPicPr>
        <p:blipFill>
          <a:blip r:embed="rId5"/>
          <a:stretch>
            <a:fillRect/>
          </a:stretch>
        </p:blipFill>
        <p:spPr>
          <a:xfrm>
            <a:off x="5707150" y="886813"/>
            <a:ext cx="3019600" cy="1729353"/>
          </a:xfrm>
          <a:prstGeom prst="rect">
            <a:avLst/>
          </a:prstGeom>
        </p:spPr>
      </p:pic>
      <p:sp>
        <p:nvSpPr>
          <p:cNvPr id="13" name="Title 1">
            <a:extLst>
              <a:ext uri="{FF2B5EF4-FFF2-40B4-BE49-F238E27FC236}">
                <a16:creationId xmlns:a16="http://schemas.microsoft.com/office/drawing/2014/main" id="{6EF82951-54BB-EE41-8159-EDE91DE5EE5C}"/>
              </a:ext>
            </a:extLst>
          </p:cNvPr>
          <p:cNvSpPr txBox="1">
            <a:spLocks/>
          </p:cNvSpPr>
          <p:nvPr/>
        </p:nvSpPr>
        <p:spPr>
          <a:xfrm>
            <a:off x="8942130" y="886813"/>
            <a:ext cx="3019600" cy="1597965"/>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en-GB" sz="2200" dirty="0">
                <a:latin typeface="Helvetica" pitchFamily="2" charset="0"/>
              </a:rPr>
              <a:t>Understand the matter antimatter asymmetry of the Universe</a:t>
            </a:r>
          </a:p>
        </p:txBody>
      </p:sp>
      <p:pic>
        <p:nvPicPr>
          <p:cNvPr id="14" name="Picture 13">
            <a:extLst>
              <a:ext uri="{FF2B5EF4-FFF2-40B4-BE49-F238E27FC236}">
                <a16:creationId xmlns:a16="http://schemas.microsoft.com/office/drawing/2014/main" id="{3483E615-F137-BD44-A1DD-71B0499BE8CF}"/>
              </a:ext>
            </a:extLst>
          </p:cNvPr>
          <p:cNvPicPr>
            <a:picLocks noChangeAspect="1"/>
          </p:cNvPicPr>
          <p:nvPr/>
        </p:nvPicPr>
        <p:blipFill>
          <a:blip r:embed="rId6"/>
          <a:stretch>
            <a:fillRect/>
          </a:stretch>
        </p:blipFill>
        <p:spPr>
          <a:xfrm>
            <a:off x="5687828" y="2842774"/>
            <a:ext cx="3038578" cy="1729354"/>
          </a:xfrm>
          <a:prstGeom prst="rect">
            <a:avLst/>
          </a:prstGeom>
        </p:spPr>
      </p:pic>
      <p:sp>
        <p:nvSpPr>
          <p:cNvPr id="15" name="Title 1">
            <a:extLst>
              <a:ext uri="{FF2B5EF4-FFF2-40B4-BE49-F238E27FC236}">
                <a16:creationId xmlns:a16="http://schemas.microsoft.com/office/drawing/2014/main" id="{3E2A6C17-2976-734C-973B-40DE841EF3D0}"/>
              </a:ext>
            </a:extLst>
          </p:cNvPr>
          <p:cNvSpPr txBox="1">
            <a:spLocks/>
          </p:cNvSpPr>
          <p:nvPr/>
        </p:nvSpPr>
        <p:spPr>
          <a:xfrm>
            <a:off x="8881200" y="2816918"/>
            <a:ext cx="3019600" cy="2033374"/>
          </a:xfrm>
          <a:prstGeom prst="rect">
            <a:avLst/>
          </a:prstGeom>
        </p:spPr>
        <p:txBody>
          <a:bodyPr vert="horz" lIns="91440" tIns="45720" rIns="91440" bIns="45720" rtlCol="0" anchor="t" anchorCtr="0">
            <a:normAutofit fontScale="4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en-GB" dirty="0">
                <a:latin typeface="Helvetica" pitchFamily="2" charset="0"/>
              </a:rPr>
              <a:t>Explore the unknown: new particles, interactions,</a:t>
            </a:r>
          </a:p>
          <a:p>
            <a:pPr>
              <a:lnSpc>
                <a:spcPct val="120000"/>
              </a:lnSpc>
            </a:pPr>
            <a:r>
              <a:rPr lang="en-GB" dirty="0">
                <a:latin typeface="Helvetica" pitchFamily="2" charset="0"/>
              </a:rPr>
              <a:t>and physical principles</a:t>
            </a:r>
          </a:p>
          <a:p>
            <a:pPr>
              <a:lnSpc>
                <a:spcPct val="120000"/>
              </a:lnSpc>
            </a:pPr>
            <a:endParaRPr lang="en-GB" sz="2200" dirty="0">
              <a:latin typeface="Helvetica" pitchFamily="2" charset="0"/>
            </a:endParaRPr>
          </a:p>
        </p:txBody>
      </p:sp>
      <p:pic>
        <p:nvPicPr>
          <p:cNvPr id="18" name="Picture 1" descr="page44image1831392">
            <a:extLst>
              <a:ext uri="{FF2B5EF4-FFF2-40B4-BE49-F238E27FC236}">
                <a16:creationId xmlns:a16="http://schemas.microsoft.com/office/drawing/2014/main" id="{A3F2FB15-5DFC-C74C-A420-596EBBB81AC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400000">
            <a:off x="1049144" y="2552871"/>
            <a:ext cx="1866976" cy="2965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8611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9B341-2AB4-994A-B948-13F9991E7114}"/>
              </a:ext>
            </a:extLst>
          </p:cNvPr>
          <p:cNvSpPr>
            <a:spLocks noGrp="1"/>
          </p:cNvSpPr>
          <p:nvPr>
            <p:ph type="title"/>
          </p:nvPr>
        </p:nvSpPr>
        <p:spPr/>
        <p:txBody>
          <a:bodyPr>
            <a:normAutofit fontScale="90000"/>
          </a:bodyPr>
          <a:lstStyle/>
          <a:p>
            <a:r>
              <a:rPr lang="en-GB" dirty="0"/>
              <a:t>The answers require different experiments</a:t>
            </a:r>
          </a:p>
        </p:txBody>
      </p:sp>
      <p:sp>
        <p:nvSpPr>
          <p:cNvPr id="3" name="Content Placeholder 2">
            <a:extLst>
              <a:ext uri="{FF2B5EF4-FFF2-40B4-BE49-F238E27FC236}">
                <a16:creationId xmlns:a16="http://schemas.microsoft.com/office/drawing/2014/main" id="{FBBF9B1C-8EEC-6541-A27D-D783A06C32F7}"/>
              </a:ext>
            </a:extLst>
          </p:cNvPr>
          <p:cNvSpPr>
            <a:spLocks noGrp="1"/>
          </p:cNvSpPr>
          <p:nvPr>
            <p:ph idx="1"/>
          </p:nvPr>
        </p:nvSpPr>
        <p:spPr>
          <a:xfrm>
            <a:off x="738811" y="1183838"/>
            <a:ext cx="4442790" cy="5046731"/>
          </a:xfrm>
        </p:spPr>
        <p:txBody>
          <a:bodyPr>
            <a:normAutofit fontScale="92500" lnSpcReduction="10000"/>
          </a:bodyPr>
          <a:lstStyle/>
          <a:p>
            <a:pPr>
              <a:lnSpc>
                <a:spcPct val="110000"/>
              </a:lnSpc>
            </a:pPr>
            <a:r>
              <a:rPr lang="en-GB" dirty="0"/>
              <a:t>The surprising neutrinos:</a:t>
            </a:r>
          </a:p>
          <a:p>
            <a:pPr lvl="1">
              <a:lnSpc>
                <a:spcPct val="110000"/>
              </a:lnSpc>
            </a:pPr>
            <a:r>
              <a:rPr lang="en-GB" dirty="0"/>
              <a:t>Mass hierarchy</a:t>
            </a:r>
          </a:p>
          <a:p>
            <a:pPr lvl="1">
              <a:lnSpc>
                <a:spcPct val="110000"/>
              </a:lnSpc>
            </a:pPr>
            <a:r>
              <a:rPr lang="en-GB" dirty="0"/>
              <a:t>CP violation</a:t>
            </a:r>
          </a:p>
          <a:p>
            <a:pPr lvl="1">
              <a:lnSpc>
                <a:spcPct val="110000"/>
              </a:lnSpc>
            </a:pPr>
            <a:r>
              <a:rPr lang="en-GB" dirty="0" err="1"/>
              <a:t>Majorana</a:t>
            </a:r>
            <a:r>
              <a:rPr lang="en-GB" dirty="0"/>
              <a:t> or Dirac nature</a:t>
            </a:r>
          </a:p>
          <a:p>
            <a:pPr lvl="1">
              <a:lnSpc>
                <a:spcPct val="110000"/>
              </a:lnSpc>
            </a:pPr>
            <a:r>
              <a:rPr lang="en-GB" dirty="0"/>
              <a:t>Neutrino masses could originate anywhere between the EW and the GUT scale</a:t>
            </a:r>
          </a:p>
          <a:p>
            <a:pPr>
              <a:lnSpc>
                <a:spcPct val="110000"/>
              </a:lnSpc>
            </a:pPr>
            <a:r>
              <a:rPr lang="en-GB" dirty="0"/>
              <a:t>DM could be anything:</a:t>
            </a:r>
          </a:p>
          <a:p>
            <a:pPr lvl="1">
              <a:lnSpc>
                <a:spcPct val="110000"/>
              </a:lnSpc>
            </a:pPr>
            <a:r>
              <a:rPr lang="en-GB" dirty="0"/>
              <a:t>O(</a:t>
            </a:r>
            <a:r>
              <a:rPr lang="en-GB" dirty="0" err="1"/>
              <a:t>TeV</a:t>
            </a:r>
            <a:r>
              <a:rPr lang="en-GB" dirty="0"/>
              <a:t>) WIMPs</a:t>
            </a:r>
          </a:p>
          <a:p>
            <a:pPr lvl="1">
              <a:lnSpc>
                <a:spcPct val="110000"/>
              </a:lnSpc>
            </a:pPr>
            <a:r>
              <a:rPr lang="en-GB" dirty="0" err="1"/>
              <a:t>multi-M</a:t>
            </a:r>
            <a:r>
              <a:rPr lang="en-GB" baseline="-25000" dirty="0" err="1"/>
              <a:t>⦿</a:t>
            </a:r>
            <a:r>
              <a:rPr lang="en-GB" dirty="0" err="1"/>
              <a:t>primordial</a:t>
            </a:r>
            <a:r>
              <a:rPr lang="en-GB" dirty="0"/>
              <a:t> BHs</a:t>
            </a:r>
          </a:p>
          <a:p>
            <a:pPr lvl="1">
              <a:lnSpc>
                <a:spcPct val="110000"/>
              </a:lnSpc>
            </a:pPr>
            <a:r>
              <a:rPr lang="en-GB" dirty="0"/>
              <a:t>Fuzzy 10</a:t>
            </a:r>
            <a:r>
              <a:rPr lang="en-GB" baseline="30000" dirty="0"/>
              <a:t>–22</a:t>
            </a:r>
            <a:r>
              <a:rPr lang="en-GB" dirty="0"/>
              <a:t> eV scalars</a:t>
            </a:r>
          </a:p>
          <a:p>
            <a:pPr lvl="1">
              <a:lnSpc>
                <a:spcPct val="110000"/>
              </a:lnSpc>
            </a:pPr>
            <a:r>
              <a:rPr lang="en-GB" dirty="0"/>
              <a:t>Axion</a:t>
            </a:r>
          </a:p>
          <a:p>
            <a:endParaRPr lang="en-GB" dirty="0"/>
          </a:p>
          <a:p>
            <a:endParaRPr lang="en-GB" dirty="0"/>
          </a:p>
        </p:txBody>
      </p:sp>
      <p:sp>
        <p:nvSpPr>
          <p:cNvPr id="4" name="Footer Placeholder 3">
            <a:extLst>
              <a:ext uri="{FF2B5EF4-FFF2-40B4-BE49-F238E27FC236}">
                <a16:creationId xmlns:a16="http://schemas.microsoft.com/office/drawing/2014/main" id="{7C9666B1-479B-1247-978F-CC3C82593AD6}"/>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F9A88087-116C-3F4F-BC5C-1C5C88BBDBBD}"/>
              </a:ext>
            </a:extLst>
          </p:cNvPr>
          <p:cNvSpPr>
            <a:spLocks noGrp="1"/>
          </p:cNvSpPr>
          <p:nvPr>
            <p:ph type="sldNum" sz="quarter" idx="12"/>
          </p:nvPr>
        </p:nvSpPr>
        <p:spPr/>
        <p:txBody>
          <a:bodyPr/>
          <a:lstStyle/>
          <a:p>
            <a:fld id="{F3A2CE9D-9235-8640-9424-39543310B9B0}" type="slidenum">
              <a:rPr lang="en-US" smtClean="0"/>
              <a:t>4</a:t>
            </a:fld>
            <a:endParaRPr lang="en-US"/>
          </a:p>
        </p:txBody>
      </p:sp>
      <p:pic>
        <p:nvPicPr>
          <p:cNvPr id="6" name="Picture 5">
            <a:extLst>
              <a:ext uri="{FF2B5EF4-FFF2-40B4-BE49-F238E27FC236}">
                <a16:creationId xmlns:a16="http://schemas.microsoft.com/office/drawing/2014/main" id="{7812345E-AA38-6B4B-B265-BFB4488C4046}"/>
              </a:ext>
            </a:extLst>
          </p:cNvPr>
          <p:cNvPicPr>
            <a:picLocks noChangeAspect="1"/>
          </p:cNvPicPr>
          <p:nvPr/>
        </p:nvPicPr>
        <p:blipFill>
          <a:blip r:embed="rId2"/>
          <a:stretch>
            <a:fillRect/>
          </a:stretch>
        </p:blipFill>
        <p:spPr>
          <a:xfrm>
            <a:off x="6196219" y="803107"/>
            <a:ext cx="4815509" cy="3166197"/>
          </a:xfrm>
          <a:prstGeom prst="rect">
            <a:avLst/>
          </a:prstGeom>
        </p:spPr>
      </p:pic>
      <p:sp>
        <p:nvSpPr>
          <p:cNvPr id="7" name="TextBox 6">
            <a:extLst>
              <a:ext uri="{FF2B5EF4-FFF2-40B4-BE49-F238E27FC236}">
                <a16:creationId xmlns:a16="http://schemas.microsoft.com/office/drawing/2014/main" id="{A86B53C3-3AFC-1349-A2D5-961E1ED12860}"/>
              </a:ext>
            </a:extLst>
          </p:cNvPr>
          <p:cNvSpPr txBox="1"/>
          <p:nvPr/>
        </p:nvSpPr>
        <p:spPr>
          <a:xfrm>
            <a:off x="4704522" y="3811012"/>
            <a:ext cx="7487478" cy="3046988"/>
          </a:xfrm>
          <a:prstGeom prst="rect">
            <a:avLst/>
          </a:prstGeom>
          <a:solidFill>
            <a:srgbClr val="C00000"/>
          </a:solidFill>
        </p:spPr>
        <p:txBody>
          <a:bodyPr wrap="square" rtlCol="0">
            <a:spAutoFit/>
          </a:bodyPr>
          <a:lstStyle/>
          <a:p>
            <a:pPr marL="342900" indent="-342900">
              <a:buFont typeface="Arial" panose="020B0604020202020204" pitchFamily="34" charset="0"/>
              <a:buChar char="•"/>
            </a:pPr>
            <a:r>
              <a:rPr lang="en-GB" sz="2400" dirty="0">
                <a:latin typeface="Helvetica" pitchFamily="2" charset="0"/>
              </a:rPr>
              <a:t>Is M</a:t>
            </a:r>
            <a:r>
              <a:rPr lang="en-GB" sz="2400" baseline="-25000" dirty="0">
                <a:latin typeface="Helvetica" pitchFamily="2" charset="0"/>
              </a:rPr>
              <a:t>H</a:t>
            </a:r>
            <a:r>
              <a:rPr lang="en-GB" sz="2400" dirty="0">
                <a:latin typeface="Helvetica" pitchFamily="2" charset="0"/>
              </a:rPr>
              <a:t> natural or fine tuned ? The Higgs dynamics is sensitive to scale larger than the Higgs mass</a:t>
            </a:r>
          </a:p>
          <a:p>
            <a:pPr marL="342900" indent="-342900">
              <a:buFont typeface="Arial" panose="020B0604020202020204" pitchFamily="34" charset="0"/>
              <a:buChar char="•"/>
            </a:pPr>
            <a:r>
              <a:rPr lang="en-GB" sz="2400" dirty="0">
                <a:latin typeface="Helvetica" pitchFamily="2" charset="0"/>
              </a:rPr>
              <a:t>Is Higgs is a composite object or elementary?</a:t>
            </a:r>
          </a:p>
          <a:p>
            <a:pPr marL="342900" indent="-342900">
              <a:buFont typeface="Arial" panose="020B0604020202020204" pitchFamily="34" charset="0"/>
              <a:buChar char="•"/>
            </a:pPr>
            <a:r>
              <a:rPr lang="en-GB" sz="2400" dirty="0">
                <a:latin typeface="Helvetica" pitchFamily="2" charset="0"/>
              </a:rPr>
              <a:t>Is there a </a:t>
            </a:r>
            <a:r>
              <a:rPr lang="en-GB" sz="2400" dirty="0" err="1">
                <a:latin typeface="Helvetica" pitchFamily="2" charset="0"/>
              </a:rPr>
              <a:t>TeV</a:t>
            </a:r>
            <a:r>
              <a:rPr lang="en-GB" sz="2400" dirty="0">
                <a:latin typeface="Helvetica" pitchFamily="2" charset="0"/>
              </a:rPr>
              <a:t>-scale solution to the hierarchy problem? </a:t>
            </a:r>
          </a:p>
          <a:p>
            <a:pPr marL="342900" indent="-342900">
              <a:buFont typeface="Arial" panose="020B0604020202020204" pitchFamily="34" charset="0"/>
              <a:buChar char="•"/>
            </a:pPr>
            <a:r>
              <a:rPr lang="en-GB" sz="2400" dirty="0">
                <a:latin typeface="Helvetica" pitchFamily="2" charset="0"/>
              </a:rPr>
              <a:t>Is it alone or are there other Higgs boson</a:t>
            </a:r>
          </a:p>
          <a:p>
            <a:pPr marL="342900" indent="-342900">
              <a:buFont typeface="Arial" panose="020B0604020202020204" pitchFamily="34" charset="0"/>
              <a:buChar char="•"/>
            </a:pPr>
            <a:r>
              <a:rPr lang="en-GB" sz="2400" dirty="0">
                <a:latin typeface="Helvetica" pitchFamily="2" charset="0"/>
              </a:rPr>
              <a:t>What is the origin of the coupling to fermions?</a:t>
            </a:r>
          </a:p>
          <a:p>
            <a:pPr marL="342900" indent="-342900">
              <a:buFont typeface="Arial" panose="020B0604020202020204" pitchFamily="34" charset="0"/>
              <a:buChar char="•"/>
            </a:pPr>
            <a:r>
              <a:rPr lang="en-GB" sz="2400" dirty="0">
                <a:latin typeface="Helvetica" pitchFamily="2" charset="0"/>
              </a:rPr>
              <a:t>Does the Higgs couple to DM  and neutrinos ?</a:t>
            </a:r>
          </a:p>
        </p:txBody>
      </p:sp>
    </p:spTree>
    <p:extLst>
      <p:ext uri="{BB962C8B-B14F-4D97-AF65-F5344CB8AC3E}">
        <p14:creationId xmlns:p14="http://schemas.microsoft.com/office/powerpoint/2010/main" val="720651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4A38C-AFA2-944D-BFC9-7ECB931B7391}"/>
              </a:ext>
            </a:extLst>
          </p:cNvPr>
          <p:cNvSpPr>
            <a:spLocks noGrp="1"/>
          </p:cNvSpPr>
          <p:nvPr>
            <p:ph type="title"/>
          </p:nvPr>
        </p:nvSpPr>
        <p:spPr/>
        <p:txBody>
          <a:bodyPr>
            <a:normAutofit/>
          </a:bodyPr>
          <a:lstStyle/>
          <a:p>
            <a:r>
              <a:rPr lang="en-GB" dirty="0"/>
              <a:t>IMPACT of 125 GeV on Energy Frontier</a:t>
            </a:r>
          </a:p>
        </p:txBody>
      </p:sp>
      <p:sp>
        <p:nvSpPr>
          <p:cNvPr id="3" name="Content Placeholder 2">
            <a:extLst>
              <a:ext uri="{FF2B5EF4-FFF2-40B4-BE49-F238E27FC236}">
                <a16:creationId xmlns:a16="http://schemas.microsoft.com/office/drawing/2014/main" id="{275F5467-27F7-E849-B8DC-076E75AD9C96}"/>
              </a:ext>
            </a:extLst>
          </p:cNvPr>
          <p:cNvSpPr>
            <a:spLocks noGrp="1"/>
          </p:cNvSpPr>
          <p:nvPr>
            <p:ph idx="1"/>
          </p:nvPr>
        </p:nvSpPr>
        <p:spPr>
          <a:xfrm>
            <a:off x="743054" y="1154148"/>
            <a:ext cx="11401373" cy="1073080"/>
          </a:xfrm>
        </p:spPr>
        <p:txBody>
          <a:bodyPr/>
          <a:lstStyle/>
          <a:p>
            <a:r>
              <a:rPr lang="en-GB" dirty="0"/>
              <a:t>The low mass of the Higgs makes </a:t>
            </a:r>
            <a:r>
              <a:rPr lang="en-GB" dirty="0" err="1"/>
              <a:t>e</a:t>
            </a:r>
            <a:r>
              <a:rPr lang="en-GB" baseline="30000" dirty="0" err="1"/>
              <a:t>+</a:t>
            </a:r>
            <a:r>
              <a:rPr lang="en-GB" dirty="0" err="1"/>
              <a:t>e</a:t>
            </a:r>
            <a:r>
              <a:rPr lang="en-GB" baseline="30000" dirty="0"/>
              <a:t>-</a:t>
            </a:r>
            <a:r>
              <a:rPr lang="en-GB" dirty="0"/>
              <a:t> Higgs factories both linear and circular possible</a:t>
            </a:r>
          </a:p>
        </p:txBody>
      </p:sp>
      <p:sp>
        <p:nvSpPr>
          <p:cNvPr id="4" name="Footer Placeholder 3">
            <a:extLst>
              <a:ext uri="{FF2B5EF4-FFF2-40B4-BE49-F238E27FC236}">
                <a16:creationId xmlns:a16="http://schemas.microsoft.com/office/drawing/2014/main" id="{FB03669D-A2D0-F74E-A762-1145E0BC7B86}"/>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21A6F555-9394-9144-9012-F31CE350D3A0}"/>
              </a:ext>
            </a:extLst>
          </p:cNvPr>
          <p:cNvSpPr>
            <a:spLocks noGrp="1"/>
          </p:cNvSpPr>
          <p:nvPr>
            <p:ph type="sldNum" sz="quarter" idx="12"/>
          </p:nvPr>
        </p:nvSpPr>
        <p:spPr/>
        <p:txBody>
          <a:bodyPr/>
          <a:lstStyle/>
          <a:p>
            <a:fld id="{F3A2CE9D-9235-8640-9424-39543310B9B0}" type="slidenum">
              <a:rPr lang="en-US" smtClean="0"/>
              <a:t>5</a:t>
            </a:fld>
            <a:endParaRPr lang="en-US"/>
          </a:p>
        </p:txBody>
      </p:sp>
      <p:sp>
        <p:nvSpPr>
          <p:cNvPr id="6" name="TextBox 5">
            <a:extLst>
              <a:ext uri="{FF2B5EF4-FFF2-40B4-BE49-F238E27FC236}">
                <a16:creationId xmlns:a16="http://schemas.microsoft.com/office/drawing/2014/main" id="{526EBB8C-E21B-A44F-942E-DFD4406283CF}"/>
              </a:ext>
            </a:extLst>
          </p:cNvPr>
          <p:cNvSpPr txBox="1"/>
          <p:nvPr/>
        </p:nvSpPr>
        <p:spPr>
          <a:xfrm>
            <a:off x="812264" y="2299791"/>
            <a:ext cx="4454988" cy="3416320"/>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Helvetica" pitchFamily="2" charset="0"/>
              </a:rPr>
              <a:t>Linear accelerator can reach high energies ~ multi-</a:t>
            </a:r>
            <a:r>
              <a:rPr lang="en-GB" sz="2400" dirty="0" err="1">
                <a:latin typeface="Helvetica" pitchFamily="2" charset="0"/>
              </a:rPr>
              <a:t>TeV</a:t>
            </a:r>
            <a:r>
              <a:rPr lang="en-GB" sz="2400" dirty="0">
                <a:latin typeface="Helvetica" pitchFamily="2" charset="0"/>
              </a:rPr>
              <a:t> with high luminosity</a:t>
            </a:r>
          </a:p>
          <a:p>
            <a:pPr marL="800100" lvl="1" indent="-342900">
              <a:buFont typeface="System Font Regular"/>
              <a:buChar char="−"/>
            </a:pPr>
            <a:r>
              <a:rPr lang="en-GB" sz="2000" dirty="0">
                <a:latin typeface="Helvetica" pitchFamily="2" charset="0"/>
              </a:rPr>
              <a:t>Can avoid synchrotron radiation</a:t>
            </a:r>
          </a:p>
          <a:p>
            <a:pPr marL="800100" lvl="1" indent="-342900">
              <a:buFont typeface="System Font Regular"/>
              <a:buChar char="−"/>
            </a:pPr>
            <a:r>
              <a:rPr lang="en-GB" sz="2000" dirty="0">
                <a:latin typeface="Helvetica" pitchFamily="2" charset="0"/>
              </a:rPr>
              <a:t>High accelerating field to achieve high energy</a:t>
            </a:r>
          </a:p>
          <a:p>
            <a:pPr marL="800100" lvl="1" indent="-342900">
              <a:buFont typeface="System Font Regular"/>
              <a:buChar char="−"/>
            </a:pPr>
            <a:r>
              <a:rPr lang="en-GB" sz="2000" dirty="0">
                <a:latin typeface="Helvetica" pitchFamily="2" charset="0"/>
              </a:rPr>
              <a:t>High beam current and quality to achieve the luminosity</a:t>
            </a:r>
          </a:p>
          <a:p>
            <a:endParaRPr lang="en-GB" sz="2400" dirty="0"/>
          </a:p>
        </p:txBody>
      </p:sp>
      <p:sp>
        <p:nvSpPr>
          <p:cNvPr id="7" name="Rectangle 6">
            <a:extLst>
              <a:ext uri="{FF2B5EF4-FFF2-40B4-BE49-F238E27FC236}">
                <a16:creationId xmlns:a16="http://schemas.microsoft.com/office/drawing/2014/main" id="{0442CDCA-D86A-D244-9D63-0B20EF340D38}"/>
              </a:ext>
            </a:extLst>
          </p:cNvPr>
          <p:cNvSpPr/>
          <p:nvPr/>
        </p:nvSpPr>
        <p:spPr>
          <a:xfrm>
            <a:off x="6515100" y="1964383"/>
            <a:ext cx="5357529" cy="2062103"/>
          </a:xfrm>
          <a:prstGeom prst="rect">
            <a:avLst/>
          </a:prstGeom>
        </p:spPr>
        <p:txBody>
          <a:bodyPr wrap="square">
            <a:spAutoFit/>
          </a:bodyPr>
          <a:lstStyle/>
          <a:p>
            <a:pPr marL="285750" indent="-285750">
              <a:buFont typeface="Arial" panose="020B0604020202020204" pitchFamily="34" charset="0"/>
              <a:buChar char="•"/>
            </a:pPr>
            <a:r>
              <a:rPr lang="en-GB" sz="2400" dirty="0">
                <a:latin typeface="Helvetica" pitchFamily="2" charset="0"/>
              </a:rPr>
              <a:t>Circular accelerator can reach high luminosity at lower energies</a:t>
            </a:r>
          </a:p>
          <a:p>
            <a:pPr marL="742950" lvl="1" indent="-285750">
              <a:buFont typeface="Arial" panose="020B0604020202020204" pitchFamily="34" charset="0"/>
              <a:buChar char="•"/>
            </a:pPr>
            <a:r>
              <a:rPr lang="en-GB" sz="2000" dirty="0">
                <a:latin typeface="Helvetica" pitchFamily="2" charset="0"/>
              </a:rPr>
              <a:t>Can store and re-collide the beams</a:t>
            </a:r>
          </a:p>
          <a:p>
            <a:pPr marL="742950" lvl="1" indent="-285750">
              <a:buFont typeface="Arial" panose="020B0604020202020204" pitchFamily="34" charset="0"/>
              <a:buChar char="•"/>
            </a:pPr>
            <a:r>
              <a:rPr lang="en-GB" sz="2000" dirty="0">
                <a:latin typeface="Helvetica" pitchFamily="2" charset="0"/>
              </a:rPr>
              <a:t>Experience</a:t>
            </a:r>
          </a:p>
          <a:p>
            <a:pPr marL="742950" lvl="1" indent="-285750">
              <a:buFont typeface="Arial" panose="020B0604020202020204" pitchFamily="34" charset="0"/>
              <a:buChar char="•"/>
            </a:pPr>
            <a:r>
              <a:rPr lang="en-GB" sz="2000" dirty="0">
                <a:latin typeface="Helvetica" pitchFamily="2" charset="0"/>
              </a:rPr>
              <a:t>Synchrotron radiation limits the energy and beam quality</a:t>
            </a:r>
            <a:endParaRPr lang="en-GB" sz="2000" dirty="0">
              <a:effectLst/>
              <a:latin typeface="Helvetica" pitchFamily="2" charset="0"/>
            </a:endParaRPr>
          </a:p>
        </p:txBody>
      </p:sp>
      <p:pic>
        <p:nvPicPr>
          <p:cNvPr id="9" name="Picture 8">
            <a:extLst>
              <a:ext uri="{FF2B5EF4-FFF2-40B4-BE49-F238E27FC236}">
                <a16:creationId xmlns:a16="http://schemas.microsoft.com/office/drawing/2014/main" id="{D1DBC8CB-1298-824F-B75B-48266FA6F33A}"/>
              </a:ext>
            </a:extLst>
          </p:cNvPr>
          <p:cNvPicPr>
            <a:picLocks noChangeAspect="1"/>
          </p:cNvPicPr>
          <p:nvPr/>
        </p:nvPicPr>
        <p:blipFill>
          <a:blip r:embed="rId2"/>
          <a:stretch>
            <a:fillRect/>
          </a:stretch>
        </p:blipFill>
        <p:spPr>
          <a:xfrm>
            <a:off x="5374961" y="2180358"/>
            <a:ext cx="622781" cy="3609298"/>
          </a:xfrm>
          <a:prstGeom prst="rect">
            <a:avLst/>
          </a:prstGeom>
        </p:spPr>
      </p:pic>
      <p:grpSp>
        <p:nvGrpSpPr>
          <p:cNvPr id="11" name="Group 10">
            <a:extLst>
              <a:ext uri="{FF2B5EF4-FFF2-40B4-BE49-F238E27FC236}">
                <a16:creationId xmlns:a16="http://schemas.microsoft.com/office/drawing/2014/main" id="{181BC062-7BF4-B24D-B822-ECA6529A56EC}"/>
              </a:ext>
            </a:extLst>
          </p:cNvPr>
          <p:cNvGrpSpPr/>
          <p:nvPr/>
        </p:nvGrpSpPr>
        <p:grpSpPr>
          <a:xfrm>
            <a:off x="6738999" y="4156276"/>
            <a:ext cx="4909730" cy="2168709"/>
            <a:chOff x="6924750" y="3985007"/>
            <a:chExt cx="4909730" cy="2168709"/>
          </a:xfrm>
        </p:grpSpPr>
        <p:pic>
          <p:nvPicPr>
            <p:cNvPr id="8" name="Picture 7">
              <a:extLst>
                <a:ext uri="{FF2B5EF4-FFF2-40B4-BE49-F238E27FC236}">
                  <a16:creationId xmlns:a16="http://schemas.microsoft.com/office/drawing/2014/main" id="{A8F68BAF-516E-294C-BC5E-A46C05EDF04A}"/>
                </a:ext>
              </a:extLst>
            </p:cNvPr>
            <p:cNvPicPr>
              <a:picLocks noChangeAspect="1"/>
            </p:cNvPicPr>
            <p:nvPr/>
          </p:nvPicPr>
          <p:blipFill>
            <a:blip r:embed="rId3"/>
            <a:stretch>
              <a:fillRect/>
            </a:stretch>
          </p:blipFill>
          <p:spPr>
            <a:xfrm>
              <a:off x="6924750" y="3985007"/>
              <a:ext cx="4909730" cy="2161221"/>
            </a:xfrm>
            <a:prstGeom prst="rect">
              <a:avLst/>
            </a:prstGeom>
            <a:solidFill>
              <a:schemeClr val="tx1"/>
            </a:solidFill>
          </p:spPr>
        </p:pic>
        <p:sp>
          <p:nvSpPr>
            <p:cNvPr id="10" name="Rectangle 9">
              <a:extLst>
                <a:ext uri="{FF2B5EF4-FFF2-40B4-BE49-F238E27FC236}">
                  <a16:creationId xmlns:a16="http://schemas.microsoft.com/office/drawing/2014/main" id="{D4DBA11C-ACAC-5B42-9099-DF961292EA23}"/>
                </a:ext>
              </a:extLst>
            </p:cNvPr>
            <p:cNvSpPr/>
            <p:nvPr/>
          </p:nvSpPr>
          <p:spPr>
            <a:xfrm>
              <a:off x="6944139" y="5870714"/>
              <a:ext cx="1099931" cy="283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455112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74CB7-C63A-0E4C-BBD7-4680E670383D}"/>
              </a:ext>
            </a:extLst>
          </p:cNvPr>
          <p:cNvSpPr>
            <a:spLocks noGrp="1"/>
          </p:cNvSpPr>
          <p:nvPr>
            <p:ph type="title"/>
          </p:nvPr>
        </p:nvSpPr>
        <p:spPr/>
        <p:txBody>
          <a:bodyPr/>
          <a:lstStyle/>
          <a:p>
            <a:r>
              <a:rPr lang="en-GB" dirty="0"/>
              <a:t>Advantages of </a:t>
            </a:r>
            <a:r>
              <a:rPr lang="en-GB" dirty="0" err="1"/>
              <a:t>e</a:t>
            </a:r>
            <a:r>
              <a:rPr lang="en-GB" baseline="30000" dirty="0" err="1"/>
              <a:t>+</a:t>
            </a:r>
            <a:r>
              <a:rPr lang="en-GB" dirty="0" err="1"/>
              <a:t>e</a:t>
            </a:r>
            <a:r>
              <a:rPr lang="en-GB" baseline="30000" dirty="0"/>
              <a:t>-</a:t>
            </a:r>
          </a:p>
        </p:txBody>
      </p:sp>
      <p:sp>
        <p:nvSpPr>
          <p:cNvPr id="3" name="Content Placeholder 2">
            <a:extLst>
              <a:ext uri="{FF2B5EF4-FFF2-40B4-BE49-F238E27FC236}">
                <a16:creationId xmlns:a16="http://schemas.microsoft.com/office/drawing/2014/main" id="{5CE7DA26-67CC-2E4A-B2DB-3DDECA16A222}"/>
              </a:ext>
            </a:extLst>
          </p:cNvPr>
          <p:cNvSpPr>
            <a:spLocks noGrp="1"/>
          </p:cNvSpPr>
          <p:nvPr>
            <p:ph idx="1"/>
          </p:nvPr>
        </p:nvSpPr>
        <p:spPr>
          <a:xfrm>
            <a:off x="838200" y="1152526"/>
            <a:ext cx="6073999" cy="5129212"/>
          </a:xfrm>
        </p:spPr>
        <p:txBody>
          <a:bodyPr>
            <a:normAutofit fontScale="70000" lnSpcReduction="20000"/>
          </a:bodyPr>
          <a:lstStyle/>
          <a:p>
            <a:pPr>
              <a:lnSpc>
                <a:spcPct val="120000"/>
              </a:lnSpc>
            </a:pPr>
            <a:r>
              <a:rPr lang="en-US" sz="3400" dirty="0"/>
              <a:t>Higgs events are readily isolated from background</a:t>
            </a:r>
          </a:p>
          <a:p>
            <a:pPr>
              <a:lnSpc>
                <a:spcPct val="120000"/>
              </a:lnSpc>
            </a:pPr>
            <a:r>
              <a:rPr lang="en-US" sz="3400" dirty="0"/>
              <a:t>All standard Higgs decay modes are visible</a:t>
            </a:r>
          </a:p>
          <a:p>
            <a:pPr>
              <a:lnSpc>
                <a:spcPct val="120000"/>
              </a:lnSpc>
            </a:pPr>
            <a:r>
              <a:rPr lang="en-US" sz="3400" dirty="0"/>
              <a:t>Measurement accuracies O(1%) are feasible</a:t>
            </a:r>
          </a:p>
          <a:p>
            <a:pPr>
              <a:lnSpc>
                <a:spcPct val="120000"/>
              </a:lnSpc>
            </a:pPr>
            <a:r>
              <a:rPr lang="en-US" sz="3400" dirty="0"/>
              <a:t>The absolute cross section for </a:t>
            </a:r>
            <a:r>
              <a:rPr lang="en-US" sz="3400" dirty="0" err="1"/>
              <a:t>e</a:t>
            </a:r>
            <a:r>
              <a:rPr lang="en-US" sz="3400" baseline="30000" dirty="0" err="1"/>
              <a:t>+</a:t>
            </a:r>
            <a:r>
              <a:rPr lang="en-US" sz="3400" dirty="0" err="1"/>
              <a:t>e</a:t>
            </a:r>
            <a:r>
              <a:rPr lang="en-US" sz="3400" baseline="30000" dirty="0"/>
              <a:t>-</a:t>
            </a:r>
            <a:r>
              <a:rPr lang="en-US" sz="3400" dirty="0"/>
              <a:t>→ZH can be measured and therefore there is no model dependence in BR measurements</a:t>
            </a:r>
          </a:p>
          <a:p>
            <a:pPr>
              <a:lnSpc>
                <a:spcPct val="120000"/>
              </a:lnSpc>
            </a:pPr>
            <a:r>
              <a:rPr lang="en-US" sz="3400" dirty="0"/>
              <a:t>At 250 GeV any Z boson with </a:t>
            </a:r>
            <a:r>
              <a:rPr lang="en-US" sz="3400" dirty="0" err="1"/>
              <a:t>E</a:t>
            </a:r>
            <a:r>
              <a:rPr lang="en-US" sz="3400" baseline="-25000" dirty="0" err="1"/>
              <a:t>lab</a:t>
            </a:r>
            <a:r>
              <a:rPr lang="en-US" sz="3400" dirty="0"/>
              <a:t>=110 GeV is recoiling against a H boson</a:t>
            </a:r>
          </a:p>
          <a:p>
            <a:endParaRPr lang="en-GB" dirty="0"/>
          </a:p>
        </p:txBody>
      </p:sp>
      <p:sp>
        <p:nvSpPr>
          <p:cNvPr id="4" name="Footer Placeholder 3">
            <a:extLst>
              <a:ext uri="{FF2B5EF4-FFF2-40B4-BE49-F238E27FC236}">
                <a16:creationId xmlns:a16="http://schemas.microsoft.com/office/drawing/2014/main" id="{7F0CACA7-F6B1-E04F-B37A-F355EBC1A4FD}"/>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CDA6A081-915F-D241-9E61-2A37B2D8F581}"/>
              </a:ext>
            </a:extLst>
          </p:cNvPr>
          <p:cNvSpPr>
            <a:spLocks noGrp="1"/>
          </p:cNvSpPr>
          <p:nvPr>
            <p:ph type="sldNum" sz="quarter" idx="12"/>
          </p:nvPr>
        </p:nvSpPr>
        <p:spPr/>
        <p:txBody>
          <a:bodyPr/>
          <a:lstStyle/>
          <a:p>
            <a:fld id="{F3A2CE9D-9235-8640-9424-39543310B9B0}" type="slidenum">
              <a:rPr lang="en-US" smtClean="0"/>
              <a:t>6</a:t>
            </a:fld>
            <a:endParaRPr lang="en-US"/>
          </a:p>
        </p:txBody>
      </p:sp>
      <p:pic>
        <p:nvPicPr>
          <p:cNvPr id="1025" name="Picture 1" descr="page5image207639568">
            <a:extLst>
              <a:ext uri="{FF2B5EF4-FFF2-40B4-BE49-F238E27FC236}">
                <a16:creationId xmlns:a16="http://schemas.microsoft.com/office/drawing/2014/main" id="{C648B32C-34BD-5340-804E-F0D0C10DAD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5978" y="1152527"/>
            <a:ext cx="5454194" cy="4214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1597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C04F1-9A4E-E441-9F6A-489517B3FAB8}"/>
              </a:ext>
            </a:extLst>
          </p:cNvPr>
          <p:cNvSpPr>
            <a:spLocks noGrp="1"/>
          </p:cNvSpPr>
          <p:nvPr>
            <p:ph type="title"/>
          </p:nvPr>
        </p:nvSpPr>
        <p:spPr/>
        <p:txBody>
          <a:bodyPr/>
          <a:lstStyle/>
          <a:p>
            <a:r>
              <a:rPr lang="en-GB" dirty="0"/>
              <a:t>The options</a:t>
            </a:r>
          </a:p>
        </p:txBody>
      </p:sp>
      <p:pic>
        <p:nvPicPr>
          <p:cNvPr id="8" name="Content Placeholder 7">
            <a:extLst>
              <a:ext uri="{FF2B5EF4-FFF2-40B4-BE49-F238E27FC236}">
                <a16:creationId xmlns:a16="http://schemas.microsoft.com/office/drawing/2014/main" id="{05C5397F-0DF8-EE4F-8F66-F3C940ED1633}"/>
              </a:ext>
            </a:extLst>
          </p:cNvPr>
          <p:cNvPicPr>
            <a:picLocks noGrp="1" noChangeAspect="1"/>
          </p:cNvPicPr>
          <p:nvPr>
            <p:ph idx="1"/>
          </p:nvPr>
        </p:nvPicPr>
        <p:blipFill>
          <a:blip r:embed="rId2"/>
          <a:stretch>
            <a:fillRect/>
          </a:stretch>
        </p:blipFill>
        <p:spPr>
          <a:xfrm>
            <a:off x="1021077" y="3643597"/>
            <a:ext cx="4942508" cy="1346045"/>
          </a:xfrm>
          <a:prstGeom prst="rect">
            <a:avLst/>
          </a:prstGeom>
        </p:spPr>
      </p:pic>
      <p:sp>
        <p:nvSpPr>
          <p:cNvPr id="4" name="Footer Placeholder 3">
            <a:extLst>
              <a:ext uri="{FF2B5EF4-FFF2-40B4-BE49-F238E27FC236}">
                <a16:creationId xmlns:a16="http://schemas.microsoft.com/office/drawing/2014/main" id="{E9D8C11C-EBAC-B246-9A94-DF57BBCBE3E8}"/>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DD40E1A7-6372-E140-AC21-7D5AC722807D}"/>
              </a:ext>
            </a:extLst>
          </p:cNvPr>
          <p:cNvSpPr>
            <a:spLocks noGrp="1"/>
          </p:cNvSpPr>
          <p:nvPr>
            <p:ph type="sldNum" sz="quarter" idx="12"/>
          </p:nvPr>
        </p:nvSpPr>
        <p:spPr/>
        <p:txBody>
          <a:bodyPr/>
          <a:lstStyle/>
          <a:p>
            <a:fld id="{F3A2CE9D-9235-8640-9424-39543310B9B0}" type="slidenum">
              <a:rPr lang="en-US" smtClean="0"/>
              <a:t>7</a:t>
            </a:fld>
            <a:endParaRPr lang="en-US"/>
          </a:p>
        </p:txBody>
      </p:sp>
      <p:pic>
        <p:nvPicPr>
          <p:cNvPr id="6" name="Picture 5">
            <a:extLst>
              <a:ext uri="{FF2B5EF4-FFF2-40B4-BE49-F238E27FC236}">
                <a16:creationId xmlns:a16="http://schemas.microsoft.com/office/drawing/2014/main" id="{31CEC055-A37D-3C48-A0E4-BC1AE129626B}"/>
              </a:ext>
            </a:extLst>
          </p:cNvPr>
          <p:cNvPicPr>
            <a:picLocks noChangeAspect="1"/>
          </p:cNvPicPr>
          <p:nvPr/>
        </p:nvPicPr>
        <p:blipFill>
          <a:blip r:embed="rId3"/>
          <a:stretch>
            <a:fillRect/>
          </a:stretch>
        </p:blipFill>
        <p:spPr>
          <a:xfrm>
            <a:off x="1173092" y="2308129"/>
            <a:ext cx="4715963" cy="1120871"/>
          </a:xfrm>
          <a:prstGeom prst="rect">
            <a:avLst/>
          </a:prstGeom>
        </p:spPr>
      </p:pic>
      <p:pic>
        <p:nvPicPr>
          <p:cNvPr id="9" name="Picture 8">
            <a:extLst>
              <a:ext uri="{FF2B5EF4-FFF2-40B4-BE49-F238E27FC236}">
                <a16:creationId xmlns:a16="http://schemas.microsoft.com/office/drawing/2014/main" id="{FF3311A5-278E-FE4F-A5C8-D86F1E007920}"/>
              </a:ext>
            </a:extLst>
          </p:cNvPr>
          <p:cNvPicPr>
            <a:picLocks noChangeAspect="1"/>
          </p:cNvPicPr>
          <p:nvPr/>
        </p:nvPicPr>
        <p:blipFill>
          <a:blip r:embed="rId4"/>
          <a:stretch>
            <a:fillRect/>
          </a:stretch>
        </p:blipFill>
        <p:spPr>
          <a:xfrm>
            <a:off x="1059819" y="5227637"/>
            <a:ext cx="4866954" cy="1227138"/>
          </a:xfrm>
          <a:prstGeom prst="rect">
            <a:avLst/>
          </a:prstGeom>
        </p:spPr>
      </p:pic>
      <p:pic>
        <p:nvPicPr>
          <p:cNvPr id="10" name="Picture 9">
            <a:extLst>
              <a:ext uri="{FF2B5EF4-FFF2-40B4-BE49-F238E27FC236}">
                <a16:creationId xmlns:a16="http://schemas.microsoft.com/office/drawing/2014/main" id="{63C7E06D-EECD-3746-AC71-755E83D6F8D7}"/>
              </a:ext>
            </a:extLst>
          </p:cNvPr>
          <p:cNvPicPr>
            <a:picLocks noChangeAspect="1"/>
          </p:cNvPicPr>
          <p:nvPr/>
        </p:nvPicPr>
        <p:blipFill>
          <a:blip r:embed="rId5"/>
          <a:stretch>
            <a:fillRect/>
          </a:stretch>
        </p:blipFill>
        <p:spPr>
          <a:xfrm>
            <a:off x="1173091" y="823946"/>
            <a:ext cx="4753681" cy="1413124"/>
          </a:xfrm>
          <a:prstGeom prst="rect">
            <a:avLst/>
          </a:prstGeom>
        </p:spPr>
      </p:pic>
      <p:pic>
        <p:nvPicPr>
          <p:cNvPr id="11" name="Picture 10">
            <a:extLst>
              <a:ext uri="{FF2B5EF4-FFF2-40B4-BE49-F238E27FC236}">
                <a16:creationId xmlns:a16="http://schemas.microsoft.com/office/drawing/2014/main" id="{C9056454-6BDB-754F-8D5D-C6798CD36E5A}"/>
              </a:ext>
            </a:extLst>
          </p:cNvPr>
          <p:cNvPicPr>
            <a:picLocks noChangeAspect="1"/>
          </p:cNvPicPr>
          <p:nvPr/>
        </p:nvPicPr>
        <p:blipFill>
          <a:blip r:embed="rId3"/>
          <a:stretch>
            <a:fillRect/>
          </a:stretch>
        </p:blipFill>
        <p:spPr>
          <a:xfrm>
            <a:off x="1135374" y="2308129"/>
            <a:ext cx="4715963" cy="1120871"/>
          </a:xfrm>
          <a:prstGeom prst="rect">
            <a:avLst/>
          </a:prstGeom>
        </p:spPr>
      </p:pic>
      <p:sp>
        <p:nvSpPr>
          <p:cNvPr id="12" name="TextBox 11">
            <a:extLst>
              <a:ext uri="{FF2B5EF4-FFF2-40B4-BE49-F238E27FC236}">
                <a16:creationId xmlns:a16="http://schemas.microsoft.com/office/drawing/2014/main" id="{BB07829D-588B-234E-BE7F-46477E3AF3D0}"/>
              </a:ext>
            </a:extLst>
          </p:cNvPr>
          <p:cNvSpPr txBox="1"/>
          <p:nvPr/>
        </p:nvSpPr>
        <p:spPr>
          <a:xfrm>
            <a:off x="7036904" y="960439"/>
            <a:ext cx="3352800" cy="861774"/>
          </a:xfrm>
          <a:prstGeom prst="rect">
            <a:avLst/>
          </a:prstGeom>
          <a:noFill/>
        </p:spPr>
        <p:txBody>
          <a:bodyPr wrap="square" rtlCol="0">
            <a:spAutoFit/>
          </a:bodyPr>
          <a:lstStyle/>
          <a:p>
            <a:r>
              <a:rPr lang="en-GB" sz="3200" dirty="0">
                <a:latin typeface="Helvetica" pitchFamily="2" charset="0"/>
              </a:rPr>
              <a:t>ILC 250: 2032</a:t>
            </a:r>
          </a:p>
          <a:p>
            <a:endParaRPr lang="en-GB" dirty="0"/>
          </a:p>
        </p:txBody>
      </p:sp>
      <p:sp>
        <p:nvSpPr>
          <p:cNvPr id="13" name="TextBox 12">
            <a:extLst>
              <a:ext uri="{FF2B5EF4-FFF2-40B4-BE49-F238E27FC236}">
                <a16:creationId xmlns:a16="http://schemas.microsoft.com/office/drawing/2014/main" id="{E0895D47-5940-D946-A029-BF1138BB686D}"/>
              </a:ext>
            </a:extLst>
          </p:cNvPr>
          <p:cNvSpPr txBox="1"/>
          <p:nvPr/>
        </p:nvSpPr>
        <p:spPr>
          <a:xfrm>
            <a:off x="7036904" y="2754975"/>
            <a:ext cx="3617844" cy="861774"/>
          </a:xfrm>
          <a:prstGeom prst="rect">
            <a:avLst/>
          </a:prstGeom>
          <a:noFill/>
        </p:spPr>
        <p:txBody>
          <a:bodyPr wrap="square" rtlCol="0">
            <a:spAutoFit/>
          </a:bodyPr>
          <a:lstStyle/>
          <a:p>
            <a:r>
              <a:rPr lang="en-GB" sz="3200" dirty="0">
                <a:latin typeface="Helvetica" pitchFamily="2" charset="0"/>
              </a:rPr>
              <a:t>CLIC 350: 2035</a:t>
            </a:r>
          </a:p>
          <a:p>
            <a:endParaRPr lang="en-GB" dirty="0"/>
          </a:p>
        </p:txBody>
      </p:sp>
      <p:sp>
        <p:nvSpPr>
          <p:cNvPr id="14" name="TextBox 13">
            <a:extLst>
              <a:ext uri="{FF2B5EF4-FFF2-40B4-BE49-F238E27FC236}">
                <a16:creationId xmlns:a16="http://schemas.microsoft.com/office/drawing/2014/main" id="{EED7B9D1-E6EA-EB4E-B15B-EDCF9BC7E7E9}"/>
              </a:ext>
            </a:extLst>
          </p:cNvPr>
          <p:cNvSpPr txBox="1"/>
          <p:nvPr/>
        </p:nvSpPr>
        <p:spPr>
          <a:xfrm>
            <a:off x="7036904" y="4118624"/>
            <a:ext cx="3617844" cy="861774"/>
          </a:xfrm>
          <a:prstGeom prst="rect">
            <a:avLst/>
          </a:prstGeom>
          <a:noFill/>
        </p:spPr>
        <p:txBody>
          <a:bodyPr wrap="square" rtlCol="0">
            <a:spAutoFit/>
          </a:bodyPr>
          <a:lstStyle/>
          <a:p>
            <a:r>
              <a:rPr lang="en-GB" sz="3200" dirty="0">
                <a:latin typeface="Helvetica" pitchFamily="2" charset="0"/>
              </a:rPr>
              <a:t>FCC-</a:t>
            </a:r>
            <a:r>
              <a:rPr lang="en-GB" sz="3200" dirty="0" err="1">
                <a:latin typeface="Helvetica" pitchFamily="2" charset="0"/>
              </a:rPr>
              <a:t>ee</a:t>
            </a:r>
            <a:r>
              <a:rPr lang="en-GB" sz="3200" dirty="0">
                <a:latin typeface="Helvetica" pitchFamily="2" charset="0"/>
              </a:rPr>
              <a:t>: 2039</a:t>
            </a:r>
          </a:p>
          <a:p>
            <a:endParaRPr lang="en-GB" dirty="0"/>
          </a:p>
        </p:txBody>
      </p:sp>
      <p:sp>
        <p:nvSpPr>
          <p:cNvPr id="15" name="TextBox 14">
            <a:extLst>
              <a:ext uri="{FF2B5EF4-FFF2-40B4-BE49-F238E27FC236}">
                <a16:creationId xmlns:a16="http://schemas.microsoft.com/office/drawing/2014/main" id="{C8E156FE-CC34-3F41-B675-E20B4C2E849A}"/>
              </a:ext>
            </a:extLst>
          </p:cNvPr>
          <p:cNvSpPr txBox="1"/>
          <p:nvPr/>
        </p:nvSpPr>
        <p:spPr>
          <a:xfrm>
            <a:off x="7036904" y="5411285"/>
            <a:ext cx="3617844" cy="861774"/>
          </a:xfrm>
          <a:prstGeom prst="rect">
            <a:avLst/>
          </a:prstGeom>
          <a:noFill/>
        </p:spPr>
        <p:txBody>
          <a:bodyPr wrap="square" rtlCol="0">
            <a:spAutoFit/>
          </a:bodyPr>
          <a:lstStyle/>
          <a:p>
            <a:r>
              <a:rPr lang="en-GB" sz="3200" dirty="0" err="1">
                <a:latin typeface="Helvetica" pitchFamily="2" charset="0"/>
              </a:rPr>
              <a:t>CepC-ee</a:t>
            </a:r>
            <a:r>
              <a:rPr lang="en-GB" sz="3200" dirty="0">
                <a:latin typeface="Helvetica" pitchFamily="2" charset="0"/>
              </a:rPr>
              <a:t>: 2030</a:t>
            </a:r>
          </a:p>
          <a:p>
            <a:endParaRPr lang="en-GB" dirty="0"/>
          </a:p>
        </p:txBody>
      </p:sp>
    </p:spTree>
    <p:extLst>
      <p:ext uri="{BB962C8B-B14F-4D97-AF65-F5344CB8AC3E}">
        <p14:creationId xmlns:p14="http://schemas.microsoft.com/office/powerpoint/2010/main" val="2622004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2E15A-5806-C848-A108-BC8E48D88107}"/>
              </a:ext>
            </a:extLst>
          </p:cNvPr>
          <p:cNvSpPr>
            <a:spLocks noGrp="1"/>
          </p:cNvSpPr>
          <p:nvPr>
            <p:ph type="title"/>
          </p:nvPr>
        </p:nvSpPr>
        <p:spPr/>
        <p:txBody>
          <a:bodyPr/>
          <a:lstStyle/>
          <a:p>
            <a:r>
              <a:rPr lang="en-GB" dirty="0"/>
              <a:t>Luminosity Comparison</a:t>
            </a:r>
          </a:p>
        </p:txBody>
      </p:sp>
      <p:sp>
        <p:nvSpPr>
          <p:cNvPr id="4" name="Footer Placeholder 3">
            <a:extLst>
              <a:ext uri="{FF2B5EF4-FFF2-40B4-BE49-F238E27FC236}">
                <a16:creationId xmlns:a16="http://schemas.microsoft.com/office/drawing/2014/main" id="{8FAD26B8-9D84-E94D-ADA0-1166B99562AA}"/>
              </a:ext>
            </a:extLst>
          </p:cNvPr>
          <p:cNvSpPr>
            <a:spLocks noGrp="1"/>
          </p:cNvSpPr>
          <p:nvPr>
            <p:ph type="ftr" sz="quarter" idx="11"/>
          </p:nvPr>
        </p:nvSpPr>
        <p:spPr/>
        <p:txBody>
          <a:bodyPr/>
          <a:lstStyle/>
          <a:p>
            <a:r>
              <a:rPr lang="en-US"/>
              <a:t>Daniela Bortoletto, CepC Workshop, Oxford</a:t>
            </a:r>
          </a:p>
        </p:txBody>
      </p:sp>
      <p:sp>
        <p:nvSpPr>
          <p:cNvPr id="5" name="Slide Number Placeholder 4">
            <a:extLst>
              <a:ext uri="{FF2B5EF4-FFF2-40B4-BE49-F238E27FC236}">
                <a16:creationId xmlns:a16="http://schemas.microsoft.com/office/drawing/2014/main" id="{1428B1B3-9C90-2B42-B534-524DB95F38A8}"/>
              </a:ext>
            </a:extLst>
          </p:cNvPr>
          <p:cNvSpPr>
            <a:spLocks noGrp="1"/>
          </p:cNvSpPr>
          <p:nvPr>
            <p:ph type="sldNum" sz="quarter" idx="12"/>
          </p:nvPr>
        </p:nvSpPr>
        <p:spPr/>
        <p:txBody>
          <a:bodyPr/>
          <a:lstStyle/>
          <a:p>
            <a:fld id="{F3A2CE9D-9235-8640-9424-39543310B9B0}" type="slidenum">
              <a:rPr lang="en-US" smtClean="0"/>
              <a:t>8</a:t>
            </a:fld>
            <a:endParaRPr lang="en-US"/>
          </a:p>
        </p:txBody>
      </p:sp>
      <p:pic>
        <p:nvPicPr>
          <p:cNvPr id="6" name="Picture 5">
            <a:extLst>
              <a:ext uri="{FF2B5EF4-FFF2-40B4-BE49-F238E27FC236}">
                <a16:creationId xmlns:a16="http://schemas.microsoft.com/office/drawing/2014/main" id="{3053C5F1-6193-824C-A467-36DAAC4A5188}"/>
              </a:ext>
            </a:extLst>
          </p:cNvPr>
          <p:cNvPicPr/>
          <p:nvPr/>
        </p:nvPicPr>
        <p:blipFill>
          <a:blip r:embed="rId2">
            <a:extLst>
              <a:ext uri="{28A0092B-C50C-407E-A947-70E740481C1C}">
                <a14:useLocalDpi xmlns:a14="http://schemas.microsoft.com/office/drawing/2010/main" val="0"/>
              </a:ext>
            </a:extLst>
          </a:blip>
          <a:stretch>
            <a:fillRect/>
          </a:stretch>
        </p:blipFill>
        <p:spPr>
          <a:xfrm>
            <a:off x="2180856" y="979489"/>
            <a:ext cx="8620914" cy="5262079"/>
          </a:xfrm>
          <a:prstGeom prst="rect">
            <a:avLst/>
          </a:prstGeom>
        </p:spPr>
      </p:pic>
      <p:sp>
        <p:nvSpPr>
          <p:cNvPr id="7" name="TextBox 6">
            <a:extLst>
              <a:ext uri="{FF2B5EF4-FFF2-40B4-BE49-F238E27FC236}">
                <a16:creationId xmlns:a16="http://schemas.microsoft.com/office/drawing/2014/main" id="{84A6E4B6-EA72-B649-9812-5B02EA8397A8}"/>
              </a:ext>
            </a:extLst>
          </p:cNvPr>
          <p:cNvSpPr txBox="1"/>
          <p:nvPr/>
        </p:nvSpPr>
        <p:spPr>
          <a:xfrm>
            <a:off x="5178287" y="4996069"/>
            <a:ext cx="917713" cy="461665"/>
          </a:xfrm>
          <a:prstGeom prst="rect">
            <a:avLst/>
          </a:prstGeom>
          <a:noFill/>
        </p:spPr>
        <p:txBody>
          <a:bodyPr wrap="square" rtlCol="0">
            <a:spAutoFit/>
          </a:bodyPr>
          <a:lstStyle/>
          <a:p>
            <a:r>
              <a:rPr lang="en-GB" sz="2400" dirty="0">
                <a:solidFill>
                  <a:srgbClr val="1400FF"/>
                </a:solidFill>
                <a:latin typeface="Helvetica" pitchFamily="2" charset="0"/>
              </a:rPr>
              <a:t>ILC</a:t>
            </a:r>
          </a:p>
        </p:txBody>
      </p:sp>
      <p:sp>
        <p:nvSpPr>
          <p:cNvPr id="8" name="TextBox 7">
            <a:extLst>
              <a:ext uri="{FF2B5EF4-FFF2-40B4-BE49-F238E27FC236}">
                <a16:creationId xmlns:a16="http://schemas.microsoft.com/office/drawing/2014/main" id="{A37D6E04-D21D-7844-9CDD-E7B09EACC87A}"/>
              </a:ext>
            </a:extLst>
          </p:cNvPr>
          <p:cNvSpPr txBox="1"/>
          <p:nvPr/>
        </p:nvSpPr>
        <p:spPr>
          <a:xfrm>
            <a:off x="9017231" y="4426226"/>
            <a:ext cx="993913" cy="461665"/>
          </a:xfrm>
          <a:prstGeom prst="rect">
            <a:avLst/>
          </a:prstGeom>
          <a:noFill/>
        </p:spPr>
        <p:txBody>
          <a:bodyPr wrap="square" rtlCol="0">
            <a:spAutoFit/>
          </a:bodyPr>
          <a:lstStyle/>
          <a:p>
            <a:r>
              <a:rPr lang="en-GB" sz="2400" dirty="0">
                <a:solidFill>
                  <a:schemeClr val="accent6">
                    <a:lumMod val="75000"/>
                  </a:schemeClr>
                </a:solidFill>
                <a:latin typeface="Helvetica" pitchFamily="2" charset="0"/>
              </a:rPr>
              <a:t>CLIC</a:t>
            </a:r>
          </a:p>
        </p:txBody>
      </p:sp>
      <p:sp>
        <p:nvSpPr>
          <p:cNvPr id="9" name="TextBox 8">
            <a:extLst>
              <a:ext uri="{FF2B5EF4-FFF2-40B4-BE49-F238E27FC236}">
                <a16:creationId xmlns:a16="http://schemas.microsoft.com/office/drawing/2014/main" id="{6C69FD9E-5E97-9E4A-88B2-DEF6DD9BCF07}"/>
              </a:ext>
            </a:extLst>
          </p:cNvPr>
          <p:cNvSpPr txBox="1"/>
          <p:nvPr/>
        </p:nvSpPr>
        <p:spPr>
          <a:xfrm>
            <a:off x="3975651" y="1934817"/>
            <a:ext cx="1139687" cy="461665"/>
          </a:xfrm>
          <a:prstGeom prst="rect">
            <a:avLst/>
          </a:prstGeom>
          <a:noFill/>
        </p:spPr>
        <p:txBody>
          <a:bodyPr wrap="square" rtlCol="0">
            <a:spAutoFit/>
          </a:bodyPr>
          <a:lstStyle/>
          <a:p>
            <a:r>
              <a:rPr lang="en-GB" sz="2400" dirty="0">
                <a:solidFill>
                  <a:srgbClr val="C00000"/>
                </a:solidFill>
                <a:latin typeface="Helvetica" pitchFamily="2" charset="0"/>
              </a:rPr>
              <a:t>FCC</a:t>
            </a:r>
          </a:p>
        </p:txBody>
      </p:sp>
      <p:sp>
        <p:nvSpPr>
          <p:cNvPr id="10" name="TextBox 9">
            <a:extLst>
              <a:ext uri="{FF2B5EF4-FFF2-40B4-BE49-F238E27FC236}">
                <a16:creationId xmlns:a16="http://schemas.microsoft.com/office/drawing/2014/main" id="{4E9EE68D-FD93-BA4D-90E7-30E5D1CFCBDF}"/>
              </a:ext>
            </a:extLst>
          </p:cNvPr>
          <p:cNvSpPr txBox="1"/>
          <p:nvPr/>
        </p:nvSpPr>
        <p:spPr>
          <a:xfrm>
            <a:off x="3491946" y="3325305"/>
            <a:ext cx="967409" cy="461665"/>
          </a:xfrm>
          <a:prstGeom prst="rect">
            <a:avLst/>
          </a:prstGeom>
          <a:noFill/>
        </p:spPr>
        <p:txBody>
          <a:bodyPr wrap="square" rtlCol="0">
            <a:spAutoFit/>
          </a:bodyPr>
          <a:lstStyle/>
          <a:p>
            <a:r>
              <a:rPr lang="en-GB" sz="2400" dirty="0" err="1">
                <a:solidFill>
                  <a:schemeClr val="bg1"/>
                </a:solidFill>
                <a:latin typeface="Helvetica" pitchFamily="2" charset="0"/>
              </a:rPr>
              <a:t>CepC</a:t>
            </a:r>
            <a:endParaRPr lang="en-GB" sz="2400" dirty="0">
              <a:solidFill>
                <a:schemeClr val="bg1"/>
              </a:solidFill>
              <a:latin typeface="Helvetica" pitchFamily="2" charset="0"/>
            </a:endParaRPr>
          </a:p>
        </p:txBody>
      </p:sp>
      <p:sp>
        <p:nvSpPr>
          <p:cNvPr id="11" name="TextBox 10">
            <a:extLst>
              <a:ext uri="{FF2B5EF4-FFF2-40B4-BE49-F238E27FC236}">
                <a16:creationId xmlns:a16="http://schemas.microsoft.com/office/drawing/2014/main" id="{454B7BC9-D203-CC4D-8F04-9DE48511873C}"/>
              </a:ext>
            </a:extLst>
          </p:cNvPr>
          <p:cNvSpPr txBox="1"/>
          <p:nvPr/>
        </p:nvSpPr>
        <p:spPr>
          <a:xfrm>
            <a:off x="2180857" y="4996069"/>
            <a:ext cx="840640" cy="646331"/>
          </a:xfrm>
          <a:prstGeom prst="rect">
            <a:avLst/>
          </a:prstGeom>
          <a:noFill/>
        </p:spPr>
        <p:txBody>
          <a:bodyPr wrap="square" rtlCol="0">
            <a:spAutoFit/>
          </a:bodyPr>
          <a:lstStyle/>
          <a:p>
            <a:r>
              <a:rPr lang="en-GB" dirty="0">
                <a:solidFill>
                  <a:schemeClr val="bg1"/>
                </a:solidFill>
                <a:latin typeface="Helvetica" pitchFamily="2" charset="0"/>
              </a:rPr>
              <a:t>100X LEP</a:t>
            </a:r>
          </a:p>
        </p:txBody>
      </p:sp>
    </p:spTree>
    <p:extLst>
      <p:ext uri="{BB962C8B-B14F-4D97-AF65-F5344CB8AC3E}">
        <p14:creationId xmlns:p14="http://schemas.microsoft.com/office/powerpoint/2010/main" val="3821917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a:t>
            </a:r>
            <a:r>
              <a:rPr lang="en-US" baseline="30000" dirty="0" err="1"/>
              <a:t>+</a:t>
            </a:r>
            <a:r>
              <a:rPr lang="en-US" dirty="0" err="1"/>
              <a:t>e</a:t>
            </a:r>
            <a:r>
              <a:rPr lang="en-US" baseline="30000" dirty="0"/>
              <a:t>-</a:t>
            </a:r>
            <a:r>
              <a:rPr lang="en-US" dirty="0"/>
              <a:t> collider potential</a:t>
            </a:r>
            <a:endParaRPr lang="it-IT" dirty="0"/>
          </a:p>
        </p:txBody>
      </p:sp>
      <p:sp>
        <p:nvSpPr>
          <p:cNvPr id="5" name="Footer Placeholder 4"/>
          <p:cNvSpPr>
            <a:spLocks noGrp="1"/>
          </p:cNvSpPr>
          <p:nvPr>
            <p:ph type="ftr" sz="quarter" idx="11"/>
          </p:nvPr>
        </p:nvSpPr>
        <p:spPr/>
        <p:txBody>
          <a:bodyPr/>
          <a:lstStyle/>
          <a:p>
            <a:pPr>
              <a:defRPr/>
            </a:pPr>
            <a:r>
              <a:rPr lang="en-US"/>
              <a:t>Daniela Bortoletto, CepC Workshop, Oxford</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9</a:t>
            </a:fld>
            <a:endParaRPr lang="en-US" dirty="0"/>
          </a:p>
        </p:txBody>
      </p:sp>
      <p:pic>
        <p:nvPicPr>
          <p:cNvPr id="10" name="Picture 9">
            <a:extLst>
              <a:ext uri="{FF2B5EF4-FFF2-40B4-BE49-F238E27FC236}">
                <a16:creationId xmlns:a16="http://schemas.microsoft.com/office/drawing/2014/main" id="{957F1A46-16BF-0A48-BFBE-4844E5F623F9}"/>
              </a:ext>
            </a:extLst>
          </p:cNvPr>
          <p:cNvPicPr>
            <a:picLocks noChangeAspect="1"/>
          </p:cNvPicPr>
          <p:nvPr/>
        </p:nvPicPr>
        <p:blipFill>
          <a:blip r:embed="rId2"/>
          <a:stretch>
            <a:fillRect/>
          </a:stretch>
        </p:blipFill>
        <p:spPr>
          <a:xfrm>
            <a:off x="437321" y="851198"/>
            <a:ext cx="8594587" cy="5622627"/>
          </a:xfrm>
          <a:prstGeom prst="rect">
            <a:avLst/>
          </a:prstGeom>
        </p:spPr>
      </p:pic>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2643" y="4041913"/>
                <a:ext cx="11966713" cy="2614475"/>
              </a:xfrm>
              <a:solidFill>
                <a:srgbClr val="C00000"/>
              </a:solidFill>
            </p:spPr>
            <p:txBody>
              <a:bodyPr>
                <a:normAutofit fontScale="77500" lnSpcReduction="20000"/>
              </a:bodyPr>
              <a:lstStyle/>
              <a:p>
                <a:pPr>
                  <a:lnSpc>
                    <a:spcPct val="120000"/>
                  </a:lnSpc>
                </a:pPr>
                <a:r>
                  <a:rPr lang="en-US" dirty="0"/>
                  <a:t>Z pole, WW:  one-two orders of magnitude statistical precision than LEP, dominated by systematics</a:t>
                </a:r>
              </a:p>
              <a:p>
                <a:pPr>
                  <a:lnSpc>
                    <a:spcPct val="120000"/>
                  </a:lnSpc>
                </a:pPr>
                <a14:m>
                  <m:oMath xmlns:m="http://schemas.openxmlformats.org/officeDocument/2006/math">
                    <m:r>
                      <a:rPr lang="en-US" i="1" smtClean="0">
                        <a:latin typeface="Cambria Math" panose="02040503050406030204" pitchFamily="18" charset="0"/>
                      </a:rPr>
                      <m:t>𝑡</m:t>
                    </m:r>
                    <m:r>
                      <a:rPr lang="en-US" b="0" i="1" smtClean="0">
                        <a:latin typeface="Cambria Math" panose="02040503050406030204" pitchFamily="18" charset="0"/>
                      </a:rPr>
                      <m:t>𝑡</m:t>
                    </m:r>
                  </m:oMath>
                </a14:m>
                <a:r>
                  <a:rPr lang="en-US" dirty="0"/>
                  <a:t>: one order of magnitude better than LHC (mass, width, Yukawa)</a:t>
                </a:r>
              </a:p>
              <a:p>
                <a:pPr>
                  <a:lnSpc>
                    <a:spcPct val="120000"/>
                  </a:lnSpc>
                </a:pPr>
                <a:r>
                  <a:rPr lang="en-GB" dirty="0"/>
                  <a:t>With </a:t>
                </a:r>
                <a:r>
                  <a:rPr lang="en-GB" dirty="0" err="1"/>
                  <a:t>m</a:t>
                </a:r>
                <a:r>
                  <a:rPr lang="en-GB" baseline="-25000" dirty="0" err="1"/>
                  <a:t>top</a:t>
                </a:r>
                <a:r>
                  <a:rPr lang="en-GB" dirty="0"/>
                  <a:t>, </a:t>
                </a:r>
                <a:r>
                  <a:rPr lang="en-GB" dirty="0" err="1"/>
                  <a:t>m</a:t>
                </a:r>
                <a:r>
                  <a:rPr lang="en-GB" baseline="-25000" dirty="0" err="1"/>
                  <a:t>H</a:t>
                </a:r>
                <a:r>
                  <a:rPr lang="en-GB" dirty="0"/>
                  <a:t> and </a:t>
                </a:r>
                <a:r>
                  <a:rPr lang="en-GB" dirty="0" err="1"/>
                  <a:t>m</a:t>
                </a:r>
                <a:r>
                  <a:rPr lang="en-GB" baseline="-25000" dirty="0" err="1"/>
                  <a:t>W</a:t>
                </a:r>
                <a:r>
                  <a:rPr lang="en-GB" dirty="0"/>
                  <a:t> known, the standard model will be extremely constrained</a:t>
                </a:r>
              </a:p>
              <a:p>
                <a:pPr>
                  <a:lnSpc>
                    <a:spcPct val="120000"/>
                  </a:lnSpc>
                </a:pPr>
                <a:r>
                  <a:rPr lang="en-GB" dirty="0"/>
                  <a:t>Theoretical calculations need to be brought to higher orders</a:t>
                </a:r>
              </a:p>
              <a:p>
                <a:pPr>
                  <a:lnSpc>
                    <a:spcPct val="120000"/>
                  </a:lnSpc>
                </a:pPr>
                <a:r>
                  <a:rPr lang="en-GB" dirty="0"/>
                  <a:t>Discovery potential for very weakly coupled particles: dark photons, RH neutrinos</a:t>
                </a:r>
              </a:p>
              <a:p>
                <a:pPr>
                  <a:lnSpc>
                    <a:spcPct val="120000"/>
                  </a:lnSpc>
                </a:pPr>
                <a:endParaRPr lang="en-GB" dirty="0"/>
              </a:p>
              <a:p>
                <a:pPr marL="457200" lvl="1"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2643" y="4041913"/>
                <a:ext cx="11966713" cy="2614475"/>
              </a:xfrm>
              <a:blipFill>
                <a:blip r:embed="rId3"/>
                <a:stretch>
                  <a:fillRect l="-530" t="-966" b="-4348"/>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0F7EC70B-93BB-AB41-8850-DFF89C38968F}"/>
              </a:ext>
            </a:extLst>
          </p:cNvPr>
          <p:cNvSpPr txBox="1"/>
          <p:nvPr/>
        </p:nvSpPr>
        <p:spPr>
          <a:xfrm>
            <a:off x="9667461" y="1036569"/>
            <a:ext cx="1152939" cy="523220"/>
          </a:xfrm>
          <a:prstGeom prst="rect">
            <a:avLst/>
          </a:prstGeom>
          <a:noFill/>
        </p:spPr>
        <p:txBody>
          <a:bodyPr wrap="square" rtlCol="0">
            <a:spAutoFit/>
          </a:bodyPr>
          <a:lstStyle/>
          <a:p>
            <a:r>
              <a:rPr lang="en-GB" sz="2800" dirty="0">
                <a:latin typeface="Arial" panose="020B0604020202020204" pitchFamily="34" charset="0"/>
                <a:cs typeface="Arial" panose="020B0604020202020204" pitchFamily="34" charset="0"/>
              </a:rPr>
              <a:t>FCC</a:t>
            </a:r>
          </a:p>
        </p:txBody>
      </p:sp>
    </p:spTree>
    <p:extLst>
      <p:ext uri="{BB962C8B-B14F-4D97-AF65-F5344CB8AC3E}">
        <p14:creationId xmlns:p14="http://schemas.microsoft.com/office/powerpoint/2010/main" val="1779176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42058</TotalTime>
  <Words>913</Words>
  <Application>Microsoft Macintosh PowerPoint</Application>
  <PresentationFormat>Widescreen</PresentationFormat>
  <Paragraphs>155</Paragraphs>
  <Slides>18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.AppleSystemUIFont</vt:lpstr>
      <vt:lpstr>Arial</vt:lpstr>
      <vt:lpstr>Arial Rounded MT Bold</vt:lpstr>
      <vt:lpstr>Calibri</vt:lpstr>
      <vt:lpstr>Cambria Math</vt:lpstr>
      <vt:lpstr>Helvetica</vt:lpstr>
      <vt:lpstr>System Font Regular</vt:lpstr>
      <vt:lpstr>Office Theme</vt:lpstr>
      <vt:lpstr>The International Workshop on the Circular Electron Positron Collider EU EDITION 2019</vt:lpstr>
      <vt:lpstr>The completion of the Standard Model</vt:lpstr>
      <vt:lpstr>Many Open Questions Remain</vt:lpstr>
      <vt:lpstr>The answers require different experiments</vt:lpstr>
      <vt:lpstr>IMPACT of 125 GeV on Energy Frontier</vt:lpstr>
      <vt:lpstr>Advantages of e+e-</vt:lpstr>
      <vt:lpstr>The options</vt:lpstr>
      <vt:lpstr>Luminosity Comparison</vt:lpstr>
      <vt:lpstr>e+e- collider potential</vt:lpstr>
      <vt:lpstr>e+e- collider potential</vt:lpstr>
      <vt:lpstr>FCC CRD</vt:lpstr>
      <vt:lpstr>FCC-ee Schedule</vt:lpstr>
      <vt:lpstr>CepC CDR</vt:lpstr>
      <vt:lpstr>European Strategy</vt:lpstr>
      <vt:lpstr>Workshop agenda &amp; goals</vt:lpstr>
      <vt:lpstr>R&amp;D for the CepC and the FCC-ee</vt:lpstr>
      <vt:lpstr>R&amp;D for the CepC and the FCC-ee</vt:lpstr>
      <vt:lpstr>Final Comments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Daniela Bortoletto</cp:lastModifiedBy>
  <cp:revision>1271</cp:revision>
  <cp:lastPrinted>2017-07-16T15:24:44Z</cp:lastPrinted>
  <dcterms:created xsi:type="dcterms:W3CDTF">2016-09-26T17:57:50Z</dcterms:created>
  <dcterms:modified xsi:type="dcterms:W3CDTF">2019-04-14T22:34:33Z</dcterms:modified>
</cp:coreProperties>
</file>