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7F9"/>
    <a:srgbClr val="E3E3DD"/>
    <a:srgbClr val="F5A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22019D-695A-452C-9D0F-6BA70F80E8AB}" v="3" dt="2026-06-16T18:17:18.936"/>
    <p1510:client id="{BD7932A4-C464-4C81-A4F8-16509AFA3FF3}" v="285" dt="2026-06-17T04:02:58.8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4C3444-7574-5A6D-CFD6-A0C43B2910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B7B3D1-B2FD-7393-FE33-5110EE1109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E792A-CD20-4D71-A634-0A947D83C43B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31C467-5E54-4AE5-1F3D-A227A1ABF5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EED7B-5FF7-7970-F81B-B5627F8966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D9121-E687-4E26-9AAD-92118EF3FC1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579023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0A30-AA32-4B1D-8189-4096515ED71F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3A7F1-D72F-4167-B115-280E0E4185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12101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F510A-DA79-E116-88CF-90B5CB848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2E68E7-3F8E-F3C0-7E76-B4F5118216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67F7C-457A-E80F-E7DA-A940DA4F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36929-3D31-E62C-9000-B7F7A6272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A4280-7C80-BF34-E40A-1F2D8E88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532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B7333-A2DE-AF4F-1478-3DB337548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A9599-72B9-EEAF-7FF1-F46B56E213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5FF19-CCF2-2BE8-9D63-4609F87A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EBFE3-5C70-D46B-764B-BEBAAC87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FDA96-22A1-EFD7-19FC-8F0A4901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282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B9176D-2309-6D64-9497-B6515622BF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F2BA57-CA08-25C4-5835-5A6B0E7D0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962F7-5A31-4F7B-F254-BE6A3590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479FD-2519-281D-8FEA-4E3F609DE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E9BBB-A9DD-2919-FBCD-B469361D1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431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CCE54-948F-0E7D-CF70-529F6822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9083B-1BB5-F496-DCE6-B38245DCD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ABE69-281B-1216-3994-CCC9FB49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EE481-1B47-C245-C1D6-5E522006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E642F-9E74-DEDE-D305-AD2BA710D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662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8FF0-713C-6916-58EF-318D636BC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E8F5F-E647-C8C7-4021-A218AF0B9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D8AC0-3E1C-9565-99A5-882F7310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C9CA2-C5DF-1B9E-0751-87C1EF4F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04CE1-800A-27C3-58C0-59BFD741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941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3D6AD-0D0A-8230-2395-82CFACE69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DC4E2-94BE-B7A6-027A-2B2D2F637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A9B08-DF0A-9DA1-7E71-702EF7B0F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B0D10-732A-40C3-129E-A1E24BA1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5A0BE-AD64-F563-0A05-3C403ECCC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7E8DB-C43D-D1F1-40CF-F5859359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44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72B2-CE43-2677-B83E-31CA383C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06C4DC-CFC4-6F48-16C2-7D017C251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662B2-1880-5BC0-E848-DC7E983F4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9C263F-0F7E-5BA9-E2E2-8A58D2AC3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A7510E-A0E5-187A-1914-7C11BB98E7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B0627B-0190-DB50-FFE1-688B8BA4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418013-06A9-08B6-D5F0-7EA92AD6D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B39E2E-9CC4-A396-6649-D5A019CBC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648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8CD33-0C2E-1664-0123-E54B9C20C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29D7C4-CE21-A5D2-8581-533C3AEB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825FAF-441D-8812-38C8-FDA6208E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81124D-CE16-0813-F9CB-9AE6089E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899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FD4E8B-8624-4829-7416-8DA98D8C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7C2EE6-2FED-6B37-2C92-66D505DB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2D8D7-BC13-436C-5712-11DD15AD3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477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8A9C7-B60F-FECD-25DD-FA60DE31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76360-2CC8-C69C-EB44-BCBAC412F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14034B-A993-FC01-F42B-33A42BFBE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6620B-953A-F79A-A3C1-FF16A3ABB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762D6-EF5C-A7C0-6BE1-283BF078D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237AB-4BA7-66E4-A3D3-C00F78173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565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4FFA2-0FB9-687B-959A-51E74BCD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D7A342-E1E4-3B77-3E37-BBD00FFEEE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ACE2B9-93E7-D04D-3EEB-62CFBFFCD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75C16-1B3A-B58F-6556-0E8FFFABB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D99DDD-6F11-4AA4-0EE4-522E2AAF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60F18-7797-6D88-8354-6679C8012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416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E3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53CA1E-01CE-71DA-8A68-A13674B5A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90C76-FB6A-A6E5-4A87-2C7BA3302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85E5A-AB6D-D7A9-F786-ABBB7AE613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66C0EC-A443-41F1-9C59-0BB478B7EDEE}" type="datetimeFigureOut">
              <a:rPr lang="en-CA" smtClean="0"/>
              <a:t>2026-06-18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70C79-B328-A597-2038-CDEE1E63B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B18F5-0F06-C6AD-9DAE-6768F0C692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B2A45C-BC13-4AB4-85F4-AB9D221994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081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155DCC-4AFD-4919-144D-15D220D35398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027833" y="1862299"/>
                <a:ext cx="9725730" cy="2226769"/>
              </a:xfrm>
            </p:spPr>
            <p:txBody>
              <a:bodyPr anchor="ctr">
                <a:normAutofit/>
              </a:bodyPr>
              <a:lstStyle/>
              <a:p>
                <a:r>
                  <a:rPr lang="en-CA" sz="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Stability of Homogeneous minimal hypersurfaces in the Page space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5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5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  <m:sup>
                        <m:r>
                          <a:rPr lang="en-CA" sz="5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CA" sz="5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CA" sz="5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en-CA" sz="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Sasaki-Einstein manifolds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155DCC-4AFD-4919-144D-15D220D353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027833" y="1862299"/>
                <a:ext cx="9725730" cy="2226769"/>
              </a:xfrm>
              <a:blipFill>
                <a:blip r:embed="rId2"/>
                <a:stretch>
                  <a:fillRect l="-1944" t="-7923" r="-3323" b="-133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8B68E3AA-DA5F-09DA-85F3-94572B842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08" y="3640633"/>
            <a:ext cx="9725730" cy="2487212"/>
          </a:xfrm>
        </p:spPr>
        <p:txBody>
          <a:bodyPr anchor="ctr">
            <a:normAutofit/>
          </a:bodyPr>
          <a:lstStyle/>
          <a:p>
            <a:r>
              <a:rPr lang="en-CA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Natalia Gherghel MSc. Student</a:t>
            </a:r>
          </a:p>
          <a:p>
            <a:r>
              <a:rPr lang="en-CA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McMaster University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337EE0-8625-B71C-AADB-1EC0B67E115C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C21EE-BA1B-0647-4DA2-52D7C5574390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4515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F53F0-4AD1-A2E4-94EF-C863A34E6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3FB0839-1BED-2605-294C-F5147A920E43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6299AFE-FD6C-9CA5-BFFD-A1CEDBE24F99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3: Sasaki-Einstein Metric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5C593C-7184-A29E-4958-11777A16B464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78A8994-6AFE-2993-E9F8-835BB10BAC06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2F84E-083A-EA51-1241-D6CBE21B47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Einstein manifold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for any pair of coprime positive integers given that p &gt;q.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m:rPr>
                          <m:aln/>
                        </m:rP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x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CA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den>
                      </m:f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CA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CA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CA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Coordinate Symmetries: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, </m:t>
                      </m:r>
                    </m:oMath>
                  </m:oMathPara>
                </a14:m>
                <a:endParaRPr lang="en-CA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, 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d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Inhomogeneous, compact 5-dimensional Einstein space.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2F84E-083A-EA51-1241-D6CBE21B4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762" t="-18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519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5B21E-3602-E2A9-3B23-47674FA60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2E2234-ED02-75D9-8B38-701871D9A6B8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70279724-2B96-4B98-15DE-D8219D11104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6775" y="274637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92500"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CA" sz="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Section 4: </a:t>
                </a:r>
                <a:r>
                  <a:rPr lang="en-CA" sz="5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Finding the Spectrum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5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5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endParaRPr lang="en-CA" sz="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itle 1">
                <a:extLst>
                  <a:ext uri="{FF2B5EF4-FFF2-40B4-BE49-F238E27FC236}">
                    <a16:creationId xmlns:a16="http://schemas.microsoft.com/office/drawing/2014/main" id="{70279724-2B96-4B98-15DE-D8219D111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75" y="274637"/>
                <a:ext cx="10515600" cy="1325563"/>
              </a:xfrm>
              <a:prstGeom prst="rect">
                <a:avLst/>
              </a:prstGeom>
              <a:blipFill>
                <a:blip r:embed="rId2"/>
                <a:stretch>
                  <a:fillRect l="-232" b="-2522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B1EA9DB-9B40-2E8E-30FA-5C608FC43F4C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456583B-DC55-8E33-FF6B-8C095B746C9C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EAE3BB-2330-2DAE-B533-7BA5AE9776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Generally, solving the full eigenvalue spectrum on a multi-dimension surface is extremely difficult except for spheres.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Can use symmetry to separate variables.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Reduces eigenvalue problem to 1 variable Sturm-Liouville. </a:t>
                </a:r>
              </a:p>
              <a:p>
                <a:pPr lvl="1"/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sign of the eigenvalue determines the stability: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 0</m:t>
                    </m:r>
                    <m:r>
                      <a:rPr lang="en-CA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stable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0:</m:t>
                    </m:r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unstable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EAE3BB-2330-2DAE-B533-7BA5AE977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3"/>
                <a:stretch>
                  <a:fillRect l="-762" t="-18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138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A196A-6B45-C769-92FF-EC797C87A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F1BD69E-6557-80FC-381F-5B9E080079E3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40F01A-FD22-750E-40AE-F08ED223AA48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4: </a:t>
            </a:r>
            <a:r>
              <a:rPr lang="en-CA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Page Metric</a:t>
            </a:r>
            <a:endParaRPr lang="en-CA" sz="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0662AC-A20B-B85C-711B-1BC698C4C0C4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8FC8672-81BF-BB39-F18D-04267939134B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3C78CB-9360-5D72-7BD9-4F34941B43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Minimal Surface at x =0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Stability operator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−3</m:t>
                    </m:r>
                  </m:oMath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Continuous symmetries allows the usage of scalar harmonics. </a:t>
                </a:r>
              </a:p>
              <a:p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begChr m:val="{"/>
                              <m:endChr m:val="}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sup>
                      </m:sSup>
                      <m:r>
                        <a:rPr lang="en-CA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CA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ℤ</m:t>
                      </m:r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From here the eigenvalues are: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𝑆𝐵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sSup>
                            <m:sSup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</m:oMath>
                  </m:oMathPara>
                </a14:m>
                <a:endParaRPr lang="en-CA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,  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ℤ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, 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ℕ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∪</m:t>
                      </m:r>
                      <m:r>
                        <m:rPr>
                          <m:lit/>
                        </m:rP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lit/>
                        </m:rP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3C78CB-9360-5D72-7BD9-4F34941B4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762" t="-18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7096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D736F-EC2C-1BEE-68C2-FD86EF702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5C9BA8-93BA-5BEC-A5D0-49655D1A503D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9E6266D-2864-ACCB-553F-63A3BDD02F88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4: </a:t>
            </a:r>
            <a:r>
              <a:rPr lang="en-CA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Page Metric</a:t>
            </a:r>
            <a:endParaRPr lang="en-CA" sz="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F4D747A-B821-5D4C-ACBB-FAEE43C8269D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0BD95AD-C397-9E5E-0E84-18CCEEFF9A61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084594-6FD5-E1FA-393F-E69E97298A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From here the eigenvalues are: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1,0</m:t>
                              </m:r>
                            </m:e>
                          </m:d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4.61536 ,  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2,0</m:t>
                              </m:r>
                            </m:e>
                          </m:d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15.2467, 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0,1</m:t>
                              </m:r>
                            </m:e>
                          </m:d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6.42956</m:t>
                      </m:r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Since the stability operator’s eigenvalues are: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All of the eigenvalues are positive with the exception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0,0</m:t>
                        </m:r>
                      </m:sub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p>
                    </m:sSubSup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which is negative, thus proving index 1.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084594-6FD5-E1FA-393F-E69E97298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762" t="-18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602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111BA-008D-8A3B-95F5-7204656F4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CB3BA72-1C56-3070-D71A-F6893B1AE04B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724DFD8-6CC1-F920-BE2E-C7BAD85D38E0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4: </a:t>
            </a:r>
            <a:r>
              <a:rPr lang="en-CA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Sasaki-Einstein </a:t>
            </a:r>
            <a:endParaRPr lang="en-CA" sz="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6759A0-F6E6-DCCB-76BD-147E7960A771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CE31249-0C79-8EC9-150D-44689FF81D1D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D97BAA-181C-612F-A993-032A143769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minimal surface is located at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a unique negative root.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Minimal surface equation: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𝑐𝑦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stability operator is: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d>
                            <m:d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1+4</m:t>
                              </m:r>
                              <m:acc>
                                <m:accPr>
                                  <m:chr m:val="̂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̂"/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Finding the spectrum is much more difficult since the hypersurface is not totally geodesic.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D97BAA-181C-612F-A993-032A14376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762" t="-184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2965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0740D-B55E-88A2-42F5-7F6051104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8A32E00-0DAA-B4B4-5B1F-ED868FD7981D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96586D8-6AA4-674B-8E22-C8F134A3FCD7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4: </a:t>
            </a:r>
            <a:r>
              <a:rPr lang="en-CA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Sasaki-Einstein </a:t>
            </a:r>
            <a:endParaRPr lang="en-CA" sz="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9A61B6B-190A-F7CF-4561-597DB2D17E9B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25688AB-A587-8470-BE8F-F250035B1E44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92996E-224F-5F53-3E89-AFC7FF296D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To get the eigenvalue spectrum we use,</a:t>
                </a: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t-BR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sub>
                          </m:sSub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p>
                      </m:sSup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m:rPr>
                              <m:lit/>
                            </m:r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resulting stability eigenvalues are given by, </a:t>
                </a: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</m:den>
                      </m:f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sSup>
                            <m:sSup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</m:den>
                      </m:f>
                      <m:sSup>
                        <m:sSup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den>
                              </m:f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CA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CA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sub>
                                <m:sup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92996E-224F-5F53-3E89-AFC7FF296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980" t="-223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149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E3AAE-A5E4-CA9F-A16D-E6196C23C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3F5D45-CED9-E260-91CB-DA5922C36163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A5A071-0C69-1190-D0B5-B78C9A5D8BC1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4: </a:t>
            </a:r>
            <a:r>
              <a:rPr lang="en-CA" sz="5400" dirty="0">
                <a:latin typeface="Cambria Math" panose="02040503050406030204" pitchFamily="18" charset="0"/>
                <a:ea typeface="Cambria Math" panose="02040503050406030204" pitchFamily="18" charset="0"/>
              </a:rPr>
              <a:t>Sasaki-Einstein </a:t>
            </a:r>
            <a:endParaRPr lang="en-CA" sz="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984ED6-DC39-19CF-BF50-63FA3BD078E8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E8B0B44-1C07-22EA-53BE-FF16E636603B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BD0DCD-2FF5-E9AB-1B53-63329989D5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main result is that there is one negative eigenvalue that occurs when </a:t>
                </a:r>
                <a14:m>
                  <m:oMath xmlns:m="http://schemas.openxmlformats.org/officeDocument/2006/math">
                    <m:r>
                      <a:rPr lang="en-CA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CA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CA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0,0,0,0</m:t>
                        </m:r>
                      </m:e>
                    </m:d>
                  </m:oMath>
                </a14:m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rest of the eigenvalues are all proved to be positive through analytic calculations. 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conclude this to be index 1.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2BD0DCD-2FF5-E9AB-1B53-63329989D5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98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3997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F3D3C-923C-099E-CABA-210686B35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ADF30FF-3E90-34FE-B7AD-EF8821356146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0DC561-EB2C-C69F-4848-7D07683DFF2B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5: Conclusion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993F26-5B17-5DD5-D379-A225F8C7C2D8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3A1216B-E541-C16D-0ED3-06B494AFCC86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DD852-7628-9A5D-0DD2-3BA72798C6D2}"/>
              </a:ext>
            </a:extLst>
          </p:cNvPr>
          <p:cNvSpPr txBox="1">
            <a:spLocks/>
          </p:cNvSpPr>
          <p:nvPr/>
        </p:nvSpPr>
        <p:spPr>
          <a:xfrm>
            <a:off x="523875" y="1690688"/>
            <a:ext cx="11201400" cy="463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Challenge: </a:t>
            </a: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Classifying minimal hypersurfaces and determining their stability is typically very difficult.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Symmetry allowed us to reduce a multi-dimensional problem to a 1-variable algebraic one.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We derived the eigenvalue formulas, which allowed us to determine their stability.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We found exactly one negative eigen value for both the Page Metric and Sasaki-Einstein metric.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They have index 1, meaning they’re as stable as they can be in spaces with positive curvature. </a:t>
            </a:r>
          </a:p>
        </p:txBody>
      </p:sp>
    </p:spTree>
    <p:extLst>
      <p:ext uri="{BB962C8B-B14F-4D97-AF65-F5344CB8AC3E}">
        <p14:creationId xmlns:p14="http://schemas.microsoft.com/office/powerpoint/2010/main" val="318401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D7E45-3231-5B06-E639-EC4B5AF83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FF09E29-A5B3-3CF4-C003-08A94FCB50D2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DBEBD2-6A37-CFB6-5268-36BA5EF9397F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Overview: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5595E7-95E6-69C3-2B1C-89B8AF5E18C2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3522899-6EA6-F90C-FD1F-713F8ECF6B8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What is a minimal surface?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Describes how ambient spaces curvature distorts submanifolds.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CA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What is the stability operator?</a:t>
            </a:r>
            <a:endParaRPr lang="en-CA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Minimal Surfaces in Einstein Manifold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Page Metric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Sasaki-Einstein Metric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Calculating stability eigenvalues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2460EE-1686-72EA-6E06-88FE766037D3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5294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2D265-52D1-568D-1E02-29A7692D8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7271C8-4832-17A4-0011-32538D61C4B3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519C09-6C56-A1E6-8FE9-231D3A3F718A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Curvature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70486A-0C59-FA58-1410-D56E1A9930DF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Geometry of the Universe">
            <a:extLst>
              <a:ext uri="{FF2B5EF4-FFF2-40B4-BE49-F238E27FC236}">
                <a16:creationId xmlns:a16="http://schemas.microsoft.com/office/drawing/2014/main" id="{A9A180F9-3852-906F-3D61-57F6505B3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90" y="1878013"/>
            <a:ext cx="11042135" cy="371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6C45FA-8D53-561A-0619-825B85484821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66C3B-43B2-A3DD-EAF2-AFE4C4A85079}"/>
              </a:ext>
            </a:extLst>
          </p:cNvPr>
          <p:cNvSpPr txBox="1"/>
          <p:nvPr/>
        </p:nvSpPr>
        <p:spPr>
          <a:xfrm>
            <a:off x="1010653" y="5815388"/>
            <a:ext cx="103717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ASA / WMAP Science Team. (2003). </a:t>
            </a:r>
            <a:r>
              <a:rPr lang="en-CA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Three possible geometries of the universe: Positive, negative, and flat curvature</a:t>
            </a:r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 [Digital image]. Retrieved from NASA Wilkinson Microwave Anisotropy Probe educational resources.</a:t>
            </a:r>
          </a:p>
        </p:txBody>
      </p:sp>
    </p:spTree>
    <p:extLst>
      <p:ext uri="{BB962C8B-B14F-4D97-AF65-F5344CB8AC3E}">
        <p14:creationId xmlns:p14="http://schemas.microsoft.com/office/powerpoint/2010/main" val="365447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2B34C-6F2B-E8A6-AB1E-82E9D9C94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9C8F75-0023-026C-6D3A-9A268C3914BD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966A73B-A4DF-012E-A5AD-CFCA092075AF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Intrinsic vs Extrinsic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2B63BB3-AA18-2D09-6CC5-BE122B7FE49B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74845E9-CBF7-CFEB-8862-D1C8DA109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22528"/>
            <a:ext cx="2708015" cy="2368570"/>
          </a:xfrm>
          <a:prstGeom prst="rect">
            <a:avLst/>
          </a:prstGeom>
        </p:spPr>
      </p:pic>
      <p:pic>
        <p:nvPicPr>
          <p:cNvPr id="7" name="Picture 6" descr="11.6: Cylinders and Quadric Surfaces - Mathematics LibreTexts">
            <a:extLst>
              <a:ext uri="{FF2B5EF4-FFF2-40B4-BE49-F238E27FC236}">
                <a16:creationId xmlns:a16="http://schemas.microsoft.com/office/drawing/2014/main" id="{9A0D6B01-26FC-6A38-D4B8-258484A8B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5" y="1878013"/>
            <a:ext cx="2656573" cy="365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3DB3C5C-62ED-5ADA-1BC3-0A5542434182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58FF18-C4A9-ABE0-203A-E777775B7B08}"/>
              </a:ext>
            </a:extLst>
          </p:cNvPr>
          <p:cNvSpPr txBox="1"/>
          <p:nvPr/>
        </p:nvSpPr>
        <p:spPr>
          <a:xfrm>
            <a:off x="1075323" y="5584826"/>
            <a:ext cx="265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Strang, G., &amp; Herman, E. (2016). </a:t>
            </a:r>
            <a:r>
              <a:rPr lang="en-CA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Calculus Volume 3</a:t>
            </a:r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. OpenStax.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E7C987-ABBB-F0F1-3D8B-1CCC67CCABF9}"/>
              </a:ext>
            </a:extLst>
          </p:cNvPr>
          <p:cNvSpPr txBox="1"/>
          <p:nvPr/>
        </p:nvSpPr>
        <p:spPr>
          <a:xfrm>
            <a:off x="6124575" y="5800269"/>
            <a:ext cx="2778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Geek3. (2009). </a:t>
            </a:r>
            <a:r>
              <a:rPr lang="en-CA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Sphere wireframe </a:t>
            </a:r>
            <a:endParaRPr lang="en-CA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9A1193-46BB-DFF8-C467-73D09B849214}"/>
              </a:ext>
            </a:extLst>
          </p:cNvPr>
          <p:cNvSpPr txBox="1"/>
          <p:nvPr/>
        </p:nvSpPr>
        <p:spPr>
          <a:xfrm>
            <a:off x="3523348" y="2921982"/>
            <a:ext cx="22678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Intrinsically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Extrinsically curved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7C42C3-B5AD-689B-8A12-53F7B17098F0}"/>
              </a:ext>
            </a:extLst>
          </p:cNvPr>
          <p:cNvSpPr txBox="1"/>
          <p:nvPr/>
        </p:nvSpPr>
        <p:spPr>
          <a:xfrm>
            <a:off x="9130719" y="2921982"/>
            <a:ext cx="22678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Intrinsically curved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Extrinsically curved</a:t>
            </a:r>
          </a:p>
        </p:txBody>
      </p:sp>
    </p:spTree>
    <p:extLst>
      <p:ext uri="{BB962C8B-B14F-4D97-AF65-F5344CB8AC3E}">
        <p14:creationId xmlns:p14="http://schemas.microsoft.com/office/powerpoint/2010/main" val="189479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FDECA-3E4A-6B64-BE5B-30762F1BE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58CECD-965D-F55F-B892-A6CDF919D22F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828828F-003A-73DB-5A64-4438DA488082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Hypersurfaces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9F359A-E636-E2AC-A0B3-C7E01824D8DC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C0690543-5D13-E695-31B3-5B7CD288B3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862" y="1692275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Hypersurface: submanifold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of one dimensions less than the ambient space.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adapted coordinate system (</a:t>
                </a: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the level set y = constant. </a:t>
                </a:r>
              </a:p>
              <a:p>
                <a:pPr lvl="1" algn="l"/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d>
                        <m:d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𝑑𝑦</m:t>
                          </m:r>
                        </m:e>
                      </m:d>
                      <m:d>
                        <m:d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CA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p>
                          </m:s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𝑑𝑦</m:t>
                          </m:r>
                        </m:e>
                      </m:d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the induced metric, </a:t>
                </a: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scale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factor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4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CA" sz="24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sup>
                    </m:sSup>
                  </m:oMath>
                </a14:m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the shift vector.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Geometry induced on a hypersurface simplifies to 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CA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p>
                      </m:sSup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C0690543-5D13-E695-31B3-5B7CD288B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862" y="1692275"/>
                <a:ext cx="10515600" cy="4351338"/>
              </a:xfrm>
              <a:prstGeom prst="rect">
                <a:avLst/>
              </a:prstGeom>
              <a:blipFill>
                <a:blip r:embed="rId2"/>
                <a:stretch>
                  <a:fillRect l="-1043" t="-2525" b="-378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15CEB44-D9CB-BC3C-FD48-26E014740063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0525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D17A9-C9ED-F2A3-3ADD-9D8AD91C7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B47077-61EC-1E25-9BA3-A049FA3DFC85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87FA986-C08B-94B1-4EE5-61501F19B904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Mean Curvature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73AC924-9AE1-7EBC-86A7-93045392624D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1087226A-58A0-35F8-D28B-ECF8FD5A8F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2275"/>
                <a:ext cx="11201400" cy="42894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Extrinsic Curvature: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Mean Trace Curvature: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This is adding up all the diagonal components of the extrinsic curvature</a:t>
                </a:r>
              </a:p>
              <a:p>
                <a:pPr algn="l"/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</m:sSub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p>
                      </m:sSup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CA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means that the first derivative of the area function is zero which represents a minimal surface. </a:t>
                </a:r>
              </a:p>
            </p:txBody>
          </p:sp>
        </mc:Choice>
        <mc:Fallback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1087226A-58A0-35F8-D28B-ECF8FD5A8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2275"/>
                <a:ext cx="11201400" cy="4289425"/>
              </a:xfrm>
              <a:prstGeom prst="rect">
                <a:avLst/>
              </a:prstGeom>
              <a:blipFill>
                <a:blip r:embed="rId2"/>
                <a:stretch>
                  <a:fillRect l="-980" t="-2560" b="-455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7133F4B-3176-94C3-7BE5-76C81895532C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3203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06B07-A03B-F7F9-A9AC-A253A0EA4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DD83FE-E73F-2F4A-1CD2-146CE2F6F23A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5B4713-1AB7-3346-40B1-C5FC83CC4F36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Minimal Surface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7BEE67-E2E6-1F64-C396-D3CAF7AE676A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180FB3C8-E216-18F4-1358-0174F32472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2275"/>
                <a:ext cx="4838700" cy="42894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Minimal surfaces are critical points of the area function:</a:t>
                </a: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𝐴𝑟𝑒</m:t>
                      </m:r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</m:sSub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CA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sub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det</m:t>
                              </m:r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rad>
                        </m:e>
                      </m:nary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l"/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180FB3C8-E216-18F4-1358-0174F3247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2275"/>
                <a:ext cx="4838700" cy="4289425"/>
              </a:xfrm>
              <a:prstGeom prst="rect">
                <a:avLst/>
              </a:prstGeom>
              <a:blipFill>
                <a:blip r:embed="rId2"/>
                <a:stretch>
                  <a:fillRect l="-22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4F1F248-276B-AC29-09C9-F09038D6FB87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</a:p>
        </p:txBody>
      </p:sp>
      <p:pic>
        <p:nvPicPr>
          <p:cNvPr id="6" name="Picture 5" descr="Stability of the thin shell from traversable Schwarzschild ...">
            <a:extLst>
              <a:ext uri="{FF2B5EF4-FFF2-40B4-BE49-F238E27FC236}">
                <a16:creationId xmlns:a16="http://schemas.microsoft.com/office/drawing/2014/main" id="{84FAD9C6-EA3C-A428-43C9-745173740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907" y="1878013"/>
            <a:ext cx="4063667" cy="36968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FBE995-3BED-CC21-410D-24090670DD71}"/>
              </a:ext>
            </a:extLst>
          </p:cNvPr>
          <p:cNvSpPr txBox="1"/>
          <p:nvPr/>
        </p:nvSpPr>
        <p:spPr>
          <a:xfrm>
            <a:off x="1171074" y="5678905"/>
            <a:ext cx="9849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Liempi</a:t>
            </a:r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, L., Orellana, F., &amp; Cataldo, M. (2024). Stability of the thin shell from traversable Schwarzschild-like wormholes. </a:t>
            </a:r>
            <a:r>
              <a:rPr lang="en-CA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The European Physical Journal C</a:t>
            </a:r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CA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84</a:t>
            </a:r>
            <a:r>
              <a:rPr lang="en-CA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(12), Article 1302. doi.org</a:t>
            </a:r>
          </a:p>
          <a:p>
            <a:pPr algn="ctr"/>
            <a:endParaRPr lang="en-CA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5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8815D-9C27-A5CC-7B0B-E00063F6A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C2C818D-D8FD-392F-9160-BDAF898F9EE9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955948E-308D-4DF0-92CC-954C7BCA3CE2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1: Stability Operator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BA932D-131E-7F9C-E653-5A257B83B631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C672D1-82AA-CBE6-01F3-79767F6E8EC4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DE7C8E-52F8-CB17-437D-FD106519D8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sz="2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Tracks how the entire surface area changes if the surface is infinitesimally deformed outwards.</a:t>
                </a: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CA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pt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≔−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t-B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  <m:r>
                            <a:rPr lang="en-CA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CA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pt-B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Ric</m:t>
                          </m:r>
                          <m:d>
                            <m:dPr>
                              <m:ctrlPr>
                                <a:rPr lang="pt-B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pt-B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Tr</m:t>
                          </m:r>
                          <m:d>
                            <m:dPr>
                              <m:ctrlPr>
                                <a:rPr lang="pt-B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t-B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pt-B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CA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 is the unit normal pointing outwards, and the deformation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sSup>
                      <m:sSup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C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endParaRPr lang="en-CA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CA" sz="2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Morse Index: </a:t>
                </a:r>
                <a:r>
                  <a:rPr lang="en-CA" sz="2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Total number of independent ways a minimal surface can be deformed to decrease the total surface area.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Index 0: Stable 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Index 1: One unstable direction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Index larger than 1: Multiple unstable directions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DE7C8E-52F8-CB17-437D-FD106519D8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871" t="-210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0331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9FD80-06E4-E6EF-F30C-EC735DE5B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07640B-715C-C1CE-D032-5DAA35E457F3}"/>
              </a:ext>
            </a:extLst>
          </p:cNvPr>
          <p:cNvSpPr/>
          <p:nvPr/>
        </p:nvSpPr>
        <p:spPr>
          <a:xfrm>
            <a:off x="523875" y="542925"/>
            <a:ext cx="11201400" cy="5781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1D5BC0D-762A-E535-D621-3BD78299D2D0}"/>
              </a:ext>
            </a:extLst>
          </p:cNvPr>
          <p:cNvSpPr txBox="1">
            <a:spLocks/>
          </p:cNvSpPr>
          <p:nvPr/>
        </p:nvSpPr>
        <p:spPr>
          <a:xfrm>
            <a:off x="866775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000" dirty="0">
                <a:latin typeface="Cambria Math" panose="02040503050406030204" pitchFamily="18" charset="0"/>
                <a:ea typeface="Cambria Math" panose="02040503050406030204" pitchFamily="18" charset="0"/>
              </a:rPr>
              <a:t>Section 2: Page Metric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F80C5E-2AEB-4ED6-401D-6C5BBBCACEC4}"/>
              </a:ext>
            </a:extLst>
          </p:cNvPr>
          <p:cNvCxnSpPr>
            <a:cxnSpLocks/>
          </p:cNvCxnSpPr>
          <p:nvPr/>
        </p:nvCxnSpPr>
        <p:spPr>
          <a:xfrm flipV="1">
            <a:off x="1809750" y="1600200"/>
            <a:ext cx="850582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D841E3A-CC56-C89E-7014-FF65C6068D84}"/>
              </a:ext>
            </a:extLst>
          </p:cNvPr>
          <p:cNvSpPr txBox="1"/>
          <p:nvPr/>
        </p:nvSpPr>
        <p:spPr>
          <a:xfrm>
            <a:off x="5634037" y="6477000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BE8E8-910D-9F77-FF5C-986156076F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Einstein space meaning the Ricci Tensor is proportional to the metric  </a:t>
                </a: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den>
                          </m:f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sSup>
                            <m:sSup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p>
                            <m:sSup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n-CA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CA" sz="280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CA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  <m: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CA" sz="28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e>
                                    <m:sup>
                                      <m:r>
                                        <a:rPr lang="en-CA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  <m:r>
                                <a:rPr lang="en-CA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CA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Coordinate Ranges and Identifications:</a:t>
                </a:r>
              </a:p>
              <a:p>
                <a:pPr/>
                <a:br>
                  <a:rPr lang="en-CA" sz="28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−1,1</m:t>
                          </m:r>
                        </m:e>
                      </m:d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CA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d>
                        <m:dPr>
                          <m:ctrlP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CA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CA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First inhomogeneous, compact Einstein space in 4D.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BE8E8-910D-9F77-FF5C-986156076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690688"/>
                <a:ext cx="11201400" cy="4633912"/>
              </a:xfrm>
              <a:prstGeom prst="rect">
                <a:avLst/>
              </a:prstGeom>
              <a:blipFill>
                <a:blip r:embed="rId2"/>
                <a:stretch>
                  <a:fillRect l="-653" t="-289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426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1eccad7-a14a-4301-851b-94daaba8f7e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9E5A0FB45C984D9F3A238A7E0C7B45" ma:contentTypeVersion="15" ma:contentTypeDescription="Create a new document." ma:contentTypeScope="" ma:versionID="514f7c036b1b3fcd4539e8929d98b792">
  <xsd:schema xmlns:xsd="http://www.w3.org/2001/XMLSchema" xmlns:xs="http://www.w3.org/2001/XMLSchema" xmlns:p="http://schemas.microsoft.com/office/2006/metadata/properties" xmlns:ns3="41eccad7-a14a-4301-851b-94daaba8f7e6" xmlns:ns4="fb2ef9a4-0784-4102-8232-8e14c022ed9b" targetNamespace="http://schemas.microsoft.com/office/2006/metadata/properties" ma:root="true" ma:fieldsID="0c85598eea3cb1401b7c69f194869add" ns3:_="" ns4:_="">
    <xsd:import namespace="41eccad7-a14a-4301-851b-94daaba8f7e6"/>
    <xsd:import namespace="fb2ef9a4-0784-4102-8232-8e14c022ed9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eccad7-a14a-4301-851b-94daaba8f7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2ef9a4-0784-4102-8232-8e14c022ed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EE0F2F-A9D7-4C2D-AC9D-CAFBFA5C53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1A3515-1DBE-4585-AC11-E03D056D6B5E}">
  <ds:schemaRefs>
    <ds:schemaRef ds:uri="http://schemas.microsoft.com/office/2006/metadata/properties"/>
    <ds:schemaRef ds:uri="fb2ef9a4-0784-4102-8232-8e14c022ed9b"/>
    <ds:schemaRef ds:uri="http://schemas.microsoft.com/office/infopath/2007/PartnerControls"/>
    <ds:schemaRef ds:uri="http://purl.org/dc/dcmitype/"/>
    <ds:schemaRef ds:uri="41eccad7-a14a-4301-851b-94daaba8f7e6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9580DA5-9AB4-4B2C-934B-FADF8D608B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eccad7-a14a-4301-851b-94daaba8f7e6"/>
    <ds:schemaRef ds:uri="fb2ef9a4-0784-4102-8232-8e14c022ed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2678</TotalTime>
  <Words>959</Words>
  <Application>Microsoft Office PowerPoint</Application>
  <PresentationFormat>Widescreen</PresentationFormat>
  <Paragraphs>159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Cambria Math</vt:lpstr>
      <vt:lpstr>Office Theme</vt:lpstr>
      <vt:lpstr>Stability of Homogeneous minimal hypersurfaces in the Page space and Y^(p,q)Sasaki-Einstein manifolds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Natalia Gherghel</dc:creator>
  <cp:lastModifiedBy>Natalia Gherghel</cp:lastModifiedBy>
  <cp:revision>12</cp:revision>
  <dcterms:created xsi:type="dcterms:W3CDTF">2026-06-14T14:24:17Z</dcterms:created>
  <dcterms:modified xsi:type="dcterms:W3CDTF">2026-06-19T02:54:36Z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0x010100BF9E5A0FB45C984D9F3A238A7E0C7B45</vt:lpwstr>
  </property>
</Properties>
</file>