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7" r:id="rId2"/>
    <p:sldId id="277" r:id="rId3"/>
    <p:sldId id="281" r:id="rId4"/>
    <p:sldId id="283" r:id="rId5"/>
    <p:sldId id="289" r:id="rId6"/>
    <p:sldId id="295" r:id="rId7"/>
    <p:sldId id="288" r:id="rId8"/>
    <p:sldId id="259" r:id="rId9"/>
    <p:sldId id="284" r:id="rId10"/>
    <p:sldId id="265" r:id="rId11"/>
    <p:sldId id="266" r:id="rId12"/>
    <p:sldId id="267" r:id="rId13"/>
    <p:sldId id="268" r:id="rId14"/>
    <p:sldId id="269" r:id="rId15"/>
    <p:sldId id="270" r:id="rId16"/>
    <p:sldId id="275" r:id="rId17"/>
    <p:sldId id="276" r:id="rId18"/>
    <p:sldId id="280" r:id="rId19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680C0-E042-4081-9068-A427E87D6E6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36CE6-82A8-45E9-AEAF-A2FC18BE0A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590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6F09A-A2C9-4862-B324-6FE230B84C05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4183A1-2EB9-49A8-A94A-1B7BC0022A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367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ECC5DE8C-F3F9-477F-8E41-A05C45BAC36E}" type="slidenum">
              <a:rPr lang="en-GB" altLang="en-US">
                <a:solidFill>
                  <a:prstClr val="black"/>
                </a:solidFill>
                <a:latin typeface="Times New Roman" pitchFamily="18" charset="0"/>
              </a:rPr>
              <a:pPr eaLnBrk="1" hangingPunct="1"/>
              <a:t>1</a:t>
            </a:fld>
            <a:endParaRPr lang="en-GB" altLang="en-US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Does everyone agree that</a:t>
            </a:r>
            <a:r>
              <a:rPr lang="en-GB" baseline="0" dirty="0" smtClean="0"/>
              <a:t> “assertive” is a positive word?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183A1-2EB9-49A8-A94A-1B7BC0022A6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441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 about whether you are comfortable with being CALLED “assertive” </a:t>
            </a:r>
            <a:r>
              <a:rPr lang="en-GB" b="1" dirty="0" smtClean="0"/>
              <a:t>BUT</a:t>
            </a:r>
            <a:r>
              <a:rPr lang="en-GB" dirty="0" smtClean="0"/>
              <a:t> if you are comfortable with BEING assertive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183A1-2EB9-49A8-A94A-1B7BC0022A6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833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can feel…..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183A1-2EB9-49A8-A94A-1B7BC0022A6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066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 important things</a:t>
            </a:r>
          </a:p>
          <a:p>
            <a:pPr marL="228600" indent="-228600">
              <a:buAutoNum type="arabicParenR"/>
            </a:pPr>
            <a:r>
              <a:rPr lang="en-GB" baseline="0" dirty="0" smtClean="0"/>
              <a:t>There is always another party (</a:t>
            </a:r>
            <a:r>
              <a:rPr lang="en-GB" baseline="0" dirty="0" err="1" smtClean="0"/>
              <a:t>ies</a:t>
            </a:r>
            <a:r>
              <a:rPr lang="en-GB" baseline="0" dirty="0" smtClean="0"/>
              <a:t>) in each situation that we have to take into consideration</a:t>
            </a:r>
          </a:p>
          <a:p>
            <a:pPr marL="228600" indent="-228600">
              <a:buAutoNum type="arabicParenR"/>
            </a:pPr>
            <a:r>
              <a:rPr lang="en-GB" baseline="0" dirty="0" smtClean="0"/>
              <a:t>BUT – that does not necessarily make their perception of the situation correct…..you may have told them something that is true but they don’t want to hear………………..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183A1-2EB9-49A8-A94A-1B7BC0022A6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455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Assertiveness</a:t>
            </a:r>
            <a:r>
              <a:rPr lang="en-GB" baseline="0" dirty="0" smtClean="0"/>
              <a:t> performs 2 functions:</a:t>
            </a:r>
          </a:p>
          <a:p>
            <a:pPr marL="228600" indent="-228600">
              <a:buAutoNum type="arabicParenR"/>
            </a:pPr>
            <a:r>
              <a:rPr lang="en-GB" baseline="0" dirty="0" smtClean="0"/>
              <a:t>Helps US to express ourselves and needs</a:t>
            </a:r>
          </a:p>
          <a:p>
            <a:pPr marL="228600" indent="-228600">
              <a:buAutoNum type="arabicParenR"/>
            </a:pPr>
            <a:r>
              <a:rPr lang="en-GB" baseline="0" dirty="0" smtClean="0"/>
              <a:t>Helps others to understand those needs</a:t>
            </a:r>
          </a:p>
          <a:p>
            <a:pPr marL="0" indent="0">
              <a:buNone/>
            </a:pPr>
            <a:r>
              <a:rPr lang="en-GB" baseline="0" dirty="0" smtClean="0"/>
              <a:t>Ultimately we have to choose which is most important to us – how we feel or how others perceive us. Can be tricky, but another person’s perception is not always correct and we don’t </a:t>
            </a:r>
            <a:r>
              <a:rPr lang="en-GB" baseline="0" dirty="0" err="1" smtClean="0"/>
              <a:t>nec</a:t>
            </a:r>
            <a:r>
              <a:rPr lang="en-GB" baseline="0" dirty="0" smtClean="0"/>
              <a:t>. have to abide by their rules….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183A1-2EB9-49A8-A94A-1B7BC0022A6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000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comes with practice &amp; your relationship with assertiveness</a:t>
            </a:r>
            <a:r>
              <a:rPr lang="en-GB" baseline="0" dirty="0" smtClean="0"/>
              <a:t> may change and ebb and flow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183A1-2EB9-49A8-A94A-1B7BC0022A6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89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816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64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04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2861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250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652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921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03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6174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838"/>
            <a:ext cx="9144000" cy="67049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340768"/>
            <a:ext cx="9144000" cy="5517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8600" y="1219200"/>
            <a:ext cx="8686800" cy="1143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405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519"/>
            <a:ext cx="9144000" cy="67049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340768"/>
            <a:ext cx="9144000" cy="5517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716" y="2096964"/>
            <a:ext cx="8552184" cy="4570536"/>
          </a:xfrm>
        </p:spPr>
        <p:txBody>
          <a:bodyPr/>
          <a:lstStyle>
            <a:lvl1pPr>
              <a:defRPr sz="2800">
                <a:latin typeface="FoundrySterling-Medium" pitchFamily="2" charset="0"/>
              </a:defRPr>
            </a:lvl1pPr>
            <a:lvl2pPr marL="901700" indent="-444500">
              <a:defRPr sz="2400">
                <a:latin typeface="FoundrySterling-Book" pitchFamily="2" charset="0"/>
              </a:defRPr>
            </a:lvl2pPr>
            <a:lvl3pPr>
              <a:defRPr>
                <a:latin typeface="FoundrySterling-Book" pitchFamily="2" charset="0"/>
              </a:defRPr>
            </a:lvl3pPr>
            <a:lvl4pPr>
              <a:defRPr>
                <a:latin typeface="FoundrySterling-Book" pitchFamily="2" charset="0"/>
              </a:defRPr>
            </a:lvl4pPr>
            <a:lvl5pPr>
              <a:defRPr>
                <a:latin typeface="FoundrySterling-Book" pitchFamily="2" charset="0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79400" y="1422400"/>
            <a:ext cx="8699500" cy="5461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7433737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14300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 descr="Untitled-8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260649"/>
            <a:ext cx="2454533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797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519"/>
            <a:ext cx="9144000" cy="67049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340768"/>
            <a:ext cx="9144000" cy="5517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716" y="2096964"/>
            <a:ext cx="8552184" cy="4570536"/>
          </a:xfrm>
        </p:spPr>
        <p:txBody>
          <a:bodyPr/>
          <a:lstStyle>
            <a:lvl1pPr>
              <a:defRPr sz="2800">
                <a:latin typeface="FoundrySterling-Medium" pitchFamily="2" charset="0"/>
              </a:defRPr>
            </a:lvl1pPr>
            <a:lvl2pPr marL="901700" indent="-444500">
              <a:defRPr sz="2400">
                <a:latin typeface="FoundrySterling-Book" pitchFamily="2" charset="0"/>
              </a:defRPr>
            </a:lvl2pPr>
            <a:lvl3pPr>
              <a:defRPr>
                <a:latin typeface="FoundrySterling-Book" pitchFamily="2" charset="0"/>
              </a:defRPr>
            </a:lvl3pPr>
            <a:lvl4pPr>
              <a:defRPr>
                <a:latin typeface="FoundrySterling-Book" pitchFamily="2" charset="0"/>
              </a:defRPr>
            </a:lvl4pPr>
            <a:lvl5pPr>
              <a:defRPr>
                <a:latin typeface="FoundrySterling-Book" pitchFamily="2" charset="0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79400" y="1422400"/>
            <a:ext cx="8699500" cy="5461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0136691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519"/>
            <a:ext cx="9144000" cy="67049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340768"/>
            <a:ext cx="9144000" cy="5517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716" y="2096964"/>
            <a:ext cx="8552184" cy="4570536"/>
          </a:xfrm>
        </p:spPr>
        <p:txBody>
          <a:bodyPr/>
          <a:lstStyle>
            <a:lvl1pPr>
              <a:defRPr sz="2800">
                <a:latin typeface="FoundrySterling-Medium" pitchFamily="2" charset="0"/>
              </a:defRPr>
            </a:lvl1pPr>
            <a:lvl2pPr marL="901700" indent="-444500">
              <a:defRPr sz="2400">
                <a:latin typeface="FoundrySterling-Book" pitchFamily="2" charset="0"/>
              </a:defRPr>
            </a:lvl2pPr>
            <a:lvl3pPr>
              <a:defRPr>
                <a:latin typeface="FoundrySterling-Book" pitchFamily="2" charset="0"/>
              </a:defRPr>
            </a:lvl3pPr>
            <a:lvl4pPr>
              <a:defRPr>
                <a:latin typeface="FoundrySterling-Book" pitchFamily="2" charset="0"/>
              </a:defRPr>
            </a:lvl4pPr>
            <a:lvl5pPr>
              <a:defRPr>
                <a:latin typeface="FoundrySterling-Book" pitchFamily="2" charset="0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79400" y="1422400"/>
            <a:ext cx="8699500" cy="5461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9414729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519"/>
            <a:ext cx="9144000" cy="67049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340768"/>
            <a:ext cx="9144000" cy="5517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716" y="2096964"/>
            <a:ext cx="8552184" cy="4570536"/>
          </a:xfrm>
        </p:spPr>
        <p:txBody>
          <a:bodyPr/>
          <a:lstStyle>
            <a:lvl1pPr>
              <a:defRPr sz="2800">
                <a:latin typeface="FoundrySterling-Medium" pitchFamily="2" charset="0"/>
              </a:defRPr>
            </a:lvl1pPr>
            <a:lvl2pPr marL="901700" indent="-444500">
              <a:defRPr sz="2400">
                <a:latin typeface="FoundrySterling-Book" pitchFamily="2" charset="0"/>
              </a:defRPr>
            </a:lvl2pPr>
            <a:lvl3pPr>
              <a:defRPr>
                <a:latin typeface="FoundrySterling-Book" pitchFamily="2" charset="0"/>
              </a:defRPr>
            </a:lvl3pPr>
            <a:lvl4pPr>
              <a:defRPr>
                <a:latin typeface="FoundrySterling-Book" pitchFamily="2" charset="0"/>
              </a:defRPr>
            </a:lvl4pPr>
            <a:lvl5pPr>
              <a:defRPr>
                <a:latin typeface="FoundrySterling-Book" pitchFamily="2" charset="0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79400" y="1422400"/>
            <a:ext cx="8699500" cy="546100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3747522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838"/>
            <a:ext cx="9144000" cy="67049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340768"/>
            <a:ext cx="9144000" cy="5517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8600" y="1219200"/>
            <a:ext cx="8686800" cy="1143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155427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838"/>
            <a:ext cx="9144000" cy="67049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340768"/>
            <a:ext cx="9144000" cy="5517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8600" y="1219200"/>
            <a:ext cx="86868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670949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838"/>
            <a:ext cx="9144000" cy="67049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340768"/>
            <a:ext cx="9144000" cy="5517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8600" y="1219200"/>
            <a:ext cx="8686800" cy="1143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389640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838"/>
            <a:ext cx="9144000" cy="67049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340768"/>
            <a:ext cx="9144000" cy="5517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8600" y="1219200"/>
            <a:ext cx="8686800" cy="1143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96843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838"/>
            <a:ext cx="9144000" cy="670496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340768"/>
            <a:ext cx="9144000" cy="5517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28600" y="1219200"/>
            <a:ext cx="8686800" cy="1143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974197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14300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Purpl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2454534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60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14300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Gree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2448272" cy="114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22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9" descr="Brow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1282" y="260648"/>
            <a:ext cx="2454534" cy="1152128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14300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4504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14300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pic>
        <p:nvPicPr>
          <p:cNvPr id="9" name="Picture 8" descr="Pink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2448272" cy="114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067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14300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512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14300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303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523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6269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1B637-5B23-40E9-9264-8491D677B62D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14/03/2019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09E33-BB79-4EC2-9A74-AD471A475F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Untitled-8.jpg"/>
          <p:cNvPicPr>
            <a:picLocks noChangeAspect="1"/>
          </p:cNvPicPr>
          <p:nvPr/>
        </p:nvPicPr>
        <p:blipFill>
          <a:blip r:embed="rId29" cstate="print"/>
          <a:stretch>
            <a:fillRect/>
          </a:stretch>
        </p:blipFill>
        <p:spPr>
          <a:xfrm>
            <a:off x="467544" y="260649"/>
            <a:ext cx="2454533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33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henwomenwinpodcast.com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2420888"/>
            <a:ext cx="8424935" cy="1728192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en-GB" sz="4800" b="1" dirty="0" smtClean="0">
                <a:solidFill>
                  <a:srgbClr val="002060"/>
                </a:solidFill>
                <a:ea typeface="Calibri"/>
                <a:cs typeface="Times New Roman"/>
              </a:rPr>
              <a:t>Asserting Ourselves</a:t>
            </a:r>
            <a:r>
              <a:rPr lang="en-GB" sz="2900" dirty="0">
                <a:solidFill>
                  <a:srgbClr val="002060"/>
                </a:solidFill>
              </a:rPr>
              <a:t/>
            </a:r>
            <a:br>
              <a:rPr lang="en-GB" sz="2900" dirty="0">
                <a:solidFill>
                  <a:srgbClr val="002060"/>
                </a:solidFill>
              </a:rPr>
            </a:br>
            <a:r>
              <a:rPr lang="en-GB" altLang="en-US" sz="2800" dirty="0" smtClean="0">
                <a:solidFill>
                  <a:srgbClr val="002060"/>
                </a:solidFill>
              </a:rPr>
              <a:t>Damilola Odimayo</a:t>
            </a:r>
            <a:r>
              <a:rPr lang="en-GB" altLang="en-US" sz="2800" dirty="0">
                <a:solidFill>
                  <a:srgbClr val="002060"/>
                </a:solidFill>
              </a:rPr>
              <a:t> </a:t>
            </a:r>
            <a:r>
              <a:rPr lang="en-GB" altLang="en-US" sz="2800" dirty="0" smtClean="0">
                <a:solidFill>
                  <a:srgbClr val="002060"/>
                </a:solidFill>
              </a:rPr>
              <a:t/>
            </a:r>
            <a:br>
              <a:rPr lang="en-GB" altLang="en-US" sz="2800" dirty="0" smtClean="0">
                <a:solidFill>
                  <a:srgbClr val="002060"/>
                </a:solidFill>
              </a:rPr>
            </a:br>
            <a:r>
              <a:rPr lang="en-GB" altLang="en-US" sz="2800" dirty="0" smtClean="0">
                <a:solidFill>
                  <a:srgbClr val="002060"/>
                </a:solidFill>
              </a:rPr>
              <a:t>Careers Adviser – Oxford University</a:t>
            </a:r>
          </a:p>
        </p:txBody>
      </p:sp>
    </p:spTree>
    <p:extLst>
      <p:ext uri="{BB962C8B-B14F-4D97-AF65-F5344CB8AC3E}">
        <p14:creationId xmlns:p14="http://schemas.microsoft.com/office/powerpoint/2010/main" val="387456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896" y="332656"/>
            <a:ext cx="4896544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Share examples of assertive behaviour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In pairs/threes, spend </a:t>
            </a:r>
            <a:r>
              <a:rPr lang="en-GB" dirty="0">
                <a:solidFill>
                  <a:srgbClr val="002060"/>
                </a:solidFill>
              </a:rPr>
              <a:t>5</a:t>
            </a:r>
            <a:r>
              <a:rPr lang="en-GB" dirty="0" smtClean="0">
                <a:solidFill>
                  <a:srgbClr val="002060"/>
                </a:solidFill>
              </a:rPr>
              <a:t> minutes talking about examples where you have used, or observed, effective assertive behaviour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What makes these examples of assertiveness?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What did the people involved do?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What can you say are the key components of effective assertiveness?</a:t>
            </a:r>
          </a:p>
        </p:txBody>
      </p:sp>
    </p:spTree>
    <p:extLst>
      <p:ext uri="{BB962C8B-B14F-4D97-AF65-F5344CB8AC3E}">
        <p14:creationId xmlns:p14="http://schemas.microsoft.com/office/powerpoint/2010/main" val="843878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6048672" cy="1143000"/>
          </a:xfrm>
        </p:spPr>
        <p:txBody>
          <a:bodyPr/>
          <a:lstStyle/>
          <a:p>
            <a:r>
              <a:rPr lang="en-GB" sz="4000" b="1" dirty="0" smtClean="0">
                <a:solidFill>
                  <a:srgbClr val="002060"/>
                </a:solidFill>
              </a:rPr>
              <a:t>Effective assertiveness components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09600" y="1752600"/>
            <a:ext cx="8229600" cy="4700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Appropriate context and timing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Discussion </a:t>
            </a:r>
            <a:r>
              <a:rPr lang="en-GB" dirty="0">
                <a:solidFill>
                  <a:srgbClr val="002060"/>
                </a:solidFill>
              </a:rPr>
              <a:t>/ interaction / </a:t>
            </a:r>
            <a:r>
              <a:rPr lang="en-GB" dirty="0" smtClean="0">
                <a:solidFill>
                  <a:srgbClr val="002060"/>
                </a:solidFill>
              </a:rPr>
              <a:t>conversation (2-way)</a:t>
            </a:r>
          </a:p>
          <a:p>
            <a:r>
              <a:rPr lang="en-GB" dirty="0">
                <a:solidFill>
                  <a:srgbClr val="002060"/>
                </a:solidFill>
              </a:rPr>
              <a:t>Clear </a:t>
            </a:r>
            <a:r>
              <a:rPr lang="en-GB" dirty="0" smtClean="0">
                <a:solidFill>
                  <a:srgbClr val="002060"/>
                </a:solidFill>
              </a:rPr>
              <a:t>objectives 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Considered  - delivered in a way that the other party understands</a:t>
            </a:r>
          </a:p>
          <a:p>
            <a:pPr marL="0" indent="0">
              <a:buNone/>
            </a:pPr>
            <a:endParaRPr lang="en-GB" i="1" dirty="0" smtClean="0">
              <a:solidFill>
                <a:srgbClr val="1F497D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GB" i="1" dirty="0">
                <a:solidFill>
                  <a:srgbClr val="1F497D"/>
                </a:solidFill>
              </a:rPr>
              <a:t>	</a:t>
            </a:r>
            <a:endParaRPr lang="en-GB" b="1" i="1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37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4000" b="1" dirty="0">
                <a:solidFill>
                  <a:srgbClr val="002060"/>
                </a:solidFill>
              </a:rPr>
              <a:t>A</a:t>
            </a:r>
            <a:r>
              <a:rPr lang="en-GB" sz="4000" b="1" dirty="0" smtClean="0">
                <a:solidFill>
                  <a:srgbClr val="002060"/>
                </a:solidFill>
              </a:rPr>
              <a:t>ssertiveness </a:t>
            </a:r>
            <a:r>
              <a:rPr lang="en-GB" sz="4000" b="1" dirty="0">
                <a:solidFill>
                  <a:srgbClr val="002060"/>
                </a:solidFill>
              </a:rPr>
              <a:t>S</a:t>
            </a:r>
            <a:r>
              <a:rPr lang="en-GB" sz="4000" b="1" dirty="0" smtClean="0">
                <a:solidFill>
                  <a:srgbClr val="002060"/>
                </a:solidFill>
              </a:rPr>
              <a:t>trategies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06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6557" y="332656"/>
            <a:ext cx="5842992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Ask yourself: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en-GB" sz="2800" dirty="0" smtClean="0">
                <a:solidFill>
                  <a:srgbClr val="002060"/>
                </a:solidFill>
              </a:rPr>
              <a:t>What are you thinking and feeling about the situation?</a:t>
            </a:r>
          </a:p>
          <a:p>
            <a:r>
              <a:rPr lang="en-GB" sz="2800" dirty="0" smtClean="0">
                <a:solidFill>
                  <a:srgbClr val="002060"/>
                </a:solidFill>
              </a:rPr>
              <a:t>What outcome are you looking for, and what needs to happen to bring this about?</a:t>
            </a:r>
          </a:p>
          <a:p>
            <a:r>
              <a:rPr lang="en-GB" sz="2800" dirty="0" smtClean="0">
                <a:solidFill>
                  <a:srgbClr val="002060"/>
                </a:solidFill>
              </a:rPr>
              <a:t>Why is the other person / people taking that position?</a:t>
            </a:r>
          </a:p>
          <a:p>
            <a:r>
              <a:rPr lang="en-GB" sz="2800" dirty="0" smtClean="0">
                <a:solidFill>
                  <a:srgbClr val="002060"/>
                </a:solidFill>
              </a:rPr>
              <a:t>How and when can you approach the situation to begin a dialogue?</a:t>
            </a:r>
          </a:p>
          <a:p>
            <a:r>
              <a:rPr lang="en-GB" sz="2800" dirty="0" smtClean="0">
                <a:solidFill>
                  <a:srgbClr val="002060"/>
                </a:solidFill>
              </a:rPr>
              <a:t>How can you put your point across clearly, and calmly?</a:t>
            </a:r>
          </a:p>
          <a:p>
            <a:r>
              <a:rPr lang="en-GB" sz="2800" dirty="0" smtClean="0">
                <a:solidFill>
                  <a:srgbClr val="002060"/>
                </a:solidFill>
              </a:rPr>
              <a:t>Where can you find additional support and advice?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67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Communication – words and phrases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Prepare your key phrases in advance – practice them so that they are clear and non-escalatory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Be prepared to repeat them, perhaps more than once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Be prepared to clarify when asked, or check that your responder has understood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Have some responses ready too – in case there is push-back / surprise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184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5904656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Communication – </a:t>
            </a:r>
            <a:br>
              <a:rPr lang="en-GB" b="1" dirty="0" smtClean="0">
                <a:solidFill>
                  <a:srgbClr val="002060"/>
                </a:solidFill>
              </a:rPr>
            </a:br>
            <a:r>
              <a:rPr lang="en-GB" b="1" dirty="0" smtClean="0">
                <a:solidFill>
                  <a:srgbClr val="002060"/>
                </a:solidFill>
              </a:rPr>
              <a:t>Body Language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Speak clearly, calmly and confidently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Maintain good eye contact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Stand or sit so that you feel comfortable, </a:t>
            </a:r>
            <a:r>
              <a:rPr lang="en-GB" i="1" dirty="0" smtClean="0">
                <a:solidFill>
                  <a:srgbClr val="002060"/>
                </a:solidFill>
              </a:rPr>
              <a:t>and</a:t>
            </a:r>
            <a:r>
              <a:rPr lang="en-GB" dirty="0" smtClean="0">
                <a:solidFill>
                  <a:srgbClr val="002060"/>
                </a:solidFill>
              </a:rPr>
              <a:t> in control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Try to avoid ‘nervous in knots’ body language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Don’t be afraid of pauses or moments of silence – you both might need them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Remember to keep breathing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66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0" y="332656"/>
            <a:ext cx="3672408" cy="1084982"/>
          </a:xfrm>
        </p:spPr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Support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Who could you ask for advice / to act as a sounding-board / practice your approach with?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Would it be helpful to have someone else present?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Who might support you after your assertive conversation?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What other resources might be relevant?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Books, </a:t>
            </a:r>
            <a:r>
              <a:rPr lang="en-GB" dirty="0" err="1" smtClean="0">
                <a:solidFill>
                  <a:srgbClr val="002060"/>
                </a:solidFill>
              </a:rPr>
              <a:t>TEDTalks</a:t>
            </a:r>
            <a:r>
              <a:rPr lang="en-GB" dirty="0" smtClean="0">
                <a:solidFill>
                  <a:srgbClr val="002060"/>
                </a:solidFill>
              </a:rPr>
              <a:t>, Podcasts etc.</a:t>
            </a:r>
            <a:endParaRPr lang="en-GB" dirty="0">
              <a:solidFill>
                <a:srgbClr val="002060"/>
              </a:solidFill>
            </a:endParaRPr>
          </a:p>
          <a:p>
            <a:pPr lvl="1"/>
            <a:r>
              <a:rPr lang="en-GB" sz="2400" i="1" dirty="0">
                <a:solidFill>
                  <a:srgbClr val="002060"/>
                </a:solidFill>
              </a:rPr>
              <a:t>The Definitive Book of Body Language </a:t>
            </a:r>
            <a:r>
              <a:rPr lang="en-GB" sz="2400" i="1" dirty="0" smtClean="0">
                <a:solidFill>
                  <a:srgbClr val="002060"/>
                </a:solidFill>
              </a:rPr>
              <a:t> - </a:t>
            </a:r>
            <a:r>
              <a:rPr lang="en-GB" sz="2400" dirty="0" smtClean="0">
                <a:solidFill>
                  <a:srgbClr val="002060"/>
                </a:solidFill>
              </a:rPr>
              <a:t>Allan </a:t>
            </a:r>
            <a:r>
              <a:rPr lang="en-GB" sz="2400" dirty="0">
                <a:solidFill>
                  <a:srgbClr val="002060"/>
                </a:solidFill>
              </a:rPr>
              <a:t>and Barbara </a:t>
            </a:r>
            <a:r>
              <a:rPr lang="en-GB" sz="2400" dirty="0" smtClean="0">
                <a:solidFill>
                  <a:srgbClr val="002060"/>
                </a:solidFill>
              </a:rPr>
              <a:t>Pease</a:t>
            </a:r>
            <a:endParaRPr lang="en-GB" sz="2400" dirty="0">
              <a:solidFill>
                <a:srgbClr val="002060"/>
              </a:solidFill>
            </a:endParaRPr>
          </a:p>
          <a:p>
            <a:pPr lvl="1"/>
            <a:r>
              <a:rPr lang="en-GB" sz="2400" i="1" dirty="0" smtClean="0">
                <a:solidFill>
                  <a:srgbClr val="002060"/>
                </a:solidFill>
              </a:rPr>
              <a:t>“Brave Enough” - Cheryl Strayed</a:t>
            </a:r>
          </a:p>
          <a:p>
            <a:pPr lvl="1"/>
            <a:r>
              <a:rPr lang="en-GB" sz="2400" i="1" dirty="0">
                <a:solidFill>
                  <a:srgbClr val="002060"/>
                </a:solidFill>
              </a:rPr>
              <a:t>“The Subtle Art of not Giving a</a:t>
            </a:r>
            <a:r>
              <a:rPr lang="en-GB" sz="2400" i="1" dirty="0" smtClean="0">
                <a:solidFill>
                  <a:srgbClr val="002060"/>
                </a:solidFill>
              </a:rPr>
              <a:t>…..” - Mark Manson</a:t>
            </a:r>
          </a:p>
          <a:p>
            <a:pPr lvl="1"/>
            <a:r>
              <a:rPr lang="en-GB" sz="2400" i="1" dirty="0" smtClean="0">
                <a:solidFill>
                  <a:srgbClr val="002060"/>
                </a:solidFill>
              </a:rPr>
              <a:t>“When Women Win”  - podcast (</a:t>
            </a:r>
            <a:r>
              <a:rPr lang="en-GB" sz="2400" i="1" dirty="0" smtClean="0">
                <a:solidFill>
                  <a:srgbClr val="002060"/>
                </a:solidFill>
                <a:hlinkClick r:id="rId2"/>
              </a:rPr>
              <a:t>https</a:t>
            </a:r>
            <a:r>
              <a:rPr lang="en-GB" sz="2400" i="1" dirty="0">
                <a:solidFill>
                  <a:srgbClr val="002060"/>
                </a:solidFill>
                <a:hlinkClick r:id="rId2"/>
              </a:rPr>
              <a:t>://whenwomenwinpodcast.com</a:t>
            </a:r>
            <a:r>
              <a:rPr lang="en-GB" sz="2400" i="1" dirty="0" smtClean="0">
                <a:solidFill>
                  <a:srgbClr val="002060"/>
                </a:solidFill>
                <a:hlinkClick r:id="rId2"/>
              </a:rPr>
              <a:t>/</a:t>
            </a:r>
            <a:r>
              <a:rPr lang="en-GB" sz="2400" i="1" dirty="0" smtClean="0">
                <a:solidFill>
                  <a:srgbClr val="002060"/>
                </a:solidFill>
              </a:rPr>
              <a:t>)</a:t>
            </a:r>
          </a:p>
          <a:p>
            <a:pPr lvl="1"/>
            <a:endParaRPr lang="en-GB" sz="2400" i="1" dirty="0">
              <a:solidFill>
                <a:srgbClr val="002060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69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104456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Summary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By </a:t>
            </a:r>
            <a:r>
              <a:rPr lang="en-GB" dirty="0">
                <a:solidFill>
                  <a:srgbClr val="002060"/>
                </a:solidFill>
              </a:rPr>
              <a:t>practicing we can learn how to be more </a:t>
            </a:r>
            <a:r>
              <a:rPr lang="en-GB" dirty="0" smtClean="0">
                <a:solidFill>
                  <a:srgbClr val="002060"/>
                </a:solidFill>
              </a:rPr>
              <a:t>assertive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We can all build strategies and seek help from those around ourselves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This can improve our confidence and help us to be more in control of what matters to us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		</a:t>
            </a:r>
            <a:r>
              <a:rPr lang="en-GB" b="1" u="sng" dirty="0" smtClean="0">
                <a:solidFill>
                  <a:srgbClr val="002060"/>
                </a:solidFill>
              </a:rPr>
              <a:t>BE KIND TO YOURSELF!</a:t>
            </a:r>
            <a:endParaRPr lang="en-GB" b="1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52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sz="6600" b="1" dirty="0" smtClean="0"/>
              <a:t>THANK YOU</a:t>
            </a:r>
            <a:endParaRPr lang="en-GB" sz="6600" b="1" dirty="0"/>
          </a:p>
        </p:txBody>
      </p:sp>
    </p:spTree>
    <p:extLst>
      <p:ext uri="{BB962C8B-B14F-4D97-AF65-F5344CB8AC3E}">
        <p14:creationId xmlns:p14="http://schemas.microsoft.com/office/powerpoint/2010/main" val="44414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>
                <a:solidFill>
                  <a:srgbClr val="002060"/>
                </a:solidFill>
              </a:rPr>
              <a:t/>
            </a:r>
            <a:br>
              <a:rPr lang="en-GB" sz="4000" b="1" dirty="0" smtClean="0">
                <a:solidFill>
                  <a:srgbClr val="002060"/>
                </a:solidFill>
              </a:rPr>
            </a:br>
            <a:r>
              <a:rPr lang="en-GB" sz="4000" b="1" dirty="0" smtClean="0">
                <a:solidFill>
                  <a:srgbClr val="002060"/>
                </a:solidFill>
              </a:rPr>
              <a:t>Oxford University Careers    		Service</a:t>
            </a:r>
            <a:r>
              <a:rPr lang="en-GB" sz="4000" b="1" i="1" u="sng" dirty="0">
                <a:solidFill>
                  <a:schemeClr val="tx2"/>
                </a:solidFill>
              </a:rPr>
              <a:t/>
            </a:r>
            <a:br>
              <a:rPr lang="en-GB" sz="4000" b="1" i="1" u="sng" dirty="0">
                <a:solidFill>
                  <a:schemeClr val="tx2"/>
                </a:solidFill>
              </a:rPr>
            </a:br>
            <a:endParaRPr lang="en-GB" sz="40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endParaRPr lang="en-GB" b="1" dirty="0" smtClean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en-GB" b="1" dirty="0" smtClean="0">
                <a:solidFill>
                  <a:srgbClr val="002060"/>
                </a:solidFill>
              </a:rPr>
              <a:t>Online information available to everyone including:</a:t>
            </a:r>
          </a:p>
          <a:p>
            <a:pPr>
              <a:lnSpc>
                <a:spcPct val="90000"/>
              </a:lnSpc>
            </a:pPr>
            <a:r>
              <a:rPr lang="en-GB" dirty="0" smtClean="0">
                <a:solidFill>
                  <a:srgbClr val="002060"/>
                </a:solidFill>
              </a:rPr>
              <a:t>40+ briefings on sectors and occupations</a:t>
            </a: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smtClean="0">
                <a:solidFill>
                  <a:srgbClr val="002060"/>
                </a:solidFill>
              </a:rPr>
              <a:t>Job search strategies</a:t>
            </a:r>
          </a:p>
          <a:p>
            <a:pPr>
              <a:lnSpc>
                <a:spcPct val="90000"/>
              </a:lnSpc>
            </a:pP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 smtClean="0">
                <a:solidFill>
                  <a:srgbClr val="002060"/>
                </a:solidFill>
              </a:rPr>
              <a:t>Writing CVs, Cover Letters, Applications</a:t>
            </a:r>
            <a:endParaRPr lang="en-GB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en-GB" dirty="0" smtClean="0">
                <a:solidFill>
                  <a:srgbClr val="002060"/>
                </a:solidFill>
              </a:rPr>
              <a:t> Interview tips</a:t>
            </a:r>
          </a:p>
          <a:p>
            <a:pPr>
              <a:buFontTx/>
              <a:buChar char="-"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		</a:t>
            </a:r>
            <a:r>
              <a:rPr lang="en-GB" sz="4400" b="1" i="1" u="sng" dirty="0" smtClean="0">
                <a:solidFill>
                  <a:srgbClr val="0070C0"/>
                </a:solidFill>
              </a:rPr>
              <a:t>www.careers.ox.ac.uk</a:t>
            </a:r>
            <a:endParaRPr lang="en-GB" sz="4400" b="1" i="1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85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896" y="260648"/>
            <a:ext cx="5400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What does the word “Assertive” mean to you?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5000"/>
              </a:lnSpc>
              <a:buClr>
                <a:schemeClr val="tx1"/>
              </a:buClr>
              <a:buNone/>
            </a:pPr>
            <a:endParaRPr lang="en-GB" dirty="0" smtClean="0">
              <a:latin typeface="Arial" pitchFamily="34" charset="0"/>
            </a:endParaRPr>
          </a:p>
          <a:p>
            <a:pPr marL="0" indent="0">
              <a:lnSpc>
                <a:spcPct val="95000"/>
              </a:lnSpc>
              <a:buClr>
                <a:schemeClr val="tx1"/>
              </a:buClr>
              <a:buNone/>
            </a:pPr>
            <a:r>
              <a:rPr lang="en-GB" dirty="0" smtClean="0">
                <a:latin typeface="Arial" pitchFamily="34" charset="0"/>
              </a:rPr>
              <a:t>Collins English Dictionary:</a:t>
            </a:r>
          </a:p>
          <a:p>
            <a:pPr marL="0" indent="0">
              <a:lnSpc>
                <a:spcPct val="95000"/>
              </a:lnSpc>
              <a:buClr>
                <a:schemeClr val="tx1"/>
              </a:buClr>
              <a:buNone/>
            </a:pPr>
            <a:endParaRPr lang="en-GB" dirty="0">
              <a:latin typeface="Arial" pitchFamily="34" charset="0"/>
            </a:endParaRPr>
          </a:p>
          <a:p>
            <a:pPr marL="0" indent="0">
              <a:lnSpc>
                <a:spcPct val="95000"/>
              </a:lnSpc>
              <a:buClr>
                <a:schemeClr val="tx1"/>
              </a:buClr>
              <a:buNone/>
            </a:pPr>
            <a:r>
              <a:rPr lang="en-GB" sz="4000" dirty="0" smtClean="0">
                <a:solidFill>
                  <a:srgbClr val="002060"/>
                </a:solidFill>
                <a:latin typeface="Arial" pitchFamily="34" charset="0"/>
              </a:rPr>
              <a:t>“Confident and direct in claiming one’s rights or putting forward one’s views”</a:t>
            </a:r>
            <a:endParaRPr lang="en-GB" sz="4000" dirty="0">
              <a:latin typeface="Arial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6000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>
                <a:solidFill>
                  <a:srgbClr val="002060"/>
                </a:solidFill>
              </a:rPr>
              <a:t>Are you comfortable with being “assertive”?</a:t>
            </a:r>
            <a:r>
              <a:rPr lang="en-GB" dirty="0">
                <a:solidFill>
                  <a:srgbClr val="002060"/>
                </a:solidFill>
              </a:rPr>
              <a:t/>
            </a:r>
            <a:br>
              <a:rPr lang="en-GB" dirty="0">
                <a:solidFill>
                  <a:srgbClr val="002060"/>
                </a:solidFill>
              </a:rPr>
            </a:b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Take a couple of minutes to think about this question individually.</a:t>
            </a:r>
          </a:p>
          <a:p>
            <a:pPr marL="0" indent="0">
              <a:buNone/>
            </a:pPr>
            <a:endParaRPr lang="en-GB" sz="4000" dirty="0" smtClean="0">
              <a:solidFill>
                <a:srgbClr val="002060"/>
              </a:solidFill>
            </a:endParaRPr>
          </a:p>
          <a:p>
            <a:r>
              <a:rPr lang="en-GB" sz="4000" dirty="0" smtClean="0">
                <a:solidFill>
                  <a:srgbClr val="002060"/>
                </a:solidFill>
              </a:rPr>
              <a:t>If YES…….</a:t>
            </a:r>
            <a:r>
              <a:rPr lang="en-GB" sz="4000" dirty="0">
                <a:solidFill>
                  <a:srgbClr val="002060"/>
                </a:solidFill>
              </a:rPr>
              <a:t>w</a:t>
            </a:r>
            <a:r>
              <a:rPr lang="en-GB" sz="4000" dirty="0" smtClean="0">
                <a:solidFill>
                  <a:srgbClr val="002060"/>
                </a:solidFill>
              </a:rPr>
              <a:t>hy?</a:t>
            </a:r>
          </a:p>
          <a:p>
            <a:pPr marL="0" indent="0">
              <a:buNone/>
            </a:pPr>
            <a:endParaRPr lang="en-GB" sz="4000" dirty="0" smtClean="0">
              <a:solidFill>
                <a:srgbClr val="002060"/>
              </a:solidFill>
            </a:endParaRPr>
          </a:p>
          <a:p>
            <a:r>
              <a:rPr lang="en-GB" sz="4000" dirty="0" smtClean="0">
                <a:solidFill>
                  <a:srgbClr val="002060"/>
                </a:solidFill>
              </a:rPr>
              <a:t>If NO……..why?</a:t>
            </a:r>
          </a:p>
          <a:p>
            <a:pPr marL="0" indent="0">
              <a:buNone/>
            </a:pPr>
            <a:endParaRPr lang="en-GB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rgbClr val="002060"/>
                </a:solidFill>
              </a:rPr>
              <a:t>(hint: there is no “right” or “wrong” answer)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4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976664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What are some of the “positives” of being assertive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772816"/>
            <a:ext cx="5915000" cy="4525963"/>
          </a:xfrm>
        </p:spPr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In control</a:t>
            </a:r>
          </a:p>
          <a:p>
            <a:r>
              <a:rPr lang="en-GB" dirty="0">
                <a:solidFill>
                  <a:srgbClr val="002060"/>
                </a:solidFill>
              </a:rPr>
              <a:t>Listened to</a:t>
            </a:r>
          </a:p>
          <a:p>
            <a:r>
              <a:rPr lang="en-GB" dirty="0">
                <a:solidFill>
                  <a:srgbClr val="002060"/>
                </a:solidFill>
              </a:rPr>
              <a:t>Satisfied</a:t>
            </a:r>
          </a:p>
          <a:p>
            <a:r>
              <a:rPr lang="en-GB" dirty="0">
                <a:solidFill>
                  <a:srgbClr val="002060"/>
                </a:solidFill>
              </a:rPr>
              <a:t>Respected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More confident</a:t>
            </a:r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Happier</a:t>
            </a:r>
          </a:p>
          <a:p>
            <a:r>
              <a:rPr lang="en-GB" dirty="0">
                <a:solidFill>
                  <a:srgbClr val="002060"/>
                </a:solidFill>
              </a:rPr>
              <a:t>Able to bring about change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24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976664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What can be some of the “negatives”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772816"/>
            <a:ext cx="5915000" cy="45259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Bossy</a:t>
            </a:r>
            <a:endParaRPr lang="en-GB" dirty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Opinionated</a:t>
            </a:r>
            <a:endParaRPr lang="en-GB" dirty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Uncompromising</a:t>
            </a:r>
            <a:endParaRPr lang="en-GB" dirty="0">
              <a:solidFill>
                <a:srgbClr val="00206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Individualistic (not a team player)</a:t>
            </a:r>
          </a:p>
          <a:p>
            <a:r>
              <a:rPr lang="en-GB" dirty="0" err="1" smtClean="0">
                <a:solidFill>
                  <a:srgbClr val="002060"/>
                </a:solidFill>
              </a:rPr>
              <a:t>Etc.etc,etc,etc,etc</a:t>
            </a:r>
            <a:endParaRPr lang="en-GB" dirty="0">
              <a:solidFill>
                <a:srgbClr val="00206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435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856" y="260648"/>
            <a:ext cx="6048672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What happens when we are   </a:t>
            </a:r>
            <a:r>
              <a:rPr lang="en-GB" b="1" u="sng" dirty="0" smtClean="0">
                <a:solidFill>
                  <a:srgbClr val="002060"/>
                </a:solidFill>
              </a:rPr>
              <a:t>not </a:t>
            </a:r>
            <a:r>
              <a:rPr lang="en-GB" b="1" dirty="0" smtClean="0">
                <a:solidFill>
                  <a:srgbClr val="002060"/>
                </a:solidFill>
              </a:rPr>
              <a:t>assertive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6275040" cy="4525963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Powerless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Unheard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Frustrated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Resentful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Regretful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Unhappy</a:t>
            </a:r>
          </a:p>
          <a:p>
            <a:r>
              <a:rPr lang="en-GB" dirty="0">
                <a:solidFill>
                  <a:srgbClr val="002060"/>
                </a:solidFill>
              </a:rPr>
              <a:t>Stuck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20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2"/>
          <p:cNvSpPr>
            <a:spLocks noGrp="1" noChangeArrowheads="1"/>
          </p:cNvSpPr>
          <p:nvPr>
            <p:ph type="title"/>
          </p:nvPr>
        </p:nvSpPr>
        <p:spPr>
          <a:xfrm>
            <a:off x="3059832" y="695325"/>
            <a:ext cx="5093568" cy="719138"/>
          </a:xfrm>
        </p:spPr>
        <p:txBody>
          <a:bodyPr/>
          <a:lstStyle/>
          <a:p>
            <a:r>
              <a:rPr lang="en-GB" sz="4000" b="1" dirty="0" smtClean="0">
                <a:solidFill>
                  <a:schemeClr val="tx2"/>
                </a:solidFill>
              </a:rPr>
              <a:t>	</a:t>
            </a:r>
            <a:br>
              <a:rPr lang="en-GB" sz="4000" b="1" dirty="0" smtClean="0">
                <a:solidFill>
                  <a:schemeClr val="tx2"/>
                </a:solidFill>
              </a:rPr>
            </a:br>
            <a:r>
              <a:rPr lang="en-GB" sz="4000" b="1" dirty="0" smtClean="0">
                <a:solidFill>
                  <a:srgbClr val="002060"/>
                </a:solidFill>
              </a:rPr>
              <a:t>Exercise: </a:t>
            </a:r>
            <a:r>
              <a:rPr lang="en-GB" sz="4000" b="1" dirty="0">
                <a:solidFill>
                  <a:srgbClr val="002060"/>
                </a:solidFill>
              </a:rPr>
              <a:t>Saying </a:t>
            </a:r>
            <a:r>
              <a:rPr lang="en-GB" sz="4000" b="1" dirty="0" smtClean="0">
                <a:solidFill>
                  <a:srgbClr val="002060"/>
                </a:solidFill>
              </a:rPr>
              <a:t>“NO”</a:t>
            </a:r>
            <a:r>
              <a:rPr lang="en-GB" sz="4000" b="1" dirty="0"/>
              <a:t/>
            </a:r>
            <a:br>
              <a:rPr lang="en-GB" sz="4000" b="1" dirty="0"/>
            </a:br>
            <a:endParaRPr lang="en-GB" sz="4000" b="1" dirty="0" smtClean="0">
              <a:solidFill>
                <a:schemeClr val="tx2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3501008"/>
            <a:ext cx="8215313" cy="2808312"/>
          </a:xfrm>
        </p:spPr>
        <p:txBody>
          <a:bodyPr/>
          <a:lstStyle/>
          <a:p>
            <a:r>
              <a:rPr lang="en-US" sz="2800" b="1" dirty="0" smtClean="0">
                <a:solidFill>
                  <a:srgbClr val="9900CC"/>
                </a:solidFill>
              </a:rPr>
              <a:t>A </a:t>
            </a:r>
            <a:r>
              <a:rPr lang="en-GB" sz="2800" dirty="0" smtClean="0"/>
              <a:t>		</a:t>
            </a:r>
            <a:r>
              <a:rPr lang="en-GB" sz="2800" dirty="0" smtClean="0">
                <a:solidFill>
                  <a:srgbClr val="002060"/>
                </a:solidFill>
              </a:rPr>
              <a:t>ask </a:t>
            </a:r>
          </a:p>
          <a:p>
            <a:r>
              <a:rPr lang="en-US" sz="2800" b="1" dirty="0" smtClean="0">
                <a:solidFill>
                  <a:srgbClr val="9900CC"/>
                </a:solidFill>
              </a:rPr>
              <a:t>B </a:t>
            </a:r>
            <a:r>
              <a:rPr lang="en-GB" sz="2800" dirty="0" smtClean="0"/>
              <a:t>		</a:t>
            </a:r>
            <a:r>
              <a:rPr lang="en-GB" sz="2800" dirty="0" smtClean="0">
                <a:solidFill>
                  <a:srgbClr val="002060"/>
                </a:solidFill>
              </a:rPr>
              <a:t>refuse as you would normally do</a:t>
            </a:r>
          </a:p>
          <a:p>
            <a:r>
              <a:rPr lang="en-US" sz="2800" b="1" dirty="0" smtClean="0">
                <a:solidFill>
                  <a:srgbClr val="9900CC"/>
                </a:solidFill>
              </a:rPr>
              <a:t>A </a:t>
            </a:r>
            <a:r>
              <a:rPr lang="en-GB" sz="2800" dirty="0" smtClean="0"/>
              <a:t>		</a:t>
            </a:r>
            <a:r>
              <a:rPr lang="en-GB" sz="2800" dirty="0" smtClean="0">
                <a:solidFill>
                  <a:srgbClr val="002060"/>
                </a:solidFill>
              </a:rPr>
              <a:t>ask again </a:t>
            </a:r>
          </a:p>
          <a:p>
            <a:r>
              <a:rPr lang="en-US" sz="2800" b="1" dirty="0" smtClean="0">
                <a:solidFill>
                  <a:srgbClr val="9900CC"/>
                </a:solidFill>
              </a:rPr>
              <a:t>B </a:t>
            </a:r>
            <a:r>
              <a:rPr lang="en-GB" sz="2800" dirty="0" smtClean="0"/>
              <a:t>		</a:t>
            </a:r>
            <a:r>
              <a:rPr lang="en-GB" sz="2800" dirty="0">
                <a:solidFill>
                  <a:srgbClr val="002060"/>
                </a:solidFill>
              </a:rPr>
              <a:t>s</a:t>
            </a:r>
            <a:r>
              <a:rPr lang="en-GB" sz="2800" dirty="0" smtClean="0">
                <a:solidFill>
                  <a:srgbClr val="002060"/>
                </a:solidFill>
              </a:rPr>
              <a:t>ay </a:t>
            </a:r>
            <a:r>
              <a:rPr lang="en-GB" altLang="en-US" sz="2800" dirty="0" smtClean="0">
                <a:solidFill>
                  <a:srgbClr val="002060"/>
                </a:solidFill>
              </a:rPr>
              <a:t>“N</a:t>
            </a:r>
            <a:r>
              <a:rPr lang="en-GB" altLang="en-US" sz="2800" dirty="0">
                <a:solidFill>
                  <a:srgbClr val="002060"/>
                </a:solidFill>
              </a:rPr>
              <a:t>O</a:t>
            </a:r>
            <a:r>
              <a:rPr lang="en-GB" altLang="en-US" sz="2800" dirty="0" smtClean="0">
                <a:solidFill>
                  <a:srgbClr val="002060"/>
                </a:solidFill>
              </a:rPr>
              <a:t>”</a:t>
            </a:r>
            <a:endParaRPr lang="en-GB" sz="2800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9900CC"/>
                </a:solidFill>
              </a:rPr>
              <a:t>A&amp;B </a:t>
            </a:r>
            <a:r>
              <a:rPr lang="en-GB" sz="2800" dirty="0" smtClean="0"/>
              <a:t>	</a:t>
            </a:r>
            <a:r>
              <a:rPr lang="en-GB" sz="2800" dirty="0" smtClean="0">
                <a:solidFill>
                  <a:srgbClr val="002060"/>
                </a:solidFill>
              </a:rPr>
              <a:t>How do you feel?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552" y="1588994"/>
            <a:ext cx="78488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</a:rPr>
              <a:t>Individually think of something you would like (</a:t>
            </a:r>
            <a:r>
              <a:rPr lang="en-GB" sz="2400" dirty="0" err="1" smtClean="0">
                <a:solidFill>
                  <a:srgbClr val="002060"/>
                </a:solidFill>
              </a:rPr>
              <a:t>eg</a:t>
            </a:r>
            <a:r>
              <a:rPr lang="en-GB" sz="2400" dirty="0" smtClean="0">
                <a:solidFill>
                  <a:srgbClr val="002060"/>
                </a:solidFill>
              </a:rPr>
              <a:t>: to borrow your colleague’s pen </a:t>
            </a:r>
            <a:r>
              <a:rPr lang="en-GB" sz="2400" dirty="0" err="1" smtClean="0">
                <a:solidFill>
                  <a:srgbClr val="002060"/>
                </a:solidFill>
              </a:rPr>
              <a:t>etc</a:t>
            </a:r>
            <a:r>
              <a:rPr lang="en-GB" sz="2400" dirty="0" smtClean="0">
                <a:solidFill>
                  <a:srgbClr val="002060"/>
                </a:solidFill>
              </a:rPr>
              <a:t> )</a:t>
            </a:r>
          </a:p>
          <a:p>
            <a:endParaRPr lang="en-GB" sz="28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rgbClr val="002060"/>
                </a:solidFill>
              </a:rPr>
              <a:t>In pairs (A&amp;B)</a:t>
            </a:r>
            <a:endParaRPr lang="en-GB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51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6192688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I believe in “No” as a complete sentence……..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It’s very interesting how hardwired we are to give a thousand reasons as to why we </a:t>
            </a:r>
            <a:r>
              <a:rPr lang="en-GB" b="1" u="sng" dirty="0" smtClean="0">
                <a:solidFill>
                  <a:srgbClr val="002060"/>
                </a:solidFill>
              </a:rPr>
              <a:t>can’t</a:t>
            </a:r>
            <a:r>
              <a:rPr lang="en-GB" dirty="0" smtClean="0">
                <a:solidFill>
                  <a:srgbClr val="002060"/>
                </a:solidFill>
              </a:rPr>
              <a:t> do something…….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2060"/>
                </a:solidFill>
              </a:rPr>
              <a:t>almost as if we feel the need to defend our niceness…..”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		</a:t>
            </a:r>
            <a:r>
              <a:rPr lang="en-GB" sz="2800" b="1" dirty="0" err="1" smtClean="0">
                <a:solidFill>
                  <a:srgbClr val="002060"/>
                </a:solidFill>
              </a:rPr>
              <a:t>Shonda</a:t>
            </a:r>
            <a:r>
              <a:rPr lang="en-GB" sz="2800" b="1" dirty="0">
                <a:solidFill>
                  <a:srgbClr val="002060"/>
                </a:solidFill>
              </a:rPr>
              <a:t> </a:t>
            </a:r>
            <a:r>
              <a:rPr lang="en-GB" sz="2800" b="1" dirty="0" err="1" smtClean="0">
                <a:solidFill>
                  <a:srgbClr val="002060"/>
                </a:solidFill>
              </a:rPr>
              <a:t>Rhimes</a:t>
            </a:r>
            <a:endParaRPr lang="en-GB" sz="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rgbClr val="002060"/>
                </a:solidFill>
              </a:rPr>
              <a:t>				(TV Producer - Grey’s Anatomy, 				Scandal, How to Get Away with 				Murder)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13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reers Service template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1906</TotalTime>
  <Words>796</Words>
  <Application>Microsoft Office PowerPoint</Application>
  <PresentationFormat>On-screen Show (4:3)</PresentationFormat>
  <Paragraphs>131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ＭＳ Ｐゴシック</vt:lpstr>
      <vt:lpstr>ＭＳ Ｐゴシック</vt:lpstr>
      <vt:lpstr>Arial</vt:lpstr>
      <vt:lpstr>Calibri</vt:lpstr>
      <vt:lpstr>FoundrySterling-Book</vt:lpstr>
      <vt:lpstr>FoundrySterling-Medium</vt:lpstr>
      <vt:lpstr>Times New Roman</vt:lpstr>
      <vt:lpstr>Careers Service template 4</vt:lpstr>
      <vt:lpstr>Asserting Ourselves Damilola Odimayo  Careers Adviser – Oxford University</vt:lpstr>
      <vt:lpstr> Oxford University Careers      Service </vt:lpstr>
      <vt:lpstr>What does the word “Assertive” mean to you?</vt:lpstr>
      <vt:lpstr> Are you comfortable with being “assertive”? </vt:lpstr>
      <vt:lpstr>What are some of the “positives” of being assertive</vt:lpstr>
      <vt:lpstr>What can be some of the “negatives”</vt:lpstr>
      <vt:lpstr>What happens when we are   not assertive</vt:lpstr>
      <vt:lpstr>  Exercise: Saying “NO” </vt:lpstr>
      <vt:lpstr>I believe in “No” as a complete sentence……..</vt:lpstr>
      <vt:lpstr>Share examples of assertive behaviour</vt:lpstr>
      <vt:lpstr>Effective assertiveness components</vt:lpstr>
      <vt:lpstr>Assertiveness Strategies</vt:lpstr>
      <vt:lpstr>Ask yourself:</vt:lpstr>
      <vt:lpstr>Communication – words and phrases</vt:lpstr>
      <vt:lpstr>Communication –  Body Language</vt:lpstr>
      <vt:lpstr>Support</vt:lpstr>
      <vt:lpstr>Summary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Asserting Ourselves</dc:title>
  <dc:creator>Jane Chanaa</dc:creator>
  <cp:lastModifiedBy>Abby Evans</cp:lastModifiedBy>
  <cp:revision>81</cp:revision>
  <cp:lastPrinted>2017-03-24T10:34:08Z</cp:lastPrinted>
  <dcterms:created xsi:type="dcterms:W3CDTF">2016-05-04T11:19:28Z</dcterms:created>
  <dcterms:modified xsi:type="dcterms:W3CDTF">2019-03-14T15:26:13Z</dcterms:modified>
</cp:coreProperties>
</file>