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354" r:id="rId2"/>
    <p:sldId id="1908" r:id="rId3"/>
    <p:sldId id="1906" r:id="rId4"/>
    <p:sldId id="1907" r:id="rId5"/>
    <p:sldId id="1910" r:id="rId6"/>
    <p:sldId id="1909" r:id="rId7"/>
    <p:sldId id="1893" r:id="rId8"/>
    <p:sldId id="1894" r:id="rId9"/>
    <p:sldId id="1895" r:id="rId10"/>
    <p:sldId id="1896" r:id="rId11"/>
    <p:sldId id="1897" r:id="rId12"/>
    <p:sldId id="1898" r:id="rId13"/>
    <p:sldId id="1900" r:id="rId14"/>
    <p:sldId id="1899" r:id="rId15"/>
    <p:sldId id="1902" r:id="rId16"/>
    <p:sldId id="1903" r:id="rId17"/>
    <p:sldId id="1905" r:id="rId18"/>
    <p:sldId id="1904" r:id="rId19"/>
    <p:sldId id="1877" r:id="rId20"/>
    <p:sldId id="1257" r:id="rId21"/>
    <p:sldId id="1394" r:id="rId22"/>
    <p:sldId id="1338" r:id="rId23"/>
    <p:sldId id="1259" r:id="rId24"/>
    <p:sldId id="1878" r:id="rId25"/>
    <p:sldId id="1347" r:id="rId26"/>
    <p:sldId id="1283" r:id="rId27"/>
    <p:sldId id="1826" r:id="rId28"/>
    <p:sldId id="1379" r:id="rId29"/>
    <p:sldId id="1291" r:id="rId30"/>
    <p:sldId id="1827" r:id="rId31"/>
    <p:sldId id="1881" r:id="rId32"/>
    <p:sldId id="1879" r:id="rId33"/>
    <p:sldId id="1880" r:id="rId34"/>
    <p:sldId id="1833" r:id="rId35"/>
    <p:sldId id="1315" r:id="rId36"/>
    <p:sldId id="1317" r:id="rId37"/>
    <p:sldId id="1838" r:id="rId38"/>
    <p:sldId id="1320" r:id="rId39"/>
    <p:sldId id="1834" r:id="rId40"/>
    <p:sldId id="1892" r:id="rId41"/>
    <p:sldId id="1841" r:id="rId42"/>
    <p:sldId id="1851" r:id="rId43"/>
    <p:sldId id="1859" r:id="rId44"/>
    <p:sldId id="1862" r:id="rId45"/>
    <p:sldId id="1852" r:id="rId46"/>
    <p:sldId id="1853" r:id="rId47"/>
    <p:sldId id="1854" r:id="rId48"/>
    <p:sldId id="1863" r:id="rId49"/>
    <p:sldId id="1860" r:id="rId50"/>
    <p:sldId id="1856" r:id="rId51"/>
    <p:sldId id="1876" r:id="rId52"/>
    <p:sldId id="1869" r:id="rId53"/>
    <p:sldId id="1890" r:id="rId54"/>
    <p:sldId id="1868" r:id="rId55"/>
    <p:sldId id="1871" r:id="rId56"/>
    <p:sldId id="1872" r:id="rId57"/>
    <p:sldId id="1870" r:id="rId58"/>
    <p:sldId id="1889" r:id="rId59"/>
    <p:sldId id="1874" r:id="rId60"/>
    <p:sldId id="1835" r:id="rId61"/>
    <p:sldId id="1421" r:id="rId62"/>
    <p:sldId id="1882" r:id="rId63"/>
    <p:sldId id="1839" r:id="rId64"/>
    <p:sldId id="1883" r:id="rId65"/>
    <p:sldId id="1836" r:id="rId66"/>
    <p:sldId id="1885" r:id="rId67"/>
    <p:sldId id="1884" r:id="rId68"/>
    <p:sldId id="1840" r:id="rId69"/>
    <p:sldId id="1886" r:id="rId70"/>
    <p:sldId id="1911" r:id="rId71"/>
    <p:sldId id="1891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C7D"/>
    <a:srgbClr val="283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88015"/>
  </p:normalViewPr>
  <p:slideViewPr>
    <p:cSldViewPr snapToGrid="0" snapToObjects="1">
      <p:cViewPr varScale="1">
        <p:scale>
          <a:sx n="103" d="100"/>
          <a:sy n="103" d="100"/>
        </p:scale>
        <p:origin x="19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955EA-90EF-D74B-90C2-ABC219A91404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80943-F55A-5F4A-83C8-FA031FB5FA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62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99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58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15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96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03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71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64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9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22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30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15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24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06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88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12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57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86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947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52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20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3571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742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51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38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066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02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074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924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8349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768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267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212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95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54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80943-F55A-5F4A-83C8-FA031FB5FA71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96627-06A1-3E49-B787-B8DCC3F2F182}" type="datetimeFigureOut">
              <a:rPr lang="en-US" smtClean="0"/>
              <a:pPr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6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330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0.png"/><Relationship Id="rId7" Type="http://schemas.openxmlformats.org/officeDocument/2006/relationships/image" Target="../media/image111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100.png"/><Relationship Id="rId4" Type="http://schemas.openxmlformats.org/officeDocument/2006/relationships/image" Target="../media/image9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90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tif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tif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Pixels to Parameters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06082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Part 1: Galaxy Surveys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Galaxies beyond the point-particle picture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Part 2: From Pixels to Power Spectra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Systematics, systematics, systematics (&amp; estimators)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Part 3: From Power Spectra to Parameters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Covariances, inference &amp; error bars you can trust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Part 4: Weak Lensing + Multi-Probe Cosmology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Galaxies beyond the spin-2 field picture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>
              <a:spcAft>
                <a:spcPts val="2400"/>
              </a:spcAft>
            </a:pP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Powerful surveys → excellent statistical power → systematic effects (astrophysics, observational) more significant. Correct cosmological interpretation of observations will require more and more astrophysics.</a:t>
            </a:r>
          </a:p>
        </p:txBody>
      </p:sp>
    </p:spTree>
    <p:extLst>
      <p:ext uri="{BB962C8B-B14F-4D97-AF65-F5344CB8AC3E}">
        <p14:creationId xmlns:p14="http://schemas.microsoft.com/office/powerpoint/2010/main" val="673173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79D9BB-9D7E-B04F-A86D-F517F7C2B50E}"/>
              </a:ext>
            </a:extLst>
          </p:cNvPr>
          <p:cNvSpPr txBox="1"/>
          <p:nvPr/>
        </p:nvSpPr>
        <p:spPr>
          <a:xfrm>
            <a:off x="6199320" y="6488668"/>
            <a:ext cx="2865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credit: </a:t>
            </a:r>
            <a:r>
              <a:rPr lang="en-US" dirty="0" err="1"/>
              <a:t>Candels</a:t>
            </a:r>
            <a:r>
              <a:rPr lang="en-US" dirty="0"/>
              <a:t> collaboration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3B2425B-03DF-4A47-9C08-BB010E59B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839" y="1791986"/>
            <a:ext cx="6276814" cy="470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6AAE16-AF02-C84D-ABE1-B2C569713B5F}"/>
              </a:ext>
            </a:extLst>
          </p:cNvPr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Galaxies 101 </a:t>
            </a:r>
            <a:r>
              <a:rPr lang="en-US" sz="40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(astronomer’s version)</a:t>
            </a:r>
          </a:p>
        </p:txBody>
      </p:sp>
    </p:spTree>
    <p:extLst>
      <p:ext uri="{BB962C8B-B14F-4D97-AF65-F5344CB8AC3E}">
        <p14:creationId xmlns:p14="http://schemas.microsoft.com/office/powerpoint/2010/main" val="2832690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F44205-E43E-824D-8F6C-BF87781B13E0}"/>
              </a:ext>
            </a:extLst>
          </p:cNvPr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How to Bake a Galaxy Spectrum</a:t>
            </a:r>
            <a:endParaRPr lang="en-US" sz="4000" dirty="0">
              <a:solidFill>
                <a:srgbClr val="800000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5" name="Picture 4" descr="A diagram of a graph&#10;&#10;Description automatically generated">
            <a:extLst>
              <a:ext uri="{FF2B5EF4-FFF2-40B4-BE49-F238E27FC236}">
                <a16:creationId xmlns:a16="http://schemas.microsoft.com/office/drawing/2014/main" id="{1C5ABFEC-1E26-CF46-B62A-4918E37C3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2451"/>
            <a:ext cx="9144000" cy="48269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99E83B-5D04-E848-91EE-6EB00DFABD58}"/>
              </a:ext>
            </a:extLst>
          </p:cNvPr>
          <p:cNvSpPr txBox="1"/>
          <p:nvPr/>
        </p:nvSpPr>
        <p:spPr>
          <a:xfrm>
            <a:off x="7853476" y="6442174"/>
            <a:ext cx="1175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Iyer</a:t>
            </a:r>
            <a:r>
              <a:rPr lang="en-US" dirty="0"/>
              <a:t>+ 2025</a:t>
            </a:r>
          </a:p>
        </p:txBody>
      </p:sp>
    </p:spTree>
    <p:extLst>
      <p:ext uri="{BB962C8B-B14F-4D97-AF65-F5344CB8AC3E}">
        <p14:creationId xmlns:p14="http://schemas.microsoft.com/office/powerpoint/2010/main" val="449003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79D9BB-9D7E-B04F-A86D-F517F7C2B50E}"/>
              </a:ext>
            </a:extLst>
          </p:cNvPr>
          <p:cNvSpPr txBox="1"/>
          <p:nvPr/>
        </p:nvSpPr>
        <p:spPr>
          <a:xfrm>
            <a:off x="7594168" y="6488668"/>
            <a:ext cx="1175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Iyer</a:t>
            </a:r>
            <a:r>
              <a:rPr lang="en-US" dirty="0"/>
              <a:t>+ 2025</a:t>
            </a:r>
          </a:p>
        </p:txBody>
      </p:sp>
      <p:pic>
        <p:nvPicPr>
          <p:cNvPr id="9" name="Picture 8" descr="A diagram of different types of light&#10;&#10;Description automatically generated">
            <a:extLst>
              <a:ext uri="{FF2B5EF4-FFF2-40B4-BE49-F238E27FC236}">
                <a16:creationId xmlns:a16="http://schemas.microsoft.com/office/drawing/2014/main" id="{7EDE1D1B-F0A3-6A4A-A35E-08D518D488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740"/>
          <a:stretch/>
        </p:blipFill>
        <p:spPr>
          <a:xfrm>
            <a:off x="-7835" y="1022887"/>
            <a:ext cx="8934858" cy="49036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AA8DA2-D539-2B45-ACCD-A1F8E19A64DA}"/>
              </a:ext>
            </a:extLst>
          </p:cNvPr>
          <p:cNvSpPr/>
          <p:nvPr/>
        </p:nvSpPr>
        <p:spPr>
          <a:xfrm>
            <a:off x="790414" y="5780868"/>
            <a:ext cx="1503335" cy="356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69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mass spectrometer&#10;&#10;Description automatically generated">
            <a:extLst>
              <a:ext uri="{FF2B5EF4-FFF2-40B4-BE49-F238E27FC236}">
                <a16:creationId xmlns:a16="http://schemas.microsoft.com/office/drawing/2014/main" id="{1C80752D-367F-1046-978D-94471CB1E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559" y="263471"/>
            <a:ext cx="7667300" cy="64098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D4214E-B339-6E43-880A-FFF3F04A6BB8}"/>
              </a:ext>
            </a:extLst>
          </p:cNvPr>
          <p:cNvSpPr/>
          <p:nvPr/>
        </p:nvSpPr>
        <p:spPr>
          <a:xfrm>
            <a:off x="3184874" y="263471"/>
            <a:ext cx="2797472" cy="356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79D9BB-9D7E-B04F-A86D-F517F7C2B50E}"/>
              </a:ext>
            </a:extLst>
          </p:cNvPr>
          <p:cNvSpPr txBox="1"/>
          <p:nvPr/>
        </p:nvSpPr>
        <p:spPr>
          <a:xfrm>
            <a:off x="7594168" y="6488668"/>
            <a:ext cx="1175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Iyer</a:t>
            </a:r>
            <a:r>
              <a:rPr lang="en-US" dirty="0"/>
              <a:t>+ 2025</a:t>
            </a:r>
          </a:p>
        </p:txBody>
      </p:sp>
    </p:spTree>
    <p:extLst>
      <p:ext uri="{BB962C8B-B14F-4D97-AF65-F5344CB8AC3E}">
        <p14:creationId xmlns:p14="http://schemas.microsoft.com/office/powerpoint/2010/main" val="1371184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79D9BB-9D7E-B04F-A86D-F517F7C2B50E}"/>
              </a:ext>
            </a:extLst>
          </p:cNvPr>
          <p:cNvSpPr txBox="1"/>
          <p:nvPr/>
        </p:nvSpPr>
        <p:spPr>
          <a:xfrm>
            <a:off x="7594168" y="6488668"/>
            <a:ext cx="1175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Iyer</a:t>
            </a:r>
            <a:r>
              <a:rPr lang="en-US" dirty="0"/>
              <a:t>+ 2025</a:t>
            </a:r>
          </a:p>
        </p:txBody>
      </p:sp>
      <p:pic>
        <p:nvPicPr>
          <p:cNvPr id="5" name="Picture 4" descr="A graph of gas emission&#10;&#10;Description automatically generated">
            <a:extLst>
              <a:ext uri="{FF2B5EF4-FFF2-40B4-BE49-F238E27FC236}">
                <a16:creationId xmlns:a16="http://schemas.microsoft.com/office/drawing/2014/main" id="{81AD6857-E05C-C643-BF80-DEFB88FE2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0346"/>
            <a:ext cx="9144000" cy="487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05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st Public Data Release by the Hyper Suprime-Cam Subaru Strategic Program Figure">
            <a:extLst>
              <a:ext uri="{FF2B5EF4-FFF2-40B4-BE49-F238E27FC236}">
                <a16:creationId xmlns:a16="http://schemas.microsoft.com/office/drawing/2014/main" id="{5D04DA74-F180-C845-BC69-D0C6A4396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9" b="33413"/>
          <a:stretch/>
        </p:blipFill>
        <p:spPr bwMode="auto">
          <a:xfrm>
            <a:off x="0" y="1458410"/>
            <a:ext cx="9236597" cy="53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F44205-E43E-824D-8F6C-BF87781B13E0}"/>
              </a:ext>
            </a:extLst>
          </p:cNvPr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20549E-C2D5-1F49-99DD-11718B7D8187}"/>
              </a:ext>
            </a:extLst>
          </p:cNvPr>
          <p:cNvSpPr txBox="1"/>
          <p:nvPr/>
        </p:nvSpPr>
        <p:spPr>
          <a:xfrm>
            <a:off x="6362892" y="6435525"/>
            <a:ext cx="28621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credit: Subaru HSC, limiting magnitude ~27</a:t>
            </a:r>
          </a:p>
        </p:txBody>
      </p:sp>
    </p:spTree>
    <p:extLst>
      <p:ext uri="{BB962C8B-B14F-4D97-AF65-F5344CB8AC3E}">
        <p14:creationId xmlns:p14="http://schemas.microsoft.com/office/powerpoint/2010/main" val="261252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Imaging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0608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Images → angular coordinates of objects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In practice, astrometric calibration + object detection are major research areas!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Need to identify galaxies, and estimate their redshifts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Stars are point sources, galaxies extended; occupy specific regions in color space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2050" name="Picture 2" descr="Early-type galaxy spectrum at z = 0, z = 0.5, and z = 0.9 superimposed on the transmission functions of the broadband filters used in this work. Note that the 4000Å4000Å break falls into the Gemini r and i bands for the redshift range covered by our cluster sample.">
            <a:extLst>
              <a:ext uri="{FF2B5EF4-FFF2-40B4-BE49-F238E27FC236}">
                <a16:creationId xmlns:a16="http://schemas.microsoft.com/office/drawing/2014/main" id="{18BFC945-0AB1-2E46-81DC-CA3AF5310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79" y="3505391"/>
            <a:ext cx="4147355" cy="331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F8C769-A936-8846-A6AD-7043B171B540}"/>
              </a:ext>
            </a:extLst>
          </p:cNvPr>
          <p:cNvSpPr txBox="1"/>
          <p:nvPr/>
        </p:nvSpPr>
        <p:spPr>
          <a:xfrm>
            <a:off x="170001" y="3687202"/>
            <a:ext cx="1747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redshifted spectra of an elliptical galaxy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8B22E8-9123-C54A-BBFB-C989A80A2F6D}"/>
              </a:ext>
            </a:extLst>
          </p:cNvPr>
          <p:cNvCxnSpPr/>
          <p:nvPr/>
        </p:nvCxnSpPr>
        <p:spPr>
          <a:xfrm>
            <a:off x="1759352" y="3948812"/>
            <a:ext cx="590309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D39B831-98CF-4C42-A17D-74776E6E7899}"/>
              </a:ext>
            </a:extLst>
          </p:cNvPr>
          <p:cNvSpPr txBox="1"/>
          <p:nvPr/>
        </p:nvSpPr>
        <p:spPr>
          <a:xfrm>
            <a:off x="1759352" y="5444732"/>
            <a:ext cx="1562582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4000A break, indicates old stellar population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46A5D87-3FB5-BF47-89B9-AA7F01DA07FC}"/>
              </a:ext>
            </a:extLst>
          </p:cNvPr>
          <p:cNvSpPr/>
          <p:nvPr/>
        </p:nvSpPr>
        <p:spPr>
          <a:xfrm>
            <a:off x="3321934" y="5058136"/>
            <a:ext cx="312516" cy="11252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14AD1CE-0C90-B047-A046-11D7C62DF37C}"/>
              </a:ext>
            </a:extLst>
          </p:cNvPr>
          <p:cNvSpPr/>
          <p:nvPr/>
        </p:nvSpPr>
        <p:spPr>
          <a:xfrm>
            <a:off x="5117939" y="5532699"/>
            <a:ext cx="680978" cy="428263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1BBFB4-DDD6-6B4C-B948-BA0E09694E75}"/>
              </a:ext>
            </a:extLst>
          </p:cNvPr>
          <p:cNvSpPr txBox="1"/>
          <p:nvPr/>
        </p:nvSpPr>
        <p:spPr>
          <a:xfrm>
            <a:off x="6030409" y="5423664"/>
            <a:ext cx="174777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most common filters in optical imaging </a:t>
            </a:r>
          </a:p>
          <a:p>
            <a:pPr algn="ctr"/>
            <a:r>
              <a:rPr lang="en-US" sz="1400" dirty="0">
                <a:solidFill>
                  <a:schemeClr val="tx2"/>
                </a:solidFill>
              </a:rPr>
              <a:t>(‘green’, ‘red’, ‘infrared’)</a:t>
            </a:r>
          </a:p>
        </p:txBody>
      </p:sp>
    </p:spTree>
    <p:extLst>
      <p:ext uri="{BB962C8B-B14F-4D97-AF65-F5344CB8AC3E}">
        <p14:creationId xmlns:p14="http://schemas.microsoft.com/office/powerpoint/2010/main" val="1231210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of different colors&#10;&#10;Description automatically generated">
            <a:extLst>
              <a:ext uri="{FF2B5EF4-FFF2-40B4-BE49-F238E27FC236}">
                <a16:creationId xmlns:a16="http://schemas.microsoft.com/office/drawing/2014/main" id="{D13C52A5-2EB6-3F4F-8091-860139EA9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675" y="3336206"/>
            <a:ext cx="7280476" cy="35776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Imaging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0608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Images → angular coordinates of objects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In practice, astrometric calibration + object detection are major research areas!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Need to identify galaxies, and estimate their redshifts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Stars are point sources, galaxies extended; occupy specific regions in color space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414B1B-EB80-074F-AB2A-75F5E2FE8F04}"/>
              </a:ext>
            </a:extLst>
          </p:cNvPr>
          <p:cNvSpPr txBox="1"/>
          <p:nvPr/>
        </p:nvSpPr>
        <p:spPr>
          <a:xfrm>
            <a:off x="5486399" y="4902801"/>
            <a:ext cx="1979272" cy="93871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more filters →better redshift estimates</a:t>
            </a:r>
          </a:p>
          <a:p>
            <a:pPr algn="ctr">
              <a:spcBef>
                <a:spcPts val="600"/>
              </a:spcBef>
            </a:pPr>
            <a:r>
              <a:rPr lang="en-US" sz="1400" dirty="0">
                <a:solidFill>
                  <a:schemeClr val="tx2"/>
                </a:solidFill>
              </a:rPr>
              <a:t>infrared coverage critical for high-z galaxies</a:t>
            </a:r>
          </a:p>
        </p:txBody>
      </p:sp>
    </p:spTree>
    <p:extLst>
      <p:ext uri="{BB962C8B-B14F-4D97-AF65-F5344CB8AC3E}">
        <p14:creationId xmlns:p14="http://schemas.microsoft.com/office/powerpoint/2010/main" val="670061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Spectroscopy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4267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Classic: point spectrograph to individual galaxies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Wide-field surveys use multi-object spectrographs, e.g., BOSS (1000 fibers), DESI (5000 fibers)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Requires advance target selection (from imaging data)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4264497-0684-8041-8230-C491373B9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918" y="2537027"/>
            <a:ext cx="7025833" cy="430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F50B8F-98AC-B649-B857-04FC6399122C}"/>
              </a:ext>
            </a:extLst>
          </p:cNvPr>
          <p:cNvSpPr txBox="1"/>
          <p:nvPr/>
        </p:nvSpPr>
        <p:spPr>
          <a:xfrm>
            <a:off x="7590005" y="6517051"/>
            <a:ext cx="1325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credit: </a:t>
            </a:r>
            <a:r>
              <a:rPr lang="en-US" sz="1200" dirty="0" err="1"/>
              <a:t>desi.lbl.gov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67211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Spectroscopy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4267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Classic: point spectrograph to individual galaxies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Wide-field surveys use multi-object spectrographs, e.g., BOSS (1000 fibers), DESI (5000 fibers)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Requires advance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target selection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(from imaging data)</a:t>
            </a:r>
          </a:p>
        </p:txBody>
      </p:sp>
      <p:pic>
        <p:nvPicPr>
          <p:cNvPr id="7" name="Picture 6" descr="A group of stars in space&#10;&#10;Description automatically generated">
            <a:extLst>
              <a:ext uri="{FF2B5EF4-FFF2-40B4-BE49-F238E27FC236}">
                <a16:creationId xmlns:a16="http://schemas.microsoft.com/office/drawing/2014/main" id="{627827EE-4891-6040-86AA-E08E94F0CC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701"/>
          <a:stretch/>
        </p:blipFill>
        <p:spPr>
          <a:xfrm>
            <a:off x="0" y="2956531"/>
            <a:ext cx="9144000" cy="37827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FAFC06-6FEA-3C4B-91FF-77D1AE0AC329}"/>
              </a:ext>
            </a:extLst>
          </p:cNvPr>
          <p:cNvSpPr txBox="1"/>
          <p:nvPr/>
        </p:nvSpPr>
        <p:spPr>
          <a:xfrm>
            <a:off x="5971593" y="6462293"/>
            <a:ext cx="3172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credit: </a:t>
            </a:r>
            <a:r>
              <a:rPr lang="en-US" sz="1200" dirty="0" err="1">
                <a:solidFill>
                  <a:schemeClr val="bg1"/>
                </a:solidFill>
              </a:rPr>
              <a:t>legacysurvey.org</a:t>
            </a:r>
            <a:r>
              <a:rPr lang="en-US" sz="1200" dirty="0">
                <a:solidFill>
                  <a:schemeClr val="bg1"/>
                </a:solidFill>
              </a:rPr>
              <a:t>, limiting magnitude ~25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5C66E-53BA-D842-85F3-BF147243B906}"/>
              </a:ext>
            </a:extLst>
          </p:cNvPr>
          <p:cNvSpPr txBox="1"/>
          <p:nvPr/>
        </p:nvSpPr>
        <p:spPr>
          <a:xfrm>
            <a:off x="462987" y="3275635"/>
            <a:ext cx="68050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DESI Legacy Imaging Survey</a:t>
            </a: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6+ years of imaging with multiple telescopes, covering 1/3 sky</a:t>
            </a: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1.5 billion galaxies detected!</a:t>
            </a:r>
          </a:p>
          <a:p>
            <a:endParaRPr lang="en-US" dirty="0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136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Spectroscopy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4267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Classic: point spectrograph to individual galaxies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Wide-field surveys use multi-object spectrographs, e.g., BOSS (1000 fibers), DESI (5000 fibers)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Requires advance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target selection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(from imaging data)</a:t>
            </a:r>
          </a:p>
        </p:txBody>
      </p:sp>
      <p:pic>
        <p:nvPicPr>
          <p:cNvPr id="7" name="Picture 6" descr="A group of stars in space&#10;&#10;Description automatically generated">
            <a:extLst>
              <a:ext uri="{FF2B5EF4-FFF2-40B4-BE49-F238E27FC236}">
                <a16:creationId xmlns:a16="http://schemas.microsoft.com/office/drawing/2014/main" id="{627827EE-4891-6040-86AA-E08E94F0CC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701"/>
          <a:stretch/>
        </p:blipFill>
        <p:spPr>
          <a:xfrm>
            <a:off x="0" y="2956531"/>
            <a:ext cx="9144000" cy="37827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FAFC06-6FEA-3C4B-91FF-77D1AE0AC329}"/>
              </a:ext>
            </a:extLst>
          </p:cNvPr>
          <p:cNvSpPr txBox="1"/>
          <p:nvPr/>
        </p:nvSpPr>
        <p:spPr>
          <a:xfrm>
            <a:off x="5971593" y="6462293"/>
            <a:ext cx="3172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credit: </a:t>
            </a:r>
            <a:r>
              <a:rPr lang="en-US" sz="1200" dirty="0" err="1">
                <a:solidFill>
                  <a:schemeClr val="bg1"/>
                </a:solidFill>
              </a:rPr>
              <a:t>legacysurvey.org</a:t>
            </a:r>
            <a:r>
              <a:rPr lang="en-US" sz="1200" dirty="0">
                <a:solidFill>
                  <a:schemeClr val="bg1"/>
                </a:solidFill>
              </a:rPr>
              <a:t>, limiting magnitude ~25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F4FC71-9040-4845-84A7-297074D17A7B}"/>
              </a:ext>
            </a:extLst>
          </p:cNvPr>
          <p:cNvSpPr txBox="1"/>
          <p:nvPr/>
        </p:nvSpPr>
        <p:spPr>
          <a:xfrm>
            <a:off x="462987" y="3275635"/>
            <a:ext cx="712791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DESI Legacy Imaging Survey</a:t>
            </a: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6+ years of imaging with multiple telescopes, covering 1/3 sky</a:t>
            </a: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1.5 billion galaxies detected!</a:t>
            </a:r>
          </a:p>
          <a:p>
            <a:endParaRPr lang="en-US" dirty="0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DESI can take 5000 spectra at a time</a:t>
            </a: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5000 x 8 </a:t>
            </a:r>
            <a:r>
              <a:rPr lang="en-US" dirty="0" err="1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hrs</a:t>
            </a:r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x 2 (per hour) = 64,000 spectra per night</a:t>
            </a:r>
          </a:p>
          <a:p>
            <a:endParaRPr lang="en-US" dirty="0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64,000 x 365 days x 5 years x 0.5 (efficiency) ~ 58 million galaxies</a:t>
            </a:r>
          </a:p>
          <a:p>
            <a:endParaRPr lang="en-US" dirty="0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→  </a:t>
            </a:r>
            <a:r>
              <a:rPr lang="en-US" dirty="0">
                <a:solidFill>
                  <a:srgbClr val="FF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can target only 4% of galaxies from imaging survey!</a:t>
            </a:r>
          </a:p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9151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Spectroscopy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42670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Classic: point spectrograph to individual galaxies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Wide-field surveys use multi-object spectrographs, e.g., BOSS (1000 fibers), DESI (5000 fibers)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Requires advance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target selection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(from imaging data)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Goal 1: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shot noise subdominant at BAO scales </a:t>
            </a:r>
          </a:p>
          <a:p>
            <a:pPr lvl="3">
              <a:spcAft>
                <a:spcPts val="1200"/>
              </a:spcAft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→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n &gt;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 1/P(k~0.1) ~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10</a:t>
            </a:r>
            <a:r>
              <a:rPr lang="en-US" sz="1400" b="1" baseline="30000" dirty="0">
                <a:latin typeface="Avenir Book" charset="0"/>
                <a:ea typeface="Avenir Book" charset="0"/>
                <a:cs typeface="Avenir Book" charset="0"/>
              </a:rPr>
              <a:t>-3..-4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 (h/</a:t>
            </a:r>
            <a:r>
              <a:rPr lang="en-US" sz="1400" b="1" dirty="0" err="1">
                <a:latin typeface="Avenir Book" charset="0"/>
                <a:ea typeface="Avenir Book" charset="0"/>
                <a:cs typeface="Avenir Book" charset="0"/>
              </a:rPr>
              <a:t>Mpc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)</a:t>
            </a:r>
            <a:r>
              <a:rPr lang="en-US" sz="1400" b="1" baseline="30000" dirty="0">
                <a:latin typeface="Avenir Book" charset="0"/>
                <a:ea typeface="Avenir Book" charset="0"/>
                <a:cs typeface="Avenir Book" charset="0"/>
              </a:rPr>
              <a:t>3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Goal 2: maximize chances for getting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reliable redshift during exposure time</a:t>
            </a:r>
          </a:p>
          <a:p>
            <a:pPr lvl="3">
              <a:spcAft>
                <a:spcPts val="1200"/>
              </a:spcAft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→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magnitude cut</a:t>
            </a:r>
          </a:p>
        </p:txBody>
      </p:sp>
    </p:spTree>
    <p:extLst>
      <p:ext uri="{BB962C8B-B14F-4D97-AF65-F5344CB8AC3E}">
        <p14:creationId xmlns:p14="http://schemas.microsoft.com/office/powerpoint/2010/main" val="166109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Spectroscopy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42670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Classic: point spectrograph to individual galaxies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Wide-field surveys use multi-object spectrographs, e.g., BOSS (1000 fibers), DESI (5000 fibers)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Requires advance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target selection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(from imaging data)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Goal 1: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shot noise subdominant at BAO scales </a:t>
            </a:r>
          </a:p>
          <a:p>
            <a:pPr lvl="3">
              <a:spcAft>
                <a:spcPts val="1200"/>
              </a:spcAft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→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n &gt;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 1/P(k~0.1) ~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10</a:t>
            </a:r>
            <a:r>
              <a:rPr lang="en-US" sz="1400" b="1" baseline="30000" dirty="0">
                <a:latin typeface="Avenir Book" charset="0"/>
                <a:ea typeface="Avenir Book" charset="0"/>
                <a:cs typeface="Avenir Book" charset="0"/>
              </a:rPr>
              <a:t>-3..-4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 (h/</a:t>
            </a:r>
            <a:r>
              <a:rPr lang="en-US" sz="1400" b="1" dirty="0" err="1">
                <a:latin typeface="Avenir Book" charset="0"/>
                <a:ea typeface="Avenir Book" charset="0"/>
                <a:cs typeface="Avenir Book" charset="0"/>
              </a:rPr>
              <a:t>Mpc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)</a:t>
            </a:r>
            <a:r>
              <a:rPr lang="en-US" sz="1400" b="1" baseline="30000" dirty="0">
                <a:latin typeface="Avenir Book" charset="0"/>
                <a:ea typeface="Avenir Book" charset="0"/>
                <a:cs typeface="Avenir Book" charset="0"/>
              </a:rPr>
              <a:t>3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Goal 2: maximize chances for getting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reliable redshift during exposure time</a:t>
            </a:r>
          </a:p>
          <a:p>
            <a:pPr lvl="3">
              <a:spcAft>
                <a:spcPts val="1200"/>
              </a:spcAft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→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magnitude cut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Goal 3: select galaxy populations with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well-understood selection function</a:t>
            </a:r>
          </a:p>
          <a:p>
            <a:pPr lvl="3">
              <a:spcAft>
                <a:spcPts val="1200"/>
              </a:spcAft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→ different galaxy types (LRG, ELG, QSO) at different z, identified by color cuts</a:t>
            </a:r>
            <a:endParaRPr lang="en-US" sz="1400" b="1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929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3056055" cy="772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Large Red Galaxies (LRG)</a:t>
            </a:r>
          </a:p>
          <a:p>
            <a:pPr algn="ctr">
              <a:spcAft>
                <a:spcPts val="500"/>
              </a:spcAft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0.4 &lt; z &lt;~ 1.0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53F75B-25D2-DE4D-A9B2-5552C48594B9}"/>
              </a:ext>
            </a:extLst>
          </p:cNvPr>
          <p:cNvSpPr txBox="1"/>
          <p:nvPr/>
        </p:nvSpPr>
        <p:spPr>
          <a:xfrm>
            <a:off x="4943981" y="1646064"/>
            <a:ext cx="3482727" cy="772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Emission Line Galaxies (ELG)</a:t>
            </a:r>
          </a:p>
          <a:p>
            <a:pPr algn="ctr">
              <a:spcAft>
                <a:spcPts val="500"/>
              </a:spcAft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0.6 &lt; z &lt; 1.6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4FF9C6-751E-0740-A0FA-FD35F07E8B9C}"/>
              </a:ext>
            </a:extLst>
          </p:cNvPr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DESI Target Selection</a:t>
            </a:r>
          </a:p>
        </p:txBody>
      </p:sp>
      <p:pic>
        <p:nvPicPr>
          <p:cNvPr id="7" name="Picture 6" descr="A group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6B66EBD9-858B-6047-B315-BCF31D494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71" y="2504254"/>
            <a:ext cx="4744153" cy="3931270"/>
          </a:xfrm>
          <a:prstGeom prst="rect">
            <a:avLst/>
          </a:prstGeom>
        </p:spPr>
      </p:pic>
      <p:pic>
        <p:nvPicPr>
          <p:cNvPr id="9" name="Picture 8" descr="A diagram of a person's body&#10;&#10;Description automatically generated">
            <a:extLst>
              <a:ext uri="{FF2B5EF4-FFF2-40B4-BE49-F238E27FC236}">
                <a16:creationId xmlns:a16="http://schemas.microsoft.com/office/drawing/2014/main" id="{42A4B9EA-44E9-ED4B-A53E-E7A4F14DC8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4"/>
          <a:stretch/>
        </p:blipFill>
        <p:spPr>
          <a:xfrm>
            <a:off x="4977112" y="2870522"/>
            <a:ext cx="3998717" cy="3020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16FE58-1DF1-024C-B8EF-E79902A3BBC1}"/>
              </a:ext>
            </a:extLst>
          </p:cNvPr>
          <p:cNvSpPr txBox="1"/>
          <p:nvPr/>
        </p:nvSpPr>
        <p:spPr>
          <a:xfrm>
            <a:off x="7590005" y="6517051"/>
            <a:ext cx="116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Raichoor</a:t>
            </a:r>
            <a:r>
              <a:rPr lang="en-US" sz="1200" dirty="0"/>
              <a:t>+ 2023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D12FD8-C005-C54E-B147-8B6E3419EE10}"/>
              </a:ext>
            </a:extLst>
          </p:cNvPr>
          <p:cNvSpPr txBox="1"/>
          <p:nvPr/>
        </p:nvSpPr>
        <p:spPr>
          <a:xfrm>
            <a:off x="134440" y="6517050"/>
            <a:ext cx="9252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Zhou+ 2023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2A46563-785D-C94F-B248-58E31CEF2655}"/>
              </a:ext>
            </a:extLst>
          </p:cNvPr>
          <p:cNvSpPr/>
          <p:nvPr/>
        </p:nvSpPr>
        <p:spPr>
          <a:xfrm rot="-780000">
            <a:off x="741872" y="3782203"/>
            <a:ext cx="1840713" cy="428263"/>
          </a:xfrm>
          <a:prstGeom prst="ellips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5DE1F1-3911-0B40-AA28-41E51CA962EA}"/>
              </a:ext>
            </a:extLst>
          </p:cNvPr>
          <p:cNvSpPr txBox="1"/>
          <p:nvPr/>
        </p:nvSpPr>
        <p:spPr>
          <a:xfrm>
            <a:off x="1662228" y="3499130"/>
            <a:ext cx="5284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DCB6EF-8B35-B14F-B71D-A2F7E4B90DDD}"/>
              </a:ext>
            </a:extLst>
          </p:cNvPr>
          <p:cNvSpPr txBox="1"/>
          <p:nvPr/>
        </p:nvSpPr>
        <p:spPr>
          <a:xfrm>
            <a:off x="1008991" y="5833641"/>
            <a:ext cx="151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luminosity cut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845C9B-9F37-324D-9708-6D7FFDCCDA02}"/>
              </a:ext>
            </a:extLst>
          </p:cNvPr>
          <p:cNvSpPr txBox="1"/>
          <p:nvPr/>
        </p:nvSpPr>
        <p:spPr>
          <a:xfrm>
            <a:off x="4608272" y="5972370"/>
            <a:ext cx="27442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reject z&gt;1.6 ELGs</a:t>
            </a:r>
          </a:p>
          <a:p>
            <a:pPr algn="ctr"/>
            <a:r>
              <a:rPr lang="en-US" sz="1600" i="1" dirty="0"/>
              <a:t>[0II] outside DESI spectrograph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A99AC7C-09C1-8D49-BB4B-BFEEC09967BC}"/>
              </a:ext>
            </a:extLst>
          </p:cNvPr>
          <p:cNvCxnSpPr>
            <a:cxnSpLocks/>
          </p:cNvCxnSpPr>
          <p:nvPr/>
        </p:nvCxnSpPr>
        <p:spPr>
          <a:xfrm>
            <a:off x="6406381" y="3075765"/>
            <a:ext cx="438086" cy="1564609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89A2236-85C9-3042-80D8-8A11DA96FA0B}"/>
              </a:ext>
            </a:extLst>
          </p:cNvPr>
          <p:cNvSpPr txBox="1"/>
          <p:nvPr/>
        </p:nvSpPr>
        <p:spPr>
          <a:xfrm>
            <a:off x="5413834" y="2454579"/>
            <a:ext cx="275960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reject z&lt;0.6 ELGs</a:t>
            </a:r>
          </a:p>
          <a:p>
            <a:pPr algn="ctr"/>
            <a:r>
              <a:rPr lang="en-US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minimize stellar contamination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E476FBD-DFAE-7F47-AE41-6A6FEF898D7A}"/>
              </a:ext>
            </a:extLst>
          </p:cNvPr>
          <p:cNvCxnSpPr>
            <a:cxnSpLocks/>
          </p:cNvCxnSpPr>
          <p:nvPr/>
        </p:nvCxnSpPr>
        <p:spPr>
          <a:xfrm flipV="1">
            <a:off x="6180585" y="5314561"/>
            <a:ext cx="370390" cy="646087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5439FA2-370B-134A-9C56-D310325A33A8}"/>
              </a:ext>
            </a:extLst>
          </p:cNvPr>
          <p:cNvCxnSpPr>
            <a:cxnSpLocks/>
          </p:cNvCxnSpPr>
          <p:nvPr/>
        </p:nvCxnSpPr>
        <p:spPr>
          <a:xfrm flipH="1" flipV="1">
            <a:off x="7621635" y="4641941"/>
            <a:ext cx="215379" cy="13304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2052E93-E9A8-6A42-910B-8F6E9DD49578}"/>
              </a:ext>
            </a:extLst>
          </p:cNvPr>
          <p:cNvCxnSpPr>
            <a:cxnSpLocks/>
          </p:cNvCxnSpPr>
          <p:nvPr/>
        </p:nvCxnSpPr>
        <p:spPr>
          <a:xfrm flipH="1" flipV="1">
            <a:off x="7158054" y="4986429"/>
            <a:ext cx="626445" cy="99467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3A4C597-2B8D-9D46-BF5B-F90F7774461A}"/>
              </a:ext>
            </a:extLst>
          </p:cNvPr>
          <p:cNvSpPr txBox="1"/>
          <p:nvPr/>
        </p:nvSpPr>
        <p:spPr>
          <a:xfrm>
            <a:off x="7474972" y="5907445"/>
            <a:ext cx="151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evolutionary tracks of ELGs</a:t>
            </a:r>
          </a:p>
        </p:txBody>
      </p:sp>
    </p:spTree>
    <p:extLst>
      <p:ext uri="{BB962C8B-B14F-4D97-AF65-F5344CB8AC3E}">
        <p14:creationId xmlns:p14="http://schemas.microsoft.com/office/powerpoint/2010/main" val="2307555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Spectroscopy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426708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Classic: point (slit/fiber) spectrograph to individual galaxies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Wide-field surveys use multi-object spectrographs, e.g., BOSS (1000 fibers), DESI (5000 fibers)</a:t>
            </a:r>
          </a:p>
          <a:p>
            <a:pPr marL="800100" lvl="1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Requires advance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target selection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(from imaging data)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Slit-less/grism spectroscopy: disperse all (sufficiently bright) galaxies within field of view</a:t>
            </a:r>
          </a:p>
          <a:p>
            <a:pPr lvl="1">
              <a:spcAft>
                <a:spcPts val="2400"/>
              </a:spcAft>
            </a:pPr>
            <a:endParaRPr lang="en-US" sz="14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4FA533BC-B7CE-B74E-823F-2747CC942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9662"/>
            <a:ext cx="4157784" cy="311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6E8FCF-DE36-8A47-A077-DDAB8EF35FA4}"/>
              </a:ext>
            </a:extLst>
          </p:cNvPr>
          <p:cNvSpPr txBox="1"/>
          <p:nvPr/>
        </p:nvSpPr>
        <p:spPr>
          <a:xfrm>
            <a:off x="134440" y="6552219"/>
            <a:ext cx="1285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wikipedia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00123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Spectroscopy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426708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Classic: point (slit/fiber) spectrograph to individual galaxies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Wide-field surveys use multi-object spectrographs, e.g., BOSS (1000 fibers), DESI (5000 fibers)</a:t>
            </a:r>
          </a:p>
          <a:p>
            <a:pPr marL="800100" lvl="1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Requires advance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target selection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(from imaging data)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Slit-less/grism spectroscopy: disperse all (sufficiently bright) galaxies within field of view</a:t>
            </a:r>
          </a:p>
          <a:p>
            <a:pPr lvl="1">
              <a:spcAft>
                <a:spcPts val="2400"/>
              </a:spcAft>
            </a:pPr>
            <a:endParaRPr lang="en-US" sz="14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4FA533BC-B7CE-B74E-823F-2747CC942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9662"/>
            <a:ext cx="4157784" cy="311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red and black background with white lines&#10;&#10;Description automatically generated with medium confidence">
            <a:extLst>
              <a:ext uri="{FF2B5EF4-FFF2-40B4-BE49-F238E27FC236}">
                <a16:creationId xmlns:a16="http://schemas.microsoft.com/office/drawing/2014/main" id="{7B63DDA8-D51B-234F-A67E-F08C117E32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3961" t="48547" r="25242"/>
          <a:stretch/>
        </p:blipFill>
        <p:spPr>
          <a:xfrm>
            <a:off x="1295398" y="3329354"/>
            <a:ext cx="8141677" cy="35286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6E8FCF-DE36-8A47-A077-DDAB8EF35FA4}"/>
              </a:ext>
            </a:extLst>
          </p:cNvPr>
          <p:cNvSpPr txBox="1"/>
          <p:nvPr/>
        </p:nvSpPr>
        <p:spPr>
          <a:xfrm>
            <a:off x="134440" y="6552219"/>
            <a:ext cx="1285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wikipedia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10153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5145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Surveys: Spectroscopy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4384D7-9C0A-024A-B466-7D94111D137F}"/>
              </a:ext>
            </a:extLst>
          </p:cNvPr>
          <p:cNvSpPr txBox="1"/>
          <p:nvPr/>
        </p:nvSpPr>
        <p:spPr>
          <a:xfrm>
            <a:off x="717292" y="1644135"/>
            <a:ext cx="8426708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Classic: point (slit/fiber) spectrograph to individual galaxies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Wide-field surveys use multi-object spectrographs, e.g., BOSS (1000 fibers), DESI (5000 fibers)</a:t>
            </a:r>
          </a:p>
          <a:p>
            <a:pPr marL="800100" lvl="1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Requires advance </a:t>
            </a: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target selection </a:t>
            </a: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(from imaging data)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Slit-less/grism spectroscopy: disperse all (sufficiently bright) galaxies within field of view</a:t>
            </a:r>
          </a:p>
          <a:p>
            <a:pPr lvl="1">
              <a:spcAft>
                <a:spcPts val="2400"/>
              </a:spcAft>
            </a:pPr>
            <a:endParaRPr lang="en-US" sz="14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6" name="Picture 5" descr="A diagram of different types of energy&#10;&#10;Description automatically generated">
            <a:extLst>
              <a:ext uri="{FF2B5EF4-FFF2-40B4-BE49-F238E27FC236}">
                <a16:creationId xmlns:a16="http://schemas.microsoft.com/office/drawing/2014/main" id="{6C478264-C43E-D647-882C-7670B4E9B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136" y="3645876"/>
            <a:ext cx="5827542" cy="313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12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4E6F7-242A-0547-8F02-CC1EA8F2513D}"/>
              </a:ext>
            </a:extLst>
          </p:cNvPr>
          <p:cNvSpPr txBox="1"/>
          <p:nvPr/>
        </p:nvSpPr>
        <p:spPr>
          <a:xfrm>
            <a:off x="0" y="38344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Modeling Galaxy 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BDB63-4E0C-6C48-BD28-5C779B1F7670}"/>
              </a:ext>
            </a:extLst>
          </p:cNvPr>
          <p:cNvSpPr txBox="1"/>
          <p:nvPr/>
        </p:nvSpPr>
        <p:spPr>
          <a:xfrm>
            <a:off x="588577" y="1508903"/>
            <a:ext cx="8261133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" panose="02000503020000020003" pitchFamily="2" charset="0"/>
              </a:rPr>
              <a:t>Perturbation theory enables us to calculate the evolution of small density perturbations with (linear + higher-order).</a:t>
            </a:r>
          </a:p>
          <a:p>
            <a:pPr>
              <a:spcAft>
                <a:spcPts val="600"/>
              </a:spcAft>
            </a:pPr>
            <a:endParaRPr lang="en-US" sz="12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latin typeface="Avenir" panose="02000503020000020003" pitchFamily="2" charset="0"/>
              </a:rPr>
              <a:t>Today: oversimplified, but insightful, (semi-)analytic models for the highly non-linear regime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Halo formation through </a:t>
            </a:r>
            <a:r>
              <a:rPr lang="en-US" sz="2000" b="1" dirty="0">
                <a:latin typeface="Avenir" panose="02000503020000020003" pitchFamily="2" charset="0"/>
              </a:rPr>
              <a:t>gravitational collapse</a:t>
            </a:r>
            <a:r>
              <a:rPr lang="en-US" sz="2000" dirty="0">
                <a:latin typeface="Avenir" panose="02000503020000020003" pitchFamily="2" charset="0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Halo biasing in the </a:t>
            </a:r>
            <a:r>
              <a:rPr lang="en-US" sz="2000" b="1" dirty="0">
                <a:latin typeface="Avenir" panose="02000503020000020003" pitchFamily="2" charset="0"/>
              </a:rPr>
              <a:t>peak-background split</a:t>
            </a:r>
            <a:r>
              <a:rPr lang="en-US" sz="2000" dirty="0">
                <a:latin typeface="Avenir" panose="02000503020000020003" pitchFamily="2" charset="0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Assuming that all matter is distributed in halos, approximate the non-linear matter power spectrum with the </a:t>
            </a:r>
            <a:r>
              <a:rPr lang="en-US" sz="2000" b="1" dirty="0">
                <a:latin typeface="Avenir" panose="02000503020000020003" pitchFamily="2" charset="0"/>
              </a:rPr>
              <a:t>halo model</a:t>
            </a:r>
            <a:r>
              <a:rPr lang="en-US" sz="2000" dirty="0">
                <a:latin typeface="Avenir" panose="02000503020000020003" pitchFamily="2" charset="0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Include ”</a:t>
            </a:r>
            <a:r>
              <a:rPr lang="en-US" sz="2000" dirty="0" err="1">
                <a:latin typeface="Avenir" panose="02000503020000020003" pitchFamily="2" charset="0"/>
              </a:rPr>
              <a:t>gastrophysics</a:t>
            </a:r>
            <a:r>
              <a:rPr lang="en-US" sz="2000" dirty="0">
                <a:latin typeface="Avenir" panose="02000503020000020003" pitchFamily="2" charset="0"/>
              </a:rPr>
              <a:t>” to describe </a:t>
            </a:r>
            <a:r>
              <a:rPr lang="en-US" sz="2000" b="1" dirty="0">
                <a:latin typeface="Avenir" panose="02000503020000020003" pitchFamily="2" charset="0"/>
              </a:rPr>
              <a:t>galaxy formation</a:t>
            </a:r>
            <a:r>
              <a:rPr lang="en-US" sz="2000" dirty="0">
                <a:latin typeface="Avenir" panose="02000503020000020003" pitchFamily="2" charset="0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venir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907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4E6F7-242A-0547-8F02-CC1EA8F2513D}"/>
              </a:ext>
            </a:extLst>
          </p:cNvPr>
          <p:cNvSpPr txBox="1"/>
          <p:nvPr/>
        </p:nvSpPr>
        <p:spPr>
          <a:xfrm>
            <a:off x="0" y="38344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Spherical Collapse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A0BDB63-4E0C-6C48-BD28-5C779B1F7670}"/>
                  </a:ext>
                </a:extLst>
              </p:cNvPr>
              <p:cNvSpPr txBox="1"/>
              <p:nvPr/>
            </p:nvSpPr>
            <p:spPr>
              <a:xfrm>
                <a:off x="588577" y="1508903"/>
                <a:ext cx="8261133" cy="3708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dirty="0">
                    <a:latin typeface="Avenir" panose="02000503020000020003" pitchFamily="2" charset="0"/>
                  </a:rPr>
                  <a:t>To gain insight into the non-linear evolution of density perturbations, we now consider the highly idealized case of Top-Hat Spherical Collapse.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Avenir" panose="02000503020000020003" pitchFamily="2" charset="0"/>
                  </a:rPr>
                  <a:t>Assume </a:t>
                </a:r>
                <a:r>
                  <a:rPr lang="en-US" sz="2000" dirty="0" err="1">
                    <a:solidFill>
                      <a:srgbClr val="C00000"/>
                    </a:solidFill>
                    <a:latin typeface="Avenir" panose="02000503020000020003" pitchFamily="2" charset="0"/>
                  </a:rPr>
                  <a:t>EdS</a:t>
                </a:r>
                <a:r>
                  <a:rPr lang="en-US" sz="2000" dirty="0">
                    <a:solidFill>
                      <a:srgbClr val="C00000"/>
                    </a:solidFill>
                    <a:latin typeface="Avenir" panose="02000503020000020003" pitchFamily="2" charset="0"/>
                  </a:rPr>
                  <a:t> cosmology</a:t>
                </a:r>
                <a:r>
                  <a:rPr lang="en-US" sz="2000" dirty="0">
                    <a:latin typeface="Avenir" panose="02000503020000020003" pitchFamily="2" charset="0"/>
                  </a:rPr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Avenir" panose="02000503020000020003" pitchFamily="2" charset="0"/>
                  </a:rPr>
                  <a:t>Assume </a:t>
                </a:r>
                <a:r>
                  <a:rPr lang="en-US" sz="2000" dirty="0">
                    <a:solidFill>
                      <a:srgbClr val="C00000"/>
                    </a:solidFill>
                    <a:latin typeface="Avenir" panose="02000503020000020003" pitchFamily="2" charset="0"/>
                  </a:rPr>
                  <a:t>homogeneous</a:t>
                </a:r>
                <a:r>
                  <a:rPr lang="en-US" sz="2000" dirty="0">
                    <a:latin typeface="Avenir" panose="02000503020000020003" pitchFamily="2" charset="0"/>
                  </a:rPr>
                  <a:t> universe, except for a single, top-hat, spherical perturbation.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Avenir" panose="02000503020000020003" pitchFamily="2" charset="0"/>
                  </a:rPr>
                  <a:t>Initially, linear growth:</a:t>
                </a:r>
              </a:p>
              <a:p>
                <a:pPr marL="342900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Avenir" panose="02000503020000020003" pitchFamily="2" charset="0"/>
                  </a:rPr>
                  <a:t> When the linear overdensity passes some critical threshold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r>
                  <a:rPr lang="en-US" sz="2000" dirty="0">
                    <a:latin typeface="Avenir" panose="02000503020000020003" pitchFamily="2" charset="0"/>
                  </a:rPr>
                  <a:t>, it undergoes gravitational collapse.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2000" dirty="0">
                  <a:latin typeface="Avenir" panose="02000503020000020003" pitchFamily="2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A0BDB63-4E0C-6C48-BD28-5C779B1F7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77" y="1508903"/>
                <a:ext cx="8261133" cy="3708708"/>
              </a:xfrm>
              <a:prstGeom prst="rect">
                <a:avLst/>
              </a:prstGeom>
              <a:blipFill>
                <a:blip r:embed="rId2"/>
                <a:stretch>
                  <a:fillRect l="-769" t="-1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8D4E91A-F5F3-1947-9C63-DEE19D42D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11" y="4780169"/>
            <a:ext cx="3849226" cy="12674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F760CF-A26C-BF47-9F7C-23D3C1887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374" y="4634119"/>
            <a:ext cx="1778000" cy="6477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72FAE4-EACE-BB41-99CD-F7152319C913}"/>
              </a:ext>
            </a:extLst>
          </p:cNvPr>
          <p:cNvSpPr txBox="1"/>
          <p:nvPr/>
        </p:nvSpPr>
        <p:spPr>
          <a:xfrm>
            <a:off x="588577" y="5993050"/>
            <a:ext cx="3547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Mass inside a shell r(t) is conserved </a:t>
            </a:r>
          </a:p>
          <a:p>
            <a:r>
              <a:rPr lang="en-US" dirty="0"/>
              <a:t>until shell crossing.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89183A-2BCE-734E-B5FD-C3909CDF60E0}"/>
              </a:ext>
            </a:extLst>
          </p:cNvPr>
          <p:cNvSpPr txBox="1"/>
          <p:nvPr/>
        </p:nvSpPr>
        <p:spPr>
          <a:xfrm>
            <a:off x="5892401" y="5445390"/>
            <a:ext cx="28391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Equation of motion </a:t>
            </a:r>
          </a:p>
          <a:p>
            <a:r>
              <a:rPr lang="en-US" dirty="0"/>
              <a:t>for shell radius(</a:t>
            </a:r>
            <a:r>
              <a:rPr lang="en-US" dirty="0" err="1"/>
              <a:t>EdS</a:t>
            </a:r>
            <a:r>
              <a:rPr lang="en-US" dirty="0"/>
              <a:t>)</a:t>
            </a:r>
          </a:p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Λ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would add to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rhs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requiring numerical solution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F1244B-8238-0046-B93A-C30433CB0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950" y="3615516"/>
            <a:ext cx="20701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59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4E6F7-242A-0547-8F02-CC1EA8F2513D}"/>
              </a:ext>
            </a:extLst>
          </p:cNvPr>
          <p:cNvSpPr txBox="1"/>
          <p:nvPr/>
        </p:nvSpPr>
        <p:spPr>
          <a:xfrm>
            <a:off x="0" y="38344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Spherical Collapse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BDB63-4E0C-6C48-BD28-5C779B1F7670}"/>
              </a:ext>
            </a:extLst>
          </p:cNvPr>
          <p:cNvSpPr txBox="1"/>
          <p:nvPr/>
        </p:nvSpPr>
        <p:spPr>
          <a:xfrm>
            <a:off x="588577" y="1508903"/>
            <a:ext cx="8261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" panose="02000503020000020003" pitchFamily="2" charset="0"/>
              </a:rPr>
              <a:t>In </a:t>
            </a:r>
            <a:r>
              <a:rPr lang="en-US" sz="2000" dirty="0" err="1">
                <a:latin typeface="Avenir" panose="02000503020000020003" pitchFamily="2" charset="0"/>
              </a:rPr>
              <a:t>EdS</a:t>
            </a:r>
            <a:r>
              <a:rPr lang="en-US" sz="2000" dirty="0">
                <a:latin typeface="Avenir" panose="02000503020000020003" pitchFamily="2" charset="0"/>
              </a:rPr>
              <a:t>, equation of motion has parametric solution:</a:t>
            </a:r>
          </a:p>
        </p:txBody>
      </p:sp>
      <p:pic>
        <p:nvPicPr>
          <p:cNvPr id="9" name="Picture 8" descr="A group of black and white text&#10;&#10;Description automatically generated">
            <a:extLst>
              <a:ext uri="{FF2B5EF4-FFF2-40B4-BE49-F238E27FC236}">
                <a16:creationId xmlns:a16="http://schemas.microsoft.com/office/drawing/2014/main" id="{3303FBE8-A007-574D-A442-BE5B34DE91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896" b="11037"/>
          <a:stretch/>
        </p:blipFill>
        <p:spPr>
          <a:xfrm>
            <a:off x="507715" y="2092757"/>
            <a:ext cx="5600700" cy="384403"/>
          </a:xfrm>
          <a:prstGeom prst="rect">
            <a:avLst/>
          </a:prstGeom>
        </p:spPr>
      </p:pic>
      <p:pic>
        <p:nvPicPr>
          <p:cNvPr id="15" name="Picture 14" descr="A mathematical equation with letters and numbers&#10;&#10;Description automatically generated">
            <a:extLst>
              <a:ext uri="{FF2B5EF4-FFF2-40B4-BE49-F238E27FC236}">
                <a16:creationId xmlns:a16="http://schemas.microsoft.com/office/drawing/2014/main" id="{731DCD7A-C571-6747-B5D8-C7A19A3A6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08" y="2661480"/>
            <a:ext cx="1782495" cy="99027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F721C5C-D60C-5E40-B7DE-98B4E1EC929B}"/>
              </a:ext>
            </a:extLst>
          </p:cNvPr>
          <p:cNvGrpSpPr/>
          <p:nvPr/>
        </p:nvGrpSpPr>
        <p:grpSpPr>
          <a:xfrm>
            <a:off x="2372144" y="3059668"/>
            <a:ext cx="3444726" cy="369332"/>
            <a:chOff x="2809460" y="3059668"/>
            <a:chExt cx="3444726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8A92AB-AAF7-9443-B804-BB2781E15BD6}"/>
                </a:ext>
              </a:extLst>
            </p:cNvPr>
            <p:cNvSpPr txBox="1"/>
            <p:nvPr/>
          </p:nvSpPr>
          <p:spPr>
            <a:xfrm>
              <a:off x="2809460" y="3059668"/>
              <a:ext cx="34447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(easily verified by evaluating         )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6B68D52-D6ED-454C-B538-93544C18A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95547" y="3134692"/>
              <a:ext cx="381000" cy="24130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D0B9909-8E60-D64F-9CE7-264AD7C5777C}"/>
              </a:ext>
            </a:extLst>
          </p:cNvPr>
          <p:cNvSpPr txBox="1"/>
          <p:nvPr/>
        </p:nvSpPr>
        <p:spPr>
          <a:xfrm>
            <a:off x="588576" y="3878398"/>
            <a:ext cx="826113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 Book" panose="02000503020000020003" pitchFamily="2" charset="0"/>
              </a:rPr>
              <a:t>This solution implies the following evolution: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</a:rPr>
              <a:t>shell expands from </a:t>
            </a:r>
            <a:r>
              <a:rPr lang="en-US" sz="2000" i="1" dirty="0">
                <a:latin typeface="Avenir Book" panose="02000503020000020003" pitchFamily="2" charset="0"/>
                <a:cs typeface="Times New Roman" panose="02020603050405020304" pitchFamily="18" charset="0"/>
              </a:rPr>
              <a:t>r=0</a:t>
            </a:r>
            <a:r>
              <a:rPr lang="en-US" sz="2000" dirty="0">
                <a:latin typeface="Avenir Book" panose="02000503020000020003" pitchFamily="2" charset="0"/>
              </a:rPr>
              <a:t> at </a:t>
            </a:r>
            <a:r>
              <a:rPr lang="en-US" sz="2000" i="1" dirty="0">
                <a:latin typeface="Avenir Book" panose="02000503020000020003" pitchFamily="2" charset="0"/>
                <a:cs typeface="Times New Roman" panose="02020603050405020304" pitchFamily="18" charset="0"/>
              </a:rPr>
              <a:t>𝜃=0 (t=0)</a:t>
            </a:r>
            <a:r>
              <a:rPr lang="en-US" sz="2000" dirty="0">
                <a:latin typeface="Avenir Book" panose="02000503020000020003" pitchFamily="2" charset="0"/>
              </a:rPr>
              <a:t>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</a:rPr>
              <a:t>shell reaches a maximum radius </a:t>
            </a:r>
            <a:r>
              <a:rPr lang="en-US" sz="2000" i="1" dirty="0" err="1">
                <a:latin typeface="Avenir Book" panose="02000503020000020003" pitchFamily="2" charset="0"/>
                <a:cs typeface="Times New Roman" panose="02020603050405020304" pitchFamily="18" charset="0"/>
              </a:rPr>
              <a:t>r</a:t>
            </a:r>
            <a:r>
              <a:rPr lang="en-US" sz="2000" baseline="-25000" dirty="0" err="1">
                <a:latin typeface="Avenir Book" panose="02000503020000020003" pitchFamily="2" charset="0"/>
                <a:cs typeface="Times New Roman" panose="02020603050405020304" pitchFamily="18" charset="0"/>
              </a:rPr>
              <a:t>max</a:t>
            </a:r>
            <a:r>
              <a:rPr lang="en-US" sz="2000" dirty="0">
                <a:latin typeface="Avenir Book" panose="02000503020000020003" pitchFamily="2" charset="0"/>
              </a:rPr>
              <a:t> at at </a:t>
            </a:r>
            <a:r>
              <a:rPr lang="en-US" sz="2000" dirty="0">
                <a:latin typeface="Avenir Book" panose="02000503020000020003" pitchFamily="2" charset="0"/>
                <a:cs typeface="Times New Roman" panose="02020603050405020304" pitchFamily="18" charset="0"/>
              </a:rPr>
              <a:t>𝜃=π</a:t>
            </a:r>
            <a:r>
              <a:rPr lang="en-US" sz="2000" dirty="0">
                <a:latin typeface="Avenir Book" panose="02000503020000020003" pitchFamily="2" charset="0"/>
              </a:rPr>
              <a:t> (</a:t>
            </a:r>
            <a:r>
              <a:rPr lang="en-US" sz="2000" i="1" dirty="0">
                <a:latin typeface="Avenir Book" panose="02000503020000020003" pitchFamily="2" charset="0"/>
                <a:cs typeface="Times New Roman" panose="02020603050405020304" pitchFamily="18" charset="0"/>
              </a:rPr>
              <a:t>t=</a:t>
            </a:r>
            <a:r>
              <a:rPr lang="en-US" sz="2000" i="1" dirty="0" err="1">
                <a:latin typeface="Avenir Book" panose="02000503020000020003" pitchFamily="2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Avenir Book" panose="02000503020000020003" pitchFamily="2" charset="0"/>
                <a:cs typeface="Times New Roman" panose="02020603050405020304" pitchFamily="18" charset="0"/>
              </a:rPr>
              <a:t>max</a:t>
            </a:r>
            <a:r>
              <a:rPr lang="en-US" sz="2000" dirty="0">
                <a:latin typeface="Avenir Book" panose="02000503020000020003" pitchFamily="2" charset="0"/>
              </a:rPr>
              <a:t>),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</a:rPr>
              <a:t>shell collapses back to </a:t>
            </a:r>
            <a:r>
              <a:rPr lang="en-US" sz="2000" i="1" dirty="0">
                <a:latin typeface="Avenir Book" panose="02000503020000020003" pitchFamily="2" charset="0"/>
                <a:cs typeface="Times New Roman" panose="02020603050405020304" pitchFamily="18" charset="0"/>
              </a:rPr>
              <a:t>r=0</a:t>
            </a:r>
            <a:r>
              <a:rPr lang="en-US" sz="2000" dirty="0">
                <a:latin typeface="Avenir Book" panose="02000503020000020003" pitchFamily="2" charset="0"/>
              </a:rPr>
              <a:t>  at 𝜃=2π (</a:t>
            </a:r>
            <a:r>
              <a:rPr lang="en-US" sz="2000" i="1" dirty="0">
                <a:latin typeface="Avenir Book" panose="02000503020000020003" pitchFamily="2" charset="0"/>
                <a:cs typeface="Times New Roman" panose="02020603050405020304" pitchFamily="18" charset="0"/>
              </a:rPr>
              <a:t>t=</a:t>
            </a:r>
            <a:r>
              <a:rPr lang="en-US" sz="2000" i="1" dirty="0" err="1">
                <a:latin typeface="Avenir Book" panose="02000503020000020003" pitchFamily="2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Avenir Book" panose="02000503020000020003" pitchFamily="2" charset="0"/>
                <a:cs typeface="Times New Roman" panose="02020603050405020304" pitchFamily="18" charset="0"/>
              </a:rPr>
              <a:t>coll</a:t>
            </a:r>
            <a:r>
              <a:rPr lang="en-US" sz="2000" dirty="0">
                <a:latin typeface="Avenir Book" panose="02000503020000020003" pitchFamily="2" charset="0"/>
                <a:cs typeface="Times New Roman" panose="02020603050405020304" pitchFamily="18" charset="0"/>
              </a:rPr>
              <a:t>= 2</a:t>
            </a:r>
            <a:r>
              <a:rPr lang="en-US" sz="2000" i="1" dirty="0">
                <a:latin typeface="Avenir Book" panose="02000503020000020003" pitchFamily="2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>
                <a:latin typeface="Avenir Book" panose="02000503020000020003" pitchFamily="2" charset="0"/>
                <a:cs typeface="Times New Roman" panose="02020603050405020304" pitchFamily="18" charset="0"/>
              </a:rPr>
              <a:t>max</a:t>
            </a:r>
            <a:r>
              <a:rPr lang="en-US" sz="2000" dirty="0">
                <a:latin typeface="Avenir Book" panose="02000503020000020003" pitchFamily="2" charset="0"/>
              </a:rPr>
              <a:t>).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Avenir Book" panose="02000503020000020003" pitchFamily="2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venir Book" panose="02000503020000020003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6066E59-5240-814D-AD49-86E4604F1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3650" y="5686562"/>
            <a:ext cx="1536700" cy="774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4D7ACB1-C6F4-554F-B79B-7C7F46D1E643}"/>
              </a:ext>
            </a:extLst>
          </p:cNvPr>
          <p:cNvGrpSpPr>
            <a:grpSpLocks noChangeAspect="1"/>
          </p:cNvGrpSpPr>
          <p:nvPr/>
        </p:nvGrpSpPr>
        <p:grpSpPr>
          <a:xfrm>
            <a:off x="6573316" y="2040835"/>
            <a:ext cx="2509200" cy="2880426"/>
            <a:chOff x="1778971" y="2048719"/>
            <a:chExt cx="5883470" cy="6012078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D033E94-684E-8A40-8122-732F809C961A}"/>
                </a:ext>
              </a:extLst>
            </p:cNvPr>
            <p:cNvCxnSpPr/>
            <p:nvPr/>
          </p:nvCxnSpPr>
          <p:spPr>
            <a:xfrm>
              <a:off x="2346766" y="2048719"/>
              <a:ext cx="0" cy="3553428"/>
            </a:xfrm>
            <a:prstGeom prst="line">
              <a:avLst/>
            </a:prstGeom>
            <a:ln w="50800">
              <a:solidFill>
                <a:schemeClr val="tx1">
                  <a:alpha val="99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BD652DF-7B58-4C4B-A153-859E5FFAD9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63164" y="5602147"/>
              <a:ext cx="4836290" cy="13504"/>
            </a:xfrm>
            <a:prstGeom prst="line">
              <a:avLst/>
            </a:prstGeom>
            <a:ln w="50800">
              <a:solidFill>
                <a:schemeClr val="tx1">
                  <a:alpha val="99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ie 23">
              <a:extLst>
                <a:ext uri="{FF2B5EF4-FFF2-40B4-BE49-F238E27FC236}">
                  <a16:creationId xmlns:a16="http://schemas.microsoft.com/office/drawing/2014/main" id="{DCB9F7A0-029D-7242-98A6-A4FCFD669414}"/>
                </a:ext>
              </a:extLst>
            </p:cNvPr>
            <p:cNvSpPr/>
            <p:nvPr/>
          </p:nvSpPr>
          <p:spPr>
            <a:xfrm>
              <a:off x="2363164" y="3170505"/>
              <a:ext cx="4583572" cy="4890292"/>
            </a:xfrm>
            <a:prstGeom prst="pie">
              <a:avLst>
                <a:gd name="adj1" fmla="val 10778076"/>
                <a:gd name="adj2" fmla="val 380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90AE5CF-69F5-1F49-9B3D-1B66919777E0}"/>
                </a:ext>
              </a:extLst>
            </p:cNvPr>
            <p:cNvCxnSpPr/>
            <p:nvPr/>
          </p:nvCxnSpPr>
          <p:spPr>
            <a:xfrm>
              <a:off x="4648200" y="2546431"/>
              <a:ext cx="0" cy="306922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52F732F-F886-8049-A6EE-6BBEEA072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78971" y="2109921"/>
              <a:ext cx="253351" cy="27446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51E079D-494D-984A-AD9B-2644CE209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01045" y="5618545"/>
              <a:ext cx="261396" cy="4356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0003F88-6AD3-B14C-A91B-5DF559B6B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81309" y="2384385"/>
              <a:ext cx="783896" cy="325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2252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4E6F7-242A-0547-8F02-CC1EA8F2513D}"/>
              </a:ext>
            </a:extLst>
          </p:cNvPr>
          <p:cNvSpPr txBox="1"/>
          <p:nvPr/>
        </p:nvSpPr>
        <p:spPr>
          <a:xfrm>
            <a:off x="0" y="38344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Spherical Collapse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BDB63-4E0C-6C48-BD28-5C779B1F7670}"/>
              </a:ext>
            </a:extLst>
          </p:cNvPr>
          <p:cNvSpPr txBox="1"/>
          <p:nvPr/>
        </p:nvSpPr>
        <p:spPr>
          <a:xfrm>
            <a:off x="416300" y="1508903"/>
            <a:ext cx="860842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Limiting behavior of the parametric solution: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Taylor expand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latin typeface="Avenir Book" panose="02000503020000020003" pitchFamily="2" charset="0"/>
                <a:cs typeface="Times New Roman" panose="02020603050405020304" pitchFamily="18" charset="0"/>
              </a:rPr>
              <a:t>Recover </a:t>
            </a:r>
            <a:r>
              <a:rPr lang="en-US" sz="2400" dirty="0" err="1">
                <a:latin typeface="Avenir Book" panose="02000503020000020003" pitchFamily="2" charset="0"/>
                <a:cs typeface="Times New Roman" panose="02020603050405020304" pitchFamily="18" charset="0"/>
              </a:rPr>
              <a:t>EdS</a:t>
            </a:r>
            <a:r>
              <a:rPr lang="en-US" sz="2400" dirty="0">
                <a:latin typeface="Avenir Book" panose="02000503020000020003" pitchFamily="2" charset="0"/>
                <a:cs typeface="Times New Roman" panose="02020603050405020304" pitchFamily="18" charset="0"/>
              </a:rPr>
              <a:t> background solution (                                          )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Avenir Book" panose="02000503020000020003" pitchFamily="2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Avenir Book" panose="02000503020000020003" pitchFamily="2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latin typeface="Avenir Book" panose="02000503020000020003" pitchFamily="2" charset="0"/>
                <a:cs typeface="Times New Roman" panose="02020603050405020304" pitchFamily="18" charset="0"/>
              </a:rPr>
              <a:t>and linear evolution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075AD-6823-A446-B356-6D72584C8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256" y="3556000"/>
            <a:ext cx="3543300" cy="355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633F3D-A5AD-A743-841C-A2CBC1CCC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830" y="5500895"/>
            <a:ext cx="3876535" cy="6828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88BA63-3D30-F44D-BB85-9DDA486ED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86" y="5540776"/>
            <a:ext cx="3403600" cy="6985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840ECA-5FC8-794C-B15A-D61B3E3B4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32" y="4181614"/>
            <a:ext cx="2781300" cy="482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F4AE095-E6A8-724D-A968-7E5FA1A377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932" y="2608652"/>
            <a:ext cx="3632200" cy="698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45FB7C1-A335-714B-B0A5-FB867CC79208}"/>
              </a:ext>
            </a:extLst>
          </p:cNvPr>
          <p:cNvSpPr txBox="1"/>
          <p:nvPr/>
        </p:nvSpPr>
        <p:spPr>
          <a:xfrm>
            <a:off x="5406888" y="6328787"/>
            <a:ext cx="2830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recover linear growth ∝ D(t)</a:t>
            </a:r>
          </a:p>
        </p:txBody>
      </p:sp>
    </p:spTree>
    <p:extLst>
      <p:ext uri="{BB962C8B-B14F-4D97-AF65-F5344CB8AC3E}">
        <p14:creationId xmlns:p14="http://schemas.microsoft.com/office/powerpoint/2010/main" val="1949469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4E6F7-242A-0547-8F02-CC1EA8F2513D}"/>
              </a:ext>
            </a:extLst>
          </p:cNvPr>
          <p:cNvSpPr txBox="1"/>
          <p:nvPr/>
        </p:nvSpPr>
        <p:spPr>
          <a:xfrm>
            <a:off x="0" y="38344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Spherical Collapse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BDB63-4E0C-6C48-BD28-5C779B1F7670}"/>
              </a:ext>
            </a:extLst>
          </p:cNvPr>
          <p:cNvSpPr txBox="1"/>
          <p:nvPr/>
        </p:nvSpPr>
        <p:spPr>
          <a:xfrm>
            <a:off x="1899171" y="1382906"/>
            <a:ext cx="303063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Linear solution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0AE2EA-E65A-FC42-8119-95B2E7184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307" y="1918539"/>
            <a:ext cx="2286000" cy="622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08E517-1A69-7545-9CCE-83C1F1DC8C16}"/>
              </a:ext>
            </a:extLst>
          </p:cNvPr>
          <p:cNvSpPr txBox="1"/>
          <p:nvPr/>
        </p:nvSpPr>
        <p:spPr>
          <a:xfrm>
            <a:off x="92766" y="2795077"/>
            <a:ext cx="1684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turn around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t=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𝜃=π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B611AD-2885-0E4E-8A0C-7DD9278E775A}"/>
              </a:ext>
            </a:extLst>
          </p:cNvPr>
          <p:cNvSpPr txBox="1"/>
          <p:nvPr/>
        </p:nvSpPr>
        <p:spPr>
          <a:xfrm>
            <a:off x="139149" y="4232937"/>
            <a:ext cx="1880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collapse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t=2t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𝜃=2π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F737E9-D61F-CF48-8F0A-0F3852BB8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052" y="2902342"/>
            <a:ext cx="3035300" cy="482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559932-8BC0-2A45-8DC4-EDC964B0E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9766" y="4228743"/>
            <a:ext cx="3086100" cy="4826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A5A29A6-5869-E04D-BB37-06C9FE154141}"/>
              </a:ext>
            </a:extLst>
          </p:cNvPr>
          <p:cNvSpPr/>
          <p:nvPr/>
        </p:nvSpPr>
        <p:spPr>
          <a:xfrm>
            <a:off x="4374537" y="4228743"/>
            <a:ext cx="720329" cy="4826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50B7CF-129E-6A41-B2FE-4ECB550BCE82}"/>
              </a:ext>
            </a:extLst>
          </p:cNvPr>
          <p:cNvSpPr txBox="1"/>
          <p:nvPr/>
        </p:nvSpPr>
        <p:spPr>
          <a:xfrm>
            <a:off x="1819659" y="5168349"/>
            <a:ext cx="4501629" cy="132343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If initial density contrast evolved forward to time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/>
              <a:t> in linear theory 𝛿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/>
              <a:t>&gt; </a:t>
            </a:r>
            <a:r>
              <a:rPr lang="en-US" sz="2000" b="1" dirty="0"/>
              <a:t>1.686</a:t>
            </a:r>
            <a:r>
              <a:rPr lang="en-US" sz="2000" dirty="0"/>
              <a:t>, then a region has collapsed by time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</a:t>
            </a:r>
          </a:p>
          <a:p>
            <a:r>
              <a:rPr lang="en-US" sz="2000" i="1" dirty="0"/>
              <a:t>Only weak cosmology dependence.</a:t>
            </a:r>
            <a:endParaRPr lang="en-US" sz="2000" i="1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867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84E6F7-242A-0547-8F02-CC1EA8F2513D}"/>
              </a:ext>
            </a:extLst>
          </p:cNvPr>
          <p:cNvSpPr txBox="1"/>
          <p:nvPr/>
        </p:nvSpPr>
        <p:spPr>
          <a:xfrm>
            <a:off x="0" y="38344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Spherical Collapse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BDB63-4E0C-6C48-BD28-5C779B1F7670}"/>
              </a:ext>
            </a:extLst>
          </p:cNvPr>
          <p:cNvSpPr txBox="1"/>
          <p:nvPr/>
        </p:nvSpPr>
        <p:spPr>
          <a:xfrm>
            <a:off x="1899171" y="1382906"/>
            <a:ext cx="303063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Linear solution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0AE2EA-E65A-FC42-8119-95B2E7184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307" y="1918539"/>
            <a:ext cx="2286000" cy="622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E95A40-0AB5-F94A-AF2F-F0D770098878}"/>
              </a:ext>
            </a:extLst>
          </p:cNvPr>
          <p:cNvSpPr txBox="1"/>
          <p:nvPr/>
        </p:nvSpPr>
        <p:spPr>
          <a:xfrm>
            <a:off x="5179088" y="1389533"/>
            <a:ext cx="30306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Spherical collapse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FFA413-E1FE-E74A-A189-216B3A534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012" y="1918800"/>
            <a:ext cx="3860800" cy="571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08E517-1A69-7545-9CCE-83C1F1DC8C16}"/>
              </a:ext>
            </a:extLst>
          </p:cNvPr>
          <p:cNvSpPr txBox="1"/>
          <p:nvPr/>
        </p:nvSpPr>
        <p:spPr>
          <a:xfrm>
            <a:off x="92766" y="2795077"/>
            <a:ext cx="1684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turn around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t=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𝜃=π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B611AD-2885-0E4E-8A0C-7DD9278E775A}"/>
              </a:ext>
            </a:extLst>
          </p:cNvPr>
          <p:cNvSpPr txBox="1"/>
          <p:nvPr/>
        </p:nvSpPr>
        <p:spPr>
          <a:xfrm>
            <a:off x="139149" y="4232937"/>
            <a:ext cx="1880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collapse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t=2t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𝜃=2π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F737E9-D61F-CF48-8F0A-0F3852BB8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052" y="2902342"/>
            <a:ext cx="3035300" cy="482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559932-8BC0-2A45-8DC4-EDC964B0E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766" y="4228743"/>
            <a:ext cx="3086100" cy="482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7877D6-065F-9741-A27C-3D77DF9A82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7087" y="4393883"/>
            <a:ext cx="1168400" cy="241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9834D0-1FD1-E843-8B76-AA49E9A347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3588" y="2837347"/>
            <a:ext cx="2514600" cy="5207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A5A29A6-5869-E04D-BB37-06C9FE154141}"/>
              </a:ext>
            </a:extLst>
          </p:cNvPr>
          <p:cNvSpPr/>
          <p:nvPr/>
        </p:nvSpPr>
        <p:spPr>
          <a:xfrm>
            <a:off x="4374537" y="4228743"/>
            <a:ext cx="720329" cy="4826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1358DF-AB49-484F-9499-1438030F69F1}"/>
              </a:ext>
            </a:extLst>
          </p:cNvPr>
          <p:cNvSpPr txBox="1"/>
          <p:nvPr/>
        </p:nvSpPr>
        <p:spPr>
          <a:xfrm>
            <a:off x="4916555" y="5287618"/>
            <a:ext cx="37238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Spherical collapse model singular at collapse; proceed by considering </a:t>
            </a:r>
            <a:r>
              <a:rPr lang="en-US" sz="2000" i="1" dirty="0" err="1"/>
              <a:t>virialization</a:t>
            </a:r>
            <a:r>
              <a:rPr lang="en-US" sz="2000" dirty="0"/>
              <a:t> after turn around.</a:t>
            </a:r>
          </a:p>
        </p:txBody>
      </p:sp>
    </p:spTree>
    <p:extLst>
      <p:ext uri="{BB962C8B-B14F-4D97-AF65-F5344CB8AC3E}">
        <p14:creationId xmlns:p14="http://schemas.microsoft.com/office/powerpoint/2010/main" val="3628305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FB2A3-8ECE-284B-99C4-0BD7A0C697B9}"/>
              </a:ext>
            </a:extLst>
          </p:cNvPr>
          <p:cNvSpPr txBox="1"/>
          <p:nvPr/>
        </p:nvSpPr>
        <p:spPr>
          <a:xfrm>
            <a:off x="0" y="38344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Virialization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8C63EE-0421-4747-9ADA-24568941587A}"/>
              </a:ext>
            </a:extLst>
          </p:cNvPr>
          <p:cNvSpPr txBox="1"/>
          <p:nvPr/>
        </p:nvSpPr>
        <p:spPr>
          <a:xfrm>
            <a:off x="536025" y="1487883"/>
            <a:ext cx="7204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What does it mean when I say that the collapsed region will be </a:t>
            </a:r>
            <a:r>
              <a:rPr lang="en-US" sz="2400" i="1" u="sng" dirty="0">
                <a:latin typeface="Avenir" panose="02000503020000020003" pitchFamily="2" charset="0"/>
              </a:rPr>
              <a:t>virialized</a:t>
            </a:r>
            <a:r>
              <a:rPr lang="en-US" sz="2400" i="1" dirty="0">
                <a:latin typeface="Avenir" panose="02000503020000020003" pitchFamily="2" charset="0"/>
              </a:rPr>
              <a:t>?</a:t>
            </a:r>
            <a:endParaRPr lang="en-US" sz="2400" dirty="0">
              <a:latin typeface="Avenir" panose="020005030200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933425-4F5C-2143-8588-A55A79CAE173}"/>
              </a:ext>
            </a:extLst>
          </p:cNvPr>
          <p:cNvSpPr txBox="1"/>
          <p:nvPr/>
        </p:nvSpPr>
        <p:spPr>
          <a:xfrm>
            <a:off x="1058815" y="2461701"/>
            <a:ext cx="4878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Kinetic and potential energy satisfy the virial theorem: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FAE00E-5545-6244-84CF-787EF04B2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769" y="2696157"/>
            <a:ext cx="1435100" cy="25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77EEB8-29DD-A54C-AA26-14ABB2B120E1}"/>
              </a:ext>
            </a:extLst>
          </p:cNvPr>
          <p:cNvSpPr txBox="1"/>
          <p:nvPr/>
        </p:nvSpPr>
        <p:spPr>
          <a:xfrm>
            <a:off x="536025" y="3573178"/>
            <a:ext cx="7786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Assuming virialization, we can use conservation of energy to figure out the final radius of the overdensity.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AABD1C-044B-B444-A96C-7B525653E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815" y="4608094"/>
            <a:ext cx="5054600" cy="723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ADA40E-9402-8746-92BA-CEF978573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815" y="5552988"/>
            <a:ext cx="4813300" cy="774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C2E198-9E26-E54F-B71E-925614B2E8EF}"/>
              </a:ext>
            </a:extLst>
          </p:cNvPr>
          <p:cNvSpPr txBox="1"/>
          <p:nvPr/>
        </p:nvSpPr>
        <p:spPr>
          <a:xfrm>
            <a:off x="6397209" y="5552988"/>
            <a:ext cx="2438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rgbClr val="FF0000"/>
                </a:solidFill>
                <a:latin typeface="Avenir" panose="02000503020000020003" pitchFamily="2" charset="0"/>
              </a:rPr>
              <a:t>Assumes virialized region is uniform!</a:t>
            </a:r>
          </a:p>
        </p:txBody>
      </p:sp>
    </p:spTree>
    <p:extLst>
      <p:ext uri="{BB962C8B-B14F-4D97-AF65-F5344CB8AC3E}">
        <p14:creationId xmlns:p14="http://schemas.microsoft.com/office/powerpoint/2010/main" val="2688719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BFB2A3-8ECE-284B-99C4-0BD7A0C697B9}"/>
              </a:ext>
            </a:extLst>
          </p:cNvPr>
          <p:cNvSpPr txBox="1"/>
          <p:nvPr/>
        </p:nvSpPr>
        <p:spPr>
          <a:xfrm>
            <a:off x="0" y="38344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Virialization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8C63EE-0421-4747-9ADA-24568941587A}"/>
              </a:ext>
            </a:extLst>
          </p:cNvPr>
          <p:cNvSpPr txBox="1"/>
          <p:nvPr/>
        </p:nvSpPr>
        <p:spPr>
          <a:xfrm>
            <a:off x="609597" y="1647151"/>
            <a:ext cx="2728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Final virial radius: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C33928-F51A-194E-92CD-21F2718D08EA}"/>
              </a:ext>
            </a:extLst>
          </p:cNvPr>
          <p:cNvSpPr txBox="1"/>
          <p:nvPr/>
        </p:nvSpPr>
        <p:spPr>
          <a:xfrm>
            <a:off x="612226" y="2672646"/>
            <a:ext cx="8335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𝜌</a:t>
            </a:r>
            <a:r>
              <a:rPr lang="en-US" sz="2400" baseline="-25000" dirty="0" err="1">
                <a:latin typeface="Avenir" panose="02000503020000020003" pitchFamily="2" charset="0"/>
              </a:rPr>
              <a:t>EdS</a:t>
            </a:r>
            <a:r>
              <a:rPr lang="en-US" sz="2400" dirty="0">
                <a:latin typeface="Avenir" panose="02000503020000020003" pitchFamily="2" charset="0"/>
              </a:rPr>
              <a:t> decreases by factor 4 during </a:t>
            </a:r>
            <a:r>
              <a:rPr lang="en-US" sz="2400" dirty="0" err="1">
                <a:latin typeface="Avenir" panose="02000503020000020003" pitchFamily="2" charset="0"/>
              </a:rPr>
              <a:t>virialization</a:t>
            </a:r>
            <a:r>
              <a:rPr lang="en-US" sz="2400" dirty="0">
                <a:latin typeface="Avenir" panose="02000503020000020003" pitchFamily="2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dirty="0">
                <a:latin typeface="Avenir" panose="02000503020000020003" pitchFamily="2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2t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latin typeface="Avenir Book" panose="02000503020000020003" pitchFamily="2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Avenir Book" panose="02000503020000020003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C60C57-9660-F548-9B9F-619CFEEDD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577" y="1555789"/>
            <a:ext cx="1611954" cy="5927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3314A2-E57E-B442-95E3-712C98B5456E}"/>
              </a:ext>
            </a:extLst>
          </p:cNvPr>
          <p:cNvSpPr txBox="1"/>
          <p:nvPr/>
        </p:nvSpPr>
        <p:spPr>
          <a:xfrm>
            <a:off x="612226" y="4795350"/>
            <a:ext cx="8335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This is why halos are often defined using a ~200 overdensity criterion.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839E97-C64E-8E42-88FD-4E8B0408C088}"/>
              </a:ext>
            </a:extLst>
          </p:cNvPr>
          <p:cNvSpPr txBox="1"/>
          <p:nvPr/>
        </p:nvSpPr>
        <p:spPr>
          <a:xfrm>
            <a:off x="937259" y="5715274"/>
            <a:ext cx="6894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" panose="02000503020000020003" pitchFamily="2" charset="0"/>
              </a:rPr>
              <a:t>Unlike the linear density contrast for collapse, </a:t>
            </a:r>
            <a:r>
              <a:rPr lang="en-US" sz="2400" dirty="0"/>
              <a:t>𝛿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/>
              <a:t>=1.686, </a:t>
            </a:r>
            <a:r>
              <a:rPr lang="en-US" sz="2400" dirty="0" err="1"/>
              <a:t>Δ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</a:t>
            </a:r>
            <a:r>
              <a:rPr lang="en-US" sz="2400" dirty="0"/>
              <a:t> </a:t>
            </a:r>
            <a:r>
              <a:rPr lang="en-US" sz="2400" dirty="0">
                <a:latin typeface="Avenir" panose="02000503020000020003" pitchFamily="2" charset="0"/>
              </a:rPr>
              <a:t>depends notably on cosmology!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222147-46D8-AA41-B618-FFF12420D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3450639"/>
            <a:ext cx="4367540" cy="61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61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B3937C-2338-3C43-AEF3-B8F8CF43E6B3}"/>
              </a:ext>
            </a:extLst>
          </p:cNvPr>
          <p:cNvSpPr txBox="1"/>
          <p:nvPr/>
        </p:nvSpPr>
        <p:spPr>
          <a:xfrm>
            <a:off x="0" y="288849"/>
            <a:ext cx="9144000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Spherical Collapse Model for Halo Formation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27C23E-0E9A-F646-B393-7F41F0E87EA8}"/>
                  </a:ext>
                </a:extLst>
              </p:cNvPr>
              <p:cNvSpPr txBox="1"/>
              <p:nvPr/>
            </p:nvSpPr>
            <p:spPr>
              <a:xfrm>
                <a:off x="346840" y="2069378"/>
                <a:ext cx="8418787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:r>
                  <a:rPr lang="en-US" sz="2400" dirty="0">
                    <a:latin typeface="Avenir" panose="02000503020000020003" pitchFamily="2" charset="0"/>
                  </a:rPr>
                  <a:t>Spherical collapse predicts the end state as virialized halos given an initial density perturbation:</a:t>
                </a:r>
              </a:p>
              <a:p>
                <a:pPr marL="342900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Avenir" panose="02000503020000020003" pitchFamily="2" charset="0"/>
                  </a:rPr>
                  <a:t>In </a:t>
                </a:r>
                <a:r>
                  <a:rPr lang="en-US" sz="2400" dirty="0" err="1">
                    <a:latin typeface="Avenir" panose="02000503020000020003" pitchFamily="2" charset="0"/>
                  </a:rPr>
                  <a:t>EdS</a:t>
                </a:r>
                <a:r>
                  <a:rPr lang="en-US" sz="2400" dirty="0">
                    <a:latin typeface="Avenir" panose="02000503020000020003" pitchFamily="2" charset="0"/>
                  </a:rPr>
                  <a:t>, analytic derivation using </a:t>
                </a:r>
                <a:r>
                  <a:rPr lang="en-US" sz="2400" dirty="0" err="1">
                    <a:latin typeface="Avenir" panose="02000503020000020003" pitchFamily="2" charset="0"/>
                  </a:rPr>
                  <a:t>parameteric</a:t>
                </a:r>
                <a:r>
                  <a:rPr lang="en-US" sz="2400" dirty="0">
                    <a:latin typeface="Avenir" panose="02000503020000020003" pitchFamily="2" charset="0"/>
                  </a:rPr>
                  <a:t> solution.</a:t>
                </a:r>
              </a:p>
              <a:p>
                <a:pPr marL="342900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Avenir" panose="02000503020000020003" pitchFamily="2" charset="0"/>
                  </a:rPr>
                  <a:t>At early times, overdensities grow as per linear theory.</a:t>
                </a:r>
              </a:p>
              <a:p>
                <a:pPr marL="342900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Avenir" panose="02000503020000020003" pitchFamily="2" charset="0"/>
                  </a:rPr>
                  <a:t>When 𝛿 ~4.55, the overdensity undergoes gravitational collapse, resulting in a dark matter halo.</a:t>
                </a:r>
              </a:p>
              <a:p>
                <a:pPr marL="342900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Perturbations collapse when </a:t>
                </a:r>
                <a:r>
                  <a:rPr lang="en-US" sz="2400" dirty="0">
                    <a:latin typeface="Avenir" panose="02000503020000020003" pitchFamily="2" charset="0"/>
                  </a:rPr>
                  <a:t>𝛿</a:t>
                </a:r>
                <a:r>
                  <a:rPr lang="en-US" sz="2400" baseline="-25000" dirty="0" err="1">
                    <a:latin typeface="Avenir" panose="02000503020000020003" pitchFamily="2" charset="0"/>
                  </a:rPr>
                  <a:t>lin</a:t>
                </a:r>
                <a:r>
                  <a:rPr lang="en-US" sz="2400" dirty="0">
                    <a:latin typeface="Avenir" panose="02000503020000020003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=1.686</m:t>
                    </m:r>
                  </m:oMath>
                </a14:m>
                <a:r>
                  <a:rPr lang="en-US" sz="2400" dirty="0">
                    <a:latin typeface="Avenir" panose="02000503020000020003" pitchFamily="2" charset="0"/>
                  </a:rPr>
                  <a:t>, resulting in a virialized halo with a characteristic overdensity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</m:t>
                    </m:r>
                  </m:oMath>
                </a14:m>
                <a:r>
                  <a:rPr lang="en-US" sz="2400" dirty="0">
                    <a:latin typeface="Avenir" panose="02000503020000020003" pitchFamily="2" charset="0"/>
                  </a:rPr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27C23E-0E9A-F646-B393-7F41F0E87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40" y="2069378"/>
                <a:ext cx="8418787" cy="3970318"/>
              </a:xfrm>
              <a:prstGeom prst="rect">
                <a:avLst/>
              </a:prstGeom>
              <a:blipFill>
                <a:blip r:embed="rId2"/>
                <a:stretch>
                  <a:fillRect l="-1207" t="-1278" b="-2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2203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EAC0D1-625A-AE46-AD7C-FF64490D6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AB45F6-F51C-F34B-8DB1-B56E9C0514BD}"/>
              </a:ext>
            </a:extLst>
          </p:cNvPr>
          <p:cNvSpPr txBox="1"/>
          <p:nvPr/>
        </p:nvSpPr>
        <p:spPr>
          <a:xfrm>
            <a:off x="2491740" y="198332"/>
            <a:ext cx="540639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Avenir Book" charset="0"/>
                <a:ea typeface="Avenir Book" charset="0"/>
                <a:cs typeface="Avenir Book" charset="0"/>
              </a:rPr>
              <a:t>Halo Definition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A3BB1B9-01CD-B74E-AC3F-49F80BD97CFD}"/>
              </a:ext>
            </a:extLst>
          </p:cNvPr>
          <p:cNvSpPr/>
          <p:nvPr/>
        </p:nvSpPr>
        <p:spPr>
          <a:xfrm>
            <a:off x="4024503" y="2884112"/>
            <a:ext cx="1094994" cy="1089776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72FF21-FD85-BF47-AF37-8D5E7EF3D05C}"/>
                  </a:ext>
                </a:extLst>
              </p:cNvPr>
              <p:cNvSpPr txBox="1"/>
              <p:nvPr/>
            </p:nvSpPr>
            <p:spPr>
              <a:xfrm>
                <a:off x="1353862" y="4859175"/>
                <a:ext cx="5853345" cy="1800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FFFF00"/>
                    </a:solidFill>
                    <a:latin typeface="Avenir" panose="02000503020000020003" pitchFamily="2" charset="0"/>
                  </a:rPr>
                  <a:t>Draw a sphere of 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sz="2400" dirty="0">
                  <a:solidFill>
                    <a:srgbClr val="FFFF00"/>
                  </a:solidFill>
                  <a:latin typeface="Avenir" panose="02000503020000020003" pitchFamily="2" charset="0"/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FFFF00"/>
                    </a:solidFill>
                    <a:latin typeface="Avenir" panose="02000503020000020003" pitchFamily="2" charset="0"/>
                  </a:rPr>
                  <a:t>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l-GR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d>
                      <m:dPr>
                        <m:begChr m:val="⟨"/>
                        <m:endChr m:val="⟩"/>
                        <m:ctrlPr>
                          <a:rPr lang="en-US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Avenir" panose="02000503020000020003" pitchFamily="2" charset="0"/>
                  </a:rPr>
                  <a:t>:</a:t>
                </a:r>
              </a:p>
              <a:p>
                <a:pPr marL="800100" lvl="1" indent="-342900">
                  <a:spcAft>
                    <a:spcPts val="600"/>
                  </a:spcAft>
                  <a:buFont typeface="Courier New" panose="02070309020205020404" pitchFamily="49" charset="0"/>
                  <a:buChar char="o"/>
                </a:pPr>
                <a:r>
                  <a:rPr lang="en-US" sz="2400" dirty="0">
                    <a:solidFill>
                      <a:srgbClr val="FFFF00"/>
                    </a:solidFill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l-GR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Avenir" panose="02000503020000020003" pitchFamily="2" charset="0"/>
                  </a:rPr>
                  <a:t>&gt; 200, draw  a larger sphere</a:t>
                </a:r>
              </a:p>
              <a:p>
                <a:pPr marL="800100" lvl="1" indent="-342900">
                  <a:spcAft>
                    <a:spcPts val="600"/>
                  </a:spcAft>
                  <a:buFont typeface="Courier New" panose="02070309020205020404" pitchFamily="49" charset="0"/>
                  <a:buChar char="o"/>
                </a:pPr>
                <a:r>
                  <a:rPr lang="en-US" sz="2400" dirty="0">
                    <a:solidFill>
                      <a:srgbClr val="FFFF00"/>
                    </a:solidFill>
                    <a:latin typeface="Avenir" panose="02000503020000020003" pitchFamily="2" charset="0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Avenir" panose="02000503020000020003" pitchFamily="2" charset="0"/>
                  </a:rPr>
                  <a:t> &lt; 200, draw a smaller sphere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72FF21-FD85-BF47-AF37-8D5E7EF3D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862" y="4859175"/>
                <a:ext cx="5853345" cy="1800493"/>
              </a:xfrm>
              <a:prstGeom prst="rect">
                <a:avLst/>
              </a:prstGeom>
              <a:blipFill>
                <a:blip r:embed="rId3"/>
                <a:stretch>
                  <a:fillRect l="-1515" t="-2797" b="-6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9771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FE89BF-F154-9C40-9DA9-111D53D879E2}"/>
              </a:ext>
            </a:extLst>
          </p:cNvPr>
          <p:cNvSpPr txBox="1"/>
          <p:nvPr/>
        </p:nvSpPr>
        <p:spPr>
          <a:xfrm>
            <a:off x="0" y="288849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Words of Warning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777907-6328-444D-B8B3-F9DF3D5E39EE}"/>
              </a:ext>
            </a:extLst>
          </p:cNvPr>
          <p:cNvSpPr txBox="1"/>
          <p:nvPr/>
        </p:nvSpPr>
        <p:spPr>
          <a:xfrm>
            <a:off x="688426" y="1451092"/>
            <a:ext cx="7068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Mass definition is non-unique: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27B9D0-0CF1-684A-B3AC-0E4673938BF7}"/>
              </a:ext>
            </a:extLst>
          </p:cNvPr>
          <p:cNvSpPr txBox="1"/>
          <p:nvPr/>
        </p:nvSpPr>
        <p:spPr>
          <a:xfrm>
            <a:off x="998480" y="1966100"/>
            <a:ext cx="754642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venir" panose="02000503020000020003" pitchFamily="2" charset="0"/>
              </a:rPr>
              <a:t>Other overdensity criteria and/or reference densities can be used, e.g. M</a:t>
            </a:r>
            <a:r>
              <a:rPr lang="en-US" sz="2400" baseline="-25000" dirty="0">
                <a:latin typeface="Avenir" panose="02000503020000020003" pitchFamily="2" charset="0"/>
              </a:rPr>
              <a:t>500c</a:t>
            </a:r>
            <a:r>
              <a:rPr lang="en-US" sz="2400" dirty="0">
                <a:latin typeface="Avenir" panose="02000503020000020003" pitchFamily="2" charset="0"/>
              </a:rPr>
              <a:t> vs M</a:t>
            </a:r>
            <a:r>
              <a:rPr lang="en-US" sz="2400" baseline="-25000" dirty="0">
                <a:latin typeface="Avenir" panose="02000503020000020003" pitchFamily="2" charset="0"/>
              </a:rPr>
              <a:t>200m</a:t>
            </a:r>
            <a:r>
              <a:rPr lang="en-US" sz="2400" dirty="0">
                <a:latin typeface="Avenir" panose="02000503020000020003" pitchFamily="2" charset="0"/>
              </a:rPr>
              <a:t>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venir" panose="02000503020000020003" pitchFamily="2" charset="0"/>
              </a:rPr>
              <a:t>Spherical collapse calculation can be repeated for an LCDM cosmology:</a:t>
            </a:r>
          </a:p>
          <a:p>
            <a:pPr marL="8001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" panose="02000503020000020003" pitchFamily="2" charset="0"/>
              </a:rPr>
              <a:t>results in a cosmology dependent overdensity.</a:t>
            </a:r>
          </a:p>
        </p:txBody>
      </p:sp>
    </p:spTree>
    <p:extLst>
      <p:ext uri="{BB962C8B-B14F-4D97-AF65-F5344CB8AC3E}">
        <p14:creationId xmlns:p14="http://schemas.microsoft.com/office/powerpoint/2010/main" val="1346501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0BE8CD-6CB2-BF44-BB20-7682577EB75C}"/>
                  </a:ext>
                </a:extLst>
              </p:cNvPr>
              <p:cNvSpPr txBox="1"/>
              <p:nvPr/>
            </p:nvSpPr>
            <p:spPr>
              <a:xfrm>
                <a:off x="809294" y="1540430"/>
                <a:ext cx="802990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300" dirty="0">
                    <a:latin typeface="Avenir" panose="02000503020000020003" pitchFamily="2" charset="0"/>
                  </a:rPr>
                  <a:t>Key statistic/(theorists’ observable): density of massive halos as a function of halo mass.</a:t>
                </a:r>
              </a:p>
              <a:p>
                <a:pPr>
                  <a:spcAft>
                    <a:spcPts val="600"/>
                  </a:spcAft>
                </a:pPr>
                <a:br>
                  <a:rPr lang="en-US" sz="2300" dirty="0">
                    <a:latin typeface="Avenir" panose="02000503020000020003" pitchFamily="2" charset="0"/>
                  </a:rPr>
                </a:br>
                <a:r>
                  <a:rPr lang="en-US" sz="2300" dirty="0">
                    <a:latin typeface="Avenir" panose="02000503020000020003" pitchFamily="2" charset="0"/>
                  </a:rPr>
                  <a:t>Press &amp; Schechter (1974): Compute volume in regions with smoothed linear density contrast </a:t>
                </a:r>
                <a:r>
                  <a:rPr lang="en-US" sz="2000" dirty="0">
                    <a:latin typeface="Avenir" panose="02000503020000020003" pitchFamily="2" charset="0"/>
                  </a:rPr>
                  <a:t>𝛿</a:t>
                </a:r>
                <a:r>
                  <a:rPr lang="en-US" sz="2000" baseline="-25000" dirty="0" err="1">
                    <a:latin typeface="Avenir" panose="02000503020000020003" pitchFamily="2" charset="0"/>
                  </a:rPr>
                  <a:t>lin</a:t>
                </a:r>
                <a:r>
                  <a:rPr lang="en-US" sz="2000" dirty="0">
                    <a:latin typeface="Avenir" panose="02000503020000020003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2300" dirty="0">
                  <a:latin typeface="Avenir" panose="02000503020000020003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0BE8CD-6CB2-BF44-BB20-7682577EB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94" y="1540430"/>
                <a:ext cx="8029905" cy="1938992"/>
              </a:xfrm>
              <a:prstGeom prst="rect">
                <a:avLst/>
              </a:prstGeom>
              <a:blipFill>
                <a:blip r:embed="rId2"/>
                <a:stretch>
                  <a:fillRect l="-1106" t="-2614" r="-142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0EE582C-9D61-8444-8A8D-175C2DC8D4F0}"/>
              </a:ext>
            </a:extLst>
          </p:cNvPr>
          <p:cNvSpPr txBox="1"/>
          <p:nvPr/>
        </p:nvSpPr>
        <p:spPr>
          <a:xfrm>
            <a:off x="0" y="27308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Mass Function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78911C-E3F8-FA4E-B5A9-747676EB58AA}"/>
              </a:ext>
            </a:extLst>
          </p:cNvPr>
          <p:cNvSpPr txBox="1"/>
          <p:nvPr/>
        </p:nvSpPr>
        <p:spPr>
          <a:xfrm>
            <a:off x="6162261" y="6475908"/>
            <a:ext cx="2119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Credit: John Peacock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9172E759-AE55-1E4D-9AEA-31D1F35AC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042" y="3655562"/>
            <a:ext cx="5781951" cy="270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689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0BE8CD-6CB2-BF44-BB20-7682577EB75C}"/>
              </a:ext>
            </a:extLst>
          </p:cNvPr>
          <p:cNvSpPr txBox="1"/>
          <p:nvPr/>
        </p:nvSpPr>
        <p:spPr>
          <a:xfrm>
            <a:off x="809294" y="1540430"/>
            <a:ext cx="8029905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300" dirty="0">
                <a:latin typeface="Avenir" panose="02000503020000020003" pitchFamily="2" charset="0"/>
              </a:rPr>
              <a:t>Key statistic/(theorists’ observable): density of massive halos as a function of halo mass.</a:t>
            </a:r>
          </a:p>
          <a:p>
            <a:pPr>
              <a:spcAft>
                <a:spcPts val="600"/>
              </a:spcAft>
            </a:pPr>
            <a:br>
              <a:rPr lang="en-US" sz="2300" dirty="0">
                <a:latin typeface="Avenir" panose="02000503020000020003" pitchFamily="2" charset="0"/>
              </a:rPr>
            </a:br>
            <a:r>
              <a:rPr lang="en-US" sz="2300" dirty="0">
                <a:latin typeface="Avenir" panose="02000503020000020003" pitchFamily="2" charset="0"/>
              </a:rPr>
              <a:t>Press &amp; Schechter (1974) calculation of halo mass function: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Avenir" panose="02000503020000020003" pitchFamily="2" charset="0"/>
              </a:rPr>
              <a:t>Lin. density contrast smoothed on scale                                is a Gaussian random field with mean zero, variance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venir" panose="0200050302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E582C-9D61-8444-8A8D-175C2DC8D4F0}"/>
              </a:ext>
            </a:extLst>
          </p:cNvPr>
          <p:cNvSpPr txBox="1"/>
          <p:nvPr/>
        </p:nvSpPr>
        <p:spPr>
          <a:xfrm>
            <a:off x="0" y="27308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Mass Function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CE2BCD-403A-1748-9FA5-2641CB070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853" y="3127513"/>
            <a:ext cx="2460687" cy="3147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FBE14-3B2B-9340-9EF5-A083D7176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477" y="3795918"/>
            <a:ext cx="78867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29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0BE8CD-6CB2-BF44-BB20-7682577EB75C}"/>
              </a:ext>
            </a:extLst>
          </p:cNvPr>
          <p:cNvSpPr txBox="1"/>
          <p:nvPr/>
        </p:nvSpPr>
        <p:spPr>
          <a:xfrm>
            <a:off x="809294" y="1540430"/>
            <a:ext cx="802990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300" dirty="0">
                <a:latin typeface="Avenir" panose="02000503020000020003" pitchFamily="2" charset="0"/>
              </a:rPr>
              <a:t>Key statistic/(theorists’ observable): density of massive halos as a function of halo mass.</a:t>
            </a:r>
          </a:p>
          <a:p>
            <a:pPr>
              <a:spcAft>
                <a:spcPts val="600"/>
              </a:spcAft>
            </a:pPr>
            <a:br>
              <a:rPr lang="en-US" sz="2300" dirty="0">
                <a:latin typeface="Avenir" panose="02000503020000020003" pitchFamily="2" charset="0"/>
              </a:rPr>
            </a:br>
            <a:r>
              <a:rPr lang="en-US" sz="2300" dirty="0">
                <a:latin typeface="Avenir" panose="02000503020000020003" pitchFamily="2" charset="0"/>
              </a:rPr>
              <a:t>Press &amp; Schechter (1974) calculation of halo mass function: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Avenir" panose="02000503020000020003" pitchFamily="2" charset="0"/>
              </a:rPr>
              <a:t>Lin. density contrast smoothed on scale                                is a Gaussian random field with mean zero, variance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venir" panose="02000503020000020003" pitchFamily="2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Avenir" panose="02000503020000020003" pitchFamily="2" charset="0"/>
              </a:rPr>
              <a:t>Fraction of space collapsed into halos above mass M at redshift z can be calculated as  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E582C-9D61-8444-8A8D-175C2DC8D4F0}"/>
              </a:ext>
            </a:extLst>
          </p:cNvPr>
          <p:cNvSpPr txBox="1"/>
          <p:nvPr/>
        </p:nvSpPr>
        <p:spPr>
          <a:xfrm>
            <a:off x="0" y="27308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Mass Function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CE2BCD-403A-1748-9FA5-2641CB070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853" y="3127513"/>
            <a:ext cx="2460687" cy="3147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FBE14-3B2B-9340-9EF5-A083D7176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477" y="3795918"/>
            <a:ext cx="7886700" cy="723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203647-F9BD-4247-866F-17B3D33B4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060" y="5105534"/>
            <a:ext cx="7327900" cy="736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135480-F361-3D42-A5F4-80C1EE766B3F}"/>
              </a:ext>
            </a:extLst>
          </p:cNvPr>
          <p:cNvSpPr txBox="1"/>
          <p:nvPr/>
        </p:nvSpPr>
        <p:spPr>
          <a:xfrm>
            <a:off x="2769704" y="5989983"/>
            <a:ext cx="5954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Fudge factor </a:t>
            </a:r>
            <a:r>
              <a:rPr lang="en-US" dirty="0"/>
              <a:t>so that all matter is in collapsed halos as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→0</a:t>
            </a:r>
          </a:p>
          <a:p>
            <a:r>
              <a:rPr lang="en-US" dirty="0"/>
              <a:t>Rigorous derivation in Extended Press Schechter (Bond 1991) </a:t>
            </a:r>
          </a:p>
        </p:txBody>
      </p:sp>
    </p:spTree>
    <p:extLst>
      <p:ext uri="{BB962C8B-B14F-4D97-AF65-F5344CB8AC3E}">
        <p14:creationId xmlns:p14="http://schemas.microsoft.com/office/powerpoint/2010/main" val="2753139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0BE8CD-6CB2-BF44-BB20-7682577EB75C}"/>
              </a:ext>
            </a:extLst>
          </p:cNvPr>
          <p:cNvSpPr txBox="1"/>
          <p:nvPr/>
        </p:nvSpPr>
        <p:spPr>
          <a:xfrm>
            <a:off x="809294" y="1540430"/>
            <a:ext cx="802990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Avenir" panose="02000503020000020003" pitchFamily="2" charset="0"/>
              </a:rPr>
              <a:t>Fraction of space collapsed into halos above mass M at redshift z can be calculated as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300" dirty="0">
              <a:latin typeface="Avenir" panose="02000503020000020003" pitchFamily="2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3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800" dirty="0">
              <a:latin typeface="Avenir" panose="02000503020000020003" pitchFamily="2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Avenir" panose="02000503020000020003" pitchFamily="2" charset="0"/>
              </a:rPr>
              <a:t>Differentiate in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300" dirty="0">
                <a:latin typeface="Avenir" panose="02000503020000020003" pitchFamily="2" charset="0"/>
              </a:rPr>
              <a:t> to find fraction in range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300" dirty="0">
                <a:latin typeface="Avenir" panose="02000503020000020003" pitchFamily="2" charset="0"/>
              </a:rPr>
              <a:t> and multiply by         the number density of halos if all of the mass were composed of such halos → differential number density of halos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3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E582C-9D61-8444-8A8D-175C2DC8D4F0}"/>
              </a:ext>
            </a:extLst>
          </p:cNvPr>
          <p:cNvSpPr txBox="1"/>
          <p:nvPr/>
        </p:nvSpPr>
        <p:spPr>
          <a:xfrm>
            <a:off x="0" y="273084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Mass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AB111-8B9E-7340-9743-1F8341699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97" y="2287381"/>
            <a:ext cx="7327900" cy="1435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C12E56-3A2E-D845-BBD0-427FFC54A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90" y="5183496"/>
            <a:ext cx="7427292" cy="1554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646767-4627-7A4A-90A2-C63E9E001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9392" y="4098235"/>
            <a:ext cx="5842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15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4BCB96-F513-0446-A77A-B43CD34D0AF9}"/>
              </a:ext>
            </a:extLst>
          </p:cNvPr>
          <p:cNvSpPr txBox="1"/>
          <p:nvPr/>
        </p:nvSpPr>
        <p:spPr>
          <a:xfrm>
            <a:off x="0" y="39332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Mass Function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AF0D-C3EE-5946-B43F-2497EE8E3390}"/>
              </a:ext>
            </a:extLst>
          </p:cNvPr>
          <p:cNvSpPr txBox="1"/>
          <p:nvPr/>
        </p:nvSpPr>
        <p:spPr>
          <a:xfrm>
            <a:off x="441435" y="1251395"/>
            <a:ext cx="8329448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" panose="02000503020000020003" pitchFamily="2" charset="0"/>
              </a:rPr>
              <a:t>The Press-Schechter model builds intuition for the halo mass function and its cosmology + redshift dependence: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6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venir" panose="02000503020000020003" pitchFamily="2" charset="0"/>
              </a:rPr>
              <a:t>High mass</a:t>
            </a:r>
            <a:r>
              <a:rPr lang="en-US" sz="2000" dirty="0">
                <a:latin typeface="Avenir" panose="02000503020000020003" pitchFamily="2" charset="0"/>
              </a:rPr>
              <a:t>: exponential cut off above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∗</a:t>
            </a:r>
            <a:r>
              <a:rPr lang="en-US" sz="2000" dirty="0">
                <a:latin typeface="Avenir" panose="02000503020000020003" pitchFamily="2" charset="0"/>
              </a:rPr>
              <a:t> where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venir" panose="02000503020000020003" pitchFamily="2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For higher precision, measure f(v) in simulations:</a:t>
            </a:r>
          </a:p>
          <a:p>
            <a:pPr>
              <a:spcAft>
                <a:spcPts val="600"/>
              </a:spcAft>
            </a:pPr>
            <a:endParaRPr lang="en-US" sz="2000" dirty="0">
              <a:latin typeface="Avenir" panose="02000503020000020003" pitchFamily="2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venir" panose="02000503020000020003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FE2EF-E505-AD41-8065-5ADB96D3A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94" y="2096605"/>
            <a:ext cx="4407623" cy="6465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64AB3E-EAE6-9F4C-8C09-F039280D2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237" y="2870200"/>
            <a:ext cx="1460500" cy="30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3EB76C-E935-F44A-9B01-E4FE9FD75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994" y="3259573"/>
            <a:ext cx="3213100" cy="330200"/>
          </a:xfrm>
          <a:prstGeom prst="rect">
            <a:avLst/>
          </a:prstGeom>
        </p:spPr>
      </p:pic>
      <p:pic>
        <p:nvPicPr>
          <p:cNvPr id="7" name="Picture 6" descr="Chart, diagram, histogram&#10;&#10;Description automatically generated">
            <a:extLst>
              <a:ext uri="{FF2B5EF4-FFF2-40B4-BE49-F238E27FC236}">
                <a16:creationId xmlns:a16="http://schemas.microsoft.com/office/drawing/2014/main" id="{5479040B-A068-1548-8E21-07A9E2F813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403" y="4026127"/>
            <a:ext cx="2616097" cy="26544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540DDB3-1B9A-8B42-99A3-3F67E9AE97B5}"/>
              </a:ext>
            </a:extLst>
          </p:cNvPr>
          <p:cNvGrpSpPr/>
          <p:nvPr/>
        </p:nvGrpSpPr>
        <p:grpSpPr>
          <a:xfrm>
            <a:off x="4659605" y="4351632"/>
            <a:ext cx="2503195" cy="2423775"/>
            <a:chOff x="3237205" y="4351632"/>
            <a:chExt cx="2503195" cy="2423775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30A44F03-8668-5049-9364-CD4C328606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381" r="61884"/>
            <a:stretch/>
          </p:blipFill>
          <p:spPr bwMode="auto">
            <a:xfrm>
              <a:off x="3251200" y="4351632"/>
              <a:ext cx="2489200" cy="2423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CA9209B6-9E10-2543-8C12-A994F6AB82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884" b="53660"/>
            <a:stretch/>
          </p:blipFill>
          <p:spPr bwMode="auto">
            <a:xfrm>
              <a:off x="3237205" y="4351632"/>
              <a:ext cx="2489200" cy="2056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DE9FAC6-386C-5541-B969-BBCEA7346903}"/>
              </a:ext>
            </a:extLst>
          </p:cNvPr>
          <p:cNvSpPr txBox="1"/>
          <p:nvPr/>
        </p:nvSpPr>
        <p:spPr>
          <a:xfrm>
            <a:off x="6769682" y="6433957"/>
            <a:ext cx="2184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Robertson et al. 2009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2CC0B5-E983-0A43-9F9A-BFFBA180EFF4}"/>
              </a:ext>
            </a:extLst>
          </p:cNvPr>
          <p:cNvSpPr txBox="1"/>
          <p:nvPr/>
        </p:nvSpPr>
        <p:spPr>
          <a:xfrm>
            <a:off x="839769" y="6408058"/>
            <a:ext cx="1803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Tinker et al. 2008</a:t>
            </a:r>
          </a:p>
        </p:txBody>
      </p:sp>
    </p:spTree>
    <p:extLst>
      <p:ext uri="{BB962C8B-B14F-4D97-AF65-F5344CB8AC3E}">
        <p14:creationId xmlns:p14="http://schemas.microsoft.com/office/powerpoint/2010/main" val="8919369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273085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Peak-Background Split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17F5BC-9BAA-0846-B0CF-5A11DD2487C0}"/>
              </a:ext>
            </a:extLst>
          </p:cNvPr>
          <p:cNvSpPr txBox="1"/>
          <p:nvPr/>
        </p:nvSpPr>
        <p:spPr>
          <a:xfrm>
            <a:off x="4787152" y="6454588"/>
            <a:ext cx="4356847" cy="40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000" dirty="0">
                <a:latin typeface="Avenir" panose="02000503020000020003" pitchFamily="2" charset="0"/>
              </a:rPr>
              <a:t>Credit: John Peacock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834E10B-699A-BC4B-A3FC-4F2C50A3A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10" y="2438400"/>
            <a:ext cx="8383380" cy="392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BEE526-BC5C-764B-873B-9312E2AB7F3F}"/>
                  </a:ext>
                </a:extLst>
              </p:cNvPr>
              <p:cNvSpPr/>
              <p:nvPr/>
            </p:nvSpPr>
            <p:spPr>
              <a:xfrm>
                <a:off x="841511" y="1448075"/>
                <a:ext cx="756436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latin typeface="Avenir" panose="02000503020000020003" pitchFamily="2" charset="0"/>
                  </a:rPr>
                  <a:t>To compute spatial distribution of halos, split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400" dirty="0">
                    <a:latin typeface="Avenir" panose="02000503020000020003" pitchFamily="2" charset="0"/>
                  </a:rPr>
                  <a:t> into large-scale and small-scale fluctuations.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1BEE526-BC5C-764B-873B-9312E2AB7F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511" y="1448075"/>
                <a:ext cx="7564369" cy="830997"/>
              </a:xfrm>
              <a:prstGeom prst="rect">
                <a:avLst/>
              </a:prstGeom>
              <a:blipFill>
                <a:blip r:embed="rId3"/>
                <a:stretch>
                  <a:fillRect l="-1345" t="-7692" b="-1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0067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Halo Clustering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9FFA4A-2CFB-C34B-B349-D6106AC8E120}"/>
              </a:ext>
            </a:extLst>
          </p:cNvPr>
          <p:cNvSpPr txBox="1"/>
          <p:nvPr/>
        </p:nvSpPr>
        <p:spPr>
          <a:xfrm>
            <a:off x="561374" y="1660373"/>
            <a:ext cx="750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Modify spherical collapse to incorporate for large-scale matter fluctuations, compute </a:t>
            </a:r>
            <a:r>
              <a:rPr lang="en-US" sz="2400" i="1" dirty="0">
                <a:latin typeface="Avenir" panose="02000503020000020003" pitchFamily="2" charset="0"/>
              </a:rPr>
              <a:t>linear</a:t>
            </a:r>
            <a:r>
              <a:rPr lang="en-US" sz="2400" dirty="0">
                <a:latin typeface="Avenir" panose="02000503020000020003" pitchFamily="2" charset="0"/>
              </a:rPr>
              <a:t> halo bias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5B217-78EC-5740-90BE-C0D0DCD22FBD}"/>
              </a:ext>
            </a:extLst>
          </p:cNvPr>
          <p:cNvSpPr txBox="1"/>
          <p:nvPr/>
        </p:nvSpPr>
        <p:spPr>
          <a:xfrm>
            <a:off x="624128" y="2637526"/>
            <a:ext cx="7910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Key idea: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BE6F12-059E-1847-A81B-5A2058255822}"/>
              </a:ext>
            </a:extLst>
          </p:cNvPr>
          <p:cNvSpPr txBox="1"/>
          <p:nvPr/>
        </p:nvSpPr>
        <p:spPr>
          <a:xfrm>
            <a:off x="1332340" y="4385643"/>
            <a:ext cx="3920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Halo bias is relative to large scale overdensities.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BB1242-3FEB-AF44-9037-7A07399E1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696" y="3599329"/>
            <a:ext cx="2959100" cy="30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ED6FE2-A9E9-AD4F-A925-7CF971EA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639" y="4632884"/>
            <a:ext cx="2247900" cy="31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A638C0-0573-7F43-B190-A75D23B58B81}"/>
                  </a:ext>
                </a:extLst>
              </p:cNvPr>
              <p:cNvSpPr txBox="1"/>
              <p:nvPr/>
            </p:nvSpPr>
            <p:spPr>
              <a:xfrm>
                <a:off x="1296481" y="3381597"/>
                <a:ext cx="386719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latin typeface="Avenir" panose="02000503020000020003" pitchFamily="2" charset="0"/>
                  </a:rPr>
                  <a:t>Split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400" dirty="0">
                    <a:latin typeface="Avenir" panose="02000503020000020003" pitchFamily="2" charset="0"/>
                  </a:rPr>
                  <a:t> into large and small scale fluctuations.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A638C0-0573-7F43-B190-A75D23B58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481" y="3381597"/>
                <a:ext cx="3867190" cy="830997"/>
              </a:xfrm>
              <a:prstGeom prst="rect">
                <a:avLst/>
              </a:prstGeom>
              <a:blipFill>
                <a:blip r:embed="rId5"/>
                <a:stretch>
                  <a:fillRect l="-2288"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CF97A26-93C1-2448-9C44-E37A740D2382}"/>
              </a:ext>
            </a:extLst>
          </p:cNvPr>
          <p:cNvSpPr txBox="1"/>
          <p:nvPr/>
        </p:nvSpPr>
        <p:spPr>
          <a:xfrm>
            <a:off x="1323376" y="5524161"/>
            <a:ext cx="3732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Effective barrier is lower in high density regions.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51D55D-2779-FC44-B86B-CAAF280B4D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9144" y="5786718"/>
            <a:ext cx="25019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53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(Linear) Halo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639021-436A-2542-BBDF-512D7D1C4E83}"/>
                  </a:ext>
                </a:extLst>
              </p:cNvPr>
              <p:cNvSpPr txBox="1"/>
              <p:nvPr/>
            </p:nvSpPr>
            <p:spPr>
              <a:xfrm>
                <a:off x="552410" y="1578137"/>
                <a:ext cx="7022766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latin typeface="Avenir" panose="02000503020000020003" pitchFamily="2" charset="0"/>
                  </a:rPr>
                  <a:t>Number of halos in an overdensity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long</m:t>
                        </m:r>
                      </m:sub>
                    </m:sSub>
                  </m:oMath>
                </a14:m>
                <a:r>
                  <a:rPr lang="en-US" sz="2400" dirty="0">
                    <a:latin typeface="Avenir" panose="02000503020000020003" pitchFamily="2" charset="0"/>
                  </a:rPr>
                  <a:t> is: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639021-436A-2542-BBDF-512D7D1C4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10" y="1578137"/>
                <a:ext cx="7022766" cy="496546"/>
              </a:xfrm>
              <a:prstGeom prst="rect">
                <a:avLst/>
              </a:prstGeom>
              <a:blipFill>
                <a:blip r:embed="rId2"/>
                <a:stretch>
                  <a:fillRect l="-1266" t="-7692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5D4542C1-D544-7440-9539-069C55DDE0A8}"/>
              </a:ext>
            </a:extLst>
          </p:cNvPr>
          <p:cNvSpPr txBox="1"/>
          <p:nvPr/>
        </p:nvSpPr>
        <p:spPr>
          <a:xfrm>
            <a:off x="475128" y="5795039"/>
            <a:ext cx="2554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Press-Schechter: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AB00EBC-FC37-9E4E-9A99-2903F197D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306" y="5565100"/>
            <a:ext cx="1981200" cy="711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03A698-4AF7-FF49-9EF2-4195817BD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54" y="2211347"/>
            <a:ext cx="8089900" cy="1600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09F3AB-1909-A44A-8CF4-ADF117D4C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054" y="4270770"/>
            <a:ext cx="63754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409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7DB0FF-F703-E248-A9C9-242AB48EEFD9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(Linear) Halo Bias</a:t>
            </a:r>
          </a:p>
        </p:txBody>
      </p:sp>
      <p:pic>
        <p:nvPicPr>
          <p:cNvPr id="6" name="Picture 5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0ABD8D7D-98D1-5341-A8BB-D5739EB78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40" y="1193190"/>
            <a:ext cx="6413144" cy="56648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61A9CF-296E-C842-82D5-40C283BA6B8C}"/>
              </a:ext>
            </a:extLst>
          </p:cNvPr>
          <p:cNvSpPr txBox="1"/>
          <p:nvPr/>
        </p:nvSpPr>
        <p:spPr>
          <a:xfrm>
            <a:off x="5830956" y="6409156"/>
            <a:ext cx="1803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Tinker et al. 2010</a:t>
            </a:r>
          </a:p>
        </p:txBody>
      </p:sp>
    </p:spTree>
    <p:extLst>
      <p:ext uri="{BB962C8B-B14F-4D97-AF65-F5344CB8AC3E}">
        <p14:creationId xmlns:p14="http://schemas.microsoft.com/office/powerpoint/2010/main" val="42898650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4BCB96-F513-0446-A77A-B43CD34D0AF9}"/>
              </a:ext>
            </a:extLst>
          </p:cNvPr>
          <p:cNvSpPr txBox="1"/>
          <p:nvPr/>
        </p:nvSpPr>
        <p:spPr>
          <a:xfrm>
            <a:off x="0" y="393321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Hierarchical Merging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8629C1-7590-F446-A041-82C259BF81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60" b="15047"/>
          <a:stretch/>
        </p:blipFill>
        <p:spPr>
          <a:xfrm>
            <a:off x="1099100" y="1245705"/>
            <a:ext cx="6799193" cy="4267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2EC9DE-B8E9-6641-B33D-415BD495054F}"/>
              </a:ext>
            </a:extLst>
          </p:cNvPr>
          <p:cNvSpPr txBox="1"/>
          <p:nvPr/>
        </p:nvSpPr>
        <p:spPr>
          <a:xfrm>
            <a:off x="1298297" y="5512905"/>
            <a:ext cx="7010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Illustration of a merger tree, depicting the growth of dark matter halos as the results of a series of mergers. A horizontal slice through the tree gives the mass distribution of progenitor halos at a given time. </a:t>
            </a:r>
          </a:p>
          <a:p>
            <a:r>
              <a:rPr lang="en-US" dirty="0"/>
              <a:t>(Lacey &amp; Cole 1993)</a:t>
            </a:r>
          </a:p>
        </p:txBody>
      </p:sp>
    </p:spTree>
    <p:extLst>
      <p:ext uri="{BB962C8B-B14F-4D97-AF65-F5344CB8AC3E}">
        <p14:creationId xmlns:p14="http://schemas.microsoft.com/office/powerpoint/2010/main" val="1034147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8BD5D6-EB76-D249-B06D-F17069B47E8F}"/>
              </a:ext>
            </a:extLst>
          </p:cNvPr>
          <p:cNvSpPr txBox="1"/>
          <p:nvPr/>
        </p:nvSpPr>
        <p:spPr>
          <a:xfrm>
            <a:off x="452176" y="1557485"/>
            <a:ext cx="8561195" cy="4942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200" dirty="0">
                <a:latin typeface="Avenir Book" panose="02000503020000020003" pitchFamily="2" charset="0"/>
              </a:rPr>
              <a:t>1. Structure formation is driven by gravitational instability.</a:t>
            </a:r>
          </a:p>
          <a:p>
            <a:pPr>
              <a:spcAft>
                <a:spcPts val="500"/>
              </a:spcAft>
            </a:pPr>
            <a:r>
              <a:rPr lang="en-US" sz="2200" dirty="0">
                <a:latin typeface="Avenir Book" panose="02000503020000020003" pitchFamily="2" charset="0"/>
              </a:rPr>
              <a:t>2. Dark-matter proto haloes get a spin due to tidal torques. </a:t>
            </a:r>
          </a:p>
          <a:p>
            <a:pPr>
              <a:spcAft>
                <a:spcPts val="500"/>
              </a:spcAft>
            </a:pPr>
            <a:r>
              <a:rPr lang="en-US" sz="2200" dirty="0">
                <a:latin typeface="Avenir Book" panose="02000503020000020003" pitchFamily="2" charset="0"/>
              </a:rPr>
              <a:t>3. Galaxies form inside dark-matter haloes, via a two-stage collapse: </a:t>
            </a:r>
          </a:p>
          <a:p>
            <a:pPr>
              <a:spcAft>
                <a:spcPts val="500"/>
              </a:spcAft>
            </a:pPr>
            <a:r>
              <a:rPr lang="en-US" sz="2200" dirty="0">
                <a:latin typeface="Avenir Book" panose="02000503020000020003" pitchFamily="2" charset="0"/>
              </a:rPr>
              <a:t>	a. </a:t>
            </a:r>
            <a:r>
              <a:rPr lang="en-US" dirty="0" err="1">
                <a:latin typeface="Avenir Book" panose="02000503020000020003" pitchFamily="2" charset="0"/>
              </a:rPr>
              <a:t>Dissipationless</a:t>
            </a:r>
            <a:r>
              <a:rPr lang="en-US" dirty="0">
                <a:latin typeface="Avenir Book" panose="02000503020000020003" pitchFamily="2" charset="0"/>
              </a:rPr>
              <a:t> collapse of the dark-matter haloes, 	</a:t>
            </a:r>
          </a:p>
          <a:p>
            <a:pPr>
              <a:spcAft>
                <a:spcPts val="500"/>
              </a:spcAft>
            </a:pPr>
            <a:r>
              <a:rPr lang="en-US" dirty="0">
                <a:latin typeface="Avenir Book" panose="02000503020000020003" pitchFamily="2" charset="0"/>
              </a:rPr>
              <a:t>	b. dissipative collapse of gas: baryons collapse into the halo potential well 	and get shock heated. </a:t>
            </a:r>
          </a:p>
          <a:p>
            <a:pPr>
              <a:spcAft>
                <a:spcPts val="800"/>
              </a:spcAft>
            </a:pPr>
            <a:r>
              <a:rPr lang="en-US" sz="2200" dirty="0">
                <a:latin typeface="Avenir Book" panose="02000503020000020003" pitchFamily="2" charset="0"/>
              </a:rPr>
              <a:t>4. Gas cools mainly by radiative transitions: typical mass of a galaxy is set by cooling arguments .</a:t>
            </a:r>
          </a:p>
          <a:p>
            <a:pPr>
              <a:spcAft>
                <a:spcPts val="800"/>
              </a:spcAft>
            </a:pPr>
            <a:r>
              <a:rPr lang="en-US" sz="2200" dirty="0">
                <a:latin typeface="Avenir Book" panose="02000503020000020003" pitchFamily="2" charset="0"/>
              </a:rPr>
              <a:t>5. The formation of disk galaxies can be understood by the cooling of gas to the DM-halo </a:t>
            </a:r>
            <a:r>
              <a:rPr lang="en-US" sz="2200" dirty="0" err="1">
                <a:latin typeface="Avenir Book" panose="02000503020000020003" pitchFamily="2" charset="0"/>
              </a:rPr>
              <a:t>centres</a:t>
            </a:r>
            <a:r>
              <a:rPr lang="en-US" sz="2200" dirty="0">
                <a:latin typeface="Avenir Book" panose="02000503020000020003" pitchFamily="2" charset="0"/>
              </a:rPr>
              <a:t> via conservation of the angular momentum of the DM halo. </a:t>
            </a:r>
          </a:p>
          <a:p>
            <a:pPr>
              <a:spcAft>
                <a:spcPts val="800"/>
              </a:spcAft>
            </a:pPr>
            <a:r>
              <a:rPr lang="en-US" sz="2200" dirty="0">
                <a:latin typeface="Avenir Book" panose="02000503020000020003" pitchFamily="2" charset="0"/>
              </a:rPr>
              <a:t>6. (Elliptical galaxies form via the merger of disk galaxies)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0DEA4F-0019-2740-91BB-6FADA38B69CF}"/>
              </a:ext>
            </a:extLst>
          </p:cNvPr>
          <p:cNvSpPr txBox="1"/>
          <p:nvPr/>
        </p:nvSpPr>
        <p:spPr>
          <a:xfrm>
            <a:off x="0" y="416520"/>
            <a:ext cx="9144000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Formation: a Classic Recipe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5D25F1-2E9A-9D4C-A470-D97AA47289A0}"/>
              </a:ext>
            </a:extLst>
          </p:cNvPr>
          <p:cNvSpPr txBox="1"/>
          <p:nvPr/>
        </p:nvSpPr>
        <p:spPr>
          <a:xfrm>
            <a:off x="7938197" y="2220686"/>
            <a:ext cx="1009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Hoyle 1949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0342AD-7D53-B34F-AED1-7F0E847544FC}"/>
              </a:ext>
            </a:extLst>
          </p:cNvPr>
          <p:cNvSpPr txBox="1"/>
          <p:nvPr/>
        </p:nvSpPr>
        <p:spPr>
          <a:xfrm>
            <a:off x="5809623" y="3854688"/>
            <a:ext cx="3199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Rees &amp; </a:t>
            </a:r>
            <a:r>
              <a:rPr lang="en-US" sz="1400" dirty="0" err="1">
                <a:solidFill>
                  <a:schemeClr val="accent1"/>
                </a:solidFill>
              </a:rPr>
              <a:t>Ostriker</a:t>
            </a:r>
            <a:r>
              <a:rPr lang="en-US" sz="1400" dirty="0">
                <a:solidFill>
                  <a:schemeClr val="accent1"/>
                </a:solidFill>
              </a:rPr>
              <a:t> 1977, White &amp; Rees 1978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546E0-643F-3E49-977A-8816AD82E6D6}"/>
              </a:ext>
            </a:extLst>
          </p:cNvPr>
          <p:cNvSpPr txBox="1"/>
          <p:nvPr/>
        </p:nvSpPr>
        <p:spPr>
          <a:xfrm>
            <a:off x="4639391" y="4641628"/>
            <a:ext cx="4353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Hoyle 1953, Silk 1977, Binney 1977, Rees &amp; </a:t>
            </a:r>
            <a:r>
              <a:rPr lang="en-US" sz="1400" dirty="0" err="1">
                <a:solidFill>
                  <a:schemeClr val="accent1"/>
                </a:solidFill>
              </a:rPr>
              <a:t>Ostriker</a:t>
            </a:r>
            <a:r>
              <a:rPr lang="en-US" sz="1400" dirty="0">
                <a:solidFill>
                  <a:schemeClr val="accent1"/>
                </a:solidFill>
              </a:rPr>
              <a:t> 1977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9EE2E-42C1-0847-8001-B3472C30C22E}"/>
              </a:ext>
            </a:extLst>
          </p:cNvPr>
          <p:cNvSpPr txBox="1"/>
          <p:nvPr/>
        </p:nvSpPr>
        <p:spPr>
          <a:xfrm>
            <a:off x="7146952" y="5612606"/>
            <a:ext cx="1772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Fall &amp; </a:t>
            </a:r>
            <a:r>
              <a:rPr lang="en-US" sz="1400" dirty="0" err="1">
                <a:solidFill>
                  <a:schemeClr val="accent1"/>
                </a:solidFill>
              </a:rPr>
              <a:t>Efstathiou</a:t>
            </a:r>
            <a:r>
              <a:rPr lang="en-US" sz="1400" dirty="0">
                <a:solidFill>
                  <a:schemeClr val="accent1"/>
                </a:solidFill>
              </a:rPr>
              <a:t> 1980</a:t>
            </a:r>
          </a:p>
        </p:txBody>
      </p:sp>
    </p:spTree>
    <p:extLst>
      <p:ext uri="{BB962C8B-B14F-4D97-AF65-F5344CB8AC3E}">
        <p14:creationId xmlns:p14="http://schemas.microsoft.com/office/powerpoint/2010/main" val="19455397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  <p:pic>
        <p:nvPicPr>
          <p:cNvPr id="8" name="Picture 7" descr="Chart, scatter chart&#10;&#10;Description automatically generated">
            <a:extLst>
              <a:ext uri="{FF2B5EF4-FFF2-40B4-BE49-F238E27FC236}">
                <a16:creationId xmlns:a16="http://schemas.microsoft.com/office/drawing/2014/main" id="{60E70184-0A41-0E41-8062-8A2004F05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7517"/>
            <a:ext cx="5102087" cy="5342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4784943" y="1902921"/>
            <a:ext cx="4147021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Simple prediction for the LF of galactic compared with the group luminosity function measured from the 2dFGRS (Eke+06). 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Obvious discrepancy between the shape of the observed luminosity function and the one expected if all halos had the same M/L ratio. 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Halos of different mass must have different efficiency with which baryons are converted into stars. </a:t>
            </a:r>
            <a:endParaRPr lang="en-US" sz="2400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sz="24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1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4784943" y="1902921"/>
            <a:ext cx="414702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t1: Baryons fall into the potential well of a dark matter halo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t2: Baryons are shock-heated to the halo temperature. 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t3: The hot halo gas cools, and cool gas falls towards the halo center where it forms stars. 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t4: The radius within which gas had sufficient time to cool increases with time. 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(From Baugh 2007)</a:t>
            </a:r>
            <a:endParaRPr lang="en-US" sz="2400" dirty="0">
              <a:latin typeface="Avenir Book" panose="02000503020000020003" pitchFamily="2" charset="0"/>
            </a:endParaRPr>
          </a:p>
        </p:txBody>
      </p:sp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591C47B9-C958-A644-B53E-77E9BB0E9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36" y="1501911"/>
            <a:ext cx="3911522" cy="488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460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530995" y="1571616"/>
            <a:ext cx="80696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t2: Baryons are shock-heated to the halo temperature.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Consider a gas cloud of mass </a:t>
            </a:r>
            <a:r>
              <a:rPr lang="en-US" dirty="0" err="1">
                <a:latin typeface="Avenir Book" panose="02000503020000020003" pitchFamily="2" charset="0"/>
              </a:rPr>
              <a:t>M</a:t>
            </a:r>
            <a:r>
              <a:rPr lang="en-US" baseline="-25000" dirty="0" err="1">
                <a:latin typeface="Avenir Book" panose="02000503020000020003" pitchFamily="2" charset="0"/>
              </a:rPr>
              <a:t>gas</a:t>
            </a:r>
            <a:r>
              <a:rPr lang="en-US" dirty="0">
                <a:latin typeface="Avenir Book" panose="02000503020000020003" pitchFamily="2" charset="0"/>
              </a:rPr>
              <a:t> falling into a halo of mass </a:t>
            </a:r>
            <a:r>
              <a:rPr lang="en-US" dirty="0" err="1">
                <a:latin typeface="Avenir Book" panose="02000503020000020003" pitchFamily="2" charset="0"/>
              </a:rPr>
              <a:t>M</a:t>
            </a:r>
            <a:r>
              <a:rPr lang="en-US" baseline="-25000" dirty="0" err="1">
                <a:latin typeface="Avenir Book" panose="02000503020000020003" pitchFamily="2" charset="0"/>
              </a:rPr>
              <a:t>h</a:t>
            </a:r>
            <a:r>
              <a:rPr lang="en-US" dirty="0">
                <a:latin typeface="Avenir Book" panose="02000503020000020003" pitchFamily="2" charset="0"/>
              </a:rPr>
              <a:t> with v</a:t>
            </a:r>
            <a:r>
              <a:rPr lang="en-US" baseline="-25000" dirty="0">
                <a:latin typeface="Avenir Book" panose="02000503020000020003" pitchFamily="2" charset="0"/>
              </a:rPr>
              <a:t>in</a:t>
            </a:r>
            <a:r>
              <a:rPr lang="en-US" dirty="0">
                <a:latin typeface="Avenir Book" panose="02000503020000020003" pitchFamily="2" charset="0"/>
              </a:rPr>
              <a:t>. 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If the gas falls in from large distances (where </a:t>
            </a:r>
            <a:r>
              <a:rPr lang="en-US" dirty="0">
                <a:latin typeface="Symbol" pitchFamily="2" charset="2"/>
              </a:rPr>
              <a:t>F</a:t>
            </a:r>
            <a:r>
              <a:rPr lang="en-US" dirty="0">
                <a:latin typeface="Avenir Book" panose="02000503020000020003" pitchFamily="2" charset="0"/>
              </a:rPr>
              <a:t>(r) ~0), and has negligible initial velocity, then </a:t>
            </a:r>
            <a:r>
              <a:rPr lang="en-US" b="1" dirty="0">
                <a:latin typeface="Avenir Book" panose="02000503020000020003" pitchFamily="2" charset="0"/>
              </a:rPr>
              <a:t>v</a:t>
            </a:r>
            <a:r>
              <a:rPr lang="en-US" b="1" baseline="-25000" dirty="0">
                <a:latin typeface="Avenir Book" panose="02000503020000020003" pitchFamily="2" charset="0"/>
              </a:rPr>
              <a:t>in</a:t>
            </a:r>
            <a:r>
              <a:rPr lang="en-US" b="1" baseline="30000" dirty="0">
                <a:latin typeface="Avenir Book" panose="02000503020000020003" pitchFamily="2" charset="0"/>
              </a:rPr>
              <a:t>2 </a:t>
            </a:r>
            <a:r>
              <a:rPr lang="en-US" b="1" dirty="0">
                <a:latin typeface="Avenir Book" panose="02000503020000020003" pitchFamily="2" charset="0"/>
              </a:rPr>
              <a:t>~ 2|</a:t>
            </a:r>
            <a:r>
              <a:rPr lang="en-US" b="1" dirty="0">
                <a:latin typeface="Symbol" pitchFamily="2" charset="2"/>
              </a:rPr>
              <a:t> F</a:t>
            </a:r>
            <a:r>
              <a:rPr lang="en-US" b="1" dirty="0">
                <a:latin typeface="Avenir Book" panose="02000503020000020003" pitchFamily="2" charset="0"/>
              </a:rPr>
              <a:t>(</a:t>
            </a:r>
            <a:r>
              <a:rPr lang="en-US" b="1" dirty="0" err="1">
                <a:latin typeface="Avenir Book" panose="02000503020000020003" pitchFamily="2" charset="0"/>
              </a:rPr>
              <a:t>r</a:t>
            </a:r>
            <a:r>
              <a:rPr lang="en-US" b="1" baseline="-25000" dirty="0" err="1">
                <a:latin typeface="Avenir Book" panose="02000503020000020003" pitchFamily="2" charset="0"/>
              </a:rPr>
              <a:t>halo</a:t>
            </a:r>
            <a:r>
              <a:rPr lang="en-US" b="1" dirty="0">
                <a:latin typeface="Avenir Book" panose="02000503020000020003" pitchFamily="2" charset="0"/>
              </a:rPr>
              <a:t>)|</a:t>
            </a:r>
            <a:r>
              <a:rPr lang="en-US" dirty="0">
                <a:latin typeface="Avenir Book" panose="02000503020000020003" pitchFamily="2" charset="0"/>
              </a:rPr>
              <a:t>.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Assuming hydrostatic equilibrium (+ideal gas, spherical halo) and virial theorem, and ignoring external pressure, magnetic fields, etc., one can define the </a:t>
            </a:r>
            <a:r>
              <a:rPr lang="en-US" b="1" dirty="0">
                <a:latin typeface="Avenir Book" panose="02000503020000020003" pitchFamily="2" charset="0"/>
              </a:rPr>
              <a:t>virial temperature</a:t>
            </a:r>
          </a:p>
          <a:p>
            <a:pPr>
              <a:spcAft>
                <a:spcPts val="1800"/>
              </a:spcAft>
            </a:pPr>
            <a:endParaRPr lang="en-US" b="1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b="1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2094925C-7F60-5246-97BD-019963A84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72" y="4268028"/>
            <a:ext cx="4344359" cy="88706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6DE7136-993A-0D4C-94CE-4B7408A48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09" y="5042990"/>
            <a:ext cx="4470400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5174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690021" y="1571616"/>
            <a:ext cx="8069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In order to compute the cooling function 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>
                <a:latin typeface="Avenir Book" panose="02000503020000020003" pitchFamily="2" charset="0"/>
              </a:rPr>
              <a:t>(T) for a certain gas, one first</a:t>
            </a:r>
            <a:br>
              <a:rPr lang="en-US" dirty="0">
                <a:latin typeface="Avenir Book" panose="02000503020000020003" pitchFamily="2" charset="0"/>
              </a:rPr>
            </a:br>
            <a:r>
              <a:rPr lang="en-US" dirty="0">
                <a:latin typeface="Avenir Book" panose="02000503020000020003" pitchFamily="2" charset="0"/>
              </a:rPr>
              <a:t>needs to determine the densities of the various ionic species. In the case of a pure H/He mixture (the simplest, relevant case), these are</a:t>
            </a:r>
            <a:br>
              <a:rPr lang="en-US" dirty="0">
                <a:latin typeface="Avenir Book" panose="02000503020000020003" pitchFamily="2" charset="0"/>
              </a:rPr>
            </a:br>
            <a:r>
              <a:rPr lang="en-US" dirty="0">
                <a:latin typeface="Avenir Book" panose="02000503020000020003" pitchFamily="2" charset="0"/>
              </a:rPr>
              <a:t>n</a:t>
            </a:r>
            <a:r>
              <a:rPr lang="en-US" baseline="-25000" dirty="0">
                <a:latin typeface="Avenir Book" panose="02000503020000020003" pitchFamily="2" charset="0"/>
              </a:rPr>
              <a:t>e</a:t>
            </a:r>
            <a:r>
              <a:rPr lang="en-US" dirty="0">
                <a:latin typeface="Avenir Book" panose="02000503020000020003" pitchFamily="2" charset="0"/>
              </a:rPr>
              <a:t> , n</a:t>
            </a:r>
            <a:r>
              <a:rPr lang="en-US" baseline="-25000" dirty="0">
                <a:latin typeface="Avenir Book" panose="02000503020000020003" pitchFamily="2" charset="0"/>
              </a:rPr>
              <a:t>H</a:t>
            </a:r>
            <a:r>
              <a:rPr lang="en-US" baseline="-35000" dirty="0">
                <a:latin typeface="Avenir Book" panose="02000503020000020003" pitchFamily="2" charset="0"/>
              </a:rPr>
              <a:t>0</a:t>
            </a:r>
            <a:r>
              <a:rPr lang="en-US" dirty="0">
                <a:latin typeface="Avenir Book" panose="02000503020000020003" pitchFamily="2" charset="0"/>
              </a:rPr>
              <a:t> , </a:t>
            </a:r>
            <a:r>
              <a:rPr lang="en-US" dirty="0" err="1">
                <a:latin typeface="Avenir Book" panose="02000503020000020003" pitchFamily="2" charset="0"/>
              </a:rPr>
              <a:t>n</a:t>
            </a:r>
            <a:r>
              <a:rPr lang="en-US" baseline="-25000" dirty="0" err="1">
                <a:latin typeface="Avenir Book" panose="02000503020000020003" pitchFamily="2" charset="0"/>
              </a:rPr>
              <a:t>H</a:t>
            </a:r>
            <a:r>
              <a:rPr lang="en-US" baseline="-25000" dirty="0">
                <a:latin typeface="Avenir Book" panose="02000503020000020003" pitchFamily="2" charset="0"/>
              </a:rPr>
              <a:t>+</a:t>
            </a:r>
            <a:r>
              <a:rPr lang="en-US" dirty="0">
                <a:latin typeface="Avenir Book" panose="02000503020000020003" pitchFamily="2" charset="0"/>
              </a:rPr>
              <a:t> , n</a:t>
            </a:r>
            <a:r>
              <a:rPr lang="en-US" baseline="-25000" dirty="0">
                <a:latin typeface="Avenir Book" panose="02000503020000020003" pitchFamily="2" charset="0"/>
              </a:rPr>
              <a:t>He</a:t>
            </a:r>
            <a:r>
              <a:rPr lang="en-US" baseline="-35000" dirty="0">
                <a:latin typeface="Avenir Book" panose="02000503020000020003" pitchFamily="2" charset="0"/>
              </a:rPr>
              <a:t>0</a:t>
            </a:r>
            <a:r>
              <a:rPr lang="en-US" dirty="0">
                <a:latin typeface="Avenir Book" panose="02000503020000020003" pitchFamily="2" charset="0"/>
              </a:rPr>
              <a:t> , </a:t>
            </a:r>
            <a:r>
              <a:rPr lang="en-US" dirty="0" err="1">
                <a:latin typeface="Avenir Book" panose="02000503020000020003" pitchFamily="2" charset="0"/>
              </a:rPr>
              <a:t>n</a:t>
            </a:r>
            <a:r>
              <a:rPr lang="en-US" baseline="-25000" dirty="0" err="1">
                <a:latin typeface="Avenir Book" panose="02000503020000020003" pitchFamily="2" charset="0"/>
              </a:rPr>
              <a:t>He</a:t>
            </a:r>
            <a:r>
              <a:rPr lang="en-US" baseline="-25000" dirty="0">
                <a:latin typeface="Avenir Book" panose="02000503020000020003" pitchFamily="2" charset="0"/>
              </a:rPr>
              <a:t>+</a:t>
            </a:r>
            <a:r>
              <a:rPr lang="en-US" dirty="0">
                <a:latin typeface="Avenir Book" panose="02000503020000020003" pitchFamily="2" charset="0"/>
              </a:rPr>
              <a:t> , </a:t>
            </a:r>
            <a:r>
              <a:rPr lang="en-US" dirty="0" err="1">
                <a:latin typeface="Avenir Book" panose="02000503020000020003" pitchFamily="2" charset="0"/>
              </a:rPr>
              <a:t>n</a:t>
            </a:r>
            <a:r>
              <a:rPr lang="en-US" baseline="-25000" dirty="0" err="1">
                <a:latin typeface="Avenir Book" panose="02000503020000020003" pitchFamily="2" charset="0"/>
              </a:rPr>
              <a:t>He</a:t>
            </a:r>
            <a:r>
              <a:rPr lang="en-US" baseline="-25000" dirty="0">
                <a:latin typeface="Avenir Book" panose="02000503020000020003" pitchFamily="2" charset="0"/>
              </a:rPr>
              <a:t>++</a:t>
            </a:r>
            <a:r>
              <a:rPr lang="en-US" dirty="0">
                <a:latin typeface="Avenir Book" panose="02000503020000020003" pitchFamily="2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3946FD-04FF-B14B-9AB8-B6DD98B0C2A1}"/>
              </a:ext>
            </a:extLst>
          </p:cNvPr>
          <p:cNvSpPr txBox="1"/>
          <p:nvPr/>
        </p:nvSpPr>
        <p:spPr>
          <a:xfrm>
            <a:off x="4479235" y="3003489"/>
            <a:ext cx="406088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In ionization equilibrium, the ionic abundances are determined by simple algebraic equations.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If there is no photo-ionization, then, under CIE, the relative abundances of ionic species depend only on temperature.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From Katz+ 1996.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5030BA6-07FD-EF44-B8FE-4B307D06E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82" y="2908715"/>
            <a:ext cx="4060883" cy="37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70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B5A8F6A8-AEDB-BA42-8941-F07FD0E61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21" y="2020406"/>
            <a:ext cx="5930900" cy="1041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690021" y="1571616"/>
            <a:ext cx="806966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t3: The hot halo gas cools, and cool gas falls towards the halo center where it forms stars.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Molecular cooling: </a:t>
            </a:r>
            <a:r>
              <a:rPr lang="en-US" dirty="0">
                <a:latin typeface="Avenir Book" panose="02000503020000020003" pitchFamily="2" charset="0"/>
              </a:rPr>
              <a:t>Collisions excite vibrational and rotational energy levels in H2. The subsequent decay of the excited states removes energy from the gas. </a:t>
            </a:r>
            <a:r>
              <a:rPr lang="en-US" u="sng" dirty="0">
                <a:latin typeface="Avenir Book" panose="02000503020000020003" pitchFamily="2" charset="0"/>
              </a:rPr>
              <a:t>Most important in halos with virial temperature below T ∼ 10</a:t>
            </a:r>
            <a:r>
              <a:rPr lang="en-US" u="sng" baseline="30000" dirty="0">
                <a:latin typeface="Avenir Book" panose="02000503020000020003" pitchFamily="2" charset="0"/>
              </a:rPr>
              <a:t>4</a:t>
            </a:r>
            <a:r>
              <a:rPr lang="en-US" u="sng" dirty="0">
                <a:latin typeface="Avenir Book" panose="02000503020000020003" pitchFamily="2" charset="0"/>
              </a:rPr>
              <a:t> 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Atomic cooling: </a:t>
            </a:r>
            <a:r>
              <a:rPr lang="en-US" dirty="0">
                <a:latin typeface="Avenir Book" panose="02000503020000020003" pitchFamily="2" charset="0"/>
              </a:rPr>
              <a:t>Partly ionized atoms cool through the excitation and radiative decay of higher energy levels. </a:t>
            </a:r>
            <a:r>
              <a:rPr lang="en-US" u="sng" dirty="0">
                <a:latin typeface="Avenir Book" panose="02000503020000020003" pitchFamily="2" charset="0"/>
              </a:rPr>
              <a:t>Contributes while gas is partly, but not fully ionized (10</a:t>
            </a:r>
            <a:r>
              <a:rPr lang="en-US" u="sng" baseline="30000" dirty="0">
                <a:latin typeface="Avenir Book" panose="02000503020000020003" pitchFamily="2" charset="0"/>
              </a:rPr>
              <a:t>4</a:t>
            </a:r>
            <a:r>
              <a:rPr lang="en-US" u="sng" dirty="0">
                <a:latin typeface="Avenir Book" panose="02000503020000020003" pitchFamily="2" charset="0"/>
              </a:rPr>
              <a:t> K &lt; T &lt; 10</a:t>
            </a:r>
            <a:r>
              <a:rPr lang="en-US" u="sng" baseline="30000" dirty="0">
                <a:latin typeface="Avenir Book" panose="02000503020000020003" pitchFamily="2" charset="0"/>
              </a:rPr>
              <a:t>6</a:t>
            </a:r>
            <a:r>
              <a:rPr lang="en-US" u="sng" dirty="0">
                <a:latin typeface="Avenir Book" panose="02000503020000020003" pitchFamily="2" charset="0"/>
              </a:rPr>
              <a:t> K for primordial gas). </a:t>
            </a:r>
            <a:r>
              <a:rPr lang="en-US" dirty="0">
                <a:latin typeface="Avenir Book" panose="02000503020000020003" pitchFamily="2" charset="0"/>
              </a:rPr>
              <a:t>Metal enrichment enhances the cooling efficiency at higher temperatures where gas of primordial composition is almost completely ionized.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 pitchFamily="2" charset="0"/>
              </a:rPr>
              <a:t>Bremsstrahlung:</a:t>
            </a:r>
            <a:r>
              <a:rPr lang="en-US" dirty="0">
                <a:latin typeface="Avenir Book" panose="02000503020000020003" pitchFamily="2" charset="0"/>
              </a:rPr>
              <a:t> As electrons are accelerated in an ionized plasma they loose energy due to the emission of Bremsstrahlung. </a:t>
            </a:r>
            <a:r>
              <a:rPr lang="en-US" u="sng" dirty="0">
                <a:latin typeface="Avenir Book" panose="02000503020000020003" pitchFamily="2" charset="0"/>
              </a:rPr>
              <a:t>Dominant cooling process in cluster halos with T &gt; 10</a:t>
            </a:r>
            <a:r>
              <a:rPr lang="en-US" u="sng" baseline="30000" dirty="0">
                <a:latin typeface="Avenir Book" panose="02000503020000020003" pitchFamily="2" charset="0"/>
              </a:rPr>
              <a:t>7</a:t>
            </a:r>
            <a:r>
              <a:rPr lang="en-US" u="sng" dirty="0">
                <a:latin typeface="Avenir Book" panose="02000503020000020003" pitchFamily="2" charset="0"/>
              </a:rPr>
              <a:t> K. 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94119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08917643-5B94-464F-BBD9-E16358059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39" y="2027583"/>
            <a:ext cx="4531910" cy="45743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690021" y="1571616"/>
            <a:ext cx="8069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t3: The hot halo gas cools, and cool gas falls towards the halo center where it forms stars.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3946FD-04FF-B14B-9AB8-B6DD98B0C2A1}"/>
              </a:ext>
            </a:extLst>
          </p:cNvPr>
          <p:cNvSpPr txBox="1"/>
          <p:nvPr/>
        </p:nvSpPr>
        <p:spPr>
          <a:xfrm>
            <a:off x="4479235" y="2778203"/>
            <a:ext cx="40608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Cooling rate as a function of halo temperature and gas metallicity. Bremsstrahlung becomes the dominant process at T &gt; 10</a:t>
            </a:r>
            <a:r>
              <a:rPr lang="en-US" baseline="30000" dirty="0">
                <a:latin typeface="Avenir Book" panose="02000503020000020003" pitchFamily="2" charset="0"/>
              </a:rPr>
              <a:t>7</a:t>
            </a:r>
            <a:r>
              <a:rPr lang="en-US" dirty="0">
                <a:latin typeface="Avenir Book" panose="02000503020000020003" pitchFamily="2" charset="0"/>
              </a:rPr>
              <a:t> K. Atomic line cooling is most efficient at lower temperatures and causes the peaks at 15000 K (H) and 10</a:t>
            </a:r>
            <a:r>
              <a:rPr lang="en-US" baseline="30000" dirty="0">
                <a:latin typeface="Avenir Book" panose="02000503020000020003" pitchFamily="2" charset="0"/>
              </a:rPr>
              <a:t>5 </a:t>
            </a:r>
            <a:r>
              <a:rPr lang="en-US" dirty="0">
                <a:latin typeface="Avenir Book" panose="02000503020000020003" pitchFamily="2" charset="0"/>
              </a:rPr>
              <a:t>K (He+).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F78E08-9BDF-1043-974E-F4EB68F2E489}"/>
              </a:ext>
            </a:extLst>
          </p:cNvPr>
          <p:cNvSpPr/>
          <p:nvPr/>
        </p:nvSpPr>
        <p:spPr>
          <a:xfrm>
            <a:off x="238539" y="6441480"/>
            <a:ext cx="26789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1600" dirty="0">
                <a:latin typeface="Avenir Book" panose="02000503020000020003" pitchFamily="2" charset="0"/>
              </a:rPr>
              <a:t>Sutherland &amp; </a:t>
            </a:r>
            <a:r>
              <a:rPr lang="en-US" sz="1600" dirty="0" err="1">
                <a:latin typeface="Avenir Book" panose="02000503020000020003" pitchFamily="2" charset="0"/>
              </a:rPr>
              <a:t>Dopita</a:t>
            </a:r>
            <a:r>
              <a:rPr lang="en-US" sz="1600" dirty="0">
                <a:latin typeface="Avenir Book" panose="02000503020000020003" pitchFamily="2" charset="0"/>
              </a:rPr>
              <a:t> 1993 </a:t>
            </a:r>
          </a:p>
        </p:txBody>
      </p:sp>
    </p:spTree>
    <p:extLst>
      <p:ext uri="{BB962C8B-B14F-4D97-AF65-F5344CB8AC3E}">
        <p14:creationId xmlns:p14="http://schemas.microsoft.com/office/powerpoint/2010/main" val="1208619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B5A8F6A8-AEDB-BA42-8941-F07FD0E61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21" y="1887886"/>
            <a:ext cx="5930900" cy="1041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690021" y="1399339"/>
            <a:ext cx="806966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t4: The radius within which gas had sufficient time to cool increases with time. 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We can implicitly define the as the radius at which the cooling time is equal to the dynamical time (or free-fall time) of the halo 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If </a:t>
            </a:r>
            <a:r>
              <a:rPr lang="en-US" b="1" dirty="0" err="1">
                <a:latin typeface="Avenir Book" panose="02000503020000020003" pitchFamily="2" charset="0"/>
              </a:rPr>
              <a:t>t</a:t>
            </a:r>
            <a:r>
              <a:rPr lang="en-US" b="1" baseline="-25000" dirty="0" err="1">
                <a:latin typeface="Avenir Book" panose="02000503020000020003" pitchFamily="2" charset="0"/>
              </a:rPr>
              <a:t>cool</a:t>
            </a:r>
            <a:r>
              <a:rPr lang="en-US" b="1" dirty="0">
                <a:latin typeface="Avenir Book" panose="02000503020000020003" pitchFamily="2" charset="0"/>
              </a:rPr>
              <a:t> &gt; </a:t>
            </a:r>
            <a:r>
              <a:rPr lang="en-US" b="1" dirty="0" err="1">
                <a:latin typeface="Avenir Book" panose="02000503020000020003" pitchFamily="2" charset="0"/>
              </a:rPr>
              <a:t>t</a:t>
            </a:r>
            <a:r>
              <a:rPr lang="en-US" b="1" baseline="-25000" dirty="0" err="1">
                <a:latin typeface="Avenir Book" panose="02000503020000020003" pitchFamily="2" charset="0"/>
              </a:rPr>
              <a:t>H</a:t>
            </a:r>
            <a:r>
              <a:rPr lang="en-US" dirty="0">
                <a:latin typeface="Avenir Book" panose="02000503020000020003" pitchFamily="2" charset="0"/>
              </a:rPr>
              <a:t>: Cooling is not important. Gas is in hydrostatic equilibrium, 	unless it was recently disturbed.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If </a:t>
            </a:r>
            <a:r>
              <a:rPr lang="en-US" b="1" dirty="0" err="1">
                <a:latin typeface="Avenir Book" panose="02000503020000020003" pitchFamily="2" charset="0"/>
              </a:rPr>
              <a:t>t</a:t>
            </a:r>
            <a:r>
              <a:rPr lang="en-US" b="1" baseline="-25000" dirty="0" err="1">
                <a:latin typeface="Avenir Book" panose="02000503020000020003" pitchFamily="2" charset="0"/>
              </a:rPr>
              <a:t>dyn</a:t>
            </a:r>
            <a:r>
              <a:rPr lang="en-US" b="1" dirty="0">
                <a:latin typeface="Avenir Book" panose="02000503020000020003" pitchFamily="2" charset="0"/>
              </a:rPr>
              <a:t> &lt; </a:t>
            </a:r>
            <a:r>
              <a:rPr lang="en-US" b="1" dirty="0" err="1">
                <a:latin typeface="Avenir Book" panose="02000503020000020003" pitchFamily="2" charset="0"/>
              </a:rPr>
              <a:t>t</a:t>
            </a:r>
            <a:r>
              <a:rPr lang="en-US" b="1" baseline="-25000" dirty="0" err="1">
                <a:latin typeface="Avenir Book" panose="02000503020000020003" pitchFamily="2" charset="0"/>
              </a:rPr>
              <a:t>cool</a:t>
            </a:r>
            <a:r>
              <a:rPr lang="en-US" b="1" dirty="0">
                <a:latin typeface="Avenir Book" panose="02000503020000020003" pitchFamily="2" charset="0"/>
              </a:rPr>
              <a:t> &lt; </a:t>
            </a:r>
            <a:r>
              <a:rPr lang="en-US" b="1" dirty="0" err="1">
                <a:latin typeface="Avenir Book" panose="02000503020000020003" pitchFamily="2" charset="0"/>
              </a:rPr>
              <a:t>t</a:t>
            </a:r>
            <a:r>
              <a:rPr lang="en-US" b="1" baseline="-25000" dirty="0" err="1">
                <a:latin typeface="Avenir Book" panose="02000503020000020003" pitchFamily="2" charset="0"/>
              </a:rPr>
              <a:t>H</a:t>
            </a:r>
            <a:r>
              <a:rPr lang="en-US" dirty="0">
                <a:latin typeface="Avenir Book" panose="02000503020000020003" pitchFamily="2" charset="0"/>
              </a:rPr>
              <a:t>: System is in quasi-hydrostatic equilibrium. It evolves on cooling time scale. Gas contracts slowly as it cools, but system has sufficient time to continue to re-establish hydrostatic equilibrium.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If </a:t>
            </a:r>
            <a:r>
              <a:rPr lang="en-US" b="1" dirty="0" err="1">
                <a:latin typeface="Avenir Book" panose="02000503020000020003" pitchFamily="2" charset="0"/>
              </a:rPr>
              <a:t>t</a:t>
            </a:r>
            <a:r>
              <a:rPr lang="en-US" b="1" baseline="-25000" dirty="0" err="1">
                <a:latin typeface="Avenir Book" panose="02000503020000020003" pitchFamily="2" charset="0"/>
              </a:rPr>
              <a:t>cool</a:t>
            </a:r>
            <a:r>
              <a:rPr lang="en-US" b="1" dirty="0">
                <a:latin typeface="Avenir Book" panose="02000503020000020003" pitchFamily="2" charset="0"/>
              </a:rPr>
              <a:t> &lt; </a:t>
            </a:r>
            <a:r>
              <a:rPr lang="en-US" b="1" dirty="0" err="1">
                <a:latin typeface="Avenir Book" panose="02000503020000020003" pitchFamily="2" charset="0"/>
              </a:rPr>
              <a:t>t</a:t>
            </a:r>
            <a:r>
              <a:rPr lang="en-US" b="1" baseline="-25000" dirty="0" err="1">
                <a:latin typeface="Avenir Book" panose="02000503020000020003" pitchFamily="2" charset="0"/>
              </a:rPr>
              <a:t>dyn</a:t>
            </a:r>
            <a:r>
              <a:rPr lang="en-US" dirty="0">
                <a:latin typeface="Avenir Book" panose="02000503020000020003" pitchFamily="2" charset="0"/>
              </a:rPr>
              <a:t>: Gas cannot respond fast enough to loss of pressure. Since cooling time decreases with increasing density, cooling proceeds faster and faster. Gas falls to center of dynamic system on free-fall time.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F4D2E22-2DC0-CD4C-AC54-92B514638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49" y="3332922"/>
            <a:ext cx="2411900" cy="60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056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117F616C-6066-BB42-92F7-56D2DF3B3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044" y="1793015"/>
            <a:ext cx="6657008" cy="49127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690021" y="1399339"/>
            <a:ext cx="806966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t4: The radius within which gas had sufficient time to cool increases with time. 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</p:spTree>
    <p:extLst>
      <p:ext uri="{BB962C8B-B14F-4D97-AF65-F5344CB8AC3E}">
        <p14:creationId xmlns:p14="http://schemas.microsoft.com/office/powerpoint/2010/main" val="22637633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B5A8F6A8-AEDB-BA42-8941-F07FD0E61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21" y="2020406"/>
            <a:ext cx="5930900" cy="1041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Halos to Galaxies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566F7B-133B-824E-AA8E-58B05C7A280B}"/>
              </a:ext>
            </a:extLst>
          </p:cNvPr>
          <p:cNvSpPr txBox="1"/>
          <p:nvPr/>
        </p:nvSpPr>
        <p:spPr>
          <a:xfrm>
            <a:off x="690021" y="1571616"/>
            <a:ext cx="8069666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t4: The radius within which gas had sufficient time to cool increases with time. 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We can implicitly define the as the radius at which the cooling time is equal to the dynamical time (or free-fall time) of the halo 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b="1" dirty="0">
                <a:latin typeface="Avenir Book" panose="02000503020000020003" pitchFamily="2" charset="0"/>
              </a:rPr>
              <a:t>At late times and in massive systems</a:t>
            </a:r>
            <a:r>
              <a:rPr lang="en-US" dirty="0">
                <a:latin typeface="Avenir Book" panose="02000503020000020003" pitchFamily="2" charset="0"/>
              </a:rPr>
              <a:t>, the cooling radius typically is smaller than the virial radius. The gas outside </a:t>
            </a:r>
            <a:r>
              <a:rPr lang="en-US" dirty="0" err="1">
                <a:latin typeface="Avenir Book" panose="02000503020000020003" pitchFamily="2" charset="0"/>
              </a:rPr>
              <a:t>r</a:t>
            </a:r>
            <a:r>
              <a:rPr lang="en-US" baseline="-25000" dirty="0" err="1">
                <a:latin typeface="Avenir Book" panose="02000503020000020003" pitchFamily="2" charset="0"/>
              </a:rPr>
              <a:t>cool</a:t>
            </a:r>
            <a:r>
              <a:rPr lang="en-US" dirty="0">
                <a:latin typeface="Avenir Book" panose="02000503020000020003" pitchFamily="2" charset="0"/>
              </a:rPr>
              <a:t> forms a quasi-static hot halo, while gas from the central regions (r &lt; </a:t>
            </a:r>
            <a:r>
              <a:rPr lang="en-US" dirty="0" err="1">
                <a:latin typeface="Avenir Book" panose="02000503020000020003" pitchFamily="2" charset="0"/>
              </a:rPr>
              <a:t>r</a:t>
            </a:r>
            <a:r>
              <a:rPr lang="en-US" baseline="-25000" dirty="0" err="1">
                <a:latin typeface="Avenir Book" panose="02000503020000020003" pitchFamily="2" charset="0"/>
              </a:rPr>
              <a:t>cool</a:t>
            </a:r>
            <a:r>
              <a:rPr lang="en-US" dirty="0">
                <a:latin typeface="Avenir Book" panose="02000503020000020003" pitchFamily="2" charset="0"/>
              </a:rPr>
              <a:t>) cools and is accreted onto the center. The accretion rate can be estimated from a continuity equation</a:t>
            </a:r>
          </a:p>
          <a:p>
            <a:pPr>
              <a:spcAft>
                <a:spcPts val="1800"/>
              </a:spcAft>
            </a:pPr>
            <a:endParaRPr lang="en-US" sz="1000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At z = 0 the transition between halos that are rapidly cooling and those forming a static hot halo occurs at </a:t>
            </a:r>
            <a:r>
              <a:rPr lang="en-US" dirty="0" err="1">
                <a:latin typeface="Avenir Book" panose="02000503020000020003" pitchFamily="2" charset="0"/>
              </a:rPr>
              <a:t>M</a:t>
            </a:r>
            <a:r>
              <a:rPr lang="en-US" baseline="-25000" dirty="0" err="1">
                <a:latin typeface="Avenir Book" panose="02000503020000020003" pitchFamily="2" charset="0"/>
              </a:rPr>
              <a:t>vir</a:t>
            </a:r>
            <a:r>
              <a:rPr lang="en-US" dirty="0">
                <a:latin typeface="Avenir Book" panose="02000503020000020003" pitchFamily="2" charset="0"/>
              </a:rPr>
              <a:t> ∼ 2 − 3 × 10</a:t>
            </a:r>
            <a:r>
              <a:rPr lang="en-US" baseline="30000" dirty="0">
                <a:latin typeface="Avenir Book" panose="02000503020000020003" pitchFamily="2" charset="0"/>
              </a:rPr>
              <a:t>11</a:t>
            </a:r>
            <a:r>
              <a:rPr lang="en-US" dirty="0">
                <a:latin typeface="Avenir Book" panose="02000503020000020003" pitchFamily="2" charset="0"/>
              </a:rPr>
              <a:t>M</a:t>
            </a:r>
            <a:r>
              <a:rPr lang="en-US" baseline="-25000" dirty="0">
                <a:latin typeface="Avenir Book" panose="02000503020000020003" pitchFamily="2" charset="0"/>
              </a:rPr>
              <a:t>⊙</a:t>
            </a:r>
            <a:r>
              <a:rPr lang="en-US" dirty="0">
                <a:latin typeface="Avenir Book" panose="02000503020000020003" pitchFamily="2" charset="0"/>
              </a:rPr>
              <a:t>. 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 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F4D2E22-2DC0-CD4C-AC54-92B514638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49" y="3478694"/>
            <a:ext cx="2411900" cy="602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64CD39-C8E8-1640-8ACE-550ED8B4C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532" y="5286354"/>
            <a:ext cx="6076133" cy="60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750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Star Formation &amp;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FDD703-7A40-154C-A077-0E1C3B4F68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696"/>
          <a:stretch/>
        </p:blipFill>
        <p:spPr>
          <a:xfrm>
            <a:off x="542791" y="1513071"/>
            <a:ext cx="3194322" cy="41024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7098EF-AA09-5044-904E-587147990590}"/>
              </a:ext>
            </a:extLst>
          </p:cNvPr>
          <p:cNvSpPr txBox="1"/>
          <p:nvPr/>
        </p:nvSpPr>
        <p:spPr>
          <a:xfrm>
            <a:off x="3922642" y="1897316"/>
            <a:ext cx="481744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Feedback from supernova-driven winds. Hot halo gas cools and builds up a reservoir of cold gas in the galactic disk (solid arrows). The cold gas is turned into stars. Supernova explosions reheat a fraction of the cold gas and returns it to the hot phase (dashed arrows) or eject material from the halo (dotted arrows).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(Illustration from Baugh 2007)</a:t>
            </a:r>
            <a:endParaRPr lang="en-US" sz="2400" dirty="0">
              <a:latin typeface="Avenir Book" panose="02000503020000020003" pitchFamily="2" charset="0"/>
            </a:endParaRPr>
          </a:p>
        </p:txBody>
      </p:sp>
      <p:pic>
        <p:nvPicPr>
          <p:cNvPr id="8" name="Picture 7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267AB351-70E5-114E-B1DA-DDCA9CA3A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821" y="4981172"/>
            <a:ext cx="3025821" cy="69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321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Transformations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322BF78-9041-0149-93CE-2E8DD0AE3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581" y="1415220"/>
            <a:ext cx="6150941" cy="518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863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0E531C-93A7-9F4A-B81E-7E554CAB1EBB}"/>
              </a:ext>
            </a:extLst>
          </p:cNvPr>
          <p:cNvSpPr txBox="1"/>
          <p:nvPr/>
        </p:nvSpPr>
        <p:spPr>
          <a:xfrm>
            <a:off x="690021" y="1571616"/>
            <a:ext cx="80696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By now, AGN feedback is a crucial ingredient in hydro simulations of cosmological structure formation and galaxy evolution.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	First introduced by </a:t>
            </a:r>
            <a:r>
              <a:rPr lang="en-US" dirty="0" err="1">
                <a:latin typeface="Avenir Book" panose="02000503020000020003" pitchFamily="2" charset="0"/>
              </a:rPr>
              <a:t>Springel</a:t>
            </a:r>
            <a:r>
              <a:rPr lang="en-US" dirty="0">
                <a:latin typeface="Avenir Book" panose="02000503020000020003" pitchFamily="2" charset="0"/>
              </a:rPr>
              <a:t>, Di Matteo &amp; </a:t>
            </a:r>
            <a:r>
              <a:rPr lang="en-US" dirty="0" err="1">
                <a:latin typeface="Avenir Book" panose="02000503020000020003" pitchFamily="2" charset="0"/>
              </a:rPr>
              <a:t>Hernquist</a:t>
            </a:r>
            <a:r>
              <a:rPr lang="en-US" dirty="0">
                <a:latin typeface="Avenir Book" panose="02000503020000020003" pitchFamily="2" charset="0"/>
              </a:rPr>
              <a:t> 2005, and 	continuously refined since.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Simulation set up: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	</a:t>
            </a:r>
            <a:r>
              <a:rPr lang="en-US" b="1" dirty="0">
                <a:latin typeface="Avenir Book" panose="02000503020000020003" pitchFamily="2" charset="0"/>
              </a:rPr>
              <a:t>dark matter </a:t>
            </a:r>
            <a:r>
              <a:rPr lang="en-US" dirty="0">
                <a:latin typeface="Avenir Book" panose="02000503020000020003" pitchFamily="2" charset="0"/>
              </a:rPr>
              <a:t>”particles” (representing dark matter density), interacting 	only via gravity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	</a:t>
            </a:r>
            <a:r>
              <a:rPr lang="en-US" b="1" dirty="0">
                <a:latin typeface="Avenir Book" panose="02000503020000020003" pitchFamily="2" charset="0"/>
              </a:rPr>
              <a:t>gas </a:t>
            </a:r>
            <a:r>
              <a:rPr lang="en-US" dirty="0">
                <a:latin typeface="Avenir Book" panose="02000503020000020003" pitchFamily="2" charset="0"/>
              </a:rPr>
              <a:t>“particles” (representing gas density), interacting via gravity and 	hydrodynamics -  effective parameterizations tracking heating and 	cooling. Gas below certain temperature converted to stars. 	Sophisticated simulations also track metallicity.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	</a:t>
            </a:r>
            <a:r>
              <a:rPr lang="en-US" b="1" dirty="0">
                <a:latin typeface="Avenir Book" panose="02000503020000020003" pitchFamily="2" charset="0"/>
              </a:rPr>
              <a:t>star </a:t>
            </a:r>
            <a:r>
              <a:rPr lang="en-US" dirty="0">
                <a:latin typeface="Avenir Book" panose="02000503020000020003" pitchFamily="2" charset="0"/>
              </a:rPr>
              <a:t>“particles” representing density of single stellar population – 	formed from cold gas, inject feedback energy to surrounding gas 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	</a:t>
            </a:r>
            <a:r>
              <a:rPr lang="en-US" b="1" dirty="0">
                <a:latin typeface="Avenir Book" panose="02000503020000020003" pitchFamily="2" charset="0"/>
              </a:rPr>
              <a:t>black hole</a:t>
            </a:r>
            <a:r>
              <a:rPr lang="en-US" dirty="0">
                <a:latin typeface="Avenir Book" panose="02000503020000020003" pitchFamily="2" charset="0"/>
              </a:rPr>
              <a:t>/sink particles – accrete matter, inject AGN feedback energy 	into surrounding gas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Simulating Galaxy Evolution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80A144-9A37-FF4A-A920-8570A9DAC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34" y="1571616"/>
            <a:ext cx="8902840" cy="460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419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0A2C5F8-8695-F446-9E87-D88013C90B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483"/>
          <a:stretch/>
        </p:blipFill>
        <p:spPr>
          <a:xfrm>
            <a:off x="10048" y="2171405"/>
            <a:ext cx="8846435" cy="26216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323146-440F-0640-8EDF-64231F5E2429}"/>
              </a:ext>
            </a:extLst>
          </p:cNvPr>
          <p:cNvSpPr/>
          <p:nvPr/>
        </p:nvSpPr>
        <p:spPr>
          <a:xfrm>
            <a:off x="482323" y="5205678"/>
            <a:ext cx="802863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dirty="0"/>
              <a:t>Without ‘a’ form of feedback acting at all masses, i.e., a mechanism regulating conversion of gas into star, halos would host way too massive and compact galaxies.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77324-03DB-DC49-81C1-FE6474F31918}"/>
              </a:ext>
            </a:extLst>
          </p:cNvPr>
          <p:cNvSpPr txBox="1"/>
          <p:nvPr/>
        </p:nvSpPr>
        <p:spPr>
          <a:xfrm>
            <a:off x="6923312" y="4649710"/>
            <a:ext cx="1436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Pillepich+2018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BC42B-80A2-D34A-BE9B-E17AE3F2B160}"/>
              </a:ext>
            </a:extLst>
          </p:cNvPr>
          <p:cNvSpPr txBox="1"/>
          <p:nvPr/>
        </p:nvSpPr>
        <p:spPr>
          <a:xfrm>
            <a:off x="0" y="416520"/>
            <a:ext cx="9144000" cy="129266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Simulating Star Formation</a:t>
            </a:r>
          </a:p>
          <a:p>
            <a:pPr algn="ctr"/>
            <a:r>
              <a:rPr lang="en-US" sz="30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Different Simulation – Different Recipe</a:t>
            </a:r>
          </a:p>
        </p:txBody>
      </p:sp>
    </p:spTree>
    <p:extLst>
      <p:ext uri="{BB962C8B-B14F-4D97-AF65-F5344CB8AC3E}">
        <p14:creationId xmlns:p14="http://schemas.microsoft.com/office/powerpoint/2010/main" val="30993806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xt&#10;&#10;Description automatically generated with medium confidence">
            <a:extLst>
              <a:ext uri="{FF2B5EF4-FFF2-40B4-BE49-F238E27FC236}">
                <a16:creationId xmlns:a16="http://schemas.microsoft.com/office/drawing/2014/main" id="{813F7493-CB77-924B-A772-B8DCAD864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55" y="4968332"/>
            <a:ext cx="1947789" cy="5351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0E531C-93A7-9F4A-B81E-7E554CAB1EBB}"/>
              </a:ext>
            </a:extLst>
          </p:cNvPr>
          <p:cNvSpPr txBox="1"/>
          <p:nvPr/>
        </p:nvSpPr>
        <p:spPr>
          <a:xfrm>
            <a:off x="690021" y="1571616"/>
            <a:ext cx="80696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Supermassive black holes, residing in all galactic spheroids, play an important role in the formation of massive galaxies. Black holes deplete a galaxy’s gas supply by accretion of gas, and injecting heat into the ISM. At times where a galaxy is not undergoing a major merger, the black hole quiescently accretes gas which is assumed to come from the hot halo. 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A simple phenomenological model for the accretion rate is </a:t>
            </a:r>
          </a:p>
          <a:p>
            <a:pPr>
              <a:spcAft>
                <a:spcPts val="10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This accretion rate can be motivated by noting that f</a:t>
            </a:r>
            <a:r>
              <a:rPr lang="en-US" baseline="-25000" dirty="0">
                <a:latin typeface="Avenir Book" panose="02000503020000020003" pitchFamily="2" charset="0"/>
              </a:rPr>
              <a:t>hot</a:t>
            </a:r>
            <a:r>
              <a:rPr lang="en-US" dirty="0">
                <a:latin typeface="Avenir Book" panose="02000503020000020003" pitchFamily="2" charset="0"/>
              </a:rPr>
              <a:t>v</a:t>
            </a:r>
            <a:r>
              <a:rPr lang="en-US" baseline="-25000" dirty="0">
                <a:latin typeface="Avenir Book" panose="02000503020000020003" pitchFamily="2" charset="0"/>
              </a:rPr>
              <a:t>vir</a:t>
            </a:r>
            <a:r>
              <a:rPr lang="en-US" baseline="30000" dirty="0">
                <a:latin typeface="Avenir Book" panose="02000503020000020003" pitchFamily="2" charset="0"/>
              </a:rPr>
              <a:t>3</a:t>
            </a:r>
            <a:r>
              <a:rPr lang="en-US" dirty="0">
                <a:latin typeface="Avenir Book" panose="02000503020000020003" pitchFamily="2" charset="0"/>
              </a:rPr>
              <a:t>/H(z)/(10G) is the total mass of hot gas, so that in case of unit accretion efficiency the black hole will accrete all hot gas within a Hubble time. We then assume that a fixed fraction </a:t>
            </a:r>
            <a:r>
              <a:rPr lang="el-GR" dirty="0">
                <a:latin typeface="Avenir Book" panose="02000503020000020003" pitchFamily="2" charset="0"/>
              </a:rPr>
              <a:t>η </a:t>
            </a:r>
            <a:r>
              <a:rPr lang="en-US" dirty="0">
                <a:latin typeface="Avenir Book" panose="02000503020000020003" pitchFamily="2" charset="0"/>
              </a:rPr>
              <a:t>of the accreted energy is released radiatively </a:t>
            </a:r>
          </a:p>
          <a:p>
            <a:pPr>
              <a:spcAft>
                <a:spcPts val="10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and injected into the ISM where it compensates in part for cooling, giving rise to a modified </a:t>
            </a:r>
            <a:r>
              <a:rPr lang="en-US" dirty="0" err="1">
                <a:latin typeface="Avenir Book" panose="02000503020000020003" pitchFamily="2" charset="0"/>
              </a:rPr>
              <a:t>infall</a:t>
            </a:r>
            <a:r>
              <a:rPr lang="en-US" dirty="0">
                <a:latin typeface="Avenir Book" panose="02000503020000020003" pitchFamily="2" charset="0"/>
              </a:rPr>
              <a:t> rate </a:t>
            </a:r>
          </a:p>
          <a:p>
            <a:pPr>
              <a:spcAft>
                <a:spcPts val="1000"/>
              </a:spcAft>
            </a:pPr>
            <a:endParaRPr lang="en-US" b="1" dirty="0"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AGN Feedback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D2E2DAF8-C64C-8148-89F5-FD15F315B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22" y="3400790"/>
            <a:ext cx="2522647" cy="5351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C2303F-75EE-774D-93F8-C4A89FCCC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810" y="6182526"/>
            <a:ext cx="4524078" cy="53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996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0E531C-93A7-9F4A-B81E-7E554CAB1EBB}"/>
              </a:ext>
            </a:extLst>
          </p:cNvPr>
          <p:cNvSpPr txBox="1"/>
          <p:nvPr/>
        </p:nvSpPr>
        <p:spPr>
          <a:xfrm>
            <a:off x="690021" y="1571616"/>
            <a:ext cx="8069666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Di Matteo, </a:t>
            </a:r>
            <a:r>
              <a:rPr lang="en-US" dirty="0" err="1">
                <a:latin typeface="Avenir Book" panose="02000503020000020003" pitchFamily="2" charset="0"/>
              </a:rPr>
              <a:t>Springel</a:t>
            </a:r>
            <a:r>
              <a:rPr lang="en-US" dirty="0">
                <a:latin typeface="Avenir Book" panose="02000503020000020003" pitchFamily="2" charset="0"/>
              </a:rPr>
              <a:t> &amp; </a:t>
            </a:r>
            <a:r>
              <a:rPr lang="en-US" dirty="0" err="1">
                <a:latin typeface="Avenir Book" panose="02000503020000020003" pitchFamily="2" charset="0"/>
              </a:rPr>
              <a:t>Hernquist</a:t>
            </a:r>
            <a:r>
              <a:rPr lang="en-US" dirty="0">
                <a:latin typeface="Avenir Book" panose="02000503020000020003" pitchFamily="2" charset="0"/>
              </a:rPr>
              <a:t> 2005: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Simulations of galaxy mergers with and without AGN feedback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AGN Feedback in Simulations</a:t>
            </a:r>
          </a:p>
        </p:txBody>
      </p:sp>
      <p:pic>
        <p:nvPicPr>
          <p:cNvPr id="4098" name="Picture 2" descr="Figure 1">
            <a:extLst>
              <a:ext uri="{FF2B5EF4-FFF2-40B4-BE49-F238E27FC236}">
                <a16:creationId xmlns:a16="http://schemas.microsoft.com/office/drawing/2014/main" id="{73526306-E4C2-594E-B2D1-F62627814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53" y="2538070"/>
            <a:ext cx="8355492" cy="419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93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0E531C-93A7-9F4A-B81E-7E554CAB1EBB}"/>
              </a:ext>
            </a:extLst>
          </p:cNvPr>
          <p:cNvSpPr txBox="1"/>
          <p:nvPr/>
        </p:nvSpPr>
        <p:spPr>
          <a:xfrm>
            <a:off x="690021" y="1571616"/>
            <a:ext cx="8069666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Di Matteo, </a:t>
            </a:r>
            <a:r>
              <a:rPr lang="en-US" dirty="0" err="1">
                <a:latin typeface="Avenir Book" panose="02000503020000020003" pitchFamily="2" charset="0"/>
              </a:rPr>
              <a:t>Springel</a:t>
            </a:r>
            <a:r>
              <a:rPr lang="en-US" dirty="0">
                <a:latin typeface="Avenir Book" panose="02000503020000020003" pitchFamily="2" charset="0"/>
              </a:rPr>
              <a:t> &amp; </a:t>
            </a:r>
            <a:r>
              <a:rPr lang="en-US" dirty="0" err="1">
                <a:latin typeface="Avenir Book" panose="02000503020000020003" pitchFamily="2" charset="0"/>
              </a:rPr>
              <a:t>Hernquist</a:t>
            </a:r>
            <a:r>
              <a:rPr lang="en-US" dirty="0">
                <a:latin typeface="Avenir Book" panose="02000503020000020003" pitchFamily="2" charset="0"/>
              </a:rPr>
              <a:t> 2005: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Simulations of galaxy mergers with and without AGN feedback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AGN Feedback in Simulations</a:t>
            </a:r>
          </a:p>
        </p:txBody>
      </p:sp>
      <p:pic>
        <p:nvPicPr>
          <p:cNvPr id="5122" name="Picture 2" descr="Figure 2">
            <a:extLst>
              <a:ext uri="{FF2B5EF4-FFF2-40B4-BE49-F238E27FC236}">
                <a16:creationId xmlns:a16="http://schemas.microsoft.com/office/drawing/2014/main" id="{0694FAAF-2D2C-A843-B35A-FEEA417E5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167" y="2346187"/>
            <a:ext cx="4101548" cy="439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5C2EF7-72F6-0547-880F-F5137C36B53A}"/>
              </a:ext>
            </a:extLst>
          </p:cNvPr>
          <p:cNvSpPr txBox="1"/>
          <p:nvPr/>
        </p:nvSpPr>
        <p:spPr>
          <a:xfrm>
            <a:off x="696647" y="2519147"/>
            <a:ext cx="3875353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Merger leads to inflow of gas, burst of star formation.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Merger also leads to strong inflows that feed gas to the supermassive black hole and thereby power the quasar.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The energy released by the quasar expels enough gas to quench both star formation and further black hole growth. </a:t>
            </a:r>
          </a:p>
          <a:p>
            <a:pPr>
              <a:spcAft>
                <a:spcPts val="1000"/>
              </a:spcAft>
            </a:pPr>
            <a:r>
              <a:rPr lang="en-US" dirty="0">
                <a:latin typeface="Avenir Book" panose="02000503020000020003" pitchFamily="2" charset="0"/>
              </a:rPr>
              <a:t>Simulated merger remnants with AGN feedback follow observed early-type galaxy scaling relations!</a:t>
            </a:r>
          </a:p>
        </p:txBody>
      </p:sp>
    </p:spTree>
    <p:extLst>
      <p:ext uri="{BB962C8B-B14F-4D97-AF65-F5344CB8AC3E}">
        <p14:creationId xmlns:p14="http://schemas.microsoft.com/office/powerpoint/2010/main" val="40248394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Galaxy Evolution</a:t>
            </a:r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ECF98DB0-5FFF-904A-9E68-713668388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92" y="240352"/>
            <a:ext cx="8278195" cy="6108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166749-905E-3A40-AB26-24437F1561C3}"/>
              </a:ext>
            </a:extLst>
          </p:cNvPr>
          <p:cNvSpPr txBox="1"/>
          <p:nvPr/>
        </p:nvSpPr>
        <p:spPr>
          <a:xfrm>
            <a:off x="6779273" y="6406680"/>
            <a:ext cx="1980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Hopkins et al. 2008</a:t>
            </a:r>
          </a:p>
        </p:txBody>
      </p:sp>
    </p:spTree>
    <p:extLst>
      <p:ext uri="{BB962C8B-B14F-4D97-AF65-F5344CB8AC3E}">
        <p14:creationId xmlns:p14="http://schemas.microsoft.com/office/powerpoint/2010/main" val="20688972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129266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Simulating AGN Feedback</a:t>
            </a:r>
          </a:p>
          <a:p>
            <a:pPr algn="ctr"/>
            <a:r>
              <a:rPr lang="en-US" sz="30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Different Simulation – Different Recipe</a:t>
            </a:r>
          </a:p>
        </p:txBody>
      </p:sp>
      <p:pic>
        <p:nvPicPr>
          <p:cNvPr id="5" name="Picture 4" descr="A diagram of a radio mode&#10;&#10;Description automatically generated">
            <a:extLst>
              <a:ext uri="{FF2B5EF4-FFF2-40B4-BE49-F238E27FC236}">
                <a16:creationId xmlns:a16="http://schemas.microsoft.com/office/drawing/2014/main" id="{265AA10F-0815-294B-82D4-2B06B8D33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0219"/>
            <a:ext cx="9144000" cy="4448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C300E-5C3B-DE41-8BE3-2C5830D4F704}"/>
              </a:ext>
            </a:extLst>
          </p:cNvPr>
          <p:cNvSpPr txBox="1"/>
          <p:nvPr/>
        </p:nvSpPr>
        <p:spPr>
          <a:xfrm>
            <a:off x="328230" y="6395925"/>
            <a:ext cx="8281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simulations also require prescription for forming initial SMBHs &amp; BH accretion rate…</a:t>
            </a:r>
          </a:p>
        </p:txBody>
      </p:sp>
    </p:spTree>
    <p:extLst>
      <p:ext uri="{BB962C8B-B14F-4D97-AF65-F5344CB8AC3E}">
        <p14:creationId xmlns:p14="http://schemas.microsoft.com/office/powerpoint/2010/main" val="30701683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4EF4F2-79FD-6E43-956C-5A9AE5702F74}"/>
              </a:ext>
            </a:extLst>
          </p:cNvPr>
          <p:cNvSpPr txBox="1"/>
          <p:nvPr/>
        </p:nvSpPr>
        <p:spPr>
          <a:xfrm>
            <a:off x="0" y="416520"/>
            <a:ext cx="9144000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Impact of Feedback on the Matter Distribution</a:t>
            </a:r>
          </a:p>
        </p:txBody>
      </p:sp>
      <p:pic>
        <p:nvPicPr>
          <p:cNvPr id="4" name="Picture 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2B31713B-4270-EC44-9B30-573BFF20A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932" y="2222274"/>
            <a:ext cx="7094136" cy="373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28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99A037-E32E-D64E-827A-E2AA4B3EF433}"/>
              </a:ext>
            </a:extLst>
          </p:cNvPr>
          <p:cNvSpPr txBox="1"/>
          <p:nvPr/>
        </p:nvSpPr>
        <p:spPr>
          <a:xfrm>
            <a:off x="561374" y="1660373"/>
            <a:ext cx="8061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>
                <a:latin typeface="Avenir" panose="02000503020000020003" pitchFamily="2" charset="0"/>
              </a:rPr>
              <a:t>The concept of halos is a useful way of modeling clustering in the highly non-linear regime.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4BC269-6E3F-B64D-9D15-3141CB1271B3}"/>
              </a:ext>
            </a:extLst>
          </p:cNvPr>
          <p:cNvSpPr txBox="1"/>
          <p:nvPr/>
        </p:nvSpPr>
        <p:spPr>
          <a:xfrm>
            <a:off x="880973" y="5240863"/>
            <a:ext cx="772077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200" dirty="0">
                <a:latin typeface="Avenir" panose="02000503020000020003" pitchFamily="2" charset="0"/>
              </a:rPr>
              <a:t>Then we can calculate  how </a:t>
            </a:r>
            <a:r>
              <a:rPr lang="en-US" sz="2200" i="1" dirty="0">
                <a:latin typeface="Avenir" panose="02000503020000020003" pitchFamily="2" charset="0"/>
              </a:rPr>
              <a:t>all </a:t>
            </a:r>
            <a:r>
              <a:rPr lang="en-US" sz="2200" dirty="0">
                <a:latin typeface="Avenir" panose="02000503020000020003" pitchFamily="2" charset="0"/>
              </a:rPr>
              <a:t>matter is clustered.</a:t>
            </a:r>
          </a:p>
          <a:p>
            <a:pPr>
              <a:spcAft>
                <a:spcPts val="1800"/>
              </a:spcAft>
            </a:pPr>
            <a:r>
              <a:rPr lang="en-US" sz="2200" dirty="0">
                <a:latin typeface="Avenir" panose="02000503020000020003" pitchFamily="2" charset="0"/>
              </a:rPr>
              <a:t>This formalism can be extended to model the clustering of galaxies (and other tracers).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6D759F-E4E5-7245-8E2A-5E53E3A02650}"/>
              </a:ext>
            </a:extLst>
          </p:cNvPr>
          <p:cNvSpPr txBox="1"/>
          <p:nvPr/>
        </p:nvSpPr>
        <p:spPr>
          <a:xfrm>
            <a:off x="1019813" y="2736137"/>
            <a:ext cx="772077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200" dirty="0">
                <a:latin typeface="Avenir" panose="02000503020000020003" pitchFamily="2" charset="0"/>
              </a:rPr>
              <a:t>Assume that all mass is in dark matter halos.</a:t>
            </a:r>
          </a:p>
          <a:p>
            <a:pPr>
              <a:spcAft>
                <a:spcPts val="1800"/>
              </a:spcAft>
            </a:pPr>
            <a:r>
              <a:rPr lang="en-US" sz="2200" dirty="0">
                <a:latin typeface="Avenir" panose="02000503020000020003" pitchFamily="2" charset="0"/>
              </a:rPr>
              <a:t>If we know: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756677-A8F4-C744-BDAE-657B6DEACA84}"/>
              </a:ext>
            </a:extLst>
          </p:cNvPr>
          <p:cNvSpPr txBox="1"/>
          <p:nvPr/>
        </p:nvSpPr>
        <p:spPr>
          <a:xfrm>
            <a:off x="1745955" y="3825457"/>
            <a:ext cx="654744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2200" dirty="0">
                <a:latin typeface="Avenir" panose="02000503020000020003" pitchFamily="2" charset="0"/>
              </a:rPr>
              <a:t>How halos cluster.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en-US" sz="2200" dirty="0">
                <a:latin typeface="Avenir" panose="02000503020000020003" pitchFamily="2" charset="0"/>
              </a:rPr>
              <a:t>The mass distribution around each halo.</a:t>
            </a:r>
          </a:p>
        </p:txBody>
      </p:sp>
    </p:spTree>
    <p:extLst>
      <p:ext uri="{BB962C8B-B14F-4D97-AF65-F5344CB8AC3E}">
        <p14:creationId xmlns:p14="http://schemas.microsoft.com/office/powerpoint/2010/main" val="2545333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227EAD8-097C-B74A-9BD7-DD92F1B05925}"/>
              </a:ext>
            </a:extLst>
          </p:cNvPr>
          <p:cNvCxnSpPr>
            <a:cxnSpLocks/>
          </p:cNvCxnSpPr>
          <p:nvPr/>
        </p:nvCxnSpPr>
        <p:spPr>
          <a:xfrm>
            <a:off x="2370245" y="2603496"/>
            <a:ext cx="0" cy="3539277"/>
          </a:xfrm>
          <a:prstGeom prst="line">
            <a:avLst/>
          </a:prstGeom>
          <a:ln w="508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57DE0DF-1062-5142-A675-D9704BC9B398}"/>
              </a:ext>
            </a:extLst>
          </p:cNvPr>
          <p:cNvCxnSpPr>
            <a:cxnSpLocks/>
          </p:cNvCxnSpPr>
          <p:nvPr/>
        </p:nvCxnSpPr>
        <p:spPr>
          <a:xfrm flipH="1">
            <a:off x="2333961" y="6103648"/>
            <a:ext cx="4821897" cy="0"/>
          </a:xfrm>
          <a:prstGeom prst="line">
            <a:avLst/>
          </a:prstGeom>
          <a:ln w="508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82A3BA1-BE9E-8848-B527-43AD342504F7}"/>
              </a:ext>
            </a:extLst>
          </p:cNvPr>
          <p:cNvCxnSpPr>
            <a:cxnSpLocks/>
          </p:cNvCxnSpPr>
          <p:nvPr/>
        </p:nvCxnSpPr>
        <p:spPr>
          <a:xfrm flipV="1">
            <a:off x="4409189" y="2035232"/>
            <a:ext cx="0" cy="409428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>
            <a:extLst>
              <a:ext uri="{FF2B5EF4-FFF2-40B4-BE49-F238E27FC236}">
                <a16:creationId xmlns:a16="http://schemas.microsoft.com/office/drawing/2014/main" id="{35173B9D-51DE-8247-9E50-51C2BD3E2C09}"/>
              </a:ext>
            </a:extLst>
          </p:cNvPr>
          <p:cNvSpPr/>
          <p:nvPr/>
        </p:nvSpPr>
        <p:spPr>
          <a:xfrm>
            <a:off x="2362989" y="2784925"/>
            <a:ext cx="3832760" cy="3347093"/>
          </a:xfrm>
          <a:custGeom>
            <a:avLst/>
            <a:gdLst>
              <a:gd name="connsiteX0" fmla="*/ 0 w 2772228"/>
              <a:gd name="connsiteY0" fmla="*/ 959337 h 2613966"/>
              <a:gd name="connsiteX1" fmla="*/ 1320800 w 2772228"/>
              <a:gd name="connsiteY1" fmla="*/ 15909 h 2613966"/>
              <a:gd name="connsiteX2" fmla="*/ 1843314 w 2772228"/>
              <a:gd name="connsiteY2" fmla="*/ 538423 h 2613966"/>
              <a:gd name="connsiteX3" fmla="*/ 2772228 w 2772228"/>
              <a:gd name="connsiteY3" fmla="*/ 2613966 h 261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2228" h="2613966">
                <a:moveTo>
                  <a:pt x="0" y="959337"/>
                </a:moveTo>
                <a:cubicBezTo>
                  <a:pt x="506790" y="522699"/>
                  <a:pt x="1013581" y="86061"/>
                  <a:pt x="1320800" y="15909"/>
                </a:cubicBezTo>
                <a:cubicBezTo>
                  <a:pt x="1628019" y="-54243"/>
                  <a:pt x="1601409" y="105413"/>
                  <a:pt x="1843314" y="538423"/>
                </a:cubicBezTo>
                <a:cubicBezTo>
                  <a:pt x="2085219" y="971433"/>
                  <a:pt x="2428723" y="1792699"/>
                  <a:pt x="2772228" y="2613966"/>
                </a:cubicBez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6CD4F62-3DDB-4448-AC44-AD47BCDB98A8}"/>
                  </a:ext>
                </a:extLst>
              </p:cNvPr>
              <p:cNvSpPr txBox="1"/>
              <p:nvPr/>
            </p:nvSpPr>
            <p:spPr>
              <a:xfrm>
                <a:off x="4901727" y="6129330"/>
                <a:ext cx="2910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6CD4F62-3DDB-4448-AC44-AD47BCDB9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1727" y="6129330"/>
                <a:ext cx="291042" cy="430887"/>
              </a:xfrm>
              <a:prstGeom prst="rect">
                <a:avLst/>
              </a:prstGeom>
              <a:blipFill>
                <a:blip r:embed="rId2"/>
                <a:stretch>
                  <a:fillRect l="-25000" r="-2916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4A5E6F-0B1F-4849-8FBC-45E1F81D13F2}"/>
                  </a:ext>
                </a:extLst>
              </p:cNvPr>
              <p:cNvSpPr txBox="1"/>
              <p:nvPr/>
            </p:nvSpPr>
            <p:spPr>
              <a:xfrm>
                <a:off x="3759830" y="5204394"/>
                <a:ext cx="601575" cy="4692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eq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4A5E6F-0B1F-4849-8FBC-45E1F81D1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830" y="5204394"/>
                <a:ext cx="601575" cy="469231"/>
              </a:xfrm>
              <a:prstGeom prst="rect">
                <a:avLst/>
              </a:prstGeom>
              <a:blipFill>
                <a:blip r:embed="rId3"/>
                <a:stretch>
                  <a:fillRect l="-16667" r="-6250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E01C84-6308-834E-A396-131B12914780}"/>
                  </a:ext>
                </a:extLst>
              </p:cNvPr>
              <p:cNvSpPr txBox="1"/>
              <p:nvPr/>
            </p:nvSpPr>
            <p:spPr>
              <a:xfrm>
                <a:off x="5588947" y="5543586"/>
                <a:ext cx="912429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E01C84-6308-834E-A396-131B12914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947" y="5543586"/>
                <a:ext cx="912429" cy="430887"/>
              </a:xfrm>
              <a:prstGeom prst="rect">
                <a:avLst/>
              </a:prstGeom>
              <a:blipFill>
                <a:blip r:embed="rId4"/>
                <a:stretch>
                  <a:fillRect l="-2778" t="-2857" r="-416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6DE8342-8789-1B4E-AB62-DAE40486DB19}"/>
                  </a:ext>
                </a:extLst>
              </p:cNvPr>
              <p:cNvSpPr txBox="1"/>
              <p:nvPr/>
            </p:nvSpPr>
            <p:spPr>
              <a:xfrm>
                <a:off x="3005088" y="3450059"/>
                <a:ext cx="54752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6DE8342-8789-1B4E-AB62-DAE40486D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5088" y="3450059"/>
                <a:ext cx="547522" cy="430887"/>
              </a:xfrm>
              <a:prstGeom prst="rect">
                <a:avLst/>
              </a:prstGeom>
              <a:blipFill>
                <a:blip r:embed="rId5"/>
                <a:stretch>
                  <a:fillRect l="-4545" r="-13636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eform 31">
            <a:extLst>
              <a:ext uri="{FF2B5EF4-FFF2-40B4-BE49-F238E27FC236}">
                <a16:creationId xmlns:a16="http://schemas.microsoft.com/office/drawing/2014/main" id="{AC7CEECC-1960-DB4E-AEB5-F87D008A19F9}"/>
              </a:ext>
            </a:extLst>
          </p:cNvPr>
          <p:cNvSpPr/>
          <p:nvPr/>
        </p:nvSpPr>
        <p:spPr>
          <a:xfrm>
            <a:off x="2319446" y="2790444"/>
            <a:ext cx="4505108" cy="3352330"/>
          </a:xfrm>
          <a:custGeom>
            <a:avLst/>
            <a:gdLst>
              <a:gd name="connsiteX0" fmla="*/ 0 w 5094515"/>
              <a:gd name="connsiteY0" fmla="*/ 1515957 h 4143043"/>
              <a:gd name="connsiteX1" fmla="*/ 2162629 w 5094515"/>
              <a:gd name="connsiteY1" fmla="*/ 20985 h 4143043"/>
              <a:gd name="connsiteX2" fmla="*/ 2873829 w 5094515"/>
              <a:gd name="connsiteY2" fmla="*/ 746700 h 4143043"/>
              <a:gd name="connsiteX3" fmla="*/ 3614057 w 5094515"/>
              <a:gd name="connsiteY3" fmla="*/ 2227157 h 4143043"/>
              <a:gd name="connsiteX4" fmla="*/ 4180115 w 5094515"/>
              <a:gd name="connsiteY4" fmla="*/ 2807728 h 4143043"/>
              <a:gd name="connsiteX5" fmla="*/ 4615543 w 5094515"/>
              <a:gd name="connsiteY5" fmla="*/ 3286700 h 4143043"/>
              <a:gd name="connsiteX6" fmla="*/ 5094515 w 5094515"/>
              <a:gd name="connsiteY6" fmla="*/ 4143043 h 4143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94515" h="4143043">
                <a:moveTo>
                  <a:pt x="0" y="1515957"/>
                </a:moveTo>
                <a:cubicBezTo>
                  <a:pt x="841829" y="832575"/>
                  <a:pt x="1683658" y="149194"/>
                  <a:pt x="2162629" y="20985"/>
                </a:cubicBezTo>
                <a:cubicBezTo>
                  <a:pt x="2641600" y="-107224"/>
                  <a:pt x="2631924" y="379005"/>
                  <a:pt x="2873829" y="746700"/>
                </a:cubicBezTo>
                <a:cubicBezTo>
                  <a:pt x="3115734" y="1114395"/>
                  <a:pt x="3396343" y="1883652"/>
                  <a:pt x="3614057" y="2227157"/>
                </a:cubicBezTo>
                <a:cubicBezTo>
                  <a:pt x="3831771" y="2570662"/>
                  <a:pt x="4013201" y="2631138"/>
                  <a:pt x="4180115" y="2807728"/>
                </a:cubicBezTo>
                <a:cubicBezTo>
                  <a:pt x="4347029" y="2984318"/>
                  <a:pt x="4463143" y="3064147"/>
                  <a:pt x="4615543" y="3286700"/>
                </a:cubicBezTo>
                <a:cubicBezTo>
                  <a:pt x="4767943" y="3509253"/>
                  <a:pt x="4931229" y="3826148"/>
                  <a:pt x="5094515" y="4143043"/>
                </a:cubicBezTo>
              </a:path>
            </a:pathLst>
          </a:custGeom>
          <a:noFill/>
          <a:ln w="50800">
            <a:solidFill>
              <a:srgbClr val="C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F4F7530-431E-0442-AB2B-8AC051AFA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931" y="2523667"/>
            <a:ext cx="1117600" cy="35560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909F156-7D42-7043-987A-C89CDEFD153E}"/>
              </a:ext>
            </a:extLst>
          </p:cNvPr>
          <p:cNvCxnSpPr>
            <a:cxnSpLocks/>
          </p:cNvCxnSpPr>
          <p:nvPr/>
        </p:nvCxnSpPr>
        <p:spPr>
          <a:xfrm flipV="1">
            <a:off x="5590841" y="4075434"/>
            <a:ext cx="0" cy="2020957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CA26CCF-40A4-5B46-BC0C-4CBF3611DF03}"/>
                  </a:ext>
                </a:extLst>
              </p:cNvPr>
              <p:cNvSpPr txBox="1"/>
              <p:nvPr/>
            </p:nvSpPr>
            <p:spPr>
              <a:xfrm>
                <a:off x="5614188" y="4123081"/>
                <a:ext cx="60157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nl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CA26CCF-40A4-5B46-BC0C-4CBF3611D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4188" y="4123081"/>
                <a:ext cx="601575" cy="430887"/>
              </a:xfrm>
              <a:prstGeom prst="rect">
                <a:avLst/>
              </a:prstGeom>
              <a:blipFill>
                <a:blip r:embed="rId7"/>
                <a:stretch>
                  <a:fillRect l="-10417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35E73FD4-AC47-3946-9479-0543D11ACAE2}"/>
              </a:ext>
            </a:extLst>
          </p:cNvPr>
          <p:cNvSpPr txBox="1"/>
          <p:nvPr/>
        </p:nvSpPr>
        <p:spPr>
          <a:xfrm>
            <a:off x="6188449" y="5047496"/>
            <a:ext cx="2046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2400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Non-linear bump.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4935A3-A34E-1C4E-A9D9-10CCB1CA76A3}"/>
              </a:ext>
            </a:extLst>
          </p:cNvPr>
          <p:cNvSpPr txBox="1"/>
          <p:nvPr/>
        </p:nvSpPr>
        <p:spPr>
          <a:xfrm>
            <a:off x="1636242" y="518386"/>
            <a:ext cx="5575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3000" b="1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We can use the idea of halos to model the non-linear bump!</a:t>
            </a:r>
          </a:p>
        </p:txBody>
      </p:sp>
    </p:spTree>
    <p:extLst>
      <p:ext uri="{BB962C8B-B14F-4D97-AF65-F5344CB8AC3E}">
        <p14:creationId xmlns:p14="http://schemas.microsoft.com/office/powerpoint/2010/main" val="11311714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0" y="237226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Model</a:t>
            </a:r>
          </a:p>
        </p:txBody>
      </p:sp>
      <p:pic>
        <p:nvPicPr>
          <p:cNvPr id="4" name="Picture 3" descr="A diagram of a diagram of a number of circles&#10;&#10;Description automatically generated with medium confidence">
            <a:extLst>
              <a:ext uri="{FF2B5EF4-FFF2-40B4-BE49-F238E27FC236}">
                <a16:creationId xmlns:a16="http://schemas.microsoft.com/office/drawing/2014/main" id="{9DCF407F-8F36-9147-9CC5-5290A6FF0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2341782"/>
            <a:ext cx="6845300" cy="4102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D934CE9-555D-924C-8323-495FACAC8961}"/>
              </a:ext>
            </a:extLst>
          </p:cNvPr>
          <p:cNvSpPr txBox="1"/>
          <p:nvPr/>
        </p:nvSpPr>
        <p:spPr>
          <a:xfrm>
            <a:off x="5089550" y="6436108"/>
            <a:ext cx="3822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Dodelson</a:t>
            </a:r>
            <a:r>
              <a:rPr lang="en-US" dirty="0"/>
              <a:t>/Schmidt: Modern </a:t>
            </a:r>
            <a:r>
              <a:rPr lang="en-US" dirty="0" err="1"/>
              <a:t>Cosmoloy</a:t>
            </a:r>
            <a:r>
              <a:rPr lang="en-US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DAC5C7-3E61-B440-81AE-4A96C5D3A63C}"/>
              </a:ext>
            </a:extLst>
          </p:cNvPr>
          <p:cNvSpPr txBox="1"/>
          <p:nvPr/>
        </p:nvSpPr>
        <p:spPr>
          <a:xfrm>
            <a:off x="768801" y="1366718"/>
            <a:ext cx="7720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>
                <a:latin typeface="Avenir" panose="02000503020000020003" pitchFamily="2" charset="0"/>
              </a:rPr>
              <a:t>Computation of matter clustering splits into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1-halo term: clustering of matter within one halo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2-halo term: large-scale clustering of halos</a:t>
            </a:r>
          </a:p>
        </p:txBody>
      </p:sp>
    </p:spTree>
    <p:extLst>
      <p:ext uri="{BB962C8B-B14F-4D97-AF65-F5344CB8AC3E}">
        <p14:creationId xmlns:p14="http://schemas.microsoft.com/office/powerpoint/2010/main" val="25512843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5A6F54A5-B064-1A43-A1BB-8F29D0CBA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354" y="4651513"/>
            <a:ext cx="2760347" cy="8374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0" y="237226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Model: 1h Term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36DD92-4BF2-FD46-A683-DB6BA2146982}"/>
              </a:ext>
            </a:extLst>
          </p:cNvPr>
          <p:cNvSpPr txBox="1"/>
          <p:nvPr/>
        </p:nvSpPr>
        <p:spPr>
          <a:xfrm>
            <a:off x="468595" y="1529290"/>
            <a:ext cx="3417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>
                <a:latin typeface="Avenir" panose="02000503020000020003" pitchFamily="2" charset="0"/>
              </a:rPr>
              <a:t>Write mass profile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61E5B5D-A7F8-4445-82E4-05FF8BBEAA3B}"/>
                  </a:ext>
                </a:extLst>
              </p:cNvPr>
              <p:cNvSpPr txBox="1"/>
              <p:nvPr/>
            </p:nvSpPr>
            <p:spPr>
              <a:xfrm>
                <a:off x="495489" y="2094067"/>
                <a:ext cx="83519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Avenir" panose="02000503020000020003" pitchFamily="2" charset="0"/>
                  </a:rPr>
                  <a:t> is normalized to unity over halo volume (e.g.,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</a:t>
                </a:r>
                <a:r>
                  <a:rPr lang="en-US" sz="2400" dirty="0">
                    <a:latin typeface="Avenir" panose="02000503020000020003" pitchFamily="2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61E5B5D-A7F8-4445-82E4-05FF8BBEA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89" y="2094067"/>
                <a:ext cx="8351949" cy="461665"/>
              </a:xfrm>
              <a:prstGeom prst="rect">
                <a:avLst/>
              </a:prstGeom>
              <a:blipFill>
                <a:blip r:embed="rId3"/>
                <a:stretch>
                  <a:fillRect l="-152" t="-16667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BD1E8531-8557-9E4C-A68E-3F27E3599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795" y="1568735"/>
            <a:ext cx="2641600" cy="304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777E77A-3C38-D441-A9FB-6E3962F4EA43}"/>
              </a:ext>
            </a:extLst>
          </p:cNvPr>
          <p:cNvSpPr txBox="1"/>
          <p:nvPr/>
        </p:nvSpPr>
        <p:spPr>
          <a:xfrm>
            <a:off x="445797" y="2758041"/>
            <a:ext cx="77207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>
                <a:latin typeface="Avenir" panose="02000503020000020003" pitchFamily="2" charset="0"/>
              </a:rPr>
              <a:t>On small scales, the two particles will always be in the same halo → single mass integral</a:t>
            </a:r>
          </a:p>
          <a:p>
            <a:pPr>
              <a:spcAft>
                <a:spcPts val="18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sz="2400" dirty="0">
                <a:latin typeface="Avenir" panose="02000503020000020003" pitchFamily="2" charset="0"/>
              </a:rPr>
              <a:t>Note that mass function must obey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" panose="02000503020000020003" pitchFamily="2" charset="0"/>
              </a:rPr>
              <a:t>(all mass is contained in halos)</a:t>
            </a:r>
          </a:p>
        </p:txBody>
      </p:sp>
      <p:pic>
        <p:nvPicPr>
          <p:cNvPr id="6" name="Picture 5" descr="A black and white math symbols&#10;&#10;Description automatically generated with medium confidence">
            <a:extLst>
              <a:ext uri="{FF2B5EF4-FFF2-40B4-BE49-F238E27FC236}">
                <a16:creationId xmlns:a16="http://schemas.microsoft.com/office/drawing/2014/main" id="{CF25DD65-7C5B-224E-8AD1-EEAEC70B2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384" y="3564717"/>
            <a:ext cx="5160855" cy="99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712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90435" y="318527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Model: 2h Term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E77A-3C38-D441-A9FB-6E3962F4EA43}"/>
              </a:ext>
            </a:extLst>
          </p:cNvPr>
          <p:cNvSpPr txBox="1"/>
          <p:nvPr/>
        </p:nvSpPr>
        <p:spPr>
          <a:xfrm>
            <a:off x="445797" y="1341228"/>
            <a:ext cx="772077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>
                <a:latin typeface="Avenir" panose="02000503020000020003" pitchFamily="2" charset="0"/>
              </a:rPr>
              <a:t>For two halo term, halos may have different masses </a:t>
            </a:r>
          </a:p>
          <a:p>
            <a:pPr>
              <a:spcAft>
                <a:spcPts val="18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sz="2400" dirty="0">
                <a:latin typeface="Avenir" panose="02000503020000020003" pitchFamily="2" charset="0"/>
              </a:rPr>
              <a:t>→ double mass integral</a:t>
            </a:r>
          </a:p>
          <a:p>
            <a:pPr>
              <a:spcAft>
                <a:spcPts val="18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sz="2400" dirty="0">
                <a:latin typeface="Avenir" panose="02000503020000020003" pitchFamily="2" charset="0"/>
              </a:rPr>
              <a:t>Note that bias function must obey</a:t>
            </a:r>
          </a:p>
          <a:p>
            <a:pPr>
              <a:spcAft>
                <a:spcPts val="1800"/>
              </a:spcAft>
            </a:pPr>
            <a:r>
              <a:rPr lang="en-US" dirty="0">
                <a:latin typeface="Avenir" panose="02000503020000020003" pitchFamily="2" charset="0"/>
              </a:rPr>
              <a:t>(mass is on average unbiased)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69B295-DC21-B64B-8392-78DF572C2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79" y="1788816"/>
            <a:ext cx="5638800" cy="647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1180AC-37C2-8542-809A-5398BF8855EE}"/>
              </a:ext>
            </a:extLst>
          </p:cNvPr>
          <p:cNvSpPr txBox="1"/>
          <p:nvPr/>
        </p:nvSpPr>
        <p:spPr>
          <a:xfrm>
            <a:off x="5980133" y="1894201"/>
            <a:ext cx="1994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non-linear corrections,</a:t>
            </a:r>
          </a:p>
          <a:p>
            <a:r>
              <a:rPr lang="en-US" sz="1400" dirty="0">
                <a:solidFill>
                  <a:srgbClr val="C00000"/>
                </a:solidFill>
              </a:rPr>
              <a:t> </a:t>
            </a:r>
            <a:r>
              <a:rPr lang="en-US" sz="1400" dirty="0">
                <a:solidFill>
                  <a:srgbClr val="C00000"/>
                </a:solidFill>
                <a:latin typeface="Avenir" panose="02000503020000020003" pitchFamily="2" charset="0"/>
              </a:rPr>
              <a:t>→ </a:t>
            </a:r>
            <a:r>
              <a:rPr lang="en-US" sz="1400" dirty="0" err="1">
                <a:solidFill>
                  <a:srgbClr val="C00000"/>
                </a:solidFill>
              </a:rPr>
              <a:t>Asgari</a:t>
            </a:r>
            <a:r>
              <a:rPr lang="en-US" sz="1400" dirty="0">
                <a:solidFill>
                  <a:srgbClr val="C00000"/>
                </a:solidFill>
              </a:rPr>
              <a:t>+(2023) review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108F42-951B-DA41-8001-4BF96F2D075D}"/>
              </a:ext>
            </a:extLst>
          </p:cNvPr>
          <p:cNvCxnSpPr/>
          <p:nvPr/>
        </p:nvCxnSpPr>
        <p:spPr>
          <a:xfrm flipV="1">
            <a:off x="4662435" y="1894201"/>
            <a:ext cx="1105319" cy="5232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87CE756-A97D-9643-853E-B1720D267B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490"/>
          <a:stretch/>
        </p:blipFill>
        <p:spPr>
          <a:xfrm>
            <a:off x="1768858" y="2989489"/>
            <a:ext cx="4584700" cy="745426"/>
          </a:xfrm>
          <a:prstGeom prst="rect">
            <a:avLst/>
          </a:prstGeom>
        </p:spPr>
      </p:pic>
      <p:pic>
        <p:nvPicPr>
          <p:cNvPr id="15" name="Picture 1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9EE6EA63-ECEB-4F46-A19F-997D39401C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206" b="56296"/>
          <a:stretch/>
        </p:blipFill>
        <p:spPr>
          <a:xfrm>
            <a:off x="762348" y="2968484"/>
            <a:ext cx="1870320" cy="538391"/>
          </a:xfrm>
          <a:prstGeom prst="rect">
            <a:avLst/>
          </a:prstGeom>
        </p:spPr>
      </p:pic>
      <p:pic>
        <p:nvPicPr>
          <p:cNvPr id="19" name="Picture 18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A8554D13-EEB0-7A47-8086-B7BFE7D305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068"/>
          <a:stretch/>
        </p:blipFill>
        <p:spPr>
          <a:xfrm>
            <a:off x="5215094" y="3599649"/>
            <a:ext cx="2679700" cy="74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633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Halo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99A037-E32E-D64E-827A-E2AA4B3EF433}"/>
              </a:ext>
            </a:extLst>
          </p:cNvPr>
          <p:cNvSpPr txBox="1"/>
          <p:nvPr/>
        </p:nvSpPr>
        <p:spPr>
          <a:xfrm>
            <a:off x="789484" y="1367592"/>
            <a:ext cx="784204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Empirically, the Navarro-</a:t>
            </a:r>
            <a:r>
              <a:rPr lang="en-US" sz="2400" dirty="0" err="1">
                <a:latin typeface="Avenir" panose="02000503020000020003" pitchFamily="2" charset="0"/>
              </a:rPr>
              <a:t>Frenk</a:t>
            </a:r>
            <a:r>
              <a:rPr lang="en-US" sz="2400" dirty="0">
                <a:latin typeface="Avenir" panose="02000503020000020003" pitchFamily="2" charset="0"/>
              </a:rPr>
              <a:t>-White profile describes density profile of simulated halos across remarkable mass and redshift range.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Free parameter: halo concentration </a:t>
            </a:r>
            <a:r>
              <a:rPr lang="en-US" sz="2400" b="1" dirty="0">
                <a:latin typeface="Avenir" panose="02000503020000020003" pitchFamily="2" charset="0"/>
              </a:rPr>
              <a:t>c(M)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B57710-AE75-314C-9D98-22C1CD745EA5}"/>
              </a:ext>
            </a:extLst>
          </p:cNvPr>
          <p:cNvSpPr txBox="1"/>
          <p:nvPr/>
        </p:nvSpPr>
        <p:spPr>
          <a:xfrm>
            <a:off x="6471139" y="2764940"/>
            <a:ext cx="2405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requires fitting function</a:t>
            </a:r>
          </a:p>
        </p:txBody>
      </p:sp>
    </p:spTree>
    <p:extLst>
      <p:ext uri="{BB962C8B-B14F-4D97-AF65-F5344CB8AC3E}">
        <p14:creationId xmlns:p14="http://schemas.microsoft.com/office/powerpoint/2010/main" val="10061780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document&#10;&#10;Description automatically generated">
            <a:extLst>
              <a:ext uri="{FF2B5EF4-FFF2-40B4-BE49-F238E27FC236}">
                <a16:creationId xmlns:a16="http://schemas.microsoft.com/office/drawing/2014/main" id="{6EE2E334-FED2-B344-B388-E0726E0F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61" y="3030360"/>
            <a:ext cx="6319218" cy="34608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Halo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99A037-E32E-D64E-827A-E2AA4B3EF433}"/>
              </a:ext>
            </a:extLst>
          </p:cNvPr>
          <p:cNvSpPr txBox="1"/>
          <p:nvPr/>
        </p:nvSpPr>
        <p:spPr>
          <a:xfrm>
            <a:off x="789484" y="1367592"/>
            <a:ext cx="784204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Empirically, the Navarro-</a:t>
            </a:r>
            <a:r>
              <a:rPr lang="en-US" sz="2400" dirty="0" err="1">
                <a:latin typeface="Avenir" panose="02000503020000020003" pitchFamily="2" charset="0"/>
              </a:rPr>
              <a:t>Frenk</a:t>
            </a:r>
            <a:r>
              <a:rPr lang="en-US" sz="2400" dirty="0">
                <a:latin typeface="Avenir" panose="02000503020000020003" pitchFamily="2" charset="0"/>
              </a:rPr>
              <a:t>-White profile describes density profile of simulated halos across remarkable mass and redshift range.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Free parameter: halo concentration </a:t>
            </a:r>
            <a:r>
              <a:rPr lang="en-US" sz="2400" b="1" dirty="0">
                <a:latin typeface="Avenir" panose="02000503020000020003" pitchFamily="2" charset="0"/>
              </a:rPr>
              <a:t>c(M)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B57710-AE75-314C-9D98-22C1CD745EA5}"/>
              </a:ext>
            </a:extLst>
          </p:cNvPr>
          <p:cNvSpPr txBox="1"/>
          <p:nvPr/>
        </p:nvSpPr>
        <p:spPr>
          <a:xfrm>
            <a:off x="6471139" y="2764940"/>
            <a:ext cx="2405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requires fitting 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8E04BA-9016-C845-A214-5F40AAE27A50}"/>
              </a:ext>
            </a:extLst>
          </p:cNvPr>
          <p:cNvSpPr txBox="1"/>
          <p:nvPr/>
        </p:nvSpPr>
        <p:spPr>
          <a:xfrm>
            <a:off x="6300315" y="6491234"/>
            <a:ext cx="1436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Asgari+2023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C3C3E3-17C8-C74F-9BE1-AE380B604284}"/>
              </a:ext>
            </a:extLst>
          </p:cNvPr>
          <p:cNvSpPr txBox="1"/>
          <p:nvPr/>
        </p:nvSpPr>
        <p:spPr>
          <a:xfrm>
            <a:off x="5995940" y="4351088"/>
            <a:ext cx="26897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Non-exhaustive list of</a:t>
            </a:r>
          </a:p>
          <a:p>
            <a:r>
              <a:rPr lang="en-US" b="1" dirty="0"/>
              <a:t>c(M) fitting functions.</a:t>
            </a:r>
          </a:p>
          <a:p>
            <a:r>
              <a:rPr lang="en-US" b="1" dirty="0"/>
              <a:t>Note different definitions!</a:t>
            </a:r>
          </a:p>
        </p:txBody>
      </p:sp>
    </p:spTree>
    <p:extLst>
      <p:ext uri="{BB962C8B-B14F-4D97-AF65-F5344CB8AC3E}">
        <p14:creationId xmlns:p14="http://schemas.microsoft.com/office/powerpoint/2010/main" val="42486937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Halo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99A037-E32E-D64E-827A-E2AA4B3EF433}"/>
              </a:ext>
            </a:extLst>
          </p:cNvPr>
          <p:cNvSpPr txBox="1"/>
          <p:nvPr/>
        </p:nvSpPr>
        <p:spPr>
          <a:xfrm>
            <a:off x="789484" y="1367592"/>
            <a:ext cx="784204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Empirically, the Navarro-</a:t>
            </a:r>
            <a:r>
              <a:rPr lang="en-US" sz="2400" dirty="0" err="1">
                <a:latin typeface="Avenir" panose="02000503020000020003" pitchFamily="2" charset="0"/>
              </a:rPr>
              <a:t>Frenk</a:t>
            </a:r>
            <a:r>
              <a:rPr lang="en-US" sz="2400" dirty="0">
                <a:latin typeface="Avenir" panose="02000503020000020003" pitchFamily="2" charset="0"/>
              </a:rPr>
              <a:t>-White profile describes density profile of simulated halos across remarkable mass and redshift range.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Avenir" panose="02000503020000020003" pitchFamily="2" charset="0"/>
              </a:rPr>
              <a:t>Free parameter: halo concentration </a:t>
            </a:r>
            <a:r>
              <a:rPr lang="en-US" sz="2400" b="1" dirty="0">
                <a:latin typeface="Avenir" panose="02000503020000020003" pitchFamily="2" charset="0"/>
              </a:rPr>
              <a:t>c(M)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B57710-AE75-314C-9D98-22C1CD745EA5}"/>
              </a:ext>
            </a:extLst>
          </p:cNvPr>
          <p:cNvSpPr txBox="1"/>
          <p:nvPr/>
        </p:nvSpPr>
        <p:spPr>
          <a:xfrm>
            <a:off x="6471139" y="2764940"/>
            <a:ext cx="2405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requires fitting function</a:t>
            </a:r>
          </a:p>
        </p:txBody>
      </p:sp>
      <p:pic>
        <p:nvPicPr>
          <p:cNvPr id="6" name="Picture 5" descr="A diagram of a graph&#10;&#10;Description automatically generated">
            <a:extLst>
              <a:ext uri="{FF2B5EF4-FFF2-40B4-BE49-F238E27FC236}">
                <a16:creationId xmlns:a16="http://schemas.microsoft.com/office/drawing/2014/main" id="{31DA20B0-1F29-E140-BF27-6651E7851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843" y="3494187"/>
            <a:ext cx="6855386" cy="31985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8E04BA-9016-C845-A214-5F40AAE27A50}"/>
              </a:ext>
            </a:extLst>
          </p:cNvPr>
          <p:cNvSpPr txBox="1"/>
          <p:nvPr/>
        </p:nvSpPr>
        <p:spPr>
          <a:xfrm>
            <a:off x="6300315" y="6491234"/>
            <a:ext cx="1436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Asgari+2023</a:t>
            </a:r>
          </a:p>
        </p:txBody>
      </p:sp>
    </p:spTree>
    <p:extLst>
      <p:ext uri="{BB962C8B-B14F-4D97-AF65-F5344CB8AC3E}">
        <p14:creationId xmlns:p14="http://schemas.microsoft.com/office/powerpoint/2010/main" val="7855789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0" y="237226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Model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180B055-E989-474D-8C7D-DF397C3B99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49B8F99A-C286-FF49-8D35-D7AA7050F4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3362C2-B7A2-5A4B-937E-13222FD59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2756"/>
            <a:ext cx="91440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A6D997-71E8-124A-B876-A92B38820F04}"/>
              </a:ext>
            </a:extLst>
          </p:cNvPr>
          <p:cNvSpPr txBox="1"/>
          <p:nvPr/>
        </p:nvSpPr>
        <p:spPr>
          <a:xfrm>
            <a:off x="2644342" y="6079523"/>
            <a:ext cx="487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Typically agrees with simulations at 10s of % level.</a:t>
            </a:r>
          </a:p>
        </p:txBody>
      </p:sp>
    </p:spTree>
    <p:extLst>
      <p:ext uri="{BB962C8B-B14F-4D97-AF65-F5344CB8AC3E}">
        <p14:creationId xmlns:p14="http://schemas.microsoft.com/office/powerpoint/2010/main" val="38229011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7BDABF-5D0E-1042-9920-C59CC87A146D}"/>
              </a:ext>
            </a:extLst>
          </p:cNvPr>
          <p:cNvSpPr txBox="1"/>
          <p:nvPr/>
        </p:nvSpPr>
        <p:spPr>
          <a:xfrm>
            <a:off x="0" y="237226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The Halo Model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180B055-E989-474D-8C7D-DF397C3B99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49B8F99A-C286-FF49-8D35-D7AA7050F4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3362C2-B7A2-5A4B-937E-13222FD59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2756"/>
            <a:ext cx="91440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A6D997-71E8-124A-B876-A92B38820F04}"/>
              </a:ext>
            </a:extLst>
          </p:cNvPr>
          <p:cNvSpPr txBox="1"/>
          <p:nvPr/>
        </p:nvSpPr>
        <p:spPr>
          <a:xfrm>
            <a:off x="2644342" y="6079523"/>
            <a:ext cx="487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Typically agrees with simulations at 10s of % level.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F34205-7B7F-BC44-B002-65CD36D7BB29}"/>
              </a:ext>
            </a:extLst>
          </p:cNvPr>
          <p:cNvSpPr/>
          <p:nvPr/>
        </p:nvSpPr>
        <p:spPr>
          <a:xfrm>
            <a:off x="5044273" y="3139095"/>
            <a:ext cx="1346479" cy="2096096"/>
          </a:xfrm>
          <a:prstGeom prst="rect">
            <a:avLst/>
          </a:prstGeom>
          <a:solidFill>
            <a:schemeClr val="accent3">
              <a:lumMod val="75000"/>
              <a:alpha val="2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B7702F-60F9-7F4A-ABB5-7DAE0F3073DF}"/>
              </a:ext>
            </a:extLst>
          </p:cNvPr>
          <p:cNvSpPr/>
          <p:nvPr/>
        </p:nvSpPr>
        <p:spPr>
          <a:xfrm>
            <a:off x="6432613" y="2905650"/>
            <a:ext cx="1230107" cy="2331217"/>
          </a:xfrm>
          <a:prstGeom prst="rect">
            <a:avLst/>
          </a:prstGeom>
          <a:solidFill>
            <a:schemeClr val="accent2">
              <a:alpha val="2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7B4528-1567-2E44-B447-37F08500AF61}"/>
              </a:ext>
            </a:extLst>
          </p:cNvPr>
          <p:cNvSpPr txBox="1"/>
          <p:nvPr/>
        </p:nvSpPr>
        <p:spPr>
          <a:xfrm>
            <a:off x="5044273" y="2554320"/>
            <a:ext cx="1790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3">
                    <a:lumMod val="75000"/>
                  </a:schemeClr>
                </a:solidFill>
              </a:rPr>
              <a:t>tweak profile/c(M) </a:t>
            </a:r>
          </a:p>
          <a:p>
            <a:r>
              <a:rPr lang="en-US" sz="1600" dirty="0">
                <a:solidFill>
                  <a:schemeClr val="accent3">
                    <a:lumMod val="75000"/>
                  </a:schemeClr>
                </a:solidFill>
              </a:rPr>
              <a:t>to improve fit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E1562A-2467-CD43-8BB4-231BD97A12B8}"/>
              </a:ext>
            </a:extLst>
          </p:cNvPr>
          <p:cNvSpPr txBox="1"/>
          <p:nvPr/>
        </p:nvSpPr>
        <p:spPr>
          <a:xfrm>
            <a:off x="6145382" y="3463862"/>
            <a:ext cx="1517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1h-2h transition</a:t>
            </a: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Complicated…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7D224C-7B24-A342-AC27-C125437A73DC}"/>
              </a:ext>
            </a:extLst>
          </p:cNvPr>
          <p:cNvSpPr/>
          <p:nvPr/>
        </p:nvSpPr>
        <p:spPr>
          <a:xfrm>
            <a:off x="7491860" y="1838847"/>
            <a:ext cx="607111" cy="3383275"/>
          </a:xfrm>
          <a:prstGeom prst="rect">
            <a:avLst/>
          </a:prstGeom>
          <a:solidFill>
            <a:schemeClr val="accent6">
              <a:alpha val="2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163075-324C-A443-BD5C-9C76FD1782FB}"/>
              </a:ext>
            </a:extLst>
          </p:cNvPr>
          <p:cNvSpPr txBox="1"/>
          <p:nvPr/>
        </p:nvSpPr>
        <p:spPr>
          <a:xfrm>
            <a:off x="7491861" y="2846707"/>
            <a:ext cx="1335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Higher-order 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</a:rPr>
              <a:t>PT+biasing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1175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EF5C1F-6A80-044C-9F88-63EEFBE77755}"/>
              </a:ext>
            </a:extLst>
          </p:cNvPr>
          <p:cNvSpPr txBox="1"/>
          <p:nvPr/>
        </p:nvSpPr>
        <p:spPr>
          <a:xfrm>
            <a:off x="690021" y="1571616"/>
            <a:ext cx="8069666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Despite the rich astrophysics of feedback, the empirical halo occupation distribution (HOD) has been successful to model 2pt clustering of many different galaxy samples (so far…):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Split galaxies into central galaxies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Avenir Book" panose="02000503020000020003" pitchFamily="2" charset="0"/>
              </a:rPr>
              <a:t>) and satellites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Avenir Book" panose="02000503020000020003" pitchFamily="2" charset="0"/>
              </a:rPr>
              <a:t>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Introduce empirical forms for halo occupation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c/s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(M) </a:t>
            </a:r>
            <a:r>
              <a:rPr lang="en-US" dirty="0">
                <a:latin typeface="Avenir Book" panose="02000503020000020003" pitchFamily="2" charset="0"/>
                <a:cs typeface="Times New Roman" panose="02020603050405020304" pitchFamily="18" charset="0"/>
              </a:rPr>
              <a:t>and radial galaxy distribution.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  <a:cs typeface="Times New Roman" panose="02020603050405020304" pitchFamily="18" charset="0"/>
              </a:rPr>
              <a:t>Compute galaxy power spectrum 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  <a:cs typeface="Times New Roman" panose="02020603050405020304" pitchFamily="18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 </a:t>
            </a: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endParaRPr lang="en-US" dirty="0">
              <a:latin typeface="Avenir Book" panose="02000503020000020003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DA9184-8170-1C47-8FBA-9E57A4C9A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447" y="3868806"/>
            <a:ext cx="3302000" cy="355600"/>
          </a:xfrm>
          <a:prstGeom prst="rect">
            <a:avLst/>
          </a:prstGeom>
        </p:spPr>
      </p:pic>
      <p:pic>
        <p:nvPicPr>
          <p:cNvPr id="8" name="Picture 7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86EF1B45-C015-F145-8F0D-CA7E3CF38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41" y="4347573"/>
            <a:ext cx="4846374" cy="23032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7A5D6-A67B-7D4E-977E-8EA940CC321F}"/>
              </a:ext>
            </a:extLst>
          </p:cNvPr>
          <p:cNvSpPr txBox="1"/>
          <p:nvPr/>
        </p:nvSpPr>
        <p:spPr>
          <a:xfrm>
            <a:off x="3423123" y="6501988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venir Book" panose="02000503020000020003" pitchFamily="2" charset="0"/>
              </a:rPr>
              <a:t>Zehavi+ 2010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3CDCEE-C619-F041-A844-F52F2A257A53}"/>
              </a:ext>
            </a:extLst>
          </p:cNvPr>
          <p:cNvSpPr txBox="1"/>
          <p:nvPr/>
        </p:nvSpPr>
        <p:spPr>
          <a:xfrm>
            <a:off x="5470269" y="4548504"/>
            <a:ext cx="34928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Halo + HOD model fits to luminosity bin galaxy samples in SDSS (w</a:t>
            </a:r>
            <a:r>
              <a:rPr lang="en-US" baseline="-25000" dirty="0"/>
              <a:t>p</a:t>
            </a:r>
            <a:r>
              <a:rPr lang="en-US" dirty="0"/>
              <a:t> measurements offset for clarity).</a:t>
            </a:r>
          </a:p>
          <a:p>
            <a:r>
              <a:rPr lang="en-US" dirty="0"/>
              <a:t>To match precision of recent data, many extensions needed already…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CF13C3-9007-1A44-A4C7-94D74B24292C}"/>
              </a:ext>
            </a:extLst>
          </p:cNvPr>
          <p:cNvSpPr txBox="1"/>
          <p:nvPr/>
        </p:nvSpPr>
        <p:spPr>
          <a:xfrm>
            <a:off x="152854" y="411497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Halo Occupation Distribution</a:t>
            </a:r>
          </a:p>
        </p:txBody>
      </p:sp>
    </p:spTree>
    <p:extLst>
      <p:ext uri="{BB962C8B-B14F-4D97-AF65-F5344CB8AC3E}">
        <p14:creationId xmlns:p14="http://schemas.microsoft.com/office/powerpoint/2010/main" val="36699025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EF5C1F-6A80-044C-9F88-63EEFBE77755}"/>
              </a:ext>
            </a:extLst>
          </p:cNvPr>
          <p:cNvSpPr txBox="1"/>
          <p:nvPr/>
        </p:nvSpPr>
        <p:spPr>
          <a:xfrm>
            <a:off x="5165313" y="1954677"/>
            <a:ext cx="3594373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Fitting DESI ELG 2pt clustering already requires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Flexible parameterization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endParaRPr lang="en-US" dirty="0">
              <a:latin typeface="Avenir Book" panose="02000503020000020003" pitchFamily="2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Parameterized satellite conformity </a:t>
            </a:r>
            <a:r>
              <a:rPr lang="en-US" sz="1500" dirty="0">
                <a:latin typeface="Avenir Book" panose="02000503020000020003" pitchFamily="2" charset="0"/>
              </a:rPr>
              <a:t>(</a:t>
            </a:r>
            <a:r>
              <a:rPr lang="en-US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5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(M) </a:t>
            </a:r>
            <a:r>
              <a:rPr lang="en-US" sz="1500" dirty="0">
                <a:latin typeface="Avenir Book" panose="02000503020000020003" pitchFamily="2" charset="0"/>
              </a:rPr>
              <a:t>depends on whether central galaxy is ELG)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Radial satellite distributions extending beyond </a:t>
            </a:r>
            <a:r>
              <a:rPr lang="en-US" dirty="0" err="1">
                <a:latin typeface="Avenir Book" panose="02000503020000020003" pitchFamily="2" charset="0"/>
              </a:rPr>
              <a:t>R</a:t>
            </a:r>
            <a:r>
              <a:rPr lang="en-US" baseline="-25000" dirty="0" err="1">
                <a:latin typeface="Avenir Book" panose="02000503020000020003" pitchFamily="2" charset="0"/>
              </a:rPr>
              <a:t>vir</a:t>
            </a:r>
            <a:endParaRPr lang="en-US" dirty="0">
              <a:latin typeface="Avenir Book" panose="02000503020000020003" pitchFamily="2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latin typeface="Avenir Book" panose="02000503020000020003" pitchFamily="2" charset="0"/>
              </a:rPr>
              <a:t>Beyond-2pt statistics will likely require (many) morel parameters.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77A5D6-A67B-7D4E-977E-8EA940CC321F}"/>
              </a:ext>
            </a:extLst>
          </p:cNvPr>
          <p:cNvSpPr txBox="1"/>
          <p:nvPr/>
        </p:nvSpPr>
        <p:spPr>
          <a:xfrm>
            <a:off x="3423123" y="6501988"/>
            <a:ext cx="1471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venir Book" panose="02000503020000020003" pitchFamily="2" charset="0"/>
              </a:rPr>
              <a:t>Rocher+ 2024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6827FF-47F8-4E4D-B183-A646A0692664}"/>
              </a:ext>
            </a:extLst>
          </p:cNvPr>
          <p:cNvSpPr txBox="1"/>
          <p:nvPr/>
        </p:nvSpPr>
        <p:spPr>
          <a:xfrm>
            <a:off x="0" y="416520"/>
            <a:ext cx="91440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HODs for (DESI) ELGs</a:t>
            </a:r>
          </a:p>
        </p:txBody>
      </p:sp>
      <p:pic>
        <p:nvPicPr>
          <p:cNvPr id="4" name="Picture 3" descr="A graph of different types of data&#10;&#10;Description automatically generated with medium confidence">
            <a:extLst>
              <a:ext uri="{FF2B5EF4-FFF2-40B4-BE49-F238E27FC236}">
                <a16:creationId xmlns:a16="http://schemas.microsoft.com/office/drawing/2014/main" id="{248BF438-D3C2-5B45-8621-6282ECD88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00" y="1533302"/>
            <a:ext cx="4872150" cy="2503500"/>
          </a:xfrm>
          <a:prstGeom prst="rect">
            <a:avLst/>
          </a:prstGeom>
        </p:spPr>
      </p:pic>
      <p:pic>
        <p:nvPicPr>
          <p:cNvPr id="13" name="Picture 12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15A6372C-52E4-9F4B-9858-0AA1EB58B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11" y="4036802"/>
            <a:ext cx="3594374" cy="238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21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177310</TotalTime>
  <Words>4220</Words>
  <Application>Microsoft Macintosh PowerPoint</Application>
  <PresentationFormat>On-screen Show (4:3)</PresentationFormat>
  <Paragraphs>471</Paragraphs>
  <Slides>71</Slides>
  <Notes>36</Notes>
  <HiddenSlides>20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1" baseType="lpstr">
      <vt:lpstr>Arial</vt:lpstr>
      <vt:lpstr>Avenir</vt:lpstr>
      <vt:lpstr>Avenir Book</vt:lpstr>
      <vt:lpstr>Calibri</vt:lpstr>
      <vt:lpstr>Cambria Math</vt:lpstr>
      <vt:lpstr>Courier New</vt:lpstr>
      <vt:lpstr>Helvetica Neue Medium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Chicago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Eduardo Rozo</dc:creator>
  <cp:lastModifiedBy>Krause, Elisabeth - (krausee)</cp:lastModifiedBy>
  <cp:revision>1056</cp:revision>
  <cp:lastPrinted>2025-08-25T12:58:34Z</cp:lastPrinted>
  <dcterms:created xsi:type="dcterms:W3CDTF">2016-08-23T18:34:28Z</dcterms:created>
  <dcterms:modified xsi:type="dcterms:W3CDTF">2026-09-14T13:55:01Z</dcterms:modified>
</cp:coreProperties>
</file>