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1847" r:id="rId2"/>
    <p:sldId id="1850" r:id="rId3"/>
    <p:sldId id="1848" r:id="rId4"/>
    <p:sldId id="1912" r:id="rId5"/>
    <p:sldId id="1913" r:id="rId6"/>
    <p:sldId id="1914" r:id="rId7"/>
    <p:sldId id="1915" r:id="rId8"/>
    <p:sldId id="1849" r:id="rId9"/>
    <p:sldId id="1916" r:id="rId10"/>
    <p:sldId id="1917" r:id="rId11"/>
    <p:sldId id="1857" r:id="rId12"/>
    <p:sldId id="1858" r:id="rId13"/>
    <p:sldId id="1918" r:id="rId14"/>
    <p:sldId id="1919" r:id="rId15"/>
    <p:sldId id="192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C7D"/>
    <a:srgbClr val="283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5" autoAdjust="0"/>
    <p:restoredTop sz="88088"/>
  </p:normalViewPr>
  <p:slideViewPr>
    <p:cSldViewPr snapToGrid="0" snapToObjects="1">
      <p:cViewPr varScale="1">
        <p:scale>
          <a:sx n="103" d="100"/>
          <a:sy n="103" d="100"/>
        </p:scale>
        <p:origin x="19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955EA-90EF-D74B-90C2-ABC219A91404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80943-F55A-5F4A-83C8-FA031FB5FA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96627-06A1-3E49-B787-B8DCC3F2F182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92A51-349C-8B45-B969-6897B3F7D9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F4BAD5-7046-C84E-886D-8CDBA3F87E0B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From Pixels to Parameters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6AABE2-4987-284E-A0F5-6B0F9344054C}"/>
              </a:ext>
            </a:extLst>
          </p:cNvPr>
          <p:cNvSpPr txBox="1"/>
          <p:nvPr/>
        </p:nvSpPr>
        <p:spPr>
          <a:xfrm>
            <a:off x="717292" y="1644135"/>
            <a:ext cx="806082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1: Galaxy Surveys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Galaxies beyond the point-particle picture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Book" charset="0"/>
                <a:ea typeface="Avenir Book" charset="0"/>
                <a:cs typeface="Avenir Book" charset="0"/>
              </a:rPr>
              <a:t>Part 2: From Pixels to Power Spectra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Book" charset="0"/>
                <a:ea typeface="Avenir Book" charset="0"/>
                <a:cs typeface="Avenir Book" charset="0"/>
              </a:rPr>
              <a:t>Systematics, estimators &amp; covariances</a:t>
            </a:r>
            <a:endParaRPr lang="en-US" sz="2000" b="1" dirty="0"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3: From Power Spectra to Parameters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Inference &amp; error bars you can trust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Part 4: Weak Lensing</a:t>
            </a:r>
          </a:p>
          <a:p>
            <a:pPr marL="800100" lvl="1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venir Book" charset="0"/>
                <a:ea typeface="Avenir Book" charset="0"/>
                <a:cs typeface="Avenir Book" charset="0"/>
              </a:rPr>
              <a:t>Galaxies beyond the spin-2 field picture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231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Foregrounds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EADCC2-9C88-AF4C-B340-214CE5475DF4}"/>
              </a:ext>
            </a:extLst>
          </p:cNvPr>
          <p:cNvSpPr txBox="1"/>
          <p:nvPr/>
        </p:nvSpPr>
        <p:spPr>
          <a:xfrm>
            <a:off x="512064" y="1396937"/>
            <a:ext cx="85222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Target selection from imaging data (</a:t>
            </a:r>
            <a:r>
              <a:rPr lang="en-US" sz="2000" dirty="0" err="1">
                <a:latin typeface="Avenir Roman" panose="02000503020000020003" pitchFamily="2" charset="0"/>
              </a:rPr>
              <a:t>color+magnitude</a:t>
            </a:r>
            <a:r>
              <a:rPr lang="en-US" sz="2000" dirty="0">
                <a:latin typeface="Avenir Roman" panose="02000503020000020003" pitchFamily="2" charset="0"/>
              </a:rPr>
              <a:t> cuts)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→ selection probability of spectroscopic sample modulated by systematics of the imaging survey(s)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7266061" y="6352046"/>
            <a:ext cx="1565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Kitanidis+2020</a:t>
            </a:r>
          </a:p>
        </p:txBody>
      </p:sp>
      <p:pic>
        <p:nvPicPr>
          <p:cNvPr id="8" name="Picture 7" descr="A graph of a number of objects&#10;&#10;Description automatically generated with medium confidence">
            <a:extLst>
              <a:ext uri="{FF2B5EF4-FFF2-40B4-BE49-F238E27FC236}">
                <a16:creationId xmlns:a16="http://schemas.microsoft.com/office/drawing/2014/main" id="{D4706656-905F-6A49-89FA-E1F302CFF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51" y="3065601"/>
            <a:ext cx="4359737" cy="3387180"/>
          </a:xfrm>
          <a:prstGeom prst="rect">
            <a:avLst/>
          </a:prstGeom>
        </p:spPr>
      </p:pic>
      <p:pic>
        <p:nvPicPr>
          <p:cNvPr id="10" name="Picture 9" descr="A graph of a star magnetism&#10;&#10;Description automatically generated">
            <a:extLst>
              <a:ext uri="{FF2B5EF4-FFF2-40B4-BE49-F238E27FC236}">
                <a16:creationId xmlns:a16="http://schemas.microsoft.com/office/drawing/2014/main" id="{04B3B41B-E0D6-8A47-A46E-ED263DE9F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188" y="2995429"/>
            <a:ext cx="4860901" cy="3387180"/>
          </a:xfrm>
          <a:prstGeom prst="rect">
            <a:avLst/>
          </a:prstGeom>
        </p:spPr>
      </p:pic>
      <p:pic>
        <p:nvPicPr>
          <p:cNvPr id="11" name="Picture 10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F4084F6B-5A81-6744-A6EA-B1C48F3A9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56" y="2449329"/>
            <a:ext cx="31115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5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Foregrounds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EADCC2-9C88-AF4C-B340-214CE5475DF4}"/>
              </a:ext>
            </a:extLst>
          </p:cNvPr>
          <p:cNvSpPr txBox="1"/>
          <p:nvPr/>
        </p:nvSpPr>
        <p:spPr>
          <a:xfrm>
            <a:off x="512064" y="1396937"/>
            <a:ext cx="85222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Target selection from imaging data (</a:t>
            </a:r>
            <a:r>
              <a:rPr lang="en-US" sz="2000" dirty="0" err="1">
                <a:latin typeface="Avenir Roman" panose="02000503020000020003" pitchFamily="2" charset="0"/>
              </a:rPr>
              <a:t>color+magnitude</a:t>
            </a:r>
            <a:r>
              <a:rPr lang="en-US" sz="2000" dirty="0">
                <a:latin typeface="Avenir Roman" panose="02000503020000020003" pitchFamily="2" charset="0"/>
              </a:rPr>
              <a:t> cuts)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→ selection probability of spectroscopic sample modulated by systematics of the imaging survey(s)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1133485" y="6146589"/>
            <a:ext cx="761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potential foreground systematics affecting DESI target selecting (Kitanidis+2020)</a:t>
            </a:r>
          </a:p>
        </p:txBody>
      </p:sp>
      <p:pic>
        <p:nvPicPr>
          <p:cNvPr id="6" name="Picture 5" descr="A screenshot of a chart&#10;&#10;Description automatically generated">
            <a:extLst>
              <a:ext uri="{FF2B5EF4-FFF2-40B4-BE49-F238E27FC236}">
                <a16:creationId xmlns:a16="http://schemas.microsoft.com/office/drawing/2014/main" id="{B8758635-8F4E-0345-996D-E8D1BBBB42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58561" y="3102176"/>
            <a:ext cx="4555020" cy="2898649"/>
          </a:xfrm>
          <a:prstGeom prst="rect">
            <a:avLst/>
          </a:prstGeom>
        </p:spPr>
      </p:pic>
      <p:pic>
        <p:nvPicPr>
          <p:cNvPr id="7" name="Picture 6" descr="A screenshot of a chart&#10;&#10;Description automatically generated">
            <a:extLst>
              <a:ext uri="{FF2B5EF4-FFF2-40B4-BE49-F238E27FC236}">
                <a16:creationId xmlns:a16="http://schemas.microsoft.com/office/drawing/2014/main" id="{5FB665EC-6B8D-7F42-AFF6-5DB0D9F67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4660325" y="3138480"/>
            <a:ext cx="4555020" cy="2898649"/>
          </a:xfrm>
          <a:prstGeom prst="rect">
            <a:avLst/>
          </a:prstGeom>
        </p:spPr>
      </p:pic>
      <p:pic>
        <p:nvPicPr>
          <p:cNvPr id="8" name="Picture 7" descr="A black text with a white background&#10;&#10;Description automatically generated">
            <a:extLst>
              <a:ext uri="{FF2B5EF4-FFF2-40B4-BE49-F238E27FC236}">
                <a16:creationId xmlns:a16="http://schemas.microsoft.com/office/drawing/2014/main" id="{116AD5F0-A69E-A542-9B0C-7631AF9A7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56" y="2449329"/>
            <a:ext cx="31115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Foregrounds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7266061" y="6352046"/>
            <a:ext cx="1565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Kitanidis+2020</a:t>
            </a:r>
          </a:p>
        </p:txBody>
      </p:sp>
      <p:pic>
        <p:nvPicPr>
          <p:cNvPr id="6" name="Picture 5" descr="A screenshot of a graph&#10;&#10;Description automatically generated">
            <a:extLst>
              <a:ext uri="{FF2B5EF4-FFF2-40B4-BE49-F238E27FC236}">
                <a16:creationId xmlns:a16="http://schemas.microsoft.com/office/drawing/2014/main" id="{F862FBFB-452E-124F-8122-A820760D4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916" y="1057391"/>
            <a:ext cx="5140168" cy="57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8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Foregrounds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F9FB0A-604D-B948-8E46-A57C8791F0A4}"/>
              </a:ext>
            </a:extLst>
          </p:cNvPr>
          <p:cNvSpPr/>
          <p:nvPr/>
        </p:nvSpPr>
        <p:spPr>
          <a:xfrm>
            <a:off x="798576" y="1537960"/>
            <a:ext cx="4572000" cy="50424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List of systematics depends on ground/space, imaging-based target selection or slit-less survey</a:t>
            </a:r>
          </a:p>
          <a:p>
            <a:pPr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Mitigation generally template based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multi-linear regression at field level (Ross+2016, ff)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template subtraction (Ho+12, ff), mode projection (Leistedt+2013, ff) at summary statistics level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methods are equivalent for certain prior choices (</a:t>
            </a:r>
            <a:r>
              <a:rPr lang="en-US" sz="2000" dirty="0" err="1">
                <a:solidFill>
                  <a:srgbClr val="000000"/>
                </a:solidFill>
                <a:latin typeface="Avenir Book" panose="02000503020000020003" pitchFamily="2" charset="0"/>
              </a:rPr>
              <a:t>Weaverdyck</a:t>
            </a: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 &amp; </a:t>
            </a:r>
            <a:r>
              <a:rPr lang="en-US" sz="2000" dirty="0" err="1">
                <a:solidFill>
                  <a:srgbClr val="000000"/>
                </a:solidFill>
                <a:latin typeface="Avenir Book" panose="02000503020000020003" pitchFamily="2" charset="0"/>
              </a:rPr>
              <a:t>Huterer</a:t>
            </a: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 2021)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Avenir Book" panose="02000503020000020003" pitchFamily="2" charset="0"/>
              </a:rPr>
              <a:t>	</a:t>
            </a:r>
            <a:r>
              <a:rPr lang="en-US" sz="2000" i="1" dirty="0">
                <a:solidFill>
                  <a:srgbClr val="000000"/>
                </a:solidFill>
                <a:latin typeface="Avenir Book" panose="02000503020000020003" pitchFamily="2" charset="0"/>
              </a:rPr>
              <a:t>b</a:t>
            </a:r>
            <a:r>
              <a:rPr lang="en-US" sz="2000" i="1" dirty="0">
                <a:solidFill>
                  <a:srgbClr val="000000"/>
                </a:solidFill>
                <a:effectLst/>
                <a:latin typeface="Avenir Book" panose="02000503020000020003" pitchFamily="2" charset="0"/>
              </a:rPr>
              <a:t>eware of overfitting!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8C307-AB88-6842-8269-5C4AB9EB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211" y="1077067"/>
            <a:ext cx="3501222" cy="61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6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Foregrounds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B8121D-F1D9-8844-85D6-965DC4D086AE}"/>
              </a:ext>
            </a:extLst>
          </p:cNvPr>
          <p:cNvSpPr/>
          <p:nvPr/>
        </p:nvSpPr>
        <p:spPr>
          <a:xfrm>
            <a:off x="469392" y="1835926"/>
            <a:ext cx="39905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Rezaie+2020,2021 validated FCNN for non-linear weights of imaging sys on </a:t>
            </a:r>
            <a:r>
              <a:rPr lang="en-US" sz="2000" dirty="0" err="1">
                <a:latin typeface="Avenir Book" panose="02000503020000020003" pitchFamily="2" charset="0"/>
              </a:rPr>
              <a:t>eBOSS</a:t>
            </a:r>
            <a:r>
              <a:rPr lang="en-US" sz="2000" dirty="0">
                <a:latin typeface="Avenir Book" panose="02000503020000020003" pitchFamily="2" charset="0"/>
              </a:rPr>
              <a:t> ELGs/quasars. </a:t>
            </a:r>
          </a:p>
          <a:p>
            <a:endParaRPr lang="en-US" sz="2000" dirty="0">
              <a:latin typeface="Avenir Book" panose="02000503020000020003" pitchFamily="2" charset="0"/>
            </a:endParaRPr>
          </a:p>
          <a:p>
            <a:r>
              <a:rPr lang="en-US" sz="2000" dirty="0">
                <a:latin typeface="Avenir Book" panose="02000503020000020003" pitchFamily="2" charset="0"/>
              </a:rPr>
              <a:t>Example: mean density as a function of stellar density against expected variance from </a:t>
            </a:r>
            <a:r>
              <a:rPr lang="en-US" sz="2000" dirty="0" err="1">
                <a:latin typeface="Avenir Book" panose="02000503020000020003" pitchFamily="2" charset="0"/>
              </a:rPr>
              <a:t>EZmocks</a:t>
            </a:r>
            <a:r>
              <a:rPr lang="en-US" sz="2000" dirty="0">
                <a:latin typeface="Avenir Book" panose="02000503020000020003" pitchFamily="2" charset="0"/>
              </a:rPr>
              <a:t> without systematics.</a:t>
            </a:r>
          </a:p>
          <a:p>
            <a:endParaRPr lang="en-US" sz="2000" dirty="0">
              <a:latin typeface="Avenir Book" panose="02000503020000020003" pitchFamily="2" charset="0"/>
            </a:endParaRPr>
          </a:p>
          <a:p>
            <a:r>
              <a:rPr lang="en-US" sz="2000" dirty="0">
                <a:latin typeface="Avenir Book" panose="02000503020000020003" pitchFamily="2" charset="0"/>
              </a:rPr>
              <a:t>Notable effect of </a:t>
            </a:r>
            <a:r>
              <a:rPr lang="en-US" sz="2000" dirty="0" err="1">
                <a:latin typeface="Avenir Book" panose="02000503020000020003" pitchFamily="2" charset="0"/>
              </a:rPr>
              <a:t>lin</a:t>
            </a:r>
            <a:r>
              <a:rPr lang="en-US" sz="2000" dirty="0">
                <a:latin typeface="Avenir Book" panose="02000503020000020003" pitchFamily="2" charset="0"/>
              </a:rPr>
              <a:t>/NN and choice of stellar density template on low-k power spectrum monopole.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C9AEB-9DCD-B940-999D-28A33D56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086" y="1520912"/>
            <a:ext cx="4719296" cy="503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0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Foregrounds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A6FFB-1D02-1E4F-A841-96582BF185D1}"/>
              </a:ext>
            </a:extLst>
          </p:cNvPr>
          <p:cNvSpPr txBox="1"/>
          <p:nvPr/>
        </p:nvSpPr>
        <p:spPr>
          <a:xfrm>
            <a:off x="6717374" y="6488668"/>
            <a:ext cx="2426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 2025 (2411.12020)</a:t>
            </a:r>
          </a:p>
        </p:txBody>
      </p:sp>
      <p:pic>
        <p:nvPicPr>
          <p:cNvPr id="10" name="Picture 9" descr="A graph of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ADF71DAE-9379-2B46-A7BC-179113B43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606" y="1077067"/>
            <a:ext cx="6693488" cy="56509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17A80A-3AE7-614E-8AB2-0D637BC48CDC}"/>
              </a:ext>
            </a:extLst>
          </p:cNvPr>
          <p:cNvSpPr txBox="1"/>
          <p:nvPr/>
        </p:nvSpPr>
        <p:spPr>
          <a:xfrm>
            <a:off x="6399808" y="2300336"/>
            <a:ext cx="2828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Identify most significant foregrounds for each sample (ELG, LRG, QSO)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895248-73BB-9B49-9A74-483E661B5D0A}"/>
              </a:ext>
            </a:extLst>
          </p:cNvPr>
          <p:cNvSpPr txBox="1"/>
          <p:nvPr/>
        </p:nvSpPr>
        <p:spPr>
          <a:xfrm>
            <a:off x="6399808" y="4394502"/>
            <a:ext cx="28289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Sample density after multi-dimensional foreground regression: assign weight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imsys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Avenir Book" panose="02000503020000020003" pitchFamily="2" charset="0"/>
              </a:rPr>
              <a:t> to each galaxy</a:t>
            </a:r>
            <a:endParaRPr lang="en-US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2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Fiber Collisions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6546733" y="6441536"/>
            <a:ext cx="2305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Credit: Mathilde Pinon</a:t>
            </a:r>
          </a:p>
        </p:txBody>
      </p:sp>
      <p:pic>
        <p:nvPicPr>
          <p:cNvPr id="6" name="Picture 5" descr="A diagram of a galaxy&#10;&#10;Description automatically generated with medium confidence">
            <a:extLst>
              <a:ext uri="{FF2B5EF4-FFF2-40B4-BE49-F238E27FC236}">
                <a16:creationId xmlns:a16="http://schemas.microsoft.com/office/drawing/2014/main" id="{56390D18-1804-E24E-9D4F-F25ED9F97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8408"/>
            <a:ext cx="9144000" cy="411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1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Fiber Collisions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6546733" y="6441536"/>
            <a:ext cx="2305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Credit: Mathilde Pinon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689A1E4-4337-B34F-B16B-FA9435168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978"/>
            <a:ext cx="9144000" cy="423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9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Fiber Collisions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6546733" y="6441536"/>
            <a:ext cx="2305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Credit: Mathilde Pinon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689A1E4-4337-B34F-B16B-FA9435168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978"/>
            <a:ext cx="9144000" cy="4238940"/>
          </a:xfrm>
          <a:prstGeom prst="rect">
            <a:avLst/>
          </a:prstGeom>
        </p:spPr>
      </p:pic>
      <p:pic>
        <p:nvPicPr>
          <p:cNvPr id="6" name="Picture 5" descr="A graph of a number of pairs&#10;&#10;Description automatically generated">
            <a:extLst>
              <a:ext uri="{FF2B5EF4-FFF2-40B4-BE49-F238E27FC236}">
                <a16:creationId xmlns:a16="http://schemas.microsoft.com/office/drawing/2014/main" id="{C1250A74-066A-7D40-BA00-101B48953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375" y="1894746"/>
            <a:ext cx="6371273" cy="387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17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Fiber Collisions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7802336" y="6476476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Pinon+2025</a:t>
            </a:r>
          </a:p>
        </p:txBody>
      </p:sp>
      <p:pic>
        <p:nvPicPr>
          <p:cNvPr id="7" name="Picture 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0A6A1454-B801-2E49-8EBD-20E51D07C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8046"/>
            <a:ext cx="9144000" cy="461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72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Systematics: Fiber Collisions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552CE-684E-F744-9494-7F8378A1AA1D}"/>
              </a:ext>
            </a:extLst>
          </p:cNvPr>
          <p:cNvSpPr txBox="1"/>
          <p:nvPr/>
        </p:nvSpPr>
        <p:spPr>
          <a:xfrm>
            <a:off x="7802336" y="6476476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Pinon+2025</a:t>
            </a:r>
          </a:p>
        </p:txBody>
      </p:sp>
      <p:pic>
        <p:nvPicPr>
          <p:cNvPr id="5" name="Picture 4" descr="A graph of different types of graphs&#10;&#10;Description automatically generated with medium confidence">
            <a:extLst>
              <a:ext uri="{FF2B5EF4-FFF2-40B4-BE49-F238E27FC236}">
                <a16:creationId xmlns:a16="http://schemas.microsoft.com/office/drawing/2014/main" id="{E5A03135-D5A2-C440-B2C9-B8BEEA67B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" y="2683720"/>
            <a:ext cx="8144256" cy="34459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12104C-BE13-E647-B4F0-2D6F54163D14}"/>
              </a:ext>
            </a:extLst>
          </p:cNvPr>
          <p:cNvSpPr txBox="1"/>
          <p:nvPr/>
        </p:nvSpPr>
        <p:spPr>
          <a:xfrm>
            <a:off x="512064" y="1445705"/>
            <a:ext cx="852220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DESI2025: modify 2-pt estimators by removing all galaxy pairs at small transverse separation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→ must also be accounted for in theoretical modeling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2F0C97-4F35-AA4D-8F39-839CB2F1C94A}"/>
              </a:ext>
            </a:extLst>
          </p:cNvPr>
          <p:cNvSpPr/>
          <p:nvPr/>
        </p:nvSpPr>
        <p:spPr>
          <a:xfrm>
            <a:off x="1252727" y="6289081"/>
            <a:ext cx="704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i="1" dirty="0">
                <a:latin typeface="Avenir Roman" panose="02000503020000020003" pitchFamily="2" charset="0"/>
              </a:rPr>
              <a:t>Note: does not generalize to beyond-2pt summary statistics</a:t>
            </a:r>
          </a:p>
        </p:txBody>
      </p:sp>
    </p:spTree>
    <p:extLst>
      <p:ext uri="{BB962C8B-B14F-4D97-AF65-F5344CB8AC3E}">
        <p14:creationId xmlns:p14="http://schemas.microsoft.com/office/powerpoint/2010/main" val="781817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Catalog Systematics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12104C-BE13-E647-B4F0-2D6F54163D14}"/>
              </a:ext>
            </a:extLst>
          </p:cNvPr>
          <p:cNvSpPr txBox="1"/>
          <p:nvPr/>
        </p:nvSpPr>
        <p:spPr>
          <a:xfrm>
            <a:off x="353568" y="1445705"/>
            <a:ext cx="852220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Imaging systematics and fiber collisions are just two prominent examples for catalog systematics – there are many more, known unknowns and unknown unknowns!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Quantifying the significance of a systematic effect and mitigating its impact may each amount to many person years of effort.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Increasing statistical precision of data sets puts more and more stringent requirements on systematic mitigation algorithms.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Note that requirements on systematics may differ for different summary statistics, and different science cases!</a:t>
            </a:r>
          </a:p>
        </p:txBody>
      </p:sp>
    </p:spTree>
    <p:extLst>
      <p:ext uri="{BB962C8B-B14F-4D97-AF65-F5344CB8AC3E}">
        <p14:creationId xmlns:p14="http://schemas.microsoft.com/office/powerpoint/2010/main" val="4015545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Power Spectrum Estimators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B8033D-0DE6-0747-966D-BB2576209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68" y="2230535"/>
            <a:ext cx="8267700" cy="787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A11CCD-91F2-434D-866D-F3B52AA0F374}"/>
              </a:ext>
            </a:extLst>
          </p:cNvPr>
          <p:cNvSpPr txBox="1"/>
          <p:nvPr/>
        </p:nvSpPr>
        <p:spPr>
          <a:xfrm>
            <a:off x="353568" y="1445705"/>
            <a:ext cx="852220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Power spectrum estimation in redshift space (Yamamoto+06) 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Avenir Roman" panose="02000503020000020003" pitchFamily="2" charset="0"/>
              </a:rPr>
              <a:t>On large scales, need to pay close attention to geometry + wide angle effects…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8E0A19-BDED-7442-A1C4-5346B0684C00}"/>
              </a:ext>
            </a:extLst>
          </p:cNvPr>
          <p:cNvSpPr txBox="1"/>
          <p:nvPr/>
        </p:nvSpPr>
        <p:spPr>
          <a:xfrm>
            <a:off x="353568" y="5334699"/>
            <a:ext cx="852220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Alternatives to FKP &amp; related estimators: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venir Roman" panose="02000503020000020003" pitchFamily="2" charset="0"/>
              </a:rPr>
              <a:t>	</a:t>
            </a:r>
            <a:r>
              <a:rPr lang="en-US" dirty="0">
                <a:latin typeface="Avenir Roman" panose="02000503020000020003" pitchFamily="2" charset="0"/>
              </a:rPr>
              <a:t>window-less quadratic estimators (</a:t>
            </a:r>
            <a:r>
              <a:rPr lang="en-US" dirty="0" err="1">
                <a:latin typeface="Avenir Roman" panose="02000503020000020003" pitchFamily="2" charset="0"/>
              </a:rPr>
              <a:t>Philcox</a:t>
            </a:r>
            <a:r>
              <a:rPr lang="en-US" dirty="0">
                <a:latin typeface="Avenir Roman" panose="02000503020000020003" pitchFamily="2" charset="0"/>
              </a:rPr>
              <a:t> 20ff)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venir Roman" panose="02000503020000020003" pitchFamily="2" charset="0"/>
              </a:rPr>
              <a:t>	spherical Fourier-Bessel decomposition (</a:t>
            </a:r>
            <a:r>
              <a:rPr lang="en-US" dirty="0" err="1">
                <a:latin typeface="Avenir Roman" panose="02000503020000020003" pitchFamily="2" charset="0"/>
              </a:rPr>
              <a:t>Binney&amp;Quinn</a:t>
            </a:r>
            <a:r>
              <a:rPr lang="en-US" dirty="0">
                <a:latin typeface="Avenir Roman" panose="02000503020000020003" pitchFamily="2" charset="0"/>
              </a:rPr>
              <a:t> 91; Leistedt+13,…)</a:t>
            </a:r>
          </a:p>
        </p:txBody>
      </p:sp>
      <p:pic>
        <p:nvPicPr>
          <p:cNvPr id="8" name="Picture 7" descr="A diagram of a triangle&#10;&#10;Description automatically generated">
            <a:extLst>
              <a:ext uri="{FF2B5EF4-FFF2-40B4-BE49-F238E27FC236}">
                <a16:creationId xmlns:a16="http://schemas.microsoft.com/office/drawing/2014/main" id="{11140AFD-0D6E-E14C-BB8B-4D96325EA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744" y="3125977"/>
            <a:ext cx="6376416" cy="220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9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E6824-3874-824F-A5BE-5126A87CBD8E}"/>
              </a:ext>
            </a:extLst>
          </p:cNvPr>
          <p:cNvSpPr txBox="1"/>
          <p:nvPr/>
        </p:nvSpPr>
        <p:spPr>
          <a:xfrm>
            <a:off x="0" y="430736"/>
            <a:ext cx="914400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800000"/>
                </a:solidFill>
                <a:latin typeface="Avenir Book" charset="0"/>
                <a:ea typeface="Avenir Book" charset="0"/>
                <a:cs typeface="Avenir Book" charset="0"/>
              </a:rPr>
              <a:t>Covariance Details</a:t>
            </a:r>
          </a:p>
        </p:txBody>
      </p:sp>
      <p:pic>
        <p:nvPicPr>
          <p:cNvPr id="4" name="Picture 3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9F1167D4-D94C-464F-98EE-64E03DD0C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2008292"/>
            <a:ext cx="4700391" cy="1429173"/>
          </a:xfrm>
          <a:prstGeom prst="rect">
            <a:avLst/>
          </a:prstGeom>
        </p:spPr>
      </p:pic>
      <p:pic>
        <p:nvPicPr>
          <p:cNvPr id="6" name="Picture 5" descr="A white background with black and white text&#10;&#10;Description automatically generated">
            <a:extLst>
              <a:ext uri="{FF2B5EF4-FFF2-40B4-BE49-F238E27FC236}">
                <a16:creationId xmlns:a16="http://schemas.microsoft.com/office/drawing/2014/main" id="{93B53BBF-E009-8542-9A5E-0416EEF9D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208" y="1846578"/>
            <a:ext cx="4561792" cy="1752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52E530-4F44-0F40-8F99-F2132DE2FB80}"/>
              </a:ext>
            </a:extLst>
          </p:cNvPr>
          <p:cNvSpPr txBox="1"/>
          <p:nvPr/>
        </p:nvSpPr>
        <p:spPr>
          <a:xfrm>
            <a:off x="6194154" y="3504451"/>
            <a:ext cx="2949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Wadekar</a:t>
            </a:r>
            <a:r>
              <a:rPr lang="en-US" dirty="0"/>
              <a:t> &amp; </a:t>
            </a:r>
            <a:r>
              <a:rPr lang="en-US" dirty="0" err="1"/>
              <a:t>Scoccimarro</a:t>
            </a:r>
            <a:r>
              <a:rPr lang="en-US" dirty="0"/>
              <a:t> 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9AFBE1-903D-A647-8B12-BC02D3196ABF}"/>
              </a:ext>
            </a:extLst>
          </p:cNvPr>
          <p:cNvSpPr txBox="1"/>
          <p:nvPr/>
        </p:nvSpPr>
        <p:spPr>
          <a:xfrm>
            <a:off x="310896" y="1343262"/>
            <a:ext cx="4588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Redshift-space galaxy power spectrum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C23215-5E38-BB4E-AF00-BC18135A4EFB}"/>
              </a:ext>
            </a:extLst>
          </p:cNvPr>
          <p:cNvSpPr txBox="1"/>
          <p:nvPr/>
        </p:nvSpPr>
        <p:spPr>
          <a:xfrm>
            <a:off x="639320" y="4007886"/>
            <a:ext cx="3932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Projected 2pt statistics + clusters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4EC25C-269C-424E-9785-7244587B7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" y="4416414"/>
            <a:ext cx="9144000" cy="5853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A4AF8D-1EEA-FC42-8FA0-56B30ABD0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07876"/>
            <a:ext cx="7914592" cy="6008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CE1745-6DB5-C549-B0DB-5562C26C7CB9}"/>
              </a:ext>
            </a:extLst>
          </p:cNvPr>
          <p:cNvSpPr txBox="1"/>
          <p:nvPr/>
        </p:nvSpPr>
        <p:spPr>
          <a:xfrm>
            <a:off x="6863104" y="6427264"/>
            <a:ext cx="2082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Krause &amp; Eifler 2017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8F9E8A7-5B99-4546-B06F-6B07CD148E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33" y="5473396"/>
            <a:ext cx="8585200" cy="6488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C7FA06D-7EF8-2941-88B8-42B9D4E6C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66" y="6103711"/>
            <a:ext cx="6470935" cy="51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97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174444</TotalTime>
  <Words>540</Words>
  <Application>Microsoft Macintosh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Avenir Book</vt:lpstr>
      <vt:lpstr>Avenir Roman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Chicago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Eduardo Rozo</dc:creator>
  <cp:lastModifiedBy>Krause, Elisabeth - (krausee)</cp:lastModifiedBy>
  <cp:revision>1054</cp:revision>
  <cp:lastPrinted>2025-08-25T12:58:34Z</cp:lastPrinted>
  <dcterms:created xsi:type="dcterms:W3CDTF">2016-08-23T18:34:28Z</dcterms:created>
  <dcterms:modified xsi:type="dcterms:W3CDTF">2026-09-14T18:47:13Z</dcterms:modified>
</cp:coreProperties>
</file>