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1811" r:id="rId2"/>
    <p:sldId id="1812" r:id="rId3"/>
    <p:sldId id="1813" r:id="rId4"/>
    <p:sldId id="1814" r:id="rId5"/>
    <p:sldId id="1815" r:id="rId6"/>
    <p:sldId id="1816" r:id="rId7"/>
    <p:sldId id="1817" r:id="rId8"/>
    <p:sldId id="1818" r:id="rId9"/>
    <p:sldId id="1820" r:id="rId10"/>
    <p:sldId id="1822" r:id="rId11"/>
    <p:sldId id="1823" r:id="rId12"/>
    <p:sldId id="1824" r:id="rId13"/>
    <p:sldId id="1825" r:id="rId14"/>
    <p:sldId id="1827" r:id="rId15"/>
    <p:sldId id="1828" r:id="rId16"/>
    <p:sldId id="1826" r:id="rId17"/>
    <p:sldId id="1829" r:id="rId18"/>
    <p:sldId id="1830" r:id="rId19"/>
    <p:sldId id="1831" r:id="rId20"/>
    <p:sldId id="1832" r:id="rId21"/>
    <p:sldId id="1833" r:id="rId22"/>
    <p:sldId id="1821" r:id="rId23"/>
    <p:sldId id="1835" r:id="rId24"/>
    <p:sldId id="1837" r:id="rId25"/>
    <p:sldId id="1838" r:id="rId26"/>
    <p:sldId id="1839" r:id="rId27"/>
    <p:sldId id="1840" r:id="rId28"/>
    <p:sldId id="1842" r:id="rId29"/>
    <p:sldId id="1841" r:id="rId30"/>
    <p:sldId id="1846" r:id="rId31"/>
    <p:sldId id="1843" r:id="rId32"/>
    <p:sldId id="1844" r:id="rId33"/>
    <p:sldId id="1845" r:id="rId34"/>
    <p:sldId id="1248" r:id="rId35"/>
    <p:sldId id="1252" r:id="rId36"/>
    <p:sldId id="1250" r:id="rId37"/>
    <p:sldId id="1251" r:id="rId38"/>
    <p:sldId id="1848" r:id="rId39"/>
    <p:sldId id="1847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67" autoAdjust="0"/>
    <p:restoredTop sz="94706"/>
  </p:normalViewPr>
  <p:slideViewPr>
    <p:cSldViewPr snapToGrid="0" snapToObjects="1">
      <p:cViewPr varScale="1">
        <p:scale>
          <a:sx n="111" d="100"/>
          <a:sy n="111" d="100"/>
        </p:scale>
        <p:origin x="1688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955EA-90EF-D74B-90C2-ABC219A91404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80943-F55A-5F4A-83C8-FA031FB5FA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96627-06A1-3E49-B787-B8DCC3F2F182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F4BAD5-7046-C84E-886D-8CDBA3F87E0B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From Summary Statistics to Parameters</a:t>
            </a:r>
          </a:p>
        </p:txBody>
      </p:sp>
      <p:pic>
        <p:nvPicPr>
          <p:cNvPr id="4" name="Picture 3" descr="A cartoon of a computer with sheep and a keyboard&#10;&#10;Description automatically generated">
            <a:extLst>
              <a:ext uri="{FF2B5EF4-FFF2-40B4-BE49-F238E27FC236}">
                <a16:creationId xmlns:a16="http://schemas.microsoft.com/office/drawing/2014/main" id="{F3E76499-529F-FA48-9D5F-1A325665D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093" y="1151756"/>
            <a:ext cx="5437957" cy="570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160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What is Probability?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EADCC2-9C88-AF4C-B340-214CE5475DF4}"/>
              </a:ext>
            </a:extLst>
          </p:cNvPr>
          <p:cNvSpPr txBox="1"/>
          <p:nvPr/>
        </p:nvSpPr>
        <p:spPr>
          <a:xfrm>
            <a:off x="728431" y="1628585"/>
            <a:ext cx="753626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b="1" dirty="0">
                <a:latin typeface="Avenir Roman" panose="02000503020000020003" pitchFamily="2" charset="0"/>
              </a:rPr>
              <a:t>Classical: Probability as frequency.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Probability of an event := </a:t>
            </a:r>
            <a:r>
              <a:rPr lang="en-US" sz="2200" i="1" dirty="0">
                <a:latin typeface="Avenir Roman" panose="02000503020000020003" pitchFamily="2" charset="0"/>
              </a:rPr>
              <a:t>the number of times the event occurs over the total number of trials, in the limit of an infinite series of equiprobable repetitions.</a:t>
            </a:r>
          </a:p>
          <a:p>
            <a:pPr>
              <a:spcAft>
                <a:spcPts val="600"/>
              </a:spcAft>
            </a:pPr>
            <a:r>
              <a:rPr lang="en-US" sz="2200" i="1" dirty="0">
                <a:latin typeface="Avenir Roman" panose="02000503020000020003" pitchFamily="2" charset="0"/>
              </a:rPr>
              <a:t>	</a:t>
            </a:r>
            <a:r>
              <a:rPr lang="en-US" sz="2200" dirty="0">
                <a:solidFill>
                  <a:schemeClr val="tx2"/>
                </a:solidFill>
                <a:latin typeface="Avenir Roman" panose="02000503020000020003" pitchFamily="2" charset="0"/>
              </a:rPr>
              <a:t>model is fixed, data are repeatable</a:t>
            </a:r>
          </a:p>
          <a:p>
            <a:pPr>
              <a:spcAft>
                <a:spcPts val="600"/>
              </a:spcAft>
            </a:pPr>
            <a:endParaRPr lang="en-US" sz="2200" i="1" dirty="0">
              <a:latin typeface="Avenir Roman" panose="02000503020000020003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200" b="1" dirty="0">
                <a:latin typeface="Avenir Roman" panose="02000503020000020003" pitchFamily="2" charset="0"/>
              </a:rPr>
              <a:t>Bayesian: Probability as degree of belief. </a:t>
            </a:r>
          </a:p>
          <a:p>
            <a:pPr>
              <a:spcAft>
                <a:spcPts val="600"/>
              </a:spcAft>
            </a:pPr>
            <a:r>
              <a:rPr lang="en-US" sz="2200" i="1" dirty="0">
                <a:latin typeface="Avenir Roman" panose="02000503020000020003" pitchFamily="2" charset="0"/>
              </a:rPr>
              <a:t>Probability is a measure of the degree of belief about a proposition.</a:t>
            </a:r>
          </a:p>
          <a:p>
            <a:pPr>
              <a:spcAft>
                <a:spcPts val="600"/>
              </a:spcAft>
            </a:pPr>
            <a:r>
              <a:rPr lang="en-US" sz="2200" i="1" dirty="0">
                <a:latin typeface="Avenir Roman" panose="02000503020000020003" pitchFamily="2" charset="0"/>
              </a:rPr>
              <a:t>	</a:t>
            </a:r>
            <a:r>
              <a:rPr lang="en-US" sz="2200" dirty="0">
                <a:solidFill>
                  <a:schemeClr val="tx2"/>
                </a:solidFill>
                <a:latin typeface="Avenir Roman" panose="02000503020000020003" pitchFamily="2" charset="0"/>
              </a:rPr>
              <a:t>data are fixed, model is repeatable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552CE-684E-F744-9494-7F8378A1AA1D}"/>
              </a:ext>
            </a:extLst>
          </p:cNvPr>
          <p:cNvSpPr txBox="1"/>
          <p:nvPr/>
        </p:nvSpPr>
        <p:spPr>
          <a:xfrm>
            <a:off x="5717677" y="6427264"/>
            <a:ext cx="3426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Trotta: Bayes in the sky, 0803.4089</a:t>
            </a:r>
          </a:p>
        </p:txBody>
      </p:sp>
    </p:spTree>
    <p:extLst>
      <p:ext uri="{BB962C8B-B14F-4D97-AF65-F5344CB8AC3E}">
        <p14:creationId xmlns:p14="http://schemas.microsoft.com/office/powerpoint/2010/main" val="2729626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4082B3-1B15-7A47-B31B-7739F03BB4A9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Bayesian and Frequentist statistics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11AB60-4627-9A46-AB20-53025AF4F01F}"/>
              </a:ext>
            </a:extLst>
          </p:cNvPr>
          <p:cNvSpPr/>
          <p:nvPr/>
        </p:nvSpPr>
        <p:spPr>
          <a:xfrm>
            <a:off x="402336" y="1743284"/>
            <a:ext cx="8375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Frequentist</a:t>
            </a:r>
            <a:r>
              <a:rPr lang="en-US" dirty="0">
                <a:latin typeface="Avenir Book" panose="02000503020000020003" pitchFamily="2" charset="0"/>
              </a:rPr>
              <a:t>: model is fixed, data are repeatable</a:t>
            </a:r>
          </a:p>
          <a:p>
            <a:r>
              <a:rPr lang="en-US" dirty="0">
                <a:latin typeface="Avenir Book" panose="02000503020000020003" pitchFamily="2" charset="0"/>
              </a:rPr>
              <a:t>Bayesian: data are fixed, model is repeatable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>
                <a:latin typeface="Avenir Book" panose="02000503020000020003" pitchFamily="2" charset="0"/>
              </a:rPr>
              <a:t>	Say H0 = (72 ± 2) km/s/</a:t>
            </a:r>
            <a:r>
              <a:rPr lang="en-US" dirty="0" err="1">
                <a:latin typeface="Avenir Book" panose="02000503020000020003" pitchFamily="2" charset="0"/>
              </a:rPr>
              <a:t>Mpc</a:t>
            </a:r>
            <a:r>
              <a:rPr lang="en-US" dirty="0">
                <a:latin typeface="Avenir Book" panose="02000503020000020003" pitchFamily="2" charset="0"/>
              </a:rPr>
              <a:t>. Then: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r>
              <a:rPr lang="en-US" b="1" dirty="0">
                <a:latin typeface="Avenir Book" panose="02000503020000020003" pitchFamily="2" charset="0"/>
              </a:rPr>
              <a:t>Frequentist: </a:t>
            </a:r>
            <a:r>
              <a:rPr lang="en-US" dirty="0">
                <a:latin typeface="Avenir Book" panose="02000503020000020003" pitchFamily="2" charset="0"/>
              </a:rPr>
              <a:t>Performing the same procedure with independent data will cover the real value of H0 within the limits 68% of the time. </a:t>
            </a:r>
          </a:p>
          <a:p>
            <a:r>
              <a:rPr lang="en-US" i="1" dirty="0">
                <a:latin typeface="Avenir Book" panose="02000503020000020003" pitchFamily="2" charset="0"/>
              </a:rPr>
              <a:t>	(Limited practicability in cosmology…)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r>
              <a:rPr lang="en-US" b="1" dirty="0">
                <a:latin typeface="Avenir Book" panose="02000503020000020003" pitchFamily="2" charset="0"/>
              </a:rPr>
              <a:t>Bayesian: </a:t>
            </a:r>
            <a:r>
              <a:rPr lang="en-US" dirty="0">
                <a:latin typeface="Avenir Book" panose="02000503020000020003" pitchFamily="2" charset="0"/>
              </a:rPr>
              <a:t>the posterior distribution for H0 has 68% if its integral between</a:t>
            </a:r>
          </a:p>
          <a:p>
            <a:r>
              <a:rPr lang="en-US" dirty="0">
                <a:latin typeface="Avenir Book" panose="02000503020000020003" pitchFamily="2" charset="0"/>
              </a:rPr>
              <a:t>70 and 74 km/s/</a:t>
            </a:r>
            <a:r>
              <a:rPr lang="en-US" dirty="0" err="1">
                <a:latin typeface="Avenir Book" panose="02000503020000020003" pitchFamily="2" charset="0"/>
              </a:rPr>
              <a:t>Mpc</a:t>
            </a:r>
            <a:r>
              <a:rPr lang="en-US" dirty="0">
                <a:latin typeface="Avenir Book" panose="02000503020000020003" pitchFamily="2" charset="0"/>
              </a:rPr>
              <a:t>. The posterior can be used as a prior for future analyses of independent data.</a:t>
            </a:r>
          </a:p>
        </p:txBody>
      </p:sp>
    </p:spTree>
    <p:extLst>
      <p:ext uri="{BB962C8B-B14F-4D97-AF65-F5344CB8AC3E}">
        <p14:creationId xmlns:p14="http://schemas.microsoft.com/office/powerpoint/2010/main" val="2817982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DA87AF-6A13-004D-889C-E3FB3876CA71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Bayesian Parameter Inference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9A5E44-0980-9A47-895A-FA73558BBB70}"/>
              </a:ext>
            </a:extLst>
          </p:cNvPr>
          <p:cNvSpPr txBox="1"/>
          <p:nvPr/>
        </p:nvSpPr>
        <p:spPr>
          <a:xfrm>
            <a:off x="728431" y="1628585"/>
            <a:ext cx="75362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b="1" dirty="0">
                <a:latin typeface="Avenir Roman" panose="02000503020000020003" pitchFamily="2" charset="0"/>
              </a:rPr>
              <a:t>Bayes Law:</a:t>
            </a:r>
          </a:p>
        </p:txBody>
      </p:sp>
      <p:pic>
        <p:nvPicPr>
          <p:cNvPr id="5" name="Picture 4" descr="A diagram of a mathematical equation&#10;&#10;Description automatically generated">
            <a:extLst>
              <a:ext uri="{FF2B5EF4-FFF2-40B4-BE49-F238E27FC236}">
                <a16:creationId xmlns:a16="http://schemas.microsoft.com/office/drawing/2014/main" id="{F0808E01-30FB-3045-B323-CCC65B416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934" y="2027676"/>
            <a:ext cx="8415569" cy="42808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397AB4-F14F-6942-8DD8-11A73F06C3F9}"/>
              </a:ext>
            </a:extLst>
          </p:cNvPr>
          <p:cNvSpPr txBox="1"/>
          <p:nvPr/>
        </p:nvSpPr>
        <p:spPr>
          <a:xfrm>
            <a:off x="975360" y="6124095"/>
            <a:ext cx="6315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you know after the experiment (posterior)</a:t>
            </a:r>
          </a:p>
          <a:p>
            <a:r>
              <a:rPr lang="en-US" dirty="0"/>
              <a:t>= what you knew before (prior)+ what you learn (likelihood)</a:t>
            </a:r>
          </a:p>
        </p:txBody>
      </p:sp>
    </p:spTree>
    <p:extLst>
      <p:ext uri="{BB962C8B-B14F-4D97-AF65-F5344CB8AC3E}">
        <p14:creationId xmlns:p14="http://schemas.microsoft.com/office/powerpoint/2010/main" val="1434084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E4D728-A479-C647-8538-D804D4D1B937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Priors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387771-9526-7F4B-91F5-15B429D5CA73}"/>
              </a:ext>
            </a:extLst>
          </p:cNvPr>
          <p:cNvSpPr txBox="1"/>
          <p:nvPr/>
        </p:nvSpPr>
        <p:spPr>
          <a:xfrm>
            <a:off x="728431" y="1628585"/>
            <a:ext cx="7536261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• Priors quantify what you knew about the parameters before the experiment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	</a:t>
            </a:r>
            <a:r>
              <a:rPr lang="en-US" sz="2000" dirty="0">
                <a:latin typeface="Avenir Roman" panose="02000503020000020003" pitchFamily="2" charset="0"/>
              </a:rPr>
              <a:t>Theoretical limits, preferences, things that must be 			true (e.g., from previous experiments)</a:t>
            </a:r>
          </a:p>
          <a:p>
            <a:pPr>
              <a:spcAft>
                <a:spcPts val="600"/>
              </a:spcAft>
            </a:pPr>
            <a:endParaRPr lang="en-US" sz="500" dirty="0">
              <a:latin typeface="Avenir Roman" panose="02000503020000020003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• In regions where the likelihood is zero your prior doesn’t matter for parameter estimation, </a:t>
            </a:r>
            <a:r>
              <a:rPr lang="en-US" sz="2200" i="1" dirty="0">
                <a:latin typeface="Avenir Roman" panose="02000503020000020003" pitchFamily="2" charset="0"/>
              </a:rPr>
              <a:t>but can for more advanced model selection</a:t>
            </a:r>
          </a:p>
          <a:p>
            <a:pPr>
              <a:spcAft>
                <a:spcPts val="600"/>
              </a:spcAft>
            </a:pPr>
            <a:endParaRPr lang="en-US" sz="500" dirty="0">
              <a:latin typeface="Avenir Roman" panose="02000503020000020003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• It is common practice in cosmology to use uniform priors for most parameters</a:t>
            </a:r>
          </a:p>
          <a:p>
            <a:pPr lvl="0">
              <a:spcAft>
                <a:spcPts val="600"/>
              </a:spcAft>
            </a:pPr>
            <a:r>
              <a:rPr lang="en-US" sz="2000" dirty="0">
                <a:solidFill>
                  <a:prstClr val="black"/>
                </a:solidFill>
                <a:latin typeface="Avenir Roman" panose="02000503020000020003" pitchFamily="2" charset="0"/>
              </a:rPr>
              <a:t>	easy to write down, hard to justify</a:t>
            </a:r>
          </a:p>
          <a:p>
            <a:pPr lvl="0">
              <a:spcAft>
                <a:spcPts val="600"/>
              </a:spcAft>
            </a:pPr>
            <a:endParaRPr lang="en-US" sz="500" dirty="0">
              <a:solidFill>
                <a:prstClr val="black"/>
              </a:solidFill>
              <a:latin typeface="Avenir Roman" panose="02000503020000020003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→</a:t>
            </a:r>
            <a:r>
              <a:rPr lang="en-US" sz="2200" b="1" dirty="0">
                <a:latin typeface="Avenir Roman" panose="02000503020000020003" pitchFamily="2" charset="0"/>
              </a:rPr>
              <a:t>Sensitivity analysis</a:t>
            </a:r>
            <a:r>
              <a:rPr lang="en-US" sz="2200" dirty="0">
                <a:latin typeface="Avenir Roman" panose="02000503020000020003" pitchFamily="2" charset="0"/>
              </a:rPr>
              <a:t>: change priors, check how your conclusions change! </a:t>
            </a:r>
          </a:p>
        </p:txBody>
      </p:sp>
    </p:spTree>
    <p:extLst>
      <p:ext uri="{BB962C8B-B14F-4D97-AF65-F5344CB8AC3E}">
        <p14:creationId xmlns:p14="http://schemas.microsoft.com/office/powerpoint/2010/main" val="2605978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Transformed Priors</a:t>
            </a:r>
          </a:p>
        </p:txBody>
      </p:sp>
      <p:pic>
        <p:nvPicPr>
          <p:cNvPr id="4" name="Picture 3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386F26BB-A1E2-8840-BD78-CE13ED44E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72" y="1570185"/>
            <a:ext cx="7839456" cy="507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50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Transformed Priors</a:t>
            </a:r>
          </a:p>
        </p:txBody>
      </p:sp>
      <p:pic>
        <p:nvPicPr>
          <p:cNvPr id="5" name="Picture 4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99C04CB2-2C7A-244C-A37D-299DB67BA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8161"/>
            <a:ext cx="9144000" cy="454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10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Likelihoods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22DA8D-1DEA-2E46-BDE9-F0FB14B86FA2}"/>
              </a:ext>
            </a:extLst>
          </p:cNvPr>
          <p:cNvSpPr txBox="1"/>
          <p:nvPr/>
        </p:nvSpPr>
        <p:spPr>
          <a:xfrm>
            <a:off x="728431" y="1628585"/>
            <a:ext cx="753626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Most existing cosmological analyses assume Gaussian likelihood </a:t>
            </a:r>
          </a:p>
          <a:p>
            <a:pPr>
              <a:spcAft>
                <a:spcPts val="600"/>
              </a:spcAft>
            </a:pPr>
            <a:endParaRPr lang="en-US" sz="2200" dirty="0">
              <a:latin typeface="Avenir Roman" panose="02000503020000020003" pitchFamily="2" charset="0"/>
            </a:endParaRPr>
          </a:p>
          <a:p>
            <a:pPr>
              <a:spcAft>
                <a:spcPts val="600"/>
              </a:spcAft>
            </a:pPr>
            <a:endParaRPr lang="en-US" sz="2200" dirty="0">
              <a:latin typeface="Avenir Book" panose="02000503020000020003" pitchFamily="2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Avenir Book" panose="02000503020000020003" pitchFamily="2" charset="0"/>
              </a:rPr>
              <a:t>	Assumes data points are Gaussian-distributed around the truth – 	reasonableness depends on type of measurement and sources of 	noise.</a:t>
            </a:r>
          </a:p>
          <a:p>
            <a:pPr>
              <a:spcAft>
                <a:spcPts val="6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Avenir Book" panose="02000503020000020003" pitchFamily="2" charset="0"/>
              </a:rPr>
              <a:t>Alternatives: 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venir Book" panose="02000503020000020003" pitchFamily="2" charset="0"/>
              </a:rPr>
              <a:t>	• non-Gaussian likelihood (explored in e.g. Lin et al. 2019, Hall &amp; 	Taylor 2022) – low on the priority list </a:t>
            </a:r>
            <a:r>
              <a:rPr lang="en-US" i="1" dirty="0">
                <a:latin typeface="Avenir Book" panose="02000503020000020003" pitchFamily="2" charset="0"/>
              </a:rPr>
              <a:t>for 2pt statistics</a:t>
            </a:r>
            <a:r>
              <a:rPr lang="en-US" dirty="0">
                <a:latin typeface="Avenir Book" panose="02000503020000020003" pitchFamily="2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venir Book" panose="02000503020000020003" pitchFamily="2" charset="0"/>
              </a:rPr>
              <a:t>	• Likelihood-free Inference (LFI), Simulation-base Inference (SBI) </a:t>
            </a:r>
          </a:p>
          <a:p>
            <a:pPr>
              <a:spcAft>
                <a:spcPts val="600"/>
              </a:spcAft>
            </a:pPr>
            <a:endParaRPr lang="en-US" sz="500" dirty="0">
              <a:latin typeface="Avenir Roman" panose="02000503020000020003" pitchFamily="2" charset="0"/>
            </a:endParaRPr>
          </a:p>
          <a:p>
            <a:pPr>
              <a:spcAft>
                <a:spcPts val="600"/>
              </a:spcAft>
            </a:pPr>
            <a:endParaRPr lang="en-US" sz="500" dirty="0">
              <a:latin typeface="Avenir Roman" panose="02000503020000020003" pitchFamily="2" charset="0"/>
            </a:endParaRPr>
          </a:p>
          <a:p>
            <a:pPr>
              <a:spcAft>
                <a:spcPts val="600"/>
              </a:spcAft>
            </a:pPr>
            <a:endParaRPr lang="en-US" sz="2200" dirty="0">
              <a:latin typeface="Avenir Roman" panose="02000503020000020003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B6F327-D68D-3247-8053-DFDCBDDDB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020" y="2297999"/>
            <a:ext cx="60706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754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Sampling the Likelihood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52AE00-7E84-364A-905B-855BF480B173}"/>
              </a:ext>
            </a:extLst>
          </p:cNvPr>
          <p:cNvSpPr txBox="1"/>
          <p:nvPr/>
        </p:nvSpPr>
        <p:spPr>
          <a:xfrm>
            <a:off x="289519" y="1628585"/>
            <a:ext cx="8659409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For most data sets, likelihoods cannot be written in a simple closed form equation.</a:t>
            </a:r>
          </a:p>
          <a:p>
            <a:pPr>
              <a:spcAft>
                <a:spcPts val="600"/>
              </a:spcAft>
            </a:pPr>
            <a:endParaRPr lang="en-US" sz="500" dirty="0">
              <a:latin typeface="Avenir Roman" panose="02000503020000020003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We cannot just evaluate/plot posteriors directly, but instead musts indirect methods.</a:t>
            </a:r>
          </a:p>
          <a:p>
            <a:pPr>
              <a:spcAft>
                <a:spcPts val="600"/>
              </a:spcAft>
            </a:pPr>
            <a:endParaRPr lang="en-US" sz="500" dirty="0">
              <a:latin typeface="Avenir Roman" panose="02000503020000020003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Most obvious solution is to evaluate at every point in the space, on a grid. Impossible for high-dimensional parameter spaces!</a:t>
            </a:r>
          </a:p>
          <a:p>
            <a:pPr>
              <a:spcAft>
                <a:spcPts val="600"/>
              </a:spcAft>
            </a:pPr>
            <a:br>
              <a:rPr lang="en-US" sz="500" dirty="0">
                <a:latin typeface="Avenir Roman" panose="02000503020000020003" pitchFamily="2" charset="0"/>
              </a:rPr>
            </a:br>
            <a:r>
              <a:rPr lang="en-US" sz="2200" dirty="0">
                <a:latin typeface="Avenir Roman" panose="02000503020000020003" pitchFamily="2" charset="0"/>
              </a:rPr>
              <a:t>→ sampling methods like Monte-Carlo Markov Chains.</a:t>
            </a:r>
          </a:p>
          <a:p>
            <a:pPr>
              <a:spcAft>
                <a:spcPts val="600"/>
              </a:spcAft>
            </a:pPr>
            <a:r>
              <a:rPr lang="en-US" dirty="0"/>
              <a:t>	 </a:t>
            </a:r>
            <a:r>
              <a:rPr lang="en-US" dirty="0">
                <a:latin typeface="Avenir Book" panose="02000503020000020003" pitchFamily="2" charset="0"/>
              </a:rPr>
              <a:t>each element of Markov Chain depends only on the previous one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venir Book" panose="02000503020000020003" pitchFamily="2" charset="0"/>
              </a:rPr>
              <a:t>		 basic algorithm: Metropolis–Hastings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venir Book" panose="02000503020000020003" pitchFamily="2" charset="0"/>
              </a:rPr>
              <a:t>			improved in widely used packages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Emcee, Zeus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venir Book" panose="02000503020000020003" pitchFamily="2" charset="0"/>
              </a:rPr>
              <a:t>		limitations: lack of definitiveness that the chain has converged</a:t>
            </a:r>
          </a:p>
          <a:p>
            <a:pPr>
              <a:spcAft>
                <a:spcPts val="600"/>
              </a:spcAft>
            </a:pPr>
            <a:endParaRPr lang="en-US" sz="2200" dirty="0">
              <a:latin typeface="Avenir Roman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96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8BABA5-8509-EC47-A7C5-D45D9C73D27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Metropolis-Hastings algorithm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33A1F3-5DE0-E34C-A4A8-22C2BAD4A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84" y="1458210"/>
            <a:ext cx="8180832" cy="51032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5B24E4-30B4-094E-99ED-37367B8F108E}"/>
              </a:ext>
            </a:extLst>
          </p:cNvPr>
          <p:cNvSpPr txBox="1"/>
          <p:nvPr/>
        </p:nvSpPr>
        <p:spPr>
          <a:xfrm>
            <a:off x="481584" y="4925568"/>
            <a:ext cx="3547872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venir Book" panose="02000503020000020003" pitchFamily="2" charset="0"/>
              </a:rPr>
              <a:t>One can prove that this algorithm asymptotically recovers the true posterior</a:t>
            </a:r>
          </a:p>
          <a:p>
            <a:endParaRPr lang="en-US" sz="2400" dirty="0">
              <a:latin typeface="Avenir Book" panose="02000503020000020003" pitchFamily="2" charset="0"/>
            </a:endParaRPr>
          </a:p>
          <a:p>
            <a:endParaRPr lang="en-US" sz="2400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99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670F63-A11C-5047-B160-4EE69741A912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Metropolis-Hastings algorithm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5FCEC3-7BF6-C948-B84D-9BB3AA284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" y="1504098"/>
            <a:ext cx="8168640" cy="552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64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670F63-A11C-5047-B160-4EE69741A912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Metropolis-Hastings algorithm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5FCEC3-7BF6-C948-B84D-9BB3AA2842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400" y="1504098"/>
            <a:ext cx="7783521" cy="552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046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670F63-A11C-5047-B160-4EE69741A912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Metropolis-Hastings algorithm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5FCEC3-7BF6-C948-B84D-9BB3AA2842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400" y="1504098"/>
            <a:ext cx="7607125" cy="552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137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670F63-A11C-5047-B160-4EE69741A912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Metropolis-Hastings algorithm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5FCEC3-7BF6-C948-B84D-9BB3AA2842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400" y="1504800"/>
            <a:ext cx="7607125" cy="551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25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670F63-A11C-5047-B160-4EE69741A912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Metropolis-Hastings algorithm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5FCEC3-7BF6-C948-B84D-9BB3AA2842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400" y="1541174"/>
            <a:ext cx="7436249" cy="531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961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670F63-A11C-5047-B160-4EE69741A912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MCMC: Proposal Distribution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FFFD1F-2E81-AF4E-B728-8F851940A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7585"/>
            <a:ext cx="9144000" cy="526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61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670F63-A11C-5047-B160-4EE69741A912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MCMC: Proposal Distribution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DBED7B-CD37-C642-8FD9-1DEAD6EEA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1264"/>
            <a:ext cx="9144000" cy="539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19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670F63-A11C-5047-B160-4EE69741A912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Intricacies of High-Dimensional Sampling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B3F560-9C5F-364F-ACEC-EF9B853EE3F0}"/>
              </a:ext>
            </a:extLst>
          </p:cNvPr>
          <p:cNvSpPr txBox="1"/>
          <p:nvPr/>
        </p:nvSpPr>
        <p:spPr>
          <a:xfrm>
            <a:off x="728431" y="1628585"/>
            <a:ext cx="7536261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>
                <a:latin typeface="Avenir Book" panose="02000503020000020003" pitchFamily="2" charset="0"/>
              </a:rPr>
              <a:t>Nested sampling: starts with a large number of points, and repeatedly eliminates and find new replacement points 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latin typeface="Avenir Book" panose="02000503020000020003" pitchFamily="2" charset="0"/>
              </a:rPr>
              <a:t>	• </a:t>
            </a:r>
            <a:r>
              <a:rPr lang="en-US" dirty="0">
                <a:latin typeface="Avenir Book" panose="02000503020000020003" pitchFamily="2" charset="0"/>
              </a:rPr>
              <a:t>e.g. </a:t>
            </a:r>
            <a:r>
              <a:rPr lang="en-US" dirty="0" err="1">
                <a:latin typeface="Avenir Book" panose="02000503020000020003" pitchFamily="2" charset="0"/>
              </a:rPr>
              <a:t>Multinest</a:t>
            </a:r>
            <a:r>
              <a:rPr lang="en-US" dirty="0">
                <a:latin typeface="Avenir Book" panose="02000503020000020003" pitchFamily="2" charset="0"/>
              </a:rPr>
              <a:t>, </a:t>
            </a:r>
            <a:r>
              <a:rPr lang="en-US" dirty="0" err="1">
                <a:latin typeface="Avenir Book" panose="02000503020000020003" pitchFamily="2" charset="0"/>
              </a:rPr>
              <a:t>PolyChord</a:t>
            </a:r>
            <a:r>
              <a:rPr lang="en-US" dirty="0">
                <a:latin typeface="Avenir Book" panose="02000503020000020003" pitchFamily="2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venir Book" panose="02000503020000020003" pitchFamily="2" charset="0"/>
              </a:rPr>
              <a:t>	• calculate Bayesian evidence simultaneously </a:t>
            </a:r>
          </a:p>
          <a:p>
            <a:pPr>
              <a:spcAft>
                <a:spcPts val="600"/>
              </a:spcAft>
            </a:pPr>
            <a:endParaRPr lang="en-US" sz="500" dirty="0">
              <a:latin typeface="Avenir Roman" panose="02000503020000020003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Choosing the right sampler to accurate sample your parameter space is an art  - </a:t>
            </a:r>
            <a:r>
              <a:rPr lang="en-US" sz="2200" i="1" dirty="0">
                <a:latin typeface="Avenir Roman" panose="02000503020000020003" pitchFamily="2" charset="0"/>
              </a:rPr>
              <a:t>and hard validation work.</a:t>
            </a:r>
          </a:p>
        </p:txBody>
      </p:sp>
    </p:spTree>
    <p:extLst>
      <p:ext uri="{BB962C8B-B14F-4D97-AF65-F5344CB8AC3E}">
        <p14:creationId xmlns:p14="http://schemas.microsoft.com/office/powerpoint/2010/main" val="1168362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670F63-A11C-5047-B160-4EE69741A912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Intricacies of High-Dimensional Sampling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2285DE-F062-6342-82F4-28422ECF3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485" y="1512870"/>
            <a:ext cx="6433587" cy="517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645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670F63-A11C-5047-B160-4EE69741A912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Interpreting chains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B3F560-9C5F-364F-ACEC-EF9B853EE3F0}"/>
              </a:ext>
            </a:extLst>
          </p:cNvPr>
          <p:cNvSpPr txBox="1"/>
          <p:nvPr/>
        </p:nvSpPr>
        <p:spPr>
          <a:xfrm>
            <a:off x="728431" y="1628585"/>
            <a:ext cx="7536261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• Check to see if we actually found a good fit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• Quote the cosmological constraints, check to see if we’ve broken </a:t>
            </a:r>
            <a:r>
              <a:rPr lang="el-GR" sz="2200" dirty="0">
                <a:latin typeface="Avenir Roman" panose="02000503020000020003" pitchFamily="2" charset="0"/>
              </a:rPr>
              <a:t>Λ</a:t>
            </a:r>
            <a:r>
              <a:rPr lang="en-US" sz="2200" dirty="0">
                <a:latin typeface="Avenir Roman" panose="02000503020000020003" pitchFamily="2" charset="0"/>
              </a:rPr>
              <a:t>CDM yet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• Compare with other similar measurements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• Compare with other independent measurements</a:t>
            </a:r>
          </a:p>
          <a:p>
            <a:pPr>
              <a:spcAft>
                <a:spcPts val="600"/>
              </a:spcAft>
            </a:pPr>
            <a:endParaRPr lang="en-US" sz="2200" i="1" dirty="0">
              <a:latin typeface="Avenir Roman" panose="02000503020000020003" pitchFamily="2" charset="0"/>
            </a:endParaRPr>
          </a:p>
          <a:p>
            <a:pPr>
              <a:spcAft>
                <a:spcPts val="600"/>
              </a:spcAft>
            </a:pPr>
            <a:endParaRPr lang="en-US" sz="2200" i="1" dirty="0">
              <a:latin typeface="Avenir Roman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4045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670F63-A11C-5047-B160-4EE69741A912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Interpreting chains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B3F560-9C5F-364F-ACEC-EF9B853EE3F0}"/>
              </a:ext>
            </a:extLst>
          </p:cNvPr>
          <p:cNvSpPr txBox="1"/>
          <p:nvPr/>
        </p:nvSpPr>
        <p:spPr>
          <a:xfrm>
            <a:off x="496783" y="1592009"/>
            <a:ext cx="75362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Can only plot 1D/2D results - report marginalized constraints.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922C01-436B-AC4A-AAF4-E5F9A3A61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2764043"/>
            <a:ext cx="9144000" cy="36632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670E66-6F10-D14A-BB93-FA71CA62B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850" y="2038096"/>
            <a:ext cx="3670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938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Marginalized Parameters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AA02971-D753-474B-A4DC-64BBB329F97A}"/>
              </a:ext>
            </a:extLst>
          </p:cNvPr>
          <p:cNvGrpSpPr/>
          <p:nvPr/>
        </p:nvGrpSpPr>
        <p:grpSpPr>
          <a:xfrm>
            <a:off x="1901952" y="1572768"/>
            <a:ext cx="5262829" cy="4773168"/>
            <a:chOff x="3230880" y="1548384"/>
            <a:chExt cx="5262829" cy="477316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91948BF-8AA7-7940-912F-25080AA1A2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58"/>
            <a:stretch/>
          </p:blipFill>
          <p:spPr>
            <a:xfrm>
              <a:off x="3486912" y="1548384"/>
              <a:ext cx="5006797" cy="477316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549D722-DF8C-7248-9740-BA53929BEF1D}"/>
                </a:ext>
              </a:extLst>
            </p:cNvPr>
            <p:cNvSpPr/>
            <p:nvPr/>
          </p:nvSpPr>
          <p:spPr>
            <a:xfrm>
              <a:off x="3230880" y="1780032"/>
              <a:ext cx="390144" cy="4998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16415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Beware of Projection/Prior Volume Effects!</a:t>
            </a:r>
          </a:p>
        </p:txBody>
      </p:sp>
      <p:pic>
        <p:nvPicPr>
          <p:cNvPr id="5" name="Picture 4" descr="A diagram of a normal distribution&#10;&#10;Description automatically generated">
            <a:extLst>
              <a:ext uri="{FF2B5EF4-FFF2-40B4-BE49-F238E27FC236}">
                <a16:creationId xmlns:a16="http://schemas.microsoft.com/office/drawing/2014/main" id="{F1B25FBD-2B35-2040-AABC-A12895EBD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3552"/>
            <a:ext cx="9144000" cy="29986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12A124-9B97-3C4C-8C4F-529191B7739E}"/>
              </a:ext>
            </a:extLst>
          </p:cNvPr>
          <p:cNvSpPr txBox="1"/>
          <p:nvPr/>
        </p:nvSpPr>
        <p:spPr>
          <a:xfrm>
            <a:off x="170689" y="1592009"/>
            <a:ext cx="886358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Parameters of interest may be correlated with poorly constrained “nuisance parameters”.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Marginalization may introduce projection effects, skew marginalized posteriors away from best fit.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6EA16E-AEA4-A544-8B5F-04D33F7B5AE4}"/>
              </a:ext>
            </a:extLst>
          </p:cNvPr>
          <p:cNvSpPr txBox="1"/>
          <p:nvPr/>
        </p:nvSpPr>
        <p:spPr>
          <a:xfrm>
            <a:off x="2218944" y="6356192"/>
            <a:ext cx="4931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effect can be characterized on synthetic data! </a:t>
            </a:r>
          </a:p>
        </p:txBody>
      </p:sp>
    </p:spTree>
    <p:extLst>
      <p:ext uri="{BB962C8B-B14F-4D97-AF65-F5344CB8AC3E}">
        <p14:creationId xmlns:p14="http://schemas.microsoft.com/office/powerpoint/2010/main" val="1528070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Beware of Projection/Prior Volume Effects!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6EA16E-AEA4-A544-8B5F-04D33F7B5AE4}"/>
              </a:ext>
            </a:extLst>
          </p:cNvPr>
          <p:cNvSpPr txBox="1"/>
          <p:nvPr/>
        </p:nvSpPr>
        <p:spPr>
          <a:xfrm>
            <a:off x="392758" y="6365001"/>
            <a:ext cx="8751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Simon et al. 2023: </a:t>
            </a:r>
            <a:r>
              <a:rPr lang="en-US" dirty="0" err="1"/>
              <a:t>EFTofLSS</a:t>
            </a:r>
            <a:r>
              <a:rPr lang="en-US" dirty="0"/>
              <a:t> analyses of BOSS data with different nuisance parameter priors.</a:t>
            </a:r>
          </a:p>
        </p:txBody>
      </p:sp>
      <p:pic>
        <p:nvPicPr>
          <p:cNvPr id="5" name="Picture 4" descr="A diagram of a graph&#10;&#10;Description automatically generated">
            <a:extLst>
              <a:ext uri="{FF2B5EF4-FFF2-40B4-BE49-F238E27FC236}">
                <a16:creationId xmlns:a16="http://schemas.microsoft.com/office/drawing/2014/main" id="{AE762A44-06FE-FC45-BA99-9C2861EF9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605" y="1138560"/>
            <a:ext cx="5268387" cy="522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94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Profile Likelihoods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6EA16E-AEA4-A544-8B5F-04D33F7B5AE4}"/>
              </a:ext>
            </a:extLst>
          </p:cNvPr>
          <p:cNvSpPr txBox="1"/>
          <p:nvPr/>
        </p:nvSpPr>
        <p:spPr>
          <a:xfrm>
            <a:off x="2218944" y="6356192"/>
            <a:ext cx="5189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Planck Profile Likelihood (37 parameters!) 1311.1657 </a:t>
            </a:r>
          </a:p>
        </p:txBody>
      </p:sp>
      <p:pic>
        <p:nvPicPr>
          <p:cNvPr id="5" name="Picture 4" descr="A black and white math equation&#10;&#10;Description automatically generated">
            <a:extLst>
              <a:ext uri="{FF2B5EF4-FFF2-40B4-BE49-F238E27FC236}">
                <a16:creationId xmlns:a16="http://schemas.microsoft.com/office/drawing/2014/main" id="{A05D4B56-E60A-AE4E-80AE-A343C3DE3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606" y="1491283"/>
            <a:ext cx="2326714" cy="6877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62C843-65A1-C042-B474-A15BB6AC08BA}"/>
              </a:ext>
            </a:extLst>
          </p:cNvPr>
          <p:cNvSpPr txBox="1"/>
          <p:nvPr/>
        </p:nvSpPr>
        <p:spPr>
          <a:xfrm>
            <a:off x="170689" y="1592009"/>
            <a:ext cx="88635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Frequentists’ way to treat nuisance parameters </a:t>
            </a:r>
            <a:r>
              <a:rPr lang="en-US" sz="2200" b="1" dirty="0">
                <a:latin typeface="Symbol" pitchFamily="2" charset="2"/>
              </a:rPr>
              <a:t>n</a:t>
            </a:r>
          </a:p>
        </p:txBody>
      </p:sp>
      <p:pic>
        <p:nvPicPr>
          <p:cNvPr id="8" name="Picture 7" descr="A graph of a function&#10;&#10;Description automatically generated">
            <a:extLst>
              <a:ext uri="{FF2B5EF4-FFF2-40B4-BE49-F238E27FC236}">
                <a16:creationId xmlns:a16="http://schemas.microsoft.com/office/drawing/2014/main" id="{AF2EB9C5-F2C2-7C4F-AF50-2B323B150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908" y="2226705"/>
            <a:ext cx="6543400" cy="408183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A9A930-089F-A445-AF86-E771F1690609}"/>
              </a:ext>
            </a:extLst>
          </p:cNvPr>
          <p:cNvSpPr/>
          <p:nvPr/>
        </p:nvSpPr>
        <p:spPr>
          <a:xfrm>
            <a:off x="7138416" y="238286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CMB </a:t>
            </a:r>
          </a:p>
          <a:p>
            <a:r>
              <a:rPr lang="en-US" dirty="0" err="1">
                <a:solidFill>
                  <a:srgbClr val="0070C0"/>
                </a:solidFill>
              </a:rPr>
              <a:t>CMB+lensing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r>
              <a:rPr lang="en-US" dirty="0" err="1">
                <a:solidFill>
                  <a:srgbClr val="00B050"/>
                </a:solidFill>
              </a:rPr>
              <a:t>CMB+lensing+BAO</a:t>
            </a:r>
            <a:r>
              <a:rPr lang="en-US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4466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Profile Likelihoods</a:t>
            </a:r>
          </a:p>
        </p:txBody>
      </p:sp>
      <p:pic>
        <p:nvPicPr>
          <p:cNvPr id="4" name="Picture 3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6645FE1D-BAD7-1444-8B6C-86651366C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0058" y="1006457"/>
            <a:ext cx="5930900" cy="3022600"/>
          </a:xfrm>
          <a:prstGeom prst="rect">
            <a:avLst/>
          </a:prstGeom>
        </p:spPr>
      </p:pic>
      <p:pic>
        <p:nvPicPr>
          <p:cNvPr id="11" name="Picture 10" descr="A diagram of a graph&#10;&#10;Description automatically generated">
            <a:extLst>
              <a:ext uri="{FF2B5EF4-FFF2-40B4-BE49-F238E27FC236}">
                <a16:creationId xmlns:a16="http://schemas.microsoft.com/office/drawing/2014/main" id="{59324318-CE5A-1E40-8CDC-5F48357AD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26" y="3958446"/>
            <a:ext cx="5321300" cy="29083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6EA16E-AEA4-A544-8B5F-04D33F7B5AE4}"/>
              </a:ext>
            </a:extLst>
          </p:cNvPr>
          <p:cNvSpPr txBox="1"/>
          <p:nvPr/>
        </p:nvSpPr>
        <p:spPr>
          <a:xfrm>
            <a:off x="5501386" y="1468122"/>
            <a:ext cx="34231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Holm+ 2023</a:t>
            </a:r>
          </a:p>
          <a:p>
            <a:r>
              <a:rPr lang="en-US" dirty="0">
                <a:latin typeface="Avenir Book" panose="02000503020000020003" pitchFamily="2" charset="0"/>
              </a:rPr>
              <a:t>Comparison of MCMC, profile likelihoods for </a:t>
            </a:r>
            <a:r>
              <a:rPr lang="en-US" dirty="0" err="1">
                <a:latin typeface="Avenir Book" panose="02000503020000020003" pitchFamily="2" charset="0"/>
              </a:rPr>
              <a:t>EFTofLSS</a:t>
            </a:r>
            <a:r>
              <a:rPr lang="en-US" dirty="0">
                <a:latin typeface="Avenir Book" panose="02000503020000020003" pitchFamily="2" charset="0"/>
              </a:rPr>
              <a:t> BOSS analyses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>
                <a:latin typeface="Avenir Book" panose="02000503020000020003" pitchFamily="2" charset="0"/>
              </a:rPr>
              <a:t>Improved constraining power will reduce difference between frequentist and Bayesian statistics.</a:t>
            </a:r>
          </a:p>
        </p:txBody>
      </p:sp>
    </p:spTree>
    <p:extLst>
      <p:ext uri="{BB962C8B-B14F-4D97-AF65-F5344CB8AC3E}">
        <p14:creationId xmlns:p14="http://schemas.microsoft.com/office/powerpoint/2010/main" val="1722998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Model Comparison/Selection</a:t>
            </a:r>
          </a:p>
        </p:txBody>
      </p:sp>
      <p:pic>
        <p:nvPicPr>
          <p:cNvPr id="5" name="Picture 4" descr="A white paper with black text&#10;&#10;Description automatically generated">
            <a:extLst>
              <a:ext uri="{FF2B5EF4-FFF2-40B4-BE49-F238E27FC236}">
                <a16:creationId xmlns:a16="http://schemas.microsoft.com/office/drawing/2014/main" id="{12D24AA0-1FB1-2F44-80CE-D1F45F6C0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4848"/>
            <a:ext cx="9144000" cy="477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6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Model Comparison/Selection</a:t>
            </a:r>
          </a:p>
        </p:txBody>
      </p:sp>
      <p:pic>
        <p:nvPicPr>
          <p:cNvPr id="5" name="Picture 4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B4A98DD2-0152-914D-8FDB-E477FA8C5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3644"/>
            <a:ext cx="9144000" cy="469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1661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Model Comparison/Selection</a:t>
            </a:r>
          </a:p>
        </p:txBody>
      </p:sp>
      <p:pic>
        <p:nvPicPr>
          <p:cNvPr id="4" name="Picture 3" descr="A diagram of a mathematical equation&#10;&#10;Description automatically generated with medium confidence">
            <a:extLst>
              <a:ext uri="{FF2B5EF4-FFF2-40B4-BE49-F238E27FC236}">
                <a16:creationId xmlns:a16="http://schemas.microsoft.com/office/drawing/2014/main" id="{753C058B-255E-0B4E-BE6F-EFE332AE1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6766"/>
            <a:ext cx="9144000" cy="5082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626154-170B-9543-A471-DF377F8E2C7B}"/>
              </a:ext>
            </a:extLst>
          </p:cNvPr>
          <p:cNvSpPr txBox="1"/>
          <p:nvPr/>
        </p:nvSpPr>
        <p:spPr>
          <a:xfrm>
            <a:off x="333920" y="4456498"/>
            <a:ext cx="22284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venir Book" panose="02000503020000020003" pitchFamily="2" charset="0"/>
                <a:cs typeface="Times New Roman" panose="02020603050405020304" pitchFamily="18" charset="0"/>
              </a:rPr>
              <a:t>Bayesian </a:t>
            </a:r>
          </a:p>
          <a:p>
            <a:pPr algn="r"/>
            <a:r>
              <a:rPr lang="en-US" sz="2400" dirty="0">
                <a:latin typeface="Avenir Book" panose="02000503020000020003" pitchFamily="2" charset="0"/>
                <a:cs typeface="Times New Roman" panose="02020603050405020304" pitchFamily="18" charset="0"/>
              </a:rPr>
              <a:t>Evidence Ratio</a:t>
            </a:r>
          </a:p>
          <a:p>
            <a:pPr algn="r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R=</a:t>
            </a:r>
          </a:p>
        </p:txBody>
      </p:sp>
    </p:spTree>
    <p:extLst>
      <p:ext uri="{BB962C8B-B14F-4D97-AF65-F5344CB8AC3E}">
        <p14:creationId xmlns:p14="http://schemas.microsoft.com/office/powerpoint/2010/main" val="34007091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Bayesian Model Selection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82BB51-D061-DA4E-8A96-1FFA77EB6FE9}"/>
              </a:ext>
            </a:extLst>
          </p:cNvPr>
          <p:cNvSpPr txBox="1"/>
          <p:nvPr/>
        </p:nvSpPr>
        <p:spPr>
          <a:xfrm>
            <a:off x="333795" y="1628585"/>
            <a:ext cx="753626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Nominally, M</a:t>
            </a:r>
            <a:r>
              <a:rPr lang="en-US" baseline="-25000" dirty="0">
                <a:latin typeface="Avenir Book" panose="02000503020000020003" pitchFamily="2" charset="0"/>
              </a:rPr>
              <a:t>1 </a:t>
            </a:r>
            <a:r>
              <a:rPr lang="en-US" dirty="0">
                <a:latin typeface="Avenir Book" panose="02000503020000020003" pitchFamily="2" charset="0"/>
              </a:rPr>
              <a:t>is favored with R:1 odds over H</a:t>
            </a:r>
            <a:r>
              <a:rPr lang="en-US" baseline="-25000" dirty="0">
                <a:latin typeface="Avenir Book" panose="02000503020000020003" pitchFamily="2" charset="0"/>
              </a:rPr>
              <a:t>2</a:t>
            </a:r>
            <a:r>
              <a:rPr lang="en-US" dirty="0">
                <a:latin typeface="Avenir Book" panose="02000503020000020003" pitchFamily="2" charset="0"/>
              </a:rPr>
              <a:t> .</a:t>
            </a:r>
          </a:p>
          <a:p>
            <a:r>
              <a:rPr lang="en-US" dirty="0">
                <a:latin typeface="Avenir Book" panose="02000503020000020003" pitchFamily="2" charset="0"/>
              </a:rPr>
              <a:t>	</a:t>
            </a:r>
            <a:r>
              <a:rPr lang="en-US" b="1" dirty="0">
                <a:latin typeface="Avenir Book" panose="02000503020000020003" pitchFamily="2" charset="0"/>
              </a:rPr>
              <a:t>Jeffreys scale </a:t>
            </a:r>
            <a:r>
              <a:rPr lang="en-US" dirty="0">
                <a:latin typeface="Avenir Book" panose="02000503020000020003" pitchFamily="2" charset="0"/>
              </a:rPr>
              <a:t>R &gt; 3.2 substantial evidence, R &gt; 10 strong 	evidence</a:t>
            </a:r>
          </a:p>
          <a:p>
            <a:r>
              <a:rPr lang="en-US" dirty="0">
                <a:latin typeface="Avenir Book" panose="02000503020000020003" pitchFamily="2" charset="0"/>
              </a:rPr>
              <a:t>	But: need to recalibrate for prior volume (→ numerous analyses of 	simulated noisy realizations)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>
                <a:latin typeface="Avenir Book" panose="02000503020000020003" pitchFamily="2" charset="0"/>
              </a:rPr>
              <a:t>For combining data sets:</a:t>
            </a:r>
          </a:p>
          <a:p>
            <a:r>
              <a:rPr lang="en-US" dirty="0">
                <a:latin typeface="Avenir Book" panose="02000503020000020003" pitchFamily="2" charset="0"/>
              </a:rPr>
              <a:t>M</a:t>
            </a:r>
            <a:r>
              <a:rPr lang="en-US" baseline="-25000" dirty="0">
                <a:latin typeface="Avenir Book" panose="02000503020000020003" pitchFamily="2" charset="0"/>
              </a:rPr>
              <a:t>1</a:t>
            </a:r>
            <a:r>
              <a:rPr lang="en-US" dirty="0">
                <a:latin typeface="Avenir Book" panose="02000503020000020003" pitchFamily="2" charset="0"/>
              </a:rPr>
              <a:t> = ‘data sets described by same model parameters’</a:t>
            </a:r>
          </a:p>
          <a:p>
            <a:r>
              <a:rPr lang="en-US" dirty="0">
                <a:latin typeface="Avenir Book" panose="02000503020000020003" pitchFamily="2" charset="0"/>
              </a:rPr>
              <a:t>M</a:t>
            </a:r>
            <a:r>
              <a:rPr lang="en-US" baseline="-25000" dirty="0">
                <a:latin typeface="Avenir Book" panose="02000503020000020003" pitchFamily="2" charset="0"/>
              </a:rPr>
              <a:t>2</a:t>
            </a:r>
            <a:r>
              <a:rPr lang="en-US" dirty="0">
                <a:latin typeface="Avenir Book" panose="02000503020000020003" pitchFamily="2" charset="0"/>
              </a:rPr>
              <a:t> = ‘data sets described by different model parameters</a:t>
            </a:r>
          </a:p>
          <a:p>
            <a:pPr>
              <a:spcAft>
                <a:spcPts val="600"/>
              </a:spcAft>
            </a:pPr>
            <a:endParaRPr lang="en-US" sz="2200" i="1" dirty="0">
              <a:latin typeface="Avenir Book" panose="02000503020000020003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BA3E8A-AAE2-C141-903C-EA04155D2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613" y="4196281"/>
            <a:ext cx="32004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4F47A7-7986-0148-A6CB-E06C8FAD332D}"/>
              </a:ext>
            </a:extLst>
          </p:cNvPr>
          <p:cNvSpPr txBox="1"/>
          <p:nvPr/>
        </p:nvSpPr>
        <p:spPr>
          <a:xfrm>
            <a:off x="4101925" y="4196281"/>
            <a:ext cx="422633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combine if R&gt;[threshold for inconsistency]*</a:t>
            </a:r>
          </a:p>
          <a:p>
            <a:endParaRPr lang="en-US" sz="500" dirty="0"/>
          </a:p>
          <a:p>
            <a:r>
              <a:rPr lang="en-US" sz="1600" dirty="0"/>
              <a:t>*agree on this before the analysis to avoid confirmation biases</a:t>
            </a:r>
          </a:p>
        </p:txBody>
      </p:sp>
    </p:spTree>
    <p:extLst>
      <p:ext uri="{BB962C8B-B14F-4D97-AF65-F5344CB8AC3E}">
        <p14:creationId xmlns:p14="http://schemas.microsoft.com/office/powerpoint/2010/main" val="21594339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of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2524DA92-AC94-E247-8AAD-82C994AA4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24" y="3206560"/>
            <a:ext cx="7815072" cy="36558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4246C1-ABBD-DD4D-B05F-B7D826D43F65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Comparing Experiments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482055-D8C0-4547-8C9B-7A018CA02039}"/>
              </a:ext>
            </a:extLst>
          </p:cNvPr>
          <p:cNvSpPr/>
          <p:nvPr/>
        </p:nvSpPr>
        <p:spPr>
          <a:xfrm>
            <a:off x="274320" y="1302895"/>
            <a:ext cx="8625840" cy="2133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dirty="0">
                <a:latin typeface="Avenir Book" panose="02000503020000020003" pitchFamily="2" charset="0"/>
              </a:rPr>
              <a:t>We like to quantify to what extend our results are consistent with other experiments.</a:t>
            </a:r>
          </a:p>
          <a:p>
            <a:pPr>
              <a:spcAft>
                <a:spcPts val="400"/>
              </a:spcAft>
            </a:pPr>
            <a:r>
              <a:rPr lang="en-US" dirty="0">
                <a:latin typeface="Avenir Book" panose="02000503020000020003" pitchFamily="2" charset="0"/>
              </a:rPr>
              <a:t>Complicated since we are comparing two chains in very high dimension, and the effect of priors are non-trivial.</a:t>
            </a:r>
          </a:p>
          <a:p>
            <a:pPr>
              <a:spcAft>
                <a:spcPts val="400"/>
              </a:spcAft>
            </a:pPr>
            <a:r>
              <a:rPr lang="en-US" dirty="0">
                <a:latin typeface="Avenir Book" panose="02000503020000020003" pitchFamily="2" charset="0"/>
              </a:rPr>
              <a:t>In the past few years, many have devised certain statistics (“tension metrics”) to quantify how likely the two experiments are realizations drawn from the same underlying universe.</a:t>
            </a:r>
          </a:p>
        </p:txBody>
      </p:sp>
    </p:spTree>
    <p:extLst>
      <p:ext uri="{BB962C8B-B14F-4D97-AF65-F5344CB8AC3E}">
        <p14:creationId xmlns:p14="http://schemas.microsoft.com/office/powerpoint/2010/main" val="17879419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0A06DFC-617A-0841-9C23-EB76056450AE}"/>
              </a:ext>
            </a:extLst>
          </p:cNvPr>
          <p:cNvSpPr txBox="1"/>
          <p:nvPr/>
        </p:nvSpPr>
        <p:spPr>
          <a:xfrm>
            <a:off x="1081999" y="5104336"/>
            <a:ext cx="753626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>
                <a:latin typeface="Avenir Roman" panose="02000503020000020003" pitchFamily="2" charset="0"/>
              </a:rPr>
              <a:t>So far, we haven’t discussed the model itself yet…</a:t>
            </a:r>
          </a:p>
          <a:p>
            <a:pPr>
              <a:spcAft>
                <a:spcPts val="600"/>
              </a:spcAft>
            </a:pPr>
            <a:r>
              <a:rPr lang="en-US" sz="2200" i="1" dirty="0">
                <a:latin typeface="Avenir Roman" panose="02000503020000020003" pitchFamily="2" charset="0"/>
              </a:rPr>
              <a:t>While details depend on the cosmological probe and survey, we can say that no model will perfect.</a:t>
            </a:r>
          </a:p>
          <a:p>
            <a:pPr>
              <a:spcAft>
                <a:spcPts val="600"/>
              </a:spcAft>
            </a:pPr>
            <a:endParaRPr lang="en-US" sz="2200" i="1" dirty="0">
              <a:latin typeface="Avenir Roman" panose="02000503020000020003" pitchFamily="2" charset="0"/>
            </a:endParaRPr>
          </a:p>
        </p:txBody>
      </p:sp>
      <p:sp>
        <p:nvSpPr>
          <p:cNvPr id="8" name="Google Shape;1128;p137">
            <a:extLst>
              <a:ext uri="{FF2B5EF4-FFF2-40B4-BE49-F238E27FC236}">
                <a16:creationId xmlns:a16="http://schemas.microsoft.com/office/drawing/2014/main" id="{5B831975-6C0F-784E-A467-71DB34E1066A}"/>
              </a:ext>
            </a:extLst>
          </p:cNvPr>
          <p:cNvSpPr/>
          <p:nvPr/>
        </p:nvSpPr>
        <p:spPr>
          <a:xfrm rot="-1404793">
            <a:off x="5087567" y="3449090"/>
            <a:ext cx="412934" cy="702671"/>
          </a:xfrm>
          <a:prstGeom prst="ellipse">
            <a:avLst/>
          </a:prstGeom>
          <a:noFill/>
          <a:ln w="635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cxnSp>
        <p:nvCxnSpPr>
          <p:cNvPr id="9" name="Google Shape;1129;p137">
            <a:extLst>
              <a:ext uri="{FF2B5EF4-FFF2-40B4-BE49-F238E27FC236}">
                <a16:creationId xmlns:a16="http://schemas.microsoft.com/office/drawing/2014/main" id="{4E56345A-183C-AF41-8C7D-3C6534D19442}"/>
              </a:ext>
            </a:extLst>
          </p:cNvPr>
          <p:cNvCxnSpPr/>
          <p:nvPr/>
        </p:nvCxnSpPr>
        <p:spPr>
          <a:xfrm rot="10800000">
            <a:off x="2009177" y="4605462"/>
            <a:ext cx="4519074" cy="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cxnSp>
        <p:nvCxnSpPr>
          <p:cNvPr id="10" name="Google Shape;1130;p137">
            <a:extLst>
              <a:ext uri="{FF2B5EF4-FFF2-40B4-BE49-F238E27FC236}">
                <a16:creationId xmlns:a16="http://schemas.microsoft.com/office/drawing/2014/main" id="{F834C8B3-E02B-A443-9CED-494AB2624420}"/>
              </a:ext>
            </a:extLst>
          </p:cNvPr>
          <p:cNvCxnSpPr/>
          <p:nvPr/>
        </p:nvCxnSpPr>
        <p:spPr>
          <a:xfrm flipH="1">
            <a:off x="2179169" y="1303541"/>
            <a:ext cx="1" cy="338930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sp>
        <p:nvSpPr>
          <p:cNvPr id="11" name="Google Shape;1131;p137">
            <a:extLst>
              <a:ext uri="{FF2B5EF4-FFF2-40B4-BE49-F238E27FC236}">
                <a16:creationId xmlns:a16="http://schemas.microsoft.com/office/drawing/2014/main" id="{57803F85-26FC-3B49-BCC6-A040FDC58131}"/>
              </a:ext>
            </a:extLst>
          </p:cNvPr>
          <p:cNvSpPr/>
          <p:nvPr/>
        </p:nvSpPr>
        <p:spPr>
          <a:xfrm>
            <a:off x="5150493" y="3703588"/>
            <a:ext cx="271765" cy="18779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000000"/>
          </a:solidFill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2" name="Google Shape;1132;p137">
            <a:extLst>
              <a:ext uri="{FF2B5EF4-FFF2-40B4-BE49-F238E27FC236}">
                <a16:creationId xmlns:a16="http://schemas.microsoft.com/office/drawing/2014/main" id="{3104F7E3-6B22-E049-8BAC-1BCDD2BB548A}"/>
              </a:ext>
            </a:extLst>
          </p:cNvPr>
          <p:cNvSpPr txBox="1"/>
          <p:nvPr/>
        </p:nvSpPr>
        <p:spPr>
          <a:xfrm>
            <a:off x="2257547" y="1333606"/>
            <a:ext cx="4976711" cy="4688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hort Stack"/>
              <a:buNone/>
            </a:pPr>
            <a:r>
              <a:rPr lang="en" sz="1500" b="0" i="0" u="none" strike="noStrike" cap="none" dirty="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rPr>
              <a:t>a systematics free survey....</a:t>
            </a:r>
            <a:endParaRPr sz="9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hort Stack"/>
              <a:buNone/>
            </a:pPr>
            <a:r>
              <a:rPr lang="en" sz="1500" b="0" i="0" u="none" strike="noStrike" cap="none" dirty="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rPr>
              <a:t>bias free parameter estimates with statistical uncertainty</a:t>
            </a:r>
            <a:endParaRPr sz="9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5DEA8E-DC73-3F48-A38F-8DDD102B5816}"/>
              </a:ext>
            </a:extLst>
          </p:cNvPr>
          <p:cNvSpPr txBox="1"/>
          <p:nvPr/>
        </p:nvSpPr>
        <p:spPr>
          <a:xfrm>
            <a:off x="0" y="273081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Model Incompleteness</a:t>
            </a:r>
          </a:p>
        </p:txBody>
      </p:sp>
    </p:spTree>
    <p:extLst>
      <p:ext uri="{BB962C8B-B14F-4D97-AF65-F5344CB8AC3E}">
        <p14:creationId xmlns:p14="http://schemas.microsoft.com/office/powerpoint/2010/main" val="12273081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28;p137">
            <a:extLst>
              <a:ext uri="{FF2B5EF4-FFF2-40B4-BE49-F238E27FC236}">
                <a16:creationId xmlns:a16="http://schemas.microsoft.com/office/drawing/2014/main" id="{596B6BC4-1FC8-4D49-9012-0A18B465FCF7}"/>
              </a:ext>
            </a:extLst>
          </p:cNvPr>
          <p:cNvSpPr/>
          <p:nvPr/>
        </p:nvSpPr>
        <p:spPr>
          <a:xfrm rot="-1404793">
            <a:off x="5087567" y="3449090"/>
            <a:ext cx="412934" cy="702671"/>
          </a:xfrm>
          <a:prstGeom prst="ellipse">
            <a:avLst/>
          </a:prstGeom>
          <a:noFill/>
          <a:ln w="635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cxnSp>
        <p:nvCxnSpPr>
          <p:cNvPr id="14" name="Google Shape;1129;p137">
            <a:extLst>
              <a:ext uri="{FF2B5EF4-FFF2-40B4-BE49-F238E27FC236}">
                <a16:creationId xmlns:a16="http://schemas.microsoft.com/office/drawing/2014/main" id="{84965317-18BB-4543-A56A-82259E2BB807}"/>
              </a:ext>
            </a:extLst>
          </p:cNvPr>
          <p:cNvCxnSpPr/>
          <p:nvPr/>
        </p:nvCxnSpPr>
        <p:spPr>
          <a:xfrm rot="10800000">
            <a:off x="2009177" y="4605462"/>
            <a:ext cx="4519074" cy="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cxnSp>
        <p:nvCxnSpPr>
          <p:cNvPr id="15" name="Google Shape;1130;p137">
            <a:extLst>
              <a:ext uri="{FF2B5EF4-FFF2-40B4-BE49-F238E27FC236}">
                <a16:creationId xmlns:a16="http://schemas.microsoft.com/office/drawing/2014/main" id="{1E422BA6-0A6E-4A42-AAE2-05ECC64DCA09}"/>
              </a:ext>
            </a:extLst>
          </p:cNvPr>
          <p:cNvCxnSpPr/>
          <p:nvPr/>
        </p:nvCxnSpPr>
        <p:spPr>
          <a:xfrm flipH="1">
            <a:off x="2179169" y="1303541"/>
            <a:ext cx="1" cy="338930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sp>
        <p:nvSpPr>
          <p:cNvPr id="16" name="Google Shape;1131;p137">
            <a:extLst>
              <a:ext uri="{FF2B5EF4-FFF2-40B4-BE49-F238E27FC236}">
                <a16:creationId xmlns:a16="http://schemas.microsoft.com/office/drawing/2014/main" id="{F06973BE-BAEA-F242-AA21-7D38EE2A9D0F}"/>
              </a:ext>
            </a:extLst>
          </p:cNvPr>
          <p:cNvSpPr/>
          <p:nvPr/>
        </p:nvSpPr>
        <p:spPr>
          <a:xfrm>
            <a:off x="5150493" y="3703588"/>
            <a:ext cx="271765" cy="18779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000000"/>
          </a:solidFill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7" name="Google Shape;1132;p137">
            <a:extLst>
              <a:ext uri="{FF2B5EF4-FFF2-40B4-BE49-F238E27FC236}">
                <a16:creationId xmlns:a16="http://schemas.microsoft.com/office/drawing/2014/main" id="{A04F4EAD-DA84-C94D-B755-CE3B4DBBFBC9}"/>
              </a:ext>
            </a:extLst>
          </p:cNvPr>
          <p:cNvSpPr txBox="1"/>
          <p:nvPr/>
        </p:nvSpPr>
        <p:spPr>
          <a:xfrm>
            <a:off x="2257547" y="1333606"/>
            <a:ext cx="4976711" cy="4688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hort Stack"/>
              <a:buNone/>
            </a:pPr>
            <a:r>
              <a:rPr lang="en" sz="1500" b="0" i="0" u="none" strike="noStrike" cap="none" dirty="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rPr>
              <a:t>a systematics free survey....</a:t>
            </a:r>
            <a:endParaRPr sz="9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hort Stack"/>
              <a:buNone/>
            </a:pPr>
            <a:r>
              <a:rPr lang="en" sz="1500" b="0" i="0" u="none" strike="noStrike" cap="none" dirty="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rPr>
              <a:t>bias free parameter estimates with statistical uncertainty</a:t>
            </a:r>
            <a:endParaRPr sz="9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1F98CC-6B6A-224B-9351-B1BD780E9194}"/>
              </a:ext>
            </a:extLst>
          </p:cNvPr>
          <p:cNvSpPr txBox="1"/>
          <p:nvPr/>
        </p:nvSpPr>
        <p:spPr>
          <a:xfrm>
            <a:off x="0" y="273081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Model Incompleteness</a:t>
            </a:r>
          </a:p>
        </p:txBody>
      </p:sp>
    </p:spTree>
    <p:extLst>
      <p:ext uri="{BB962C8B-B14F-4D97-AF65-F5344CB8AC3E}">
        <p14:creationId xmlns:p14="http://schemas.microsoft.com/office/powerpoint/2010/main" val="16493250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28;p137">
            <a:extLst>
              <a:ext uri="{FF2B5EF4-FFF2-40B4-BE49-F238E27FC236}">
                <a16:creationId xmlns:a16="http://schemas.microsoft.com/office/drawing/2014/main" id="{596B6BC4-1FC8-4D49-9012-0A18B465FCF7}"/>
              </a:ext>
            </a:extLst>
          </p:cNvPr>
          <p:cNvSpPr/>
          <p:nvPr/>
        </p:nvSpPr>
        <p:spPr>
          <a:xfrm rot="-1404793">
            <a:off x="5087567" y="3449090"/>
            <a:ext cx="412934" cy="702671"/>
          </a:xfrm>
          <a:prstGeom prst="ellipse">
            <a:avLst/>
          </a:prstGeom>
          <a:noFill/>
          <a:ln w="635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cxnSp>
        <p:nvCxnSpPr>
          <p:cNvPr id="14" name="Google Shape;1129;p137">
            <a:extLst>
              <a:ext uri="{FF2B5EF4-FFF2-40B4-BE49-F238E27FC236}">
                <a16:creationId xmlns:a16="http://schemas.microsoft.com/office/drawing/2014/main" id="{84965317-18BB-4543-A56A-82259E2BB807}"/>
              </a:ext>
            </a:extLst>
          </p:cNvPr>
          <p:cNvCxnSpPr/>
          <p:nvPr/>
        </p:nvCxnSpPr>
        <p:spPr>
          <a:xfrm rot="10800000">
            <a:off x="2009177" y="4605462"/>
            <a:ext cx="4519074" cy="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cxnSp>
        <p:nvCxnSpPr>
          <p:cNvPr id="15" name="Google Shape;1130;p137">
            <a:extLst>
              <a:ext uri="{FF2B5EF4-FFF2-40B4-BE49-F238E27FC236}">
                <a16:creationId xmlns:a16="http://schemas.microsoft.com/office/drawing/2014/main" id="{1E422BA6-0A6E-4A42-AAE2-05ECC64DCA09}"/>
              </a:ext>
            </a:extLst>
          </p:cNvPr>
          <p:cNvCxnSpPr/>
          <p:nvPr/>
        </p:nvCxnSpPr>
        <p:spPr>
          <a:xfrm flipH="1">
            <a:off x="2179169" y="1303541"/>
            <a:ext cx="1" cy="338930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sp>
        <p:nvSpPr>
          <p:cNvPr id="16" name="Google Shape;1131;p137">
            <a:extLst>
              <a:ext uri="{FF2B5EF4-FFF2-40B4-BE49-F238E27FC236}">
                <a16:creationId xmlns:a16="http://schemas.microsoft.com/office/drawing/2014/main" id="{F06973BE-BAEA-F242-AA21-7D38EE2A9D0F}"/>
              </a:ext>
            </a:extLst>
          </p:cNvPr>
          <p:cNvSpPr/>
          <p:nvPr/>
        </p:nvSpPr>
        <p:spPr>
          <a:xfrm>
            <a:off x="5150493" y="3703588"/>
            <a:ext cx="271765" cy="18779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000000"/>
          </a:solidFill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2" name="Google Shape;1139;p138">
            <a:extLst>
              <a:ext uri="{FF2B5EF4-FFF2-40B4-BE49-F238E27FC236}">
                <a16:creationId xmlns:a16="http://schemas.microsoft.com/office/drawing/2014/main" id="{D5960A67-1540-3840-ADA3-B47C4C62E227}"/>
              </a:ext>
            </a:extLst>
          </p:cNvPr>
          <p:cNvSpPr/>
          <p:nvPr/>
        </p:nvSpPr>
        <p:spPr>
          <a:xfrm rot="-1404793">
            <a:off x="5087567" y="3449090"/>
            <a:ext cx="412934" cy="702671"/>
          </a:xfrm>
          <a:prstGeom prst="ellipse">
            <a:avLst/>
          </a:prstGeom>
          <a:noFill/>
          <a:ln w="635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cxnSp>
        <p:nvCxnSpPr>
          <p:cNvPr id="18" name="Google Shape;1140;p138">
            <a:extLst>
              <a:ext uri="{FF2B5EF4-FFF2-40B4-BE49-F238E27FC236}">
                <a16:creationId xmlns:a16="http://schemas.microsoft.com/office/drawing/2014/main" id="{242DB239-53A5-D742-9B39-8DB93DAB7AB6}"/>
              </a:ext>
            </a:extLst>
          </p:cNvPr>
          <p:cNvCxnSpPr/>
          <p:nvPr/>
        </p:nvCxnSpPr>
        <p:spPr>
          <a:xfrm rot="10800000">
            <a:off x="2009177" y="4605462"/>
            <a:ext cx="4519074" cy="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cxnSp>
        <p:nvCxnSpPr>
          <p:cNvPr id="19" name="Google Shape;1141;p138">
            <a:extLst>
              <a:ext uri="{FF2B5EF4-FFF2-40B4-BE49-F238E27FC236}">
                <a16:creationId xmlns:a16="http://schemas.microsoft.com/office/drawing/2014/main" id="{457BA03D-757F-174A-88AA-1FF00E25F66E}"/>
              </a:ext>
            </a:extLst>
          </p:cNvPr>
          <p:cNvCxnSpPr/>
          <p:nvPr/>
        </p:nvCxnSpPr>
        <p:spPr>
          <a:xfrm flipH="1">
            <a:off x="2179169" y="1303541"/>
            <a:ext cx="1" cy="338930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sp>
        <p:nvSpPr>
          <p:cNvPr id="20" name="Google Shape;1142;p138">
            <a:extLst>
              <a:ext uri="{FF2B5EF4-FFF2-40B4-BE49-F238E27FC236}">
                <a16:creationId xmlns:a16="http://schemas.microsoft.com/office/drawing/2014/main" id="{D54D6F61-4662-D84C-AC16-1EF05C4E2D04}"/>
              </a:ext>
            </a:extLst>
          </p:cNvPr>
          <p:cNvSpPr/>
          <p:nvPr/>
        </p:nvSpPr>
        <p:spPr>
          <a:xfrm>
            <a:off x="5150493" y="3703588"/>
            <a:ext cx="271765" cy="18779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000000"/>
          </a:solidFill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21" name="Google Shape;1143;p138">
            <a:extLst>
              <a:ext uri="{FF2B5EF4-FFF2-40B4-BE49-F238E27FC236}">
                <a16:creationId xmlns:a16="http://schemas.microsoft.com/office/drawing/2014/main" id="{A3001009-6036-F94D-8A7F-E42026248D23}"/>
              </a:ext>
            </a:extLst>
          </p:cNvPr>
          <p:cNvSpPr/>
          <p:nvPr/>
        </p:nvSpPr>
        <p:spPr>
          <a:xfrm rot="-2507450">
            <a:off x="2960887" y="1812125"/>
            <a:ext cx="392626" cy="824406"/>
          </a:xfrm>
          <a:prstGeom prst="ellipse">
            <a:avLst/>
          </a:prstGeom>
          <a:noFill/>
          <a:ln w="63500" cap="flat" cmpd="sng">
            <a:solidFill>
              <a:srgbClr val="FF4013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22" name="Google Shape;1144;p138">
            <a:extLst>
              <a:ext uri="{FF2B5EF4-FFF2-40B4-BE49-F238E27FC236}">
                <a16:creationId xmlns:a16="http://schemas.microsoft.com/office/drawing/2014/main" id="{C804E0C8-6F75-DA4D-8DC0-A50DDBC29576}"/>
              </a:ext>
            </a:extLst>
          </p:cNvPr>
          <p:cNvSpPr txBox="1"/>
          <p:nvPr/>
        </p:nvSpPr>
        <p:spPr>
          <a:xfrm>
            <a:off x="3459196" y="1503536"/>
            <a:ext cx="3679160" cy="468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hort Stack"/>
              <a:buNone/>
            </a:pPr>
            <a:r>
              <a:rPr lang="en" sz="1500" b="0" i="0" u="none" strike="noStrike" cap="none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rPr>
              <a:t>ignored systematic effect in analysis:</a:t>
            </a:r>
            <a:endParaRPr sz="9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2400"/>
              </a:buClr>
              <a:buSzPts val="1500"/>
              <a:buFont typeface="Short Stack"/>
              <a:buNone/>
            </a:pPr>
            <a:r>
              <a:rPr lang="en" sz="1500" b="0" i="0" u="none" strike="noStrike" cap="none">
                <a:solidFill>
                  <a:srgbClr val="E32400"/>
                </a:solidFill>
                <a:latin typeface="Short Stack"/>
                <a:ea typeface="Short Stack"/>
                <a:cs typeface="Short Stack"/>
                <a:sym typeface="Short Stack"/>
              </a:rPr>
              <a:t>parameter bias</a:t>
            </a:r>
            <a:endParaRPr sz="900"/>
          </a:p>
        </p:txBody>
      </p:sp>
      <p:cxnSp>
        <p:nvCxnSpPr>
          <p:cNvPr id="23" name="Google Shape;1145;p138">
            <a:extLst>
              <a:ext uri="{FF2B5EF4-FFF2-40B4-BE49-F238E27FC236}">
                <a16:creationId xmlns:a16="http://schemas.microsoft.com/office/drawing/2014/main" id="{BE4066C8-06C0-E14C-BD51-603368AA2D61}"/>
              </a:ext>
            </a:extLst>
          </p:cNvPr>
          <p:cNvCxnSpPr/>
          <p:nvPr/>
        </p:nvCxnSpPr>
        <p:spPr>
          <a:xfrm>
            <a:off x="3134874" y="2186807"/>
            <a:ext cx="2151501" cy="1617240"/>
          </a:xfrm>
          <a:prstGeom prst="straightConnector1">
            <a:avLst/>
          </a:prstGeom>
          <a:noFill/>
          <a:ln w="50800" cap="flat" cmpd="sng">
            <a:solidFill>
              <a:srgbClr val="E32400"/>
            </a:solidFill>
            <a:prstDash val="dashDot"/>
            <a:miter lim="400000"/>
            <a:headEnd type="stealth" w="med" len="med"/>
            <a:tailEnd type="none" w="sm" len="sm"/>
          </a:ln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579F1D4-9733-6C49-A0C4-A2062E6F5F90}"/>
              </a:ext>
            </a:extLst>
          </p:cNvPr>
          <p:cNvSpPr txBox="1"/>
          <p:nvPr/>
        </p:nvSpPr>
        <p:spPr>
          <a:xfrm>
            <a:off x="2080332" y="5427562"/>
            <a:ext cx="2437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It’s research time!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3C8E35-036C-9D48-BF77-AF5289F43AA7}"/>
              </a:ext>
            </a:extLst>
          </p:cNvPr>
          <p:cNvSpPr txBox="1"/>
          <p:nvPr/>
        </p:nvSpPr>
        <p:spPr>
          <a:xfrm>
            <a:off x="0" y="273081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Model Incompleteness</a:t>
            </a:r>
          </a:p>
        </p:txBody>
      </p:sp>
    </p:spTree>
    <p:extLst>
      <p:ext uri="{BB962C8B-B14F-4D97-AF65-F5344CB8AC3E}">
        <p14:creationId xmlns:p14="http://schemas.microsoft.com/office/powerpoint/2010/main" val="42136462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C15829-5050-5341-9986-C98F18100CB2}"/>
              </a:ext>
            </a:extLst>
          </p:cNvPr>
          <p:cNvSpPr txBox="1"/>
          <p:nvPr/>
        </p:nvSpPr>
        <p:spPr>
          <a:xfrm>
            <a:off x="0" y="273081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Model Incompleteness</a:t>
            </a:r>
          </a:p>
        </p:txBody>
      </p:sp>
      <p:sp>
        <p:nvSpPr>
          <p:cNvPr id="17" name="Google Shape;1150;p139">
            <a:extLst>
              <a:ext uri="{FF2B5EF4-FFF2-40B4-BE49-F238E27FC236}">
                <a16:creationId xmlns:a16="http://schemas.microsoft.com/office/drawing/2014/main" id="{977F53D1-DCDA-5741-AC79-79E5F845B801}"/>
              </a:ext>
            </a:extLst>
          </p:cNvPr>
          <p:cNvSpPr/>
          <p:nvPr/>
        </p:nvSpPr>
        <p:spPr>
          <a:xfrm>
            <a:off x="1491258" y="1319361"/>
            <a:ext cx="6054328" cy="3489275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24" name="Google Shape;1152;p139">
            <a:extLst>
              <a:ext uri="{FF2B5EF4-FFF2-40B4-BE49-F238E27FC236}">
                <a16:creationId xmlns:a16="http://schemas.microsoft.com/office/drawing/2014/main" id="{D67C46FD-C121-EB45-8C12-A8ABAF9DE469}"/>
              </a:ext>
            </a:extLst>
          </p:cNvPr>
          <p:cNvSpPr/>
          <p:nvPr/>
        </p:nvSpPr>
        <p:spPr>
          <a:xfrm rot="-1404793">
            <a:off x="5087567" y="3449090"/>
            <a:ext cx="412934" cy="702671"/>
          </a:xfrm>
          <a:prstGeom prst="ellipse">
            <a:avLst/>
          </a:prstGeom>
          <a:noFill/>
          <a:ln w="635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cxnSp>
        <p:nvCxnSpPr>
          <p:cNvPr id="25" name="Google Shape;1153;p139">
            <a:extLst>
              <a:ext uri="{FF2B5EF4-FFF2-40B4-BE49-F238E27FC236}">
                <a16:creationId xmlns:a16="http://schemas.microsoft.com/office/drawing/2014/main" id="{EED2723D-76F7-6B4F-941C-568229BB60B9}"/>
              </a:ext>
            </a:extLst>
          </p:cNvPr>
          <p:cNvCxnSpPr/>
          <p:nvPr/>
        </p:nvCxnSpPr>
        <p:spPr>
          <a:xfrm rot="10800000">
            <a:off x="2009177" y="4605462"/>
            <a:ext cx="4519074" cy="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cxnSp>
        <p:nvCxnSpPr>
          <p:cNvPr id="26" name="Google Shape;1154;p139">
            <a:extLst>
              <a:ext uri="{FF2B5EF4-FFF2-40B4-BE49-F238E27FC236}">
                <a16:creationId xmlns:a16="http://schemas.microsoft.com/office/drawing/2014/main" id="{D89A090E-6D3C-B649-A3CF-E3DA2DC72297}"/>
              </a:ext>
            </a:extLst>
          </p:cNvPr>
          <p:cNvCxnSpPr/>
          <p:nvPr/>
        </p:nvCxnSpPr>
        <p:spPr>
          <a:xfrm flipH="1">
            <a:off x="2179169" y="1303541"/>
            <a:ext cx="1" cy="338930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sp>
        <p:nvSpPr>
          <p:cNvPr id="27" name="Google Shape;1155;p139">
            <a:extLst>
              <a:ext uri="{FF2B5EF4-FFF2-40B4-BE49-F238E27FC236}">
                <a16:creationId xmlns:a16="http://schemas.microsoft.com/office/drawing/2014/main" id="{06FEB210-AF0D-3946-96C1-41B6D5C9CBAD}"/>
              </a:ext>
            </a:extLst>
          </p:cNvPr>
          <p:cNvSpPr/>
          <p:nvPr/>
        </p:nvSpPr>
        <p:spPr>
          <a:xfrm>
            <a:off x="5150493" y="3703588"/>
            <a:ext cx="271765" cy="18779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000000"/>
          </a:solidFill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28" name="Google Shape;1156;p139">
            <a:extLst>
              <a:ext uri="{FF2B5EF4-FFF2-40B4-BE49-F238E27FC236}">
                <a16:creationId xmlns:a16="http://schemas.microsoft.com/office/drawing/2014/main" id="{33012873-C2FA-E74E-B98E-DFD4EBB8C22A}"/>
              </a:ext>
            </a:extLst>
          </p:cNvPr>
          <p:cNvSpPr/>
          <p:nvPr/>
        </p:nvSpPr>
        <p:spPr>
          <a:xfrm rot="-2507450">
            <a:off x="2960887" y="1812125"/>
            <a:ext cx="392626" cy="824406"/>
          </a:xfrm>
          <a:prstGeom prst="ellipse">
            <a:avLst/>
          </a:prstGeom>
          <a:noFill/>
          <a:ln w="63500" cap="flat" cmpd="sng">
            <a:solidFill>
              <a:srgbClr val="FF4013">
                <a:alpha val="4000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29" name="Google Shape;1157;p139">
            <a:extLst>
              <a:ext uri="{FF2B5EF4-FFF2-40B4-BE49-F238E27FC236}">
                <a16:creationId xmlns:a16="http://schemas.microsoft.com/office/drawing/2014/main" id="{68F0BA27-4E32-9C46-9DA9-CFF3582E3E25}"/>
              </a:ext>
            </a:extLst>
          </p:cNvPr>
          <p:cNvSpPr/>
          <p:nvPr/>
        </p:nvSpPr>
        <p:spPr>
          <a:xfrm rot="-1404793">
            <a:off x="4849663" y="3072537"/>
            <a:ext cx="842721" cy="1434022"/>
          </a:xfrm>
          <a:prstGeom prst="ellipse">
            <a:avLst/>
          </a:prstGeom>
          <a:noFill/>
          <a:ln w="63500" cap="flat" cmpd="sng">
            <a:solidFill>
              <a:srgbClr val="0061FF"/>
            </a:solidFill>
            <a:prstDash val="dashDot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30" name="Google Shape;1158;p139">
            <a:extLst>
              <a:ext uri="{FF2B5EF4-FFF2-40B4-BE49-F238E27FC236}">
                <a16:creationId xmlns:a16="http://schemas.microsoft.com/office/drawing/2014/main" id="{0EBDC074-82A0-444D-9E0C-DBE84114111C}"/>
              </a:ext>
            </a:extLst>
          </p:cNvPr>
          <p:cNvSpPr txBox="1"/>
          <p:nvPr/>
        </p:nvSpPr>
        <p:spPr>
          <a:xfrm>
            <a:off x="2090865" y="1456655"/>
            <a:ext cx="5451441" cy="468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hort Stack"/>
              <a:buNone/>
            </a:pPr>
            <a:r>
              <a:rPr lang="en" sz="1500" b="0" i="0" u="none" strike="noStrike" cap="none" dirty="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rPr>
              <a:t>marginalize systematic effect, correct parameterization</a:t>
            </a:r>
            <a:endParaRPr sz="9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1FF"/>
              </a:buClr>
              <a:buSzPts val="1500"/>
              <a:buFont typeface="Short Stack"/>
              <a:buNone/>
            </a:pPr>
            <a:r>
              <a:rPr lang="en" sz="1500" b="0" i="0" u="none" strike="noStrike" cap="none" dirty="0">
                <a:solidFill>
                  <a:srgbClr val="0061FF"/>
                </a:solidFill>
                <a:latin typeface="Short Stack"/>
                <a:ea typeface="Short Stack"/>
                <a:cs typeface="Short Stack"/>
                <a:sym typeface="Short Stack"/>
              </a:rPr>
              <a:t>remove parameter bias, increase uncertainty</a:t>
            </a:r>
            <a:endParaRPr sz="900" dirty="0"/>
          </a:p>
        </p:txBody>
      </p:sp>
      <p:cxnSp>
        <p:nvCxnSpPr>
          <p:cNvPr id="31" name="Google Shape;1159;p139">
            <a:extLst>
              <a:ext uri="{FF2B5EF4-FFF2-40B4-BE49-F238E27FC236}">
                <a16:creationId xmlns:a16="http://schemas.microsoft.com/office/drawing/2014/main" id="{0500EEDC-DEF7-0D4D-9654-D6144FE26A41}"/>
              </a:ext>
            </a:extLst>
          </p:cNvPr>
          <p:cNvCxnSpPr/>
          <p:nvPr/>
        </p:nvCxnSpPr>
        <p:spPr>
          <a:xfrm>
            <a:off x="4125516" y="2236887"/>
            <a:ext cx="892969" cy="669727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miter lim="400000"/>
            <a:headEnd type="stealth" w="med" len="med"/>
            <a:tailEnd type="stealth" w="med" len="med"/>
          </a:ln>
        </p:spPr>
      </p:cxnSp>
      <p:cxnSp>
        <p:nvCxnSpPr>
          <p:cNvPr id="32" name="Google Shape;1160;p139">
            <a:extLst>
              <a:ext uri="{FF2B5EF4-FFF2-40B4-BE49-F238E27FC236}">
                <a16:creationId xmlns:a16="http://schemas.microsoft.com/office/drawing/2014/main" id="{F76665C5-B869-C04F-A5A2-512B65862BC2}"/>
              </a:ext>
            </a:extLst>
          </p:cNvPr>
          <p:cNvCxnSpPr/>
          <p:nvPr/>
        </p:nvCxnSpPr>
        <p:spPr>
          <a:xfrm>
            <a:off x="4788175" y="3238313"/>
            <a:ext cx="301747" cy="311238"/>
          </a:xfrm>
          <a:prstGeom prst="straightConnector1">
            <a:avLst/>
          </a:prstGeom>
          <a:noFill/>
          <a:ln w="38100" cap="flat" cmpd="sng">
            <a:solidFill>
              <a:srgbClr val="0061FF"/>
            </a:solidFill>
            <a:prstDash val="solid"/>
            <a:miter lim="400000"/>
            <a:headEnd type="stealth" w="med" len="med"/>
            <a:tailEnd type="stealth" w="med" len="med"/>
          </a:ln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429D475-A3E5-BB46-899A-F6DF88705D7F}"/>
              </a:ext>
            </a:extLst>
          </p:cNvPr>
          <p:cNvSpPr txBox="1"/>
          <p:nvPr/>
        </p:nvSpPr>
        <p:spPr>
          <a:xfrm>
            <a:off x="2080332" y="5427562"/>
            <a:ext cx="2437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It’s research time!</a:t>
            </a:r>
          </a:p>
        </p:txBody>
      </p:sp>
    </p:spTree>
    <p:extLst>
      <p:ext uri="{BB962C8B-B14F-4D97-AF65-F5344CB8AC3E}">
        <p14:creationId xmlns:p14="http://schemas.microsoft.com/office/powerpoint/2010/main" val="13971327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C15829-5050-5341-9986-C98F18100CB2}"/>
              </a:ext>
            </a:extLst>
          </p:cNvPr>
          <p:cNvSpPr txBox="1"/>
          <p:nvPr/>
        </p:nvSpPr>
        <p:spPr>
          <a:xfrm>
            <a:off x="0" y="273081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Model Incompleteness</a:t>
            </a:r>
          </a:p>
        </p:txBody>
      </p:sp>
      <p:sp>
        <p:nvSpPr>
          <p:cNvPr id="13" name="Google Shape;1165;p140">
            <a:extLst>
              <a:ext uri="{FF2B5EF4-FFF2-40B4-BE49-F238E27FC236}">
                <a16:creationId xmlns:a16="http://schemas.microsoft.com/office/drawing/2014/main" id="{851AA979-1365-1E46-B847-1CC383644900}"/>
              </a:ext>
            </a:extLst>
          </p:cNvPr>
          <p:cNvSpPr/>
          <p:nvPr/>
        </p:nvSpPr>
        <p:spPr>
          <a:xfrm>
            <a:off x="1491258" y="1319361"/>
            <a:ext cx="6054328" cy="3489275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4" name="Google Shape;1167;p140">
            <a:extLst>
              <a:ext uri="{FF2B5EF4-FFF2-40B4-BE49-F238E27FC236}">
                <a16:creationId xmlns:a16="http://schemas.microsoft.com/office/drawing/2014/main" id="{B2D48805-5FF5-3E4F-90D7-83BCF77EF18B}"/>
              </a:ext>
            </a:extLst>
          </p:cNvPr>
          <p:cNvSpPr/>
          <p:nvPr/>
        </p:nvSpPr>
        <p:spPr>
          <a:xfrm rot="-1404793">
            <a:off x="5087567" y="3449090"/>
            <a:ext cx="412934" cy="702671"/>
          </a:xfrm>
          <a:prstGeom prst="ellipse">
            <a:avLst/>
          </a:prstGeom>
          <a:noFill/>
          <a:ln w="635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cxnSp>
        <p:nvCxnSpPr>
          <p:cNvPr id="15" name="Google Shape;1168;p140">
            <a:extLst>
              <a:ext uri="{FF2B5EF4-FFF2-40B4-BE49-F238E27FC236}">
                <a16:creationId xmlns:a16="http://schemas.microsoft.com/office/drawing/2014/main" id="{912F5834-B4DB-3849-85F1-1F3006B06FAA}"/>
              </a:ext>
            </a:extLst>
          </p:cNvPr>
          <p:cNvCxnSpPr/>
          <p:nvPr/>
        </p:nvCxnSpPr>
        <p:spPr>
          <a:xfrm rot="10800000">
            <a:off x="2009177" y="4605462"/>
            <a:ext cx="4519074" cy="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cxnSp>
        <p:nvCxnSpPr>
          <p:cNvPr id="16" name="Google Shape;1169;p140">
            <a:extLst>
              <a:ext uri="{FF2B5EF4-FFF2-40B4-BE49-F238E27FC236}">
                <a16:creationId xmlns:a16="http://schemas.microsoft.com/office/drawing/2014/main" id="{D629C47B-244A-EC40-8459-9089034B2C15}"/>
              </a:ext>
            </a:extLst>
          </p:cNvPr>
          <p:cNvCxnSpPr/>
          <p:nvPr/>
        </p:nvCxnSpPr>
        <p:spPr>
          <a:xfrm flipH="1">
            <a:off x="2179169" y="1303541"/>
            <a:ext cx="1" cy="338930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sp>
        <p:nvSpPr>
          <p:cNvPr id="18" name="Google Shape;1170;p140">
            <a:extLst>
              <a:ext uri="{FF2B5EF4-FFF2-40B4-BE49-F238E27FC236}">
                <a16:creationId xmlns:a16="http://schemas.microsoft.com/office/drawing/2014/main" id="{D5271F9B-B314-F24F-A404-51301F9CECE1}"/>
              </a:ext>
            </a:extLst>
          </p:cNvPr>
          <p:cNvSpPr/>
          <p:nvPr/>
        </p:nvSpPr>
        <p:spPr>
          <a:xfrm>
            <a:off x="5150493" y="3703588"/>
            <a:ext cx="271765" cy="18779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000000"/>
          </a:solidFill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9" name="Google Shape;1171;p140">
            <a:extLst>
              <a:ext uri="{FF2B5EF4-FFF2-40B4-BE49-F238E27FC236}">
                <a16:creationId xmlns:a16="http://schemas.microsoft.com/office/drawing/2014/main" id="{CEFDB878-7A5D-9C4A-ADA5-C8A6DA1FDF56}"/>
              </a:ext>
            </a:extLst>
          </p:cNvPr>
          <p:cNvSpPr/>
          <p:nvPr/>
        </p:nvSpPr>
        <p:spPr>
          <a:xfrm rot="-2507450">
            <a:off x="2960887" y="1812125"/>
            <a:ext cx="392626" cy="824406"/>
          </a:xfrm>
          <a:prstGeom prst="ellipse">
            <a:avLst/>
          </a:prstGeom>
          <a:noFill/>
          <a:ln w="63500" cap="flat" cmpd="sng">
            <a:solidFill>
              <a:srgbClr val="FF4013">
                <a:alpha val="4000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20" name="Google Shape;1172;p140">
            <a:extLst>
              <a:ext uri="{FF2B5EF4-FFF2-40B4-BE49-F238E27FC236}">
                <a16:creationId xmlns:a16="http://schemas.microsoft.com/office/drawing/2014/main" id="{CD51229D-56D8-E545-AD3F-6035E2ECB578}"/>
              </a:ext>
            </a:extLst>
          </p:cNvPr>
          <p:cNvSpPr/>
          <p:nvPr/>
        </p:nvSpPr>
        <p:spPr>
          <a:xfrm rot="-1404793">
            <a:off x="4849663" y="3072537"/>
            <a:ext cx="842721" cy="1434022"/>
          </a:xfrm>
          <a:prstGeom prst="ellipse">
            <a:avLst/>
          </a:prstGeom>
          <a:noFill/>
          <a:ln w="63500" cap="flat" cmpd="sng">
            <a:solidFill>
              <a:srgbClr val="0061FF"/>
            </a:solidFill>
            <a:prstDash val="dashDot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21" name="Google Shape;1173;p140">
            <a:extLst>
              <a:ext uri="{FF2B5EF4-FFF2-40B4-BE49-F238E27FC236}">
                <a16:creationId xmlns:a16="http://schemas.microsoft.com/office/drawing/2014/main" id="{500DE8EF-AB9B-8546-8CB9-7D9454E57F54}"/>
              </a:ext>
            </a:extLst>
          </p:cNvPr>
          <p:cNvSpPr txBox="1"/>
          <p:nvPr/>
        </p:nvSpPr>
        <p:spPr>
          <a:xfrm>
            <a:off x="2055146" y="1456655"/>
            <a:ext cx="5451441" cy="468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hort Stack"/>
              <a:buNone/>
            </a:pPr>
            <a:r>
              <a:rPr lang="en" sz="1500" b="0" i="0" u="none" strike="noStrike" cap="none" dirty="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rPr>
              <a:t>marginalize systematic effect, correct parameterization</a:t>
            </a:r>
            <a:endParaRPr sz="9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1FF"/>
              </a:buClr>
              <a:buSzPts val="1500"/>
              <a:buFont typeface="Short Stack"/>
              <a:buNone/>
            </a:pPr>
            <a:r>
              <a:rPr lang="en" sz="1500" b="0" i="0" u="none" strike="noStrike" cap="none" dirty="0">
                <a:solidFill>
                  <a:srgbClr val="0061FF"/>
                </a:solidFill>
                <a:latin typeface="Short Stack"/>
                <a:ea typeface="Short Stack"/>
                <a:cs typeface="Short Stack"/>
                <a:sym typeface="Short Stack"/>
              </a:rPr>
              <a:t>remove parameter bias, increase uncertainty</a:t>
            </a:r>
            <a:endParaRPr sz="900" dirty="0"/>
          </a:p>
        </p:txBody>
      </p:sp>
      <p:cxnSp>
        <p:nvCxnSpPr>
          <p:cNvPr id="22" name="Google Shape;1174;p140">
            <a:extLst>
              <a:ext uri="{FF2B5EF4-FFF2-40B4-BE49-F238E27FC236}">
                <a16:creationId xmlns:a16="http://schemas.microsoft.com/office/drawing/2014/main" id="{9EE4E7CD-DEF7-364C-B31C-E696B244DAF3}"/>
              </a:ext>
            </a:extLst>
          </p:cNvPr>
          <p:cNvCxnSpPr/>
          <p:nvPr/>
        </p:nvCxnSpPr>
        <p:spPr>
          <a:xfrm>
            <a:off x="4125516" y="2236887"/>
            <a:ext cx="892969" cy="669727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miter lim="400000"/>
            <a:headEnd type="stealth" w="med" len="med"/>
            <a:tailEnd type="stealth" w="med" len="med"/>
          </a:ln>
        </p:spPr>
      </p:cxnSp>
      <p:cxnSp>
        <p:nvCxnSpPr>
          <p:cNvPr id="23" name="Google Shape;1175;p140">
            <a:extLst>
              <a:ext uri="{FF2B5EF4-FFF2-40B4-BE49-F238E27FC236}">
                <a16:creationId xmlns:a16="http://schemas.microsoft.com/office/drawing/2014/main" id="{4E828E86-63EE-3A49-A461-A379A6555242}"/>
              </a:ext>
            </a:extLst>
          </p:cNvPr>
          <p:cNvCxnSpPr/>
          <p:nvPr/>
        </p:nvCxnSpPr>
        <p:spPr>
          <a:xfrm>
            <a:off x="4788175" y="3238313"/>
            <a:ext cx="181150" cy="173691"/>
          </a:xfrm>
          <a:prstGeom prst="straightConnector1">
            <a:avLst/>
          </a:prstGeom>
          <a:noFill/>
          <a:ln w="38100" cap="flat" cmpd="sng">
            <a:solidFill>
              <a:srgbClr val="0061FF"/>
            </a:solidFill>
            <a:prstDash val="solid"/>
            <a:miter lim="400000"/>
            <a:headEnd type="stealth" w="med" len="med"/>
            <a:tailEnd type="stealth" w="med" len="med"/>
          </a:ln>
        </p:spPr>
      </p:cxnSp>
      <p:sp>
        <p:nvSpPr>
          <p:cNvPr id="33" name="Google Shape;1176;p140">
            <a:extLst>
              <a:ext uri="{FF2B5EF4-FFF2-40B4-BE49-F238E27FC236}">
                <a16:creationId xmlns:a16="http://schemas.microsoft.com/office/drawing/2014/main" id="{76E776CA-89C9-954D-8BCA-95DFBFFBE7CB}"/>
              </a:ext>
            </a:extLst>
          </p:cNvPr>
          <p:cNvSpPr/>
          <p:nvPr/>
        </p:nvSpPr>
        <p:spPr>
          <a:xfrm rot="-1404794">
            <a:off x="4996750" y="3294669"/>
            <a:ext cx="589905" cy="1003815"/>
          </a:xfrm>
          <a:prstGeom prst="ellipse">
            <a:avLst/>
          </a:prstGeom>
          <a:noFill/>
          <a:ln w="63500" cap="flat" cmpd="sng">
            <a:solidFill>
              <a:srgbClr val="0061FF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34" name="Google Shape;1177;p140">
            <a:extLst>
              <a:ext uri="{FF2B5EF4-FFF2-40B4-BE49-F238E27FC236}">
                <a16:creationId xmlns:a16="http://schemas.microsoft.com/office/drawing/2014/main" id="{681E6BA1-F26D-9A4E-9B7D-96187DB81599}"/>
              </a:ext>
            </a:extLst>
          </p:cNvPr>
          <p:cNvSpPr txBox="1"/>
          <p:nvPr/>
        </p:nvSpPr>
        <p:spPr>
          <a:xfrm>
            <a:off x="2194859" y="3358679"/>
            <a:ext cx="2135874" cy="468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hort Stack"/>
              <a:buNone/>
            </a:pPr>
            <a:r>
              <a:rPr lang="en" sz="1500" b="0" i="0" u="none" strike="noStrike" cap="none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rPr>
              <a:t>improve priors on</a:t>
            </a:r>
            <a:endParaRPr sz="9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hort Stack"/>
              <a:buNone/>
            </a:pPr>
            <a:r>
              <a:rPr lang="en" sz="1500" b="0" i="0" u="none" strike="noStrike" cap="none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rPr>
              <a:t> nuisance parameters</a:t>
            </a:r>
            <a:endParaRPr sz="900"/>
          </a:p>
        </p:txBody>
      </p:sp>
      <p:cxnSp>
        <p:nvCxnSpPr>
          <p:cNvPr id="35" name="Google Shape;1178;p140">
            <a:extLst>
              <a:ext uri="{FF2B5EF4-FFF2-40B4-BE49-F238E27FC236}">
                <a16:creationId xmlns:a16="http://schemas.microsoft.com/office/drawing/2014/main" id="{C2A11DB5-0F78-8441-B78E-08A913BB9A2B}"/>
              </a:ext>
            </a:extLst>
          </p:cNvPr>
          <p:cNvCxnSpPr/>
          <p:nvPr/>
        </p:nvCxnSpPr>
        <p:spPr>
          <a:xfrm flipH="1">
            <a:off x="4218446" y="3362027"/>
            <a:ext cx="594656" cy="105852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4053937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C15829-5050-5341-9986-C98F18100CB2}"/>
              </a:ext>
            </a:extLst>
          </p:cNvPr>
          <p:cNvSpPr txBox="1"/>
          <p:nvPr/>
        </p:nvSpPr>
        <p:spPr>
          <a:xfrm>
            <a:off x="0" y="273081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Model Incompleteness + Misspecification</a:t>
            </a:r>
          </a:p>
        </p:txBody>
      </p:sp>
      <p:sp>
        <p:nvSpPr>
          <p:cNvPr id="17" name="Google Shape;1183;p141">
            <a:extLst>
              <a:ext uri="{FF2B5EF4-FFF2-40B4-BE49-F238E27FC236}">
                <a16:creationId xmlns:a16="http://schemas.microsoft.com/office/drawing/2014/main" id="{086440BC-5CD1-F743-80EA-D9237AB5A397}"/>
              </a:ext>
            </a:extLst>
          </p:cNvPr>
          <p:cNvSpPr/>
          <p:nvPr/>
        </p:nvSpPr>
        <p:spPr>
          <a:xfrm>
            <a:off x="1491258" y="1319361"/>
            <a:ext cx="6054328" cy="3489275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24" name="Google Shape;1185;p141">
            <a:extLst>
              <a:ext uri="{FF2B5EF4-FFF2-40B4-BE49-F238E27FC236}">
                <a16:creationId xmlns:a16="http://schemas.microsoft.com/office/drawing/2014/main" id="{E4E3B445-8CC4-394C-93FA-908FAA9961C6}"/>
              </a:ext>
            </a:extLst>
          </p:cNvPr>
          <p:cNvSpPr/>
          <p:nvPr/>
        </p:nvSpPr>
        <p:spPr>
          <a:xfrm rot="-1404793">
            <a:off x="5087567" y="3449090"/>
            <a:ext cx="412934" cy="702671"/>
          </a:xfrm>
          <a:prstGeom prst="ellipse">
            <a:avLst/>
          </a:prstGeom>
          <a:noFill/>
          <a:ln w="63500" cap="flat" cmpd="sng">
            <a:solidFill>
              <a:srgbClr val="000000">
                <a:alpha val="4000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cxnSp>
        <p:nvCxnSpPr>
          <p:cNvPr id="25" name="Google Shape;1186;p141">
            <a:extLst>
              <a:ext uri="{FF2B5EF4-FFF2-40B4-BE49-F238E27FC236}">
                <a16:creationId xmlns:a16="http://schemas.microsoft.com/office/drawing/2014/main" id="{E3915070-4C3B-3549-954A-3250AB7D3B60}"/>
              </a:ext>
            </a:extLst>
          </p:cNvPr>
          <p:cNvCxnSpPr/>
          <p:nvPr/>
        </p:nvCxnSpPr>
        <p:spPr>
          <a:xfrm rot="10800000">
            <a:off x="2009177" y="4605462"/>
            <a:ext cx="4519074" cy="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cxnSp>
        <p:nvCxnSpPr>
          <p:cNvPr id="26" name="Google Shape;1187;p141">
            <a:extLst>
              <a:ext uri="{FF2B5EF4-FFF2-40B4-BE49-F238E27FC236}">
                <a16:creationId xmlns:a16="http://schemas.microsoft.com/office/drawing/2014/main" id="{DA1647C6-B2D9-714B-8890-41BF0AE8A49B}"/>
              </a:ext>
            </a:extLst>
          </p:cNvPr>
          <p:cNvCxnSpPr/>
          <p:nvPr/>
        </p:nvCxnSpPr>
        <p:spPr>
          <a:xfrm flipH="1">
            <a:off x="2179169" y="1303541"/>
            <a:ext cx="1" cy="338930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400000"/>
            <a:headEnd type="stealth" w="med" len="med"/>
            <a:tailEnd type="none" w="sm" len="sm"/>
          </a:ln>
        </p:spPr>
      </p:cxnSp>
      <p:sp>
        <p:nvSpPr>
          <p:cNvPr id="27" name="Google Shape;1188;p141">
            <a:extLst>
              <a:ext uri="{FF2B5EF4-FFF2-40B4-BE49-F238E27FC236}">
                <a16:creationId xmlns:a16="http://schemas.microsoft.com/office/drawing/2014/main" id="{67E128BE-6DE3-5540-974E-7F10A39543D2}"/>
              </a:ext>
            </a:extLst>
          </p:cNvPr>
          <p:cNvSpPr/>
          <p:nvPr/>
        </p:nvSpPr>
        <p:spPr>
          <a:xfrm>
            <a:off x="5150493" y="3703588"/>
            <a:ext cx="271765" cy="18779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000000"/>
          </a:solidFill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28" name="Google Shape;1189;p141">
            <a:extLst>
              <a:ext uri="{FF2B5EF4-FFF2-40B4-BE49-F238E27FC236}">
                <a16:creationId xmlns:a16="http://schemas.microsoft.com/office/drawing/2014/main" id="{0698C489-750E-4F4F-AC20-5AB0CE484BDD}"/>
              </a:ext>
            </a:extLst>
          </p:cNvPr>
          <p:cNvSpPr/>
          <p:nvPr/>
        </p:nvSpPr>
        <p:spPr>
          <a:xfrm rot="-2507450">
            <a:off x="2960887" y="1812125"/>
            <a:ext cx="392626" cy="824406"/>
          </a:xfrm>
          <a:prstGeom prst="ellipse">
            <a:avLst/>
          </a:prstGeom>
          <a:noFill/>
          <a:ln w="63500" cap="flat" cmpd="sng">
            <a:solidFill>
              <a:srgbClr val="FF4013">
                <a:alpha val="40000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29" name="Google Shape;1190;p141">
            <a:extLst>
              <a:ext uri="{FF2B5EF4-FFF2-40B4-BE49-F238E27FC236}">
                <a16:creationId xmlns:a16="http://schemas.microsoft.com/office/drawing/2014/main" id="{3F525E48-2B23-344B-8231-2BF71F3D3955}"/>
              </a:ext>
            </a:extLst>
          </p:cNvPr>
          <p:cNvSpPr/>
          <p:nvPr/>
        </p:nvSpPr>
        <p:spPr>
          <a:xfrm rot="-1404794">
            <a:off x="4996750" y="3294669"/>
            <a:ext cx="589905" cy="1003815"/>
          </a:xfrm>
          <a:prstGeom prst="ellipse">
            <a:avLst/>
          </a:prstGeom>
          <a:noFill/>
          <a:ln w="63500" cap="flat" cmpd="sng">
            <a:solidFill>
              <a:srgbClr val="0061FF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pic>
        <p:nvPicPr>
          <p:cNvPr id="30" name="Google Shape;1191;p141" descr="Oval Oval">
            <a:extLst>
              <a:ext uri="{FF2B5EF4-FFF2-40B4-BE49-F238E27FC236}">
                <a16:creationId xmlns:a16="http://schemas.microsoft.com/office/drawing/2014/main" id="{59451F40-C80E-1146-9303-2133098B7DB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2760000">
            <a:off x="4665809" y="3037051"/>
            <a:ext cx="569268" cy="1044774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192;p141">
            <a:extLst>
              <a:ext uri="{FF2B5EF4-FFF2-40B4-BE49-F238E27FC236}">
                <a16:creationId xmlns:a16="http://schemas.microsoft.com/office/drawing/2014/main" id="{6A3F3692-B62E-E945-A661-D1AB99A49767}"/>
              </a:ext>
            </a:extLst>
          </p:cNvPr>
          <p:cNvSpPr txBox="1"/>
          <p:nvPr/>
        </p:nvSpPr>
        <p:spPr>
          <a:xfrm>
            <a:off x="1824211" y="1456655"/>
            <a:ext cx="5681147" cy="468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hort Stack"/>
              <a:buNone/>
            </a:pPr>
            <a:r>
              <a:rPr lang="en" sz="1500" b="0" i="0" u="none" strike="noStrike" cap="none" dirty="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rPr>
              <a:t>marginalize systematic effect, </a:t>
            </a:r>
            <a:r>
              <a:rPr lang="en" sz="1500" b="0" i="0" u="sng" strike="noStrike" cap="none" dirty="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rPr>
              <a:t>imperfect</a:t>
            </a:r>
            <a:r>
              <a:rPr lang="en" sz="1500" b="0" i="0" u="none" strike="noStrike" cap="none" dirty="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rPr>
              <a:t> parameterization</a:t>
            </a:r>
            <a:endParaRPr sz="9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22B3"/>
              </a:buClr>
              <a:buSzPts val="1500"/>
              <a:buFont typeface="Short Stack"/>
              <a:buNone/>
            </a:pPr>
            <a:r>
              <a:rPr lang="en" sz="1500" b="0" i="0" u="none" strike="noStrike" cap="none" dirty="0">
                <a:solidFill>
                  <a:srgbClr val="4D22B3"/>
                </a:solidFill>
                <a:latin typeface="Short Stack"/>
                <a:ea typeface="Short Stack"/>
                <a:cs typeface="Short Stack"/>
                <a:sym typeface="Short Stack"/>
              </a:rPr>
              <a:t>residual parameter bias, increased uncertainty</a:t>
            </a:r>
            <a:endParaRPr sz="9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85E34C-D280-B142-9F44-A80C3FB111A4}"/>
              </a:ext>
            </a:extLst>
          </p:cNvPr>
          <p:cNvSpPr txBox="1"/>
          <p:nvPr/>
        </p:nvSpPr>
        <p:spPr>
          <a:xfrm>
            <a:off x="2080332" y="5427562"/>
            <a:ext cx="66623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It’s research time!</a:t>
            </a:r>
          </a:p>
          <a:p>
            <a:r>
              <a:rPr lang="en-US" sz="2400" dirty="0"/>
              <a:t>We need more research…</a:t>
            </a:r>
          </a:p>
          <a:p>
            <a:r>
              <a:rPr lang="en-US" sz="2400" dirty="0"/>
              <a:t>And in the end, we may throw out some data points</a:t>
            </a:r>
          </a:p>
        </p:txBody>
      </p:sp>
    </p:spTree>
    <p:extLst>
      <p:ext uri="{BB962C8B-B14F-4D97-AF65-F5344CB8AC3E}">
        <p14:creationId xmlns:p14="http://schemas.microsoft.com/office/powerpoint/2010/main" val="22321506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C15829-5050-5341-9986-C98F18100CB2}"/>
              </a:ext>
            </a:extLst>
          </p:cNvPr>
          <p:cNvSpPr txBox="1"/>
          <p:nvPr/>
        </p:nvSpPr>
        <p:spPr>
          <a:xfrm>
            <a:off x="0" y="273081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Scale Cuts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69A144-D516-4B4B-B730-9E9C6DA08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623" y="919412"/>
            <a:ext cx="4913293" cy="593858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B8EEC8-A0F3-3B42-83F4-19D76AC1A714}"/>
              </a:ext>
            </a:extLst>
          </p:cNvPr>
          <p:cNvSpPr/>
          <p:nvPr/>
        </p:nvSpPr>
        <p:spPr>
          <a:xfrm>
            <a:off x="251373" y="2151727"/>
            <a:ext cx="37513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latin typeface="Avenir Book" panose="02000503020000020003" pitchFamily="2" charset="0"/>
              </a:rPr>
              <a:t>k</a:t>
            </a:r>
            <a:r>
              <a:rPr lang="en-US" sz="2000" baseline="-25000" dirty="0" err="1">
                <a:latin typeface="Avenir Book" panose="02000503020000020003" pitchFamily="2" charset="0"/>
              </a:rPr>
              <a:t>max</a:t>
            </a:r>
            <a:r>
              <a:rPr lang="en-US" sz="2000" dirty="0">
                <a:latin typeface="Avenir Book" panose="02000503020000020003" pitchFamily="2" charset="0"/>
              </a:rPr>
              <a:t> largely determined by non-linear (bias, RSD) modeling accuracy</a:t>
            </a:r>
          </a:p>
          <a:p>
            <a:endParaRPr lang="en-US" sz="2000" dirty="0">
              <a:latin typeface="Avenir Book" panose="02000503020000020003" pitchFamily="2" charset="0"/>
            </a:endParaRPr>
          </a:p>
          <a:p>
            <a:r>
              <a:rPr lang="en-US" sz="2000" dirty="0">
                <a:latin typeface="Avenir Book" panose="02000503020000020003" pitchFamily="2" charset="0"/>
              </a:rPr>
              <a:t>often determined by parameter drift tests (on mocks, if sufficiently accurate; on data, if allowed by blinding)</a:t>
            </a:r>
          </a:p>
        </p:txBody>
      </p:sp>
    </p:spTree>
    <p:extLst>
      <p:ext uri="{BB962C8B-B14F-4D97-AF65-F5344CB8AC3E}">
        <p14:creationId xmlns:p14="http://schemas.microsoft.com/office/powerpoint/2010/main" val="27969549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C15829-5050-5341-9986-C98F18100CB2}"/>
              </a:ext>
            </a:extLst>
          </p:cNvPr>
          <p:cNvSpPr txBox="1"/>
          <p:nvPr/>
        </p:nvSpPr>
        <p:spPr>
          <a:xfrm>
            <a:off x="0" y="273081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On Systematics-limited Constraints</a:t>
            </a:r>
          </a:p>
        </p:txBody>
      </p:sp>
      <p:sp>
        <p:nvSpPr>
          <p:cNvPr id="17" name="Google Shape;1183;p141">
            <a:extLst>
              <a:ext uri="{FF2B5EF4-FFF2-40B4-BE49-F238E27FC236}">
                <a16:creationId xmlns:a16="http://schemas.microsoft.com/office/drawing/2014/main" id="{086440BC-5CD1-F743-80EA-D9237AB5A397}"/>
              </a:ext>
            </a:extLst>
          </p:cNvPr>
          <p:cNvSpPr/>
          <p:nvPr/>
        </p:nvSpPr>
        <p:spPr>
          <a:xfrm>
            <a:off x="1491258" y="1319361"/>
            <a:ext cx="6054328" cy="3489275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Short Stack"/>
              <a:buNone/>
            </a:pPr>
            <a:endParaRPr sz="2700" b="0" i="0" u="none" strike="noStrike" cap="none">
              <a:solidFill>
                <a:srgbClr val="FFFFFF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F98FBEC1-69A9-C840-9B16-B6F26BCCF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48" y="1189565"/>
            <a:ext cx="8663517" cy="513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34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52314</TotalTime>
  <Words>1160</Words>
  <Application>Microsoft Macintosh PowerPoint</Application>
  <PresentationFormat>On-screen Show (4:3)</PresentationFormat>
  <Paragraphs>157</Paragraphs>
  <Slides>39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Arial</vt:lpstr>
      <vt:lpstr>Avenir Book</vt:lpstr>
      <vt:lpstr>Avenir Roman</vt:lpstr>
      <vt:lpstr>Calibri</vt:lpstr>
      <vt:lpstr>Courier New</vt:lpstr>
      <vt:lpstr>Short Stack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Chicago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Eduardo Rozo</dc:creator>
  <cp:lastModifiedBy>Krause, Elisabeth - (krausee)</cp:lastModifiedBy>
  <cp:revision>612</cp:revision>
  <cp:lastPrinted>2025-09-01T11:53:27Z</cp:lastPrinted>
  <dcterms:created xsi:type="dcterms:W3CDTF">2016-08-23T18:34:28Z</dcterms:created>
  <dcterms:modified xsi:type="dcterms:W3CDTF">2026-09-14T18:47:38Z</dcterms:modified>
</cp:coreProperties>
</file>