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67"/>
  </p:notesMasterIdLst>
  <p:sldIdLst>
    <p:sldId id="256" r:id="rId2"/>
    <p:sldId id="559" r:id="rId3"/>
    <p:sldId id="589" r:id="rId4"/>
    <p:sldId id="590" r:id="rId5"/>
    <p:sldId id="591" r:id="rId6"/>
    <p:sldId id="592" r:id="rId7"/>
    <p:sldId id="619" r:id="rId8"/>
    <p:sldId id="595" r:id="rId9"/>
    <p:sldId id="650" r:id="rId10"/>
    <p:sldId id="614" r:id="rId11"/>
    <p:sldId id="615" r:id="rId12"/>
    <p:sldId id="656" r:id="rId13"/>
    <p:sldId id="620" r:id="rId14"/>
    <p:sldId id="618" r:id="rId15"/>
    <p:sldId id="621" r:id="rId16"/>
    <p:sldId id="622" r:id="rId17"/>
    <p:sldId id="624" r:id="rId18"/>
    <p:sldId id="682" r:id="rId19"/>
    <p:sldId id="596" r:id="rId20"/>
    <p:sldId id="599" r:id="rId21"/>
    <p:sldId id="600" r:id="rId22"/>
    <p:sldId id="665" r:id="rId23"/>
    <p:sldId id="673" r:id="rId24"/>
    <p:sldId id="684" r:id="rId25"/>
    <p:sldId id="603" r:id="rId26"/>
    <p:sldId id="672" r:id="rId27"/>
    <p:sldId id="607" r:id="rId28"/>
    <p:sldId id="609" r:id="rId29"/>
    <p:sldId id="610" r:id="rId30"/>
    <p:sldId id="611" r:id="rId31"/>
    <p:sldId id="639" r:id="rId32"/>
    <p:sldId id="678" r:id="rId33"/>
    <p:sldId id="597" r:id="rId34"/>
    <p:sldId id="677" r:id="rId35"/>
    <p:sldId id="588" r:id="rId36"/>
    <p:sldId id="681" r:id="rId37"/>
    <p:sldId id="584" r:id="rId38"/>
    <p:sldId id="628" r:id="rId39"/>
    <p:sldId id="629" r:id="rId40"/>
    <p:sldId id="634" r:id="rId41"/>
    <p:sldId id="635" r:id="rId42"/>
    <p:sldId id="636" r:id="rId43"/>
    <p:sldId id="638" r:id="rId44"/>
    <p:sldId id="644" r:id="rId45"/>
    <p:sldId id="578" r:id="rId46"/>
    <p:sldId id="683" r:id="rId47"/>
    <p:sldId id="648" r:id="rId48"/>
    <p:sldId id="659" r:id="rId49"/>
    <p:sldId id="660" r:id="rId50"/>
    <p:sldId id="625" r:id="rId51"/>
    <p:sldId id="623" r:id="rId52"/>
    <p:sldId id="669" r:id="rId53"/>
    <p:sldId id="670" r:id="rId54"/>
    <p:sldId id="602" r:id="rId55"/>
    <p:sldId id="668" r:id="rId56"/>
    <p:sldId id="604" r:id="rId57"/>
    <p:sldId id="606" r:id="rId58"/>
    <p:sldId id="649" r:id="rId59"/>
    <p:sldId id="612" r:id="rId60"/>
    <p:sldId id="680" r:id="rId61"/>
    <p:sldId id="643" r:id="rId62"/>
    <p:sldId id="630" r:id="rId63"/>
    <p:sldId id="675" r:id="rId64"/>
    <p:sldId id="627" r:id="rId65"/>
    <p:sldId id="640"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F31AEC-BB3C-C674-76C8-591E05AE47B7}" name="Lorenzo Malentacca" initials="LM" userId="S::10573341@polimi.it::c3ffc237-377f-4bd3-a01c-351055745a4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A60"/>
    <a:srgbClr val="CCD8FE"/>
    <a:srgbClr val="006B33"/>
    <a:srgbClr val="FFCC03"/>
    <a:srgbClr val="FAFA10"/>
    <a:srgbClr val="CC01FF"/>
    <a:srgbClr val="1B1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81"/>
    <p:restoredTop sz="80993"/>
  </p:normalViewPr>
  <p:slideViewPr>
    <p:cSldViewPr snapToGrid="0">
      <p:cViewPr varScale="1">
        <p:scale>
          <a:sx n="98" d="100"/>
          <a:sy n="98" d="100"/>
        </p:scale>
        <p:origin x="744" y="184"/>
      </p:cViewPr>
      <p:guideLst/>
    </p:cSldViewPr>
  </p:slideViewPr>
  <p:outlineViewPr>
    <p:cViewPr>
      <p:scale>
        <a:sx n="33" d="100"/>
        <a:sy n="33" d="100"/>
      </p:scale>
      <p:origin x="0" y="-537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microsoft.com/office/2018/10/relationships/authors" Targe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venir Book" panose="02000503020000020003" pitchFamily="2"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venir Book" panose="02000503020000020003" pitchFamily="2" charset="0"/>
              </a:defRPr>
            </a:lvl1pPr>
          </a:lstStyle>
          <a:p>
            <a:fld id="{6EE387A7-9827-C14D-8F13-F427E73EE21E}" type="datetimeFigureOut">
              <a:rPr lang="en-GB" smtClean="0"/>
              <a:pPr/>
              <a:t>15/02/2026</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venir Book" panose="02000503020000020003" pitchFamily="2"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venir Book" panose="02000503020000020003" pitchFamily="2" charset="0"/>
              </a:defRPr>
            </a:lvl1pPr>
          </a:lstStyle>
          <a:p>
            <a:fld id="{881EADA9-0026-DC4D-AE20-C0D559A2B5FE}" type="slidenum">
              <a:rPr lang="en-GB" smtClean="0"/>
              <a:pPr/>
              <a:t>‹#›</a:t>
            </a:fld>
            <a:endParaRPr lang="en-GB" dirty="0"/>
          </a:p>
        </p:txBody>
      </p:sp>
    </p:spTree>
    <p:extLst>
      <p:ext uri="{BB962C8B-B14F-4D97-AF65-F5344CB8AC3E}">
        <p14:creationId xmlns:p14="http://schemas.microsoft.com/office/powerpoint/2010/main" val="1928160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venir Book" panose="02000503020000020003" pitchFamily="2" charset="0"/>
        <a:ea typeface="+mn-ea"/>
        <a:cs typeface="+mn-cs"/>
      </a:defRPr>
    </a:lvl1pPr>
    <a:lvl2pPr marL="457200" algn="l" defTabSz="914400" rtl="0" eaLnBrk="1" latinLnBrk="0" hangingPunct="1">
      <a:defRPr sz="1200" b="0" i="0" kern="1200">
        <a:solidFill>
          <a:schemeClr val="tx1"/>
        </a:solidFill>
        <a:latin typeface="Avenir Book" panose="02000503020000020003" pitchFamily="2" charset="0"/>
        <a:ea typeface="+mn-ea"/>
        <a:cs typeface="+mn-cs"/>
      </a:defRPr>
    </a:lvl2pPr>
    <a:lvl3pPr marL="914400" algn="l" defTabSz="914400" rtl="0" eaLnBrk="1" latinLnBrk="0" hangingPunct="1">
      <a:defRPr sz="1200" b="0" i="0" kern="1200">
        <a:solidFill>
          <a:schemeClr val="tx1"/>
        </a:solidFill>
        <a:latin typeface="Avenir Book" panose="02000503020000020003" pitchFamily="2" charset="0"/>
        <a:ea typeface="+mn-ea"/>
        <a:cs typeface="+mn-cs"/>
      </a:defRPr>
    </a:lvl3pPr>
    <a:lvl4pPr marL="1371600" algn="l" defTabSz="914400" rtl="0" eaLnBrk="1" latinLnBrk="0" hangingPunct="1">
      <a:defRPr sz="1200" b="0" i="0" kern="1200">
        <a:solidFill>
          <a:schemeClr val="tx1"/>
        </a:solidFill>
        <a:latin typeface="Avenir Book" panose="02000503020000020003" pitchFamily="2" charset="0"/>
        <a:ea typeface="+mn-ea"/>
        <a:cs typeface="+mn-cs"/>
      </a:defRPr>
    </a:lvl4pPr>
    <a:lvl5pPr marL="1828800" algn="l" defTabSz="914400" rtl="0" eaLnBrk="1" latinLnBrk="0" hangingPunct="1">
      <a:defRPr sz="1200" b="0" i="0" kern="1200">
        <a:solidFill>
          <a:schemeClr val="tx1"/>
        </a:solidFill>
        <a:latin typeface="Avenir Book" panose="02000503020000020003"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All three related to the upgrades of the RICH detectors with particular focus on the integration of picosecond timing information</a:t>
            </a:r>
          </a:p>
        </p:txBody>
      </p:sp>
      <p:sp>
        <p:nvSpPr>
          <p:cNvPr id="4" name="Slide Number Placeholder 3"/>
          <p:cNvSpPr>
            <a:spLocks noGrp="1"/>
          </p:cNvSpPr>
          <p:nvPr>
            <p:ph type="sldNum" sz="quarter" idx="5"/>
          </p:nvPr>
        </p:nvSpPr>
        <p:spPr/>
        <p:txBody>
          <a:bodyPr/>
          <a:lstStyle/>
          <a:p>
            <a:fld id="{881EADA9-0026-DC4D-AE20-C0D559A2B5FE}" type="slidenum">
              <a:rPr lang="en-GB" smtClean="0"/>
              <a:pPr/>
              <a:t>2</a:t>
            </a:fld>
            <a:endParaRPr lang="en-GB" dirty="0"/>
          </a:p>
        </p:txBody>
      </p:sp>
    </p:spTree>
    <p:extLst>
      <p:ext uri="{BB962C8B-B14F-4D97-AF65-F5344CB8AC3E}">
        <p14:creationId xmlns:p14="http://schemas.microsoft.com/office/powerpoint/2010/main" val="17022227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B8C0F-CFAF-6AB6-2887-9E3214363C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9557D4-350F-A17C-3A86-5A30A7186D4C}"/>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0C3E9BF-D894-C3CD-C127-25908CEDBEE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DF01727-31C9-AE74-CEC0-98A52554AAE5}"/>
              </a:ext>
            </a:extLst>
          </p:cNvPr>
          <p:cNvSpPr>
            <a:spLocks noGrp="1"/>
          </p:cNvSpPr>
          <p:nvPr>
            <p:ph type="sldNum" sz="quarter" idx="5"/>
          </p:nvPr>
        </p:nvSpPr>
        <p:spPr/>
        <p:txBody>
          <a:bodyPr/>
          <a:lstStyle/>
          <a:p>
            <a:fld id="{881EADA9-0026-DC4D-AE20-C0D559A2B5FE}" type="slidenum">
              <a:rPr lang="en-GB" smtClean="0"/>
              <a:pPr/>
              <a:t>22</a:t>
            </a:fld>
            <a:endParaRPr lang="en-GB" dirty="0"/>
          </a:p>
        </p:txBody>
      </p:sp>
    </p:spTree>
    <p:extLst>
      <p:ext uri="{BB962C8B-B14F-4D97-AF65-F5344CB8AC3E}">
        <p14:creationId xmlns:p14="http://schemas.microsoft.com/office/powerpoint/2010/main" val="2751313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16468-1593-70C8-0A4D-C323E9B1A5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4DAE16-DC88-D5D1-64D5-86C48C07BF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F59753-0AD6-2B0D-E228-EC04348E61D7}"/>
              </a:ext>
            </a:extLst>
          </p:cNvPr>
          <p:cNvSpPr>
            <a:spLocks noGrp="1"/>
          </p:cNvSpPr>
          <p:nvPr>
            <p:ph type="body" idx="1"/>
          </p:nvPr>
        </p:nvSpPr>
        <p:spPr/>
        <p:txBody>
          <a:bodyPr/>
          <a:lstStyle/>
          <a:p>
            <a:r>
              <a:rPr lang="en-GB" dirty="0"/>
              <a:t>Before entering the details of the method it’s important to introduce </a:t>
            </a:r>
            <a:r>
              <a:rPr lang="en-GB" dirty="0" err="1"/>
              <a:t>briefily</a:t>
            </a:r>
            <a:r>
              <a:rPr lang="en-GB" dirty="0"/>
              <a:t> the rich reconstruction</a:t>
            </a:r>
          </a:p>
        </p:txBody>
      </p:sp>
      <p:sp>
        <p:nvSpPr>
          <p:cNvPr id="4" name="Slide Number Placeholder 3">
            <a:extLst>
              <a:ext uri="{FF2B5EF4-FFF2-40B4-BE49-F238E27FC236}">
                <a16:creationId xmlns:a16="http://schemas.microsoft.com/office/drawing/2014/main" id="{3B470915-F0FA-00BA-3C02-D5EFDFAE8A9B}"/>
              </a:ext>
            </a:extLst>
          </p:cNvPr>
          <p:cNvSpPr>
            <a:spLocks noGrp="1"/>
          </p:cNvSpPr>
          <p:nvPr>
            <p:ph type="sldNum" sz="quarter" idx="5"/>
          </p:nvPr>
        </p:nvSpPr>
        <p:spPr/>
        <p:txBody>
          <a:bodyPr/>
          <a:lstStyle/>
          <a:p>
            <a:fld id="{881EADA9-0026-DC4D-AE20-C0D559A2B5FE}" type="slidenum">
              <a:rPr lang="en-GB" smtClean="0"/>
              <a:pPr/>
              <a:t>23</a:t>
            </a:fld>
            <a:endParaRPr lang="en-GB" dirty="0"/>
          </a:p>
        </p:txBody>
      </p:sp>
    </p:spTree>
    <p:extLst>
      <p:ext uri="{BB962C8B-B14F-4D97-AF65-F5344CB8AC3E}">
        <p14:creationId xmlns:p14="http://schemas.microsoft.com/office/powerpoint/2010/main" val="3015891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1EADA9-0026-DC4D-AE20-C0D559A2B5FE}" type="slidenum">
              <a:rPr lang="en-GB" smtClean="0"/>
              <a:pPr/>
              <a:t>26</a:t>
            </a:fld>
            <a:endParaRPr lang="en-GB" dirty="0"/>
          </a:p>
        </p:txBody>
      </p:sp>
    </p:spTree>
    <p:extLst>
      <p:ext uri="{BB962C8B-B14F-4D97-AF65-F5344CB8AC3E}">
        <p14:creationId xmlns:p14="http://schemas.microsoft.com/office/powerpoint/2010/main" val="42362632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1EADA9-0026-DC4D-AE20-C0D559A2B5FE}" type="slidenum">
              <a:rPr lang="en-GB" smtClean="0"/>
              <a:pPr/>
              <a:t>31</a:t>
            </a:fld>
            <a:endParaRPr lang="en-GB" dirty="0"/>
          </a:p>
        </p:txBody>
      </p:sp>
    </p:spTree>
    <p:extLst>
      <p:ext uri="{BB962C8B-B14F-4D97-AF65-F5344CB8AC3E}">
        <p14:creationId xmlns:p14="http://schemas.microsoft.com/office/powerpoint/2010/main" val="4292082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BDFDF3-1A3C-BDEE-B850-8245208B2B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566CC1-E137-0297-16DB-E85FD6B22E48}"/>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EC9965-4198-4DA3-8040-A6A1A98CA9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FEFBD77-EF99-8320-643E-E8DEF3E91A59}"/>
              </a:ext>
            </a:extLst>
          </p:cNvPr>
          <p:cNvSpPr>
            <a:spLocks noGrp="1"/>
          </p:cNvSpPr>
          <p:nvPr>
            <p:ph type="sldNum" sz="quarter" idx="5"/>
          </p:nvPr>
        </p:nvSpPr>
        <p:spPr/>
        <p:txBody>
          <a:bodyPr/>
          <a:lstStyle/>
          <a:p>
            <a:fld id="{881EADA9-0026-DC4D-AE20-C0D559A2B5FE}" type="slidenum">
              <a:rPr lang="en-GB" smtClean="0"/>
              <a:pPr/>
              <a:t>32</a:t>
            </a:fld>
            <a:endParaRPr lang="en-GB" dirty="0"/>
          </a:p>
        </p:txBody>
      </p:sp>
    </p:spTree>
    <p:extLst>
      <p:ext uri="{BB962C8B-B14F-4D97-AF65-F5344CB8AC3E}">
        <p14:creationId xmlns:p14="http://schemas.microsoft.com/office/powerpoint/2010/main" val="2858139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81EADA9-0026-DC4D-AE20-C0D559A2B5FE}" type="slidenum">
              <a:rPr lang="en-GB" smtClean="0"/>
              <a:pPr/>
              <a:t>33</a:t>
            </a:fld>
            <a:endParaRPr lang="en-GB" dirty="0"/>
          </a:p>
        </p:txBody>
      </p:sp>
    </p:spTree>
    <p:extLst>
      <p:ext uri="{BB962C8B-B14F-4D97-AF65-F5344CB8AC3E}">
        <p14:creationId xmlns:p14="http://schemas.microsoft.com/office/powerpoint/2010/main" val="42007534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These dataset were used to </a:t>
            </a:r>
            <a:r>
              <a:rPr lang="en-GB" dirty="0" err="1"/>
              <a:t>convalidate</a:t>
            </a:r>
            <a:r>
              <a:rPr lang="en-GB" dirty="0"/>
              <a:t> the results observed during the RICH 2022 beam test campaign on the 1-inch MAPMT. A first focus to </a:t>
            </a:r>
            <a:r>
              <a:rPr lang="en-GB" dirty="0" err="1"/>
              <a:t>convalidate</a:t>
            </a:r>
            <a:r>
              <a:rPr lang="en-GB" dirty="0"/>
              <a:t> the working point used in the beam test. Which means setting the FastIC comparator threshold at the right level to optimise photon collection and time resolution. Then, the photon occupancy was varied to investigate some effects observed during the testbeam. </a:t>
            </a:r>
          </a:p>
        </p:txBody>
      </p:sp>
      <p:sp>
        <p:nvSpPr>
          <p:cNvPr id="4" name="Slide Number Placeholder 3"/>
          <p:cNvSpPr>
            <a:spLocks noGrp="1"/>
          </p:cNvSpPr>
          <p:nvPr>
            <p:ph type="sldNum" sz="quarter" idx="5"/>
          </p:nvPr>
        </p:nvSpPr>
        <p:spPr/>
        <p:txBody>
          <a:bodyPr/>
          <a:lstStyle/>
          <a:p>
            <a:fld id="{881EADA9-0026-DC4D-AE20-C0D559A2B5FE}" type="slidenum">
              <a:rPr lang="en-GB" smtClean="0"/>
              <a:pPr/>
              <a:t>51</a:t>
            </a:fld>
            <a:endParaRPr lang="en-GB" dirty="0"/>
          </a:p>
        </p:txBody>
      </p:sp>
    </p:spTree>
    <p:extLst>
      <p:ext uri="{BB962C8B-B14F-4D97-AF65-F5344CB8AC3E}">
        <p14:creationId xmlns:p14="http://schemas.microsoft.com/office/powerpoint/2010/main" val="1050145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sz="1200" dirty="0">
                <a:solidFill>
                  <a:schemeClr val="tx2"/>
                </a:solidFill>
                <a:latin typeface="Arial" panose="020B0604020202020204" pitchFamily="34" charset="0"/>
                <a:cs typeface="Arial" panose="020B0604020202020204" pitchFamily="34" charset="0"/>
              </a:rPr>
              <a:t>PV t</a:t>
            </a:r>
            <a:r>
              <a:rPr lang="en-GB" sz="1200" baseline="-25000" dirty="0">
                <a:solidFill>
                  <a:schemeClr val="tx2"/>
                </a:solidFill>
                <a:latin typeface="Arial" panose="020B0604020202020204" pitchFamily="34" charset="0"/>
                <a:cs typeface="Arial" panose="020B0604020202020204" pitchFamily="34" charset="0"/>
              </a:rPr>
              <a:t>0</a:t>
            </a:r>
            <a:r>
              <a:rPr lang="en-GB" sz="1200" dirty="0">
                <a:solidFill>
                  <a:schemeClr val="tx2"/>
                </a:solidFill>
                <a:latin typeface="Arial" panose="020B0604020202020204" pitchFamily="34" charset="0"/>
                <a:cs typeface="Arial" panose="020B0604020202020204" pitchFamily="34" charset="0"/>
              </a:rPr>
              <a:t> resolution improves significantly as the PV purity increase.</a:t>
            </a:r>
          </a:p>
          <a:p>
            <a:endParaRPr lang="en-GB" sz="1200" dirty="0">
              <a:solidFill>
                <a:schemeClr val="tx2"/>
              </a:solidFill>
              <a:latin typeface="Arial" panose="020B0604020202020204" pitchFamily="34" charset="0"/>
              <a:cs typeface="Arial" panose="020B0604020202020204" pitchFamily="34" charset="0"/>
            </a:endParaRPr>
          </a:p>
          <a:p>
            <a:r>
              <a:rPr lang="en-GB" sz="1200" dirty="0">
                <a:solidFill>
                  <a:schemeClr val="tx2"/>
                </a:solidFill>
                <a:latin typeface="Arial" panose="020B0604020202020204" pitchFamily="34" charset="0"/>
                <a:cs typeface="Arial" panose="020B0604020202020204" pitchFamily="34" charset="0"/>
              </a:rPr>
              <a:t>Increasing the number of POs per PV improves RICH PV t</a:t>
            </a:r>
            <a:r>
              <a:rPr lang="en-GB" sz="1200" baseline="-25000" dirty="0">
                <a:solidFill>
                  <a:schemeClr val="tx2"/>
                </a:solidFill>
                <a:latin typeface="Arial" panose="020B0604020202020204" pitchFamily="34" charset="0"/>
                <a:cs typeface="Arial" panose="020B0604020202020204" pitchFamily="34" charset="0"/>
              </a:rPr>
              <a:t>0</a:t>
            </a:r>
            <a:r>
              <a:rPr lang="en-GB" sz="1200" dirty="0">
                <a:solidFill>
                  <a:schemeClr val="tx2"/>
                </a:solidFill>
                <a:latin typeface="Arial" panose="020B0604020202020204" pitchFamily="34" charset="0"/>
                <a:cs typeface="Arial" panose="020B0604020202020204" pitchFamily="34" charset="0"/>
              </a:rPr>
              <a:t> resolution by reducing statistical fluctuations.</a:t>
            </a:r>
          </a:p>
          <a:p>
            <a:endParaRPr lang="en-GB" dirty="0"/>
          </a:p>
        </p:txBody>
      </p:sp>
      <p:sp>
        <p:nvSpPr>
          <p:cNvPr id="4" name="Slide Number Placeholder 3"/>
          <p:cNvSpPr>
            <a:spLocks noGrp="1"/>
          </p:cNvSpPr>
          <p:nvPr>
            <p:ph type="sldNum" sz="quarter" idx="5"/>
          </p:nvPr>
        </p:nvSpPr>
        <p:spPr/>
        <p:txBody>
          <a:bodyPr/>
          <a:lstStyle/>
          <a:p>
            <a:fld id="{881EADA9-0026-DC4D-AE20-C0D559A2B5FE}" type="slidenum">
              <a:rPr lang="en-GB" smtClean="0"/>
              <a:pPr/>
              <a:t>56</a:t>
            </a:fld>
            <a:endParaRPr lang="en-GB" dirty="0"/>
          </a:p>
        </p:txBody>
      </p:sp>
    </p:spTree>
    <p:extLst>
      <p:ext uri="{BB962C8B-B14F-4D97-AF65-F5344CB8AC3E}">
        <p14:creationId xmlns:p14="http://schemas.microsoft.com/office/powerpoint/2010/main" val="2424701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sz="1200" b="0" i="0" kern="1200" dirty="0">
                <a:solidFill>
                  <a:schemeClr val="tx1"/>
                </a:solidFill>
                <a:effectLst/>
                <a:latin typeface="Avenir Book" panose="02000503020000020003" pitchFamily="2" charset="0"/>
                <a:ea typeface="+mn-ea"/>
                <a:cs typeface="+mn-cs"/>
              </a:rPr>
              <a:t>The Cherenkov light emitted by the particles in the radiators is directed by an optical system toward the photodetector planes.</a:t>
            </a:r>
          </a:p>
          <a:p>
            <a:r>
              <a:rPr lang="en-GB" sz="1200" b="0" i="0" kern="1200" dirty="0">
                <a:solidFill>
                  <a:schemeClr val="tx1"/>
                </a:solidFill>
                <a:effectLst/>
                <a:latin typeface="Avenir Book" panose="02000503020000020003" pitchFamily="2" charset="0"/>
                <a:ea typeface="+mn-ea"/>
                <a:cs typeface="+mn-cs"/>
              </a:rPr>
              <a:t>The reconstructed angle, with the momentum from the tracking, is used to identify the particle mass. </a:t>
            </a:r>
          </a:p>
          <a:p>
            <a:endParaRPr lang="en-GB" sz="1200" b="0" i="0" kern="1200" dirty="0">
              <a:solidFill>
                <a:schemeClr val="tx1"/>
              </a:solidFill>
              <a:effectLst/>
              <a:latin typeface="Avenir Book" panose="02000503020000020003" pitchFamily="2" charset="0"/>
              <a:ea typeface="+mn-ea"/>
              <a:cs typeface="+mn-cs"/>
            </a:endParaRPr>
          </a:p>
          <a:p>
            <a:r>
              <a:rPr lang="en-GB" sz="1200" b="0" i="0" kern="1200" dirty="0">
                <a:solidFill>
                  <a:schemeClr val="tx1"/>
                </a:solidFill>
                <a:effectLst/>
                <a:latin typeface="Avenir Book" panose="02000503020000020003" pitchFamily="2" charset="0"/>
                <a:ea typeface="+mn-ea"/>
                <a:cs typeface="+mn-cs"/>
              </a:rPr>
              <a:t>PID key ingredient in LHCb to distinguish final states with same topology.</a:t>
            </a:r>
          </a:p>
        </p:txBody>
      </p:sp>
      <p:sp>
        <p:nvSpPr>
          <p:cNvPr id="4" name="Slide Number Placeholder 3"/>
          <p:cNvSpPr>
            <a:spLocks noGrp="1"/>
          </p:cNvSpPr>
          <p:nvPr>
            <p:ph type="sldNum" sz="quarter" idx="5"/>
          </p:nvPr>
        </p:nvSpPr>
        <p:spPr/>
        <p:txBody>
          <a:bodyPr/>
          <a:lstStyle/>
          <a:p>
            <a:fld id="{881EADA9-0026-DC4D-AE20-C0D559A2B5FE}" type="slidenum">
              <a:rPr lang="en-GB" smtClean="0"/>
              <a:pPr/>
              <a:t>4</a:t>
            </a:fld>
            <a:endParaRPr lang="en-GB" dirty="0"/>
          </a:p>
        </p:txBody>
      </p:sp>
    </p:spTree>
    <p:extLst>
      <p:ext uri="{BB962C8B-B14F-4D97-AF65-F5344CB8AC3E}">
        <p14:creationId xmlns:p14="http://schemas.microsoft.com/office/powerpoint/2010/main" val="846942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We will discuss about how timing can be used in the rich detector to ‘clean’ the events from the combinatorial background and improve the PID performance </a:t>
            </a:r>
          </a:p>
        </p:txBody>
      </p:sp>
      <p:sp>
        <p:nvSpPr>
          <p:cNvPr id="4" name="Slide Number Placeholder 3"/>
          <p:cNvSpPr>
            <a:spLocks noGrp="1"/>
          </p:cNvSpPr>
          <p:nvPr>
            <p:ph type="sldNum" sz="quarter" idx="5"/>
          </p:nvPr>
        </p:nvSpPr>
        <p:spPr/>
        <p:txBody>
          <a:bodyPr/>
          <a:lstStyle/>
          <a:p>
            <a:fld id="{881EADA9-0026-DC4D-AE20-C0D559A2B5FE}" type="slidenum">
              <a:rPr lang="en-GB" smtClean="0"/>
              <a:pPr/>
              <a:t>5</a:t>
            </a:fld>
            <a:endParaRPr lang="en-GB" dirty="0"/>
          </a:p>
        </p:txBody>
      </p:sp>
    </p:spTree>
    <p:extLst>
      <p:ext uri="{BB962C8B-B14F-4D97-AF65-F5344CB8AC3E}">
        <p14:creationId xmlns:p14="http://schemas.microsoft.com/office/powerpoint/2010/main" val="2458981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r>
              <a:rPr lang="en-GB" dirty="0"/>
              <a:t>The upgrade is divided into 2 phases.</a:t>
            </a:r>
          </a:p>
        </p:txBody>
      </p:sp>
      <p:sp>
        <p:nvSpPr>
          <p:cNvPr id="4" name="Slide Number Placeholder 3"/>
          <p:cNvSpPr>
            <a:spLocks noGrp="1"/>
          </p:cNvSpPr>
          <p:nvPr>
            <p:ph type="sldNum" sz="quarter" idx="5"/>
          </p:nvPr>
        </p:nvSpPr>
        <p:spPr/>
        <p:txBody>
          <a:bodyPr/>
          <a:lstStyle/>
          <a:p>
            <a:fld id="{881EADA9-0026-DC4D-AE20-C0D559A2B5FE}" type="slidenum">
              <a:rPr lang="en-GB" smtClean="0"/>
              <a:pPr/>
              <a:t>6</a:t>
            </a:fld>
            <a:endParaRPr lang="en-GB" dirty="0"/>
          </a:p>
        </p:txBody>
      </p:sp>
    </p:spTree>
    <p:extLst>
      <p:ext uri="{BB962C8B-B14F-4D97-AF65-F5344CB8AC3E}">
        <p14:creationId xmlns:p14="http://schemas.microsoft.com/office/powerpoint/2010/main" val="1405628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197AC1-6281-001F-3AD4-E55845E2D2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BADF3D-AFCA-CE4B-B1D7-74F338DE08F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0D63266-0435-FDB3-A6D4-7F0AC9201B22}"/>
              </a:ext>
            </a:extLst>
          </p:cNvPr>
          <p:cNvSpPr>
            <a:spLocks noGrp="1"/>
          </p:cNvSpPr>
          <p:nvPr>
            <p:ph type="body" idx="1"/>
          </p:nvPr>
        </p:nvSpPr>
        <p:spPr/>
        <p:txBody>
          <a:bodyPr/>
          <a:lstStyle/>
          <a:p>
            <a:r>
              <a:rPr lang="en-GB" dirty="0"/>
              <a:t>From ls3 to upgrade II</a:t>
            </a:r>
          </a:p>
        </p:txBody>
      </p:sp>
      <p:sp>
        <p:nvSpPr>
          <p:cNvPr id="4" name="Slide Number Placeholder 3">
            <a:extLst>
              <a:ext uri="{FF2B5EF4-FFF2-40B4-BE49-F238E27FC236}">
                <a16:creationId xmlns:a16="http://schemas.microsoft.com/office/drawing/2014/main" id="{90B569E0-DF0D-53E7-2BD3-582A249CFF53}"/>
              </a:ext>
            </a:extLst>
          </p:cNvPr>
          <p:cNvSpPr>
            <a:spLocks noGrp="1"/>
          </p:cNvSpPr>
          <p:nvPr>
            <p:ph type="sldNum" sz="quarter" idx="5"/>
          </p:nvPr>
        </p:nvSpPr>
        <p:spPr/>
        <p:txBody>
          <a:bodyPr/>
          <a:lstStyle/>
          <a:p>
            <a:fld id="{881EADA9-0026-DC4D-AE20-C0D559A2B5FE}" type="slidenum">
              <a:rPr lang="en-GB" smtClean="0"/>
              <a:pPr/>
              <a:t>9</a:t>
            </a:fld>
            <a:endParaRPr lang="en-GB" dirty="0"/>
          </a:p>
        </p:txBody>
      </p:sp>
    </p:spTree>
    <p:extLst>
      <p:ext uri="{BB962C8B-B14F-4D97-AF65-F5344CB8AC3E}">
        <p14:creationId xmlns:p14="http://schemas.microsoft.com/office/powerpoint/2010/main" val="680309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Single-photon time resolution of MAPMT dominated by transit time spread</a:t>
            </a:r>
          </a:p>
        </p:txBody>
      </p:sp>
      <p:sp>
        <p:nvSpPr>
          <p:cNvPr id="4" name="Slide Number Placeholder 3"/>
          <p:cNvSpPr>
            <a:spLocks noGrp="1"/>
          </p:cNvSpPr>
          <p:nvPr>
            <p:ph type="sldNum" sz="quarter" idx="5"/>
          </p:nvPr>
        </p:nvSpPr>
        <p:spPr/>
        <p:txBody>
          <a:bodyPr/>
          <a:lstStyle/>
          <a:p>
            <a:fld id="{881EADA9-0026-DC4D-AE20-C0D559A2B5FE}" type="slidenum">
              <a:rPr lang="en-GB" smtClean="0"/>
              <a:pPr/>
              <a:t>14</a:t>
            </a:fld>
            <a:endParaRPr lang="en-GB" dirty="0"/>
          </a:p>
        </p:txBody>
      </p:sp>
    </p:spTree>
    <p:extLst>
      <p:ext uri="{BB962C8B-B14F-4D97-AF65-F5344CB8AC3E}">
        <p14:creationId xmlns:p14="http://schemas.microsoft.com/office/powerpoint/2010/main" val="3738367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Difference between this dataset and beam test is focalised ring vs wide laser spot.</a:t>
            </a:r>
          </a:p>
          <a:p>
            <a:endParaRPr lang="en-GB" dirty="0"/>
          </a:p>
          <a:p>
            <a:r>
              <a:rPr lang="en-GB" dirty="0"/>
              <a:t>Increase hit rate </a:t>
            </a:r>
            <a:r>
              <a:rPr lang="en-GB" dirty="0">
                <a:solidFill>
                  <a:schemeClr val="bg2">
                    <a:lumMod val="10000"/>
                  </a:schemeClr>
                </a:solidFill>
              </a:rPr>
              <a:t>that enhances electronic switching noise in the FastICs and by higher cross-talk.</a:t>
            </a:r>
            <a:endParaRPr lang="en-GB" dirty="0"/>
          </a:p>
        </p:txBody>
      </p:sp>
      <p:sp>
        <p:nvSpPr>
          <p:cNvPr id="4" name="Slide Number Placeholder 3"/>
          <p:cNvSpPr>
            <a:spLocks noGrp="1"/>
          </p:cNvSpPr>
          <p:nvPr>
            <p:ph type="sldNum" sz="quarter" idx="5"/>
          </p:nvPr>
        </p:nvSpPr>
        <p:spPr/>
        <p:txBody>
          <a:bodyPr/>
          <a:lstStyle/>
          <a:p>
            <a:fld id="{881EADA9-0026-DC4D-AE20-C0D559A2B5FE}" type="slidenum">
              <a:rPr lang="en-GB" smtClean="0"/>
              <a:pPr/>
              <a:t>17</a:t>
            </a:fld>
            <a:endParaRPr lang="en-GB" dirty="0"/>
          </a:p>
        </p:txBody>
      </p:sp>
    </p:spTree>
    <p:extLst>
      <p:ext uri="{BB962C8B-B14F-4D97-AF65-F5344CB8AC3E}">
        <p14:creationId xmlns:p14="http://schemas.microsoft.com/office/powerpoint/2010/main" val="2449996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results of this studies have been used in the next section of this presentation, which describe a novel method I implemented for the  primary vertex time estimation with the run 4 rich detector. Which is a key ingredient for a time-resolved RICH. </a:t>
            </a:r>
            <a:br>
              <a:rPr lang="en-GB" dirty="0"/>
            </a:br>
            <a:r>
              <a:rPr lang="en-GB" dirty="0"/>
              <a:t>First let me introduce how the time information can be used to improve the detector performance. </a:t>
            </a:r>
          </a:p>
        </p:txBody>
      </p:sp>
      <p:sp>
        <p:nvSpPr>
          <p:cNvPr id="4" name="Slide Number Placeholder 3"/>
          <p:cNvSpPr>
            <a:spLocks noGrp="1"/>
          </p:cNvSpPr>
          <p:nvPr>
            <p:ph type="sldNum" sz="quarter" idx="5"/>
          </p:nvPr>
        </p:nvSpPr>
        <p:spPr/>
        <p:txBody>
          <a:bodyPr/>
          <a:lstStyle/>
          <a:p>
            <a:fld id="{881EADA9-0026-DC4D-AE20-C0D559A2B5FE}" type="slidenum">
              <a:rPr lang="en-GB" smtClean="0"/>
              <a:pPr/>
              <a:t>19</a:t>
            </a:fld>
            <a:endParaRPr lang="en-GB" dirty="0"/>
          </a:p>
        </p:txBody>
      </p:sp>
    </p:spTree>
    <p:extLst>
      <p:ext uri="{BB962C8B-B14F-4D97-AF65-F5344CB8AC3E}">
        <p14:creationId xmlns:p14="http://schemas.microsoft.com/office/powerpoint/2010/main" val="245964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1EADA9-0026-DC4D-AE20-C0D559A2B5FE}" type="slidenum">
              <a:rPr lang="en-GB" smtClean="0"/>
              <a:pPr/>
              <a:t>21</a:t>
            </a:fld>
            <a:endParaRPr lang="en-GB" dirty="0"/>
          </a:p>
        </p:txBody>
      </p:sp>
    </p:spTree>
    <p:extLst>
      <p:ext uri="{BB962C8B-B14F-4D97-AF65-F5344CB8AC3E}">
        <p14:creationId xmlns:p14="http://schemas.microsoft.com/office/powerpoint/2010/main" val="26591681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319934258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16/02/2026</a:t>
            </a:r>
            <a:endParaRPr lang="en-GB"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L.Malentacca</a:t>
            </a:r>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3793034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16/02/2026</a:t>
            </a:r>
            <a:endParaRPr lang="en-GB"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L.Malentacca</a:t>
            </a:r>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0BB7CFEA-6E47-8947-A33A-0E536019D0FF}" type="slidenum">
              <a:rPr lang="en-GB" smtClean="0"/>
              <a:pPr/>
              <a:t>‹#›</a:t>
            </a:fld>
            <a:endParaRPr lang="en-GB"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8235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16/02/2026</a:t>
            </a:r>
            <a:endParaRPr lang="en-GB"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L.Malentacca</a:t>
            </a:r>
            <a:endParaRPr lang="en-GB"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0BB7CFEA-6E47-8947-A33A-0E536019D0FF}" type="slidenum">
              <a:rPr lang="en-GB" smtClean="0"/>
              <a:pPr/>
              <a:t>‹#›</a:t>
            </a:fld>
            <a:endParaRPr lang="en-GB"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172306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it-IT"/>
              <a:t>16/02/2026</a:t>
            </a:r>
            <a:endParaRPr lang="en-GB"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L.Malentacca</a:t>
            </a:r>
            <a:endParaRPr lang="en-GB"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0BB7CFEA-6E47-8947-A33A-0E536019D0FF}" type="slidenum">
              <a:rPr lang="en-GB" smtClean="0"/>
              <a:pPr/>
              <a:t>‹#›</a:t>
            </a:fld>
            <a:endParaRPr lang="en-GB"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9863770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it-IT"/>
              <a:t>16/02/2026</a:t>
            </a:r>
            <a:endParaRPr lang="en-GB"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L.Malentacca</a:t>
            </a:r>
            <a:endParaRPr lang="en-GB"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310406084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it-IT"/>
              <a:t>16/02/2026</a:t>
            </a:r>
            <a:endParaRPr lang="en-GB"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L.Malentacca</a:t>
            </a:r>
            <a:endParaRPr lang="en-GB"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0BB7CFEA-6E47-8947-A33A-0E536019D0FF}" type="slidenum">
              <a:rPr lang="en-GB" smtClean="0"/>
              <a:pPr/>
              <a:t>‹#›</a:t>
            </a:fld>
            <a:endParaRPr lang="en-GB"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33123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it-IT"/>
              <a:t>16/02/2026</a:t>
            </a:r>
            <a:endParaRPr lang="en-GB"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L.Malentacca</a:t>
            </a:r>
            <a:endParaRPr lang="en-GB"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0BB7CFEA-6E47-8947-A33A-0E536019D0FF}" type="slidenum">
              <a:rPr lang="en-GB" smtClean="0"/>
              <a:pPr/>
              <a:t>‹#›</a:t>
            </a:fld>
            <a:endParaRPr lang="en-GB"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2989066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it-IT"/>
              <a:t>16/02/2026</a:t>
            </a:r>
            <a:endParaRPr lang="en-GB"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L.Malentacca</a:t>
            </a:r>
            <a:endParaRPr lang="en-GB"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0BB7CFEA-6E47-8947-A33A-0E536019D0FF}" type="slidenum">
              <a:rPr lang="en-GB" smtClean="0"/>
              <a:pPr/>
              <a:t>‹#›</a:t>
            </a:fld>
            <a:endParaRPr lang="en-GB"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86861432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it-IT"/>
              <a:t>16/02/2026</a:t>
            </a:r>
            <a:endParaRPr lang="en-GB"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L.Malentacca</a:t>
            </a:r>
            <a:endParaRPr lang="en-GB"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36536463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it-IT"/>
              <a:t>16/02/2026</a:t>
            </a:r>
            <a:endParaRPr lang="en-GB"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L.Malentacca</a:t>
            </a:r>
            <a:endParaRPr lang="en-GB"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2126102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it-IT"/>
              <a:t>16/02/2026</a:t>
            </a:r>
            <a:endParaRPr lang="en-GB"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L.Malentacca</a:t>
            </a:r>
            <a:endParaRPr lang="en-GB"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39368050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it-IT"/>
              <a:t>16/02/2026</a:t>
            </a:r>
            <a:endParaRPr lang="en-GB"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L.Malentacca</a:t>
            </a:r>
            <a:endParaRPr lang="en-GB"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36987056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29609148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E7292-8082-A1F6-70C6-C3B02E8D255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A1376B1-32B6-F81A-C8D9-3D7C7AB6D58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673673D-4134-044F-6434-5EC6CADFB8BB}"/>
              </a:ext>
            </a:extLst>
          </p:cNvPr>
          <p:cNvSpPr>
            <a:spLocks noGrp="1"/>
          </p:cNvSpPr>
          <p:nvPr>
            <p:ph type="dt" sz="half" idx="10"/>
          </p:nvPr>
        </p:nvSpPr>
        <p:spPr/>
        <p:txBody>
          <a:bodyPr/>
          <a:lstStyle/>
          <a:p>
            <a:r>
              <a:rPr lang="it-IT"/>
              <a:t>16/02/2026</a:t>
            </a:r>
            <a:endParaRPr lang="en-GB"/>
          </a:p>
        </p:txBody>
      </p:sp>
      <p:sp>
        <p:nvSpPr>
          <p:cNvPr id="5" name="Footer Placeholder 4">
            <a:extLst>
              <a:ext uri="{FF2B5EF4-FFF2-40B4-BE49-F238E27FC236}">
                <a16:creationId xmlns:a16="http://schemas.microsoft.com/office/drawing/2014/main" id="{FA887FC1-BDCE-0DC7-F649-203BF96A5439}"/>
              </a:ext>
            </a:extLst>
          </p:cNvPr>
          <p:cNvSpPr>
            <a:spLocks noGrp="1"/>
          </p:cNvSpPr>
          <p:nvPr>
            <p:ph type="ftr" sz="quarter" idx="11"/>
          </p:nvPr>
        </p:nvSpPr>
        <p:spPr/>
        <p:txBody>
          <a:bodyPr/>
          <a:lstStyle/>
          <a:p>
            <a:r>
              <a:rPr lang="en-GB"/>
              <a:t>L.Malentacca</a:t>
            </a:r>
          </a:p>
        </p:txBody>
      </p:sp>
      <p:sp>
        <p:nvSpPr>
          <p:cNvPr id="6" name="Slide Number Placeholder 5">
            <a:extLst>
              <a:ext uri="{FF2B5EF4-FFF2-40B4-BE49-F238E27FC236}">
                <a16:creationId xmlns:a16="http://schemas.microsoft.com/office/drawing/2014/main" id="{BC5272ED-82CA-470F-C922-F5F3E0F87F91}"/>
              </a:ext>
            </a:extLst>
          </p:cNvPr>
          <p:cNvSpPr>
            <a:spLocks noGrp="1"/>
          </p:cNvSpPr>
          <p:nvPr>
            <p:ph type="sldNum" sz="quarter" idx="12"/>
          </p:nvPr>
        </p:nvSpPr>
        <p:spPr/>
        <p:txBody>
          <a:bodyPr/>
          <a:lstStyle/>
          <a:p>
            <a:fld id="{0BB7CFEA-6E47-8947-A33A-0E536019D0FF}" type="slidenum">
              <a:rPr lang="en-GB" smtClean="0"/>
              <a:t>‹#›</a:t>
            </a:fld>
            <a:endParaRPr lang="en-GB"/>
          </a:p>
        </p:txBody>
      </p:sp>
    </p:spTree>
    <p:extLst>
      <p:ext uri="{BB962C8B-B14F-4D97-AF65-F5344CB8AC3E}">
        <p14:creationId xmlns:p14="http://schemas.microsoft.com/office/powerpoint/2010/main" val="2506078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23208251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16/02/2026</a:t>
            </a:r>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L.Malentacca</a:t>
            </a:r>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2499364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16/02/2026</a:t>
            </a:r>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L.Malentacca</a:t>
            </a:r>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787928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16/02/2026</a:t>
            </a:r>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L.Malentacca</a:t>
            </a:r>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0BB7CFEA-6E47-8947-A33A-0E536019D0FF}" type="slidenum">
              <a:rPr lang="en-GB" smtClean="0"/>
              <a:pPr/>
              <a:t>‹#›</a:t>
            </a:fld>
            <a:endParaRPr lang="en-GB"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844840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16/02/2026</a:t>
            </a:r>
            <a:endParaRPr lang="en-GB"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L.Malentacca</a:t>
            </a:r>
            <a:endParaRPr lang="en-GB"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2151704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it-IT"/>
              <a:t>16/02/2026</a:t>
            </a:r>
            <a:endParaRPr lang="en-GB"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L.Malentacca</a:t>
            </a:r>
            <a:endParaRPr lang="en-GB"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3108651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it-IT"/>
              <a:t>16/02/2026</a:t>
            </a:r>
            <a:endParaRPr lang="en-GB"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L.Malentacca</a:t>
            </a:r>
            <a:endParaRPr lang="en-GB"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0BB7CFEA-6E47-8947-A33A-0E536019D0FF}" type="slidenum">
              <a:rPr lang="en-GB" smtClean="0"/>
              <a:pPr/>
              <a:t>‹#›</a:t>
            </a:fld>
            <a:endParaRPr lang="en-GB" dirty="0"/>
          </a:p>
        </p:txBody>
      </p:sp>
    </p:spTree>
    <p:extLst>
      <p:ext uri="{BB962C8B-B14F-4D97-AF65-F5344CB8AC3E}">
        <p14:creationId xmlns:p14="http://schemas.microsoft.com/office/powerpoint/2010/main" val="157638008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r>
              <a:rPr lang="it-IT"/>
              <a:t>16/02/2026</a:t>
            </a:r>
            <a:endParaRPr lang="en-GB"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fld id="{0BB7CFEA-6E47-8947-A33A-0E536019D0FF}" type="slidenum">
              <a:rPr lang="en-GB" smtClean="0"/>
              <a:pPr/>
              <a:t>‹#›</a:t>
            </a:fld>
            <a:endParaRPr lang="en-GB"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03200" y="6424993"/>
            <a:ext cx="6787386" cy="365125"/>
          </a:xfrm>
          <a:prstGeom prst="rect">
            <a:avLst/>
          </a:prstGeom>
        </p:spPr>
        <p:txBody>
          <a:bodyPr vert="horz" lIns="0" tIns="0" rIns="0" bIns="0" rtlCol="0" anchor="ctr"/>
          <a:lstStyle>
            <a:lvl1pPr algn="l">
              <a:defRPr sz="850">
                <a:solidFill>
                  <a:schemeClr val="tx1"/>
                </a:solidFill>
              </a:defRPr>
            </a:lvl1pPr>
          </a:lstStyle>
          <a:p>
            <a:r>
              <a:rPr lang="en-GB"/>
              <a:t>L.Malentacca</a:t>
            </a:r>
            <a:endParaRPr lang="en-GB"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4783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2.xml"/><Relationship Id="rId6" Type="http://schemas.openxmlformats.org/officeDocument/2006/relationships/image" Target="../media/image32.emf"/><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hyperlink" Target="https://dx.doi.org/10.1088/1748-0221/20/03/P03034." TargetMode="Externa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22.xml"/><Relationship Id="rId6" Type="http://schemas.openxmlformats.org/officeDocument/2006/relationships/hyperlink" Target="https://dx.doi.org/10.1088/1748-0221/20/03/P03034." TargetMode="External"/><Relationship Id="rId5" Type="http://schemas.openxmlformats.org/officeDocument/2006/relationships/hyperlink" Target="https://inspirehep.net/literature/2898078" TargetMode="Externa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39.emf"/><Relationship Id="rId7" Type="http://schemas.openxmlformats.org/officeDocument/2006/relationships/hyperlink" Target="https://www.repository.cam.ac.uk/items/1a4e9b3e-2576-49c6-a2b9-208b9c1990ca" TargetMode="External"/><Relationship Id="rId2" Type="http://schemas.openxmlformats.org/officeDocument/2006/relationships/image" Target="../media/image38.png"/><Relationship Id="rId1" Type="http://schemas.openxmlformats.org/officeDocument/2006/relationships/slideLayout" Target="../slideLayouts/slideLayout22.xml"/><Relationship Id="rId6" Type="http://schemas.openxmlformats.org/officeDocument/2006/relationships/image" Target="../media/image40.png"/><Relationship Id="rId5" Type="http://schemas.openxmlformats.org/officeDocument/2006/relationships/hyperlink" Target="https://cds.cern.ch/record/2866493" TargetMode="Externa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hyperlink" Target="https://iopscience.iop.org/article/10.1088/1742-6596/2374/1/012074"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22.xml"/><Relationship Id="rId5" Type="http://schemas.openxmlformats.org/officeDocument/2006/relationships/image" Target="../media/image45.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emf"/><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48.emf"/></Relationships>
</file>

<file path=ppt/slides/_rels/slide27.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3.png"/><Relationship Id="rId7" Type="http://schemas.openxmlformats.org/officeDocument/2006/relationships/hyperlink" Target="https://doi.org/10.1016/j.nima.2018.11.118" TargetMode="External"/><Relationship Id="rId2" Type="http://schemas.openxmlformats.org/officeDocument/2006/relationships/notesSlide" Target="../notesSlides/notesSlide13.xml"/><Relationship Id="rId1" Type="http://schemas.openxmlformats.org/officeDocument/2006/relationships/slideLayout" Target="../slideLayouts/slideLayout22.xml"/><Relationship Id="rId6" Type="http://schemas.openxmlformats.org/officeDocument/2006/relationships/image" Target="../media/image55.png"/><Relationship Id="rId5" Type="http://schemas.openxmlformats.org/officeDocument/2006/relationships/hyperlink" Target="https://iopscience.iop.org/article/10.1088/1361-6560/ab63b4" TargetMode="External"/><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14.xml"/><Relationship Id="rId1" Type="http://schemas.openxmlformats.org/officeDocument/2006/relationships/slideLayout" Target="../slideLayouts/slideLayout22.xml"/><Relationship Id="rId4" Type="http://schemas.openxmlformats.org/officeDocument/2006/relationships/hyperlink" Target="https://indico.gsi.de/event/20387/contributions/90408/attachments/51812/78752/poster_Guarise.pdf"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2.xml"/><Relationship Id="rId4" Type="http://schemas.openxmlformats.org/officeDocument/2006/relationships/image" Target="../media/image62.emf"/></Relationships>
</file>

<file path=ppt/slides/_rels/slide39.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22.xml"/><Relationship Id="rId5" Type="http://schemas.openxmlformats.org/officeDocument/2006/relationships/image" Target="../media/image68.emf"/><Relationship Id="rId4" Type="http://schemas.openxmlformats.org/officeDocument/2006/relationships/image" Target="../media/image67.emf"/></Relationships>
</file>

<file path=ppt/slides/_rels/slide42.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emf"/><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2.xml"/><Relationship Id="rId4" Type="http://schemas.openxmlformats.org/officeDocument/2006/relationships/image" Target="../media/image8.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2.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75.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6.emf"/></Relationships>
</file>

<file path=ppt/slides/_rels/slide5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6.xml"/><Relationship Id="rId1" Type="http://schemas.openxmlformats.org/officeDocument/2006/relationships/slideLayout" Target="../slideLayouts/slideLayout22.xml"/><Relationship Id="rId6" Type="http://schemas.openxmlformats.org/officeDocument/2006/relationships/image" Target="../media/image79.png"/><Relationship Id="rId5" Type="http://schemas.openxmlformats.org/officeDocument/2006/relationships/hyperlink" Target="https://dx.doi.org/10.1088/1748-0221/20/03/P03034." TargetMode="External"/><Relationship Id="rId4" Type="http://schemas.openxmlformats.org/officeDocument/2006/relationships/image" Target="../media/image78.png"/></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00.png"/><Relationship Id="rId1" Type="http://schemas.openxmlformats.org/officeDocument/2006/relationships/slideLayout" Target="../slideLayouts/slideLayout22.xml"/><Relationship Id="rId6" Type="http://schemas.openxmlformats.org/officeDocument/2006/relationships/image" Target="../media/image104.png"/><Relationship Id="rId5" Type="http://schemas.openxmlformats.org/officeDocument/2006/relationships/image" Target="../media/image82.png"/><Relationship Id="rId4" Type="http://schemas.openxmlformats.org/officeDocument/2006/relationships/image" Target="../media/image81.png"/></Relationships>
</file>

<file path=ppt/slides/_rels/slide5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2.xml"/><Relationship Id="rId4" Type="http://schemas.openxmlformats.org/officeDocument/2006/relationships/image" Target="../media/image85.png"/></Relationships>
</file>

<file path=ppt/slides/_rels/slide54.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9.png"/><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2.xml"/><Relationship Id="rId4" Type="http://schemas.openxmlformats.org/officeDocument/2006/relationships/image" Target="../media/image87.png"/></Relationships>
</file>

<file path=ppt/slides/_rels/slide57.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22.xml"/></Relationships>
</file>

<file path=ppt/slides/_rels/slide5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2.xml"/></Relationships>
</file>

<file path=ppt/slides/_rels/slide59.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hyperlink" Target="https://doi.org/10.1016/j.nima.2024.169664" TargetMode="External"/></Relationships>
</file>

<file path=ppt/slides/_rels/slide60.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22.xml"/></Relationships>
</file>

<file path=ppt/slides/_rels/slide61.x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slideLayout" Target="../slideLayouts/slideLayout22.xml"/><Relationship Id="rId4" Type="http://schemas.openxmlformats.org/officeDocument/2006/relationships/image" Target="../media/image94.emf"/></Relationships>
</file>

<file path=ppt/slides/_rels/slide63.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95.emf"/><Relationship Id="rId1" Type="http://schemas.openxmlformats.org/officeDocument/2006/relationships/slideLayout" Target="../slideLayouts/slideLayout22.xml"/><Relationship Id="rId4" Type="http://schemas.openxmlformats.org/officeDocument/2006/relationships/image" Target="../media/image96.png"/></Relationships>
</file>

<file path=ppt/slides/_rels/slide64.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97.png"/><Relationship Id="rId1" Type="http://schemas.openxmlformats.org/officeDocument/2006/relationships/slideLayout" Target="../slideLayouts/slideLayout22.xml"/><Relationship Id="rId5" Type="http://schemas.openxmlformats.org/officeDocument/2006/relationships/image" Target="../media/image99.png"/><Relationship Id="rId4" Type="http://schemas.openxmlformats.org/officeDocument/2006/relationships/hyperlink" Target="https://indico.cern.ch/event/1572458/contributions/6649776/attachments/3119657/5532025/RICH%20Detector%20May%202025%20Simulation.pdf"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100.emf"/><Relationship Id="rId1" Type="http://schemas.openxmlformats.org/officeDocument/2006/relationships/slideLayout" Target="../slideLayouts/slideLayout22.xml"/><Relationship Id="rId5" Type="http://schemas.openxmlformats.org/officeDocument/2006/relationships/image" Target="../media/image106.png"/><Relationship Id="rId4" Type="http://schemas.openxmlformats.org/officeDocument/2006/relationships/image" Target="../media/image98.emf"/></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2.xml"/><Relationship Id="rId4" Type="http://schemas.openxmlformats.org/officeDocument/2006/relationships/hyperlink" Target="http://dx.doi.org/10.1088/1748-0221/19/05/P0506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E7661-105E-2F31-802D-07DADAC14A88}"/>
              </a:ext>
            </a:extLst>
          </p:cNvPr>
          <p:cNvSpPr>
            <a:spLocks noGrp="1"/>
          </p:cNvSpPr>
          <p:nvPr>
            <p:ph type="ctrTitle"/>
          </p:nvPr>
        </p:nvSpPr>
        <p:spPr>
          <a:xfrm>
            <a:off x="863913" y="1570765"/>
            <a:ext cx="10464173" cy="2329323"/>
          </a:xfrm>
        </p:spPr>
        <p:txBody>
          <a:bodyPr>
            <a:normAutofit/>
          </a:bodyPr>
          <a:lstStyle/>
          <a:p>
            <a:r>
              <a:rPr lang="en-GB" sz="3600" b="0" dirty="0">
                <a:latin typeface="Arial" panose="020B0604020202020204" pitchFamily="34" charset="0"/>
                <a:cs typeface="Arial" panose="020B0604020202020204" pitchFamily="34" charset="0"/>
              </a:rPr>
              <a:t>Studies towards a sub-100 ps time-resolved </a:t>
            </a:r>
            <a:br>
              <a:rPr lang="en-GB" sz="3600" b="0" dirty="0">
                <a:latin typeface="Arial" panose="020B0604020202020204" pitchFamily="34" charset="0"/>
                <a:cs typeface="Arial" panose="020B0604020202020204" pitchFamily="34" charset="0"/>
              </a:rPr>
            </a:br>
            <a:r>
              <a:rPr lang="en-GB" sz="3600" b="0" dirty="0">
                <a:latin typeface="Arial" panose="020B0604020202020204" pitchFamily="34" charset="0"/>
                <a:cs typeface="Arial" panose="020B0604020202020204" pitchFamily="34" charset="0"/>
              </a:rPr>
              <a:t>LHCb RICH detector and</a:t>
            </a:r>
            <a:br>
              <a:rPr lang="en-GB" sz="3600" b="0" dirty="0">
                <a:latin typeface="Arial" panose="020B0604020202020204" pitchFamily="34" charset="0"/>
                <a:cs typeface="Arial" panose="020B0604020202020204" pitchFamily="34" charset="0"/>
              </a:rPr>
            </a:br>
            <a:r>
              <a:rPr lang="en-GB" sz="3600" b="0" dirty="0">
                <a:latin typeface="Arial" panose="020B0604020202020204" pitchFamily="34" charset="0"/>
                <a:cs typeface="Arial" panose="020B0604020202020204" pitchFamily="34" charset="0"/>
              </a:rPr>
              <a:t> a novel method for the primary vertex time estimation during LHC Run 4</a:t>
            </a:r>
          </a:p>
        </p:txBody>
      </p:sp>
      <p:sp>
        <p:nvSpPr>
          <p:cNvPr id="3" name="Subtitle 2">
            <a:extLst>
              <a:ext uri="{FF2B5EF4-FFF2-40B4-BE49-F238E27FC236}">
                <a16:creationId xmlns:a16="http://schemas.microsoft.com/office/drawing/2014/main" id="{899FED5B-0CCD-CD5C-B95F-D60051115A32}"/>
              </a:ext>
            </a:extLst>
          </p:cNvPr>
          <p:cNvSpPr>
            <a:spLocks noGrp="1"/>
          </p:cNvSpPr>
          <p:nvPr>
            <p:ph type="subTitle" idx="1"/>
          </p:nvPr>
        </p:nvSpPr>
        <p:spPr>
          <a:xfrm>
            <a:off x="6382334" y="5834482"/>
            <a:ext cx="5655326" cy="365125"/>
          </a:xfrm>
        </p:spPr>
        <p:txBody>
          <a:bodyPr/>
          <a:lstStyle/>
          <a:p>
            <a:r>
              <a:rPr lang="en-GB" sz="1800" b="0" dirty="0">
                <a:solidFill>
                  <a:schemeClr val="bg2">
                    <a:lumMod val="10000"/>
                  </a:schemeClr>
                </a:solidFill>
                <a:latin typeface="Arial" panose="020B0604020202020204" pitchFamily="34" charset="0"/>
                <a:cs typeface="Arial" panose="020B0604020202020204" pitchFamily="34" charset="0"/>
              </a:rPr>
              <a:t>Università degli Studi Milano-Bicocca, 16/02/2026</a:t>
            </a:r>
          </a:p>
        </p:txBody>
      </p:sp>
      <p:pic>
        <p:nvPicPr>
          <p:cNvPr id="5" name="Picture 4" descr="Logo, icon&#10;&#10;Description automatically generated">
            <a:extLst>
              <a:ext uri="{FF2B5EF4-FFF2-40B4-BE49-F238E27FC236}">
                <a16:creationId xmlns:a16="http://schemas.microsoft.com/office/drawing/2014/main" id="{976060C8-5347-1917-EB84-3FEEB73CD5FA}"/>
              </a:ext>
            </a:extLst>
          </p:cNvPr>
          <p:cNvPicPr>
            <a:picLocks noChangeAspect="1"/>
          </p:cNvPicPr>
          <p:nvPr/>
        </p:nvPicPr>
        <p:blipFill>
          <a:blip r:embed="rId2"/>
          <a:stretch>
            <a:fillRect/>
          </a:stretch>
        </p:blipFill>
        <p:spPr>
          <a:xfrm>
            <a:off x="10668000" y="270403"/>
            <a:ext cx="1369660" cy="1185427"/>
          </a:xfrm>
          <a:prstGeom prst="rect">
            <a:avLst/>
          </a:prstGeom>
        </p:spPr>
      </p:pic>
      <p:pic>
        <p:nvPicPr>
          <p:cNvPr id="7" name="Picture 6" descr="Logo&#10;&#10;Description automatically generated">
            <a:extLst>
              <a:ext uri="{FF2B5EF4-FFF2-40B4-BE49-F238E27FC236}">
                <a16:creationId xmlns:a16="http://schemas.microsoft.com/office/drawing/2014/main" id="{5AB7E3C5-5EFF-A333-DAAA-E85C984707A1}"/>
              </a:ext>
            </a:extLst>
          </p:cNvPr>
          <p:cNvPicPr>
            <a:picLocks noChangeAspect="1"/>
          </p:cNvPicPr>
          <p:nvPr/>
        </p:nvPicPr>
        <p:blipFill>
          <a:blip r:embed="rId3"/>
          <a:stretch>
            <a:fillRect/>
          </a:stretch>
        </p:blipFill>
        <p:spPr>
          <a:xfrm>
            <a:off x="5295090" y="270403"/>
            <a:ext cx="1601820" cy="961092"/>
          </a:xfrm>
          <a:prstGeom prst="rect">
            <a:avLst/>
          </a:prstGeom>
        </p:spPr>
      </p:pic>
      <p:pic>
        <p:nvPicPr>
          <p:cNvPr id="10" name="Picture 9" descr="A logo with text on it&#10;&#10;AI-generated content may be incorrect.">
            <a:extLst>
              <a:ext uri="{FF2B5EF4-FFF2-40B4-BE49-F238E27FC236}">
                <a16:creationId xmlns:a16="http://schemas.microsoft.com/office/drawing/2014/main" id="{57CA5748-7782-BEA9-E14C-DD0CE86D4684}"/>
              </a:ext>
            </a:extLst>
          </p:cNvPr>
          <p:cNvPicPr>
            <a:picLocks noChangeAspect="1"/>
          </p:cNvPicPr>
          <p:nvPr/>
        </p:nvPicPr>
        <p:blipFill>
          <a:blip r:embed="rId4"/>
          <a:stretch>
            <a:fillRect/>
          </a:stretch>
        </p:blipFill>
        <p:spPr>
          <a:xfrm>
            <a:off x="154340" y="45017"/>
            <a:ext cx="1291472" cy="1411864"/>
          </a:xfrm>
          <a:prstGeom prst="rect">
            <a:avLst/>
          </a:prstGeom>
        </p:spPr>
      </p:pic>
      <p:sp>
        <p:nvSpPr>
          <p:cNvPr id="11" name="TextBox 10">
            <a:extLst>
              <a:ext uri="{FF2B5EF4-FFF2-40B4-BE49-F238E27FC236}">
                <a16:creationId xmlns:a16="http://schemas.microsoft.com/office/drawing/2014/main" id="{99426A47-8524-4E8A-2FBA-82998771B0EC}"/>
              </a:ext>
            </a:extLst>
          </p:cNvPr>
          <p:cNvSpPr txBox="1"/>
          <p:nvPr/>
        </p:nvSpPr>
        <p:spPr>
          <a:xfrm>
            <a:off x="451691" y="5023691"/>
            <a:ext cx="3231654" cy="1384995"/>
          </a:xfrm>
          <a:prstGeom prst="rect">
            <a:avLst/>
          </a:prstGeom>
          <a:noFill/>
        </p:spPr>
        <p:txBody>
          <a:bodyPr wrap="none" lIns="0" tIns="0" rIns="0" bIns="0" rtlCol="0">
            <a:spAutoFit/>
          </a:bodyPr>
          <a:lstStyle/>
          <a:p>
            <a:r>
              <a:rPr lang="en-GB" dirty="0">
                <a:solidFill>
                  <a:schemeClr val="bg2">
                    <a:lumMod val="10000"/>
                  </a:schemeClr>
                </a:solidFill>
              </a:rPr>
              <a:t>Tutor: Gianluigi Pessina</a:t>
            </a:r>
          </a:p>
          <a:p>
            <a:r>
              <a:rPr lang="en-GB" dirty="0">
                <a:solidFill>
                  <a:schemeClr val="bg2">
                    <a:lumMod val="10000"/>
                  </a:schemeClr>
                </a:solidFill>
              </a:rPr>
              <a:t>Supervisor: Marta Calvi</a:t>
            </a:r>
          </a:p>
          <a:p>
            <a:r>
              <a:rPr lang="en-GB" dirty="0">
                <a:solidFill>
                  <a:schemeClr val="bg2">
                    <a:lumMod val="10000"/>
                  </a:schemeClr>
                </a:solidFill>
              </a:rPr>
              <a:t>CERN Supervisor: Floris Keizer</a:t>
            </a:r>
          </a:p>
          <a:p>
            <a:r>
              <a:rPr lang="en-GB" dirty="0">
                <a:solidFill>
                  <a:schemeClr val="bg2">
                    <a:lumMod val="10000"/>
                  </a:schemeClr>
                </a:solidFill>
              </a:rPr>
              <a:t>Coordinator: Stefano Ragazzi</a:t>
            </a:r>
          </a:p>
          <a:p>
            <a:pPr algn="l"/>
            <a:endParaRPr lang="en-GB" dirty="0">
              <a:solidFill>
                <a:schemeClr val="bg2">
                  <a:lumMod val="10000"/>
                </a:schemeClr>
              </a:solidFill>
            </a:endParaRPr>
          </a:p>
        </p:txBody>
      </p:sp>
      <p:sp>
        <p:nvSpPr>
          <p:cNvPr id="12" name="TextBox 11">
            <a:extLst>
              <a:ext uri="{FF2B5EF4-FFF2-40B4-BE49-F238E27FC236}">
                <a16:creationId xmlns:a16="http://schemas.microsoft.com/office/drawing/2014/main" id="{9E6B9285-602A-0E69-56FC-286AFFAE8BB8}"/>
              </a:ext>
            </a:extLst>
          </p:cNvPr>
          <p:cNvSpPr txBox="1"/>
          <p:nvPr/>
        </p:nvSpPr>
        <p:spPr>
          <a:xfrm>
            <a:off x="4756698" y="4239358"/>
            <a:ext cx="2859757" cy="369332"/>
          </a:xfrm>
          <a:prstGeom prst="rect">
            <a:avLst/>
          </a:prstGeom>
          <a:noFill/>
        </p:spPr>
        <p:txBody>
          <a:bodyPr wrap="none" lIns="0" tIns="0" rIns="0" bIns="0" rtlCol="0">
            <a:spAutoFit/>
          </a:bodyPr>
          <a:lstStyle/>
          <a:p>
            <a:pPr algn="l"/>
            <a:r>
              <a:rPr lang="en-GB" sz="2400" dirty="0">
                <a:solidFill>
                  <a:schemeClr val="bg2">
                    <a:lumMod val="10000"/>
                  </a:schemeClr>
                </a:solidFill>
              </a:rPr>
              <a:t>Lorenzo Malentacca </a:t>
            </a:r>
          </a:p>
        </p:txBody>
      </p:sp>
    </p:spTree>
    <p:extLst>
      <p:ext uri="{BB962C8B-B14F-4D97-AF65-F5344CB8AC3E}">
        <p14:creationId xmlns:p14="http://schemas.microsoft.com/office/powerpoint/2010/main" val="910701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53A37-0234-2ACA-2DF6-70E9937416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1CA1DF-7DAC-4A90-1B8E-6BFA6970DD2E}"/>
              </a:ext>
            </a:extLst>
          </p:cNvPr>
          <p:cNvSpPr>
            <a:spLocks noGrp="1"/>
          </p:cNvSpPr>
          <p:nvPr>
            <p:ph type="title"/>
          </p:nvPr>
        </p:nvSpPr>
        <p:spPr>
          <a:xfrm>
            <a:off x="407988" y="373593"/>
            <a:ext cx="11376025" cy="368420"/>
          </a:xfrm>
        </p:spPr>
        <p:txBody>
          <a:bodyPr/>
          <a:lstStyle/>
          <a:p>
            <a:r>
              <a:rPr lang="en-GB" sz="2200" dirty="0"/>
              <a:t>Setup for analogue measurements</a:t>
            </a:r>
          </a:p>
        </p:txBody>
      </p:sp>
      <p:sp>
        <p:nvSpPr>
          <p:cNvPr id="4" name="Date Placeholder 3">
            <a:extLst>
              <a:ext uri="{FF2B5EF4-FFF2-40B4-BE49-F238E27FC236}">
                <a16:creationId xmlns:a16="http://schemas.microsoft.com/office/drawing/2014/main" id="{2BCE498A-CAF3-1535-0BA1-700BE6E20CE9}"/>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BCF8CC7C-B072-2BBD-80BC-AD8DA14D42C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FABEEC83-E7B4-ACEF-933A-57015EFF5455}"/>
              </a:ext>
            </a:extLst>
          </p:cNvPr>
          <p:cNvSpPr>
            <a:spLocks noGrp="1"/>
          </p:cNvSpPr>
          <p:nvPr>
            <p:ph type="sldNum" sz="quarter" idx="12"/>
          </p:nvPr>
        </p:nvSpPr>
        <p:spPr/>
        <p:txBody>
          <a:bodyPr/>
          <a:lstStyle/>
          <a:p>
            <a:fld id="{0BB7CFEA-6E47-8947-A33A-0E536019D0FF}" type="slidenum">
              <a:rPr lang="en-GB" smtClean="0"/>
              <a:t>10</a:t>
            </a:fld>
            <a:endParaRPr lang="en-GB"/>
          </a:p>
        </p:txBody>
      </p:sp>
      <p:pic>
        <p:nvPicPr>
          <p:cNvPr id="7" name="Picture 6">
            <a:extLst>
              <a:ext uri="{FF2B5EF4-FFF2-40B4-BE49-F238E27FC236}">
                <a16:creationId xmlns:a16="http://schemas.microsoft.com/office/drawing/2014/main" id="{D912903C-532B-D672-0A1C-F0A3D309F654}"/>
              </a:ext>
            </a:extLst>
          </p:cNvPr>
          <p:cNvPicPr>
            <a:picLocks noChangeAspect="1"/>
          </p:cNvPicPr>
          <p:nvPr/>
        </p:nvPicPr>
        <p:blipFill>
          <a:blip r:embed="rId2"/>
          <a:srcRect l="13209" t="10819" r="12148" b="66897"/>
          <a:stretch>
            <a:fillRect/>
          </a:stretch>
        </p:blipFill>
        <p:spPr>
          <a:xfrm>
            <a:off x="1197490" y="557803"/>
            <a:ext cx="9797019" cy="3785034"/>
          </a:xfrm>
          <a:prstGeom prst="rect">
            <a:avLst/>
          </a:prstGeom>
        </p:spPr>
      </p:pic>
      <p:sp>
        <p:nvSpPr>
          <p:cNvPr id="13" name="TextBox 12">
            <a:extLst>
              <a:ext uri="{FF2B5EF4-FFF2-40B4-BE49-F238E27FC236}">
                <a16:creationId xmlns:a16="http://schemas.microsoft.com/office/drawing/2014/main" id="{56FE648D-91DD-CFE8-08C4-FF8FF73C27D6}"/>
              </a:ext>
            </a:extLst>
          </p:cNvPr>
          <p:cNvSpPr txBox="1"/>
          <p:nvPr/>
        </p:nvSpPr>
        <p:spPr>
          <a:xfrm>
            <a:off x="2055453" y="4552918"/>
            <a:ext cx="8311705" cy="1384995"/>
          </a:xfrm>
          <a:prstGeom prst="rect">
            <a:avLst/>
          </a:prstGeom>
          <a:noFill/>
        </p:spPr>
        <p:txBody>
          <a:bodyPr wrap="square" lIns="0" tIns="0" rIns="0" bIns="0" rtlCol="0">
            <a:spAutoFit/>
          </a:bodyPr>
          <a:lstStyle/>
          <a:p>
            <a:r>
              <a:rPr lang="en-GB" dirty="0">
                <a:solidFill>
                  <a:schemeClr val="bg2">
                    <a:lumMod val="10000"/>
                  </a:schemeClr>
                </a:solidFill>
              </a:rPr>
              <a:t>Pulsed laser with 50 ps time width (FWHM) </a:t>
            </a:r>
            <a:r>
              <a:rPr lang="en-GB" dirty="0">
                <a:solidFill>
                  <a:schemeClr val="bg2">
                    <a:lumMod val="10000"/>
                  </a:schemeClr>
                </a:solidFill>
                <a:sym typeface="Wingdings" pitchFamily="2" charset="2"/>
              </a:rPr>
              <a:t> </a:t>
            </a:r>
            <a:r>
              <a:rPr lang="en-GB" dirty="0">
                <a:solidFill>
                  <a:schemeClr val="bg2">
                    <a:lumMod val="10000"/>
                  </a:schemeClr>
                </a:solidFill>
              </a:rPr>
              <a:t>Single-photon regime.</a:t>
            </a:r>
          </a:p>
          <a:p>
            <a:endParaRPr lang="en-GB" dirty="0">
              <a:solidFill>
                <a:schemeClr val="bg2">
                  <a:lumMod val="10000"/>
                </a:schemeClr>
              </a:solidFill>
            </a:endParaRPr>
          </a:p>
          <a:p>
            <a:r>
              <a:rPr lang="en-GB" dirty="0">
                <a:solidFill>
                  <a:schemeClr val="bg2">
                    <a:lumMod val="10000"/>
                  </a:schemeClr>
                </a:solidFill>
              </a:rPr>
              <a:t>Single-channel response recorded with a differential probe across a termination. </a:t>
            </a:r>
          </a:p>
          <a:p>
            <a:pPr marL="285750" indent="-285750">
              <a:buFont typeface="Courier New" panose="02070309020205020404" pitchFamily="49" charset="0"/>
              <a:buChar char="o"/>
            </a:pPr>
            <a:endParaRPr lang="en-GB" dirty="0">
              <a:solidFill>
                <a:schemeClr val="bg2">
                  <a:lumMod val="10000"/>
                </a:schemeClr>
              </a:solidFill>
            </a:endParaRPr>
          </a:p>
          <a:p>
            <a:r>
              <a:rPr lang="en-GB" dirty="0">
                <a:solidFill>
                  <a:schemeClr val="bg2">
                    <a:lumMod val="10000"/>
                  </a:schemeClr>
                </a:solidFill>
              </a:rPr>
              <a:t>MAPMT Hamamatsu R13472 (1-in.) and R13473 (2-in.) tested.   </a:t>
            </a:r>
          </a:p>
        </p:txBody>
      </p:sp>
      <p:sp>
        <p:nvSpPr>
          <p:cNvPr id="14" name="TextBox 13">
            <a:extLst>
              <a:ext uri="{FF2B5EF4-FFF2-40B4-BE49-F238E27FC236}">
                <a16:creationId xmlns:a16="http://schemas.microsoft.com/office/drawing/2014/main" id="{C53B345F-488A-9532-B87F-1BE167FAAA6C}"/>
              </a:ext>
            </a:extLst>
          </p:cNvPr>
          <p:cNvSpPr txBox="1"/>
          <p:nvPr/>
        </p:nvSpPr>
        <p:spPr>
          <a:xfrm>
            <a:off x="8297693" y="3152615"/>
            <a:ext cx="758757" cy="369332"/>
          </a:xfrm>
          <a:prstGeom prst="rect">
            <a:avLst/>
          </a:prstGeom>
          <a:solidFill>
            <a:schemeClr val="bg1"/>
          </a:solidFill>
        </p:spPr>
        <p:txBody>
          <a:bodyPr wrap="square" lIns="0" tIns="0" rIns="0" bIns="0" rtlCol="0">
            <a:spAutoFit/>
          </a:bodyPr>
          <a:lstStyle/>
          <a:p>
            <a:pPr algn="ctr"/>
            <a:r>
              <a:rPr lang="en-GB" sz="1200" dirty="0">
                <a:solidFill>
                  <a:schemeClr val="tx2"/>
                </a:solidFill>
                <a:latin typeface="Times New Roman" panose="02020603050405020304" pitchFamily="18" charset="0"/>
                <a:cs typeface="Times New Roman" panose="02020603050405020304" pitchFamily="18" charset="0"/>
              </a:rPr>
              <a:t>Fanout board</a:t>
            </a:r>
          </a:p>
        </p:txBody>
      </p:sp>
    </p:spTree>
    <p:extLst>
      <p:ext uri="{BB962C8B-B14F-4D97-AF65-F5344CB8AC3E}">
        <p14:creationId xmlns:p14="http://schemas.microsoft.com/office/powerpoint/2010/main" val="2838211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F611B-C2D0-5E9B-9026-6358171AFB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8DCD02-B033-A9AA-E49E-E2C6DFF88E07}"/>
              </a:ext>
            </a:extLst>
          </p:cNvPr>
          <p:cNvSpPr>
            <a:spLocks noGrp="1"/>
          </p:cNvSpPr>
          <p:nvPr>
            <p:ph type="title"/>
          </p:nvPr>
        </p:nvSpPr>
        <p:spPr>
          <a:xfrm>
            <a:off x="407988" y="373593"/>
            <a:ext cx="11376025" cy="368420"/>
          </a:xfrm>
        </p:spPr>
        <p:txBody>
          <a:bodyPr/>
          <a:lstStyle/>
          <a:p>
            <a:r>
              <a:rPr lang="en-GB" sz="2200" dirty="0"/>
              <a:t>Waveform fitting and amplitude analysis</a:t>
            </a:r>
          </a:p>
        </p:txBody>
      </p:sp>
      <p:sp>
        <p:nvSpPr>
          <p:cNvPr id="4" name="Date Placeholder 3">
            <a:extLst>
              <a:ext uri="{FF2B5EF4-FFF2-40B4-BE49-F238E27FC236}">
                <a16:creationId xmlns:a16="http://schemas.microsoft.com/office/drawing/2014/main" id="{3A072AA5-43F8-9806-EEF7-3902391AB7AB}"/>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7E8B78E2-F688-C3C6-4374-80C826359AA1}"/>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F1C00427-8065-21A1-EE06-61AB362563AC}"/>
              </a:ext>
            </a:extLst>
          </p:cNvPr>
          <p:cNvSpPr>
            <a:spLocks noGrp="1"/>
          </p:cNvSpPr>
          <p:nvPr>
            <p:ph type="sldNum" sz="quarter" idx="12"/>
          </p:nvPr>
        </p:nvSpPr>
        <p:spPr/>
        <p:txBody>
          <a:bodyPr/>
          <a:lstStyle/>
          <a:p>
            <a:fld id="{0BB7CFEA-6E47-8947-A33A-0E536019D0FF}" type="slidenum">
              <a:rPr lang="en-GB" smtClean="0"/>
              <a:t>11</a:t>
            </a:fld>
            <a:endParaRPr lang="en-GB"/>
          </a:p>
        </p:txBody>
      </p:sp>
      <p:pic>
        <p:nvPicPr>
          <p:cNvPr id="7" name="Picture 6">
            <a:extLst>
              <a:ext uri="{FF2B5EF4-FFF2-40B4-BE49-F238E27FC236}">
                <a16:creationId xmlns:a16="http://schemas.microsoft.com/office/drawing/2014/main" id="{95A22679-1DE2-0F65-028A-247220AF2FBD}"/>
              </a:ext>
            </a:extLst>
          </p:cNvPr>
          <p:cNvPicPr>
            <a:picLocks noChangeAspect="1"/>
          </p:cNvPicPr>
          <p:nvPr/>
        </p:nvPicPr>
        <p:blipFill>
          <a:blip r:embed="rId2"/>
          <a:srcRect l="16792" t="23230" r="61369" b="62812"/>
          <a:stretch>
            <a:fillRect/>
          </a:stretch>
        </p:blipFill>
        <p:spPr>
          <a:xfrm>
            <a:off x="1446680" y="758772"/>
            <a:ext cx="4008118" cy="3315358"/>
          </a:xfrm>
          <a:prstGeom prst="rect">
            <a:avLst/>
          </a:prstGeom>
        </p:spPr>
      </p:pic>
      <p:pic>
        <p:nvPicPr>
          <p:cNvPr id="9" name="Picture 8">
            <a:extLst>
              <a:ext uri="{FF2B5EF4-FFF2-40B4-BE49-F238E27FC236}">
                <a16:creationId xmlns:a16="http://schemas.microsoft.com/office/drawing/2014/main" id="{4521767B-A68A-4A9B-32FC-0BEBCA242CAF}"/>
              </a:ext>
            </a:extLst>
          </p:cNvPr>
          <p:cNvPicPr>
            <a:picLocks noChangeAspect="1"/>
          </p:cNvPicPr>
          <p:nvPr/>
        </p:nvPicPr>
        <p:blipFill>
          <a:blip r:embed="rId3"/>
          <a:srcRect l="33567" t="12275" r="33978" b="69842"/>
          <a:stretch>
            <a:fillRect/>
          </a:stretch>
        </p:blipFill>
        <p:spPr>
          <a:xfrm>
            <a:off x="6737204" y="825863"/>
            <a:ext cx="4614056" cy="3290192"/>
          </a:xfrm>
          <a:prstGeom prst="rect">
            <a:avLst/>
          </a:prstGeom>
        </p:spPr>
      </p:pic>
      <p:sp>
        <p:nvSpPr>
          <p:cNvPr id="10" name="TextBox 9">
            <a:extLst>
              <a:ext uri="{FF2B5EF4-FFF2-40B4-BE49-F238E27FC236}">
                <a16:creationId xmlns:a16="http://schemas.microsoft.com/office/drawing/2014/main" id="{78928B5D-462E-9B48-5216-A531BBD4ACB3}"/>
              </a:ext>
            </a:extLst>
          </p:cNvPr>
          <p:cNvSpPr txBox="1"/>
          <p:nvPr/>
        </p:nvSpPr>
        <p:spPr>
          <a:xfrm>
            <a:off x="1569953" y="4578026"/>
            <a:ext cx="9052093" cy="1384995"/>
          </a:xfrm>
          <a:prstGeom prst="rect">
            <a:avLst/>
          </a:prstGeom>
          <a:noFill/>
        </p:spPr>
        <p:txBody>
          <a:bodyPr wrap="square" lIns="0" tIns="0" rIns="0" bIns="0" rtlCol="0">
            <a:spAutoFit/>
          </a:bodyPr>
          <a:lstStyle/>
          <a:p>
            <a:r>
              <a:rPr lang="en-GB" dirty="0">
                <a:solidFill>
                  <a:schemeClr val="bg2">
                    <a:lumMod val="10000"/>
                  </a:schemeClr>
                </a:solidFill>
              </a:rPr>
              <a:t>Waveform fitted with Crystal Ball function after correction. </a:t>
            </a:r>
          </a:p>
          <a:p>
            <a:endParaRPr lang="en-GB" dirty="0">
              <a:solidFill>
                <a:schemeClr val="bg2">
                  <a:lumMod val="10000"/>
                </a:schemeClr>
              </a:solidFill>
            </a:endParaRPr>
          </a:p>
          <a:p>
            <a:r>
              <a:rPr lang="en-GB" dirty="0">
                <a:solidFill>
                  <a:schemeClr val="bg2">
                    <a:lumMod val="10000"/>
                  </a:schemeClr>
                </a:solidFill>
              </a:rPr>
              <a:t>Amplitude, rise time and charge extracted from the fit. </a:t>
            </a:r>
          </a:p>
          <a:p>
            <a:endParaRPr lang="en-GB" dirty="0">
              <a:solidFill>
                <a:schemeClr val="bg2">
                  <a:lumMod val="10000"/>
                </a:schemeClr>
              </a:solidFill>
            </a:endParaRPr>
          </a:p>
          <a:p>
            <a:r>
              <a:rPr lang="en-GB" dirty="0">
                <a:solidFill>
                  <a:schemeClr val="bg2">
                    <a:lumMod val="10000"/>
                  </a:schemeClr>
                </a:solidFill>
              </a:rPr>
              <a:t>Amplitude spectrum fitted with first-order approx. distribution to select photon events. </a:t>
            </a:r>
          </a:p>
        </p:txBody>
      </p:sp>
      <p:cxnSp>
        <p:nvCxnSpPr>
          <p:cNvPr id="12" name="Straight Connector 11">
            <a:extLst>
              <a:ext uri="{FF2B5EF4-FFF2-40B4-BE49-F238E27FC236}">
                <a16:creationId xmlns:a16="http://schemas.microsoft.com/office/drawing/2014/main" id="{6B2DBF5E-13D3-9D9C-287A-80C9B5ADD400}"/>
              </a:ext>
            </a:extLst>
          </p:cNvPr>
          <p:cNvCxnSpPr>
            <a:cxnSpLocks/>
          </p:cNvCxnSpPr>
          <p:nvPr/>
        </p:nvCxnSpPr>
        <p:spPr>
          <a:xfrm>
            <a:off x="7772400" y="742013"/>
            <a:ext cx="0" cy="3144187"/>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9D53A17-FC59-57FD-468E-08E037E2AAF6}"/>
              </a:ext>
            </a:extLst>
          </p:cNvPr>
          <p:cNvSpPr txBox="1"/>
          <p:nvPr/>
        </p:nvSpPr>
        <p:spPr>
          <a:xfrm>
            <a:off x="8912648" y="570054"/>
            <a:ext cx="2072170" cy="246221"/>
          </a:xfrm>
          <a:prstGeom prst="rect">
            <a:avLst/>
          </a:prstGeom>
          <a:noFill/>
        </p:spPr>
        <p:txBody>
          <a:bodyPr wrap="none" lIns="0" tIns="0" rIns="0" bIns="0" rtlCol="0">
            <a:spAutoFit/>
          </a:bodyPr>
          <a:lstStyle/>
          <a:p>
            <a:pPr algn="l"/>
            <a:r>
              <a:rPr lang="en-GB" sz="1600" dirty="0"/>
              <a:t>1-in. MAPMT at –900V</a:t>
            </a:r>
          </a:p>
        </p:txBody>
      </p:sp>
    </p:spTree>
    <p:extLst>
      <p:ext uri="{BB962C8B-B14F-4D97-AF65-F5344CB8AC3E}">
        <p14:creationId xmlns:p14="http://schemas.microsoft.com/office/powerpoint/2010/main" val="3259001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FD371-14D2-F2A7-8038-D60CA88619EA}"/>
            </a:ext>
          </a:extLst>
        </p:cNvPr>
        <p:cNvGrpSpPr/>
        <p:nvPr/>
      </p:nvGrpSpPr>
      <p:grpSpPr>
        <a:xfrm>
          <a:off x="0" y="0"/>
          <a:ext cx="0" cy="0"/>
          <a:chOff x="0" y="0"/>
          <a:chExt cx="0" cy="0"/>
        </a:xfrm>
      </p:grpSpPr>
      <p:pic>
        <p:nvPicPr>
          <p:cNvPr id="21" name="Picture 20">
            <a:extLst>
              <a:ext uri="{FF2B5EF4-FFF2-40B4-BE49-F238E27FC236}">
                <a16:creationId xmlns:a16="http://schemas.microsoft.com/office/drawing/2014/main" id="{00A5551A-BF1D-1DF3-3BE5-90AB24E8A4EE}"/>
              </a:ext>
            </a:extLst>
          </p:cNvPr>
          <p:cNvPicPr>
            <a:picLocks noChangeAspect="1"/>
          </p:cNvPicPr>
          <p:nvPr/>
        </p:nvPicPr>
        <p:blipFill>
          <a:blip r:embed="rId2"/>
          <a:srcRect l="17647" t="12741" r="50988" b="67222"/>
          <a:stretch>
            <a:fillRect/>
          </a:stretch>
        </p:blipFill>
        <p:spPr>
          <a:xfrm>
            <a:off x="7993717" y="8872"/>
            <a:ext cx="3933898" cy="3252265"/>
          </a:xfrm>
          <a:prstGeom prst="rect">
            <a:avLst/>
          </a:prstGeom>
        </p:spPr>
      </p:pic>
      <p:sp>
        <p:nvSpPr>
          <p:cNvPr id="2" name="Title 1">
            <a:extLst>
              <a:ext uri="{FF2B5EF4-FFF2-40B4-BE49-F238E27FC236}">
                <a16:creationId xmlns:a16="http://schemas.microsoft.com/office/drawing/2014/main" id="{B6C554EA-3344-BF99-887B-F280C2CADC4F}"/>
              </a:ext>
            </a:extLst>
          </p:cNvPr>
          <p:cNvSpPr>
            <a:spLocks noGrp="1"/>
          </p:cNvSpPr>
          <p:nvPr>
            <p:ph type="title"/>
          </p:nvPr>
        </p:nvSpPr>
        <p:spPr>
          <a:xfrm>
            <a:off x="407988" y="373593"/>
            <a:ext cx="11376025" cy="368420"/>
          </a:xfrm>
        </p:spPr>
        <p:txBody>
          <a:bodyPr/>
          <a:lstStyle/>
          <a:p>
            <a:r>
              <a:rPr lang="en-GB" sz="2200" dirty="0"/>
              <a:t>Rise time (10-90%) and gain</a:t>
            </a:r>
          </a:p>
        </p:txBody>
      </p:sp>
      <p:sp>
        <p:nvSpPr>
          <p:cNvPr id="4" name="Date Placeholder 3">
            <a:extLst>
              <a:ext uri="{FF2B5EF4-FFF2-40B4-BE49-F238E27FC236}">
                <a16:creationId xmlns:a16="http://schemas.microsoft.com/office/drawing/2014/main" id="{2CE4694B-5231-62B9-96AB-D77A3EE4C0CD}"/>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C353BB08-CF4B-C2B6-BB39-A5F1A9826DBD}"/>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EE3123C6-D575-9B27-F0AF-8F4FE6E88F2A}"/>
              </a:ext>
            </a:extLst>
          </p:cNvPr>
          <p:cNvSpPr>
            <a:spLocks noGrp="1"/>
          </p:cNvSpPr>
          <p:nvPr>
            <p:ph type="sldNum" sz="quarter" idx="12"/>
          </p:nvPr>
        </p:nvSpPr>
        <p:spPr/>
        <p:txBody>
          <a:bodyPr/>
          <a:lstStyle/>
          <a:p>
            <a:fld id="{0BB7CFEA-6E47-8947-A33A-0E536019D0FF}" type="slidenum">
              <a:rPr lang="en-GB" smtClean="0"/>
              <a:t>12</a:t>
            </a:fld>
            <a:endParaRPr lang="en-GB"/>
          </a:p>
        </p:txBody>
      </p:sp>
      <p:sp>
        <p:nvSpPr>
          <p:cNvPr id="3" name="TextBox 2">
            <a:extLst>
              <a:ext uri="{FF2B5EF4-FFF2-40B4-BE49-F238E27FC236}">
                <a16:creationId xmlns:a16="http://schemas.microsoft.com/office/drawing/2014/main" id="{DF468423-27F8-608E-204F-E5F8BDC5CCEE}"/>
              </a:ext>
            </a:extLst>
          </p:cNvPr>
          <p:cNvSpPr txBox="1"/>
          <p:nvPr/>
        </p:nvSpPr>
        <p:spPr>
          <a:xfrm>
            <a:off x="567277" y="1635004"/>
            <a:ext cx="6838989" cy="2215991"/>
          </a:xfrm>
          <a:prstGeom prst="rect">
            <a:avLst/>
          </a:prstGeom>
          <a:noFill/>
        </p:spPr>
        <p:txBody>
          <a:bodyPr wrap="square" lIns="0" tIns="0" rIns="0" bIns="0" rtlCol="0">
            <a:spAutoFit/>
          </a:bodyPr>
          <a:lstStyle/>
          <a:p>
            <a:pPr algn="l"/>
            <a:r>
              <a:rPr lang="en-GB" dirty="0">
                <a:solidFill>
                  <a:schemeClr val="bg2">
                    <a:lumMod val="10000"/>
                  </a:schemeClr>
                </a:solidFill>
              </a:rPr>
              <a:t>Rise time of ~640 ps for the 1-in. MAPMT and ~300 ps for the 2-in.</a:t>
            </a:r>
          </a:p>
          <a:p>
            <a:pPr algn="l"/>
            <a:endParaRPr lang="en-GB" dirty="0">
              <a:solidFill>
                <a:schemeClr val="bg2">
                  <a:lumMod val="10000"/>
                </a:schemeClr>
              </a:solidFill>
            </a:endParaRPr>
          </a:p>
          <a:p>
            <a:pPr algn="l"/>
            <a:endParaRPr lang="en-GB" dirty="0">
              <a:solidFill>
                <a:schemeClr val="bg2">
                  <a:lumMod val="10000"/>
                </a:schemeClr>
              </a:solidFill>
            </a:endParaRPr>
          </a:p>
          <a:p>
            <a:pPr algn="l"/>
            <a:endParaRPr lang="en-GB" dirty="0">
              <a:solidFill>
                <a:schemeClr val="bg2">
                  <a:lumMod val="10000"/>
                </a:schemeClr>
              </a:solidFill>
            </a:endParaRPr>
          </a:p>
          <a:p>
            <a:r>
              <a:rPr lang="en-GB" dirty="0">
                <a:solidFill>
                  <a:schemeClr val="bg2">
                    <a:lumMod val="10000"/>
                  </a:schemeClr>
                </a:solidFill>
              </a:rPr>
              <a:t>Gain defined as the mean of single-photon charge distribution.</a:t>
            </a:r>
          </a:p>
          <a:p>
            <a:pPr marL="285750" indent="-285750">
              <a:buFont typeface="Wingdings" pitchFamily="2" charset="2"/>
              <a:buChar char="Ø"/>
            </a:pPr>
            <a:r>
              <a:rPr lang="en-GB" dirty="0">
                <a:solidFill>
                  <a:schemeClr val="bg2">
                    <a:lumMod val="10000"/>
                  </a:schemeClr>
                </a:solidFill>
              </a:rPr>
              <a:t>Good agreement with Hamamatsu and QA values.</a:t>
            </a:r>
          </a:p>
          <a:p>
            <a:pPr algn="l"/>
            <a:endParaRPr lang="en-GB" dirty="0">
              <a:solidFill>
                <a:schemeClr val="bg2">
                  <a:lumMod val="10000"/>
                </a:schemeClr>
              </a:solidFill>
            </a:endParaRPr>
          </a:p>
          <a:p>
            <a:pPr algn="l"/>
            <a:endParaRPr lang="en-GB" dirty="0">
              <a:solidFill>
                <a:schemeClr val="bg2">
                  <a:lumMod val="10000"/>
                </a:schemeClr>
              </a:solidFill>
            </a:endParaRPr>
          </a:p>
        </p:txBody>
      </p:sp>
      <p:pic>
        <p:nvPicPr>
          <p:cNvPr id="16" name="Picture 15">
            <a:extLst>
              <a:ext uri="{FF2B5EF4-FFF2-40B4-BE49-F238E27FC236}">
                <a16:creationId xmlns:a16="http://schemas.microsoft.com/office/drawing/2014/main" id="{BB75D240-1B5D-FF58-A343-C554C2E9C2E9}"/>
              </a:ext>
            </a:extLst>
          </p:cNvPr>
          <p:cNvPicPr>
            <a:picLocks noChangeAspect="1"/>
          </p:cNvPicPr>
          <p:nvPr/>
        </p:nvPicPr>
        <p:blipFill>
          <a:blip r:embed="rId3"/>
          <a:srcRect l="33791" t="12295" r="33716" b="69004"/>
          <a:stretch>
            <a:fillRect/>
          </a:stretch>
        </p:blipFill>
        <p:spPr>
          <a:xfrm>
            <a:off x="7977537" y="3494917"/>
            <a:ext cx="3933899" cy="2930076"/>
          </a:xfrm>
          <a:prstGeom prst="rect">
            <a:avLst/>
          </a:prstGeom>
        </p:spPr>
      </p:pic>
      <p:cxnSp>
        <p:nvCxnSpPr>
          <p:cNvPr id="17" name="Straight Arrow Connector 16">
            <a:extLst>
              <a:ext uri="{FF2B5EF4-FFF2-40B4-BE49-F238E27FC236}">
                <a16:creationId xmlns:a16="http://schemas.microsoft.com/office/drawing/2014/main" id="{6801B1C0-F6F7-A2D3-60BA-E08FCB02616E}"/>
              </a:ext>
            </a:extLst>
          </p:cNvPr>
          <p:cNvCxnSpPr/>
          <p:nvPr/>
        </p:nvCxnSpPr>
        <p:spPr>
          <a:xfrm>
            <a:off x="9303689" y="3960105"/>
            <a:ext cx="0" cy="304800"/>
          </a:xfrm>
          <a:prstGeom prst="straightConnector1">
            <a:avLst/>
          </a:prstGeom>
          <a:ln>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3CBB44D-E471-AEFB-7505-A5BACB0B0D69}"/>
              </a:ext>
            </a:extLst>
          </p:cNvPr>
          <p:cNvSpPr txBox="1"/>
          <p:nvPr/>
        </p:nvSpPr>
        <p:spPr>
          <a:xfrm>
            <a:off x="9152438" y="3775439"/>
            <a:ext cx="323807" cy="184666"/>
          </a:xfrm>
          <a:prstGeom prst="rect">
            <a:avLst/>
          </a:prstGeom>
          <a:noFill/>
        </p:spPr>
        <p:txBody>
          <a:bodyPr wrap="none" lIns="0" tIns="0" rIns="0" bIns="0" rtlCol="0">
            <a:spAutoFit/>
          </a:bodyPr>
          <a:lstStyle/>
          <a:p>
            <a:pPr algn="l"/>
            <a:r>
              <a:rPr lang="en-GB" sz="1200" dirty="0">
                <a:solidFill>
                  <a:schemeClr val="accent5">
                    <a:lumMod val="60000"/>
                    <a:lumOff val="40000"/>
                  </a:schemeClr>
                </a:solidFill>
              </a:rPr>
              <a:t>Gain</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6B1F9F5-0BD5-9272-BF4F-524BAF10ED63}"/>
                  </a:ext>
                </a:extLst>
              </p:cNvPr>
              <p:cNvSpPr txBox="1"/>
              <p:nvPr/>
            </p:nvSpPr>
            <p:spPr>
              <a:xfrm>
                <a:off x="9644137" y="4550419"/>
                <a:ext cx="1947648" cy="44473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it-IT" sz="1400" b="0" i="1" smtClean="0">
                          <a:solidFill>
                            <a:schemeClr val="bg2">
                              <a:lumMod val="10000"/>
                            </a:schemeClr>
                          </a:solidFill>
                          <a:latin typeface="Cambria Math" panose="02040503050406030204" pitchFamily="18" charset="0"/>
                        </a:rPr>
                        <m:t>𝐶h𝑎𝑟𝑔𝑒</m:t>
                      </m:r>
                      <m:r>
                        <a:rPr lang="it-IT" sz="1400" b="0" i="1" smtClean="0">
                          <a:solidFill>
                            <a:schemeClr val="bg2">
                              <a:lumMod val="10000"/>
                            </a:schemeClr>
                          </a:solidFill>
                          <a:latin typeface="Cambria Math" panose="02040503050406030204" pitchFamily="18" charset="0"/>
                        </a:rPr>
                        <m:t> = </m:t>
                      </m:r>
                      <m:f>
                        <m:fPr>
                          <m:ctrlPr>
                            <a:rPr lang="en-GB" sz="1400" i="1" smtClean="0">
                              <a:solidFill>
                                <a:schemeClr val="bg2">
                                  <a:lumMod val="10000"/>
                                </a:schemeClr>
                              </a:solidFill>
                              <a:latin typeface="Cambria Math" panose="02040503050406030204" pitchFamily="18" charset="0"/>
                            </a:rPr>
                          </m:ctrlPr>
                        </m:fPr>
                        <m:num>
                          <m:r>
                            <a:rPr lang="it-IT" sz="1400" b="0" i="1" smtClean="0">
                              <a:solidFill>
                                <a:schemeClr val="bg2">
                                  <a:lumMod val="10000"/>
                                </a:schemeClr>
                              </a:solidFill>
                              <a:latin typeface="Cambria Math" panose="02040503050406030204" pitchFamily="18" charset="0"/>
                            </a:rPr>
                            <m:t>𝑓𝑖𝑡</m:t>
                          </m:r>
                          <m:r>
                            <a:rPr lang="it-IT" sz="1400" b="0" i="1" smtClean="0">
                              <a:solidFill>
                                <a:schemeClr val="bg2">
                                  <a:lumMod val="10000"/>
                                </a:schemeClr>
                              </a:solidFill>
                              <a:latin typeface="Cambria Math" panose="02040503050406030204" pitchFamily="18" charset="0"/>
                            </a:rPr>
                            <m:t> </m:t>
                          </m:r>
                          <m:r>
                            <a:rPr lang="it-IT" sz="1400" b="0" i="1" smtClean="0">
                              <a:solidFill>
                                <a:schemeClr val="bg2">
                                  <a:lumMod val="10000"/>
                                </a:schemeClr>
                              </a:solidFill>
                              <a:latin typeface="Cambria Math" panose="02040503050406030204" pitchFamily="18" charset="0"/>
                            </a:rPr>
                            <m:t>𝑖𝑛𝑡𝑒𝑔𝑟𝑎𝑙</m:t>
                          </m:r>
                        </m:num>
                        <m:den>
                          <m:sSub>
                            <m:sSubPr>
                              <m:ctrlPr>
                                <a:rPr lang="it-IT" sz="1400" b="0" i="1" smtClean="0">
                                  <a:solidFill>
                                    <a:schemeClr val="bg2">
                                      <a:lumMod val="10000"/>
                                    </a:schemeClr>
                                  </a:solidFill>
                                  <a:latin typeface="Cambria Math" panose="02040503050406030204" pitchFamily="18" charset="0"/>
                                </a:rPr>
                              </m:ctrlPr>
                            </m:sSubPr>
                            <m:e>
                              <m:r>
                                <a:rPr lang="it-IT" sz="1400" b="0" i="1" smtClean="0">
                                  <a:solidFill>
                                    <a:schemeClr val="bg2">
                                      <a:lumMod val="10000"/>
                                    </a:schemeClr>
                                  </a:solidFill>
                                  <a:latin typeface="Cambria Math" panose="02040503050406030204" pitchFamily="18" charset="0"/>
                                </a:rPr>
                                <m:t>𝑅</m:t>
                              </m:r>
                            </m:e>
                            <m:sub>
                              <m:r>
                                <a:rPr lang="it-IT" sz="1400" b="0" i="1" smtClean="0">
                                  <a:solidFill>
                                    <a:schemeClr val="bg2">
                                      <a:lumMod val="10000"/>
                                    </a:schemeClr>
                                  </a:solidFill>
                                  <a:latin typeface="Cambria Math" panose="02040503050406030204" pitchFamily="18" charset="0"/>
                                </a:rPr>
                                <m:t>𝑡</m:t>
                              </m:r>
                            </m:sub>
                          </m:sSub>
                          <m:r>
                            <a:rPr lang="it-IT" sz="1400" b="0" i="1" smtClean="0">
                              <a:solidFill>
                                <a:schemeClr val="bg2">
                                  <a:lumMod val="10000"/>
                                </a:schemeClr>
                              </a:solidFill>
                              <a:latin typeface="Cambria Math" panose="02040503050406030204" pitchFamily="18" charset="0"/>
                            </a:rPr>
                            <m:t> ∗</m:t>
                          </m:r>
                          <m:r>
                            <a:rPr lang="it-IT" sz="1400" b="0" i="1" smtClean="0">
                              <a:solidFill>
                                <a:schemeClr val="bg2">
                                  <a:lumMod val="10000"/>
                                </a:schemeClr>
                              </a:solidFill>
                              <a:latin typeface="Cambria Math" panose="02040503050406030204" pitchFamily="18" charset="0"/>
                            </a:rPr>
                            <m:t>𝑒</m:t>
                          </m:r>
                        </m:den>
                      </m:f>
                      <m:r>
                        <a:rPr lang="it-IT" sz="1400" b="0" i="1" smtClean="0">
                          <a:solidFill>
                            <a:schemeClr val="bg2">
                              <a:lumMod val="10000"/>
                            </a:schemeClr>
                          </a:solidFill>
                          <a:latin typeface="Cambria Math" panose="02040503050406030204" pitchFamily="18" charset="0"/>
                        </a:rPr>
                        <m:t> </m:t>
                      </m:r>
                    </m:oMath>
                  </m:oMathPara>
                </a14:m>
                <a:endParaRPr lang="en-GB" sz="1400" dirty="0">
                  <a:solidFill>
                    <a:schemeClr val="bg2">
                      <a:lumMod val="10000"/>
                    </a:schemeClr>
                  </a:solidFill>
                </a:endParaRPr>
              </a:p>
            </p:txBody>
          </p:sp>
        </mc:Choice>
        <mc:Fallback xmlns="">
          <p:sp>
            <p:nvSpPr>
              <p:cNvPr id="19" name="TextBox 18">
                <a:extLst>
                  <a:ext uri="{FF2B5EF4-FFF2-40B4-BE49-F238E27FC236}">
                    <a16:creationId xmlns:a16="http://schemas.microsoft.com/office/drawing/2014/main" id="{26B1F9F5-0BD5-9272-BF4F-524BAF10ED63}"/>
                  </a:ext>
                </a:extLst>
              </p:cNvPr>
              <p:cNvSpPr txBox="1">
                <a:spLocks noRot="1" noChangeAspect="1" noMove="1" noResize="1" noEditPoints="1" noAdjustHandles="1" noChangeArrowheads="1" noChangeShapeType="1" noTextEdit="1"/>
              </p:cNvSpPr>
              <p:nvPr/>
            </p:nvSpPr>
            <p:spPr>
              <a:xfrm>
                <a:off x="9644137" y="4550419"/>
                <a:ext cx="1947648" cy="444737"/>
              </a:xfrm>
              <a:prstGeom prst="rect">
                <a:avLst/>
              </a:prstGeom>
              <a:blipFill>
                <a:blip r:embed="rId4"/>
                <a:stretch>
                  <a:fillRect l="-2597" t="-8333" r="-3247" b="-16667"/>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029A9BE7-2473-E23F-63D9-4F1CBBD99BD8}"/>
              </a:ext>
            </a:extLst>
          </p:cNvPr>
          <p:cNvSpPr txBox="1"/>
          <p:nvPr/>
        </p:nvSpPr>
        <p:spPr>
          <a:xfrm>
            <a:off x="9644137" y="3292443"/>
            <a:ext cx="2072170" cy="246221"/>
          </a:xfrm>
          <a:prstGeom prst="rect">
            <a:avLst/>
          </a:prstGeom>
          <a:noFill/>
        </p:spPr>
        <p:txBody>
          <a:bodyPr wrap="none" lIns="0" tIns="0" rIns="0" bIns="0" rtlCol="0">
            <a:spAutoFit/>
          </a:bodyPr>
          <a:lstStyle/>
          <a:p>
            <a:pPr algn="l"/>
            <a:r>
              <a:rPr lang="en-GB" sz="1600" dirty="0"/>
              <a:t>1-in. MAPMT at –900V</a:t>
            </a:r>
          </a:p>
        </p:txBody>
      </p:sp>
      <p:pic>
        <p:nvPicPr>
          <p:cNvPr id="25" name="Picture 24">
            <a:extLst>
              <a:ext uri="{FF2B5EF4-FFF2-40B4-BE49-F238E27FC236}">
                <a16:creationId xmlns:a16="http://schemas.microsoft.com/office/drawing/2014/main" id="{CA9BAD1B-B551-2840-A734-989F4939999E}"/>
              </a:ext>
            </a:extLst>
          </p:cNvPr>
          <p:cNvPicPr>
            <a:picLocks noChangeAspect="1"/>
          </p:cNvPicPr>
          <p:nvPr/>
        </p:nvPicPr>
        <p:blipFill>
          <a:blip r:embed="rId5"/>
          <a:srcRect l="43129" t="17266" r="21540" b="73813"/>
          <a:stretch>
            <a:fillRect/>
          </a:stretch>
        </p:blipFill>
        <p:spPr>
          <a:xfrm>
            <a:off x="3925801" y="4403960"/>
            <a:ext cx="3702999" cy="1209991"/>
          </a:xfrm>
          <a:prstGeom prst="rect">
            <a:avLst/>
          </a:prstGeom>
        </p:spPr>
      </p:pic>
      <p:pic>
        <p:nvPicPr>
          <p:cNvPr id="27" name="Picture 26">
            <a:extLst>
              <a:ext uri="{FF2B5EF4-FFF2-40B4-BE49-F238E27FC236}">
                <a16:creationId xmlns:a16="http://schemas.microsoft.com/office/drawing/2014/main" id="{6C80B63F-71DC-B10E-71BD-C1C56770AE71}"/>
              </a:ext>
            </a:extLst>
          </p:cNvPr>
          <p:cNvPicPr>
            <a:picLocks noChangeAspect="1"/>
          </p:cNvPicPr>
          <p:nvPr/>
        </p:nvPicPr>
        <p:blipFill>
          <a:blip r:embed="rId6"/>
          <a:srcRect l="23352" t="66329" r="42636" b="24751"/>
          <a:stretch>
            <a:fillRect/>
          </a:stretch>
        </p:blipFill>
        <p:spPr>
          <a:xfrm>
            <a:off x="354263" y="4354959"/>
            <a:ext cx="3564912" cy="1209991"/>
          </a:xfrm>
          <a:prstGeom prst="rect">
            <a:avLst/>
          </a:prstGeom>
        </p:spPr>
      </p:pic>
      <p:cxnSp>
        <p:nvCxnSpPr>
          <p:cNvPr id="29" name="Straight Connector 28">
            <a:extLst>
              <a:ext uri="{FF2B5EF4-FFF2-40B4-BE49-F238E27FC236}">
                <a16:creationId xmlns:a16="http://schemas.microsoft.com/office/drawing/2014/main" id="{B0ED5871-65E1-17D5-9AE8-DF63E3247177}"/>
              </a:ext>
            </a:extLst>
          </p:cNvPr>
          <p:cNvCxnSpPr/>
          <p:nvPr/>
        </p:nvCxnSpPr>
        <p:spPr>
          <a:xfrm>
            <a:off x="3925801" y="4403960"/>
            <a:ext cx="0" cy="1209991"/>
          </a:xfrm>
          <a:prstGeom prst="line">
            <a:avLst/>
          </a:prstGeom>
          <a:ln/>
        </p:spPr>
        <p:style>
          <a:lnRef idx="1">
            <a:schemeClr val="accent3"/>
          </a:lnRef>
          <a:fillRef idx="0">
            <a:schemeClr val="accent3"/>
          </a:fillRef>
          <a:effectRef idx="0">
            <a:schemeClr val="accent3"/>
          </a:effectRef>
          <a:fontRef idx="minor">
            <a:schemeClr val="tx1"/>
          </a:fontRef>
        </p:style>
      </p:cxnSp>
      <p:cxnSp>
        <p:nvCxnSpPr>
          <p:cNvPr id="30" name="Straight Connector 29">
            <a:extLst>
              <a:ext uri="{FF2B5EF4-FFF2-40B4-BE49-F238E27FC236}">
                <a16:creationId xmlns:a16="http://schemas.microsoft.com/office/drawing/2014/main" id="{639C79E1-44D8-EA94-863A-5626009D3F8E}"/>
              </a:ext>
            </a:extLst>
          </p:cNvPr>
          <p:cNvCxnSpPr/>
          <p:nvPr/>
        </p:nvCxnSpPr>
        <p:spPr>
          <a:xfrm>
            <a:off x="2737081" y="4447925"/>
            <a:ext cx="0" cy="1209991"/>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040346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E7CFD-40AD-8776-336A-101A6C027C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935302-69E4-3B6C-9A27-73515E340FC0}"/>
              </a:ext>
            </a:extLst>
          </p:cNvPr>
          <p:cNvSpPr>
            <a:spLocks noGrp="1"/>
          </p:cNvSpPr>
          <p:nvPr>
            <p:ph type="title"/>
          </p:nvPr>
        </p:nvSpPr>
        <p:spPr>
          <a:xfrm>
            <a:off x="407988" y="373593"/>
            <a:ext cx="11376025" cy="368420"/>
          </a:xfrm>
        </p:spPr>
        <p:txBody>
          <a:bodyPr/>
          <a:lstStyle/>
          <a:p>
            <a:r>
              <a:rPr lang="en-GB" sz="2200" dirty="0"/>
              <a:t>First-order approximation of anode current</a:t>
            </a:r>
          </a:p>
        </p:txBody>
      </p:sp>
      <p:sp>
        <p:nvSpPr>
          <p:cNvPr id="4" name="Date Placeholder 3">
            <a:extLst>
              <a:ext uri="{FF2B5EF4-FFF2-40B4-BE49-F238E27FC236}">
                <a16:creationId xmlns:a16="http://schemas.microsoft.com/office/drawing/2014/main" id="{1822C406-FE09-3C82-2588-BADB2A4E18B5}"/>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CFCF78DA-C7E2-C47F-013E-A10C0ADECBBC}"/>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8E9360CC-69E5-D07A-DDF4-33AEFB427D87}"/>
              </a:ext>
            </a:extLst>
          </p:cNvPr>
          <p:cNvSpPr>
            <a:spLocks noGrp="1"/>
          </p:cNvSpPr>
          <p:nvPr>
            <p:ph type="sldNum" sz="quarter" idx="12"/>
          </p:nvPr>
        </p:nvSpPr>
        <p:spPr/>
        <p:txBody>
          <a:bodyPr/>
          <a:lstStyle/>
          <a:p>
            <a:fld id="{0BB7CFEA-6E47-8947-A33A-0E536019D0FF}" type="slidenum">
              <a:rPr lang="en-GB" smtClean="0"/>
              <a:t>13</a:t>
            </a:fld>
            <a:endParaRPr lang="en-GB"/>
          </a:p>
        </p:txBody>
      </p:sp>
      <p:sp>
        <p:nvSpPr>
          <p:cNvPr id="3" name="TextBox 2">
            <a:extLst>
              <a:ext uri="{FF2B5EF4-FFF2-40B4-BE49-F238E27FC236}">
                <a16:creationId xmlns:a16="http://schemas.microsoft.com/office/drawing/2014/main" id="{00D2765E-A3B4-7BF9-765F-EB51BC41BCD9}"/>
              </a:ext>
            </a:extLst>
          </p:cNvPr>
          <p:cNvSpPr txBox="1"/>
          <p:nvPr/>
        </p:nvSpPr>
        <p:spPr>
          <a:xfrm>
            <a:off x="692707" y="1107808"/>
            <a:ext cx="10194137" cy="553998"/>
          </a:xfrm>
          <a:prstGeom prst="rect">
            <a:avLst/>
          </a:prstGeom>
          <a:noFill/>
        </p:spPr>
        <p:txBody>
          <a:bodyPr wrap="none" lIns="0" tIns="0" rIns="0" bIns="0" rtlCol="0">
            <a:spAutoFit/>
          </a:bodyPr>
          <a:lstStyle/>
          <a:p>
            <a:pPr algn="l"/>
            <a:r>
              <a:rPr lang="en-GB" dirty="0">
                <a:solidFill>
                  <a:schemeClr val="bg2">
                    <a:lumMod val="10000"/>
                  </a:schemeClr>
                </a:solidFill>
              </a:rPr>
              <a:t>Approximating the MAPMT pulse coupled to current readout electronics (Z</a:t>
            </a:r>
            <a:r>
              <a:rPr lang="en-GB" baseline="-25000" dirty="0">
                <a:solidFill>
                  <a:schemeClr val="bg2">
                    <a:lumMod val="10000"/>
                  </a:schemeClr>
                </a:solidFill>
              </a:rPr>
              <a:t>in</a:t>
            </a:r>
            <a:r>
              <a:rPr lang="en-GB" dirty="0">
                <a:solidFill>
                  <a:schemeClr val="bg2">
                    <a:lumMod val="10000"/>
                  </a:schemeClr>
                </a:solidFill>
              </a:rPr>
              <a:t>~50Ω) as a Gaussian, </a:t>
            </a:r>
            <a:br>
              <a:rPr lang="en-GB" dirty="0">
                <a:solidFill>
                  <a:schemeClr val="bg2">
                    <a:lumMod val="10000"/>
                  </a:schemeClr>
                </a:solidFill>
              </a:rPr>
            </a:br>
            <a:r>
              <a:rPr lang="en-GB" dirty="0">
                <a:solidFill>
                  <a:schemeClr val="bg2">
                    <a:lumMod val="10000"/>
                  </a:schemeClr>
                </a:solidFill>
              </a:rPr>
              <a:t>the expected peak current can be estimated:</a:t>
            </a:r>
          </a:p>
        </p:txBody>
      </p:sp>
      <p:pic>
        <p:nvPicPr>
          <p:cNvPr id="7" name="Picture 6">
            <a:extLst>
              <a:ext uri="{FF2B5EF4-FFF2-40B4-BE49-F238E27FC236}">
                <a16:creationId xmlns:a16="http://schemas.microsoft.com/office/drawing/2014/main" id="{4AF089C2-0429-B5A4-037E-D663AE049AEF}"/>
              </a:ext>
            </a:extLst>
          </p:cNvPr>
          <p:cNvPicPr>
            <a:picLocks noChangeAspect="1"/>
          </p:cNvPicPr>
          <p:nvPr/>
        </p:nvPicPr>
        <p:blipFill>
          <a:blip r:embed="rId2"/>
          <a:stretch>
            <a:fillRect/>
          </a:stretch>
        </p:blipFill>
        <p:spPr>
          <a:xfrm>
            <a:off x="561830" y="2146364"/>
            <a:ext cx="2425700" cy="723900"/>
          </a:xfrm>
          <a:prstGeom prst="rect">
            <a:avLst/>
          </a:prstGeom>
        </p:spPr>
      </p:pic>
      <p:pic>
        <p:nvPicPr>
          <p:cNvPr id="8" name="Picture 7">
            <a:extLst>
              <a:ext uri="{FF2B5EF4-FFF2-40B4-BE49-F238E27FC236}">
                <a16:creationId xmlns:a16="http://schemas.microsoft.com/office/drawing/2014/main" id="{56A05BCA-A809-B97E-24E3-8091AC6A2928}"/>
              </a:ext>
            </a:extLst>
          </p:cNvPr>
          <p:cNvPicPr>
            <a:picLocks noChangeAspect="1"/>
          </p:cNvPicPr>
          <p:nvPr/>
        </p:nvPicPr>
        <p:blipFill>
          <a:blip r:embed="rId3"/>
          <a:stretch>
            <a:fillRect/>
          </a:stretch>
        </p:blipFill>
        <p:spPr>
          <a:xfrm>
            <a:off x="4079730" y="1831449"/>
            <a:ext cx="2679700" cy="723900"/>
          </a:xfrm>
          <a:prstGeom prst="rect">
            <a:avLst/>
          </a:prstGeom>
        </p:spPr>
      </p:pic>
      <p:pic>
        <p:nvPicPr>
          <p:cNvPr id="9" name="Picture 8">
            <a:extLst>
              <a:ext uri="{FF2B5EF4-FFF2-40B4-BE49-F238E27FC236}">
                <a16:creationId xmlns:a16="http://schemas.microsoft.com/office/drawing/2014/main" id="{7C39029B-43C9-3EFC-6DF1-2D7F1BC4436E}"/>
              </a:ext>
            </a:extLst>
          </p:cNvPr>
          <p:cNvPicPr>
            <a:picLocks noChangeAspect="1"/>
          </p:cNvPicPr>
          <p:nvPr/>
        </p:nvPicPr>
        <p:blipFill>
          <a:blip r:embed="rId4"/>
          <a:stretch>
            <a:fillRect/>
          </a:stretch>
        </p:blipFill>
        <p:spPr>
          <a:xfrm>
            <a:off x="4079730" y="2555478"/>
            <a:ext cx="4318000" cy="723900"/>
          </a:xfrm>
          <a:prstGeom prst="rect">
            <a:avLst/>
          </a:prstGeom>
        </p:spPr>
      </p:pic>
      <p:pic>
        <p:nvPicPr>
          <p:cNvPr id="11" name="Picture 10">
            <a:extLst>
              <a:ext uri="{FF2B5EF4-FFF2-40B4-BE49-F238E27FC236}">
                <a16:creationId xmlns:a16="http://schemas.microsoft.com/office/drawing/2014/main" id="{F2B81F86-D60A-6020-31DA-6911EB816523}"/>
              </a:ext>
            </a:extLst>
          </p:cNvPr>
          <p:cNvPicPr>
            <a:picLocks noChangeAspect="1"/>
          </p:cNvPicPr>
          <p:nvPr/>
        </p:nvPicPr>
        <p:blipFill>
          <a:blip r:embed="rId5"/>
          <a:stretch>
            <a:fillRect/>
          </a:stretch>
        </p:blipFill>
        <p:spPr>
          <a:xfrm>
            <a:off x="9251905" y="2048770"/>
            <a:ext cx="2184400" cy="723900"/>
          </a:xfrm>
          <a:prstGeom prst="rect">
            <a:avLst/>
          </a:prstGeom>
        </p:spPr>
      </p:pic>
      <p:sp>
        <p:nvSpPr>
          <p:cNvPr id="12" name="Right Arrow 11">
            <a:extLst>
              <a:ext uri="{FF2B5EF4-FFF2-40B4-BE49-F238E27FC236}">
                <a16:creationId xmlns:a16="http://schemas.microsoft.com/office/drawing/2014/main" id="{2749B100-6266-A6DB-F5B8-E6C660ED79AD}"/>
              </a:ext>
            </a:extLst>
          </p:cNvPr>
          <p:cNvSpPr/>
          <p:nvPr/>
        </p:nvSpPr>
        <p:spPr>
          <a:xfrm>
            <a:off x="3318092" y="2351560"/>
            <a:ext cx="431075" cy="313508"/>
          </a:xfrm>
          <a:prstGeom prst="rightArrow">
            <a:avLst/>
          </a:prstGeom>
          <a:solidFill>
            <a:schemeClr val="accent2">
              <a:lumMod val="60000"/>
              <a:lumOff val="40000"/>
            </a:schemeClr>
          </a:solidFill>
          <a:ln>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a:extLst>
              <a:ext uri="{FF2B5EF4-FFF2-40B4-BE49-F238E27FC236}">
                <a16:creationId xmlns:a16="http://schemas.microsoft.com/office/drawing/2014/main" id="{124746FC-1FBD-434D-639F-30BFFD03A2A3}"/>
              </a:ext>
            </a:extLst>
          </p:cNvPr>
          <p:cNvSpPr/>
          <p:nvPr/>
        </p:nvSpPr>
        <p:spPr>
          <a:xfrm>
            <a:off x="8331801" y="2291539"/>
            <a:ext cx="431075" cy="313508"/>
          </a:xfrm>
          <a:prstGeom prst="rightArrow">
            <a:avLst/>
          </a:prstGeom>
          <a:solidFill>
            <a:schemeClr val="accent2">
              <a:lumMod val="60000"/>
              <a:lumOff val="40000"/>
            </a:schemeClr>
          </a:solidFill>
          <a:ln>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E41D2B7E-ECC5-11C8-47DE-5F58C18FC3B0}"/>
              </a:ext>
            </a:extLst>
          </p:cNvPr>
          <p:cNvSpPr txBox="1"/>
          <p:nvPr/>
        </p:nvSpPr>
        <p:spPr>
          <a:xfrm>
            <a:off x="7059012" y="3744190"/>
            <a:ext cx="4727802" cy="1938992"/>
          </a:xfrm>
          <a:prstGeom prst="rect">
            <a:avLst/>
          </a:prstGeom>
          <a:noFill/>
        </p:spPr>
        <p:txBody>
          <a:bodyPr wrap="square" lIns="0" tIns="0" rIns="0" bIns="0" rtlCol="0">
            <a:spAutoFit/>
          </a:bodyPr>
          <a:lstStyle/>
          <a:p>
            <a:pPr algn="l"/>
            <a:r>
              <a:rPr lang="en-GB" dirty="0">
                <a:solidFill>
                  <a:schemeClr val="bg2">
                    <a:lumMod val="10000"/>
                  </a:schemeClr>
                </a:solidFill>
              </a:rPr>
              <a:t>Estimation was used as input for the design of the FastRICH analogue FE.</a:t>
            </a:r>
          </a:p>
          <a:p>
            <a:pPr algn="l"/>
            <a:endParaRPr lang="en-GB" dirty="0">
              <a:solidFill>
                <a:schemeClr val="bg2">
                  <a:lumMod val="10000"/>
                </a:schemeClr>
              </a:solidFill>
            </a:endParaRPr>
          </a:p>
          <a:p>
            <a:pPr marL="285750" indent="-285750" algn="l">
              <a:buFont typeface="Courier New" panose="02070309020205020404" pitchFamily="49" charset="0"/>
              <a:buChar char="o"/>
            </a:pPr>
            <a:r>
              <a:rPr lang="en-GB" dirty="0">
                <a:solidFill>
                  <a:schemeClr val="bg2">
                    <a:lumMod val="10000"/>
                  </a:schemeClr>
                </a:solidFill>
              </a:rPr>
              <a:t>Targeted gain of 1.2 ± 0.3 Me in the RICH.</a:t>
            </a:r>
          </a:p>
          <a:p>
            <a:pPr marL="285750" indent="-285750" algn="l">
              <a:buFont typeface="Courier New" panose="02070309020205020404" pitchFamily="49" charset="0"/>
              <a:buChar char="o"/>
            </a:pPr>
            <a:r>
              <a:rPr lang="en-GB" dirty="0">
                <a:solidFill>
                  <a:schemeClr val="bg2">
                    <a:lumMod val="10000"/>
                  </a:schemeClr>
                </a:solidFill>
              </a:rPr>
              <a:t>Considering a 3σ variation, the lower bound of the FastRICH input-current dynamic range was designed to be 50µA.</a:t>
            </a:r>
          </a:p>
        </p:txBody>
      </p:sp>
      <p:sp>
        <p:nvSpPr>
          <p:cNvPr id="17" name="TextBox 16">
            <a:extLst>
              <a:ext uri="{FF2B5EF4-FFF2-40B4-BE49-F238E27FC236}">
                <a16:creationId xmlns:a16="http://schemas.microsoft.com/office/drawing/2014/main" id="{445DBB4E-542C-B9CA-BD74-4D940D9EF64D}"/>
              </a:ext>
            </a:extLst>
          </p:cNvPr>
          <p:cNvSpPr txBox="1"/>
          <p:nvPr/>
        </p:nvSpPr>
        <p:spPr>
          <a:xfrm>
            <a:off x="7043866" y="2048770"/>
            <a:ext cx="641201" cy="276999"/>
          </a:xfrm>
          <a:prstGeom prst="rect">
            <a:avLst/>
          </a:prstGeom>
          <a:noFill/>
        </p:spPr>
        <p:txBody>
          <a:bodyPr wrap="none" lIns="0" tIns="0" rIns="0" bIns="0" rtlCol="0">
            <a:spAutoFit/>
          </a:bodyPr>
          <a:lstStyle/>
          <a:p>
            <a:pPr algn="l"/>
            <a:r>
              <a:rPr lang="en-GB" dirty="0">
                <a:solidFill>
                  <a:schemeClr val="bg2">
                    <a:lumMod val="25000"/>
                  </a:schemeClr>
                </a:solidFill>
              </a:rPr>
              <a:t>(Gain)</a:t>
            </a:r>
          </a:p>
        </p:txBody>
      </p:sp>
      <p:pic>
        <p:nvPicPr>
          <p:cNvPr id="19" name="Picture 18">
            <a:extLst>
              <a:ext uri="{FF2B5EF4-FFF2-40B4-BE49-F238E27FC236}">
                <a16:creationId xmlns:a16="http://schemas.microsoft.com/office/drawing/2014/main" id="{BCCB6A55-54C1-FF0D-B954-10D2091D8690}"/>
              </a:ext>
            </a:extLst>
          </p:cNvPr>
          <p:cNvPicPr>
            <a:picLocks noChangeAspect="1"/>
          </p:cNvPicPr>
          <p:nvPr/>
        </p:nvPicPr>
        <p:blipFill>
          <a:blip r:embed="rId6"/>
          <a:srcRect l="20320" t="73792" r="26071" b="16871"/>
          <a:stretch>
            <a:fillRect/>
          </a:stretch>
        </p:blipFill>
        <p:spPr>
          <a:xfrm>
            <a:off x="69070" y="4192933"/>
            <a:ext cx="6690360" cy="1508031"/>
          </a:xfrm>
          <a:prstGeom prst="rect">
            <a:avLst/>
          </a:prstGeom>
        </p:spPr>
      </p:pic>
    </p:spTree>
    <p:extLst>
      <p:ext uri="{BB962C8B-B14F-4D97-AF65-F5344CB8AC3E}">
        <p14:creationId xmlns:p14="http://schemas.microsoft.com/office/powerpoint/2010/main" val="724760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B9B73-40BF-26BB-AB07-ABEFFC3B45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73D55B-1657-EEFF-3BB4-596D95FBD54C}"/>
              </a:ext>
            </a:extLst>
          </p:cNvPr>
          <p:cNvSpPr>
            <a:spLocks noGrp="1"/>
          </p:cNvSpPr>
          <p:nvPr>
            <p:ph type="title"/>
          </p:nvPr>
        </p:nvSpPr>
        <p:spPr>
          <a:xfrm>
            <a:off x="407988" y="373593"/>
            <a:ext cx="11376025" cy="368420"/>
          </a:xfrm>
        </p:spPr>
        <p:txBody>
          <a:bodyPr/>
          <a:lstStyle/>
          <a:p>
            <a:r>
              <a:rPr lang="en-GB" sz="2200" dirty="0"/>
              <a:t>Transit-time spread (TTS) measurements analysis</a:t>
            </a:r>
          </a:p>
        </p:txBody>
      </p:sp>
      <p:sp>
        <p:nvSpPr>
          <p:cNvPr id="4" name="Date Placeholder 3">
            <a:extLst>
              <a:ext uri="{FF2B5EF4-FFF2-40B4-BE49-F238E27FC236}">
                <a16:creationId xmlns:a16="http://schemas.microsoft.com/office/drawing/2014/main" id="{6F74CDDB-65D0-C380-1576-E573743709C8}"/>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9C5180EA-C4D5-691B-7B18-DFA347675B9D}"/>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B5E949A3-5664-1D46-46C1-D6952BA58011}"/>
              </a:ext>
            </a:extLst>
          </p:cNvPr>
          <p:cNvSpPr>
            <a:spLocks noGrp="1"/>
          </p:cNvSpPr>
          <p:nvPr>
            <p:ph type="sldNum" sz="quarter" idx="12"/>
          </p:nvPr>
        </p:nvSpPr>
        <p:spPr/>
        <p:txBody>
          <a:bodyPr/>
          <a:lstStyle/>
          <a:p>
            <a:fld id="{0BB7CFEA-6E47-8947-A33A-0E536019D0FF}" type="slidenum">
              <a:rPr lang="en-GB" smtClean="0"/>
              <a:t>14</a:t>
            </a:fld>
            <a:endParaRPr lang="en-GB"/>
          </a:p>
        </p:txBody>
      </p:sp>
      <p:pic>
        <p:nvPicPr>
          <p:cNvPr id="7" name="Picture 6">
            <a:extLst>
              <a:ext uri="{FF2B5EF4-FFF2-40B4-BE49-F238E27FC236}">
                <a16:creationId xmlns:a16="http://schemas.microsoft.com/office/drawing/2014/main" id="{07FCF46D-F145-EDF0-2432-F7D82E94DF53}"/>
              </a:ext>
            </a:extLst>
          </p:cNvPr>
          <p:cNvPicPr>
            <a:picLocks noChangeAspect="1"/>
          </p:cNvPicPr>
          <p:nvPr/>
        </p:nvPicPr>
        <p:blipFill>
          <a:blip r:embed="rId3"/>
          <a:stretch>
            <a:fillRect/>
          </a:stretch>
        </p:blipFill>
        <p:spPr>
          <a:xfrm>
            <a:off x="7396759" y="1661342"/>
            <a:ext cx="4795241" cy="3535315"/>
          </a:xfrm>
          <a:prstGeom prst="rect">
            <a:avLst/>
          </a:prstGeom>
        </p:spPr>
      </p:pic>
      <p:sp>
        <p:nvSpPr>
          <p:cNvPr id="9" name="TextBox 8">
            <a:extLst>
              <a:ext uri="{FF2B5EF4-FFF2-40B4-BE49-F238E27FC236}">
                <a16:creationId xmlns:a16="http://schemas.microsoft.com/office/drawing/2014/main" id="{F5B4275D-FC6E-7B88-A8B1-6C76FBE2344C}"/>
              </a:ext>
            </a:extLst>
          </p:cNvPr>
          <p:cNvSpPr txBox="1"/>
          <p:nvPr/>
        </p:nvSpPr>
        <p:spPr>
          <a:xfrm>
            <a:off x="9875838" y="1538231"/>
            <a:ext cx="2072170" cy="246221"/>
          </a:xfrm>
          <a:prstGeom prst="rect">
            <a:avLst/>
          </a:prstGeom>
          <a:noFill/>
        </p:spPr>
        <p:txBody>
          <a:bodyPr wrap="none" lIns="0" tIns="0" rIns="0" bIns="0" rtlCol="0">
            <a:spAutoFit/>
          </a:bodyPr>
          <a:lstStyle/>
          <a:p>
            <a:pPr algn="l"/>
            <a:r>
              <a:rPr lang="en-GB" sz="1600" dirty="0"/>
              <a:t>1-in. MAPMT at –900V</a:t>
            </a:r>
          </a:p>
        </p:txBody>
      </p:sp>
      <p:sp>
        <p:nvSpPr>
          <p:cNvPr id="10" name="TextBox 9">
            <a:extLst>
              <a:ext uri="{FF2B5EF4-FFF2-40B4-BE49-F238E27FC236}">
                <a16:creationId xmlns:a16="http://schemas.microsoft.com/office/drawing/2014/main" id="{52708B35-9C46-5078-E30C-0DA207EC8F08}"/>
              </a:ext>
            </a:extLst>
          </p:cNvPr>
          <p:cNvSpPr txBox="1"/>
          <p:nvPr/>
        </p:nvSpPr>
        <p:spPr>
          <a:xfrm>
            <a:off x="871017" y="2303386"/>
            <a:ext cx="5851751" cy="1938992"/>
          </a:xfrm>
          <a:prstGeom prst="rect">
            <a:avLst/>
          </a:prstGeom>
          <a:noFill/>
        </p:spPr>
        <p:txBody>
          <a:bodyPr wrap="square" lIns="0" tIns="0" rIns="0" bIns="0" rtlCol="0">
            <a:spAutoFit/>
          </a:bodyPr>
          <a:lstStyle/>
          <a:p>
            <a:r>
              <a:rPr lang="en-GB" dirty="0">
                <a:solidFill>
                  <a:schemeClr val="bg2">
                    <a:lumMod val="10000"/>
                  </a:schemeClr>
                </a:solidFill>
              </a:rPr>
              <a:t>In-software Constant Fraction Discrimination (CFD) to correct for time-walk.</a:t>
            </a:r>
          </a:p>
          <a:p>
            <a:pPr marL="285750" indent="-285750">
              <a:buFont typeface="Courier New" panose="02070309020205020404" pitchFamily="49" charset="0"/>
              <a:buChar char="o"/>
            </a:pPr>
            <a:r>
              <a:rPr lang="en-GB" dirty="0">
                <a:solidFill>
                  <a:schemeClr val="bg2">
                    <a:lumMod val="10000"/>
                  </a:schemeClr>
                </a:solidFill>
              </a:rPr>
              <a:t>Photon time-of-arrival (ToA) at a fixed % of the pulse amplitude.</a:t>
            </a:r>
          </a:p>
          <a:p>
            <a:endParaRPr lang="en-GB" dirty="0">
              <a:solidFill>
                <a:schemeClr val="bg2">
                  <a:lumMod val="10000"/>
                </a:schemeClr>
              </a:solidFill>
            </a:endParaRPr>
          </a:p>
          <a:p>
            <a:r>
              <a:rPr lang="en-GB" dirty="0">
                <a:solidFill>
                  <a:schemeClr val="bg2">
                    <a:lumMod val="10000"/>
                  </a:schemeClr>
                </a:solidFill>
              </a:rPr>
              <a:t>TTS extracted as the FWHM of a double-Gaussian fit of </a:t>
            </a:r>
            <a:br>
              <a:rPr lang="en-GB" dirty="0">
                <a:solidFill>
                  <a:schemeClr val="bg2">
                    <a:lumMod val="10000"/>
                  </a:schemeClr>
                </a:solidFill>
              </a:rPr>
            </a:br>
            <a:r>
              <a:rPr lang="en-GB" dirty="0">
                <a:solidFill>
                  <a:schemeClr val="bg2">
                    <a:lumMod val="10000"/>
                  </a:schemeClr>
                </a:solidFill>
              </a:rPr>
              <a:t>the ToA distribution.</a:t>
            </a:r>
          </a:p>
        </p:txBody>
      </p:sp>
    </p:spTree>
    <p:extLst>
      <p:ext uri="{BB962C8B-B14F-4D97-AF65-F5344CB8AC3E}">
        <p14:creationId xmlns:p14="http://schemas.microsoft.com/office/powerpoint/2010/main" val="1067892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38866-4CFF-294C-6613-A1160884AF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4EA486-CEC4-F85E-FB1B-FC3121DF48A2}"/>
              </a:ext>
            </a:extLst>
          </p:cNvPr>
          <p:cNvSpPr>
            <a:spLocks noGrp="1"/>
          </p:cNvSpPr>
          <p:nvPr>
            <p:ph type="title"/>
          </p:nvPr>
        </p:nvSpPr>
        <p:spPr>
          <a:xfrm>
            <a:off x="407988" y="373593"/>
            <a:ext cx="11376025" cy="368420"/>
          </a:xfrm>
        </p:spPr>
        <p:txBody>
          <a:bodyPr/>
          <a:lstStyle/>
          <a:p>
            <a:r>
              <a:rPr lang="en-GB" sz="2200" dirty="0"/>
              <a:t>Transit-time spread (TTS) results</a:t>
            </a:r>
          </a:p>
        </p:txBody>
      </p:sp>
      <p:sp>
        <p:nvSpPr>
          <p:cNvPr id="4" name="Date Placeholder 3">
            <a:extLst>
              <a:ext uri="{FF2B5EF4-FFF2-40B4-BE49-F238E27FC236}">
                <a16:creationId xmlns:a16="http://schemas.microsoft.com/office/drawing/2014/main" id="{30508628-9869-904D-1B23-CAF9B740F60D}"/>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8B28ED83-089E-CBF9-273D-E11D0DC2708D}"/>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6A9B200C-0021-13AA-27D2-864F28721199}"/>
              </a:ext>
            </a:extLst>
          </p:cNvPr>
          <p:cNvSpPr>
            <a:spLocks noGrp="1"/>
          </p:cNvSpPr>
          <p:nvPr>
            <p:ph type="sldNum" sz="quarter" idx="12"/>
          </p:nvPr>
        </p:nvSpPr>
        <p:spPr/>
        <p:txBody>
          <a:bodyPr/>
          <a:lstStyle/>
          <a:p>
            <a:fld id="{0BB7CFEA-6E47-8947-A33A-0E536019D0FF}" type="slidenum">
              <a:rPr lang="en-GB" smtClean="0"/>
              <a:t>15</a:t>
            </a:fld>
            <a:endParaRPr lang="en-GB"/>
          </a:p>
        </p:txBody>
      </p:sp>
      <p:pic>
        <p:nvPicPr>
          <p:cNvPr id="3" name="Picture 2">
            <a:extLst>
              <a:ext uri="{FF2B5EF4-FFF2-40B4-BE49-F238E27FC236}">
                <a16:creationId xmlns:a16="http://schemas.microsoft.com/office/drawing/2014/main" id="{F2A3303E-7559-5D67-8E59-A79906A0C334}"/>
              </a:ext>
            </a:extLst>
          </p:cNvPr>
          <p:cNvPicPr>
            <a:picLocks noChangeAspect="1"/>
          </p:cNvPicPr>
          <p:nvPr/>
        </p:nvPicPr>
        <p:blipFill>
          <a:blip r:embed="rId2"/>
          <a:stretch>
            <a:fillRect/>
          </a:stretch>
        </p:blipFill>
        <p:spPr>
          <a:xfrm>
            <a:off x="1824504" y="951239"/>
            <a:ext cx="8542991" cy="3264501"/>
          </a:xfrm>
          <a:prstGeom prst="rect">
            <a:avLst/>
          </a:prstGeom>
        </p:spPr>
      </p:pic>
      <p:sp>
        <p:nvSpPr>
          <p:cNvPr id="12" name="TextBox 11">
            <a:extLst>
              <a:ext uri="{FF2B5EF4-FFF2-40B4-BE49-F238E27FC236}">
                <a16:creationId xmlns:a16="http://schemas.microsoft.com/office/drawing/2014/main" id="{471C60A3-5DFD-60A9-035C-E3F63BF30B48}"/>
              </a:ext>
            </a:extLst>
          </p:cNvPr>
          <p:cNvSpPr txBox="1"/>
          <p:nvPr/>
        </p:nvSpPr>
        <p:spPr>
          <a:xfrm>
            <a:off x="1520378" y="4424966"/>
            <a:ext cx="8847117" cy="1661993"/>
          </a:xfrm>
          <a:prstGeom prst="rect">
            <a:avLst/>
          </a:prstGeom>
          <a:noFill/>
        </p:spPr>
        <p:txBody>
          <a:bodyPr wrap="square" lIns="0" tIns="0" rIns="0" bIns="0" rtlCol="0">
            <a:spAutoFit/>
          </a:bodyPr>
          <a:lstStyle/>
          <a:p>
            <a:pPr>
              <a:lnSpc>
                <a:spcPct val="150000"/>
              </a:lnSpc>
            </a:pPr>
            <a:r>
              <a:rPr lang="en-GB" dirty="0">
                <a:solidFill>
                  <a:schemeClr val="bg2">
                    <a:lumMod val="10000"/>
                  </a:schemeClr>
                </a:solidFill>
              </a:rPr>
              <a:t>Higher gain results in better timing performance. </a:t>
            </a:r>
          </a:p>
          <a:p>
            <a:pPr>
              <a:lnSpc>
                <a:spcPct val="150000"/>
              </a:lnSpc>
            </a:pPr>
            <a:r>
              <a:rPr lang="en-GB" dirty="0">
                <a:solidFill>
                  <a:schemeClr val="bg2">
                    <a:lumMod val="10000"/>
                  </a:schemeClr>
                </a:solidFill>
              </a:rPr>
              <a:t>Best performance at -1000V and 10% CFD: </a:t>
            </a:r>
          </a:p>
          <a:p>
            <a:pPr marL="285750" indent="-285750">
              <a:buFont typeface="Wingdings" pitchFamily="2" charset="2"/>
              <a:buChar char="Ø"/>
            </a:pPr>
            <a:r>
              <a:rPr lang="en-GB" dirty="0">
                <a:solidFill>
                  <a:schemeClr val="bg2">
                    <a:lumMod val="10000"/>
                  </a:schemeClr>
                </a:solidFill>
              </a:rPr>
              <a:t>145 ± 5 ps for the 1-in. MAPMT and 125 ± 5 ps for the 2-in. (</a:t>
            </a:r>
            <a:r>
              <a:rPr lang="en-GB" sz="1400" dirty="0">
                <a:solidFill>
                  <a:schemeClr val="bg2">
                    <a:lumMod val="10000"/>
                  </a:schemeClr>
                </a:solidFill>
              </a:rPr>
              <a:t>𝛔 = FWHM/2.355</a:t>
            </a:r>
            <a:r>
              <a:rPr lang="en-GB" dirty="0">
                <a:solidFill>
                  <a:schemeClr val="bg2">
                    <a:lumMod val="10000"/>
                  </a:schemeClr>
                </a:solidFill>
              </a:rPr>
              <a:t>).</a:t>
            </a:r>
          </a:p>
          <a:p>
            <a:pPr marL="285750" indent="-285750">
              <a:buFont typeface="Wingdings" pitchFamily="2" charset="2"/>
              <a:buChar char="Ø"/>
            </a:pPr>
            <a:endParaRPr lang="en-GB" dirty="0">
              <a:solidFill>
                <a:schemeClr val="bg2">
                  <a:lumMod val="10000"/>
                </a:schemeClr>
              </a:solidFill>
            </a:endParaRPr>
          </a:p>
          <a:p>
            <a:r>
              <a:rPr lang="en-GB" dirty="0">
                <a:solidFill>
                  <a:schemeClr val="bg2">
                    <a:lumMod val="10000"/>
                  </a:schemeClr>
                </a:solidFill>
              </a:rPr>
              <a:t>This sets the lower limit on the single-photon time resolution of the two devices.</a:t>
            </a:r>
          </a:p>
        </p:txBody>
      </p:sp>
    </p:spTree>
    <p:extLst>
      <p:ext uri="{BB962C8B-B14F-4D97-AF65-F5344CB8AC3E}">
        <p14:creationId xmlns:p14="http://schemas.microsoft.com/office/powerpoint/2010/main" val="2706096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A862F-F832-D6ED-67B3-818F9F7261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35C620-B34F-FA9A-83B1-5FC2CA03DF00}"/>
              </a:ext>
            </a:extLst>
          </p:cNvPr>
          <p:cNvSpPr>
            <a:spLocks noGrp="1"/>
          </p:cNvSpPr>
          <p:nvPr>
            <p:ph type="title"/>
          </p:nvPr>
        </p:nvSpPr>
        <p:spPr>
          <a:xfrm>
            <a:off x="407988" y="373593"/>
            <a:ext cx="11376025" cy="368420"/>
          </a:xfrm>
        </p:spPr>
        <p:txBody>
          <a:bodyPr/>
          <a:lstStyle/>
          <a:p>
            <a:r>
              <a:rPr lang="en-GB" sz="2200" dirty="0"/>
              <a:t>Setup for digital measurements on the 1-in. MAPMT </a:t>
            </a:r>
          </a:p>
        </p:txBody>
      </p:sp>
      <p:sp>
        <p:nvSpPr>
          <p:cNvPr id="4" name="Date Placeholder 3">
            <a:extLst>
              <a:ext uri="{FF2B5EF4-FFF2-40B4-BE49-F238E27FC236}">
                <a16:creationId xmlns:a16="http://schemas.microsoft.com/office/drawing/2014/main" id="{81C3B8D5-ED7E-4552-3850-62CE9E415BB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86FA83DD-5901-8B1F-4948-FB32183967B4}"/>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E364772A-2C5F-4A03-708B-2D77C57F02D9}"/>
              </a:ext>
            </a:extLst>
          </p:cNvPr>
          <p:cNvSpPr>
            <a:spLocks noGrp="1"/>
          </p:cNvSpPr>
          <p:nvPr>
            <p:ph type="sldNum" sz="quarter" idx="12"/>
          </p:nvPr>
        </p:nvSpPr>
        <p:spPr/>
        <p:txBody>
          <a:bodyPr/>
          <a:lstStyle/>
          <a:p>
            <a:fld id="{0BB7CFEA-6E47-8947-A33A-0E536019D0FF}" type="slidenum">
              <a:rPr lang="en-GB" smtClean="0"/>
              <a:t>16</a:t>
            </a:fld>
            <a:endParaRPr lang="en-GB"/>
          </a:p>
        </p:txBody>
      </p:sp>
      <p:sp>
        <p:nvSpPr>
          <p:cNvPr id="8" name="TextBox 7">
            <a:extLst>
              <a:ext uri="{FF2B5EF4-FFF2-40B4-BE49-F238E27FC236}">
                <a16:creationId xmlns:a16="http://schemas.microsoft.com/office/drawing/2014/main" id="{C2620CCD-B7F4-FD50-C0AB-BB691AD4258A}"/>
              </a:ext>
            </a:extLst>
          </p:cNvPr>
          <p:cNvSpPr txBox="1"/>
          <p:nvPr/>
        </p:nvSpPr>
        <p:spPr>
          <a:xfrm>
            <a:off x="5197349" y="2238167"/>
            <a:ext cx="6787386" cy="2046714"/>
          </a:xfrm>
          <a:prstGeom prst="rect">
            <a:avLst/>
          </a:prstGeom>
          <a:noFill/>
        </p:spPr>
        <p:txBody>
          <a:bodyPr wrap="square" lIns="0" tIns="0" rIns="0" bIns="0" rtlCol="0">
            <a:spAutoFit/>
          </a:bodyPr>
          <a:lstStyle/>
          <a:p>
            <a:pPr algn="l">
              <a:lnSpc>
                <a:spcPct val="150000"/>
              </a:lnSpc>
            </a:pPr>
            <a:r>
              <a:rPr lang="en-GB" dirty="0">
                <a:solidFill>
                  <a:schemeClr val="bg2">
                    <a:lumMod val="10000"/>
                  </a:schemeClr>
                </a:solidFill>
              </a:rPr>
              <a:t>Same laser illumination as per the analogue measurements. </a:t>
            </a:r>
          </a:p>
          <a:p>
            <a:pPr algn="l">
              <a:lnSpc>
                <a:spcPct val="150000"/>
              </a:lnSpc>
            </a:pPr>
            <a:r>
              <a:rPr lang="en-GB" dirty="0">
                <a:solidFill>
                  <a:schemeClr val="bg2">
                    <a:lumMod val="10000"/>
                  </a:schemeClr>
                </a:solidFill>
              </a:rPr>
              <a:t>Readout with FastIC coupled with TDC-in-FPGA with ~150 ps bins. </a:t>
            </a:r>
          </a:p>
          <a:p>
            <a:pPr marL="285750" indent="-285750">
              <a:buFont typeface="Wingdings" pitchFamily="2" charset="2"/>
              <a:buChar char="Ø"/>
            </a:pPr>
            <a:r>
              <a:rPr lang="en-GB" dirty="0">
                <a:solidFill>
                  <a:schemeClr val="bg2">
                    <a:lumMod val="10000"/>
                  </a:schemeClr>
                </a:solidFill>
              </a:rPr>
              <a:t>FastIC is the predecessor of the FastRICH.</a:t>
            </a:r>
          </a:p>
          <a:p>
            <a:endParaRPr lang="en-GB" sz="700" dirty="0">
              <a:solidFill>
                <a:schemeClr val="bg2">
                  <a:lumMod val="10000"/>
                </a:schemeClr>
              </a:solidFill>
            </a:endParaRPr>
          </a:p>
          <a:p>
            <a:r>
              <a:rPr lang="en-GB" dirty="0">
                <a:solidFill>
                  <a:schemeClr val="bg2">
                    <a:lumMod val="10000"/>
                  </a:schemeClr>
                </a:solidFill>
              </a:rPr>
              <a:t>Measurements used as reference for the RICH 2022 beam test campaign. [</a:t>
            </a:r>
            <a:r>
              <a:rPr lang="en-GB" sz="1200" dirty="0">
                <a:hlinkClick r:id="rId2"/>
              </a:rPr>
              <a:t>DOI:10.1088/1748-0221/20/03/P03034</a:t>
            </a:r>
            <a:r>
              <a:rPr lang="en-GB" sz="1200" dirty="0"/>
              <a:t> </a:t>
            </a:r>
            <a:r>
              <a:rPr lang="en-GB" dirty="0"/>
              <a:t>]</a:t>
            </a:r>
            <a:endParaRPr lang="en-GB" dirty="0">
              <a:solidFill>
                <a:schemeClr val="bg2">
                  <a:lumMod val="10000"/>
                </a:schemeClr>
              </a:solidFill>
            </a:endParaRPr>
          </a:p>
          <a:p>
            <a:endParaRPr lang="en-GB" dirty="0">
              <a:solidFill>
                <a:schemeClr val="bg2">
                  <a:lumMod val="10000"/>
                </a:schemeClr>
              </a:solidFill>
            </a:endParaRPr>
          </a:p>
        </p:txBody>
      </p:sp>
      <p:pic>
        <p:nvPicPr>
          <p:cNvPr id="10" name="Picture 9">
            <a:extLst>
              <a:ext uri="{FF2B5EF4-FFF2-40B4-BE49-F238E27FC236}">
                <a16:creationId xmlns:a16="http://schemas.microsoft.com/office/drawing/2014/main" id="{6F6003EB-2725-B511-1629-3370934B4CED}"/>
              </a:ext>
            </a:extLst>
          </p:cNvPr>
          <p:cNvPicPr>
            <a:picLocks noChangeAspect="1"/>
          </p:cNvPicPr>
          <p:nvPr/>
        </p:nvPicPr>
        <p:blipFill>
          <a:blip r:embed="rId3"/>
          <a:srcRect l="14266" t="38298" r="55332" b="44822"/>
          <a:stretch>
            <a:fillRect/>
          </a:stretch>
        </p:blipFill>
        <p:spPr>
          <a:xfrm>
            <a:off x="1" y="1509314"/>
            <a:ext cx="4759274" cy="3419525"/>
          </a:xfrm>
          <a:prstGeom prst="rect">
            <a:avLst/>
          </a:prstGeom>
        </p:spPr>
      </p:pic>
    </p:spTree>
    <p:extLst>
      <p:ext uri="{BB962C8B-B14F-4D97-AF65-F5344CB8AC3E}">
        <p14:creationId xmlns:p14="http://schemas.microsoft.com/office/powerpoint/2010/main" val="2713987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85634-8D2E-5352-EA75-216DDAD82D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3C8C76-9444-D713-0125-B786B6A13F24}"/>
              </a:ext>
            </a:extLst>
          </p:cNvPr>
          <p:cNvSpPr>
            <a:spLocks noGrp="1"/>
          </p:cNvSpPr>
          <p:nvPr>
            <p:ph type="title"/>
          </p:nvPr>
        </p:nvSpPr>
        <p:spPr>
          <a:xfrm>
            <a:off x="407988" y="373593"/>
            <a:ext cx="11376025" cy="368420"/>
          </a:xfrm>
        </p:spPr>
        <p:txBody>
          <a:bodyPr/>
          <a:lstStyle/>
          <a:p>
            <a:r>
              <a:rPr lang="en-GB" sz="2200" dirty="0"/>
              <a:t>Single-photon time resolution (SPTR) results</a:t>
            </a:r>
          </a:p>
        </p:txBody>
      </p:sp>
      <p:sp>
        <p:nvSpPr>
          <p:cNvPr id="4" name="Date Placeholder 3">
            <a:extLst>
              <a:ext uri="{FF2B5EF4-FFF2-40B4-BE49-F238E27FC236}">
                <a16:creationId xmlns:a16="http://schemas.microsoft.com/office/drawing/2014/main" id="{CE8DEFB8-191E-FD7E-1E25-324E8BE290F9}"/>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05D96F5E-169C-ADD7-B48B-DF550D1BC582}"/>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DAD45B05-31B3-643B-3C79-C3EFDEDCDB82}"/>
              </a:ext>
            </a:extLst>
          </p:cNvPr>
          <p:cNvSpPr>
            <a:spLocks noGrp="1"/>
          </p:cNvSpPr>
          <p:nvPr>
            <p:ph type="sldNum" sz="quarter" idx="12"/>
          </p:nvPr>
        </p:nvSpPr>
        <p:spPr/>
        <p:txBody>
          <a:bodyPr/>
          <a:lstStyle/>
          <a:p>
            <a:fld id="{0BB7CFEA-6E47-8947-A33A-0E536019D0FF}" type="slidenum">
              <a:rPr lang="en-GB" smtClean="0"/>
              <a:t>17</a:t>
            </a:fld>
            <a:endParaRPr lang="en-GB"/>
          </a:p>
        </p:txBody>
      </p:sp>
      <p:pic>
        <p:nvPicPr>
          <p:cNvPr id="3" name="Picture 2">
            <a:extLst>
              <a:ext uri="{FF2B5EF4-FFF2-40B4-BE49-F238E27FC236}">
                <a16:creationId xmlns:a16="http://schemas.microsoft.com/office/drawing/2014/main" id="{DB182967-CB99-7453-F001-BF58F47ACDEE}"/>
              </a:ext>
            </a:extLst>
          </p:cNvPr>
          <p:cNvPicPr>
            <a:picLocks noChangeAspect="1"/>
          </p:cNvPicPr>
          <p:nvPr/>
        </p:nvPicPr>
        <p:blipFill>
          <a:blip r:embed="rId3"/>
          <a:stretch>
            <a:fillRect/>
          </a:stretch>
        </p:blipFill>
        <p:spPr>
          <a:xfrm>
            <a:off x="5780052" y="1274089"/>
            <a:ext cx="6003961" cy="1814062"/>
          </a:xfrm>
          <a:prstGeom prst="rect">
            <a:avLst/>
          </a:prstGeom>
        </p:spPr>
      </p:pic>
      <p:pic>
        <p:nvPicPr>
          <p:cNvPr id="7" name="Picture 6">
            <a:extLst>
              <a:ext uri="{FF2B5EF4-FFF2-40B4-BE49-F238E27FC236}">
                <a16:creationId xmlns:a16="http://schemas.microsoft.com/office/drawing/2014/main" id="{32CB0AA6-A604-B910-716D-FDBA331847C7}"/>
              </a:ext>
            </a:extLst>
          </p:cNvPr>
          <p:cNvPicPr>
            <a:picLocks noChangeAspect="1"/>
          </p:cNvPicPr>
          <p:nvPr/>
        </p:nvPicPr>
        <p:blipFill>
          <a:blip r:embed="rId4"/>
          <a:stretch>
            <a:fillRect/>
          </a:stretch>
        </p:blipFill>
        <p:spPr>
          <a:xfrm>
            <a:off x="943104" y="881027"/>
            <a:ext cx="4282039" cy="2825080"/>
          </a:xfrm>
          <a:prstGeom prst="rect">
            <a:avLst/>
          </a:prstGeom>
        </p:spPr>
      </p:pic>
      <p:sp>
        <p:nvSpPr>
          <p:cNvPr id="8" name="TextBox 7">
            <a:extLst>
              <a:ext uri="{FF2B5EF4-FFF2-40B4-BE49-F238E27FC236}">
                <a16:creationId xmlns:a16="http://schemas.microsoft.com/office/drawing/2014/main" id="{4BE8627D-F273-9D66-0BDF-C55D04B46902}"/>
              </a:ext>
            </a:extLst>
          </p:cNvPr>
          <p:cNvSpPr txBox="1"/>
          <p:nvPr/>
        </p:nvSpPr>
        <p:spPr>
          <a:xfrm>
            <a:off x="1532202" y="4145044"/>
            <a:ext cx="9748537" cy="1661993"/>
          </a:xfrm>
          <a:prstGeom prst="rect">
            <a:avLst/>
          </a:prstGeom>
          <a:noFill/>
        </p:spPr>
        <p:txBody>
          <a:bodyPr wrap="square" lIns="0" tIns="0" rIns="0" bIns="0" rtlCol="0">
            <a:spAutoFit/>
          </a:bodyPr>
          <a:lstStyle/>
          <a:p>
            <a:r>
              <a:rPr lang="en-GB" dirty="0">
                <a:solidFill>
                  <a:schemeClr val="bg2">
                    <a:lumMod val="10000"/>
                  </a:schemeClr>
                </a:solidFill>
              </a:rPr>
              <a:t>SPTR consistent within uncertainty with the analogue results.</a:t>
            </a:r>
          </a:p>
          <a:p>
            <a:endParaRPr lang="en-GB" dirty="0">
              <a:solidFill>
                <a:schemeClr val="bg2">
                  <a:lumMod val="10000"/>
                </a:schemeClr>
              </a:solidFill>
            </a:endParaRPr>
          </a:p>
          <a:p>
            <a:r>
              <a:rPr lang="en-GB" dirty="0">
                <a:solidFill>
                  <a:schemeClr val="bg2">
                    <a:lumMod val="10000"/>
                  </a:schemeClr>
                </a:solidFill>
              </a:rPr>
              <a:t>SPTR in good agreement with SPS beam test results 182 ± 24 ps (~20% occ.).</a:t>
            </a:r>
          </a:p>
          <a:p>
            <a:endParaRPr lang="en-GB" dirty="0">
              <a:solidFill>
                <a:schemeClr val="bg2">
                  <a:lumMod val="10000"/>
                </a:schemeClr>
              </a:solidFill>
            </a:endParaRPr>
          </a:p>
          <a:p>
            <a:r>
              <a:rPr lang="en-GB" dirty="0">
                <a:solidFill>
                  <a:schemeClr val="bg2">
                    <a:lumMod val="10000"/>
                  </a:schemeClr>
                </a:solidFill>
              </a:rPr>
              <a:t>The worsening of the SPTR at higher occupancies can be explained by the increased hit rate.</a:t>
            </a:r>
          </a:p>
          <a:p>
            <a:pPr marL="285750" indent="-285750">
              <a:buFont typeface="Courier New" panose="02070309020205020404" pitchFamily="49" charset="0"/>
              <a:buChar char="o"/>
            </a:pPr>
            <a:r>
              <a:rPr lang="en-GB" dirty="0">
                <a:solidFill>
                  <a:schemeClr val="bg2">
                    <a:lumMod val="10000"/>
                  </a:schemeClr>
                </a:solidFill>
              </a:rPr>
              <a:t>Mask to illuminate one channel mitigates.</a:t>
            </a:r>
          </a:p>
        </p:txBody>
      </p:sp>
      <p:sp>
        <p:nvSpPr>
          <p:cNvPr id="11" name="TextBox 10">
            <a:extLst>
              <a:ext uri="{FF2B5EF4-FFF2-40B4-BE49-F238E27FC236}">
                <a16:creationId xmlns:a16="http://schemas.microsoft.com/office/drawing/2014/main" id="{CE904888-ACD9-C6EE-018C-0A4D405C6CAD}"/>
              </a:ext>
            </a:extLst>
          </p:cNvPr>
          <p:cNvSpPr txBox="1"/>
          <p:nvPr/>
        </p:nvSpPr>
        <p:spPr>
          <a:xfrm>
            <a:off x="8793250" y="3114564"/>
            <a:ext cx="2950258" cy="276999"/>
          </a:xfrm>
          <a:prstGeom prst="rect">
            <a:avLst/>
          </a:prstGeom>
          <a:noFill/>
        </p:spPr>
        <p:txBody>
          <a:bodyPr wrap="square">
            <a:spAutoFit/>
          </a:bodyPr>
          <a:lstStyle/>
          <a:p>
            <a:r>
              <a:rPr lang="en-GB" sz="1200" dirty="0">
                <a:hlinkClick r:id="rId5"/>
              </a:rPr>
              <a:t>https://inspirehep.net/literature/2898078</a:t>
            </a:r>
            <a:endParaRPr lang="en-GB" sz="1200" dirty="0"/>
          </a:p>
        </p:txBody>
      </p:sp>
      <p:sp>
        <p:nvSpPr>
          <p:cNvPr id="13" name="TextBox 12">
            <a:extLst>
              <a:ext uri="{FF2B5EF4-FFF2-40B4-BE49-F238E27FC236}">
                <a16:creationId xmlns:a16="http://schemas.microsoft.com/office/drawing/2014/main" id="{64BE0A74-BD5C-6832-C738-198F63A82291}"/>
              </a:ext>
            </a:extLst>
          </p:cNvPr>
          <p:cNvSpPr txBox="1"/>
          <p:nvPr/>
        </p:nvSpPr>
        <p:spPr>
          <a:xfrm>
            <a:off x="5952307" y="3127626"/>
            <a:ext cx="3285309" cy="276999"/>
          </a:xfrm>
          <a:prstGeom prst="rect">
            <a:avLst/>
          </a:prstGeom>
          <a:noFill/>
        </p:spPr>
        <p:txBody>
          <a:bodyPr wrap="square">
            <a:spAutoFit/>
          </a:bodyPr>
          <a:lstStyle/>
          <a:p>
            <a:r>
              <a:rPr lang="en-GB" sz="1200" dirty="0">
                <a:hlinkClick r:id="rId6"/>
              </a:rPr>
              <a:t>DOI:10.1088/1748-0221/20/03/P03034</a:t>
            </a:r>
            <a:r>
              <a:rPr lang="en-GB" sz="1200" dirty="0"/>
              <a:t> &amp;</a:t>
            </a:r>
          </a:p>
        </p:txBody>
      </p:sp>
    </p:spTree>
    <p:extLst>
      <p:ext uri="{BB962C8B-B14F-4D97-AF65-F5344CB8AC3E}">
        <p14:creationId xmlns:p14="http://schemas.microsoft.com/office/powerpoint/2010/main" val="2921711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5023C-1861-019D-3A39-8F21AF2CE3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6696CCB-F5FC-6A04-33B2-55A49D4C87C1}"/>
              </a:ext>
            </a:extLst>
          </p:cNvPr>
          <p:cNvSpPr>
            <a:spLocks noGrp="1"/>
          </p:cNvSpPr>
          <p:nvPr>
            <p:ph type="title"/>
          </p:nvPr>
        </p:nvSpPr>
        <p:spPr>
          <a:xfrm>
            <a:off x="407988" y="373593"/>
            <a:ext cx="11376025" cy="368420"/>
          </a:xfrm>
        </p:spPr>
        <p:txBody>
          <a:bodyPr/>
          <a:lstStyle/>
          <a:p>
            <a:r>
              <a:rPr lang="en-GB" sz="2200" dirty="0"/>
              <a:t>Conclusions on MAPMT studies</a:t>
            </a:r>
          </a:p>
        </p:txBody>
      </p:sp>
      <p:sp>
        <p:nvSpPr>
          <p:cNvPr id="4" name="Date Placeholder 3">
            <a:extLst>
              <a:ext uri="{FF2B5EF4-FFF2-40B4-BE49-F238E27FC236}">
                <a16:creationId xmlns:a16="http://schemas.microsoft.com/office/drawing/2014/main" id="{FEA01A02-F139-1BBB-41CA-8EF884F7D1C1}"/>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DC5DC8FC-E099-BAE8-078C-2D88FC457EB0}"/>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1B5578B4-4354-3CE7-C2EC-A879707D856F}"/>
              </a:ext>
            </a:extLst>
          </p:cNvPr>
          <p:cNvSpPr>
            <a:spLocks noGrp="1"/>
          </p:cNvSpPr>
          <p:nvPr>
            <p:ph type="sldNum" sz="quarter" idx="12"/>
          </p:nvPr>
        </p:nvSpPr>
        <p:spPr/>
        <p:txBody>
          <a:bodyPr/>
          <a:lstStyle/>
          <a:p>
            <a:fld id="{0BB7CFEA-6E47-8947-A33A-0E536019D0FF}" type="slidenum">
              <a:rPr lang="en-GB" smtClean="0"/>
              <a:t>18</a:t>
            </a:fld>
            <a:endParaRPr lang="en-GB"/>
          </a:p>
        </p:txBody>
      </p:sp>
      <p:sp>
        <p:nvSpPr>
          <p:cNvPr id="7" name="TextBox 6">
            <a:extLst>
              <a:ext uri="{FF2B5EF4-FFF2-40B4-BE49-F238E27FC236}">
                <a16:creationId xmlns:a16="http://schemas.microsoft.com/office/drawing/2014/main" id="{B8EBB715-571D-5CED-7CF5-9108E56F4A11}"/>
              </a:ext>
            </a:extLst>
          </p:cNvPr>
          <p:cNvSpPr txBox="1"/>
          <p:nvPr/>
        </p:nvSpPr>
        <p:spPr>
          <a:xfrm>
            <a:off x="593886" y="2182978"/>
            <a:ext cx="11376025" cy="2026132"/>
          </a:xfrm>
          <a:prstGeom prst="rect">
            <a:avLst/>
          </a:prstGeom>
          <a:noFill/>
        </p:spPr>
        <p:txBody>
          <a:bodyPr wrap="square" lIns="0" tIns="0" rIns="0" bIns="0" rtlCol="0">
            <a:spAutoFit/>
          </a:bodyPr>
          <a:lstStyle/>
          <a:p>
            <a:pPr algn="l">
              <a:lnSpc>
                <a:spcPct val="150000"/>
              </a:lnSpc>
            </a:pPr>
            <a:r>
              <a:rPr lang="en-GB" dirty="0">
                <a:solidFill>
                  <a:schemeClr val="bg2">
                    <a:lumMod val="10000"/>
                  </a:schemeClr>
                </a:solidFill>
              </a:rPr>
              <a:t>Analogue and digital analysis on MAPMT single-photon response.</a:t>
            </a:r>
          </a:p>
          <a:p>
            <a:pPr marL="285750" indent="-285750">
              <a:lnSpc>
                <a:spcPct val="150000"/>
              </a:lnSpc>
              <a:buFont typeface="Courier New" panose="02070309020205020404" pitchFamily="49" charset="0"/>
              <a:buChar char="o"/>
            </a:pPr>
            <a:r>
              <a:rPr lang="en-GB" b="1" dirty="0">
                <a:solidFill>
                  <a:schemeClr val="bg2">
                    <a:lumMod val="10000"/>
                  </a:schemeClr>
                </a:solidFill>
              </a:rPr>
              <a:t>Pulse shape characterisation </a:t>
            </a:r>
            <a:r>
              <a:rPr lang="en-GB" dirty="0">
                <a:solidFill>
                  <a:schemeClr val="bg2">
                    <a:lumMod val="10000"/>
                  </a:schemeClr>
                </a:solidFill>
              </a:rPr>
              <a:t>for coupling with current readout electronics (FastRICH).</a:t>
            </a:r>
          </a:p>
          <a:p>
            <a:pPr marL="285750" indent="-285750">
              <a:lnSpc>
                <a:spcPct val="150000"/>
              </a:lnSpc>
              <a:buFont typeface="Courier New" panose="02070309020205020404" pitchFamily="49" charset="0"/>
              <a:buChar char="o"/>
            </a:pPr>
            <a:r>
              <a:rPr lang="en-GB" b="1" dirty="0">
                <a:solidFill>
                  <a:schemeClr val="bg2">
                    <a:lumMod val="10000"/>
                  </a:schemeClr>
                </a:solidFill>
              </a:rPr>
              <a:t>Timing performance </a:t>
            </a:r>
            <a:r>
              <a:rPr lang="en-GB" dirty="0">
                <a:solidFill>
                  <a:schemeClr val="bg2">
                    <a:lumMod val="10000"/>
                  </a:schemeClr>
                </a:solidFill>
              </a:rPr>
              <a:t>to define the </a:t>
            </a:r>
            <a:r>
              <a:rPr lang="en-GB" b="1" dirty="0">
                <a:solidFill>
                  <a:schemeClr val="bg2">
                    <a:lumMod val="10000"/>
                  </a:schemeClr>
                </a:solidFill>
              </a:rPr>
              <a:t>achievable resolution in the RICH Run 4 </a:t>
            </a:r>
            <a:r>
              <a:rPr lang="en-GB" dirty="0">
                <a:solidFill>
                  <a:schemeClr val="bg2">
                    <a:lumMod val="10000"/>
                  </a:schemeClr>
                </a:solidFill>
              </a:rPr>
              <a:t>detector.</a:t>
            </a:r>
          </a:p>
          <a:p>
            <a:pPr marL="285750" indent="-285750">
              <a:lnSpc>
                <a:spcPct val="150000"/>
              </a:lnSpc>
              <a:buFont typeface="Courier New" panose="02070309020205020404" pitchFamily="49" charset="0"/>
              <a:buChar char="o"/>
            </a:pPr>
            <a:endParaRPr lang="en-GB" dirty="0">
              <a:solidFill>
                <a:schemeClr val="bg2">
                  <a:lumMod val="10000"/>
                </a:schemeClr>
              </a:solidFill>
            </a:endParaRPr>
          </a:p>
          <a:p>
            <a:pPr>
              <a:lnSpc>
                <a:spcPct val="150000"/>
              </a:lnSpc>
            </a:pPr>
            <a:r>
              <a:rPr lang="en-GB" dirty="0">
                <a:solidFill>
                  <a:schemeClr val="bg2">
                    <a:lumMod val="10000"/>
                  </a:schemeClr>
                </a:solidFill>
              </a:rPr>
              <a:t>These results were also used in the </a:t>
            </a:r>
            <a:r>
              <a:rPr lang="en-GB" b="1" dirty="0">
                <a:solidFill>
                  <a:schemeClr val="bg2">
                    <a:lumMod val="10000"/>
                  </a:schemeClr>
                </a:solidFill>
              </a:rPr>
              <a:t>integration of timing in the RICH Run 4 reconstruction</a:t>
            </a:r>
            <a:r>
              <a:rPr lang="en-GB" dirty="0">
                <a:solidFill>
                  <a:schemeClr val="bg2">
                    <a:lumMod val="10000"/>
                  </a:schemeClr>
                </a:solidFill>
              </a:rPr>
              <a:t>.</a:t>
            </a:r>
          </a:p>
        </p:txBody>
      </p:sp>
    </p:spTree>
    <p:extLst>
      <p:ext uri="{BB962C8B-B14F-4D97-AF65-F5344CB8AC3E}">
        <p14:creationId xmlns:p14="http://schemas.microsoft.com/office/powerpoint/2010/main" val="3892291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53A5E-2F63-1AE7-1D03-D4B36C4B7A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1024F3-390F-777B-5E96-BC5C2D711AB3}"/>
              </a:ext>
            </a:extLst>
          </p:cNvPr>
          <p:cNvSpPr>
            <a:spLocks noGrp="1"/>
          </p:cNvSpPr>
          <p:nvPr>
            <p:ph type="title"/>
          </p:nvPr>
        </p:nvSpPr>
        <p:spPr>
          <a:xfrm>
            <a:off x="412775" y="2366517"/>
            <a:ext cx="11376025" cy="2157982"/>
          </a:xfrm>
        </p:spPr>
        <p:txBody>
          <a:bodyPr/>
          <a:lstStyle/>
          <a:p>
            <a:pPr algn="ctr"/>
            <a:r>
              <a:rPr lang="en-GB" sz="2800" dirty="0"/>
              <a:t>Primary-vertex time reconstruction with</a:t>
            </a:r>
            <a:br>
              <a:rPr lang="en-GB" sz="2800" dirty="0"/>
            </a:br>
            <a:r>
              <a:rPr lang="en-GB" sz="2800" dirty="0"/>
              <a:t>the LHC Run 4 RICH detectors</a:t>
            </a:r>
            <a:br>
              <a:rPr lang="en-GB" sz="2800" dirty="0"/>
            </a:br>
            <a:br>
              <a:rPr lang="en-GB" sz="2800" dirty="0"/>
            </a:br>
            <a:br>
              <a:rPr lang="en-GB" sz="2800" dirty="0"/>
            </a:br>
            <a:r>
              <a:rPr lang="en-GB" sz="2800" b="0" dirty="0"/>
              <a:t>… a key ingredient for a time-resolved RICH detector.</a:t>
            </a:r>
          </a:p>
        </p:txBody>
      </p:sp>
      <p:sp>
        <p:nvSpPr>
          <p:cNvPr id="4" name="Date Placeholder 3">
            <a:extLst>
              <a:ext uri="{FF2B5EF4-FFF2-40B4-BE49-F238E27FC236}">
                <a16:creationId xmlns:a16="http://schemas.microsoft.com/office/drawing/2014/main" id="{6D7787CC-D5AF-E7C6-060B-6ABA3645E9A1}"/>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CA61739E-DAAE-E95D-1FBB-BBF21AE8E25F}"/>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C848771C-28DB-9FF8-BFB3-24AB3B7A210C}"/>
              </a:ext>
            </a:extLst>
          </p:cNvPr>
          <p:cNvSpPr>
            <a:spLocks noGrp="1"/>
          </p:cNvSpPr>
          <p:nvPr>
            <p:ph type="sldNum" sz="quarter" idx="12"/>
          </p:nvPr>
        </p:nvSpPr>
        <p:spPr/>
        <p:txBody>
          <a:bodyPr/>
          <a:lstStyle/>
          <a:p>
            <a:fld id="{0BB7CFEA-6E47-8947-A33A-0E536019D0FF}" type="slidenum">
              <a:rPr lang="en-GB" smtClean="0"/>
              <a:t>19</a:t>
            </a:fld>
            <a:endParaRPr lang="en-GB"/>
          </a:p>
        </p:txBody>
      </p:sp>
    </p:spTree>
    <p:extLst>
      <p:ext uri="{BB962C8B-B14F-4D97-AF65-F5344CB8AC3E}">
        <p14:creationId xmlns:p14="http://schemas.microsoft.com/office/powerpoint/2010/main" val="3685543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85261-184E-4543-56BC-239C86B8BA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088BFD-C422-81E4-F6A7-37B2B11DCB90}"/>
              </a:ext>
            </a:extLst>
          </p:cNvPr>
          <p:cNvSpPr>
            <a:spLocks noGrp="1"/>
          </p:cNvSpPr>
          <p:nvPr>
            <p:ph type="title"/>
          </p:nvPr>
        </p:nvSpPr>
        <p:spPr>
          <a:xfrm>
            <a:off x="407988" y="373593"/>
            <a:ext cx="11376025" cy="368420"/>
          </a:xfrm>
        </p:spPr>
        <p:txBody>
          <a:bodyPr/>
          <a:lstStyle/>
          <a:p>
            <a:r>
              <a:rPr lang="en-GB" sz="2200" dirty="0"/>
              <a:t>Outline  </a:t>
            </a:r>
          </a:p>
        </p:txBody>
      </p:sp>
      <p:sp>
        <p:nvSpPr>
          <p:cNvPr id="4" name="Date Placeholder 3">
            <a:extLst>
              <a:ext uri="{FF2B5EF4-FFF2-40B4-BE49-F238E27FC236}">
                <a16:creationId xmlns:a16="http://schemas.microsoft.com/office/drawing/2014/main" id="{88CD57A7-AE72-7394-7A6A-F88456B76197}"/>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E3DFAE94-7452-0568-8E9B-FBA9028B7BFC}"/>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C70E9CAB-3131-97B5-6394-7BF1D8C839FE}"/>
              </a:ext>
            </a:extLst>
          </p:cNvPr>
          <p:cNvSpPr>
            <a:spLocks noGrp="1"/>
          </p:cNvSpPr>
          <p:nvPr>
            <p:ph type="sldNum" sz="quarter" idx="12"/>
          </p:nvPr>
        </p:nvSpPr>
        <p:spPr/>
        <p:txBody>
          <a:bodyPr/>
          <a:lstStyle/>
          <a:p>
            <a:fld id="{0BB7CFEA-6E47-8947-A33A-0E536019D0FF}" type="slidenum">
              <a:rPr lang="en-GB" smtClean="0"/>
              <a:t>2</a:t>
            </a:fld>
            <a:endParaRPr lang="en-GB"/>
          </a:p>
        </p:txBody>
      </p:sp>
      <p:sp>
        <p:nvSpPr>
          <p:cNvPr id="3" name="TextBox 2">
            <a:extLst>
              <a:ext uri="{FF2B5EF4-FFF2-40B4-BE49-F238E27FC236}">
                <a16:creationId xmlns:a16="http://schemas.microsoft.com/office/drawing/2014/main" id="{23B6FD12-0936-B9B5-C030-D482F5F7E2DA}"/>
              </a:ext>
            </a:extLst>
          </p:cNvPr>
          <p:cNvSpPr txBox="1"/>
          <p:nvPr/>
        </p:nvSpPr>
        <p:spPr>
          <a:xfrm>
            <a:off x="835558" y="1622924"/>
            <a:ext cx="9810378" cy="3238002"/>
          </a:xfrm>
          <a:prstGeom prst="rect">
            <a:avLst/>
          </a:prstGeom>
          <a:noFill/>
        </p:spPr>
        <p:txBody>
          <a:bodyPr wrap="none" lIns="0" tIns="0" rIns="0" bIns="0" rtlCol="0">
            <a:spAutoFit/>
          </a:bodyPr>
          <a:lstStyle/>
          <a:p>
            <a:pPr marL="285750" indent="-285750" algn="l">
              <a:lnSpc>
                <a:spcPct val="200000"/>
              </a:lnSpc>
              <a:buFont typeface="Wingdings" pitchFamily="2" charset="2"/>
              <a:buChar char="Ø"/>
            </a:pPr>
            <a:r>
              <a:rPr lang="en-GB" dirty="0">
                <a:solidFill>
                  <a:schemeClr val="bg2">
                    <a:lumMod val="10000"/>
                  </a:schemeClr>
                </a:solidFill>
              </a:rPr>
              <a:t>Introduction to the LHCb RICH detector and its upgrades.</a:t>
            </a:r>
          </a:p>
          <a:p>
            <a:pPr marL="285750" indent="-285750" algn="l">
              <a:lnSpc>
                <a:spcPct val="200000"/>
              </a:lnSpc>
              <a:buFont typeface="Wingdings" pitchFamily="2" charset="2"/>
              <a:buChar char="Ø"/>
            </a:pPr>
            <a:r>
              <a:rPr lang="en-GB" dirty="0">
                <a:solidFill>
                  <a:schemeClr val="bg2">
                    <a:lumMod val="10000"/>
                  </a:schemeClr>
                </a:solidFill>
              </a:rPr>
              <a:t>Analogue and digital measurements on Multi-anode Photomultiplier Tubes (MAPMT).</a:t>
            </a:r>
          </a:p>
          <a:p>
            <a:pPr marL="285750" indent="-285750" algn="l">
              <a:lnSpc>
                <a:spcPct val="200000"/>
              </a:lnSpc>
              <a:buFont typeface="Wingdings" pitchFamily="2" charset="2"/>
              <a:buChar char="Ø"/>
            </a:pPr>
            <a:r>
              <a:rPr lang="en-GB" dirty="0">
                <a:solidFill>
                  <a:schemeClr val="bg2">
                    <a:lumMod val="10000"/>
                  </a:schemeClr>
                </a:solidFill>
              </a:rPr>
              <a:t>Primary-vertex time reconstruction with the LHC Run 4 RICH detectors.</a:t>
            </a:r>
          </a:p>
          <a:p>
            <a:pPr marL="285750" indent="-285750" algn="l">
              <a:lnSpc>
                <a:spcPct val="200000"/>
              </a:lnSpc>
              <a:buFont typeface="Wingdings" pitchFamily="2" charset="2"/>
              <a:buChar char="Ø"/>
            </a:pPr>
            <a:r>
              <a:rPr lang="en-GB" dirty="0">
                <a:solidFill>
                  <a:schemeClr val="bg2">
                    <a:lumMod val="10000"/>
                  </a:schemeClr>
                </a:solidFill>
              </a:rPr>
              <a:t>Flex-PCB prototype for operating SiPM arrays at cryogenic temperatures.</a:t>
            </a:r>
          </a:p>
          <a:p>
            <a:pPr algn="l">
              <a:lnSpc>
                <a:spcPct val="200000"/>
              </a:lnSpc>
            </a:pPr>
            <a:endParaRPr lang="en-GB" dirty="0">
              <a:solidFill>
                <a:schemeClr val="bg2">
                  <a:lumMod val="10000"/>
                </a:schemeClr>
              </a:solidFill>
            </a:endParaRPr>
          </a:p>
          <a:p>
            <a:pPr algn="l">
              <a:lnSpc>
                <a:spcPct val="200000"/>
              </a:lnSpc>
            </a:pPr>
            <a:r>
              <a:rPr lang="en-GB" dirty="0">
                <a:solidFill>
                  <a:schemeClr val="bg2">
                    <a:lumMod val="10000"/>
                  </a:schemeClr>
                </a:solidFill>
              </a:rPr>
              <a:t>This work has been carried out within the CERN RICH group and the LHCb RICH collaboration. </a:t>
            </a:r>
          </a:p>
        </p:txBody>
      </p:sp>
    </p:spTree>
    <p:extLst>
      <p:ext uri="{BB962C8B-B14F-4D97-AF65-F5344CB8AC3E}">
        <p14:creationId xmlns:p14="http://schemas.microsoft.com/office/powerpoint/2010/main" val="29634607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52BE1-B873-8422-EDE1-48F07360B7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768FBF-306D-DB54-C73D-27BA057DCA1B}"/>
              </a:ext>
            </a:extLst>
          </p:cNvPr>
          <p:cNvSpPr>
            <a:spLocks noGrp="1"/>
          </p:cNvSpPr>
          <p:nvPr>
            <p:ph type="title"/>
          </p:nvPr>
        </p:nvSpPr>
        <p:spPr>
          <a:xfrm>
            <a:off x="407988" y="373593"/>
            <a:ext cx="11376025" cy="368420"/>
          </a:xfrm>
        </p:spPr>
        <p:txBody>
          <a:bodyPr/>
          <a:lstStyle/>
          <a:p>
            <a:r>
              <a:rPr lang="en-GB" sz="2200" dirty="0"/>
              <a:t>Time information in the RICH detectors</a:t>
            </a:r>
          </a:p>
        </p:txBody>
      </p:sp>
      <p:sp>
        <p:nvSpPr>
          <p:cNvPr id="4" name="Date Placeholder 3">
            <a:extLst>
              <a:ext uri="{FF2B5EF4-FFF2-40B4-BE49-F238E27FC236}">
                <a16:creationId xmlns:a16="http://schemas.microsoft.com/office/drawing/2014/main" id="{B0AA5F85-BF12-5CEB-277F-56F918699635}"/>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9A759628-C025-50F7-9029-6705C56BCD9F}"/>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EEC50E00-A870-321C-D93C-CC72D125ABA9}"/>
              </a:ext>
            </a:extLst>
          </p:cNvPr>
          <p:cNvSpPr>
            <a:spLocks noGrp="1"/>
          </p:cNvSpPr>
          <p:nvPr>
            <p:ph type="sldNum" sz="quarter" idx="12"/>
          </p:nvPr>
        </p:nvSpPr>
        <p:spPr/>
        <p:txBody>
          <a:bodyPr/>
          <a:lstStyle/>
          <a:p>
            <a:fld id="{0BB7CFEA-6E47-8947-A33A-0E536019D0FF}" type="slidenum">
              <a:rPr lang="en-GB" smtClean="0"/>
              <a:t>20</a:t>
            </a:fld>
            <a:endParaRPr lang="en-GB"/>
          </a:p>
        </p:txBody>
      </p:sp>
      <p:pic>
        <p:nvPicPr>
          <p:cNvPr id="3" name="Picture 2">
            <a:extLst>
              <a:ext uri="{FF2B5EF4-FFF2-40B4-BE49-F238E27FC236}">
                <a16:creationId xmlns:a16="http://schemas.microsoft.com/office/drawing/2014/main" id="{2BF9B0FC-553D-81DA-CA2E-21278BE2A212}"/>
              </a:ext>
            </a:extLst>
          </p:cNvPr>
          <p:cNvPicPr>
            <a:picLocks noChangeAspect="1"/>
          </p:cNvPicPr>
          <p:nvPr/>
        </p:nvPicPr>
        <p:blipFill>
          <a:blip r:embed="rId2"/>
          <a:stretch>
            <a:fillRect/>
          </a:stretch>
        </p:blipFill>
        <p:spPr>
          <a:xfrm>
            <a:off x="7631470" y="388327"/>
            <a:ext cx="3916960" cy="2839796"/>
          </a:xfrm>
          <a:prstGeom prst="rect">
            <a:avLst/>
          </a:prstGeom>
        </p:spPr>
      </p:pic>
      <p:sp>
        <p:nvSpPr>
          <p:cNvPr id="8" name="TextBox 7">
            <a:extLst>
              <a:ext uri="{FF2B5EF4-FFF2-40B4-BE49-F238E27FC236}">
                <a16:creationId xmlns:a16="http://schemas.microsoft.com/office/drawing/2014/main" id="{5C0D5F60-3F49-7B4D-E7F5-1864B40C55AE}"/>
              </a:ext>
            </a:extLst>
          </p:cNvPr>
          <p:cNvSpPr txBox="1"/>
          <p:nvPr/>
        </p:nvSpPr>
        <p:spPr>
          <a:xfrm>
            <a:off x="464109" y="1123584"/>
            <a:ext cx="7111241" cy="1200329"/>
          </a:xfrm>
          <a:prstGeom prst="rect">
            <a:avLst/>
          </a:prstGeom>
          <a:noFill/>
        </p:spPr>
        <p:txBody>
          <a:bodyPr wrap="square">
            <a:spAutoFit/>
          </a:bodyPr>
          <a:lstStyle/>
          <a:p>
            <a:r>
              <a:rPr lang="en-GB" dirty="0">
                <a:solidFill>
                  <a:schemeClr val="bg2">
                    <a:lumMod val="10000"/>
                  </a:schemeClr>
                </a:solidFill>
              </a:rPr>
              <a:t>Cherenkov signal peak (“S”) within a 25 ns bunch crossing. </a:t>
            </a:r>
          </a:p>
          <a:p>
            <a:endParaRPr lang="en-GB" dirty="0">
              <a:solidFill>
                <a:schemeClr val="bg2">
                  <a:lumMod val="10000"/>
                </a:schemeClr>
              </a:solidFill>
            </a:endParaRPr>
          </a:p>
          <a:p>
            <a:r>
              <a:rPr lang="en-GB" dirty="0">
                <a:solidFill>
                  <a:schemeClr val="bg2">
                    <a:lumMod val="10000"/>
                  </a:schemeClr>
                </a:solidFill>
              </a:rPr>
              <a:t>Given prompt Cherenkov emission and detector geometry, </a:t>
            </a:r>
            <a:br>
              <a:rPr lang="en-GB" dirty="0">
                <a:solidFill>
                  <a:schemeClr val="bg2">
                    <a:lumMod val="10000"/>
                  </a:schemeClr>
                </a:solidFill>
              </a:rPr>
            </a:br>
            <a:r>
              <a:rPr lang="en-GB" dirty="0">
                <a:solidFill>
                  <a:schemeClr val="bg2">
                    <a:lumMod val="10000"/>
                  </a:schemeClr>
                </a:solidFill>
              </a:rPr>
              <a:t>the </a:t>
            </a:r>
            <a:r>
              <a:rPr lang="en-GB" b="1" dirty="0">
                <a:solidFill>
                  <a:schemeClr val="bg2">
                    <a:lumMod val="10000"/>
                  </a:schemeClr>
                </a:solidFill>
              </a:rPr>
              <a:t>ToA</a:t>
            </a:r>
            <a:r>
              <a:rPr lang="en-GB" dirty="0">
                <a:solidFill>
                  <a:schemeClr val="bg2">
                    <a:lumMod val="10000"/>
                  </a:schemeClr>
                </a:solidFill>
              </a:rPr>
              <a:t> of the photons can be </a:t>
            </a:r>
            <a:r>
              <a:rPr lang="en-GB" b="1" dirty="0">
                <a:solidFill>
                  <a:schemeClr val="bg2">
                    <a:lumMod val="10000"/>
                  </a:schemeClr>
                </a:solidFill>
              </a:rPr>
              <a:t>predicted with ~10 ps precision</a:t>
            </a:r>
            <a:r>
              <a:rPr lang="en-GB" dirty="0">
                <a:solidFill>
                  <a:schemeClr val="bg2">
                    <a:lumMod val="10000"/>
                  </a:schemeClr>
                </a:solidFill>
              </a:rPr>
              <a:t>.</a:t>
            </a:r>
          </a:p>
        </p:txBody>
      </p:sp>
      <p:pic>
        <p:nvPicPr>
          <p:cNvPr id="14" name="Picture 13">
            <a:extLst>
              <a:ext uri="{FF2B5EF4-FFF2-40B4-BE49-F238E27FC236}">
                <a16:creationId xmlns:a16="http://schemas.microsoft.com/office/drawing/2014/main" id="{7CCFEB4B-9233-DED6-FAAA-4D2C5768EACF}"/>
              </a:ext>
            </a:extLst>
          </p:cNvPr>
          <p:cNvPicPr>
            <a:picLocks noChangeAspect="1"/>
          </p:cNvPicPr>
          <p:nvPr/>
        </p:nvPicPr>
        <p:blipFill>
          <a:blip r:embed="rId3"/>
          <a:srcRect l="8231" t="48731" r="44038" b="16649"/>
          <a:stretch>
            <a:fillRect/>
          </a:stretch>
        </p:blipFill>
        <p:spPr>
          <a:xfrm>
            <a:off x="403200" y="3228123"/>
            <a:ext cx="6345323" cy="2588779"/>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2D6F1E0-F668-B2F3-87E3-FEC73ABA372C}"/>
                  </a:ext>
                </a:extLst>
              </p:cNvPr>
              <p:cNvSpPr txBox="1"/>
              <p:nvPr/>
            </p:nvSpPr>
            <p:spPr>
              <a:xfrm>
                <a:off x="1068453" y="2790755"/>
                <a:ext cx="5514908" cy="298415"/>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𝑃𝑅𝐸𝐷</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𝑃𝑉</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𝑡𝑟𝑎𝑐𝑘</m:t>
                          </m:r>
                          <m:r>
                            <a:rPr lang="it-IT" b="0" i="1" smtClean="0">
                              <a:latin typeface="Cambria Math" panose="02040503050406030204" pitchFamily="18" charset="0"/>
                            </a:rPr>
                            <m:t> </m:t>
                          </m:r>
                          <m:r>
                            <a:rPr lang="it-IT" b="0" i="1" smtClean="0">
                              <a:latin typeface="Cambria Math" panose="02040503050406030204" pitchFamily="18" charset="0"/>
                            </a:rPr>
                            <m:t>𝑇𝑂𝐹</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𝑝h𝑜𝑡𝑜𝑛</m:t>
                          </m:r>
                          <m:r>
                            <a:rPr lang="it-IT" b="0" i="1" smtClean="0">
                              <a:latin typeface="Cambria Math" panose="02040503050406030204" pitchFamily="18" charset="0"/>
                            </a:rPr>
                            <m:t> </m:t>
                          </m:r>
                          <m:r>
                            <a:rPr lang="it-IT" b="0" i="1" smtClean="0">
                              <a:latin typeface="Cambria Math" panose="02040503050406030204" pitchFamily="18" charset="0"/>
                            </a:rPr>
                            <m:t>𝑇𝑂𝑃</m:t>
                          </m:r>
                        </m:sub>
                      </m:sSub>
                      <m:r>
                        <a:rPr lang="it-IT" b="0" i="1" smtClean="0">
                          <a:latin typeface="Cambria Math" panose="02040503050406030204" pitchFamily="18" charset="0"/>
                        </a:rPr>
                        <m:t> (+ </m:t>
                      </m:r>
                      <m:r>
                        <a:rPr lang="it-IT" b="0" i="1" smtClean="0">
                          <a:latin typeface="Cambria Math" panose="02040503050406030204" pitchFamily="18" charset="0"/>
                        </a:rPr>
                        <m:t>𝑅𝐼𝐶𝐻</m:t>
                      </m:r>
                      <m:r>
                        <a:rPr lang="it-IT" b="0" i="1" smtClean="0">
                          <a:latin typeface="Cambria Math" panose="02040503050406030204" pitchFamily="18" charset="0"/>
                        </a:rPr>
                        <m:t> 2 </m:t>
                      </m:r>
                      <m:r>
                        <a:rPr lang="it-IT" b="0" i="1" smtClean="0">
                          <a:latin typeface="Cambria Math" panose="02040503050406030204" pitchFamily="18" charset="0"/>
                        </a:rPr>
                        <m:t>𝑐𝑜𝑟𝑟</m:t>
                      </m:r>
                      <m:r>
                        <a:rPr lang="it-IT" b="0" i="1" smtClean="0">
                          <a:latin typeface="Cambria Math" panose="02040503050406030204" pitchFamily="18" charset="0"/>
                        </a:rPr>
                        <m:t>.)</m:t>
                      </m:r>
                    </m:oMath>
                  </m:oMathPara>
                </a14:m>
                <a:endParaRPr lang="en-GB" dirty="0"/>
              </a:p>
            </p:txBody>
          </p:sp>
        </mc:Choice>
        <mc:Fallback xmlns="">
          <p:sp>
            <p:nvSpPr>
              <p:cNvPr id="15" name="TextBox 14">
                <a:extLst>
                  <a:ext uri="{FF2B5EF4-FFF2-40B4-BE49-F238E27FC236}">
                    <a16:creationId xmlns:a16="http://schemas.microsoft.com/office/drawing/2014/main" id="{B2D6F1E0-F668-B2F3-87E3-FEC73ABA372C}"/>
                  </a:ext>
                </a:extLst>
              </p:cNvPr>
              <p:cNvSpPr txBox="1">
                <a:spLocks noRot="1" noChangeAspect="1" noMove="1" noResize="1" noEditPoints="1" noAdjustHandles="1" noChangeArrowheads="1" noChangeShapeType="1" noTextEdit="1"/>
              </p:cNvSpPr>
              <p:nvPr/>
            </p:nvSpPr>
            <p:spPr>
              <a:xfrm>
                <a:off x="1068453" y="2790755"/>
                <a:ext cx="5514908" cy="298415"/>
              </a:xfrm>
              <a:prstGeom prst="rect">
                <a:avLst/>
              </a:prstGeom>
              <a:blipFill>
                <a:blip r:embed="rId4"/>
                <a:stretch>
                  <a:fillRect l="-690" t="-8000" r="-1379" b="-28000"/>
                </a:stretch>
              </a:blipFill>
            </p:spPr>
            <p:txBody>
              <a:bodyPr/>
              <a:lstStyle/>
              <a:p>
                <a:r>
                  <a:rPr lang="en-GB">
                    <a:noFill/>
                  </a:rPr>
                  <a:t> </a:t>
                </a:r>
              </a:p>
            </p:txBody>
          </p:sp>
        </mc:Fallback>
      </mc:AlternateContent>
      <p:sp>
        <p:nvSpPr>
          <p:cNvPr id="16" name="TextBox 15">
            <a:extLst>
              <a:ext uri="{FF2B5EF4-FFF2-40B4-BE49-F238E27FC236}">
                <a16:creationId xmlns:a16="http://schemas.microsoft.com/office/drawing/2014/main" id="{AC5DA578-862A-D01E-31D0-92A4C095E01B}"/>
              </a:ext>
            </a:extLst>
          </p:cNvPr>
          <p:cNvSpPr txBox="1"/>
          <p:nvPr/>
        </p:nvSpPr>
        <p:spPr>
          <a:xfrm>
            <a:off x="8951912" y="267032"/>
            <a:ext cx="2364430" cy="184666"/>
          </a:xfrm>
          <a:prstGeom prst="rect">
            <a:avLst/>
          </a:prstGeom>
          <a:noFill/>
        </p:spPr>
        <p:txBody>
          <a:bodyPr wrap="none" lIns="0" tIns="0" rIns="0" bIns="0" rtlCol="0">
            <a:spAutoFit/>
          </a:bodyPr>
          <a:lstStyle/>
          <a:p>
            <a:r>
              <a:rPr lang="en-GB" sz="1200" dirty="0">
                <a:hlinkClick r:id="rId5"/>
              </a:rPr>
              <a:t>https://</a:t>
            </a:r>
            <a:r>
              <a:rPr lang="en-GB" sz="1200" dirty="0" err="1">
                <a:hlinkClick r:id="rId5"/>
              </a:rPr>
              <a:t>cds.cern.ch</a:t>
            </a:r>
            <a:r>
              <a:rPr lang="en-GB" sz="1200" dirty="0">
                <a:hlinkClick r:id="rId5"/>
              </a:rPr>
              <a:t>/record/2866493</a:t>
            </a:r>
            <a:endParaRPr lang="en-GB" sz="1200" dirty="0"/>
          </a:p>
        </p:txBody>
      </p:sp>
      <p:pic>
        <p:nvPicPr>
          <p:cNvPr id="17" name="Picture 16">
            <a:extLst>
              <a:ext uri="{FF2B5EF4-FFF2-40B4-BE49-F238E27FC236}">
                <a16:creationId xmlns:a16="http://schemas.microsoft.com/office/drawing/2014/main" id="{94255B5A-8395-2449-A1C6-00AA41183DF1}"/>
              </a:ext>
            </a:extLst>
          </p:cNvPr>
          <p:cNvPicPr>
            <a:picLocks noChangeAspect="1"/>
          </p:cNvPicPr>
          <p:nvPr/>
        </p:nvPicPr>
        <p:blipFill>
          <a:blip r:embed="rId6"/>
          <a:stretch>
            <a:fillRect/>
          </a:stretch>
        </p:blipFill>
        <p:spPr>
          <a:xfrm>
            <a:off x="7723120" y="3429000"/>
            <a:ext cx="3593222" cy="2880773"/>
          </a:xfrm>
          <a:prstGeom prst="rect">
            <a:avLst/>
          </a:prstGeom>
        </p:spPr>
      </p:pic>
      <p:sp>
        <p:nvSpPr>
          <p:cNvPr id="18" name="TextBox 17">
            <a:extLst>
              <a:ext uri="{FF2B5EF4-FFF2-40B4-BE49-F238E27FC236}">
                <a16:creationId xmlns:a16="http://schemas.microsoft.com/office/drawing/2014/main" id="{1A569CAC-94F6-D6C6-EBD4-F7501ACDDA9F}"/>
              </a:ext>
            </a:extLst>
          </p:cNvPr>
          <p:cNvSpPr txBox="1"/>
          <p:nvPr/>
        </p:nvSpPr>
        <p:spPr>
          <a:xfrm>
            <a:off x="5780001" y="6028614"/>
            <a:ext cx="1851469" cy="184666"/>
          </a:xfrm>
          <a:prstGeom prst="rect">
            <a:avLst/>
          </a:prstGeom>
          <a:noFill/>
        </p:spPr>
        <p:txBody>
          <a:bodyPr wrap="none" lIns="0" tIns="0" rIns="0" bIns="0" rtlCol="0">
            <a:spAutoFit/>
          </a:bodyPr>
          <a:lstStyle/>
          <a:p>
            <a:r>
              <a:rPr lang="en-GB" sz="1200" dirty="0">
                <a:hlinkClick r:id="rId7"/>
              </a:rPr>
              <a:t>DOI:10.17863/CAM.45822 </a:t>
            </a:r>
            <a:endParaRPr lang="en-GB" sz="1200" dirty="0"/>
          </a:p>
        </p:txBody>
      </p:sp>
    </p:spTree>
    <p:extLst>
      <p:ext uri="{BB962C8B-B14F-4D97-AF65-F5344CB8AC3E}">
        <p14:creationId xmlns:p14="http://schemas.microsoft.com/office/powerpoint/2010/main" val="2918204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7F3AB9-AFCC-8C1C-4D60-996ED703E79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C2EA0B-5927-2F60-837E-01487C044DEB}"/>
              </a:ext>
            </a:extLst>
          </p:cNvPr>
          <p:cNvSpPr>
            <a:spLocks noGrp="1"/>
          </p:cNvSpPr>
          <p:nvPr>
            <p:ph type="title"/>
          </p:nvPr>
        </p:nvSpPr>
        <p:spPr>
          <a:xfrm>
            <a:off x="407988" y="373593"/>
            <a:ext cx="11376025" cy="368420"/>
          </a:xfrm>
        </p:spPr>
        <p:txBody>
          <a:bodyPr/>
          <a:lstStyle/>
          <a:p>
            <a:r>
              <a:rPr lang="en-GB" sz="2200" dirty="0"/>
              <a:t>The use of timing for better detector performance</a:t>
            </a:r>
          </a:p>
        </p:txBody>
      </p:sp>
      <p:sp>
        <p:nvSpPr>
          <p:cNvPr id="4" name="Date Placeholder 3">
            <a:extLst>
              <a:ext uri="{FF2B5EF4-FFF2-40B4-BE49-F238E27FC236}">
                <a16:creationId xmlns:a16="http://schemas.microsoft.com/office/drawing/2014/main" id="{360658A8-930C-C5B8-1BC7-78A550C3BD5A}"/>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ADCF7969-CD81-A7CE-AD7B-3F4130B2D2F6}"/>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4FD10161-E374-9C96-1CA7-B485C3C59B39}"/>
              </a:ext>
            </a:extLst>
          </p:cNvPr>
          <p:cNvSpPr>
            <a:spLocks noGrp="1"/>
          </p:cNvSpPr>
          <p:nvPr>
            <p:ph type="sldNum" sz="quarter" idx="12"/>
          </p:nvPr>
        </p:nvSpPr>
        <p:spPr/>
        <p:txBody>
          <a:bodyPr/>
          <a:lstStyle/>
          <a:p>
            <a:fld id="{0BB7CFEA-6E47-8947-A33A-0E536019D0FF}" type="slidenum">
              <a:rPr lang="en-GB" smtClean="0"/>
              <a:t>21</a:t>
            </a:fld>
            <a:endParaRPr lang="en-GB"/>
          </a:p>
        </p:txBody>
      </p:sp>
      <p:pic>
        <p:nvPicPr>
          <p:cNvPr id="3" name="Picture 2">
            <a:extLst>
              <a:ext uri="{FF2B5EF4-FFF2-40B4-BE49-F238E27FC236}">
                <a16:creationId xmlns:a16="http://schemas.microsoft.com/office/drawing/2014/main" id="{B6766B75-6EA1-2879-364D-EB5546800951}"/>
              </a:ext>
            </a:extLst>
          </p:cNvPr>
          <p:cNvPicPr>
            <a:picLocks noChangeAspect="1"/>
          </p:cNvPicPr>
          <p:nvPr/>
        </p:nvPicPr>
        <p:blipFill>
          <a:blip r:embed="rId3"/>
          <a:stretch>
            <a:fillRect/>
          </a:stretch>
        </p:blipFill>
        <p:spPr>
          <a:xfrm>
            <a:off x="3004924" y="926428"/>
            <a:ext cx="6182152" cy="2502572"/>
          </a:xfrm>
          <a:prstGeom prst="rect">
            <a:avLst/>
          </a:prstGeom>
        </p:spPr>
      </p:pic>
      <p:sp>
        <p:nvSpPr>
          <p:cNvPr id="14" name="TextBox 13">
            <a:extLst>
              <a:ext uri="{FF2B5EF4-FFF2-40B4-BE49-F238E27FC236}">
                <a16:creationId xmlns:a16="http://schemas.microsoft.com/office/drawing/2014/main" id="{E57F23AF-CC57-2C92-B42E-C41032DE891C}"/>
              </a:ext>
            </a:extLst>
          </p:cNvPr>
          <p:cNvSpPr txBox="1"/>
          <p:nvPr/>
        </p:nvSpPr>
        <p:spPr>
          <a:xfrm>
            <a:off x="609319" y="4049833"/>
            <a:ext cx="11174694" cy="2031325"/>
          </a:xfrm>
          <a:prstGeom prst="rect">
            <a:avLst/>
          </a:prstGeom>
          <a:noFill/>
        </p:spPr>
        <p:txBody>
          <a:bodyPr wrap="square">
            <a:spAutoFit/>
          </a:bodyPr>
          <a:lstStyle/>
          <a:p>
            <a:r>
              <a:rPr lang="en-GB" dirty="0">
                <a:solidFill>
                  <a:schemeClr val="tx1">
                    <a:lumMod val="60000"/>
                    <a:lumOff val="40000"/>
                  </a:schemeClr>
                </a:solidFill>
              </a:rPr>
              <a:t>Front-end gate </a:t>
            </a:r>
            <a:r>
              <a:rPr lang="en-GB" dirty="0">
                <a:solidFill>
                  <a:schemeClr val="bg2">
                    <a:lumMod val="10000"/>
                  </a:schemeClr>
                </a:solidFill>
              </a:rPr>
              <a:t>at the ns level to reduce data throughput.</a:t>
            </a:r>
          </a:p>
          <a:p>
            <a:endParaRPr lang="en-GB" dirty="0">
              <a:solidFill>
                <a:schemeClr val="bg2">
                  <a:lumMod val="10000"/>
                </a:schemeClr>
              </a:solidFill>
            </a:endParaRPr>
          </a:p>
          <a:p>
            <a:r>
              <a:rPr lang="en-GB" b="1" dirty="0">
                <a:solidFill>
                  <a:schemeClr val="accent3">
                    <a:lumMod val="60000"/>
                    <a:lumOff val="40000"/>
                  </a:schemeClr>
                </a:solidFill>
              </a:rPr>
              <a:t>Software time gate </a:t>
            </a:r>
            <a:r>
              <a:rPr lang="en-GB" dirty="0">
                <a:solidFill>
                  <a:schemeClr val="bg2">
                    <a:lumMod val="10000"/>
                  </a:schemeClr>
                </a:solidFill>
              </a:rPr>
              <a:t>around the predicted photon ToA to reduce combinatorial background and improve PID.</a:t>
            </a:r>
          </a:p>
          <a:p>
            <a:endParaRPr lang="en-GB" dirty="0">
              <a:solidFill>
                <a:schemeClr val="bg2">
                  <a:lumMod val="10000"/>
                </a:schemeClr>
              </a:solidFill>
            </a:endParaRPr>
          </a:p>
          <a:p>
            <a:r>
              <a:rPr lang="en-GB" dirty="0">
                <a:solidFill>
                  <a:schemeClr val="bg2">
                    <a:lumMod val="10000"/>
                  </a:schemeClr>
                </a:solidFill>
              </a:rPr>
              <a:t>This gate width depend on:</a:t>
            </a:r>
          </a:p>
          <a:p>
            <a:pPr marL="285750" indent="-285750">
              <a:buFont typeface="Courier New" panose="02070309020205020404" pitchFamily="49" charset="0"/>
              <a:buChar char="o"/>
            </a:pPr>
            <a:r>
              <a:rPr lang="en-GB" dirty="0">
                <a:solidFill>
                  <a:schemeClr val="bg2">
                    <a:lumMod val="10000"/>
                  </a:schemeClr>
                </a:solidFill>
              </a:rPr>
              <a:t>Sensor time spread (optimal gate width = ±2𝜎sensor ). </a:t>
            </a:r>
            <a:r>
              <a:rPr lang="en-GB" b="1" dirty="0">
                <a:solidFill>
                  <a:schemeClr val="bg2">
                    <a:lumMod val="10000"/>
                  </a:schemeClr>
                </a:solidFill>
              </a:rPr>
              <a:t>MAPMT spread</a:t>
            </a:r>
            <a:r>
              <a:rPr lang="en-GB" dirty="0">
                <a:solidFill>
                  <a:schemeClr val="bg2">
                    <a:lumMod val="10000"/>
                  </a:schemeClr>
                </a:solidFill>
              </a:rPr>
              <a:t> ~ 150ps.</a:t>
            </a:r>
          </a:p>
          <a:p>
            <a:pPr marL="285750" indent="-285750">
              <a:buFont typeface="Courier New" panose="02070309020205020404" pitchFamily="49" charset="0"/>
              <a:buChar char="o"/>
            </a:pPr>
            <a:r>
              <a:rPr lang="en-GB" dirty="0">
                <a:solidFill>
                  <a:schemeClr val="bg2">
                    <a:lumMod val="10000"/>
                  </a:schemeClr>
                </a:solidFill>
              </a:rPr>
              <a:t>PV t</a:t>
            </a:r>
            <a:r>
              <a:rPr lang="en-GB" baseline="-25000" dirty="0">
                <a:solidFill>
                  <a:schemeClr val="bg2">
                    <a:lumMod val="10000"/>
                  </a:schemeClr>
                </a:solidFill>
              </a:rPr>
              <a:t>0</a:t>
            </a:r>
            <a:r>
              <a:rPr lang="en-GB" dirty="0">
                <a:solidFill>
                  <a:schemeClr val="bg2">
                    <a:lumMod val="10000"/>
                  </a:schemeClr>
                </a:solidFill>
              </a:rPr>
              <a:t> </a:t>
            </a:r>
            <a:r>
              <a:rPr lang="en-GB" dirty="0">
                <a:solidFill>
                  <a:schemeClr val="bg2">
                    <a:lumMod val="10000"/>
                  </a:schemeClr>
                </a:solidFill>
                <a:sym typeface="Wingdings" pitchFamily="2" charset="2"/>
              </a:rPr>
              <a:t> </a:t>
            </a:r>
            <a:r>
              <a:rPr lang="en-GB" b="1" dirty="0">
                <a:solidFill>
                  <a:schemeClr val="bg2">
                    <a:lumMod val="10000"/>
                  </a:schemeClr>
                </a:solidFill>
              </a:rPr>
              <a:t>Novel method to estimate PV t</a:t>
            </a:r>
            <a:r>
              <a:rPr lang="en-GB" b="1" baseline="-25000" dirty="0">
                <a:solidFill>
                  <a:schemeClr val="bg2">
                    <a:lumMod val="10000"/>
                  </a:schemeClr>
                </a:solidFill>
              </a:rPr>
              <a:t>0</a:t>
            </a:r>
            <a:r>
              <a:rPr lang="en-GB" b="1" dirty="0">
                <a:solidFill>
                  <a:schemeClr val="bg2">
                    <a:lumMod val="10000"/>
                  </a:schemeClr>
                </a:solidFill>
              </a:rPr>
              <a:t> with RICH standalone </a:t>
            </a:r>
            <a:r>
              <a:rPr lang="en-GB" dirty="0">
                <a:solidFill>
                  <a:schemeClr val="bg2">
                    <a:lumMod val="10000"/>
                  </a:schemeClr>
                </a:solidFill>
              </a:rPr>
              <a:t>in Run 4. </a:t>
            </a:r>
          </a:p>
        </p:txBody>
      </p:sp>
      <p:sp>
        <p:nvSpPr>
          <p:cNvPr id="9" name="TextBox 8">
            <a:extLst>
              <a:ext uri="{FF2B5EF4-FFF2-40B4-BE49-F238E27FC236}">
                <a16:creationId xmlns:a16="http://schemas.microsoft.com/office/drawing/2014/main" id="{2675208C-72C3-FC01-B764-8281FF67755E}"/>
              </a:ext>
            </a:extLst>
          </p:cNvPr>
          <p:cNvSpPr txBox="1"/>
          <p:nvPr/>
        </p:nvSpPr>
        <p:spPr>
          <a:xfrm>
            <a:off x="3143992" y="3336416"/>
            <a:ext cx="3047010" cy="276999"/>
          </a:xfrm>
          <a:prstGeom prst="rect">
            <a:avLst/>
          </a:prstGeom>
          <a:noFill/>
        </p:spPr>
        <p:txBody>
          <a:bodyPr wrap="square">
            <a:spAutoFit/>
          </a:bodyPr>
          <a:lstStyle/>
          <a:p>
            <a:pPr>
              <a:buNone/>
            </a:pPr>
            <a:r>
              <a:rPr lang="en-GB" sz="1200" dirty="0">
                <a:solidFill>
                  <a:srgbClr val="591553"/>
                </a:solidFill>
                <a:effectLst/>
                <a:latin typeface="Arial" panose="020B0604020202020204" pitchFamily="34" charset="0"/>
                <a:hlinkClick r:id="rId4"/>
              </a:rPr>
              <a:t>DOI:10.1088/1742-6596/2374/1/012074</a:t>
            </a:r>
            <a:endParaRPr lang="en-GB" sz="1200" dirty="0">
              <a:solidFill>
                <a:srgbClr val="591553"/>
              </a:solidFill>
              <a:effectLst/>
              <a:latin typeface="Arial" panose="020B0604020202020204" pitchFamily="34" charset="0"/>
            </a:endParaRPr>
          </a:p>
        </p:txBody>
      </p:sp>
    </p:spTree>
    <p:extLst>
      <p:ext uri="{BB962C8B-B14F-4D97-AF65-F5344CB8AC3E}">
        <p14:creationId xmlns:p14="http://schemas.microsoft.com/office/powerpoint/2010/main" val="21176054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E3676-B06D-F31E-10A4-8921753DAF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F6AE51-2C87-CA35-DD34-5D485497A48C}"/>
              </a:ext>
            </a:extLst>
          </p:cNvPr>
          <p:cNvSpPr>
            <a:spLocks noGrp="1"/>
          </p:cNvSpPr>
          <p:nvPr>
            <p:ph type="title"/>
          </p:nvPr>
        </p:nvSpPr>
        <p:spPr>
          <a:xfrm>
            <a:off x="407988" y="373593"/>
            <a:ext cx="11376025" cy="368420"/>
          </a:xfrm>
        </p:spPr>
        <p:txBody>
          <a:bodyPr/>
          <a:lstStyle/>
          <a:p>
            <a:r>
              <a:rPr lang="en-GB" sz="2200" dirty="0"/>
              <a:t>The PV t</a:t>
            </a:r>
            <a:r>
              <a:rPr lang="en-GB" sz="2200" baseline="-25000" dirty="0"/>
              <a:t>0</a:t>
            </a:r>
            <a:endParaRPr lang="en-GB" sz="2200" dirty="0"/>
          </a:p>
        </p:txBody>
      </p:sp>
      <p:sp>
        <p:nvSpPr>
          <p:cNvPr id="4" name="Date Placeholder 3">
            <a:extLst>
              <a:ext uri="{FF2B5EF4-FFF2-40B4-BE49-F238E27FC236}">
                <a16:creationId xmlns:a16="http://schemas.microsoft.com/office/drawing/2014/main" id="{FB290F49-8B90-A982-6F4B-AF9176D3FE2E}"/>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CBED6C1D-8FFB-218D-A26D-C06A1A88669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3B256B1D-21B4-FACA-1CF0-90034933BC7F}"/>
              </a:ext>
            </a:extLst>
          </p:cNvPr>
          <p:cNvSpPr>
            <a:spLocks noGrp="1"/>
          </p:cNvSpPr>
          <p:nvPr>
            <p:ph type="sldNum" sz="quarter" idx="12"/>
          </p:nvPr>
        </p:nvSpPr>
        <p:spPr/>
        <p:txBody>
          <a:bodyPr/>
          <a:lstStyle/>
          <a:p>
            <a:fld id="{0BB7CFEA-6E47-8947-A33A-0E536019D0FF}" type="slidenum">
              <a:rPr lang="en-GB" smtClean="0"/>
              <a:t>22</a:t>
            </a:fld>
            <a:endParaRPr lang="en-GB"/>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FBD1263-FA45-E983-763A-F178786D8FCD}"/>
                  </a:ext>
                </a:extLst>
              </p:cNvPr>
              <p:cNvSpPr txBox="1"/>
              <p:nvPr/>
            </p:nvSpPr>
            <p:spPr>
              <a:xfrm>
                <a:off x="486474" y="1178191"/>
                <a:ext cx="6199334" cy="3368294"/>
              </a:xfrm>
              <a:prstGeom prst="rect">
                <a:avLst/>
              </a:prstGeom>
              <a:noFill/>
            </p:spPr>
            <p:txBody>
              <a:bodyPr wrap="square">
                <a:spAutoFit/>
              </a:bodyPr>
              <a:lstStyle/>
              <a:p>
                <a:r>
                  <a:rPr lang="en-GB" dirty="0">
                    <a:solidFill>
                      <a:schemeClr val="bg2">
                        <a:lumMod val="10000"/>
                      </a:schemeClr>
                    </a:solidFill>
                  </a:rPr>
                  <a:t>The PV t</a:t>
                </a:r>
                <a:r>
                  <a:rPr lang="en-GB" baseline="-25000" dirty="0">
                    <a:solidFill>
                      <a:schemeClr val="bg2">
                        <a:lumMod val="10000"/>
                      </a:schemeClr>
                    </a:solidFill>
                  </a:rPr>
                  <a:t>0</a:t>
                </a:r>
                <a:r>
                  <a:rPr lang="en-GB" dirty="0">
                    <a:solidFill>
                      <a:schemeClr val="bg2">
                        <a:lumMod val="10000"/>
                      </a:schemeClr>
                    </a:solidFill>
                  </a:rPr>
                  <a:t> represents the PV time as the PV was in the origin, i.e. corrected for the Z position (X,Y negligible).</a:t>
                </a:r>
              </a:p>
              <a:p>
                <a:endParaRPr lang="en-GB" dirty="0">
                  <a:solidFill>
                    <a:schemeClr val="bg2">
                      <a:lumMod val="10000"/>
                    </a:schemeClr>
                  </a:solidFill>
                </a:endParaRPr>
              </a:p>
              <a:p>
                <a:pPr/>
                <a14:m>
                  <m:oMathPara xmlns:m="http://schemas.openxmlformats.org/officeDocument/2006/math">
                    <m:oMathParaPr>
                      <m:jc m:val="centerGroup"/>
                    </m:oMathParaPr>
                    <m:oMath xmlns:m="http://schemas.openxmlformats.org/officeDocument/2006/math">
                      <m:sSub>
                        <m:sSubPr>
                          <m:ctrlPr>
                            <a:rPr lang="en-GB" i="1">
                              <a:solidFill>
                                <a:schemeClr val="bg2">
                                  <a:lumMod val="10000"/>
                                </a:schemeClr>
                              </a:solidFill>
                              <a:latin typeface="Cambria Math" panose="02040503050406030204" pitchFamily="18" charset="0"/>
                            </a:rPr>
                          </m:ctrlPr>
                        </m:sSubPr>
                        <m:e>
                          <m:r>
                            <a:rPr lang="it-IT" i="1">
                              <a:solidFill>
                                <a:schemeClr val="bg2">
                                  <a:lumMod val="10000"/>
                                </a:schemeClr>
                              </a:solidFill>
                              <a:latin typeface="Cambria Math" panose="02040503050406030204" pitchFamily="18" charset="0"/>
                            </a:rPr>
                            <m:t>𝑃𝑉</m:t>
                          </m:r>
                          <m:r>
                            <a:rPr lang="it-IT" i="1">
                              <a:solidFill>
                                <a:schemeClr val="bg2">
                                  <a:lumMod val="10000"/>
                                </a:schemeClr>
                              </a:solidFill>
                              <a:latin typeface="Cambria Math" panose="02040503050406030204" pitchFamily="18" charset="0"/>
                            </a:rPr>
                            <m:t> </m:t>
                          </m:r>
                          <m:r>
                            <a:rPr lang="it-IT" i="1">
                              <a:solidFill>
                                <a:schemeClr val="bg2">
                                  <a:lumMod val="10000"/>
                                </a:schemeClr>
                              </a:solidFill>
                              <a:latin typeface="Cambria Math" panose="02040503050406030204" pitchFamily="18" charset="0"/>
                            </a:rPr>
                            <m:t>𝑡</m:t>
                          </m:r>
                        </m:e>
                        <m:sub>
                          <m:r>
                            <a:rPr lang="it-IT" i="1">
                              <a:solidFill>
                                <a:schemeClr val="bg2">
                                  <a:lumMod val="10000"/>
                                </a:schemeClr>
                              </a:solidFill>
                              <a:latin typeface="Cambria Math" panose="02040503050406030204" pitchFamily="18" charset="0"/>
                            </a:rPr>
                            <m:t>0</m:t>
                          </m:r>
                        </m:sub>
                      </m:sSub>
                      <m:r>
                        <a:rPr lang="it-IT" i="1">
                          <a:solidFill>
                            <a:schemeClr val="bg2">
                              <a:lumMod val="10000"/>
                            </a:schemeClr>
                          </a:solidFill>
                          <a:latin typeface="Cambria Math" panose="02040503050406030204" pitchFamily="18" charset="0"/>
                        </a:rPr>
                        <m:t>=</m:t>
                      </m:r>
                      <m:sSub>
                        <m:sSubPr>
                          <m:ctrlPr>
                            <a:rPr lang="it-IT" i="1">
                              <a:solidFill>
                                <a:schemeClr val="bg2">
                                  <a:lumMod val="10000"/>
                                </a:schemeClr>
                              </a:solidFill>
                              <a:latin typeface="Cambria Math" panose="02040503050406030204" pitchFamily="18" charset="0"/>
                            </a:rPr>
                          </m:ctrlPr>
                        </m:sSubPr>
                        <m:e>
                          <m:r>
                            <a:rPr lang="it-IT" i="1">
                              <a:solidFill>
                                <a:schemeClr val="bg2">
                                  <a:lumMod val="10000"/>
                                </a:schemeClr>
                              </a:solidFill>
                              <a:latin typeface="Cambria Math" panose="02040503050406030204" pitchFamily="18" charset="0"/>
                            </a:rPr>
                            <m:t>𝑡</m:t>
                          </m:r>
                        </m:e>
                        <m:sub>
                          <m:r>
                            <a:rPr lang="it-IT" i="1">
                              <a:solidFill>
                                <a:schemeClr val="bg2">
                                  <a:lumMod val="10000"/>
                                </a:schemeClr>
                              </a:solidFill>
                              <a:latin typeface="Cambria Math" panose="02040503050406030204" pitchFamily="18" charset="0"/>
                            </a:rPr>
                            <m:t>𝑃𝑉</m:t>
                          </m:r>
                        </m:sub>
                      </m:sSub>
                      <m:r>
                        <a:rPr lang="it-IT" i="1">
                          <a:solidFill>
                            <a:schemeClr val="bg2">
                              <a:lumMod val="10000"/>
                            </a:schemeClr>
                          </a:solidFill>
                          <a:latin typeface="Cambria Math" panose="02040503050406030204" pitchFamily="18" charset="0"/>
                        </a:rPr>
                        <m:t> −</m:t>
                      </m:r>
                      <m:f>
                        <m:fPr>
                          <m:ctrlPr>
                            <a:rPr lang="it-IT" i="1">
                              <a:solidFill>
                                <a:schemeClr val="bg2">
                                  <a:lumMod val="10000"/>
                                </a:schemeClr>
                              </a:solidFill>
                              <a:latin typeface="Cambria Math" panose="02040503050406030204" pitchFamily="18" charset="0"/>
                            </a:rPr>
                          </m:ctrlPr>
                        </m:fPr>
                        <m:num>
                          <m:sSub>
                            <m:sSubPr>
                              <m:ctrlPr>
                                <a:rPr lang="it-IT" i="1">
                                  <a:solidFill>
                                    <a:schemeClr val="bg2">
                                      <a:lumMod val="10000"/>
                                    </a:schemeClr>
                                  </a:solidFill>
                                  <a:latin typeface="Cambria Math" panose="02040503050406030204" pitchFamily="18" charset="0"/>
                                </a:rPr>
                              </m:ctrlPr>
                            </m:sSubPr>
                            <m:e>
                              <m:r>
                                <a:rPr lang="it-IT" i="1">
                                  <a:solidFill>
                                    <a:schemeClr val="bg2">
                                      <a:lumMod val="10000"/>
                                    </a:schemeClr>
                                  </a:solidFill>
                                  <a:latin typeface="Cambria Math" panose="02040503050406030204" pitchFamily="18" charset="0"/>
                                </a:rPr>
                                <m:t>𝑍</m:t>
                              </m:r>
                            </m:e>
                            <m:sub>
                              <m:r>
                                <a:rPr lang="it-IT" i="1">
                                  <a:solidFill>
                                    <a:schemeClr val="bg2">
                                      <a:lumMod val="10000"/>
                                    </a:schemeClr>
                                  </a:solidFill>
                                  <a:latin typeface="Cambria Math" panose="02040503050406030204" pitchFamily="18" charset="0"/>
                                </a:rPr>
                                <m:t>𝑃𝑉</m:t>
                              </m:r>
                            </m:sub>
                          </m:sSub>
                        </m:num>
                        <m:den>
                          <m:r>
                            <a:rPr lang="it-IT" i="1">
                              <a:solidFill>
                                <a:schemeClr val="bg2">
                                  <a:lumMod val="10000"/>
                                </a:schemeClr>
                              </a:solidFill>
                              <a:latin typeface="Cambria Math" panose="02040503050406030204" pitchFamily="18" charset="0"/>
                            </a:rPr>
                            <m:t>𝑐</m:t>
                          </m:r>
                        </m:den>
                      </m:f>
                    </m:oMath>
                  </m:oMathPara>
                </a14:m>
                <a:endParaRPr lang="en-GB" dirty="0">
                  <a:solidFill>
                    <a:schemeClr val="bg2">
                      <a:lumMod val="10000"/>
                    </a:schemeClr>
                  </a:solidFill>
                </a:endParaRPr>
              </a:p>
              <a:p>
                <a:endParaRPr lang="en-GB" dirty="0">
                  <a:solidFill>
                    <a:schemeClr val="bg2">
                      <a:lumMod val="10000"/>
                    </a:schemeClr>
                  </a:solidFill>
                </a:endParaRPr>
              </a:p>
              <a:p>
                <a:r>
                  <a:rPr lang="en-GB" dirty="0">
                    <a:solidFill>
                      <a:schemeClr val="bg2">
                        <a:lumMod val="10000"/>
                      </a:schemeClr>
                    </a:solidFill>
                  </a:rPr>
                  <a:t>Therefore, the spread of the PV t</a:t>
                </a:r>
                <a:r>
                  <a:rPr lang="en-GB" baseline="-25000" dirty="0">
                    <a:solidFill>
                      <a:schemeClr val="bg2">
                        <a:lumMod val="10000"/>
                      </a:schemeClr>
                    </a:solidFill>
                  </a:rPr>
                  <a:t>0</a:t>
                </a:r>
                <a:r>
                  <a:rPr lang="en-GB" dirty="0">
                    <a:solidFill>
                      <a:schemeClr val="bg2">
                        <a:lumMod val="10000"/>
                      </a:schemeClr>
                    </a:solidFill>
                  </a:rPr>
                  <a:t> is:</a:t>
                </a:r>
              </a:p>
              <a:p>
                <a:endParaRPr lang="en-GB" dirty="0">
                  <a:solidFill>
                    <a:schemeClr val="bg2">
                      <a:lumMod val="10000"/>
                    </a:schemeClr>
                  </a:solidFill>
                </a:endParaRPr>
              </a:p>
              <a:p>
                <a:pPr/>
                <a14:m>
                  <m:oMathPara xmlns:m="http://schemas.openxmlformats.org/officeDocument/2006/math">
                    <m:oMathParaPr>
                      <m:jc m:val="centerGroup"/>
                    </m:oMathParaPr>
                    <m:oMath xmlns:m="http://schemas.openxmlformats.org/officeDocument/2006/math">
                      <m:sSub>
                        <m:sSubPr>
                          <m:ctrlPr>
                            <a:rPr lang="en-GB" i="1">
                              <a:solidFill>
                                <a:schemeClr val="bg2">
                                  <a:lumMod val="10000"/>
                                </a:schemeClr>
                              </a:solidFill>
                              <a:latin typeface="Cambria Math" panose="02040503050406030204" pitchFamily="18" charset="0"/>
                            </a:rPr>
                          </m:ctrlPr>
                        </m:sSubPr>
                        <m:e>
                          <m:r>
                            <a:rPr lang="en-GB" i="1" smtClean="0">
                              <a:solidFill>
                                <a:schemeClr val="bg2">
                                  <a:lumMod val="10000"/>
                                </a:schemeClr>
                              </a:solidFill>
                              <a:latin typeface="Cambria Math" panose="02040503050406030204" pitchFamily="18" charset="0"/>
                              <a:ea typeface="Cambria Math" panose="02040503050406030204" pitchFamily="18" charset="0"/>
                            </a:rPr>
                            <m:t>𝜎</m:t>
                          </m:r>
                        </m:e>
                        <m:sub>
                          <m:sSub>
                            <m:sSubPr>
                              <m:ctrlPr>
                                <a:rPr lang="it-IT" i="1" smtClean="0">
                                  <a:solidFill>
                                    <a:schemeClr val="bg2">
                                      <a:lumMod val="10000"/>
                                    </a:schemeClr>
                                  </a:solidFill>
                                  <a:latin typeface="Cambria Math" panose="02040503050406030204" pitchFamily="18" charset="0"/>
                                </a:rPr>
                              </m:ctrlPr>
                            </m:sSubPr>
                            <m:e>
                              <m:r>
                                <a:rPr lang="it-IT" b="0" i="1" smtClean="0">
                                  <a:solidFill>
                                    <a:schemeClr val="bg2">
                                      <a:lumMod val="10000"/>
                                    </a:schemeClr>
                                  </a:solidFill>
                                  <a:latin typeface="Cambria Math" panose="02040503050406030204" pitchFamily="18" charset="0"/>
                                </a:rPr>
                                <m:t>𝑡</m:t>
                              </m:r>
                            </m:e>
                            <m:sub>
                              <m:r>
                                <a:rPr lang="it-IT" b="0" i="1" smtClean="0">
                                  <a:solidFill>
                                    <a:schemeClr val="bg2">
                                      <a:lumMod val="10000"/>
                                    </a:schemeClr>
                                  </a:solidFill>
                                  <a:latin typeface="Cambria Math" panose="02040503050406030204" pitchFamily="18" charset="0"/>
                                </a:rPr>
                                <m:t>0</m:t>
                              </m:r>
                            </m:sub>
                          </m:sSub>
                        </m:sub>
                      </m:sSub>
                      <m:r>
                        <a:rPr lang="it-IT" i="1">
                          <a:solidFill>
                            <a:schemeClr val="bg2">
                              <a:lumMod val="10000"/>
                            </a:schemeClr>
                          </a:solidFill>
                          <a:latin typeface="Cambria Math" panose="02040503050406030204" pitchFamily="18" charset="0"/>
                        </a:rPr>
                        <m:t>=</m:t>
                      </m:r>
                      <m:r>
                        <a:rPr lang="it-IT" b="0" i="1" smtClean="0">
                          <a:solidFill>
                            <a:schemeClr val="bg2">
                              <a:lumMod val="10000"/>
                            </a:schemeClr>
                          </a:solidFill>
                          <a:latin typeface="Cambria Math" panose="02040503050406030204" pitchFamily="18" charset="0"/>
                        </a:rPr>
                        <m:t> </m:t>
                      </m:r>
                      <m:rad>
                        <m:radPr>
                          <m:degHide m:val="on"/>
                          <m:ctrlPr>
                            <a:rPr lang="it-IT" b="0" i="1" smtClean="0">
                              <a:solidFill>
                                <a:schemeClr val="bg2">
                                  <a:lumMod val="10000"/>
                                </a:schemeClr>
                              </a:solidFill>
                              <a:latin typeface="Cambria Math" panose="02040503050406030204" pitchFamily="18" charset="0"/>
                            </a:rPr>
                          </m:ctrlPr>
                        </m:radPr>
                        <m:deg/>
                        <m:e>
                          <m:sSubSup>
                            <m:sSubSupPr>
                              <m:ctrlPr>
                                <a:rPr lang="it-IT" b="0" i="1" smtClean="0">
                                  <a:solidFill>
                                    <a:schemeClr val="bg2">
                                      <a:lumMod val="10000"/>
                                    </a:schemeClr>
                                  </a:solidFill>
                                  <a:latin typeface="Cambria Math" panose="02040503050406030204" pitchFamily="18" charset="0"/>
                                </a:rPr>
                              </m:ctrlPr>
                            </m:sSubSupPr>
                            <m:e>
                              <m:r>
                                <a:rPr lang="en-GB"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it-IT" b="0" i="1" smtClean="0">
                                      <a:solidFill>
                                        <a:schemeClr val="bg2">
                                          <a:lumMod val="10000"/>
                                        </a:schemeClr>
                                      </a:solidFill>
                                      <a:latin typeface="Cambria Math" panose="02040503050406030204" pitchFamily="18" charset="0"/>
                                    </a:rPr>
                                  </m:ctrlPr>
                                </m:sSubPr>
                                <m:e>
                                  <m:r>
                                    <a:rPr lang="it-IT" b="0" i="1" smtClean="0">
                                      <a:solidFill>
                                        <a:schemeClr val="bg2">
                                          <a:lumMod val="10000"/>
                                        </a:schemeClr>
                                      </a:solidFill>
                                      <a:latin typeface="Cambria Math" panose="02040503050406030204" pitchFamily="18" charset="0"/>
                                    </a:rPr>
                                    <m:t>𝑡</m:t>
                                  </m:r>
                                </m:e>
                                <m:sub>
                                  <m:r>
                                    <a:rPr lang="it-IT" b="0" i="1" smtClean="0">
                                      <a:solidFill>
                                        <a:schemeClr val="bg2">
                                          <a:lumMod val="10000"/>
                                        </a:schemeClr>
                                      </a:solidFill>
                                      <a:latin typeface="Cambria Math" panose="02040503050406030204" pitchFamily="18" charset="0"/>
                                    </a:rPr>
                                    <m:t>𝑃𝑉</m:t>
                                  </m:r>
                                </m:sub>
                              </m:sSub>
                            </m:sub>
                            <m:sup>
                              <m:r>
                                <a:rPr lang="it-IT" b="0" i="1" smtClean="0">
                                  <a:solidFill>
                                    <a:schemeClr val="bg2">
                                      <a:lumMod val="10000"/>
                                    </a:schemeClr>
                                  </a:solidFill>
                                  <a:latin typeface="Cambria Math" panose="02040503050406030204" pitchFamily="18" charset="0"/>
                                </a:rPr>
                                <m:t>2</m:t>
                              </m:r>
                            </m:sup>
                          </m:sSubSup>
                          <m:r>
                            <a:rPr lang="it-IT" b="0" i="1" smtClean="0">
                              <a:solidFill>
                                <a:schemeClr val="bg2">
                                  <a:lumMod val="10000"/>
                                </a:schemeClr>
                              </a:solidFill>
                              <a:latin typeface="Cambria Math" panose="02040503050406030204" pitchFamily="18" charset="0"/>
                            </a:rPr>
                            <m:t>+ </m:t>
                          </m:r>
                          <m:f>
                            <m:fPr>
                              <m:ctrlPr>
                                <a:rPr lang="it-IT" b="0" i="1" smtClean="0">
                                  <a:solidFill>
                                    <a:schemeClr val="bg2">
                                      <a:lumMod val="10000"/>
                                    </a:schemeClr>
                                  </a:solidFill>
                                  <a:latin typeface="Cambria Math" panose="02040503050406030204" pitchFamily="18" charset="0"/>
                                </a:rPr>
                              </m:ctrlPr>
                            </m:fPr>
                            <m:num>
                              <m:sSubSup>
                                <m:sSubSupPr>
                                  <m:ctrlPr>
                                    <a:rPr lang="it-IT" b="0" i="1" smtClean="0">
                                      <a:solidFill>
                                        <a:schemeClr val="bg2">
                                          <a:lumMod val="10000"/>
                                        </a:schemeClr>
                                      </a:solidFill>
                                      <a:latin typeface="Cambria Math" panose="02040503050406030204" pitchFamily="18" charset="0"/>
                                    </a:rPr>
                                  </m:ctrlPr>
                                </m:sSubSupPr>
                                <m:e>
                                  <m:r>
                                    <a:rPr lang="en-GB"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it-IT" b="0" i="1" smtClean="0">
                                          <a:solidFill>
                                            <a:schemeClr val="bg2">
                                              <a:lumMod val="10000"/>
                                            </a:schemeClr>
                                          </a:solidFill>
                                          <a:latin typeface="Cambria Math" panose="02040503050406030204" pitchFamily="18" charset="0"/>
                                        </a:rPr>
                                      </m:ctrlPr>
                                    </m:sSubPr>
                                    <m:e>
                                      <m:r>
                                        <a:rPr lang="it-IT" b="0" i="1" smtClean="0">
                                          <a:solidFill>
                                            <a:schemeClr val="bg2">
                                              <a:lumMod val="10000"/>
                                            </a:schemeClr>
                                          </a:solidFill>
                                          <a:latin typeface="Cambria Math" panose="02040503050406030204" pitchFamily="18" charset="0"/>
                                        </a:rPr>
                                        <m:t>𝑍</m:t>
                                      </m:r>
                                    </m:e>
                                    <m:sub>
                                      <m:r>
                                        <a:rPr lang="it-IT" b="0" i="1" smtClean="0">
                                          <a:solidFill>
                                            <a:schemeClr val="bg2">
                                              <a:lumMod val="10000"/>
                                            </a:schemeClr>
                                          </a:solidFill>
                                          <a:latin typeface="Cambria Math" panose="02040503050406030204" pitchFamily="18" charset="0"/>
                                        </a:rPr>
                                        <m:t>𝑃𝑉</m:t>
                                      </m:r>
                                    </m:sub>
                                  </m:sSub>
                                </m:sub>
                                <m:sup>
                                  <m:r>
                                    <a:rPr lang="it-IT" b="0" i="1" smtClean="0">
                                      <a:solidFill>
                                        <a:schemeClr val="bg2">
                                          <a:lumMod val="10000"/>
                                        </a:schemeClr>
                                      </a:solidFill>
                                      <a:latin typeface="Cambria Math" panose="02040503050406030204" pitchFamily="18" charset="0"/>
                                    </a:rPr>
                                    <m:t>2</m:t>
                                  </m:r>
                                </m:sup>
                              </m:sSubSup>
                            </m:num>
                            <m:den>
                              <m:sSup>
                                <m:sSupPr>
                                  <m:ctrlPr>
                                    <a:rPr lang="it-IT" b="0" i="1" smtClean="0">
                                      <a:solidFill>
                                        <a:schemeClr val="bg2">
                                          <a:lumMod val="10000"/>
                                        </a:schemeClr>
                                      </a:solidFill>
                                      <a:latin typeface="Cambria Math" panose="02040503050406030204" pitchFamily="18" charset="0"/>
                                    </a:rPr>
                                  </m:ctrlPr>
                                </m:sSupPr>
                                <m:e>
                                  <m:r>
                                    <a:rPr lang="it-IT" b="0" i="1" smtClean="0">
                                      <a:solidFill>
                                        <a:schemeClr val="bg2">
                                          <a:lumMod val="10000"/>
                                        </a:schemeClr>
                                      </a:solidFill>
                                      <a:latin typeface="Cambria Math" panose="02040503050406030204" pitchFamily="18" charset="0"/>
                                    </a:rPr>
                                    <m:t>𝑐</m:t>
                                  </m:r>
                                </m:e>
                                <m:sup>
                                  <m:r>
                                    <a:rPr lang="it-IT" b="0" i="1" smtClean="0">
                                      <a:solidFill>
                                        <a:schemeClr val="bg2">
                                          <a:lumMod val="10000"/>
                                        </a:schemeClr>
                                      </a:solidFill>
                                      <a:latin typeface="Cambria Math" panose="02040503050406030204" pitchFamily="18" charset="0"/>
                                    </a:rPr>
                                    <m:t>2</m:t>
                                  </m:r>
                                </m:sup>
                              </m:sSup>
                            </m:den>
                          </m:f>
                        </m:e>
                      </m:rad>
                    </m:oMath>
                  </m:oMathPara>
                </a14:m>
                <a:endParaRPr lang="en-GB" dirty="0">
                  <a:solidFill>
                    <a:schemeClr val="bg2">
                      <a:lumMod val="10000"/>
                    </a:schemeClr>
                  </a:solidFill>
                </a:endParaRPr>
              </a:p>
              <a:p>
                <a:endParaRPr lang="en-GB" dirty="0">
                  <a:solidFill>
                    <a:schemeClr val="bg2">
                      <a:lumMod val="10000"/>
                    </a:schemeClr>
                  </a:solidFill>
                </a:endParaRPr>
              </a:p>
            </p:txBody>
          </p:sp>
        </mc:Choice>
        <mc:Fallback xmlns="">
          <p:sp>
            <p:nvSpPr>
              <p:cNvPr id="14" name="TextBox 13">
                <a:extLst>
                  <a:ext uri="{FF2B5EF4-FFF2-40B4-BE49-F238E27FC236}">
                    <a16:creationId xmlns:a16="http://schemas.microsoft.com/office/drawing/2014/main" id="{CFBD1263-FA45-E983-763A-F178786D8FCD}"/>
                  </a:ext>
                </a:extLst>
              </p:cNvPr>
              <p:cNvSpPr txBox="1">
                <a:spLocks noRot="1" noChangeAspect="1" noMove="1" noResize="1" noEditPoints="1" noAdjustHandles="1" noChangeArrowheads="1" noChangeShapeType="1" noTextEdit="1"/>
              </p:cNvSpPr>
              <p:nvPr/>
            </p:nvSpPr>
            <p:spPr>
              <a:xfrm>
                <a:off x="486474" y="1178191"/>
                <a:ext cx="6199334" cy="3368294"/>
              </a:xfrm>
              <a:prstGeom prst="rect">
                <a:avLst/>
              </a:prstGeom>
              <a:blipFill>
                <a:blip r:embed="rId3"/>
                <a:stretch>
                  <a:fillRect l="-818" t="-749"/>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EDB1EB47-A4ED-3A46-11D8-698871E23F58}"/>
              </a:ext>
            </a:extLst>
          </p:cNvPr>
          <p:cNvPicPr>
            <a:picLocks noChangeAspect="1"/>
          </p:cNvPicPr>
          <p:nvPr/>
        </p:nvPicPr>
        <p:blipFill>
          <a:blip r:embed="rId4"/>
          <a:stretch>
            <a:fillRect/>
          </a:stretch>
        </p:blipFill>
        <p:spPr>
          <a:xfrm>
            <a:off x="6820114" y="1178191"/>
            <a:ext cx="5371885" cy="2728791"/>
          </a:xfrm>
          <a:prstGeom prst="rect">
            <a:avLst/>
          </a:prstGeom>
        </p:spPr>
      </p:pic>
      <p:sp>
        <p:nvSpPr>
          <p:cNvPr id="8" name="TextBox 7">
            <a:extLst>
              <a:ext uri="{FF2B5EF4-FFF2-40B4-BE49-F238E27FC236}">
                <a16:creationId xmlns:a16="http://schemas.microsoft.com/office/drawing/2014/main" id="{FA6A8142-268A-2C1C-4B61-208885A1E6E2}"/>
              </a:ext>
            </a:extLst>
          </p:cNvPr>
          <p:cNvSpPr txBox="1"/>
          <p:nvPr/>
        </p:nvSpPr>
        <p:spPr>
          <a:xfrm>
            <a:off x="11198431" y="3990109"/>
            <a:ext cx="807016" cy="246221"/>
          </a:xfrm>
          <a:prstGeom prst="rect">
            <a:avLst/>
          </a:prstGeom>
          <a:noFill/>
        </p:spPr>
        <p:txBody>
          <a:bodyPr wrap="none" lIns="0" tIns="0" rIns="0" bIns="0" rtlCol="0">
            <a:spAutoFit/>
          </a:bodyPr>
          <a:lstStyle/>
          <a:p>
            <a:pPr algn="l"/>
            <a:r>
              <a:rPr lang="en-GB" sz="1600" dirty="0">
                <a:solidFill>
                  <a:schemeClr val="bg2">
                    <a:lumMod val="10000"/>
                  </a:schemeClr>
                </a:solidFill>
                <a:latin typeface="Times New Roman" panose="02020603050405020304" pitchFamily="18" charset="0"/>
                <a:cs typeface="Times New Roman" panose="02020603050405020304" pitchFamily="18" charset="0"/>
              </a:rPr>
              <a:t>Z</a:t>
            </a:r>
            <a:r>
              <a:rPr lang="en-GB" sz="1600" baseline="-25000" dirty="0">
                <a:solidFill>
                  <a:schemeClr val="bg2">
                    <a:lumMod val="10000"/>
                  </a:schemeClr>
                </a:solidFill>
                <a:latin typeface="Times New Roman" panose="02020603050405020304" pitchFamily="18" charset="0"/>
                <a:cs typeface="Times New Roman" panose="02020603050405020304" pitchFamily="18" charset="0"/>
              </a:rPr>
              <a:t>PV</a:t>
            </a:r>
            <a:r>
              <a:rPr lang="en-GB" sz="1600" dirty="0">
                <a:solidFill>
                  <a:schemeClr val="bg2">
                    <a:lumMod val="10000"/>
                  </a:schemeClr>
                </a:solidFill>
                <a:latin typeface="Times New Roman" panose="02020603050405020304" pitchFamily="18" charset="0"/>
                <a:cs typeface="Times New Roman" panose="02020603050405020304" pitchFamily="18" charset="0"/>
              </a:rPr>
              <a:t> [mm]</a:t>
            </a:r>
          </a:p>
        </p:txBody>
      </p:sp>
      <p:sp>
        <p:nvSpPr>
          <p:cNvPr id="10" name="TextBox 9">
            <a:extLst>
              <a:ext uri="{FF2B5EF4-FFF2-40B4-BE49-F238E27FC236}">
                <a16:creationId xmlns:a16="http://schemas.microsoft.com/office/drawing/2014/main" id="{4CF923D3-6DBF-096F-F542-8DD1A267AFB8}"/>
              </a:ext>
            </a:extLst>
          </p:cNvPr>
          <p:cNvSpPr txBox="1"/>
          <p:nvPr/>
        </p:nvSpPr>
        <p:spPr>
          <a:xfrm rot="16200000">
            <a:off x="6384892" y="1462524"/>
            <a:ext cx="601831" cy="246221"/>
          </a:xfrm>
          <a:prstGeom prst="rect">
            <a:avLst/>
          </a:prstGeom>
          <a:noFill/>
        </p:spPr>
        <p:txBody>
          <a:bodyPr wrap="none" lIns="0" tIns="0" rIns="0" bIns="0" rtlCol="0">
            <a:spAutoFit/>
          </a:bodyPr>
          <a:lstStyle/>
          <a:p>
            <a:pPr algn="l"/>
            <a:r>
              <a:rPr lang="en-GB" sz="1600" dirty="0">
                <a:solidFill>
                  <a:schemeClr val="bg2">
                    <a:lumMod val="10000"/>
                  </a:schemeClr>
                </a:solidFill>
                <a:latin typeface="Times New Roman" panose="02020603050405020304" pitchFamily="18" charset="0"/>
                <a:cs typeface="Times New Roman" panose="02020603050405020304" pitchFamily="18" charset="0"/>
              </a:rPr>
              <a:t>t</a:t>
            </a:r>
            <a:r>
              <a:rPr lang="en-GB" sz="1600" baseline="-25000" dirty="0">
                <a:solidFill>
                  <a:schemeClr val="bg2">
                    <a:lumMod val="10000"/>
                  </a:schemeClr>
                </a:solidFill>
                <a:latin typeface="Times New Roman" panose="02020603050405020304" pitchFamily="18" charset="0"/>
                <a:cs typeface="Times New Roman" panose="02020603050405020304" pitchFamily="18" charset="0"/>
              </a:rPr>
              <a:t>PV</a:t>
            </a:r>
            <a:r>
              <a:rPr lang="en-GB" sz="1600" dirty="0">
                <a:solidFill>
                  <a:schemeClr val="bg2">
                    <a:lumMod val="10000"/>
                  </a:schemeClr>
                </a:solidFill>
                <a:latin typeface="Times New Roman" panose="02020603050405020304" pitchFamily="18" charset="0"/>
                <a:cs typeface="Times New Roman" panose="02020603050405020304" pitchFamily="18" charset="0"/>
              </a:rPr>
              <a:t> [ns]</a:t>
            </a:r>
          </a:p>
        </p:txBody>
      </p:sp>
      <p:sp>
        <p:nvSpPr>
          <p:cNvPr id="11" name="TextBox 10">
            <a:extLst>
              <a:ext uri="{FF2B5EF4-FFF2-40B4-BE49-F238E27FC236}">
                <a16:creationId xmlns:a16="http://schemas.microsoft.com/office/drawing/2014/main" id="{6E32F620-EF90-5D1A-D200-2543D47B01EA}"/>
              </a:ext>
            </a:extLst>
          </p:cNvPr>
          <p:cNvSpPr txBox="1"/>
          <p:nvPr/>
        </p:nvSpPr>
        <p:spPr>
          <a:xfrm>
            <a:off x="9884102" y="1028906"/>
            <a:ext cx="2128788" cy="215444"/>
          </a:xfrm>
          <a:prstGeom prst="rect">
            <a:avLst/>
          </a:prstGeom>
          <a:noFill/>
        </p:spPr>
        <p:txBody>
          <a:bodyPr wrap="none" lIns="0" tIns="0" rIns="0" bIns="0" rtlCol="0">
            <a:spAutoFit/>
          </a:bodyPr>
          <a:lstStyle/>
          <a:p>
            <a:pPr algn="l"/>
            <a:r>
              <a:rPr lang="en-GB" sz="1400"/>
              <a:t>10k bunch-crossing events</a:t>
            </a:r>
            <a:endParaRPr lang="en-GB" sz="1400"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A3BB61B-4C97-8608-4984-498C9E8045D5}"/>
                  </a:ext>
                </a:extLst>
              </p:cNvPr>
              <p:cNvSpPr txBox="1"/>
              <p:nvPr/>
            </p:nvSpPr>
            <p:spPr>
              <a:xfrm>
                <a:off x="537152" y="4930012"/>
                <a:ext cx="10661279" cy="948658"/>
              </a:xfrm>
              <a:prstGeom prst="rect">
                <a:avLst/>
              </a:prstGeom>
              <a:noFill/>
            </p:spPr>
            <p:txBody>
              <a:bodyPr wrap="square">
                <a:spAutoFit/>
              </a:bodyPr>
              <a:lstStyle/>
              <a:p>
                <a:r>
                  <a:rPr lang="en-GB" dirty="0">
                    <a:solidFill>
                      <a:schemeClr val="bg2">
                        <a:lumMod val="10000"/>
                      </a:schemeClr>
                    </a:solidFill>
                  </a:rPr>
                  <a:t>In Run 4, </a:t>
                </a:r>
                <a14:m>
                  <m:oMath xmlns:m="http://schemas.openxmlformats.org/officeDocument/2006/math">
                    <m:sSub>
                      <m:sSubPr>
                        <m:ctrlPr>
                          <a:rPr lang="en-GB" i="1" smtClean="0">
                            <a:solidFill>
                              <a:schemeClr val="bg2">
                                <a:lumMod val="10000"/>
                              </a:schemeClr>
                            </a:solidFill>
                            <a:latin typeface="Cambria Math" panose="02040503050406030204" pitchFamily="18" charset="0"/>
                          </a:rPr>
                        </m:ctrlPr>
                      </m:sSubPr>
                      <m:e>
                        <m:r>
                          <a:rPr lang="en-GB"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GB" i="1" smtClean="0">
                                <a:solidFill>
                                  <a:schemeClr val="bg2">
                                    <a:lumMod val="10000"/>
                                  </a:schemeClr>
                                </a:solidFill>
                                <a:latin typeface="Cambria Math" panose="02040503050406030204" pitchFamily="18" charset="0"/>
                              </a:rPr>
                            </m:ctrlPr>
                          </m:sSubPr>
                          <m:e>
                            <m:r>
                              <a:rPr lang="it-IT" b="0" i="1" smtClean="0">
                                <a:solidFill>
                                  <a:schemeClr val="bg2">
                                    <a:lumMod val="10000"/>
                                  </a:schemeClr>
                                </a:solidFill>
                                <a:latin typeface="Cambria Math" panose="02040503050406030204" pitchFamily="18" charset="0"/>
                              </a:rPr>
                              <m:t>𝑡</m:t>
                            </m:r>
                          </m:e>
                          <m:sub>
                            <m:r>
                              <a:rPr lang="it-IT" b="0" i="1" smtClean="0">
                                <a:solidFill>
                                  <a:schemeClr val="bg2">
                                    <a:lumMod val="10000"/>
                                  </a:schemeClr>
                                </a:solidFill>
                                <a:latin typeface="Cambria Math" panose="02040503050406030204" pitchFamily="18" charset="0"/>
                              </a:rPr>
                              <m:t>𝑃𝑉</m:t>
                            </m:r>
                            <m:r>
                              <a:rPr lang="it-IT" b="0" i="1" smtClean="0">
                                <a:solidFill>
                                  <a:schemeClr val="bg2">
                                    <a:lumMod val="10000"/>
                                  </a:schemeClr>
                                </a:solidFill>
                                <a:latin typeface="Cambria Math" panose="02040503050406030204" pitchFamily="18" charset="0"/>
                              </a:rPr>
                              <m:t> </m:t>
                            </m:r>
                          </m:sub>
                        </m:sSub>
                      </m:sub>
                    </m:sSub>
                    <m:r>
                      <a:rPr lang="it-IT" b="0" i="1" smtClean="0">
                        <a:solidFill>
                          <a:schemeClr val="bg2">
                            <a:lumMod val="10000"/>
                          </a:schemeClr>
                        </a:solidFill>
                        <a:latin typeface="Cambria Math" panose="02040503050406030204" pitchFamily="18" charset="0"/>
                      </a:rPr>
                      <m:t>~ 200 </m:t>
                    </m:r>
                    <m:r>
                      <a:rPr lang="it-IT" b="0" i="1" smtClean="0">
                        <a:solidFill>
                          <a:schemeClr val="bg2">
                            <a:lumMod val="10000"/>
                          </a:schemeClr>
                        </a:solidFill>
                        <a:latin typeface="Cambria Math" panose="02040503050406030204" pitchFamily="18" charset="0"/>
                      </a:rPr>
                      <m:t>𝑝𝑠</m:t>
                    </m:r>
                    <m:r>
                      <a:rPr lang="it-IT" b="0" i="1" smtClean="0">
                        <a:solidFill>
                          <a:schemeClr val="bg2">
                            <a:lumMod val="10000"/>
                          </a:schemeClr>
                        </a:solidFill>
                        <a:latin typeface="Cambria Math" panose="02040503050406030204" pitchFamily="18" charset="0"/>
                      </a:rPr>
                      <m:t> </m:t>
                    </m:r>
                  </m:oMath>
                </a14:m>
                <a:r>
                  <a:rPr lang="en-GB" dirty="0">
                    <a:solidFill>
                      <a:schemeClr val="bg2">
                        <a:lumMod val="10000"/>
                      </a:schemeClr>
                    </a:solidFill>
                  </a:rPr>
                  <a:t>and </a:t>
                </a:r>
                <a14:m>
                  <m:oMath xmlns:m="http://schemas.openxmlformats.org/officeDocument/2006/math">
                    <m:sSub>
                      <m:sSubPr>
                        <m:ctrlPr>
                          <a:rPr lang="en-GB" i="1">
                            <a:solidFill>
                              <a:schemeClr val="bg2">
                                <a:lumMod val="10000"/>
                              </a:schemeClr>
                            </a:solidFill>
                            <a:latin typeface="Cambria Math" panose="02040503050406030204" pitchFamily="18" charset="0"/>
                          </a:rPr>
                        </m:ctrlPr>
                      </m:sSubPr>
                      <m:e>
                        <m:r>
                          <a:rPr lang="en-GB"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GB" i="1">
                                <a:solidFill>
                                  <a:schemeClr val="bg2">
                                    <a:lumMod val="10000"/>
                                  </a:schemeClr>
                                </a:solidFill>
                                <a:latin typeface="Cambria Math" panose="02040503050406030204" pitchFamily="18" charset="0"/>
                              </a:rPr>
                            </m:ctrlPr>
                          </m:sSubPr>
                          <m:e>
                            <m:r>
                              <a:rPr lang="it-IT" b="0" i="1" smtClean="0">
                                <a:solidFill>
                                  <a:schemeClr val="bg2">
                                    <a:lumMod val="10000"/>
                                  </a:schemeClr>
                                </a:solidFill>
                                <a:latin typeface="Cambria Math" panose="02040503050406030204" pitchFamily="18" charset="0"/>
                              </a:rPr>
                              <m:t>𝑍</m:t>
                            </m:r>
                          </m:e>
                          <m:sub>
                            <m:r>
                              <a:rPr lang="it-IT" i="1">
                                <a:solidFill>
                                  <a:schemeClr val="bg2">
                                    <a:lumMod val="10000"/>
                                  </a:schemeClr>
                                </a:solidFill>
                                <a:latin typeface="Cambria Math" panose="02040503050406030204" pitchFamily="18" charset="0"/>
                              </a:rPr>
                              <m:t>𝑃𝑉</m:t>
                            </m:r>
                            <m:r>
                              <a:rPr lang="it-IT" i="1">
                                <a:solidFill>
                                  <a:schemeClr val="bg2">
                                    <a:lumMod val="10000"/>
                                  </a:schemeClr>
                                </a:solidFill>
                                <a:latin typeface="Cambria Math" panose="02040503050406030204" pitchFamily="18" charset="0"/>
                              </a:rPr>
                              <m:t> </m:t>
                            </m:r>
                          </m:sub>
                        </m:sSub>
                      </m:sub>
                    </m:sSub>
                    <m:r>
                      <a:rPr lang="it-IT" i="1">
                        <a:solidFill>
                          <a:schemeClr val="bg2">
                            <a:lumMod val="10000"/>
                          </a:schemeClr>
                        </a:solidFill>
                        <a:latin typeface="Cambria Math" panose="02040503050406030204" pitchFamily="18" charset="0"/>
                      </a:rPr>
                      <m:t>~ </m:t>
                    </m:r>
                    <m:r>
                      <a:rPr lang="it-IT" b="0" i="1" smtClean="0">
                        <a:solidFill>
                          <a:schemeClr val="bg2">
                            <a:lumMod val="10000"/>
                          </a:schemeClr>
                        </a:solidFill>
                        <a:latin typeface="Cambria Math" panose="02040503050406030204" pitchFamily="18" charset="0"/>
                      </a:rPr>
                      <m:t>50</m:t>
                    </m:r>
                    <m:r>
                      <a:rPr lang="it-IT" i="1">
                        <a:solidFill>
                          <a:schemeClr val="bg2">
                            <a:lumMod val="10000"/>
                          </a:schemeClr>
                        </a:solidFill>
                        <a:latin typeface="Cambria Math" panose="02040503050406030204" pitchFamily="18" charset="0"/>
                      </a:rPr>
                      <m:t> </m:t>
                    </m:r>
                    <m:r>
                      <a:rPr lang="it-IT" b="0" i="1" smtClean="0">
                        <a:solidFill>
                          <a:schemeClr val="bg2">
                            <a:lumMod val="10000"/>
                          </a:schemeClr>
                        </a:solidFill>
                        <a:latin typeface="Cambria Math" panose="02040503050406030204" pitchFamily="18" charset="0"/>
                      </a:rPr>
                      <m:t>𝑚𝑚</m:t>
                    </m:r>
                    <m:r>
                      <a:rPr lang="it-IT" i="1">
                        <a:solidFill>
                          <a:schemeClr val="bg2">
                            <a:lumMod val="10000"/>
                          </a:schemeClr>
                        </a:solidFill>
                        <a:latin typeface="Cambria Math" panose="02040503050406030204" pitchFamily="18" charset="0"/>
                      </a:rPr>
                      <m:t> </m:t>
                    </m:r>
                  </m:oMath>
                </a14:m>
                <a:r>
                  <a:rPr lang="en-GB" dirty="0">
                    <a:solidFill>
                      <a:schemeClr val="bg2">
                        <a:lumMod val="10000"/>
                      </a:schemeClr>
                    </a:solidFill>
                  </a:rPr>
                  <a:t> resulting in a </a:t>
                </a:r>
                <a14:m>
                  <m:oMath xmlns:m="http://schemas.openxmlformats.org/officeDocument/2006/math">
                    <m:sSub>
                      <m:sSubPr>
                        <m:ctrlPr>
                          <a:rPr lang="en-GB" i="1">
                            <a:solidFill>
                              <a:schemeClr val="bg2">
                                <a:lumMod val="10000"/>
                              </a:schemeClr>
                            </a:solidFill>
                            <a:latin typeface="Cambria Math" panose="02040503050406030204" pitchFamily="18" charset="0"/>
                          </a:rPr>
                        </m:ctrlPr>
                      </m:sSubPr>
                      <m:e>
                        <m:r>
                          <a:rPr lang="en-GB"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GB" i="1">
                                <a:solidFill>
                                  <a:schemeClr val="bg2">
                                    <a:lumMod val="10000"/>
                                  </a:schemeClr>
                                </a:solidFill>
                                <a:latin typeface="Cambria Math" panose="02040503050406030204" pitchFamily="18" charset="0"/>
                              </a:rPr>
                            </m:ctrlPr>
                          </m:sSubPr>
                          <m:e>
                            <m:r>
                              <a:rPr lang="it-IT" i="1">
                                <a:solidFill>
                                  <a:schemeClr val="bg2">
                                    <a:lumMod val="10000"/>
                                  </a:schemeClr>
                                </a:solidFill>
                                <a:latin typeface="Cambria Math" panose="02040503050406030204" pitchFamily="18" charset="0"/>
                              </a:rPr>
                              <m:t>𝑡</m:t>
                            </m:r>
                          </m:e>
                          <m:sub>
                            <m:r>
                              <a:rPr lang="it-IT" b="0" i="1" smtClean="0">
                                <a:solidFill>
                                  <a:schemeClr val="bg2">
                                    <a:lumMod val="10000"/>
                                  </a:schemeClr>
                                </a:solidFill>
                                <a:latin typeface="Cambria Math" panose="02040503050406030204" pitchFamily="18" charset="0"/>
                              </a:rPr>
                              <m:t>0</m:t>
                            </m:r>
                            <m:r>
                              <a:rPr lang="it-IT" i="1">
                                <a:solidFill>
                                  <a:schemeClr val="bg2">
                                    <a:lumMod val="10000"/>
                                  </a:schemeClr>
                                </a:solidFill>
                                <a:latin typeface="Cambria Math" panose="02040503050406030204" pitchFamily="18" charset="0"/>
                              </a:rPr>
                              <m:t> </m:t>
                            </m:r>
                          </m:sub>
                        </m:sSub>
                      </m:sub>
                    </m:sSub>
                    <m:r>
                      <a:rPr lang="it-IT" i="1">
                        <a:solidFill>
                          <a:schemeClr val="bg2">
                            <a:lumMod val="10000"/>
                          </a:schemeClr>
                        </a:solidFill>
                        <a:latin typeface="Cambria Math" panose="02040503050406030204" pitchFamily="18" charset="0"/>
                      </a:rPr>
                      <m:t>~ </m:t>
                    </m:r>
                    <m:r>
                      <a:rPr lang="it-IT" b="0" i="1" smtClean="0">
                        <a:solidFill>
                          <a:schemeClr val="bg2">
                            <a:lumMod val="10000"/>
                          </a:schemeClr>
                        </a:solidFill>
                        <a:latin typeface="Cambria Math" panose="02040503050406030204" pitchFamily="18" charset="0"/>
                      </a:rPr>
                      <m:t>260</m:t>
                    </m:r>
                    <m:r>
                      <a:rPr lang="it-IT" i="1">
                        <a:solidFill>
                          <a:schemeClr val="bg2">
                            <a:lumMod val="10000"/>
                          </a:schemeClr>
                        </a:solidFill>
                        <a:latin typeface="Cambria Math" panose="02040503050406030204" pitchFamily="18" charset="0"/>
                      </a:rPr>
                      <m:t> </m:t>
                    </m:r>
                    <m:r>
                      <a:rPr lang="it-IT" i="1">
                        <a:solidFill>
                          <a:schemeClr val="bg2">
                            <a:lumMod val="10000"/>
                          </a:schemeClr>
                        </a:solidFill>
                        <a:latin typeface="Cambria Math" panose="02040503050406030204" pitchFamily="18" charset="0"/>
                      </a:rPr>
                      <m:t>𝑝𝑠</m:t>
                    </m:r>
                  </m:oMath>
                </a14:m>
                <a:r>
                  <a:rPr lang="en-GB" dirty="0">
                    <a:solidFill>
                      <a:schemeClr val="bg2">
                        <a:lumMod val="10000"/>
                      </a:schemeClr>
                    </a:solidFill>
                  </a:rPr>
                  <a:t>.</a:t>
                </a:r>
              </a:p>
              <a:p>
                <a:endParaRPr lang="en-GB" dirty="0">
                  <a:solidFill>
                    <a:schemeClr val="bg2">
                      <a:lumMod val="10000"/>
                    </a:schemeClr>
                  </a:solidFill>
                </a:endParaRPr>
              </a:p>
              <a:p>
                <a:r>
                  <a:rPr lang="en-GB" dirty="0">
                    <a:solidFill>
                      <a:schemeClr val="bg2">
                        <a:lumMod val="10000"/>
                      </a:schemeClr>
                    </a:solidFill>
                    <a:sym typeface="Wingdings" pitchFamily="2" charset="2"/>
                  </a:rPr>
                  <a:t></a:t>
                </a:r>
                <a:r>
                  <a:rPr lang="en-GB" dirty="0">
                    <a:solidFill>
                      <a:schemeClr val="bg2">
                        <a:lumMod val="10000"/>
                      </a:schemeClr>
                    </a:solidFill>
                  </a:rPr>
                  <a:t> </a:t>
                </a:r>
                <a:r>
                  <a:rPr lang="en-GB" b="1" dirty="0">
                    <a:solidFill>
                      <a:schemeClr val="bg2">
                        <a:lumMod val="10000"/>
                      </a:schemeClr>
                    </a:solidFill>
                  </a:rPr>
                  <a:t>RICH-standalone method to estimate the PV t</a:t>
                </a:r>
                <a:r>
                  <a:rPr lang="en-GB" b="1" baseline="-25000" dirty="0">
                    <a:solidFill>
                      <a:schemeClr val="bg2">
                        <a:lumMod val="10000"/>
                      </a:schemeClr>
                    </a:solidFill>
                  </a:rPr>
                  <a:t>0</a:t>
                </a:r>
                <a:r>
                  <a:rPr lang="en-GB" b="1" dirty="0">
                    <a:solidFill>
                      <a:schemeClr val="bg2">
                        <a:lumMod val="10000"/>
                      </a:schemeClr>
                    </a:solidFill>
                  </a:rPr>
                  <a:t> </a:t>
                </a:r>
                <a:r>
                  <a:rPr lang="en-GB" dirty="0">
                    <a:solidFill>
                      <a:schemeClr val="bg2">
                        <a:lumMod val="10000"/>
                      </a:schemeClr>
                    </a:solidFill>
                  </a:rPr>
                  <a:t>to reduce this uncertainty. </a:t>
                </a:r>
              </a:p>
            </p:txBody>
          </p:sp>
        </mc:Choice>
        <mc:Fallback xmlns="">
          <p:sp>
            <p:nvSpPr>
              <p:cNvPr id="13" name="TextBox 12">
                <a:extLst>
                  <a:ext uri="{FF2B5EF4-FFF2-40B4-BE49-F238E27FC236}">
                    <a16:creationId xmlns:a16="http://schemas.microsoft.com/office/drawing/2014/main" id="{0A3BB61B-4C97-8608-4984-498C9E8045D5}"/>
                  </a:ext>
                </a:extLst>
              </p:cNvPr>
              <p:cNvSpPr txBox="1">
                <a:spLocks noRot="1" noChangeAspect="1" noMove="1" noResize="1" noEditPoints="1" noAdjustHandles="1" noChangeArrowheads="1" noChangeShapeType="1" noTextEdit="1"/>
              </p:cNvSpPr>
              <p:nvPr/>
            </p:nvSpPr>
            <p:spPr>
              <a:xfrm>
                <a:off x="537152" y="4930012"/>
                <a:ext cx="10661279" cy="948658"/>
              </a:xfrm>
              <a:prstGeom prst="rect">
                <a:avLst/>
              </a:prstGeom>
              <a:blipFill>
                <a:blip r:embed="rId5"/>
                <a:stretch>
                  <a:fillRect l="-476" t="-5333" b="-9333"/>
                </a:stretch>
              </a:blipFill>
            </p:spPr>
            <p:txBody>
              <a:bodyPr/>
              <a:lstStyle/>
              <a:p>
                <a:r>
                  <a:rPr lang="en-GB">
                    <a:noFill/>
                  </a:rPr>
                  <a:t> </a:t>
                </a:r>
              </a:p>
            </p:txBody>
          </p:sp>
        </mc:Fallback>
      </mc:AlternateContent>
    </p:spTree>
    <p:extLst>
      <p:ext uri="{BB962C8B-B14F-4D97-AF65-F5344CB8AC3E}">
        <p14:creationId xmlns:p14="http://schemas.microsoft.com/office/powerpoint/2010/main" val="1309151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BA62FB-D4DB-0C7D-8BD1-587FFFFB77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363F7F-7B7E-DD8A-8C5F-187F8D56B298}"/>
              </a:ext>
            </a:extLst>
          </p:cNvPr>
          <p:cNvSpPr>
            <a:spLocks noGrp="1"/>
          </p:cNvSpPr>
          <p:nvPr>
            <p:ph type="title"/>
          </p:nvPr>
        </p:nvSpPr>
        <p:spPr>
          <a:xfrm>
            <a:off x="407988" y="373593"/>
            <a:ext cx="11376025" cy="368420"/>
          </a:xfrm>
        </p:spPr>
        <p:txBody>
          <a:bodyPr/>
          <a:lstStyle/>
          <a:p>
            <a:r>
              <a:rPr lang="en-GB" sz="2200" dirty="0"/>
              <a:t>RICH reconstruction: photon objects</a:t>
            </a:r>
          </a:p>
        </p:txBody>
      </p:sp>
      <p:sp>
        <p:nvSpPr>
          <p:cNvPr id="4" name="Date Placeholder 3">
            <a:extLst>
              <a:ext uri="{FF2B5EF4-FFF2-40B4-BE49-F238E27FC236}">
                <a16:creationId xmlns:a16="http://schemas.microsoft.com/office/drawing/2014/main" id="{97520206-0A1D-FEBB-81D4-53254868DB5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720854C0-D891-94E4-42D7-17240D9A95E0}"/>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A112C0B0-04CB-C4BE-E7B3-EC0A546199D9}"/>
              </a:ext>
            </a:extLst>
          </p:cNvPr>
          <p:cNvSpPr>
            <a:spLocks noGrp="1"/>
          </p:cNvSpPr>
          <p:nvPr>
            <p:ph type="sldNum" sz="quarter" idx="12"/>
          </p:nvPr>
        </p:nvSpPr>
        <p:spPr/>
        <p:txBody>
          <a:bodyPr/>
          <a:lstStyle/>
          <a:p>
            <a:fld id="{0BB7CFEA-6E47-8947-A33A-0E536019D0FF}" type="slidenum">
              <a:rPr lang="en-GB" smtClean="0"/>
              <a:t>23</a:t>
            </a:fld>
            <a:endParaRPr lang="en-GB"/>
          </a:p>
        </p:txBody>
      </p:sp>
      <p:grpSp>
        <p:nvGrpSpPr>
          <p:cNvPr id="40" name="Group 39">
            <a:extLst>
              <a:ext uri="{FF2B5EF4-FFF2-40B4-BE49-F238E27FC236}">
                <a16:creationId xmlns:a16="http://schemas.microsoft.com/office/drawing/2014/main" id="{4114A75A-EB49-A94E-771F-FCD60AE8A127}"/>
              </a:ext>
            </a:extLst>
          </p:cNvPr>
          <p:cNvGrpSpPr/>
          <p:nvPr/>
        </p:nvGrpSpPr>
        <p:grpSpPr>
          <a:xfrm>
            <a:off x="7948440" y="1267078"/>
            <a:ext cx="3439317" cy="3017872"/>
            <a:chOff x="8881351" y="2014291"/>
            <a:chExt cx="2965840" cy="2675219"/>
          </a:xfrm>
        </p:grpSpPr>
        <p:grpSp>
          <p:nvGrpSpPr>
            <p:cNvPr id="3" name="Group 2">
              <a:extLst>
                <a:ext uri="{FF2B5EF4-FFF2-40B4-BE49-F238E27FC236}">
                  <a16:creationId xmlns:a16="http://schemas.microsoft.com/office/drawing/2014/main" id="{A477CBE7-6735-1E91-9FAA-6918C6201053}"/>
                </a:ext>
              </a:extLst>
            </p:cNvPr>
            <p:cNvGrpSpPr/>
            <p:nvPr/>
          </p:nvGrpSpPr>
          <p:grpSpPr>
            <a:xfrm>
              <a:off x="8881351" y="2014291"/>
              <a:ext cx="2902662" cy="2675219"/>
              <a:chOff x="7765582" y="2909027"/>
              <a:chExt cx="3726617" cy="3447310"/>
            </a:xfrm>
          </p:grpSpPr>
          <p:grpSp>
            <p:nvGrpSpPr>
              <p:cNvPr id="8" name="Group 7">
                <a:extLst>
                  <a:ext uri="{FF2B5EF4-FFF2-40B4-BE49-F238E27FC236}">
                    <a16:creationId xmlns:a16="http://schemas.microsoft.com/office/drawing/2014/main" id="{4E4C85BB-8F58-462B-90D5-979CDF24E429}"/>
                  </a:ext>
                </a:extLst>
              </p:cNvPr>
              <p:cNvGrpSpPr/>
              <p:nvPr/>
            </p:nvGrpSpPr>
            <p:grpSpPr>
              <a:xfrm>
                <a:off x="7765582" y="2909027"/>
                <a:ext cx="3726617" cy="3447310"/>
                <a:chOff x="7473141" y="485504"/>
                <a:chExt cx="4113415" cy="4504106"/>
              </a:xfrm>
            </p:grpSpPr>
            <p:sp>
              <p:nvSpPr>
                <p:cNvPr id="13" name="5-point Star 12">
                  <a:extLst>
                    <a:ext uri="{FF2B5EF4-FFF2-40B4-BE49-F238E27FC236}">
                      <a16:creationId xmlns:a16="http://schemas.microsoft.com/office/drawing/2014/main" id="{7D9A45FF-FA83-1FCD-6BDD-F3DD2B429B35}"/>
                    </a:ext>
                  </a:extLst>
                </p:cNvPr>
                <p:cNvSpPr/>
                <p:nvPr/>
              </p:nvSpPr>
              <p:spPr>
                <a:xfrm>
                  <a:off x="8520545" y="4541594"/>
                  <a:ext cx="266007" cy="2335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76D73B3F-53C0-0BCF-56C9-38215FB9C23B}"/>
                    </a:ext>
                  </a:extLst>
                </p:cNvPr>
                <p:cNvGrpSpPr/>
                <p:nvPr/>
              </p:nvGrpSpPr>
              <p:grpSpPr>
                <a:xfrm>
                  <a:off x="7473141" y="485504"/>
                  <a:ext cx="4113415" cy="4504106"/>
                  <a:chOff x="7473141" y="485504"/>
                  <a:chExt cx="4113415" cy="4504106"/>
                </a:xfrm>
              </p:grpSpPr>
              <p:pic>
                <p:nvPicPr>
                  <p:cNvPr id="15" name="Picture 14">
                    <a:extLst>
                      <a:ext uri="{FF2B5EF4-FFF2-40B4-BE49-F238E27FC236}">
                        <a16:creationId xmlns:a16="http://schemas.microsoft.com/office/drawing/2014/main" id="{071E43D1-8123-5ECF-8C94-8BB208292064}"/>
                      </a:ext>
                    </a:extLst>
                  </p:cNvPr>
                  <p:cNvPicPr>
                    <a:picLocks noChangeAspect="1"/>
                  </p:cNvPicPr>
                  <p:nvPr/>
                </p:nvPicPr>
                <p:blipFill>
                  <a:blip r:embed="rId3"/>
                  <a:stretch>
                    <a:fillRect/>
                  </a:stretch>
                </p:blipFill>
                <p:spPr>
                  <a:xfrm>
                    <a:off x="7473141" y="485504"/>
                    <a:ext cx="4113415" cy="2873375"/>
                  </a:xfrm>
                  <a:prstGeom prst="rect">
                    <a:avLst/>
                  </a:prstGeom>
                </p:spPr>
              </p:pic>
              <p:sp>
                <p:nvSpPr>
                  <p:cNvPr id="16" name="5-point Star 15">
                    <a:extLst>
                      <a:ext uri="{FF2B5EF4-FFF2-40B4-BE49-F238E27FC236}">
                        <a16:creationId xmlns:a16="http://schemas.microsoft.com/office/drawing/2014/main" id="{668736A4-9965-68D5-8A58-700AC8D30DA4}"/>
                      </a:ext>
                    </a:extLst>
                  </p:cNvPr>
                  <p:cNvSpPr/>
                  <p:nvPr/>
                </p:nvSpPr>
                <p:spPr>
                  <a:xfrm>
                    <a:off x="8254538" y="4039985"/>
                    <a:ext cx="266007" cy="233561"/>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67F005C9-C0EA-CCE7-55D1-14846316576A}"/>
                      </a:ext>
                    </a:extLst>
                  </p:cNvPr>
                  <p:cNvCxnSpPr>
                    <a:cxnSpLocks/>
                  </p:cNvCxnSpPr>
                  <p:nvPr/>
                </p:nvCxnSpPr>
                <p:spPr>
                  <a:xfrm flipV="1">
                    <a:off x="8387541" y="1637607"/>
                    <a:ext cx="133004" cy="25191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3F646EC-94F6-9B5E-2195-27E2281BC0B6}"/>
                      </a:ext>
                    </a:extLst>
                  </p:cNvPr>
                  <p:cNvCxnSpPr>
                    <a:cxnSpLocks/>
                  </p:cNvCxnSpPr>
                  <p:nvPr/>
                </p:nvCxnSpPr>
                <p:spPr>
                  <a:xfrm flipV="1">
                    <a:off x="8387541" y="1291913"/>
                    <a:ext cx="1510145" cy="2864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A81A35E-EF77-D8E8-97A5-0959F9232887}"/>
                      </a:ext>
                    </a:extLst>
                  </p:cNvPr>
                  <p:cNvCxnSpPr>
                    <a:cxnSpLocks/>
                  </p:cNvCxnSpPr>
                  <p:nvPr/>
                </p:nvCxnSpPr>
                <p:spPr>
                  <a:xfrm flipV="1">
                    <a:off x="8654288" y="2560320"/>
                    <a:ext cx="1836374" cy="21028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0C164A9-E37A-876D-5A3E-A7CC88106A33}"/>
                      </a:ext>
                    </a:extLst>
                  </p:cNvPr>
                  <p:cNvSpPr txBox="1"/>
                  <p:nvPr/>
                </p:nvSpPr>
                <p:spPr>
                  <a:xfrm>
                    <a:off x="7873760" y="4231365"/>
                    <a:ext cx="290144" cy="184667"/>
                  </a:xfrm>
                  <a:prstGeom prst="rect">
                    <a:avLst/>
                  </a:prstGeom>
                  <a:noFill/>
                </p:spPr>
                <p:txBody>
                  <a:bodyPr wrap="none" lIns="0" tIns="0" rIns="0" bIns="0" rtlCol="0">
                    <a:spAutoFit/>
                  </a:bodyPr>
                  <a:lstStyle/>
                  <a:p>
                    <a:pPr algn="l"/>
                    <a:r>
                      <a:rPr lang="en-GB" sz="1200" dirty="0"/>
                      <a:t>PV1</a:t>
                    </a:r>
                  </a:p>
                </p:txBody>
              </p:sp>
              <p:sp>
                <p:nvSpPr>
                  <p:cNvPr id="21" name="TextBox 20">
                    <a:extLst>
                      <a:ext uri="{FF2B5EF4-FFF2-40B4-BE49-F238E27FC236}">
                        <a16:creationId xmlns:a16="http://schemas.microsoft.com/office/drawing/2014/main" id="{2769FB35-A6BD-0ECA-8274-EF9151A98A42}"/>
                      </a:ext>
                    </a:extLst>
                  </p:cNvPr>
                  <p:cNvSpPr txBox="1"/>
                  <p:nvPr/>
                </p:nvSpPr>
                <p:spPr>
                  <a:xfrm>
                    <a:off x="8163904" y="4804943"/>
                    <a:ext cx="290144" cy="184667"/>
                  </a:xfrm>
                  <a:prstGeom prst="rect">
                    <a:avLst/>
                  </a:prstGeom>
                  <a:noFill/>
                </p:spPr>
                <p:txBody>
                  <a:bodyPr wrap="none" lIns="0" tIns="0" rIns="0" bIns="0" rtlCol="0">
                    <a:spAutoFit/>
                  </a:bodyPr>
                  <a:lstStyle/>
                  <a:p>
                    <a:pPr algn="l"/>
                    <a:r>
                      <a:rPr lang="en-GB" sz="1200" dirty="0"/>
                      <a:t>PV2</a:t>
                    </a:r>
                  </a:p>
                </p:txBody>
              </p:sp>
            </p:grpSp>
          </p:grpSp>
          <p:sp>
            <p:nvSpPr>
              <p:cNvPr id="10" name="TextBox 9">
                <a:extLst>
                  <a:ext uri="{FF2B5EF4-FFF2-40B4-BE49-F238E27FC236}">
                    <a16:creationId xmlns:a16="http://schemas.microsoft.com/office/drawing/2014/main" id="{38DA4BF5-A34D-31B5-BACE-E8157A7977CD}"/>
                  </a:ext>
                </a:extLst>
              </p:cNvPr>
              <p:cNvSpPr txBox="1"/>
              <p:nvPr/>
            </p:nvSpPr>
            <p:spPr>
              <a:xfrm>
                <a:off x="8038550" y="4652633"/>
                <a:ext cx="463974" cy="184665"/>
              </a:xfrm>
              <a:prstGeom prst="rect">
                <a:avLst/>
              </a:prstGeom>
              <a:noFill/>
            </p:spPr>
            <p:txBody>
              <a:bodyPr wrap="none" lIns="0" tIns="0" rIns="0" bIns="0" rtlCol="0">
                <a:spAutoFit/>
              </a:bodyPr>
              <a:lstStyle/>
              <a:p>
                <a:pPr algn="l"/>
                <a:r>
                  <a:rPr lang="en-GB" sz="1200" dirty="0"/>
                  <a:t>Track1</a:t>
                </a:r>
              </a:p>
            </p:txBody>
          </p:sp>
          <p:sp>
            <p:nvSpPr>
              <p:cNvPr id="11" name="TextBox 10">
                <a:extLst>
                  <a:ext uri="{FF2B5EF4-FFF2-40B4-BE49-F238E27FC236}">
                    <a16:creationId xmlns:a16="http://schemas.microsoft.com/office/drawing/2014/main" id="{B5660994-7051-4C53-5554-C110D1CA5F6C}"/>
                  </a:ext>
                </a:extLst>
              </p:cNvPr>
              <p:cNvSpPr txBox="1"/>
              <p:nvPr/>
            </p:nvSpPr>
            <p:spPr>
              <a:xfrm>
                <a:off x="9141068" y="4874065"/>
                <a:ext cx="463973" cy="184666"/>
              </a:xfrm>
              <a:prstGeom prst="rect">
                <a:avLst/>
              </a:prstGeom>
              <a:noFill/>
            </p:spPr>
            <p:txBody>
              <a:bodyPr wrap="none" lIns="0" tIns="0" rIns="0" bIns="0" rtlCol="0">
                <a:spAutoFit/>
              </a:bodyPr>
              <a:lstStyle/>
              <a:p>
                <a:pPr algn="l"/>
                <a:r>
                  <a:rPr lang="en-GB" sz="1200" dirty="0"/>
                  <a:t>Track2</a:t>
                </a:r>
              </a:p>
            </p:txBody>
          </p:sp>
          <p:sp>
            <p:nvSpPr>
              <p:cNvPr id="12" name="TextBox 11">
                <a:extLst>
                  <a:ext uri="{FF2B5EF4-FFF2-40B4-BE49-F238E27FC236}">
                    <a16:creationId xmlns:a16="http://schemas.microsoft.com/office/drawing/2014/main" id="{7B6F5536-C117-836A-0166-B9D9E284DF69}"/>
                  </a:ext>
                </a:extLst>
              </p:cNvPr>
              <p:cNvSpPr txBox="1"/>
              <p:nvPr/>
            </p:nvSpPr>
            <p:spPr>
              <a:xfrm>
                <a:off x="9449824" y="5504659"/>
                <a:ext cx="463973" cy="184666"/>
              </a:xfrm>
              <a:prstGeom prst="rect">
                <a:avLst/>
              </a:prstGeom>
              <a:noFill/>
            </p:spPr>
            <p:txBody>
              <a:bodyPr wrap="none" lIns="0" tIns="0" rIns="0" bIns="0" rtlCol="0">
                <a:spAutoFit/>
              </a:bodyPr>
              <a:lstStyle/>
              <a:p>
                <a:pPr algn="l"/>
                <a:r>
                  <a:rPr lang="en-GB" sz="1200" dirty="0"/>
                  <a:t>Track3</a:t>
                </a:r>
              </a:p>
            </p:txBody>
          </p:sp>
        </p:grpSp>
        <p:sp>
          <p:nvSpPr>
            <p:cNvPr id="24" name="TextBox 23">
              <a:extLst>
                <a:ext uri="{FF2B5EF4-FFF2-40B4-BE49-F238E27FC236}">
                  <a16:creationId xmlns:a16="http://schemas.microsoft.com/office/drawing/2014/main" id="{1A9874D7-FC45-5FE6-3933-9BB1FAB0E97F}"/>
                </a:ext>
              </a:extLst>
            </p:cNvPr>
            <p:cNvSpPr txBox="1"/>
            <p:nvPr/>
          </p:nvSpPr>
          <p:spPr>
            <a:xfrm>
              <a:off x="11494698" y="2173615"/>
              <a:ext cx="352493" cy="190982"/>
            </a:xfrm>
            <a:prstGeom prst="rect">
              <a:avLst/>
            </a:prstGeom>
            <a:solidFill>
              <a:srgbClr val="00CA60">
                <a:alpha val="29000"/>
              </a:srgbClr>
            </a:solidFill>
          </p:spPr>
          <p:txBody>
            <a:bodyPr wrap="none" lIns="0" tIns="0" rIns="0" bIns="0" rtlCol="0">
              <a:spAutoFit/>
            </a:bodyPr>
            <a:lstStyle/>
            <a:p>
              <a:pPr algn="l"/>
              <a:r>
                <a:rPr lang="en-GB" sz="1400" dirty="0">
                  <a:solidFill>
                    <a:schemeClr val="bg2">
                      <a:lumMod val="10000"/>
                    </a:schemeClr>
                  </a:solidFill>
                </a:rPr>
                <a:t>1 PO</a:t>
              </a:r>
            </a:p>
          </p:txBody>
        </p:sp>
      </p:grpSp>
      <p:sp>
        <p:nvSpPr>
          <p:cNvPr id="26" name="Rounded Rectangle 25">
            <a:extLst>
              <a:ext uri="{FF2B5EF4-FFF2-40B4-BE49-F238E27FC236}">
                <a16:creationId xmlns:a16="http://schemas.microsoft.com/office/drawing/2014/main" id="{76C89309-96F0-49D1-44E7-98904AC03077}"/>
              </a:ext>
            </a:extLst>
          </p:cNvPr>
          <p:cNvSpPr/>
          <p:nvPr/>
        </p:nvSpPr>
        <p:spPr>
          <a:xfrm>
            <a:off x="403200" y="1548218"/>
            <a:ext cx="1128717" cy="3973808"/>
          </a:xfrm>
          <a:prstGeom prst="roundRect">
            <a:avLst/>
          </a:prstGeom>
          <a:solidFill>
            <a:schemeClr val="tx1">
              <a:lumMod val="40000"/>
              <a:lumOff val="60000"/>
              <a:alpha val="49898"/>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2">
                    <a:lumMod val="10000"/>
                  </a:schemeClr>
                </a:solidFill>
              </a:rPr>
              <a:t>Detector hits</a:t>
            </a:r>
            <a:br>
              <a:rPr lang="en-GB" sz="1600" dirty="0">
                <a:solidFill>
                  <a:schemeClr val="bg2">
                    <a:lumMod val="10000"/>
                  </a:schemeClr>
                </a:solidFill>
              </a:rPr>
            </a:br>
            <a:r>
              <a:rPr lang="en-GB" sz="1600" dirty="0">
                <a:solidFill>
                  <a:schemeClr val="bg2">
                    <a:lumMod val="10000"/>
                  </a:schemeClr>
                </a:solidFill>
              </a:rPr>
              <a:t>(X,Y)</a:t>
            </a:r>
          </a:p>
          <a:p>
            <a:pPr algn="ctr"/>
            <a:r>
              <a:rPr lang="en-GB" sz="1600" dirty="0">
                <a:solidFill>
                  <a:srgbClr val="FF0000"/>
                </a:solidFill>
              </a:rPr>
              <a:t>+</a:t>
            </a:r>
          </a:p>
          <a:p>
            <a:pPr algn="ctr"/>
            <a:r>
              <a:rPr lang="en-GB" sz="1600" dirty="0">
                <a:solidFill>
                  <a:srgbClr val="FF0000"/>
                </a:solidFill>
              </a:rPr>
              <a:t>Hit time</a:t>
            </a:r>
          </a:p>
        </p:txBody>
      </p:sp>
      <p:sp>
        <p:nvSpPr>
          <p:cNvPr id="29" name="Right Arrow 28">
            <a:extLst>
              <a:ext uri="{FF2B5EF4-FFF2-40B4-BE49-F238E27FC236}">
                <a16:creationId xmlns:a16="http://schemas.microsoft.com/office/drawing/2014/main" id="{DF911BE9-C021-24E5-32EE-F71671604501}"/>
              </a:ext>
            </a:extLst>
          </p:cNvPr>
          <p:cNvSpPr/>
          <p:nvPr/>
        </p:nvSpPr>
        <p:spPr>
          <a:xfrm>
            <a:off x="1745673" y="3223754"/>
            <a:ext cx="332509" cy="289894"/>
          </a:xfrm>
          <a:prstGeom prst="rightArrow">
            <a:avLst/>
          </a:prstGeom>
          <a:solidFill>
            <a:schemeClr val="tx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ounded Rectangle 29">
            <a:extLst>
              <a:ext uri="{FF2B5EF4-FFF2-40B4-BE49-F238E27FC236}">
                <a16:creationId xmlns:a16="http://schemas.microsoft.com/office/drawing/2014/main" id="{BC1749BD-D250-7FAF-4A95-3A093DF21FAC}"/>
              </a:ext>
            </a:extLst>
          </p:cNvPr>
          <p:cNvSpPr/>
          <p:nvPr/>
        </p:nvSpPr>
        <p:spPr>
          <a:xfrm>
            <a:off x="2333299" y="1548218"/>
            <a:ext cx="4099032" cy="466073"/>
          </a:xfrm>
          <a:prstGeom prst="roundRect">
            <a:avLst/>
          </a:prstGeom>
          <a:solidFill>
            <a:srgbClr val="92D050">
              <a:alpha val="49898"/>
            </a:srgbClr>
          </a:solidFill>
          <a:ln>
            <a:solidFill>
              <a:srgbClr val="006B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2">
                    <a:lumMod val="10000"/>
                  </a:schemeClr>
                </a:solidFill>
              </a:rPr>
              <a:t>Tracking information</a:t>
            </a:r>
          </a:p>
        </p:txBody>
      </p:sp>
      <p:sp>
        <p:nvSpPr>
          <p:cNvPr id="31" name="Right Arrow 30">
            <a:extLst>
              <a:ext uri="{FF2B5EF4-FFF2-40B4-BE49-F238E27FC236}">
                <a16:creationId xmlns:a16="http://schemas.microsoft.com/office/drawing/2014/main" id="{CCCA4B20-AA91-3BD4-D805-B9C332A03A81}"/>
              </a:ext>
            </a:extLst>
          </p:cNvPr>
          <p:cNvSpPr/>
          <p:nvPr/>
        </p:nvSpPr>
        <p:spPr>
          <a:xfrm rot="5400000">
            <a:off x="4211103" y="2179734"/>
            <a:ext cx="332509" cy="289894"/>
          </a:xfrm>
          <a:prstGeom prst="rightArrow">
            <a:avLst/>
          </a:prstGeom>
          <a:solidFill>
            <a:srgbClr val="92D050"/>
          </a:solidFill>
          <a:ln>
            <a:solidFill>
              <a:srgbClr val="006B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ounded Rectangle 31">
            <a:extLst>
              <a:ext uri="{FF2B5EF4-FFF2-40B4-BE49-F238E27FC236}">
                <a16:creationId xmlns:a16="http://schemas.microsoft.com/office/drawing/2014/main" id="{D9D03A42-ECD4-CDCE-BEC4-1C4EAE5F3161}"/>
              </a:ext>
            </a:extLst>
          </p:cNvPr>
          <p:cNvSpPr/>
          <p:nvPr/>
        </p:nvSpPr>
        <p:spPr>
          <a:xfrm>
            <a:off x="2333299" y="2589488"/>
            <a:ext cx="4099032" cy="1396085"/>
          </a:xfrm>
          <a:prstGeom prst="roundRect">
            <a:avLst/>
          </a:prstGeom>
          <a:solidFill>
            <a:schemeClr val="accent3">
              <a:lumMod val="40000"/>
              <a:lumOff val="60000"/>
              <a:alpha val="49898"/>
            </a:schemeClr>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2">
                    <a:lumMod val="10000"/>
                  </a:schemeClr>
                </a:solidFill>
              </a:rPr>
              <a:t>A </a:t>
            </a:r>
            <a:r>
              <a:rPr lang="en-GB" sz="1600" b="1" dirty="0">
                <a:solidFill>
                  <a:schemeClr val="bg2">
                    <a:lumMod val="10000"/>
                  </a:schemeClr>
                </a:solidFill>
              </a:rPr>
              <a:t>photon object (PO) </a:t>
            </a:r>
            <a:r>
              <a:rPr lang="en-GB" sz="1600" dirty="0">
                <a:solidFill>
                  <a:schemeClr val="bg2">
                    <a:lumMod val="10000"/>
                  </a:schemeClr>
                </a:solidFill>
              </a:rPr>
              <a:t>is created for each combination of a track and a detector hit.</a:t>
            </a:r>
          </a:p>
        </p:txBody>
      </p:sp>
      <p:sp>
        <p:nvSpPr>
          <p:cNvPr id="33" name="Rounded Rectangle 32">
            <a:extLst>
              <a:ext uri="{FF2B5EF4-FFF2-40B4-BE49-F238E27FC236}">
                <a16:creationId xmlns:a16="http://schemas.microsoft.com/office/drawing/2014/main" id="{406D7036-ACD3-EFC6-AA94-92A9FD074EAF}"/>
              </a:ext>
            </a:extLst>
          </p:cNvPr>
          <p:cNvSpPr/>
          <p:nvPr/>
        </p:nvSpPr>
        <p:spPr>
          <a:xfrm>
            <a:off x="2333299" y="4689511"/>
            <a:ext cx="4099032" cy="832515"/>
          </a:xfrm>
          <a:prstGeom prst="roundRect">
            <a:avLst/>
          </a:prstGeom>
          <a:solidFill>
            <a:schemeClr val="accent5">
              <a:lumMod val="20000"/>
              <a:lumOff val="80000"/>
              <a:alpha val="49898"/>
            </a:schemeClr>
          </a:solid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lumMod val="10000"/>
                  </a:schemeClr>
                </a:solidFill>
              </a:rPr>
              <a:t>PID log-likelihood maximisation.</a:t>
            </a:r>
          </a:p>
        </p:txBody>
      </p:sp>
      <p:sp>
        <p:nvSpPr>
          <p:cNvPr id="34" name="Right Arrow 33">
            <a:extLst>
              <a:ext uri="{FF2B5EF4-FFF2-40B4-BE49-F238E27FC236}">
                <a16:creationId xmlns:a16="http://schemas.microsoft.com/office/drawing/2014/main" id="{6EB08C24-109D-F375-47CF-443F0222B46C}"/>
              </a:ext>
            </a:extLst>
          </p:cNvPr>
          <p:cNvSpPr/>
          <p:nvPr/>
        </p:nvSpPr>
        <p:spPr>
          <a:xfrm rot="5400000">
            <a:off x="4216560" y="4203986"/>
            <a:ext cx="332509" cy="289894"/>
          </a:xfrm>
          <a:prstGeom prst="rightArrow">
            <a:avLst/>
          </a:prstGeom>
          <a:solidFill>
            <a:schemeClr val="accent3">
              <a:lumMod val="40000"/>
              <a:lumOff val="60000"/>
            </a:schemeClr>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26980317-5F46-196E-05ED-717A6BCBEE89}"/>
              </a:ext>
            </a:extLst>
          </p:cNvPr>
          <p:cNvSpPr txBox="1"/>
          <p:nvPr/>
        </p:nvSpPr>
        <p:spPr>
          <a:xfrm>
            <a:off x="8101915" y="4515188"/>
            <a:ext cx="3765721" cy="738664"/>
          </a:xfrm>
          <a:prstGeom prst="rect">
            <a:avLst/>
          </a:prstGeom>
          <a:noFill/>
        </p:spPr>
        <p:txBody>
          <a:bodyPr wrap="square" lIns="0" tIns="0" rIns="0" bIns="0" rtlCol="0">
            <a:spAutoFit/>
          </a:bodyPr>
          <a:lstStyle/>
          <a:p>
            <a:pPr algn="l"/>
            <a:r>
              <a:rPr lang="en-GB" sz="1600" dirty="0">
                <a:solidFill>
                  <a:schemeClr val="bg2">
                    <a:lumMod val="10000"/>
                  </a:schemeClr>
                </a:solidFill>
              </a:rPr>
              <a:t>In the high-occupancy regions, a photon hit can be associated with &gt;10 POs.</a:t>
            </a:r>
          </a:p>
          <a:p>
            <a:pPr algn="l"/>
            <a:r>
              <a:rPr lang="en-GB" sz="1600" dirty="0">
                <a:solidFill>
                  <a:schemeClr val="bg2">
                    <a:lumMod val="10000"/>
                  </a:schemeClr>
                </a:solidFill>
                <a:sym typeface="Wingdings" pitchFamily="2" charset="2"/>
              </a:rPr>
              <a:t> </a:t>
            </a:r>
            <a:r>
              <a:rPr lang="en-GB" sz="1600" b="1" dirty="0">
                <a:solidFill>
                  <a:schemeClr val="bg2">
                    <a:lumMod val="10000"/>
                  </a:schemeClr>
                </a:solidFill>
                <a:sym typeface="Wingdings" pitchFamily="2" charset="2"/>
              </a:rPr>
              <a:t>Combinatorial background.</a:t>
            </a:r>
            <a:endParaRPr lang="en-GB" sz="1600" b="1" dirty="0">
              <a:solidFill>
                <a:schemeClr val="bg2">
                  <a:lumMod val="10000"/>
                </a:schemeClr>
              </a:solidFill>
            </a:endParaRPr>
          </a:p>
        </p:txBody>
      </p:sp>
      <p:sp>
        <p:nvSpPr>
          <p:cNvPr id="50" name="TextBox 49">
            <a:extLst>
              <a:ext uri="{FF2B5EF4-FFF2-40B4-BE49-F238E27FC236}">
                <a16:creationId xmlns:a16="http://schemas.microsoft.com/office/drawing/2014/main" id="{B48F7F80-D453-7893-9812-5DBD32B5FF49}"/>
              </a:ext>
            </a:extLst>
          </p:cNvPr>
          <p:cNvSpPr txBox="1"/>
          <p:nvPr/>
        </p:nvSpPr>
        <p:spPr>
          <a:xfrm>
            <a:off x="10978991" y="1697710"/>
            <a:ext cx="498534" cy="215444"/>
          </a:xfrm>
          <a:prstGeom prst="rect">
            <a:avLst/>
          </a:prstGeom>
          <a:solidFill>
            <a:srgbClr val="FFFF00">
              <a:alpha val="60000"/>
            </a:srgbClr>
          </a:solidFill>
        </p:spPr>
        <p:txBody>
          <a:bodyPr wrap="none" lIns="0" tIns="0" rIns="0" bIns="0" rtlCol="0">
            <a:spAutoFit/>
          </a:bodyPr>
          <a:lstStyle/>
          <a:p>
            <a:pPr algn="l"/>
            <a:r>
              <a:rPr lang="en-GB" sz="1400" dirty="0">
                <a:solidFill>
                  <a:schemeClr val="bg2">
                    <a:lumMod val="10000"/>
                  </a:schemeClr>
                </a:solidFill>
              </a:rPr>
              <a:t>2 POs</a:t>
            </a:r>
          </a:p>
        </p:txBody>
      </p:sp>
    </p:spTree>
    <p:extLst>
      <p:ext uri="{BB962C8B-B14F-4D97-AF65-F5344CB8AC3E}">
        <p14:creationId xmlns:p14="http://schemas.microsoft.com/office/powerpoint/2010/main" val="3806539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0B2F1-A312-0085-7D6F-3EB0ECB5EC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1086BA-A0C3-2252-0CFD-416A484683C6}"/>
              </a:ext>
            </a:extLst>
          </p:cNvPr>
          <p:cNvSpPr>
            <a:spLocks noGrp="1"/>
          </p:cNvSpPr>
          <p:nvPr>
            <p:ph type="title"/>
          </p:nvPr>
        </p:nvSpPr>
        <p:spPr>
          <a:xfrm>
            <a:off x="407988" y="373593"/>
            <a:ext cx="11376025" cy="368420"/>
          </a:xfrm>
        </p:spPr>
        <p:txBody>
          <a:bodyPr/>
          <a:lstStyle/>
          <a:p>
            <a:r>
              <a:rPr lang="en-GB" sz="2200" dirty="0"/>
              <a:t>RICH PV t</a:t>
            </a:r>
            <a:r>
              <a:rPr lang="en-GB" sz="2200" baseline="-25000" dirty="0"/>
              <a:t>0</a:t>
            </a:r>
            <a:endParaRPr lang="en-GB" sz="2200" dirty="0"/>
          </a:p>
        </p:txBody>
      </p:sp>
      <p:sp>
        <p:nvSpPr>
          <p:cNvPr id="4" name="Date Placeholder 3">
            <a:extLst>
              <a:ext uri="{FF2B5EF4-FFF2-40B4-BE49-F238E27FC236}">
                <a16:creationId xmlns:a16="http://schemas.microsoft.com/office/drawing/2014/main" id="{3E4C10CE-5518-33F8-506C-F574DEE5510B}"/>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479AE80A-F7A9-8BA9-F254-AD85DEB95291}"/>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2DBA28CD-5B6E-C04C-19A7-DE7EB3FAE4DF}"/>
              </a:ext>
            </a:extLst>
          </p:cNvPr>
          <p:cNvSpPr>
            <a:spLocks noGrp="1"/>
          </p:cNvSpPr>
          <p:nvPr>
            <p:ph type="sldNum" sz="quarter" idx="12"/>
          </p:nvPr>
        </p:nvSpPr>
        <p:spPr/>
        <p:txBody>
          <a:bodyPr/>
          <a:lstStyle/>
          <a:p>
            <a:fld id="{0BB7CFEA-6E47-8947-A33A-0E536019D0FF}" type="slidenum">
              <a:rPr lang="en-GB" smtClean="0"/>
              <a:t>24</a:t>
            </a:fld>
            <a:endParaRPr lang="en-GB"/>
          </a:p>
        </p:txBody>
      </p:sp>
      <p:sp>
        <p:nvSpPr>
          <p:cNvPr id="7" name="TextBox 6">
            <a:extLst>
              <a:ext uri="{FF2B5EF4-FFF2-40B4-BE49-F238E27FC236}">
                <a16:creationId xmlns:a16="http://schemas.microsoft.com/office/drawing/2014/main" id="{7D210E82-0090-FCA8-E22F-401C020A21E7}"/>
              </a:ext>
            </a:extLst>
          </p:cNvPr>
          <p:cNvSpPr txBox="1"/>
          <p:nvPr/>
        </p:nvSpPr>
        <p:spPr>
          <a:xfrm>
            <a:off x="932573" y="3429000"/>
            <a:ext cx="10515600" cy="1564595"/>
          </a:xfrm>
          <a:prstGeom prst="rect">
            <a:avLst/>
          </a:prstGeom>
          <a:noFill/>
        </p:spPr>
        <p:txBody>
          <a:bodyPr wrap="square" rtlCol="0">
            <a:spAutoFit/>
          </a:bodyPr>
          <a:lstStyle/>
          <a:p>
            <a:pPr>
              <a:buNone/>
            </a:pPr>
            <a:r>
              <a:rPr lang="en-GB" dirty="0">
                <a:solidFill>
                  <a:schemeClr val="bg2">
                    <a:lumMod val="10000"/>
                  </a:schemeClr>
                </a:solidFill>
                <a:effectLst/>
                <a:latin typeface="Arial" panose="020B0604020202020204" pitchFamily="34" charset="0"/>
                <a:cs typeface="Arial" panose="020B0604020202020204" pitchFamily="34" charset="0"/>
              </a:rPr>
              <a:t>The </a:t>
            </a:r>
            <a:r>
              <a:rPr lang="en-GB" dirty="0">
                <a:solidFill>
                  <a:srgbClr val="FF0000"/>
                </a:solidFill>
                <a:effectLst/>
                <a:latin typeface="Arial" panose="020B0604020202020204" pitchFamily="34" charset="0"/>
                <a:cs typeface="Arial" panose="020B0604020202020204" pitchFamily="34" charset="0"/>
              </a:rPr>
              <a:t>correct association between PV and POs </a:t>
            </a:r>
            <a:r>
              <a:rPr lang="en-GB" dirty="0">
                <a:solidFill>
                  <a:schemeClr val="bg2">
                    <a:lumMod val="10000"/>
                  </a:schemeClr>
                </a:solidFill>
                <a:effectLst/>
                <a:latin typeface="Arial" panose="020B0604020202020204" pitchFamily="34" charset="0"/>
                <a:cs typeface="Arial" panose="020B0604020202020204" pitchFamily="34" charset="0"/>
              </a:rPr>
              <a:t>is crucial for a precise PV t</a:t>
            </a:r>
            <a:r>
              <a:rPr lang="en-GB" baseline="-25000" dirty="0">
                <a:solidFill>
                  <a:schemeClr val="bg2">
                    <a:lumMod val="10000"/>
                  </a:schemeClr>
                </a:solidFill>
                <a:effectLst/>
                <a:latin typeface="Arial" panose="020B0604020202020204" pitchFamily="34" charset="0"/>
                <a:cs typeface="Arial" panose="020B0604020202020204" pitchFamily="34" charset="0"/>
              </a:rPr>
              <a:t>0</a:t>
            </a:r>
            <a:r>
              <a:rPr lang="en-GB" dirty="0">
                <a:solidFill>
                  <a:schemeClr val="bg2">
                    <a:lumMod val="10000"/>
                  </a:schemeClr>
                </a:solidFill>
                <a:effectLst/>
                <a:latin typeface="Arial" panose="020B0604020202020204" pitchFamily="34" charset="0"/>
                <a:cs typeface="Arial" panose="020B0604020202020204" pitchFamily="34" charset="0"/>
              </a:rPr>
              <a:t> estimation.</a:t>
            </a:r>
          </a:p>
          <a:p>
            <a:pPr>
              <a:buNone/>
            </a:pPr>
            <a:endParaRPr lang="en-GB" dirty="0">
              <a:solidFill>
                <a:schemeClr val="bg2">
                  <a:lumMod val="10000"/>
                </a:schemeClr>
              </a:solidFill>
              <a:latin typeface="Arial" panose="020B0604020202020204" pitchFamily="34" charset="0"/>
              <a:cs typeface="Arial" panose="020B0604020202020204" pitchFamily="34" charset="0"/>
            </a:endParaRPr>
          </a:p>
          <a:p>
            <a:r>
              <a:rPr lang="en-GB" b="1" dirty="0">
                <a:solidFill>
                  <a:srgbClr val="000000"/>
                </a:solidFill>
                <a:latin typeface="Arial" panose="020B0604020202020204" pitchFamily="34" charset="0"/>
                <a:cs typeface="Arial" panose="020B0604020202020204" pitchFamily="34" charset="0"/>
              </a:rPr>
              <a:t>In Run 4, </a:t>
            </a:r>
            <a:r>
              <a:rPr lang="en-GB" dirty="0">
                <a:solidFill>
                  <a:schemeClr val="bg2">
                    <a:lumMod val="10000"/>
                  </a:schemeClr>
                </a:solidFill>
              </a:rPr>
              <a:t>on average, </a:t>
            </a:r>
            <a:r>
              <a:rPr lang="en-GB" b="1" dirty="0">
                <a:solidFill>
                  <a:schemeClr val="bg2">
                    <a:lumMod val="10000"/>
                  </a:schemeClr>
                </a:solidFill>
              </a:rPr>
              <a:t>&gt;1k POs per PV but</a:t>
            </a:r>
            <a:r>
              <a:rPr lang="en-GB" b="1" dirty="0">
                <a:solidFill>
                  <a:srgbClr val="000000"/>
                </a:solidFill>
                <a:latin typeface="Arial" panose="020B0604020202020204" pitchFamily="34" charset="0"/>
                <a:cs typeface="Arial" panose="020B0604020202020204" pitchFamily="34" charset="0"/>
              </a:rPr>
              <a:t> </a:t>
            </a:r>
            <a:r>
              <a:rPr lang="en-GB" b="1" dirty="0">
                <a:solidFill>
                  <a:schemeClr val="bg2">
                    <a:lumMod val="10000"/>
                  </a:schemeClr>
                </a:solidFill>
                <a:latin typeface="Arial" panose="020B0604020202020204" pitchFamily="34" charset="0"/>
                <a:cs typeface="Arial" panose="020B0604020202020204" pitchFamily="34" charset="0"/>
              </a:rPr>
              <a:t>o</a:t>
            </a:r>
            <a:r>
              <a:rPr lang="en-GB" b="1" dirty="0">
                <a:solidFill>
                  <a:schemeClr val="bg2">
                    <a:lumMod val="10000"/>
                  </a:schemeClr>
                </a:solidFill>
              </a:rPr>
              <a:t>nly ~20% of POs are correct associations</a:t>
            </a:r>
            <a:r>
              <a:rPr lang="en-GB" dirty="0">
                <a:solidFill>
                  <a:schemeClr val="bg2">
                    <a:lumMod val="10000"/>
                  </a:schemeClr>
                </a:solidFill>
              </a:rPr>
              <a:t>, the remaining POs form combinatorial background. </a:t>
            </a:r>
          </a:p>
          <a:p>
            <a:pPr>
              <a:lnSpc>
                <a:spcPct val="150000"/>
              </a:lnSpc>
            </a:pPr>
            <a:r>
              <a:rPr lang="en-GB" dirty="0">
                <a:solidFill>
                  <a:schemeClr val="bg2">
                    <a:lumMod val="10000"/>
                  </a:schemeClr>
                </a:solidFill>
                <a:sym typeface="Wingdings" pitchFamily="2" charset="2"/>
              </a:rPr>
              <a:t></a:t>
            </a:r>
            <a:r>
              <a:rPr lang="en-GB" dirty="0">
                <a:solidFill>
                  <a:schemeClr val="bg2">
                    <a:lumMod val="10000"/>
                  </a:schemeClr>
                </a:solidFill>
              </a:rPr>
              <a:t> The abundance of POs per PV allows for selection.</a:t>
            </a:r>
            <a:endParaRPr lang="en-GB" dirty="0">
              <a:solidFill>
                <a:srgbClr val="00000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17DB4765-B8F2-C1CE-4B0D-C0B2FBF35889}"/>
              </a:ext>
            </a:extLst>
          </p:cNvPr>
          <p:cNvSpPr txBox="1"/>
          <p:nvPr/>
        </p:nvSpPr>
        <p:spPr>
          <a:xfrm>
            <a:off x="605443" y="1205899"/>
            <a:ext cx="10515601" cy="369332"/>
          </a:xfrm>
          <a:prstGeom prst="rect">
            <a:avLst/>
          </a:prstGeom>
          <a:noFill/>
        </p:spPr>
        <p:txBody>
          <a:bodyPr wrap="square" rtlCol="0">
            <a:spAutoFit/>
          </a:bodyPr>
          <a:lstStyle/>
          <a:p>
            <a:pPr algn="ctr"/>
            <a:r>
              <a:rPr lang="en-GB" b="1" dirty="0">
                <a:solidFill>
                  <a:schemeClr val="tx2"/>
                </a:solidFill>
                <a:latin typeface="Arial" panose="020B0604020202020204" pitchFamily="34" charset="0"/>
                <a:cs typeface="Arial" panose="020B0604020202020204" pitchFamily="34" charset="0"/>
              </a:rPr>
              <a:t>RICH PV t</a:t>
            </a:r>
            <a:r>
              <a:rPr lang="en-GB" b="1" baseline="-25000" dirty="0">
                <a:solidFill>
                  <a:schemeClr val="tx2"/>
                </a:solidFill>
                <a:latin typeface="Arial" panose="020B0604020202020204" pitchFamily="34" charset="0"/>
                <a:cs typeface="Arial" panose="020B0604020202020204" pitchFamily="34" charset="0"/>
              </a:rPr>
              <a:t>0</a:t>
            </a:r>
            <a:r>
              <a:rPr lang="en-GB" dirty="0">
                <a:solidFill>
                  <a:schemeClr val="tx2"/>
                </a:solidFill>
                <a:latin typeface="Arial" panose="020B0604020202020204" pitchFamily="34" charset="0"/>
                <a:cs typeface="Arial" panose="020B0604020202020204" pitchFamily="34" charset="0"/>
              </a:rPr>
              <a:t> obtained by </a:t>
            </a:r>
            <a:r>
              <a:rPr lang="en-GB" b="1" dirty="0">
                <a:solidFill>
                  <a:schemeClr val="tx2"/>
                </a:solidFill>
                <a:latin typeface="Arial" panose="020B0604020202020204" pitchFamily="34" charset="0"/>
                <a:cs typeface="Arial" panose="020B0604020202020204" pitchFamily="34" charset="0"/>
              </a:rPr>
              <a:t>averaging the PV t</a:t>
            </a:r>
            <a:r>
              <a:rPr lang="en-GB" b="1" baseline="-25000" dirty="0">
                <a:solidFill>
                  <a:schemeClr val="tx2"/>
                </a:solidFill>
                <a:latin typeface="Arial" panose="020B0604020202020204" pitchFamily="34" charset="0"/>
                <a:cs typeface="Arial" panose="020B0604020202020204" pitchFamily="34" charset="0"/>
              </a:rPr>
              <a:t>0</a:t>
            </a:r>
            <a:r>
              <a:rPr lang="en-GB" b="1" dirty="0">
                <a:solidFill>
                  <a:schemeClr val="tx2"/>
                </a:solidFill>
                <a:latin typeface="Arial" panose="020B0604020202020204" pitchFamily="34" charset="0"/>
                <a:cs typeface="Arial" panose="020B0604020202020204" pitchFamily="34" charset="0"/>
              </a:rPr>
              <a:t> calculated for all the POs associated</a:t>
            </a:r>
            <a:r>
              <a:rPr lang="en-GB" dirty="0">
                <a:solidFill>
                  <a:schemeClr val="tx2"/>
                </a:solidFill>
                <a:latin typeface="Arial" panose="020B0604020202020204" pitchFamily="34" charset="0"/>
                <a:cs typeface="Arial" panose="020B0604020202020204" pitchFamily="34" charset="0"/>
              </a:rPr>
              <a:t> with the PV. </a:t>
            </a: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F3A9203C-E335-B3A4-F6DB-0FEE60B84D6B}"/>
                  </a:ext>
                </a:extLst>
              </p:cNvPr>
              <p:cNvSpPr txBox="1"/>
              <p:nvPr/>
            </p:nvSpPr>
            <p:spPr>
              <a:xfrm>
                <a:off x="1800913" y="1911927"/>
                <a:ext cx="8124660" cy="7789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0</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h𝑖𝑡</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𝑡𝑟𝑎𝑐𝑘</m:t>
                          </m:r>
                          <m:r>
                            <a:rPr lang="it-IT" b="0" i="1" smtClean="0">
                              <a:latin typeface="Cambria Math" panose="02040503050406030204" pitchFamily="18" charset="0"/>
                            </a:rPr>
                            <m:t> </m:t>
                          </m:r>
                          <m:r>
                            <a:rPr lang="it-IT" b="0" i="1" smtClean="0">
                              <a:latin typeface="Cambria Math" panose="02040503050406030204" pitchFamily="18" charset="0"/>
                            </a:rPr>
                            <m:t>𝑇𝑂𝐹</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𝑝h𝑜𝑡𝑜𝑛</m:t>
                          </m:r>
                          <m:r>
                            <a:rPr lang="it-IT" b="0" i="1" smtClean="0">
                              <a:latin typeface="Cambria Math" panose="02040503050406030204" pitchFamily="18" charset="0"/>
                            </a:rPr>
                            <m:t> </m:t>
                          </m:r>
                          <m:r>
                            <a:rPr lang="it-IT" b="0" i="1" smtClean="0">
                              <a:latin typeface="Cambria Math" panose="02040503050406030204" pitchFamily="18" charset="0"/>
                            </a:rPr>
                            <m:t>𝑇𝑂𝑃</m:t>
                          </m:r>
                        </m:sub>
                      </m:sSub>
                      <m:r>
                        <a:rPr lang="it-IT" b="0" i="1" smtClean="0">
                          <a:latin typeface="Cambria Math" panose="02040503050406030204" pitchFamily="18" charset="0"/>
                        </a:rPr>
                        <m:t> </m:t>
                      </m:r>
                      <m:d>
                        <m:dPr>
                          <m:ctrlPr>
                            <a:rPr lang="it-IT" b="0" i="1" smtClean="0">
                              <a:latin typeface="Cambria Math" panose="02040503050406030204" pitchFamily="18" charset="0"/>
                            </a:rPr>
                          </m:ctrlPr>
                        </m:dPr>
                        <m:e>
                          <m:r>
                            <a:rPr lang="it-IT" b="0" i="1" smtClean="0">
                              <a:latin typeface="Cambria Math" panose="02040503050406030204" pitchFamily="18" charset="0"/>
                            </a:rPr>
                            <m:t>− </m:t>
                          </m:r>
                          <m:r>
                            <a:rPr lang="it-IT" b="0" i="1" smtClean="0">
                              <a:latin typeface="Cambria Math" panose="02040503050406030204" pitchFamily="18" charset="0"/>
                            </a:rPr>
                            <m:t>𝑅𝐼𝐶𝐻</m:t>
                          </m:r>
                          <m:r>
                            <a:rPr lang="it-IT" b="0" i="1" smtClean="0">
                              <a:latin typeface="Cambria Math" panose="02040503050406030204" pitchFamily="18" charset="0"/>
                            </a:rPr>
                            <m:t> 2 </m:t>
                          </m:r>
                          <m:r>
                            <a:rPr lang="it-IT" b="0" i="1" smtClean="0">
                              <a:latin typeface="Cambria Math" panose="02040503050406030204" pitchFamily="18" charset="0"/>
                            </a:rPr>
                            <m:t>𝑐𝑜𝑟𝑟</m:t>
                          </m:r>
                          <m:r>
                            <a:rPr lang="it-IT" b="0" i="1" smtClean="0">
                              <a:latin typeface="Cambria Math" panose="02040503050406030204" pitchFamily="18" charset="0"/>
                            </a:rPr>
                            <m:t>.</m:t>
                          </m:r>
                        </m:e>
                      </m:d>
                      <m:r>
                        <a:rPr lang="it-IT" b="0" i="1" smtClean="0">
                          <a:latin typeface="Cambria Math" panose="02040503050406030204" pitchFamily="18" charset="0"/>
                        </a:rPr>
                        <m:t>    →     </m:t>
                      </m:r>
                      <m:r>
                        <a:rPr lang="it-IT" b="0" i="1" smtClean="0">
                          <a:latin typeface="Cambria Math" panose="02040503050406030204" pitchFamily="18" charset="0"/>
                        </a:rPr>
                        <m:t>𝑅𝐼𝐶𝐻</m:t>
                      </m:r>
                      <m:r>
                        <a:rPr lang="it-IT" b="0" i="1" smtClean="0">
                          <a:latin typeface="Cambria Math" panose="02040503050406030204" pitchFamily="18" charset="0"/>
                        </a:rPr>
                        <m:t> </m:t>
                      </m:r>
                      <m:r>
                        <a:rPr lang="it-IT" b="0" i="1" smtClean="0">
                          <a:latin typeface="Cambria Math" panose="02040503050406030204" pitchFamily="18" charset="0"/>
                        </a:rPr>
                        <m:t>𝑃𝑉</m:t>
                      </m:r>
                      <m:sSub>
                        <m:sSubPr>
                          <m:ctrlPr>
                            <a:rPr lang="en-GB" i="1">
                              <a:latin typeface="Cambria Math" panose="02040503050406030204" pitchFamily="18" charset="0"/>
                            </a:rPr>
                          </m:ctrlPr>
                        </m:sSubPr>
                        <m:e>
                          <m:r>
                            <a:rPr lang="it-IT" i="1">
                              <a:latin typeface="Cambria Math" panose="02040503050406030204" pitchFamily="18" charset="0"/>
                            </a:rPr>
                            <m:t>𝑡</m:t>
                          </m:r>
                        </m:e>
                        <m:sub>
                          <m:r>
                            <a:rPr lang="it-IT" i="1">
                              <a:latin typeface="Cambria Math" panose="02040503050406030204" pitchFamily="18" charset="0"/>
                            </a:rPr>
                            <m:t>0</m:t>
                          </m:r>
                        </m:sub>
                      </m:sSub>
                      <m:r>
                        <a:rPr lang="it-IT" b="0" i="1" smtClean="0">
                          <a:latin typeface="Cambria Math" panose="02040503050406030204" pitchFamily="18" charset="0"/>
                        </a:rPr>
                        <m:t>=</m:t>
                      </m:r>
                      <m:nary>
                        <m:naryPr>
                          <m:chr m:val="∑"/>
                          <m:ctrlPr>
                            <a:rPr lang="it-IT" b="0" i="1" smtClean="0">
                              <a:latin typeface="Cambria Math" panose="02040503050406030204" pitchFamily="18" charset="0"/>
                            </a:rPr>
                          </m:ctrlPr>
                        </m:naryPr>
                        <m:sub>
                          <m:r>
                            <m:rPr>
                              <m:brk m:alnAt="23"/>
                            </m:rPr>
                            <a:rPr lang="it-IT" b="0" i="1" smtClean="0">
                              <a:latin typeface="Cambria Math" panose="02040503050406030204" pitchFamily="18" charset="0"/>
                            </a:rPr>
                            <m:t>𝑖</m:t>
                          </m:r>
                        </m:sub>
                        <m:sup>
                          <m:r>
                            <a:rPr lang="it-IT" b="0" i="1" smtClean="0">
                              <a:latin typeface="Cambria Math" panose="02040503050406030204" pitchFamily="18" charset="0"/>
                            </a:rPr>
                            <m:t>𝑁</m:t>
                          </m:r>
                        </m:sup>
                        <m:e>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0,</m:t>
                              </m:r>
                              <m:r>
                                <a:rPr lang="it-IT" b="0" i="1" smtClean="0">
                                  <a:latin typeface="Cambria Math" panose="02040503050406030204" pitchFamily="18" charset="0"/>
                                </a:rPr>
                                <m:t>𝑖</m:t>
                              </m:r>
                            </m:sub>
                          </m:sSub>
                        </m:e>
                      </m:nary>
                    </m:oMath>
                  </m:oMathPara>
                </a14:m>
                <a:endParaRPr lang="en-GB" dirty="0"/>
              </a:p>
            </p:txBody>
          </p:sp>
        </mc:Choice>
        <mc:Fallback xmlns="">
          <p:sp>
            <p:nvSpPr>
              <p:cNvPr id="40" name="TextBox 39">
                <a:extLst>
                  <a:ext uri="{FF2B5EF4-FFF2-40B4-BE49-F238E27FC236}">
                    <a16:creationId xmlns:a16="http://schemas.microsoft.com/office/drawing/2014/main" id="{F3A9203C-E335-B3A4-F6DB-0FEE60B84D6B}"/>
                  </a:ext>
                </a:extLst>
              </p:cNvPr>
              <p:cNvSpPr txBox="1">
                <a:spLocks noRot="1" noChangeAspect="1" noMove="1" noResize="1" noEditPoints="1" noAdjustHandles="1" noChangeArrowheads="1" noChangeShapeType="1" noTextEdit="1"/>
              </p:cNvSpPr>
              <p:nvPr/>
            </p:nvSpPr>
            <p:spPr>
              <a:xfrm>
                <a:off x="1800913" y="1911927"/>
                <a:ext cx="8124660" cy="778931"/>
              </a:xfrm>
              <a:prstGeom prst="rect">
                <a:avLst/>
              </a:prstGeom>
              <a:blipFill>
                <a:blip r:embed="rId2"/>
                <a:stretch>
                  <a:fillRect t="-111290" r="-1560" b="-174194"/>
                </a:stretch>
              </a:blipFill>
            </p:spPr>
            <p:txBody>
              <a:bodyPr/>
              <a:lstStyle/>
              <a:p>
                <a:r>
                  <a:rPr lang="en-GB">
                    <a:noFill/>
                  </a:rPr>
                  <a:t> </a:t>
                </a:r>
              </a:p>
            </p:txBody>
          </p:sp>
        </mc:Fallback>
      </mc:AlternateContent>
      <p:sp>
        <p:nvSpPr>
          <p:cNvPr id="41" name="Oval 40">
            <a:extLst>
              <a:ext uri="{FF2B5EF4-FFF2-40B4-BE49-F238E27FC236}">
                <a16:creationId xmlns:a16="http://schemas.microsoft.com/office/drawing/2014/main" id="{6490DAF5-6466-3CE4-3644-BD70313D61BB}"/>
              </a:ext>
            </a:extLst>
          </p:cNvPr>
          <p:cNvSpPr/>
          <p:nvPr/>
        </p:nvSpPr>
        <p:spPr>
          <a:xfrm>
            <a:off x="8988876" y="1788293"/>
            <a:ext cx="665763" cy="367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109931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57338-40F9-3788-C8BC-BCA056EE5C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3DC010-A43F-ADEC-8261-137D545C3127}"/>
              </a:ext>
            </a:extLst>
          </p:cNvPr>
          <p:cNvSpPr>
            <a:spLocks noGrp="1"/>
          </p:cNvSpPr>
          <p:nvPr>
            <p:ph type="title"/>
          </p:nvPr>
        </p:nvSpPr>
        <p:spPr>
          <a:xfrm>
            <a:off x="407988" y="373593"/>
            <a:ext cx="11376025" cy="368420"/>
          </a:xfrm>
        </p:spPr>
        <p:txBody>
          <a:bodyPr/>
          <a:lstStyle/>
          <a:p>
            <a:r>
              <a:rPr lang="en-GB" sz="2200" dirty="0">
                <a:latin typeface="Arial" panose="020B0604020202020204" pitchFamily="34" charset="0"/>
                <a:cs typeface="Arial" panose="020B0604020202020204" pitchFamily="34" charset="0"/>
              </a:rPr>
              <a:t>Effect of the PO selection on the PV t</a:t>
            </a:r>
            <a:r>
              <a:rPr lang="en-GB" sz="2200" baseline="-25000" dirty="0">
                <a:latin typeface="Arial" panose="020B0604020202020204" pitchFamily="34" charset="0"/>
                <a:cs typeface="Arial" panose="020B0604020202020204" pitchFamily="34" charset="0"/>
              </a:rPr>
              <a:t>0</a:t>
            </a:r>
            <a:r>
              <a:rPr lang="en-GB" sz="2200" dirty="0">
                <a:latin typeface="Arial" panose="020B0604020202020204" pitchFamily="34" charset="0"/>
                <a:cs typeface="Arial" panose="020B0604020202020204" pitchFamily="34" charset="0"/>
              </a:rPr>
              <a:t> resolution </a:t>
            </a:r>
            <a:endParaRPr lang="en-GB" sz="2200" dirty="0"/>
          </a:p>
        </p:txBody>
      </p:sp>
      <p:sp>
        <p:nvSpPr>
          <p:cNvPr id="4" name="Date Placeholder 3">
            <a:extLst>
              <a:ext uri="{FF2B5EF4-FFF2-40B4-BE49-F238E27FC236}">
                <a16:creationId xmlns:a16="http://schemas.microsoft.com/office/drawing/2014/main" id="{D1697D28-0554-9F4A-E554-4178C243430F}"/>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22D12067-543F-B0C4-ACC0-BE93812F5A37}"/>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AEC7B975-6E27-9384-4574-64843C7584E3}"/>
              </a:ext>
            </a:extLst>
          </p:cNvPr>
          <p:cNvSpPr>
            <a:spLocks noGrp="1"/>
          </p:cNvSpPr>
          <p:nvPr>
            <p:ph type="sldNum" sz="quarter" idx="12"/>
          </p:nvPr>
        </p:nvSpPr>
        <p:spPr/>
        <p:txBody>
          <a:bodyPr/>
          <a:lstStyle/>
          <a:p>
            <a:fld id="{0BB7CFEA-6E47-8947-A33A-0E536019D0FF}" type="slidenum">
              <a:rPr lang="en-GB" smtClean="0"/>
              <a:t>25</a:t>
            </a:fld>
            <a:endParaRPr lang="en-GB"/>
          </a:p>
        </p:txBody>
      </p:sp>
      <p:sp>
        <p:nvSpPr>
          <p:cNvPr id="7" name="TextBox 6">
            <a:extLst>
              <a:ext uri="{FF2B5EF4-FFF2-40B4-BE49-F238E27FC236}">
                <a16:creationId xmlns:a16="http://schemas.microsoft.com/office/drawing/2014/main" id="{D5FA1EEB-3EBC-E114-4D3E-B5DAF557B0C1}"/>
              </a:ext>
            </a:extLst>
          </p:cNvPr>
          <p:cNvSpPr txBox="1"/>
          <p:nvPr/>
        </p:nvSpPr>
        <p:spPr>
          <a:xfrm>
            <a:off x="403200" y="3107501"/>
            <a:ext cx="3385029" cy="1754326"/>
          </a:xfrm>
          <a:prstGeom prst="rect">
            <a:avLst/>
          </a:prstGeom>
          <a:noFill/>
        </p:spPr>
        <p:txBody>
          <a:bodyPr wrap="square">
            <a:spAutoFit/>
          </a:bodyPr>
          <a:lstStyle/>
          <a:p>
            <a:pPr algn="l"/>
            <a:r>
              <a:rPr lang="en-GB" b="1" dirty="0">
                <a:solidFill>
                  <a:schemeClr val="tx2"/>
                </a:solidFill>
              </a:rPr>
              <a:t>Filtering the POs </a:t>
            </a:r>
            <a:r>
              <a:rPr lang="en-GB" dirty="0">
                <a:solidFill>
                  <a:schemeClr val="tx2"/>
                </a:solidFill>
              </a:rPr>
              <a:t>is key to improve the PV t</a:t>
            </a:r>
            <a:r>
              <a:rPr lang="en-GB" baseline="-25000" dirty="0">
                <a:solidFill>
                  <a:schemeClr val="tx2"/>
                </a:solidFill>
              </a:rPr>
              <a:t>0</a:t>
            </a:r>
            <a:r>
              <a:rPr lang="en-GB" dirty="0">
                <a:solidFill>
                  <a:schemeClr val="tx2"/>
                </a:solidFill>
              </a:rPr>
              <a:t> resolution.</a:t>
            </a:r>
          </a:p>
          <a:p>
            <a:pPr algn="l"/>
            <a:endParaRPr lang="en-GB" dirty="0">
              <a:solidFill>
                <a:schemeClr val="tx2"/>
              </a:solidFill>
            </a:endParaRPr>
          </a:p>
          <a:p>
            <a:pPr algn="l"/>
            <a:r>
              <a:rPr lang="en-GB" b="1" dirty="0">
                <a:solidFill>
                  <a:schemeClr val="tx2"/>
                </a:solidFill>
              </a:rPr>
              <a:t>Two selection criteria </a:t>
            </a:r>
            <a:r>
              <a:rPr lang="en-GB" dirty="0">
                <a:solidFill>
                  <a:schemeClr val="tx2"/>
                </a:solidFill>
              </a:rPr>
              <a:t>have shown great improvements on PV t</a:t>
            </a:r>
            <a:r>
              <a:rPr lang="en-GB" baseline="-25000" dirty="0">
                <a:solidFill>
                  <a:schemeClr val="tx2"/>
                </a:solidFill>
              </a:rPr>
              <a:t>0</a:t>
            </a:r>
            <a:r>
              <a:rPr lang="en-GB" dirty="0">
                <a:solidFill>
                  <a:schemeClr val="tx2"/>
                </a:solidFill>
              </a:rPr>
              <a:t> resolution. </a:t>
            </a:r>
          </a:p>
        </p:txBody>
      </p:sp>
      <p:pic>
        <p:nvPicPr>
          <p:cNvPr id="10" name="Picture 9">
            <a:extLst>
              <a:ext uri="{FF2B5EF4-FFF2-40B4-BE49-F238E27FC236}">
                <a16:creationId xmlns:a16="http://schemas.microsoft.com/office/drawing/2014/main" id="{E9495A32-3571-6AA1-6629-B9288FDB67B8}"/>
              </a:ext>
            </a:extLst>
          </p:cNvPr>
          <p:cNvPicPr>
            <a:picLocks noChangeAspect="1"/>
          </p:cNvPicPr>
          <p:nvPr/>
        </p:nvPicPr>
        <p:blipFill>
          <a:blip r:embed="rId2"/>
          <a:srcRect l="50598" t="13148" r="18367" b="62963"/>
          <a:stretch>
            <a:fillRect/>
          </a:stretch>
        </p:blipFill>
        <p:spPr>
          <a:xfrm>
            <a:off x="8015695" y="2450219"/>
            <a:ext cx="3747317" cy="3732894"/>
          </a:xfrm>
          <a:prstGeom prst="rect">
            <a:avLst/>
          </a:prstGeom>
        </p:spPr>
      </p:pic>
      <p:pic>
        <p:nvPicPr>
          <p:cNvPr id="13" name="Picture 12">
            <a:extLst>
              <a:ext uri="{FF2B5EF4-FFF2-40B4-BE49-F238E27FC236}">
                <a16:creationId xmlns:a16="http://schemas.microsoft.com/office/drawing/2014/main" id="{388E5316-6D18-44CE-298B-804E07AD936C}"/>
              </a:ext>
            </a:extLst>
          </p:cNvPr>
          <p:cNvPicPr>
            <a:picLocks noChangeAspect="1"/>
          </p:cNvPicPr>
          <p:nvPr/>
        </p:nvPicPr>
        <p:blipFill>
          <a:blip r:embed="rId2"/>
          <a:srcRect l="19798" t="13148" r="49168" b="62963"/>
          <a:stretch>
            <a:fillRect/>
          </a:stretch>
        </p:blipFill>
        <p:spPr>
          <a:xfrm>
            <a:off x="4166843" y="2450219"/>
            <a:ext cx="3747317" cy="3732895"/>
          </a:xfrm>
          <a:prstGeom prst="rect">
            <a:avLst/>
          </a:prstGeom>
        </p:spPr>
      </p:pic>
      <p:sp>
        <p:nvSpPr>
          <p:cNvPr id="11" name="TextBox 10">
            <a:extLst>
              <a:ext uri="{FF2B5EF4-FFF2-40B4-BE49-F238E27FC236}">
                <a16:creationId xmlns:a16="http://schemas.microsoft.com/office/drawing/2014/main" id="{E103C698-E59F-D63A-A477-57CB2F7463EC}"/>
              </a:ext>
            </a:extLst>
          </p:cNvPr>
          <p:cNvSpPr txBox="1"/>
          <p:nvPr/>
        </p:nvSpPr>
        <p:spPr>
          <a:xfrm>
            <a:off x="4382973" y="2311719"/>
            <a:ext cx="3475310" cy="276999"/>
          </a:xfrm>
          <a:prstGeom prst="rect">
            <a:avLst/>
          </a:prstGeom>
          <a:noFill/>
        </p:spPr>
        <p:txBody>
          <a:bodyPr wrap="none" lIns="0" tIns="0" rIns="0" bIns="0" rtlCol="0">
            <a:spAutoFit/>
          </a:bodyPr>
          <a:lstStyle/>
          <a:p>
            <a:pPr algn="l"/>
            <a:r>
              <a:rPr lang="en-GB" dirty="0"/>
              <a:t>No PO selection (avg. purity 20%)</a:t>
            </a:r>
          </a:p>
        </p:txBody>
      </p:sp>
      <p:sp>
        <p:nvSpPr>
          <p:cNvPr id="12" name="TextBox 11">
            <a:extLst>
              <a:ext uri="{FF2B5EF4-FFF2-40B4-BE49-F238E27FC236}">
                <a16:creationId xmlns:a16="http://schemas.microsoft.com/office/drawing/2014/main" id="{39EFF237-F809-BDD3-C020-77ED39CC5F0D}"/>
              </a:ext>
            </a:extLst>
          </p:cNvPr>
          <p:cNvSpPr txBox="1"/>
          <p:nvPr/>
        </p:nvSpPr>
        <p:spPr>
          <a:xfrm>
            <a:off x="8130290" y="2311719"/>
            <a:ext cx="3744615" cy="276999"/>
          </a:xfrm>
          <a:prstGeom prst="rect">
            <a:avLst/>
          </a:prstGeom>
          <a:noFill/>
        </p:spPr>
        <p:txBody>
          <a:bodyPr wrap="none" lIns="0" tIns="0" rIns="0" bIns="0" rtlCol="0">
            <a:spAutoFit/>
          </a:bodyPr>
          <a:lstStyle/>
          <a:p>
            <a:r>
              <a:rPr lang="en-GB" dirty="0">
                <a:effectLst/>
                <a:latin typeface="Arial" panose="020B0604020202020204" pitchFamily="34" charset="0"/>
                <a:cs typeface="Arial" panose="020B0604020202020204" pitchFamily="34" charset="0"/>
              </a:rPr>
              <a:t>Correct POs using MC (purity 100%)</a:t>
            </a:r>
          </a:p>
        </p:txBody>
      </p:sp>
      <p:pic>
        <p:nvPicPr>
          <p:cNvPr id="3" name="Picture 2">
            <a:extLst>
              <a:ext uri="{FF2B5EF4-FFF2-40B4-BE49-F238E27FC236}">
                <a16:creationId xmlns:a16="http://schemas.microsoft.com/office/drawing/2014/main" id="{93A37F1D-B90E-37DD-C866-0DC4080AC92D}"/>
              </a:ext>
            </a:extLst>
          </p:cNvPr>
          <p:cNvPicPr>
            <a:picLocks noChangeAspect="1"/>
          </p:cNvPicPr>
          <p:nvPr/>
        </p:nvPicPr>
        <p:blipFill>
          <a:blip r:embed="rId3"/>
          <a:stretch>
            <a:fillRect/>
          </a:stretch>
        </p:blipFill>
        <p:spPr>
          <a:xfrm>
            <a:off x="3070559" y="957226"/>
            <a:ext cx="4915309" cy="949162"/>
          </a:xfrm>
          <a:prstGeom prst="rect">
            <a:avLst/>
          </a:prstGeom>
        </p:spPr>
      </p:pic>
    </p:spTree>
    <p:extLst>
      <p:ext uri="{BB962C8B-B14F-4D97-AF65-F5344CB8AC3E}">
        <p14:creationId xmlns:p14="http://schemas.microsoft.com/office/powerpoint/2010/main" val="3555491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D842E-A93A-C483-4D1F-D4231FF9ED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480FF4-9696-9966-98BB-442B66A57C7A}"/>
              </a:ext>
            </a:extLst>
          </p:cNvPr>
          <p:cNvSpPr>
            <a:spLocks noGrp="1"/>
          </p:cNvSpPr>
          <p:nvPr>
            <p:ph type="title"/>
          </p:nvPr>
        </p:nvSpPr>
        <p:spPr>
          <a:xfrm>
            <a:off x="407988" y="373593"/>
            <a:ext cx="11376025" cy="368420"/>
          </a:xfrm>
        </p:spPr>
        <p:txBody>
          <a:bodyPr/>
          <a:lstStyle/>
          <a:p>
            <a:r>
              <a:rPr lang="en-GB" sz="2200" dirty="0"/>
              <a:t>PO selection based on Signal Amplitude (SA)</a:t>
            </a:r>
          </a:p>
        </p:txBody>
      </p:sp>
      <p:sp>
        <p:nvSpPr>
          <p:cNvPr id="4" name="Date Placeholder 3">
            <a:extLst>
              <a:ext uri="{FF2B5EF4-FFF2-40B4-BE49-F238E27FC236}">
                <a16:creationId xmlns:a16="http://schemas.microsoft.com/office/drawing/2014/main" id="{5076D364-DE5B-181E-CD94-2FC14B3732D0}"/>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836CEFAB-CA9A-5E1D-0618-D7FE014A17C0}"/>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76FD46B1-D436-DCE1-6C42-7F9CA944BBB4}"/>
              </a:ext>
            </a:extLst>
          </p:cNvPr>
          <p:cNvSpPr>
            <a:spLocks noGrp="1"/>
          </p:cNvSpPr>
          <p:nvPr>
            <p:ph type="sldNum" sz="quarter" idx="12"/>
          </p:nvPr>
        </p:nvSpPr>
        <p:spPr/>
        <p:txBody>
          <a:bodyPr/>
          <a:lstStyle/>
          <a:p>
            <a:fld id="{0BB7CFEA-6E47-8947-A33A-0E536019D0FF}" type="slidenum">
              <a:rPr lang="en-GB" smtClean="0"/>
              <a:t>26</a:t>
            </a:fld>
            <a:endParaRPr lang="en-GB"/>
          </a:p>
        </p:txBody>
      </p:sp>
      <p:sp>
        <p:nvSpPr>
          <p:cNvPr id="9" name="TextBox 8">
            <a:extLst>
              <a:ext uri="{FF2B5EF4-FFF2-40B4-BE49-F238E27FC236}">
                <a16:creationId xmlns:a16="http://schemas.microsoft.com/office/drawing/2014/main" id="{6CFF9796-E60D-D9D6-3115-FF85F2D27729}"/>
              </a:ext>
            </a:extLst>
          </p:cNvPr>
          <p:cNvSpPr txBox="1"/>
          <p:nvPr/>
        </p:nvSpPr>
        <p:spPr>
          <a:xfrm>
            <a:off x="743432" y="902619"/>
            <a:ext cx="11006933" cy="1200329"/>
          </a:xfrm>
          <a:prstGeom prst="rect">
            <a:avLst/>
          </a:prstGeom>
          <a:noFill/>
        </p:spPr>
        <p:txBody>
          <a:bodyPr wrap="square">
            <a:spAutoFit/>
          </a:bodyPr>
          <a:lstStyle/>
          <a:p>
            <a:pPr algn="l"/>
            <a:r>
              <a:rPr lang="en-GB" b="1" dirty="0">
                <a:solidFill>
                  <a:schemeClr val="tx2"/>
                </a:solidFill>
              </a:rPr>
              <a:t>Signal amplitude (SA)</a:t>
            </a:r>
            <a:r>
              <a:rPr lang="en-GB" dirty="0">
                <a:solidFill>
                  <a:schemeClr val="tx2"/>
                </a:solidFill>
              </a:rPr>
              <a:t> is a parameter defined in the Likelihood for each photon object as the</a:t>
            </a:r>
            <a:br>
              <a:rPr lang="en-GB" dirty="0">
                <a:solidFill>
                  <a:schemeClr val="tx2"/>
                </a:solidFill>
              </a:rPr>
            </a:br>
            <a:r>
              <a:rPr lang="en-GB" b="1" dirty="0">
                <a:solidFill>
                  <a:schemeClr val="tx2"/>
                </a:solidFill>
              </a:rPr>
              <a:t>probability that the track has produced a hit in the pixel</a:t>
            </a:r>
            <a:r>
              <a:rPr lang="en-GB" dirty="0">
                <a:solidFill>
                  <a:schemeClr val="tx2"/>
                </a:solidFill>
              </a:rPr>
              <a:t>.</a:t>
            </a:r>
          </a:p>
          <a:p>
            <a:pPr algn="l"/>
            <a:endParaRPr lang="en-GB" dirty="0">
              <a:solidFill>
                <a:schemeClr val="tx2"/>
              </a:solidFill>
            </a:endParaRPr>
          </a:p>
          <a:p>
            <a:pPr algn="l"/>
            <a:r>
              <a:rPr lang="en-GB" dirty="0">
                <a:solidFill>
                  <a:schemeClr val="tx2"/>
                </a:solidFill>
              </a:rPr>
              <a:t>It is calculated for all the </a:t>
            </a:r>
            <a:r>
              <a:rPr lang="en-GB" b="1" dirty="0">
                <a:solidFill>
                  <a:schemeClr val="tx2"/>
                </a:solidFill>
              </a:rPr>
              <a:t>mass hypotheses </a:t>
            </a:r>
            <a:r>
              <a:rPr lang="en-GB" dirty="0">
                <a:solidFill>
                  <a:schemeClr val="tx2"/>
                </a:solidFill>
              </a:rPr>
              <a:t>of the track (pion mass here because before likelihood max.). </a:t>
            </a:r>
          </a:p>
        </p:txBody>
      </p:sp>
      <p:pic>
        <p:nvPicPr>
          <p:cNvPr id="12" name="Picture 11">
            <a:extLst>
              <a:ext uri="{FF2B5EF4-FFF2-40B4-BE49-F238E27FC236}">
                <a16:creationId xmlns:a16="http://schemas.microsoft.com/office/drawing/2014/main" id="{A1D54213-AE02-8B7C-6F62-666FB11D9179}"/>
              </a:ext>
            </a:extLst>
          </p:cNvPr>
          <p:cNvPicPr>
            <a:picLocks noChangeAspect="1"/>
          </p:cNvPicPr>
          <p:nvPr/>
        </p:nvPicPr>
        <p:blipFill>
          <a:blip r:embed="rId3"/>
          <a:stretch>
            <a:fillRect/>
          </a:stretch>
        </p:blipFill>
        <p:spPr>
          <a:xfrm rot="5400000">
            <a:off x="1937696" y="2053928"/>
            <a:ext cx="3149854" cy="4366668"/>
          </a:xfrm>
          <a:prstGeom prst="rect">
            <a:avLst/>
          </a:prstGeom>
        </p:spPr>
      </p:pic>
      <p:pic>
        <p:nvPicPr>
          <p:cNvPr id="13" name="Picture 12">
            <a:extLst>
              <a:ext uri="{FF2B5EF4-FFF2-40B4-BE49-F238E27FC236}">
                <a16:creationId xmlns:a16="http://schemas.microsoft.com/office/drawing/2014/main" id="{797AA9C7-57A9-A58F-9BC3-3BCE732FBC80}"/>
              </a:ext>
            </a:extLst>
          </p:cNvPr>
          <p:cNvPicPr>
            <a:picLocks noChangeAspect="1"/>
          </p:cNvPicPr>
          <p:nvPr/>
        </p:nvPicPr>
        <p:blipFill>
          <a:blip r:embed="rId4"/>
          <a:stretch>
            <a:fillRect/>
          </a:stretch>
        </p:blipFill>
        <p:spPr>
          <a:xfrm rot="5400000">
            <a:off x="6855307" y="2053928"/>
            <a:ext cx="3149855" cy="4366670"/>
          </a:xfrm>
          <a:prstGeom prst="rect">
            <a:avLst/>
          </a:prstGeom>
        </p:spPr>
      </p:pic>
      <p:sp>
        <p:nvSpPr>
          <p:cNvPr id="3" name="TextBox 2">
            <a:extLst>
              <a:ext uri="{FF2B5EF4-FFF2-40B4-BE49-F238E27FC236}">
                <a16:creationId xmlns:a16="http://schemas.microsoft.com/office/drawing/2014/main" id="{DC6DAA34-8405-9CE6-E2A8-1991013A0ED5}"/>
              </a:ext>
            </a:extLst>
          </p:cNvPr>
          <p:cNvSpPr txBox="1"/>
          <p:nvPr/>
        </p:nvSpPr>
        <p:spPr>
          <a:xfrm rot="16200000">
            <a:off x="6035699" y="4008639"/>
            <a:ext cx="701282" cy="246221"/>
          </a:xfrm>
          <a:prstGeom prst="rect">
            <a:avLst/>
          </a:prstGeom>
          <a:noFill/>
        </p:spPr>
        <p:txBody>
          <a:bodyPr wrap="none" lIns="0" tIns="0" rIns="0" bIns="0" rtlCol="0">
            <a:spAutoFit/>
          </a:bodyPr>
          <a:lstStyle/>
          <a:p>
            <a:pPr algn="l"/>
            <a:r>
              <a:rPr lang="en-GB" sz="1600" dirty="0">
                <a:solidFill>
                  <a:schemeClr val="bg2">
                    <a:lumMod val="10000"/>
                  </a:schemeClr>
                </a:solidFill>
                <a:latin typeface="Times New Roman" panose="02020603050405020304" pitchFamily="18" charset="0"/>
                <a:cs typeface="Times New Roman" panose="02020603050405020304" pitchFamily="18" charset="0"/>
              </a:rPr>
              <a:t>Avg. PV</a:t>
            </a:r>
          </a:p>
        </p:txBody>
      </p:sp>
    </p:spTree>
    <p:extLst>
      <p:ext uri="{BB962C8B-B14F-4D97-AF65-F5344CB8AC3E}">
        <p14:creationId xmlns:p14="http://schemas.microsoft.com/office/powerpoint/2010/main" val="15654520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CFBE9-174F-E78A-1E1D-88567BC284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98F57D-6365-2BB2-E00B-B91298AD66EE}"/>
              </a:ext>
            </a:extLst>
          </p:cNvPr>
          <p:cNvSpPr>
            <a:spLocks noGrp="1"/>
          </p:cNvSpPr>
          <p:nvPr>
            <p:ph type="title"/>
          </p:nvPr>
        </p:nvSpPr>
        <p:spPr>
          <a:xfrm>
            <a:off x="407988" y="373593"/>
            <a:ext cx="11376025" cy="368420"/>
          </a:xfrm>
        </p:spPr>
        <p:txBody>
          <a:bodyPr/>
          <a:lstStyle/>
          <a:p>
            <a:r>
              <a:rPr lang="en-GB" sz="2200" dirty="0">
                <a:latin typeface="Arial" panose="020B0604020202020204" pitchFamily="34" charset="0"/>
                <a:cs typeface="Arial" panose="020B0604020202020204" pitchFamily="34" charset="0"/>
              </a:rPr>
              <a:t>POs uniquely associated with a pixel hit</a:t>
            </a:r>
            <a:endParaRPr lang="en-GB" sz="2200" dirty="0"/>
          </a:p>
        </p:txBody>
      </p:sp>
      <p:sp>
        <p:nvSpPr>
          <p:cNvPr id="4" name="Date Placeholder 3">
            <a:extLst>
              <a:ext uri="{FF2B5EF4-FFF2-40B4-BE49-F238E27FC236}">
                <a16:creationId xmlns:a16="http://schemas.microsoft.com/office/drawing/2014/main" id="{69B6A2C8-069C-90E1-8B6E-955257E24FF9}"/>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88CBFFD9-32D0-53CD-09A9-E673FC01CA9F}"/>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F06710D7-2B02-395C-F3D7-E0CC50D7F015}"/>
              </a:ext>
            </a:extLst>
          </p:cNvPr>
          <p:cNvSpPr>
            <a:spLocks noGrp="1"/>
          </p:cNvSpPr>
          <p:nvPr>
            <p:ph type="sldNum" sz="quarter" idx="12"/>
          </p:nvPr>
        </p:nvSpPr>
        <p:spPr/>
        <p:txBody>
          <a:bodyPr/>
          <a:lstStyle/>
          <a:p>
            <a:fld id="{0BB7CFEA-6E47-8947-A33A-0E536019D0FF}" type="slidenum">
              <a:rPr lang="en-GB" smtClean="0"/>
              <a:t>27</a:t>
            </a:fld>
            <a:endParaRPr lang="en-GB"/>
          </a:p>
        </p:txBody>
      </p:sp>
      <p:sp>
        <p:nvSpPr>
          <p:cNvPr id="7" name="TextBox 6">
            <a:extLst>
              <a:ext uri="{FF2B5EF4-FFF2-40B4-BE49-F238E27FC236}">
                <a16:creationId xmlns:a16="http://schemas.microsoft.com/office/drawing/2014/main" id="{F137B403-A250-8406-C0C1-7CB4B54C20F7}"/>
              </a:ext>
            </a:extLst>
          </p:cNvPr>
          <p:cNvSpPr txBox="1"/>
          <p:nvPr/>
        </p:nvSpPr>
        <p:spPr>
          <a:xfrm>
            <a:off x="603828" y="911565"/>
            <a:ext cx="10984343" cy="871970"/>
          </a:xfrm>
          <a:prstGeom prst="rect">
            <a:avLst/>
          </a:prstGeom>
          <a:noFill/>
        </p:spPr>
        <p:txBody>
          <a:bodyPr wrap="square">
            <a:spAutoFit/>
          </a:bodyPr>
          <a:lstStyle/>
          <a:p>
            <a:pPr marL="0" indent="0">
              <a:lnSpc>
                <a:spcPct val="150000"/>
              </a:lnSpc>
              <a:buNone/>
            </a:pPr>
            <a:r>
              <a:rPr lang="en-GB" dirty="0">
                <a:solidFill>
                  <a:schemeClr val="tx2"/>
                </a:solidFill>
                <a:latin typeface="Arial" panose="020B0604020202020204" pitchFamily="34" charset="0"/>
                <a:cs typeface="Arial" panose="020B0604020202020204" pitchFamily="34" charset="0"/>
              </a:rPr>
              <a:t>Only </a:t>
            </a:r>
            <a:r>
              <a:rPr lang="en-GB" b="1" dirty="0">
                <a:solidFill>
                  <a:schemeClr val="tx2"/>
                </a:solidFill>
                <a:latin typeface="Arial" panose="020B0604020202020204" pitchFamily="34" charset="0"/>
                <a:cs typeface="Arial" panose="020B0604020202020204" pitchFamily="34" charset="0"/>
              </a:rPr>
              <a:t>~10%</a:t>
            </a:r>
            <a:r>
              <a:rPr lang="en-GB" dirty="0">
                <a:solidFill>
                  <a:schemeClr val="tx2"/>
                </a:solidFill>
                <a:latin typeface="Arial" panose="020B0604020202020204" pitchFamily="34" charset="0"/>
                <a:cs typeface="Arial" panose="020B0604020202020204" pitchFamily="34" charset="0"/>
              </a:rPr>
              <a:t> of the POs pass this selection. High-occupancy regions are strongly affected.</a:t>
            </a:r>
          </a:p>
          <a:p>
            <a:pPr>
              <a:lnSpc>
                <a:spcPct val="150000"/>
              </a:lnSpc>
            </a:pPr>
            <a:r>
              <a:rPr lang="en-GB" b="1" dirty="0">
                <a:solidFill>
                  <a:schemeClr val="bg2">
                    <a:lumMod val="10000"/>
                  </a:schemeClr>
                </a:solidFill>
                <a:latin typeface="Arial" panose="020B0604020202020204" pitchFamily="34" charset="0"/>
                <a:cs typeface="Arial" panose="020B0604020202020204" pitchFamily="34" charset="0"/>
              </a:rPr>
              <a:t>PV purity increases to 53% in RICH 1 and 55% in RICH 2, </a:t>
            </a:r>
            <a:r>
              <a:rPr lang="en-GB" dirty="0">
                <a:solidFill>
                  <a:schemeClr val="bg2">
                    <a:lumMod val="10000"/>
                  </a:schemeClr>
                </a:solidFill>
                <a:latin typeface="Arial" panose="020B0604020202020204" pitchFamily="34" charset="0"/>
                <a:cs typeface="Arial" panose="020B0604020202020204" pitchFamily="34" charset="0"/>
              </a:rPr>
              <a:t>maintaining &gt;100 POs per PV on average.</a:t>
            </a:r>
          </a:p>
        </p:txBody>
      </p:sp>
      <p:pic>
        <p:nvPicPr>
          <p:cNvPr id="9" name="Picture 8">
            <a:extLst>
              <a:ext uri="{FF2B5EF4-FFF2-40B4-BE49-F238E27FC236}">
                <a16:creationId xmlns:a16="http://schemas.microsoft.com/office/drawing/2014/main" id="{528EE9D8-EE22-45EF-0EDA-C49BF7BC1676}"/>
              </a:ext>
            </a:extLst>
          </p:cNvPr>
          <p:cNvPicPr>
            <a:picLocks noChangeAspect="1"/>
          </p:cNvPicPr>
          <p:nvPr/>
        </p:nvPicPr>
        <p:blipFill>
          <a:blip r:embed="rId2"/>
          <a:srcRect l="24001" t="54209" r="50894" b="28553"/>
          <a:stretch>
            <a:fillRect/>
          </a:stretch>
        </p:blipFill>
        <p:spPr>
          <a:xfrm>
            <a:off x="6293921" y="2284044"/>
            <a:ext cx="4514830" cy="4011901"/>
          </a:xfrm>
          <a:prstGeom prst="rect">
            <a:avLst/>
          </a:prstGeom>
        </p:spPr>
      </p:pic>
      <p:pic>
        <p:nvPicPr>
          <p:cNvPr id="10" name="Picture 9">
            <a:extLst>
              <a:ext uri="{FF2B5EF4-FFF2-40B4-BE49-F238E27FC236}">
                <a16:creationId xmlns:a16="http://schemas.microsoft.com/office/drawing/2014/main" id="{495C9C20-3E54-FE74-8075-B3E215299840}"/>
              </a:ext>
            </a:extLst>
          </p:cNvPr>
          <p:cNvPicPr>
            <a:picLocks noChangeAspect="1"/>
          </p:cNvPicPr>
          <p:nvPr/>
        </p:nvPicPr>
        <p:blipFill>
          <a:blip r:embed="rId2"/>
          <a:srcRect l="23399" t="34266" r="51495" b="48495"/>
          <a:stretch>
            <a:fillRect/>
          </a:stretch>
        </p:blipFill>
        <p:spPr>
          <a:xfrm>
            <a:off x="1383250" y="2284044"/>
            <a:ext cx="4514831" cy="4011901"/>
          </a:xfrm>
          <a:prstGeom prst="rect">
            <a:avLst/>
          </a:prstGeom>
        </p:spPr>
      </p:pic>
      <p:sp>
        <p:nvSpPr>
          <p:cNvPr id="3" name="TextBox 2">
            <a:extLst>
              <a:ext uri="{FF2B5EF4-FFF2-40B4-BE49-F238E27FC236}">
                <a16:creationId xmlns:a16="http://schemas.microsoft.com/office/drawing/2014/main" id="{B6B208EA-1798-9164-0058-98080AE84821}"/>
              </a:ext>
            </a:extLst>
          </p:cNvPr>
          <p:cNvSpPr txBox="1"/>
          <p:nvPr/>
        </p:nvSpPr>
        <p:spPr>
          <a:xfrm>
            <a:off x="3796893" y="2160933"/>
            <a:ext cx="1550104" cy="246221"/>
          </a:xfrm>
          <a:prstGeom prst="rect">
            <a:avLst/>
          </a:prstGeom>
          <a:noFill/>
        </p:spPr>
        <p:txBody>
          <a:bodyPr wrap="none" lIns="0" tIns="0" rIns="0" bIns="0" rtlCol="0">
            <a:spAutoFit/>
          </a:bodyPr>
          <a:lstStyle/>
          <a:p>
            <a:pPr algn="l"/>
            <a:r>
              <a:rPr lang="en-GB" sz="1600" dirty="0"/>
              <a:t>Event with 5 PVs</a:t>
            </a:r>
          </a:p>
        </p:txBody>
      </p:sp>
    </p:spTree>
    <p:extLst>
      <p:ext uri="{BB962C8B-B14F-4D97-AF65-F5344CB8AC3E}">
        <p14:creationId xmlns:p14="http://schemas.microsoft.com/office/powerpoint/2010/main" val="8431799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747CB-5E2F-C4F1-E37F-248F807673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D68EFB-3716-E6E5-CB4D-0B6D3DD55326}"/>
              </a:ext>
            </a:extLst>
          </p:cNvPr>
          <p:cNvSpPr>
            <a:spLocks noGrp="1"/>
          </p:cNvSpPr>
          <p:nvPr>
            <p:ph type="title"/>
          </p:nvPr>
        </p:nvSpPr>
        <p:spPr>
          <a:xfrm>
            <a:off x="407988" y="373593"/>
            <a:ext cx="11376025" cy="368420"/>
          </a:xfrm>
        </p:spPr>
        <p:txBody>
          <a:bodyPr/>
          <a:lstStyle/>
          <a:p>
            <a:r>
              <a:rPr lang="en-GB" sz="2200" dirty="0"/>
              <a:t>PV t</a:t>
            </a:r>
            <a:r>
              <a:rPr lang="en-GB" sz="2200" baseline="-25000" dirty="0"/>
              <a:t>0</a:t>
            </a:r>
            <a:r>
              <a:rPr lang="en-GB" sz="2200" dirty="0"/>
              <a:t> resolution</a:t>
            </a:r>
          </a:p>
        </p:txBody>
      </p:sp>
      <p:sp>
        <p:nvSpPr>
          <p:cNvPr id="4" name="Date Placeholder 3">
            <a:extLst>
              <a:ext uri="{FF2B5EF4-FFF2-40B4-BE49-F238E27FC236}">
                <a16:creationId xmlns:a16="http://schemas.microsoft.com/office/drawing/2014/main" id="{8525446C-3515-022D-274B-99CE18C5B4CC}"/>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E2A655E1-BF37-E33A-8B05-69A739D13A2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7EC915B0-B810-4923-6CD2-ED3042B6F12F}"/>
              </a:ext>
            </a:extLst>
          </p:cNvPr>
          <p:cNvSpPr>
            <a:spLocks noGrp="1"/>
          </p:cNvSpPr>
          <p:nvPr>
            <p:ph type="sldNum" sz="quarter" idx="12"/>
          </p:nvPr>
        </p:nvSpPr>
        <p:spPr/>
        <p:txBody>
          <a:bodyPr/>
          <a:lstStyle/>
          <a:p>
            <a:fld id="{0BB7CFEA-6E47-8947-A33A-0E536019D0FF}" type="slidenum">
              <a:rPr lang="en-GB" smtClean="0"/>
              <a:t>28</a:t>
            </a:fld>
            <a:endParaRPr lang="en-GB"/>
          </a:p>
        </p:txBody>
      </p:sp>
      <p:sp>
        <p:nvSpPr>
          <p:cNvPr id="9" name="TextBox 8">
            <a:extLst>
              <a:ext uri="{FF2B5EF4-FFF2-40B4-BE49-F238E27FC236}">
                <a16:creationId xmlns:a16="http://schemas.microsoft.com/office/drawing/2014/main" id="{A37F78F9-E09D-2C0E-BC67-88DE93FD35A2}"/>
              </a:ext>
            </a:extLst>
          </p:cNvPr>
          <p:cNvSpPr txBox="1"/>
          <p:nvPr/>
        </p:nvSpPr>
        <p:spPr>
          <a:xfrm>
            <a:off x="684242" y="1351359"/>
            <a:ext cx="4006809" cy="4185761"/>
          </a:xfrm>
          <a:prstGeom prst="rect">
            <a:avLst/>
          </a:prstGeom>
          <a:noFill/>
        </p:spPr>
        <p:txBody>
          <a:bodyPr wrap="square" lIns="0" tIns="0" rIns="0" bIns="0" rtlCol="0">
            <a:spAutoFit/>
          </a:bodyPr>
          <a:lstStyle/>
          <a:p>
            <a:r>
              <a:rPr lang="en-GB" sz="1600" dirty="0">
                <a:solidFill>
                  <a:schemeClr val="tx2"/>
                </a:solidFill>
              </a:rPr>
              <a:t>The two selections are complementary and can be applied simultaneously.</a:t>
            </a:r>
          </a:p>
          <a:p>
            <a:pPr algn="l"/>
            <a:endParaRPr lang="en-GB" sz="1600" dirty="0">
              <a:solidFill>
                <a:schemeClr val="tx2"/>
              </a:solidFill>
            </a:endParaRPr>
          </a:p>
          <a:p>
            <a:pPr marL="285750" indent="-285750" algn="l">
              <a:buFont typeface="Arial" panose="020B0604020202020204" pitchFamily="34" charset="0"/>
              <a:buChar char="•"/>
            </a:pPr>
            <a:r>
              <a:rPr lang="en-GB" sz="1600" dirty="0">
                <a:solidFill>
                  <a:schemeClr val="tx2"/>
                </a:solidFill>
              </a:rPr>
              <a:t>RICH 1, SA &gt; 0.05 </a:t>
            </a:r>
            <a:r>
              <a:rPr lang="en-GB" sz="1600" dirty="0">
                <a:solidFill>
                  <a:schemeClr val="tx2"/>
                </a:solidFill>
                <a:sym typeface="Wingdings" pitchFamily="2" charset="2"/>
              </a:rPr>
              <a:t> </a:t>
            </a:r>
            <a:r>
              <a:rPr lang="en-GB" sz="1600" b="1" dirty="0">
                <a:solidFill>
                  <a:schemeClr val="tx2"/>
                </a:solidFill>
                <a:sym typeface="Wingdings" pitchFamily="2" charset="2"/>
              </a:rPr>
              <a:t>88</a:t>
            </a:r>
            <a:r>
              <a:rPr lang="en-GB" sz="1600" b="1" dirty="0">
                <a:solidFill>
                  <a:schemeClr val="tx2"/>
                </a:solidFill>
              </a:rPr>
              <a:t> ± 2 ps FWHM</a:t>
            </a:r>
            <a:br>
              <a:rPr lang="en-GB" sz="1600" dirty="0">
                <a:solidFill>
                  <a:schemeClr val="tx2"/>
                </a:solidFill>
              </a:rPr>
            </a:br>
            <a:r>
              <a:rPr lang="en-GB" sz="1600" dirty="0">
                <a:solidFill>
                  <a:schemeClr val="tx2"/>
                </a:solidFill>
              </a:rPr>
              <a:t>(</a:t>
            </a:r>
            <a:r>
              <a:rPr lang="en-GB" sz="1600" b="1" dirty="0">
                <a:solidFill>
                  <a:schemeClr val="tx2"/>
                </a:solidFill>
              </a:rPr>
              <a:t>70 ps RMS</a:t>
            </a:r>
            <a:r>
              <a:rPr lang="en-GB" sz="1600" dirty="0">
                <a:solidFill>
                  <a:schemeClr val="tx2"/>
                </a:solidFill>
              </a:rPr>
              <a:t>) for 85% of the PVs </a:t>
            </a:r>
            <a:br>
              <a:rPr lang="en-GB" sz="1600" dirty="0">
                <a:solidFill>
                  <a:schemeClr val="tx2"/>
                </a:solidFill>
              </a:rPr>
            </a:br>
            <a:r>
              <a:rPr lang="en-GB" sz="1600" dirty="0">
                <a:solidFill>
                  <a:schemeClr val="tx2"/>
                </a:solidFill>
              </a:rPr>
              <a:t>(&gt;5 POs per PV).</a:t>
            </a:r>
          </a:p>
          <a:p>
            <a:pPr algn="l"/>
            <a:endParaRPr lang="en-GB" sz="1600" dirty="0">
              <a:solidFill>
                <a:schemeClr val="tx2"/>
              </a:solidFill>
            </a:endParaRPr>
          </a:p>
          <a:p>
            <a:pPr marL="285750" indent="-285750">
              <a:buFont typeface="Arial" panose="020B0604020202020204" pitchFamily="34" charset="0"/>
              <a:buChar char="•"/>
            </a:pPr>
            <a:r>
              <a:rPr lang="en-GB" sz="1600" dirty="0">
                <a:solidFill>
                  <a:schemeClr val="tx2"/>
                </a:solidFill>
              </a:rPr>
              <a:t>RICH 2, SA &gt; 0.05 </a:t>
            </a:r>
            <a:r>
              <a:rPr lang="en-GB" sz="1600" dirty="0">
                <a:solidFill>
                  <a:schemeClr val="tx2"/>
                </a:solidFill>
                <a:sym typeface="Wingdings" pitchFamily="2" charset="2"/>
              </a:rPr>
              <a:t> </a:t>
            </a:r>
            <a:r>
              <a:rPr lang="en-GB" sz="1600" b="1" dirty="0">
                <a:solidFill>
                  <a:schemeClr val="tx2"/>
                </a:solidFill>
                <a:sym typeface="Wingdings" pitchFamily="2" charset="2"/>
              </a:rPr>
              <a:t>93</a:t>
            </a:r>
            <a:r>
              <a:rPr lang="en-GB" sz="1600" b="1" dirty="0">
                <a:solidFill>
                  <a:schemeClr val="tx2"/>
                </a:solidFill>
              </a:rPr>
              <a:t> ± 2 ps FWHM</a:t>
            </a:r>
            <a:br>
              <a:rPr lang="en-GB" sz="1600" dirty="0">
                <a:solidFill>
                  <a:schemeClr val="tx2"/>
                </a:solidFill>
              </a:rPr>
            </a:br>
            <a:r>
              <a:rPr lang="en-GB" sz="1600" dirty="0">
                <a:solidFill>
                  <a:schemeClr val="tx2"/>
                </a:solidFill>
              </a:rPr>
              <a:t>(</a:t>
            </a:r>
            <a:r>
              <a:rPr lang="en-GB" sz="1600" b="1" dirty="0">
                <a:solidFill>
                  <a:schemeClr val="tx2"/>
                </a:solidFill>
              </a:rPr>
              <a:t>69 ps RMS</a:t>
            </a:r>
            <a:r>
              <a:rPr lang="en-GB" sz="1600" dirty="0">
                <a:solidFill>
                  <a:schemeClr val="tx2"/>
                </a:solidFill>
              </a:rPr>
              <a:t>) for 81% of the PVs </a:t>
            </a:r>
            <a:br>
              <a:rPr lang="en-GB" sz="1600" dirty="0">
                <a:solidFill>
                  <a:schemeClr val="tx2"/>
                </a:solidFill>
              </a:rPr>
            </a:br>
            <a:r>
              <a:rPr lang="en-GB" sz="1600" dirty="0">
                <a:solidFill>
                  <a:schemeClr val="tx2"/>
                </a:solidFill>
              </a:rPr>
              <a:t>(&gt;5 POs per PV).</a:t>
            </a:r>
          </a:p>
          <a:p>
            <a:pPr algn="l"/>
            <a:endParaRPr lang="en-GB" sz="1600" dirty="0">
              <a:solidFill>
                <a:schemeClr val="tx2"/>
              </a:solidFill>
            </a:endParaRPr>
          </a:p>
          <a:p>
            <a:pPr algn="l"/>
            <a:r>
              <a:rPr lang="en-GB" sz="1600" dirty="0">
                <a:solidFill>
                  <a:schemeClr val="tx2"/>
                </a:solidFill>
              </a:rPr>
              <a:t>Statistically limited by number of POs:</a:t>
            </a:r>
          </a:p>
          <a:p>
            <a:pPr marL="285750" indent="-285750">
              <a:buFont typeface="Arial" panose="020B0604020202020204" pitchFamily="34" charset="0"/>
              <a:buChar char="•"/>
            </a:pPr>
            <a:r>
              <a:rPr lang="en-GB" sz="1600" dirty="0">
                <a:solidFill>
                  <a:schemeClr val="tx2"/>
                </a:solidFill>
              </a:rPr>
              <a:t>Balance between PV t</a:t>
            </a:r>
            <a:r>
              <a:rPr lang="en-GB" sz="1600" baseline="-25000" dirty="0">
                <a:solidFill>
                  <a:schemeClr val="tx2"/>
                </a:solidFill>
              </a:rPr>
              <a:t>0</a:t>
            </a:r>
            <a:r>
              <a:rPr lang="en-GB" sz="1600" dirty="0">
                <a:solidFill>
                  <a:schemeClr val="tx2"/>
                </a:solidFill>
              </a:rPr>
              <a:t> resolution and number of PVs reconstructed.</a:t>
            </a:r>
          </a:p>
          <a:p>
            <a:pPr marL="285750" indent="-285750">
              <a:buFont typeface="Arial" panose="020B0604020202020204" pitchFamily="34" charset="0"/>
              <a:buChar char="•"/>
            </a:pPr>
            <a:r>
              <a:rPr lang="en-GB" sz="1600" dirty="0">
                <a:solidFill>
                  <a:schemeClr val="tx2"/>
                </a:solidFill>
              </a:rPr>
              <a:t>Combining POs from both detectors can help the trade-off. </a:t>
            </a:r>
          </a:p>
          <a:p>
            <a:endParaRPr lang="en-GB" sz="1600" dirty="0">
              <a:solidFill>
                <a:schemeClr val="tx2"/>
              </a:solidFill>
            </a:endParaRPr>
          </a:p>
        </p:txBody>
      </p:sp>
      <p:pic>
        <p:nvPicPr>
          <p:cNvPr id="11" name="Picture 10">
            <a:extLst>
              <a:ext uri="{FF2B5EF4-FFF2-40B4-BE49-F238E27FC236}">
                <a16:creationId xmlns:a16="http://schemas.microsoft.com/office/drawing/2014/main" id="{5491EE39-91D0-ED90-44C8-A11DA27F9DBD}"/>
              </a:ext>
            </a:extLst>
          </p:cNvPr>
          <p:cNvPicPr>
            <a:picLocks noChangeAspect="1"/>
          </p:cNvPicPr>
          <p:nvPr/>
        </p:nvPicPr>
        <p:blipFill>
          <a:blip r:embed="rId2"/>
          <a:srcRect l="17378" t="12936" r="17722" b="50008"/>
          <a:stretch>
            <a:fillRect/>
          </a:stretch>
        </p:blipFill>
        <p:spPr>
          <a:xfrm>
            <a:off x="5561797" y="966022"/>
            <a:ext cx="6222216" cy="4597651"/>
          </a:xfrm>
          <a:prstGeom prst="rect">
            <a:avLst/>
          </a:prstGeom>
        </p:spPr>
      </p:pic>
    </p:spTree>
    <p:extLst>
      <p:ext uri="{BB962C8B-B14F-4D97-AF65-F5344CB8AC3E}">
        <p14:creationId xmlns:p14="http://schemas.microsoft.com/office/powerpoint/2010/main" val="501523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F05EF-B26F-7B51-C3D8-C03BA707CC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F87540-4E98-AE52-A579-08D027AF6B9F}"/>
              </a:ext>
            </a:extLst>
          </p:cNvPr>
          <p:cNvSpPr>
            <a:spLocks noGrp="1"/>
          </p:cNvSpPr>
          <p:nvPr>
            <p:ph type="title"/>
          </p:nvPr>
        </p:nvSpPr>
        <p:spPr>
          <a:xfrm>
            <a:off x="407988" y="373593"/>
            <a:ext cx="11376025" cy="368420"/>
          </a:xfrm>
        </p:spPr>
        <p:txBody>
          <a:bodyPr/>
          <a:lstStyle/>
          <a:p>
            <a:r>
              <a:rPr lang="en-GB" sz="2200" dirty="0"/>
              <a:t>PV t</a:t>
            </a:r>
            <a:r>
              <a:rPr lang="en-GB" sz="2200" baseline="-25000" dirty="0"/>
              <a:t>0</a:t>
            </a:r>
            <a:r>
              <a:rPr lang="en-GB" sz="2200" dirty="0"/>
              <a:t> resolution using POs from both RICH detector</a:t>
            </a:r>
          </a:p>
        </p:txBody>
      </p:sp>
      <p:sp>
        <p:nvSpPr>
          <p:cNvPr id="4" name="Date Placeholder 3">
            <a:extLst>
              <a:ext uri="{FF2B5EF4-FFF2-40B4-BE49-F238E27FC236}">
                <a16:creationId xmlns:a16="http://schemas.microsoft.com/office/drawing/2014/main" id="{65778DE1-34D0-8341-D620-14BFE0366643}"/>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360245C9-4BD6-4BFA-49DF-1D5205EF2DBC}"/>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7DF36B90-234C-E58A-5411-E7595ECEE28E}"/>
              </a:ext>
            </a:extLst>
          </p:cNvPr>
          <p:cNvSpPr>
            <a:spLocks noGrp="1"/>
          </p:cNvSpPr>
          <p:nvPr>
            <p:ph type="sldNum" sz="quarter" idx="12"/>
          </p:nvPr>
        </p:nvSpPr>
        <p:spPr/>
        <p:txBody>
          <a:bodyPr/>
          <a:lstStyle/>
          <a:p>
            <a:fld id="{0BB7CFEA-6E47-8947-A33A-0E536019D0FF}" type="slidenum">
              <a:rPr lang="en-GB" smtClean="0"/>
              <a:t>29</a:t>
            </a:fld>
            <a:endParaRPr lang="en-GB"/>
          </a:p>
        </p:txBody>
      </p:sp>
      <p:pic>
        <p:nvPicPr>
          <p:cNvPr id="7" name="Picture 6">
            <a:extLst>
              <a:ext uri="{FF2B5EF4-FFF2-40B4-BE49-F238E27FC236}">
                <a16:creationId xmlns:a16="http://schemas.microsoft.com/office/drawing/2014/main" id="{A2F6B69F-B739-EF67-440C-562DAD7AA941}"/>
              </a:ext>
            </a:extLst>
          </p:cNvPr>
          <p:cNvPicPr>
            <a:picLocks noChangeAspect="1"/>
          </p:cNvPicPr>
          <p:nvPr/>
        </p:nvPicPr>
        <p:blipFill>
          <a:blip r:embed="rId2"/>
          <a:srcRect l="13771" t="40499" r="51707" b="40360"/>
          <a:stretch>
            <a:fillRect/>
          </a:stretch>
        </p:blipFill>
        <p:spPr>
          <a:xfrm>
            <a:off x="3904562" y="793817"/>
            <a:ext cx="3633834" cy="2607422"/>
          </a:xfrm>
          <a:prstGeom prst="rect">
            <a:avLst/>
          </a:prstGeom>
        </p:spPr>
      </p:pic>
      <p:pic>
        <p:nvPicPr>
          <p:cNvPr id="8" name="Picture 7">
            <a:extLst>
              <a:ext uri="{FF2B5EF4-FFF2-40B4-BE49-F238E27FC236}">
                <a16:creationId xmlns:a16="http://schemas.microsoft.com/office/drawing/2014/main" id="{934FF458-24E4-BE07-A543-64B96CEA4E37}"/>
              </a:ext>
            </a:extLst>
          </p:cNvPr>
          <p:cNvPicPr>
            <a:picLocks noChangeAspect="1"/>
          </p:cNvPicPr>
          <p:nvPr/>
        </p:nvPicPr>
        <p:blipFill>
          <a:blip r:embed="rId3"/>
          <a:srcRect l="14615" t="12836" r="50290" b="67286"/>
          <a:stretch>
            <a:fillRect/>
          </a:stretch>
        </p:blipFill>
        <p:spPr>
          <a:xfrm>
            <a:off x="8230188" y="868907"/>
            <a:ext cx="3352211" cy="2457242"/>
          </a:xfrm>
          <a:prstGeom prst="rect">
            <a:avLst/>
          </a:prstGeom>
          <a:ln>
            <a:solidFill>
              <a:srgbClr val="C00000"/>
            </a:solidFill>
          </a:ln>
        </p:spPr>
      </p:pic>
      <p:pic>
        <p:nvPicPr>
          <p:cNvPr id="9" name="Picture 8">
            <a:extLst>
              <a:ext uri="{FF2B5EF4-FFF2-40B4-BE49-F238E27FC236}">
                <a16:creationId xmlns:a16="http://schemas.microsoft.com/office/drawing/2014/main" id="{A82810C8-4C68-0027-63EC-08D079F76BC8}"/>
              </a:ext>
            </a:extLst>
          </p:cNvPr>
          <p:cNvPicPr>
            <a:picLocks noChangeAspect="1"/>
          </p:cNvPicPr>
          <p:nvPr/>
        </p:nvPicPr>
        <p:blipFill>
          <a:blip r:embed="rId2"/>
          <a:srcRect l="33844" t="12273" r="32682" b="69249"/>
          <a:stretch>
            <a:fillRect/>
          </a:stretch>
        </p:blipFill>
        <p:spPr>
          <a:xfrm>
            <a:off x="403200" y="846916"/>
            <a:ext cx="3501362" cy="2501224"/>
          </a:xfrm>
          <a:prstGeom prst="rect">
            <a:avLst/>
          </a:prstGeom>
        </p:spPr>
      </p:pic>
      <p:pic>
        <p:nvPicPr>
          <p:cNvPr id="3" name="Picture 2">
            <a:extLst>
              <a:ext uri="{FF2B5EF4-FFF2-40B4-BE49-F238E27FC236}">
                <a16:creationId xmlns:a16="http://schemas.microsoft.com/office/drawing/2014/main" id="{032D7A8E-32B3-895D-C10F-78F5102B6D7D}"/>
              </a:ext>
            </a:extLst>
          </p:cNvPr>
          <p:cNvPicPr>
            <a:picLocks noChangeAspect="1"/>
          </p:cNvPicPr>
          <p:nvPr/>
        </p:nvPicPr>
        <p:blipFill>
          <a:blip r:embed="rId3"/>
          <a:srcRect l="49574" t="12939" r="15506" b="67183"/>
          <a:stretch>
            <a:fillRect/>
          </a:stretch>
        </p:blipFill>
        <p:spPr>
          <a:xfrm>
            <a:off x="8246745" y="3641229"/>
            <a:ext cx="3335654" cy="2457242"/>
          </a:xfrm>
          <a:prstGeom prst="rect">
            <a:avLst/>
          </a:prstGeom>
          <a:ln>
            <a:solidFill>
              <a:srgbClr val="00B050"/>
            </a:solidFill>
          </a:ln>
        </p:spPr>
      </p:pic>
      <p:cxnSp>
        <p:nvCxnSpPr>
          <p:cNvPr id="12" name="Straight Arrow Connector 11">
            <a:extLst>
              <a:ext uri="{FF2B5EF4-FFF2-40B4-BE49-F238E27FC236}">
                <a16:creationId xmlns:a16="http://schemas.microsoft.com/office/drawing/2014/main" id="{3CA50E7D-F388-8028-5298-F72909227768}"/>
              </a:ext>
            </a:extLst>
          </p:cNvPr>
          <p:cNvCxnSpPr/>
          <p:nvPr/>
        </p:nvCxnSpPr>
        <p:spPr>
          <a:xfrm flipV="1">
            <a:off x="5223053" y="1909267"/>
            <a:ext cx="3007135" cy="1882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3DCE738-0E06-DDC8-CCF1-F5B784EFAE67}"/>
              </a:ext>
            </a:extLst>
          </p:cNvPr>
          <p:cNvCxnSpPr>
            <a:cxnSpLocks/>
          </p:cNvCxnSpPr>
          <p:nvPr/>
        </p:nvCxnSpPr>
        <p:spPr>
          <a:xfrm>
            <a:off x="5792023" y="2437633"/>
            <a:ext cx="2438164" cy="22287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A85AFF8-CF02-0503-E2C1-187700E4D454}"/>
              </a:ext>
            </a:extLst>
          </p:cNvPr>
          <p:cNvSpPr txBox="1"/>
          <p:nvPr/>
        </p:nvSpPr>
        <p:spPr>
          <a:xfrm>
            <a:off x="558047" y="4051341"/>
            <a:ext cx="6453058" cy="1846659"/>
          </a:xfrm>
          <a:prstGeom prst="rect">
            <a:avLst/>
          </a:prstGeom>
          <a:noFill/>
        </p:spPr>
        <p:txBody>
          <a:bodyPr wrap="square" lIns="0" tIns="0" rIns="0" bIns="0" rtlCol="0">
            <a:spAutoFit/>
          </a:bodyPr>
          <a:lstStyle/>
          <a:p>
            <a:pPr algn="l"/>
            <a:r>
              <a:rPr lang="en-GB" sz="1600" dirty="0">
                <a:solidFill>
                  <a:schemeClr val="tx2"/>
                </a:solidFill>
              </a:rPr>
              <a:t>With SA &gt; 0.05 for both detectors </a:t>
            </a:r>
            <a:r>
              <a:rPr lang="en-GB" sz="1600" dirty="0">
                <a:solidFill>
                  <a:schemeClr val="tx2"/>
                </a:solidFill>
                <a:sym typeface="Wingdings" pitchFamily="2" charset="2"/>
              </a:rPr>
              <a:t> </a:t>
            </a:r>
            <a:r>
              <a:rPr lang="en-GB" sz="1600" b="1" dirty="0">
                <a:solidFill>
                  <a:schemeClr val="tx2"/>
                </a:solidFill>
                <a:sym typeface="Wingdings" pitchFamily="2" charset="2"/>
              </a:rPr>
              <a:t>85 ± 2 ps FWHM </a:t>
            </a:r>
            <a:r>
              <a:rPr lang="en-GB" sz="1600" dirty="0">
                <a:solidFill>
                  <a:schemeClr val="tx2"/>
                </a:solidFill>
                <a:sym typeface="Wingdings" pitchFamily="2" charset="2"/>
              </a:rPr>
              <a:t>(64 ps RMS)</a:t>
            </a:r>
            <a:br>
              <a:rPr lang="en-GB" sz="1600" b="1" dirty="0">
                <a:solidFill>
                  <a:schemeClr val="tx2"/>
                </a:solidFill>
                <a:sym typeface="Wingdings" pitchFamily="2" charset="2"/>
              </a:rPr>
            </a:br>
            <a:r>
              <a:rPr lang="en-GB" sz="1600" dirty="0">
                <a:solidFill>
                  <a:schemeClr val="tx2"/>
                </a:solidFill>
                <a:sym typeface="Wingdings" pitchFamily="2" charset="2"/>
              </a:rPr>
              <a:t>for 94% of the PVs (&gt; 5 POs per PV). </a:t>
            </a:r>
          </a:p>
          <a:p>
            <a:pPr algn="l"/>
            <a:endParaRPr lang="en-GB" sz="1600" dirty="0">
              <a:solidFill>
                <a:schemeClr val="tx2"/>
              </a:solidFill>
              <a:sym typeface="Wingdings" pitchFamily="2" charset="2"/>
            </a:endParaRPr>
          </a:p>
          <a:p>
            <a:pPr algn="l"/>
            <a:r>
              <a:rPr lang="en-GB" sz="1600" dirty="0">
                <a:solidFill>
                  <a:schemeClr val="tx2"/>
                </a:solidFill>
              </a:rPr>
              <a:t>For SA &gt; 0.10 and &gt; 100 POs per PV a resolution of </a:t>
            </a:r>
            <a:r>
              <a:rPr lang="en-GB" sz="1600" b="1" dirty="0">
                <a:solidFill>
                  <a:schemeClr val="tx2"/>
                </a:solidFill>
              </a:rPr>
              <a:t>54 ± 3 ps FWHM (34 ps RMS) can be reached for 25% of the PVs. </a:t>
            </a:r>
          </a:p>
          <a:p>
            <a:pPr marL="285750" indent="-285750" algn="l">
              <a:lnSpc>
                <a:spcPct val="150000"/>
              </a:lnSpc>
              <a:buFont typeface="Wingdings" pitchFamily="2" charset="2"/>
              <a:buChar char="Ø"/>
            </a:pPr>
            <a:r>
              <a:rPr lang="en-GB" sz="1600" dirty="0">
                <a:solidFill>
                  <a:schemeClr val="tx2"/>
                </a:solidFill>
              </a:rPr>
              <a:t>Comparable spread with using only correct POs. </a:t>
            </a:r>
          </a:p>
          <a:p>
            <a:pPr algn="l"/>
            <a:endParaRPr lang="en-GB" sz="1600" dirty="0">
              <a:solidFill>
                <a:schemeClr val="tx2"/>
              </a:solidFill>
            </a:endParaRPr>
          </a:p>
        </p:txBody>
      </p:sp>
    </p:spTree>
    <p:extLst>
      <p:ext uri="{BB962C8B-B14F-4D97-AF65-F5344CB8AC3E}">
        <p14:creationId xmlns:p14="http://schemas.microsoft.com/office/powerpoint/2010/main" val="1288706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9696F-A0B9-5233-AE96-A63E552618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5DE7B2-4D2E-BA35-9BA3-E6BD52144377}"/>
              </a:ext>
            </a:extLst>
          </p:cNvPr>
          <p:cNvSpPr>
            <a:spLocks noGrp="1"/>
          </p:cNvSpPr>
          <p:nvPr>
            <p:ph type="title"/>
          </p:nvPr>
        </p:nvSpPr>
        <p:spPr>
          <a:xfrm>
            <a:off x="407988" y="373593"/>
            <a:ext cx="11376025" cy="368420"/>
          </a:xfrm>
        </p:spPr>
        <p:txBody>
          <a:bodyPr/>
          <a:lstStyle/>
          <a:p>
            <a:r>
              <a:rPr lang="en-GB" sz="2200" dirty="0"/>
              <a:t>LHCb experiment</a:t>
            </a:r>
          </a:p>
        </p:txBody>
      </p:sp>
      <p:sp>
        <p:nvSpPr>
          <p:cNvPr id="4" name="Date Placeholder 3">
            <a:extLst>
              <a:ext uri="{FF2B5EF4-FFF2-40B4-BE49-F238E27FC236}">
                <a16:creationId xmlns:a16="http://schemas.microsoft.com/office/drawing/2014/main" id="{1C2657E4-F8CC-30BF-D7D7-2BCE4E26F595}"/>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D79656B5-F04F-60BC-44C2-6FEF14C3291F}"/>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C898CAA5-47CE-E31E-725D-8D459CFC44A4}"/>
              </a:ext>
            </a:extLst>
          </p:cNvPr>
          <p:cNvSpPr>
            <a:spLocks noGrp="1"/>
          </p:cNvSpPr>
          <p:nvPr>
            <p:ph type="sldNum" sz="quarter" idx="12"/>
          </p:nvPr>
        </p:nvSpPr>
        <p:spPr/>
        <p:txBody>
          <a:bodyPr/>
          <a:lstStyle/>
          <a:p>
            <a:fld id="{0BB7CFEA-6E47-8947-A33A-0E536019D0FF}" type="slidenum">
              <a:rPr lang="en-GB" smtClean="0"/>
              <a:t>3</a:t>
            </a:fld>
            <a:endParaRPr lang="en-GB" dirty="0"/>
          </a:p>
        </p:txBody>
      </p:sp>
      <p:pic>
        <p:nvPicPr>
          <p:cNvPr id="8" name="Picture 7">
            <a:extLst>
              <a:ext uri="{FF2B5EF4-FFF2-40B4-BE49-F238E27FC236}">
                <a16:creationId xmlns:a16="http://schemas.microsoft.com/office/drawing/2014/main" id="{52062811-B481-547F-2BA5-B1AF77260C04}"/>
              </a:ext>
            </a:extLst>
          </p:cNvPr>
          <p:cNvPicPr>
            <a:picLocks noChangeAspect="1"/>
          </p:cNvPicPr>
          <p:nvPr/>
        </p:nvPicPr>
        <p:blipFill>
          <a:blip r:embed="rId2"/>
          <a:srcRect l="23159" t="12181" r="24437" b="59013"/>
          <a:stretch>
            <a:fillRect/>
          </a:stretch>
        </p:blipFill>
        <p:spPr>
          <a:xfrm>
            <a:off x="0" y="956157"/>
            <a:ext cx="6289852" cy="4474487"/>
          </a:xfrm>
          <a:prstGeom prst="rect">
            <a:avLst/>
          </a:prstGeom>
        </p:spPr>
      </p:pic>
      <p:sp>
        <p:nvSpPr>
          <p:cNvPr id="10" name="TextBox 9">
            <a:extLst>
              <a:ext uri="{FF2B5EF4-FFF2-40B4-BE49-F238E27FC236}">
                <a16:creationId xmlns:a16="http://schemas.microsoft.com/office/drawing/2014/main" id="{B037361B-A71E-9293-953E-037FE1A775FD}"/>
              </a:ext>
            </a:extLst>
          </p:cNvPr>
          <p:cNvSpPr txBox="1"/>
          <p:nvPr/>
        </p:nvSpPr>
        <p:spPr>
          <a:xfrm>
            <a:off x="6738851" y="886904"/>
            <a:ext cx="5453149" cy="5262979"/>
          </a:xfrm>
          <a:prstGeom prst="rect">
            <a:avLst/>
          </a:prstGeom>
          <a:noFill/>
        </p:spPr>
        <p:txBody>
          <a:bodyPr wrap="square" lIns="0" tIns="0" rIns="0" bIns="0" rtlCol="0">
            <a:spAutoFit/>
          </a:bodyPr>
          <a:lstStyle/>
          <a:p>
            <a:pPr algn="l"/>
            <a:r>
              <a:rPr lang="en-GB" dirty="0">
                <a:solidFill>
                  <a:schemeClr val="bg2">
                    <a:lumMod val="10000"/>
                  </a:schemeClr>
                </a:solidFill>
              </a:rPr>
              <a:t>Forward spectrometer at LHC.</a:t>
            </a:r>
          </a:p>
          <a:p>
            <a:pPr marL="285750" indent="-285750" algn="l">
              <a:buFont typeface="Courier New" panose="02070309020205020404" pitchFamily="49" charset="0"/>
              <a:buChar char="o"/>
            </a:pPr>
            <a:r>
              <a:rPr lang="en-GB" dirty="0">
                <a:solidFill>
                  <a:schemeClr val="bg2">
                    <a:lumMod val="10000"/>
                  </a:schemeClr>
                </a:solidFill>
              </a:rPr>
              <a:t>Optimised for heavy-flavour production (b, c hadrons).</a:t>
            </a:r>
          </a:p>
          <a:p>
            <a:pPr marL="285750" indent="-285750" algn="l">
              <a:buFont typeface="Courier New" panose="02070309020205020404" pitchFamily="49" charset="0"/>
              <a:buChar char="o"/>
            </a:pPr>
            <a:endParaRPr lang="en-GB" dirty="0">
              <a:solidFill>
                <a:schemeClr val="bg2">
                  <a:lumMod val="10000"/>
                </a:schemeClr>
              </a:solidFill>
            </a:endParaRPr>
          </a:p>
          <a:p>
            <a:pPr algn="l"/>
            <a:r>
              <a:rPr lang="en-GB" dirty="0">
                <a:solidFill>
                  <a:schemeClr val="bg2">
                    <a:lumMod val="10000"/>
                  </a:schemeClr>
                </a:solidFill>
              </a:rPr>
              <a:t>Physics goal:</a:t>
            </a:r>
          </a:p>
          <a:p>
            <a:pPr marL="285750" indent="-285750">
              <a:buFont typeface="Courier New" panose="02070309020205020404" pitchFamily="49" charset="0"/>
              <a:buChar char="o"/>
            </a:pPr>
            <a:r>
              <a:rPr lang="en-GB" dirty="0">
                <a:solidFill>
                  <a:schemeClr val="bg2">
                    <a:lumMod val="10000"/>
                  </a:schemeClr>
                </a:solidFill>
              </a:rPr>
              <a:t>Precision measurements of CP violation and </a:t>
            </a:r>
            <a:br>
              <a:rPr lang="en-GB" dirty="0">
                <a:solidFill>
                  <a:schemeClr val="bg2">
                    <a:lumMod val="10000"/>
                  </a:schemeClr>
                </a:solidFill>
              </a:rPr>
            </a:br>
            <a:r>
              <a:rPr lang="en-GB" dirty="0">
                <a:solidFill>
                  <a:schemeClr val="bg2">
                    <a:lumMod val="10000"/>
                  </a:schemeClr>
                </a:solidFill>
              </a:rPr>
              <a:t>rare decays.</a:t>
            </a:r>
          </a:p>
          <a:p>
            <a:pPr marL="285750" indent="-285750">
              <a:buFont typeface="Courier New" panose="02070309020205020404" pitchFamily="49" charset="0"/>
              <a:buChar char="o"/>
            </a:pPr>
            <a:r>
              <a:rPr lang="en-GB" dirty="0">
                <a:solidFill>
                  <a:schemeClr val="bg2">
                    <a:lumMod val="10000"/>
                  </a:schemeClr>
                </a:solidFill>
              </a:rPr>
              <a:t>Sensitivity to physics beyond the Standard Model.</a:t>
            </a:r>
          </a:p>
          <a:p>
            <a:pPr marL="285750" indent="-285750">
              <a:buFont typeface="Courier New" panose="02070309020205020404" pitchFamily="49" charset="0"/>
              <a:buChar char="o"/>
            </a:pPr>
            <a:endParaRPr lang="en-GB" dirty="0">
              <a:solidFill>
                <a:schemeClr val="bg2">
                  <a:lumMod val="10000"/>
                </a:schemeClr>
              </a:solidFill>
            </a:endParaRPr>
          </a:p>
          <a:p>
            <a:pPr marL="285750" indent="-285750">
              <a:buFont typeface="Courier New" panose="02070309020205020404" pitchFamily="49" charset="0"/>
              <a:buChar char="o"/>
            </a:pPr>
            <a:endParaRPr lang="en-GB" dirty="0">
              <a:solidFill>
                <a:schemeClr val="bg2">
                  <a:lumMod val="10000"/>
                </a:schemeClr>
              </a:solidFill>
            </a:endParaRPr>
          </a:p>
          <a:p>
            <a:br>
              <a:rPr lang="en-GB" dirty="0">
                <a:solidFill>
                  <a:schemeClr val="bg2">
                    <a:lumMod val="10000"/>
                  </a:schemeClr>
                </a:solidFill>
              </a:rPr>
            </a:br>
            <a:r>
              <a:rPr lang="en-GB" dirty="0">
                <a:solidFill>
                  <a:schemeClr val="bg2">
                    <a:lumMod val="10000"/>
                  </a:schemeClr>
                </a:solidFill>
              </a:rPr>
              <a:t>LHCb Upgrade II to cope with the increased luminosity in LHC Run 5 (2036 –  ).</a:t>
            </a:r>
          </a:p>
          <a:p>
            <a:pPr marL="285750" indent="-285750">
              <a:buFont typeface="Courier New" panose="02070309020205020404" pitchFamily="49" charset="0"/>
              <a:buChar char="o"/>
            </a:pPr>
            <a:r>
              <a:rPr lang="en-GB" dirty="0">
                <a:solidFill>
                  <a:schemeClr val="bg2">
                    <a:lumMod val="10000"/>
                  </a:schemeClr>
                </a:solidFill>
              </a:rPr>
              <a:t>Higher particle multiplicity and fluence.</a:t>
            </a:r>
          </a:p>
          <a:p>
            <a:endParaRPr lang="en-GB" dirty="0">
              <a:solidFill>
                <a:schemeClr val="bg2">
                  <a:lumMod val="10000"/>
                </a:schemeClr>
              </a:solidFill>
            </a:endParaRPr>
          </a:p>
          <a:p>
            <a:endParaRPr lang="en-GB" dirty="0">
              <a:solidFill>
                <a:schemeClr val="bg2">
                  <a:lumMod val="10000"/>
                </a:schemeClr>
              </a:solidFill>
            </a:endParaRPr>
          </a:p>
          <a:p>
            <a:r>
              <a:rPr lang="en-GB" dirty="0">
                <a:solidFill>
                  <a:schemeClr val="bg2">
                    <a:lumMod val="10000"/>
                  </a:schemeClr>
                </a:solidFill>
              </a:rPr>
              <a:t>Many sub-detectors will improve their granularity and introduce </a:t>
            </a:r>
            <a:r>
              <a:rPr lang="en-GB" b="1" dirty="0">
                <a:solidFill>
                  <a:schemeClr val="bg2">
                    <a:lumMod val="10000"/>
                  </a:schemeClr>
                </a:solidFill>
              </a:rPr>
              <a:t>picosecond timing information</a:t>
            </a:r>
            <a:r>
              <a:rPr lang="en-GB" dirty="0">
                <a:solidFill>
                  <a:schemeClr val="bg2">
                    <a:lumMod val="10000"/>
                  </a:schemeClr>
                </a:solidFill>
              </a:rPr>
              <a:t>.</a:t>
            </a:r>
          </a:p>
          <a:p>
            <a:endParaRPr lang="en-GB" dirty="0">
              <a:solidFill>
                <a:schemeClr val="bg2">
                  <a:lumMod val="10000"/>
                </a:schemeClr>
              </a:solidFill>
            </a:endParaRPr>
          </a:p>
        </p:txBody>
      </p:sp>
      <p:sp>
        <p:nvSpPr>
          <p:cNvPr id="13" name="TextBox 12">
            <a:extLst>
              <a:ext uri="{FF2B5EF4-FFF2-40B4-BE49-F238E27FC236}">
                <a16:creationId xmlns:a16="http://schemas.microsoft.com/office/drawing/2014/main" id="{DAD1286B-E3E4-A746-2EE6-3BFF2D8BE7BC}"/>
              </a:ext>
            </a:extLst>
          </p:cNvPr>
          <p:cNvSpPr txBox="1"/>
          <p:nvPr/>
        </p:nvSpPr>
        <p:spPr>
          <a:xfrm>
            <a:off x="1001569" y="5597775"/>
            <a:ext cx="3808735" cy="276999"/>
          </a:xfrm>
          <a:prstGeom prst="rect">
            <a:avLst/>
          </a:prstGeom>
          <a:noFill/>
        </p:spPr>
        <p:txBody>
          <a:bodyPr wrap="none" lIns="0" tIns="0" rIns="0" bIns="0" rtlCol="0">
            <a:spAutoFit/>
          </a:bodyPr>
          <a:lstStyle/>
          <a:p>
            <a:pPr algn="l"/>
            <a:r>
              <a:rPr lang="en-GB" dirty="0"/>
              <a:t>The current LHCb Upgrade I detector</a:t>
            </a:r>
          </a:p>
        </p:txBody>
      </p:sp>
    </p:spTree>
    <p:extLst>
      <p:ext uri="{BB962C8B-B14F-4D97-AF65-F5344CB8AC3E}">
        <p14:creationId xmlns:p14="http://schemas.microsoft.com/office/powerpoint/2010/main" val="4294102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BB74F-EBEA-192D-702D-1BEDC4B276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DB0BD4-4FBE-6A3B-DCF7-BC36AFE1DB96}"/>
              </a:ext>
            </a:extLst>
          </p:cNvPr>
          <p:cNvSpPr>
            <a:spLocks noGrp="1"/>
          </p:cNvSpPr>
          <p:nvPr>
            <p:ph type="title"/>
          </p:nvPr>
        </p:nvSpPr>
        <p:spPr>
          <a:xfrm>
            <a:off x="407988" y="373593"/>
            <a:ext cx="11376025" cy="368420"/>
          </a:xfrm>
        </p:spPr>
        <p:txBody>
          <a:bodyPr/>
          <a:lstStyle/>
          <a:p>
            <a:r>
              <a:rPr lang="en-GB" sz="2200" dirty="0"/>
              <a:t>Considerations and outlook</a:t>
            </a:r>
          </a:p>
        </p:txBody>
      </p:sp>
      <p:sp>
        <p:nvSpPr>
          <p:cNvPr id="4" name="Date Placeholder 3">
            <a:extLst>
              <a:ext uri="{FF2B5EF4-FFF2-40B4-BE49-F238E27FC236}">
                <a16:creationId xmlns:a16="http://schemas.microsoft.com/office/drawing/2014/main" id="{F7F44B6C-EB72-1BBB-CE78-850711018ED5}"/>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FC70E9C8-DECB-BD38-2580-1C1119084A8E}"/>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6EE2E1E2-E927-6222-6000-6834584262DF}"/>
              </a:ext>
            </a:extLst>
          </p:cNvPr>
          <p:cNvSpPr>
            <a:spLocks noGrp="1"/>
          </p:cNvSpPr>
          <p:nvPr>
            <p:ph type="sldNum" sz="quarter" idx="12"/>
          </p:nvPr>
        </p:nvSpPr>
        <p:spPr/>
        <p:txBody>
          <a:bodyPr/>
          <a:lstStyle/>
          <a:p>
            <a:fld id="{0BB7CFEA-6E47-8947-A33A-0E536019D0FF}" type="slidenum">
              <a:rPr lang="en-GB" smtClean="0"/>
              <a:t>30</a:t>
            </a:fld>
            <a:endParaRPr lang="en-GB"/>
          </a:p>
        </p:txBody>
      </p:sp>
      <p:sp>
        <p:nvSpPr>
          <p:cNvPr id="7" name="TextBox 6">
            <a:extLst>
              <a:ext uri="{FF2B5EF4-FFF2-40B4-BE49-F238E27FC236}">
                <a16:creationId xmlns:a16="http://schemas.microsoft.com/office/drawing/2014/main" id="{ADEDC277-D53C-F1A2-C37E-D59D59F557BC}"/>
              </a:ext>
            </a:extLst>
          </p:cNvPr>
          <p:cNvSpPr txBox="1"/>
          <p:nvPr/>
        </p:nvSpPr>
        <p:spPr>
          <a:xfrm>
            <a:off x="392886" y="1799076"/>
            <a:ext cx="11788800" cy="3134128"/>
          </a:xfrm>
          <a:prstGeom prst="rect">
            <a:avLst/>
          </a:prstGeom>
          <a:noFill/>
        </p:spPr>
        <p:txBody>
          <a:bodyPr wrap="square" lIns="0" tIns="0" rIns="0" bIns="0" rtlCol="0">
            <a:spAutoFit/>
          </a:bodyPr>
          <a:lstStyle/>
          <a:p>
            <a:r>
              <a:rPr lang="en-GB" dirty="0">
                <a:solidFill>
                  <a:schemeClr val="bg2">
                    <a:lumMod val="10000"/>
                  </a:schemeClr>
                </a:solidFill>
              </a:rPr>
              <a:t>The </a:t>
            </a:r>
            <a:r>
              <a:rPr lang="en-GB" b="1" dirty="0">
                <a:solidFill>
                  <a:schemeClr val="bg2">
                    <a:lumMod val="10000"/>
                  </a:schemeClr>
                </a:solidFill>
              </a:rPr>
              <a:t>PV t</a:t>
            </a:r>
            <a:r>
              <a:rPr lang="en-GB" b="1" baseline="-25000" dirty="0">
                <a:solidFill>
                  <a:schemeClr val="bg2">
                    <a:lumMod val="10000"/>
                  </a:schemeClr>
                </a:solidFill>
              </a:rPr>
              <a:t>0</a:t>
            </a:r>
            <a:r>
              <a:rPr lang="en-GB" b="1" dirty="0">
                <a:solidFill>
                  <a:schemeClr val="bg2">
                    <a:lumMod val="10000"/>
                  </a:schemeClr>
                </a:solidFill>
              </a:rPr>
              <a:t> as input for the software time gate </a:t>
            </a:r>
            <a:r>
              <a:rPr lang="en-GB" dirty="0">
                <a:solidFill>
                  <a:schemeClr val="bg2">
                    <a:lumMod val="10000"/>
                  </a:schemeClr>
                </a:solidFill>
              </a:rPr>
              <a:t>in the RICH reconstruction </a:t>
            </a:r>
            <a:r>
              <a:rPr lang="en-GB" dirty="0">
                <a:solidFill>
                  <a:schemeClr val="bg2">
                    <a:lumMod val="10000"/>
                  </a:schemeClr>
                </a:solidFill>
                <a:sym typeface="Wingdings" pitchFamily="2" charset="2"/>
              </a:rPr>
              <a:t></a:t>
            </a:r>
            <a:r>
              <a:rPr lang="en-GB" dirty="0">
                <a:solidFill>
                  <a:schemeClr val="bg2">
                    <a:lumMod val="10000"/>
                  </a:schemeClr>
                </a:solidFill>
              </a:rPr>
              <a:t> other sub-detectors can benefit too.</a:t>
            </a:r>
          </a:p>
          <a:p>
            <a:pPr marL="285750" indent="-285750">
              <a:lnSpc>
                <a:spcPct val="150000"/>
              </a:lnSpc>
              <a:buFont typeface="Wingdings" pitchFamily="2" charset="2"/>
              <a:buChar char="Ø"/>
            </a:pPr>
            <a:r>
              <a:rPr lang="en-GB" dirty="0">
                <a:solidFill>
                  <a:schemeClr val="bg2">
                    <a:lumMod val="10000"/>
                  </a:schemeClr>
                </a:solidFill>
              </a:rPr>
              <a:t>Many interesting studies can follow for Run 4.</a:t>
            </a:r>
          </a:p>
          <a:p>
            <a:endParaRPr lang="en-GB" dirty="0">
              <a:solidFill>
                <a:schemeClr val="bg2">
                  <a:lumMod val="10000"/>
                </a:schemeClr>
              </a:solidFill>
            </a:endParaRPr>
          </a:p>
          <a:p>
            <a:endParaRPr lang="en-GB" dirty="0">
              <a:solidFill>
                <a:schemeClr val="bg2">
                  <a:lumMod val="10000"/>
                </a:schemeClr>
              </a:solidFill>
            </a:endParaRPr>
          </a:p>
          <a:p>
            <a:r>
              <a:rPr lang="en-GB" dirty="0">
                <a:solidFill>
                  <a:schemeClr val="bg2">
                    <a:lumMod val="10000"/>
                  </a:schemeClr>
                </a:solidFill>
              </a:rPr>
              <a:t>The method was implemented before the likelihood maximisation.</a:t>
            </a:r>
          </a:p>
          <a:p>
            <a:pPr marL="285750" indent="-285750">
              <a:lnSpc>
                <a:spcPct val="150000"/>
              </a:lnSpc>
              <a:buFont typeface="Wingdings" pitchFamily="2" charset="2"/>
              <a:buChar char="Ø"/>
            </a:pPr>
            <a:r>
              <a:rPr lang="en-GB" dirty="0">
                <a:solidFill>
                  <a:schemeClr val="bg2">
                    <a:lumMod val="10000"/>
                  </a:schemeClr>
                </a:solidFill>
              </a:rPr>
              <a:t>It </a:t>
            </a:r>
            <a:r>
              <a:rPr lang="en-GB" b="1" dirty="0">
                <a:solidFill>
                  <a:schemeClr val="bg2">
                    <a:lumMod val="10000"/>
                  </a:schemeClr>
                </a:solidFill>
              </a:rPr>
              <a:t>can benefit from an initial likelihood maximisation </a:t>
            </a:r>
            <a:r>
              <a:rPr lang="en-GB" dirty="0">
                <a:solidFill>
                  <a:schemeClr val="bg2">
                    <a:lumMod val="10000"/>
                  </a:schemeClr>
                </a:solidFill>
              </a:rPr>
              <a:t>that provides the best mass for each track.</a:t>
            </a:r>
          </a:p>
          <a:p>
            <a:endParaRPr lang="en-GB" dirty="0">
              <a:solidFill>
                <a:schemeClr val="bg2">
                  <a:lumMod val="10000"/>
                </a:schemeClr>
              </a:solidFill>
            </a:endParaRPr>
          </a:p>
          <a:p>
            <a:endParaRPr lang="en-GB" dirty="0">
              <a:solidFill>
                <a:schemeClr val="bg2">
                  <a:lumMod val="10000"/>
                </a:schemeClr>
              </a:solidFill>
            </a:endParaRPr>
          </a:p>
          <a:p>
            <a:r>
              <a:rPr lang="en-GB" dirty="0">
                <a:solidFill>
                  <a:schemeClr val="bg2">
                    <a:lumMod val="10000"/>
                  </a:schemeClr>
                </a:solidFill>
              </a:rPr>
              <a:t>In LHC Run 5, the PV t</a:t>
            </a:r>
            <a:r>
              <a:rPr lang="en-GB" baseline="-25000" dirty="0">
                <a:solidFill>
                  <a:schemeClr val="bg2">
                    <a:lumMod val="10000"/>
                  </a:schemeClr>
                </a:solidFill>
              </a:rPr>
              <a:t>0</a:t>
            </a:r>
            <a:r>
              <a:rPr lang="en-GB" dirty="0">
                <a:solidFill>
                  <a:schemeClr val="bg2">
                    <a:lumMod val="10000"/>
                  </a:schemeClr>
                </a:solidFill>
              </a:rPr>
              <a:t> will be provided by the tracking system.</a:t>
            </a:r>
          </a:p>
          <a:p>
            <a:pPr marL="285750" indent="-285750">
              <a:lnSpc>
                <a:spcPct val="150000"/>
              </a:lnSpc>
              <a:buFont typeface="Wingdings" pitchFamily="2" charset="2"/>
              <a:buChar char="Ø"/>
            </a:pPr>
            <a:r>
              <a:rPr lang="en-GB" dirty="0">
                <a:solidFill>
                  <a:schemeClr val="bg2">
                    <a:lumMod val="10000"/>
                  </a:schemeClr>
                </a:solidFill>
              </a:rPr>
              <a:t>However, the MAPMT time resolution will not be sufficient to maintain the PID performance of the RICH. </a:t>
            </a:r>
          </a:p>
        </p:txBody>
      </p:sp>
    </p:spTree>
    <p:extLst>
      <p:ext uri="{BB962C8B-B14F-4D97-AF65-F5344CB8AC3E}">
        <p14:creationId xmlns:p14="http://schemas.microsoft.com/office/powerpoint/2010/main" val="480214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EF99D9-3303-4717-A171-1FE9339701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615361-0F25-1AFB-A28F-3A94541EBDAA}"/>
              </a:ext>
            </a:extLst>
          </p:cNvPr>
          <p:cNvSpPr>
            <a:spLocks noGrp="1"/>
          </p:cNvSpPr>
          <p:nvPr>
            <p:ph type="title"/>
          </p:nvPr>
        </p:nvSpPr>
        <p:spPr>
          <a:xfrm>
            <a:off x="407988" y="373593"/>
            <a:ext cx="11376025" cy="368420"/>
          </a:xfrm>
        </p:spPr>
        <p:txBody>
          <a:bodyPr/>
          <a:lstStyle/>
          <a:p>
            <a:r>
              <a:rPr lang="en-GB" sz="2000" dirty="0"/>
              <a:t>Silicon Photomultipliers (SiPM) technology</a:t>
            </a:r>
            <a:endParaRPr lang="en-GB" sz="2200" dirty="0"/>
          </a:p>
        </p:txBody>
      </p:sp>
      <p:sp>
        <p:nvSpPr>
          <p:cNvPr id="4" name="Date Placeholder 3">
            <a:extLst>
              <a:ext uri="{FF2B5EF4-FFF2-40B4-BE49-F238E27FC236}">
                <a16:creationId xmlns:a16="http://schemas.microsoft.com/office/drawing/2014/main" id="{87882139-A967-3CB0-3F2B-CC492DBB0C4E}"/>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642BE7BA-E942-0701-CD36-C95996055073}"/>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0ED0FD29-7D5F-2C85-74E1-543C04C43779}"/>
              </a:ext>
            </a:extLst>
          </p:cNvPr>
          <p:cNvSpPr>
            <a:spLocks noGrp="1"/>
          </p:cNvSpPr>
          <p:nvPr>
            <p:ph type="sldNum" sz="quarter" idx="12"/>
          </p:nvPr>
        </p:nvSpPr>
        <p:spPr/>
        <p:txBody>
          <a:bodyPr/>
          <a:lstStyle/>
          <a:p>
            <a:fld id="{0BB7CFEA-6E47-8947-A33A-0E536019D0FF}" type="slidenum">
              <a:rPr lang="en-GB" smtClean="0"/>
              <a:t>31</a:t>
            </a:fld>
            <a:endParaRPr lang="en-GB"/>
          </a:p>
        </p:txBody>
      </p:sp>
      <p:pic>
        <p:nvPicPr>
          <p:cNvPr id="3" name="Picture 2">
            <a:extLst>
              <a:ext uri="{FF2B5EF4-FFF2-40B4-BE49-F238E27FC236}">
                <a16:creationId xmlns:a16="http://schemas.microsoft.com/office/drawing/2014/main" id="{A430CDA7-4248-AD0D-FD27-5F89ADE91BD6}"/>
              </a:ext>
            </a:extLst>
          </p:cNvPr>
          <p:cNvPicPr>
            <a:picLocks noChangeAspect="1"/>
          </p:cNvPicPr>
          <p:nvPr/>
        </p:nvPicPr>
        <p:blipFill>
          <a:blip r:embed="rId3"/>
          <a:stretch>
            <a:fillRect/>
          </a:stretch>
        </p:blipFill>
        <p:spPr>
          <a:xfrm>
            <a:off x="8247066" y="3521324"/>
            <a:ext cx="3742698" cy="2529888"/>
          </a:xfrm>
          <a:prstGeom prst="rect">
            <a:avLst/>
          </a:prstGeom>
        </p:spPr>
      </p:pic>
      <p:pic>
        <p:nvPicPr>
          <p:cNvPr id="7" name="Picture 6">
            <a:extLst>
              <a:ext uri="{FF2B5EF4-FFF2-40B4-BE49-F238E27FC236}">
                <a16:creationId xmlns:a16="http://schemas.microsoft.com/office/drawing/2014/main" id="{E9101DB8-CE19-A023-7FCA-32721DA438B4}"/>
              </a:ext>
            </a:extLst>
          </p:cNvPr>
          <p:cNvPicPr>
            <a:picLocks noChangeAspect="1"/>
          </p:cNvPicPr>
          <p:nvPr/>
        </p:nvPicPr>
        <p:blipFill>
          <a:blip r:embed="rId4"/>
          <a:stretch>
            <a:fillRect/>
          </a:stretch>
        </p:blipFill>
        <p:spPr>
          <a:xfrm>
            <a:off x="4483535" y="3570382"/>
            <a:ext cx="3392749" cy="2529887"/>
          </a:xfrm>
          <a:prstGeom prst="rect">
            <a:avLst/>
          </a:prstGeom>
        </p:spPr>
      </p:pic>
      <p:sp>
        <p:nvSpPr>
          <p:cNvPr id="9" name="TextBox 8">
            <a:extLst>
              <a:ext uri="{FF2B5EF4-FFF2-40B4-BE49-F238E27FC236}">
                <a16:creationId xmlns:a16="http://schemas.microsoft.com/office/drawing/2014/main" id="{3088AEF2-7E06-B9AC-58F0-CE5A94834B01}"/>
              </a:ext>
            </a:extLst>
          </p:cNvPr>
          <p:cNvSpPr txBox="1"/>
          <p:nvPr/>
        </p:nvSpPr>
        <p:spPr>
          <a:xfrm>
            <a:off x="198075" y="1736843"/>
            <a:ext cx="4080335" cy="3693319"/>
          </a:xfrm>
          <a:prstGeom prst="rect">
            <a:avLst/>
          </a:prstGeom>
          <a:noFill/>
        </p:spPr>
        <p:txBody>
          <a:bodyPr wrap="square">
            <a:spAutoFit/>
          </a:bodyPr>
          <a:lstStyle/>
          <a:p>
            <a:r>
              <a:rPr lang="en-GB" dirty="0">
                <a:solidFill>
                  <a:schemeClr val="bg2">
                    <a:lumMod val="10000"/>
                  </a:schemeClr>
                </a:solidFill>
              </a:rPr>
              <a:t>An SiPM is a matrix of Single-Photon Avalanche Diodes (SPAD) connected in parallel.</a:t>
            </a:r>
          </a:p>
          <a:p>
            <a:endParaRPr lang="en-GB" dirty="0">
              <a:solidFill>
                <a:schemeClr val="bg2">
                  <a:lumMod val="10000"/>
                </a:schemeClr>
              </a:solidFill>
            </a:endParaRPr>
          </a:p>
          <a:p>
            <a:r>
              <a:rPr lang="en-GB" dirty="0">
                <a:solidFill>
                  <a:schemeClr val="bg2">
                    <a:lumMod val="10000"/>
                  </a:schemeClr>
                </a:solidFill>
              </a:rPr>
              <a:t>Promising candidate as RICH Upgrade II photodetector:</a:t>
            </a:r>
          </a:p>
          <a:p>
            <a:pPr marL="285750" indent="-285750">
              <a:buFont typeface="Courier New" panose="02070309020205020404" pitchFamily="49" charset="0"/>
              <a:buChar char="o"/>
            </a:pPr>
            <a:r>
              <a:rPr lang="en-GB" dirty="0">
                <a:solidFill>
                  <a:schemeClr val="bg2">
                    <a:lumMod val="10000"/>
                  </a:schemeClr>
                </a:solidFill>
              </a:rPr>
              <a:t>Good </a:t>
            </a:r>
            <a:r>
              <a:rPr lang="en-GB" dirty="0">
                <a:solidFill>
                  <a:srgbClr val="00B050"/>
                </a:solidFill>
              </a:rPr>
              <a:t>single-photon time resolution</a:t>
            </a:r>
            <a:r>
              <a:rPr lang="en-GB" dirty="0">
                <a:solidFill>
                  <a:schemeClr val="bg2">
                    <a:lumMod val="10000"/>
                  </a:schemeClr>
                </a:solidFill>
              </a:rPr>
              <a:t>.</a:t>
            </a:r>
          </a:p>
          <a:p>
            <a:pPr marL="285750" indent="-285750">
              <a:buFont typeface="Courier New" panose="02070309020205020404" pitchFamily="49" charset="0"/>
              <a:buChar char="o"/>
            </a:pPr>
            <a:r>
              <a:rPr lang="en-GB" dirty="0">
                <a:solidFill>
                  <a:schemeClr val="bg2">
                    <a:lumMod val="10000"/>
                  </a:schemeClr>
                </a:solidFill>
              </a:rPr>
              <a:t>High</a:t>
            </a:r>
            <a:r>
              <a:rPr lang="en-GB" dirty="0">
                <a:solidFill>
                  <a:srgbClr val="00B050"/>
                </a:solidFill>
              </a:rPr>
              <a:t> photon detection efficiency in the green </a:t>
            </a:r>
            <a:r>
              <a:rPr lang="en-GB" dirty="0">
                <a:solidFill>
                  <a:schemeClr val="bg2">
                    <a:lumMod val="10000"/>
                  </a:schemeClr>
                </a:solidFill>
              </a:rPr>
              <a:t>wavelength region reduces 4D chromatic error.</a:t>
            </a:r>
          </a:p>
          <a:p>
            <a:pPr marL="285750" indent="-285750">
              <a:buFont typeface="Courier New" panose="02070309020205020404" pitchFamily="49" charset="0"/>
              <a:buChar char="o"/>
            </a:pPr>
            <a:r>
              <a:rPr lang="en-GB" dirty="0">
                <a:solidFill>
                  <a:schemeClr val="bg2">
                    <a:lumMod val="10000"/>
                  </a:schemeClr>
                </a:solidFill>
              </a:rPr>
              <a:t>Pixel size down to ~ 1x1 mm</a:t>
            </a:r>
            <a:r>
              <a:rPr lang="en-GB" baseline="30000" dirty="0">
                <a:solidFill>
                  <a:schemeClr val="bg2">
                    <a:lumMod val="10000"/>
                  </a:schemeClr>
                </a:solidFill>
              </a:rPr>
              <a:t>2</a:t>
            </a:r>
            <a:r>
              <a:rPr lang="en-GB" dirty="0">
                <a:solidFill>
                  <a:schemeClr val="bg2">
                    <a:lumMod val="10000"/>
                  </a:schemeClr>
                </a:solidFill>
              </a:rPr>
              <a:t>.</a:t>
            </a:r>
          </a:p>
          <a:p>
            <a:pPr marL="285750" indent="-285750">
              <a:buFont typeface="Courier New" panose="02070309020205020404" pitchFamily="49" charset="0"/>
              <a:buChar char="o"/>
            </a:pPr>
            <a:r>
              <a:rPr lang="en-GB" dirty="0">
                <a:solidFill>
                  <a:schemeClr val="bg2">
                    <a:lumMod val="10000"/>
                  </a:schemeClr>
                </a:solidFill>
              </a:rPr>
              <a:t>B-field robustness.</a:t>
            </a:r>
          </a:p>
          <a:p>
            <a:pPr marL="285750" indent="-285750">
              <a:buFont typeface="Courier New" panose="02070309020205020404" pitchFamily="49" charset="0"/>
              <a:buChar char="o"/>
            </a:pPr>
            <a:r>
              <a:rPr lang="en-GB" dirty="0">
                <a:solidFill>
                  <a:srgbClr val="00B050"/>
                </a:solidFill>
              </a:rPr>
              <a:t>Multiple-photon counting</a:t>
            </a:r>
            <a:r>
              <a:rPr lang="en-GB" dirty="0">
                <a:solidFill>
                  <a:schemeClr val="bg2">
                    <a:lumMod val="10000"/>
                  </a:schemeClr>
                </a:solidFill>
              </a:rPr>
              <a:t> capability.</a:t>
            </a:r>
          </a:p>
        </p:txBody>
      </p:sp>
      <p:sp>
        <p:nvSpPr>
          <p:cNvPr id="13" name="TextBox 12">
            <a:extLst>
              <a:ext uri="{FF2B5EF4-FFF2-40B4-BE49-F238E27FC236}">
                <a16:creationId xmlns:a16="http://schemas.microsoft.com/office/drawing/2014/main" id="{F13E9C6E-6C01-9975-80ED-CDD8E3BE8877}"/>
              </a:ext>
            </a:extLst>
          </p:cNvPr>
          <p:cNvSpPr txBox="1"/>
          <p:nvPr/>
        </p:nvSpPr>
        <p:spPr>
          <a:xfrm>
            <a:off x="5179423" y="6058627"/>
            <a:ext cx="2318657" cy="276990"/>
          </a:xfrm>
          <a:prstGeom prst="rect">
            <a:avLst/>
          </a:prstGeom>
          <a:noFill/>
        </p:spPr>
        <p:txBody>
          <a:bodyPr wrap="square">
            <a:spAutoFit/>
          </a:bodyPr>
          <a:lstStyle/>
          <a:p>
            <a:r>
              <a:rPr lang="en-GB" sz="1200" dirty="0">
                <a:solidFill>
                  <a:srgbClr val="0B4CB4"/>
                </a:solidFill>
                <a:effectLst/>
                <a:hlinkClick r:id="rId5"/>
              </a:rPr>
              <a:t>doi:10.1088/1361-6560/ab63b4</a:t>
            </a:r>
            <a:endParaRPr lang="en-GB" sz="1200" dirty="0">
              <a:solidFill>
                <a:srgbClr val="0B4CB4"/>
              </a:solidFill>
              <a:effectLst/>
            </a:endParaRPr>
          </a:p>
        </p:txBody>
      </p:sp>
      <p:pic>
        <p:nvPicPr>
          <p:cNvPr id="14" name="Picture 13">
            <a:extLst>
              <a:ext uri="{FF2B5EF4-FFF2-40B4-BE49-F238E27FC236}">
                <a16:creationId xmlns:a16="http://schemas.microsoft.com/office/drawing/2014/main" id="{7A7F5374-3C5C-F2D3-F4DD-7FE6EC663FF6}"/>
              </a:ext>
            </a:extLst>
          </p:cNvPr>
          <p:cNvPicPr>
            <a:picLocks noChangeAspect="1"/>
          </p:cNvPicPr>
          <p:nvPr/>
        </p:nvPicPr>
        <p:blipFill>
          <a:blip r:embed="rId6"/>
          <a:stretch>
            <a:fillRect/>
          </a:stretch>
        </p:blipFill>
        <p:spPr>
          <a:xfrm>
            <a:off x="4778701" y="750454"/>
            <a:ext cx="3594100" cy="2438400"/>
          </a:xfrm>
          <a:prstGeom prst="rect">
            <a:avLst/>
          </a:prstGeom>
          <a:ln>
            <a:solidFill>
              <a:srgbClr val="FF0000"/>
            </a:solidFill>
          </a:ln>
        </p:spPr>
      </p:pic>
      <p:sp>
        <p:nvSpPr>
          <p:cNvPr id="11" name="TextBox 10">
            <a:extLst>
              <a:ext uri="{FF2B5EF4-FFF2-40B4-BE49-F238E27FC236}">
                <a16:creationId xmlns:a16="http://schemas.microsoft.com/office/drawing/2014/main" id="{54806546-8A1C-C439-9630-EEE988B89400}"/>
              </a:ext>
            </a:extLst>
          </p:cNvPr>
          <p:cNvSpPr txBox="1"/>
          <p:nvPr/>
        </p:nvSpPr>
        <p:spPr>
          <a:xfrm>
            <a:off x="6136575" y="3185897"/>
            <a:ext cx="2194127" cy="184666"/>
          </a:xfrm>
          <a:prstGeom prst="rect">
            <a:avLst/>
          </a:prstGeom>
          <a:noFill/>
        </p:spPr>
        <p:txBody>
          <a:bodyPr wrap="none" lIns="0" tIns="0" rIns="0" bIns="0" rtlCol="0">
            <a:spAutoFit/>
          </a:bodyPr>
          <a:lstStyle/>
          <a:p>
            <a:r>
              <a:rPr lang="en-GB" sz="1200" dirty="0">
                <a:hlinkClick r:id="rId7"/>
              </a:rPr>
              <a:t>DOI:10.1016/j.nima.2018.11.118</a:t>
            </a:r>
            <a:endParaRPr lang="en-GB" sz="1200" dirty="0"/>
          </a:p>
        </p:txBody>
      </p:sp>
      <p:sp>
        <p:nvSpPr>
          <p:cNvPr id="15" name="Rectangle 14">
            <a:extLst>
              <a:ext uri="{FF2B5EF4-FFF2-40B4-BE49-F238E27FC236}">
                <a16:creationId xmlns:a16="http://schemas.microsoft.com/office/drawing/2014/main" id="{A9469F51-C5FE-FFB6-DEC5-7A5A5D8D5DD3}"/>
              </a:ext>
            </a:extLst>
          </p:cNvPr>
          <p:cNvSpPr/>
          <p:nvPr/>
        </p:nvSpPr>
        <p:spPr>
          <a:xfrm>
            <a:off x="7859192" y="2165684"/>
            <a:ext cx="496517" cy="5414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7E8676C6-ED30-5E88-6C29-2F1A06E3492A}"/>
              </a:ext>
            </a:extLst>
          </p:cNvPr>
          <p:cNvPicPr>
            <a:picLocks noChangeAspect="1"/>
          </p:cNvPicPr>
          <p:nvPr/>
        </p:nvPicPr>
        <p:blipFill>
          <a:blip r:embed="rId8"/>
          <a:srcRect l="7350" t="29476" r="79384" b="28101"/>
          <a:stretch>
            <a:fillRect/>
          </a:stretch>
        </p:blipFill>
        <p:spPr>
          <a:xfrm>
            <a:off x="9373383" y="904089"/>
            <a:ext cx="2005817" cy="1998332"/>
          </a:xfrm>
          <a:prstGeom prst="rect">
            <a:avLst/>
          </a:prstGeom>
        </p:spPr>
      </p:pic>
      <p:sp>
        <p:nvSpPr>
          <p:cNvPr id="17" name="Rectangle 16">
            <a:extLst>
              <a:ext uri="{FF2B5EF4-FFF2-40B4-BE49-F238E27FC236}">
                <a16:creationId xmlns:a16="http://schemas.microsoft.com/office/drawing/2014/main" id="{FF3ED790-ECA9-AFC4-F218-6BFB8B60D0E5}"/>
              </a:ext>
            </a:extLst>
          </p:cNvPr>
          <p:cNvSpPr/>
          <p:nvPr/>
        </p:nvSpPr>
        <p:spPr>
          <a:xfrm>
            <a:off x="9379321" y="904090"/>
            <a:ext cx="292999" cy="281244"/>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967D1243-0B5C-D98C-1CD1-97CF470E4536}"/>
              </a:ext>
            </a:extLst>
          </p:cNvPr>
          <p:cNvSpPr txBox="1"/>
          <p:nvPr/>
        </p:nvSpPr>
        <p:spPr>
          <a:xfrm>
            <a:off x="9242715" y="657167"/>
            <a:ext cx="429605" cy="215444"/>
          </a:xfrm>
          <a:prstGeom prst="rect">
            <a:avLst/>
          </a:prstGeom>
          <a:noFill/>
        </p:spPr>
        <p:txBody>
          <a:bodyPr wrap="none" lIns="0" tIns="0" rIns="0" bIns="0" rtlCol="0">
            <a:spAutoFit/>
          </a:bodyPr>
          <a:lstStyle/>
          <a:p>
            <a:pPr algn="l"/>
            <a:r>
              <a:rPr lang="en-GB" sz="1400" dirty="0">
                <a:solidFill>
                  <a:srgbClr val="FF0000"/>
                </a:solidFill>
              </a:rPr>
              <a:t>SiPM</a:t>
            </a:r>
          </a:p>
        </p:txBody>
      </p:sp>
      <p:sp>
        <p:nvSpPr>
          <p:cNvPr id="10" name="TextBox 9">
            <a:extLst>
              <a:ext uri="{FF2B5EF4-FFF2-40B4-BE49-F238E27FC236}">
                <a16:creationId xmlns:a16="http://schemas.microsoft.com/office/drawing/2014/main" id="{2DAC0A4C-D58B-0CF1-DA48-F99E81CB9D2B}"/>
              </a:ext>
            </a:extLst>
          </p:cNvPr>
          <p:cNvSpPr txBox="1"/>
          <p:nvPr/>
        </p:nvSpPr>
        <p:spPr>
          <a:xfrm>
            <a:off x="8988876" y="2927114"/>
            <a:ext cx="3086194" cy="307777"/>
          </a:xfrm>
          <a:prstGeom prst="rect">
            <a:avLst/>
          </a:prstGeom>
          <a:noFill/>
        </p:spPr>
        <p:txBody>
          <a:bodyPr wrap="square">
            <a:spAutoFit/>
          </a:bodyPr>
          <a:lstStyle/>
          <a:p>
            <a:r>
              <a:rPr lang="en-GB" sz="1400" dirty="0">
                <a:latin typeface="Arial" panose="020B0604020202020204" pitchFamily="34" charset="0"/>
                <a:cs typeface="Arial" panose="020B0604020202020204" pitchFamily="34" charset="0"/>
              </a:rPr>
              <a:t>Hamamatsu S13361-3050NE-08</a:t>
            </a:r>
            <a:endParaRPr lang="en-GB" sz="1400" dirty="0"/>
          </a:p>
        </p:txBody>
      </p:sp>
    </p:spTree>
    <p:extLst>
      <p:ext uri="{BB962C8B-B14F-4D97-AF65-F5344CB8AC3E}">
        <p14:creationId xmlns:p14="http://schemas.microsoft.com/office/powerpoint/2010/main" val="35290960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7F067-FA5A-A8CB-EF9B-BDA713F846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B83734-EDD6-6CC5-D1D6-51722CEB0825}"/>
              </a:ext>
            </a:extLst>
          </p:cNvPr>
          <p:cNvSpPr>
            <a:spLocks noGrp="1"/>
          </p:cNvSpPr>
          <p:nvPr>
            <p:ph type="title"/>
          </p:nvPr>
        </p:nvSpPr>
        <p:spPr>
          <a:xfrm>
            <a:off x="407988" y="373593"/>
            <a:ext cx="11376025" cy="368420"/>
          </a:xfrm>
        </p:spPr>
        <p:txBody>
          <a:bodyPr/>
          <a:lstStyle/>
          <a:p>
            <a:r>
              <a:rPr lang="en-GB" sz="2000" dirty="0"/>
              <a:t>SiPM: DCR and radiation hardness</a:t>
            </a:r>
            <a:endParaRPr lang="en-GB" sz="2200" dirty="0"/>
          </a:p>
        </p:txBody>
      </p:sp>
      <p:sp>
        <p:nvSpPr>
          <p:cNvPr id="4" name="Date Placeholder 3">
            <a:extLst>
              <a:ext uri="{FF2B5EF4-FFF2-40B4-BE49-F238E27FC236}">
                <a16:creationId xmlns:a16="http://schemas.microsoft.com/office/drawing/2014/main" id="{13BFAE66-578A-B8FA-44C9-77A5D0105F6B}"/>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5092EBA5-4D6F-6EC5-54B5-B0378621A7F5}"/>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88D9EC7C-2039-75A0-DCA1-8269FB1C0ED0}"/>
              </a:ext>
            </a:extLst>
          </p:cNvPr>
          <p:cNvSpPr>
            <a:spLocks noGrp="1"/>
          </p:cNvSpPr>
          <p:nvPr>
            <p:ph type="sldNum" sz="quarter" idx="12"/>
          </p:nvPr>
        </p:nvSpPr>
        <p:spPr/>
        <p:txBody>
          <a:bodyPr/>
          <a:lstStyle/>
          <a:p>
            <a:fld id="{0BB7CFEA-6E47-8947-A33A-0E536019D0FF}" type="slidenum">
              <a:rPr lang="en-GB" smtClean="0"/>
              <a:t>32</a:t>
            </a:fld>
            <a:endParaRPr lang="en-GB"/>
          </a:p>
        </p:txBody>
      </p:sp>
      <p:sp>
        <p:nvSpPr>
          <p:cNvPr id="9" name="TextBox 8">
            <a:extLst>
              <a:ext uri="{FF2B5EF4-FFF2-40B4-BE49-F238E27FC236}">
                <a16:creationId xmlns:a16="http://schemas.microsoft.com/office/drawing/2014/main" id="{AA6F5350-8D16-46A0-EFAF-0F2D91BFACC3}"/>
              </a:ext>
            </a:extLst>
          </p:cNvPr>
          <p:cNvSpPr txBox="1"/>
          <p:nvPr/>
        </p:nvSpPr>
        <p:spPr>
          <a:xfrm>
            <a:off x="1030270" y="1668091"/>
            <a:ext cx="5049038" cy="3139321"/>
          </a:xfrm>
          <a:prstGeom prst="rect">
            <a:avLst/>
          </a:prstGeom>
          <a:noFill/>
        </p:spPr>
        <p:txBody>
          <a:bodyPr wrap="square">
            <a:spAutoFit/>
          </a:bodyPr>
          <a:lstStyle/>
          <a:p>
            <a:r>
              <a:rPr lang="en-GB" dirty="0">
                <a:solidFill>
                  <a:schemeClr val="accent3"/>
                </a:solidFill>
              </a:rPr>
              <a:t>Dark count rate </a:t>
            </a:r>
            <a:r>
              <a:rPr lang="en-GB" dirty="0">
                <a:solidFill>
                  <a:schemeClr val="bg2">
                    <a:lumMod val="10000"/>
                  </a:schemeClr>
                </a:solidFill>
              </a:rPr>
              <a:t>(DCR) and </a:t>
            </a:r>
            <a:r>
              <a:rPr lang="en-GB" dirty="0">
                <a:solidFill>
                  <a:schemeClr val="accent3"/>
                </a:solidFill>
              </a:rPr>
              <a:t>radiation damage </a:t>
            </a:r>
            <a:r>
              <a:rPr lang="en-GB" dirty="0">
                <a:solidFill>
                  <a:schemeClr val="bg2">
                    <a:lumMod val="10000"/>
                  </a:schemeClr>
                </a:solidFill>
              </a:rPr>
              <a:t>are the main challenges with the SiPMs.</a:t>
            </a:r>
          </a:p>
          <a:p>
            <a:endParaRPr lang="en-GB" dirty="0">
              <a:solidFill>
                <a:schemeClr val="bg2">
                  <a:lumMod val="10000"/>
                </a:schemeClr>
              </a:solidFill>
            </a:endParaRPr>
          </a:p>
          <a:p>
            <a:r>
              <a:rPr lang="en-GB" dirty="0">
                <a:solidFill>
                  <a:schemeClr val="bg2">
                    <a:lumMod val="10000"/>
                  </a:schemeClr>
                </a:solidFill>
              </a:rPr>
              <a:t>RICH upgrades require single-photon detection at fluences up to ~6x10</a:t>
            </a:r>
            <a:r>
              <a:rPr lang="en-GB" baseline="30000" dirty="0">
                <a:solidFill>
                  <a:schemeClr val="bg2">
                    <a:lumMod val="10000"/>
                  </a:schemeClr>
                </a:solidFill>
              </a:rPr>
              <a:t>13</a:t>
            </a:r>
            <a:r>
              <a:rPr lang="en-GB" dirty="0">
                <a:solidFill>
                  <a:schemeClr val="bg2">
                    <a:lumMod val="10000"/>
                  </a:schemeClr>
                </a:solidFill>
              </a:rPr>
              <a:t> </a:t>
            </a:r>
            <a:r>
              <a:rPr lang="en-GB" dirty="0" err="1">
                <a:solidFill>
                  <a:schemeClr val="bg2">
                    <a:lumMod val="10000"/>
                  </a:schemeClr>
                </a:solidFill>
              </a:rPr>
              <a:t>n</a:t>
            </a:r>
            <a:r>
              <a:rPr lang="en-GB" baseline="-25000" dirty="0" err="1">
                <a:solidFill>
                  <a:schemeClr val="bg2">
                    <a:lumMod val="10000"/>
                  </a:schemeClr>
                </a:solidFill>
              </a:rPr>
              <a:t>eq</a:t>
            </a:r>
            <a:r>
              <a:rPr lang="en-GB" dirty="0">
                <a:solidFill>
                  <a:schemeClr val="bg2">
                    <a:lumMod val="10000"/>
                  </a:schemeClr>
                </a:solidFill>
              </a:rPr>
              <a:t>/cm</a:t>
            </a:r>
            <a:r>
              <a:rPr lang="en-GB" baseline="30000" dirty="0">
                <a:solidFill>
                  <a:schemeClr val="bg2">
                    <a:lumMod val="10000"/>
                  </a:schemeClr>
                </a:solidFill>
              </a:rPr>
              <a:t>-2</a:t>
            </a:r>
            <a:r>
              <a:rPr lang="en-GB" dirty="0">
                <a:solidFill>
                  <a:schemeClr val="bg2">
                    <a:lumMod val="10000"/>
                  </a:schemeClr>
                </a:solidFill>
              </a:rPr>
              <a:t>.</a:t>
            </a:r>
            <a:endParaRPr lang="en-GB" baseline="30000" dirty="0">
              <a:solidFill>
                <a:schemeClr val="bg2">
                  <a:lumMod val="10000"/>
                </a:schemeClr>
              </a:solidFill>
            </a:endParaRPr>
          </a:p>
          <a:p>
            <a:endParaRPr lang="en-GB" dirty="0">
              <a:solidFill>
                <a:schemeClr val="bg2">
                  <a:lumMod val="10000"/>
                </a:schemeClr>
              </a:solidFill>
            </a:endParaRPr>
          </a:p>
          <a:p>
            <a:r>
              <a:rPr lang="en-GB" dirty="0">
                <a:solidFill>
                  <a:schemeClr val="bg2">
                    <a:lumMod val="10000"/>
                  </a:schemeClr>
                </a:solidFill>
              </a:rPr>
              <a:t>Mitigation:</a:t>
            </a:r>
          </a:p>
          <a:p>
            <a:pPr marL="285750" indent="-285750">
              <a:buFont typeface="Courier New" panose="02070309020205020404" pitchFamily="49" charset="0"/>
              <a:buChar char="o"/>
            </a:pPr>
            <a:r>
              <a:rPr lang="en-GB" b="1" dirty="0">
                <a:solidFill>
                  <a:schemeClr val="accent6">
                    <a:lumMod val="40000"/>
                    <a:lumOff val="60000"/>
                  </a:schemeClr>
                </a:solidFill>
              </a:rPr>
              <a:t>Cryogenic cooling</a:t>
            </a:r>
            <a:r>
              <a:rPr lang="en-GB" dirty="0">
                <a:solidFill>
                  <a:schemeClr val="bg2">
                    <a:lumMod val="10000"/>
                  </a:schemeClr>
                </a:solidFill>
              </a:rPr>
              <a:t>.</a:t>
            </a:r>
          </a:p>
          <a:p>
            <a:pPr marL="285750" indent="-285750">
              <a:buFont typeface="Courier New" panose="02070309020205020404" pitchFamily="49" charset="0"/>
              <a:buChar char="o"/>
            </a:pPr>
            <a:r>
              <a:rPr lang="en-GB" dirty="0">
                <a:solidFill>
                  <a:schemeClr val="bg2">
                    <a:lumMod val="10000"/>
                  </a:schemeClr>
                </a:solidFill>
              </a:rPr>
              <a:t>Annealing during annual stops.</a:t>
            </a:r>
          </a:p>
          <a:p>
            <a:pPr marL="285750" indent="-285750">
              <a:buFont typeface="Courier New" panose="02070309020205020404" pitchFamily="49" charset="0"/>
              <a:buChar char="o"/>
            </a:pPr>
            <a:r>
              <a:rPr lang="en-GB" dirty="0">
                <a:solidFill>
                  <a:schemeClr val="bg2">
                    <a:lumMod val="10000"/>
                  </a:schemeClr>
                </a:solidFill>
              </a:rPr>
              <a:t>Neutron shielding.</a:t>
            </a:r>
          </a:p>
          <a:p>
            <a:pPr marL="285750" indent="-285750">
              <a:buFont typeface="Courier New" panose="02070309020205020404" pitchFamily="49" charset="0"/>
              <a:buChar char="o"/>
            </a:pPr>
            <a:r>
              <a:rPr lang="en-GB" dirty="0">
                <a:solidFill>
                  <a:schemeClr val="bg2">
                    <a:lumMod val="10000"/>
                  </a:schemeClr>
                </a:solidFill>
              </a:rPr>
              <a:t>Micro-lenses.</a:t>
            </a:r>
          </a:p>
        </p:txBody>
      </p:sp>
      <p:sp>
        <p:nvSpPr>
          <p:cNvPr id="15" name="Rectangle 14">
            <a:extLst>
              <a:ext uri="{FF2B5EF4-FFF2-40B4-BE49-F238E27FC236}">
                <a16:creationId xmlns:a16="http://schemas.microsoft.com/office/drawing/2014/main" id="{6206C012-1A30-4622-836C-6DA7BDD6DC35}"/>
              </a:ext>
            </a:extLst>
          </p:cNvPr>
          <p:cNvSpPr/>
          <p:nvPr/>
        </p:nvSpPr>
        <p:spPr>
          <a:xfrm>
            <a:off x="7859192" y="2165684"/>
            <a:ext cx="496517" cy="5414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B68EC8EF-AB81-1C88-983D-974DC4028FE6}"/>
              </a:ext>
            </a:extLst>
          </p:cNvPr>
          <p:cNvPicPr>
            <a:picLocks noChangeAspect="1"/>
          </p:cNvPicPr>
          <p:nvPr/>
        </p:nvPicPr>
        <p:blipFill>
          <a:blip r:embed="rId3"/>
          <a:srcRect l="72500" t="67246" r="2050" b="5752"/>
          <a:stretch>
            <a:fillRect/>
          </a:stretch>
        </p:blipFill>
        <p:spPr>
          <a:xfrm>
            <a:off x="7053808" y="226636"/>
            <a:ext cx="3755705" cy="5632714"/>
          </a:xfrm>
          <a:prstGeom prst="rect">
            <a:avLst/>
          </a:prstGeom>
        </p:spPr>
      </p:pic>
      <p:sp>
        <p:nvSpPr>
          <p:cNvPr id="10" name="TextBox 9">
            <a:extLst>
              <a:ext uri="{FF2B5EF4-FFF2-40B4-BE49-F238E27FC236}">
                <a16:creationId xmlns:a16="http://schemas.microsoft.com/office/drawing/2014/main" id="{30731E92-1589-5A14-FF77-3A94360160ED}"/>
              </a:ext>
            </a:extLst>
          </p:cNvPr>
          <p:cNvSpPr txBox="1"/>
          <p:nvPr/>
        </p:nvSpPr>
        <p:spPr>
          <a:xfrm>
            <a:off x="8763924" y="6006307"/>
            <a:ext cx="1870705" cy="215444"/>
          </a:xfrm>
          <a:prstGeom prst="rect">
            <a:avLst/>
          </a:prstGeom>
          <a:noFill/>
        </p:spPr>
        <p:txBody>
          <a:bodyPr wrap="none" lIns="0" tIns="0" rIns="0" bIns="0" rtlCol="0">
            <a:spAutoFit/>
          </a:bodyPr>
          <a:lstStyle/>
          <a:p>
            <a:pPr algn="l"/>
            <a:r>
              <a:rPr lang="en-GB" sz="1400" dirty="0">
                <a:hlinkClick r:id="rId4"/>
              </a:rPr>
              <a:t>RICH 2025 conf. poster</a:t>
            </a:r>
            <a:endParaRPr lang="en-GB" sz="1400" dirty="0"/>
          </a:p>
        </p:txBody>
      </p:sp>
    </p:spTree>
    <p:extLst>
      <p:ext uri="{BB962C8B-B14F-4D97-AF65-F5344CB8AC3E}">
        <p14:creationId xmlns:p14="http://schemas.microsoft.com/office/powerpoint/2010/main" val="21702390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5302B-D105-8FB3-0CAE-0E180D3F78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72875A-4CEA-C947-5B8B-EF3AEE29DC2E}"/>
              </a:ext>
            </a:extLst>
          </p:cNvPr>
          <p:cNvSpPr>
            <a:spLocks noGrp="1"/>
          </p:cNvSpPr>
          <p:nvPr>
            <p:ph type="title"/>
          </p:nvPr>
        </p:nvSpPr>
        <p:spPr>
          <a:xfrm>
            <a:off x="412775" y="2366517"/>
            <a:ext cx="11376025" cy="828374"/>
          </a:xfrm>
        </p:spPr>
        <p:txBody>
          <a:bodyPr/>
          <a:lstStyle/>
          <a:p>
            <a:pPr algn="ctr"/>
            <a:r>
              <a:rPr lang="en-GB" sz="2800" dirty="0"/>
              <a:t>Flex-PCB prototype for operating</a:t>
            </a:r>
            <a:br>
              <a:rPr lang="en-GB" sz="2800" dirty="0"/>
            </a:br>
            <a:r>
              <a:rPr lang="en-GB" sz="2800" dirty="0"/>
              <a:t>SiPM arrays at cryogenic temperatures</a:t>
            </a:r>
            <a:br>
              <a:rPr lang="en-GB" sz="2800" dirty="0"/>
            </a:br>
            <a:endParaRPr lang="en-GB" sz="2800" dirty="0"/>
          </a:p>
        </p:txBody>
      </p:sp>
      <p:sp>
        <p:nvSpPr>
          <p:cNvPr id="4" name="Date Placeholder 3">
            <a:extLst>
              <a:ext uri="{FF2B5EF4-FFF2-40B4-BE49-F238E27FC236}">
                <a16:creationId xmlns:a16="http://schemas.microsoft.com/office/drawing/2014/main" id="{975B4495-F976-BF3B-6786-1CED9EBFEC8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2F1795EA-17EC-2DD3-4692-78ADFC1FD0B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800B908E-C841-0DAB-DE24-80B8673D47A1}"/>
              </a:ext>
            </a:extLst>
          </p:cNvPr>
          <p:cNvSpPr>
            <a:spLocks noGrp="1"/>
          </p:cNvSpPr>
          <p:nvPr>
            <p:ph type="sldNum" sz="quarter" idx="12"/>
          </p:nvPr>
        </p:nvSpPr>
        <p:spPr/>
        <p:txBody>
          <a:bodyPr/>
          <a:lstStyle/>
          <a:p>
            <a:fld id="{0BB7CFEA-6E47-8947-A33A-0E536019D0FF}" type="slidenum">
              <a:rPr lang="en-GB" smtClean="0"/>
              <a:t>33</a:t>
            </a:fld>
            <a:endParaRPr lang="en-GB"/>
          </a:p>
        </p:txBody>
      </p:sp>
    </p:spTree>
    <p:extLst>
      <p:ext uri="{BB962C8B-B14F-4D97-AF65-F5344CB8AC3E}">
        <p14:creationId xmlns:p14="http://schemas.microsoft.com/office/powerpoint/2010/main" val="5176980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7CB0A-0BD1-9195-1A2F-2E9309F777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1B4CC7-8DB9-E3F7-39BE-D05E45789072}"/>
              </a:ext>
            </a:extLst>
          </p:cNvPr>
          <p:cNvSpPr>
            <a:spLocks noGrp="1"/>
          </p:cNvSpPr>
          <p:nvPr>
            <p:ph type="title"/>
          </p:nvPr>
        </p:nvSpPr>
        <p:spPr>
          <a:xfrm>
            <a:off x="407988" y="373593"/>
            <a:ext cx="11571809" cy="368420"/>
          </a:xfrm>
        </p:spPr>
        <p:txBody>
          <a:bodyPr/>
          <a:lstStyle/>
          <a:p>
            <a:r>
              <a:rPr lang="en-GB" sz="2200" dirty="0"/>
              <a:t>Multi-channel readout of SiPM arrays at cryogenic temperatures</a:t>
            </a:r>
          </a:p>
        </p:txBody>
      </p:sp>
      <p:sp>
        <p:nvSpPr>
          <p:cNvPr id="4" name="Date Placeholder 3">
            <a:extLst>
              <a:ext uri="{FF2B5EF4-FFF2-40B4-BE49-F238E27FC236}">
                <a16:creationId xmlns:a16="http://schemas.microsoft.com/office/drawing/2014/main" id="{B177908E-995F-32CB-9922-15373F3E9239}"/>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6F86EB88-D4B5-A7BA-5E79-CEE13090197B}"/>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096AC119-F578-5157-F5D3-FCDF8B7655B3}"/>
              </a:ext>
            </a:extLst>
          </p:cNvPr>
          <p:cNvSpPr>
            <a:spLocks noGrp="1"/>
          </p:cNvSpPr>
          <p:nvPr>
            <p:ph type="sldNum" sz="quarter" idx="12"/>
          </p:nvPr>
        </p:nvSpPr>
        <p:spPr/>
        <p:txBody>
          <a:bodyPr/>
          <a:lstStyle/>
          <a:p>
            <a:fld id="{0BB7CFEA-6E47-8947-A33A-0E536019D0FF}" type="slidenum">
              <a:rPr lang="en-GB" smtClean="0"/>
              <a:t>34</a:t>
            </a:fld>
            <a:endParaRPr lang="en-GB"/>
          </a:p>
        </p:txBody>
      </p:sp>
      <p:sp>
        <p:nvSpPr>
          <p:cNvPr id="3" name="TextBox 2">
            <a:extLst>
              <a:ext uri="{FF2B5EF4-FFF2-40B4-BE49-F238E27FC236}">
                <a16:creationId xmlns:a16="http://schemas.microsoft.com/office/drawing/2014/main" id="{550DB22A-9445-2825-DF6F-BF24C0151E1E}"/>
              </a:ext>
            </a:extLst>
          </p:cNvPr>
          <p:cNvSpPr txBox="1"/>
          <p:nvPr/>
        </p:nvSpPr>
        <p:spPr>
          <a:xfrm>
            <a:off x="911577" y="1238688"/>
            <a:ext cx="10536596" cy="4380623"/>
          </a:xfrm>
          <a:prstGeom prst="rect">
            <a:avLst/>
          </a:prstGeom>
          <a:noFill/>
        </p:spPr>
        <p:txBody>
          <a:bodyPr wrap="square" lIns="0" tIns="0" rIns="0" bIns="0" rtlCol="0">
            <a:spAutoFit/>
          </a:bodyPr>
          <a:lstStyle/>
          <a:p>
            <a:pPr algn="l"/>
            <a:r>
              <a:rPr lang="en-GB" dirty="0">
                <a:solidFill>
                  <a:schemeClr val="bg2">
                    <a:lumMod val="10000"/>
                  </a:schemeClr>
                </a:solidFill>
              </a:rPr>
              <a:t>Extensive studies in literature for SiPM at cryogenic temperature. </a:t>
            </a:r>
          </a:p>
          <a:p>
            <a:pPr marL="285750" indent="-285750" algn="l">
              <a:buFont typeface="Wingdings" pitchFamily="2" charset="2"/>
              <a:buChar char="Ø"/>
            </a:pPr>
            <a:r>
              <a:rPr lang="en-GB" dirty="0">
                <a:solidFill>
                  <a:schemeClr val="bg2">
                    <a:lumMod val="10000"/>
                  </a:schemeClr>
                </a:solidFill>
              </a:rPr>
              <a:t>Often on single devices with custom readout electronics. </a:t>
            </a:r>
          </a:p>
          <a:p>
            <a:pPr marL="285750" indent="-285750" algn="l">
              <a:buFont typeface="Wingdings" pitchFamily="2" charset="2"/>
              <a:buChar char="Ø"/>
            </a:pPr>
            <a:r>
              <a:rPr lang="en-GB" dirty="0">
                <a:solidFill>
                  <a:schemeClr val="bg2">
                    <a:lumMod val="10000"/>
                  </a:schemeClr>
                </a:solidFill>
              </a:rPr>
              <a:t>Not aiming for large-area detector applications.</a:t>
            </a:r>
          </a:p>
          <a:p>
            <a:pPr algn="l"/>
            <a:endParaRPr lang="en-GB" dirty="0">
              <a:solidFill>
                <a:schemeClr val="bg2">
                  <a:lumMod val="10000"/>
                </a:schemeClr>
              </a:solidFill>
            </a:endParaRPr>
          </a:p>
          <a:p>
            <a:pPr algn="l"/>
            <a:endParaRPr lang="en-GB" dirty="0">
              <a:solidFill>
                <a:schemeClr val="bg2">
                  <a:lumMod val="10000"/>
                </a:schemeClr>
              </a:solidFill>
            </a:endParaRPr>
          </a:p>
          <a:p>
            <a:r>
              <a:rPr lang="en-GB" b="1" dirty="0">
                <a:solidFill>
                  <a:schemeClr val="bg2">
                    <a:lumMod val="10000"/>
                  </a:schemeClr>
                </a:solidFill>
              </a:rPr>
              <a:t>Scaling to multi-channel readout </a:t>
            </a:r>
            <a:r>
              <a:rPr lang="en-GB" dirty="0">
                <a:solidFill>
                  <a:schemeClr val="bg2">
                    <a:lumMod val="10000"/>
                  </a:schemeClr>
                </a:solidFill>
              </a:rPr>
              <a:t>(with large-area detector integration in mind) introduces additional challenges, including </a:t>
            </a:r>
            <a:r>
              <a:rPr lang="en-GB" b="1" dirty="0">
                <a:solidFill>
                  <a:schemeClr val="bg2">
                    <a:lumMod val="10000"/>
                  </a:schemeClr>
                </a:solidFill>
              </a:rPr>
              <a:t>the analogue signal transmission</a:t>
            </a:r>
            <a:r>
              <a:rPr lang="en-GB" dirty="0">
                <a:solidFill>
                  <a:schemeClr val="bg2">
                    <a:lumMod val="10000"/>
                  </a:schemeClr>
                </a:solidFill>
              </a:rPr>
              <a:t>.</a:t>
            </a:r>
          </a:p>
          <a:p>
            <a:pPr marL="285750" indent="-285750" algn="l">
              <a:lnSpc>
                <a:spcPct val="150000"/>
              </a:lnSpc>
              <a:buFont typeface="Wingdings" pitchFamily="2" charset="2"/>
              <a:buChar char="Ø"/>
            </a:pPr>
            <a:r>
              <a:rPr lang="en-GB" dirty="0">
                <a:solidFill>
                  <a:schemeClr val="tx1">
                    <a:lumMod val="40000"/>
                    <a:lumOff val="60000"/>
                  </a:schemeClr>
                </a:solidFill>
              </a:rPr>
              <a:t>SiPM at cryogenic temperatures </a:t>
            </a:r>
            <a:r>
              <a:rPr lang="en-GB" dirty="0">
                <a:solidFill>
                  <a:schemeClr val="bg2">
                    <a:lumMod val="10000"/>
                  </a:schemeClr>
                </a:solidFill>
              </a:rPr>
              <a:t>and </a:t>
            </a:r>
            <a:r>
              <a:rPr lang="en-GB" dirty="0">
                <a:solidFill>
                  <a:schemeClr val="accent3">
                    <a:lumMod val="60000"/>
                    <a:lumOff val="40000"/>
                  </a:schemeClr>
                </a:solidFill>
              </a:rPr>
              <a:t>readout electronics at room temperature</a:t>
            </a:r>
            <a:r>
              <a:rPr lang="en-GB" dirty="0">
                <a:solidFill>
                  <a:schemeClr val="bg2">
                    <a:lumMod val="10000"/>
                  </a:schemeClr>
                </a:solidFill>
              </a:rPr>
              <a:t>.</a:t>
            </a:r>
          </a:p>
          <a:p>
            <a:pPr marL="285750" indent="-285750" algn="l">
              <a:lnSpc>
                <a:spcPct val="150000"/>
              </a:lnSpc>
              <a:buFont typeface="Wingdings" pitchFamily="2" charset="2"/>
              <a:buChar char="Ø"/>
            </a:pPr>
            <a:r>
              <a:rPr lang="en-GB" dirty="0">
                <a:solidFill>
                  <a:schemeClr val="bg2">
                    <a:lumMod val="10000"/>
                  </a:schemeClr>
                </a:solidFill>
              </a:rPr>
              <a:t>Maintaining </a:t>
            </a:r>
            <a:r>
              <a:rPr lang="en-GB" b="1" dirty="0">
                <a:solidFill>
                  <a:schemeClr val="bg2">
                    <a:lumMod val="10000"/>
                  </a:schemeClr>
                </a:solidFill>
              </a:rPr>
              <a:t>signal integrity for sub-100 ps timing</a:t>
            </a:r>
            <a:r>
              <a:rPr lang="en-GB" dirty="0">
                <a:solidFill>
                  <a:schemeClr val="bg2">
                    <a:lumMod val="10000"/>
                  </a:schemeClr>
                </a:solidFill>
              </a:rPr>
              <a:t>. </a:t>
            </a:r>
          </a:p>
          <a:p>
            <a:pPr marL="285750" indent="-285750" algn="l">
              <a:lnSpc>
                <a:spcPct val="150000"/>
              </a:lnSpc>
              <a:buFont typeface="Wingdings" pitchFamily="2" charset="2"/>
              <a:buChar char="Ø"/>
            </a:pPr>
            <a:r>
              <a:rPr lang="en-GB" b="1" dirty="0">
                <a:solidFill>
                  <a:schemeClr val="bg2">
                    <a:lumMod val="10000"/>
                  </a:schemeClr>
                </a:solidFill>
              </a:rPr>
              <a:t>Optimising the thermal contact </a:t>
            </a:r>
            <a:r>
              <a:rPr lang="en-GB" dirty="0">
                <a:solidFill>
                  <a:schemeClr val="bg2">
                    <a:lumMod val="10000"/>
                  </a:schemeClr>
                </a:solidFill>
              </a:rPr>
              <a:t>between SiPM array and cooling surface.</a:t>
            </a:r>
          </a:p>
          <a:p>
            <a:pPr marL="285750" indent="-285750" algn="l">
              <a:lnSpc>
                <a:spcPct val="150000"/>
              </a:lnSpc>
              <a:buFont typeface="Wingdings" pitchFamily="2" charset="2"/>
              <a:buChar char="Ø"/>
            </a:pPr>
            <a:r>
              <a:rPr lang="en-GB" dirty="0">
                <a:solidFill>
                  <a:schemeClr val="bg2">
                    <a:lumMod val="10000"/>
                  </a:schemeClr>
                </a:solidFill>
              </a:rPr>
              <a:t>High-density of connections. </a:t>
            </a:r>
          </a:p>
          <a:p>
            <a:pPr marL="285750" indent="-285750" algn="l">
              <a:lnSpc>
                <a:spcPct val="150000"/>
              </a:lnSpc>
              <a:buFont typeface="Wingdings" pitchFamily="2" charset="2"/>
              <a:buChar char="Ø"/>
            </a:pPr>
            <a:endParaRPr lang="en-GB" dirty="0">
              <a:solidFill>
                <a:schemeClr val="bg2">
                  <a:lumMod val="10000"/>
                </a:schemeClr>
              </a:solidFill>
            </a:endParaRPr>
          </a:p>
          <a:p>
            <a:pPr>
              <a:lnSpc>
                <a:spcPct val="150000"/>
              </a:lnSpc>
            </a:pPr>
            <a:r>
              <a:rPr lang="en-GB" b="1" dirty="0">
                <a:solidFill>
                  <a:schemeClr val="bg2">
                    <a:lumMod val="10000"/>
                  </a:schemeClr>
                </a:solidFill>
              </a:rPr>
              <a:t>Flex-PCB technology </a:t>
            </a:r>
            <a:r>
              <a:rPr lang="en-GB" dirty="0">
                <a:solidFill>
                  <a:schemeClr val="bg2">
                    <a:lumMod val="10000"/>
                  </a:schemeClr>
                </a:solidFill>
              </a:rPr>
              <a:t>enables compact, cryo-compatible multi-channel integration.</a:t>
            </a:r>
          </a:p>
        </p:txBody>
      </p:sp>
    </p:spTree>
    <p:extLst>
      <p:ext uri="{BB962C8B-B14F-4D97-AF65-F5344CB8AC3E}">
        <p14:creationId xmlns:p14="http://schemas.microsoft.com/office/powerpoint/2010/main" val="41467896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F08B6-EB78-40CA-B512-F1FDD5E435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3C2D71-92C8-AE3E-DB11-ACC5F6B0DD04}"/>
              </a:ext>
            </a:extLst>
          </p:cNvPr>
          <p:cNvSpPr>
            <a:spLocks noGrp="1"/>
          </p:cNvSpPr>
          <p:nvPr>
            <p:ph type="title"/>
          </p:nvPr>
        </p:nvSpPr>
        <p:spPr>
          <a:xfrm>
            <a:off x="407988" y="373593"/>
            <a:ext cx="11376025" cy="368420"/>
          </a:xfrm>
        </p:spPr>
        <p:txBody>
          <a:bodyPr/>
          <a:lstStyle/>
          <a:p>
            <a:r>
              <a:rPr lang="en-GB" sz="2200" dirty="0"/>
              <a:t>Flex-PCB for SiPM array readout </a:t>
            </a:r>
          </a:p>
        </p:txBody>
      </p:sp>
      <p:sp>
        <p:nvSpPr>
          <p:cNvPr id="4" name="Date Placeholder 3">
            <a:extLst>
              <a:ext uri="{FF2B5EF4-FFF2-40B4-BE49-F238E27FC236}">
                <a16:creationId xmlns:a16="http://schemas.microsoft.com/office/drawing/2014/main" id="{BA7027D7-EECE-1AC5-4D2C-B0E61C0F0743}"/>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D4AA73B2-FEAB-A071-85EF-16ADCD0FE741}"/>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9586F9A8-2825-FE21-435A-38C6155493D2}"/>
              </a:ext>
            </a:extLst>
          </p:cNvPr>
          <p:cNvSpPr>
            <a:spLocks noGrp="1"/>
          </p:cNvSpPr>
          <p:nvPr>
            <p:ph type="sldNum" sz="quarter" idx="12"/>
          </p:nvPr>
        </p:nvSpPr>
        <p:spPr/>
        <p:txBody>
          <a:bodyPr/>
          <a:lstStyle/>
          <a:p>
            <a:fld id="{0BB7CFEA-6E47-8947-A33A-0E536019D0FF}" type="slidenum">
              <a:rPr lang="en-GB" smtClean="0"/>
              <a:t>35</a:t>
            </a:fld>
            <a:endParaRPr lang="en-GB"/>
          </a:p>
        </p:txBody>
      </p:sp>
      <p:pic>
        <p:nvPicPr>
          <p:cNvPr id="3" name="Picture 2">
            <a:extLst>
              <a:ext uri="{FF2B5EF4-FFF2-40B4-BE49-F238E27FC236}">
                <a16:creationId xmlns:a16="http://schemas.microsoft.com/office/drawing/2014/main" id="{8815D508-812F-F571-5293-E9A2A5CADA77}"/>
              </a:ext>
            </a:extLst>
          </p:cNvPr>
          <p:cNvPicPr>
            <a:picLocks noChangeAspect="1"/>
          </p:cNvPicPr>
          <p:nvPr/>
        </p:nvPicPr>
        <p:blipFill>
          <a:blip r:embed="rId2"/>
          <a:stretch>
            <a:fillRect/>
          </a:stretch>
        </p:blipFill>
        <p:spPr>
          <a:xfrm>
            <a:off x="546242" y="2918447"/>
            <a:ext cx="10901931" cy="3396429"/>
          </a:xfrm>
          <a:prstGeom prst="rect">
            <a:avLst/>
          </a:prstGeom>
        </p:spPr>
      </p:pic>
      <p:sp>
        <p:nvSpPr>
          <p:cNvPr id="7" name="TextBox 6">
            <a:extLst>
              <a:ext uri="{FF2B5EF4-FFF2-40B4-BE49-F238E27FC236}">
                <a16:creationId xmlns:a16="http://schemas.microsoft.com/office/drawing/2014/main" id="{58B83EA6-A62D-ED46-AD23-7665EB87E207}"/>
              </a:ext>
            </a:extLst>
          </p:cNvPr>
          <p:cNvSpPr txBox="1"/>
          <p:nvPr/>
        </p:nvSpPr>
        <p:spPr>
          <a:xfrm>
            <a:off x="546242" y="1144011"/>
            <a:ext cx="11418975" cy="1287468"/>
          </a:xfrm>
          <a:prstGeom prst="rect">
            <a:avLst/>
          </a:prstGeom>
          <a:noFill/>
          <a:ln w="6350">
            <a:noFill/>
          </a:ln>
        </p:spPr>
        <p:txBody>
          <a:bodyPr wrap="square" rtlCol="0">
            <a:spAutoFit/>
          </a:bodyPr>
          <a:lstStyle/>
          <a:p>
            <a:pPr>
              <a:lnSpc>
                <a:spcPct val="150000"/>
              </a:lnSpc>
            </a:pPr>
            <a:r>
              <a:rPr lang="en-GB" dirty="0">
                <a:solidFill>
                  <a:srgbClr val="000000"/>
                </a:solidFill>
                <a:latin typeface="Arial" panose="020B0604020202020204" pitchFamily="34" charset="0"/>
                <a:cs typeface="Arial" panose="020B0604020202020204" pitchFamily="34" charset="0"/>
              </a:rPr>
              <a:t>3-layer flex-PCB for the readout of a 64-channel SiPM array surface mounted (Ham. S13361-3050NE-08).</a:t>
            </a:r>
          </a:p>
          <a:p>
            <a:pPr>
              <a:lnSpc>
                <a:spcPct val="150000"/>
              </a:lnSpc>
            </a:pPr>
            <a:r>
              <a:rPr lang="en-GB" dirty="0">
                <a:solidFill>
                  <a:srgbClr val="000000"/>
                </a:solidFill>
                <a:latin typeface="Arial" panose="020B0604020202020204" pitchFamily="34" charset="0"/>
                <a:cs typeface="Arial" panose="020B0604020202020204" pitchFamily="34" charset="0"/>
              </a:rPr>
              <a:t>Designed to study the impact of high-density cm-long traces between SiPM and FE on the signal integrity.</a:t>
            </a:r>
          </a:p>
          <a:p>
            <a:pPr>
              <a:lnSpc>
                <a:spcPct val="150000"/>
              </a:lnSpc>
            </a:pPr>
            <a:r>
              <a:rPr lang="en-GB" dirty="0">
                <a:solidFill>
                  <a:srgbClr val="000000"/>
                </a:solidFill>
                <a:latin typeface="Arial" panose="020B0604020202020204" pitchFamily="34" charset="0"/>
                <a:cs typeface="Arial" panose="020B0604020202020204" pitchFamily="34" charset="0"/>
              </a:rPr>
              <a:t>Integration into a cryostat test bench.</a:t>
            </a:r>
          </a:p>
        </p:txBody>
      </p:sp>
      <p:sp>
        <p:nvSpPr>
          <p:cNvPr id="11" name="TextBox 10">
            <a:extLst>
              <a:ext uri="{FF2B5EF4-FFF2-40B4-BE49-F238E27FC236}">
                <a16:creationId xmlns:a16="http://schemas.microsoft.com/office/drawing/2014/main" id="{765FA0B9-D8CC-31B9-9E30-DD5EC66B061D}"/>
              </a:ext>
            </a:extLst>
          </p:cNvPr>
          <p:cNvSpPr txBox="1"/>
          <p:nvPr/>
        </p:nvSpPr>
        <p:spPr>
          <a:xfrm>
            <a:off x="3004613" y="3553829"/>
            <a:ext cx="1221699" cy="338554"/>
          </a:xfrm>
          <a:prstGeom prst="rect">
            <a:avLst/>
          </a:prstGeom>
          <a:solidFill>
            <a:schemeClr val="bg1"/>
          </a:solidFill>
          <a:ln w="6350">
            <a:solidFill>
              <a:srgbClr val="000000"/>
            </a:solidFill>
          </a:ln>
        </p:spPr>
        <p:txBody>
          <a:bodyPr wrap="square" rtlCol="0">
            <a:spAutoFit/>
          </a:bodyPr>
          <a:lstStyle/>
          <a:p>
            <a:r>
              <a:rPr lang="en-GB" sz="1600">
                <a:solidFill>
                  <a:srgbClr val="000000"/>
                </a:solidFill>
                <a:latin typeface="Arial" panose="020B0604020202020204" pitchFamily="34" charset="0"/>
                <a:cs typeface="Arial" panose="020B0604020202020204" pitchFamily="34" charset="0"/>
              </a:rPr>
              <a:t>SiPM array </a:t>
            </a:r>
            <a:endParaRPr lang="en-GB" sz="1600" dirty="0">
              <a:solidFill>
                <a:srgbClr val="000000"/>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5B50C32-7F52-9E42-2CDC-8BF1008D9815}"/>
              </a:ext>
            </a:extLst>
          </p:cNvPr>
          <p:cNvSpPr txBox="1"/>
          <p:nvPr/>
        </p:nvSpPr>
        <p:spPr>
          <a:xfrm>
            <a:off x="8492207" y="3553829"/>
            <a:ext cx="1221699" cy="584775"/>
          </a:xfrm>
          <a:prstGeom prst="rect">
            <a:avLst/>
          </a:prstGeom>
          <a:solidFill>
            <a:schemeClr val="bg1"/>
          </a:solidFill>
          <a:ln w="6350">
            <a:solidFill>
              <a:srgbClr val="000000"/>
            </a:solidFill>
          </a:ln>
        </p:spPr>
        <p:txBody>
          <a:bodyPr wrap="square" rtlCol="0">
            <a:spAutoFit/>
          </a:bodyPr>
          <a:lstStyle/>
          <a:p>
            <a:pPr algn="ctr"/>
            <a:r>
              <a:rPr lang="en-GB" sz="1600" dirty="0">
                <a:solidFill>
                  <a:srgbClr val="000000"/>
                </a:solidFill>
                <a:latin typeface="Arial" panose="020B0604020202020204" pitchFamily="34" charset="0"/>
                <a:cs typeface="Arial" panose="020B0604020202020204" pitchFamily="34" charset="0"/>
              </a:rPr>
              <a:t>HSEC8 connectors</a:t>
            </a:r>
          </a:p>
        </p:txBody>
      </p:sp>
      <p:sp>
        <p:nvSpPr>
          <p:cNvPr id="14" name="TextBox 13">
            <a:extLst>
              <a:ext uri="{FF2B5EF4-FFF2-40B4-BE49-F238E27FC236}">
                <a16:creationId xmlns:a16="http://schemas.microsoft.com/office/drawing/2014/main" id="{813E0703-AF5C-1447-472F-0911E73372FE}"/>
              </a:ext>
            </a:extLst>
          </p:cNvPr>
          <p:cNvSpPr txBox="1"/>
          <p:nvPr/>
        </p:nvSpPr>
        <p:spPr>
          <a:xfrm>
            <a:off x="4634565" y="4447384"/>
            <a:ext cx="2922870" cy="338554"/>
          </a:xfrm>
          <a:prstGeom prst="rect">
            <a:avLst/>
          </a:prstGeom>
          <a:solidFill>
            <a:schemeClr val="bg1"/>
          </a:solidFill>
          <a:ln w="6350">
            <a:solidFill>
              <a:srgbClr val="000000"/>
            </a:solidFill>
          </a:ln>
        </p:spPr>
        <p:txBody>
          <a:bodyPr wrap="square" rtlCol="0">
            <a:spAutoFit/>
          </a:bodyPr>
          <a:lstStyle/>
          <a:p>
            <a:pPr algn="ctr"/>
            <a:r>
              <a:rPr lang="en-GB" sz="1600" dirty="0">
                <a:solidFill>
                  <a:srgbClr val="000000"/>
                </a:solidFill>
                <a:latin typeface="Arial" panose="020B0604020202020204" pitchFamily="34" charset="0"/>
                <a:cs typeface="Arial" panose="020B0604020202020204" pitchFamily="34" charset="0"/>
              </a:rPr>
              <a:t>~15 cm analogue traces</a:t>
            </a:r>
          </a:p>
        </p:txBody>
      </p:sp>
      <p:cxnSp>
        <p:nvCxnSpPr>
          <p:cNvPr id="15" name="Straight Arrow Connector 14">
            <a:extLst>
              <a:ext uri="{FF2B5EF4-FFF2-40B4-BE49-F238E27FC236}">
                <a16:creationId xmlns:a16="http://schemas.microsoft.com/office/drawing/2014/main" id="{6B968789-1DC8-25FB-85D6-80F3FE5AE0A3}"/>
              </a:ext>
            </a:extLst>
          </p:cNvPr>
          <p:cNvCxnSpPr>
            <a:stCxn id="11" idx="2"/>
          </p:cNvCxnSpPr>
          <p:nvPr/>
        </p:nvCxnSpPr>
        <p:spPr>
          <a:xfrm flipH="1">
            <a:off x="2207941" y="3892383"/>
            <a:ext cx="1407522" cy="724278"/>
          </a:xfrm>
          <a:prstGeom prst="straightConnector1">
            <a:avLst/>
          </a:prstGeom>
          <a:ln w="12700">
            <a:tailEnd type="triangle"/>
          </a:ln>
        </p:spPr>
        <p:style>
          <a:lnRef idx="1">
            <a:schemeClr val="accent3"/>
          </a:lnRef>
          <a:fillRef idx="0">
            <a:schemeClr val="accent3"/>
          </a:fillRef>
          <a:effectRef idx="0">
            <a:schemeClr val="accent3"/>
          </a:effectRef>
          <a:fontRef idx="minor">
            <a:schemeClr val="tx1"/>
          </a:fontRef>
        </p:style>
      </p:cxnSp>
      <p:cxnSp>
        <p:nvCxnSpPr>
          <p:cNvPr id="16" name="Straight Arrow Connector 15">
            <a:extLst>
              <a:ext uri="{FF2B5EF4-FFF2-40B4-BE49-F238E27FC236}">
                <a16:creationId xmlns:a16="http://schemas.microsoft.com/office/drawing/2014/main" id="{77673B73-AEC3-A7CA-131A-45511FE063AF}"/>
              </a:ext>
            </a:extLst>
          </p:cNvPr>
          <p:cNvCxnSpPr>
            <a:cxnSpLocks/>
            <a:stCxn id="13" idx="3"/>
          </p:cNvCxnSpPr>
          <p:nvPr/>
        </p:nvCxnSpPr>
        <p:spPr>
          <a:xfrm flipV="1">
            <a:off x="9713906" y="3846216"/>
            <a:ext cx="511762" cy="1"/>
          </a:xfrm>
          <a:prstGeom prst="straightConnector1">
            <a:avLst/>
          </a:prstGeom>
          <a:ln w="12700">
            <a:tailEnd type="triangle"/>
          </a:ln>
        </p:spPr>
        <p:style>
          <a:lnRef idx="1">
            <a:schemeClr val="accent3"/>
          </a:lnRef>
          <a:fillRef idx="0">
            <a:schemeClr val="accent3"/>
          </a:fillRef>
          <a:effectRef idx="0">
            <a:schemeClr val="accent3"/>
          </a:effectRef>
          <a:fontRef idx="minor">
            <a:schemeClr val="tx1"/>
          </a:fontRef>
        </p:style>
      </p:cxnSp>
      <p:cxnSp>
        <p:nvCxnSpPr>
          <p:cNvPr id="17" name="Straight Arrow Connector 16">
            <a:extLst>
              <a:ext uri="{FF2B5EF4-FFF2-40B4-BE49-F238E27FC236}">
                <a16:creationId xmlns:a16="http://schemas.microsoft.com/office/drawing/2014/main" id="{0A4949BF-3C5E-CF03-23B7-4C02E146F49F}"/>
              </a:ext>
            </a:extLst>
          </p:cNvPr>
          <p:cNvCxnSpPr>
            <a:cxnSpLocks/>
            <a:stCxn id="13" idx="3"/>
          </p:cNvCxnSpPr>
          <p:nvPr/>
        </p:nvCxnSpPr>
        <p:spPr>
          <a:xfrm>
            <a:off x="9713906" y="3846217"/>
            <a:ext cx="535052" cy="1304323"/>
          </a:xfrm>
          <a:prstGeom prst="straightConnector1">
            <a:avLst/>
          </a:prstGeom>
          <a:ln w="12700">
            <a:tailEnd type="triangle"/>
          </a:ln>
        </p:spPr>
        <p:style>
          <a:lnRef idx="1">
            <a:schemeClr val="accent3"/>
          </a:lnRef>
          <a:fillRef idx="0">
            <a:schemeClr val="accent3"/>
          </a:fillRef>
          <a:effectRef idx="0">
            <a:schemeClr val="accent3"/>
          </a:effectRef>
          <a:fontRef idx="minor">
            <a:schemeClr val="tx1"/>
          </a:fontRef>
        </p:style>
      </p:cxnSp>
      <p:sp>
        <p:nvSpPr>
          <p:cNvPr id="19" name="TextBox 18">
            <a:extLst>
              <a:ext uri="{FF2B5EF4-FFF2-40B4-BE49-F238E27FC236}">
                <a16:creationId xmlns:a16="http://schemas.microsoft.com/office/drawing/2014/main" id="{89C23074-52A3-3F52-C018-954330564673}"/>
              </a:ext>
            </a:extLst>
          </p:cNvPr>
          <p:cNvSpPr txBox="1"/>
          <p:nvPr/>
        </p:nvSpPr>
        <p:spPr>
          <a:xfrm>
            <a:off x="5428410" y="5553242"/>
            <a:ext cx="2009620" cy="338554"/>
          </a:xfrm>
          <a:prstGeom prst="rect">
            <a:avLst/>
          </a:prstGeom>
          <a:solidFill>
            <a:schemeClr val="bg1"/>
          </a:solidFill>
          <a:ln w="6350">
            <a:solidFill>
              <a:srgbClr val="000000"/>
            </a:solidFill>
          </a:ln>
        </p:spPr>
        <p:txBody>
          <a:bodyPr wrap="square" rtlCol="0">
            <a:spAutoFit/>
          </a:bodyPr>
          <a:lstStyle/>
          <a:p>
            <a:pPr algn="ctr"/>
            <a:r>
              <a:rPr lang="en-GB" sz="1600" dirty="0">
                <a:solidFill>
                  <a:srgbClr val="000000"/>
                </a:solidFill>
                <a:latin typeface="Arial" panose="020B0604020202020204" pitchFamily="34" charset="0"/>
                <a:cs typeface="Arial" panose="020B0604020202020204" pitchFamily="34" charset="0"/>
              </a:rPr>
              <a:t>Test-pulse circuits</a:t>
            </a:r>
          </a:p>
        </p:txBody>
      </p:sp>
      <p:cxnSp>
        <p:nvCxnSpPr>
          <p:cNvPr id="20" name="Straight Arrow Connector 19">
            <a:extLst>
              <a:ext uri="{FF2B5EF4-FFF2-40B4-BE49-F238E27FC236}">
                <a16:creationId xmlns:a16="http://schemas.microsoft.com/office/drawing/2014/main" id="{EBB4BC0D-DA90-75C2-4F81-D440C624A467}"/>
              </a:ext>
            </a:extLst>
          </p:cNvPr>
          <p:cNvCxnSpPr>
            <a:cxnSpLocks/>
            <a:stCxn id="19" idx="1"/>
          </p:cNvCxnSpPr>
          <p:nvPr/>
        </p:nvCxnSpPr>
        <p:spPr>
          <a:xfrm flipH="1">
            <a:off x="3767863" y="5722519"/>
            <a:ext cx="1660547" cy="0"/>
          </a:xfrm>
          <a:prstGeom prst="straightConnector1">
            <a:avLst/>
          </a:prstGeom>
          <a:ln w="12700">
            <a:tailEnd type="triangle"/>
          </a:ln>
        </p:spPr>
        <p:style>
          <a:lnRef idx="1">
            <a:schemeClr val="accent3"/>
          </a:lnRef>
          <a:fillRef idx="0">
            <a:schemeClr val="accent3"/>
          </a:fillRef>
          <a:effectRef idx="0">
            <a:schemeClr val="accent3"/>
          </a:effectRef>
          <a:fontRef idx="minor">
            <a:schemeClr val="tx1"/>
          </a:fontRef>
        </p:style>
      </p:cxnSp>
      <p:cxnSp>
        <p:nvCxnSpPr>
          <p:cNvPr id="21" name="Straight Arrow Connector 20">
            <a:extLst>
              <a:ext uri="{FF2B5EF4-FFF2-40B4-BE49-F238E27FC236}">
                <a16:creationId xmlns:a16="http://schemas.microsoft.com/office/drawing/2014/main" id="{9BD22643-7340-AD0B-6324-A047479DD71F}"/>
              </a:ext>
            </a:extLst>
          </p:cNvPr>
          <p:cNvCxnSpPr>
            <a:cxnSpLocks/>
            <a:stCxn id="19" idx="3"/>
          </p:cNvCxnSpPr>
          <p:nvPr/>
        </p:nvCxnSpPr>
        <p:spPr>
          <a:xfrm flipV="1">
            <a:off x="7438030" y="5536365"/>
            <a:ext cx="3330054" cy="186154"/>
          </a:xfrm>
          <a:prstGeom prst="straightConnector1">
            <a:avLst/>
          </a:prstGeom>
          <a:ln w="12700">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1510053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96F1E-C624-DCAB-CC01-B26E9CF31F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5B8B66-9C3F-1824-2040-A03B8C82AF88}"/>
              </a:ext>
            </a:extLst>
          </p:cNvPr>
          <p:cNvSpPr>
            <a:spLocks noGrp="1"/>
          </p:cNvSpPr>
          <p:nvPr>
            <p:ph type="title"/>
          </p:nvPr>
        </p:nvSpPr>
        <p:spPr>
          <a:xfrm>
            <a:off x="407988" y="373593"/>
            <a:ext cx="11376025" cy="368420"/>
          </a:xfrm>
        </p:spPr>
        <p:txBody>
          <a:bodyPr/>
          <a:lstStyle/>
          <a:p>
            <a:r>
              <a:rPr lang="en-GB" sz="2200" dirty="0"/>
              <a:t>Design choices</a:t>
            </a:r>
          </a:p>
        </p:txBody>
      </p:sp>
      <p:sp>
        <p:nvSpPr>
          <p:cNvPr id="4" name="Date Placeholder 3">
            <a:extLst>
              <a:ext uri="{FF2B5EF4-FFF2-40B4-BE49-F238E27FC236}">
                <a16:creationId xmlns:a16="http://schemas.microsoft.com/office/drawing/2014/main" id="{4D49C4AD-4352-46BC-7C3D-099FA53D8641}"/>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1A475CCA-DCC4-81B0-EB7D-4F33C0565B14}"/>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568D4418-E8C1-4E8C-0528-564DD0CF7C6E}"/>
              </a:ext>
            </a:extLst>
          </p:cNvPr>
          <p:cNvSpPr>
            <a:spLocks noGrp="1"/>
          </p:cNvSpPr>
          <p:nvPr>
            <p:ph type="sldNum" sz="quarter" idx="12"/>
          </p:nvPr>
        </p:nvSpPr>
        <p:spPr/>
        <p:txBody>
          <a:bodyPr/>
          <a:lstStyle/>
          <a:p>
            <a:fld id="{0BB7CFEA-6E47-8947-A33A-0E536019D0FF}" type="slidenum">
              <a:rPr lang="en-GB" smtClean="0"/>
              <a:t>36</a:t>
            </a:fld>
            <a:endParaRPr lang="en-GB"/>
          </a:p>
        </p:txBody>
      </p:sp>
      <p:sp>
        <p:nvSpPr>
          <p:cNvPr id="3" name="TextBox 2">
            <a:extLst>
              <a:ext uri="{FF2B5EF4-FFF2-40B4-BE49-F238E27FC236}">
                <a16:creationId xmlns:a16="http://schemas.microsoft.com/office/drawing/2014/main" id="{EA81A23E-D08C-976E-D639-D23A76D4B505}"/>
              </a:ext>
            </a:extLst>
          </p:cNvPr>
          <p:cNvSpPr txBox="1"/>
          <p:nvPr/>
        </p:nvSpPr>
        <p:spPr>
          <a:xfrm>
            <a:off x="403199" y="1422115"/>
            <a:ext cx="4224312" cy="3877985"/>
          </a:xfrm>
          <a:prstGeom prst="rect">
            <a:avLst/>
          </a:prstGeom>
          <a:noFill/>
        </p:spPr>
        <p:txBody>
          <a:bodyPr wrap="square" lIns="0" tIns="0" rIns="0" bIns="0" rtlCol="0">
            <a:spAutoFit/>
          </a:bodyPr>
          <a:lstStyle/>
          <a:p>
            <a:pPr algn="l"/>
            <a:r>
              <a:rPr lang="en-GB" b="1" dirty="0">
                <a:solidFill>
                  <a:schemeClr val="bg2">
                    <a:lumMod val="10000"/>
                  </a:schemeClr>
                </a:solidFill>
              </a:rPr>
              <a:t>High-density signal routing </a:t>
            </a:r>
            <a:r>
              <a:rPr lang="en-GB" dirty="0">
                <a:solidFill>
                  <a:schemeClr val="bg2">
                    <a:lumMod val="10000"/>
                  </a:schemeClr>
                </a:solidFill>
              </a:rPr>
              <a:t>to emulate close packing arrangement of arrays.</a:t>
            </a:r>
          </a:p>
          <a:p>
            <a:pPr algn="l"/>
            <a:endParaRPr lang="en-GB" dirty="0">
              <a:solidFill>
                <a:schemeClr val="bg2">
                  <a:lumMod val="10000"/>
                </a:schemeClr>
              </a:solidFill>
            </a:endParaRPr>
          </a:p>
          <a:p>
            <a:r>
              <a:rPr lang="en-GB" dirty="0">
                <a:solidFill>
                  <a:schemeClr val="bg2">
                    <a:lumMod val="10000"/>
                  </a:schemeClr>
                </a:solidFill>
              </a:rPr>
              <a:t>GND plane as middle layer to isolate bias and signal. </a:t>
            </a:r>
          </a:p>
          <a:p>
            <a:pPr algn="l"/>
            <a:endParaRPr lang="en-GB" dirty="0">
              <a:solidFill>
                <a:schemeClr val="bg2">
                  <a:lumMod val="10000"/>
                </a:schemeClr>
              </a:solidFill>
            </a:endParaRPr>
          </a:p>
          <a:p>
            <a:pPr algn="l"/>
            <a:r>
              <a:rPr lang="en-GB" dirty="0">
                <a:solidFill>
                  <a:schemeClr val="bg2">
                    <a:lumMod val="10000"/>
                  </a:schemeClr>
                </a:solidFill>
              </a:rPr>
              <a:t>Precaution for assembly.</a:t>
            </a:r>
          </a:p>
          <a:p>
            <a:pPr marL="285750" indent="-285750" algn="l">
              <a:buFont typeface="Wingdings" pitchFamily="2" charset="2"/>
              <a:buChar char="Ø"/>
            </a:pPr>
            <a:r>
              <a:rPr lang="en-GB" b="1" dirty="0">
                <a:solidFill>
                  <a:schemeClr val="bg2">
                    <a:lumMod val="10000"/>
                  </a:schemeClr>
                </a:solidFill>
              </a:rPr>
              <a:t>Copper balance </a:t>
            </a:r>
            <a:r>
              <a:rPr lang="en-GB" dirty="0">
                <a:solidFill>
                  <a:schemeClr val="bg2">
                    <a:lumMod val="10000"/>
                  </a:schemeClr>
                </a:solidFill>
              </a:rPr>
              <a:t>to minimise warping. </a:t>
            </a:r>
          </a:p>
          <a:p>
            <a:pPr marL="285750" indent="-285750" algn="l">
              <a:buFont typeface="Wingdings" pitchFamily="2" charset="2"/>
              <a:buChar char="Ø"/>
            </a:pPr>
            <a:r>
              <a:rPr lang="en-GB" b="1" dirty="0">
                <a:solidFill>
                  <a:schemeClr val="bg2">
                    <a:lumMod val="10000"/>
                  </a:schemeClr>
                </a:solidFill>
              </a:rPr>
              <a:t>Components</a:t>
            </a:r>
            <a:r>
              <a:rPr lang="en-GB" dirty="0">
                <a:solidFill>
                  <a:schemeClr val="bg2">
                    <a:lumMod val="10000"/>
                  </a:schemeClr>
                </a:solidFill>
              </a:rPr>
              <a:t> on one side only.</a:t>
            </a:r>
          </a:p>
          <a:p>
            <a:pPr algn="l"/>
            <a:endParaRPr lang="en-GB" dirty="0">
              <a:solidFill>
                <a:schemeClr val="bg2">
                  <a:lumMod val="10000"/>
                </a:schemeClr>
              </a:solidFill>
            </a:endParaRPr>
          </a:p>
          <a:p>
            <a:pPr algn="l"/>
            <a:r>
              <a:rPr lang="en-GB" dirty="0">
                <a:solidFill>
                  <a:schemeClr val="bg2">
                    <a:lumMod val="10000"/>
                  </a:schemeClr>
                </a:solidFill>
              </a:rPr>
              <a:t>Stack-up optimisation:</a:t>
            </a:r>
          </a:p>
          <a:p>
            <a:pPr marL="285750" indent="-285750" algn="l">
              <a:buFont typeface="Wingdings" pitchFamily="2" charset="2"/>
              <a:buChar char="Ø"/>
            </a:pPr>
            <a:r>
              <a:rPr lang="en-GB" dirty="0">
                <a:solidFill>
                  <a:schemeClr val="bg2">
                    <a:lumMod val="10000"/>
                  </a:schemeClr>
                </a:solidFill>
              </a:rPr>
              <a:t>Flexibility and SiPM cooling required low dielectric thickness. </a:t>
            </a:r>
          </a:p>
          <a:p>
            <a:pPr marL="285750" indent="-285750" algn="l">
              <a:buFont typeface="Wingdings" pitchFamily="2" charset="2"/>
              <a:buChar char="Ø"/>
            </a:pPr>
            <a:r>
              <a:rPr lang="en-GB" dirty="0">
                <a:solidFill>
                  <a:schemeClr val="bg2">
                    <a:lumMod val="10000"/>
                  </a:schemeClr>
                </a:solidFill>
              </a:rPr>
              <a:t>Signal traces impedance ~50Ω. </a:t>
            </a:r>
          </a:p>
        </p:txBody>
      </p:sp>
      <p:pic>
        <p:nvPicPr>
          <p:cNvPr id="10" name="Picture 9">
            <a:extLst>
              <a:ext uri="{FF2B5EF4-FFF2-40B4-BE49-F238E27FC236}">
                <a16:creationId xmlns:a16="http://schemas.microsoft.com/office/drawing/2014/main" id="{DEBB167B-39EB-D406-707C-BC2DDA210403}"/>
              </a:ext>
            </a:extLst>
          </p:cNvPr>
          <p:cNvPicPr>
            <a:picLocks noChangeAspect="1"/>
          </p:cNvPicPr>
          <p:nvPr/>
        </p:nvPicPr>
        <p:blipFill>
          <a:blip r:embed="rId2"/>
          <a:srcRect t="10226" r="21569"/>
          <a:stretch>
            <a:fillRect/>
          </a:stretch>
        </p:blipFill>
        <p:spPr>
          <a:xfrm>
            <a:off x="4805068" y="1113109"/>
            <a:ext cx="7193837" cy="4631782"/>
          </a:xfrm>
          <a:prstGeom prst="rect">
            <a:avLst/>
          </a:prstGeom>
        </p:spPr>
      </p:pic>
      <p:sp>
        <p:nvSpPr>
          <p:cNvPr id="11" name="TextBox 10">
            <a:extLst>
              <a:ext uri="{FF2B5EF4-FFF2-40B4-BE49-F238E27FC236}">
                <a16:creationId xmlns:a16="http://schemas.microsoft.com/office/drawing/2014/main" id="{EB6D4318-3BAB-1DAA-07CF-9A022A4A6B47}"/>
              </a:ext>
            </a:extLst>
          </p:cNvPr>
          <p:cNvSpPr txBox="1"/>
          <p:nvPr/>
        </p:nvSpPr>
        <p:spPr>
          <a:xfrm>
            <a:off x="8760542" y="844919"/>
            <a:ext cx="2859950" cy="276999"/>
          </a:xfrm>
          <a:prstGeom prst="rect">
            <a:avLst/>
          </a:prstGeom>
          <a:noFill/>
        </p:spPr>
        <p:txBody>
          <a:bodyPr wrap="none" lIns="0" tIns="0" rIns="0" bIns="0" rtlCol="0">
            <a:spAutoFit/>
          </a:bodyPr>
          <a:lstStyle/>
          <a:p>
            <a:pPr algn="l"/>
            <a:r>
              <a:rPr lang="en-GB" dirty="0">
                <a:solidFill>
                  <a:srgbClr val="C00000"/>
                </a:solidFill>
              </a:rPr>
              <a:t>TOP LAYER – signal mainly</a:t>
            </a:r>
          </a:p>
        </p:txBody>
      </p:sp>
      <p:sp>
        <p:nvSpPr>
          <p:cNvPr id="12" name="TextBox 11">
            <a:extLst>
              <a:ext uri="{FF2B5EF4-FFF2-40B4-BE49-F238E27FC236}">
                <a16:creationId xmlns:a16="http://schemas.microsoft.com/office/drawing/2014/main" id="{5D1E2EBA-52E2-0A9D-B9D3-AF7FD4A8E320}"/>
              </a:ext>
            </a:extLst>
          </p:cNvPr>
          <p:cNvSpPr txBox="1"/>
          <p:nvPr/>
        </p:nvSpPr>
        <p:spPr>
          <a:xfrm>
            <a:off x="8559686" y="5744891"/>
            <a:ext cx="3261662" cy="276999"/>
          </a:xfrm>
          <a:prstGeom prst="rect">
            <a:avLst/>
          </a:prstGeom>
          <a:noFill/>
        </p:spPr>
        <p:txBody>
          <a:bodyPr wrap="none" lIns="0" tIns="0" rIns="0" bIns="0" rtlCol="0">
            <a:spAutoFit/>
          </a:bodyPr>
          <a:lstStyle/>
          <a:p>
            <a:pPr algn="l"/>
            <a:r>
              <a:rPr lang="en-GB" dirty="0"/>
              <a:t>BOTTOM LAYER – bias mainly </a:t>
            </a:r>
          </a:p>
        </p:txBody>
      </p:sp>
    </p:spTree>
    <p:extLst>
      <p:ext uri="{BB962C8B-B14F-4D97-AF65-F5344CB8AC3E}">
        <p14:creationId xmlns:p14="http://schemas.microsoft.com/office/powerpoint/2010/main" val="25671517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F8104-DFCB-341B-630A-1B22457B01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C669CF-3F74-0805-A4CE-45758A430B61}"/>
              </a:ext>
            </a:extLst>
          </p:cNvPr>
          <p:cNvSpPr>
            <a:spLocks noGrp="1"/>
          </p:cNvSpPr>
          <p:nvPr>
            <p:ph type="title"/>
          </p:nvPr>
        </p:nvSpPr>
        <p:spPr>
          <a:xfrm>
            <a:off x="407988" y="373593"/>
            <a:ext cx="11376025" cy="368420"/>
          </a:xfrm>
        </p:spPr>
        <p:txBody>
          <a:bodyPr/>
          <a:lstStyle/>
          <a:p>
            <a:r>
              <a:rPr lang="en-GB" sz="2200" dirty="0"/>
              <a:t>A cryostat demonstrator for SiPM studies at cryogenic temperatures </a:t>
            </a:r>
          </a:p>
        </p:txBody>
      </p:sp>
      <p:sp>
        <p:nvSpPr>
          <p:cNvPr id="4" name="Date Placeholder 3">
            <a:extLst>
              <a:ext uri="{FF2B5EF4-FFF2-40B4-BE49-F238E27FC236}">
                <a16:creationId xmlns:a16="http://schemas.microsoft.com/office/drawing/2014/main" id="{4E0AEAA0-DC7D-28BE-53C4-105A9727A9FA}"/>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6559BEB0-1847-E8C8-4DF9-3BC0440C794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721818E7-5BD8-3302-E361-344F4FE234FD}"/>
              </a:ext>
            </a:extLst>
          </p:cNvPr>
          <p:cNvSpPr>
            <a:spLocks noGrp="1"/>
          </p:cNvSpPr>
          <p:nvPr>
            <p:ph type="sldNum" sz="quarter" idx="12"/>
          </p:nvPr>
        </p:nvSpPr>
        <p:spPr/>
        <p:txBody>
          <a:bodyPr/>
          <a:lstStyle/>
          <a:p>
            <a:fld id="{0BB7CFEA-6E47-8947-A33A-0E536019D0FF}" type="slidenum">
              <a:rPr lang="en-GB" smtClean="0"/>
              <a:t>37</a:t>
            </a:fld>
            <a:endParaRPr lang="en-GB"/>
          </a:p>
        </p:txBody>
      </p:sp>
      <p:sp>
        <p:nvSpPr>
          <p:cNvPr id="11" name="TextBox 10">
            <a:extLst>
              <a:ext uri="{FF2B5EF4-FFF2-40B4-BE49-F238E27FC236}">
                <a16:creationId xmlns:a16="http://schemas.microsoft.com/office/drawing/2014/main" id="{BC7EDC2C-AA5C-BFE7-B071-4C24920C3E12}"/>
              </a:ext>
            </a:extLst>
          </p:cNvPr>
          <p:cNvSpPr txBox="1"/>
          <p:nvPr/>
        </p:nvSpPr>
        <p:spPr>
          <a:xfrm>
            <a:off x="1411396" y="742013"/>
            <a:ext cx="9058377" cy="1615827"/>
          </a:xfrm>
          <a:prstGeom prst="rect">
            <a:avLst/>
          </a:prstGeom>
          <a:noFill/>
        </p:spPr>
        <p:txBody>
          <a:bodyPr wrap="square">
            <a:spAutoFit/>
          </a:bodyPr>
          <a:lstStyle/>
          <a:p>
            <a:pPr>
              <a:lnSpc>
                <a:spcPct val="150000"/>
              </a:lnSpc>
            </a:pPr>
            <a:r>
              <a:rPr lang="en-GB" b="1" dirty="0">
                <a:solidFill>
                  <a:schemeClr val="bg2">
                    <a:lumMod val="10000"/>
                  </a:schemeClr>
                </a:solidFill>
              </a:rPr>
              <a:t>Flexible test bench </a:t>
            </a:r>
            <a:r>
              <a:rPr lang="en-GB" dirty="0">
                <a:solidFill>
                  <a:schemeClr val="bg2">
                    <a:lumMod val="10000"/>
                  </a:schemeClr>
                </a:solidFill>
              </a:rPr>
              <a:t>for</a:t>
            </a:r>
            <a:r>
              <a:rPr lang="en-GB" b="1" dirty="0">
                <a:solidFill>
                  <a:schemeClr val="bg2">
                    <a:lumMod val="10000"/>
                  </a:schemeClr>
                </a:solidFill>
              </a:rPr>
              <a:t> </a:t>
            </a:r>
            <a:r>
              <a:rPr lang="en-GB" dirty="0">
                <a:solidFill>
                  <a:schemeClr val="bg2">
                    <a:lumMod val="10000"/>
                  </a:schemeClr>
                </a:solidFill>
              </a:rPr>
              <a:t>studies on SiPMs and cooling integration. </a:t>
            </a:r>
          </a:p>
          <a:p>
            <a:r>
              <a:rPr lang="en-GB" b="1" dirty="0">
                <a:solidFill>
                  <a:schemeClr val="bg2">
                    <a:lumMod val="10000"/>
                  </a:schemeClr>
                </a:solidFill>
              </a:rPr>
              <a:t>Flex-PCB integrated in the cryostat demonstrator.</a:t>
            </a:r>
            <a:endParaRPr lang="en-GB" dirty="0">
              <a:solidFill>
                <a:schemeClr val="bg2">
                  <a:lumMod val="10000"/>
                </a:schemeClr>
              </a:solidFill>
            </a:endParaRPr>
          </a:p>
          <a:p>
            <a:pPr marL="285750" indent="-285750">
              <a:buFont typeface="Wingdings" pitchFamily="2" charset="2"/>
              <a:buChar char="Ø"/>
            </a:pPr>
            <a:r>
              <a:rPr lang="en-GB" b="1" dirty="0">
                <a:solidFill>
                  <a:schemeClr val="bg2">
                    <a:lumMod val="10000"/>
                  </a:schemeClr>
                </a:solidFill>
              </a:rPr>
              <a:t>Mounting holes for clamping </a:t>
            </a:r>
            <a:r>
              <a:rPr lang="en-GB" dirty="0">
                <a:solidFill>
                  <a:schemeClr val="bg2">
                    <a:lumMod val="10000"/>
                  </a:schemeClr>
                </a:solidFill>
              </a:rPr>
              <a:t>to the cold-block.</a:t>
            </a:r>
          </a:p>
          <a:p>
            <a:pPr marL="285750" indent="-285750">
              <a:buFont typeface="Wingdings" pitchFamily="2" charset="2"/>
              <a:buChar char="Ø"/>
            </a:pPr>
            <a:r>
              <a:rPr lang="en-GB" dirty="0">
                <a:solidFill>
                  <a:schemeClr val="bg2">
                    <a:lumMod val="10000"/>
                  </a:schemeClr>
                </a:solidFill>
              </a:rPr>
              <a:t>Flexibility for limited space inside enclosure. </a:t>
            </a:r>
          </a:p>
          <a:p>
            <a:pPr marL="285750" indent="-285750">
              <a:buFont typeface="Wingdings" pitchFamily="2" charset="2"/>
              <a:buChar char="Ø"/>
            </a:pPr>
            <a:r>
              <a:rPr lang="en-GB" dirty="0">
                <a:solidFill>
                  <a:schemeClr val="bg2">
                    <a:lumMod val="10000"/>
                  </a:schemeClr>
                </a:solidFill>
              </a:rPr>
              <a:t>Low thickness for better thermal exchange between SiPMs and cold clock. </a:t>
            </a:r>
          </a:p>
        </p:txBody>
      </p:sp>
      <p:grpSp>
        <p:nvGrpSpPr>
          <p:cNvPr id="7" name="Group 6">
            <a:extLst>
              <a:ext uri="{FF2B5EF4-FFF2-40B4-BE49-F238E27FC236}">
                <a16:creationId xmlns:a16="http://schemas.microsoft.com/office/drawing/2014/main" id="{09BFE67A-8FC4-EA6A-C36D-010384054941}"/>
              </a:ext>
            </a:extLst>
          </p:cNvPr>
          <p:cNvGrpSpPr/>
          <p:nvPr/>
        </p:nvGrpSpPr>
        <p:grpSpPr>
          <a:xfrm>
            <a:off x="3060224" y="2726260"/>
            <a:ext cx="6454866" cy="3290163"/>
            <a:chOff x="278410" y="2869461"/>
            <a:chExt cx="5852393" cy="2987106"/>
          </a:xfrm>
        </p:grpSpPr>
        <p:pic>
          <p:nvPicPr>
            <p:cNvPr id="3" name="Picture 2">
              <a:extLst>
                <a:ext uri="{FF2B5EF4-FFF2-40B4-BE49-F238E27FC236}">
                  <a16:creationId xmlns:a16="http://schemas.microsoft.com/office/drawing/2014/main" id="{4347F457-2CEA-B202-99A1-6858E998B037}"/>
                </a:ext>
              </a:extLst>
            </p:cNvPr>
            <p:cNvPicPr>
              <a:picLocks noChangeAspect="1"/>
            </p:cNvPicPr>
            <p:nvPr/>
          </p:nvPicPr>
          <p:blipFill>
            <a:blip r:embed="rId2"/>
            <a:srcRect l="18081" t="8500" r="16116" b="65167"/>
            <a:stretch>
              <a:fillRect/>
            </a:stretch>
          </p:blipFill>
          <p:spPr>
            <a:xfrm>
              <a:off x="278410" y="2869461"/>
              <a:ext cx="4676876" cy="2648552"/>
            </a:xfrm>
            <a:prstGeom prst="rect">
              <a:avLst/>
            </a:prstGeom>
          </p:spPr>
        </p:pic>
        <p:cxnSp>
          <p:nvCxnSpPr>
            <p:cNvPr id="13" name="Straight Arrow Connector 12">
              <a:extLst>
                <a:ext uri="{FF2B5EF4-FFF2-40B4-BE49-F238E27FC236}">
                  <a16:creationId xmlns:a16="http://schemas.microsoft.com/office/drawing/2014/main" id="{431B04DF-4E8A-EA43-1E96-E3FAB5FFE455}"/>
                </a:ext>
              </a:extLst>
            </p:cNvPr>
            <p:cNvCxnSpPr/>
            <p:nvPr/>
          </p:nvCxnSpPr>
          <p:spPr>
            <a:xfrm>
              <a:off x="2521301" y="3074792"/>
              <a:ext cx="430823" cy="46599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1D51991-7C63-CE9D-0AE9-BC7BC918164C}"/>
                </a:ext>
              </a:extLst>
            </p:cNvPr>
            <p:cNvCxnSpPr>
              <a:cxnSpLocks/>
            </p:cNvCxnSpPr>
            <p:nvPr/>
          </p:nvCxnSpPr>
          <p:spPr>
            <a:xfrm flipV="1">
              <a:off x="4279612" y="3131252"/>
              <a:ext cx="427892" cy="39858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C13CF8-BE17-A17A-AEDD-28F3E06D2A62}"/>
                </a:ext>
              </a:extLst>
            </p:cNvPr>
            <p:cNvSpPr txBox="1"/>
            <p:nvPr/>
          </p:nvSpPr>
          <p:spPr>
            <a:xfrm>
              <a:off x="4674760" y="2946587"/>
              <a:ext cx="280526" cy="184666"/>
            </a:xfrm>
            <a:prstGeom prst="rect">
              <a:avLst/>
            </a:prstGeom>
            <a:noFill/>
          </p:spPr>
          <p:txBody>
            <a:bodyPr wrap="none" lIns="0" tIns="0" rIns="0" bIns="0" rtlCol="0">
              <a:spAutoFit/>
            </a:bodyPr>
            <a:lstStyle/>
            <a:p>
              <a:pPr algn="l"/>
              <a:r>
                <a:rPr lang="en-GB" sz="1200" dirty="0"/>
                <a:t>LN2</a:t>
              </a:r>
            </a:p>
          </p:txBody>
        </p:sp>
        <p:cxnSp>
          <p:nvCxnSpPr>
            <p:cNvPr id="17" name="Straight Arrow Connector 16">
              <a:extLst>
                <a:ext uri="{FF2B5EF4-FFF2-40B4-BE49-F238E27FC236}">
                  <a16:creationId xmlns:a16="http://schemas.microsoft.com/office/drawing/2014/main" id="{B94F1EB3-671D-EEC4-830C-35284DC9DBC3}"/>
                </a:ext>
              </a:extLst>
            </p:cNvPr>
            <p:cNvCxnSpPr>
              <a:cxnSpLocks/>
            </p:cNvCxnSpPr>
            <p:nvPr/>
          </p:nvCxnSpPr>
          <p:spPr>
            <a:xfrm flipH="1" flipV="1">
              <a:off x="4147516" y="4041932"/>
              <a:ext cx="1059322" cy="967439"/>
            </a:xfrm>
            <a:prstGeom prst="straightConnector1">
              <a:avLst/>
            </a:prstGeom>
            <a:ln w="19050">
              <a:solidFill>
                <a:srgbClr val="00CA6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079E8A4-5B6E-D698-692C-A945CBF7200B}"/>
                </a:ext>
              </a:extLst>
            </p:cNvPr>
            <p:cNvSpPr txBox="1"/>
            <p:nvPr/>
          </p:nvSpPr>
          <p:spPr>
            <a:xfrm>
              <a:off x="4955286" y="5009371"/>
              <a:ext cx="1175517" cy="338554"/>
            </a:xfrm>
            <a:prstGeom prst="rect">
              <a:avLst/>
            </a:prstGeom>
            <a:noFill/>
          </p:spPr>
          <p:txBody>
            <a:bodyPr wrap="square">
              <a:spAutoFit/>
            </a:bodyPr>
            <a:lstStyle/>
            <a:p>
              <a:r>
                <a:rPr lang="en-GB" sz="1600" dirty="0">
                  <a:solidFill>
                    <a:srgbClr val="00B050"/>
                  </a:solidFill>
                </a:rPr>
                <a:t>Flex-PCB</a:t>
              </a:r>
              <a:endParaRPr lang="en-GB" sz="1600" dirty="0">
                <a:solidFill>
                  <a:schemeClr val="bg2">
                    <a:lumMod val="10000"/>
                  </a:schemeClr>
                </a:solidFill>
              </a:endParaRPr>
            </a:p>
          </p:txBody>
        </p:sp>
        <p:cxnSp>
          <p:nvCxnSpPr>
            <p:cNvPr id="9" name="Straight Arrow Connector 8">
              <a:extLst>
                <a:ext uri="{FF2B5EF4-FFF2-40B4-BE49-F238E27FC236}">
                  <a16:creationId xmlns:a16="http://schemas.microsoft.com/office/drawing/2014/main" id="{43ECA311-4BA3-0A46-B5DC-F0FEDB3A59C0}"/>
                </a:ext>
              </a:extLst>
            </p:cNvPr>
            <p:cNvCxnSpPr>
              <a:cxnSpLocks/>
              <a:stCxn id="12" idx="0"/>
            </p:cNvCxnSpPr>
            <p:nvPr/>
          </p:nvCxnSpPr>
          <p:spPr>
            <a:xfrm flipV="1">
              <a:off x="3046299" y="4408107"/>
              <a:ext cx="317229" cy="1109906"/>
            </a:xfrm>
            <a:prstGeom prst="straightConnector1">
              <a:avLst/>
            </a:prstGeom>
            <a:ln w="190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1F73B0D-080B-A212-322F-954A8F7A3CC5}"/>
                </a:ext>
              </a:extLst>
            </p:cNvPr>
            <p:cNvSpPr txBox="1"/>
            <p:nvPr/>
          </p:nvSpPr>
          <p:spPr>
            <a:xfrm>
              <a:off x="2478657" y="5518013"/>
              <a:ext cx="1135284" cy="338554"/>
            </a:xfrm>
            <a:prstGeom prst="rect">
              <a:avLst/>
            </a:prstGeom>
            <a:noFill/>
          </p:spPr>
          <p:txBody>
            <a:bodyPr wrap="square">
              <a:spAutoFit/>
            </a:bodyPr>
            <a:lstStyle/>
            <a:p>
              <a:r>
                <a:rPr lang="en-GB" sz="1600" dirty="0">
                  <a:solidFill>
                    <a:schemeClr val="accent3">
                      <a:lumMod val="75000"/>
                    </a:schemeClr>
                  </a:solidFill>
                </a:rPr>
                <a:t>Cold block</a:t>
              </a:r>
            </a:p>
          </p:txBody>
        </p:sp>
        <p:sp>
          <p:nvSpPr>
            <p:cNvPr id="8" name="Oval 7">
              <a:extLst>
                <a:ext uri="{FF2B5EF4-FFF2-40B4-BE49-F238E27FC236}">
                  <a16:creationId xmlns:a16="http://schemas.microsoft.com/office/drawing/2014/main" id="{99153DB7-698E-5B77-CAAC-4998941F7D2C}"/>
                </a:ext>
              </a:extLst>
            </p:cNvPr>
            <p:cNvSpPr/>
            <p:nvPr/>
          </p:nvSpPr>
          <p:spPr>
            <a:xfrm>
              <a:off x="4859740" y="4853219"/>
              <a:ext cx="1059322" cy="5763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7133233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302F3-96CA-FD15-0131-B6EB0965E6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1A2515-468E-B939-4244-2DC4587FAC23}"/>
              </a:ext>
            </a:extLst>
          </p:cNvPr>
          <p:cNvSpPr>
            <a:spLocks noGrp="1"/>
          </p:cNvSpPr>
          <p:nvPr>
            <p:ph type="title"/>
          </p:nvPr>
        </p:nvSpPr>
        <p:spPr>
          <a:xfrm>
            <a:off x="407988" y="373593"/>
            <a:ext cx="11376025" cy="368420"/>
          </a:xfrm>
        </p:spPr>
        <p:txBody>
          <a:bodyPr/>
          <a:lstStyle/>
          <a:p>
            <a:r>
              <a:rPr lang="en-GB" sz="2200" dirty="0"/>
              <a:t>Flex-PCB signal integrity test</a:t>
            </a:r>
          </a:p>
        </p:txBody>
      </p:sp>
      <p:sp>
        <p:nvSpPr>
          <p:cNvPr id="4" name="Date Placeholder 3">
            <a:extLst>
              <a:ext uri="{FF2B5EF4-FFF2-40B4-BE49-F238E27FC236}">
                <a16:creationId xmlns:a16="http://schemas.microsoft.com/office/drawing/2014/main" id="{922A78D1-CC34-BF43-8A54-80EB7177EADF}"/>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2479687F-561B-5154-5B77-0F566F7D5074}"/>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7889BF91-96EA-CD62-5520-50B04E131A50}"/>
              </a:ext>
            </a:extLst>
          </p:cNvPr>
          <p:cNvSpPr>
            <a:spLocks noGrp="1"/>
          </p:cNvSpPr>
          <p:nvPr>
            <p:ph type="sldNum" sz="quarter" idx="12"/>
          </p:nvPr>
        </p:nvSpPr>
        <p:spPr/>
        <p:txBody>
          <a:bodyPr/>
          <a:lstStyle/>
          <a:p>
            <a:fld id="{0BB7CFEA-6E47-8947-A33A-0E536019D0FF}" type="slidenum">
              <a:rPr lang="en-GB" smtClean="0"/>
              <a:t>38</a:t>
            </a:fld>
            <a:endParaRPr lang="en-GB"/>
          </a:p>
        </p:txBody>
      </p:sp>
      <p:pic>
        <p:nvPicPr>
          <p:cNvPr id="8" name="Picture 7">
            <a:extLst>
              <a:ext uri="{FF2B5EF4-FFF2-40B4-BE49-F238E27FC236}">
                <a16:creationId xmlns:a16="http://schemas.microsoft.com/office/drawing/2014/main" id="{EC23AE35-A3BB-52BE-3FB3-CEF317C697AE}"/>
              </a:ext>
            </a:extLst>
          </p:cNvPr>
          <p:cNvPicPr>
            <a:picLocks noChangeAspect="1"/>
          </p:cNvPicPr>
          <p:nvPr/>
        </p:nvPicPr>
        <p:blipFill>
          <a:blip r:embed="rId2"/>
          <a:stretch>
            <a:fillRect/>
          </a:stretch>
        </p:blipFill>
        <p:spPr>
          <a:xfrm>
            <a:off x="8424401" y="3242127"/>
            <a:ext cx="3767599" cy="2710027"/>
          </a:xfrm>
          <a:prstGeom prst="rect">
            <a:avLst/>
          </a:prstGeom>
        </p:spPr>
      </p:pic>
      <p:pic>
        <p:nvPicPr>
          <p:cNvPr id="9" name="Picture 8">
            <a:extLst>
              <a:ext uri="{FF2B5EF4-FFF2-40B4-BE49-F238E27FC236}">
                <a16:creationId xmlns:a16="http://schemas.microsoft.com/office/drawing/2014/main" id="{C4FFFE47-C7BB-6B96-832C-31BB2123F253}"/>
              </a:ext>
            </a:extLst>
          </p:cNvPr>
          <p:cNvPicPr>
            <a:picLocks noChangeAspect="1"/>
          </p:cNvPicPr>
          <p:nvPr/>
        </p:nvPicPr>
        <p:blipFill>
          <a:blip r:embed="rId3"/>
          <a:stretch>
            <a:fillRect/>
          </a:stretch>
        </p:blipFill>
        <p:spPr>
          <a:xfrm>
            <a:off x="5233647" y="3611039"/>
            <a:ext cx="3091293" cy="2223561"/>
          </a:xfrm>
          <a:prstGeom prst="rect">
            <a:avLst/>
          </a:prstGeom>
        </p:spPr>
      </p:pic>
      <p:sp>
        <p:nvSpPr>
          <p:cNvPr id="10" name="TextBox 9">
            <a:extLst>
              <a:ext uri="{FF2B5EF4-FFF2-40B4-BE49-F238E27FC236}">
                <a16:creationId xmlns:a16="http://schemas.microsoft.com/office/drawing/2014/main" id="{80A110C0-03C2-93D8-58C2-C8E5113E9D5C}"/>
              </a:ext>
            </a:extLst>
          </p:cNvPr>
          <p:cNvSpPr txBox="1"/>
          <p:nvPr/>
        </p:nvSpPr>
        <p:spPr>
          <a:xfrm>
            <a:off x="237090" y="3568657"/>
            <a:ext cx="4682094" cy="2308324"/>
          </a:xfrm>
          <a:prstGeom prst="rect">
            <a:avLst/>
          </a:prstGeom>
          <a:noFill/>
          <a:ln w="6350">
            <a:noFill/>
          </a:ln>
        </p:spPr>
        <p:txBody>
          <a:bodyPr wrap="square" rtlCol="0">
            <a:spAutoFit/>
          </a:bodyPr>
          <a:lstStyle/>
          <a:p>
            <a:r>
              <a:rPr lang="en-GB" sz="1600" dirty="0">
                <a:solidFill>
                  <a:srgbClr val="000000"/>
                </a:solidFill>
                <a:latin typeface="Arial" panose="020B0604020202020204" pitchFamily="34" charset="0"/>
                <a:cs typeface="Arial" panose="020B0604020202020204" pitchFamily="34" charset="0"/>
              </a:rPr>
              <a:t>Same voltage step injected into the 2 flex-PCB test-pulse circuits to emulate single-photon pulse:</a:t>
            </a:r>
          </a:p>
          <a:p>
            <a:pPr marL="285750" indent="-285750">
              <a:buFont typeface="Wingdings" pitchFamily="2" charset="2"/>
              <a:buChar char="Ø"/>
            </a:pPr>
            <a:r>
              <a:rPr lang="en-GB" sz="1600" dirty="0">
                <a:solidFill>
                  <a:srgbClr val="000000"/>
                </a:solidFill>
                <a:latin typeface="Arial" panose="020B0604020202020204" pitchFamily="34" charset="0"/>
                <a:cs typeface="Arial" panose="020B0604020202020204" pitchFamily="34" charset="0"/>
              </a:rPr>
              <a:t>Rise time &lt;ns, 1 Me, amplitude o(10 mV).</a:t>
            </a:r>
          </a:p>
          <a:p>
            <a:pPr marL="285750" indent="-285750">
              <a:buFont typeface="Wingdings" pitchFamily="2" charset="2"/>
              <a:buChar char="Ø"/>
            </a:pPr>
            <a:endParaRPr lang="en-GB" sz="1600" dirty="0">
              <a:solidFill>
                <a:srgbClr val="000000"/>
              </a:solidFill>
              <a:latin typeface="Arial" panose="020B0604020202020204" pitchFamily="34" charset="0"/>
              <a:cs typeface="Arial" panose="020B0604020202020204" pitchFamily="34" charset="0"/>
            </a:endParaRPr>
          </a:p>
          <a:p>
            <a:r>
              <a:rPr lang="en-GB" sz="1600" dirty="0">
                <a:solidFill>
                  <a:srgbClr val="000000"/>
                </a:solidFill>
                <a:latin typeface="Arial" panose="020B0604020202020204" pitchFamily="34" charset="0"/>
                <a:cs typeface="Arial" panose="020B0604020202020204" pitchFamily="34" charset="0"/>
              </a:rPr>
              <a:t>Recorded waveforms with oscilloscope and circuit simulation with </a:t>
            </a:r>
            <a:r>
              <a:rPr lang="en-GB" sz="1600" dirty="0" err="1">
                <a:solidFill>
                  <a:srgbClr val="000000"/>
                </a:solidFill>
                <a:latin typeface="Arial" panose="020B0604020202020204" pitchFamily="34" charset="0"/>
                <a:cs typeface="Arial" panose="020B0604020202020204" pitchFamily="34" charset="0"/>
              </a:rPr>
              <a:t>LTSpice</a:t>
            </a:r>
            <a:r>
              <a:rPr lang="en-GB" sz="1600" dirty="0">
                <a:solidFill>
                  <a:srgbClr val="000000"/>
                </a:solidFill>
                <a:latin typeface="Arial" panose="020B0604020202020204" pitchFamily="34" charset="0"/>
                <a:cs typeface="Arial" panose="020B0604020202020204" pitchFamily="34" charset="0"/>
              </a:rPr>
              <a:t>.</a:t>
            </a:r>
          </a:p>
          <a:p>
            <a:endParaRPr lang="en-GB" sz="1600" dirty="0">
              <a:solidFill>
                <a:srgbClr val="000000"/>
              </a:solidFill>
              <a:latin typeface="Arial" panose="020B0604020202020204" pitchFamily="34" charset="0"/>
              <a:cs typeface="Arial" panose="020B0604020202020204" pitchFamily="34" charset="0"/>
            </a:endParaRPr>
          </a:p>
          <a:p>
            <a:r>
              <a:rPr lang="en-GB" sz="1600" dirty="0">
                <a:solidFill>
                  <a:srgbClr val="000000"/>
                </a:solidFill>
                <a:latin typeface="Arial" panose="020B0604020202020204" pitchFamily="34" charset="0"/>
                <a:cs typeface="Arial" panose="020B0604020202020204" pitchFamily="34" charset="0"/>
              </a:rPr>
              <a:t>No difference between the two circuits in rise time and jitter.</a:t>
            </a:r>
          </a:p>
        </p:txBody>
      </p:sp>
      <p:pic>
        <p:nvPicPr>
          <p:cNvPr id="12" name="Picture 11">
            <a:extLst>
              <a:ext uri="{FF2B5EF4-FFF2-40B4-BE49-F238E27FC236}">
                <a16:creationId xmlns:a16="http://schemas.microsoft.com/office/drawing/2014/main" id="{48E26903-D231-FB21-E763-FB7F5F2629BE}"/>
              </a:ext>
            </a:extLst>
          </p:cNvPr>
          <p:cNvPicPr>
            <a:picLocks noChangeAspect="1"/>
          </p:cNvPicPr>
          <p:nvPr/>
        </p:nvPicPr>
        <p:blipFill>
          <a:blip r:embed="rId4"/>
          <a:srcRect l="5249" t="8545" r="7424" b="61996"/>
          <a:stretch>
            <a:fillRect/>
          </a:stretch>
        </p:blipFill>
        <p:spPr>
          <a:xfrm>
            <a:off x="1311193" y="859681"/>
            <a:ext cx="9569613" cy="1815881"/>
          </a:xfrm>
          <a:prstGeom prst="rect">
            <a:avLst/>
          </a:prstGeom>
        </p:spPr>
      </p:pic>
    </p:spTree>
    <p:extLst>
      <p:ext uri="{BB962C8B-B14F-4D97-AF65-F5344CB8AC3E}">
        <p14:creationId xmlns:p14="http://schemas.microsoft.com/office/powerpoint/2010/main" val="7529872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E7DDB-F911-C944-228E-E909152F04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3E014F-6D13-521E-3B42-645FB9D25D96}"/>
              </a:ext>
            </a:extLst>
          </p:cNvPr>
          <p:cNvSpPr>
            <a:spLocks noGrp="1"/>
          </p:cNvSpPr>
          <p:nvPr>
            <p:ph type="title"/>
          </p:nvPr>
        </p:nvSpPr>
        <p:spPr>
          <a:xfrm>
            <a:off x="407988" y="373593"/>
            <a:ext cx="11376025" cy="368420"/>
          </a:xfrm>
        </p:spPr>
        <p:txBody>
          <a:bodyPr/>
          <a:lstStyle/>
          <a:p>
            <a:r>
              <a:rPr lang="en-GB" sz="2200" dirty="0"/>
              <a:t>SiPM array single-photon characterisation</a:t>
            </a:r>
          </a:p>
        </p:txBody>
      </p:sp>
      <p:sp>
        <p:nvSpPr>
          <p:cNvPr id="4" name="Date Placeholder 3">
            <a:extLst>
              <a:ext uri="{FF2B5EF4-FFF2-40B4-BE49-F238E27FC236}">
                <a16:creationId xmlns:a16="http://schemas.microsoft.com/office/drawing/2014/main" id="{B4AD28E9-A91D-F213-1593-AD1D7E40C404}"/>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A0B8FF55-3E16-46D4-49F0-8FBCEC9A380B}"/>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4C973995-9D36-8A08-1EDA-DFAA205F1795}"/>
              </a:ext>
            </a:extLst>
          </p:cNvPr>
          <p:cNvSpPr>
            <a:spLocks noGrp="1"/>
          </p:cNvSpPr>
          <p:nvPr>
            <p:ph type="sldNum" sz="quarter" idx="12"/>
          </p:nvPr>
        </p:nvSpPr>
        <p:spPr/>
        <p:txBody>
          <a:bodyPr/>
          <a:lstStyle/>
          <a:p>
            <a:fld id="{0BB7CFEA-6E47-8947-A33A-0E536019D0FF}" type="slidenum">
              <a:rPr lang="en-GB" smtClean="0"/>
              <a:t>39</a:t>
            </a:fld>
            <a:endParaRPr lang="en-GB"/>
          </a:p>
        </p:txBody>
      </p:sp>
      <p:sp>
        <p:nvSpPr>
          <p:cNvPr id="9" name="TextBox 8">
            <a:extLst>
              <a:ext uri="{FF2B5EF4-FFF2-40B4-BE49-F238E27FC236}">
                <a16:creationId xmlns:a16="http://schemas.microsoft.com/office/drawing/2014/main" id="{DD71FFFF-3D9B-E5E8-6385-E203A08DBA20}"/>
              </a:ext>
            </a:extLst>
          </p:cNvPr>
          <p:cNvSpPr txBox="1"/>
          <p:nvPr/>
        </p:nvSpPr>
        <p:spPr>
          <a:xfrm>
            <a:off x="201478" y="2413337"/>
            <a:ext cx="6121586" cy="2031325"/>
          </a:xfrm>
          <a:prstGeom prst="rect">
            <a:avLst/>
          </a:prstGeom>
          <a:noFill/>
          <a:ln w="6350">
            <a:noFill/>
          </a:ln>
        </p:spPr>
        <p:txBody>
          <a:bodyPr wrap="square" rtlCol="0">
            <a:spAutoFit/>
          </a:bodyPr>
          <a:lstStyle/>
          <a:p>
            <a:r>
              <a:rPr lang="en-GB" dirty="0">
                <a:solidFill>
                  <a:srgbClr val="000000"/>
                </a:solidFill>
                <a:latin typeface="Arial" panose="020B0604020202020204" pitchFamily="34" charset="0"/>
                <a:cs typeface="Arial" panose="020B0604020202020204" pitchFamily="34" charset="0"/>
              </a:rPr>
              <a:t>Flex-PCB coupled with </a:t>
            </a:r>
            <a:r>
              <a:rPr lang="en-GB" b="1" dirty="0">
                <a:solidFill>
                  <a:srgbClr val="000000"/>
                </a:solidFill>
                <a:latin typeface="Arial" panose="020B0604020202020204" pitchFamily="34" charset="0"/>
                <a:cs typeface="Arial" panose="020B0604020202020204" pitchFamily="34" charset="0"/>
              </a:rPr>
              <a:t>FastIC + picoTDC readout chain</a:t>
            </a:r>
            <a:r>
              <a:rPr lang="en-GB" dirty="0">
                <a:solidFill>
                  <a:srgbClr val="000000"/>
                </a:solidFill>
                <a:latin typeface="Arial" panose="020B0604020202020204" pitchFamily="34" charset="0"/>
                <a:cs typeface="Arial" panose="020B0604020202020204" pitchFamily="34" charset="0"/>
              </a:rPr>
              <a:t>.</a:t>
            </a:r>
          </a:p>
          <a:p>
            <a:endParaRPr lang="en-GB" dirty="0">
              <a:solidFill>
                <a:srgbClr val="000000"/>
              </a:solidFill>
              <a:latin typeface="Arial" panose="020B0604020202020204" pitchFamily="34" charset="0"/>
              <a:cs typeface="Arial" panose="020B0604020202020204" pitchFamily="34" charset="0"/>
            </a:endParaRPr>
          </a:p>
          <a:p>
            <a:r>
              <a:rPr lang="en-GB" b="1" dirty="0">
                <a:solidFill>
                  <a:srgbClr val="000000"/>
                </a:solidFill>
                <a:latin typeface="Arial" panose="020B0604020202020204" pitchFamily="34" charset="0"/>
                <a:cs typeface="Arial" panose="020B0604020202020204" pitchFamily="34" charset="0"/>
              </a:rPr>
              <a:t>FastIC comparator threshold scan </a:t>
            </a:r>
            <a:r>
              <a:rPr lang="en-GB" dirty="0">
                <a:solidFill>
                  <a:srgbClr val="000000"/>
                </a:solidFill>
                <a:latin typeface="Arial" panose="020B0604020202020204" pitchFamily="34" charset="0"/>
                <a:cs typeface="Arial" panose="020B0604020202020204" pitchFamily="34" charset="0"/>
              </a:rPr>
              <a:t>at different voltages:</a:t>
            </a:r>
          </a:p>
          <a:p>
            <a:pPr marL="285750" indent="-285750">
              <a:buFont typeface="Wingdings" pitchFamily="2" charset="2"/>
              <a:buChar char="Ø"/>
            </a:pPr>
            <a:r>
              <a:rPr lang="en-GB" dirty="0">
                <a:solidFill>
                  <a:srgbClr val="000000"/>
                </a:solidFill>
                <a:latin typeface="Arial" panose="020B0604020202020204" pitchFamily="34" charset="0"/>
                <a:cs typeface="Arial" panose="020B0604020202020204" pitchFamily="34" charset="0"/>
              </a:rPr>
              <a:t>Discrete response of the SiPM.</a:t>
            </a:r>
          </a:p>
          <a:p>
            <a:endParaRPr lang="en-GB" dirty="0">
              <a:solidFill>
                <a:srgbClr val="000000"/>
              </a:solidFill>
              <a:latin typeface="Arial" panose="020B0604020202020204" pitchFamily="34" charset="0"/>
              <a:cs typeface="Arial" panose="020B0604020202020204" pitchFamily="34" charset="0"/>
            </a:endParaRPr>
          </a:p>
          <a:p>
            <a:r>
              <a:rPr lang="en-GB" dirty="0">
                <a:solidFill>
                  <a:srgbClr val="000000"/>
                </a:solidFill>
                <a:latin typeface="Arial" panose="020B0604020202020204" pitchFamily="34" charset="0"/>
                <a:cs typeface="Arial" panose="020B0604020202020204" pitchFamily="34" charset="0"/>
              </a:rPr>
              <a:t>Linear behaviour of single-photon gain and DCR with the applied bias voltage, as expected. </a:t>
            </a:r>
          </a:p>
        </p:txBody>
      </p:sp>
      <p:grpSp>
        <p:nvGrpSpPr>
          <p:cNvPr id="10" name="Group 9">
            <a:extLst>
              <a:ext uri="{FF2B5EF4-FFF2-40B4-BE49-F238E27FC236}">
                <a16:creationId xmlns:a16="http://schemas.microsoft.com/office/drawing/2014/main" id="{1D099DF0-0F86-1B19-D5DD-FCF855CD09B9}"/>
              </a:ext>
            </a:extLst>
          </p:cNvPr>
          <p:cNvGrpSpPr/>
          <p:nvPr/>
        </p:nvGrpSpPr>
        <p:grpSpPr>
          <a:xfrm>
            <a:off x="6555783" y="1472339"/>
            <a:ext cx="5636217" cy="4568598"/>
            <a:chOff x="1431739" y="2739461"/>
            <a:chExt cx="4333441" cy="3526143"/>
          </a:xfrm>
        </p:grpSpPr>
        <p:pic>
          <p:nvPicPr>
            <p:cNvPr id="3" name="Picture 2">
              <a:extLst>
                <a:ext uri="{FF2B5EF4-FFF2-40B4-BE49-F238E27FC236}">
                  <a16:creationId xmlns:a16="http://schemas.microsoft.com/office/drawing/2014/main" id="{1D841670-392A-2FDD-D3E6-7A229C064109}"/>
                </a:ext>
              </a:extLst>
            </p:cNvPr>
            <p:cNvPicPr>
              <a:picLocks noChangeAspect="1"/>
            </p:cNvPicPr>
            <p:nvPr/>
          </p:nvPicPr>
          <p:blipFill>
            <a:blip r:embed="rId2"/>
            <a:srcRect l="12673" r="18199"/>
            <a:stretch>
              <a:fillRect/>
            </a:stretch>
          </p:blipFill>
          <p:spPr>
            <a:xfrm>
              <a:off x="1431739" y="2739461"/>
              <a:ext cx="4333441" cy="3526143"/>
            </a:xfrm>
            <a:prstGeom prst="rect">
              <a:avLst/>
            </a:prstGeom>
          </p:spPr>
        </p:pic>
        <p:sp>
          <p:nvSpPr>
            <p:cNvPr id="7" name="TextBox 6">
              <a:extLst>
                <a:ext uri="{FF2B5EF4-FFF2-40B4-BE49-F238E27FC236}">
                  <a16:creationId xmlns:a16="http://schemas.microsoft.com/office/drawing/2014/main" id="{646E036A-83D0-EA36-9945-3C54021CBF28}"/>
                </a:ext>
              </a:extLst>
            </p:cNvPr>
            <p:cNvSpPr txBox="1"/>
            <p:nvPr/>
          </p:nvSpPr>
          <p:spPr>
            <a:xfrm>
              <a:off x="2878566" y="3132020"/>
              <a:ext cx="449264" cy="552301"/>
            </a:xfrm>
            <a:prstGeom prst="rect">
              <a:avLst/>
            </a:prstGeom>
            <a:solidFill>
              <a:schemeClr val="bg1"/>
            </a:solidFill>
          </p:spPr>
          <p:txBody>
            <a:bodyPr wrap="none" lIns="0" tIns="0" rIns="0" bIns="0" rtlCol="0">
              <a:spAutoFit/>
            </a:bodyPr>
            <a:lstStyle/>
            <a:p>
              <a:pPr algn="l"/>
              <a:r>
                <a:rPr lang="en-GB" sz="1550" dirty="0">
                  <a:solidFill>
                    <a:schemeClr val="bg2">
                      <a:lumMod val="10000"/>
                    </a:schemeClr>
                  </a:solidFill>
                  <a:latin typeface="Times New Roman" panose="02020603050405020304" pitchFamily="18" charset="0"/>
                  <a:cs typeface="Times New Roman" panose="02020603050405020304" pitchFamily="18" charset="0"/>
                </a:rPr>
                <a:t> 2.5 V </a:t>
              </a:r>
            </a:p>
            <a:p>
              <a:pPr algn="l"/>
              <a:r>
                <a:rPr lang="en-GB" sz="1550" dirty="0">
                  <a:solidFill>
                    <a:schemeClr val="bg2">
                      <a:lumMod val="10000"/>
                    </a:schemeClr>
                  </a:solidFill>
                  <a:latin typeface="Times New Roman" panose="02020603050405020304" pitchFamily="18" charset="0"/>
                  <a:cs typeface="Times New Roman" panose="02020603050405020304" pitchFamily="18" charset="0"/>
                </a:rPr>
                <a:t> 4.5 V </a:t>
              </a:r>
            </a:p>
            <a:p>
              <a:pPr algn="l"/>
              <a:r>
                <a:rPr lang="en-GB" sz="1550" dirty="0">
                  <a:solidFill>
                    <a:schemeClr val="bg2">
                      <a:lumMod val="10000"/>
                    </a:schemeClr>
                  </a:solidFill>
                  <a:latin typeface="Times New Roman" panose="02020603050405020304" pitchFamily="18" charset="0"/>
                  <a:cs typeface="Times New Roman" panose="02020603050405020304" pitchFamily="18" charset="0"/>
                </a:rPr>
                <a:t> 7.5 V  </a:t>
              </a:r>
            </a:p>
          </p:txBody>
        </p:sp>
      </p:grpSp>
    </p:spTree>
    <p:extLst>
      <p:ext uri="{BB962C8B-B14F-4D97-AF65-F5344CB8AC3E}">
        <p14:creationId xmlns:p14="http://schemas.microsoft.com/office/powerpoint/2010/main" val="2826379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FB0106-D86C-17BC-C3BE-C84FBE35D4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1FE022-DAFB-226D-3B57-D005F2A1670B}"/>
              </a:ext>
            </a:extLst>
          </p:cNvPr>
          <p:cNvSpPr>
            <a:spLocks noGrp="1"/>
          </p:cNvSpPr>
          <p:nvPr>
            <p:ph type="title"/>
          </p:nvPr>
        </p:nvSpPr>
        <p:spPr>
          <a:xfrm>
            <a:off x="407988" y="373593"/>
            <a:ext cx="11376025" cy="368420"/>
          </a:xfrm>
        </p:spPr>
        <p:txBody>
          <a:bodyPr/>
          <a:lstStyle/>
          <a:p>
            <a:r>
              <a:rPr lang="en-GB" sz="2200" dirty="0"/>
              <a:t>LHCb RICH detectors</a:t>
            </a:r>
          </a:p>
        </p:txBody>
      </p:sp>
      <p:sp>
        <p:nvSpPr>
          <p:cNvPr id="4" name="Date Placeholder 3">
            <a:extLst>
              <a:ext uri="{FF2B5EF4-FFF2-40B4-BE49-F238E27FC236}">
                <a16:creationId xmlns:a16="http://schemas.microsoft.com/office/drawing/2014/main" id="{EEA498A2-DF22-D464-3B05-508BE5B7E60F}"/>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13A43FDA-AFDB-A247-6328-94B6383D958F}"/>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8148B099-59EB-F3BA-40CB-42AC9386F2D3}"/>
              </a:ext>
            </a:extLst>
          </p:cNvPr>
          <p:cNvSpPr>
            <a:spLocks noGrp="1"/>
          </p:cNvSpPr>
          <p:nvPr>
            <p:ph type="sldNum" sz="quarter" idx="12"/>
          </p:nvPr>
        </p:nvSpPr>
        <p:spPr/>
        <p:txBody>
          <a:bodyPr/>
          <a:lstStyle/>
          <a:p>
            <a:fld id="{0BB7CFEA-6E47-8947-A33A-0E536019D0FF}" type="slidenum">
              <a:rPr lang="en-GB" smtClean="0"/>
              <a:t>4</a:t>
            </a:fld>
            <a:endParaRPr lang="en-GB"/>
          </a:p>
        </p:txBody>
      </p:sp>
      <p:pic>
        <p:nvPicPr>
          <p:cNvPr id="7" name="Picture 6">
            <a:extLst>
              <a:ext uri="{FF2B5EF4-FFF2-40B4-BE49-F238E27FC236}">
                <a16:creationId xmlns:a16="http://schemas.microsoft.com/office/drawing/2014/main" id="{382DA315-EBF2-5BE0-F94C-FEDDFF9708AA}"/>
              </a:ext>
            </a:extLst>
          </p:cNvPr>
          <p:cNvPicPr>
            <a:picLocks noChangeAspect="1"/>
          </p:cNvPicPr>
          <p:nvPr/>
        </p:nvPicPr>
        <p:blipFill>
          <a:blip r:embed="rId3"/>
          <a:stretch>
            <a:fillRect/>
          </a:stretch>
        </p:blipFill>
        <p:spPr>
          <a:xfrm>
            <a:off x="7301938" y="2271246"/>
            <a:ext cx="3543802" cy="2488407"/>
          </a:xfrm>
          <a:prstGeom prst="rect">
            <a:avLst/>
          </a:prstGeom>
        </p:spPr>
      </p:pic>
      <p:pic>
        <p:nvPicPr>
          <p:cNvPr id="11" name="Picture 10">
            <a:extLst>
              <a:ext uri="{FF2B5EF4-FFF2-40B4-BE49-F238E27FC236}">
                <a16:creationId xmlns:a16="http://schemas.microsoft.com/office/drawing/2014/main" id="{5A19A0DC-181E-2A2A-F3CB-E819B9F37202}"/>
              </a:ext>
            </a:extLst>
          </p:cNvPr>
          <p:cNvPicPr>
            <a:picLocks noChangeAspect="1"/>
          </p:cNvPicPr>
          <p:nvPr/>
        </p:nvPicPr>
        <p:blipFill>
          <a:blip r:embed="rId4"/>
          <a:stretch>
            <a:fillRect/>
          </a:stretch>
        </p:blipFill>
        <p:spPr>
          <a:xfrm>
            <a:off x="6277332" y="278091"/>
            <a:ext cx="2544093" cy="1238945"/>
          </a:xfrm>
          <a:prstGeom prst="rect">
            <a:avLst/>
          </a:prstGeom>
        </p:spPr>
      </p:pic>
      <p:sp>
        <p:nvSpPr>
          <p:cNvPr id="12" name="Rounded Rectangle 11">
            <a:extLst>
              <a:ext uri="{FF2B5EF4-FFF2-40B4-BE49-F238E27FC236}">
                <a16:creationId xmlns:a16="http://schemas.microsoft.com/office/drawing/2014/main" id="{49EC51BC-9A76-9BCC-8C67-C61D245FE213}"/>
              </a:ext>
            </a:extLst>
          </p:cNvPr>
          <p:cNvSpPr/>
          <p:nvPr/>
        </p:nvSpPr>
        <p:spPr>
          <a:xfrm>
            <a:off x="9593469" y="634289"/>
            <a:ext cx="1933396" cy="815444"/>
          </a:xfrm>
          <a:prstGeom prst="roundRect">
            <a:avLst/>
          </a:prstGeom>
          <a:ln w="190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600" dirty="0"/>
              <a:t>m = p / 𝛾βc</a:t>
            </a:r>
          </a:p>
        </p:txBody>
      </p:sp>
      <p:cxnSp>
        <p:nvCxnSpPr>
          <p:cNvPr id="13" name="Straight Arrow Connector 12">
            <a:extLst>
              <a:ext uri="{FF2B5EF4-FFF2-40B4-BE49-F238E27FC236}">
                <a16:creationId xmlns:a16="http://schemas.microsoft.com/office/drawing/2014/main" id="{4F442453-F4B9-1565-8D4A-394719B78861}"/>
              </a:ext>
            </a:extLst>
          </p:cNvPr>
          <p:cNvCxnSpPr/>
          <p:nvPr/>
        </p:nvCxnSpPr>
        <p:spPr>
          <a:xfrm flipV="1">
            <a:off x="10076581" y="1249699"/>
            <a:ext cx="352924" cy="550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4C8F309-D283-5F38-4DD4-CFA2F037E94B}"/>
              </a:ext>
            </a:extLst>
          </p:cNvPr>
          <p:cNvSpPr txBox="1"/>
          <p:nvPr/>
        </p:nvSpPr>
        <p:spPr>
          <a:xfrm>
            <a:off x="9361460" y="1850488"/>
            <a:ext cx="1093248" cy="215444"/>
          </a:xfrm>
          <a:prstGeom prst="rect">
            <a:avLst/>
          </a:prstGeom>
          <a:noFill/>
        </p:spPr>
        <p:txBody>
          <a:bodyPr wrap="none" lIns="0" tIns="0" rIns="0" bIns="0" rtlCol="0">
            <a:spAutoFit/>
          </a:bodyPr>
          <a:lstStyle/>
          <a:p>
            <a:pPr algn="l"/>
            <a:r>
              <a:rPr lang="en-GB" sz="1400" dirty="0"/>
              <a:t>From tracking</a:t>
            </a:r>
          </a:p>
        </p:txBody>
      </p:sp>
      <p:cxnSp>
        <p:nvCxnSpPr>
          <p:cNvPr id="15" name="Straight Arrow Connector 14">
            <a:extLst>
              <a:ext uri="{FF2B5EF4-FFF2-40B4-BE49-F238E27FC236}">
                <a16:creationId xmlns:a16="http://schemas.microsoft.com/office/drawing/2014/main" id="{75D0F398-5BBC-EDC0-EDA8-77F215B2121D}"/>
              </a:ext>
            </a:extLst>
          </p:cNvPr>
          <p:cNvCxnSpPr>
            <a:cxnSpLocks/>
          </p:cNvCxnSpPr>
          <p:nvPr/>
        </p:nvCxnSpPr>
        <p:spPr>
          <a:xfrm>
            <a:off x="8425296" y="444134"/>
            <a:ext cx="2569802" cy="4123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64CE3671-AC9F-1AC8-4100-3D15355C4F7B}"/>
              </a:ext>
            </a:extLst>
          </p:cNvPr>
          <p:cNvGrpSpPr/>
          <p:nvPr/>
        </p:nvGrpSpPr>
        <p:grpSpPr>
          <a:xfrm>
            <a:off x="560387" y="634790"/>
            <a:ext cx="5183401" cy="4311024"/>
            <a:chOff x="361854" y="2118827"/>
            <a:chExt cx="5045524" cy="4187073"/>
          </a:xfrm>
        </p:grpSpPr>
        <p:grpSp>
          <p:nvGrpSpPr>
            <p:cNvPr id="23" name="Group 22">
              <a:extLst>
                <a:ext uri="{FF2B5EF4-FFF2-40B4-BE49-F238E27FC236}">
                  <a16:creationId xmlns:a16="http://schemas.microsoft.com/office/drawing/2014/main" id="{4907EC36-47FD-CCC9-41AD-CE5B6DBCF97B}"/>
                </a:ext>
              </a:extLst>
            </p:cNvPr>
            <p:cNvGrpSpPr/>
            <p:nvPr/>
          </p:nvGrpSpPr>
          <p:grpSpPr>
            <a:xfrm>
              <a:off x="463816" y="2118827"/>
              <a:ext cx="4943562" cy="4187073"/>
              <a:chOff x="339637" y="2118827"/>
              <a:chExt cx="4943562" cy="4187073"/>
            </a:xfrm>
          </p:grpSpPr>
          <p:pic>
            <p:nvPicPr>
              <p:cNvPr id="25" name="Picture 24">
                <a:extLst>
                  <a:ext uri="{FF2B5EF4-FFF2-40B4-BE49-F238E27FC236}">
                    <a16:creationId xmlns:a16="http://schemas.microsoft.com/office/drawing/2014/main" id="{D402E59D-4A50-EEF2-C129-9633BD215BF4}"/>
                  </a:ext>
                </a:extLst>
              </p:cNvPr>
              <p:cNvPicPr>
                <a:picLocks noChangeAspect="1"/>
              </p:cNvPicPr>
              <p:nvPr/>
            </p:nvPicPr>
            <p:blipFill>
              <a:blip r:embed="rId5"/>
              <a:srcRect t="3415"/>
              <a:stretch/>
            </p:blipFill>
            <p:spPr>
              <a:xfrm>
                <a:off x="339637" y="2261841"/>
                <a:ext cx="4943562" cy="4044059"/>
              </a:xfrm>
              <a:prstGeom prst="rect">
                <a:avLst/>
              </a:prstGeom>
            </p:spPr>
          </p:pic>
          <p:sp>
            <p:nvSpPr>
              <p:cNvPr id="26" name="Rectangle 25">
                <a:extLst>
                  <a:ext uri="{FF2B5EF4-FFF2-40B4-BE49-F238E27FC236}">
                    <a16:creationId xmlns:a16="http://schemas.microsoft.com/office/drawing/2014/main" id="{8CF8EFC9-12DB-DD19-FD10-B22FA97919B1}"/>
                  </a:ext>
                </a:extLst>
              </p:cNvPr>
              <p:cNvSpPr/>
              <p:nvPr/>
            </p:nvSpPr>
            <p:spPr>
              <a:xfrm>
                <a:off x="361854" y="2118827"/>
                <a:ext cx="2437790" cy="388931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24" name="Picture 23" descr="Diagram of a machine with text and words&#10;&#10;Description automatically generated">
              <a:extLst>
                <a:ext uri="{FF2B5EF4-FFF2-40B4-BE49-F238E27FC236}">
                  <a16:creationId xmlns:a16="http://schemas.microsoft.com/office/drawing/2014/main" id="{9BE4A16D-D10B-4D62-EF9D-249465AA0E52}"/>
                </a:ext>
              </a:extLst>
            </p:cNvPr>
            <p:cNvPicPr>
              <a:picLocks noChangeAspect="1"/>
            </p:cNvPicPr>
            <p:nvPr/>
          </p:nvPicPr>
          <p:blipFill>
            <a:blip r:embed="rId6"/>
            <a:stretch>
              <a:fillRect/>
            </a:stretch>
          </p:blipFill>
          <p:spPr>
            <a:xfrm>
              <a:off x="361854" y="2510124"/>
              <a:ext cx="2560666" cy="3211775"/>
            </a:xfrm>
            <a:prstGeom prst="rect">
              <a:avLst/>
            </a:prstGeom>
          </p:spPr>
        </p:pic>
      </p:gr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5D651438-C610-1770-87C6-233244C4EA9B}"/>
                  </a:ext>
                </a:extLst>
              </p:cNvPr>
              <p:cNvSpPr txBox="1"/>
              <p:nvPr/>
            </p:nvSpPr>
            <p:spPr>
              <a:xfrm>
                <a:off x="359702" y="5174781"/>
                <a:ext cx="11832298" cy="1341521"/>
              </a:xfrm>
              <a:prstGeom prst="rect">
                <a:avLst/>
              </a:prstGeom>
              <a:noFill/>
            </p:spPr>
            <p:txBody>
              <a:bodyPr wrap="square">
                <a:spAutoFit/>
              </a:bodyPr>
              <a:lstStyle/>
              <a:p>
                <a:r>
                  <a:rPr lang="en-GB" dirty="0">
                    <a:solidFill>
                      <a:schemeClr val="bg2">
                        <a:lumMod val="10000"/>
                      </a:schemeClr>
                    </a:solidFill>
                  </a:rPr>
                  <a:t>The RICH detectors provide </a:t>
                </a:r>
                <a:r>
                  <a:rPr lang="en-GB" b="1" dirty="0">
                    <a:solidFill>
                      <a:schemeClr val="bg2">
                        <a:lumMod val="10000"/>
                      </a:schemeClr>
                    </a:solidFill>
                  </a:rPr>
                  <a:t>charged particle identification (PID) </a:t>
                </a:r>
                <a:r>
                  <a:rPr lang="en-GB" dirty="0">
                    <a:solidFill>
                      <a:schemeClr val="bg2">
                        <a:lumMod val="10000"/>
                      </a:schemeClr>
                    </a:solidFill>
                    <a:latin typeface="Arial" panose="020B0604020202020204" pitchFamily="34" charset="0"/>
                    <a:cs typeface="Arial" panose="020B0604020202020204" pitchFamily="34" charset="0"/>
                  </a:rPr>
                  <a:t>over a wide momentum range (3-100 GeV/c).</a:t>
                </a:r>
              </a:p>
              <a:p>
                <a:endParaRPr lang="en-GB" sz="700" dirty="0">
                  <a:solidFill>
                    <a:schemeClr val="bg2">
                      <a:lumMod val="10000"/>
                    </a:schemeClr>
                  </a:solidFill>
                  <a:latin typeface="Arial" panose="020B0604020202020204" pitchFamily="34" charset="0"/>
                  <a:cs typeface="Arial" panose="020B0604020202020204" pitchFamily="34" charset="0"/>
                </a:endParaRPr>
              </a:p>
              <a:p>
                <a:r>
                  <a:rPr lang="en-GB" dirty="0">
                    <a:solidFill>
                      <a:schemeClr val="bg2">
                        <a:lumMod val="10000"/>
                      </a:schemeClr>
                    </a:solidFill>
                  </a:rPr>
                  <a:t>PID is a key ingredient for LHCb physics.</a:t>
                </a:r>
              </a:p>
              <a:p>
                <a:pPr marL="285750" indent="-285750">
                  <a:buFont typeface="Wingdings" pitchFamily="2" charset="2"/>
                  <a:buChar char="Ø"/>
                </a:pPr>
                <a:r>
                  <a:rPr lang="en-GB" b="1" dirty="0">
                    <a:solidFill>
                      <a:schemeClr val="bg2">
                        <a:lumMod val="10000"/>
                      </a:schemeClr>
                    </a:solidFill>
                  </a:rPr>
                  <a:t>Distinguish final states </a:t>
                </a:r>
                <a:r>
                  <a:rPr lang="en-GB" dirty="0">
                    <a:solidFill>
                      <a:schemeClr val="bg2">
                        <a:lumMod val="10000"/>
                      </a:schemeClr>
                    </a:solidFill>
                  </a:rPr>
                  <a:t>with the same topology (e.g.: 𝐵</a:t>
                </a:r>
                <a:r>
                  <a:rPr lang="en-GB" baseline="30000" dirty="0">
                    <a:solidFill>
                      <a:schemeClr val="bg2">
                        <a:lumMod val="10000"/>
                      </a:schemeClr>
                    </a:solidFill>
                  </a:rPr>
                  <a:t>0 </a:t>
                </a:r>
                <a:r>
                  <a:rPr lang="en-GB" dirty="0">
                    <a:solidFill>
                      <a:schemeClr val="bg2">
                        <a:lumMod val="10000"/>
                      </a:schemeClr>
                    </a:solidFill>
                  </a:rPr>
                  <a:t>→ </a:t>
                </a:r>
                <a14:m>
                  <m:oMath xmlns:m="http://schemas.openxmlformats.org/officeDocument/2006/math">
                    <m:sSup>
                      <m:sSupPr>
                        <m:ctrlPr>
                          <a:rPr lang="en-GB" i="1" smtClean="0">
                            <a:solidFill>
                              <a:schemeClr val="bg2">
                                <a:lumMod val="10000"/>
                              </a:schemeClr>
                            </a:solidFill>
                            <a:latin typeface="Cambria Math" panose="02040503050406030204" pitchFamily="18" charset="0"/>
                          </a:rPr>
                        </m:ctrlPr>
                      </m:sSupPr>
                      <m:e>
                        <m:r>
                          <a:rPr lang="it-IT" b="0" i="1" smtClean="0">
                            <a:solidFill>
                              <a:schemeClr val="bg2">
                                <a:lumMod val="10000"/>
                              </a:schemeClr>
                            </a:solidFill>
                            <a:latin typeface="Cambria Math" panose="02040503050406030204" pitchFamily="18" charset="0"/>
                          </a:rPr>
                          <m:t>𝐾</m:t>
                        </m:r>
                      </m:e>
                      <m:sup>
                        <m:r>
                          <a:rPr lang="it-IT" b="0" i="1" smtClean="0">
                            <a:solidFill>
                              <a:schemeClr val="bg2">
                                <a:lumMod val="10000"/>
                              </a:schemeClr>
                            </a:solidFill>
                            <a:latin typeface="Cambria Math" panose="02040503050406030204" pitchFamily="18" charset="0"/>
                          </a:rPr>
                          <m:t>+</m:t>
                        </m:r>
                      </m:sup>
                    </m:sSup>
                    <m:sSup>
                      <m:sSupPr>
                        <m:ctrlPr>
                          <a:rPr lang="en-GB" i="1" smtClean="0">
                            <a:solidFill>
                              <a:schemeClr val="bg2">
                                <a:lumMod val="10000"/>
                              </a:schemeClr>
                            </a:solidFill>
                            <a:latin typeface="Cambria Math" panose="02040503050406030204" pitchFamily="18" charset="0"/>
                          </a:rPr>
                        </m:ctrlPr>
                      </m:sSupPr>
                      <m:e>
                        <m:r>
                          <m:rPr>
                            <m:nor/>
                          </m:rPr>
                          <a:rPr lang="en-GB" dirty="0">
                            <a:solidFill>
                              <a:schemeClr val="bg2">
                                <a:lumMod val="10000"/>
                              </a:schemeClr>
                            </a:solidFill>
                          </a:rPr>
                          <m:t>𝜋</m:t>
                        </m:r>
                      </m:e>
                      <m:sup>
                        <m:r>
                          <a:rPr lang="it-IT" b="0" i="1" smtClean="0">
                            <a:solidFill>
                              <a:schemeClr val="bg2">
                                <a:lumMod val="10000"/>
                              </a:schemeClr>
                            </a:solidFill>
                            <a:latin typeface="Cambria Math" panose="02040503050406030204" pitchFamily="18" charset="0"/>
                          </a:rPr>
                          <m:t>−</m:t>
                        </m:r>
                      </m:sup>
                    </m:sSup>
                  </m:oMath>
                </a14:m>
                <a:r>
                  <a:rPr lang="en-GB" dirty="0">
                    <a:solidFill>
                      <a:schemeClr val="bg2">
                        <a:lumMod val="10000"/>
                      </a:schemeClr>
                    </a:solidFill>
                  </a:rPr>
                  <a:t> 𝑎𝑛𝑑 𝐵</a:t>
                </a:r>
                <a:r>
                  <a:rPr lang="en-GB" baseline="30000" dirty="0">
                    <a:solidFill>
                      <a:schemeClr val="bg2">
                        <a:lumMod val="10000"/>
                      </a:schemeClr>
                    </a:solidFill>
                  </a:rPr>
                  <a:t>0</a:t>
                </a:r>
                <a:r>
                  <a:rPr lang="en-GB" dirty="0">
                    <a:solidFill>
                      <a:schemeClr val="bg2">
                        <a:lumMod val="10000"/>
                      </a:schemeClr>
                    </a:solidFill>
                  </a:rPr>
                  <a:t> → </a:t>
                </a:r>
                <a14:m>
                  <m:oMath xmlns:m="http://schemas.openxmlformats.org/officeDocument/2006/math">
                    <m:sSup>
                      <m:sSupPr>
                        <m:ctrlPr>
                          <a:rPr lang="en-GB" i="1">
                            <a:solidFill>
                              <a:schemeClr val="bg2">
                                <a:lumMod val="10000"/>
                              </a:schemeClr>
                            </a:solidFill>
                            <a:latin typeface="Cambria Math" panose="02040503050406030204" pitchFamily="18" charset="0"/>
                          </a:rPr>
                        </m:ctrlPr>
                      </m:sSupPr>
                      <m:e>
                        <m:r>
                          <m:rPr>
                            <m:nor/>
                          </m:rPr>
                          <a:rPr lang="en-GB" dirty="0">
                            <a:solidFill>
                              <a:schemeClr val="bg2">
                                <a:lumMod val="10000"/>
                              </a:schemeClr>
                            </a:solidFill>
                          </a:rPr>
                          <m:t>𝜋</m:t>
                        </m:r>
                      </m:e>
                      <m:sup>
                        <m:r>
                          <a:rPr lang="it-IT" i="1">
                            <a:solidFill>
                              <a:schemeClr val="bg2">
                                <a:lumMod val="10000"/>
                              </a:schemeClr>
                            </a:solidFill>
                            <a:latin typeface="Cambria Math" panose="02040503050406030204" pitchFamily="18" charset="0"/>
                          </a:rPr>
                          <m:t>+</m:t>
                        </m:r>
                      </m:sup>
                    </m:sSup>
                    <m:sSup>
                      <m:sSupPr>
                        <m:ctrlPr>
                          <a:rPr lang="en-GB" i="1">
                            <a:solidFill>
                              <a:schemeClr val="bg2">
                                <a:lumMod val="10000"/>
                              </a:schemeClr>
                            </a:solidFill>
                            <a:latin typeface="Cambria Math" panose="02040503050406030204" pitchFamily="18" charset="0"/>
                          </a:rPr>
                        </m:ctrlPr>
                      </m:sSupPr>
                      <m:e>
                        <m:r>
                          <m:rPr>
                            <m:nor/>
                          </m:rPr>
                          <a:rPr lang="en-GB" dirty="0">
                            <a:solidFill>
                              <a:schemeClr val="bg2">
                                <a:lumMod val="10000"/>
                              </a:schemeClr>
                            </a:solidFill>
                          </a:rPr>
                          <m:t>𝜋</m:t>
                        </m:r>
                      </m:e>
                      <m:sup>
                        <m:r>
                          <a:rPr lang="it-IT" i="1">
                            <a:solidFill>
                              <a:schemeClr val="bg2">
                                <a:lumMod val="10000"/>
                              </a:schemeClr>
                            </a:solidFill>
                            <a:latin typeface="Cambria Math" panose="02040503050406030204" pitchFamily="18" charset="0"/>
                          </a:rPr>
                          <m:t>−</m:t>
                        </m:r>
                      </m:sup>
                    </m:sSup>
                  </m:oMath>
                </a14:m>
                <a:r>
                  <a:rPr lang="en-GB" dirty="0">
                    <a:solidFill>
                      <a:schemeClr val="bg2">
                        <a:lumMod val="10000"/>
                      </a:schemeClr>
                    </a:solidFill>
                  </a:rPr>
                  <a:t> ).</a:t>
                </a:r>
              </a:p>
              <a:p>
                <a:endParaRPr lang="en-GB" dirty="0">
                  <a:solidFill>
                    <a:schemeClr val="bg2">
                      <a:lumMod val="10000"/>
                    </a:schemeClr>
                  </a:solidFill>
                </a:endParaRPr>
              </a:p>
            </p:txBody>
          </p:sp>
        </mc:Choice>
        <mc:Fallback xmlns="">
          <p:sp>
            <p:nvSpPr>
              <p:cNvPr id="19" name="TextBox 18">
                <a:extLst>
                  <a:ext uri="{FF2B5EF4-FFF2-40B4-BE49-F238E27FC236}">
                    <a16:creationId xmlns:a16="http://schemas.microsoft.com/office/drawing/2014/main" id="{5D651438-C610-1770-87C6-233244C4EA9B}"/>
                  </a:ext>
                </a:extLst>
              </p:cNvPr>
              <p:cNvSpPr txBox="1">
                <a:spLocks noRot="1" noChangeAspect="1" noMove="1" noResize="1" noEditPoints="1" noAdjustHandles="1" noChangeArrowheads="1" noChangeShapeType="1" noTextEdit="1"/>
              </p:cNvSpPr>
              <p:nvPr/>
            </p:nvSpPr>
            <p:spPr>
              <a:xfrm>
                <a:off x="359702" y="5174781"/>
                <a:ext cx="11832298" cy="1341521"/>
              </a:xfrm>
              <a:prstGeom prst="rect">
                <a:avLst/>
              </a:prstGeom>
              <a:blipFill>
                <a:blip r:embed="rId7"/>
                <a:stretch>
                  <a:fillRect l="-429" t="-1869"/>
                </a:stretch>
              </a:blipFill>
            </p:spPr>
            <p:txBody>
              <a:bodyPr/>
              <a:lstStyle/>
              <a:p>
                <a:r>
                  <a:rPr lang="en-GB">
                    <a:noFill/>
                  </a:rPr>
                  <a:t> </a:t>
                </a:r>
              </a:p>
            </p:txBody>
          </p:sp>
        </mc:Fallback>
      </mc:AlternateContent>
    </p:spTree>
    <p:extLst>
      <p:ext uri="{BB962C8B-B14F-4D97-AF65-F5344CB8AC3E}">
        <p14:creationId xmlns:p14="http://schemas.microsoft.com/office/powerpoint/2010/main" val="8014345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919FF-2789-CD4D-DFF4-D316FCCC61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0E7976-D43E-6C61-27A8-B8BD4538289F}"/>
              </a:ext>
            </a:extLst>
          </p:cNvPr>
          <p:cNvSpPr>
            <a:spLocks noGrp="1"/>
          </p:cNvSpPr>
          <p:nvPr>
            <p:ph type="title"/>
          </p:nvPr>
        </p:nvSpPr>
        <p:spPr>
          <a:xfrm>
            <a:off x="407988" y="373593"/>
            <a:ext cx="11376025" cy="368420"/>
          </a:xfrm>
        </p:spPr>
        <p:txBody>
          <a:bodyPr/>
          <a:lstStyle/>
          <a:p>
            <a:r>
              <a:rPr lang="en-GB" sz="2200" dirty="0"/>
              <a:t>SiPM array single-photon time resolution with pulsed-laser illumination</a:t>
            </a:r>
          </a:p>
        </p:txBody>
      </p:sp>
      <p:sp>
        <p:nvSpPr>
          <p:cNvPr id="4" name="Date Placeholder 3">
            <a:extLst>
              <a:ext uri="{FF2B5EF4-FFF2-40B4-BE49-F238E27FC236}">
                <a16:creationId xmlns:a16="http://schemas.microsoft.com/office/drawing/2014/main" id="{B3AFD5AC-2FCB-94A4-E9E3-E1F4BB88FBEF}"/>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B56720F6-B74F-4A97-D50E-3189490655DA}"/>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FAE68526-5DCF-F2D7-2EC9-08645BFEE63D}"/>
              </a:ext>
            </a:extLst>
          </p:cNvPr>
          <p:cNvSpPr>
            <a:spLocks noGrp="1"/>
          </p:cNvSpPr>
          <p:nvPr>
            <p:ph type="sldNum" sz="quarter" idx="12"/>
          </p:nvPr>
        </p:nvSpPr>
        <p:spPr/>
        <p:txBody>
          <a:bodyPr/>
          <a:lstStyle/>
          <a:p>
            <a:fld id="{0BB7CFEA-6E47-8947-A33A-0E536019D0FF}" type="slidenum">
              <a:rPr lang="en-GB" smtClean="0"/>
              <a:t>40</a:t>
            </a:fld>
            <a:endParaRPr lang="en-GB"/>
          </a:p>
        </p:txBody>
      </p:sp>
      <p:sp>
        <p:nvSpPr>
          <p:cNvPr id="8" name="TextBox 7">
            <a:extLst>
              <a:ext uri="{FF2B5EF4-FFF2-40B4-BE49-F238E27FC236}">
                <a16:creationId xmlns:a16="http://schemas.microsoft.com/office/drawing/2014/main" id="{9F5D4FC8-33E4-09DA-99F9-F6F3D2791282}"/>
              </a:ext>
            </a:extLst>
          </p:cNvPr>
          <p:cNvSpPr txBox="1"/>
          <p:nvPr/>
        </p:nvSpPr>
        <p:spPr>
          <a:xfrm>
            <a:off x="1838481" y="1032519"/>
            <a:ext cx="8515038" cy="1287468"/>
          </a:xfrm>
          <a:prstGeom prst="rect">
            <a:avLst/>
          </a:prstGeom>
          <a:noFill/>
          <a:ln w="6350">
            <a:noFill/>
          </a:ln>
        </p:spPr>
        <p:txBody>
          <a:bodyPr wrap="square" rtlCol="0">
            <a:spAutoFit/>
          </a:bodyPr>
          <a:lstStyle/>
          <a:p>
            <a:pPr>
              <a:lnSpc>
                <a:spcPct val="150000"/>
              </a:lnSpc>
            </a:pPr>
            <a:r>
              <a:rPr lang="en-GB" dirty="0">
                <a:solidFill>
                  <a:srgbClr val="000000"/>
                </a:solidFill>
                <a:latin typeface="Arial" panose="020B0604020202020204" pitchFamily="34" charset="0"/>
                <a:cs typeface="Arial" panose="020B0604020202020204" pitchFamily="34" charset="0"/>
              </a:rPr>
              <a:t>Same laser illumination as per MAPMT studies </a:t>
            </a:r>
            <a:r>
              <a:rPr lang="en-GB" dirty="0">
                <a:solidFill>
                  <a:srgbClr val="000000"/>
                </a:solidFill>
                <a:latin typeface="Arial" panose="020B0604020202020204" pitchFamily="34" charset="0"/>
                <a:cs typeface="Arial" panose="020B0604020202020204" pitchFamily="34" charset="0"/>
                <a:sym typeface="Wingdings" pitchFamily="2" charset="2"/>
              </a:rPr>
              <a:t> single photon regime.</a:t>
            </a:r>
            <a:endParaRPr lang="en-GB" dirty="0">
              <a:solidFill>
                <a:srgbClr val="000000"/>
              </a:solidFill>
              <a:latin typeface="Arial" panose="020B0604020202020204" pitchFamily="34" charset="0"/>
              <a:cs typeface="Arial" panose="020B0604020202020204" pitchFamily="34" charset="0"/>
            </a:endParaRPr>
          </a:p>
          <a:p>
            <a:pPr>
              <a:lnSpc>
                <a:spcPct val="150000"/>
              </a:lnSpc>
            </a:pPr>
            <a:r>
              <a:rPr lang="en-GB" dirty="0">
                <a:solidFill>
                  <a:srgbClr val="000000"/>
                </a:solidFill>
                <a:latin typeface="Arial" panose="020B0604020202020204" pitchFamily="34" charset="0"/>
                <a:cs typeface="Arial" panose="020B0604020202020204" pitchFamily="34" charset="0"/>
              </a:rPr>
              <a:t>SPTR as FWHM of a double-Gaussian fit to the ToA distribution. </a:t>
            </a:r>
          </a:p>
          <a:p>
            <a:pPr>
              <a:lnSpc>
                <a:spcPct val="150000"/>
              </a:lnSpc>
            </a:pPr>
            <a:r>
              <a:rPr lang="en-GB" dirty="0">
                <a:solidFill>
                  <a:srgbClr val="000000"/>
                </a:solidFill>
                <a:latin typeface="Arial" panose="020B0604020202020204" pitchFamily="34" charset="0"/>
                <a:cs typeface="Arial" panose="020B0604020202020204" pitchFamily="34" charset="0"/>
              </a:rPr>
              <a:t>Average SPTR at 7.5 V is </a:t>
            </a:r>
            <a:r>
              <a:rPr lang="en-GB" b="1" dirty="0">
                <a:solidFill>
                  <a:srgbClr val="00B050"/>
                </a:solidFill>
                <a:latin typeface="Arial" panose="020B0604020202020204" pitchFamily="34" charset="0"/>
                <a:cs typeface="Arial" panose="020B0604020202020204" pitchFamily="34" charset="0"/>
              </a:rPr>
              <a:t>103 ± 5 ps </a:t>
            </a:r>
            <a:r>
              <a:rPr lang="en-GB" dirty="0">
                <a:solidFill>
                  <a:srgbClr val="000000"/>
                </a:solidFill>
                <a:latin typeface="Arial" panose="020B0604020202020204" pitchFamily="34" charset="0"/>
                <a:cs typeface="Arial" panose="020B0604020202020204" pitchFamily="34" charset="0"/>
              </a:rPr>
              <a:t>(</a:t>
            </a:r>
            <a:r>
              <a:rPr lang="en-GB" sz="1600" dirty="0">
                <a:solidFill>
                  <a:srgbClr val="000000"/>
                </a:solidFill>
                <a:latin typeface="Arial" panose="020B0604020202020204" pitchFamily="34" charset="0"/>
                <a:cs typeface="Arial" panose="020B0604020202020204" pitchFamily="34" charset="0"/>
              </a:rPr>
              <a:t>σ = FWHM / 2.355</a:t>
            </a:r>
            <a:r>
              <a:rPr lang="en-GB" dirty="0">
                <a:solidFill>
                  <a:srgbClr val="000000"/>
                </a:solidFill>
                <a:latin typeface="Arial" panose="020B0604020202020204" pitchFamily="34" charset="0"/>
                <a:cs typeface="Arial" panose="020B0604020202020204" pitchFamily="34" charset="0"/>
              </a:rPr>
              <a:t>), best channel: </a:t>
            </a:r>
            <a:r>
              <a:rPr lang="en-GB" b="1" dirty="0">
                <a:solidFill>
                  <a:srgbClr val="00B050"/>
                </a:solidFill>
                <a:latin typeface="Arial" panose="020B0604020202020204" pitchFamily="34" charset="0"/>
                <a:cs typeface="Arial" panose="020B0604020202020204" pitchFamily="34" charset="0"/>
              </a:rPr>
              <a:t>88 ± 4 ps</a:t>
            </a:r>
            <a:r>
              <a:rPr lang="en-GB" dirty="0">
                <a:solidFill>
                  <a:srgbClr val="000000"/>
                </a:solidFill>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933E525C-9B73-1500-D0B9-D27B1013A01B}"/>
              </a:ext>
            </a:extLst>
          </p:cNvPr>
          <p:cNvSpPr txBox="1"/>
          <p:nvPr/>
        </p:nvSpPr>
        <p:spPr>
          <a:xfrm>
            <a:off x="3548999" y="2797218"/>
            <a:ext cx="1887824" cy="215444"/>
          </a:xfrm>
          <a:prstGeom prst="rect">
            <a:avLst/>
          </a:prstGeom>
          <a:noFill/>
        </p:spPr>
        <p:txBody>
          <a:bodyPr wrap="none" lIns="0" tIns="0" rIns="0" bIns="0" rtlCol="0">
            <a:spAutoFit/>
          </a:bodyPr>
          <a:lstStyle/>
          <a:p>
            <a:pPr algn="r"/>
            <a:r>
              <a:rPr lang="en-GB" sz="1400" dirty="0">
                <a:solidFill>
                  <a:srgbClr val="000000"/>
                </a:solidFill>
                <a:latin typeface="Times New Roman" panose="02020603050405020304" pitchFamily="18" charset="0"/>
                <a:cs typeface="Times New Roman" panose="02020603050405020304" pitchFamily="18" charset="0"/>
              </a:rPr>
              <a:t>Average from all channels</a:t>
            </a:r>
          </a:p>
        </p:txBody>
      </p:sp>
      <p:sp>
        <p:nvSpPr>
          <p:cNvPr id="10" name="TextBox 9">
            <a:extLst>
              <a:ext uri="{FF2B5EF4-FFF2-40B4-BE49-F238E27FC236}">
                <a16:creationId xmlns:a16="http://schemas.microsoft.com/office/drawing/2014/main" id="{7106268F-710C-1F32-2E07-8585477E9932}"/>
              </a:ext>
            </a:extLst>
          </p:cNvPr>
          <p:cNvSpPr txBox="1"/>
          <p:nvPr/>
        </p:nvSpPr>
        <p:spPr>
          <a:xfrm>
            <a:off x="7555091" y="2797218"/>
            <a:ext cx="1540423" cy="215444"/>
          </a:xfrm>
          <a:prstGeom prst="rect">
            <a:avLst/>
          </a:prstGeom>
          <a:noFill/>
        </p:spPr>
        <p:txBody>
          <a:bodyPr wrap="none" lIns="0" tIns="0" rIns="0" bIns="0" rtlCol="0">
            <a:spAutoFit/>
          </a:bodyPr>
          <a:lstStyle/>
          <a:p>
            <a:pPr algn="r"/>
            <a:r>
              <a:rPr lang="en-GB" sz="1400" dirty="0">
                <a:solidFill>
                  <a:srgbClr val="000000"/>
                </a:solidFill>
                <a:latin typeface="Times New Roman" panose="02020603050405020304" pitchFamily="18" charset="0"/>
                <a:cs typeface="Times New Roman" panose="02020603050405020304" pitchFamily="18" charset="0"/>
              </a:rPr>
              <a:t>Best channel at 7.5 V</a:t>
            </a:r>
          </a:p>
        </p:txBody>
      </p:sp>
      <p:grpSp>
        <p:nvGrpSpPr>
          <p:cNvPr id="11" name="Group 10">
            <a:extLst>
              <a:ext uri="{FF2B5EF4-FFF2-40B4-BE49-F238E27FC236}">
                <a16:creationId xmlns:a16="http://schemas.microsoft.com/office/drawing/2014/main" id="{EB786C60-E5E5-3E04-1B95-AAE1CD020798}"/>
              </a:ext>
            </a:extLst>
          </p:cNvPr>
          <p:cNvGrpSpPr/>
          <p:nvPr/>
        </p:nvGrpSpPr>
        <p:grpSpPr>
          <a:xfrm>
            <a:off x="2608797" y="3014569"/>
            <a:ext cx="7233867" cy="2966986"/>
            <a:chOff x="4888523" y="3326004"/>
            <a:chExt cx="7233867" cy="2966986"/>
          </a:xfrm>
        </p:grpSpPr>
        <p:pic>
          <p:nvPicPr>
            <p:cNvPr id="12" name="Picture 11">
              <a:extLst>
                <a:ext uri="{FF2B5EF4-FFF2-40B4-BE49-F238E27FC236}">
                  <a16:creationId xmlns:a16="http://schemas.microsoft.com/office/drawing/2014/main" id="{D6668B46-EFE0-FDDC-7516-033E0630C80B}"/>
                </a:ext>
              </a:extLst>
            </p:cNvPr>
            <p:cNvPicPr>
              <a:picLocks noChangeAspect="1"/>
            </p:cNvPicPr>
            <p:nvPr/>
          </p:nvPicPr>
          <p:blipFill>
            <a:blip r:embed="rId2"/>
            <a:srcRect l="52650" t="17442" b="14223"/>
            <a:stretch>
              <a:fillRect/>
            </a:stretch>
          </p:blipFill>
          <p:spPr>
            <a:xfrm>
              <a:off x="8518765" y="3367662"/>
              <a:ext cx="3603625" cy="2925328"/>
            </a:xfrm>
            <a:prstGeom prst="rect">
              <a:avLst/>
            </a:prstGeom>
          </p:spPr>
        </p:pic>
        <p:sp>
          <p:nvSpPr>
            <p:cNvPr id="13" name="Rectangle 12">
              <a:extLst>
                <a:ext uri="{FF2B5EF4-FFF2-40B4-BE49-F238E27FC236}">
                  <a16:creationId xmlns:a16="http://schemas.microsoft.com/office/drawing/2014/main" id="{7E60A9EB-A6A8-E7F8-11C7-C3D36A2BC8E9}"/>
                </a:ext>
              </a:extLst>
            </p:cNvPr>
            <p:cNvSpPr/>
            <p:nvPr/>
          </p:nvSpPr>
          <p:spPr>
            <a:xfrm>
              <a:off x="4888523" y="3326004"/>
              <a:ext cx="271306" cy="1507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7" name="Picture 6">
            <a:extLst>
              <a:ext uri="{FF2B5EF4-FFF2-40B4-BE49-F238E27FC236}">
                <a16:creationId xmlns:a16="http://schemas.microsoft.com/office/drawing/2014/main" id="{7E86F1A3-F941-EAD5-8649-37DB9A96BCD7}"/>
              </a:ext>
            </a:extLst>
          </p:cNvPr>
          <p:cNvPicPr>
            <a:picLocks noChangeAspect="1"/>
          </p:cNvPicPr>
          <p:nvPr/>
        </p:nvPicPr>
        <p:blipFill>
          <a:blip r:embed="rId2"/>
          <a:srcRect l="8407" t="17403" r="45787" b="24625"/>
          <a:stretch>
            <a:fillRect/>
          </a:stretch>
        </p:blipFill>
        <p:spPr>
          <a:xfrm>
            <a:off x="2880103" y="3054320"/>
            <a:ext cx="3486149" cy="2481708"/>
          </a:xfrm>
          <a:prstGeom prst="rect">
            <a:avLst/>
          </a:prstGeom>
        </p:spPr>
      </p:pic>
      <p:sp>
        <p:nvSpPr>
          <p:cNvPr id="18" name="TextBox 17">
            <a:extLst>
              <a:ext uri="{FF2B5EF4-FFF2-40B4-BE49-F238E27FC236}">
                <a16:creationId xmlns:a16="http://schemas.microsoft.com/office/drawing/2014/main" id="{F2141394-9A21-0421-13E9-89326398E3DC}"/>
              </a:ext>
            </a:extLst>
          </p:cNvPr>
          <p:cNvSpPr txBox="1"/>
          <p:nvPr/>
        </p:nvSpPr>
        <p:spPr>
          <a:xfrm rot="16200000">
            <a:off x="1641705" y="3775191"/>
            <a:ext cx="1687963" cy="246221"/>
          </a:xfrm>
          <a:prstGeom prst="rect">
            <a:avLst/>
          </a:prstGeom>
          <a:noFill/>
        </p:spPr>
        <p:txBody>
          <a:bodyPr wrap="none" lIns="0" tIns="0" rIns="0" bIns="0" rtlCol="0">
            <a:spAutoFit/>
          </a:bodyPr>
          <a:lstStyle/>
          <a:p>
            <a:pPr algn="l"/>
            <a:r>
              <a:rPr lang="en-GB" sz="1600" dirty="0">
                <a:solidFill>
                  <a:schemeClr val="bg2">
                    <a:lumMod val="10000"/>
                  </a:schemeClr>
                </a:solidFill>
                <a:latin typeface="Times New Roman" panose="02020603050405020304" pitchFamily="18" charset="0"/>
                <a:cs typeface="Times New Roman" panose="02020603050405020304" pitchFamily="18" charset="0"/>
              </a:rPr>
              <a:t>SPTR (FWHM) [ps]</a:t>
            </a:r>
          </a:p>
        </p:txBody>
      </p:sp>
      <p:sp>
        <p:nvSpPr>
          <p:cNvPr id="19" name="TextBox 18">
            <a:extLst>
              <a:ext uri="{FF2B5EF4-FFF2-40B4-BE49-F238E27FC236}">
                <a16:creationId xmlns:a16="http://schemas.microsoft.com/office/drawing/2014/main" id="{48D83D80-4C2A-2510-E1BD-7E353BE030B8}"/>
              </a:ext>
            </a:extLst>
          </p:cNvPr>
          <p:cNvSpPr txBox="1"/>
          <p:nvPr/>
        </p:nvSpPr>
        <p:spPr>
          <a:xfrm>
            <a:off x="2643587" y="3592020"/>
            <a:ext cx="230832"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500</a:t>
            </a:r>
          </a:p>
        </p:txBody>
      </p:sp>
      <p:sp>
        <p:nvSpPr>
          <p:cNvPr id="20" name="TextBox 19">
            <a:extLst>
              <a:ext uri="{FF2B5EF4-FFF2-40B4-BE49-F238E27FC236}">
                <a16:creationId xmlns:a16="http://schemas.microsoft.com/office/drawing/2014/main" id="{E8713C3F-DFAD-7F87-9321-3A87E869BB80}"/>
              </a:ext>
            </a:extLst>
          </p:cNvPr>
          <p:cNvSpPr txBox="1"/>
          <p:nvPr/>
        </p:nvSpPr>
        <p:spPr>
          <a:xfrm>
            <a:off x="2643587" y="4197870"/>
            <a:ext cx="230832"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400</a:t>
            </a:r>
          </a:p>
        </p:txBody>
      </p:sp>
      <p:sp>
        <p:nvSpPr>
          <p:cNvPr id="21" name="TextBox 20">
            <a:extLst>
              <a:ext uri="{FF2B5EF4-FFF2-40B4-BE49-F238E27FC236}">
                <a16:creationId xmlns:a16="http://schemas.microsoft.com/office/drawing/2014/main" id="{F1E39E99-1B7C-4301-DE61-5A464633039B}"/>
              </a:ext>
            </a:extLst>
          </p:cNvPr>
          <p:cNvSpPr txBox="1"/>
          <p:nvPr/>
        </p:nvSpPr>
        <p:spPr>
          <a:xfrm>
            <a:off x="2643587" y="4803720"/>
            <a:ext cx="230832"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300</a:t>
            </a:r>
          </a:p>
        </p:txBody>
      </p:sp>
      <p:sp>
        <p:nvSpPr>
          <p:cNvPr id="22" name="TextBox 21">
            <a:extLst>
              <a:ext uri="{FF2B5EF4-FFF2-40B4-BE49-F238E27FC236}">
                <a16:creationId xmlns:a16="http://schemas.microsoft.com/office/drawing/2014/main" id="{A9198092-88C3-E977-D347-0D9D0147ED16}"/>
              </a:ext>
            </a:extLst>
          </p:cNvPr>
          <p:cNvSpPr txBox="1"/>
          <p:nvPr/>
        </p:nvSpPr>
        <p:spPr>
          <a:xfrm>
            <a:off x="3094161" y="5522619"/>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2.5</a:t>
            </a:r>
          </a:p>
        </p:txBody>
      </p:sp>
      <p:sp>
        <p:nvSpPr>
          <p:cNvPr id="23" name="TextBox 22">
            <a:extLst>
              <a:ext uri="{FF2B5EF4-FFF2-40B4-BE49-F238E27FC236}">
                <a16:creationId xmlns:a16="http://schemas.microsoft.com/office/drawing/2014/main" id="{AA095D6B-DB94-4DDF-EBD4-C169997334C3}"/>
              </a:ext>
            </a:extLst>
          </p:cNvPr>
          <p:cNvSpPr txBox="1"/>
          <p:nvPr/>
        </p:nvSpPr>
        <p:spPr>
          <a:xfrm>
            <a:off x="4185809" y="5522619"/>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4.5</a:t>
            </a:r>
          </a:p>
        </p:txBody>
      </p:sp>
      <p:sp>
        <p:nvSpPr>
          <p:cNvPr id="24" name="TextBox 23">
            <a:extLst>
              <a:ext uri="{FF2B5EF4-FFF2-40B4-BE49-F238E27FC236}">
                <a16:creationId xmlns:a16="http://schemas.microsoft.com/office/drawing/2014/main" id="{7343D879-151E-35FE-B4A4-22826FA82670}"/>
              </a:ext>
            </a:extLst>
          </p:cNvPr>
          <p:cNvSpPr txBox="1"/>
          <p:nvPr/>
        </p:nvSpPr>
        <p:spPr>
          <a:xfrm>
            <a:off x="5226144" y="5522619"/>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6.5</a:t>
            </a:r>
          </a:p>
        </p:txBody>
      </p:sp>
      <p:sp>
        <p:nvSpPr>
          <p:cNvPr id="25" name="TextBox 24">
            <a:extLst>
              <a:ext uri="{FF2B5EF4-FFF2-40B4-BE49-F238E27FC236}">
                <a16:creationId xmlns:a16="http://schemas.microsoft.com/office/drawing/2014/main" id="{307D6623-ABBF-F8F8-2F86-7C973C97C0D6}"/>
              </a:ext>
            </a:extLst>
          </p:cNvPr>
          <p:cNvSpPr txBox="1"/>
          <p:nvPr/>
        </p:nvSpPr>
        <p:spPr>
          <a:xfrm>
            <a:off x="5785464" y="5522619"/>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7.5</a:t>
            </a:r>
          </a:p>
        </p:txBody>
      </p:sp>
      <p:sp>
        <p:nvSpPr>
          <p:cNvPr id="26" name="TextBox 25">
            <a:extLst>
              <a:ext uri="{FF2B5EF4-FFF2-40B4-BE49-F238E27FC236}">
                <a16:creationId xmlns:a16="http://schemas.microsoft.com/office/drawing/2014/main" id="{25A75032-1EAC-86B6-6C10-5A1E59FF5F78}"/>
              </a:ext>
            </a:extLst>
          </p:cNvPr>
          <p:cNvSpPr txBox="1"/>
          <p:nvPr/>
        </p:nvSpPr>
        <p:spPr>
          <a:xfrm>
            <a:off x="4718746" y="5522619"/>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5.5</a:t>
            </a:r>
          </a:p>
        </p:txBody>
      </p:sp>
      <p:sp>
        <p:nvSpPr>
          <p:cNvPr id="27" name="TextBox 26">
            <a:extLst>
              <a:ext uri="{FF2B5EF4-FFF2-40B4-BE49-F238E27FC236}">
                <a16:creationId xmlns:a16="http://schemas.microsoft.com/office/drawing/2014/main" id="{72CF3414-30A8-56C2-4438-318DD0AE9283}"/>
              </a:ext>
            </a:extLst>
          </p:cNvPr>
          <p:cNvSpPr txBox="1"/>
          <p:nvPr/>
        </p:nvSpPr>
        <p:spPr>
          <a:xfrm>
            <a:off x="3652028" y="5522619"/>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3.5</a:t>
            </a:r>
          </a:p>
        </p:txBody>
      </p:sp>
      <p:sp>
        <p:nvSpPr>
          <p:cNvPr id="28" name="TextBox 27">
            <a:extLst>
              <a:ext uri="{FF2B5EF4-FFF2-40B4-BE49-F238E27FC236}">
                <a16:creationId xmlns:a16="http://schemas.microsoft.com/office/drawing/2014/main" id="{04E1BE2B-4802-087A-F106-9FDEE46D771F}"/>
              </a:ext>
            </a:extLst>
          </p:cNvPr>
          <p:cNvSpPr txBox="1"/>
          <p:nvPr/>
        </p:nvSpPr>
        <p:spPr>
          <a:xfrm>
            <a:off x="4814926" y="5676507"/>
            <a:ext cx="1352934" cy="246221"/>
          </a:xfrm>
          <a:prstGeom prst="rect">
            <a:avLst/>
          </a:prstGeom>
          <a:noFill/>
        </p:spPr>
        <p:txBody>
          <a:bodyPr wrap="none" lIns="0" tIns="0" rIns="0" bIns="0" rtlCol="0">
            <a:spAutoFit/>
          </a:bodyPr>
          <a:lstStyle/>
          <a:p>
            <a:pPr algn="l"/>
            <a:r>
              <a:rPr lang="en-GB" sz="1600" dirty="0">
                <a:solidFill>
                  <a:schemeClr val="bg2">
                    <a:lumMod val="10000"/>
                  </a:schemeClr>
                </a:solidFill>
                <a:latin typeface="Times New Roman" panose="02020603050405020304" pitchFamily="18" charset="0"/>
                <a:cs typeface="Times New Roman" panose="02020603050405020304" pitchFamily="18" charset="0"/>
              </a:rPr>
              <a:t>Overvoltage [V]</a:t>
            </a:r>
          </a:p>
        </p:txBody>
      </p:sp>
    </p:spTree>
    <p:extLst>
      <p:ext uri="{BB962C8B-B14F-4D97-AF65-F5344CB8AC3E}">
        <p14:creationId xmlns:p14="http://schemas.microsoft.com/office/powerpoint/2010/main" val="1541762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68316-FBBF-C978-AF93-91BCC816E3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F077E3-BD4D-BA78-82D0-D59CC79AAB38}"/>
              </a:ext>
            </a:extLst>
          </p:cNvPr>
          <p:cNvSpPr>
            <a:spLocks noGrp="1"/>
          </p:cNvSpPr>
          <p:nvPr>
            <p:ph type="title"/>
          </p:nvPr>
        </p:nvSpPr>
        <p:spPr>
          <a:xfrm>
            <a:off x="407988" y="373593"/>
            <a:ext cx="11376025" cy="368420"/>
          </a:xfrm>
        </p:spPr>
        <p:txBody>
          <a:bodyPr/>
          <a:lstStyle/>
          <a:p>
            <a:r>
              <a:rPr lang="en-GB" sz="2200" dirty="0"/>
              <a:t>SiPM array single-photon time resolution with charged-particle beam – setup </a:t>
            </a:r>
          </a:p>
        </p:txBody>
      </p:sp>
      <p:sp>
        <p:nvSpPr>
          <p:cNvPr id="4" name="Date Placeholder 3">
            <a:extLst>
              <a:ext uri="{FF2B5EF4-FFF2-40B4-BE49-F238E27FC236}">
                <a16:creationId xmlns:a16="http://schemas.microsoft.com/office/drawing/2014/main" id="{12222EB3-1DF8-35A5-15DB-87A857C6DE1D}"/>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1CC78404-67B9-D5EA-217B-A848B10F3B5B}"/>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F544DAF0-9535-5077-822A-569528A024A3}"/>
              </a:ext>
            </a:extLst>
          </p:cNvPr>
          <p:cNvSpPr>
            <a:spLocks noGrp="1"/>
          </p:cNvSpPr>
          <p:nvPr>
            <p:ph type="sldNum" sz="quarter" idx="12"/>
          </p:nvPr>
        </p:nvSpPr>
        <p:spPr/>
        <p:txBody>
          <a:bodyPr/>
          <a:lstStyle/>
          <a:p>
            <a:fld id="{0BB7CFEA-6E47-8947-A33A-0E536019D0FF}" type="slidenum">
              <a:rPr lang="en-GB" smtClean="0"/>
              <a:t>41</a:t>
            </a:fld>
            <a:endParaRPr lang="en-GB"/>
          </a:p>
        </p:txBody>
      </p:sp>
      <p:pic>
        <p:nvPicPr>
          <p:cNvPr id="3" name="Picture 2">
            <a:extLst>
              <a:ext uri="{FF2B5EF4-FFF2-40B4-BE49-F238E27FC236}">
                <a16:creationId xmlns:a16="http://schemas.microsoft.com/office/drawing/2014/main" id="{075C414E-D832-6B52-6565-E02FACC077D3}"/>
              </a:ext>
            </a:extLst>
          </p:cNvPr>
          <p:cNvPicPr>
            <a:picLocks noChangeAspect="1"/>
          </p:cNvPicPr>
          <p:nvPr/>
        </p:nvPicPr>
        <p:blipFill>
          <a:blip r:embed="rId2"/>
          <a:stretch>
            <a:fillRect/>
          </a:stretch>
        </p:blipFill>
        <p:spPr>
          <a:xfrm>
            <a:off x="5205967" y="2134522"/>
            <a:ext cx="6986033" cy="3929643"/>
          </a:xfrm>
          <a:prstGeom prst="rect">
            <a:avLst/>
          </a:prstGeom>
        </p:spPr>
      </p:pic>
      <p:grpSp>
        <p:nvGrpSpPr>
          <p:cNvPr id="7" name="Group 6">
            <a:extLst>
              <a:ext uri="{FF2B5EF4-FFF2-40B4-BE49-F238E27FC236}">
                <a16:creationId xmlns:a16="http://schemas.microsoft.com/office/drawing/2014/main" id="{6FB709CA-C39F-5460-4D07-335C000DA05E}"/>
              </a:ext>
            </a:extLst>
          </p:cNvPr>
          <p:cNvGrpSpPr/>
          <p:nvPr/>
        </p:nvGrpSpPr>
        <p:grpSpPr>
          <a:xfrm>
            <a:off x="521112" y="2083153"/>
            <a:ext cx="4583938" cy="4246396"/>
            <a:chOff x="752337" y="2541993"/>
            <a:chExt cx="4019688" cy="3773081"/>
          </a:xfrm>
        </p:grpSpPr>
        <p:pic>
          <p:nvPicPr>
            <p:cNvPr id="8" name="Picture 7">
              <a:extLst>
                <a:ext uri="{FF2B5EF4-FFF2-40B4-BE49-F238E27FC236}">
                  <a16:creationId xmlns:a16="http://schemas.microsoft.com/office/drawing/2014/main" id="{31AB1FD7-A1DA-76BE-239A-05DE7834733C}"/>
                </a:ext>
              </a:extLst>
            </p:cNvPr>
            <p:cNvPicPr>
              <a:picLocks noChangeAspect="1"/>
            </p:cNvPicPr>
            <p:nvPr/>
          </p:nvPicPr>
          <p:blipFill>
            <a:blip r:embed="rId3"/>
            <a:srcRect l="40074"/>
            <a:stretch>
              <a:fillRect/>
            </a:stretch>
          </p:blipFill>
          <p:spPr>
            <a:xfrm>
              <a:off x="752337" y="2541993"/>
              <a:ext cx="4019688" cy="3773081"/>
            </a:xfrm>
            <a:prstGeom prst="rect">
              <a:avLst/>
            </a:prstGeom>
          </p:spPr>
        </p:pic>
        <p:pic>
          <p:nvPicPr>
            <p:cNvPr id="9" name="Picture 8">
              <a:extLst>
                <a:ext uri="{FF2B5EF4-FFF2-40B4-BE49-F238E27FC236}">
                  <a16:creationId xmlns:a16="http://schemas.microsoft.com/office/drawing/2014/main" id="{751A7577-F1CA-5425-6396-6C82ACDC35DC}"/>
                </a:ext>
              </a:extLst>
            </p:cNvPr>
            <p:cNvPicPr>
              <a:picLocks noChangeAspect="1"/>
            </p:cNvPicPr>
            <p:nvPr/>
          </p:nvPicPr>
          <p:blipFill>
            <a:blip r:embed="rId4"/>
            <a:srcRect l="11164" t="11150" r="10788" b="10808"/>
            <a:stretch>
              <a:fillRect/>
            </a:stretch>
          </p:blipFill>
          <p:spPr>
            <a:xfrm>
              <a:off x="3375598" y="4972969"/>
              <a:ext cx="449891" cy="438744"/>
            </a:xfrm>
            <a:prstGeom prst="rect">
              <a:avLst/>
            </a:prstGeom>
          </p:spPr>
        </p:pic>
        <p:pic>
          <p:nvPicPr>
            <p:cNvPr id="10" name="Picture 9">
              <a:extLst>
                <a:ext uri="{FF2B5EF4-FFF2-40B4-BE49-F238E27FC236}">
                  <a16:creationId xmlns:a16="http://schemas.microsoft.com/office/drawing/2014/main" id="{5FD09540-851D-02CD-06BC-3A043A70C43B}"/>
                </a:ext>
              </a:extLst>
            </p:cNvPr>
            <p:cNvPicPr>
              <a:picLocks noChangeAspect="1"/>
            </p:cNvPicPr>
            <p:nvPr/>
          </p:nvPicPr>
          <p:blipFill>
            <a:blip r:embed="rId5"/>
            <a:srcRect l="10542" t="11128" r="10645" b="10952"/>
            <a:stretch>
              <a:fillRect/>
            </a:stretch>
          </p:blipFill>
          <p:spPr>
            <a:xfrm>
              <a:off x="3385123" y="4075468"/>
              <a:ext cx="454994" cy="438744"/>
            </a:xfrm>
            <a:prstGeom prst="rect">
              <a:avLst/>
            </a:prstGeom>
          </p:spPr>
        </p:pic>
      </p:grpSp>
      <p:sp>
        <p:nvSpPr>
          <p:cNvPr id="11" name="TextBox 10">
            <a:extLst>
              <a:ext uri="{FF2B5EF4-FFF2-40B4-BE49-F238E27FC236}">
                <a16:creationId xmlns:a16="http://schemas.microsoft.com/office/drawing/2014/main" id="{6B2E8F3A-F9F6-AAB8-FA18-A9616241FBC2}"/>
              </a:ext>
            </a:extLst>
          </p:cNvPr>
          <p:cNvSpPr txBox="1"/>
          <p:nvPr/>
        </p:nvSpPr>
        <p:spPr>
          <a:xfrm>
            <a:off x="521112" y="850354"/>
            <a:ext cx="11130504" cy="871970"/>
          </a:xfrm>
          <a:prstGeom prst="rect">
            <a:avLst/>
          </a:prstGeom>
          <a:noFill/>
          <a:ln w="6350">
            <a:noFill/>
          </a:ln>
        </p:spPr>
        <p:txBody>
          <a:bodyPr wrap="square" rtlCol="0">
            <a:spAutoFit/>
          </a:bodyPr>
          <a:lstStyle/>
          <a:p>
            <a:pPr>
              <a:lnSpc>
                <a:spcPct val="150000"/>
              </a:lnSpc>
            </a:pPr>
            <a:r>
              <a:rPr lang="en-GB" dirty="0">
                <a:solidFill>
                  <a:srgbClr val="000000"/>
                </a:solidFill>
                <a:latin typeface="Arial" panose="020B0604020202020204" pitchFamily="34" charset="0"/>
                <a:cs typeface="Arial" panose="020B0604020202020204" pitchFamily="34" charset="0"/>
              </a:rPr>
              <a:t>Flex-PCB has been integrated and successfully tested in the May 2025 LHCb RICH beam test at SPS. </a:t>
            </a:r>
          </a:p>
          <a:p>
            <a:pPr>
              <a:lnSpc>
                <a:spcPct val="150000"/>
              </a:lnSpc>
            </a:pPr>
            <a:r>
              <a:rPr lang="en-GB" dirty="0">
                <a:solidFill>
                  <a:srgbClr val="000000"/>
                </a:solidFill>
                <a:latin typeface="Arial" panose="020B0604020202020204" pitchFamily="34" charset="0"/>
                <a:cs typeface="Arial" panose="020B0604020202020204" pitchFamily="34" charset="0"/>
              </a:rPr>
              <a:t>Several dataset at different threshold and bias voltage. </a:t>
            </a:r>
          </a:p>
        </p:txBody>
      </p:sp>
    </p:spTree>
    <p:extLst>
      <p:ext uri="{BB962C8B-B14F-4D97-AF65-F5344CB8AC3E}">
        <p14:creationId xmlns:p14="http://schemas.microsoft.com/office/powerpoint/2010/main" val="37508469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B03110-6828-2DEF-CD77-2773ECAB74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74A41A-6E74-7F09-74F6-DC1FFC9807F4}"/>
              </a:ext>
            </a:extLst>
          </p:cNvPr>
          <p:cNvSpPr>
            <a:spLocks noGrp="1"/>
          </p:cNvSpPr>
          <p:nvPr>
            <p:ph type="title"/>
          </p:nvPr>
        </p:nvSpPr>
        <p:spPr>
          <a:xfrm>
            <a:off x="407988" y="373593"/>
            <a:ext cx="11376025" cy="368420"/>
          </a:xfrm>
        </p:spPr>
        <p:txBody>
          <a:bodyPr/>
          <a:lstStyle/>
          <a:p>
            <a:r>
              <a:rPr lang="en-GB" sz="2200" dirty="0"/>
              <a:t>SiPM array single-photon time resolution with charged-particle beam – results</a:t>
            </a:r>
          </a:p>
        </p:txBody>
      </p:sp>
      <p:sp>
        <p:nvSpPr>
          <p:cNvPr id="4" name="Date Placeholder 3">
            <a:extLst>
              <a:ext uri="{FF2B5EF4-FFF2-40B4-BE49-F238E27FC236}">
                <a16:creationId xmlns:a16="http://schemas.microsoft.com/office/drawing/2014/main" id="{08E35EF7-4ABC-D633-618A-CDC68D94936D}"/>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449107DC-5362-5CBF-72A8-B892769B0E9B}"/>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447D80E3-4F23-FA80-530C-384A7109B770}"/>
              </a:ext>
            </a:extLst>
          </p:cNvPr>
          <p:cNvSpPr>
            <a:spLocks noGrp="1"/>
          </p:cNvSpPr>
          <p:nvPr>
            <p:ph type="sldNum" sz="quarter" idx="12"/>
          </p:nvPr>
        </p:nvSpPr>
        <p:spPr/>
        <p:txBody>
          <a:bodyPr/>
          <a:lstStyle/>
          <a:p>
            <a:fld id="{0BB7CFEA-6E47-8947-A33A-0E536019D0FF}" type="slidenum">
              <a:rPr lang="en-GB" smtClean="0"/>
              <a:t>42</a:t>
            </a:fld>
            <a:endParaRPr lang="en-GB"/>
          </a:p>
        </p:txBody>
      </p:sp>
      <p:pic>
        <p:nvPicPr>
          <p:cNvPr id="3" name="Picture 2">
            <a:extLst>
              <a:ext uri="{FF2B5EF4-FFF2-40B4-BE49-F238E27FC236}">
                <a16:creationId xmlns:a16="http://schemas.microsoft.com/office/drawing/2014/main" id="{87A82D27-472E-F245-C511-1DA106E7D143}"/>
              </a:ext>
            </a:extLst>
          </p:cNvPr>
          <p:cNvPicPr>
            <a:picLocks noChangeAspect="1"/>
          </p:cNvPicPr>
          <p:nvPr/>
        </p:nvPicPr>
        <p:blipFill>
          <a:blip r:embed="rId2"/>
          <a:srcRect l="12762" r="12673" b="20846"/>
          <a:stretch>
            <a:fillRect/>
          </a:stretch>
        </p:blipFill>
        <p:spPr>
          <a:xfrm>
            <a:off x="1022889" y="2759286"/>
            <a:ext cx="4912962" cy="2933592"/>
          </a:xfrm>
          <a:prstGeom prst="rect">
            <a:avLst/>
          </a:prstGeom>
        </p:spPr>
      </p:pic>
      <p:pic>
        <p:nvPicPr>
          <p:cNvPr id="7" name="Picture 6">
            <a:extLst>
              <a:ext uri="{FF2B5EF4-FFF2-40B4-BE49-F238E27FC236}">
                <a16:creationId xmlns:a16="http://schemas.microsoft.com/office/drawing/2014/main" id="{3F40E42B-F042-846A-5FDB-35EF2714F5E3}"/>
              </a:ext>
            </a:extLst>
          </p:cNvPr>
          <p:cNvPicPr>
            <a:picLocks noChangeAspect="1"/>
          </p:cNvPicPr>
          <p:nvPr/>
        </p:nvPicPr>
        <p:blipFill>
          <a:blip r:embed="rId3"/>
          <a:srcRect l="21735" t="14180" r="21569" b="13149"/>
          <a:stretch>
            <a:fillRect/>
          </a:stretch>
        </p:blipFill>
        <p:spPr>
          <a:xfrm>
            <a:off x="6510598" y="2789169"/>
            <a:ext cx="4956555" cy="3573601"/>
          </a:xfrm>
          <a:prstGeom prst="rect">
            <a:avLst/>
          </a:prstGeom>
        </p:spPr>
      </p:pic>
      <p:sp>
        <p:nvSpPr>
          <p:cNvPr id="8" name="TextBox 7">
            <a:extLst>
              <a:ext uri="{FF2B5EF4-FFF2-40B4-BE49-F238E27FC236}">
                <a16:creationId xmlns:a16="http://schemas.microsoft.com/office/drawing/2014/main" id="{846B4F9F-7841-187D-3577-17DDD5CC3286}"/>
              </a:ext>
            </a:extLst>
          </p:cNvPr>
          <p:cNvSpPr txBox="1"/>
          <p:nvPr/>
        </p:nvSpPr>
        <p:spPr>
          <a:xfrm>
            <a:off x="1293822" y="997043"/>
            <a:ext cx="10675148" cy="1200329"/>
          </a:xfrm>
          <a:prstGeom prst="rect">
            <a:avLst/>
          </a:prstGeom>
          <a:noFill/>
          <a:ln w="6350">
            <a:noFill/>
          </a:ln>
        </p:spPr>
        <p:txBody>
          <a:bodyPr wrap="square" rtlCol="0">
            <a:spAutoFit/>
          </a:bodyPr>
          <a:lstStyle/>
          <a:p>
            <a:pPr>
              <a:lnSpc>
                <a:spcPct val="150000"/>
              </a:lnSpc>
            </a:pPr>
            <a:r>
              <a:rPr lang="en-GB" dirty="0">
                <a:solidFill>
                  <a:srgbClr val="000000"/>
                </a:solidFill>
                <a:latin typeface="Arial" panose="020B0604020202020204" pitchFamily="34" charset="0"/>
                <a:cs typeface="Arial" panose="020B0604020202020204" pitchFamily="34" charset="0"/>
                <a:sym typeface="Wingdings" pitchFamily="2" charset="2"/>
              </a:rPr>
              <a:t>Average SPTR for 7.5 V of </a:t>
            </a:r>
            <a:r>
              <a:rPr lang="en-GB" dirty="0">
                <a:solidFill>
                  <a:srgbClr val="00B050"/>
                </a:solidFill>
                <a:latin typeface="Arial" panose="020B0604020202020204" pitchFamily="34" charset="0"/>
                <a:cs typeface="Arial" panose="020B0604020202020204" pitchFamily="34" charset="0"/>
                <a:sym typeface="Wingdings" pitchFamily="2" charset="2"/>
              </a:rPr>
              <a:t>134 ± 15 ps</a:t>
            </a:r>
            <a:r>
              <a:rPr lang="en-GB" dirty="0">
                <a:solidFill>
                  <a:schemeClr val="bg2">
                    <a:lumMod val="10000"/>
                  </a:schemeClr>
                </a:solidFill>
                <a:latin typeface="Arial" panose="020B0604020202020204" pitchFamily="34" charset="0"/>
                <a:cs typeface="Arial" panose="020B0604020202020204" pitchFamily="34" charset="0"/>
                <a:sym typeface="Wingdings" pitchFamily="2" charset="2"/>
              </a:rPr>
              <a:t> </a:t>
            </a:r>
            <a:r>
              <a:rPr lang="en-GB" dirty="0">
                <a:solidFill>
                  <a:srgbClr val="000000"/>
                </a:solidFill>
                <a:latin typeface="Arial" panose="020B0604020202020204" pitchFamily="34" charset="0"/>
                <a:cs typeface="Arial" panose="020B0604020202020204" pitchFamily="34" charset="0"/>
              </a:rPr>
              <a:t>(σ = FWHM / 2.355).</a:t>
            </a:r>
            <a:endParaRPr lang="en-GB" dirty="0">
              <a:solidFill>
                <a:srgbClr val="00B050"/>
              </a:solidFill>
              <a:latin typeface="Arial" panose="020B0604020202020204" pitchFamily="34" charset="0"/>
              <a:cs typeface="Arial" panose="020B0604020202020204" pitchFamily="34" charset="0"/>
              <a:sym typeface="Wingdings" pitchFamily="2" charset="2"/>
            </a:endParaRPr>
          </a:p>
          <a:p>
            <a:pPr>
              <a:lnSpc>
                <a:spcPct val="150000"/>
              </a:lnSpc>
            </a:pPr>
            <a:r>
              <a:rPr lang="en-GB" dirty="0">
                <a:solidFill>
                  <a:schemeClr val="tx2"/>
                </a:solidFill>
                <a:sym typeface="Wingdings" pitchFamily="2" charset="2"/>
              </a:rPr>
              <a:t>SPTR degradation of ~70 ps (FWHM) observed during the beam test period.</a:t>
            </a:r>
          </a:p>
          <a:p>
            <a:pPr marL="285750" indent="-285750">
              <a:buFont typeface="Wingdings" pitchFamily="2" charset="2"/>
              <a:buChar char="Ø"/>
            </a:pPr>
            <a:r>
              <a:rPr lang="en-GB" b="1" dirty="0">
                <a:solidFill>
                  <a:schemeClr val="tx2"/>
                </a:solidFill>
                <a:sym typeface="Wingdings" pitchFamily="2" charset="2"/>
              </a:rPr>
              <a:t>Average DCR per channel increased by a factor ~5</a:t>
            </a:r>
            <a:r>
              <a:rPr lang="en-GB" dirty="0">
                <a:solidFill>
                  <a:schemeClr val="tx2"/>
                </a:solidFill>
                <a:sym typeface="Wingdings" pitchFamily="2" charset="2"/>
              </a:rPr>
              <a:t>, likely due to beam induce effects. </a:t>
            </a:r>
          </a:p>
        </p:txBody>
      </p:sp>
      <p:sp>
        <p:nvSpPr>
          <p:cNvPr id="9" name="TextBox 8">
            <a:extLst>
              <a:ext uri="{FF2B5EF4-FFF2-40B4-BE49-F238E27FC236}">
                <a16:creationId xmlns:a16="http://schemas.microsoft.com/office/drawing/2014/main" id="{6C8EA3D4-7117-550F-170D-F6AA10789590}"/>
              </a:ext>
            </a:extLst>
          </p:cNvPr>
          <p:cNvSpPr txBox="1"/>
          <p:nvPr/>
        </p:nvSpPr>
        <p:spPr>
          <a:xfrm>
            <a:off x="2284373" y="5662768"/>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2.5</a:t>
            </a:r>
          </a:p>
        </p:txBody>
      </p:sp>
      <p:sp>
        <p:nvSpPr>
          <p:cNvPr id="10" name="TextBox 9">
            <a:extLst>
              <a:ext uri="{FF2B5EF4-FFF2-40B4-BE49-F238E27FC236}">
                <a16:creationId xmlns:a16="http://schemas.microsoft.com/office/drawing/2014/main" id="{B740F299-29F2-C89E-B5AB-BADAFA3BB8C6}"/>
              </a:ext>
            </a:extLst>
          </p:cNvPr>
          <p:cNvSpPr txBox="1"/>
          <p:nvPr/>
        </p:nvSpPr>
        <p:spPr>
          <a:xfrm>
            <a:off x="3209328" y="5662768"/>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4.5</a:t>
            </a:r>
          </a:p>
        </p:txBody>
      </p:sp>
      <p:sp>
        <p:nvSpPr>
          <p:cNvPr id="11" name="TextBox 10">
            <a:extLst>
              <a:ext uri="{FF2B5EF4-FFF2-40B4-BE49-F238E27FC236}">
                <a16:creationId xmlns:a16="http://schemas.microsoft.com/office/drawing/2014/main" id="{3C1D9791-640D-2BC5-66E4-206D93683D30}"/>
              </a:ext>
            </a:extLst>
          </p:cNvPr>
          <p:cNvSpPr txBox="1"/>
          <p:nvPr/>
        </p:nvSpPr>
        <p:spPr>
          <a:xfrm>
            <a:off x="4159175" y="5662768"/>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6.5</a:t>
            </a:r>
          </a:p>
        </p:txBody>
      </p:sp>
      <p:sp>
        <p:nvSpPr>
          <p:cNvPr id="12" name="TextBox 11">
            <a:extLst>
              <a:ext uri="{FF2B5EF4-FFF2-40B4-BE49-F238E27FC236}">
                <a16:creationId xmlns:a16="http://schemas.microsoft.com/office/drawing/2014/main" id="{7DEF97C3-47D0-F833-5165-D877E434E47E}"/>
              </a:ext>
            </a:extLst>
          </p:cNvPr>
          <p:cNvSpPr txBox="1"/>
          <p:nvPr/>
        </p:nvSpPr>
        <p:spPr>
          <a:xfrm>
            <a:off x="4627998" y="5662768"/>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7.5</a:t>
            </a:r>
          </a:p>
        </p:txBody>
      </p:sp>
      <p:sp>
        <p:nvSpPr>
          <p:cNvPr id="13" name="TextBox 12">
            <a:extLst>
              <a:ext uri="{FF2B5EF4-FFF2-40B4-BE49-F238E27FC236}">
                <a16:creationId xmlns:a16="http://schemas.microsoft.com/office/drawing/2014/main" id="{20C868DA-6128-8E9E-4D85-50A8456E7269}"/>
              </a:ext>
            </a:extLst>
          </p:cNvPr>
          <p:cNvSpPr txBox="1"/>
          <p:nvPr/>
        </p:nvSpPr>
        <p:spPr>
          <a:xfrm>
            <a:off x="3685113" y="5662768"/>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5.5</a:t>
            </a:r>
          </a:p>
        </p:txBody>
      </p:sp>
      <p:sp>
        <p:nvSpPr>
          <p:cNvPr id="14" name="TextBox 13">
            <a:extLst>
              <a:ext uri="{FF2B5EF4-FFF2-40B4-BE49-F238E27FC236}">
                <a16:creationId xmlns:a16="http://schemas.microsoft.com/office/drawing/2014/main" id="{BFB73F4F-ADFF-31A6-40F9-C646DC01F5CD}"/>
              </a:ext>
            </a:extLst>
          </p:cNvPr>
          <p:cNvSpPr txBox="1"/>
          <p:nvPr/>
        </p:nvSpPr>
        <p:spPr>
          <a:xfrm>
            <a:off x="2742223" y="5662768"/>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3.5</a:t>
            </a:r>
          </a:p>
        </p:txBody>
      </p:sp>
      <p:sp>
        <p:nvSpPr>
          <p:cNvPr id="15" name="TextBox 14">
            <a:extLst>
              <a:ext uri="{FF2B5EF4-FFF2-40B4-BE49-F238E27FC236}">
                <a16:creationId xmlns:a16="http://schemas.microsoft.com/office/drawing/2014/main" id="{3130CD2F-354D-AD73-1B2E-BD99F0408776}"/>
              </a:ext>
            </a:extLst>
          </p:cNvPr>
          <p:cNvSpPr txBox="1"/>
          <p:nvPr/>
        </p:nvSpPr>
        <p:spPr>
          <a:xfrm>
            <a:off x="4005138" y="5816656"/>
            <a:ext cx="1352934" cy="246221"/>
          </a:xfrm>
          <a:prstGeom prst="rect">
            <a:avLst/>
          </a:prstGeom>
          <a:noFill/>
        </p:spPr>
        <p:txBody>
          <a:bodyPr wrap="none" lIns="0" tIns="0" rIns="0" bIns="0" rtlCol="0">
            <a:spAutoFit/>
          </a:bodyPr>
          <a:lstStyle/>
          <a:p>
            <a:pPr algn="l"/>
            <a:r>
              <a:rPr lang="en-GB" sz="1600" dirty="0">
                <a:solidFill>
                  <a:schemeClr val="bg2">
                    <a:lumMod val="10000"/>
                  </a:schemeClr>
                </a:solidFill>
                <a:latin typeface="Times New Roman" panose="02020603050405020304" pitchFamily="18" charset="0"/>
                <a:cs typeface="Times New Roman" panose="02020603050405020304" pitchFamily="18" charset="0"/>
              </a:rPr>
              <a:t>Overvoltage [V]</a:t>
            </a:r>
          </a:p>
        </p:txBody>
      </p:sp>
      <p:sp>
        <p:nvSpPr>
          <p:cNvPr id="16" name="TextBox 15">
            <a:extLst>
              <a:ext uri="{FF2B5EF4-FFF2-40B4-BE49-F238E27FC236}">
                <a16:creationId xmlns:a16="http://schemas.microsoft.com/office/drawing/2014/main" id="{4EEF71AD-CA67-D611-604D-E0540B8E56F2}"/>
              </a:ext>
            </a:extLst>
          </p:cNvPr>
          <p:cNvSpPr txBox="1"/>
          <p:nvPr/>
        </p:nvSpPr>
        <p:spPr>
          <a:xfrm>
            <a:off x="5091928" y="5662768"/>
            <a:ext cx="192360" cy="184666"/>
          </a:xfrm>
          <a:prstGeom prst="rect">
            <a:avLst/>
          </a:prstGeom>
          <a:noFill/>
        </p:spPr>
        <p:txBody>
          <a:bodyPr wrap="none" lIns="0" tIns="0" rIns="0" bIns="0" rtlCol="0">
            <a:spAutoFit/>
          </a:bodyPr>
          <a:lstStyle/>
          <a:p>
            <a:pPr algn="l"/>
            <a:r>
              <a:rPr lang="en-GB" sz="1200" dirty="0">
                <a:solidFill>
                  <a:schemeClr val="bg2">
                    <a:lumMod val="10000"/>
                  </a:schemeClr>
                </a:solidFill>
                <a:latin typeface="Times New Roman" panose="02020603050405020304" pitchFamily="18" charset="0"/>
                <a:cs typeface="Times New Roman" panose="02020603050405020304" pitchFamily="18" charset="0"/>
              </a:rPr>
              <a:t>8.5</a:t>
            </a:r>
          </a:p>
        </p:txBody>
      </p:sp>
      <p:sp>
        <p:nvSpPr>
          <p:cNvPr id="17" name="TextBox 16">
            <a:extLst>
              <a:ext uri="{FF2B5EF4-FFF2-40B4-BE49-F238E27FC236}">
                <a16:creationId xmlns:a16="http://schemas.microsoft.com/office/drawing/2014/main" id="{7ED63DF3-B657-47AE-50FA-AE6B7D02F065}"/>
              </a:ext>
            </a:extLst>
          </p:cNvPr>
          <p:cNvSpPr txBox="1"/>
          <p:nvPr/>
        </p:nvSpPr>
        <p:spPr>
          <a:xfrm>
            <a:off x="8084718" y="3193685"/>
            <a:ext cx="494494" cy="807913"/>
          </a:xfrm>
          <a:prstGeom prst="rect">
            <a:avLst/>
          </a:prstGeom>
          <a:solidFill>
            <a:schemeClr val="bg1"/>
          </a:solidFill>
        </p:spPr>
        <p:txBody>
          <a:bodyPr wrap="none" lIns="0" tIns="0" rIns="0" bIns="0" rtlCol="0">
            <a:spAutoFit/>
          </a:bodyPr>
          <a:lstStyle/>
          <a:p>
            <a:pPr algn="l"/>
            <a:r>
              <a:rPr lang="en-GB" sz="1750" dirty="0">
                <a:solidFill>
                  <a:schemeClr val="bg2">
                    <a:lumMod val="10000"/>
                  </a:schemeClr>
                </a:solidFill>
                <a:latin typeface="Times New Roman" panose="02020603050405020304" pitchFamily="18" charset="0"/>
                <a:cs typeface="Times New Roman" panose="02020603050405020304" pitchFamily="18" charset="0"/>
              </a:rPr>
              <a:t>2.5 V</a:t>
            </a:r>
          </a:p>
          <a:p>
            <a:pPr algn="l"/>
            <a:r>
              <a:rPr lang="en-GB" sz="1750" dirty="0">
                <a:solidFill>
                  <a:srgbClr val="FF0000"/>
                </a:solidFill>
                <a:latin typeface="Times New Roman" panose="02020603050405020304" pitchFamily="18" charset="0"/>
                <a:cs typeface="Times New Roman" panose="02020603050405020304" pitchFamily="18" charset="0"/>
              </a:rPr>
              <a:t>4.5 V</a:t>
            </a:r>
          </a:p>
          <a:p>
            <a:pPr algn="l"/>
            <a:r>
              <a:rPr lang="en-GB" sz="1750" dirty="0">
                <a:latin typeface="Times New Roman" panose="02020603050405020304" pitchFamily="18" charset="0"/>
                <a:cs typeface="Times New Roman" panose="02020603050405020304" pitchFamily="18" charset="0"/>
              </a:rPr>
              <a:t>7.5 V</a:t>
            </a:r>
          </a:p>
        </p:txBody>
      </p:sp>
    </p:spTree>
    <p:extLst>
      <p:ext uri="{BB962C8B-B14F-4D97-AF65-F5344CB8AC3E}">
        <p14:creationId xmlns:p14="http://schemas.microsoft.com/office/powerpoint/2010/main" val="24825702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AC096-9E38-3EC4-9CC2-5E220F4CE4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C63831-AD78-AE18-5A6D-8064CE744C22}"/>
              </a:ext>
            </a:extLst>
          </p:cNvPr>
          <p:cNvSpPr>
            <a:spLocks noGrp="1"/>
          </p:cNvSpPr>
          <p:nvPr>
            <p:ph type="title"/>
          </p:nvPr>
        </p:nvSpPr>
        <p:spPr>
          <a:xfrm>
            <a:off x="407988" y="373593"/>
            <a:ext cx="11376025" cy="368420"/>
          </a:xfrm>
        </p:spPr>
        <p:txBody>
          <a:bodyPr/>
          <a:lstStyle/>
          <a:p>
            <a:r>
              <a:rPr lang="en-GB" sz="2200" dirty="0"/>
              <a:t>A second flex-PCB prototype</a:t>
            </a:r>
          </a:p>
        </p:txBody>
      </p:sp>
      <p:sp>
        <p:nvSpPr>
          <p:cNvPr id="4" name="Date Placeholder 3">
            <a:extLst>
              <a:ext uri="{FF2B5EF4-FFF2-40B4-BE49-F238E27FC236}">
                <a16:creationId xmlns:a16="http://schemas.microsoft.com/office/drawing/2014/main" id="{0EB4C161-194F-9103-9AD0-8A6D224F6821}"/>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F437FE61-07FE-793B-4747-A9EDC4FB16DD}"/>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B51CD2F8-CD5D-4F80-750A-173271C70585}"/>
              </a:ext>
            </a:extLst>
          </p:cNvPr>
          <p:cNvSpPr>
            <a:spLocks noGrp="1"/>
          </p:cNvSpPr>
          <p:nvPr>
            <p:ph type="sldNum" sz="quarter" idx="12"/>
          </p:nvPr>
        </p:nvSpPr>
        <p:spPr/>
        <p:txBody>
          <a:bodyPr/>
          <a:lstStyle/>
          <a:p>
            <a:fld id="{0BB7CFEA-6E47-8947-A33A-0E536019D0FF}" type="slidenum">
              <a:rPr lang="en-GB" smtClean="0"/>
              <a:t>43</a:t>
            </a:fld>
            <a:endParaRPr lang="en-GB"/>
          </a:p>
        </p:txBody>
      </p:sp>
      <p:pic>
        <p:nvPicPr>
          <p:cNvPr id="3" name="Picture 2">
            <a:extLst>
              <a:ext uri="{FF2B5EF4-FFF2-40B4-BE49-F238E27FC236}">
                <a16:creationId xmlns:a16="http://schemas.microsoft.com/office/drawing/2014/main" id="{4EA6AE24-1149-0898-741B-4662C9F29E69}"/>
              </a:ext>
            </a:extLst>
          </p:cNvPr>
          <p:cNvPicPr>
            <a:picLocks noChangeAspect="1"/>
          </p:cNvPicPr>
          <p:nvPr/>
        </p:nvPicPr>
        <p:blipFill>
          <a:blip r:embed="rId2"/>
          <a:srcRect t="51513"/>
          <a:stretch>
            <a:fillRect/>
          </a:stretch>
        </p:blipFill>
        <p:spPr>
          <a:xfrm>
            <a:off x="6311432" y="1577613"/>
            <a:ext cx="5604376" cy="3248465"/>
          </a:xfrm>
          <a:prstGeom prst="rect">
            <a:avLst/>
          </a:prstGeom>
        </p:spPr>
      </p:pic>
      <p:sp>
        <p:nvSpPr>
          <p:cNvPr id="9" name="TextBox 8">
            <a:extLst>
              <a:ext uri="{FF2B5EF4-FFF2-40B4-BE49-F238E27FC236}">
                <a16:creationId xmlns:a16="http://schemas.microsoft.com/office/drawing/2014/main" id="{BFB9B7A1-02A8-8A58-94D9-55562FECA054}"/>
              </a:ext>
            </a:extLst>
          </p:cNvPr>
          <p:cNvSpPr txBox="1"/>
          <p:nvPr/>
        </p:nvSpPr>
        <p:spPr>
          <a:xfrm>
            <a:off x="403199" y="1909183"/>
            <a:ext cx="5477370" cy="2585323"/>
          </a:xfrm>
          <a:prstGeom prst="rect">
            <a:avLst/>
          </a:prstGeom>
          <a:noFill/>
        </p:spPr>
        <p:txBody>
          <a:bodyPr wrap="square">
            <a:spAutoFit/>
          </a:bodyPr>
          <a:lstStyle/>
          <a:p>
            <a:r>
              <a:rPr lang="en-GB" dirty="0">
                <a:solidFill>
                  <a:schemeClr val="tx2"/>
                </a:solidFill>
                <a:sym typeface="Wingdings" pitchFamily="2" charset="2"/>
              </a:rPr>
              <a:t>Close packing of SiPM arrays towards real-detector applications with smaller size SiPM arrays.</a:t>
            </a:r>
          </a:p>
          <a:p>
            <a:endParaRPr lang="en-GB" dirty="0">
              <a:solidFill>
                <a:schemeClr val="tx2"/>
              </a:solidFill>
              <a:sym typeface="Wingdings" pitchFamily="2" charset="2"/>
            </a:endParaRPr>
          </a:p>
          <a:p>
            <a:pPr marL="285750" indent="-285750">
              <a:buFont typeface="Wingdings" pitchFamily="2" charset="2"/>
              <a:buChar char="Ø"/>
            </a:pPr>
            <a:r>
              <a:rPr lang="en-GB" dirty="0">
                <a:solidFill>
                  <a:schemeClr val="tx2"/>
                </a:solidFill>
                <a:sym typeface="Wingdings" pitchFamily="2" charset="2"/>
              </a:rPr>
              <a:t>Challenge in terms of signal routing and bias.</a:t>
            </a:r>
          </a:p>
          <a:p>
            <a:pPr marL="285750" indent="-285750">
              <a:buFont typeface="Wingdings" pitchFamily="2" charset="2"/>
              <a:buChar char="Ø"/>
            </a:pPr>
            <a:endParaRPr lang="en-GB" dirty="0">
              <a:solidFill>
                <a:schemeClr val="tx2"/>
              </a:solidFill>
              <a:sym typeface="Wingdings" pitchFamily="2" charset="2"/>
            </a:endParaRPr>
          </a:p>
          <a:p>
            <a:pPr marL="285750" indent="-285750">
              <a:buFont typeface="Wingdings" pitchFamily="2" charset="2"/>
              <a:buChar char="Ø"/>
            </a:pPr>
            <a:r>
              <a:rPr lang="en-GB" dirty="0">
                <a:solidFill>
                  <a:schemeClr val="tx2"/>
                </a:solidFill>
                <a:sym typeface="Wingdings" pitchFamily="2" charset="2"/>
              </a:rPr>
              <a:t>Redesign of clamping mechanics to optimise photo-sensitive area.</a:t>
            </a:r>
          </a:p>
          <a:p>
            <a:endParaRPr lang="en-GB" dirty="0">
              <a:solidFill>
                <a:schemeClr val="tx2"/>
              </a:solidFill>
              <a:sym typeface="Wingdings" pitchFamily="2" charset="2"/>
            </a:endParaRPr>
          </a:p>
          <a:p>
            <a:pPr marL="285750" indent="-285750">
              <a:buFont typeface="Wingdings" pitchFamily="2" charset="2"/>
              <a:buChar char="Ø"/>
            </a:pPr>
            <a:r>
              <a:rPr lang="en-GB" dirty="0">
                <a:solidFill>
                  <a:schemeClr val="tx2"/>
                </a:solidFill>
                <a:sym typeface="Wingdings" pitchFamily="2" charset="2"/>
              </a:rPr>
              <a:t>Improved flexibility with reduced dielectric layers.</a:t>
            </a:r>
          </a:p>
        </p:txBody>
      </p:sp>
    </p:spTree>
    <p:extLst>
      <p:ext uri="{BB962C8B-B14F-4D97-AF65-F5344CB8AC3E}">
        <p14:creationId xmlns:p14="http://schemas.microsoft.com/office/powerpoint/2010/main" val="16906328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91A1C-EEAE-CE13-C7DC-2D9246F1DA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C5EA54-3CBB-8068-245F-1BF42D6BF6E6}"/>
              </a:ext>
            </a:extLst>
          </p:cNvPr>
          <p:cNvSpPr>
            <a:spLocks noGrp="1"/>
          </p:cNvSpPr>
          <p:nvPr>
            <p:ph type="title"/>
          </p:nvPr>
        </p:nvSpPr>
        <p:spPr>
          <a:xfrm>
            <a:off x="407988" y="373593"/>
            <a:ext cx="11376025" cy="368420"/>
          </a:xfrm>
        </p:spPr>
        <p:txBody>
          <a:bodyPr/>
          <a:lstStyle/>
          <a:p>
            <a:r>
              <a:rPr lang="en-GB" sz="2200" dirty="0"/>
              <a:t>Conclusions  </a:t>
            </a:r>
          </a:p>
        </p:txBody>
      </p:sp>
      <p:sp>
        <p:nvSpPr>
          <p:cNvPr id="4" name="Date Placeholder 3">
            <a:extLst>
              <a:ext uri="{FF2B5EF4-FFF2-40B4-BE49-F238E27FC236}">
                <a16:creationId xmlns:a16="http://schemas.microsoft.com/office/drawing/2014/main" id="{CA416C0D-7B33-45F9-9B0E-C556CDA2F231}"/>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695EE08F-63DF-4528-299B-10BA12471F6C}"/>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0A2557B9-5C80-447A-FA57-2425D2B10DA9}"/>
              </a:ext>
            </a:extLst>
          </p:cNvPr>
          <p:cNvSpPr>
            <a:spLocks noGrp="1"/>
          </p:cNvSpPr>
          <p:nvPr>
            <p:ph type="sldNum" sz="quarter" idx="12"/>
          </p:nvPr>
        </p:nvSpPr>
        <p:spPr/>
        <p:txBody>
          <a:bodyPr/>
          <a:lstStyle/>
          <a:p>
            <a:fld id="{0BB7CFEA-6E47-8947-A33A-0E536019D0FF}" type="slidenum">
              <a:rPr lang="en-GB" smtClean="0"/>
              <a:t>44</a:t>
            </a:fld>
            <a:endParaRPr lang="en-GB"/>
          </a:p>
        </p:txBody>
      </p:sp>
      <p:sp>
        <p:nvSpPr>
          <p:cNvPr id="7" name="TextBox 6">
            <a:extLst>
              <a:ext uri="{FF2B5EF4-FFF2-40B4-BE49-F238E27FC236}">
                <a16:creationId xmlns:a16="http://schemas.microsoft.com/office/drawing/2014/main" id="{05700094-202E-CF46-64DE-57E144FC2CDD}"/>
              </a:ext>
            </a:extLst>
          </p:cNvPr>
          <p:cNvSpPr txBox="1"/>
          <p:nvPr/>
        </p:nvSpPr>
        <p:spPr>
          <a:xfrm>
            <a:off x="1022297" y="1351508"/>
            <a:ext cx="10085249" cy="3877985"/>
          </a:xfrm>
          <a:prstGeom prst="rect">
            <a:avLst/>
          </a:prstGeom>
          <a:noFill/>
        </p:spPr>
        <p:txBody>
          <a:bodyPr wrap="square" lIns="0" tIns="0" rIns="0" bIns="0" rtlCol="0">
            <a:spAutoFit/>
          </a:bodyPr>
          <a:lstStyle/>
          <a:p>
            <a:pPr algn="l"/>
            <a:r>
              <a:rPr lang="en-GB" dirty="0">
                <a:solidFill>
                  <a:schemeClr val="bg2">
                    <a:lumMod val="10000"/>
                  </a:schemeClr>
                </a:solidFill>
              </a:rPr>
              <a:t>Analogue and digital analysis on MAPMT single-photon response.</a:t>
            </a:r>
          </a:p>
          <a:p>
            <a:pPr marL="285750" indent="-285750">
              <a:buFont typeface="Courier New" panose="02070309020205020404" pitchFamily="49" charset="0"/>
              <a:buChar char="o"/>
            </a:pPr>
            <a:r>
              <a:rPr lang="en-GB" b="1" dirty="0">
                <a:solidFill>
                  <a:schemeClr val="bg2">
                    <a:lumMod val="10000"/>
                  </a:schemeClr>
                </a:solidFill>
              </a:rPr>
              <a:t>Pulse shape characterisation </a:t>
            </a:r>
            <a:r>
              <a:rPr lang="en-GB" dirty="0">
                <a:solidFill>
                  <a:schemeClr val="bg2">
                    <a:lumMod val="10000"/>
                  </a:schemeClr>
                </a:solidFill>
              </a:rPr>
              <a:t>for coupling with current readout electronics (FastRICH).</a:t>
            </a:r>
          </a:p>
          <a:p>
            <a:pPr marL="285750" indent="-285750">
              <a:buFont typeface="Courier New" panose="02070309020205020404" pitchFamily="49" charset="0"/>
              <a:buChar char="o"/>
            </a:pPr>
            <a:r>
              <a:rPr lang="en-GB" b="1" dirty="0">
                <a:solidFill>
                  <a:schemeClr val="bg2">
                    <a:lumMod val="10000"/>
                  </a:schemeClr>
                </a:solidFill>
              </a:rPr>
              <a:t>Timing performance </a:t>
            </a:r>
            <a:r>
              <a:rPr lang="en-GB" dirty="0">
                <a:solidFill>
                  <a:schemeClr val="bg2">
                    <a:lumMod val="10000"/>
                  </a:schemeClr>
                </a:solidFill>
              </a:rPr>
              <a:t>to define the </a:t>
            </a:r>
            <a:r>
              <a:rPr lang="en-GB" b="1" dirty="0">
                <a:solidFill>
                  <a:schemeClr val="bg2">
                    <a:lumMod val="10000"/>
                  </a:schemeClr>
                </a:solidFill>
              </a:rPr>
              <a:t>achievable resolution in the RICH Run 4 </a:t>
            </a:r>
            <a:r>
              <a:rPr lang="en-GB" dirty="0">
                <a:solidFill>
                  <a:schemeClr val="bg2">
                    <a:lumMod val="10000"/>
                  </a:schemeClr>
                </a:solidFill>
              </a:rPr>
              <a:t>detector.</a:t>
            </a:r>
          </a:p>
          <a:p>
            <a:pPr marL="285750" indent="-285750" algn="l">
              <a:buFont typeface="Courier New" panose="02070309020205020404" pitchFamily="49" charset="0"/>
              <a:buChar char="o"/>
            </a:pPr>
            <a:endParaRPr lang="en-GB" dirty="0">
              <a:solidFill>
                <a:schemeClr val="bg2">
                  <a:lumMod val="10000"/>
                </a:schemeClr>
              </a:solidFill>
            </a:endParaRPr>
          </a:p>
          <a:p>
            <a:pPr algn="l"/>
            <a:endParaRPr lang="en-GB" dirty="0">
              <a:solidFill>
                <a:schemeClr val="bg2">
                  <a:lumMod val="10000"/>
                </a:schemeClr>
              </a:solidFill>
            </a:endParaRPr>
          </a:p>
          <a:p>
            <a:pPr algn="l"/>
            <a:r>
              <a:rPr lang="en-GB" b="1" dirty="0">
                <a:solidFill>
                  <a:schemeClr val="bg2">
                    <a:lumMod val="10000"/>
                  </a:schemeClr>
                </a:solidFill>
              </a:rPr>
              <a:t>Novel method to estimate the PV t</a:t>
            </a:r>
            <a:r>
              <a:rPr lang="en-GB" b="1" baseline="-25000" dirty="0">
                <a:solidFill>
                  <a:schemeClr val="bg2">
                    <a:lumMod val="10000"/>
                  </a:schemeClr>
                </a:solidFill>
              </a:rPr>
              <a:t>0</a:t>
            </a:r>
            <a:r>
              <a:rPr lang="en-GB" b="1" dirty="0">
                <a:solidFill>
                  <a:schemeClr val="bg2">
                    <a:lumMod val="10000"/>
                  </a:schemeClr>
                </a:solidFill>
              </a:rPr>
              <a:t> using the RICH standalone</a:t>
            </a:r>
            <a:r>
              <a:rPr lang="en-GB" dirty="0">
                <a:solidFill>
                  <a:schemeClr val="bg2">
                    <a:lumMod val="10000"/>
                  </a:schemeClr>
                </a:solidFill>
              </a:rPr>
              <a:t> in Run 4.</a:t>
            </a:r>
          </a:p>
          <a:p>
            <a:pPr marL="285750" indent="-285750" algn="l">
              <a:buFont typeface="Courier New" panose="02070309020205020404" pitchFamily="49" charset="0"/>
              <a:buChar char="o"/>
            </a:pPr>
            <a:r>
              <a:rPr lang="en-GB" dirty="0">
                <a:solidFill>
                  <a:schemeClr val="bg2">
                    <a:lumMod val="10000"/>
                  </a:schemeClr>
                </a:solidFill>
              </a:rPr>
              <a:t>Multiple selection criteria explored and optimised. </a:t>
            </a:r>
          </a:p>
          <a:p>
            <a:pPr marL="285750" indent="-285750" algn="l">
              <a:buFont typeface="Courier New" panose="02070309020205020404" pitchFamily="49" charset="0"/>
              <a:buChar char="o"/>
            </a:pPr>
            <a:r>
              <a:rPr lang="en-GB" dirty="0">
                <a:solidFill>
                  <a:schemeClr val="bg2">
                    <a:lumMod val="10000"/>
                  </a:schemeClr>
                </a:solidFill>
              </a:rPr>
              <a:t>Achieved an </a:t>
            </a:r>
            <a:r>
              <a:rPr lang="en-GB" b="1" dirty="0">
                <a:solidFill>
                  <a:schemeClr val="bg2">
                    <a:lumMod val="10000"/>
                  </a:schemeClr>
                </a:solidFill>
              </a:rPr>
              <a:t>85 ps (FWHM) precision for 94% of the PV</a:t>
            </a:r>
            <a:r>
              <a:rPr lang="en-GB" dirty="0">
                <a:solidFill>
                  <a:schemeClr val="bg2">
                    <a:lumMod val="10000"/>
                  </a:schemeClr>
                </a:solidFill>
              </a:rPr>
              <a:t> in the simulated sample.</a:t>
            </a:r>
          </a:p>
          <a:p>
            <a:pPr marL="285750" indent="-285750" algn="l">
              <a:buFont typeface="Courier New" panose="02070309020205020404" pitchFamily="49" charset="0"/>
              <a:buChar char="o"/>
            </a:pPr>
            <a:endParaRPr lang="en-GB" dirty="0">
              <a:solidFill>
                <a:schemeClr val="bg2">
                  <a:lumMod val="10000"/>
                </a:schemeClr>
              </a:solidFill>
            </a:endParaRPr>
          </a:p>
          <a:p>
            <a:pPr algn="l"/>
            <a:endParaRPr lang="en-GB" dirty="0">
              <a:solidFill>
                <a:schemeClr val="bg2">
                  <a:lumMod val="10000"/>
                </a:schemeClr>
              </a:solidFill>
            </a:endParaRPr>
          </a:p>
          <a:p>
            <a:r>
              <a:rPr lang="en-GB" b="1" dirty="0">
                <a:solidFill>
                  <a:schemeClr val="bg2">
                    <a:lumMod val="10000"/>
                  </a:schemeClr>
                </a:solidFill>
              </a:rPr>
              <a:t>Flex-PCB prototype </a:t>
            </a:r>
            <a:r>
              <a:rPr lang="en-GB" dirty="0">
                <a:solidFill>
                  <a:schemeClr val="bg2">
                    <a:lumMod val="10000"/>
                  </a:schemeClr>
                </a:solidFill>
              </a:rPr>
              <a:t>for operating SiPM arrays at cryogenic temperatures.</a:t>
            </a:r>
          </a:p>
          <a:p>
            <a:pPr marL="285750" indent="-285750">
              <a:buFont typeface="Courier New" panose="02070309020205020404" pitchFamily="49" charset="0"/>
              <a:buChar char="o"/>
            </a:pPr>
            <a:r>
              <a:rPr lang="en-GB" b="1" dirty="0">
                <a:solidFill>
                  <a:schemeClr val="bg2">
                    <a:lumMod val="10000"/>
                  </a:schemeClr>
                </a:solidFill>
              </a:rPr>
              <a:t>Design</a:t>
            </a:r>
            <a:r>
              <a:rPr lang="en-GB" dirty="0">
                <a:solidFill>
                  <a:schemeClr val="bg2">
                    <a:lumMod val="10000"/>
                  </a:schemeClr>
                </a:solidFill>
              </a:rPr>
              <a:t> of the board for cm-long transmission of analogue signals.</a:t>
            </a:r>
          </a:p>
          <a:p>
            <a:pPr marL="285750" indent="-285750">
              <a:buFont typeface="Courier New" panose="02070309020205020404" pitchFamily="49" charset="0"/>
              <a:buChar char="o"/>
            </a:pPr>
            <a:r>
              <a:rPr lang="en-GB" b="1" dirty="0">
                <a:solidFill>
                  <a:schemeClr val="bg2">
                    <a:lumMod val="10000"/>
                  </a:schemeClr>
                </a:solidFill>
              </a:rPr>
              <a:t>Signal integrity measurements</a:t>
            </a:r>
            <a:r>
              <a:rPr lang="en-GB" dirty="0">
                <a:solidFill>
                  <a:schemeClr val="bg2">
                    <a:lumMod val="10000"/>
                  </a:schemeClr>
                </a:solidFill>
              </a:rPr>
              <a:t>.</a:t>
            </a:r>
          </a:p>
          <a:p>
            <a:pPr marL="285750" indent="-285750">
              <a:buFont typeface="Courier New" panose="02070309020205020404" pitchFamily="49" charset="0"/>
              <a:buChar char="o"/>
            </a:pPr>
            <a:r>
              <a:rPr lang="en-GB" b="1" dirty="0">
                <a:solidFill>
                  <a:schemeClr val="bg2">
                    <a:lumMod val="10000"/>
                  </a:schemeClr>
                </a:solidFill>
              </a:rPr>
              <a:t>Single-photon characterisation </a:t>
            </a:r>
            <a:r>
              <a:rPr lang="en-GB" dirty="0">
                <a:solidFill>
                  <a:schemeClr val="bg2">
                    <a:lumMod val="10000"/>
                  </a:schemeClr>
                </a:solidFill>
              </a:rPr>
              <a:t>of the SiPM array with laser and in beam test.</a:t>
            </a:r>
          </a:p>
        </p:txBody>
      </p:sp>
    </p:spTree>
    <p:extLst>
      <p:ext uri="{BB962C8B-B14F-4D97-AF65-F5344CB8AC3E}">
        <p14:creationId xmlns:p14="http://schemas.microsoft.com/office/powerpoint/2010/main" val="2827981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1F6B3-6258-1432-CE40-CA600883445B}"/>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99536E23-151B-0D96-B9D2-39BA82C78918}"/>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17C9A802-6C71-3D4B-6E30-39DBFE8F0EF3}"/>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B8006766-F126-7F0C-9257-1DAA65BC2F4C}"/>
              </a:ext>
            </a:extLst>
          </p:cNvPr>
          <p:cNvSpPr>
            <a:spLocks noGrp="1"/>
          </p:cNvSpPr>
          <p:nvPr>
            <p:ph type="sldNum" sz="quarter" idx="12"/>
          </p:nvPr>
        </p:nvSpPr>
        <p:spPr/>
        <p:txBody>
          <a:bodyPr/>
          <a:lstStyle/>
          <a:p>
            <a:fld id="{0BB7CFEA-6E47-8947-A33A-0E536019D0FF}" type="slidenum">
              <a:rPr lang="en-GB" smtClean="0"/>
              <a:t>45</a:t>
            </a:fld>
            <a:endParaRPr lang="en-GB"/>
          </a:p>
        </p:txBody>
      </p:sp>
      <p:pic>
        <p:nvPicPr>
          <p:cNvPr id="8" name="Picture 7" descr="Logo, icon&#10;&#10;Description automatically generated">
            <a:extLst>
              <a:ext uri="{FF2B5EF4-FFF2-40B4-BE49-F238E27FC236}">
                <a16:creationId xmlns:a16="http://schemas.microsoft.com/office/drawing/2014/main" id="{FC511DB2-5071-0C1F-21D7-69C5AF82CB86}"/>
              </a:ext>
            </a:extLst>
          </p:cNvPr>
          <p:cNvPicPr>
            <a:picLocks noChangeAspect="1"/>
          </p:cNvPicPr>
          <p:nvPr/>
        </p:nvPicPr>
        <p:blipFill>
          <a:blip r:embed="rId2"/>
          <a:stretch>
            <a:fillRect/>
          </a:stretch>
        </p:blipFill>
        <p:spPr>
          <a:xfrm>
            <a:off x="8593147" y="1833468"/>
            <a:ext cx="2315800" cy="2004302"/>
          </a:xfrm>
          <a:prstGeom prst="rect">
            <a:avLst/>
          </a:prstGeom>
        </p:spPr>
      </p:pic>
      <p:pic>
        <p:nvPicPr>
          <p:cNvPr id="9" name="Picture 8" descr="Logo&#10;&#10;Description automatically generated">
            <a:extLst>
              <a:ext uri="{FF2B5EF4-FFF2-40B4-BE49-F238E27FC236}">
                <a16:creationId xmlns:a16="http://schemas.microsoft.com/office/drawing/2014/main" id="{B926A652-4F6E-0D68-A140-DD42FE17D913}"/>
              </a:ext>
            </a:extLst>
          </p:cNvPr>
          <p:cNvPicPr>
            <a:picLocks noChangeAspect="1"/>
          </p:cNvPicPr>
          <p:nvPr/>
        </p:nvPicPr>
        <p:blipFill>
          <a:blip r:embed="rId3"/>
          <a:stretch>
            <a:fillRect/>
          </a:stretch>
        </p:blipFill>
        <p:spPr>
          <a:xfrm>
            <a:off x="4878776" y="2043775"/>
            <a:ext cx="2434447" cy="1460668"/>
          </a:xfrm>
          <a:prstGeom prst="rect">
            <a:avLst/>
          </a:prstGeom>
        </p:spPr>
      </p:pic>
      <p:pic>
        <p:nvPicPr>
          <p:cNvPr id="10" name="Picture 9" descr="A logo with text on it&#10;&#10;AI-generated content may be incorrect.">
            <a:extLst>
              <a:ext uri="{FF2B5EF4-FFF2-40B4-BE49-F238E27FC236}">
                <a16:creationId xmlns:a16="http://schemas.microsoft.com/office/drawing/2014/main" id="{3EA2C9C0-7F5E-FA45-614C-4BBCBDEBA64B}"/>
              </a:ext>
            </a:extLst>
          </p:cNvPr>
          <p:cNvPicPr>
            <a:picLocks noChangeAspect="1"/>
          </p:cNvPicPr>
          <p:nvPr/>
        </p:nvPicPr>
        <p:blipFill>
          <a:blip r:embed="rId4"/>
          <a:stretch>
            <a:fillRect/>
          </a:stretch>
        </p:blipFill>
        <p:spPr>
          <a:xfrm>
            <a:off x="1283053" y="1710448"/>
            <a:ext cx="1945922" cy="2127322"/>
          </a:xfrm>
          <a:prstGeom prst="rect">
            <a:avLst/>
          </a:prstGeom>
        </p:spPr>
      </p:pic>
    </p:spTree>
    <p:extLst>
      <p:ext uri="{BB962C8B-B14F-4D97-AF65-F5344CB8AC3E}">
        <p14:creationId xmlns:p14="http://schemas.microsoft.com/office/powerpoint/2010/main" val="37682361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4C154-4B99-374B-2684-326BB27CCE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6014EB-EE98-B78D-6197-141835955A56}"/>
              </a:ext>
            </a:extLst>
          </p:cNvPr>
          <p:cNvSpPr>
            <a:spLocks noGrp="1"/>
          </p:cNvSpPr>
          <p:nvPr>
            <p:ph type="title"/>
          </p:nvPr>
        </p:nvSpPr>
        <p:spPr>
          <a:xfrm>
            <a:off x="412775" y="2911053"/>
            <a:ext cx="11376025" cy="666538"/>
          </a:xfrm>
        </p:spPr>
        <p:txBody>
          <a:bodyPr/>
          <a:lstStyle/>
          <a:p>
            <a:pPr algn="ctr"/>
            <a:r>
              <a:rPr lang="en-GB" sz="4000" dirty="0"/>
              <a:t>BACKUP SLIDES   </a:t>
            </a:r>
          </a:p>
        </p:txBody>
      </p:sp>
      <p:sp>
        <p:nvSpPr>
          <p:cNvPr id="4" name="Date Placeholder 3">
            <a:extLst>
              <a:ext uri="{FF2B5EF4-FFF2-40B4-BE49-F238E27FC236}">
                <a16:creationId xmlns:a16="http://schemas.microsoft.com/office/drawing/2014/main" id="{88380A47-F52B-770F-165F-FCA9DA21C7D0}"/>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D996716B-B435-C907-5121-942E7B3B947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48C99C5F-A730-8F89-236D-615197E622A0}"/>
              </a:ext>
            </a:extLst>
          </p:cNvPr>
          <p:cNvSpPr>
            <a:spLocks noGrp="1"/>
          </p:cNvSpPr>
          <p:nvPr>
            <p:ph type="sldNum" sz="quarter" idx="12"/>
          </p:nvPr>
        </p:nvSpPr>
        <p:spPr/>
        <p:txBody>
          <a:bodyPr/>
          <a:lstStyle/>
          <a:p>
            <a:fld id="{0BB7CFEA-6E47-8947-A33A-0E536019D0FF}" type="slidenum">
              <a:rPr lang="en-GB" smtClean="0"/>
              <a:t>46</a:t>
            </a:fld>
            <a:endParaRPr lang="en-GB"/>
          </a:p>
        </p:txBody>
      </p:sp>
    </p:spTree>
    <p:extLst>
      <p:ext uri="{BB962C8B-B14F-4D97-AF65-F5344CB8AC3E}">
        <p14:creationId xmlns:p14="http://schemas.microsoft.com/office/powerpoint/2010/main" val="20854216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8F1C4-59FB-5654-5DD8-5327AD131E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917094-ACB8-0833-2372-7258A37DD5C9}"/>
              </a:ext>
            </a:extLst>
          </p:cNvPr>
          <p:cNvSpPr>
            <a:spLocks noGrp="1"/>
          </p:cNvSpPr>
          <p:nvPr>
            <p:ph type="title"/>
          </p:nvPr>
        </p:nvSpPr>
        <p:spPr>
          <a:xfrm>
            <a:off x="407988" y="373593"/>
            <a:ext cx="11376025" cy="368420"/>
          </a:xfrm>
        </p:spPr>
        <p:txBody>
          <a:bodyPr/>
          <a:lstStyle/>
          <a:p>
            <a:r>
              <a:rPr lang="en-GB" sz="2200" dirty="0"/>
              <a:t>Particle identification in LHCb</a:t>
            </a:r>
          </a:p>
        </p:txBody>
      </p:sp>
      <p:sp>
        <p:nvSpPr>
          <p:cNvPr id="4" name="Date Placeholder 3">
            <a:extLst>
              <a:ext uri="{FF2B5EF4-FFF2-40B4-BE49-F238E27FC236}">
                <a16:creationId xmlns:a16="http://schemas.microsoft.com/office/drawing/2014/main" id="{BC383F3E-90D7-7314-A8D1-09601864802C}"/>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B013B956-0CB7-4508-1907-CADFDF0CE1C0}"/>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D11F4417-2563-0DC0-F3D7-5D2DB29C6C16}"/>
              </a:ext>
            </a:extLst>
          </p:cNvPr>
          <p:cNvSpPr>
            <a:spLocks noGrp="1"/>
          </p:cNvSpPr>
          <p:nvPr>
            <p:ph type="sldNum" sz="quarter" idx="12"/>
          </p:nvPr>
        </p:nvSpPr>
        <p:spPr/>
        <p:txBody>
          <a:bodyPr/>
          <a:lstStyle/>
          <a:p>
            <a:fld id="{0BB7CFEA-6E47-8947-A33A-0E536019D0FF}" type="slidenum">
              <a:rPr lang="en-GB" smtClean="0"/>
              <a:t>47</a:t>
            </a:fld>
            <a:endParaRPr lang="en-GB"/>
          </a:p>
        </p:txBody>
      </p:sp>
      <p:pic>
        <p:nvPicPr>
          <p:cNvPr id="3" name="Picture 2">
            <a:extLst>
              <a:ext uri="{FF2B5EF4-FFF2-40B4-BE49-F238E27FC236}">
                <a16:creationId xmlns:a16="http://schemas.microsoft.com/office/drawing/2014/main" id="{D0A73911-0BEF-2BF1-08D4-0ADCF3FF1CDC}"/>
              </a:ext>
            </a:extLst>
          </p:cNvPr>
          <p:cNvPicPr>
            <a:picLocks noChangeAspect="1"/>
          </p:cNvPicPr>
          <p:nvPr/>
        </p:nvPicPr>
        <p:blipFill>
          <a:blip r:embed="rId2"/>
          <a:stretch>
            <a:fillRect/>
          </a:stretch>
        </p:blipFill>
        <p:spPr>
          <a:xfrm>
            <a:off x="328001" y="1692613"/>
            <a:ext cx="11374430" cy="3424136"/>
          </a:xfrm>
          <a:prstGeom prst="rect">
            <a:avLst/>
          </a:prstGeom>
        </p:spPr>
      </p:pic>
    </p:spTree>
    <p:extLst>
      <p:ext uri="{BB962C8B-B14F-4D97-AF65-F5344CB8AC3E}">
        <p14:creationId xmlns:p14="http://schemas.microsoft.com/office/powerpoint/2010/main" val="3421661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5A61A-FF0D-34E9-DD9F-6FF0B69584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8C76FF-BBF3-7B5A-E5A5-4E3D18409CD1}"/>
              </a:ext>
            </a:extLst>
          </p:cNvPr>
          <p:cNvSpPr>
            <a:spLocks noGrp="1"/>
          </p:cNvSpPr>
          <p:nvPr>
            <p:ph type="title"/>
          </p:nvPr>
        </p:nvSpPr>
        <p:spPr>
          <a:xfrm>
            <a:off x="407988" y="373593"/>
            <a:ext cx="11376025" cy="368420"/>
          </a:xfrm>
        </p:spPr>
        <p:txBody>
          <a:bodyPr/>
          <a:lstStyle/>
          <a:p>
            <a:r>
              <a:rPr lang="en-GB" sz="2200" dirty="0" err="1"/>
              <a:t>LTSpice</a:t>
            </a:r>
            <a:r>
              <a:rPr lang="en-GB" sz="2200" dirty="0"/>
              <a:t> simulation of the readout system</a:t>
            </a:r>
          </a:p>
        </p:txBody>
      </p:sp>
      <p:sp>
        <p:nvSpPr>
          <p:cNvPr id="4" name="Date Placeholder 3">
            <a:extLst>
              <a:ext uri="{FF2B5EF4-FFF2-40B4-BE49-F238E27FC236}">
                <a16:creationId xmlns:a16="http://schemas.microsoft.com/office/drawing/2014/main" id="{873191CA-8F35-26F1-2E3C-C7CBA81E0327}"/>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6F209636-090F-32BC-4B4D-873E8A0EBC51}"/>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A405A352-AF23-BACA-B250-1018D6BB3206}"/>
              </a:ext>
            </a:extLst>
          </p:cNvPr>
          <p:cNvSpPr>
            <a:spLocks noGrp="1"/>
          </p:cNvSpPr>
          <p:nvPr>
            <p:ph type="sldNum" sz="quarter" idx="12"/>
          </p:nvPr>
        </p:nvSpPr>
        <p:spPr/>
        <p:txBody>
          <a:bodyPr/>
          <a:lstStyle/>
          <a:p>
            <a:fld id="{0BB7CFEA-6E47-8947-A33A-0E536019D0FF}" type="slidenum">
              <a:rPr lang="en-GB" smtClean="0"/>
              <a:t>48</a:t>
            </a:fld>
            <a:endParaRPr lang="en-GB"/>
          </a:p>
        </p:txBody>
      </p:sp>
      <p:pic>
        <p:nvPicPr>
          <p:cNvPr id="3" name="Picture 2">
            <a:extLst>
              <a:ext uri="{FF2B5EF4-FFF2-40B4-BE49-F238E27FC236}">
                <a16:creationId xmlns:a16="http://schemas.microsoft.com/office/drawing/2014/main" id="{4A8F9430-E3B1-F54D-7839-0EECE9515191}"/>
              </a:ext>
            </a:extLst>
          </p:cNvPr>
          <p:cNvPicPr>
            <a:picLocks noChangeAspect="1"/>
          </p:cNvPicPr>
          <p:nvPr/>
        </p:nvPicPr>
        <p:blipFill>
          <a:blip r:embed="rId2"/>
          <a:stretch>
            <a:fillRect/>
          </a:stretch>
        </p:blipFill>
        <p:spPr>
          <a:xfrm>
            <a:off x="130628" y="1197428"/>
            <a:ext cx="7524206" cy="2398545"/>
          </a:xfrm>
          <a:prstGeom prst="rect">
            <a:avLst/>
          </a:prstGeom>
        </p:spPr>
      </p:pic>
      <p:pic>
        <p:nvPicPr>
          <p:cNvPr id="7" name="Picture 6">
            <a:extLst>
              <a:ext uri="{FF2B5EF4-FFF2-40B4-BE49-F238E27FC236}">
                <a16:creationId xmlns:a16="http://schemas.microsoft.com/office/drawing/2014/main" id="{AB84334B-1000-DE24-EF09-080D64C5C0B2}"/>
              </a:ext>
            </a:extLst>
          </p:cNvPr>
          <p:cNvPicPr>
            <a:picLocks noChangeAspect="1"/>
          </p:cNvPicPr>
          <p:nvPr/>
        </p:nvPicPr>
        <p:blipFill>
          <a:blip r:embed="rId3"/>
          <a:stretch>
            <a:fillRect/>
          </a:stretch>
        </p:blipFill>
        <p:spPr>
          <a:xfrm>
            <a:off x="7806466" y="1197428"/>
            <a:ext cx="4138744" cy="3401846"/>
          </a:xfrm>
          <a:prstGeom prst="rect">
            <a:avLst/>
          </a:prstGeom>
        </p:spPr>
      </p:pic>
      <p:sp>
        <p:nvSpPr>
          <p:cNvPr id="8" name="TextBox 7">
            <a:extLst>
              <a:ext uri="{FF2B5EF4-FFF2-40B4-BE49-F238E27FC236}">
                <a16:creationId xmlns:a16="http://schemas.microsoft.com/office/drawing/2014/main" id="{39DA868A-12D8-02FA-B8DB-152D26EE8C68}"/>
              </a:ext>
            </a:extLst>
          </p:cNvPr>
          <p:cNvSpPr txBox="1"/>
          <p:nvPr/>
        </p:nvSpPr>
        <p:spPr>
          <a:xfrm>
            <a:off x="1187600" y="3959649"/>
            <a:ext cx="10645553" cy="2031325"/>
          </a:xfrm>
          <a:prstGeom prst="rect">
            <a:avLst/>
          </a:prstGeom>
          <a:noFill/>
        </p:spPr>
        <p:txBody>
          <a:bodyPr wrap="square">
            <a:spAutoFit/>
          </a:bodyPr>
          <a:lstStyle/>
          <a:p>
            <a:r>
              <a:rPr lang="en-GB" dirty="0">
                <a:solidFill>
                  <a:schemeClr val="tx2"/>
                </a:solidFill>
                <a:sym typeface="Wingdings" pitchFamily="2" charset="2"/>
              </a:rPr>
              <a:t>Injected Gaussian current pulse corresponding to 2 Me gain.</a:t>
            </a:r>
          </a:p>
          <a:p>
            <a:endParaRPr lang="en-GB" dirty="0">
              <a:solidFill>
                <a:schemeClr val="tx2"/>
              </a:solidFill>
              <a:sym typeface="Wingdings" pitchFamily="2" charset="2"/>
            </a:endParaRPr>
          </a:p>
          <a:p>
            <a:r>
              <a:rPr lang="en-GB" dirty="0">
                <a:solidFill>
                  <a:schemeClr val="tx2"/>
                </a:solidFill>
                <a:sym typeface="Wingdings" pitchFamily="2" charset="2"/>
              </a:rPr>
              <a:t>The termination value (R</a:t>
            </a:r>
            <a:r>
              <a:rPr lang="en-GB" baseline="-25000" dirty="0">
                <a:solidFill>
                  <a:schemeClr val="tx2"/>
                </a:solidFill>
                <a:sym typeface="Wingdings" pitchFamily="2" charset="2"/>
              </a:rPr>
              <a:t>t</a:t>
            </a:r>
            <a:r>
              <a:rPr lang="en-GB" dirty="0">
                <a:solidFill>
                  <a:schemeClr val="tx2"/>
                </a:solidFill>
                <a:sym typeface="Wingdings" pitchFamily="2" charset="2"/>
              </a:rPr>
              <a:t>) affects only the decay time. </a:t>
            </a:r>
          </a:p>
          <a:p>
            <a:endParaRPr lang="en-GB" dirty="0">
              <a:solidFill>
                <a:schemeClr val="tx2"/>
              </a:solidFill>
              <a:sym typeface="Wingdings" pitchFamily="2" charset="2"/>
            </a:endParaRPr>
          </a:p>
          <a:p>
            <a:r>
              <a:rPr lang="en-GB" dirty="0">
                <a:solidFill>
                  <a:schemeClr val="tx2"/>
                </a:solidFill>
                <a:sym typeface="Wingdings" pitchFamily="2" charset="2"/>
              </a:rPr>
              <a:t>Same rise time of ~735 ps and charge of 2 Me measured for the 3 resistive values.</a:t>
            </a:r>
          </a:p>
          <a:p>
            <a:endParaRPr lang="en-GB" dirty="0">
              <a:solidFill>
                <a:schemeClr val="tx2"/>
              </a:solidFill>
              <a:sym typeface="Wingdings" pitchFamily="2" charset="2"/>
            </a:endParaRPr>
          </a:p>
          <a:p>
            <a:r>
              <a:rPr lang="en-GB" dirty="0">
                <a:solidFill>
                  <a:schemeClr val="tx2"/>
                </a:solidFill>
                <a:sym typeface="Wingdings" pitchFamily="2" charset="2"/>
              </a:rPr>
              <a:t>510 Ω selected for a better signal-to-noise ratio. </a:t>
            </a:r>
          </a:p>
        </p:txBody>
      </p:sp>
    </p:spTree>
    <p:extLst>
      <p:ext uri="{BB962C8B-B14F-4D97-AF65-F5344CB8AC3E}">
        <p14:creationId xmlns:p14="http://schemas.microsoft.com/office/powerpoint/2010/main" val="23992120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7B831A-9FAF-53BE-0D61-E29E750DC6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3E0D1E-5DFB-02D2-74F5-FE0C1368F06C}"/>
              </a:ext>
            </a:extLst>
          </p:cNvPr>
          <p:cNvSpPr>
            <a:spLocks noGrp="1"/>
          </p:cNvSpPr>
          <p:nvPr>
            <p:ph type="title"/>
          </p:nvPr>
        </p:nvSpPr>
        <p:spPr>
          <a:xfrm>
            <a:off x="407988" y="373593"/>
            <a:ext cx="11376025" cy="368420"/>
          </a:xfrm>
        </p:spPr>
        <p:txBody>
          <a:bodyPr/>
          <a:lstStyle/>
          <a:p>
            <a:r>
              <a:rPr lang="en-GB" sz="2200" dirty="0"/>
              <a:t>Transit-time spread (TTS) measurements analysis</a:t>
            </a:r>
          </a:p>
        </p:txBody>
      </p:sp>
      <p:sp>
        <p:nvSpPr>
          <p:cNvPr id="4" name="Date Placeholder 3">
            <a:extLst>
              <a:ext uri="{FF2B5EF4-FFF2-40B4-BE49-F238E27FC236}">
                <a16:creationId xmlns:a16="http://schemas.microsoft.com/office/drawing/2014/main" id="{7F819065-43D3-D53A-C2A0-4DFDE68EE160}"/>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4BD545C1-9CFB-6D6E-6DA5-D155AC535BD9}"/>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E534F991-36F1-B8DB-2B00-D67CA0F0214F}"/>
              </a:ext>
            </a:extLst>
          </p:cNvPr>
          <p:cNvSpPr>
            <a:spLocks noGrp="1"/>
          </p:cNvSpPr>
          <p:nvPr>
            <p:ph type="sldNum" sz="quarter" idx="12"/>
          </p:nvPr>
        </p:nvSpPr>
        <p:spPr/>
        <p:txBody>
          <a:bodyPr/>
          <a:lstStyle/>
          <a:p>
            <a:fld id="{0BB7CFEA-6E47-8947-A33A-0E536019D0FF}" type="slidenum">
              <a:rPr lang="en-GB" smtClean="0"/>
              <a:t>49</a:t>
            </a:fld>
            <a:endParaRPr lang="en-GB"/>
          </a:p>
        </p:txBody>
      </p:sp>
      <p:pic>
        <p:nvPicPr>
          <p:cNvPr id="3" name="Picture 2">
            <a:extLst>
              <a:ext uri="{FF2B5EF4-FFF2-40B4-BE49-F238E27FC236}">
                <a16:creationId xmlns:a16="http://schemas.microsoft.com/office/drawing/2014/main" id="{4A2787BD-3A13-B8FB-9BB3-B11EC6DBF094}"/>
              </a:ext>
            </a:extLst>
          </p:cNvPr>
          <p:cNvPicPr>
            <a:picLocks noChangeAspect="1"/>
          </p:cNvPicPr>
          <p:nvPr/>
        </p:nvPicPr>
        <p:blipFill>
          <a:blip r:embed="rId2"/>
          <a:stretch>
            <a:fillRect/>
          </a:stretch>
        </p:blipFill>
        <p:spPr>
          <a:xfrm>
            <a:off x="124982" y="1363805"/>
            <a:ext cx="7489475" cy="2928650"/>
          </a:xfrm>
          <a:prstGeom prst="rect">
            <a:avLst/>
          </a:prstGeom>
        </p:spPr>
      </p:pic>
      <p:pic>
        <p:nvPicPr>
          <p:cNvPr id="7" name="Picture 6">
            <a:extLst>
              <a:ext uri="{FF2B5EF4-FFF2-40B4-BE49-F238E27FC236}">
                <a16:creationId xmlns:a16="http://schemas.microsoft.com/office/drawing/2014/main" id="{C4C06B23-BF26-7228-FC67-E0C0FC2D0F30}"/>
              </a:ext>
            </a:extLst>
          </p:cNvPr>
          <p:cNvPicPr>
            <a:picLocks noChangeAspect="1"/>
          </p:cNvPicPr>
          <p:nvPr/>
        </p:nvPicPr>
        <p:blipFill>
          <a:blip r:embed="rId3"/>
          <a:stretch>
            <a:fillRect/>
          </a:stretch>
        </p:blipFill>
        <p:spPr>
          <a:xfrm>
            <a:off x="8005169" y="1535449"/>
            <a:ext cx="4122596" cy="3039404"/>
          </a:xfrm>
          <a:prstGeom prst="rect">
            <a:avLst/>
          </a:prstGeom>
        </p:spPr>
      </p:pic>
      <p:sp>
        <p:nvSpPr>
          <p:cNvPr id="9" name="TextBox 8">
            <a:extLst>
              <a:ext uri="{FF2B5EF4-FFF2-40B4-BE49-F238E27FC236}">
                <a16:creationId xmlns:a16="http://schemas.microsoft.com/office/drawing/2014/main" id="{4831CD5A-4A5A-E958-1498-C4D6106EE1EB}"/>
              </a:ext>
            </a:extLst>
          </p:cNvPr>
          <p:cNvSpPr txBox="1"/>
          <p:nvPr/>
        </p:nvSpPr>
        <p:spPr>
          <a:xfrm>
            <a:off x="9875838" y="1363805"/>
            <a:ext cx="2072170" cy="246221"/>
          </a:xfrm>
          <a:prstGeom prst="rect">
            <a:avLst/>
          </a:prstGeom>
          <a:noFill/>
        </p:spPr>
        <p:txBody>
          <a:bodyPr wrap="none" lIns="0" tIns="0" rIns="0" bIns="0" rtlCol="0">
            <a:spAutoFit/>
          </a:bodyPr>
          <a:lstStyle/>
          <a:p>
            <a:pPr algn="l"/>
            <a:r>
              <a:rPr lang="en-GB" sz="1600" dirty="0"/>
              <a:t>1-in. MAPMT at –900V</a:t>
            </a:r>
          </a:p>
        </p:txBody>
      </p:sp>
      <p:sp>
        <p:nvSpPr>
          <p:cNvPr id="10" name="TextBox 9">
            <a:extLst>
              <a:ext uri="{FF2B5EF4-FFF2-40B4-BE49-F238E27FC236}">
                <a16:creationId xmlns:a16="http://schemas.microsoft.com/office/drawing/2014/main" id="{FECDC5E9-7586-3167-E1DC-566B846582DC}"/>
              </a:ext>
            </a:extLst>
          </p:cNvPr>
          <p:cNvSpPr txBox="1"/>
          <p:nvPr/>
        </p:nvSpPr>
        <p:spPr>
          <a:xfrm>
            <a:off x="1665402" y="4770105"/>
            <a:ext cx="9246521" cy="1107996"/>
          </a:xfrm>
          <a:prstGeom prst="rect">
            <a:avLst/>
          </a:prstGeom>
          <a:noFill/>
        </p:spPr>
        <p:txBody>
          <a:bodyPr wrap="square" lIns="0" tIns="0" rIns="0" bIns="0" rtlCol="0">
            <a:spAutoFit/>
          </a:bodyPr>
          <a:lstStyle/>
          <a:p>
            <a:r>
              <a:rPr lang="en-GB" dirty="0">
                <a:solidFill>
                  <a:schemeClr val="bg2">
                    <a:lumMod val="10000"/>
                  </a:schemeClr>
                </a:solidFill>
              </a:rPr>
              <a:t>In-software Constant Fraction Discrimination (CFD).</a:t>
            </a:r>
          </a:p>
          <a:p>
            <a:pPr marL="285750" indent="-285750">
              <a:buFont typeface="Courier New" panose="02070309020205020404" pitchFamily="49" charset="0"/>
              <a:buChar char="o"/>
            </a:pPr>
            <a:r>
              <a:rPr lang="en-GB" dirty="0">
                <a:solidFill>
                  <a:schemeClr val="bg2">
                    <a:lumMod val="10000"/>
                  </a:schemeClr>
                </a:solidFill>
              </a:rPr>
              <a:t>ToA from the crystal ball fit at a fixed % of the pulse amplitude.</a:t>
            </a:r>
          </a:p>
          <a:p>
            <a:endParaRPr lang="en-GB" dirty="0">
              <a:solidFill>
                <a:schemeClr val="bg2">
                  <a:lumMod val="10000"/>
                </a:schemeClr>
              </a:solidFill>
            </a:endParaRPr>
          </a:p>
          <a:p>
            <a:r>
              <a:rPr lang="en-GB" dirty="0">
                <a:solidFill>
                  <a:schemeClr val="bg2">
                    <a:lumMod val="10000"/>
                  </a:schemeClr>
                </a:solidFill>
              </a:rPr>
              <a:t>TTS extracted as the FWHM of a double-gaussian fit of the ToA distribution.</a:t>
            </a:r>
          </a:p>
        </p:txBody>
      </p:sp>
      <p:sp>
        <p:nvSpPr>
          <p:cNvPr id="11" name="Right Arrow 10">
            <a:extLst>
              <a:ext uri="{FF2B5EF4-FFF2-40B4-BE49-F238E27FC236}">
                <a16:creationId xmlns:a16="http://schemas.microsoft.com/office/drawing/2014/main" id="{62A5794D-4932-DF70-E4CF-A399218D04E2}"/>
              </a:ext>
            </a:extLst>
          </p:cNvPr>
          <p:cNvSpPr/>
          <p:nvPr/>
        </p:nvSpPr>
        <p:spPr>
          <a:xfrm>
            <a:off x="7594276" y="2671376"/>
            <a:ext cx="431075" cy="313508"/>
          </a:xfrm>
          <a:prstGeom prst="rightArrow">
            <a:avLst/>
          </a:prstGeom>
          <a:solidFill>
            <a:schemeClr val="accent2">
              <a:lumMod val="60000"/>
              <a:lumOff val="40000"/>
            </a:schemeClr>
          </a:solidFill>
          <a:ln>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65072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0484E-973F-020C-FE2A-06709B748F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7917BA-1A48-B54F-353A-65DA36DB1AE3}"/>
              </a:ext>
            </a:extLst>
          </p:cNvPr>
          <p:cNvSpPr>
            <a:spLocks noGrp="1"/>
          </p:cNvSpPr>
          <p:nvPr>
            <p:ph type="title"/>
          </p:nvPr>
        </p:nvSpPr>
        <p:spPr>
          <a:xfrm>
            <a:off x="407988" y="373593"/>
            <a:ext cx="11376025" cy="368420"/>
          </a:xfrm>
        </p:spPr>
        <p:txBody>
          <a:bodyPr/>
          <a:lstStyle/>
          <a:p>
            <a:r>
              <a:rPr lang="en-GB" sz="2200" dirty="0"/>
              <a:t>The luminosity challenge in the RICH detectors</a:t>
            </a:r>
          </a:p>
        </p:txBody>
      </p:sp>
      <p:sp>
        <p:nvSpPr>
          <p:cNvPr id="4" name="Date Placeholder 3">
            <a:extLst>
              <a:ext uri="{FF2B5EF4-FFF2-40B4-BE49-F238E27FC236}">
                <a16:creationId xmlns:a16="http://schemas.microsoft.com/office/drawing/2014/main" id="{21723304-8950-5F27-DC25-C9FB1F1BF28F}"/>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9D697E42-8C75-1540-6BB3-5C2F4ECBD38A}"/>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410D9F8E-29FC-7D62-BAF8-A9036B5AA0B9}"/>
              </a:ext>
            </a:extLst>
          </p:cNvPr>
          <p:cNvSpPr>
            <a:spLocks noGrp="1"/>
          </p:cNvSpPr>
          <p:nvPr>
            <p:ph type="sldNum" sz="quarter" idx="12"/>
          </p:nvPr>
        </p:nvSpPr>
        <p:spPr/>
        <p:txBody>
          <a:bodyPr/>
          <a:lstStyle/>
          <a:p>
            <a:fld id="{0BB7CFEA-6E47-8947-A33A-0E536019D0FF}" type="slidenum">
              <a:rPr lang="en-GB" smtClean="0"/>
              <a:t>5</a:t>
            </a:fld>
            <a:endParaRPr lang="en-GB"/>
          </a:p>
        </p:txBody>
      </p:sp>
      <p:pic>
        <p:nvPicPr>
          <p:cNvPr id="3" name="Picture 2">
            <a:extLst>
              <a:ext uri="{FF2B5EF4-FFF2-40B4-BE49-F238E27FC236}">
                <a16:creationId xmlns:a16="http://schemas.microsoft.com/office/drawing/2014/main" id="{17268C84-E1C2-8FDE-905D-CC33996BC23F}"/>
              </a:ext>
            </a:extLst>
          </p:cNvPr>
          <p:cNvPicPr>
            <a:picLocks noChangeAspect="1"/>
          </p:cNvPicPr>
          <p:nvPr/>
        </p:nvPicPr>
        <p:blipFill>
          <a:blip r:embed="rId3"/>
          <a:stretch>
            <a:fillRect/>
          </a:stretch>
        </p:blipFill>
        <p:spPr>
          <a:xfrm>
            <a:off x="1131584" y="910507"/>
            <a:ext cx="9635321" cy="1821029"/>
          </a:xfrm>
          <a:prstGeom prst="rect">
            <a:avLst/>
          </a:prstGeom>
        </p:spPr>
      </p:pic>
      <p:pic>
        <p:nvPicPr>
          <p:cNvPr id="9" name="Picture 8">
            <a:extLst>
              <a:ext uri="{FF2B5EF4-FFF2-40B4-BE49-F238E27FC236}">
                <a16:creationId xmlns:a16="http://schemas.microsoft.com/office/drawing/2014/main" id="{846EB731-5FF4-0DC2-FBB6-662D6206F767}"/>
              </a:ext>
            </a:extLst>
          </p:cNvPr>
          <p:cNvPicPr>
            <a:picLocks noChangeAspect="1"/>
          </p:cNvPicPr>
          <p:nvPr/>
        </p:nvPicPr>
        <p:blipFill>
          <a:blip r:embed="rId4"/>
          <a:srcRect l="6536" t="40023" r="32026" b="12983"/>
          <a:stretch>
            <a:fillRect/>
          </a:stretch>
        </p:blipFill>
        <p:spPr>
          <a:xfrm>
            <a:off x="6096000" y="3406726"/>
            <a:ext cx="6014843" cy="2587947"/>
          </a:xfrm>
          <a:prstGeom prst="rect">
            <a:avLst/>
          </a:prstGeom>
        </p:spPr>
      </p:pic>
      <p:sp>
        <p:nvSpPr>
          <p:cNvPr id="10" name="TextBox 9">
            <a:extLst>
              <a:ext uri="{FF2B5EF4-FFF2-40B4-BE49-F238E27FC236}">
                <a16:creationId xmlns:a16="http://schemas.microsoft.com/office/drawing/2014/main" id="{9E160695-658B-CA46-B096-20D72434D265}"/>
              </a:ext>
            </a:extLst>
          </p:cNvPr>
          <p:cNvSpPr txBox="1"/>
          <p:nvPr/>
        </p:nvSpPr>
        <p:spPr>
          <a:xfrm>
            <a:off x="8231387" y="3130079"/>
            <a:ext cx="1744067" cy="276999"/>
          </a:xfrm>
          <a:prstGeom prst="rect">
            <a:avLst/>
          </a:prstGeom>
          <a:noFill/>
        </p:spPr>
        <p:txBody>
          <a:bodyPr wrap="none" lIns="0" tIns="0" rIns="0" bIns="0" rtlCol="0">
            <a:spAutoFit/>
          </a:bodyPr>
          <a:lstStyle/>
          <a:p>
            <a:pPr algn="l"/>
            <a:r>
              <a:rPr lang="en-GB" dirty="0"/>
              <a:t>Run 3 and Run 4</a:t>
            </a:r>
          </a:p>
        </p:txBody>
      </p:sp>
      <p:sp>
        <p:nvSpPr>
          <p:cNvPr id="11" name="TextBox 10">
            <a:extLst>
              <a:ext uri="{FF2B5EF4-FFF2-40B4-BE49-F238E27FC236}">
                <a16:creationId xmlns:a16="http://schemas.microsoft.com/office/drawing/2014/main" id="{6AE06118-4368-4EC4-C1A5-8FC12C78A1FE}"/>
              </a:ext>
            </a:extLst>
          </p:cNvPr>
          <p:cNvSpPr txBox="1"/>
          <p:nvPr/>
        </p:nvSpPr>
        <p:spPr>
          <a:xfrm>
            <a:off x="10735372" y="3130078"/>
            <a:ext cx="615553" cy="276999"/>
          </a:xfrm>
          <a:prstGeom prst="rect">
            <a:avLst/>
          </a:prstGeom>
          <a:noFill/>
        </p:spPr>
        <p:txBody>
          <a:bodyPr wrap="none" lIns="0" tIns="0" rIns="0" bIns="0" rtlCol="0">
            <a:spAutoFit/>
          </a:bodyPr>
          <a:lstStyle/>
          <a:p>
            <a:pPr algn="l"/>
            <a:r>
              <a:rPr lang="en-GB" dirty="0"/>
              <a:t>Run 5</a:t>
            </a:r>
          </a:p>
        </p:txBody>
      </p:sp>
      <p:sp>
        <p:nvSpPr>
          <p:cNvPr id="12" name="TextBox 11">
            <a:extLst>
              <a:ext uri="{FF2B5EF4-FFF2-40B4-BE49-F238E27FC236}">
                <a16:creationId xmlns:a16="http://schemas.microsoft.com/office/drawing/2014/main" id="{084A3E19-D9C9-23DB-9571-583786B17E13}"/>
              </a:ext>
            </a:extLst>
          </p:cNvPr>
          <p:cNvSpPr txBox="1"/>
          <p:nvPr/>
        </p:nvSpPr>
        <p:spPr>
          <a:xfrm>
            <a:off x="546893" y="3962035"/>
            <a:ext cx="4952570" cy="1477328"/>
          </a:xfrm>
          <a:prstGeom prst="rect">
            <a:avLst/>
          </a:prstGeom>
          <a:noFill/>
        </p:spPr>
        <p:txBody>
          <a:bodyPr wrap="square">
            <a:spAutoFit/>
          </a:bodyPr>
          <a:lstStyle/>
          <a:p>
            <a:r>
              <a:rPr lang="en-GB" dirty="0">
                <a:solidFill>
                  <a:schemeClr val="bg2">
                    <a:lumMod val="10000"/>
                  </a:schemeClr>
                </a:solidFill>
              </a:rPr>
              <a:t>Higher signal pile-up is good for statistics but challenging for the RICH reconstruction.</a:t>
            </a:r>
          </a:p>
          <a:p>
            <a:endParaRPr lang="en-GB" dirty="0">
              <a:solidFill>
                <a:schemeClr val="bg2">
                  <a:lumMod val="10000"/>
                </a:schemeClr>
              </a:solidFill>
            </a:endParaRPr>
          </a:p>
          <a:p>
            <a:r>
              <a:rPr lang="en-GB" dirty="0">
                <a:solidFill>
                  <a:schemeClr val="bg2">
                    <a:lumMod val="10000"/>
                  </a:schemeClr>
                </a:solidFill>
              </a:rPr>
              <a:t>Fast-timing information is key to reduce combinatorial background. </a:t>
            </a:r>
          </a:p>
        </p:txBody>
      </p:sp>
      <p:sp>
        <p:nvSpPr>
          <p:cNvPr id="13" name="TextBox 12">
            <a:extLst>
              <a:ext uri="{FF2B5EF4-FFF2-40B4-BE49-F238E27FC236}">
                <a16:creationId xmlns:a16="http://schemas.microsoft.com/office/drawing/2014/main" id="{497F0F00-1CEF-ED70-2F1F-0A55843D93AC}"/>
              </a:ext>
            </a:extLst>
          </p:cNvPr>
          <p:cNvSpPr txBox="1"/>
          <p:nvPr/>
        </p:nvSpPr>
        <p:spPr>
          <a:xfrm>
            <a:off x="6189051" y="3129727"/>
            <a:ext cx="1744067" cy="276999"/>
          </a:xfrm>
          <a:prstGeom prst="rect">
            <a:avLst/>
          </a:prstGeom>
          <a:noFill/>
        </p:spPr>
        <p:txBody>
          <a:bodyPr wrap="none" lIns="0" tIns="0" rIns="0" bIns="0" rtlCol="0">
            <a:spAutoFit/>
          </a:bodyPr>
          <a:lstStyle/>
          <a:p>
            <a:pPr algn="l"/>
            <a:r>
              <a:rPr lang="en-GB" dirty="0"/>
              <a:t>Run 1 and Run 2</a:t>
            </a:r>
          </a:p>
        </p:txBody>
      </p:sp>
    </p:spTree>
    <p:extLst>
      <p:ext uri="{BB962C8B-B14F-4D97-AF65-F5344CB8AC3E}">
        <p14:creationId xmlns:p14="http://schemas.microsoft.com/office/powerpoint/2010/main" val="31254311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39D70-9C5F-5774-7722-69068AC056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891334-EFEC-C837-4C3B-4FADB214BF93}"/>
              </a:ext>
            </a:extLst>
          </p:cNvPr>
          <p:cNvSpPr>
            <a:spLocks noGrp="1"/>
          </p:cNvSpPr>
          <p:nvPr>
            <p:ph type="title"/>
          </p:nvPr>
        </p:nvSpPr>
        <p:spPr>
          <a:xfrm>
            <a:off x="407988" y="373593"/>
            <a:ext cx="11376025" cy="368420"/>
          </a:xfrm>
        </p:spPr>
        <p:txBody>
          <a:bodyPr/>
          <a:lstStyle/>
          <a:p>
            <a:r>
              <a:rPr lang="en-GB" sz="2200" dirty="0"/>
              <a:t>Transit-time spread (TTS) stability</a:t>
            </a:r>
          </a:p>
        </p:txBody>
      </p:sp>
      <p:sp>
        <p:nvSpPr>
          <p:cNvPr id="4" name="Date Placeholder 3">
            <a:extLst>
              <a:ext uri="{FF2B5EF4-FFF2-40B4-BE49-F238E27FC236}">
                <a16:creationId xmlns:a16="http://schemas.microsoft.com/office/drawing/2014/main" id="{83BFE800-6193-F182-A14D-CF84844CB87C}"/>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6B3B60AB-A4ED-0A19-557A-8DFBEDB8A1F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F7429154-1ADE-9AD6-E86F-36A24D669273}"/>
              </a:ext>
            </a:extLst>
          </p:cNvPr>
          <p:cNvSpPr>
            <a:spLocks noGrp="1"/>
          </p:cNvSpPr>
          <p:nvPr>
            <p:ph type="sldNum" sz="quarter" idx="12"/>
          </p:nvPr>
        </p:nvSpPr>
        <p:spPr/>
        <p:txBody>
          <a:bodyPr/>
          <a:lstStyle/>
          <a:p>
            <a:fld id="{0BB7CFEA-6E47-8947-A33A-0E536019D0FF}" type="slidenum">
              <a:rPr lang="en-GB" smtClean="0"/>
              <a:t>50</a:t>
            </a:fld>
            <a:endParaRPr lang="en-GB"/>
          </a:p>
        </p:txBody>
      </p:sp>
      <p:pic>
        <p:nvPicPr>
          <p:cNvPr id="8" name="Picture 7">
            <a:extLst>
              <a:ext uri="{FF2B5EF4-FFF2-40B4-BE49-F238E27FC236}">
                <a16:creationId xmlns:a16="http://schemas.microsoft.com/office/drawing/2014/main" id="{A63BD681-DC5F-FC92-FFAC-A888665DE2EC}"/>
              </a:ext>
            </a:extLst>
          </p:cNvPr>
          <p:cNvPicPr>
            <a:picLocks noChangeAspect="1"/>
          </p:cNvPicPr>
          <p:nvPr/>
        </p:nvPicPr>
        <p:blipFill>
          <a:blip r:embed="rId2"/>
          <a:stretch>
            <a:fillRect/>
          </a:stretch>
        </p:blipFill>
        <p:spPr>
          <a:xfrm>
            <a:off x="1382367" y="1625600"/>
            <a:ext cx="4457700" cy="3606800"/>
          </a:xfrm>
          <a:prstGeom prst="rect">
            <a:avLst/>
          </a:prstGeom>
        </p:spPr>
      </p:pic>
      <p:sp>
        <p:nvSpPr>
          <p:cNvPr id="9" name="TextBox 8">
            <a:extLst>
              <a:ext uri="{FF2B5EF4-FFF2-40B4-BE49-F238E27FC236}">
                <a16:creationId xmlns:a16="http://schemas.microsoft.com/office/drawing/2014/main" id="{6BB82F76-E972-EC0E-5170-D5E35D1222EB}"/>
              </a:ext>
            </a:extLst>
          </p:cNvPr>
          <p:cNvSpPr txBox="1"/>
          <p:nvPr/>
        </p:nvSpPr>
        <p:spPr>
          <a:xfrm rot="16200000">
            <a:off x="414792" y="2401791"/>
            <a:ext cx="1538883" cy="276999"/>
          </a:xfrm>
          <a:prstGeom prst="rect">
            <a:avLst/>
          </a:prstGeom>
          <a:noFill/>
        </p:spPr>
        <p:txBody>
          <a:bodyPr wrap="none" lIns="0" tIns="0" rIns="0" bIns="0" rtlCol="0">
            <a:spAutoFit/>
          </a:bodyPr>
          <a:lstStyle/>
          <a:p>
            <a:pPr algn="l"/>
            <a:r>
              <a:rPr lang="en-GB" dirty="0">
                <a:solidFill>
                  <a:schemeClr val="bg2">
                    <a:lumMod val="10000"/>
                  </a:schemeClr>
                </a:solidFill>
                <a:latin typeface="Times New Roman" panose="02020603050405020304" pitchFamily="18" charset="0"/>
                <a:cs typeface="Times New Roman" panose="02020603050405020304" pitchFamily="18" charset="0"/>
              </a:rPr>
              <a:t>TTS (</a:t>
            </a:r>
            <a:r>
              <a:rPr lang="en-GB" dirty="0" err="1">
                <a:solidFill>
                  <a:schemeClr val="bg2">
                    <a:lumMod val="10000"/>
                  </a:schemeClr>
                </a:solidFill>
                <a:latin typeface="Times New Roman" panose="02020603050405020304" pitchFamily="18" charset="0"/>
                <a:cs typeface="Times New Roman" panose="02020603050405020304" pitchFamily="18" charset="0"/>
              </a:rPr>
              <a:t>σ</a:t>
            </a:r>
            <a:r>
              <a:rPr lang="en-GB" baseline="-25000" dirty="0" err="1">
                <a:solidFill>
                  <a:schemeClr val="bg2">
                    <a:lumMod val="10000"/>
                  </a:schemeClr>
                </a:solidFill>
                <a:latin typeface="Times New Roman" panose="02020603050405020304" pitchFamily="18" charset="0"/>
                <a:cs typeface="Times New Roman" panose="02020603050405020304" pitchFamily="18" charset="0"/>
              </a:rPr>
              <a:t>meas</a:t>
            </a:r>
            <a:r>
              <a:rPr lang="en-GB" dirty="0">
                <a:solidFill>
                  <a:schemeClr val="bg2">
                    <a:lumMod val="10000"/>
                  </a:schemeClr>
                </a:solidFill>
                <a:latin typeface="Times New Roman" panose="02020603050405020304" pitchFamily="18" charset="0"/>
                <a:cs typeface="Times New Roman" panose="02020603050405020304" pitchFamily="18" charset="0"/>
              </a:rPr>
              <a:t>)  [ps]</a:t>
            </a:r>
          </a:p>
        </p:txBody>
      </p:sp>
      <p:sp>
        <p:nvSpPr>
          <p:cNvPr id="15" name="TextBox 14">
            <a:extLst>
              <a:ext uri="{FF2B5EF4-FFF2-40B4-BE49-F238E27FC236}">
                <a16:creationId xmlns:a16="http://schemas.microsoft.com/office/drawing/2014/main" id="{C142C510-889A-F9E7-3CF0-5E6532C1A1A2}"/>
              </a:ext>
            </a:extLst>
          </p:cNvPr>
          <p:cNvSpPr txBox="1"/>
          <p:nvPr/>
        </p:nvSpPr>
        <p:spPr>
          <a:xfrm>
            <a:off x="5195705" y="5232400"/>
            <a:ext cx="474489" cy="276999"/>
          </a:xfrm>
          <a:prstGeom prst="rect">
            <a:avLst/>
          </a:prstGeom>
          <a:noFill/>
        </p:spPr>
        <p:txBody>
          <a:bodyPr wrap="none" lIns="0" tIns="0" rIns="0" bIns="0" rtlCol="0">
            <a:spAutoFit/>
          </a:bodyPr>
          <a:lstStyle/>
          <a:p>
            <a:pPr algn="l"/>
            <a:r>
              <a:rPr lang="en-GB" dirty="0">
                <a:solidFill>
                  <a:schemeClr val="bg2">
                    <a:lumMod val="10000"/>
                  </a:schemeClr>
                </a:solidFill>
                <a:latin typeface="Times New Roman" panose="02020603050405020304" pitchFamily="18" charset="0"/>
                <a:cs typeface="Times New Roman" panose="02020603050405020304" pitchFamily="18" charset="0"/>
              </a:rPr>
              <a:t>Days</a:t>
            </a:r>
          </a:p>
        </p:txBody>
      </p:sp>
      <p:sp>
        <p:nvSpPr>
          <p:cNvPr id="17" name="TextBox 16">
            <a:extLst>
              <a:ext uri="{FF2B5EF4-FFF2-40B4-BE49-F238E27FC236}">
                <a16:creationId xmlns:a16="http://schemas.microsoft.com/office/drawing/2014/main" id="{B6E18FE1-E2BB-013E-D206-32ED89BA8790}"/>
              </a:ext>
            </a:extLst>
          </p:cNvPr>
          <p:cNvSpPr txBox="1"/>
          <p:nvPr/>
        </p:nvSpPr>
        <p:spPr>
          <a:xfrm>
            <a:off x="6854746" y="2413337"/>
            <a:ext cx="4593427" cy="2031325"/>
          </a:xfrm>
          <a:prstGeom prst="rect">
            <a:avLst/>
          </a:prstGeom>
          <a:noFill/>
        </p:spPr>
        <p:txBody>
          <a:bodyPr wrap="square">
            <a:spAutoFit/>
          </a:bodyPr>
          <a:lstStyle/>
          <a:p>
            <a:pPr>
              <a:buNone/>
            </a:pPr>
            <a:r>
              <a:rPr lang="en-GB" dirty="0">
                <a:solidFill>
                  <a:schemeClr val="bg2">
                    <a:lumMod val="10000"/>
                  </a:schemeClr>
                </a:solidFill>
                <a:effectLst/>
              </a:rPr>
              <a:t>TTS measured over &gt;1month period </a:t>
            </a:r>
            <a:br>
              <a:rPr lang="en-GB" dirty="0">
                <a:solidFill>
                  <a:schemeClr val="bg2">
                    <a:lumMod val="10000"/>
                  </a:schemeClr>
                </a:solidFill>
                <a:effectLst/>
              </a:rPr>
            </a:br>
            <a:r>
              <a:rPr lang="en-GB" dirty="0">
                <a:solidFill>
                  <a:schemeClr val="bg2">
                    <a:lumMod val="10000"/>
                  </a:schemeClr>
                </a:solidFill>
                <a:effectLst/>
              </a:rPr>
              <a:t>with a final 12-days period of both </a:t>
            </a:r>
            <a:br>
              <a:rPr lang="en-GB" dirty="0">
                <a:solidFill>
                  <a:schemeClr val="bg2">
                    <a:lumMod val="10000"/>
                  </a:schemeClr>
                </a:solidFill>
                <a:effectLst/>
              </a:rPr>
            </a:br>
            <a:r>
              <a:rPr lang="en-GB" dirty="0">
                <a:solidFill>
                  <a:schemeClr val="bg2">
                    <a:lumMod val="10000"/>
                  </a:schemeClr>
                </a:solidFill>
                <a:effectLst/>
              </a:rPr>
              <a:t>laser and MAPMT always on.</a:t>
            </a:r>
          </a:p>
          <a:p>
            <a:pPr>
              <a:buNone/>
            </a:pPr>
            <a:endParaRPr lang="en-GB" dirty="0">
              <a:solidFill>
                <a:schemeClr val="bg2">
                  <a:lumMod val="10000"/>
                </a:schemeClr>
              </a:solidFill>
            </a:endParaRPr>
          </a:p>
          <a:p>
            <a:r>
              <a:rPr lang="en-GB" dirty="0">
                <a:solidFill>
                  <a:schemeClr val="bg2">
                    <a:lumMod val="10000"/>
                  </a:schemeClr>
                </a:solidFill>
              </a:rPr>
              <a:t>TTS is stable around 140ps.</a:t>
            </a:r>
          </a:p>
          <a:p>
            <a:endParaRPr lang="en-GB" dirty="0">
              <a:solidFill>
                <a:schemeClr val="bg2">
                  <a:lumMod val="10000"/>
                </a:schemeClr>
              </a:solidFill>
            </a:endParaRPr>
          </a:p>
          <a:p>
            <a:r>
              <a:rPr lang="en-GB" dirty="0">
                <a:solidFill>
                  <a:schemeClr val="bg2">
                    <a:lumMod val="10000"/>
                  </a:schemeClr>
                </a:solidFill>
              </a:rPr>
              <a:t>Important results for LHC Run 4 operation.</a:t>
            </a:r>
          </a:p>
        </p:txBody>
      </p:sp>
      <p:sp>
        <p:nvSpPr>
          <p:cNvPr id="18" name="TextBox 17">
            <a:extLst>
              <a:ext uri="{FF2B5EF4-FFF2-40B4-BE49-F238E27FC236}">
                <a16:creationId xmlns:a16="http://schemas.microsoft.com/office/drawing/2014/main" id="{ECC26FB5-2227-FB2E-D5CD-007E97383752}"/>
              </a:ext>
            </a:extLst>
          </p:cNvPr>
          <p:cNvSpPr txBox="1"/>
          <p:nvPr/>
        </p:nvSpPr>
        <p:spPr>
          <a:xfrm>
            <a:off x="3611217" y="1411386"/>
            <a:ext cx="2185983" cy="246221"/>
          </a:xfrm>
          <a:prstGeom prst="rect">
            <a:avLst/>
          </a:prstGeom>
          <a:noFill/>
        </p:spPr>
        <p:txBody>
          <a:bodyPr wrap="none" lIns="0" tIns="0" rIns="0" bIns="0" rtlCol="0">
            <a:spAutoFit/>
          </a:bodyPr>
          <a:lstStyle/>
          <a:p>
            <a:pPr algn="l"/>
            <a:r>
              <a:rPr lang="en-GB" sz="1600" dirty="0"/>
              <a:t>2-in. MAPMT at –1000V</a:t>
            </a:r>
          </a:p>
        </p:txBody>
      </p:sp>
    </p:spTree>
    <p:extLst>
      <p:ext uri="{BB962C8B-B14F-4D97-AF65-F5344CB8AC3E}">
        <p14:creationId xmlns:p14="http://schemas.microsoft.com/office/powerpoint/2010/main" val="7526349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4B282-7E2E-641B-D709-FC4C3F1CE3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14D792E-29E9-92FC-347C-D3EC9AEF82F1}"/>
              </a:ext>
            </a:extLst>
          </p:cNvPr>
          <p:cNvSpPr>
            <a:spLocks noGrp="1"/>
          </p:cNvSpPr>
          <p:nvPr>
            <p:ph type="title"/>
          </p:nvPr>
        </p:nvSpPr>
        <p:spPr>
          <a:xfrm>
            <a:off x="407988" y="373593"/>
            <a:ext cx="11376025" cy="368420"/>
          </a:xfrm>
        </p:spPr>
        <p:txBody>
          <a:bodyPr/>
          <a:lstStyle/>
          <a:p>
            <a:r>
              <a:rPr lang="en-GB" sz="2200" dirty="0"/>
              <a:t>Working point analysis</a:t>
            </a:r>
          </a:p>
        </p:txBody>
      </p:sp>
      <p:sp>
        <p:nvSpPr>
          <p:cNvPr id="4" name="Date Placeholder 3">
            <a:extLst>
              <a:ext uri="{FF2B5EF4-FFF2-40B4-BE49-F238E27FC236}">
                <a16:creationId xmlns:a16="http://schemas.microsoft.com/office/drawing/2014/main" id="{86BC4ACF-FF9F-FE6D-4827-55EC2BE8F21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79C19E5B-84E7-D0F1-FCD3-DF832F8B557A}"/>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6F8E8948-1D7B-9355-2C1E-5FF52A6B7076}"/>
              </a:ext>
            </a:extLst>
          </p:cNvPr>
          <p:cNvSpPr>
            <a:spLocks noGrp="1"/>
          </p:cNvSpPr>
          <p:nvPr>
            <p:ph type="sldNum" sz="quarter" idx="12"/>
          </p:nvPr>
        </p:nvSpPr>
        <p:spPr/>
        <p:txBody>
          <a:bodyPr/>
          <a:lstStyle/>
          <a:p>
            <a:fld id="{0BB7CFEA-6E47-8947-A33A-0E536019D0FF}" type="slidenum">
              <a:rPr lang="en-GB" smtClean="0"/>
              <a:t>51</a:t>
            </a:fld>
            <a:endParaRPr lang="en-GB"/>
          </a:p>
        </p:txBody>
      </p:sp>
      <p:pic>
        <p:nvPicPr>
          <p:cNvPr id="3" name="Picture 2">
            <a:extLst>
              <a:ext uri="{FF2B5EF4-FFF2-40B4-BE49-F238E27FC236}">
                <a16:creationId xmlns:a16="http://schemas.microsoft.com/office/drawing/2014/main" id="{A874A4FA-3B30-2F66-56FE-2C2DE723AA7A}"/>
              </a:ext>
            </a:extLst>
          </p:cNvPr>
          <p:cNvPicPr>
            <a:picLocks noChangeAspect="1"/>
          </p:cNvPicPr>
          <p:nvPr/>
        </p:nvPicPr>
        <p:blipFill>
          <a:blip r:embed="rId3"/>
          <a:srcRect l="4073"/>
          <a:stretch>
            <a:fillRect/>
          </a:stretch>
        </p:blipFill>
        <p:spPr>
          <a:xfrm>
            <a:off x="547286" y="809216"/>
            <a:ext cx="6787387" cy="2619784"/>
          </a:xfrm>
          <a:prstGeom prst="rect">
            <a:avLst/>
          </a:prstGeom>
        </p:spPr>
      </p:pic>
      <p:pic>
        <p:nvPicPr>
          <p:cNvPr id="7" name="Picture 6">
            <a:extLst>
              <a:ext uri="{FF2B5EF4-FFF2-40B4-BE49-F238E27FC236}">
                <a16:creationId xmlns:a16="http://schemas.microsoft.com/office/drawing/2014/main" id="{2C8E0BD9-47FE-2CE2-4E32-A9E7E8763AFB}"/>
              </a:ext>
            </a:extLst>
          </p:cNvPr>
          <p:cNvPicPr>
            <a:picLocks noChangeAspect="1"/>
          </p:cNvPicPr>
          <p:nvPr/>
        </p:nvPicPr>
        <p:blipFill>
          <a:blip r:embed="rId4"/>
          <a:stretch>
            <a:fillRect/>
          </a:stretch>
        </p:blipFill>
        <p:spPr>
          <a:xfrm>
            <a:off x="805722" y="3496203"/>
            <a:ext cx="5982339" cy="2619783"/>
          </a:xfrm>
          <a:prstGeom prst="rect">
            <a:avLst/>
          </a:prstGeom>
        </p:spPr>
      </p:pic>
      <p:sp>
        <p:nvSpPr>
          <p:cNvPr id="8" name="TextBox 7">
            <a:extLst>
              <a:ext uri="{FF2B5EF4-FFF2-40B4-BE49-F238E27FC236}">
                <a16:creationId xmlns:a16="http://schemas.microsoft.com/office/drawing/2014/main" id="{526FD273-967F-4787-A053-BC15290FB8EB}"/>
              </a:ext>
            </a:extLst>
          </p:cNvPr>
          <p:cNvSpPr txBox="1"/>
          <p:nvPr/>
        </p:nvSpPr>
        <p:spPr>
          <a:xfrm rot="5400000">
            <a:off x="6270600" y="4227615"/>
            <a:ext cx="1442703" cy="276999"/>
          </a:xfrm>
          <a:prstGeom prst="rect">
            <a:avLst/>
          </a:prstGeom>
          <a:noFill/>
        </p:spPr>
        <p:txBody>
          <a:bodyPr wrap="none" lIns="0" tIns="0" rIns="0" bIns="0" rtlCol="0">
            <a:spAutoFit/>
          </a:bodyPr>
          <a:lstStyle/>
          <a:p>
            <a:pPr algn="l"/>
            <a:r>
              <a:rPr lang="en-GB" dirty="0">
                <a:solidFill>
                  <a:schemeClr val="bg2">
                    <a:lumMod val="10000"/>
                  </a:schemeClr>
                </a:solidFill>
                <a:latin typeface="Times New Roman" panose="02020603050405020304" pitchFamily="18" charset="0"/>
                <a:cs typeface="Times New Roman" panose="02020603050405020304" pitchFamily="18" charset="0"/>
              </a:rPr>
              <a:t>Occupancy [%]</a:t>
            </a:r>
          </a:p>
        </p:txBody>
      </p:sp>
      <p:sp>
        <p:nvSpPr>
          <p:cNvPr id="9" name="TextBox 8">
            <a:extLst>
              <a:ext uri="{FF2B5EF4-FFF2-40B4-BE49-F238E27FC236}">
                <a16:creationId xmlns:a16="http://schemas.microsoft.com/office/drawing/2014/main" id="{149DDFA0-9BA1-811F-EA3E-D9EF63AC003D}"/>
              </a:ext>
            </a:extLst>
          </p:cNvPr>
          <p:cNvSpPr txBox="1"/>
          <p:nvPr/>
        </p:nvSpPr>
        <p:spPr>
          <a:xfrm>
            <a:off x="7980218" y="2327513"/>
            <a:ext cx="4108863" cy="1938992"/>
          </a:xfrm>
          <a:prstGeom prst="rect">
            <a:avLst/>
          </a:prstGeom>
          <a:noFill/>
        </p:spPr>
        <p:txBody>
          <a:bodyPr wrap="square" lIns="0" tIns="0" rIns="0" bIns="0" rtlCol="0">
            <a:spAutoFit/>
          </a:bodyPr>
          <a:lstStyle/>
          <a:p>
            <a:pPr algn="l"/>
            <a:r>
              <a:rPr lang="en-GB" dirty="0">
                <a:solidFill>
                  <a:schemeClr val="bg2">
                    <a:lumMod val="10000"/>
                  </a:schemeClr>
                </a:solidFill>
              </a:rPr>
              <a:t>Measurements used as reference for the RICH 2022 beam test campaign. </a:t>
            </a:r>
          </a:p>
          <a:p>
            <a:r>
              <a:rPr lang="en-GB" dirty="0">
                <a:solidFill>
                  <a:schemeClr val="bg2">
                    <a:lumMod val="10000"/>
                  </a:schemeClr>
                </a:solidFill>
              </a:rPr>
              <a:t>[</a:t>
            </a:r>
            <a:r>
              <a:rPr lang="en-GB" sz="1200" dirty="0">
                <a:hlinkClick r:id="rId5"/>
              </a:rPr>
              <a:t>DOI:10.1088/1748-0221/20/03/P03034</a:t>
            </a:r>
            <a:r>
              <a:rPr lang="en-GB" sz="1200" dirty="0"/>
              <a:t> </a:t>
            </a:r>
            <a:r>
              <a:rPr lang="en-GB" dirty="0"/>
              <a:t>]</a:t>
            </a:r>
            <a:endParaRPr lang="en-GB" dirty="0">
              <a:solidFill>
                <a:schemeClr val="bg2">
                  <a:lumMod val="10000"/>
                </a:schemeClr>
              </a:solidFill>
            </a:endParaRPr>
          </a:p>
          <a:p>
            <a:pPr algn="l"/>
            <a:endParaRPr lang="en-GB" dirty="0">
              <a:solidFill>
                <a:schemeClr val="bg2">
                  <a:lumMod val="10000"/>
                </a:schemeClr>
              </a:solidFill>
            </a:endParaRPr>
          </a:p>
          <a:p>
            <a:pPr algn="l"/>
            <a:r>
              <a:rPr lang="en-GB" dirty="0">
                <a:solidFill>
                  <a:schemeClr val="bg2">
                    <a:lumMod val="10000"/>
                  </a:schemeClr>
                </a:solidFill>
              </a:rPr>
              <a:t>Datasets at different photon occupancy.</a:t>
            </a:r>
          </a:p>
          <a:p>
            <a:pPr algn="l"/>
            <a:endParaRPr lang="en-GB" dirty="0">
              <a:solidFill>
                <a:schemeClr val="bg2">
                  <a:lumMod val="10000"/>
                </a:schemeClr>
              </a:solidFill>
            </a:endParaRPr>
          </a:p>
          <a:p>
            <a:pPr algn="l"/>
            <a:endParaRPr lang="en-GB" dirty="0">
              <a:solidFill>
                <a:schemeClr val="bg2">
                  <a:lumMod val="10000"/>
                </a:schemeClr>
              </a:solidFill>
            </a:endParaRPr>
          </a:p>
        </p:txBody>
      </p:sp>
      <p:pic>
        <p:nvPicPr>
          <p:cNvPr id="11" name="Picture 10">
            <a:extLst>
              <a:ext uri="{FF2B5EF4-FFF2-40B4-BE49-F238E27FC236}">
                <a16:creationId xmlns:a16="http://schemas.microsoft.com/office/drawing/2014/main" id="{5019F7A2-4843-CBB9-5586-820F6880DC1B}"/>
              </a:ext>
            </a:extLst>
          </p:cNvPr>
          <p:cNvPicPr>
            <a:picLocks noChangeAspect="1"/>
          </p:cNvPicPr>
          <p:nvPr/>
        </p:nvPicPr>
        <p:blipFill>
          <a:blip r:embed="rId6"/>
          <a:stretch>
            <a:fillRect/>
          </a:stretch>
        </p:blipFill>
        <p:spPr>
          <a:xfrm>
            <a:off x="8889728" y="3945178"/>
            <a:ext cx="2289841" cy="642653"/>
          </a:xfrm>
          <a:prstGeom prst="rect">
            <a:avLst/>
          </a:prstGeom>
        </p:spPr>
      </p:pic>
      <p:sp>
        <p:nvSpPr>
          <p:cNvPr id="12" name="TextBox 11">
            <a:extLst>
              <a:ext uri="{FF2B5EF4-FFF2-40B4-BE49-F238E27FC236}">
                <a16:creationId xmlns:a16="http://schemas.microsoft.com/office/drawing/2014/main" id="{6E02E101-CFEE-66BF-9272-46FAC469B36A}"/>
              </a:ext>
            </a:extLst>
          </p:cNvPr>
          <p:cNvSpPr txBox="1"/>
          <p:nvPr/>
        </p:nvSpPr>
        <p:spPr>
          <a:xfrm rot="16200000">
            <a:off x="-145976" y="1410767"/>
            <a:ext cx="1122102" cy="215444"/>
          </a:xfrm>
          <a:prstGeom prst="rect">
            <a:avLst/>
          </a:prstGeom>
          <a:noFill/>
        </p:spPr>
        <p:txBody>
          <a:bodyPr wrap="none" lIns="0" tIns="0" rIns="0" bIns="0" rtlCol="0">
            <a:spAutoFit/>
          </a:bodyPr>
          <a:lstStyle/>
          <a:p>
            <a:pPr algn="l"/>
            <a:r>
              <a:rPr lang="en-GB" sz="1400" dirty="0">
                <a:solidFill>
                  <a:schemeClr val="bg2">
                    <a:lumMod val="10000"/>
                  </a:schemeClr>
                </a:solidFill>
                <a:latin typeface="Times New Roman" panose="02020603050405020304" pitchFamily="18" charset="0"/>
                <a:cs typeface="Times New Roman" panose="02020603050405020304" pitchFamily="18" charset="0"/>
              </a:rPr>
              <a:t>Occupancy [%]</a:t>
            </a:r>
          </a:p>
        </p:txBody>
      </p:sp>
    </p:spTree>
    <p:extLst>
      <p:ext uri="{BB962C8B-B14F-4D97-AF65-F5344CB8AC3E}">
        <p14:creationId xmlns:p14="http://schemas.microsoft.com/office/powerpoint/2010/main" val="4744934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D83BD-D3F8-91B4-563E-E839435DC1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6059D5-EF96-95B1-AE53-8C0AC0CDE4F2}"/>
              </a:ext>
            </a:extLst>
          </p:cNvPr>
          <p:cNvSpPr>
            <a:spLocks noGrp="1"/>
          </p:cNvSpPr>
          <p:nvPr>
            <p:ph type="title"/>
          </p:nvPr>
        </p:nvSpPr>
        <p:spPr>
          <a:xfrm>
            <a:off x="407988" y="373593"/>
            <a:ext cx="11376025" cy="368420"/>
          </a:xfrm>
        </p:spPr>
        <p:txBody>
          <a:bodyPr/>
          <a:lstStyle/>
          <a:p>
            <a:r>
              <a:rPr lang="en-GB" sz="2200" dirty="0"/>
              <a:t>Signal amplitude </a:t>
            </a:r>
          </a:p>
        </p:txBody>
      </p:sp>
      <p:sp>
        <p:nvSpPr>
          <p:cNvPr id="4" name="Date Placeholder 3">
            <a:extLst>
              <a:ext uri="{FF2B5EF4-FFF2-40B4-BE49-F238E27FC236}">
                <a16:creationId xmlns:a16="http://schemas.microsoft.com/office/drawing/2014/main" id="{C467D22E-BC09-243D-2E3D-B750E7D6064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0498E025-AE3A-1E1F-135D-FCFFD8B41C74}"/>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379B93BD-0373-8D05-F6F1-54E7F7374B1B}"/>
              </a:ext>
            </a:extLst>
          </p:cNvPr>
          <p:cNvSpPr>
            <a:spLocks noGrp="1"/>
          </p:cNvSpPr>
          <p:nvPr>
            <p:ph type="sldNum" sz="quarter" idx="12"/>
          </p:nvPr>
        </p:nvSpPr>
        <p:spPr/>
        <p:txBody>
          <a:bodyPr/>
          <a:lstStyle/>
          <a:p>
            <a:fld id="{0BB7CFEA-6E47-8947-A33A-0E536019D0FF}" type="slidenum">
              <a:rPr lang="en-GB" smtClean="0"/>
              <a:t>52</a:t>
            </a:fld>
            <a:endParaRPr lang="en-GB"/>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94DA3D9-9CC5-295D-1184-7CFDA327AB9F}"/>
                  </a:ext>
                </a:extLst>
              </p:cNvPr>
              <p:cNvSpPr txBox="1"/>
              <p:nvPr/>
            </p:nvSpPr>
            <p:spPr>
              <a:xfrm>
                <a:off x="1013730" y="824357"/>
                <a:ext cx="9837683" cy="5542671"/>
              </a:xfrm>
              <a:prstGeom prst="rect">
                <a:avLst/>
              </a:prstGeom>
              <a:noFill/>
            </p:spPr>
            <p:txBody>
              <a:bodyPr wrap="square" rtlCol="0">
                <a:spAutoFit/>
              </a:bodyPr>
              <a:lstStyle/>
              <a:p>
                <a:r>
                  <a:rPr lang="en-GB" dirty="0"/>
                  <a:t>It is a parameter defined in the Likelihood which describe the probability that a track-j with mass hypothesis </a:t>
                </a:r>
                <a:r>
                  <a:rPr lang="en-GB" dirty="0" err="1"/>
                  <a:t>h</a:t>
                </a:r>
                <a:r>
                  <a:rPr lang="en-GB" baseline="-25000" dirty="0" err="1"/>
                  <a:t>j</a:t>
                </a:r>
                <a:r>
                  <a:rPr lang="en-GB" dirty="0"/>
                  <a:t> has produced a photon in the pixel-</a:t>
                </a:r>
                <a:r>
                  <a:rPr lang="en-GB" dirty="0" err="1"/>
                  <a:t>i</a:t>
                </a:r>
                <a:r>
                  <a:rPr lang="en-GB" dirty="0"/>
                  <a:t> ( </a:t>
                </a:r>
                <a:r>
                  <a:rPr lang="en-GB" dirty="0" err="1"/>
                  <a:t>a</a:t>
                </a:r>
                <a:r>
                  <a:rPr lang="en-GB" baseline="-25000" dirty="0" err="1"/>
                  <a:t>ij</a:t>
                </a:r>
                <a:r>
                  <a:rPr lang="en-GB" dirty="0"/>
                  <a:t>(</a:t>
                </a:r>
                <a:r>
                  <a:rPr lang="en-GB" dirty="0" err="1"/>
                  <a:t>h</a:t>
                </a:r>
                <a:r>
                  <a:rPr lang="en-GB" baseline="-25000" dirty="0" err="1"/>
                  <a:t>j</a:t>
                </a:r>
                <a:r>
                  <a:rPr lang="en-GB" dirty="0"/>
                  <a:t>) ).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signal amplitude </a:t>
                </a:r>
                <a:r>
                  <a:rPr lang="en-GB" dirty="0" err="1"/>
                  <a:t>a</a:t>
                </a:r>
                <a:r>
                  <a:rPr lang="en-GB" baseline="-25000" dirty="0" err="1"/>
                  <a:t>ij</a:t>
                </a:r>
                <a:r>
                  <a:rPr lang="en-GB" dirty="0"/>
                  <a:t>(</a:t>
                </a:r>
                <a:r>
                  <a:rPr lang="en-GB" dirty="0" err="1"/>
                  <a:t>h</a:t>
                </a:r>
                <a:r>
                  <a:rPr lang="en-GB" baseline="-25000" dirty="0" err="1"/>
                  <a:t>j</a:t>
                </a:r>
                <a:r>
                  <a:rPr lang="en-GB" dirty="0"/>
                  <a:t>) of a PO is directly proportional to the pixel detection efficiency and the fraction of the track photon yield that arrives at the pixel.</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14:m>
                  <m:oMath xmlns:m="http://schemas.openxmlformats.org/officeDocument/2006/math">
                    <m:sSub>
                      <m:sSubPr>
                        <m:ctrlPr>
                          <a:rPr lang="en-GB" i="1" smtClean="0">
                            <a:latin typeface="Cambria Math" panose="02040503050406030204" pitchFamily="18" charset="0"/>
                            <a:cs typeface="Arial" panose="020B0604020202020204" pitchFamily="34" charset="0"/>
                          </a:rPr>
                        </m:ctrlPr>
                      </m:sSubPr>
                      <m:e>
                        <m:r>
                          <a:rPr lang="it-IT" b="0" i="1" smtClean="0">
                            <a:latin typeface="Cambria Math" panose="02040503050406030204" pitchFamily="18" charset="0"/>
                            <a:cs typeface="Arial" panose="020B0604020202020204" pitchFamily="34" charset="0"/>
                          </a:rPr>
                          <m:t>𝑓</m:t>
                        </m:r>
                      </m:e>
                      <m:sub>
                        <m:sSub>
                          <m:sSubPr>
                            <m:ctrlPr>
                              <a:rPr lang="en-GB" i="1" smtClean="0">
                                <a:latin typeface="Cambria Math" panose="02040503050406030204" pitchFamily="18" charset="0"/>
                                <a:cs typeface="Arial" panose="020B0604020202020204" pitchFamily="34" charset="0"/>
                              </a:rPr>
                            </m:ctrlPr>
                          </m:sSubPr>
                          <m:e>
                            <m:r>
                              <a:rPr lang="it-IT" b="0" i="1" smtClean="0">
                                <a:latin typeface="Cambria Math" panose="02040503050406030204" pitchFamily="18" charset="0"/>
                                <a:cs typeface="Arial" panose="020B0604020202020204" pitchFamily="34" charset="0"/>
                              </a:rPr>
                              <m:t>h</m:t>
                            </m:r>
                          </m:e>
                          <m:sub>
                            <m:r>
                              <a:rPr lang="it-IT" b="0" i="1" smtClean="0">
                                <a:latin typeface="Cambria Math" panose="02040503050406030204" pitchFamily="18" charset="0"/>
                                <a:cs typeface="Arial" panose="020B0604020202020204" pitchFamily="34" charset="0"/>
                              </a:rPr>
                              <m:t>𝑗</m:t>
                            </m:r>
                          </m:sub>
                        </m:sSub>
                        <m:r>
                          <a:rPr lang="it-IT" b="0" i="1" smtClean="0">
                            <a:latin typeface="Cambria Math" panose="02040503050406030204" pitchFamily="18" charset="0"/>
                            <a:cs typeface="Arial" panose="020B0604020202020204" pitchFamily="34" charset="0"/>
                          </a:rPr>
                          <m:t> </m:t>
                        </m:r>
                      </m:sub>
                    </m:sSub>
                    <m:d>
                      <m:dPr>
                        <m:ctrlPr>
                          <a:rPr lang="it-IT" b="0" i="1" smtClean="0">
                            <a:latin typeface="Cambria Math" panose="02040503050406030204" pitchFamily="18" charset="0"/>
                            <a:cs typeface="Arial" panose="020B0604020202020204" pitchFamily="34" charset="0"/>
                          </a:rPr>
                        </m:ctrlPr>
                      </m:dPr>
                      <m:e>
                        <m:r>
                          <a:rPr lang="it-IT" b="0" i="1" smtClean="0">
                            <a:latin typeface="Cambria Math" panose="02040503050406030204" pitchFamily="18" charset="0"/>
                            <a:ea typeface="Cambria Math" panose="02040503050406030204" pitchFamily="18" charset="0"/>
                            <a:cs typeface="Arial" panose="020B0604020202020204" pitchFamily="34" charset="0"/>
                          </a:rPr>
                          <m:t>𝜃</m:t>
                        </m:r>
                        <m:r>
                          <a:rPr lang="it-IT" b="0" i="1" smtClean="0">
                            <a:latin typeface="Cambria Math" panose="02040503050406030204" pitchFamily="18" charset="0"/>
                            <a:ea typeface="Cambria Math" panose="02040503050406030204" pitchFamily="18" charset="0"/>
                            <a:cs typeface="Arial" panose="020B0604020202020204" pitchFamily="34" charset="0"/>
                          </a:rPr>
                          <m:t>,</m:t>
                        </m:r>
                        <m:r>
                          <a:rPr lang="it-IT" b="0" i="1" smtClean="0">
                            <a:latin typeface="Cambria Math" panose="02040503050406030204" pitchFamily="18" charset="0"/>
                            <a:ea typeface="Cambria Math" panose="02040503050406030204" pitchFamily="18" charset="0"/>
                            <a:cs typeface="Arial" panose="020B0604020202020204" pitchFamily="34" charset="0"/>
                          </a:rPr>
                          <m:t>𝜙</m:t>
                        </m:r>
                      </m:e>
                    </m:d>
                    <m:r>
                      <a:rPr lang="it-IT" b="0" i="1" smtClean="0">
                        <a:latin typeface="Cambria Math" panose="02040503050406030204" pitchFamily="18" charset="0"/>
                        <a:ea typeface="Cambria Math" panose="02040503050406030204" pitchFamily="18" charset="0"/>
                        <a:cs typeface="Arial" panose="020B0604020202020204" pitchFamily="34" charset="0"/>
                      </a:rPr>
                      <m:t> </m:t>
                    </m:r>
                  </m:oMath>
                </a14:m>
                <a:r>
                  <a:rPr lang="en-GB" dirty="0">
                    <a:latin typeface="Arial" panose="020B0604020202020204" pitchFamily="34" charset="0"/>
                    <a:cs typeface="Arial" panose="020B0604020202020204" pitchFamily="34" charset="0"/>
                  </a:rPr>
                  <a:t>is the probability density function of the angles </a:t>
                </a:r>
                <a14:m>
                  <m:oMath xmlns:m="http://schemas.openxmlformats.org/officeDocument/2006/math">
                    <m:r>
                      <a:rPr lang="it-IT" i="1">
                        <a:latin typeface="Cambria Math" panose="02040503050406030204" pitchFamily="18" charset="0"/>
                        <a:ea typeface="Cambria Math" panose="02040503050406030204" pitchFamily="18" charset="0"/>
                        <a:cs typeface="Arial" panose="020B0604020202020204" pitchFamily="34" charset="0"/>
                      </a:rPr>
                      <m:t>𝜃</m:t>
                    </m:r>
                  </m:oMath>
                </a14:m>
                <a:r>
                  <a:rPr lang="en-GB" dirty="0">
                    <a:latin typeface="Arial" panose="020B0604020202020204" pitchFamily="34" charset="0"/>
                    <a:cs typeface="Arial" panose="020B0604020202020204" pitchFamily="34" charset="0"/>
                  </a:rPr>
                  <a:t> and </a:t>
                </a:r>
                <a14:m>
                  <m:oMath xmlns:m="http://schemas.openxmlformats.org/officeDocument/2006/math">
                    <m:r>
                      <a:rPr lang="it-IT" i="1">
                        <a:latin typeface="Cambria Math" panose="02040503050406030204" pitchFamily="18" charset="0"/>
                        <a:ea typeface="Cambria Math" panose="02040503050406030204" pitchFamily="18" charset="0"/>
                        <a:cs typeface="Arial" panose="020B0604020202020204" pitchFamily="34" charset="0"/>
                      </a:rPr>
                      <m:t>𝜙</m:t>
                    </m:r>
                  </m:oMath>
                </a14:m>
                <a:r>
                  <a:rPr lang="en-GB" dirty="0">
                    <a:latin typeface="Arial" panose="020B0604020202020204" pitchFamily="34" charset="0"/>
                    <a:cs typeface="Arial" panose="020B0604020202020204" pitchFamily="34" charset="0"/>
                  </a:rPr>
                  <a:t> of the emitted photons from track-j with mass hypothesis </a:t>
                </a:r>
                <a:r>
                  <a:rPr lang="en-GB" dirty="0" err="1"/>
                  <a:t>h</a:t>
                </a:r>
                <a:r>
                  <a:rPr lang="en-GB" baseline="-25000" dirty="0" err="1"/>
                  <a:t>j</a:t>
                </a:r>
                <a:r>
                  <a:rPr lang="en-GB" dirty="0"/>
                  <a:t>. The </a:t>
                </a:r>
                <a14:m>
                  <m:oMath xmlns:m="http://schemas.openxmlformats.org/officeDocument/2006/math">
                    <m:sSub>
                      <m:sSubPr>
                        <m:ctrlPr>
                          <a:rPr lang="en-GB" i="1">
                            <a:latin typeface="Cambria Math" panose="02040503050406030204" pitchFamily="18" charset="0"/>
                            <a:cs typeface="Arial" panose="020B0604020202020204" pitchFamily="34" charset="0"/>
                          </a:rPr>
                        </m:ctrlPr>
                      </m:sSubPr>
                      <m:e>
                        <m:r>
                          <a:rPr lang="it-IT" i="1">
                            <a:latin typeface="Cambria Math" panose="02040503050406030204" pitchFamily="18" charset="0"/>
                            <a:cs typeface="Arial" panose="020B0604020202020204" pitchFamily="34" charset="0"/>
                          </a:rPr>
                          <m:t>𝑓</m:t>
                        </m:r>
                      </m:e>
                      <m:sub>
                        <m:sSub>
                          <m:sSubPr>
                            <m:ctrlPr>
                              <a:rPr lang="en-GB" i="1">
                                <a:latin typeface="Cambria Math" panose="02040503050406030204" pitchFamily="18" charset="0"/>
                                <a:cs typeface="Arial" panose="020B0604020202020204" pitchFamily="34" charset="0"/>
                              </a:rPr>
                            </m:ctrlPr>
                          </m:sSubPr>
                          <m:e>
                            <m:r>
                              <a:rPr lang="it-IT" i="1">
                                <a:latin typeface="Cambria Math" panose="02040503050406030204" pitchFamily="18" charset="0"/>
                                <a:cs typeface="Arial" panose="020B0604020202020204" pitchFamily="34" charset="0"/>
                              </a:rPr>
                              <m:t>h</m:t>
                            </m:r>
                          </m:e>
                          <m:sub>
                            <m:r>
                              <a:rPr lang="it-IT" i="1">
                                <a:latin typeface="Cambria Math" panose="02040503050406030204" pitchFamily="18" charset="0"/>
                                <a:cs typeface="Arial" panose="020B0604020202020204" pitchFamily="34" charset="0"/>
                              </a:rPr>
                              <m:t>𝑗</m:t>
                            </m:r>
                          </m:sub>
                        </m:sSub>
                        <m:r>
                          <a:rPr lang="it-IT" i="1">
                            <a:latin typeface="Cambria Math" panose="02040503050406030204" pitchFamily="18" charset="0"/>
                            <a:cs typeface="Arial" panose="020B0604020202020204" pitchFamily="34" charset="0"/>
                          </a:rPr>
                          <m:t> </m:t>
                        </m:r>
                      </m:sub>
                    </m:sSub>
                    <m:d>
                      <m:dPr>
                        <m:ctrlPr>
                          <a:rPr lang="it-IT" i="1">
                            <a:latin typeface="Cambria Math" panose="02040503050406030204" pitchFamily="18" charset="0"/>
                            <a:cs typeface="Arial" panose="020B0604020202020204" pitchFamily="34" charset="0"/>
                          </a:rPr>
                        </m:ctrlPr>
                      </m:dPr>
                      <m:e>
                        <m:r>
                          <a:rPr lang="it-IT" i="1">
                            <a:latin typeface="Cambria Math" panose="02040503050406030204" pitchFamily="18" charset="0"/>
                            <a:ea typeface="Cambria Math" panose="02040503050406030204" pitchFamily="18" charset="0"/>
                            <a:cs typeface="Arial" panose="020B0604020202020204" pitchFamily="34" charset="0"/>
                          </a:rPr>
                          <m:t>𝜃</m:t>
                        </m:r>
                        <m:r>
                          <a:rPr lang="it-IT" i="1">
                            <a:latin typeface="Cambria Math" panose="02040503050406030204" pitchFamily="18" charset="0"/>
                            <a:ea typeface="Cambria Math" panose="02040503050406030204" pitchFamily="18" charset="0"/>
                            <a:cs typeface="Arial" panose="020B0604020202020204" pitchFamily="34" charset="0"/>
                          </a:rPr>
                          <m:t>,</m:t>
                        </m:r>
                        <m:r>
                          <a:rPr lang="it-IT" i="1">
                            <a:latin typeface="Cambria Math" panose="02040503050406030204" pitchFamily="18" charset="0"/>
                            <a:ea typeface="Cambria Math" panose="02040503050406030204" pitchFamily="18" charset="0"/>
                            <a:cs typeface="Arial" panose="020B0604020202020204" pitchFamily="34" charset="0"/>
                          </a:rPr>
                          <m:t>𝜙</m:t>
                        </m:r>
                      </m:e>
                    </m:d>
                    <m:r>
                      <a:rPr lang="it-IT" i="1">
                        <a:latin typeface="Cambria Math" panose="02040503050406030204" pitchFamily="18" charset="0"/>
                        <a:ea typeface="Cambria Math" panose="02040503050406030204" pitchFamily="18" charset="0"/>
                        <a:cs typeface="Arial" panose="020B0604020202020204" pitchFamily="34" charset="0"/>
                      </a:rPr>
                      <m:t> </m:t>
                    </m:r>
                  </m:oMath>
                </a14:m>
                <a:r>
                  <a:rPr lang="en-GB" dirty="0"/>
                  <a:t>function can escape the integral for photodetector with sufficient granularity. </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From the </a:t>
                </a:r>
                <a14:m>
                  <m:oMath xmlns:m="http://schemas.openxmlformats.org/officeDocument/2006/math">
                    <m:sSub>
                      <m:sSubPr>
                        <m:ctrlPr>
                          <a:rPr lang="en-GB" i="1" smtClean="0">
                            <a:latin typeface="Cambria Math" panose="02040503050406030204" pitchFamily="18" charset="0"/>
                            <a:cs typeface="Arial" panose="020B0604020202020204" pitchFamily="34" charset="0"/>
                          </a:rPr>
                        </m:ctrlPr>
                      </m:sSubPr>
                      <m:e>
                        <m:r>
                          <a:rPr lang="it-IT" b="0" i="1" smtClean="0">
                            <a:latin typeface="Cambria Math" panose="02040503050406030204" pitchFamily="18" charset="0"/>
                            <a:cs typeface="Arial" panose="020B0604020202020204" pitchFamily="34" charset="0"/>
                          </a:rPr>
                          <m:t>𝑓</m:t>
                        </m:r>
                      </m:e>
                      <m:sub>
                        <m:sSub>
                          <m:sSubPr>
                            <m:ctrlPr>
                              <a:rPr lang="en-GB" i="1" smtClean="0">
                                <a:latin typeface="Cambria Math" panose="02040503050406030204" pitchFamily="18" charset="0"/>
                                <a:cs typeface="Arial" panose="020B0604020202020204" pitchFamily="34" charset="0"/>
                              </a:rPr>
                            </m:ctrlPr>
                          </m:sSubPr>
                          <m:e>
                            <m:r>
                              <a:rPr lang="it-IT" b="0" i="1" smtClean="0">
                                <a:latin typeface="Cambria Math" panose="02040503050406030204" pitchFamily="18" charset="0"/>
                                <a:cs typeface="Arial" panose="020B0604020202020204" pitchFamily="34" charset="0"/>
                              </a:rPr>
                              <m:t>h</m:t>
                            </m:r>
                          </m:e>
                          <m:sub>
                            <m:r>
                              <a:rPr lang="it-IT" b="0" i="1" smtClean="0">
                                <a:latin typeface="Cambria Math" panose="02040503050406030204" pitchFamily="18" charset="0"/>
                                <a:cs typeface="Arial" panose="020B0604020202020204" pitchFamily="34" charset="0"/>
                              </a:rPr>
                              <m:t>𝑗</m:t>
                            </m:r>
                          </m:sub>
                        </m:sSub>
                        <m:r>
                          <a:rPr lang="it-IT" b="0" i="1" smtClean="0">
                            <a:latin typeface="Cambria Math" panose="02040503050406030204" pitchFamily="18" charset="0"/>
                            <a:cs typeface="Arial" panose="020B0604020202020204" pitchFamily="34" charset="0"/>
                          </a:rPr>
                          <m:t> </m:t>
                        </m:r>
                      </m:sub>
                    </m:sSub>
                    <m:d>
                      <m:dPr>
                        <m:ctrlPr>
                          <a:rPr lang="it-IT" b="0" i="1" smtClean="0">
                            <a:latin typeface="Cambria Math" panose="02040503050406030204" pitchFamily="18" charset="0"/>
                            <a:cs typeface="Arial" panose="020B0604020202020204" pitchFamily="34" charset="0"/>
                          </a:rPr>
                        </m:ctrlPr>
                      </m:dPr>
                      <m:e>
                        <m:r>
                          <a:rPr lang="it-IT" b="0" i="1" smtClean="0">
                            <a:latin typeface="Cambria Math" panose="02040503050406030204" pitchFamily="18" charset="0"/>
                            <a:ea typeface="Cambria Math" panose="02040503050406030204" pitchFamily="18" charset="0"/>
                            <a:cs typeface="Arial" panose="020B0604020202020204" pitchFamily="34" charset="0"/>
                          </a:rPr>
                          <m:t>𝜃</m:t>
                        </m:r>
                        <m:r>
                          <a:rPr lang="it-IT" b="0" i="1" smtClean="0">
                            <a:latin typeface="Cambria Math" panose="02040503050406030204" pitchFamily="18" charset="0"/>
                            <a:ea typeface="Cambria Math" panose="02040503050406030204" pitchFamily="18" charset="0"/>
                            <a:cs typeface="Arial" panose="020B0604020202020204" pitchFamily="34" charset="0"/>
                          </a:rPr>
                          <m:t>,</m:t>
                        </m:r>
                        <m:r>
                          <a:rPr lang="it-IT" b="0" i="1" smtClean="0">
                            <a:latin typeface="Cambria Math" panose="02040503050406030204" pitchFamily="18" charset="0"/>
                            <a:ea typeface="Cambria Math" panose="02040503050406030204" pitchFamily="18" charset="0"/>
                            <a:cs typeface="Arial" panose="020B0604020202020204" pitchFamily="34" charset="0"/>
                          </a:rPr>
                          <m:t>𝜙</m:t>
                        </m:r>
                      </m:e>
                    </m:d>
                  </m:oMath>
                </a14:m>
                <a:r>
                  <a:rPr lang="en-GB" dirty="0">
                    <a:latin typeface="Arial" panose="020B0604020202020204" pitchFamily="34" charset="0"/>
                    <a:cs typeface="Arial" panose="020B0604020202020204" pitchFamily="34" charset="0"/>
                  </a:rPr>
                  <a:t> distribution formula, the correlation between the signal amplitude and </a:t>
                </a:r>
                <a:br>
                  <a:rPr lang="en-GB" dirty="0">
                    <a:latin typeface="Arial" panose="020B0604020202020204" pitchFamily="34" charset="0"/>
                    <a:cs typeface="Arial" panose="020B0604020202020204" pitchFamily="34" charset="0"/>
                  </a:rPr>
                </a:br>
                <a14:m>
                  <m:oMath xmlns:m="http://schemas.openxmlformats.org/officeDocument/2006/math">
                    <m:r>
                      <m:rPr>
                        <m:sty m:val="p"/>
                      </m:rPr>
                      <a:rPr lang="el-GR" i="1" smtClean="0">
                        <a:latin typeface="Cambria Math" panose="02040503050406030204" pitchFamily="18" charset="0"/>
                        <a:ea typeface="Cambria Math" panose="02040503050406030204" pitchFamily="18" charset="0"/>
                        <a:cs typeface="Arial" panose="020B0604020202020204" pitchFamily="34" charset="0"/>
                      </a:rPr>
                      <m:t>Δ</m:t>
                    </m:r>
                    <m:r>
                      <a:rPr lang="el-GR" i="1" smtClean="0">
                        <a:latin typeface="Cambria Math" panose="02040503050406030204" pitchFamily="18" charset="0"/>
                        <a:ea typeface="Cambria Math" panose="02040503050406030204" pitchFamily="18" charset="0"/>
                        <a:cs typeface="Arial" panose="020B0604020202020204" pitchFamily="34" charset="0"/>
                      </a:rPr>
                      <m:t>𝜃</m:t>
                    </m:r>
                    <m:r>
                      <a:rPr lang="it-IT" b="0" i="1" smtClean="0">
                        <a:latin typeface="Cambria Math" panose="02040503050406030204" pitchFamily="18" charset="0"/>
                        <a:ea typeface="Cambria Math" panose="02040503050406030204" pitchFamily="18" charset="0"/>
                        <a:cs typeface="Arial" panose="020B0604020202020204" pitchFamily="34" charset="0"/>
                      </a:rPr>
                      <m:t>=( </m:t>
                    </m:r>
                    <m:sSub>
                      <m:sSubPr>
                        <m:ctrlPr>
                          <a:rPr lang="it-IT" b="0" i="1" smtClean="0">
                            <a:latin typeface="Cambria Math" panose="02040503050406030204" pitchFamily="18" charset="0"/>
                            <a:ea typeface="Cambria Math" panose="02040503050406030204" pitchFamily="18" charset="0"/>
                            <a:cs typeface="Arial" panose="020B0604020202020204" pitchFamily="34" charset="0"/>
                          </a:rPr>
                        </m:ctrlPr>
                      </m:sSubPr>
                      <m:e>
                        <m:r>
                          <a:rPr lang="it-IT" b="0" i="1" smtClean="0">
                            <a:latin typeface="Cambria Math" panose="02040503050406030204" pitchFamily="18" charset="0"/>
                            <a:ea typeface="Cambria Math" panose="02040503050406030204" pitchFamily="18" charset="0"/>
                            <a:cs typeface="Arial" panose="020B0604020202020204" pitchFamily="34" charset="0"/>
                          </a:rPr>
                          <m:t>𝜃</m:t>
                        </m:r>
                      </m:e>
                      <m:sub>
                        <m:r>
                          <a:rPr lang="it-IT" b="0" i="1" smtClean="0">
                            <a:latin typeface="Cambria Math" panose="02040503050406030204" pitchFamily="18" charset="0"/>
                            <a:ea typeface="Cambria Math" panose="02040503050406030204" pitchFamily="18" charset="0"/>
                            <a:cs typeface="Arial" panose="020B0604020202020204" pitchFamily="34" charset="0"/>
                          </a:rPr>
                          <m:t>𝑟𝑒𝑐</m:t>
                        </m:r>
                      </m:sub>
                    </m:sSub>
                    <m:r>
                      <a:rPr lang="it-IT" b="0" i="1" smtClean="0">
                        <a:latin typeface="Cambria Math" panose="02040503050406030204" pitchFamily="18" charset="0"/>
                        <a:ea typeface="Cambria Math" panose="02040503050406030204" pitchFamily="18" charset="0"/>
                        <a:cs typeface="Arial" panose="020B0604020202020204" pitchFamily="34" charset="0"/>
                      </a:rPr>
                      <m:t> − </m:t>
                    </m:r>
                    <m:sSub>
                      <m:sSubPr>
                        <m:ctrlPr>
                          <a:rPr lang="it-IT" b="0" i="1" smtClean="0">
                            <a:latin typeface="Cambria Math" panose="02040503050406030204" pitchFamily="18" charset="0"/>
                            <a:ea typeface="Cambria Math" panose="02040503050406030204" pitchFamily="18" charset="0"/>
                            <a:cs typeface="Arial" panose="020B0604020202020204" pitchFamily="34" charset="0"/>
                          </a:rPr>
                        </m:ctrlPr>
                      </m:sSubPr>
                      <m:e>
                        <m:r>
                          <a:rPr lang="it-IT" b="0" i="1" smtClean="0">
                            <a:latin typeface="Cambria Math" panose="02040503050406030204" pitchFamily="18" charset="0"/>
                            <a:ea typeface="Cambria Math" panose="02040503050406030204" pitchFamily="18" charset="0"/>
                            <a:cs typeface="Arial" panose="020B0604020202020204" pitchFamily="34" charset="0"/>
                          </a:rPr>
                          <m:t>𝜃</m:t>
                        </m:r>
                      </m:e>
                      <m:sub>
                        <m:r>
                          <a:rPr lang="it-IT" b="0" i="1" smtClean="0">
                            <a:latin typeface="Cambria Math" panose="02040503050406030204" pitchFamily="18" charset="0"/>
                            <a:ea typeface="Cambria Math" panose="02040503050406030204" pitchFamily="18" charset="0"/>
                            <a:cs typeface="Arial" panose="020B0604020202020204" pitchFamily="34" charset="0"/>
                          </a:rPr>
                          <m:t>𝑒𝑥𝑝</m:t>
                        </m:r>
                      </m:sub>
                    </m:sSub>
                    <m:r>
                      <a:rPr lang="it-IT" b="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en-GB" i="1">
                            <a:latin typeface="Cambria Math" panose="02040503050406030204" pitchFamily="18" charset="0"/>
                            <a:cs typeface="Arial" panose="020B0604020202020204" pitchFamily="34" charset="0"/>
                          </a:rPr>
                        </m:ctrlPr>
                      </m:sSubPr>
                      <m:e>
                        <m:r>
                          <a:rPr lang="it-IT" i="1">
                            <a:latin typeface="Cambria Math" panose="02040503050406030204" pitchFamily="18" charset="0"/>
                            <a:cs typeface="Arial" panose="020B0604020202020204" pitchFamily="34" charset="0"/>
                          </a:rPr>
                          <m:t>h</m:t>
                        </m:r>
                      </m:e>
                      <m:sub>
                        <m:r>
                          <a:rPr lang="it-IT" i="1">
                            <a:latin typeface="Cambria Math" panose="02040503050406030204" pitchFamily="18" charset="0"/>
                            <a:cs typeface="Arial" panose="020B0604020202020204" pitchFamily="34" charset="0"/>
                          </a:rPr>
                          <m:t>𝑗</m:t>
                        </m:r>
                      </m:sub>
                    </m:sSub>
                    <m:r>
                      <a:rPr lang="it-IT" b="0" i="1" smtClean="0">
                        <a:latin typeface="Cambria Math" panose="02040503050406030204" pitchFamily="18" charset="0"/>
                        <a:ea typeface="Cambria Math" panose="02040503050406030204" pitchFamily="18" charset="0"/>
                        <a:cs typeface="Arial" panose="020B0604020202020204" pitchFamily="34" charset="0"/>
                      </a:rPr>
                      <m:t>) )</m:t>
                    </m:r>
                  </m:oMath>
                </a14:m>
                <a:r>
                  <a:rPr lang="en-GB" dirty="0">
                    <a:latin typeface="Arial" panose="020B0604020202020204" pitchFamily="34" charset="0"/>
                    <a:cs typeface="Arial" panose="020B0604020202020204" pitchFamily="34" charset="0"/>
                  </a:rPr>
                  <a:t> is now evident. </a:t>
                </a:r>
              </a:p>
              <a:p>
                <a:endParaRPr lang="en-GB" dirty="0">
                  <a:latin typeface="Arial" panose="020B060402020202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CAD816E1-6A8D-5F11-72B7-30176D0C5B53}"/>
                  </a:ext>
                </a:extLst>
              </p:cNvPr>
              <p:cNvSpPr txBox="1">
                <a:spLocks noRot="1" noChangeAspect="1" noMove="1" noResize="1" noEditPoints="1" noAdjustHandles="1" noChangeArrowheads="1" noChangeShapeType="1" noTextEdit="1"/>
              </p:cNvSpPr>
              <p:nvPr/>
            </p:nvSpPr>
            <p:spPr>
              <a:xfrm>
                <a:off x="1013730" y="824357"/>
                <a:ext cx="9837683" cy="5542671"/>
              </a:xfrm>
              <a:prstGeom prst="rect">
                <a:avLst/>
              </a:prstGeom>
              <a:blipFill>
                <a:blip r:embed="rId2"/>
                <a:stretch>
                  <a:fillRect l="-515" t="-457" r="-1031"/>
                </a:stretch>
              </a:blipFill>
            </p:spPr>
            <p:txBody>
              <a:bodyPr/>
              <a:lstStyle/>
              <a:p>
                <a:r>
                  <a:rPr lang="en-GB">
                    <a:noFill/>
                  </a:rPr>
                  <a:t> </a:t>
                </a:r>
              </a:p>
            </p:txBody>
          </p:sp>
        </mc:Fallback>
      </mc:AlternateContent>
      <p:pic>
        <p:nvPicPr>
          <p:cNvPr id="11" name="Picture 10">
            <a:extLst>
              <a:ext uri="{FF2B5EF4-FFF2-40B4-BE49-F238E27FC236}">
                <a16:creationId xmlns:a16="http://schemas.microsoft.com/office/drawing/2014/main" id="{BA0CA36F-6B41-5EFC-5A59-B9B9D93E53F9}"/>
              </a:ext>
            </a:extLst>
          </p:cNvPr>
          <p:cNvPicPr>
            <a:picLocks noChangeAspect="1"/>
          </p:cNvPicPr>
          <p:nvPr/>
        </p:nvPicPr>
        <p:blipFill>
          <a:blip r:embed="rId3"/>
          <a:stretch>
            <a:fillRect/>
          </a:stretch>
        </p:blipFill>
        <p:spPr>
          <a:xfrm>
            <a:off x="1635630" y="2267051"/>
            <a:ext cx="2903415" cy="837524"/>
          </a:xfrm>
          <a:prstGeom prst="rect">
            <a:avLst/>
          </a:prstGeom>
        </p:spPr>
      </p:pic>
      <p:pic>
        <p:nvPicPr>
          <p:cNvPr id="12" name="Picture 11">
            <a:extLst>
              <a:ext uri="{FF2B5EF4-FFF2-40B4-BE49-F238E27FC236}">
                <a16:creationId xmlns:a16="http://schemas.microsoft.com/office/drawing/2014/main" id="{D99F89EF-B425-7E9C-A495-AC9A2DC94AA1}"/>
              </a:ext>
            </a:extLst>
          </p:cNvPr>
          <p:cNvPicPr>
            <a:picLocks noChangeAspect="1"/>
          </p:cNvPicPr>
          <p:nvPr/>
        </p:nvPicPr>
        <p:blipFill>
          <a:blip r:embed="rId4"/>
          <a:stretch>
            <a:fillRect/>
          </a:stretch>
        </p:blipFill>
        <p:spPr>
          <a:xfrm>
            <a:off x="4995585" y="2267050"/>
            <a:ext cx="4060004" cy="837525"/>
          </a:xfrm>
          <a:prstGeom prst="rect">
            <a:avLst/>
          </a:prstGeom>
        </p:spPr>
      </p:pic>
      <p:pic>
        <p:nvPicPr>
          <p:cNvPr id="13" name="Picture 12">
            <a:extLst>
              <a:ext uri="{FF2B5EF4-FFF2-40B4-BE49-F238E27FC236}">
                <a16:creationId xmlns:a16="http://schemas.microsoft.com/office/drawing/2014/main" id="{9312E160-3152-18A3-9999-F119CCA5BAF6}"/>
              </a:ext>
            </a:extLst>
          </p:cNvPr>
          <p:cNvPicPr>
            <a:picLocks noChangeAspect="1"/>
          </p:cNvPicPr>
          <p:nvPr/>
        </p:nvPicPr>
        <p:blipFill>
          <a:blip r:embed="rId5"/>
          <a:stretch>
            <a:fillRect/>
          </a:stretch>
        </p:blipFill>
        <p:spPr>
          <a:xfrm>
            <a:off x="3087337" y="4236004"/>
            <a:ext cx="5067300" cy="837900"/>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E92CCF1-C910-13E1-BC33-0326804E7D55}"/>
                  </a:ext>
                </a:extLst>
              </p:cNvPr>
              <p:cNvSpPr txBox="1"/>
              <p:nvPr/>
            </p:nvSpPr>
            <p:spPr>
              <a:xfrm>
                <a:off x="9117624" y="4169883"/>
                <a:ext cx="41323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cs typeface="Arial" panose="020B0604020202020204" pitchFamily="34" charset="0"/>
                        </a:rPr>
                        <m:t>Δ</m:t>
                      </m:r>
                      <m:r>
                        <a:rPr lang="el-GR" i="1" smtClean="0">
                          <a:latin typeface="Cambria Math" panose="02040503050406030204" pitchFamily="18" charset="0"/>
                          <a:ea typeface="Cambria Math" panose="02040503050406030204" pitchFamily="18" charset="0"/>
                          <a:cs typeface="Arial" panose="020B0604020202020204" pitchFamily="34" charset="0"/>
                        </a:rPr>
                        <m:t>𝜃</m:t>
                      </m:r>
                    </m:oMath>
                  </m:oMathPara>
                </a14:m>
                <a:endParaRPr lang="en-GB" dirty="0"/>
              </a:p>
            </p:txBody>
          </p:sp>
        </mc:Choice>
        <mc:Fallback xmlns="">
          <p:sp>
            <p:nvSpPr>
              <p:cNvPr id="14" name="TextBox 13">
                <a:extLst>
                  <a:ext uri="{FF2B5EF4-FFF2-40B4-BE49-F238E27FC236}">
                    <a16:creationId xmlns:a16="http://schemas.microsoft.com/office/drawing/2014/main" id="{0029845C-3FAA-BB76-A298-14DA76198DEF}"/>
                  </a:ext>
                </a:extLst>
              </p:cNvPr>
              <p:cNvSpPr txBox="1">
                <a:spLocks noRot="1" noChangeAspect="1" noMove="1" noResize="1" noEditPoints="1" noAdjustHandles="1" noChangeArrowheads="1" noChangeShapeType="1" noTextEdit="1"/>
              </p:cNvSpPr>
              <p:nvPr/>
            </p:nvSpPr>
            <p:spPr>
              <a:xfrm>
                <a:off x="9117624" y="4169883"/>
                <a:ext cx="413238" cy="369332"/>
              </a:xfrm>
              <a:prstGeom prst="rect">
                <a:avLst/>
              </a:prstGeom>
              <a:blipFill>
                <a:blip r:embed="rId6"/>
                <a:stretch>
                  <a:fillRect r="-6061"/>
                </a:stretch>
              </a:blipFill>
            </p:spPr>
            <p:txBody>
              <a:bodyPr/>
              <a:lstStyle/>
              <a:p>
                <a:r>
                  <a:rPr lang="en-GB">
                    <a:noFill/>
                  </a:rPr>
                  <a:t> </a:t>
                </a:r>
              </a:p>
            </p:txBody>
          </p:sp>
        </mc:Fallback>
      </mc:AlternateContent>
      <p:sp>
        <p:nvSpPr>
          <p:cNvPr id="15" name="Oval 14">
            <a:extLst>
              <a:ext uri="{FF2B5EF4-FFF2-40B4-BE49-F238E27FC236}">
                <a16:creationId xmlns:a16="http://schemas.microsoft.com/office/drawing/2014/main" id="{8B75DA43-7322-1AEF-4525-E264A6032D76}"/>
              </a:ext>
            </a:extLst>
          </p:cNvPr>
          <p:cNvSpPr/>
          <p:nvPr/>
        </p:nvSpPr>
        <p:spPr>
          <a:xfrm>
            <a:off x="6655777" y="4236005"/>
            <a:ext cx="1134208" cy="48782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1E7A9445-FDB3-FD7E-328B-EA64D0177DB2}"/>
              </a:ext>
            </a:extLst>
          </p:cNvPr>
          <p:cNvCxnSpPr>
            <a:cxnSpLocks/>
            <a:stCxn id="15" idx="6"/>
            <a:endCxn id="14" idx="1"/>
          </p:cNvCxnSpPr>
          <p:nvPr/>
        </p:nvCxnSpPr>
        <p:spPr>
          <a:xfrm flipV="1">
            <a:off x="7789985" y="4354549"/>
            <a:ext cx="1327639" cy="1253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26604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FEB00-3E6A-F340-E3CC-F65E27C215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5C8641-4E16-F8CA-3BE5-7A2539E0227C}"/>
              </a:ext>
            </a:extLst>
          </p:cNvPr>
          <p:cNvSpPr>
            <a:spLocks noGrp="1"/>
          </p:cNvSpPr>
          <p:nvPr>
            <p:ph type="title"/>
          </p:nvPr>
        </p:nvSpPr>
        <p:spPr>
          <a:xfrm>
            <a:off x="407988" y="373593"/>
            <a:ext cx="11376025" cy="368420"/>
          </a:xfrm>
        </p:spPr>
        <p:txBody>
          <a:bodyPr/>
          <a:lstStyle/>
          <a:p>
            <a:r>
              <a:rPr lang="en-GB" sz="2200" dirty="0"/>
              <a:t>Log-likelihood maximisation</a:t>
            </a:r>
          </a:p>
        </p:txBody>
      </p:sp>
      <p:sp>
        <p:nvSpPr>
          <p:cNvPr id="4" name="Date Placeholder 3">
            <a:extLst>
              <a:ext uri="{FF2B5EF4-FFF2-40B4-BE49-F238E27FC236}">
                <a16:creationId xmlns:a16="http://schemas.microsoft.com/office/drawing/2014/main" id="{AC89785F-0981-8165-4E31-9FCA8128EEDA}"/>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B976797B-01CA-2D1E-AECB-BCD64A6451B0}"/>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AF015AA3-99C6-01F4-64D2-2FFAE8BAAF1A}"/>
              </a:ext>
            </a:extLst>
          </p:cNvPr>
          <p:cNvSpPr>
            <a:spLocks noGrp="1"/>
          </p:cNvSpPr>
          <p:nvPr>
            <p:ph type="sldNum" sz="quarter" idx="12"/>
          </p:nvPr>
        </p:nvSpPr>
        <p:spPr/>
        <p:txBody>
          <a:bodyPr/>
          <a:lstStyle/>
          <a:p>
            <a:fld id="{0BB7CFEA-6E47-8947-A33A-0E536019D0FF}" type="slidenum">
              <a:rPr lang="en-GB" smtClean="0"/>
              <a:t>53</a:t>
            </a:fld>
            <a:endParaRPr lang="en-GB"/>
          </a:p>
        </p:txBody>
      </p:sp>
      <p:sp>
        <p:nvSpPr>
          <p:cNvPr id="7" name="TextBox 6">
            <a:extLst>
              <a:ext uri="{FF2B5EF4-FFF2-40B4-BE49-F238E27FC236}">
                <a16:creationId xmlns:a16="http://schemas.microsoft.com/office/drawing/2014/main" id="{B2A4470C-49B2-C9E5-6D99-F6F931F2DDE5}"/>
              </a:ext>
            </a:extLst>
          </p:cNvPr>
          <p:cNvSpPr txBox="1"/>
          <p:nvPr/>
        </p:nvSpPr>
        <p:spPr>
          <a:xfrm>
            <a:off x="536330" y="1063870"/>
            <a:ext cx="10817469" cy="4985980"/>
          </a:xfrm>
          <a:prstGeom prst="rect">
            <a:avLst/>
          </a:prstGeom>
          <a:noFill/>
        </p:spPr>
        <p:txBody>
          <a:bodyPr wrap="square" lIns="0" tIns="0" rIns="0" bIns="0" rtlCol="0">
            <a:spAutoFit/>
          </a:bodyPr>
          <a:lstStyle/>
          <a:p>
            <a:pPr algn="l"/>
            <a:r>
              <a:rPr lang="en-GB" dirty="0"/>
              <a:t>The sum over the total number of tracks in the event of the signal amplitude probabilities for the pixel-</a:t>
            </a:r>
            <a:r>
              <a:rPr lang="en-GB" dirty="0" err="1"/>
              <a:t>i</a:t>
            </a:r>
            <a:r>
              <a:rPr lang="en-GB" dirty="0"/>
              <a:t> gives the expected number of photons in the pixel for the hypothesis </a:t>
            </a:r>
            <a:r>
              <a:rPr lang="en-GB" b="1" u="sng" dirty="0"/>
              <a:t>h</a:t>
            </a:r>
            <a:r>
              <a:rPr lang="en-GB" dirty="0"/>
              <a:t>. </a:t>
            </a:r>
          </a:p>
          <a:p>
            <a:pPr algn="l"/>
            <a:endParaRPr lang="en-GB" dirty="0"/>
          </a:p>
          <a:p>
            <a:pPr algn="l"/>
            <a:endParaRPr lang="en-GB" dirty="0"/>
          </a:p>
          <a:p>
            <a:pPr algn="l"/>
            <a:endParaRPr lang="en-GB" dirty="0"/>
          </a:p>
          <a:p>
            <a:pPr algn="l"/>
            <a:br>
              <a:rPr lang="en-GB" dirty="0"/>
            </a:br>
            <a:r>
              <a:rPr lang="en-GB" dirty="0"/>
              <a:t>The probability of observing </a:t>
            </a:r>
            <a:r>
              <a:rPr lang="en-GB" dirty="0" err="1"/>
              <a:t>n</a:t>
            </a:r>
            <a:r>
              <a:rPr lang="en-GB" baseline="-25000" dirty="0" err="1"/>
              <a:t>i</a:t>
            </a:r>
            <a:r>
              <a:rPr lang="en-GB" dirty="0"/>
              <a:t> photons in the pixel-</a:t>
            </a:r>
            <a:r>
              <a:rPr lang="en-GB" dirty="0" err="1"/>
              <a:t>i</a:t>
            </a:r>
            <a:r>
              <a:rPr lang="en-GB" dirty="0"/>
              <a:t> is given by a Poisson distribution around the expected value v</a:t>
            </a:r>
            <a:r>
              <a:rPr lang="en-GB" baseline="-25000" dirty="0"/>
              <a:t>i</a:t>
            </a:r>
            <a:r>
              <a:rPr lang="en-GB" dirty="0"/>
              <a:t>(</a:t>
            </a:r>
            <a:r>
              <a:rPr lang="en-GB" b="1" u="sng" dirty="0"/>
              <a:t>h</a:t>
            </a:r>
            <a:r>
              <a:rPr lang="en-GB" dirty="0"/>
              <a:t>). The Likelihood is defined as the product of the Poisson distributions of all the pixels. </a:t>
            </a:r>
          </a:p>
          <a:p>
            <a:pPr algn="l"/>
            <a:endParaRPr lang="en-GB" dirty="0"/>
          </a:p>
          <a:p>
            <a:pPr algn="l"/>
            <a:endParaRPr lang="en-GB" dirty="0"/>
          </a:p>
          <a:p>
            <a:pPr algn="l"/>
            <a:endParaRPr lang="en-GB" dirty="0"/>
          </a:p>
          <a:p>
            <a:pPr algn="l"/>
            <a:endParaRPr lang="en-GB" dirty="0"/>
          </a:p>
          <a:p>
            <a:pPr algn="l"/>
            <a:r>
              <a:rPr lang="en-GB" dirty="0"/>
              <a:t>At the start of the maximisation process all the tracks are pions. The mass hypothesis are changed one at a time and a mass hypothesis is updated if the Likelihood (L(</a:t>
            </a:r>
            <a:r>
              <a:rPr lang="en-GB" b="1" u="sng" dirty="0"/>
              <a:t>h</a:t>
            </a:r>
            <a:r>
              <a:rPr lang="en-GB" dirty="0"/>
              <a:t>)) improves more than a certain threshold, i.e. if the Delta-Log-Likelihood (DLL) is greater than a fixed DLL threshold. </a:t>
            </a:r>
          </a:p>
          <a:p>
            <a:pPr algn="l"/>
            <a:endParaRPr lang="en-GB" dirty="0"/>
          </a:p>
          <a:p>
            <a:r>
              <a:rPr lang="en-GB" dirty="0"/>
              <a:t>The </a:t>
            </a:r>
            <a:r>
              <a:rPr lang="en-GB" b="1" dirty="0"/>
              <a:t>DLL threshold </a:t>
            </a:r>
            <a:r>
              <a:rPr lang="en-GB" dirty="0"/>
              <a:t>can tune sensitivity to pions or kaons.</a:t>
            </a:r>
          </a:p>
          <a:p>
            <a:pPr algn="l"/>
            <a:endParaRPr lang="en-GB" dirty="0"/>
          </a:p>
        </p:txBody>
      </p:sp>
      <p:pic>
        <p:nvPicPr>
          <p:cNvPr id="8" name="Picture 7">
            <a:extLst>
              <a:ext uri="{FF2B5EF4-FFF2-40B4-BE49-F238E27FC236}">
                <a16:creationId xmlns:a16="http://schemas.microsoft.com/office/drawing/2014/main" id="{2F84B973-414E-813C-BA0D-89FE14F1CF5F}"/>
              </a:ext>
            </a:extLst>
          </p:cNvPr>
          <p:cNvPicPr>
            <a:picLocks noChangeAspect="1"/>
          </p:cNvPicPr>
          <p:nvPr/>
        </p:nvPicPr>
        <p:blipFill>
          <a:blip r:embed="rId2"/>
          <a:stretch>
            <a:fillRect/>
          </a:stretch>
        </p:blipFill>
        <p:spPr>
          <a:xfrm>
            <a:off x="4941277" y="1679329"/>
            <a:ext cx="2107712" cy="835131"/>
          </a:xfrm>
          <a:prstGeom prst="rect">
            <a:avLst/>
          </a:prstGeom>
        </p:spPr>
      </p:pic>
      <p:pic>
        <p:nvPicPr>
          <p:cNvPr id="9" name="Picture 8">
            <a:extLst>
              <a:ext uri="{FF2B5EF4-FFF2-40B4-BE49-F238E27FC236}">
                <a16:creationId xmlns:a16="http://schemas.microsoft.com/office/drawing/2014/main" id="{9851C029-ACBA-263B-29CC-DA96BFAB68DF}"/>
              </a:ext>
            </a:extLst>
          </p:cNvPr>
          <p:cNvPicPr>
            <a:picLocks noChangeAspect="1"/>
          </p:cNvPicPr>
          <p:nvPr/>
        </p:nvPicPr>
        <p:blipFill>
          <a:blip r:embed="rId3"/>
          <a:stretch>
            <a:fillRect/>
          </a:stretch>
        </p:blipFill>
        <p:spPr>
          <a:xfrm>
            <a:off x="2751757" y="3391134"/>
            <a:ext cx="2888762" cy="833297"/>
          </a:xfrm>
          <a:prstGeom prst="rect">
            <a:avLst/>
          </a:prstGeom>
        </p:spPr>
      </p:pic>
      <p:pic>
        <p:nvPicPr>
          <p:cNvPr id="10" name="Picture 9">
            <a:extLst>
              <a:ext uri="{FF2B5EF4-FFF2-40B4-BE49-F238E27FC236}">
                <a16:creationId xmlns:a16="http://schemas.microsoft.com/office/drawing/2014/main" id="{06124E41-3254-6C96-C53F-BB696B97F6BD}"/>
              </a:ext>
            </a:extLst>
          </p:cNvPr>
          <p:cNvPicPr>
            <a:picLocks noChangeAspect="1"/>
          </p:cNvPicPr>
          <p:nvPr/>
        </p:nvPicPr>
        <p:blipFill>
          <a:blip r:embed="rId4"/>
          <a:stretch>
            <a:fillRect/>
          </a:stretch>
        </p:blipFill>
        <p:spPr>
          <a:xfrm>
            <a:off x="6332890" y="3393671"/>
            <a:ext cx="2879969" cy="830760"/>
          </a:xfrm>
          <a:prstGeom prst="rect">
            <a:avLst/>
          </a:prstGeom>
        </p:spPr>
      </p:pic>
    </p:spTree>
    <p:extLst>
      <p:ext uri="{BB962C8B-B14F-4D97-AF65-F5344CB8AC3E}">
        <p14:creationId xmlns:p14="http://schemas.microsoft.com/office/powerpoint/2010/main" val="7471292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BFDF07-94BA-CA8E-0631-7B5BA8DB4C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85AB68-26A6-214B-AC5F-26BF19F7E61E}"/>
              </a:ext>
            </a:extLst>
          </p:cNvPr>
          <p:cNvSpPr>
            <a:spLocks noGrp="1"/>
          </p:cNvSpPr>
          <p:nvPr>
            <p:ph type="title"/>
          </p:nvPr>
        </p:nvSpPr>
        <p:spPr>
          <a:xfrm>
            <a:off x="407988" y="373593"/>
            <a:ext cx="11376025" cy="368420"/>
          </a:xfrm>
        </p:spPr>
        <p:txBody>
          <a:bodyPr/>
          <a:lstStyle/>
          <a:p>
            <a:r>
              <a:rPr lang="en-GB" sz="2200" dirty="0"/>
              <a:t>Run 4 RICH reconstruction</a:t>
            </a:r>
          </a:p>
        </p:txBody>
      </p:sp>
      <p:sp>
        <p:nvSpPr>
          <p:cNvPr id="4" name="Date Placeholder 3">
            <a:extLst>
              <a:ext uri="{FF2B5EF4-FFF2-40B4-BE49-F238E27FC236}">
                <a16:creationId xmlns:a16="http://schemas.microsoft.com/office/drawing/2014/main" id="{D07B992C-9875-6617-1B71-58ED14F8DC8D}"/>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7794EDFA-1BB7-E63D-3EFD-AC53528CA456}"/>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11A28B33-CBB1-1602-0262-9261688D8006}"/>
              </a:ext>
            </a:extLst>
          </p:cNvPr>
          <p:cNvSpPr>
            <a:spLocks noGrp="1"/>
          </p:cNvSpPr>
          <p:nvPr>
            <p:ph type="sldNum" sz="quarter" idx="12"/>
          </p:nvPr>
        </p:nvSpPr>
        <p:spPr/>
        <p:txBody>
          <a:bodyPr/>
          <a:lstStyle/>
          <a:p>
            <a:fld id="{0BB7CFEA-6E47-8947-A33A-0E536019D0FF}" type="slidenum">
              <a:rPr lang="en-GB" smtClean="0"/>
              <a:t>54</a:t>
            </a:fld>
            <a:endParaRPr lang="en-GB"/>
          </a:p>
        </p:txBody>
      </p:sp>
      <p:pic>
        <p:nvPicPr>
          <p:cNvPr id="8" name="Picture 7">
            <a:extLst>
              <a:ext uri="{FF2B5EF4-FFF2-40B4-BE49-F238E27FC236}">
                <a16:creationId xmlns:a16="http://schemas.microsoft.com/office/drawing/2014/main" id="{9AD06B24-DF59-D89E-C281-78CC2DF48907}"/>
              </a:ext>
            </a:extLst>
          </p:cNvPr>
          <p:cNvPicPr>
            <a:picLocks noChangeAspect="1"/>
          </p:cNvPicPr>
          <p:nvPr/>
        </p:nvPicPr>
        <p:blipFill>
          <a:blip r:embed="rId2"/>
          <a:srcRect l="3056" t="10593" b="6018"/>
          <a:stretch>
            <a:fillRect/>
          </a:stretch>
        </p:blipFill>
        <p:spPr>
          <a:xfrm>
            <a:off x="1080654" y="1012372"/>
            <a:ext cx="10358975" cy="5012143"/>
          </a:xfrm>
          <a:prstGeom prst="rect">
            <a:avLst/>
          </a:prstGeom>
        </p:spPr>
      </p:pic>
    </p:spTree>
    <p:extLst>
      <p:ext uri="{BB962C8B-B14F-4D97-AF65-F5344CB8AC3E}">
        <p14:creationId xmlns:p14="http://schemas.microsoft.com/office/powerpoint/2010/main" val="5726284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ED897C-B2A5-A418-4002-22C45191C5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2DD17F-2970-94C5-AF41-127E328F6ED6}"/>
              </a:ext>
            </a:extLst>
          </p:cNvPr>
          <p:cNvSpPr>
            <a:spLocks noGrp="1"/>
          </p:cNvSpPr>
          <p:nvPr>
            <p:ph type="title"/>
          </p:nvPr>
        </p:nvSpPr>
        <p:spPr>
          <a:xfrm>
            <a:off x="407988" y="373593"/>
            <a:ext cx="11376025" cy="368420"/>
          </a:xfrm>
        </p:spPr>
        <p:txBody>
          <a:bodyPr/>
          <a:lstStyle/>
          <a:p>
            <a:r>
              <a:rPr lang="en-GB" sz="2200" dirty="0"/>
              <a:t>RICH PV t</a:t>
            </a:r>
            <a:r>
              <a:rPr lang="en-GB" sz="2200" baseline="-25000" dirty="0"/>
              <a:t>0</a:t>
            </a:r>
            <a:endParaRPr lang="en-GB" sz="2200" dirty="0"/>
          </a:p>
        </p:txBody>
      </p:sp>
      <p:sp>
        <p:nvSpPr>
          <p:cNvPr id="4" name="Date Placeholder 3">
            <a:extLst>
              <a:ext uri="{FF2B5EF4-FFF2-40B4-BE49-F238E27FC236}">
                <a16:creationId xmlns:a16="http://schemas.microsoft.com/office/drawing/2014/main" id="{B1CAE8A1-3A27-E9A1-2BB9-EA75A02DAC94}"/>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53EA6D16-E66B-0C10-F824-8DA90E8C6DBD}"/>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0AB64106-82B7-8769-2549-A300F88259CB}"/>
              </a:ext>
            </a:extLst>
          </p:cNvPr>
          <p:cNvSpPr>
            <a:spLocks noGrp="1"/>
          </p:cNvSpPr>
          <p:nvPr>
            <p:ph type="sldNum" sz="quarter" idx="12"/>
          </p:nvPr>
        </p:nvSpPr>
        <p:spPr/>
        <p:txBody>
          <a:bodyPr/>
          <a:lstStyle/>
          <a:p>
            <a:fld id="{0BB7CFEA-6E47-8947-A33A-0E536019D0FF}" type="slidenum">
              <a:rPr lang="en-GB" smtClean="0"/>
              <a:t>55</a:t>
            </a:fld>
            <a:endParaRPr lang="en-GB"/>
          </a:p>
        </p:txBody>
      </p:sp>
      <p:sp>
        <p:nvSpPr>
          <p:cNvPr id="8" name="TextBox 7">
            <a:extLst>
              <a:ext uri="{FF2B5EF4-FFF2-40B4-BE49-F238E27FC236}">
                <a16:creationId xmlns:a16="http://schemas.microsoft.com/office/drawing/2014/main" id="{44FBC168-A6AE-7E36-3280-C47ADD702BBE}"/>
              </a:ext>
            </a:extLst>
          </p:cNvPr>
          <p:cNvSpPr txBox="1"/>
          <p:nvPr/>
        </p:nvSpPr>
        <p:spPr>
          <a:xfrm>
            <a:off x="605444" y="943088"/>
            <a:ext cx="10515601" cy="338554"/>
          </a:xfrm>
          <a:prstGeom prst="rect">
            <a:avLst/>
          </a:prstGeom>
          <a:noFill/>
        </p:spPr>
        <p:txBody>
          <a:bodyPr wrap="square" rtlCol="0">
            <a:spAutoFit/>
          </a:bodyPr>
          <a:lstStyle/>
          <a:p>
            <a:pPr algn="ctr"/>
            <a:r>
              <a:rPr lang="en-GB" sz="1600" b="1" dirty="0">
                <a:solidFill>
                  <a:schemeClr val="tx2"/>
                </a:solidFill>
                <a:latin typeface="Arial" panose="020B0604020202020204" pitchFamily="34" charset="0"/>
                <a:cs typeface="Arial" panose="020B0604020202020204" pitchFamily="34" charset="0"/>
              </a:rPr>
              <a:t>RICH PV t</a:t>
            </a:r>
            <a:r>
              <a:rPr lang="en-GB" sz="1600" b="1" baseline="-25000" dirty="0">
                <a:solidFill>
                  <a:schemeClr val="tx2"/>
                </a:solidFill>
                <a:latin typeface="Arial" panose="020B0604020202020204" pitchFamily="34" charset="0"/>
                <a:cs typeface="Arial" panose="020B0604020202020204" pitchFamily="34" charset="0"/>
              </a:rPr>
              <a:t>0</a:t>
            </a:r>
            <a:r>
              <a:rPr lang="en-GB" sz="1600" dirty="0">
                <a:solidFill>
                  <a:schemeClr val="tx2"/>
                </a:solidFill>
                <a:latin typeface="Arial" panose="020B0604020202020204" pitchFamily="34" charset="0"/>
                <a:cs typeface="Arial" panose="020B0604020202020204" pitchFamily="34" charset="0"/>
              </a:rPr>
              <a:t> obtained by </a:t>
            </a:r>
            <a:r>
              <a:rPr lang="en-GB" sz="1600" b="1" dirty="0">
                <a:solidFill>
                  <a:schemeClr val="tx2"/>
                </a:solidFill>
                <a:latin typeface="Arial" panose="020B0604020202020204" pitchFamily="34" charset="0"/>
                <a:cs typeface="Arial" panose="020B0604020202020204" pitchFamily="34" charset="0"/>
              </a:rPr>
              <a:t>averaging the PV t</a:t>
            </a:r>
            <a:r>
              <a:rPr lang="en-GB" sz="1600" b="1" baseline="-25000" dirty="0">
                <a:solidFill>
                  <a:schemeClr val="tx2"/>
                </a:solidFill>
                <a:latin typeface="Arial" panose="020B0604020202020204" pitchFamily="34" charset="0"/>
                <a:cs typeface="Arial" panose="020B0604020202020204" pitchFamily="34" charset="0"/>
              </a:rPr>
              <a:t>0</a:t>
            </a:r>
            <a:r>
              <a:rPr lang="en-GB" sz="1600" b="1" dirty="0">
                <a:solidFill>
                  <a:schemeClr val="tx2"/>
                </a:solidFill>
                <a:latin typeface="Arial" panose="020B0604020202020204" pitchFamily="34" charset="0"/>
                <a:cs typeface="Arial" panose="020B0604020202020204" pitchFamily="34" charset="0"/>
              </a:rPr>
              <a:t> calculated for all the POs associated</a:t>
            </a:r>
            <a:r>
              <a:rPr lang="en-GB" sz="1600" dirty="0">
                <a:solidFill>
                  <a:schemeClr val="tx2"/>
                </a:solidFill>
                <a:latin typeface="Arial" panose="020B0604020202020204" pitchFamily="34" charset="0"/>
                <a:cs typeface="Arial" panose="020B0604020202020204" pitchFamily="34" charset="0"/>
              </a:rPr>
              <a:t> with the PV. </a:t>
            </a:r>
          </a:p>
        </p:txBody>
      </p:sp>
      <p:grpSp>
        <p:nvGrpSpPr>
          <p:cNvPr id="9" name="Group 8">
            <a:extLst>
              <a:ext uri="{FF2B5EF4-FFF2-40B4-BE49-F238E27FC236}">
                <a16:creationId xmlns:a16="http://schemas.microsoft.com/office/drawing/2014/main" id="{66E2A961-B681-0383-049D-34E32635B48B}"/>
              </a:ext>
            </a:extLst>
          </p:cNvPr>
          <p:cNvGrpSpPr/>
          <p:nvPr/>
        </p:nvGrpSpPr>
        <p:grpSpPr>
          <a:xfrm>
            <a:off x="1496585" y="1283738"/>
            <a:ext cx="9002771" cy="1545403"/>
            <a:chOff x="1594614" y="1260747"/>
            <a:chExt cx="9002771" cy="1545403"/>
          </a:xfrm>
        </p:grpSpPr>
        <p:sp>
          <p:nvSpPr>
            <p:cNvPr id="10" name="TextBox 9">
              <a:extLst>
                <a:ext uri="{FF2B5EF4-FFF2-40B4-BE49-F238E27FC236}">
                  <a16:creationId xmlns:a16="http://schemas.microsoft.com/office/drawing/2014/main" id="{0DB1ACC8-725A-97B8-C3A0-AB2C805EDDB3}"/>
                </a:ext>
              </a:extLst>
            </p:cNvPr>
            <p:cNvSpPr txBox="1"/>
            <p:nvPr/>
          </p:nvSpPr>
          <p:spPr>
            <a:xfrm>
              <a:off x="3537273" y="2333483"/>
              <a:ext cx="1072730" cy="461665"/>
            </a:xfrm>
            <a:prstGeom prst="rect">
              <a:avLst/>
            </a:prstGeom>
            <a:noFill/>
          </p:spPr>
          <p:txBody>
            <a:bodyPr wrap="none" rtlCol="0">
              <a:spAutoFit/>
            </a:bodyPr>
            <a:lstStyle/>
            <a:p>
              <a:pPr algn="ctr"/>
              <a:r>
                <a:rPr lang="en-GB" sz="1200" dirty="0">
                  <a:solidFill>
                    <a:schemeClr val="tx2"/>
                  </a:solidFill>
                  <a:latin typeface="Arial" panose="020B0604020202020204" pitchFamily="34" charset="0"/>
                  <a:cs typeface="Arial" panose="020B0604020202020204" pitchFamily="34" charset="0"/>
                </a:rPr>
                <a:t>Track path </a:t>
              </a:r>
              <a:br>
                <a:rPr lang="en-GB" sz="1200" dirty="0">
                  <a:solidFill>
                    <a:schemeClr val="tx2"/>
                  </a:solidFill>
                  <a:latin typeface="Arial" panose="020B0604020202020204" pitchFamily="34" charset="0"/>
                  <a:cs typeface="Arial" panose="020B0604020202020204" pitchFamily="34" charset="0"/>
                </a:rPr>
              </a:br>
              <a:r>
                <a:rPr lang="en-GB" sz="1200" dirty="0">
                  <a:solidFill>
                    <a:schemeClr val="tx2"/>
                  </a:solidFill>
                  <a:latin typeface="Arial" panose="020B0604020202020204" pitchFamily="34" charset="0"/>
                  <a:cs typeface="Arial" panose="020B0604020202020204" pitchFamily="34" charset="0"/>
                </a:rPr>
                <a:t>to entry point</a:t>
              </a:r>
            </a:p>
          </p:txBody>
        </p:sp>
        <p:sp>
          <p:nvSpPr>
            <p:cNvPr id="11" name="TextBox 10">
              <a:extLst>
                <a:ext uri="{FF2B5EF4-FFF2-40B4-BE49-F238E27FC236}">
                  <a16:creationId xmlns:a16="http://schemas.microsoft.com/office/drawing/2014/main" id="{6D509565-6F27-5DC9-A1C9-79DAC1EB84D2}"/>
                </a:ext>
              </a:extLst>
            </p:cNvPr>
            <p:cNvSpPr txBox="1"/>
            <p:nvPr/>
          </p:nvSpPr>
          <p:spPr>
            <a:xfrm>
              <a:off x="4687062" y="2333482"/>
              <a:ext cx="1382366" cy="461665"/>
            </a:xfrm>
            <a:prstGeom prst="rect">
              <a:avLst/>
            </a:prstGeom>
            <a:noFill/>
          </p:spPr>
          <p:txBody>
            <a:bodyPr wrap="none" rtlCol="0">
              <a:spAutoFit/>
            </a:bodyPr>
            <a:lstStyle/>
            <a:p>
              <a:pPr algn="ctr"/>
              <a:r>
                <a:rPr lang="en-GB" sz="1200" dirty="0">
                  <a:solidFill>
                    <a:schemeClr val="tx2"/>
                  </a:solidFill>
                  <a:latin typeface="Arial" panose="020B0604020202020204" pitchFamily="34" charset="0"/>
                  <a:cs typeface="Arial" panose="020B0604020202020204" pitchFamily="34" charset="0"/>
                </a:rPr>
                <a:t>Track path inside </a:t>
              </a:r>
              <a:br>
                <a:rPr lang="en-GB" sz="1200" dirty="0">
                  <a:solidFill>
                    <a:schemeClr val="tx2"/>
                  </a:solidFill>
                  <a:latin typeface="Arial" panose="020B0604020202020204" pitchFamily="34" charset="0"/>
                  <a:cs typeface="Arial" panose="020B0604020202020204" pitchFamily="34" charset="0"/>
                </a:rPr>
              </a:br>
              <a:r>
                <a:rPr lang="en-GB" sz="1200" dirty="0">
                  <a:solidFill>
                    <a:schemeClr val="tx2"/>
                  </a:solidFill>
                  <a:latin typeface="Arial" panose="020B0604020202020204" pitchFamily="34" charset="0"/>
                  <a:cs typeface="Arial" panose="020B0604020202020204" pitchFamily="34" charset="0"/>
                </a:rPr>
                <a:t>the radiator</a:t>
              </a:r>
            </a:p>
          </p:txBody>
        </p:sp>
        <p:grpSp>
          <p:nvGrpSpPr>
            <p:cNvPr id="12" name="Group 11">
              <a:extLst>
                <a:ext uri="{FF2B5EF4-FFF2-40B4-BE49-F238E27FC236}">
                  <a16:creationId xmlns:a16="http://schemas.microsoft.com/office/drawing/2014/main" id="{9F875606-2E04-FB8C-9364-C78907A316E7}"/>
                </a:ext>
              </a:extLst>
            </p:cNvPr>
            <p:cNvGrpSpPr/>
            <p:nvPr/>
          </p:nvGrpSpPr>
          <p:grpSpPr>
            <a:xfrm>
              <a:off x="1594614" y="1260747"/>
              <a:ext cx="9002771" cy="1034335"/>
              <a:chOff x="1594614" y="1564633"/>
              <a:chExt cx="9002771" cy="1034335"/>
            </a:xfrm>
          </p:grpSpPr>
          <p:grpSp>
            <p:nvGrpSpPr>
              <p:cNvPr id="15" name="Group 14">
                <a:extLst>
                  <a:ext uri="{FF2B5EF4-FFF2-40B4-BE49-F238E27FC236}">
                    <a16:creationId xmlns:a16="http://schemas.microsoft.com/office/drawing/2014/main" id="{57788405-491D-0E71-0AF1-AE330CD6C5EF}"/>
                  </a:ext>
                </a:extLst>
              </p:cNvPr>
              <p:cNvGrpSpPr/>
              <p:nvPr/>
            </p:nvGrpSpPr>
            <p:grpSpPr>
              <a:xfrm>
                <a:off x="1594614" y="1564633"/>
                <a:ext cx="9002771" cy="1034335"/>
                <a:chOff x="1594614" y="1846516"/>
                <a:chExt cx="9002771" cy="1034335"/>
              </a:xfrm>
            </p:grpSpPr>
            <p:grpSp>
              <p:nvGrpSpPr>
                <p:cNvPr id="17" name="Group 16">
                  <a:extLst>
                    <a:ext uri="{FF2B5EF4-FFF2-40B4-BE49-F238E27FC236}">
                      <a16:creationId xmlns:a16="http://schemas.microsoft.com/office/drawing/2014/main" id="{70FE85A8-83CB-7B4B-DB9E-5052A037FE81}"/>
                    </a:ext>
                  </a:extLst>
                </p:cNvPr>
                <p:cNvGrpSpPr/>
                <p:nvPr/>
              </p:nvGrpSpPr>
              <p:grpSpPr>
                <a:xfrm>
                  <a:off x="1594614" y="1846516"/>
                  <a:ext cx="9002771" cy="931015"/>
                  <a:chOff x="369289" y="982944"/>
                  <a:chExt cx="8183277" cy="931015"/>
                </a:xfrm>
              </p:grpSpPr>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5FA77217-DE85-1A46-2856-F476EBECAC64}"/>
                          </a:ext>
                        </a:extLst>
                      </p:cNvPr>
                      <p:cNvSpPr txBox="1"/>
                      <p:nvPr/>
                    </p:nvSpPr>
                    <p:spPr>
                      <a:xfrm>
                        <a:off x="369289" y="982944"/>
                        <a:ext cx="8183277" cy="902298"/>
                      </a:xfrm>
                      <a:prstGeom prst="rect">
                        <a:avLst/>
                      </a:prstGeom>
                      <a:noFill/>
                      <a:ln w="25400">
                        <a:noFill/>
                      </a:ln>
                    </p:spPr>
                    <p:txBody>
                      <a:bodyPr wrap="square" rtlCol="0">
                        <a:spAutoFit/>
                      </a:bodyPr>
                      <a:lstStyle/>
                      <a:p>
                        <a:pPr/>
                        <a14:m>
                          <m:oMathPara xmlns:m="http://schemas.openxmlformats.org/officeDocument/2006/math">
                            <m:oMathParaPr>
                              <m:jc m:val="left"/>
                            </m:oMathParaPr>
                            <m:oMath xmlns:m="http://schemas.openxmlformats.org/officeDocument/2006/math">
                              <m:r>
                                <a:rPr lang="it-IT" sz="1400" b="0" i="1" smtClean="0">
                                  <a:solidFill>
                                    <a:schemeClr val="tx2"/>
                                  </a:solidFill>
                                  <a:latin typeface="Cambria Math" panose="02040503050406030204" pitchFamily="18" charset="0"/>
                                </a:rPr>
                                <m:t>𝑅𝐼𝐶𝐻</m:t>
                              </m:r>
                              <m:r>
                                <a:rPr lang="it-IT" sz="1400" b="0" i="1" smtClean="0">
                                  <a:solidFill>
                                    <a:schemeClr val="tx2"/>
                                  </a:solidFill>
                                  <a:latin typeface="Cambria Math" panose="02040503050406030204" pitchFamily="18" charset="0"/>
                                </a:rPr>
                                <m:t> </m:t>
                              </m:r>
                              <m:r>
                                <a:rPr lang="it-IT" sz="1400" b="0" i="1" smtClean="0">
                                  <a:solidFill>
                                    <a:schemeClr val="tx2"/>
                                  </a:solidFill>
                                  <a:latin typeface="Cambria Math" panose="02040503050406030204" pitchFamily="18" charset="0"/>
                                </a:rPr>
                                <m:t>𝑃𝑉</m:t>
                              </m:r>
                              <m:r>
                                <a:rPr lang="it-IT" sz="1400" b="0" i="1" smtClean="0">
                                  <a:solidFill>
                                    <a:schemeClr val="tx2"/>
                                  </a:solidFill>
                                  <a:latin typeface="Cambria Math" panose="02040503050406030204" pitchFamily="18" charset="0"/>
                                </a:rPr>
                                <m:t> </m:t>
                              </m:r>
                              <m:sSub>
                                <m:sSubPr>
                                  <m:ctrlPr>
                                    <a:rPr lang="it-IT" sz="1400" b="0" i="1" smtClean="0">
                                      <a:solidFill>
                                        <a:schemeClr val="tx2"/>
                                      </a:solidFill>
                                      <a:latin typeface="Cambria Math" panose="02040503050406030204" pitchFamily="18" charset="0"/>
                                    </a:rPr>
                                  </m:ctrlPr>
                                </m:sSubPr>
                                <m:e>
                                  <m:r>
                                    <a:rPr lang="it-IT" sz="1400" b="0" i="1" smtClean="0">
                                      <a:solidFill>
                                        <a:schemeClr val="tx2"/>
                                      </a:solidFill>
                                      <a:latin typeface="Cambria Math" panose="02040503050406030204" pitchFamily="18" charset="0"/>
                                    </a:rPr>
                                    <m:t>𝑡</m:t>
                                  </m:r>
                                </m:e>
                                <m:sub>
                                  <m:r>
                                    <a:rPr lang="it-IT" sz="1400" b="0" i="1" smtClean="0">
                                      <a:solidFill>
                                        <a:schemeClr val="tx2"/>
                                      </a:solidFill>
                                      <a:latin typeface="Cambria Math" panose="02040503050406030204" pitchFamily="18" charset="0"/>
                                    </a:rPr>
                                    <m:t>0</m:t>
                                  </m:r>
                                </m:sub>
                              </m:sSub>
                              <m:r>
                                <a:rPr lang="it-IT" sz="1400" b="0" i="1" smtClean="0">
                                  <a:solidFill>
                                    <a:schemeClr val="tx2"/>
                                  </a:solidFill>
                                  <a:latin typeface="Cambria Math" panose="02040503050406030204" pitchFamily="18" charset="0"/>
                                </a:rPr>
                                <m:t>=</m:t>
                              </m:r>
                              <m:sSub>
                                <m:sSubPr>
                                  <m:ctrlPr>
                                    <a:rPr lang="it-IT" sz="1400" b="0" i="1" smtClean="0">
                                      <a:solidFill>
                                        <a:schemeClr val="tx2"/>
                                      </a:solidFill>
                                      <a:latin typeface="Cambria Math" panose="02040503050406030204" pitchFamily="18" charset="0"/>
                                    </a:rPr>
                                  </m:ctrlPr>
                                </m:sSubPr>
                                <m:e>
                                  <m:d>
                                    <m:dPr>
                                      <m:begChr m:val="⟨"/>
                                      <m:endChr m:val="⟩"/>
                                      <m:ctrlPr>
                                        <a:rPr lang="it-IT" sz="1400" i="1">
                                          <a:solidFill>
                                            <a:schemeClr val="tx2"/>
                                          </a:solidFill>
                                          <a:latin typeface="Cambria Math" panose="02040503050406030204" pitchFamily="18" charset="0"/>
                                        </a:rPr>
                                      </m:ctrlPr>
                                    </m:dPr>
                                    <m:e>
                                      <m:r>
                                        <a:rPr lang="it-IT" sz="1400" i="1">
                                          <a:solidFill>
                                            <a:schemeClr val="tx2"/>
                                          </a:solidFill>
                                          <a:latin typeface="Cambria Math" panose="02040503050406030204" pitchFamily="18" charset="0"/>
                                        </a:rPr>
                                        <m:t>   </m:t>
                                      </m:r>
                                      <m:sSub>
                                        <m:sSubPr>
                                          <m:ctrlPr>
                                            <a:rPr lang="it-IT" sz="1400" i="1">
                                              <a:solidFill>
                                                <a:schemeClr val="tx2"/>
                                              </a:solidFill>
                                              <a:latin typeface="Cambria Math" panose="02040503050406030204" pitchFamily="18" charset="0"/>
                                            </a:rPr>
                                          </m:ctrlPr>
                                        </m:sSubPr>
                                        <m:e>
                                          <m:r>
                                            <a:rPr lang="it-IT" sz="1400" i="1">
                                              <a:solidFill>
                                                <a:schemeClr val="tx2"/>
                                              </a:solidFill>
                                              <a:latin typeface="Cambria Math" panose="02040503050406030204" pitchFamily="18" charset="0"/>
                                            </a:rPr>
                                            <m:t>𝑡</m:t>
                                          </m:r>
                                        </m:e>
                                        <m:sub>
                                          <m:r>
                                            <a:rPr lang="it-IT" sz="1400" i="1">
                                              <a:solidFill>
                                                <a:schemeClr val="tx2"/>
                                              </a:solidFill>
                                              <a:latin typeface="Cambria Math" panose="02040503050406030204" pitchFamily="18" charset="0"/>
                                            </a:rPr>
                                            <m:t>h𝑖𝑡</m:t>
                                          </m:r>
                                        </m:sub>
                                      </m:sSub>
                                      <m:r>
                                        <a:rPr lang="it-IT" sz="1400" i="1">
                                          <a:solidFill>
                                            <a:schemeClr val="tx2"/>
                                          </a:solidFill>
                                          <a:latin typeface="Cambria Math" panose="02040503050406030204" pitchFamily="18" charset="0"/>
                                        </a:rPr>
                                        <m:t>−</m:t>
                                      </m:r>
                                      <m:f>
                                        <m:fPr>
                                          <m:ctrlPr>
                                            <a:rPr lang="it-IT" sz="1400" i="1">
                                              <a:solidFill>
                                                <a:schemeClr val="tx2"/>
                                              </a:solidFill>
                                              <a:latin typeface="Cambria Math" panose="02040503050406030204" pitchFamily="18" charset="0"/>
                                            </a:rPr>
                                          </m:ctrlPr>
                                        </m:fPr>
                                        <m:num>
                                          <m:d>
                                            <m:dPr>
                                              <m:begChr m:val="|"/>
                                              <m:endChr m:val="|"/>
                                              <m:ctrlPr>
                                                <a:rPr lang="it-IT" sz="1400" i="1">
                                                  <a:solidFill>
                                                    <a:schemeClr val="tx2"/>
                                                  </a:solidFill>
                                                  <a:latin typeface="Cambria Math" panose="02040503050406030204" pitchFamily="18" charset="0"/>
                                                </a:rPr>
                                              </m:ctrlPr>
                                            </m:dPr>
                                            <m:e>
                                              <m:sSub>
                                                <m:sSubPr>
                                                  <m:ctrlPr>
                                                    <a:rPr lang="it-IT" sz="1400" i="1">
                                                      <a:solidFill>
                                                        <a:schemeClr val="tx2"/>
                                                      </a:solidFill>
                                                      <a:latin typeface="Cambria Math" panose="02040503050406030204" pitchFamily="18" charset="0"/>
                                                    </a:rPr>
                                                  </m:ctrlPr>
                                                </m:sSubPr>
                                                <m:e>
                                                  <m:r>
                                                    <a:rPr lang="it-IT" sz="1400" i="1">
                                                      <a:solidFill>
                                                        <a:schemeClr val="tx2"/>
                                                      </a:solidFill>
                                                      <a:latin typeface="Cambria Math" panose="02040503050406030204" pitchFamily="18" charset="0"/>
                                                    </a:rPr>
                                                    <m:t>𝑟</m:t>
                                                  </m:r>
                                                </m:e>
                                                <m:sub>
                                                  <m:r>
                                                    <a:rPr lang="it-IT" sz="1400" i="1">
                                                      <a:solidFill>
                                                        <a:schemeClr val="tx2"/>
                                                      </a:solidFill>
                                                      <a:latin typeface="Cambria Math" panose="02040503050406030204" pitchFamily="18" charset="0"/>
                                                    </a:rPr>
                                                    <m:t>𝐴</m:t>
                                                  </m:r>
                                                </m:sub>
                                              </m:sSub>
                                            </m:e>
                                          </m:d>
                                        </m:num>
                                        <m:den>
                                          <m:r>
                                            <a:rPr lang="it-IT" sz="1400" i="1">
                                              <a:solidFill>
                                                <a:schemeClr val="tx2"/>
                                              </a:solidFill>
                                              <a:latin typeface="Cambria Math" panose="02040503050406030204" pitchFamily="18" charset="0"/>
                                            </a:rPr>
                                            <m:t>𝑐</m:t>
                                          </m:r>
                                        </m:den>
                                      </m:f>
                                      <m:rad>
                                        <m:radPr>
                                          <m:degHide m:val="on"/>
                                          <m:ctrlPr>
                                            <a:rPr lang="it-IT" sz="1400" i="1">
                                              <a:solidFill>
                                                <a:schemeClr val="tx2"/>
                                              </a:solidFill>
                                              <a:latin typeface="Cambria Math" panose="02040503050406030204" pitchFamily="18" charset="0"/>
                                            </a:rPr>
                                          </m:ctrlPr>
                                        </m:radPr>
                                        <m:deg/>
                                        <m:e>
                                          <m:r>
                                            <a:rPr lang="it-IT" sz="1400" i="1" smtClean="0">
                                              <a:solidFill>
                                                <a:schemeClr val="tx2"/>
                                              </a:solidFill>
                                              <a:latin typeface="Cambria Math" panose="02040503050406030204" pitchFamily="18" charset="0"/>
                                            </a:rPr>
                                            <m:t>1</m:t>
                                          </m:r>
                                          <m:r>
                                            <a:rPr lang="it-IT" sz="1400" i="1">
                                              <a:solidFill>
                                                <a:schemeClr val="tx2"/>
                                              </a:solidFill>
                                              <a:latin typeface="Cambria Math" panose="02040503050406030204" pitchFamily="18" charset="0"/>
                                            </a:rPr>
                                            <m:t>+</m:t>
                                          </m:r>
                                          <m:sSup>
                                            <m:sSupPr>
                                              <m:ctrlPr>
                                                <a:rPr lang="it-IT" sz="1400" i="1">
                                                  <a:solidFill>
                                                    <a:schemeClr val="tx2"/>
                                                  </a:solidFill>
                                                  <a:latin typeface="Cambria Math" panose="02040503050406030204" pitchFamily="18" charset="0"/>
                                                </a:rPr>
                                              </m:ctrlPr>
                                            </m:sSupPr>
                                            <m:e>
                                              <m:d>
                                                <m:dPr>
                                                  <m:ctrlPr>
                                                    <a:rPr lang="it-IT" sz="1400" i="1">
                                                      <a:solidFill>
                                                        <a:schemeClr val="tx2"/>
                                                      </a:solidFill>
                                                      <a:latin typeface="Cambria Math" panose="02040503050406030204" pitchFamily="18" charset="0"/>
                                                    </a:rPr>
                                                  </m:ctrlPr>
                                                </m:dPr>
                                                <m:e>
                                                  <m:f>
                                                    <m:fPr>
                                                      <m:ctrlPr>
                                                        <a:rPr lang="it-IT" sz="1400" i="1">
                                                          <a:solidFill>
                                                            <a:schemeClr val="tx2"/>
                                                          </a:solidFill>
                                                          <a:latin typeface="Cambria Math" panose="02040503050406030204" pitchFamily="18" charset="0"/>
                                                        </a:rPr>
                                                      </m:ctrlPr>
                                                    </m:fPr>
                                                    <m:num>
                                                      <m:r>
                                                        <a:rPr lang="it-IT" sz="1400" i="1">
                                                          <a:solidFill>
                                                            <a:schemeClr val="tx2"/>
                                                          </a:solidFill>
                                                          <a:latin typeface="Cambria Math" panose="02040503050406030204" pitchFamily="18" charset="0"/>
                                                        </a:rPr>
                                                        <m:t>𝑚𝑐</m:t>
                                                      </m:r>
                                                    </m:num>
                                                    <m:den>
                                                      <m:r>
                                                        <a:rPr lang="it-IT" sz="1400" i="1">
                                                          <a:solidFill>
                                                            <a:schemeClr val="tx2"/>
                                                          </a:solidFill>
                                                          <a:latin typeface="Cambria Math" panose="02040503050406030204" pitchFamily="18" charset="0"/>
                                                        </a:rPr>
                                                        <m:t>𝑝</m:t>
                                                      </m:r>
                                                    </m:den>
                                                  </m:f>
                                                </m:e>
                                              </m:d>
                                            </m:e>
                                            <m:sup>
                                              <m:r>
                                                <a:rPr lang="it-IT" sz="1400" i="1">
                                                  <a:solidFill>
                                                    <a:schemeClr val="tx2"/>
                                                  </a:solidFill>
                                                  <a:latin typeface="Cambria Math" panose="02040503050406030204" pitchFamily="18" charset="0"/>
                                                </a:rPr>
                                                <m:t>2</m:t>
                                              </m:r>
                                            </m:sup>
                                          </m:sSup>
                                        </m:e>
                                      </m:rad>
                                      <m:r>
                                        <a:rPr lang="it-IT" sz="1400" i="1">
                                          <a:solidFill>
                                            <a:schemeClr val="tx2"/>
                                          </a:solidFill>
                                          <a:latin typeface="Cambria Math" panose="02040503050406030204" pitchFamily="18" charset="0"/>
                                        </a:rPr>
                                        <m:t>−</m:t>
                                      </m:r>
                                      <m:f>
                                        <m:fPr>
                                          <m:ctrlPr>
                                            <a:rPr lang="it-IT" sz="1400" i="1">
                                              <a:solidFill>
                                                <a:schemeClr val="tx2"/>
                                              </a:solidFill>
                                              <a:latin typeface="Cambria Math" panose="02040503050406030204" pitchFamily="18" charset="0"/>
                                            </a:rPr>
                                          </m:ctrlPr>
                                        </m:fPr>
                                        <m:num>
                                          <m:sSub>
                                            <m:sSubPr>
                                              <m:ctrlPr>
                                                <a:rPr lang="it-IT" sz="1400" i="1">
                                                  <a:solidFill>
                                                    <a:schemeClr val="tx2"/>
                                                  </a:solidFill>
                                                  <a:latin typeface="Cambria Math" panose="02040503050406030204" pitchFamily="18" charset="0"/>
                                                </a:rPr>
                                              </m:ctrlPr>
                                            </m:sSubPr>
                                            <m:e>
                                              <m:r>
                                                <a:rPr lang="it-IT" sz="1400" i="1">
                                                  <a:solidFill>
                                                    <a:schemeClr val="tx2"/>
                                                  </a:solidFill>
                                                  <a:latin typeface="Cambria Math" panose="02040503050406030204" pitchFamily="18" charset="0"/>
                                                </a:rPr>
                                                <m:t>𝑑</m:t>
                                              </m:r>
                                            </m:e>
                                            <m:sub>
                                              <m:r>
                                                <a:rPr lang="it-IT" sz="1400" i="1">
                                                  <a:solidFill>
                                                    <a:schemeClr val="tx2"/>
                                                  </a:solidFill>
                                                  <a:latin typeface="Cambria Math" panose="02040503050406030204" pitchFamily="18" charset="0"/>
                                                </a:rPr>
                                                <m:t>𝐴</m:t>
                                              </m:r>
                                              <m:r>
                                                <a:rPr lang="it-IT" sz="1400" i="1">
                                                  <a:solidFill>
                                                    <a:schemeClr val="tx2"/>
                                                  </a:solidFill>
                                                  <a:latin typeface="Cambria Math" panose="02040503050406030204" pitchFamily="18" charset="0"/>
                                                </a:rPr>
                                                <m:t>,</m:t>
                                              </m:r>
                                              <m:r>
                                                <a:rPr lang="it-IT" sz="1400" i="1">
                                                  <a:solidFill>
                                                    <a:schemeClr val="tx2"/>
                                                  </a:solidFill>
                                                  <a:latin typeface="Cambria Math" panose="02040503050406030204" pitchFamily="18" charset="0"/>
                                                </a:rPr>
                                                <m:t>𝐸</m:t>
                                              </m:r>
                                            </m:sub>
                                          </m:sSub>
                                        </m:num>
                                        <m:den>
                                          <m:r>
                                            <a:rPr lang="it-IT" sz="1400" i="1">
                                              <a:solidFill>
                                                <a:schemeClr val="tx2"/>
                                              </a:solidFill>
                                              <a:latin typeface="Cambria Math" panose="02040503050406030204" pitchFamily="18" charset="0"/>
                                            </a:rPr>
                                            <m:t>𝑐</m:t>
                                          </m:r>
                                        </m:den>
                                      </m:f>
                                      <m:r>
                                        <a:rPr lang="it-IT" sz="1400" i="1">
                                          <a:solidFill>
                                            <a:schemeClr val="tx2"/>
                                          </a:solidFill>
                                          <a:latin typeface="Cambria Math" panose="02040503050406030204" pitchFamily="18" charset="0"/>
                                        </a:rPr>
                                        <m:t> </m:t>
                                      </m:r>
                                      <m:r>
                                        <a:rPr lang="it-IT" sz="1400" i="1" smtClean="0">
                                          <a:solidFill>
                                            <a:schemeClr val="tx2"/>
                                          </a:solidFill>
                                          <a:latin typeface="Cambria Math" panose="02040503050406030204" pitchFamily="18" charset="0"/>
                                        </a:rPr>
                                        <m:t>𝑛</m:t>
                                      </m:r>
                                      <m:func>
                                        <m:funcPr>
                                          <m:ctrlPr>
                                            <a:rPr lang="it-IT" sz="1400" i="1">
                                              <a:solidFill>
                                                <a:schemeClr val="tx2"/>
                                              </a:solidFill>
                                              <a:latin typeface="Cambria Math" panose="02040503050406030204" pitchFamily="18" charset="0"/>
                                            </a:rPr>
                                          </m:ctrlPr>
                                        </m:funcPr>
                                        <m:fName>
                                          <m:r>
                                            <m:rPr>
                                              <m:sty m:val="p"/>
                                            </m:rPr>
                                            <a:rPr lang="it-IT" sz="1400">
                                              <a:solidFill>
                                                <a:schemeClr val="tx2"/>
                                              </a:solidFill>
                                              <a:latin typeface="Cambria Math" panose="02040503050406030204" pitchFamily="18" charset="0"/>
                                            </a:rPr>
                                            <m:t>cos</m:t>
                                          </m:r>
                                        </m:fName>
                                        <m:e>
                                          <m:sSub>
                                            <m:sSubPr>
                                              <m:ctrlPr>
                                                <a:rPr lang="it-IT" sz="1400" i="1">
                                                  <a:solidFill>
                                                    <a:schemeClr val="tx2"/>
                                                  </a:solidFill>
                                                  <a:latin typeface="Cambria Math" panose="02040503050406030204" pitchFamily="18" charset="0"/>
                                                </a:rPr>
                                              </m:ctrlPr>
                                            </m:sSubPr>
                                            <m:e>
                                              <m:r>
                                                <a:rPr lang="it-IT" sz="1400" i="1">
                                                  <a:solidFill>
                                                    <a:schemeClr val="tx2"/>
                                                  </a:solidFill>
                                                  <a:latin typeface="Cambria Math" panose="02040503050406030204" pitchFamily="18" charset="0"/>
                                                  <a:ea typeface="Cambria Math" panose="02040503050406030204" pitchFamily="18" charset="0"/>
                                                </a:rPr>
                                                <m:t>𝜃</m:t>
                                              </m:r>
                                            </m:e>
                                            <m:sub>
                                              <m:r>
                                                <a:rPr lang="it-IT" sz="1400" i="1">
                                                  <a:solidFill>
                                                    <a:schemeClr val="tx2"/>
                                                  </a:solidFill>
                                                  <a:latin typeface="Cambria Math" panose="02040503050406030204" pitchFamily="18" charset="0"/>
                                                </a:rPr>
                                                <m:t>𝑐</m:t>
                                              </m:r>
                                            </m:sub>
                                          </m:sSub>
                                        </m:e>
                                      </m:func>
                                      <m:r>
                                        <a:rPr lang="it-IT" sz="1400" i="1">
                                          <a:solidFill>
                                            <a:schemeClr val="tx2"/>
                                          </a:solidFill>
                                          <a:latin typeface="Cambria Math" panose="02040503050406030204" pitchFamily="18" charset="0"/>
                                        </a:rPr>
                                        <m:t>−</m:t>
                                      </m:r>
                                      <m:d>
                                        <m:dPr>
                                          <m:begChr m:val="["/>
                                          <m:endChr m:val="]"/>
                                          <m:ctrlPr>
                                            <a:rPr lang="it-IT" sz="1400" i="1">
                                              <a:solidFill>
                                                <a:schemeClr val="tx2"/>
                                              </a:solidFill>
                                              <a:latin typeface="Cambria Math" panose="02040503050406030204" pitchFamily="18" charset="0"/>
                                            </a:rPr>
                                          </m:ctrlPr>
                                        </m:dPr>
                                        <m:e>
                                          <m:sSub>
                                            <m:sSubPr>
                                              <m:ctrlPr>
                                                <a:rPr lang="it-IT" sz="1400" i="1">
                                                  <a:solidFill>
                                                    <a:schemeClr val="tx2"/>
                                                  </a:solidFill>
                                                  <a:latin typeface="Cambria Math" panose="02040503050406030204" pitchFamily="18" charset="0"/>
                                                </a:rPr>
                                              </m:ctrlPr>
                                            </m:sSubPr>
                                            <m:e>
                                              <m:r>
                                                <a:rPr lang="it-IT" sz="1400" i="1">
                                                  <a:solidFill>
                                                    <a:schemeClr val="tx2"/>
                                                  </a:solidFill>
                                                  <a:latin typeface="Cambria Math" panose="02040503050406030204" pitchFamily="18" charset="0"/>
                                                </a:rPr>
                                                <m:t>𝑑</m:t>
                                              </m:r>
                                            </m:e>
                                            <m:sub>
                                              <m:r>
                                                <a:rPr lang="it-IT" sz="1400" i="1">
                                                  <a:solidFill>
                                                    <a:schemeClr val="tx2"/>
                                                  </a:solidFill>
                                                  <a:latin typeface="Cambria Math" panose="02040503050406030204" pitchFamily="18" charset="0"/>
                                                </a:rPr>
                                                <m:t>𝐸</m:t>
                                              </m:r>
                                              <m:r>
                                                <a:rPr lang="it-IT" sz="1400" i="1">
                                                  <a:solidFill>
                                                    <a:schemeClr val="tx2"/>
                                                  </a:solidFill>
                                                  <a:latin typeface="Cambria Math" panose="02040503050406030204" pitchFamily="18" charset="0"/>
                                                </a:rPr>
                                                <m:t>,</m:t>
                                              </m:r>
                                              <m:r>
                                                <a:rPr lang="it-IT" sz="1400" i="1">
                                                  <a:solidFill>
                                                    <a:schemeClr val="tx2"/>
                                                  </a:solidFill>
                                                  <a:latin typeface="Cambria Math" panose="02040503050406030204" pitchFamily="18" charset="0"/>
                                                </a:rPr>
                                                <m:t>𝑀</m:t>
                                              </m:r>
                                              <m:r>
                                                <a:rPr lang="it-IT" sz="1400" i="1">
                                                  <a:solidFill>
                                                    <a:schemeClr val="tx2"/>
                                                  </a:solidFill>
                                                  <a:latin typeface="Cambria Math" panose="02040503050406030204" pitchFamily="18" charset="0"/>
                                                </a:rPr>
                                                <m:t>1</m:t>
                                              </m:r>
                                            </m:sub>
                                          </m:sSub>
                                          <m:r>
                                            <a:rPr lang="it-IT" sz="1400" i="1">
                                              <a:solidFill>
                                                <a:schemeClr val="tx2"/>
                                              </a:solidFill>
                                              <a:latin typeface="Cambria Math" panose="02040503050406030204" pitchFamily="18" charset="0"/>
                                            </a:rPr>
                                            <m:t>+</m:t>
                                          </m:r>
                                          <m:sSub>
                                            <m:sSubPr>
                                              <m:ctrlPr>
                                                <a:rPr lang="it-IT" sz="1400" i="1">
                                                  <a:solidFill>
                                                    <a:schemeClr val="tx2"/>
                                                  </a:solidFill>
                                                  <a:latin typeface="Cambria Math" panose="02040503050406030204" pitchFamily="18" charset="0"/>
                                                </a:rPr>
                                              </m:ctrlPr>
                                            </m:sSubPr>
                                            <m:e>
                                              <m:r>
                                                <a:rPr lang="it-IT" sz="1400" i="1">
                                                  <a:solidFill>
                                                    <a:schemeClr val="tx2"/>
                                                  </a:solidFill>
                                                  <a:latin typeface="Cambria Math" panose="02040503050406030204" pitchFamily="18" charset="0"/>
                                                </a:rPr>
                                                <m:t>𝑑</m:t>
                                              </m:r>
                                            </m:e>
                                            <m:sub>
                                              <m:r>
                                                <a:rPr lang="it-IT" sz="1400" i="1">
                                                  <a:solidFill>
                                                    <a:schemeClr val="tx2"/>
                                                  </a:solidFill>
                                                  <a:latin typeface="Cambria Math" panose="02040503050406030204" pitchFamily="18" charset="0"/>
                                                </a:rPr>
                                                <m:t>𝑀</m:t>
                                              </m:r>
                                              <m:r>
                                                <a:rPr lang="it-IT" sz="1400" i="1">
                                                  <a:solidFill>
                                                    <a:schemeClr val="tx2"/>
                                                  </a:solidFill>
                                                  <a:latin typeface="Cambria Math" panose="02040503050406030204" pitchFamily="18" charset="0"/>
                                                </a:rPr>
                                                <m:t>1,</m:t>
                                              </m:r>
                                              <m:r>
                                                <a:rPr lang="it-IT" sz="1400" i="1">
                                                  <a:solidFill>
                                                    <a:schemeClr val="tx2"/>
                                                  </a:solidFill>
                                                  <a:latin typeface="Cambria Math" panose="02040503050406030204" pitchFamily="18" charset="0"/>
                                                </a:rPr>
                                                <m:t>𝑀</m:t>
                                              </m:r>
                                              <m:r>
                                                <a:rPr lang="it-IT" sz="1400" i="1">
                                                  <a:solidFill>
                                                    <a:schemeClr val="tx2"/>
                                                  </a:solidFill>
                                                  <a:latin typeface="Cambria Math" panose="02040503050406030204" pitchFamily="18" charset="0"/>
                                                </a:rPr>
                                                <m:t>2</m:t>
                                              </m:r>
                                            </m:sub>
                                          </m:sSub>
                                          <m:r>
                                            <a:rPr lang="it-IT" sz="1400" i="1">
                                              <a:solidFill>
                                                <a:schemeClr val="tx2"/>
                                              </a:solidFill>
                                              <a:latin typeface="Cambria Math" panose="02040503050406030204" pitchFamily="18" charset="0"/>
                                            </a:rPr>
                                            <m:t>+</m:t>
                                          </m:r>
                                          <m:sSub>
                                            <m:sSubPr>
                                              <m:ctrlPr>
                                                <a:rPr lang="it-IT" sz="1400" i="1">
                                                  <a:solidFill>
                                                    <a:schemeClr val="tx2"/>
                                                  </a:solidFill>
                                                  <a:latin typeface="Cambria Math" panose="02040503050406030204" pitchFamily="18" charset="0"/>
                                                </a:rPr>
                                              </m:ctrlPr>
                                            </m:sSubPr>
                                            <m:e>
                                              <m:r>
                                                <a:rPr lang="it-IT" sz="1400" i="1">
                                                  <a:solidFill>
                                                    <a:schemeClr val="tx2"/>
                                                  </a:solidFill>
                                                  <a:latin typeface="Cambria Math" panose="02040503050406030204" pitchFamily="18" charset="0"/>
                                                </a:rPr>
                                                <m:t>𝑑</m:t>
                                              </m:r>
                                            </m:e>
                                            <m:sub>
                                              <m:r>
                                                <a:rPr lang="it-IT" sz="1400" i="1">
                                                  <a:solidFill>
                                                    <a:schemeClr val="tx2"/>
                                                  </a:solidFill>
                                                  <a:latin typeface="Cambria Math" panose="02040503050406030204" pitchFamily="18" charset="0"/>
                                                </a:rPr>
                                                <m:t>𝑀</m:t>
                                              </m:r>
                                              <m:r>
                                                <a:rPr lang="it-IT" sz="1400" i="1">
                                                  <a:solidFill>
                                                    <a:schemeClr val="tx2"/>
                                                  </a:solidFill>
                                                  <a:latin typeface="Cambria Math" panose="02040503050406030204" pitchFamily="18" charset="0"/>
                                                </a:rPr>
                                                <m:t>2,</m:t>
                                              </m:r>
                                              <m:r>
                                                <a:rPr lang="it-IT" sz="1400" i="1">
                                                  <a:solidFill>
                                                    <a:schemeClr val="tx2"/>
                                                  </a:solidFill>
                                                  <a:latin typeface="Cambria Math" panose="02040503050406030204" pitchFamily="18" charset="0"/>
                                                </a:rPr>
                                                <m:t>h𝑖𝑡</m:t>
                                              </m:r>
                                            </m:sub>
                                          </m:sSub>
                                          <m:r>
                                            <a:rPr lang="it-IT" sz="1400" i="1">
                                              <a:solidFill>
                                                <a:schemeClr val="tx2"/>
                                              </a:solidFill>
                                              <a:latin typeface="Cambria Math" panose="02040503050406030204" pitchFamily="18" charset="0"/>
                                            </a:rPr>
                                            <m:t> </m:t>
                                          </m:r>
                                        </m:e>
                                      </m:d>
                                      <m:f>
                                        <m:fPr>
                                          <m:ctrlPr>
                                            <a:rPr lang="it-IT" sz="1400" i="1">
                                              <a:solidFill>
                                                <a:schemeClr val="tx2"/>
                                              </a:solidFill>
                                              <a:latin typeface="Cambria Math" panose="02040503050406030204" pitchFamily="18" charset="0"/>
                                            </a:rPr>
                                          </m:ctrlPr>
                                        </m:fPr>
                                        <m:num>
                                          <m:r>
                                            <a:rPr lang="it-IT" sz="1400" i="1">
                                              <a:solidFill>
                                                <a:schemeClr val="tx2"/>
                                              </a:solidFill>
                                              <a:latin typeface="Cambria Math" panose="02040503050406030204" pitchFamily="18" charset="0"/>
                                            </a:rPr>
                                            <m:t>𝑛</m:t>
                                          </m:r>
                                        </m:num>
                                        <m:den>
                                          <m:r>
                                            <a:rPr lang="it-IT" sz="1400" i="1">
                                              <a:solidFill>
                                                <a:schemeClr val="tx2"/>
                                              </a:solidFill>
                                              <a:latin typeface="Cambria Math" panose="02040503050406030204" pitchFamily="18" charset="0"/>
                                            </a:rPr>
                                            <m:t>𝑐</m:t>
                                          </m:r>
                                        </m:den>
                                      </m:f>
                                      <m:r>
                                        <a:rPr lang="it-IT" sz="1400" i="1">
                                          <a:solidFill>
                                            <a:schemeClr val="tx2"/>
                                          </a:solidFill>
                                          <a:latin typeface="Cambria Math" panose="02040503050406030204" pitchFamily="18" charset="0"/>
                                        </a:rPr>
                                        <m:t>+</m:t>
                                      </m:r>
                                      <m:sSub>
                                        <m:sSubPr>
                                          <m:ctrlPr>
                                            <a:rPr lang="it-IT" sz="1400" i="1" smtClean="0">
                                              <a:solidFill>
                                                <a:schemeClr val="tx2"/>
                                              </a:solidFill>
                                              <a:latin typeface="Cambria Math" panose="02040503050406030204" pitchFamily="18" charset="0"/>
                                            </a:rPr>
                                          </m:ctrlPr>
                                        </m:sSubPr>
                                        <m:e>
                                          <m:r>
                                            <a:rPr lang="it-IT" sz="1400" b="0" i="1" smtClean="0">
                                              <a:solidFill>
                                                <a:schemeClr val="tx2"/>
                                              </a:solidFill>
                                              <a:latin typeface="Cambria Math" panose="02040503050406030204" pitchFamily="18" charset="0"/>
                                            </a:rPr>
                                            <m:t>𝑡</m:t>
                                          </m:r>
                                        </m:e>
                                        <m:sub>
                                          <m:r>
                                            <a:rPr lang="it-IT" sz="1400" i="1">
                                              <a:solidFill>
                                                <a:schemeClr val="tx2"/>
                                              </a:solidFill>
                                              <a:latin typeface="Cambria Math" panose="02040503050406030204" pitchFamily="18" charset="0"/>
                                            </a:rPr>
                                            <m:t>𝑠𝑝𝑟𝑒𝑎𝑑</m:t>
                                          </m:r>
                                        </m:sub>
                                      </m:sSub>
                                      <m:r>
                                        <a:rPr lang="it-IT" sz="1400" i="1">
                                          <a:solidFill>
                                            <a:schemeClr val="tx2"/>
                                          </a:solidFill>
                                          <a:latin typeface="Cambria Math" panose="02040503050406030204" pitchFamily="18" charset="0"/>
                                        </a:rPr>
                                        <m:t> </m:t>
                                      </m:r>
                                    </m:e>
                                  </m:d>
                                </m:e>
                                <m:sub>
                                  <m:r>
                                    <a:rPr lang="it-IT" sz="1400" b="0" i="1" smtClean="0">
                                      <a:solidFill>
                                        <a:schemeClr val="tx2"/>
                                      </a:solidFill>
                                      <a:latin typeface="Cambria Math" panose="02040503050406030204" pitchFamily="18" charset="0"/>
                                    </a:rPr>
                                    <m:t>𝑁</m:t>
                                  </m:r>
                                </m:sub>
                              </m:sSub>
                            </m:oMath>
                          </m:oMathPara>
                        </a14:m>
                        <a:endParaRPr lang="en-GB" sz="1400" dirty="0">
                          <a:solidFill>
                            <a:schemeClr val="tx2"/>
                          </a:solidFill>
                          <a:latin typeface="Arial" panose="020B0604020202020204" pitchFamily="34" charset="0"/>
                          <a:cs typeface="Arial" panose="020B0604020202020204" pitchFamily="34" charset="0"/>
                        </a:endParaRPr>
                      </a:p>
                    </p:txBody>
                  </p:sp>
                </mc:Choice>
                <mc:Fallback xmlns="">
                  <p:sp>
                    <p:nvSpPr>
                      <p:cNvPr id="32" name="TextBox 31">
                        <a:extLst>
                          <a:ext uri="{FF2B5EF4-FFF2-40B4-BE49-F238E27FC236}">
                            <a16:creationId xmlns:a16="http://schemas.microsoft.com/office/drawing/2014/main" id="{300548B8-72EF-5CE3-C1A5-221208E31F5D}"/>
                          </a:ext>
                        </a:extLst>
                      </p:cNvPr>
                      <p:cNvSpPr txBox="1">
                        <a:spLocks noRot="1" noChangeAspect="1" noMove="1" noResize="1" noEditPoints="1" noAdjustHandles="1" noChangeArrowheads="1" noChangeShapeType="1" noTextEdit="1"/>
                      </p:cNvSpPr>
                      <p:nvPr/>
                    </p:nvSpPr>
                    <p:spPr>
                      <a:xfrm>
                        <a:off x="369289" y="982944"/>
                        <a:ext cx="8183277" cy="902298"/>
                      </a:xfrm>
                      <a:prstGeom prst="rect">
                        <a:avLst/>
                      </a:prstGeom>
                      <a:blipFill>
                        <a:blip r:embed="rId2"/>
                        <a:stretch>
                          <a:fillRect/>
                        </a:stretch>
                      </a:blipFill>
                      <a:ln w="25400">
                        <a:noFill/>
                      </a:ln>
                    </p:spPr>
                    <p:txBody>
                      <a:bodyPr/>
                      <a:lstStyle/>
                      <a:p>
                        <a:r>
                          <a:rPr lang="en-GB">
                            <a:noFill/>
                          </a:rPr>
                          <a:t> </a:t>
                        </a:r>
                      </a:p>
                    </p:txBody>
                  </p:sp>
                </mc:Fallback>
              </mc:AlternateContent>
              <p:sp>
                <p:nvSpPr>
                  <p:cNvPr id="22" name="TextBox 21">
                    <a:extLst>
                      <a:ext uri="{FF2B5EF4-FFF2-40B4-BE49-F238E27FC236}">
                        <a16:creationId xmlns:a16="http://schemas.microsoft.com/office/drawing/2014/main" id="{0D9F0FE7-026F-E320-C203-348504D96423}"/>
                      </a:ext>
                    </a:extLst>
                  </p:cNvPr>
                  <p:cNvSpPr txBox="1"/>
                  <p:nvPr/>
                </p:nvSpPr>
                <p:spPr>
                  <a:xfrm>
                    <a:off x="7173514" y="1587648"/>
                    <a:ext cx="1202388" cy="307777"/>
                  </a:xfrm>
                  <a:prstGeom prst="rect">
                    <a:avLst/>
                  </a:prstGeom>
                  <a:solidFill>
                    <a:schemeClr val="bg1"/>
                  </a:solidFill>
                </p:spPr>
                <p:txBody>
                  <a:bodyPr wrap="none" rtlCol="0">
                    <a:spAutoFit/>
                  </a:bodyPr>
                  <a:lstStyle/>
                  <a:p>
                    <a:r>
                      <a:rPr lang="en-GB" sz="1400" dirty="0">
                        <a:solidFill>
                          <a:schemeClr val="tx2"/>
                        </a:solidFill>
                        <a:latin typeface="Arial" panose="020B0604020202020204" pitchFamily="34" charset="0"/>
                        <a:cs typeface="Arial" panose="020B0604020202020204" pitchFamily="34" charset="0"/>
                      </a:rPr>
                      <a:t>N POs </a:t>
                    </a:r>
                    <a:r>
                      <a:rPr lang="en-GB" sz="1400" b="1" dirty="0">
                        <a:solidFill>
                          <a:schemeClr val="tx2"/>
                        </a:solidFill>
                        <a:effectLst/>
                        <a:latin typeface="Arial" panose="020B0604020202020204" pitchFamily="34" charset="0"/>
                        <a:cs typeface="Arial" panose="020B0604020202020204" pitchFamily="34" charset="0"/>
                      </a:rPr>
                      <a:t>→</a:t>
                    </a:r>
                    <a:r>
                      <a:rPr lang="en-GB" sz="1400" dirty="0">
                        <a:solidFill>
                          <a:schemeClr val="tx2"/>
                        </a:solidFill>
                        <a:latin typeface="Arial" panose="020B0604020202020204" pitchFamily="34" charset="0"/>
                        <a:cs typeface="Arial" panose="020B0604020202020204" pitchFamily="34" charset="0"/>
                      </a:rPr>
                      <a:t> PVs</a:t>
                    </a:r>
                  </a:p>
                </p:txBody>
              </p:sp>
              <p:sp>
                <p:nvSpPr>
                  <p:cNvPr id="23" name="Oval 22">
                    <a:extLst>
                      <a:ext uri="{FF2B5EF4-FFF2-40B4-BE49-F238E27FC236}">
                        <a16:creationId xmlns:a16="http://schemas.microsoft.com/office/drawing/2014/main" id="{C3418225-60CF-E1E8-E318-C9B2795090EA}"/>
                      </a:ext>
                    </a:extLst>
                  </p:cNvPr>
                  <p:cNvSpPr/>
                  <p:nvPr/>
                </p:nvSpPr>
                <p:spPr>
                  <a:xfrm>
                    <a:off x="7191743" y="1584916"/>
                    <a:ext cx="1131672" cy="32904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2"/>
                      </a:solidFill>
                      <a:latin typeface="Arial" panose="020B0604020202020204" pitchFamily="34" charset="0"/>
                      <a:cs typeface="Arial" panose="020B0604020202020204" pitchFamily="34" charset="0"/>
                    </a:endParaRPr>
                  </a:p>
                </p:txBody>
              </p:sp>
            </p:grpSp>
            <p:sp>
              <p:nvSpPr>
                <p:cNvPr id="18" name="Left Brace 17">
                  <a:extLst>
                    <a:ext uri="{FF2B5EF4-FFF2-40B4-BE49-F238E27FC236}">
                      <a16:creationId xmlns:a16="http://schemas.microsoft.com/office/drawing/2014/main" id="{19E5AF39-6978-7CEB-9A2A-807FD45309C3}"/>
                    </a:ext>
                  </a:extLst>
                </p:cNvPr>
                <p:cNvSpPr/>
                <p:nvPr/>
              </p:nvSpPr>
              <p:spPr>
                <a:xfrm rot="16200000">
                  <a:off x="3961939" y="2182300"/>
                  <a:ext cx="223400" cy="1173702"/>
                </a:xfrm>
                <a:prstGeom prst="leftBrace">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chemeClr val="tx2"/>
                    </a:solidFill>
                    <a:latin typeface="Arial" panose="020B0604020202020204" pitchFamily="34" charset="0"/>
                    <a:cs typeface="Arial" panose="020B0604020202020204" pitchFamily="34" charset="0"/>
                  </a:endParaRPr>
                </a:p>
              </p:txBody>
            </p:sp>
            <p:sp>
              <p:nvSpPr>
                <p:cNvPr id="19" name="Left Brace 18">
                  <a:extLst>
                    <a:ext uri="{FF2B5EF4-FFF2-40B4-BE49-F238E27FC236}">
                      <a16:creationId xmlns:a16="http://schemas.microsoft.com/office/drawing/2014/main" id="{5E704AA5-58C5-3D7B-78C7-AE26180CB21E}"/>
                    </a:ext>
                  </a:extLst>
                </p:cNvPr>
                <p:cNvSpPr/>
                <p:nvPr/>
              </p:nvSpPr>
              <p:spPr>
                <a:xfrm rot="16200000">
                  <a:off x="5266545" y="2182299"/>
                  <a:ext cx="223401" cy="1173702"/>
                </a:xfrm>
                <a:prstGeom prst="leftBrace">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schemeClr val="tx2"/>
                    </a:solidFill>
                    <a:latin typeface="Arial" panose="020B0604020202020204" pitchFamily="34" charset="0"/>
                    <a:cs typeface="Arial" panose="020B0604020202020204" pitchFamily="34" charset="0"/>
                  </a:endParaRPr>
                </a:p>
              </p:txBody>
            </p:sp>
            <p:sp>
              <p:nvSpPr>
                <p:cNvPr id="20" name="Left Brace 19">
                  <a:extLst>
                    <a:ext uri="{FF2B5EF4-FFF2-40B4-BE49-F238E27FC236}">
                      <a16:creationId xmlns:a16="http://schemas.microsoft.com/office/drawing/2014/main" id="{1677AB89-4932-7B4B-6698-721825D8BAA9}"/>
                    </a:ext>
                  </a:extLst>
                </p:cNvPr>
                <p:cNvSpPr/>
                <p:nvPr/>
              </p:nvSpPr>
              <p:spPr>
                <a:xfrm rot="16200000">
                  <a:off x="7083304" y="1675558"/>
                  <a:ext cx="217989" cy="2192596"/>
                </a:xfrm>
                <a:prstGeom prst="leftBrace">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schemeClr val="tx2"/>
                    </a:solidFill>
                    <a:latin typeface="Arial" panose="020B0604020202020204" pitchFamily="34" charset="0"/>
                    <a:cs typeface="Arial" panose="020B0604020202020204" pitchFamily="34" charset="0"/>
                  </a:endParaRPr>
                </a:p>
              </p:txBody>
            </p:sp>
          </p:grpSp>
          <p:sp>
            <p:nvSpPr>
              <p:cNvPr id="16" name="Left Brace 15">
                <a:extLst>
                  <a:ext uri="{FF2B5EF4-FFF2-40B4-BE49-F238E27FC236}">
                    <a16:creationId xmlns:a16="http://schemas.microsoft.com/office/drawing/2014/main" id="{926D4A9C-088A-AD07-5E26-C4068937A80C}"/>
                  </a:ext>
                </a:extLst>
              </p:cNvPr>
              <p:cNvSpPr/>
              <p:nvPr/>
            </p:nvSpPr>
            <p:spPr>
              <a:xfrm rot="16200000">
                <a:off x="8575419" y="2185664"/>
                <a:ext cx="217990" cy="604547"/>
              </a:xfrm>
              <a:prstGeom prst="leftBrace">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chemeClr val="tx2"/>
                  </a:solidFill>
                  <a:latin typeface="Arial" panose="020B0604020202020204" pitchFamily="34" charset="0"/>
                  <a:cs typeface="Arial" panose="020B0604020202020204" pitchFamily="34" charset="0"/>
                </a:endParaRPr>
              </a:p>
            </p:txBody>
          </p:sp>
        </p:grpSp>
        <p:sp>
          <p:nvSpPr>
            <p:cNvPr id="13" name="TextBox 12">
              <a:extLst>
                <a:ext uri="{FF2B5EF4-FFF2-40B4-BE49-F238E27FC236}">
                  <a16:creationId xmlns:a16="http://schemas.microsoft.com/office/drawing/2014/main" id="{D33BA5FD-2B91-FF24-9812-2CD3699B91EB}"/>
                </a:ext>
              </a:extLst>
            </p:cNvPr>
            <p:cNvSpPr txBox="1"/>
            <p:nvPr/>
          </p:nvSpPr>
          <p:spPr>
            <a:xfrm>
              <a:off x="6568572" y="2338642"/>
              <a:ext cx="1247457" cy="461665"/>
            </a:xfrm>
            <a:prstGeom prst="rect">
              <a:avLst/>
            </a:prstGeom>
            <a:noFill/>
          </p:spPr>
          <p:txBody>
            <a:bodyPr wrap="none" rtlCol="0">
              <a:spAutoFit/>
            </a:bodyPr>
            <a:lstStyle/>
            <a:p>
              <a:pPr algn="ctr"/>
              <a:r>
                <a:rPr lang="en-GB" sz="1200" dirty="0">
                  <a:solidFill>
                    <a:schemeClr val="tx2"/>
                  </a:solidFill>
                  <a:latin typeface="Arial" panose="020B0604020202020204" pitchFamily="34" charset="0"/>
                  <a:cs typeface="Arial" panose="020B0604020202020204" pitchFamily="34" charset="0"/>
                </a:rPr>
                <a:t>Photon path </a:t>
              </a:r>
              <a:br>
                <a:rPr lang="en-GB" sz="1200" dirty="0">
                  <a:solidFill>
                    <a:schemeClr val="tx2"/>
                  </a:solidFill>
                  <a:latin typeface="Arial" panose="020B0604020202020204" pitchFamily="34" charset="0"/>
                  <a:cs typeface="Arial" panose="020B0604020202020204" pitchFamily="34" charset="0"/>
                </a:rPr>
              </a:br>
              <a:r>
                <a:rPr lang="en-GB" sz="1200" dirty="0">
                  <a:solidFill>
                    <a:schemeClr val="tx2"/>
                  </a:solidFill>
                  <a:latin typeface="Arial" panose="020B0604020202020204" pitchFamily="34" charset="0"/>
                  <a:cs typeface="Arial" panose="020B0604020202020204" pitchFamily="34" charset="0"/>
                </a:rPr>
                <a:t>inside the RICH</a:t>
              </a:r>
            </a:p>
          </p:txBody>
        </p:sp>
        <p:sp>
          <p:nvSpPr>
            <p:cNvPr id="14" name="TextBox 13">
              <a:extLst>
                <a:ext uri="{FF2B5EF4-FFF2-40B4-BE49-F238E27FC236}">
                  <a16:creationId xmlns:a16="http://schemas.microsoft.com/office/drawing/2014/main" id="{F9347069-B153-0CD2-8C8B-C548F87E2BF2}"/>
                </a:ext>
              </a:extLst>
            </p:cNvPr>
            <p:cNvSpPr txBox="1"/>
            <p:nvPr/>
          </p:nvSpPr>
          <p:spPr>
            <a:xfrm>
              <a:off x="8184659" y="2344485"/>
              <a:ext cx="968535" cy="461665"/>
            </a:xfrm>
            <a:prstGeom prst="rect">
              <a:avLst/>
            </a:prstGeom>
            <a:noFill/>
          </p:spPr>
          <p:txBody>
            <a:bodyPr wrap="none" rtlCol="0">
              <a:spAutoFit/>
            </a:bodyPr>
            <a:lstStyle/>
            <a:p>
              <a:pPr algn="ctr"/>
              <a:r>
                <a:rPr lang="en-GB" sz="1200" dirty="0">
                  <a:solidFill>
                    <a:schemeClr val="tx2"/>
                  </a:solidFill>
                  <a:latin typeface="Arial" panose="020B0604020202020204" pitchFamily="34" charset="0"/>
                  <a:cs typeface="Arial" panose="020B0604020202020204" pitchFamily="34" charset="0"/>
                </a:rPr>
                <a:t>Sensor and</a:t>
              </a:r>
              <a:br>
                <a:rPr lang="en-GB" sz="1200" dirty="0">
                  <a:solidFill>
                    <a:schemeClr val="tx2"/>
                  </a:solidFill>
                  <a:latin typeface="Arial" panose="020B0604020202020204" pitchFamily="34" charset="0"/>
                  <a:cs typeface="Arial" panose="020B0604020202020204" pitchFamily="34" charset="0"/>
                </a:rPr>
              </a:br>
              <a:r>
                <a:rPr lang="en-GB" sz="1200" dirty="0">
                  <a:solidFill>
                    <a:schemeClr val="tx2"/>
                  </a:solidFill>
                  <a:latin typeface="Arial" panose="020B0604020202020204" pitchFamily="34" charset="0"/>
                  <a:cs typeface="Arial" panose="020B0604020202020204" pitchFamily="34" charset="0"/>
                </a:rPr>
                <a:t> FE spread</a:t>
              </a:r>
            </a:p>
          </p:txBody>
        </p:sp>
      </p:grpSp>
      <p:pic>
        <p:nvPicPr>
          <p:cNvPr id="40" name="Picture 39">
            <a:extLst>
              <a:ext uri="{FF2B5EF4-FFF2-40B4-BE49-F238E27FC236}">
                <a16:creationId xmlns:a16="http://schemas.microsoft.com/office/drawing/2014/main" id="{5DB4BC01-451D-8066-487E-E76659E47C62}"/>
              </a:ext>
            </a:extLst>
          </p:cNvPr>
          <p:cNvPicPr>
            <a:picLocks noChangeAspect="1"/>
          </p:cNvPicPr>
          <p:nvPr/>
        </p:nvPicPr>
        <p:blipFill>
          <a:blip r:embed="rId3"/>
          <a:srcRect l="8231" t="48731" r="44038" b="16649"/>
          <a:stretch>
            <a:fillRect/>
          </a:stretch>
        </p:blipFill>
        <p:spPr>
          <a:xfrm>
            <a:off x="6118390" y="3759824"/>
            <a:ext cx="5884895" cy="2400933"/>
          </a:xfrm>
          <a:prstGeom prst="rect">
            <a:avLst/>
          </a:prstGeom>
        </p:spPr>
      </p:pic>
      <p:grpSp>
        <p:nvGrpSpPr>
          <p:cNvPr id="3" name="Group 2">
            <a:extLst>
              <a:ext uri="{FF2B5EF4-FFF2-40B4-BE49-F238E27FC236}">
                <a16:creationId xmlns:a16="http://schemas.microsoft.com/office/drawing/2014/main" id="{C7CA2565-CC33-2CE1-C493-92DC69B0EDDC}"/>
              </a:ext>
            </a:extLst>
          </p:cNvPr>
          <p:cNvGrpSpPr/>
          <p:nvPr/>
        </p:nvGrpSpPr>
        <p:grpSpPr>
          <a:xfrm>
            <a:off x="807306" y="3493204"/>
            <a:ext cx="5979174" cy="1624620"/>
            <a:chOff x="358699" y="3612670"/>
            <a:chExt cx="5979174" cy="1624620"/>
          </a:xfrm>
        </p:grpSpPr>
        <p:sp>
          <p:nvSpPr>
            <p:cNvPr id="7" name="5-point Star 6">
              <a:extLst>
                <a:ext uri="{FF2B5EF4-FFF2-40B4-BE49-F238E27FC236}">
                  <a16:creationId xmlns:a16="http://schemas.microsoft.com/office/drawing/2014/main" id="{F1CF9A3E-E350-E9E0-9BD4-5B5EA27AA264}"/>
                </a:ext>
              </a:extLst>
            </p:cNvPr>
            <p:cNvSpPr/>
            <p:nvPr/>
          </p:nvSpPr>
          <p:spPr>
            <a:xfrm>
              <a:off x="358699" y="4087179"/>
              <a:ext cx="362423" cy="334537"/>
            </a:xfrm>
            <a:prstGeom prst="star5">
              <a:avLst/>
            </a:prstGeom>
            <a:solidFill>
              <a:schemeClr val="accent3">
                <a:lumMod val="60000"/>
                <a:lumOff val="40000"/>
              </a:scheme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5">
                    <a:lumMod val="60000"/>
                    <a:lumOff val="40000"/>
                  </a:schemeClr>
                </a:solidFill>
              </a:endParaRPr>
            </a:p>
          </p:txBody>
        </p:sp>
        <p:sp>
          <p:nvSpPr>
            <p:cNvPr id="24" name="TextBox 23">
              <a:extLst>
                <a:ext uri="{FF2B5EF4-FFF2-40B4-BE49-F238E27FC236}">
                  <a16:creationId xmlns:a16="http://schemas.microsoft.com/office/drawing/2014/main" id="{77A22172-E9DE-6A4C-B018-35BF77D6FAB4}"/>
                </a:ext>
              </a:extLst>
            </p:cNvPr>
            <p:cNvSpPr txBox="1"/>
            <p:nvPr/>
          </p:nvSpPr>
          <p:spPr>
            <a:xfrm>
              <a:off x="386023" y="3760919"/>
              <a:ext cx="307777" cy="276999"/>
            </a:xfrm>
            <a:prstGeom prst="rect">
              <a:avLst/>
            </a:prstGeom>
            <a:noFill/>
          </p:spPr>
          <p:txBody>
            <a:bodyPr wrap="none" lIns="0" tIns="0" rIns="0" bIns="0" rtlCol="0">
              <a:spAutoFit/>
            </a:bodyPr>
            <a:lstStyle/>
            <a:p>
              <a:pPr algn="l"/>
              <a:r>
                <a:rPr lang="en-GB" dirty="0">
                  <a:solidFill>
                    <a:schemeClr val="tx2"/>
                  </a:solidFill>
                </a:rPr>
                <a:t>PV</a:t>
              </a:r>
            </a:p>
          </p:txBody>
        </p:sp>
        <p:sp>
          <p:nvSpPr>
            <p:cNvPr id="25" name="Right Arrow 24">
              <a:extLst>
                <a:ext uri="{FF2B5EF4-FFF2-40B4-BE49-F238E27FC236}">
                  <a16:creationId xmlns:a16="http://schemas.microsoft.com/office/drawing/2014/main" id="{63F57319-14A8-F28D-6465-3960976C31AC}"/>
                </a:ext>
              </a:extLst>
            </p:cNvPr>
            <p:cNvSpPr/>
            <p:nvPr/>
          </p:nvSpPr>
          <p:spPr>
            <a:xfrm rot="20097040">
              <a:off x="2057474" y="4210324"/>
              <a:ext cx="627233" cy="103960"/>
            </a:xfrm>
            <a:prstGeom prst="rightArrow">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1FB61D02-AD5D-B557-42DB-AA631DDC275F}"/>
                </a:ext>
              </a:extLst>
            </p:cNvPr>
            <p:cNvSpPr txBox="1"/>
            <p:nvPr/>
          </p:nvSpPr>
          <p:spPr>
            <a:xfrm>
              <a:off x="2173467" y="3760919"/>
              <a:ext cx="568489" cy="276999"/>
            </a:xfrm>
            <a:prstGeom prst="rect">
              <a:avLst/>
            </a:prstGeom>
            <a:noFill/>
          </p:spPr>
          <p:txBody>
            <a:bodyPr wrap="none" lIns="0" tIns="0" rIns="0" bIns="0" rtlCol="0">
              <a:spAutoFit/>
            </a:bodyPr>
            <a:lstStyle/>
            <a:p>
              <a:pPr algn="l"/>
              <a:r>
                <a:rPr lang="en-GB" dirty="0">
                  <a:solidFill>
                    <a:schemeClr val="tx2"/>
                  </a:solidFill>
                </a:rPr>
                <a:t>Track</a:t>
              </a:r>
            </a:p>
          </p:txBody>
        </p:sp>
        <p:sp>
          <p:nvSpPr>
            <p:cNvPr id="27" name="Freeform 26">
              <a:extLst>
                <a:ext uri="{FF2B5EF4-FFF2-40B4-BE49-F238E27FC236}">
                  <a16:creationId xmlns:a16="http://schemas.microsoft.com/office/drawing/2014/main" id="{1D3AC98B-B3D1-B10B-2BEF-E6D8C415CFFD}"/>
                </a:ext>
              </a:extLst>
            </p:cNvPr>
            <p:cNvSpPr/>
            <p:nvPr/>
          </p:nvSpPr>
          <p:spPr>
            <a:xfrm>
              <a:off x="3936642" y="3760919"/>
              <a:ext cx="574334" cy="144736"/>
            </a:xfrm>
            <a:custGeom>
              <a:avLst/>
              <a:gdLst>
                <a:gd name="csX0" fmla="*/ 0 w 574334"/>
                <a:gd name="csY0" fmla="*/ 91836 h 144736"/>
                <a:gd name="csX1" fmla="*/ 30228 w 574334"/>
                <a:gd name="csY1" fmla="*/ 16266 h 144736"/>
                <a:gd name="csX2" fmla="*/ 60456 w 574334"/>
                <a:gd name="csY2" fmla="*/ 1152 h 144736"/>
                <a:gd name="csX3" fmla="*/ 105798 w 574334"/>
                <a:gd name="csY3" fmla="*/ 8709 h 144736"/>
                <a:gd name="csX4" fmla="*/ 105798 w 574334"/>
                <a:gd name="csY4" fmla="*/ 69165 h 144736"/>
                <a:gd name="csX5" fmla="*/ 128469 w 574334"/>
                <a:gd name="csY5" fmla="*/ 114508 h 144736"/>
                <a:gd name="csX6" fmla="*/ 181368 w 574334"/>
                <a:gd name="csY6" fmla="*/ 144736 h 144736"/>
                <a:gd name="csX7" fmla="*/ 211597 w 574334"/>
                <a:gd name="csY7" fmla="*/ 99394 h 144736"/>
                <a:gd name="csX8" fmla="*/ 211597 w 574334"/>
                <a:gd name="csY8" fmla="*/ 76722 h 144736"/>
                <a:gd name="csX9" fmla="*/ 211597 w 574334"/>
                <a:gd name="csY9" fmla="*/ 54051 h 144736"/>
                <a:gd name="csX10" fmla="*/ 219154 w 574334"/>
                <a:gd name="csY10" fmla="*/ 16266 h 144736"/>
                <a:gd name="csX11" fmla="*/ 272053 w 574334"/>
                <a:gd name="csY11" fmla="*/ 23823 h 144736"/>
                <a:gd name="csX12" fmla="*/ 272053 w 574334"/>
                <a:gd name="csY12" fmla="*/ 61608 h 144736"/>
                <a:gd name="csX13" fmla="*/ 279610 w 574334"/>
                <a:gd name="csY13" fmla="*/ 114508 h 144736"/>
                <a:gd name="csX14" fmla="*/ 309838 w 574334"/>
                <a:gd name="csY14" fmla="*/ 122065 h 144736"/>
                <a:gd name="csX15" fmla="*/ 317395 w 574334"/>
                <a:gd name="csY15" fmla="*/ 122065 h 144736"/>
                <a:gd name="csX16" fmla="*/ 347623 w 574334"/>
                <a:gd name="csY16" fmla="*/ 99394 h 144736"/>
                <a:gd name="csX17" fmla="*/ 355180 w 574334"/>
                <a:gd name="csY17" fmla="*/ 46494 h 144736"/>
                <a:gd name="csX18" fmla="*/ 430750 w 574334"/>
                <a:gd name="csY18" fmla="*/ 8709 h 144736"/>
                <a:gd name="csX19" fmla="*/ 430750 w 574334"/>
                <a:gd name="csY19" fmla="*/ 54051 h 144736"/>
                <a:gd name="csX20" fmla="*/ 445864 w 574334"/>
                <a:gd name="csY20" fmla="*/ 91836 h 144736"/>
                <a:gd name="csX21" fmla="*/ 574334 w 574334"/>
                <a:gd name="csY21" fmla="*/ 84279 h 144736"/>
                <a:gd name="csX22" fmla="*/ 574334 w 574334"/>
                <a:gd name="csY22" fmla="*/ 84279 h 144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574334" h="144736">
                  <a:moveTo>
                    <a:pt x="0" y="91836"/>
                  </a:moveTo>
                  <a:lnTo>
                    <a:pt x="30228" y="16266"/>
                  </a:lnTo>
                  <a:cubicBezTo>
                    <a:pt x="40304" y="1152"/>
                    <a:pt x="60456" y="1152"/>
                    <a:pt x="60456" y="1152"/>
                  </a:cubicBezTo>
                  <a:cubicBezTo>
                    <a:pt x="73051" y="-108"/>
                    <a:pt x="98241" y="-2627"/>
                    <a:pt x="105798" y="8709"/>
                  </a:cubicBezTo>
                  <a:cubicBezTo>
                    <a:pt x="113355" y="20044"/>
                    <a:pt x="105798" y="69165"/>
                    <a:pt x="105798" y="69165"/>
                  </a:cubicBezTo>
                  <a:cubicBezTo>
                    <a:pt x="109576" y="86798"/>
                    <a:pt x="115874" y="101913"/>
                    <a:pt x="128469" y="114508"/>
                  </a:cubicBezTo>
                  <a:cubicBezTo>
                    <a:pt x="141064" y="127103"/>
                    <a:pt x="181368" y="144736"/>
                    <a:pt x="181368" y="144736"/>
                  </a:cubicBezTo>
                  <a:cubicBezTo>
                    <a:pt x="195223" y="142217"/>
                    <a:pt x="211597" y="99394"/>
                    <a:pt x="211597" y="99394"/>
                  </a:cubicBezTo>
                  <a:cubicBezTo>
                    <a:pt x="216635" y="88058"/>
                    <a:pt x="211597" y="76722"/>
                    <a:pt x="211597" y="76722"/>
                  </a:cubicBezTo>
                  <a:lnTo>
                    <a:pt x="211597" y="54051"/>
                  </a:lnTo>
                  <a:cubicBezTo>
                    <a:pt x="212857" y="43975"/>
                    <a:pt x="209078" y="21304"/>
                    <a:pt x="219154" y="16266"/>
                  </a:cubicBezTo>
                  <a:cubicBezTo>
                    <a:pt x="229230" y="11228"/>
                    <a:pt x="272053" y="23823"/>
                    <a:pt x="272053" y="23823"/>
                  </a:cubicBezTo>
                  <a:cubicBezTo>
                    <a:pt x="280870" y="31380"/>
                    <a:pt x="270793" y="46494"/>
                    <a:pt x="272053" y="61608"/>
                  </a:cubicBezTo>
                  <a:cubicBezTo>
                    <a:pt x="273313" y="76722"/>
                    <a:pt x="279610" y="114508"/>
                    <a:pt x="279610" y="114508"/>
                  </a:cubicBezTo>
                  <a:cubicBezTo>
                    <a:pt x="285907" y="124584"/>
                    <a:pt x="303541" y="120806"/>
                    <a:pt x="309838" y="122065"/>
                  </a:cubicBezTo>
                  <a:cubicBezTo>
                    <a:pt x="316136" y="123325"/>
                    <a:pt x="317395" y="122065"/>
                    <a:pt x="317395" y="122065"/>
                  </a:cubicBezTo>
                  <a:cubicBezTo>
                    <a:pt x="323693" y="118287"/>
                    <a:pt x="341326" y="111989"/>
                    <a:pt x="347623" y="99394"/>
                  </a:cubicBezTo>
                  <a:cubicBezTo>
                    <a:pt x="353920" y="86799"/>
                    <a:pt x="341326" y="61608"/>
                    <a:pt x="355180" y="46494"/>
                  </a:cubicBezTo>
                  <a:cubicBezTo>
                    <a:pt x="369034" y="31380"/>
                    <a:pt x="418155" y="7449"/>
                    <a:pt x="430750" y="8709"/>
                  </a:cubicBezTo>
                  <a:cubicBezTo>
                    <a:pt x="443345" y="9969"/>
                    <a:pt x="430750" y="54051"/>
                    <a:pt x="430750" y="54051"/>
                  </a:cubicBezTo>
                  <a:cubicBezTo>
                    <a:pt x="433269" y="67905"/>
                    <a:pt x="421933" y="86798"/>
                    <a:pt x="445864" y="91836"/>
                  </a:cubicBezTo>
                  <a:cubicBezTo>
                    <a:pt x="469795" y="96874"/>
                    <a:pt x="574334" y="84279"/>
                    <a:pt x="574334" y="84279"/>
                  </a:cubicBezTo>
                  <a:lnTo>
                    <a:pt x="574334" y="84279"/>
                  </a:lnTo>
                </a:path>
              </a:pathLst>
            </a:custGeom>
            <a:noFill/>
            <a:ln>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Bent Arrow 27">
              <a:extLst>
                <a:ext uri="{FF2B5EF4-FFF2-40B4-BE49-F238E27FC236}">
                  <a16:creationId xmlns:a16="http://schemas.microsoft.com/office/drawing/2014/main" id="{54B9D279-D70B-6675-2C0E-E44BE84BE440}"/>
                </a:ext>
              </a:extLst>
            </p:cNvPr>
            <p:cNvSpPr/>
            <p:nvPr/>
          </p:nvSpPr>
          <p:spPr>
            <a:xfrm rot="18644110" flipV="1">
              <a:off x="1088847" y="4300856"/>
              <a:ext cx="655870" cy="651142"/>
            </a:xfrm>
            <a:prstGeom prst="bentArrow">
              <a:avLst>
                <a:gd name="adj1" fmla="val 0"/>
                <a:gd name="adj2" fmla="val 11811"/>
                <a:gd name="adj3" fmla="val 25091"/>
                <a:gd name="adj4" fmla="val 75635"/>
              </a:avLst>
            </a:prstGeom>
            <a:solidFill>
              <a:schemeClr val="bg2">
                <a:lumMod val="75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9" name="Bent Arrow 28">
              <a:extLst>
                <a:ext uri="{FF2B5EF4-FFF2-40B4-BE49-F238E27FC236}">
                  <a16:creationId xmlns:a16="http://schemas.microsoft.com/office/drawing/2014/main" id="{9330A662-FF53-DA37-B452-153055333C3F}"/>
                </a:ext>
              </a:extLst>
            </p:cNvPr>
            <p:cNvSpPr/>
            <p:nvPr/>
          </p:nvSpPr>
          <p:spPr>
            <a:xfrm rot="18644110" flipV="1">
              <a:off x="3148012" y="3615034"/>
              <a:ext cx="655870" cy="651142"/>
            </a:xfrm>
            <a:prstGeom prst="bentArrow">
              <a:avLst>
                <a:gd name="adj1" fmla="val 0"/>
                <a:gd name="adj2" fmla="val 11811"/>
                <a:gd name="adj3" fmla="val 25091"/>
                <a:gd name="adj4" fmla="val 75635"/>
              </a:avLst>
            </a:prstGeom>
            <a:solidFill>
              <a:schemeClr val="tx1">
                <a:lumMod val="40000"/>
                <a:lumOff val="60000"/>
              </a:schemeClr>
            </a:solidFill>
            <a:ln>
              <a:solidFill>
                <a:schemeClr val="tx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0" name="Freeform 29">
              <a:extLst>
                <a:ext uri="{FF2B5EF4-FFF2-40B4-BE49-F238E27FC236}">
                  <a16:creationId xmlns:a16="http://schemas.microsoft.com/office/drawing/2014/main" id="{A874CE76-D879-A22B-61B7-2665E77A9301}"/>
                </a:ext>
              </a:extLst>
            </p:cNvPr>
            <p:cNvSpPr/>
            <p:nvPr/>
          </p:nvSpPr>
          <p:spPr>
            <a:xfrm>
              <a:off x="3946821" y="4165482"/>
              <a:ext cx="574334" cy="144736"/>
            </a:xfrm>
            <a:custGeom>
              <a:avLst/>
              <a:gdLst>
                <a:gd name="csX0" fmla="*/ 0 w 574334"/>
                <a:gd name="csY0" fmla="*/ 91836 h 144736"/>
                <a:gd name="csX1" fmla="*/ 30228 w 574334"/>
                <a:gd name="csY1" fmla="*/ 16266 h 144736"/>
                <a:gd name="csX2" fmla="*/ 60456 w 574334"/>
                <a:gd name="csY2" fmla="*/ 1152 h 144736"/>
                <a:gd name="csX3" fmla="*/ 105798 w 574334"/>
                <a:gd name="csY3" fmla="*/ 8709 h 144736"/>
                <a:gd name="csX4" fmla="*/ 105798 w 574334"/>
                <a:gd name="csY4" fmla="*/ 69165 h 144736"/>
                <a:gd name="csX5" fmla="*/ 128469 w 574334"/>
                <a:gd name="csY5" fmla="*/ 114508 h 144736"/>
                <a:gd name="csX6" fmla="*/ 181368 w 574334"/>
                <a:gd name="csY6" fmla="*/ 144736 h 144736"/>
                <a:gd name="csX7" fmla="*/ 211597 w 574334"/>
                <a:gd name="csY7" fmla="*/ 99394 h 144736"/>
                <a:gd name="csX8" fmla="*/ 211597 w 574334"/>
                <a:gd name="csY8" fmla="*/ 76722 h 144736"/>
                <a:gd name="csX9" fmla="*/ 211597 w 574334"/>
                <a:gd name="csY9" fmla="*/ 54051 h 144736"/>
                <a:gd name="csX10" fmla="*/ 219154 w 574334"/>
                <a:gd name="csY10" fmla="*/ 16266 h 144736"/>
                <a:gd name="csX11" fmla="*/ 272053 w 574334"/>
                <a:gd name="csY11" fmla="*/ 23823 h 144736"/>
                <a:gd name="csX12" fmla="*/ 272053 w 574334"/>
                <a:gd name="csY12" fmla="*/ 61608 h 144736"/>
                <a:gd name="csX13" fmla="*/ 279610 w 574334"/>
                <a:gd name="csY13" fmla="*/ 114508 h 144736"/>
                <a:gd name="csX14" fmla="*/ 309838 w 574334"/>
                <a:gd name="csY14" fmla="*/ 122065 h 144736"/>
                <a:gd name="csX15" fmla="*/ 317395 w 574334"/>
                <a:gd name="csY15" fmla="*/ 122065 h 144736"/>
                <a:gd name="csX16" fmla="*/ 347623 w 574334"/>
                <a:gd name="csY16" fmla="*/ 99394 h 144736"/>
                <a:gd name="csX17" fmla="*/ 355180 w 574334"/>
                <a:gd name="csY17" fmla="*/ 46494 h 144736"/>
                <a:gd name="csX18" fmla="*/ 430750 w 574334"/>
                <a:gd name="csY18" fmla="*/ 8709 h 144736"/>
                <a:gd name="csX19" fmla="*/ 430750 w 574334"/>
                <a:gd name="csY19" fmla="*/ 54051 h 144736"/>
                <a:gd name="csX20" fmla="*/ 445864 w 574334"/>
                <a:gd name="csY20" fmla="*/ 91836 h 144736"/>
                <a:gd name="csX21" fmla="*/ 574334 w 574334"/>
                <a:gd name="csY21" fmla="*/ 84279 h 144736"/>
                <a:gd name="csX22" fmla="*/ 574334 w 574334"/>
                <a:gd name="csY22" fmla="*/ 84279 h 144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574334" h="144736">
                  <a:moveTo>
                    <a:pt x="0" y="91836"/>
                  </a:moveTo>
                  <a:lnTo>
                    <a:pt x="30228" y="16266"/>
                  </a:lnTo>
                  <a:cubicBezTo>
                    <a:pt x="40304" y="1152"/>
                    <a:pt x="60456" y="1152"/>
                    <a:pt x="60456" y="1152"/>
                  </a:cubicBezTo>
                  <a:cubicBezTo>
                    <a:pt x="73051" y="-108"/>
                    <a:pt x="98241" y="-2627"/>
                    <a:pt x="105798" y="8709"/>
                  </a:cubicBezTo>
                  <a:cubicBezTo>
                    <a:pt x="113355" y="20044"/>
                    <a:pt x="105798" y="69165"/>
                    <a:pt x="105798" y="69165"/>
                  </a:cubicBezTo>
                  <a:cubicBezTo>
                    <a:pt x="109576" y="86798"/>
                    <a:pt x="115874" y="101913"/>
                    <a:pt x="128469" y="114508"/>
                  </a:cubicBezTo>
                  <a:cubicBezTo>
                    <a:pt x="141064" y="127103"/>
                    <a:pt x="181368" y="144736"/>
                    <a:pt x="181368" y="144736"/>
                  </a:cubicBezTo>
                  <a:cubicBezTo>
                    <a:pt x="195223" y="142217"/>
                    <a:pt x="211597" y="99394"/>
                    <a:pt x="211597" y="99394"/>
                  </a:cubicBezTo>
                  <a:cubicBezTo>
                    <a:pt x="216635" y="88058"/>
                    <a:pt x="211597" y="76722"/>
                    <a:pt x="211597" y="76722"/>
                  </a:cubicBezTo>
                  <a:lnTo>
                    <a:pt x="211597" y="54051"/>
                  </a:lnTo>
                  <a:cubicBezTo>
                    <a:pt x="212857" y="43975"/>
                    <a:pt x="209078" y="21304"/>
                    <a:pt x="219154" y="16266"/>
                  </a:cubicBezTo>
                  <a:cubicBezTo>
                    <a:pt x="229230" y="11228"/>
                    <a:pt x="272053" y="23823"/>
                    <a:pt x="272053" y="23823"/>
                  </a:cubicBezTo>
                  <a:cubicBezTo>
                    <a:pt x="280870" y="31380"/>
                    <a:pt x="270793" y="46494"/>
                    <a:pt x="272053" y="61608"/>
                  </a:cubicBezTo>
                  <a:cubicBezTo>
                    <a:pt x="273313" y="76722"/>
                    <a:pt x="279610" y="114508"/>
                    <a:pt x="279610" y="114508"/>
                  </a:cubicBezTo>
                  <a:cubicBezTo>
                    <a:pt x="285907" y="124584"/>
                    <a:pt x="303541" y="120806"/>
                    <a:pt x="309838" y="122065"/>
                  </a:cubicBezTo>
                  <a:cubicBezTo>
                    <a:pt x="316136" y="123325"/>
                    <a:pt x="317395" y="122065"/>
                    <a:pt x="317395" y="122065"/>
                  </a:cubicBezTo>
                  <a:cubicBezTo>
                    <a:pt x="323693" y="118287"/>
                    <a:pt x="341326" y="111989"/>
                    <a:pt x="347623" y="99394"/>
                  </a:cubicBezTo>
                  <a:cubicBezTo>
                    <a:pt x="353920" y="86799"/>
                    <a:pt x="341326" y="61608"/>
                    <a:pt x="355180" y="46494"/>
                  </a:cubicBezTo>
                  <a:cubicBezTo>
                    <a:pt x="369034" y="31380"/>
                    <a:pt x="418155" y="7449"/>
                    <a:pt x="430750" y="8709"/>
                  </a:cubicBezTo>
                  <a:cubicBezTo>
                    <a:pt x="443345" y="9969"/>
                    <a:pt x="430750" y="54051"/>
                    <a:pt x="430750" y="54051"/>
                  </a:cubicBezTo>
                  <a:cubicBezTo>
                    <a:pt x="433269" y="67905"/>
                    <a:pt x="421933" y="86798"/>
                    <a:pt x="445864" y="91836"/>
                  </a:cubicBezTo>
                  <a:cubicBezTo>
                    <a:pt x="469795" y="96874"/>
                    <a:pt x="574334" y="84279"/>
                    <a:pt x="574334" y="84279"/>
                  </a:cubicBezTo>
                  <a:lnTo>
                    <a:pt x="574334" y="84279"/>
                  </a:lnTo>
                </a:path>
              </a:pathLst>
            </a:custGeom>
            <a:noFill/>
            <a:ln>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Bent Arrow 30">
              <a:extLst>
                <a:ext uri="{FF2B5EF4-FFF2-40B4-BE49-F238E27FC236}">
                  <a16:creationId xmlns:a16="http://schemas.microsoft.com/office/drawing/2014/main" id="{660B1109-6B59-A98E-89D1-F0A5593A49FC}"/>
                </a:ext>
              </a:extLst>
            </p:cNvPr>
            <p:cNvSpPr/>
            <p:nvPr/>
          </p:nvSpPr>
          <p:spPr>
            <a:xfrm rot="18644110" flipV="1">
              <a:off x="3137833" y="3950584"/>
              <a:ext cx="655870" cy="651142"/>
            </a:xfrm>
            <a:prstGeom prst="bentArrow">
              <a:avLst>
                <a:gd name="adj1" fmla="val 0"/>
                <a:gd name="adj2" fmla="val 11811"/>
                <a:gd name="adj3" fmla="val 25091"/>
                <a:gd name="adj4" fmla="val 75635"/>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Freeform 31">
              <a:extLst>
                <a:ext uri="{FF2B5EF4-FFF2-40B4-BE49-F238E27FC236}">
                  <a16:creationId xmlns:a16="http://schemas.microsoft.com/office/drawing/2014/main" id="{63DF6130-FAD6-98FB-EEE2-B909E3487928}"/>
                </a:ext>
              </a:extLst>
            </p:cNvPr>
            <p:cNvSpPr/>
            <p:nvPr/>
          </p:nvSpPr>
          <p:spPr>
            <a:xfrm>
              <a:off x="3946821" y="4482631"/>
              <a:ext cx="574334" cy="144736"/>
            </a:xfrm>
            <a:custGeom>
              <a:avLst/>
              <a:gdLst>
                <a:gd name="csX0" fmla="*/ 0 w 574334"/>
                <a:gd name="csY0" fmla="*/ 91836 h 144736"/>
                <a:gd name="csX1" fmla="*/ 30228 w 574334"/>
                <a:gd name="csY1" fmla="*/ 16266 h 144736"/>
                <a:gd name="csX2" fmla="*/ 60456 w 574334"/>
                <a:gd name="csY2" fmla="*/ 1152 h 144736"/>
                <a:gd name="csX3" fmla="*/ 105798 w 574334"/>
                <a:gd name="csY3" fmla="*/ 8709 h 144736"/>
                <a:gd name="csX4" fmla="*/ 105798 w 574334"/>
                <a:gd name="csY4" fmla="*/ 69165 h 144736"/>
                <a:gd name="csX5" fmla="*/ 128469 w 574334"/>
                <a:gd name="csY5" fmla="*/ 114508 h 144736"/>
                <a:gd name="csX6" fmla="*/ 181368 w 574334"/>
                <a:gd name="csY6" fmla="*/ 144736 h 144736"/>
                <a:gd name="csX7" fmla="*/ 211597 w 574334"/>
                <a:gd name="csY7" fmla="*/ 99394 h 144736"/>
                <a:gd name="csX8" fmla="*/ 211597 w 574334"/>
                <a:gd name="csY8" fmla="*/ 76722 h 144736"/>
                <a:gd name="csX9" fmla="*/ 211597 w 574334"/>
                <a:gd name="csY9" fmla="*/ 54051 h 144736"/>
                <a:gd name="csX10" fmla="*/ 219154 w 574334"/>
                <a:gd name="csY10" fmla="*/ 16266 h 144736"/>
                <a:gd name="csX11" fmla="*/ 272053 w 574334"/>
                <a:gd name="csY11" fmla="*/ 23823 h 144736"/>
                <a:gd name="csX12" fmla="*/ 272053 w 574334"/>
                <a:gd name="csY12" fmla="*/ 61608 h 144736"/>
                <a:gd name="csX13" fmla="*/ 279610 w 574334"/>
                <a:gd name="csY13" fmla="*/ 114508 h 144736"/>
                <a:gd name="csX14" fmla="*/ 309838 w 574334"/>
                <a:gd name="csY14" fmla="*/ 122065 h 144736"/>
                <a:gd name="csX15" fmla="*/ 317395 w 574334"/>
                <a:gd name="csY15" fmla="*/ 122065 h 144736"/>
                <a:gd name="csX16" fmla="*/ 347623 w 574334"/>
                <a:gd name="csY16" fmla="*/ 99394 h 144736"/>
                <a:gd name="csX17" fmla="*/ 355180 w 574334"/>
                <a:gd name="csY17" fmla="*/ 46494 h 144736"/>
                <a:gd name="csX18" fmla="*/ 430750 w 574334"/>
                <a:gd name="csY18" fmla="*/ 8709 h 144736"/>
                <a:gd name="csX19" fmla="*/ 430750 w 574334"/>
                <a:gd name="csY19" fmla="*/ 54051 h 144736"/>
                <a:gd name="csX20" fmla="*/ 445864 w 574334"/>
                <a:gd name="csY20" fmla="*/ 91836 h 144736"/>
                <a:gd name="csX21" fmla="*/ 574334 w 574334"/>
                <a:gd name="csY21" fmla="*/ 84279 h 144736"/>
                <a:gd name="csX22" fmla="*/ 574334 w 574334"/>
                <a:gd name="csY22" fmla="*/ 84279 h 144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574334" h="144736">
                  <a:moveTo>
                    <a:pt x="0" y="91836"/>
                  </a:moveTo>
                  <a:lnTo>
                    <a:pt x="30228" y="16266"/>
                  </a:lnTo>
                  <a:cubicBezTo>
                    <a:pt x="40304" y="1152"/>
                    <a:pt x="60456" y="1152"/>
                    <a:pt x="60456" y="1152"/>
                  </a:cubicBezTo>
                  <a:cubicBezTo>
                    <a:pt x="73051" y="-108"/>
                    <a:pt x="98241" y="-2627"/>
                    <a:pt x="105798" y="8709"/>
                  </a:cubicBezTo>
                  <a:cubicBezTo>
                    <a:pt x="113355" y="20044"/>
                    <a:pt x="105798" y="69165"/>
                    <a:pt x="105798" y="69165"/>
                  </a:cubicBezTo>
                  <a:cubicBezTo>
                    <a:pt x="109576" y="86798"/>
                    <a:pt x="115874" y="101913"/>
                    <a:pt x="128469" y="114508"/>
                  </a:cubicBezTo>
                  <a:cubicBezTo>
                    <a:pt x="141064" y="127103"/>
                    <a:pt x="181368" y="144736"/>
                    <a:pt x="181368" y="144736"/>
                  </a:cubicBezTo>
                  <a:cubicBezTo>
                    <a:pt x="195223" y="142217"/>
                    <a:pt x="211597" y="99394"/>
                    <a:pt x="211597" y="99394"/>
                  </a:cubicBezTo>
                  <a:cubicBezTo>
                    <a:pt x="216635" y="88058"/>
                    <a:pt x="211597" y="76722"/>
                    <a:pt x="211597" y="76722"/>
                  </a:cubicBezTo>
                  <a:lnTo>
                    <a:pt x="211597" y="54051"/>
                  </a:lnTo>
                  <a:cubicBezTo>
                    <a:pt x="212857" y="43975"/>
                    <a:pt x="209078" y="21304"/>
                    <a:pt x="219154" y="16266"/>
                  </a:cubicBezTo>
                  <a:cubicBezTo>
                    <a:pt x="229230" y="11228"/>
                    <a:pt x="272053" y="23823"/>
                    <a:pt x="272053" y="23823"/>
                  </a:cubicBezTo>
                  <a:cubicBezTo>
                    <a:pt x="280870" y="31380"/>
                    <a:pt x="270793" y="46494"/>
                    <a:pt x="272053" y="61608"/>
                  </a:cubicBezTo>
                  <a:cubicBezTo>
                    <a:pt x="273313" y="76722"/>
                    <a:pt x="279610" y="114508"/>
                    <a:pt x="279610" y="114508"/>
                  </a:cubicBezTo>
                  <a:cubicBezTo>
                    <a:pt x="285907" y="124584"/>
                    <a:pt x="303541" y="120806"/>
                    <a:pt x="309838" y="122065"/>
                  </a:cubicBezTo>
                  <a:cubicBezTo>
                    <a:pt x="316136" y="123325"/>
                    <a:pt x="317395" y="122065"/>
                    <a:pt x="317395" y="122065"/>
                  </a:cubicBezTo>
                  <a:cubicBezTo>
                    <a:pt x="323693" y="118287"/>
                    <a:pt x="341326" y="111989"/>
                    <a:pt x="347623" y="99394"/>
                  </a:cubicBezTo>
                  <a:cubicBezTo>
                    <a:pt x="353920" y="86799"/>
                    <a:pt x="341326" y="61608"/>
                    <a:pt x="355180" y="46494"/>
                  </a:cubicBezTo>
                  <a:cubicBezTo>
                    <a:pt x="369034" y="31380"/>
                    <a:pt x="418155" y="7449"/>
                    <a:pt x="430750" y="8709"/>
                  </a:cubicBezTo>
                  <a:cubicBezTo>
                    <a:pt x="443345" y="9969"/>
                    <a:pt x="430750" y="54051"/>
                    <a:pt x="430750" y="54051"/>
                  </a:cubicBezTo>
                  <a:cubicBezTo>
                    <a:pt x="433269" y="67905"/>
                    <a:pt x="421933" y="86798"/>
                    <a:pt x="445864" y="91836"/>
                  </a:cubicBezTo>
                  <a:cubicBezTo>
                    <a:pt x="469795" y="96874"/>
                    <a:pt x="574334" y="84279"/>
                    <a:pt x="574334" y="84279"/>
                  </a:cubicBezTo>
                  <a:lnTo>
                    <a:pt x="574334" y="84279"/>
                  </a:lnTo>
                </a:path>
              </a:pathLst>
            </a:custGeom>
            <a:noFill/>
            <a:ln>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Bent Arrow 32">
              <a:extLst>
                <a:ext uri="{FF2B5EF4-FFF2-40B4-BE49-F238E27FC236}">
                  <a16:creationId xmlns:a16="http://schemas.microsoft.com/office/drawing/2014/main" id="{1ABF5D3A-1B56-0159-BD21-7AB1CC0CFB4A}"/>
                </a:ext>
              </a:extLst>
            </p:cNvPr>
            <p:cNvSpPr/>
            <p:nvPr/>
          </p:nvSpPr>
          <p:spPr>
            <a:xfrm rot="18644110" flipV="1">
              <a:off x="3148012" y="4300855"/>
              <a:ext cx="655870" cy="651142"/>
            </a:xfrm>
            <a:prstGeom prst="bentArrow">
              <a:avLst>
                <a:gd name="adj1" fmla="val 0"/>
                <a:gd name="adj2" fmla="val 11811"/>
                <a:gd name="adj3" fmla="val 25091"/>
                <a:gd name="adj4" fmla="val 75635"/>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TextBox 33">
              <a:extLst>
                <a:ext uri="{FF2B5EF4-FFF2-40B4-BE49-F238E27FC236}">
                  <a16:creationId xmlns:a16="http://schemas.microsoft.com/office/drawing/2014/main" id="{610DCF68-242A-BBDE-1CE9-733FD311812C}"/>
                </a:ext>
              </a:extLst>
            </p:cNvPr>
            <p:cNvSpPr txBox="1"/>
            <p:nvPr/>
          </p:nvSpPr>
          <p:spPr>
            <a:xfrm>
              <a:off x="1185950" y="4960291"/>
              <a:ext cx="230832" cy="276999"/>
            </a:xfrm>
            <a:prstGeom prst="rect">
              <a:avLst/>
            </a:prstGeom>
            <a:noFill/>
          </p:spPr>
          <p:txBody>
            <a:bodyPr wrap="none" lIns="0" tIns="0" rIns="0" bIns="0" rtlCol="0">
              <a:spAutoFit/>
            </a:bodyPr>
            <a:lstStyle/>
            <a:p>
              <a:pPr algn="l"/>
              <a:r>
                <a:rPr lang="en-GB" dirty="0"/>
                <a:t>…</a:t>
              </a:r>
            </a:p>
          </p:txBody>
        </p:sp>
        <p:sp>
          <p:nvSpPr>
            <p:cNvPr id="35" name="TextBox 34">
              <a:extLst>
                <a:ext uri="{FF2B5EF4-FFF2-40B4-BE49-F238E27FC236}">
                  <a16:creationId xmlns:a16="http://schemas.microsoft.com/office/drawing/2014/main" id="{5462C27A-F8E4-BC17-A70C-D0182F05F473}"/>
                </a:ext>
              </a:extLst>
            </p:cNvPr>
            <p:cNvSpPr txBox="1"/>
            <p:nvPr/>
          </p:nvSpPr>
          <p:spPr>
            <a:xfrm>
              <a:off x="3284672" y="4954237"/>
              <a:ext cx="230832" cy="276999"/>
            </a:xfrm>
            <a:prstGeom prst="rect">
              <a:avLst/>
            </a:prstGeom>
            <a:noFill/>
          </p:spPr>
          <p:txBody>
            <a:bodyPr wrap="none" lIns="0" tIns="0" rIns="0" bIns="0" rtlCol="0">
              <a:spAutoFit/>
            </a:bodyPr>
            <a:lstStyle/>
            <a:p>
              <a:pPr algn="l"/>
              <a:r>
                <a:rPr lang="en-GB" dirty="0"/>
                <a:t>…</a:t>
              </a:r>
            </a:p>
          </p:txBody>
        </p:sp>
        <p:sp>
          <p:nvSpPr>
            <p:cNvPr id="36" name="TextBox 35">
              <a:extLst>
                <a:ext uri="{FF2B5EF4-FFF2-40B4-BE49-F238E27FC236}">
                  <a16:creationId xmlns:a16="http://schemas.microsoft.com/office/drawing/2014/main" id="{2FA5FF32-0467-418F-A6CF-538BB33652E9}"/>
                </a:ext>
              </a:extLst>
            </p:cNvPr>
            <p:cNvSpPr txBox="1"/>
            <p:nvPr/>
          </p:nvSpPr>
          <p:spPr>
            <a:xfrm>
              <a:off x="4617851" y="3684066"/>
              <a:ext cx="1064394" cy="215444"/>
            </a:xfrm>
            <a:prstGeom prst="rect">
              <a:avLst/>
            </a:prstGeom>
            <a:noFill/>
          </p:spPr>
          <p:txBody>
            <a:bodyPr wrap="none" lIns="0" tIns="0" rIns="0" bIns="0" rtlCol="0">
              <a:spAutoFit/>
            </a:bodyPr>
            <a:lstStyle/>
            <a:p>
              <a:pPr algn="l"/>
              <a:r>
                <a:rPr lang="en-GB" sz="1400" dirty="0">
                  <a:solidFill>
                    <a:schemeClr val="tx2"/>
                  </a:solidFill>
                </a:rPr>
                <a:t>Hit form track</a:t>
              </a:r>
            </a:p>
          </p:txBody>
        </p:sp>
        <p:sp>
          <p:nvSpPr>
            <p:cNvPr id="37" name="TextBox 36">
              <a:extLst>
                <a:ext uri="{FF2B5EF4-FFF2-40B4-BE49-F238E27FC236}">
                  <a16:creationId xmlns:a16="http://schemas.microsoft.com/office/drawing/2014/main" id="{61CA6DED-7FC1-3AAB-4AAD-B4F0BD542EA0}"/>
                </a:ext>
              </a:extLst>
            </p:cNvPr>
            <p:cNvSpPr txBox="1"/>
            <p:nvPr/>
          </p:nvSpPr>
          <p:spPr>
            <a:xfrm>
              <a:off x="4617850" y="4067204"/>
              <a:ext cx="1720023" cy="215444"/>
            </a:xfrm>
            <a:prstGeom prst="rect">
              <a:avLst/>
            </a:prstGeom>
            <a:noFill/>
          </p:spPr>
          <p:txBody>
            <a:bodyPr wrap="none" lIns="0" tIns="0" rIns="0" bIns="0" rtlCol="0">
              <a:spAutoFit/>
            </a:bodyPr>
            <a:lstStyle/>
            <a:p>
              <a:pPr algn="l"/>
              <a:r>
                <a:rPr lang="en-GB" sz="1400" dirty="0">
                  <a:solidFill>
                    <a:schemeClr val="tx2"/>
                  </a:solidFill>
                </a:rPr>
                <a:t>Hit from another track</a:t>
              </a:r>
            </a:p>
          </p:txBody>
        </p:sp>
        <p:sp>
          <p:nvSpPr>
            <p:cNvPr id="38" name="TextBox 37">
              <a:extLst>
                <a:ext uri="{FF2B5EF4-FFF2-40B4-BE49-F238E27FC236}">
                  <a16:creationId xmlns:a16="http://schemas.microsoft.com/office/drawing/2014/main" id="{F3055728-D346-5358-BA38-99EC243068B0}"/>
                </a:ext>
              </a:extLst>
            </p:cNvPr>
            <p:cNvSpPr txBox="1"/>
            <p:nvPr/>
          </p:nvSpPr>
          <p:spPr>
            <a:xfrm>
              <a:off x="4609906" y="4444014"/>
              <a:ext cx="1720023" cy="215444"/>
            </a:xfrm>
            <a:prstGeom prst="rect">
              <a:avLst/>
            </a:prstGeom>
            <a:noFill/>
          </p:spPr>
          <p:txBody>
            <a:bodyPr wrap="none" lIns="0" tIns="0" rIns="0" bIns="0" rtlCol="0">
              <a:spAutoFit/>
            </a:bodyPr>
            <a:lstStyle/>
            <a:p>
              <a:r>
                <a:rPr lang="en-GB" sz="1400" dirty="0">
                  <a:solidFill>
                    <a:schemeClr val="tx2"/>
                  </a:solidFill>
                </a:rPr>
                <a:t>Hit from another track</a:t>
              </a:r>
            </a:p>
          </p:txBody>
        </p:sp>
        <p:sp>
          <p:nvSpPr>
            <p:cNvPr id="39" name="TextBox 38">
              <a:extLst>
                <a:ext uri="{FF2B5EF4-FFF2-40B4-BE49-F238E27FC236}">
                  <a16:creationId xmlns:a16="http://schemas.microsoft.com/office/drawing/2014/main" id="{E9865854-5674-B960-7568-05DC549C0BE1}"/>
                </a:ext>
              </a:extLst>
            </p:cNvPr>
            <p:cNvSpPr txBox="1"/>
            <p:nvPr/>
          </p:nvSpPr>
          <p:spPr>
            <a:xfrm>
              <a:off x="3303499" y="3910952"/>
              <a:ext cx="222818" cy="184666"/>
            </a:xfrm>
            <a:prstGeom prst="rect">
              <a:avLst/>
            </a:prstGeom>
            <a:noFill/>
          </p:spPr>
          <p:txBody>
            <a:bodyPr wrap="none" lIns="0" tIns="0" rIns="0" bIns="0" rtlCol="0">
              <a:spAutoFit/>
            </a:bodyPr>
            <a:lstStyle/>
            <a:p>
              <a:pPr algn="l"/>
              <a:r>
                <a:rPr lang="en-GB" sz="1200" dirty="0">
                  <a:solidFill>
                    <a:schemeClr val="tx1">
                      <a:lumMod val="40000"/>
                      <a:lumOff val="60000"/>
                    </a:schemeClr>
                  </a:solidFill>
                </a:rPr>
                <a:t>PO</a:t>
              </a:r>
            </a:p>
          </p:txBody>
        </p:sp>
        <p:sp>
          <p:nvSpPr>
            <p:cNvPr id="41" name="TextBox 40">
              <a:extLst>
                <a:ext uri="{FF2B5EF4-FFF2-40B4-BE49-F238E27FC236}">
                  <a16:creationId xmlns:a16="http://schemas.microsoft.com/office/drawing/2014/main" id="{9ADD851E-EE24-10E2-E563-758ADD936926}"/>
                </a:ext>
              </a:extLst>
            </p:cNvPr>
            <p:cNvSpPr txBox="1"/>
            <p:nvPr/>
          </p:nvSpPr>
          <p:spPr>
            <a:xfrm>
              <a:off x="3303499" y="4254079"/>
              <a:ext cx="222818" cy="184666"/>
            </a:xfrm>
            <a:prstGeom prst="rect">
              <a:avLst/>
            </a:prstGeom>
            <a:noFill/>
          </p:spPr>
          <p:txBody>
            <a:bodyPr wrap="none" lIns="0" tIns="0" rIns="0" bIns="0" rtlCol="0">
              <a:spAutoFit/>
            </a:bodyPr>
            <a:lstStyle/>
            <a:p>
              <a:pPr algn="l"/>
              <a:r>
                <a:rPr lang="en-GB" sz="1200" dirty="0">
                  <a:solidFill>
                    <a:srgbClr val="FF0000"/>
                  </a:solidFill>
                </a:rPr>
                <a:t>PO</a:t>
              </a:r>
            </a:p>
          </p:txBody>
        </p:sp>
        <p:sp>
          <p:nvSpPr>
            <p:cNvPr id="42" name="TextBox 41">
              <a:extLst>
                <a:ext uri="{FF2B5EF4-FFF2-40B4-BE49-F238E27FC236}">
                  <a16:creationId xmlns:a16="http://schemas.microsoft.com/office/drawing/2014/main" id="{083CDC09-A39E-10C8-0F28-C194506E66A1}"/>
                </a:ext>
              </a:extLst>
            </p:cNvPr>
            <p:cNvSpPr txBox="1"/>
            <p:nvPr/>
          </p:nvSpPr>
          <p:spPr>
            <a:xfrm>
              <a:off x="3303499" y="4627089"/>
              <a:ext cx="222818" cy="184666"/>
            </a:xfrm>
            <a:prstGeom prst="rect">
              <a:avLst/>
            </a:prstGeom>
            <a:noFill/>
          </p:spPr>
          <p:txBody>
            <a:bodyPr wrap="none" lIns="0" tIns="0" rIns="0" bIns="0" rtlCol="0">
              <a:spAutoFit/>
            </a:bodyPr>
            <a:lstStyle/>
            <a:p>
              <a:pPr algn="l"/>
              <a:r>
                <a:rPr lang="en-GB" sz="1200" dirty="0">
                  <a:solidFill>
                    <a:srgbClr val="FF0000"/>
                  </a:solidFill>
                </a:rPr>
                <a:t>PO</a:t>
              </a:r>
            </a:p>
          </p:txBody>
        </p:sp>
      </p:grpSp>
    </p:spTree>
    <p:extLst>
      <p:ext uri="{BB962C8B-B14F-4D97-AF65-F5344CB8AC3E}">
        <p14:creationId xmlns:p14="http://schemas.microsoft.com/office/powerpoint/2010/main" val="16320597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33F69-5DC0-1C8B-51A1-F0261CAD92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D9FFFF-95EE-BB87-C3BE-FD86AE7B8075}"/>
              </a:ext>
            </a:extLst>
          </p:cNvPr>
          <p:cNvSpPr>
            <a:spLocks noGrp="1"/>
          </p:cNvSpPr>
          <p:nvPr>
            <p:ph type="title"/>
          </p:nvPr>
        </p:nvSpPr>
        <p:spPr>
          <a:xfrm>
            <a:off x="407988" y="373593"/>
            <a:ext cx="11376025" cy="368420"/>
          </a:xfrm>
        </p:spPr>
        <p:txBody>
          <a:bodyPr/>
          <a:lstStyle/>
          <a:p>
            <a:r>
              <a:rPr lang="en-GB" sz="2200" dirty="0">
                <a:latin typeface="Arial" panose="020B0604020202020204" pitchFamily="34" charset="0"/>
                <a:cs typeface="Arial" panose="020B0604020202020204" pitchFamily="34" charset="0"/>
              </a:rPr>
              <a:t>PV t</a:t>
            </a:r>
            <a:r>
              <a:rPr lang="en-GB" sz="2200" baseline="-25000" dirty="0">
                <a:latin typeface="Arial" panose="020B0604020202020204" pitchFamily="34" charset="0"/>
                <a:cs typeface="Arial" panose="020B0604020202020204" pitchFamily="34" charset="0"/>
              </a:rPr>
              <a:t>0</a:t>
            </a:r>
            <a:r>
              <a:rPr lang="en-GB" sz="2200" dirty="0">
                <a:latin typeface="Arial" panose="020B0604020202020204" pitchFamily="34" charset="0"/>
                <a:cs typeface="Arial" panose="020B0604020202020204" pitchFamily="34" charset="0"/>
              </a:rPr>
              <a:t> resolution as a function of the PV purity and PO statistics </a:t>
            </a:r>
            <a:endParaRPr lang="en-GB" sz="2200" dirty="0"/>
          </a:p>
        </p:txBody>
      </p:sp>
      <p:sp>
        <p:nvSpPr>
          <p:cNvPr id="4" name="Date Placeholder 3">
            <a:extLst>
              <a:ext uri="{FF2B5EF4-FFF2-40B4-BE49-F238E27FC236}">
                <a16:creationId xmlns:a16="http://schemas.microsoft.com/office/drawing/2014/main" id="{E6FD4FAD-9AE9-73E6-5C14-C2E55E1F3C9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7BFEA1DB-3331-D62A-B7D1-F43755910ED3}"/>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97B50754-EA44-41C9-3F59-F565388E8087}"/>
              </a:ext>
            </a:extLst>
          </p:cNvPr>
          <p:cNvSpPr>
            <a:spLocks noGrp="1"/>
          </p:cNvSpPr>
          <p:nvPr>
            <p:ph type="sldNum" sz="quarter" idx="12"/>
          </p:nvPr>
        </p:nvSpPr>
        <p:spPr/>
        <p:txBody>
          <a:bodyPr/>
          <a:lstStyle/>
          <a:p>
            <a:fld id="{0BB7CFEA-6E47-8947-A33A-0E536019D0FF}" type="slidenum">
              <a:rPr lang="en-GB" smtClean="0"/>
              <a:t>56</a:t>
            </a:fld>
            <a:endParaRPr lang="en-GB"/>
          </a:p>
        </p:txBody>
      </p:sp>
      <p:sp>
        <p:nvSpPr>
          <p:cNvPr id="7" name="TextBox 6">
            <a:extLst>
              <a:ext uri="{FF2B5EF4-FFF2-40B4-BE49-F238E27FC236}">
                <a16:creationId xmlns:a16="http://schemas.microsoft.com/office/drawing/2014/main" id="{7E41755B-FEE7-D60F-98AC-657FD9C30877}"/>
              </a:ext>
            </a:extLst>
          </p:cNvPr>
          <p:cNvSpPr txBox="1"/>
          <p:nvPr/>
        </p:nvSpPr>
        <p:spPr>
          <a:xfrm>
            <a:off x="403200" y="3246656"/>
            <a:ext cx="6147725" cy="1815882"/>
          </a:xfrm>
          <a:prstGeom prst="rect">
            <a:avLst/>
          </a:prstGeom>
          <a:noFill/>
        </p:spPr>
        <p:txBody>
          <a:bodyPr wrap="square" rtlCol="0">
            <a:spAutoFit/>
          </a:bodyPr>
          <a:lstStyle/>
          <a:p>
            <a:r>
              <a:rPr lang="en-GB" sz="1600" dirty="0">
                <a:solidFill>
                  <a:schemeClr val="tx2"/>
                </a:solidFill>
                <a:latin typeface="Arial" panose="020B0604020202020204" pitchFamily="34" charset="0"/>
                <a:cs typeface="Arial" panose="020B0604020202020204" pitchFamily="34" charset="0"/>
              </a:rPr>
              <a:t>PV t</a:t>
            </a:r>
            <a:r>
              <a:rPr lang="en-GB" sz="1600" baseline="-25000" dirty="0">
                <a:solidFill>
                  <a:schemeClr val="tx2"/>
                </a:solidFill>
                <a:latin typeface="Arial" panose="020B0604020202020204" pitchFamily="34" charset="0"/>
                <a:cs typeface="Arial" panose="020B0604020202020204" pitchFamily="34" charset="0"/>
              </a:rPr>
              <a:t>0</a:t>
            </a:r>
            <a:r>
              <a:rPr lang="en-GB" sz="1600" dirty="0">
                <a:solidFill>
                  <a:schemeClr val="tx2"/>
                </a:solidFill>
                <a:latin typeface="Arial" panose="020B0604020202020204" pitchFamily="34" charset="0"/>
                <a:cs typeface="Arial" panose="020B0604020202020204" pitchFamily="34" charset="0"/>
              </a:rPr>
              <a:t> resolution improves significantly as the PV purity increases.</a:t>
            </a:r>
          </a:p>
          <a:p>
            <a:endParaRPr lang="en-GB" sz="1600" dirty="0">
              <a:solidFill>
                <a:schemeClr val="tx2"/>
              </a:solidFill>
              <a:latin typeface="Arial" panose="020B0604020202020204" pitchFamily="34" charset="0"/>
              <a:cs typeface="Arial" panose="020B0604020202020204" pitchFamily="34" charset="0"/>
            </a:endParaRPr>
          </a:p>
          <a:p>
            <a:r>
              <a:rPr lang="en-GB" sz="1600" dirty="0">
                <a:solidFill>
                  <a:schemeClr val="tx2"/>
                </a:solidFill>
                <a:latin typeface="Arial" panose="020B0604020202020204" pitchFamily="34" charset="0"/>
                <a:cs typeface="Arial" panose="020B0604020202020204" pitchFamily="34" charset="0"/>
              </a:rPr>
              <a:t>Increasing the number of POs per PV improves RICH PV t0 resolution by reducing statistical fluctuations.</a:t>
            </a:r>
          </a:p>
          <a:p>
            <a:endParaRPr lang="en-GB" sz="1600" dirty="0">
              <a:solidFill>
                <a:schemeClr val="tx2"/>
              </a:solidFill>
              <a:latin typeface="Arial" panose="020B0604020202020204" pitchFamily="34" charset="0"/>
              <a:cs typeface="Arial" panose="020B0604020202020204" pitchFamily="34" charset="0"/>
            </a:endParaRPr>
          </a:p>
          <a:p>
            <a:r>
              <a:rPr lang="en-GB" sz="1600" b="1" dirty="0">
                <a:solidFill>
                  <a:schemeClr val="tx2"/>
                </a:solidFill>
                <a:latin typeface="Arial" panose="020B0604020202020204" pitchFamily="34" charset="0"/>
                <a:cs typeface="Arial" panose="020B0604020202020204" pitchFamily="34" charset="0"/>
              </a:rPr>
              <a:t>High-quality PO selections required to improve the PV purity </a:t>
            </a:r>
            <a:r>
              <a:rPr lang="en-GB" sz="1600" dirty="0">
                <a:solidFill>
                  <a:schemeClr val="tx2"/>
                </a:solidFill>
                <a:latin typeface="Arial" panose="020B0604020202020204" pitchFamily="34" charset="0"/>
                <a:cs typeface="Arial" panose="020B0604020202020204" pitchFamily="34" charset="0"/>
              </a:rPr>
              <a:t>without reducing the number of POs too strongly.</a:t>
            </a:r>
          </a:p>
        </p:txBody>
      </p:sp>
      <p:pic>
        <p:nvPicPr>
          <p:cNvPr id="8" name="Picture 7">
            <a:extLst>
              <a:ext uri="{FF2B5EF4-FFF2-40B4-BE49-F238E27FC236}">
                <a16:creationId xmlns:a16="http://schemas.microsoft.com/office/drawing/2014/main" id="{E93F1DAC-E621-764E-398F-28959BA05699}"/>
              </a:ext>
            </a:extLst>
          </p:cNvPr>
          <p:cNvPicPr>
            <a:picLocks noChangeAspect="1"/>
          </p:cNvPicPr>
          <p:nvPr/>
        </p:nvPicPr>
        <p:blipFill>
          <a:blip r:embed="rId3"/>
          <a:stretch>
            <a:fillRect/>
          </a:stretch>
        </p:blipFill>
        <p:spPr>
          <a:xfrm>
            <a:off x="762277" y="1878048"/>
            <a:ext cx="4569150" cy="882318"/>
          </a:xfrm>
          <a:prstGeom prst="rect">
            <a:avLst/>
          </a:prstGeom>
        </p:spPr>
      </p:pic>
      <p:pic>
        <p:nvPicPr>
          <p:cNvPr id="9" name="Picture 8">
            <a:extLst>
              <a:ext uri="{FF2B5EF4-FFF2-40B4-BE49-F238E27FC236}">
                <a16:creationId xmlns:a16="http://schemas.microsoft.com/office/drawing/2014/main" id="{F56F5F6B-FE28-561B-094B-EF2E2726EEEF}"/>
              </a:ext>
            </a:extLst>
          </p:cNvPr>
          <p:cNvPicPr>
            <a:picLocks noChangeAspect="1"/>
          </p:cNvPicPr>
          <p:nvPr/>
        </p:nvPicPr>
        <p:blipFill>
          <a:blip r:embed="rId4"/>
          <a:stretch>
            <a:fillRect/>
          </a:stretch>
        </p:blipFill>
        <p:spPr>
          <a:xfrm>
            <a:off x="6608206" y="1640516"/>
            <a:ext cx="5583794" cy="3903786"/>
          </a:xfrm>
          <a:prstGeom prst="rect">
            <a:avLst/>
          </a:prstGeom>
        </p:spPr>
      </p:pic>
    </p:spTree>
    <p:extLst>
      <p:ext uri="{BB962C8B-B14F-4D97-AF65-F5344CB8AC3E}">
        <p14:creationId xmlns:p14="http://schemas.microsoft.com/office/powerpoint/2010/main" val="35545942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969D4-7FB8-C45E-CCEC-B508F6AD31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2D4DBF-6DD0-FE67-0CB2-CB0FB32A476F}"/>
              </a:ext>
            </a:extLst>
          </p:cNvPr>
          <p:cNvSpPr>
            <a:spLocks noGrp="1"/>
          </p:cNvSpPr>
          <p:nvPr>
            <p:ph type="title"/>
          </p:nvPr>
        </p:nvSpPr>
        <p:spPr>
          <a:xfrm>
            <a:off x="407988" y="373593"/>
            <a:ext cx="11376025" cy="368420"/>
          </a:xfrm>
        </p:spPr>
        <p:txBody>
          <a:bodyPr/>
          <a:lstStyle/>
          <a:p>
            <a:r>
              <a:rPr lang="en-GB" sz="2200" dirty="0"/>
              <a:t>PV t</a:t>
            </a:r>
            <a:r>
              <a:rPr lang="en-GB" sz="2200" baseline="-25000" dirty="0"/>
              <a:t>0</a:t>
            </a:r>
            <a:r>
              <a:rPr lang="en-GB" sz="2200" dirty="0"/>
              <a:t> resolution with SA cut</a:t>
            </a:r>
          </a:p>
        </p:txBody>
      </p:sp>
      <p:sp>
        <p:nvSpPr>
          <p:cNvPr id="4" name="Date Placeholder 3">
            <a:extLst>
              <a:ext uri="{FF2B5EF4-FFF2-40B4-BE49-F238E27FC236}">
                <a16:creationId xmlns:a16="http://schemas.microsoft.com/office/drawing/2014/main" id="{A449DB4E-A273-560A-02C7-AF54AB5860A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0752CE7D-0A6D-FF3B-ABE5-3D37B663405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935D8645-DF76-AA70-7F03-8DB663F10457}"/>
              </a:ext>
            </a:extLst>
          </p:cNvPr>
          <p:cNvSpPr>
            <a:spLocks noGrp="1"/>
          </p:cNvSpPr>
          <p:nvPr>
            <p:ph type="sldNum" sz="quarter" idx="12"/>
          </p:nvPr>
        </p:nvSpPr>
        <p:spPr/>
        <p:txBody>
          <a:bodyPr/>
          <a:lstStyle/>
          <a:p>
            <a:fld id="{0BB7CFEA-6E47-8947-A33A-0E536019D0FF}" type="slidenum">
              <a:rPr lang="en-GB" smtClean="0"/>
              <a:t>57</a:t>
            </a:fld>
            <a:endParaRPr lang="en-GB"/>
          </a:p>
        </p:txBody>
      </p:sp>
      <p:pic>
        <p:nvPicPr>
          <p:cNvPr id="8" name="Picture 7">
            <a:extLst>
              <a:ext uri="{FF2B5EF4-FFF2-40B4-BE49-F238E27FC236}">
                <a16:creationId xmlns:a16="http://schemas.microsoft.com/office/drawing/2014/main" id="{690FD07D-0B6E-76CD-4869-567B05012CCE}"/>
              </a:ext>
            </a:extLst>
          </p:cNvPr>
          <p:cNvPicPr>
            <a:picLocks noChangeAspect="1"/>
          </p:cNvPicPr>
          <p:nvPr/>
        </p:nvPicPr>
        <p:blipFill>
          <a:blip r:embed="rId2"/>
          <a:srcRect l="16209" t="12778" r="16928" b="31852"/>
          <a:stretch>
            <a:fillRect/>
          </a:stretch>
        </p:blipFill>
        <p:spPr>
          <a:xfrm>
            <a:off x="5803900" y="60555"/>
            <a:ext cx="6273799" cy="6723534"/>
          </a:xfrm>
          <a:prstGeom prst="rect">
            <a:avLst/>
          </a:prstGeom>
        </p:spPr>
      </p:pic>
      <p:sp>
        <p:nvSpPr>
          <p:cNvPr id="9" name="TextBox 8">
            <a:extLst>
              <a:ext uri="{FF2B5EF4-FFF2-40B4-BE49-F238E27FC236}">
                <a16:creationId xmlns:a16="http://schemas.microsoft.com/office/drawing/2014/main" id="{19E81334-E498-A99F-202C-8DDA60C8B708}"/>
              </a:ext>
            </a:extLst>
          </p:cNvPr>
          <p:cNvSpPr txBox="1"/>
          <p:nvPr/>
        </p:nvSpPr>
        <p:spPr>
          <a:xfrm>
            <a:off x="604396" y="1705451"/>
            <a:ext cx="4866506" cy="3447098"/>
          </a:xfrm>
          <a:prstGeom prst="rect">
            <a:avLst/>
          </a:prstGeom>
          <a:noFill/>
        </p:spPr>
        <p:txBody>
          <a:bodyPr wrap="square" lIns="0" tIns="0" rIns="0" bIns="0" rtlCol="0">
            <a:spAutoFit/>
          </a:bodyPr>
          <a:lstStyle/>
          <a:p>
            <a:pPr algn="l"/>
            <a:r>
              <a:rPr lang="en-GB" sz="1600" dirty="0">
                <a:solidFill>
                  <a:schemeClr val="tx2"/>
                </a:solidFill>
              </a:rPr>
              <a:t>Statistically limited only for strong cuts on RICH 2.</a:t>
            </a:r>
          </a:p>
          <a:p>
            <a:pPr marL="285750" indent="-285750" algn="l">
              <a:buFont typeface="Arial" panose="020B0604020202020204" pitchFamily="34" charset="0"/>
              <a:buChar char="•"/>
            </a:pPr>
            <a:r>
              <a:rPr lang="en-GB" sz="1600" dirty="0">
                <a:solidFill>
                  <a:schemeClr val="tx2"/>
                </a:solidFill>
              </a:rPr>
              <a:t>No need for using POs from both RICH detectors.</a:t>
            </a:r>
          </a:p>
          <a:p>
            <a:endParaRPr lang="en-GB" sz="1600" dirty="0">
              <a:solidFill>
                <a:schemeClr val="tx2"/>
              </a:solidFill>
            </a:endParaRPr>
          </a:p>
          <a:p>
            <a:pPr algn="l"/>
            <a:r>
              <a:rPr lang="en-GB" sz="1600" dirty="0">
                <a:solidFill>
                  <a:schemeClr val="tx2"/>
                </a:solidFill>
              </a:rPr>
              <a:t>RICH 2 performs better than RICH 1 </a:t>
            </a:r>
          </a:p>
          <a:p>
            <a:pPr marL="285750" indent="-285750" algn="l">
              <a:buFont typeface="Arial" panose="020B0604020202020204" pitchFamily="34" charset="0"/>
              <a:buChar char="•"/>
            </a:pPr>
            <a:r>
              <a:rPr lang="en-GB" sz="1600" dirty="0">
                <a:solidFill>
                  <a:schemeClr val="tx2"/>
                </a:solidFill>
              </a:rPr>
              <a:t>Different geometry, lower hit occupancy and background level. </a:t>
            </a:r>
          </a:p>
          <a:p>
            <a:pPr marL="285750" indent="-285750" algn="l">
              <a:buFont typeface="Arial" panose="020B0604020202020204" pitchFamily="34" charset="0"/>
              <a:buChar char="•"/>
            </a:pPr>
            <a:r>
              <a:rPr lang="en-GB" sz="1600" dirty="0">
                <a:solidFill>
                  <a:schemeClr val="tx2"/>
                </a:solidFill>
              </a:rPr>
              <a:t>2-in. MAPMT have better time spread </a:t>
            </a:r>
            <a:br>
              <a:rPr lang="en-GB" sz="1600" dirty="0">
                <a:solidFill>
                  <a:schemeClr val="tx2"/>
                </a:solidFill>
              </a:rPr>
            </a:br>
            <a:r>
              <a:rPr lang="en-GB" sz="1600" dirty="0">
                <a:solidFill>
                  <a:schemeClr val="tx2"/>
                </a:solidFill>
              </a:rPr>
              <a:t>than 1-in. ones.</a:t>
            </a:r>
          </a:p>
          <a:p>
            <a:pPr algn="l"/>
            <a:endParaRPr lang="en-GB" sz="1600" dirty="0">
              <a:solidFill>
                <a:schemeClr val="tx2"/>
              </a:solidFill>
            </a:endParaRPr>
          </a:p>
          <a:p>
            <a:pPr algn="l"/>
            <a:r>
              <a:rPr lang="en-GB" sz="1600" dirty="0">
                <a:solidFill>
                  <a:schemeClr val="tx2"/>
                </a:solidFill>
              </a:rPr>
              <a:t>A SA cut of 0.05 on RICH 2 only can be used to estimate the PV t</a:t>
            </a:r>
            <a:r>
              <a:rPr lang="en-GB" sz="1600" baseline="-25000" dirty="0">
                <a:solidFill>
                  <a:schemeClr val="tx2"/>
                </a:solidFill>
              </a:rPr>
              <a:t>0</a:t>
            </a:r>
            <a:r>
              <a:rPr lang="en-GB" sz="1600" dirty="0">
                <a:solidFill>
                  <a:schemeClr val="tx2"/>
                </a:solidFill>
              </a:rPr>
              <a:t>. </a:t>
            </a:r>
          </a:p>
          <a:p>
            <a:pPr algn="l"/>
            <a:endParaRPr lang="en-GB" sz="1600" dirty="0">
              <a:solidFill>
                <a:schemeClr val="tx2"/>
              </a:solidFill>
            </a:endParaRPr>
          </a:p>
          <a:p>
            <a:r>
              <a:rPr lang="en-GB" sz="1600" dirty="0">
                <a:solidFill>
                  <a:schemeClr val="tx2"/>
                </a:solidFill>
              </a:rPr>
              <a:t>On the remaining PVs a SA cut of 0.1 on RICH 1 can be applied. </a:t>
            </a:r>
          </a:p>
        </p:txBody>
      </p:sp>
    </p:spTree>
    <p:extLst>
      <p:ext uri="{BB962C8B-B14F-4D97-AF65-F5344CB8AC3E}">
        <p14:creationId xmlns:p14="http://schemas.microsoft.com/office/powerpoint/2010/main" val="18165336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49139-A817-B76B-592C-C365122A5F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14B728-5AEF-D744-5F3C-A2E21893C734}"/>
              </a:ext>
            </a:extLst>
          </p:cNvPr>
          <p:cNvSpPr>
            <a:spLocks noGrp="1"/>
          </p:cNvSpPr>
          <p:nvPr>
            <p:ph type="title"/>
          </p:nvPr>
        </p:nvSpPr>
        <p:spPr>
          <a:xfrm>
            <a:off x="407988" y="373593"/>
            <a:ext cx="11376025" cy="368420"/>
          </a:xfrm>
        </p:spPr>
        <p:txBody>
          <a:bodyPr/>
          <a:lstStyle/>
          <a:p>
            <a:r>
              <a:rPr lang="en-GB" sz="2200" dirty="0"/>
              <a:t>PV t</a:t>
            </a:r>
            <a:r>
              <a:rPr lang="en-GB" sz="2200" baseline="-25000" dirty="0"/>
              <a:t>0</a:t>
            </a:r>
            <a:r>
              <a:rPr lang="en-GB" sz="2200" dirty="0"/>
              <a:t> resolution with both selections</a:t>
            </a:r>
          </a:p>
        </p:txBody>
      </p:sp>
      <p:sp>
        <p:nvSpPr>
          <p:cNvPr id="4" name="Date Placeholder 3">
            <a:extLst>
              <a:ext uri="{FF2B5EF4-FFF2-40B4-BE49-F238E27FC236}">
                <a16:creationId xmlns:a16="http://schemas.microsoft.com/office/drawing/2014/main" id="{7E127AD0-74FB-D95F-4216-F79121C3EA5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40BD393A-CE43-4C64-1D98-B4FE801DBBE5}"/>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DFE95C46-2BDA-24E2-C669-69568FDD5F66}"/>
              </a:ext>
            </a:extLst>
          </p:cNvPr>
          <p:cNvSpPr>
            <a:spLocks noGrp="1"/>
          </p:cNvSpPr>
          <p:nvPr>
            <p:ph type="sldNum" sz="quarter" idx="12"/>
          </p:nvPr>
        </p:nvSpPr>
        <p:spPr/>
        <p:txBody>
          <a:bodyPr/>
          <a:lstStyle/>
          <a:p>
            <a:fld id="{0BB7CFEA-6E47-8947-A33A-0E536019D0FF}" type="slidenum">
              <a:rPr lang="en-GB" smtClean="0"/>
              <a:t>58</a:t>
            </a:fld>
            <a:endParaRPr lang="en-GB"/>
          </a:p>
        </p:txBody>
      </p:sp>
      <p:sp>
        <p:nvSpPr>
          <p:cNvPr id="9" name="TextBox 8">
            <a:extLst>
              <a:ext uri="{FF2B5EF4-FFF2-40B4-BE49-F238E27FC236}">
                <a16:creationId xmlns:a16="http://schemas.microsoft.com/office/drawing/2014/main" id="{E8CFB72C-6EB8-FD03-7F43-A1F9E21DA95C}"/>
              </a:ext>
            </a:extLst>
          </p:cNvPr>
          <p:cNvSpPr txBox="1"/>
          <p:nvPr/>
        </p:nvSpPr>
        <p:spPr>
          <a:xfrm>
            <a:off x="684242" y="1367511"/>
            <a:ext cx="4006809" cy="4431983"/>
          </a:xfrm>
          <a:prstGeom prst="rect">
            <a:avLst/>
          </a:prstGeom>
          <a:noFill/>
        </p:spPr>
        <p:txBody>
          <a:bodyPr wrap="square" lIns="0" tIns="0" rIns="0" bIns="0" rtlCol="0">
            <a:spAutoFit/>
          </a:bodyPr>
          <a:lstStyle/>
          <a:p>
            <a:pPr algn="l"/>
            <a:r>
              <a:rPr lang="en-GB" sz="1600" dirty="0">
                <a:solidFill>
                  <a:schemeClr val="tx2"/>
                </a:solidFill>
              </a:rPr>
              <a:t>Overall resolution further improved.</a:t>
            </a:r>
          </a:p>
          <a:p>
            <a:pPr algn="l"/>
            <a:endParaRPr lang="en-GB" sz="1600" dirty="0">
              <a:solidFill>
                <a:schemeClr val="tx2"/>
              </a:solidFill>
            </a:endParaRPr>
          </a:p>
          <a:p>
            <a:pPr marL="285750" indent="-285750" algn="l">
              <a:buFont typeface="Arial" panose="020B0604020202020204" pitchFamily="34" charset="0"/>
              <a:buChar char="•"/>
            </a:pPr>
            <a:r>
              <a:rPr lang="en-GB" sz="1600" dirty="0">
                <a:solidFill>
                  <a:schemeClr val="tx2"/>
                </a:solidFill>
              </a:rPr>
              <a:t>RICH 1, SA &gt; 0.05 </a:t>
            </a:r>
            <a:r>
              <a:rPr lang="en-GB" sz="1600" dirty="0">
                <a:solidFill>
                  <a:schemeClr val="tx2"/>
                </a:solidFill>
                <a:sym typeface="Wingdings" pitchFamily="2" charset="2"/>
              </a:rPr>
              <a:t> </a:t>
            </a:r>
            <a:r>
              <a:rPr lang="en-GB" sz="1600" b="1" dirty="0">
                <a:solidFill>
                  <a:schemeClr val="tx2"/>
                </a:solidFill>
                <a:sym typeface="Wingdings" pitchFamily="2" charset="2"/>
              </a:rPr>
              <a:t>88</a:t>
            </a:r>
            <a:r>
              <a:rPr lang="en-GB" sz="1600" b="1" dirty="0">
                <a:solidFill>
                  <a:schemeClr val="tx2"/>
                </a:solidFill>
              </a:rPr>
              <a:t> ± 2 ps FWHM</a:t>
            </a:r>
            <a:br>
              <a:rPr lang="en-GB" sz="1600" dirty="0">
                <a:solidFill>
                  <a:schemeClr val="tx2"/>
                </a:solidFill>
              </a:rPr>
            </a:br>
            <a:r>
              <a:rPr lang="en-GB" sz="1600" dirty="0">
                <a:solidFill>
                  <a:schemeClr val="tx2"/>
                </a:solidFill>
              </a:rPr>
              <a:t>(70 ps RMS) for 85% of the PVs </a:t>
            </a:r>
            <a:br>
              <a:rPr lang="en-GB" sz="1600" dirty="0">
                <a:solidFill>
                  <a:schemeClr val="tx2"/>
                </a:solidFill>
              </a:rPr>
            </a:br>
            <a:r>
              <a:rPr lang="en-GB" sz="1600" dirty="0">
                <a:solidFill>
                  <a:schemeClr val="tx2"/>
                </a:solidFill>
              </a:rPr>
              <a:t>(&gt;5 POs per PV).</a:t>
            </a:r>
          </a:p>
          <a:p>
            <a:pPr algn="l"/>
            <a:endParaRPr lang="en-GB" sz="1600" dirty="0">
              <a:solidFill>
                <a:schemeClr val="tx2"/>
              </a:solidFill>
            </a:endParaRPr>
          </a:p>
          <a:p>
            <a:pPr marL="285750" indent="-285750">
              <a:buFont typeface="Arial" panose="020B0604020202020204" pitchFamily="34" charset="0"/>
              <a:buChar char="•"/>
            </a:pPr>
            <a:r>
              <a:rPr lang="en-GB" sz="1600" dirty="0">
                <a:solidFill>
                  <a:schemeClr val="tx2"/>
                </a:solidFill>
              </a:rPr>
              <a:t>RICH 2, SA &gt; 0.05 </a:t>
            </a:r>
            <a:r>
              <a:rPr lang="en-GB" sz="1600" dirty="0">
                <a:solidFill>
                  <a:schemeClr val="tx2"/>
                </a:solidFill>
                <a:sym typeface="Wingdings" pitchFamily="2" charset="2"/>
              </a:rPr>
              <a:t> </a:t>
            </a:r>
            <a:r>
              <a:rPr lang="en-GB" sz="1600" b="1" dirty="0">
                <a:solidFill>
                  <a:schemeClr val="tx2"/>
                </a:solidFill>
                <a:sym typeface="Wingdings" pitchFamily="2" charset="2"/>
              </a:rPr>
              <a:t>93</a:t>
            </a:r>
            <a:r>
              <a:rPr lang="en-GB" sz="1600" b="1" dirty="0">
                <a:solidFill>
                  <a:schemeClr val="tx2"/>
                </a:solidFill>
              </a:rPr>
              <a:t> ± 2 ps FWHM</a:t>
            </a:r>
            <a:br>
              <a:rPr lang="en-GB" sz="1600" dirty="0">
                <a:solidFill>
                  <a:schemeClr val="tx2"/>
                </a:solidFill>
              </a:rPr>
            </a:br>
            <a:r>
              <a:rPr lang="en-GB" sz="1600" dirty="0">
                <a:solidFill>
                  <a:schemeClr val="tx2"/>
                </a:solidFill>
              </a:rPr>
              <a:t>(69 ps RMS) for 81% of the PVs </a:t>
            </a:r>
            <a:br>
              <a:rPr lang="en-GB" sz="1600" dirty="0">
                <a:solidFill>
                  <a:schemeClr val="tx2"/>
                </a:solidFill>
              </a:rPr>
            </a:br>
            <a:r>
              <a:rPr lang="en-GB" sz="1600" dirty="0">
                <a:solidFill>
                  <a:schemeClr val="tx2"/>
                </a:solidFill>
              </a:rPr>
              <a:t>(&gt;5 POs per PV).</a:t>
            </a:r>
          </a:p>
          <a:p>
            <a:pPr algn="l"/>
            <a:endParaRPr lang="en-GB" sz="1600" dirty="0">
              <a:solidFill>
                <a:schemeClr val="tx2"/>
              </a:solidFill>
            </a:endParaRPr>
          </a:p>
          <a:p>
            <a:pPr algn="l"/>
            <a:r>
              <a:rPr lang="en-GB" sz="1600" dirty="0">
                <a:solidFill>
                  <a:schemeClr val="tx2"/>
                </a:solidFill>
              </a:rPr>
              <a:t>Statistically limited by number of POs:</a:t>
            </a:r>
          </a:p>
          <a:p>
            <a:pPr marL="285750" indent="-285750" algn="l">
              <a:buFont typeface="Arial" panose="020B0604020202020204" pitchFamily="34" charset="0"/>
              <a:buChar char="•"/>
            </a:pPr>
            <a:r>
              <a:rPr lang="en-GB" sz="1600" dirty="0">
                <a:solidFill>
                  <a:schemeClr val="tx2"/>
                </a:solidFill>
              </a:rPr>
              <a:t>Balance between increasing purity with stronger cuts and number of POs per PV.</a:t>
            </a:r>
          </a:p>
          <a:p>
            <a:pPr marL="285750" indent="-285750">
              <a:buFont typeface="Arial" panose="020B0604020202020204" pitchFamily="34" charset="0"/>
              <a:buChar char="•"/>
            </a:pPr>
            <a:r>
              <a:rPr lang="en-GB" sz="1600" dirty="0">
                <a:solidFill>
                  <a:schemeClr val="tx2"/>
                </a:solidFill>
              </a:rPr>
              <a:t>Using POs from both detectors can further improve the resolution and the % of PVs reconstructed. </a:t>
            </a:r>
          </a:p>
          <a:p>
            <a:endParaRPr lang="en-GB" sz="1600" dirty="0">
              <a:solidFill>
                <a:schemeClr val="tx2"/>
              </a:solidFill>
            </a:endParaRPr>
          </a:p>
          <a:p>
            <a:endParaRPr lang="en-GB" sz="1600" dirty="0">
              <a:solidFill>
                <a:schemeClr val="tx2"/>
              </a:solidFill>
            </a:endParaRPr>
          </a:p>
        </p:txBody>
      </p:sp>
      <p:pic>
        <p:nvPicPr>
          <p:cNvPr id="11" name="Picture 10">
            <a:extLst>
              <a:ext uri="{FF2B5EF4-FFF2-40B4-BE49-F238E27FC236}">
                <a16:creationId xmlns:a16="http://schemas.microsoft.com/office/drawing/2014/main" id="{704D5D17-C510-56AD-DC8A-E3942D0E70A8}"/>
              </a:ext>
            </a:extLst>
          </p:cNvPr>
          <p:cNvPicPr>
            <a:picLocks noChangeAspect="1"/>
          </p:cNvPicPr>
          <p:nvPr/>
        </p:nvPicPr>
        <p:blipFill>
          <a:blip r:embed="rId2"/>
          <a:srcRect l="17378" t="12936" r="17722" b="32338"/>
          <a:stretch>
            <a:fillRect/>
          </a:stretch>
        </p:blipFill>
        <p:spPr>
          <a:xfrm>
            <a:off x="5969784" y="-1"/>
            <a:ext cx="6222216" cy="6790119"/>
          </a:xfrm>
          <a:prstGeom prst="rect">
            <a:avLst/>
          </a:prstGeom>
        </p:spPr>
      </p:pic>
    </p:spTree>
    <p:extLst>
      <p:ext uri="{BB962C8B-B14F-4D97-AF65-F5344CB8AC3E}">
        <p14:creationId xmlns:p14="http://schemas.microsoft.com/office/powerpoint/2010/main" val="6665401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E547F-D99D-DBEF-3B4C-2212885CB2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8B3D2C-5BB6-6C01-C931-9DBA23705D66}"/>
              </a:ext>
            </a:extLst>
          </p:cNvPr>
          <p:cNvSpPr>
            <a:spLocks noGrp="1"/>
          </p:cNvSpPr>
          <p:nvPr>
            <p:ph type="title"/>
          </p:nvPr>
        </p:nvSpPr>
        <p:spPr>
          <a:xfrm>
            <a:off x="407988" y="373593"/>
            <a:ext cx="11376025" cy="368420"/>
          </a:xfrm>
        </p:spPr>
        <p:txBody>
          <a:bodyPr/>
          <a:lstStyle/>
          <a:p>
            <a:r>
              <a:rPr lang="en-GB" sz="2200" dirty="0"/>
              <a:t>PV t</a:t>
            </a:r>
            <a:r>
              <a:rPr lang="en-GB" sz="2200" baseline="-25000" dirty="0"/>
              <a:t>0</a:t>
            </a:r>
            <a:r>
              <a:rPr lang="en-GB" sz="2200" dirty="0"/>
              <a:t> resolution and event pile-up</a:t>
            </a:r>
          </a:p>
        </p:txBody>
      </p:sp>
      <p:sp>
        <p:nvSpPr>
          <p:cNvPr id="4" name="Date Placeholder 3">
            <a:extLst>
              <a:ext uri="{FF2B5EF4-FFF2-40B4-BE49-F238E27FC236}">
                <a16:creationId xmlns:a16="http://schemas.microsoft.com/office/drawing/2014/main" id="{DFE0D447-6DEF-B7B6-2814-350338AE27BD}"/>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170046E3-C058-63C3-93EF-81E1B0616ADA}"/>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BC7BDE5D-6AA9-3254-D533-1A772048C2C1}"/>
              </a:ext>
            </a:extLst>
          </p:cNvPr>
          <p:cNvSpPr>
            <a:spLocks noGrp="1"/>
          </p:cNvSpPr>
          <p:nvPr>
            <p:ph type="sldNum" sz="quarter" idx="12"/>
          </p:nvPr>
        </p:nvSpPr>
        <p:spPr/>
        <p:txBody>
          <a:bodyPr/>
          <a:lstStyle/>
          <a:p>
            <a:fld id="{0BB7CFEA-6E47-8947-A33A-0E536019D0FF}" type="slidenum">
              <a:rPr lang="en-GB" smtClean="0"/>
              <a:t>59</a:t>
            </a:fld>
            <a:endParaRPr lang="en-GB"/>
          </a:p>
        </p:txBody>
      </p:sp>
      <p:pic>
        <p:nvPicPr>
          <p:cNvPr id="8" name="Picture 7">
            <a:extLst>
              <a:ext uri="{FF2B5EF4-FFF2-40B4-BE49-F238E27FC236}">
                <a16:creationId xmlns:a16="http://schemas.microsoft.com/office/drawing/2014/main" id="{C77859E6-CEF4-0F50-BB54-CA50A0912E0F}"/>
              </a:ext>
            </a:extLst>
          </p:cNvPr>
          <p:cNvPicPr>
            <a:picLocks noChangeAspect="1"/>
          </p:cNvPicPr>
          <p:nvPr/>
        </p:nvPicPr>
        <p:blipFill>
          <a:blip r:embed="rId2"/>
          <a:srcRect l="16855" t="45424" r="15588" b="32881"/>
          <a:stretch>
            <a:fillRect/>
          </a:stretch>
        </p:blipFill>
        <p:spPr>
          <a:xfrm>
            <a:off x="1453051" y="883293"/>
            <a:ext cx="9285897" cy="3859078"/>
          </a:xfrm>
          <a:prstGeom prst="rect">
            <a:avLst/>
          </a:prstGeom>
        </p:spPr>
      </p:pic>
      <p:sp>
        <p:nvSpPr>
          <p:cNvPr id="7" name="TextBox 6">
            <a:extLst>
              <a:ext uri="{FF2B5EF4-FFF2-40B4-BE49-F238E27FC236}">
                <a16:creationId xmlns:a16="http://schemas.microsoft.com/office/drawing/2014/main" id="{9A69579A-33C8-C48D-A87B-2A35767B452E}"/>
              </a:ext>
            </a:extLst>
          </p:cNvPr>
          <p:cNvSpPr txBox="1"/>
          <p:nvPr/>
        </p:nvSpPr>
        <p:spPr>
          <a:xfrm>
            <a:off x="1809891" y="4742371"/>
            <a:ext cx="9098397" cy="1287468"/>
          </a:xfrm>
          <a:prstGeom prst="rect">
            <a:avLst/>
          </a:prstGeom>
          <a:noFill/>
        </p:spPr>
        <p:txBody>
          <a:bodyPr wrap="square">
            <a:spAutoFit/>
          </a:bodyPr>
          <a:lstStyle/>
          <a:p>
            <a:pPr>
              <a:lnSpc>
                <a:spcPct val="150000"/>
              </a:lnSpc>
            </a:pPr>
            <a:r>
              <a:rPr lang="en-GB" dirty="0">
                <a:solidFill>
                  <a:schemeClr val="bg2">
                    <a:lumMod val="10000"/>
                  </a:schemeClr>
                </a:solidFill>
              </a:rPr>
              <a:t>PV reconstruction efficiency and resolution degrade with PV multiplicity.</a:t>
            </a:r>
          </a:p>
          <a:p>
            <a:pPr>
              <a:lnSpc>
                <a:spcPct val="150000"/>
              </a:lnSpc>
            </a:pPr>
            <a:r>
              <a:rPr lang="en-GB" dirty="0">
                <a:solidFill>
                  <a:schemeClr val="bg2">
                    <a:lumMod val="10000"/>
                  </a:schemeClr>
                </a:solidFill>
              </a:rPr>
              <a:t>Resolution gain driven by improved PO purity, not by selecting intrinsically clean PVs.</a:t>
            </a:r>
          </a:p>
          <a:p>
            <a:pPr>
              <a:lnSpc>
                <a:spcPct val="150000"/>
              </a:lnSpc>
            </a:pPr>
            <a:r>
              <a:rPr lang="en-GB" dirty="0">
                <a:solidFill>
                  <a:schemeClr val="bg2">
                    <a:lumMod val="10000"/>
                  </a:schemeClr>
                </a:solidFill>
              </a:rPr>
              <a:t>~50% of PVs reconstructed with RMS &lt; 150 ps at Run 5 luminosity.</a:t>
            </a:r>
          </a:p>
        </p:txBody>
      </p:sp>
    </p:spTree>
    <p:extLst>
      <p:ext uri="{BB962C8B-B14F-4D97-AF65-F5344CB8AC3E}">
        <p14:creationId xmlns:p14="http://schemas.microsoft.com/office/powerpoint/2010/main" val="2756262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2346C-A77B-A01C-8A74-372AFBC438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F77C1B-A7BC-7C3B-448C-5676D005CE84}"/>
              </a:ext>
            </a:extLst>
          </p:cNvPr>
          <p:cNvSpPr>
            <a:spLocks noGrp="1"/>
          </p:cNvSpPr>
          <p:nvPr>
            <p:ph type="title"/>
          </p:nvPr>
        </p:nvSpPr>
        <p:spPr>
          <a:xfrm>
            <a:off x="407988" y="373593"/>
            <a:ext cx="11376025" cy="368420"/>
          </a:xfrm>
        </p:spPr>
        <p:txBody>
          <a:bodyPr/>
          <a:lstStyle/>
          <a:p>
            <a:r>
              <a:rPr lang="en-GB" sz="2200" dirty="0"/>
              <a:t>RICH detector upgrades</a:t>
            </a:r>
          </a:p>
        </p:txBody>
      </p:sp>
      <p:sp>
        <p:nvSpPr>
          <p:cNvPr id="4" name="Date Placeholder 3">
            <a:extLst>
              <a:ext uri="{FF2B5EF4-FFF2-40B4-BE49-F238E27FC236}">
                <a16:creationId xmlns:a16="http://schemas.microsoft.com/office/drawing/2014/main" id="{D7606B70-1BD7-3A84-BED5-30E3B07D6C22}"/>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6D1EC3D1-D73A-0D86-A4B7-7901F2557691}"/>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A72ECE23-C3A5-4F3B-9D1E-4847F6EA15FB}"/>
              </a:ext>
            </a:extLst>
          </p:cNvPr>
          <p:cNvSpPr>
            <a:spLocks noGrp="1"/>
          </p:cNvSpPr>
          <p:nvPr>
            <p:ph type="sldNum" sz="quarter" idx="12"/>
          </p:nvPr>
        </p:nvSpPr>
        <p:spPr/>
        <p:txBody>
          <a:bodyPr/>
          <a:lstStyle/>
          <a:p>
            <a:fld id="{0BB7CFEA-6E47-8947-A33A-0E536019D0FF}" type="slidenum">
              <a:rPr lang="en-GB" smtClean="0"/>
              <a:t>6</a:t>
            </a:fld>
            <a:endParaRPr lang="en-GB"/>
          </a:p>
        </p:txBody>
      </p:sp>
      <p:pic>
        <p:nvPicPr>
          <p:cNvPr id="8" name="Picture 7">
            <a:extLst>
              <a:ext uri="{FF2B5EF4-FFF2-40B4-BE49-F238E27FC236}">
                <a16:creationId xmlns:a16="http://schemas.microsoft.com/office/drawing/2014/main" id="{763F133D-81C2-E21C-264A-348F97C2445D}"/>
              </a:ext>
            </a:extLst>
          </p:cNvPr>
          <p:cNvPicPr>
            <a:picLocks noChangeAspect="1"/>
          </p:cNvPicPr>
          <p:nvPr/>
        </p:nvPicPr>
        <p:blipFill>
          <a:blip r:embed="rId3"/>
          <a:srcRect l="22474" t="12190" r="22064" b="76953"/>
          <a:stretch>
            <a:fillRect/>
          </a:stretch>
        </p:blipFill>
        <p:spPr>
          <a:xfrm>
            <a:off x="3040699" y="874030"/>
            <a:ext cx="8861785" cy="2244989"/>
          </a:xfrm>
          <a:prstGeom prst="rect">
            <a:avLst/>
          </a:prstGeom>
        </p:spPr>
      </p:pic>
      <p:sp>
        <p:nvSpPr>
          <p:cNvPr id="9" name="Bent Arrow 8">
            <a:extLst>
              <a:ext uri="{FF2B5EF4-FFF2-40B4-BE49-F238E27FC236}">
                <a16:creationId xmlns:a16="http://schemas.microsoft.com/office/drawing/2014/main" id="{7FB8A66C-4EE0-F83B-0CD2-E9B624E8010E}"/>
              </a:ext>
            </a:extLst>
          </p:cNvPr>
          <p:cNvSpPr/>
          <p:nvPr/>
        </p:nvSpPr>
        <p:spPr>
          <a:xfrm rot="2724555" flipV="1">
            <a:off x="2927360" y="1581909"/>
            <a:ext cx="382247" cy="337162"/>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TextBox 9">
            <a:extLst>
              <a:ext uri="{FF2B5EF4-FFF2-40B4-BE49-F238E27FC236}">
                <a16:creationId xmlns:a16="http://schemas.microsoft.com/office/drawing/2014/main" id="{6E0B981C-17F8-70A9-2811-59DF5C19F339}"/>
              </a:ext>
            </a:extLst>
          </p:cNvPr>
          <p:cNvSpPr txBox="1"/>
          <p:nvPr/>
        </p:nvSpPr>
        <p:spPr>
          <a:xfrm>
            <a:off x="552278" y="1548517"/>
            <a:ext cx="2051844" cy="276999"/>
          </a:xfrm>
          <a:prstGeom prst="rect">
            <a:avLst/>
          </a:prstGeom>
          <a:noFill/>
        </p:spPr>
        <p:txBody>
          <a:bodyPr wrap="none" lIns="0" tIns="0" rIns="0" bIns="0" rtlCol="0">
            <a:spAutoFit/>
          </a:bodyPr>
          <a:lstStyle/>
          <a:p>
            <a:pPr algn="l"/>
            <a:r>
              <a:rPr lang="en-GB" dirty="0"/>
              <a:t>LS3 enhancements </a:t>
            </a:r>
          </a:p>
        </p:txBody>
      </p:sp>
      <p:sp>
        <p:nvSpPr>
          <p:cNvPr id="11" name="Bent Arrow 10">
            <a:extLst>
              <a:ext uri="{FF2B5EF4-FFF2-40B4-BE49-F238E27FC236}">
                <a16:creationId xmlns:a16="http://schemas.microsoft.com/office/drawing/2014/main" id="{50AFA444-8399-2FD6-DADE-1E03AC81C30B}"/>
              </a:ext>
            </a:extLst>
          </p:cNvPr>
          <p:cNvSpPr/>
          <p:nvPr/>
        </p:nvSpPr>
        <p:spPr>
          <a:xfrm rot="2724555" flipV="1">
            <a:off x="2736282" y="2307306"/>
            <a:ext cx="382247" cy="337162"/>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Box 11">
            <a:extLst>
              <a:ext uri="{FF2B5EF4-FFF2-40B4-BE49-F238E27FC236}">
                <a16:creationId xmlns:a16="http://schemas.microsoft.com/office/drawing/2014/main" id="{D2B547F8-23F8-3735-CBB0-EA488AE02F5A}"/>
              </a:ext>
            </a:extLst>
          </p:cNvPr>
          <p:cNvSpPr txBox="1"/>
          <p:nvPr/>
        </p:nvSpPr>
        <p:spPr>
          <a:xfrm>
            <a:off x="1443616" y="2285193"/>
            <a:ext cx="1141338" cy="276999"/>
          </a:xfrm>
          <a:prstGeom prst="rect">
            <a:avLst/>
          </a:prstGeom>
          <a:noFill/>
        </p:spPr>
        <p:txBody>
          <a:bodyPr wrap="none" lIns="0" tIns="0" rIns="0" bIns="0" rtlCol="0">
            <a:spAutoFit/>
          </a:bodyPr>
          <a:lstStyle/>
          <a:p>
            <a:pPr algn="l"/>
            <a:r>
              <a:rPr lang="en-GB" dirty="0"/>
              <a:t>Upgrade II </a:t>
            </a:r>
          </a:p>
        </p:txBody>
      </p:sp>
      <p:sp>
        <p:nvSpPr>
          <p:cNvPr id="14" name="TextBox 13">
            <a:extLst>
              <a:ext uri="{FF2B5EF4-FFF2-40B4-BE49-F238E27FC236}">
                <a16:creationId xmlns:a16="http://schemas.microsoft.com/office/drawing/2014/main" id="{BF7875B0-C016-9883-6B71-DA5D21A98E47}"/>
              </a:ext>
            </a:extLst>
          </p:cNvPr>
          <p:cNvSpPr txBox="1"/>
          <p:nvPr/>
        </p:nvSpPr>
        <p:spPr>
          <a:xfrm>
            <a:off x="776568" y="3479344"/>
            <a:ext cx="11125916" cy="2585323"/>
          </a:xfrm>
          <a:prstGeom prst="rect">
            <a:avLst/>
          </a:prstGeom>
          <a:noFill/>
        </p:spPr>
        <p:txBody>
          <a:bodyPr wrap="square">
            <a:spAutoFit/>
          </a:bodyPr>
          <a:lstStyle/>
          <a:p>
            <a:r>
              <a:rPr lang="en-GB" b="1" dirty="0">
                <a:solidFill>
                  <a:schemeClr val="bg2">
                    <a:lumMod val="10000"/>
                  </a:schemeClr>
                </a:solidFill>
              </a:rPr>
              <a:t>LS3 Enhancements </a:t>
            </a:r>
            <a:r>
              <a:rPr lang="en-GB" dirty="0">
                <a:solidFill>
                  <a:schemeClr val="bg2">
                    <a:lumMod val="10000"/>
                  </a:schemeClr>
                </a:solidFill>
              </a:rPr>
              <a:t>to introduce picosecond timing to the RICH detectors. </a:t>
            </a:r>
          </a:p>
          <a:p>
            <a:pPr marL="285750" indent="-285750">
              <a:buFont typeface="Wingdings" pitchFamily="2" charset="2"/>
              <a:buChar char="Ø"/>
            </a:pPr>
            <a:r>
              <a:rPr lang="en-GB" dirty="0">
                <a:solidFill>
                  <a:schemeClr val="bg2">
                    <a:lumMod val="10000"/>
                  </a:schemeClr>
                </a:solidFill>
              </a:rPr>
              <a:t>Novel </a:t>
            </a:r>
            <a:r>
              <a:rPr lang="en-GB" b="1" dirty="0">
                <a:solidFill>
                  <a:schemeClr val="bg2">
                    <a:lumMod val="10000"/>
                  </a:schemeClr>
                </a:solidFill>
              </a:rPr>
              <a:t>FastRICH electronics </a:t>
            </a:r>
            <a:r>
              <a:rPr lang="en-GB" dirty="0">
                <a:solidFill>
                  <a:schemeClr val="bg2">
                    <a:lumMod val="10000"/>
                  </a:schemeClr>
                </a:solidFill>
              </a:rPr>
              <a:t>with photon hit timestamp precision of </a:t>
            </a:r>
            <a:r>
              <a:rPr lang="en-GB" b="1" dirty="0">
                <a:solidFill>
                  <a:schemeClr val="bg2">
                    <a:lumMod val="10000"/>
                  </a:schemeClr>
                </a:solidFill>
              </a:rPr>
              <a:t>~25 ps. </a:t>
            </a:r>
            <a:r>
              <a:rPr lang="en-GB" dirty="0">
                <a:solidFill>
                  <a:schemeClr val="bg2">
                    <a:lumMod val="10000"/>
                  </a:schemeClr>
                </a:solidFill>
              </a:rPr>
              <a:t>[</a:t>
            </a:r>
            <a:r>
              <a:rPr lang="en-GB" sz="1200" dirty="0">
                <a:hlinkClick r:id="rId4"/>
              </a:rPr>
              <a:t>DOI:10.1016/j.nima.2024.169664</a:t>
            </a:r>
            <a:r>
              <a:rPr lang="en-GB" dirty="0">
                <a:solidFill>
                  <a:schemeClr val="bg2">
                    <a:lumMod val="10000"/>
                  </a:schemeClr>
                </a:solidFill>
              </a:rPr>
              <a:t>]</a:t>
            </a:r>
            <a:endParaRPr lang="en-GB" b="1" dirty="0">
              <a:solidFill>
                <a:srgbClr val="FF0000"/>
              </a:solidFill>
            </a:endParaRPr>
          </a:p>
          <a:p>
            <a:pPr marL="285750" indent="-285750">
              <a:buFont typeface="Wingdings" pitchFamily="2" charset="2"/>
              <a:buChar char="Ø"/>
            </a:pPr>
            <a:r>
              <a:rPr lang="en-GB" dirty="0">
                <a:solidFill>
                  <a:schemeClr val="bg2">
                    <a:lumMod val="10000"/>
                  </a:schemeClr>
                </a:solidFill>
              </a:rPr>
              <a:t>Timing into reconstruction with </a:t>
            </a:r>
            <a:r>
              <a:rPr lang="en-GB" b="1" dirty="0">
                <a:solidFill>
                  <a:schemeClr val="bg2">
                    <a:lumMod val="10000"/>
                  </a:schemeClr>
                </a:solidFill>
              </a:rPr>
              <a:t>improved PID </a:t>
            </a:r>
            <a:r>
              <a:rPr lang="en-GB" dirty="0">
                <a:solidFill>
                  <a:schemeClr val="bg2">
                    <a:lumMod val="10000"/>
                  </a:schemeClr>
                </a:solidFill>
                <a:sym typeface="Wingdings" pitchFamily="2" charset="2"/>
              </a:rPr>
              <a:t> novel </a:t>
            </a:r>
            <a:r>
              <a:rPr lang="en-GB" b="1" dirty="0">
                <a:solidFill>
                  <a:schemeClr val="bg2">
                    <a:lumMod val="10000"/>
                  </a:schemeClr>
                </a:solidFill>
                <a:sym typeface="Wingdings" pitchFamily="2" charset="2"/>
              </a:rPr>
              <a:t>PV t</a:t>
            </a:r>
            <a:r>
              <a:rPr lang="en-GB" b="1" baseline="-25000" dirty="0">
                <a:solidFill>
                  <a:schemeClr val="bg2">
                    <a:lumMod val="10000"/>
                  </a:schemeClr>
                </a:solidFill>
                <a:sym typeface="Wingdings" pitchFamily="2" charset="2"/>
              </a:rPr>
              <a:t>0</a:t>
            </a:r>
            <a:r>
              <a:rPr lang="en-GB" b="1" dirty="0">
                <a:solidFill>
                  <a:schemeClr val="bg2">
                    <a:lumMod val="10000"/>
                  </a:schemeClr>
                </a:solidFill>
                <a:sym typeface="Wingdings" pitchFamily="2" charset="2"/>
              </a:rPr>
              <a:t> estimation algorithm.</a:t>
            </a:r>
          </a:p>
          <a:p>
            <a:pPr marL="285750" indent="-285750">
              <a:buFont typeface="Wingdings" pitchFamily="2" charset="2"/>
              <a:buChar char="Ø"/>
            </a:pPr>
            <a:r>
              <a:rPr lang="en-GB" dirty="0">
                <a:solidFill>
                  <a:schemeClr val="bg2">
                    <a:lumMod val="10000"/>
                  </a:schemeClr>
                </a:solidFill>
              </a:rPr>
              <a:t>Leave untouched the photon sensor (MAPMT), optics and mechanics.</a:t>
            </a:r>
          </a:p>
          <a:p>
            <a:pPr marL="285750" indent="-285750">
              <a:buFont typeface="Wingdings" pitchFamily="2" charset="2"/>
              <a:buChar char="Ø"/>
            </a:pPr>
            <a:endParaRPr lang="en-GB" dirty="0">
              <a:solidFill>
                <a:schemeClr val="bg2">
                  <a:lumMod val="10000"/>
                </a:schemeClr>
              </a:solidFill>
            </a:endParaRPr>
          </a:p>
          <a:p>
            <a:endParaRPr lang="en-GB" dirty="0">
              <a:solidFill>
                <a:schemeClr val="bg2">
                  <a:lumMod val="10000"/>
                </a:schemeClr>
              </a:solidFill>
            </a:endParaRPr>
          </a:p>
          <a:p>
            <a:r>
              <a:rPr lang="en-GB" dirty="0">
                <a:solidFill>
                  <a:schemeClr val="bg2">
                    <a:lumMod val="10000"/>
                  </a:schemeClr>
                </a:solidFill>
              </a:rPr>
              <a:t>For </a:t>
            </a:r>
            <a:r>
              <a:rPr lang="en-GB" b="1" dirty="0">
                <a:solidFill>
                  <a:schemeClr val="bg2">
                    <a:lumMod val="10000"/>
                  </a:schemeClr>
                </a:solidFill>
              </a:rPr>
              <a:t>Upgrade II </a:t>
            </a:r>
            <a:r>
              <a:rPr lang="en-GB" dirty="0">
                <a:solidFill>
                  <a:schemeClr val="bg2">
                    <a:lumMod val="10000"/>
                  </a:schemeClr>
                </a:solidFill>
              </a:rPr>
              <a:t>RICH needs a </a:t>
            </a:r>
            <a:r>
              <a:rPr lang="en-GB" b="1" dirty="0">
                <a:solidFill>
                  <a:schemeClr val="bg2">
                    <a:lumMod val="10000"/>
                  </a:schemeClr>
                </a:solidFill>
              </a:rPr>
              <a:t>new photon detector </a:t>
            </a:r>
            <a:r>
              <a:rPr lang="en-GB" dirty="0">
                <a:solidFill>
                  <a:schemeClr val="bg2">
                    <a:lumMod val="10000"/>
                  </a:schemeClr>
                </a:solidFill>
              </a:rPr>
              <a:t>with better time resolution and improved granularity.</a:t>
            </a:r>
          </a:p>
          <a:p>
            <a:pPr marL="285750" indent="-285750">
              <a:buFont typeface="Wingdings" pitchFamily="2" charset="2"/>
              <a:buChar char="Ø"/>
            </a:pPr>
            <a:r>
              <a:rPr lang="en-GB" dirty="0">
                <a:solidFill>
                  <a:schemeClr val="bg2">
                    <a:lumMod val="10000"/>
                  </a:schemeClr>
                </a:solidFill>
              </a:rPr>
              <a:t>Strict requirements – no ‘perfect’ sensor off the shelf.</a:t>
            </a:r>
          </a:p>
          <a:p>
            <a:pPr marL="285750" indent="-285750">
              <a:buFont typeface="Wingdings" pitchFamily="2" charset="2"/>
              <a:buChar char="Ø"/>
            </a:pPr>
            <a:r>
              <a:rPr lang="en-GB" b="1" dirty="0">
                <a:solidFill>
                  <a:schemeClr val="bg2">
                    <a:lumMod val="10000"/>
                  </a:schemeClr>
                </a:solidFill>
              </a:rPr>
              <a:t>SiPM</a:t>
            </a:r>
            <a:r>
              <a:rPr lang="en-GB" dirty="0">
                <a:solidFill>
                  <a:schemeClr val="bg2">
                    <a:lumMod val="10000"/>
                  </a:schemeClr>
                </a:solidFill>
              </a:rPr>
              <a:t> technology as a promising candidate. </a:t>
            </a:r>
          </a:p>
        </p:txBody>
      </p:sp>
      <p:sp>
        <p:nvSpPr>
          <p:cNvPr id="3" name="Rectangle 2">
            <a:extLst>
              <a:ext uri="{FF2B5EF4-FFF2-40B4-BE49-F238E27FC236}">
                <a16:creationId xmlns:a16="http://schemas.microsoft.com/office/drawing/2014/main" id="{31AFE3A3-069D-ED67-2CA2-2CD7C12507BC}"/>
              </a:ext>
            </a:extLst>
          </p:cNvPr>
          <p:cNvSpPr/>
          <p:nvPr/>
        </p:nvSpPr>
        <p:spPr>
          <a:xfrm>
            <a:off x="10292576" y="1825516"/>
            <a:ext cx="1237785" cy="395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lumMod val="10000"/>
                  </a:schemeClr>
                </a:solidFill>
                <a:latin typeface="Arial" panose="020B0604020202020204" pitchFamily="34" charset="0"/>
                <a:cs typeface="Arial" panose="020B0604020202020204" pitchFamily="34" charset="0"/>
              </a:rPr>
              <a:t>Back-end</a:t>
            </a:r>
          </a:p>
        </p:txBody>
      </p:sp>
      <p:sp>
        <p:nvSpPr>
          <p:cNvPr id="7" name="Rectangle 6">
            <a:extLst>
              <a:ext uri="{FF2B5EF4-FFF2-40B4-BE49-F238E27FC236}">
                <a16:creationId xmlns:a16="http://schemas.microsoft.com/office/drawing/2014/main" id="{FE85EF56-BB2F-B1E0-9301-3D61D3181A89}"/>
              </a:ext>
            </a:extLst>
          </p:cNvPr>
          <p:cNvSpPr/>
          <p:nvPr/>
        </p:nvSpPr>
        <p:spPr>
          <a:xfrm>
            <a:off x="10292576" y="2510973"/>
            <a:ext cx="1237785" cy="395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lumMod val="10000"/>
                  </a:schemeClr>
                </a:solidFill>
                <a:latin typeface="Arial" panose="020B0604020202020204" pitchFamily="34" charset="0"/>
                <a:cs typeface="Arial" panose="020B0604020202020204" pitchFamily="34" charset="0"/>
              </a:rPr>
              <a:t>Back-end</a:t>
            </a:r>
          </a:p>
        </p:txBody>
      </p:sp>
      <p:sp>
        <p:nvSpPr>
          <p:cNvPr id="13" name="Rectangle 12">
            <a:extLst>
              <a:ext uri="{FF2B5EF4-FFF2-40B4-BE49-F238E27FC236}">
                <a16:creationId xmlns:a16="http://schemas.microsoft.com/office/drawing/2014/main" id="{1C8EECDC-70CE-3B53-DE93-A32FBF97FBDB}"/>
              </a:ext>
            </a:extLst>
          </p:cNvPr>
          <p:cNvSpPr/>
          <p:nvPr/>
        </p:nvSpPr>
        <p:spPr>
          <a:xfrm>
            <a:off x="10292575" y="1095099"/>
            <a:ext cx="1237785" cy="395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2">
                    <a:lumMod val="10000"/>
                  </a:schemeClr>
                </a:solidFill>
                <a:latin typeface="Arial" panose="020B0604020202020204" pitchFamily="34" charset="0"/>
                <a:cs typeface="Arial" panose="020B0604020202020204" pitchFamily="34" charset="0"/>
              </a:rPr>
              <a:t>Back-end</a:t>
            </a:r>
          </a:p>
        </p:txBody>
      </p:sp>
    </p:spTree>
    <p:extLst>
      <p:ext uri="{BB962C8B-B14F-4D97-AF65-F5344CB8AC3E}">
        <p14:creationId xmlns:p14="http://schemas.microsoft.com/office/powerpoint/2010/main" val="8042788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74F13-16ED-84EB-B36A-E9BBBE3387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6FC4FB-5923-0A07-F994-847E08CDC4C0}"/>
              </a:ext>
            </a:extLst>
          </p:cNvPr>
          <p:cNvSpPr>
            <a:spLocks noGrp="1"/>
          </p:cNvSpPr>
          <p:nvPr>
            <p:ph type="title"/>
          </p:nvPr>
        </p:nvSpPr>
        <p:spPr>
          <a:xfrm>
            <a:off x="407988" y="373593"/>
            <a:ext cx="11376025" cy="368420"/>
          </a:xfrm>
        </p:spPr>
        <p:txBody>
          <a:bodyPr/>
          <a:lstStyle/>
          <a:p>
            <a:r>
              <a:rPr lang="en-GB" sz="2200" dirty="0"/>
              <a:t>Multi-channel readout of SiPM arrays at cryogenic temperatures</a:t>
            </a:r>
          </a:p>
        </p:txBody>
      </p:sp>
      <p:sp>
        <p:nvSpPr>
          <p:cNvPr id="4" name="Date Placeholder 3">
            <a:extLst>
              <a:ext uri="{FF2B5EF4-FFF2-40B4-BE49-F238E27FC236}">
                <a16:creationId xmlns:a16="http://schemas.microsoft.com/office/drawing/2014/main" id="{60DF2F7D-3CEC-5A74-9496-DCBD6DB5F12B}"/>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0BCF795F-1E3E-6937-1775-04E829EE448C}"/>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40EE2AD8-F587-FA74-A809-B69F785535E9}"/>
              </a:ext>
            </a:extLst>
          </p:cNvPr>
          <p:cNvSpPr>
            <a:spLocks noGrp="1"/>
          </p:cNvSpPr>
          <p:nvPr>
            <p:ph type="sldNum" sz="quarter" idx="12"/>
          </p:nvPr>
        </p:nvSpPr>
        <p:spPr/>
        <p:txBody>
          <a:bodyPr/>
          <a:lstStyle/>
          <a:p>
            <a:fld id="{0BB7CFEA-6E47-8947-A33A-0E536019D0FF}" type="slidenum">
              <a:rPr lang="en-GB" smtClean="0"/>
              <a:t>60</a:t>
            </a:fld>
            <a:endParaRPr lang="en-GB"/>
          </a:p>
        </p:txBody>
      </p:sp>
      <p:sp>
        <p:nvSpPr>
          <p:cNvPr id="10" name="TextBox 9">
            <a:extLst>
              <a:ext uri="{FF2B5EF4-FFF2-40B4-BE49-F238E27FC236}">
                <a16:creationId xmlns:a16="http://schemas.microsoft.com/office/drawing/2014/main" id="{44D92F79-D856-091C-6DD4-1E917AEC376D}"/>
              </a:ext>
            </a:extLst>
          </p:cNvPr>
          <p:cNvSpPr txBox="1"/>
          <p:nvPr/>
        </p:nvSpPr>
        <p:spPr>
          <a:xfrm>
            <a:off x="403200" y="2151727"/>
            <a:ext cx="5288684" cy="2554545"/>
          </a:xfrm>
          <a:prstGeom prst="rect">
            <a:avLst/>
          </a:prstGeom>
          <a:noFill/>
        </p:spPr>
        <p:txBody>
          <a:bodyPr wrap="square">
            <a:spAutoFit/>
          </a:bodyPr>
          <a:lstStyle/>
          <a:p>
            <a:r>
              <a:rPr lang="en-GB" sz="1600" b="1" dirty="0">
                <a:solidFill>
                  <a:schemeClr val="bg2">
                    <a:lumMod val="10000"/>
                  </a:schemeClr>
                </a:solidFill>
              </a:rPr>
              <a:t>Cryogenic cooling </a:t>
            </a:r>
            <a:r>
              <a:rPr lang="en-GB" sz="1600" dirty="0">
                <a:solidFill>
                  <a:schemeClr val="bg2">
                    <a:lumMod val="10000"/>
                  </a:schemeClr>
                </a:solidFill>
              </a:rPr>
              <a:t>effectively mitigates DCR in SiPMs after irradiation.</a:t>
            </a:r>
          </a:p>
          <a:p>
            <a:endParaRPr lang="en-GB" sz="1600" dirty="0">
              <a:solidFill>
                <a:schemeClr val="bg2">
                  <a:lumMod val="10000"/>
                </a:schemeClr>
              </a:solidFill>
            </a:endParaRPr>
          </a:p>
          <a:p>
            <a:r>
              <a:rPr lang="en-GB" sz="1600" dirty="0">
                <a:solidFill>
                  <a:schemeClr val="bg2">
                    <a:lumMod val="10000"/>
                  </a:schemeClr>
                </a:solidFill>
              </a:rPr>
              <a:t>Main challenges for a detector application:</a:t>
            </a:r>
          </a:p>
          <a:p>
            <a:pPr marL="285750" indent="-285750">
              <a:buFont typeface="Wingdings" pitchFamily="2" charset="2"/>
              <a:buChar char="Ø"/>
            </a:pPr>
            <a:r>
              <a:rPr lang="en-GB" sz="1600" dirty="0">
                <a:solidFill>
                  <a:schemeClr val="bg2">
                    <a:lumMod val="10000"/>
                  </a:schemeClr>
                </a:solidFill>
              </a:rPr>
              <a:t>Large photodetector areas at cryogenic temp.</a:t>
            </a:r>
          </a:p>
          <a:p>
            <a:pPr marL="285750" indent="-285750">
              <a:buFont typeface="Wingdings" pitchFamily="2" charset="2"/>
              <a:buChar char="Ø"/>
            </a:pPr>
            <a:r>
              <a:rPr lang="en-GB" sz="1600" dirty="0">
                <a:solidFill>
                  <a:schemeClr val="bg2">
                    <a:lumMod val="10000"/>
                  </a:schemeClr>
                </a:solidFill>
              </a:rPr>
              <a:t>Vacuum for thermal insulation.</a:t>
            </a:r>
          </a:p>
          <a:p>
            <a:pPr marL="285750" indent="-285750">
              <a:buFont typeface="Wingdings" pitchFamily="2" charset="2"/>
              <a:buChar char="Ø"/>
            </a:pPr>
            <a:r>
              <a:rPr lang="en-GB" sz="1600" b="1" dirty="0">
                <a:solidFill>
                  <a:schemeClr val="bg2">
                    <a:lumMod val="10000"/>
                  </a:schemeClr>
                </a:solidFill>
              </a:rPr>
              <a:t>Analogue signals over cm-long distances.</a:t>
            </a:r>
          </a:p>
          <a:p>
            <a:pPr marL="285750" indent="-285750">
              <a:buFont typeface="Wingdings" pitchFamily="2" charset="2"/>
              <a:buChar char="Ø"/>
            </a:pPr>
            <a:r>
              <a:rPr lang="en-GB" sz="1600" dirty="0">
                <a:solidFill>
                  <a:schemeClr val="bg2">
                    <a:lumMod val="10000"/>
                  </a:schemeClr>
                </a:solidFill>
              </a:rPr>
              <a:t>Stable gas (/radiator) temperature.</a:t>
            </a:r>
          </a:p>
          <a:p>
            <a:pPr marL="285750" indent="-285750">
              <a:buFont typeface="Wingdings" pitchFamily="2" charset="2"/>
              <a:buChar char="Ø"/>
            </a:pPr>
            <a:r>
              <a:rPr lang="en-GB" sz="1600" dirty="0">
                <a:solidFill>
                  <a:schemeClr val="bg2">
                    <a:lumMod val="10000"/>
                  </a:schemeClr>
                </a:solidFill>
              </a:rPr>
              <a:t>Block IR radiation.</a:t>
            </a:r>
          </a:p>
          <a:p>
            <a:pPr marL="285750" indent="-285750">
              <a:buFont typeface="Wingdings" pitchFamily="2" charset="2"/>
              <a:buChar char="Ø"/>
            </a:pPr>
            <a:r>
              <a:rPr lang="en-GB" sz="1600" dirty="0">
                <a:solidFill>
                  <a:schemeClr val="bg2">
                    <a:lumMod val="10000"/>
                  </a:schemeClr>
                </a:solidFill>
              </a:rPr>
              <a:t>Cooling system infrastructure.</a:t>
            </a:r>
          </a:p>
        </p:txBody>
      </p:sp>
      <p:pic>
        <p:nvPicPr>
          <p:cNvPr id="14" name="Picture 13">
            <a:extLst>
              <a:ext uri="{FF2B5EF4-FFF2-40B4-BE49-F238E27FC236}">
                <a16:creationId xmlns:a16="http://schemas.microsoft.com/office/drawing/2014/main" id="{5E990479-5AD7-240F-BD16-CFAC83EA7317}"/>
              </a:ext>
            </a:extLst>
          </p:cNvPr>
          <p:cNvPicPr>
            <a:picLocks noChangeAspect="1"/>
          </p:cNvPicPr>
          <p:nvPr/>
        </p:nvPicPr>
        <p:blipFill>
          <a:blip r:embed="rId2"/>
          <a:srcRect l="45445" t="20577" r="934" b="20700"/>
          <a:stretch>
            <a:fillRect/>
          </a:stretch>
        </p:blipFill>
        <p:spPr>
          <a:xfrm>
            <a:off x="5947253" y="1502799"/>
            <a:ext cx="6083246" cy="3747484"/>
          </a:xfrm>
          <a:prstGeom prst="rect">
            <a:avLst/>
          </a:prstGeom>
        </p:spPr>
      </p:pic>
    </p:spTree>
    <p:extLst>
      <p:ext uri="{BB962C8B-B14F-4D97-AF65-F5344CB8AC3E}">
        <p14:creationId xmlns:p14="http://schemas.microsoft.com/office/powerpoint/2010/main" val="28904840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B9482-5AD0-952B-7CB3-0197045656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B404AC-993C-7288-5356-2A0B41806271}"/>
              </a:ext>
            </a:extLst>
          </p:cNvPr>
          <p:cNvSpPr>
            <a:spLocks noGrp="1"/>
          </p:cNvSpPr>
          <p:nvPr>
            <p:ph type="title"/>
          </p:nvPr>
        </p:nvSpPr>
        <p:spPr>
          <a:xfrm>
            <a:off x="407988" y="373593"/>
            <a:ext cx="11376025" cy="368420"/>
          </a:xfrm>
        </p:spPr>
        <p:txBody>
          <a:bodyPr/>
          <a:lstStyle/>
          <a:p>
            <a:r>
              <a:rPr lang="en-GB" sz="2200" dirty="0"/>
              <a:t>A cryostat demonstrator for SiPM arrays studies at cryogenic temperature</a:t>
            </a:r>
          </a:p>
        </p:txBody>
      </p:sp>
      <p:sp>
        <p:nvSpPr>
          <p:cNvPr id="4" name="Date Placeholder 3">
            <a:extLst>
              <a:ext uri="{FF2B5EF4-FFF2-40B4-BE49-F238E27FC236}">
                <a16:creationId xmlns:a16="http://schemas.microsoft.com/office/drawing/2014/main" id="{62770078-06FC-3C65-6721-22F76E907E1A}"/>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4B382AD7-C9E2-DFFE-0A8B-6E04FAE4AB0F}"/>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60C9835E-96AA-A0EC-733F-3F0FA5928C4C}"/>
              </a:ext>
            </a:extLst>
          </p:cNvPr>
          <p:cNvSpPr>
            <a:spLocks noGrp="1"/>
          </p:cNvSpPr>
          <p:nvPr>
            <p:ph type="sldNum" sz="quarter" idx="12"/>
          </p:nvPr>
        </p:nvSpPr>
        <p:spPr/>
        <p:txBody>
          <a:bodyPr/>
          <a:lstStyle/>
          <a:p>
            <a:fld id="{0BB7CFEA-6E47-8947-A33A-0E536019D0FF}" type="slidenum">
              <a:rPr lang="en-GB" smtClean="0"/>
              <a:t>61</a:t>
            </a:fld>
            <a:endParaRPr lang="en-GB"/>
          </a:p>
        </p:txBody>
      </p:sp>
      <p:pic>
        <p:nvPicPr>
          <p:cNvPr id="7" name="Picture 6">
            <a:extLst>
              <a:ext uri="{FF2B5EF4-FFF2-40B4-BE49-F238E27FC236}">
                <a16:creationId xmlns:a16="http://schemas.microsoft.com/office/drawing/2014/main" id="{51CCF9E9-CA65-2A66-22F9-5CC9D05FA4D8}"/>
              </a:ext>
            </a:extLst>
          </p:cNvPr>
          <p:cNvPicPr>
            <a:picLocks noChangeAspect="1"/>
          </p:cNvPicPr>
          <p:nvPr/>
        </p:nvPicPr>
        <p:blipFill>
          <a:blip r:embed="rId2"/>
          <a:srcRect l="51261" t="14341" r="504" b="21569"/>
          <a:stretch>
            <a:fillRect/>
          </a:stretch>
        </p:blipFill>
        <p:spPr>
          <a:xfrm>
            <a:off x="2346960" y="742013"/>
            <a:ext cx="7528878" cy="5626984"/>
          </a:xfrm>
          <a:prstGeom prst="rect">
            <a:avLst/>
          </a:prstGeom>
        </p:spPr>
      </p:pic>
    </p:spTree>
    <p:extLst>
      <p:ext uri="{BB962C8B-B14F-4D97-AF65-F5344CB8AC3E}">
        <p14:creationId xmlns:p14="http://schemas.microsoft.com/office/powerpoint/2010/main" val="38245826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6B712-D9DF-1525-64B7-83110C8A1C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727B63-8201-3F99-B390-E22F6784939C}"/>
              </a:ext>
            </a:extLst>
          </p:cNvPr>
          <p:cNvSpPr>
            <a:spLocks noGrp="1"/>
          </p:cNvSpPr>
          <p:nvPr>
            <p:ph type="title"/>
          </p:nvPr>
        </p:nvSpPr>
        <p:spPr>
          <a:xfrm>
            <a:off x="407988" y="373593"/>
            <a:ext cx="11376025" cy="368420"/>
          </a:xfrm>
        </p:spPr>
        <p:txBody>
          <a:bodyPr/>
          <a:lstStyle/>
          <a:p>
            <a:r>
              <a:rPr lang="en-GB" sz="2200" dirty="0"/>
              <a:t>SiPM array single-photon time resolution with pulsed-laser illumination – setup </a:t>
            </a:r>
          </a:p>
        </p:txBody>
      </p:sp>
      <p:sp>
        <p:nvSpPr>
          <p:cNvPr id="4" name="Date Placeholder 3">
            <a:extLst>
              <a:ext uri="{FF2B5EF4-FFF2-40B4-BE49-F238E27FC236}">
                <a16:creationId xmlns:a16="http://schemas.microsoft.com/office/drawing/2014/main" id="{162F2ADE-98F6-8ECF-9C2D-5F3C3B51DCDA}"/>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A3466A78-2B51-6CD7-6C6F-9710B7230872}"/>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3A10F5CD-C65E-3028-6510-6210B38929B6}"/>
              </a:ext>
            </a:extLst>
          </p:cNvPr>
          <p:cNvSpPr>
            <a:spLocks noGrp="1"/>
          </p:cNvSpPr>
          <p:nvPr>
            <p:ph type="sldNum" sz="quarter" idx="12"/>
          </p:nvPr>
        </p:nvSpPr>
        <p:spPr/>
        <p:txBody>
          <a:bodyPr/>
          <a:lstStyle/>
          <a:p>
            <a:fld id="{0BB7CFEA-6E47-8947-A33A-0E536019D0FF}" type="slidenum">
              <a:rPr lang="en-GB" smtClean="0"/>
              <a:t>62</a:t>
            </a:fld>
            <a:endParaRPr lang="en-GB"/>
          </a:p>
        </p:txBody>
      </p:sp>
      <p:pic>
        <p:nvPicPr>
          <p:cNvPr id="3" name="Picture 2">
            <a:extLst>
              <a:ext uri="{FF2B5EF4-FFF2-40B4-BE49-F238E27FC236}">
                <a16:creationId xmlns:a16="http://schemas.microsoft.com/office/drawing/2014/main" id="{BC901A35-A1F6-175C-11CF-C61D34AF73BE}"/>
              </a:ext>
            </a:extLst>
          </p:cNvPr>
          <p:cNvPicPr>
            <a:picLocks noChangeAspect="1"/>
          </p:cNvPicPr>
          <p:nvPr/>
        </p:nvPicPr>
        <p:blipFill>
          <a:blip r:embed="rId2"/>
          <a:srcRect l="25251" t="12067" r="21569" b="10729"/>
          <a:stretch>
            <a:fillRect/>
          </a:stretch>
        </p:blipFill>
        <p:spPr>
          <a:xfrm>
            <a:off x="8101915" y="3112982"/>
            <a:ext cx="3908116" cy="3191378"/>
          </a:xfrm>
          <a:prstGeom prst="rect">
            <a:avLst/>
          </a:prstGeom>
          <a:ln w="19050">
            <a:noFill/>
          </a:ln>
        </p:spPr>
      </p:pic>
      <p:pic>
        <p:nvPicPr>
          <p:cNvPr id="8" name="Picture 7">
            <a:extLst>
              <a:ext uri="{FF2B5EF4-FFF2-40B4-BE49-F238E27FC236}">
                <a16:creationId xmlns:a16="http://schemas.microsoft.com/office/drawing/2014/main" id="{A384030C-179E-231A-BCFB-1A5F13650B8C}"/>
              </a:ext>
            </a:extLst>
          </p:cNvPr>
          <p:cNvPicPr>
            <a:picLocks noChangeAspect="1"/>
          </p:cNvPicPr>
          <p:nvPr/>
        </p:nvPicPr>
        <p:blipFill>
          <a:blip r:embed="rId3"/>
          <a:srcRect l="3026" t="20207" r="1276" b="17360"/>
          <a:stretch>
            <a:fillRect/>
          </a:stretch>
        </p:blipFill>
        <p:spPr>
          <a:xfrm>
            <a:off x="149237" y="3225344"/>
            <a:ext cx="7750769" cy="2844319"/>
          </a:xfrm>
          <a:prstGeom prst="rect">
            <a:avLst/>
          </a:prstGeom>
        </p:spPr>
      </p:pic>
      <p:sp>
        <p:nvSpPr>
          <p:cNvPr id="9" name="TextBox 8">
            <a:extLst>
              <a:ext uri="{FF2B5EF4-FFF2-40B4-BE49-F238E27FC236}">
                <a16:creationId xmlns:a16="http://schemas.microsoft.com/office/drawing/2014/main" id="{AAB34B29-F94A-EE94-4854-13BB28E05CBF}"/>
              </a:ext>
            </a:extLst>
          </p:cNvPr>
          <p:cNvSpPr txBox="1"/>
          <p:nvPr/>
        </p:nvSpPr>
        <p:spPr>
          <a:xfrm>
            <a:off x="407988" y="1214513"/>
            <a:ext cx="7062822" cy="1338828"/>
          </a:xfrm>
          <a:prstGeom prst="rect">
            <a:avLst/>
          </a:prstGeom>
          <a:noFill/>
          <a:ln w="6350">
            <a:noFill/>
          </a:ln>
        </p:spPr>
        <p:txBody>
          <a:bodyPr wrap="square" rtlCol="0">
            <a:spAutoFit/>
          </a:bodyPr>
          <a:lstStyle/>
          <a:p>
            <a:r>
              <a:rPr lang="en-GB" dirty="0">
                <a:solidFill>
                  <a:srgbClr val="000000"/>
                </a:solidFill>
                <a:latin typeface="Arial" panose="020B0604020202020204" pitchFamily="34" charset="0"/>
                <a:cs typeface="Arial" panose="020B0604020202020204" pitchFamily="34" charset="0"/>
              </a:rPr>
              <a:t>Laser pulses at 405 nm and width of 50 ps (FWHM), </a:t>
            </a:r>
            <a:br>
              <a:rPr lang="en-GB" dirty="0">
                <a:solidFill>
                  <a:srgbClr val="000000"/>
                </a:solidFill>
                <a:latin typeface="Arial" panose="020B0604020202020204" pitchFamily="34" charset="0"/>
                <a:cs typeface="Arial" panose="020B0604020202020204" pitchFamily="34" charset="0"/>
              </a:rPr>
            </a:br>
            <a:r>
              <a:rPr lang="en-GB" dirty="0">
                <a:solidFill>
                  <a:srgbClr val="000000"/>
                </a:solidFill>
                <a:latin typeface="Arial" panose="020B0604020202020204" pitchFamily="34" charset="0"/>
                <a:cs typeface="Arial" panose="020B0604020202020204" pitchFamily="34" charset="0"/>
              </a:rPr>
              <a:t>triggered at 20 kHz.</a:t>
            </a:r>
          </a:p>
          <a:p>
            <a:pPr>
              <a:lnSpc>
                <a:spcPct val="150000"/>
              </a:lnSpc>
            </a:pPr>
            <a:r>
              <a:rPr lang="en-GB" dirty="0">
                <a:solidFill>
                  <a:srgbClr val="000000"/>
                </a:solidFill>
                <a:latin typeface="Arial" panose="020B0604020202020204" pitchFamily="34" charset="0"/>
                <a:cs typeface="Arial" panose="020B0604020202020204" pitchFamily="34" charset="0"/>
              </a:rPr>
              <a:t>Peak photon occupancy of ~12%, average occupancy of ~6%:</a:t>
            </a:r>
          </a:p>
          <a:p>
            <a:pPr marL="285750" indent="-285750">
              <a:buFont typeface="Wingdings" pitchFamily="2" charset="2"/>
              <a:buChar char="Ø"/>
            </a:pPr>
            <a:r>
              <a:rPr lang="en-GB" dirty="0">
                <a:solidFill>
                  <a:srgbClr val="000000"/>
                </a:solidFill>
                <a:latin typeface="Arial" panose="020B0604020202020204" pitchFamily="34" charset="0"/>
                <a:cs typeface="Arial" panose="020B0604020202020204" pitchFamily="34" charset="0"/>
              </a:rPr>
              <a:t>Single-photon regime. </a:t>
            </a:r>
          </a:p>
        </p:txBody>
      </p:sp>
      <p:pic>
        <p:nvPicPr>
          <p:cNvPr id="10" name="Picture 9">
            <a:extLst>
              <a:ext uri="{FF2B5EF4-FFF2-40B4-BE49-F238E27FC236}">
                <a16:creationId xmlns:a16="http://schemas.microsoft.com/office/drawing/2014/main" id="{6B6D2382-99A5-1F58-8467-963D1C488B9F}"/>
              </a:ext>
            </a:extLst>
          </p:cNvPr>
          <p:cNvPicPr>
            <a:picLocks noChangeAspect="1"/>
          </p:cNvPicPr>
          <p:nvPr/>
        </p:nvPicPr>
        <p:blipFill>
          <a:blip r:embed="rId4"/>
          <a:srcRect l="16381" t="22768" r="17647" b="15546"/>
          <a:stretch>
            <a:fillRect/>
          </a:stretch>
        </p:blipFill>
        <p:spPr>
          <a:xfrm>
            <a:off x="7616315" y="887659"/>
            <a:ext cx="4167697" cy="2192039"/>
          </a:xfrm>
          <a:prstGeom prst="rect">
            <a:avLst/>
          </a:prstGeom>
        </p:spPr>
      </p:pic>
    </p:spTree>
    <p:extLst>
      <p:ext uri="{BB962C8B-B14F-4D97-AF65-F5344CB8AC3E}">
        <p14:creationId xmlns:p14="http://schemas.microsoft.com/office/powerpoint/2010/main" val="246360444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F88B9-79A8-A606-5984-B6D0A11650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6EBD2F-90C3-5A14-AF4B-96A79DC18253}"/>
              </a:ext>
            </a:extLst>
          </p:cNvPr>
          <p:cNvSpPr>
            <a:spLocks noGrp="1"/>
          </p:cNvSpPr>
          <p:nvPr>
            <p:ph type="title"/>
          </p:nvPr>
        </p:nvSpPr>
        <p:spPr>
          <a:xfrm>
            <a:off x="407988" y="373593"/>
            <a:ext cx="11376025" cy="368420"/>
          </a:xfrm>
        </p:spPr>
        <p:txBody>
          <a:bodyPr/>
          <a:lstStyle/>
          <a:p>
            <a:r>
              <a:rPr lang="en-GB" sz="2200" dirty="0"/>
              <a:t>SiPM array single-photon time resolution with pulsed-laser illumination</a:t>
            </a:r>
          </a:p>
        </p:txBody>
      </p:sp>
      <p:sp>
        <p:nvSpPr>
          <p:cNvPr id="4" name="Date Placeholder 3">
            <a:extLst>
              <a:ext uri="{FF2B5EF4-FFF2-40B4-BE49-F238E27FC236}">
                <a16:creationId xmlns:a16="http://schemas.microsoft.com/office/drawing/2014/main" id="{0AAFECEA-0A91-0588-A5F4-6E0B77D553EC}"/>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58540DDA-0C6E-75CB-E344-7F06924EEC60}"/>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9E4136FD-B97B-8C65-C5D4-9DBFE6E0B715}"/>
              </a:ext>
            </a:extLst>
          </p:cNvPr>
          <p:cNvSpPr>
            <a:spLocks noGrp="1"/>
          </p:cNvSpPr>
          <p:nvPr>
            <p:ph type="sldNum" sz="quarter" idx="12"/>
          </p:nvPr>
        </p:nvSpPr>
        <p:spPr/>
        <p:txBody>
          <a:bodyPr/>
          <a:lstStyle/>
          <a:p>
            <a:fld id="{0BB7CFEA-6E47-8947-A33A-0E536019D0FF}" type="slidenum">
              <a:rPr lang="en-GB" smtClean="0"/>
              <a:t>63</a:t>
            </a:fld>
            <a:endParaRPr lang="en-GB"/>
          </a:p>
        </p:txBody>
      </p:sp>
      <p:pic>
        <p:nvPicPr>
          <p:cNvPr id="3" name="Picture 2">
            <a:extLst>
              <a:ext uri="{FF2B5EF4-FFF2-40B4-BE49-F238E27FC236}">
                <a16:creationId xmlns:a16="http://schemas.microsoft.com/office/drawing/2014/main" id="{0015E99F-391B-AAC5-04C4-90B2E410B29F}"/>
              </a:ext>
            </a:extLst>
          </p:cNvPr>
          <p:cNvPicPr>
            <a:picLocks noChangeAspect="1"/>
          </p:cNvPicPr>
          <p:nvPr/>
        </p:nvPicPr>
        <p:blipFill>
          <a:blip r:embed="rId2"/>
          <a:srcRect l="49006" t="40796" r="1362" b="38843"/>
          <a:stretch>
            <a:fillRect/>
          </a:stretch>
        </p:blipFill>
        <p:spPr>
          <a:xfrm>
            <a:off x="159026" y="3277640"/>
            <a:ext cx="4174435" cy="3044632"/>
          </a:xfrm>
          <a:prstGeom prst="rect">
            <a:avLst/>
          </a:prstGeom>
        </p:spPr>
      </p:pic>
      <p:sp>
        <p:nvSpPr>
          <p:cNvPr id="8" name="TextBox 7">
            <a:extLst>
              <a:ext uri="{FF2B5EF4-FFF2-40B4-BE49-F238E27FC236}">
                <a16:creationId xmlns:a16="http://schemas.microsoft.com/office/drawing/2014/main" id="{BA602499-CCD7-E6D9-77E6-5ABACBEE0843}"/>
              </a:ext>
            </a:extLst>
          </p:cNvPr>
          <p:cNvSpPr txBox="1"/>
          <p:nvPr/>
        </p:nvSpPr>
        <p:spPr>
          <a:xfrm>
            <a:off x="268566" y="958836"/>
            <a:ext cx="8515038" cy="1702967"/>
          </a:xfrm>
          <a:prstGeom prst="rect">
            <a:avLst/>
          </a:prstGeom>
          <a:noFill/>
          <a:ln w="6350">
            <a:noFill/>
          </a:ln>
        </p:spPr>
        <p:txBody>
          <a:bodyPr wrap="square" rtlCol="0">
            <a:spAutoFit/>
          </a:bodyPr>
          <a:lstStyle/>
          <a:p>
            <a:pPr>
              <a:lnSpc>
                <a:spcPct val="150000"/>
              </a:lnSpc>
            </a:pPr>
            <a:r>
              <a:rPr lang="en-GB" dirty="0">
                <a:solidFill>
                  <a:srgbClr val="000000"/>
                </a:solidFill>
                <a:latin typeface="Arial" panose="020B0604020202020204" pitchFamily="34" charset="0"/>
                <a:cs typeface="Arial" panose="020B0604020202020204" pitchFamily="34" charset="0"/>
              </a:rPr>
              <a:t>Same laser illumination as per MAPMT studies </a:t>
            </a:r>
            <a:r>
              <a:rPr lang="en-GB" dirty="0">
                <a:solidFill>
                  <a:srgbClr val="000000"/>
                </a:solidFill>
                <a:latin typeface="Arial" panose="020B0604020202020204" pitchFamily="34" charset="0"/>
                <a:cs typeface="Arial" panose="020B0604020202020204" pitchFamily="34" charset="0"/>
                <a:sym typeface="Wingdings" pitchFamily="2" charset="2"/>
              </a:rPr>
              <a:t> single photon regime.</a:t>
            </a:r>
            <a:endParaRPr lang="en-GB" dirty="0">
              <a:solidFill>
                <a:srgbClr val="000000"/>
              </a:solidFill>
              <a:latin typeface="Arial" panose="020B0604020202020204" pitchFamily="34" charset="0"/>
              <a:cs typeface="Arial" panose="020B0604020202020204" pitchFamily="34" charset="0"/>
            </a:endParaRPr>
          </a:p>
          <a:p>
            <a:pPr>
              <a:lnSpc>
                <a:spcPct val="150000"/>
              </a:lnSpc>
            </a:pPr>
            <a:r>
              <a:rPr lang="en-GB" dirty="0">
                <a:solidFill>
                  <a:srgbClr val="000000"/>
                </a:solidFill>
                <a:latin typeface="Arial" panose="020B0604020202020204" pitchFamily="34" charset="0"/>
                <a:cs typeface="Arial" panose="020B0604020202020204" pitchFamily="34" charset="0"/>
              </a:rPr>
              <a:t>ToT selection to isolate 1pe</a:t>
            </a:r>
            <a:r>
              <a:rPr lang="en-GB" baseline="30000" dirty="0">
                <a:solidFill>
                  <a:srgbClr val="000000"/>
                </a:solidFill>
                <a:latin typeface="Arial" panose="020B0604020202020204" pitchFamily="34" charset="0"/>
                <a:cs typeface="Arial" panose="020B0604020202020204" pitchFamily="34" charset="0"/>
              </a:rPr>
              <a:t>-</a:t>
            </a:r>
            <a:r>
              <a:rPr lang="en-GB" dirty="0">
                <a:solidFill>
                  <a:srgbClr val="000000"/>
                </a:solidFill>
                <a:latin typeface="Arial" panose="020B0604020202020204" pitchFamily="34" charset="0"/>
                <a:cs typeface="Arial" panose="020B0604020202020204" pitchFamily="34" charset="0"/>
              </a:rPr>
              <a:t> events. </a:t>
            </a:r>
          </a:p>
          <a:p>
            <a:pPr>
              <a:lnSpc>
                <a:spcPct val="150000"/>
              </a:lnSpc>
            </a:pPr>
            <a:r>
              <a:rPr lang="en-GB" dirty="0">
                <a:solidFill>
                  <a:srgbClr val="000000"/>
                </a:solidFill>
                <a:latin typeface="Arial" panose="020B0604020202020204" pitchFamily="34" charset="0"/>
                <a:cs typeface="Arial" panose="020B0604020202020204" pitchFamily="34" charset="0"/>
              </a:rPr>
              <a:t>SPTR as FWHM of a double gaussian fit to the ToA distribution. </a:t>
            </a:r>
          </a:p>
          <a:p>
            <a:pPr>
              <a:lnSpc>
                <a:spcPct val="150000"/>
              </a:lnSpc>
            </a:pPr>
            <a:r>
              <a:rPr lang="en-GB" dirty="0">
                <a:solidFill>
                  <a:srgbClr val="000000"/>
                </a:solidFill>
                <a:latin typeface="Arial" panose="020B0604020202020204" pitchFamily="34" charset="0"/>
                <a:cs typeface="Arial" panose="020B0604020202020204" pitchFamily="34" charset="0"/>
              </a:rPr>
              <a:t>Average SPTR at 59 V is </a:t>
            </a:r>
            <a:r>
              <a:rPr lang="en-GB" b="1" dirty="0">
                <a:solidFill>
                  <a:srgbClr val="00B050"/>
                </a:solidFill>
                <a:latin typeface="Arial" panose="020B0604020202020204" pitchFamily="34" charset="0"/>
                <a:cs typeface="Arial" panose="020B0604020202020204" pitchFamily="34" charset="0"/>
              </a:rPr>
              <a:t>103 ± 5 ps </a:t>
            </a:r>
            <a:r>
              <a:rPr lang="en-GB" dirty="0">
                <a:solidFill>
                  <a:srgbClr val="000000"/>
                </a:solidFill>
                <a:latin typeface="Arial" panose="020B0604020202020204" pitchFamily="34" charset="0"/>
                <a:cs typeface="Arial" panose="020B0604020202020204" pitchFamily="34" charset="0"/>
              </a:rPr>
              <a:t>(</a:t>
            </a:r>
            <a:r>
              <a:rPr lang="en-GB" sz="1600" dirty="0">
                <a:solidFill>
                  <a:srgbClr val="000000"/>
                </a:solidFill>
                <a:latin typeface="Arial" panose="020B0604020202020204" pitchFamily="34" charset="0"/>
                <a:cs typeface="Arial" panose="020B0604020202020204" pitchFamily="34" charset="0"/>
              </a:rPr>
              <a:t>σ = FWHM / 2.355</a:t>
            </a:r>
            <a:r>
              <a:rPr lang="en-GB" dirty="0">
                <a:solidFill>
                  <a:srgbClr val="000000"/>
                </a:solidFill>
                <a:latin typeface="Arial" panose="020B0604020202020204" pitchFamily="34" charset="0"/>
                <a:cs typeface="Arial" panose="020B0604020202020204" pitchFamily="34" charset="0"/>
              </a:rPr>
              <a:t>), best channel: </a:t>
            </a:r>
            <a:r>
              <a:rPr lang="en-GB" b="1" dirty="0">
                <a:solidFill>
                  <a:srgbClr val="00B050"/>
                </a:solidFill>
                <a:latin typeface="Arial" panose="020B0604020202020204" pitchFamily="34" charset="0"/>
                <a:cs typeface="Arial" panose="020B0604020202020204" pitchFamily="34" charset="0"/>
              </a:rPr>
              <a:t>88 ± 4 ps</a:t>
            </a:r>
            <a:r>
              <a:rPr lang="en-GB" dirty="0">
                <a:solidFill>
                  <a:srgbClr val="000000"/>
                </a:solidFill>
                <a:latin typeface="Arial" panose="020B0604020202020204" pitchFamily="34" charset="0"/>
                <a:cs typeface="Arial" panose="020B0604020202020204" pitchFamily="34" charset="0"/>
              </a:rPr>
              <a:t>.</a:t>
            </a:r>
          </a:p>
        </p:txBody>
      </p:sp>
      <p:sp>
        <p:nvSpPr>
          <p:cNvPr id="9" name="TextBox 8">
            <a:extLst>
              <a:ext uri="{FF2B5EF4-FFF2-40B4-BE49-F238E27FC236}">
                <a16:creationId xmlns:a16="http://schemas.microsoft.com/office/drawing/2014/main" id="{A5BD37EF-6D82-E4B6-8A26-59A4EBE9250A}"/>
              </a:ext>
            </a:extLst>
          </p:cNvPr>
          <p:cNvSpPr txBox="1"/>
          <p:nvPr/>
        </p:nvSpPr>
        <p:spPr>
          <a:xfrm>
            <a:off x="6532739" y="3169918"/>
            <a:ext cx="1887824" cy="215444"/>
          </a:xfrm>
          <a:prstGeom prst="rect">
            <a:avLst/>
          </a:prstGeom>
          <a:noFill/>
        </p:spPr>
        <p:txBody>
          <a:bodyPr wrap="none" lIns="0" tIns="0" rIns="0" bIns="0" rtlCol="0">
            <a:spAutoFit/>
          </a:bodyPr>
          <a:lstStyle/>
          <a:p>
            <a:pPr algn="r"/>
            <a:r>
              <a:rPr lang="en-GB" sz="1400" dirty="0">
                <a:solidFill>
                  <a:srgbClr val="000000"/>
                </a:solidFill>
                <a:latin typeface="Times New Roman" panose="02020603050405020304" pitchFamily="18" charset="0"/>
                <a:cs typeface="Times New Roman" panose="02020603050405020304" pitchFamily="18" charset="0"/>
              </a:rPr>
              <a:t>Average from all channels</a:t>
            </a:r>
          </a:p>
        </p:txBody>
      </p:sp>
      <p:sp>
        <p:nvSpPr>
          <p:cNvPr id="10" name="TextBox 9">
            <a:extLst>
              <a:ext uri="{FF2B5EF4-FFF2-40B4-BE49-F238E27FC236}">
                <a16:creationId xmlns:a16="http://schemas.microsoft.com/office/drawing/2014/main" id="{4CFA34FF-1642-BEAE-8E78-466555C941FD}"/>
              </a:ext>
            </a:extLst>
          </p:cNvPr>
          <p:cNvSpPr txBox="1"/>
          <p:nvPr/>
        </p:nvSpPr>
        <p:spPr>
          <a:xfrm>
            <a:off x="10325591" y="3169918"/>
            <a:ext cx="1495538" cy="215444"/>
          </a:xfrm>
          <a:prstGeom prst="rect">
            <a:avLst/>
          </a:prstGeom>
          <a:noFill/>
        </p:spPr>
        <p:txBody>
          <a:bodyPr wrap="none" lIns="0" tIns="0" rIns="0" bIns="0" rtlCol="0">
            <a:spAutoFit/>
          </a:bodyPr>
          <a:lstStyle/>
          <a:p>
            <a:pPr algn="r"/>
            <a:r>
              <a:rPr lang="en-GB" sz="1400" dirty="0">
                <a:solidFill>
                  <a:srgbClr val="000000"/>
                </a:solidFill>
                <a:latin typeface="Times New Roman" panose="02020603050405020304" pitchFamily="18" charset="0"/>
                <a:cs typeface="Times New Roman" panose="02020603050405020304" pitchFamily="18" charset="0"/>
              </a:rPr>
              <a:t>Best channel at 59 V</a:t>
            </a:r>
          </a:p>
        </p:txBody>
      </p:sp>
      <p:grpSp>
        <p:nvGrpSpPr>
          <p:cNvPr id="11" name="Group 10">
            <a:extLst>
              <a:ext uri="{FF2B5EF4-FFF2-40B4-BE49-F238E27FC236}">
                <a16:creationId xmlns:a16="http://schemas.microsoft.com/office/drawing/2014/main" id="{14343D0F-5669-E600-F1D9-EA6C70F41376}"/>
              </a:ext>
            </a:extLst>
          </p:cNvPr>
          <p:cNvGrpSpPr/>
          <p:nvPr/>
        </p:nvGrpSpPr>
        <p:grpSpPr>
          <a:xfrm>
            <a:off x="4511851" y="3326004"/>
            <a:ext cx="7610539" cy="2966986"/>
            <a:chOff x="4511851" y="3326004"/>
            <a:chExt cx="7610539" cy="2966986"/>
          </a:xfrm>
        </p:grpSpPr>
        <p:pic>
          <p:nvPicPr>
            <p:cNvPr id="12" name="Picture 11">
              <a:extLst>
                <a:ext uri="{FF2B5EF4-FFF2-40B4-BE49-F238E27FC236}">
                  <a16:creationId xmlns:a16="http://schemas.microsoft.com/office/drawing/2014/main" id="{D73C0BF7-82F8-4143-FF5A-F0C9DA7B6DFC}"/>
                </a:ext>
              </a:extLst>
            </p:cNvPr>
            <p:cNvPicPr>
              <a:picLocks noChangeAspect="1"/>
            </p:cNvPicPr>
            <p:nvPr/>
          </p:nvPicPr>
          <p:blipFill>
            <a:blip r:embed="rId3"/>
            <a:srcRect t="17442" b="14223"/>
            <a:stretch>
              <a:fillRect/>
            </a:stretch>
          </p:blipFill>
          <p:spPr>
            <a:xfrm>
              <a:off x="4511851" y="3367662"/>
              <a:ext cx="7610539" cy="2925328"/>
            </a:xfrm>
            <a:prstGeom prst="rect">
              <a:avLst/>
            </a:prstGeom>
          </p:spPr>
        </p:pic>
        <p:sp>
          <p:nvSpPr>
            <p:cNvPr id="13" name="Rectangle 12">
              <a:extLst>
                <a:ext uri="{FF2B5EF4-FFF2-40B4-BE49-F238E27FC236}">
                  <a16:creationId xmlns:a16="http://schemas.microsoft.com/office/drawing/2014/main" id="{07E0510C-CD6A-613A-C8A2-DE76EBA37704}"/>
                </a:ext>
              </a:extLst>
            </p:cNvPr>
            <p:cNvSpPr/>
            <p:nvPr/>
          </p:nvSpPr>
          <p:spPr>
            <a:xfrm>
              <a:off x="4888523" y="3326004"/>
              <a:ext cx="271306" cy="1507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4" name="Straight Arrow Connector 13">
            <a:extLst>
              <a:ext uri="{FF2B5EF4-FFF2-40B4-BE49-F238E27FC236}">
                <a16:creationId xmlns:a16="http://schemas.microsoft.com/office/drawing/2014/main" id="{91A4D3A5-2A22-A6E9-2E3F-A7C34DBF35FB}"/>
              </a:ext>
            </a:extLst>
          </p:cNvPr>
          <p:cNvCxnSpPr/>
          <p:nvPr/>
        </p:nvCxnSpPr>
        <p:spPr>
          <a:xfrm>
            <a:off x="4161183" y="5287452"/>
            <a:ext cx="3882887" cy="205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DFFFC6B4-F84F-5B0A-8D93-DE2982D23467}"/>
              </a:ext>
            </a:extLst>
          </p:cNvPr>
          <p:cNvPicPr>
            <a:picLocks noChangeAspect="1"/>
          </p:cNvPicPr>
          <p:nvPr/>
        </p:nvPicPr>
        <p:blipFill>
          <a:blip r:embed="rId4"/>
          <a:stretch>
            <a:fillRect/>
          </a:stretch>
        </p:blipFill>
        <p:spPr>
          <a:xfrm>
            <a:off x="9199763" y="844734"/>
            <a:ext cx="2922627" cy="2133518"/>
          </a:xfrm>
          <a:prstGeom prst="rect">
            <a:avLst/>
          </a:prstGeom>
        </p:spPr>
      </p:pic>
      <p:sp>
        <p:nvSpPr>
          <p:cNvPr id="16" name="Rectangle 15">
            <a:extLst>
              <a:ext uri="{FF2B5EF4-FFF2-40B4-BE49-F238E27FC236}">
                <a16:creationId xmlns:a16="http://schemas.microsoft.com/office/drawing/2014/main" id="{2740B7C1-3FD9-4641-CA02-05B0DCEA21D6}"/>
              </a:ext>
            </a:extLst>
          </p:cNvPr>
          <p:cNvSpPr/>
          <p:nvPr/>
        </p:nvSpPr>
        <p:spPr>
          <a:xfrm>
            <a:off x="10493987" y="910404"/>
            <a:ext cx="1212244" cy="1726393"/>
          </a:xfrm>
          <a:prstGeom prst="rect">
            <a:avLst/>
          </a:prstGeom>
          <a:solidFill>
            <a:srgbClr val="FF0000">
              <a:alpha val="4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AF4CD1A5-DFBD-FF74-3AC7-0CEBEA0A1574}"/>
              </a:ext>
            </a:extLst>
          </p:cNvPr>
          <p:cNvSpPr txBox="1"/>
          <p:nvPr/>
        </p:nvSpPr>
        <p:spPr>
          <a:xfrm>
            <a:off x="10744563" y="933679"/>
            <a:ext cx="802915" cy="276999"/>
          </a:xfrm>
          <a:prstGeom prst="rect">
            <a:avLst/>
          </a:prstGeom>
          <a:noFill/>
        </p:spPr>
        <p:txBody>
          <a:bodyPr wrap="square" lIns="0" tIns="0" rIns="0" bIns="0" rtlCol="0">
            <a:spAutoFit/>
          </a:bodyPr>
          <a:lstStyle/>
          <a:p>
            <a:pPr algn="l"/>
            <a:r>
              <a:rPr lang="en-GB" dirty="0">
                <a:solidFill>
                  <a:srgbClr val="FF0000"/>
                </a:solidFill>
                <a:latin typeface="Times New Roman" panose="02020603050405020304" pitchFamily="18" charset="0"/>
                <a:cs typeface="Times New Roman" panose="02020603050405020304" pitchFamily="18" charset="0"/>
              </a:rPr>
              <a:t>ToT cut </a:t>
            </a:r>
          </a:p>
        </p:txBody>
      </p:sp>
    </p:spTree>
    <p:extLst>
      <p:ext uri="{BB962C8B-B14F-4D97-AF65-F5344CB8AC3E}">
        <p14:creationId xmlns:p14="http://schemas.microsoft.com/office/powerpoint/2010/main" val="26273152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F5326-D553-5D11-D1D0-6633099CBC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68EAED-2821-133D-E1B7-D94E089C1864}"/>
              </a:ext>
            </a:extLst>
          </p:cNvPr>
          <p:cNvSpPr>
            <a:spLocks noGrp="1"/>
          </p:cNvSpPr>
          <p:nvPr>
            <p:ph type="title"/>
          </p:nvPr>
        </p:nvSpPr>
        <p:spPr>
          <a:xfrm>
            <a:off x="407988" y="373593"/>
            <a:ext cx="11376025" cy="368420"/>
          </a:xfrm>
        </p:spPr>
        <p:txBody>
          <a:bodyPr/>
          <a:lstStyle/>
          <a:p>
            <a:r>
              <a:rPr lang="en-GB" sz="2200" dirty="0"/>
              <a:t>Poisson distribution of the hits</a:t>
            </a:r>
          </a:p>
        </p:txBody>
      </p:sp>
      <p:sp>
        <p:nvSpPr>
          <p:cNvPr id="4" name="Date Placeholder 3">
            <a:extLst>
              <a:ext uri="{FF2B5EF4-FFF2-40B4-BE49-F238E27FC236}">
                <a16:creationId xmlns:a16="http://schemas.microsoft.com/office/drawing/2014/main" id="{B055FABB-0C7D-9929-0417-5DA024962533}"/>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4504E3CF-8338-433E-5F05-EDED29A40C34}"/>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78F09D07-3BBB-84EE-77D9-92F13F35CF76}"/>
              </a:ext>
            </a:extLst>
          </p:cNvPr>
          <p:cNvSpPr>
            <a:spLocks noGrp="1"/>
          </p:cNvSpPr>
          <p:nvPr>
            <p:ph type="sldNum" sz="quarter" idx="12"/>
          </p:nvPr>
        </p:nvSpPr>
        <p:spPr/>
        <p:txBody>
          <a:bodyPr/>
          <a:lstStyle/>
          <a:p>
            <a:fld id="{0BB7CFEA-6E47-8947-A33A-0E536019D0FF}" type="slidenum">
              <a:rPr lang="en-GB" smtClean="0"/>
              <a:t>64</a:t>
            </a:fld>
            <a:endParaRPr lang="en-GB"/>
          </a:p>
        </p:txBody>
      </p:sp>
      <p:pic>
        <p:nvPicPr>
          <p:cNvPr id="3" name="Picture 2">
            <a:extLst>
              <a:ext uri="{FF2B5EF4-FFF2-40B4-BE49-F238E27FC236}">
                <a16:creationId xmlns:a16="http://schemas.microsoft.com/office/drawing/2014/main" id="{4A63EE9D-A2F1-E068-B2D2-32612E05C5A5}"/>
              </a:ext>
            </a:extLst>
          </p:cNvPr>
          <p:cNvPicPr>
            <a:picLocks noChangeAspect="1"/>
          </p:cNvPicPr>
          <p:nvPr/>
        </p:nvPicPr>
        <p:blipFill>
          <a:blip r:embed="rId2"/>
          <a:stretch>
            <a:fillRect/>
          </a:stretch>
        </p:blipFill>
        <p:spPr>
          <a:xfrm>
            <a:off x="7886163" y="3550110"/>
            <a:ext cx="3649254" cy="2789482"/>
          </a:xfrm>
          <a:prstGeom prst="rect">
            <a:avLst/>
          </a:prstGeom>
        </p:spPr>
      </p:pic>
      <p:sp>
        <p:nvSpPr>
          <p:cNvPr id="7" name="TextBox 6">
            <a:extLst>
              <a:ext uri="{FF2B5EF4-FFF2-40B4-BE49-F238E27FC236}">
                <a16:creationId xmlns:a16="http://schemas.microsoft.com/office/drawing/2014/main" id="{853988D1-282A-D3D9-C0A9-6AC34F2C6FDA}"/>
              </a:ext>
            </a:extLst>
          </p:cNvPr>
          <p:cNvSpPr txBox="1"/>
          <p:nvPr/>
        </p:nvSpPr>
        <p:spPr>
          <a:xfrm>
            <a:off x="8416830" y="280804"/>
            <a:ext cx="3031343" cy="276999"/>
          </a:xfrm>
          <a:prstGeom prst="rect">
            <a:avLst/>
          </a:prstGeom>
          <a:noFill/>
        </p:spPr>
        <p:txBody>
          <a:bodyPr wrap="none" lIns="0" tIns="0" rIns="0" bIns="0" rtlCol="0">
            <a:spAutoFit/>
          </a:bodyPr>
          <a:lstStyle/>
          <a:p>
            <a:pPr algn="r"/>
            <a:r>
              <a:rPr lang="en-GB" dirty="0"/>
              <a:t>54 V th: 2.45 µA – channel 42</a:t>
            </a:r>
          </a:p>
        </p:txBody>
      </p:sp>
      <p:sp>
        <p:nvSpPr>
          <p:cNvPr id="10" name="TextBox 9">
            <a:extLst>
              <a:ext uri="{FF2B5EF4-FFF2-40B4-BE49-F238E27FC236}">
                <a16:creationId xmlns:a16="http://schemas.microsoft.com/office/drawing/2014/main" id="{8A9FAC67-0FA0-2995-588D-F93360879EF7}"/>
              </a:ext>
            </a:extLst>
          </p:cNvPr>
          <p:cNvSpPr txBox="1"/>
          <p:nvPr/>
        </p:nvSpPr>
        <p:spPr>
          <a:xfrm>
            <a:off x="613616" y="827414"/>
            <a:ext cx="6413740" cy="4801314"/>
          </a:xfrm>
          <a:prstGeom prst="rect">
            <a:avLst/>
          </a:prstGeom>
          <a:noFill/>
        </p:spPr>
        <p:txBody>
          <a:bodyPr wrap="square">
            <a:spAutoFit/>
          </a:bodyPr>
          <a:lstStyle/>
          <a:p>
            <a:r>
              <a:rPr lang="en-GB" dirty="0">
                <a:solidFill>
                  <a:schemeClr val="tx2"/>
                </a:solidFill>
                <a:sym typeface="Wingdings" pitchFamily="2" charset="2"/>
              </a:rPr>
              <a:t>Assuming the number of pe in a single hit follows a Poisson distribution. </a:t>
            </a:r>
          </a:p>
          <a:p>
            <a:endParaRPr lang="en-GB" dirty="0">
              <a:solidFill>
                <a:schemeClr val="tx2"/>
              </a:solidFill>
              <a:sym typeface="Wingdings" pitchFamily="2" charset="2"/>
            </a:endParaRPr>
          </a:p>
          <a:p>
            <a:endParaRPr lang="en-GB" dirty="0">
              <a:solidFill>
                <a:schemeClr val="tx2"/>
              </a:solidFill>
              <a:sym typeface="Wingdings" pitchFamily="2" charset="2"/>
            </a:endParaRPr>
          </a:p>
          <a:p>
            <a:r>
              <a:rPr lang="en-GB" dirty="0">
                <a:solidFill>
                  <a:schemeClr val="tx2"/>
                </a:solidFill>
                <a:sym typeface="Wingdings" pitchFamily="2" charset="2"/>
              </a:rPr>
              <a:t>With a channel occupancy of 64% (corrected for DCR), </a:t>
            </a:r>
            <a:br>
              <a:rPr lang="en-GB" dirty="0">
                <a:solidFill>
                  <a:schemeClr val="tx2"/>
                </a:solidFill>
                <a:sym typeface="Wingdings" pitchFamily="2" charset="2"/>
              </a:rPr>
            </a:br>
            <a:r>
              <a:rPr lang="en-GB" dirty="0">
                <a:solidFill>
                  <a:schemeClr val="tx2"/>
                </a:solidFill>
                <a:sym typeface="Wingdings" pitchFamily="2" charset="2"/>
              </a:rPr>
              <a:t>P(0) = 0.36 and 𝜆 ~ 1.021. </a:t>
            </a:r>
          </a:p>
          <a:p>
            <a:endParaRPr lang="en-GB" dirty="0">
              <a:solidFill>
                <a:schemeClr val="tx2"/>
              </a:solidFill>
              <a:sym typeface="Wingdings" pitchFamily="2" charset="2"/>
            </a:endParaRPr>
          </a:p>
          <a:p>
            <a:endParaRPr lang="en-GB" dirty="0">
              <a:solidFill>
                <a:schemeClr val="tx2"/>
              </a:solidFill>
              <a:sym typeface="Wingdings" pitchFamily="2" charset="2"/>
            </a:endParaRPr>
          </a:p>
          <a:p>
            <a:endParaRPr lang="en-GB" dirty="0">
              <a:solidFill>
                <a:schemeClr val="tx2"/>
              </a:solidFill>
              <a:sym typeface="Wingdings" pitchFamily="2" charset="2"/>
            </a:endParaRPr>
          </a:p>
          <a:p>
            <a:endParaRPr lang="en-GB" dirty="0">
              <a:solidFill>
                <a:schemeClr val="tx2"/>
              </a:solidFill>
              <a:sym typeface="Wingdings" pitchFamily="2" charset="2"/>
            </a:endParaRPr>
          </a:p>
          <a:p>
            <a:endParaRPr lang="en-GB" dirty="0">
              <a:solidFill>
                <a:schemeClr val="tx2"/>
              </a:solidFill>
              <a:sym typeface="Wingdings" pitchFamily="2" charset="2"/>
            </a:endParaRPr>
          </a:p>
          <a:p>
            <a:endParaRPr lang="en-GB" dirty="0">
              <a:solidFill>
                <a:schemeClr val="tx2"/>
              </a:solidFill>
              <a:sym typeface="Wingdings" pitchFamily="2" charset="2"/>
            </a:endParaRPr>
          </a:p>
          <a:p>
            <a:endParaRPr lang="en-GB" dirty="0">
              <a:solidFill>
                <a:schemeClr val="tx2"/>
              </a:solidFill>
              <a:sym typeface="Wingdings" pitchFamily="2" charset="2"/>
            </a:endParaRPr>
          </a:p>
          <a:p>
            <a:endParaRPr lang="en-GB" dirty="0">
              <a:solidFill>
                <a:schemeClr val="tx2"/>
              </a:solidFill>
              <a:sym typeface="Wingdings" pitchFamily="2" charset="2"/>
            </a:endParaRPr>
          </a:p>
          <a:p>
            <a:r>
              <a:rPr lang="en-GB" dirty="0">
                <a:solidFill>
                  <a:schemeClr val="tx2"/>
                </a:solidFill>
                <a:sym typeface="Wingdings" pitchFamily="2" charset="2"/>
              </a:rPr>
              <a:t>Measured P(X) can vary with the selected area of the 2D plot, but the observed ratio between P(2) and P(1) agrees with expected and simulated values.</a:t>
            </a:r>
          </a:p>
        </p:txBody>
      </p:sp>
      <p:grpSp>
        <p:nvGrpSpPr>
          <p:cNvPr id="11" name="Group 10">
            <a:extLst>
              <a:ext uri="{FF2B5EF4-FFF2-40B4-BE49-F238E27FC236}">
                <a16:creationId xmlns:a16="http://schemas.microsoft.com/office/drawing/2014/main" id="{8918B1B8-2737-EC7B-559C-98C913FB05F4}"/>
              </a:ext>
            </a:extLst>
          </p:cNvPr>
          <p:cNvGrpSpPr/>
          <p:nvPr/>
        </p:nvGrpSpPr>
        <p:grpSpPr>
          <a:xfrm>
            <a:off x="7737717" y="590274"/>
            <a:ext cx="4090085" cy="3058506"/>
            <a:chOff x="4986336" y="945304"/>
            <a:chExt cx="3370261" cy="2294393"/>
          </a:xfrm>
        </p:grpSpPr>
        <p:pic>
          <p:nvPicPr>
            <p:cNvPr id="12" name="Picture 11">
              <a:extLst>
                <a:ext uri="{FF2B5EF4-FFF2-40B4-BE49-F238E27FC236}">
                  <a16:creationId xmlns:a16="http://schemas.microsoft.com/office/drawing/2014/main" id="{B84AF980-27E5-478C-3FC5-8746AB6F6381}"/>
                </a:ext>
              </a:extLst>
            </p:cNvPr>
            <p:cNvPicPr>
              <a:picLocks noChangeAspect="1"/>
            </p:cNvPicPr>
            <p:nvPr/>
          </p:nvPicPr>
          <p:blipFill>
            <a:blip r:embed="rId3"/>
            <a:stretch>
              <a:fillRect/>
            </a:stretch>
          </p:blipFill>
          <p:spPr>
            <a:xfrm rot="5400000">
              <a:off x="5524270" y="407370"/>
              <a:ext cx="2294393" cy="3370261"/>
            </a:xfrm>
            <a:prstGeom prst="rect">
              <a:avLst/>
            </a:prstGeom>
          </p:spPr>
        </p:pic>
        <p:sp>
          <p:nvSpPr>
            <p:cNvPr id="13" name="TextBox 12">
              <a:extLst>
                <a:ext uri="{FF2B5EF4-FFF2-40B4-BE49-F238E27FC236}">
                  <a16:creationId xmlns:a16="http://schemas.microsoft.com/office/drawing/2014/main" id="{B8F6A392-871C-6232-F5A2-559876E1F552}"/>
                </a:ext>
              </a:extLst>
            </p:cNvPr>
            <p:cNvSpPr txBox="1"/>
            <p:nvPr/>
          </p:nvSpPr>
          <p:spPr>
            <a:xfrm>
              <a:off x="5930089" y="1837233"/>
              <a:ext cx="331822" cy="149021"/>
            </a:xfrm>
            <a:prstGeom prst="rect">
              <a:avLst/>
            </a:prstGeom>
            <a:noFill/>
          </p:spPr>
          <p:txBody>
            <a:bodyPr wrap="square" lIns="0" tIns="0" rIns="0" bIns="0" rtlCol="0">
              <a:spAutoFit/>
            </a:bodyPr>
            <a:lstStyle/>
            <a:p>
              <a:pPr algn="l"/>
              <a:r>
                <a:rPr lang="en-GB" sz="1600" dirty="0">
                  <a:solidFill>
                    <a:srgbClr val="FF0000"/>
                  </a:solidFill>
                  <a:latin typeface="Times New Roman" panose="02020603050405020304" pitchFamily="18" charset="0"/>
                  <a:cs typeface="Times New Roman" panose="02020603050405020304" pitchFamily="18" charset="0"/>
                </a:rPr>
                <a:t>1 pe</a:t>
              </a:r>
              <a:r>
                <a:rPr lang="en-GB" sz="1600" baseline="30000" dirty="0">
                  <a:solidFill>
                    <a:srgbClr val="FF0000"/>
                  </a:solidFill>
                  <a:latin typeface="Times New Roman" panose="02020603050405020304" pitchFamily="18" charset="0"/>
                  <a:cs typeface="Times New Roman" panose="02020603050405020304" pitchFamily="18" charset="0"/>
                </a:rPr>
                <a:t>-</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99BF8DAD-6A36-41C2-0090-F6214D7A6D08}"/>
                </a:ext>
              </a:extLst>
            </p:cNvPr>
            <p:cNvSpPr txBox="1"/>
            <p:nvPr/>
          </p:nvSpPr>
          <p:spPr>
            <a:xfrm>
              <a:off x="6142142" y="2085947"/>
              <a:ext cx="273240" cy="149021"/>
            </a:xfrm>
            <a:prstGeom prst="rect">
              <a:avLst/>
            </a:prstGeom>
            <a:noFill/>
          </p:spPr>
          <p:txBody>
            <a:bodyPr wrap="none" lIns="0" tIns="0" rIns="0" bIns="0" rtlCol="0">
              <a:spAutoFit/>
            </a:bodyPr>
            <a:lstStyle/>
            <a:p>
              <a:pPr algn="l"/>
              <a:r>
                <a:rPr lang="en-GB" sz="1600" dirty="0">
                  <a:solidFill>
                    <a:srgbClr val="FF0000"/>
                  </a:solidFill>
                  <a:latin typeface="Times New Roman" panose="02020603050405020304" pitchFamily="18" charset="0"/>
                  <a:cs typeface="Times New Roman" panose="02020603050405020304" pitchFamily="18" charset="0"/>
                </a:rPr>
                <a:t>2 pe</a:t>
              </a:r>
              <a:r>
                <a:rPr lang="en-GB" sz="1600" baseline="30000" dirty="0">
                  <a:solidFill>
                    <a:srgbClr val="FF0000"/>
                  </a:solidFill>
                  <a:latin typeface="Times New Roman" panose="02020603050405020304" pitchFamily="18" charset="0"/>
                  <a:cs typeface="Times New Roman" panose="02020603050405020304" pitchFamily="18" charset="0"/>
                </a:rPr>
                <a:t>-</a:t>
              </a:r>
              <a:endParaRPr lang="en-GB" sz="1600" dirty="0">
                <a:solidFill>
                  <a:srgbClr val="FF0000"/>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571F99AD-054B-31B9-E0CB-67D09F1EE6F9}"/>
                </a:ext>
              </a:extLst>
            </p:cNvPr>
            <p:cNvSpPr txBox="1"/>
            <p:nvPr/>
          </p:nvSpPr>
          <p:spPr>
            <a:xfrm>
              <a:off x="6473964" y="2289238"/>
              <a:ext cx="353538" cy="149021"/>
            </a:xfrm>
            <a:prstGeom prst="rect">
              <a:avLst/>
            </a:prstGeom>
            <a:noFill/>
          </p:spPr>
          <p:txBody>
            <a:bodyPr wrap="none" lIns="0" tIns="0" rIns="0" bIns="0" rtlCol="0">
              <a:spAutoFit/>
            </a:bodyPr>
            <a:lstStyle/>
            <a:p>
              <a:pPr algn="l"/>
              <a:r>
                <a:rPr lang="en-GB" sz="1600" dirty="0">
                  <a:solidFill>
                    <a:srgbClr val="FF0000"/>
                  </a:solidFill>
                  <a:latin typeface="Times New Roman" panose="02020603050405020304" pitchFamily="18" charset="0"/>
                  <a:cs typeface="Times New Roman" panose="02020603050405020304" pitchFamily="18" charset="0"/>
                </a:rPr>
                <a:t>+3 pe</a:t>
              </a:r>
              <a:r>
                <a:rPr lang="en-GB" sz="1600" baseline="30000" dirty="0">
                  <a:solidFill>
                    <a:srgbClr val="FF0000"/>
                  </a:solidFill>
                  <a:latin typeface="Times New Roman" panose="02020603050405020304" pitchFamily="18" charset="0"/>
                  <a:cs typeface="Times New Roman" panose="02020603050405020304" pitchFamily="18" charset="0"/>
                </a:rPr>
                <a:t>-</a:t>
              </a:r>
              <a:endParaRPr lang="en-GB" sz="1600" dirty="0">
                <a:solidFill>
                  <a:srgbClr val="FF0000"/>
                </a:solidFill>
                <a:latin typeface="Times New Roman" panose="02020603050405020304" pitchFamily="18" charset="0"/>
                <a:cs typeface="Times New Roman" panose="02020603050405020304" pitchFamily="18" charset="0"/>
              </a:endParaRPr>
            </a:p>
          </p:txBody>
        </p:sp>
      </p:grpSp>
      <p:graphicFrame>
        <p:nvGraphicFramePr>
          <p:cNvPr id="19" name="Table 18">
            <a:extLst>
              <a:ext uri="{FF2B5EF4-FFF2-40B4-BE49-F238E27FC236}">
                <a16:creationId xmlns:a16="http://schemas.microsoft.com/office/drawing/2014/main" id="{894033CA-54A0-528D-14AA-F6C34E35DF83}"/>
              </a:ext>
            </a:extLst>
          </p:cNvPr>
          <p:cNvGraphicFramePr>
            <a:graphicFrameLocks noGrp="1"/>
          </p:cNvGraphicFramePr>
          <p:nvPr/>
        </p:nvGraphicFramePr>
        <p:xfrm>
          <a:off x="834370" y="2743200"/>
          <a:ext cx="5950188" cy="1679745"/>
        </p:xfrm>
        <a:graphic>
          <a:graphicData uri="http://schemas.openxmlformats.org/drawingml/2006/table">
            <a:tbl>
              <a:tblPr firstRow="1" bandRow="1">
                <a:tableStyleId>{00A15C55-8517-42AA-B614-E9B94910E393}</a:tableStyleId>
              </a:tblPr>
              <a:tblGrid>
                <a:gridCol w="1487547">
                  <a:extLst>
                    <a:ext uri="{9D8B030D-6E8A-4147-A177-3AD203B41FA5}">
                      <a16:colId xmlns:a16="http://schemas.microsoft.com/office/drawing/2014/main" val="4294933399"/>
                    </a:ext>
                  </a:extLst>
                </a:gridCol>
                <a:gridCol w="1487547">
                  <a:extLst>
                    <a:ext uri="{9D8B030D-6E8A-4147-A177-3AD203B41FA5}">
                      <a16:colId xmlns:a16="http://schemas.microsoft.com/office/drawing/2014/main" val="1523970237"/>
                    </a:ext>
                  </a:extLst>
                </a:gridCol>
                <a:gridCol w="1487547">
                  <a:extLst>
                    <a:ext uri="{9D8B030D-6E8A-4147-A177-3AD203B41FA5}">
                      <a16:colId xmlns:a16="http://schemas.microsoft.com/office/drawing/2014/main" val="120109819"/>
                    </a:ext>
                  </a:extLst>
                </a:gridCol>
                <a:gridCol w="1487547">
                  <a:extLst>
                    <a:ext uri="{9D8B030D-6E8A-4147-A177-3AD203B41FA5}">
                      <a16:colId xmlns:a16="http://schemas.microsoft.com/office/drawing/2014/main" val="4154209092"/>
                    </a:ext>
                  </a:extLst>
                </a:gridCol>
              </a:tblGrid>
              <a:tr h="547480">
                <a:tc>
                  <a:txBody>
                    <a:bodyPr/>
                    <a:lstStyle/>
                    <a:p>
                      <a:pPr algn="ctr"/>
                      <a:r>
                        <a:rPr lang="en-GB" sz="1600" dirty="0">
                          <a:solidFill>
                            <a:schemeClr val="bg2">
                              <a:lumMod val="10000"/>
                            </a:schemeClr>
                          </a:solidFill>
                        </a:rPr>
                        <a:t>---</a:t>
                      </a:r>
                    </a:p>
                  </a:txBody>
                  <a:tcPr anchor="ctr"/>
                </a:tc>
                <a:tc>
                  <a:txBody>
                    <a:bodyPr/>
                    <a:lstStyle/>
                    <a:p>
                      <a:pPr algn="ctr"/>
                      <a:r>
                        <a:rPr lang="en-GB" sz="1600" dirty="0">
                          <a:solidFill>
                            <a:schemeClr val="bg2">
                              <a:lumMod val="10000"/>
                            </a:schemeClr>
                          </a:solidFill>
                        </a:rPr>
                        <a:t>Expected P(X)</a:t>
                      </a:r>
                    </a:p>
                  </a:txBody>
                  <a:tcPr anchor="ctr"/>
                </a:tc>
                <a:tc>
                  <a:txBody>
                    <a:bodyPr/>
                    <a:lstStyle/>
                    <a:p>
                      <a:pPr algn="ctr"/>
                      <a:r>
                        <a:rPr lang="en-GB" sz="1600" dirty="0">
                          <a:solidFill>
                            <a:schemeClr val="bg2">
                              <a:lumMod val="10000"/>
                            </a:schemeClr>
                          </a:solidFill>
                        </a:rPr>
                        <a:t>Measured P(X)</a:t>
                      </a:r>
                    </a:p>
                  </a:txBody>
                  <a:tcPr anchor="ctr"/>
                </a:tc>
                <a:tc>
                  <a:txBody>
                    <a:bodyPr/>
                    <a:lstStyle/>
                    <a:p>
                      <a:pPr algn="ctr"/>
                      <a:r>
                        <a:rPr lang="en-GB" sz="1600" dirty="0">
                          <a:solidFill>
                            <a:schemeClr val="bg2">
                              <a:lumMod val="10000"/>
                            </a:schemeClr>
                          </a:solidFill>
                        </a:rPr>
                        <a:t>Simulated* P(X) (65.4%)</a:t>
                      </a:r>
                    </a:p>
                  </a:txBody>
                  <a:tcPr anchor="ctr"/>
                </a:tc>
                <a:extLst>
                  <a:ext uri="{0D108BD9-81ED-4DB2-BD59-A6C34878D82A}">
                    <a16:rowId xmlns:a16="http://schemas.microsoft.com/office/drawing/2014/main" val="1468488881"/>
                  </a:ext>
                </a:extLst>
              </a:tr>
              <a:tr h="366875">
                <a:tc>
                  <a:txBody>
                    <a:bodyPr/>
                    <a:lstStyle/>
                    <a:p>
                      <a:pPr algn="ctr"/>
                      <a:r>
                        <a:rPr lang="en-GB" sz="1600" dirty="0">
                          <a:solidFill>
                            <a:schemeClr val="bg2">
                              <a:lumMod val="10000"/>
                            </a:schemeClr>
                          </a:solidFill>
                        </a:rPr>
                        <a:t>P(1)</a:t>
                      </a:r>
                    </a:p>
                  </a:txBody>
                  <a:tcPr anchor="ctr"/>
                </a:tc>
                <a:tc>
                  <a:txBody>
                    <a:bodyPr/>
                    <a:lstStyle/>
                    <a:p>
                      <a:pPr algn="ctr"/>
                      <a:r>
                        <a:rPr lang="en-GB" sz="1600" dirty="0">
                          <a:solidFill>
                            <a:schemeClr val="bg2">
                              <a:lumMod val="10000"/>
                            </a:schemeClr>
                          </a:solidFill>
                        </a:rPr>
                        <a:t>0.368</a:t>
                      </a:r>
                    </a:p>
                  </a:txBody>
                  <a:tcPr anchor="ctr"/>
                </a:tc>
                <a:tc>
                  <a:txBody>
                    <a:bodyPr/>
                    <a:lstStyle/>
                    <a:p>
                      <a:pPr algn="ctr"/>
                      <a:r>
                        <a:rPr lang="en-GB" sz="1600" dirty="0">
                          <a:solidFill>
                            <a:schemeClr val="bg2">
                              <a:lumMod val="10000"/>
                            </a:schemeClr>
                          </a:solidFill>
                        </a:rPr>
                        <a:t>~ 0.325</a:t>
                      </a:r>
                    </a:p>
                  </a:txBody>
                  <a:tcPr anchor="ctr"/>
                </a:tc>
                <a:tc>
                  <a:txBody>
                    <a:bodyPr/>
                    <a:lstStyle/>
                    <a:p>
                      <a:pPr algn="ctr"/>
                      <a:r>
                        <a:rPr lang="en-GB" sz="1600" dirty="0">
                          <a:solidFill>
                            <a:schemeClr val="bg2">
                              <a:lumMod val="10000"/>
                            </a:schemeClr>
                          </a:solidFill>
                        </a:rPr>
                        <a:t>0.390</a:t>
                      </a:r>
                    </a:p>
                  </a:txBody>
                  <a:tcPr anchor="ctr"/>
                </a:tc>
                <a:extLst>
                  <a:ext uri="{0D108BD9-81ED-4DB2-BD59-A6C34878D82A}">
                    <a16:rowId xmlns:a16="http://schemas.microsoft.com/office/drawing/2014/main" val="1198637580"/>
                  </a:ext>
                </a:extLst>
              </a:tr>
              <a:tr h="3668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bg2">
                              <a:lumMod val="10000"/>
                            </a:schemeClr>
                          </a:solidFill>
                        </a:rPr>
                        <a:t>P(2)</a:t>
                      </a:r>
                    </a:p>
                  </a:txBody>
                  <a:tcPr anchor="ctr"/>
                </a:tc>
                <a:tc>
                  <a:txBody>
                    <a:bodyPr/>
                    <a:lstStyle/>
                    <a:p>
                      <a:pPr algn="ctr"/>
                      <a:r>
                        <a:rPr lang="en-GB" sz="1600" dirty="0">
                          <a:solidFill>
                            <a:schemeClr val="bg2">
                              <a:lumMod val="10000"/>
                            </a:schemeClr>
                          </a:solidFill>
                        </a:rPr>
                        <a:t>0.188</a:t>
                      </a:r>
                    </a:p>
                  </a:txBody>
                  <a:tcPr anchor="ctr"/>
                </a:tc>
                <a:tc>
                  <a:txBody>
                    <a:bodyPr/>
                    <a:lstStyle/>
                    <a:p>
                      <a:pPr algn="ctr"/>
                      <a:r>
                        <a:rPr lang="en-GB" sz="1600" dirty="0">
                          <a:solidFill>
                            <a:schemeClr val="bg2">
                              <a:lumMod val="10000"/>
                            </a:schemeClr>
                          </a:solidFill>
                        </a:rPr>
                        <a:t>~ 0.164</a:t>
                      </a:r>
                    </a:p>
                  </a:txBody>
                  <a:tcPr anchor="ctr"/>
                </a:tc>
                <a:tc>
                  <a:txBody>
                    <a:bodyPr/>
                    <a:lstStyle/>
                    <a:p>
                      <a:pPr algn="ctr"/>
                      <a:r>
                        <a:rPr lang="en-GB" sz="1600" dirty="0">
                          <a:solidFill>
                            <a:schemeClr val="bg2">
                              <a:lumMod val="10000"/>
                            </a:schemeClr>
                          </a:solidFill>
                        </a:rPr>
                        <a:t>0.175</a:t>
                      </a:r>
                    </a:p>
                  </a:txBody>
                  <a:tcPr anchor="ctr"/>
                </a:tc>
                <a:extLst>
                  <a:ext uri="{0D108BD9-81ED-4DB2-BD59-A6C34878D82A}">
                    <a16:rowId xmlns:a16="http://schemas.microsoft.com/office/drawing/2014/main" val="2885379612"/>
                  </a:ext>
                </a:extLst>
              </a:tr>
              <a:tr h="3668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chemeClr val="bg2">
                              <a:lumMod val="10000"/>
                            </a:schemeClr>
                          </a:solidFill>
                        </a:rPr>
                        <a:t>P(3+)</a:t>
                      </a:r>
                    </a:p>
                  </a:txBody>
                  <a:tcPr anchor="ctr"/>
                </a:tc>
                <a:tc>
                  <a:txBody>
                    <a:bodyPr/>
                    <a:lstStyle/>
                    <a:p>
                      <a:pPr algn="ctr"/>
                      <a:r>
                        <a:rPr lang="en-GB" sz="1600" dirty="0">
                          <a:solidFill>
                            <a:schemeClr val="bg2">
                              <a:lumMod val="10000"/>
                            </a:schemeClr>
                          </a:solidFill>
                        </a:rPr>
                        <a:t>0.084</a:t>
                      </a:r>
                    </a:p>
                  </a:txBody>
                  <a:tcPr anchor="ctr"/>
                </a:tc>
                <a:tc>
                  <a:txBody>
                    <a:bodyPr/>
                    <a:lstStyle/>
                    <a:p>
                      <a:pPr algn="ctr"/>
                      <a:r>
                        <a:rPr lang="en-GB" sz="1600" dirty="0">
                          <a:solidFill>
                            <a:schemeClr val="bg2">
                              <a:lumMod val="10000"/>
                            </a:schemeClr>
                          </a:solidFill>
                        </a:rPr>
                        <a:t>~ 0.113</a:t>
                      </a:r>
                    </a:p>
                  </a:txBody>
                  <a:tcPr anchor="ctr"/>
                </a:tc>
                <a:tc>
                  <a:txBody>
                    <a:bodyPr/>
                    <a:lstStyle/>
                    <a:p>
                      <a:pPr algn="ctr"/>
                      <a:r>
                        <a:rPr lang="en-GB" sz="1600" dirty="0">
                          <a:solidFill>
                            <a:schemeClr val="bg2">
                              <a:lumMod val="10000"/>
                            </a:schemeClr>
                          </a:solidFill>
                        </a:rPr>
                        <a:t>0.089</a:t>
                      </a:r>
                    </a:p>
                  </a:txBody>
                  <a:tcPr anchor="ctr"/>
                </a:tc>
                <a:extLst>
                  <a:ext uri="{0D108BD9-81ED-4DB2-BD59-A6C34878D82A}">
                    <a16:rowId xmlns:a16="http://schemas.microsoft.com/office/drawing/2014/main" val="2559710365"/>
                  </a:ext>
                </a:extLst>
              </a:tr>
            </a:tbl>
          </a:graphicData>
        </a:graphic>
      </p:graphicFrame>
      <p:sp>
        <p:nvSpPr>
          <p:cNvPr id="20" name="TextBox 19">
            <a:extLst>
              <a:ext uri="{FF2B5EF4-FFF2-40B4-BE49-F238E27FC236}">
                <a16:creationId xmlns:a16="http://schemas.microsoft.com/office/drawing/2014/main" id="{D78065D3-E05A-FA1E-7F7B-80C06856BD23}"/>
              </a:ext>
            </a:extLst>
          </p:cNvPr>
          <p:cNvSpPr txBox="1"/>
          <p:nvPr/>
        </p:nvSpPr>
        <p:spPr>
          <a:xfrm>
            <a:off x="613616" y="6030954"/>
            <a:ext cx="7124101" cy="307777"/>
          </a:xfrm>
          <a:prstGeom prst="rect">
            <a:avLst/>
          </a:prstGeom>
          <a:noFill/>
        </p:spPr>
        <p:txBody>
          <a:bodyPr wrap="square">
            <a:spAutoFit/>
          </a:bodyPr>
          <a:lstStyle/>
          <a:p>
            <a:r>
              <a:rPr lang="en-GB" sz="1400" dirty="0">
                <a:solidFill>
                  <a:schemeClr val="tx2"/>
                </a:solidFill>
                <a:sym typeface="Wingdings" pitchFamily="2" charset="2"/>
              </a:rPr>
              <a:t>*Simulation results from </a:t>
            </a:r>
            <a:r>
              <a:rPr lang="en-GB" sz="1400" dirty="0">
                <a:solidFill>
                  <a:schemeClr val="tx2"/>
                </a:solidFill>
                <a:sym typeface="Wingdings" pitchFamily="2" charset="2"/>
                <a:hlinkClick r:id="rId4"/>
              </a:rPr>
              <a:t>Ankhbayar, Summer Students</a:t>
            </a:r>
            <a:r>
              <a:rPr lang="en-GB" sz="1400" dirty="0">
                <a:solidFill>
                  <a:schemeClr val="tx2"/>
                </a:solidFill>
                <a:sym typeface="Wingdings" pitchFamily="2" charset="2"/>
              </a:rPr>
              <a:t>. </a:t>
            </a:r>
          </a:p>
        </p:txBody>
      </p:sp>
      <p:pic>
        <p:nvPicPr>
          <p:cNvPr id="21" name="Picture 20">
            <a:extLst>
              <a:ext uri="{FF2B5EF4-FFF2-40B4-BE49-F238E27FC236}">
                <a16:creationId xmlns:a16="http://schemas.microsoft.com/office/drawing/2014/main" id="{10962CA1-8C75-C6F3-6BDD-BC7D9FFAE239}"/>
              </a:ext>
            </a:extLst>
          </p:cNvPr>
          <p:cNvPicPr>
            <a:picLocks noChangeAspect="1"/>
          </p:cNvPicPr>
          <p:nvPr/>
        </p:nvPicPr>
        <p:blipFill>
          <a:blip r:embed="rId5"/>
          <a:stretch>
            <a:fillRect/>
          </a:stretch>
        </p:blipFill>
        <p:spPr>
          <a:xfrm>
            <a:off x="2610919" y="1229272"/>
            <a:ext cx="1561031" cy="604724"/>
          </a:xfrm>
          <a:prstGeom prst="rect">
            <a:avLst/>
          </a:prstGeom>
        </p:spPr>
      </p:pic>
    </p:spTree>
    <p:extLst>
      <p:ext uri="{BB962C8B-B14F-4D97-AF65-F5344CB8AC3E}">
        <p14:creationId xmlns:p14="http://schemas.microsoft.com/office/powerpoint/2010/main" val="19722614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472619-235B-DF83-58AF-4862B65A7F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6F6549-BEBF-9AA1-8114-674A10ABFDF4}"/>
              </a:ext>
            </a:extLst>
          </p:cNvPr>
          <p:cNvSpPr>
            <a:spLocks noGrp="1"/>
          </p:cNvSpPr>
          <p:nvPr>
            <p:ph type="title"/>
          </p:nvPr>
        </p:nvSpPr>
        <p:spPr>
          <a:xfrm>
            <a:off x="407988" y="373593"/>
            <a:ext cx="11376025" cy="368420"/>
          </a:xfrm>
        </p:spPr>
        <p:txBody>
          <a:bodyPr/>
          <a:lstStyle/>
          <a:p>
            <a:r>
              <a:rPr lang="en-GB" sz="2200" dirty="0"/>
              <a:t>Single-photon time resolution analysis method</a:t>
            </a:r>
          </a:p>
        </p:txBody>
      </p:sp>
      <p:sp>
        <p:nvSpPr>
          <p:cNvPr id="4" name="Date Placeholder 3">
            <a:extLst>
              <a:ext uri="{FF2B5EF4-FFF2-40B4-BE49-F238E27FC236}">
                <a16:creationId xmlns:a16="http://schemas.microsoft.com/office/drawing/2014/main" id="{EC162366-DC68-7E05-CBF3-5E940C906EEA}"/>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1121F3B3-A6BE-CC4E-91AF-108409EA13DF}"/>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3F014F1D-94D9-B055-6917-EEC489E0E1CF}"/>
              </a:ext>
            </a:extLst>
          </p:cNvPr>
          <p:cNvSpPr>
            <a:spLocks noGrp="1"/>
          </p:cNvSpPr>
          <p:nvPr>
            <p:ph type="sldNum" sz="quarter" idx="12"/>
          </p:nvPr>
        </p:nvSpPr>
        <p:spPr/>
        <p:txBody>
          <a:bodyPr/>
          <a:lstStyle/>
          <a:p>
            <a:fld id="{0BB7CFEA-6E47-8947-A33A-0E536019D0FF}" type="slidenum">
              <a:rPr lang="en-GB" smtClean="0"/>
              <a:t>65</a:t>
            </a:fld>
            <a:endParaRPr lang="en-GB"/>
          </a:p>
        </p:txBody>
      </p:sp>
      <p:pic>
        <p:nvPicPr>
          <p:cNvPr id="3" name="Picture 2">
            <a:extLst>
              <a:ext uri="{FF2B5EF4-FFF2-40B4-BE49-F238E27FC236}">
                <a16:creationId xmlns:a16="http://schemas.microsoft.com/office/drawing/2014/main" id="{6B71111C-E122-14FD-9396-ED9A09DA7BB5}"/>
              </a:ext>
            </a:extLst>
          </p:cNvPr>
          <p:cNvPicPr>
            <a:picLocks noChangeAspect="1"/>
          </p:cNvPicPr>
          <p:nvPr/>
        </p:nvPicPr>
        <p:blipFill>
          <a:blip r:embed="rId2"/>
          <a:stretch>
            <a:fillRect/>
          </a:stretch>
        </p:blipFill>
        <p:spPr>
          <a:xfrm rot="5400000">
            <a:off x="9148537" y="407370"/>
            <a:ext cx="2294392" cy="3370260"/>
          </a:xfrm>
          <a:prstGeom prst="rect">
            <a:avLst/>
          </a:prstGeom>
        </p:spPr>
      </p:pic>
      <p:pic>
        <p:nvPicPr>
          <p:cNvPr id="7" name="Picture 6">
            <a:extLst>
              <a:ext uri="{FF2B5EF4-FFF2-40B4-BE49-F238E27FC236}">
                <a16:creationId xmlns:a16="http://schemas.microsoft.com/office/drawing/2014/main" id="{984FC75D-FE01-FE33-D5FE-9B95F80BD42D}"/>
              </a:ext>
            </a:extLst>
          </p:cNvPr>
          <p:cNvPicPr>
            <a:picLocks noChangeAspect="1"/>
          </p:cNvPicPr>
          <p:nvPr/>
        </p:nvPicPr>
        <p:blipFill>
          <a:blip r:embed="rId3"/>
          <a:stretch>
            <a:fillRect/>
          </a:stretch>
        </p:blipFill>
        <p:spPr>
          <a:xfrm rot="5400000">
            <a:off x="9148538" y="3259497"/>
            <a:ext cx="2294391" cy="3370259"/>
          </a:xfrm>
          <a:prstGeom prst="rect">
            <a:avLst/>
          </a:prstGeom>
        </p:spPr>
      </p:pic>
      <p:pic>
        <p:nvPicPr>
          <p:cNvPr id="8" name="Picture 7">
            <a:extLst>
              <a:ext uri="{FF2B5EF4-FFF2-40B4-BE49-F238E27FC236}">
                <a16:creationId xmlns:a16="http://schemas.microsoft.com/office/drawing/2014/main" id="{F5A61EB8-7569-D38C-0D8F-16107890070E}"/>
              </a:ext>
            </a:extLst>
          </p:cNvPr>
          <p:cNvPicPr>
            <a:picLocks noChangeAspect="1"/>
          </p:cNvPicPr>
          <p:nvPr/>
        </p:nvPicPr>
        <p:blipFill>
          <a:blip r:embed="rId4"/>
          <a:stretch>
            <a:fillRect/>
          </a:stretch>
        </p:blipFill>
        <p:spPr>
          <a:xfrm rot="5400000">
            <a:off x="5552049" y="3259495"/>
            <a:ext cx="2294393" cy="3370261"/>
          </a:xfrm>
          <a:prstGeom prst="rect">
            <a:avLst/>
          </a:prstGeom>
        </p:spPr>
      </p:pic>
      <p:sp>
        <p:nvSpPr>
          <p:cNvPr id="9" name="Rectangle 8">
            <a:extLst>
              <a:ext uri="{FF2B5EF4-FFF2-40B4-BE49-F238E27FC236}">
                <a16:creationId xmlns:a16="http://schemas.microsoft.com/office/drawing/2014/main" id="{5A83596C-9D34-E279-299A-AC30DA2E6329}"/>
              </a:ext>
            </a:extLst>
          </p:cNvPr>
          <p:cNvSpPr/>
          <p:nvPr/>
        </p:nvSpPr>
        <p:spPr>
          <a:xfrm>
            <a:off x="5991366" y="3917819"/>
            <a:ext cx="1883392" cy="1805013"/>
          </a:xfrm>
          <a:prstGeom prst="rect">
            <a:avLst/>
          </a:prstGeom>
          <a:solidFill>
            <a:srgbClr val="FF0000">
              <a:alpha val="4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6139093E-BEDE-A182-B3BC-E20A463CDDDF}"/>
              </a:ext>
            </a:extLst>
          </p:cNvPr>
          <p:cNvSpPr txBox="1"/>
          <p:nvPr/>
        </p:nvSpPr>
        <p:spPr>
          <a:xfrm>
            <a:off x="6600967" y="3971691"/>
            <a:ext cx="774827" cy="276999"/>
          </a:xfrm>
          <a:prstGeom prst="rect">
            <a:avLst/>
          </a:prstGeom>
          <a:noFill/>
        </p:spPr>
        <p:txBody>
          <a:bodyPr wrap="none" lIns="0" tIns="0" rIns="0" bIns="0" rtlCol="0">
            <a:spAutoFit/>
          </a:bodyPr>
          <a:lstStyle/>
          <a:p>
            <a:pPr algn="l"/>
            <a:r>
              <a:rPr lang="en-GB" dirty="0">
                <a:solidFill>
                  <a:srgbClr val="FF0000"/>
                </a:solidFill>
                <a:latin typeface="Times New Roman" panose="02020603050405020304" pitchFamily="18" charset="0"/>
                <a:cs typeface="Times New Roman" panose="02020603050405020304" pitchFamily="18" charset="0"/>
              </a:rPr>
              <a:t>ToT cut </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7F8E166-CD61-51AE-010E-3AC017B92C21}"/>
                  </a:ext>
                </a:extLst>
              </p:cNvPr>
              <p:cNvSpPr txBox="1"/>
              <p:nvPr/>
            </p:nvSpPr>
            <p:spPr>
              <a:xfrm>
                <a:off x="328761" y="1568811"/>
                <a:ext cx="4431347" cy="4982261"/>
              </a:xfrm>
              <a:prstGeom prst="rect">
                <a:avLst/>
              </a:prstGeom>
              <a:noFill/>
            </p:spPr>
            <p:txBody>
              <a:bodyPr wrap="square">
                <a:spAutoFit/>
              </a:bodyPr>
              <a:lstStyle/>
              <a:p>
                <a:r>
                  <a:rPr lang="en-GB" dirty="0">
                    <a:solidFill>
                      <a:schemeClr val="tx2"/>
                    </a:solidFill>
                    <a:sym typeface="Wingdings" pitchFamily="2" charset="2"/>
                  </a:rPr>
                  <a:t>ToT cut to select single photon signal. </a:t>
                </a:r>
              </a:p>
              <a:p>
                <a:endParaRPr lang="en-GB" dirty="0">
                  <a:solidFill>
                    <a:schemeClr val="tx2"/>
                  </a:solidFill>
                  <a:sym typeface="Wingdings" pitchFamily="2" charset="2"/>
                </a:endParaRPr>
              </a:p>
              <a:p>
                <a:r>
                  <a:rPr lang="en-GB" dirty="0">
                    <a:solidFill>
                      <a:schemeClr val="tx2"/>
                    </a:solidFill>
                    <a:sym typeface="Wingdings" pitchFamily="2" charset="2"/>
                  </a:rPr>
                  <a:t>Double-Gaussian fit.</a:t>
                </a:r>
              </a:p>
              <a:p>
                <a:pPr marL="285750" indent="-285750">
                  <a:buFont typeface="Courier New" panose="02070309020205020404" pitchFamily="49" charset="0"/>
                  <a:buChar char="o"/>
                </a:pPr>
                <a:r>
                  <a:rPr lang="en-GB" dirty="0">
                    <a:solidFill>
                      <a:schemeClr val="tx2"/>
                    </a:solidFill>
                    <a:sym typeface="Wingdings" pitchFamily="2" charset="2"/>
                  </a:rPr>
                  <a:t>100 iterations.</a:t>
                </a:r>
              </a:p>
              <a:p>
                <a:pPr marL="285750" indent="-285750">
                  <a:buFont typeface="Courier New" panose="02070309020205020404" pitchFamily="49" charset="0"/>
                  <a:buChar char="o"/>
                </a:pPr>
                <a:r>
                  <a:rPr lang="en-GB" dirty="0">
                    <a:solidFill>
                      <a:schemeClr val="tx2"/>
                    </a:solidFill>
                    <a:sym typeface="Wingdings" pitchFamily="2" charset="2"/>
                  </a:rPr>
                  <a:t>Best fit based on reduced χ</a:t>
                </a:r>
                <a:r>
                  <a:rPr lang="en-GB" baseline="30000" dirty="0">
                    <a:solidFill>
                      <a:schemeClr val="tx2"/>
                    </a:solidFill>
                    <a:sym typeface="Wingdings" pitchFamily="2" charset="2"/>
                  </a:rPr>
                  <a:t>2</a:t>
                </a:r>
                <a:r>
                  <a:rPr lang="en-GB" dirty="0">
                    <a:solidFill>
                      <a:schemeClr val="tx2"/>
                    </a:solidFill>
                    <a:sym typeface="Wingdings" pitchFamily="2" charset="2"/>
                  </a:rPr>
                  <a:t>.</a:t>
                </a:r>
              </a:p>
              <a:p>
                <a:endParaRPr lang="en-GB" dirty="0">
                  <a:solidFill>
                    <a:schemeClr val="tx2"/>
                  </a:solidFill>
                  <a:sym typeface="Wingdings" pitchFamily="2" charset="2"/>
                </a:endParaRPr>
              </a:p>
              <a:p>
                <a:r>
                  <a:rPr lang="en-GB" dirty="0">
                    <a:solidFill>
                      <a:schemeClr val="tx2"/>
                    </a:solidFill>
                    <a:sym typeface="Wingdings" pitchFamily="2" charset="2"/>
                  </a:rPr>
                  <a:t>SPTR as the FWHM of the best fit. </a:t>
                </a:r>
              </a:p>
              <a:p>
                <a:endParaRPr lang="en-GB" dirty="0">
                  <a:solidFill>
                    <a:schemeClr val="tx2"/>
                  </a:solidFill>
                  <a:sym typeface="Wingdings" pitchFamily="2" charset="2"/>
                </a:endParaRPr>
              </a:p>
              <a:p>
                <a:r>
                  <a:rPr lang="en-GB" dirty="0">
                    <a:solidFill>
                      <a:schemeClr val="tx2"/>
                    </a:solidFill>
                    <a:sym typeface="Wingdings" pitchFamily="2" charset="2"/>
                  </a:rPr>
                  <a:t>Error on the FWHM</a:t>
                </a:r>
              </a:p>
              <a:p>
                <a:pPr/>
                <a14:m>
                  <m:oMathPara xmlns:m="http://schemas.openxmlformats.org/officeDocument/2006/math">
                    <m:oMathParaPr>
                      <m:jc m:val="centerGroup"/>
                    </m:oMathParaPr>
                    <m:oMath xmlns:m="http://schemas.openxmlformats.org/officeDocument/2006/math">
                      <m:sSubSup>
                        <m:sSubSupPr>
                          <m:ctrlPr>
                            <a:rPr lang="en-GB" i="1" smtClean="0">
                              <a:solidFill>
                                <a:schemeClr val="tx2"/>
                              </a:solidFill>
                              <a:latin typeface="Cambria Math" panose="02040503050406030204" pitchFamily="18" charset="0"/>
                              <a:sym typeface="Wingdings" pitchFamily="2" charset="2"/>
                            </a:rPr>
                          </m:ctrlPr>
                        </m:sSubSupPr>
                        <m:e>
                          <m:r>
                            <a:rPr lang="it-IT" b="0" i="1" smtClean="0">
                              <a:solidFill>
                                <a:schemeClr val="tx2"/>
                              </a:solidFill>
                              <a:latin typeface="Cambria Math" panose="02040503050406030204" pitchFamily="18" charset="0"/>
                              <a:sym typeface="Wingdings" pitchFamily="2" charset="2"/>
                            </a:rPr>
                            <m:t>𝐸𝑟𝑟</m:t>
                          </m:r>
                        </m:e>
                        <m:sub>
                          <m:r>
                            <a:rPr lang="en-GB" b="0" i="1" smtClean="0">
                              <a:solidFill>
                                <a:schemeClr val="tx2"/>
                              </a:solidFill>
                              <a:latin typeface="Cambria Math" panose="02040503050406030204" pitchFamily="18" charset="0"/>
                              <a:sym typeface="Wingdings" pitchFamily="2" charset="2"/>
                            </a:rPr>
                            <m:t>𝐹𝑊𝐻𝑀</m:t>
                          </m:r>
                        </m:sub>
                        <m:sup>
                          <m:r>
                            <a:rPr lang="en-GB" b="0" i="1" smtClean="0">
                              <a:solidFill>
                                <a:schemeClr val="tx2"/>
                              </a:solidFill>
                              <a:latin typeface="Cambria Math" panose="02040503050406030204" pitchFamily="18" charset="0"/>
                              <a:sym typeface="Wingdings" pitchFamily="2" charset="2"/>
                            </a:rPr>
                            <m:t>2</m:t>
                          </m:r>
                        </m:sup>
                      </m:sSubSup>
                      <m:r>
                        <a:rPr lang="en-GB" b="0" i="1" smtClean="0">
                          <a:solidFill>
                            <a:schemeClr val="tx2"/>
                          </a:solidFill>
                          <a:latin typeface="Cambria Math" panose="02040503050406030204" pitchFamily="18" charset="0"/>
                          <a:sym typeface="Wingdings" pitchFamily="2" charset="2"/>
                        </a:rPr>
                        <m:t>= </m:t>
                      </m:r>
                      <m:d>
                        <m:dPr>
                          <m:ctrlPr>
                            <a:rPr lang="en-GB" b="0" i="1" smtClean="0">
                              <a:solidFill>
                                <a:srgbClr val="00B050"/>
                              </a:solidFill>
                              <a:latin typeface="Cambria Math" panose="02040503050406030204" pitchFamily="18" charset="0"/>
                              <a:sym typeface="Wingdings" pitchFamily="2" charset="2"/>
                            </a:rPr>
                          </m:ctrlPr>
                        </m:dPr>
                        <m:e>
                          <m:sSubSup>
                            <m:sSubSupPr>
                              <m:ctrlPr>
                                <a:rPr lang="en-GB" b="0" i="1" smtClean="0">
                                  <a:solidFill>
                                    <a:srgbClr val="00B050"/>
                                  </a:solidFill>
                                  <a:latin typeface="Cambria Math" panose="02040503050406030204" pitchFamily="18" charset="0"/>
                                  <a:sym typeface="Wingdings" pitchFamily="2" charset="2"/>
                                </a:rPr>
                              </m:ctrlPr>
                            </m:sSubSupPr>
                            <m:e>
                              <m:r>
                                <a:rPr lang="en-GB" i="1" smtClean="0">
                                  <a:solidFill>
                                    <a:srgbClr val="00B050"/>
                                  </a:solidFill>
                                  <a:latin typeface="Cambria Math" panose="02040503050406030204" pitchFamily="18" charset="0"/>
                                  <a:ea typeface="Cambria Math" panose="02040503050406030204" pitchFamily="18" charset="0"/>
                                  <a:sym typeface="Wingdings" pitchFamily="2" charset="2"/>
                                </a:rPr>
                                <m:t>𝜎</m:t>
                              </m:r>
                            </m:e>
                            <m:sub>
                              <m:r>
                                <a:rPr lang="en-GB" b="0" i="1" smtClean="0">
                                  <a:solidFill>
                                    <a:srgbClr val="00B050"/>
                                  </a:solidFill>
                                  <a:latin typeface="Cambria Math" panose="02040503050406030204" pitchFamily="18" charset="0"/>
                                  <a:sym typeface="Wingdings" pitchFamily="2" charset="2"/>
                                </a:rPr>
                                <m:t>𝑚</m:t>
                              </m:r>
                              <m:r>
                                <a:rPr lang="en-GB" b="0" i="1" smtClean="0">
                                  <a:solidFill>
                                    <a:srgbClr val="00B050"/>
                                  </a:solidFill>
                                  <a:latin typeface="Cambria Math" panose="02040503050406030204" pitchFamily="18" charset="0"/>
                                  <a:sym typeface="Wingdings" pitchFamily="2" charset="2"/>
                                </a:rPr>
                                <m:t>1</m:t>
                              </m:r>
                            </m:sub>
                            <m:sup>
                              <m:r>
                                <a:rPr lang="en-GB" b="0" i="1" smtClean="0">
                                  <a:solidFill>
                                    <a:srgbClr val="00B050"/>
                                  </a:solidFill>
                                  <a:latin typeface="Cambria Math" panose="02040503050406030204" pitchFamily="18" charset="0"/>
                                  <a:sym typeface="Wingdings" pitchFamily="2" charset="2"/>
                                </a:rPr>
                                <m:t>2</m:t>
                              </m:r>
                            </m:sup>
                          </m:sSubSup>
                          <m:r>
                            <a:rPr lang="en-GB" b="0" i="1" smtClean="0">
                              <a:solidFill>
                                <a:srgbClr val="00B050"/>
                              </a:solidFill>
                              <a:latin typeface="Cambria Math" panose="02040503050406030204" pitchFamily="18" charset="0"/>
                              <a:sym typeface="Wingdings" pitchFamily="2" charset="2"/>
                            </a:rPr>
                            <m:t>+</m:t>
                          </m:r>
                          <m:sSubSup>
                            <m:sSubSupPr>
                              <m:ctrlPr>
                                <a:rPr lang="en-GB" i="1" smtClean="0">
                                  <a:solidFill>
                                    <a:srgbClr val="00B050"/>
                                  </a:solidFill>
                                  <a:latin typeface="Cambria Math" panose="02040503050406030204" pitchFamily="18" charset="0"/>
                                  <a:sym typeface="Wingdings" pitchFamily="2" charset="2"/>
                                </a:rPr>
                              </m:ctrlPr>
                            </m:sSubSupPr>
                            <m:e>
                              <m:r>
                                <a:rPr lang="en-GB" i="1" smtClean="0">
                                  <a:solidFill>
                                    <a:srgbClr val="00B050"/>
                                  </a:solidFill>
                                  <a:latin typeface="Cambria Math" panose="02040503050406030204" pitchFamily="18" charset="0"/>
                                  <a:ea typeface="Cambria Math" panose="02040503050406030204" pitchFamily="18" charset="0"/>
                                  <a:sym typeface="Wingdings" pitchFamily="2" charset="2"/>
                                </a:rPr>
                                <m:t>𝜎</m:t>
                              </m:r>
                            </m:e>
                            <m:sub>
                              <m:r>
                                <a:rPr lang="en-GB" i="1" smtClean="0">
                                  <a:solidFill>
                                    <a:srgbClr val="00B050"/>
                                  </a:solidFill>
                                  <a:latin typeface="Cambria Math" panose="02040503050406030204" pitchFamily="18" charset="0"/>
                                  <a:ea typeface="Cambria Math" panose="02040503050406030204" pitchFamily="18" charset="0"/>
                                  <a:sym typeface="Wingdings" pitchFamily="2" charset="2"/>
                                </a:rPr>
                                <m:t>𝜎</m:t>
                              </m:r>
                              <m:r>
                                <a:rPr lang="en-GB" i="1" smtClean="0">
                                  <a:solidFill>
                                    <a:srgbClr val="00B050"/>
                                  </a:solidFill>
                                  <a:latin typeface="Cambria Math" panose="02040503050406030204" pitchFamily="18" charset="0"/>
                                  <a:sym typeface="Wingdings" pitchFamily="2" charset="2"/>
                                </a:rPr>
                                <m:t>1</m:t>
                              </m:r>
                            </m:sub>
                            <m:sup>
                              <m:r>
                                <a:rPr lang="en-GB" i="1" smtClean="0">
                                  <a:solidFill>
                                    <a:srgbClr val="00B050"/>
                                  </a:solidFill>
                                  <a:latin typeface="Cambria Math" panose="02040503050406030204" pitchFamily="18" charset="0"/>
                                  <a:sym typeface="Wingdings" pitchFamily="2" charset="2"/>
                                </a:rPr>
                                <m:t>2</m:t>
                              </m:r>
                            </m:sup>
                          </m:sSubSup>
                          <m:r>
                            <a:rPr lang="en-GB" b="0" i="1" smtClean="0">
                              <a:solidFill>
                                <a:srgbClr val="00B050"/>
                              </a:solidFill>
                              <a:latin typeface="Cambria Math" panose="02040503050406030204" pitchFamily="18" charset="0"/>
                              <a:sym typeface="Wingdings" pitchFamily="2" charset="2"/>
                            </a:rPr>
                            <m:t>+</m:t>
                          </m:r>
                          <m:sSubSup>
                            <m:sSubSupPr>
                              <m:ctrlPr>
                                <a:rPr lang="en-GB" i="1" smtClean="0">
                                  <a:solidFill>
                                    <a:srgbClr val="00B050"/>
                                  </a:solidFill>
                                  <a:latin typeface="Cambria Math" panose="02040503050406030204" pitchFamily="18" charset="0"/>
                                  <a:sym typeface="Wingdings" pitchFamily="2" charset="2"/>
                                </a:rPr>
                              </m:ctrlPr>
                            </m:sSubSupPr>
                            <m:e>
                              <m:r>
                                <a:rPr lang="en-GB" i="1" smtClean="0">
                                  <a:solidFill>
                                    <a:srgbClr val="00B050"/>
                                  </a:solidFill>
                                  <a:latin typeface="Cambria Math" panose="02040503050406030204" pitchFamily="18" charset="0"/>
                                  <a:ea typeface="Cambria Math" panose="02040503050406030204" pitchFamily="18" charset="0"/>
                                  <a:sym typeface="Wingdings" pitchFamily="2" charset="2"/>
                                </a:rPr>
                                <m:t>𝜎</m:t>
                              </m:r>
                            </m:e>
                            <m:sub>
                              <m:r>
                                <a:rPr lang="en-GB" i="1" smtClean="0">
                                  <a:solidFill>
                                    <a:srgbClr val="00B050"/>
                                  </a:solidFill>
                                  <a:latin typeface="Cambria Math" panose="02040503050406030204" pitchFamily="18" charset="0"/>
                                  <a:sym typeface="Wingdings" pitchFamily="2" charset="2"/>
                                </a:rPr>
                                <m:t>𝑚</m:t>
                              </m:r>
                              <m:r>
                                <a:rPr lang="en-GB" b="0" i="1" smtClean="0">
                                  <a:solidFill>
                                    <a:srgbClr val="00B050"/>
                                  </a:solidFill>
                                  <a:latin typeface="Cambria Math" panose="02040503050406030204" pitchFamily="18" charset="0"/>
                                  <a:sym typeface="Wingdings" pitchFamily="2" charset="2"/>
                                </a:rPr>
                                <m:t>2</m:t>
                              </m:r>
                            </m:sub>
                            <m:sup>
                              <m:r>
                                <a:rPr lang="en-GB" i="1" smtClean="0">
                                  <a:solidFill>
                                    <a:srgbClr val="00B050"/>
                                  </a:solidFill>
                                  <a:latin typeface="Cambria Math" panose="02040503050406030204" pitchFamily="18" charset="0"/>
                                  <a:sym typeface="Wingdings" pitchFamily="2" charset="2"/>
                                </a:rPr>
                                <m:t>2</m:t>
                              </m:r>
                            </m:sup>
                          </m:sSubSup>
                          <m:r>
                            <a:rPr lang="en-GB" b="0" i="1" smtClean="0">
                              <a:solidFill>
                                <a:srgbClr val="00B050"/>
                              </a:solidFill>
                              <a:latin typeface="Cambria Math" panose="02040503050406030204" pitchFamily="18" charset="0"/>
                              <a:sym typeface="Wingdings" pitchFamily="2" charset="2"/>
                            </a:rPr>
                            <m:t>+</m:t>
                          </m:r>
                          <m:sSubSup>
                            <m:sSubSupPr>
                              <m:ctrlPr>
                                <a:rPr lang="en-GB" i="1" smtClean="0">
                                  <a:solidFill>
                                    <a:srgbClr val="00B050"/>
                                  </a:solidFill>
                                  <a:latin typeface="Cambria Math" panose="02040503050406030204" pitchFamily="18" charset="0"/>
                                  <a:sym typeface="Wingdings" pitchFamily="2" charset="2"/>
                                </a:rPr>
                              </m:ctrlPr>
                            </m:sSubSupPr>
                            <m:e>
                              <m:r>
                                <a:rPr lang="en-GB" i="1" smtClean="0">
                                  <a:solidFill>
                                    <a:srgbClr val="00B050"/>
                                  </a:solidFill>
                                  <a:latin typeface="Cambria Math" panose="02040503050406030204" pitchFamily="18" charset="0"/>
                                  <a:ea typeface="Cambria Math" panose="02040503050406030204" pitchFamily="18" charset="0"/>
                                  <a:sym typeface="Wingdings" pitchFamily="2" charset="2"/>
                                </a:rPr>
                                <m:t>𝜎</m:t>
                              </m:r>
                            </m:e>
                            <m:sub>
                              <m:r>
                                <a:rPr lang="en-GB" i="1" smtClean="0">
                                  <a:solidFill>
                                    <a:srgbClr val="00B050"/>
                                  </a:solidFill>
                                  <a:latin typeface="Cambria Math" panose="02040503050406030204" pitchFamily="18" charset="0"/>
                                  <a:ea typeface="Cambria Math" panose="02040503050406030204" pitchFamily="18" charset="0"/>
                                  <a:sym typeface="Wingdings" pitchFamily="2" charset="2"/>
                                </a:rPr>
                                <m:t>𝜎</m:t>
                              </m:r>
                              <m:r>
                                <a:rPr lang="en-GB" b="0" i="1" smtClean="0">
                                  <a:solidFill>
                                    <a:srgbClr val="00B050"/>
                                  </a:solidFill>
                                  <a:latin typeface="Cambria Math" panose="02040503050406030204" pitchFamily="18" charset="0"/>
                                  <a:ea typeface="Cambria Math" panose="02040503050406030204" pitchFamily="18" charset="0"/>
                                  <a:sym typeface="Wingdings" pitchFamily="2" charset="2"/>
                                </a:rPr>
                                <m:t>2</m:t>
                              </m:r>
                            </m:sub>
                            <m:sup>
                              <m:r>
                                <a:rPr lang="en-GB" i="1" smtClean="0">
                                  <a:solidFill>
                                    <a:srgbClr val="00B050"/>
                                  </a:solidFill>
                                  <a:latin typeface="Cambria Math" panose="02040503050406030204" pitchFamily="18" charset="0"/>
                                  <a:sym typeface="Wingdings" pitchFamily="2" charset="2"/>
                                </a:rPr>
                                <m:t>2</m:t>
                              </m:r>
                            </m:sup>
                          </m:sSubSup>
                        </m:e>
                      </m:d>
                      <m:r>
                        <a:rPr lang="en-GB" b="0" i="1" smtClean="0">
                          <a:solidFill>
                            <a:schemeClr val="tx2"/>
                          </a:solidFill>
                          <a:latin typeface="Cambria Math" panose="02040503050406030204" pitchFamily="18" charset="0"/>
                          <a:sym typeface="Wingdings" pitchFamily="2" charset="2"/>
                        </a:rPr>
                        <m:t>+</m:t>
                      </m:r>
                    </m:oMath>
                  </m:oMathPara>
                </a14:m>
                <a:br>
                  <a:rPr lang="en-GB" b="0" i="1" dirty="0">
                    <a:solidFill>
                      <a:schemeClr val="tx2"/>
                    </a:solidFill>
                    <a:latin typeface="Cambria Math" panose="02040503050406030204" pitchFamily="18" charset="0"/>
                    <a:sym typeface="Wingdings" pitchFamily="2" charset="2"/>
                  </a:rPr>
                </a:br>
                <a:r>
                  <a:rPr lang="en-GB" b="0" i="1" dirty="0">
                    <a:solidFill>
                      <a:schemeClr val="tx2"/>
                    </a:solidFill>
                    <a:latin typeface="Cambria Math" panose="02040503050406030204" pitchFamily="18" charset="0"/>
                    <a:sym typeface="Wingdings" pitchFamily="2" charset="2"/>
                  </a:rPr>
                  <a:t>                       </a:t>
                </a:r>
                <a14:m>
                  <m:oMath xmlns:m="http://schemas.openxmlformats.org/officeDocument/2006/math">
                    <m:f>
                      <m:fPr>
                        <m:ctrlPr>
                          <a:rPr lang="en-GB" b="0" i="1" smtClean="0">
                            <a:solidFill>
                              <a:schemeClr val="accent3"/>
                            </a:solidFill>
                            <a:latin typeface="Cambria Math" panose="02040503050406030204" pitchFamily="18" charset="0"/>
                            <a:sym typeface="Wingdings" pitchFamily="2" charset="2"/>
                          </a:rPr>
                        </m:ctrlPr>
                      </m:fPr>
                      <m:num>
                        <m:r>
                          <a:rPr lang="en-GB" b="0" i="1" smtClean="0">
                            <a:solidFill>
                              <a:schemeClr val="accent3"/>
                            </a:solidFill>
                            <a:latin typeface="Cambria Math" panose="02040503050406030204" pitchFamily="18" charset="0"/>
                            <a:sym typeface="Wingdings" pitchFamily="2" charset="2"/>
                          </a:rPr>
                          <m:t>1</m:t>
                        </m:r>
                      </m:num>
                      <m:den>
                        <m:r>
                          <a:rPr lang="en-GB" b="0" i="1" smtClean="0">
                            <a:solidFill>
                              <a:schemeClr val="accent3"/>
                            </a:solidFill>
                            <a:latin typeface="Cambria Math" panose="02040503050406030204" pitchFamily="18" charset="0"/>
                            <a:sym typeface="Wingdings" pitchFamily="2" charset="2"/>
                          </a:rPr>
                          <m:t>𝑁</m:t>
                        </m:r>
                      </m:den>
                    </m:f>
                    <m:nary>
                      <m:naryPr>
                        <m:chr m:val="∑"/>
                        <m:ctrlPr>
                          <a:rPr lang="en-GB" b="0" i="1" smtClean="0">
                            <a:solidFill>
                              <a:schemeClr val="accent3"/>
                            </a:solidFill>
                            <a:latin typeface="Cambria Math" panose="02040503050406030204" pitchFamily="18" charset="0"/>
                            <a:sym typeface="Wingdings" pitchFamily="2" charset="2"/>
                          </a:rPr>
                        </m:ctrlPr>
                      </m:naryPr>
                      <m:sub>
                        <m:r>
                          <m:rPr>
                            <m:brk m:alnAt="23"/>
                          </m:rPr>
                          <a:rPr lang="en-GB" b="0" i="1" smtClean="0">
                            <a:solidFill>
                              <a:schemeClr val="accent3"/>
                            </a:solidFill>
                            <a:latin typeface="Cambria Math" panose="02040503050406030204" pitchFamily="18" charset="0"/>
                            <a:sym typeface="Wingdings" pitchFamily="2" charset="2"/>
                          </a:rPr>
                          <m:t>𝑖</m:t>
                        </m:r>
                      </m:sub>
                      <m:sup>
                        <m:r>
                          <a:rPr lang="en-GB" b="0" i="1" smtClean="0">
                            <a:solidFill>
                              <a:schemeClr val="accent3"/>
                            </a:solidFill>
                            <a:latin typeface="Cambria Math" panose="02040503050406030204" pitchFamily="18" charset="0"/>
                            <a:sym typeface="Wingdings" pitchFamily="2" charset="2"/>
                          </a:rPr>
                          <m:t>𝑁</m:t>
                        </m:r>
                      </m:sup>
                      <m:e>
                        <m:sSup>
                          <m:sSupPr>
                            <m:ctrlPr>
                              <a:rPr lang="en-GB" b="0" i="1" smtClean="0">
                                <a:solidFill>
                                  <a:schemeClr val="accent3"/>
                                </a:solidFill>
                                <a:latin typeface="Cambria Math" panose="02040503050406030204" pitchFamily="18" charset="0"/>
                                <a:sym typeface="Wingdings" pitchFamily="2" charset="2"/>
                              </a:rPr>
                            </m:ctrlPr>
                          </m:sSupPr>
                          <m:e>
                            <m:d>
                              <m:dPr>
                                <m:ctrlPr>
                                  <a:rPr lang="en-GB" b="0" i="1" smtClean="0">
                                    <a:solidFill>
                                      <a:schemeClr val="accent3"/>
                                    </a:solidFill>
                                    <a:latin typeface="Cambria Math" panose="02040503050406030204" pitchFamily="18" charset="0"/>
                                    <a:sym typeface="Wingdings" pitchFamily="2" charset="2"/>
                                  </a:rPr>
                                </m:ctrlPr>
                              </m:dPr>
                              <m:e>
                                <m:sSub>
                                  <m:sSubPr>
                                    <m:ctrlPr>
                                      <a:rPr lang="en-GB" i="1" smtClean="0">
                                        <a:solidFill>
                                          <a:schemeClr val="accent3"/>
                                        </a:solidFill>
                                        <a:latin typeface="Cambria Math" panose="02040503050406030204" pitchFamily="18" charset="0"/>
                                        <a:sym typeface="Wingdings" pitchFamily="2" charset="2"/>
                                      </a:rPr>
                                    </m:ctrlPr>
                                  </m:sSubPr>
                                  <m:e>
                                    <m:r>
                                      <a:rPr lang="en-GB" b="0" i="1" smtClean="0">
                                        <a:solidFill>
                                          <a:schemeClr val="accent3"/>
                                        </a:solidFill>
                                        <a:latin typeface="Cambria Math" panose="02040503050406030204" pitchFamily="18" charset="0"/>
                                        <a:sym typeface="Wingdings" pitchFamily="2" charset="2"/>
                                      </a:rPr>
                                      <m:t>𝐹𝑊𝐻𝑀</m:t>
                                    </m:r>
                                  </m:e>
                                  <m:sub>
                                    <m:r>
                                      <a:rPr lang="en-GB" b="0" i="1" smtClean="0">
                                        <a:solidFill>
                                          <a:schemeClr val="accent3"/>
                                        </a:solidFill>
                                        <a:latin typeface="Cambria Math" panose="02040503050406030204" pitchFamily="18" charset="0"/>
                                        <a:sym typeface="Wingdings" pitchFamily="2" charset="2"/>
                                      </a:rPr>
                                      <m:t>𝑖</m:t>
                                    </m:r>
                                  </m:sub>
                                </m:sSub>
                                <m:r>
                                  <a:rPr lang="en-GB" b="0" i="1" smtClean="0">
                                    <a:solidFill>
                                      <a:schemeClr val="accent3"/>
                                    </a:solidFill>
                                    <a:latin typeface="Cambria Math" panose="02040503050406030204" pitchFamily="18" charset="0"/>
                                    <a:sym typeface="Wingdings" pitchFamily="2" charset="2"/>
                                  </a:rPr>
                                  <m:t>−µ</m:t>
                                </m:r>
                              </m:e>
                            </m:d>
                          </m:e>
                          <m:sup>
                            <m:r>
                              <a:rPr lang="en-GB" b="0" i="1" smtClean="0">
                                <a:solidFill>
                                  <a:schemeClr val="accent3"/>
                                </a:solidFill>
                                <a:latin typeface="Cambria Math" panose="02040503050406030204" pitchFamily="18" charset="0"/>
                                <a:sym typeface="Wingdings" pitchFamily="2" charset="2"/>
                              </a:rPr>
                              <m:t>2</m:t>
                            </m:r>
                          </m:sup>
                        </m:sSup>
                      </m:e>
                    </m:nary>
                  </m:oMath>
                </a14:m>
                <a:endParaRPr lang="en-GB" b="0" i="1" dirty="0">
                  <a:solidFill>
                    <a:schemeClr val="tx2"/>
                  </a:solidFill>
                  <a:latin typeface="Cambria Math" panose="02040503050406030204" pitchFamily="18" charset="0"/>
                  <a:sym typeface="Wingdings" pitchFamily="2" charset="2"/>
                </a:endParaRPr>
              </a:p>
              <a:p>
                <a:r>
                  <a:rPr lang="en-GB" sz="1600" dirty="0">
                    <a:solidFill>
                      <a:schemeClr val="tx2"/>
                    </a:solidFill>
                    <a:latin typeface="Arial" panose="020B0604020202020204" pitchFamily="34" charset="0"/>
                    <a:cs typeface="Arial" panose="020B0604020202020204" pitchFamily="34" charset="0"/>
                    <a:sym typeface="Wingdings" pitchFamily="2" charset="2"/>
                  </a:rPr>
                  <a:t>   </a:t>
                </a:r>
              </a:p>
              <a:p>
                <a:r>
                  <a:rPr lang="en-GB" sz="1600" dirty="0">
                    <a:solidFill>
                      <a:srgbClr val="00B050"/>
                    </a:solidFill>
                    <a:latin typeface="Arial" panose="020B0604020202020204" pitchFamily="34" charset="0"/>
                    <a:cs typeface="Arial" panose="020B0604020202020204" pitchFamily="34" charset="0"/>
                    <a:sym typeface="Wingdings" pitchFamily="2" charset="2"/>
                  </a:rPr>
                  <a:t>    -- FWHM error on the best fit. </a:t>
                </a:r>
              </a:p>
              <a:p>
                <a:r>
                  <a:rPr lang="en-GB" sz="1600" dirty="0">
                    <a:solidFill>
                      <a:schemeClr val="accent3"/>
                    </a:solidFill>
                    <a:latin typeface="Arial" panose="020B0604020202020204" pitchFamily="34" charset="0"/>
                    <a:cs typeface="Arial" panose="020B0604020202020204" pitchFamily="34" charset="0"/>
                    <a:sym typeface="Wingdings" pitchFamily="2" charset="2"/>
                  </a:rPr>
                  <a:t>    -- Systematic error from the fit procedure.</a:t>
                </a:r>
              </a:p>
              <a:p>
                <a:endParaRPr lang="en-GB" sz="1600" dirty="0">
                  <a:solidFill>
                    <a:schemeClr val="accent3"/>
                  </a:solidFill>
                  <a:latin typeface="Arial" panose="020B0604020202020204" pitchFamily="34" charset="0"/>
                  <a:cs typeface="Arial" panose="020B0604020202020204" pitchFamily="34" charset="0"/>
                  <a:sym typeface="Wingdings" pitchFamily="2" charset="2"/>
                </a:endParaRPr>
              </a:p>
              <a:p>
                <a:r>
                  <a:rPr lang="en-GB" sz="1600" dirty="0">
                    <a:solidFill>
                      <a:schemeClr val="bg2">
                        <a:lumMod val="10000"/>
                      </a:schemeClr>
                    </a:solidFill>
                    <a:latin typeface="Arial" panose="020B0604020202020204" pitchFamily="34" charset="0"/>
                    <a:cs typeface="Arial" panose="020B0604020202020204" pitchFamily="34" charset="0"/>
                    <a:sym typeface="Wingdings" pitchFamily="2" charset="2"/>
                  </a:rPr>
                  <a:t>Converted to Gaussian sigma and corrected for FastIC comparator jitter and time reference resolution. </a:t>
                </a:r>
              </a:p>
            </p:txBody>
          </p:sp>
        </mc:Choice>
        <mc:Fallback xmlns="">
          <p:sp>
            <p:nvSpPr>
              <p:cNvPr id="11" name="TextBox 10">
                <a:extLst>
                  <a:ext uri="{FF2B5EF4-FFF2-40B4-BE49-F238E27FC236}">
                    <a16:creationId xmlns:a16="http://schemas.microsoft.com/office/drawing/2014/main" id="{77F8E166-CD61-51AE-010E-3AC017B92C21}"/>
                  </a:ext>
                </a:extLst>
              </p:cNvPr>
              <p:cNvSpPr txBox="1">
                <a:spLocks noRot="1" noChangeAspect="1" noMove="1" noResize="1" noEditPoints="1" noAdjustHandles="1" noChangeArrowheads="1" noChangeShapeType="1" noTextEdit="1"/>
              </p:cNvSpPr>
              <p:nvPr/>
            </p:nvSpPr>
            <p:spPr>
              <a:xfrm>
                <a:off x="328761" y="1568811"/>
                <a:ext cx="4431347" cy="4982261"/>
              </a:xfrm>
              <a:prstGeom prst="rect">
                <a:avLst/>
              </a:prstGeom>
              <a:blipFill>
                <a:blip r:embed="rId5"/>
                <a:stretch>
                  <a:fillRect l="-857" t="-509" r="-286" b="-763"/>
                </a:stretch>
              </a:blipFill>
            </p:spPr>
            <p:txBody>
              <a:bodyPr/>
              <a:lstStyle/>
              <a:p>
                <a:r>
                  <a:rPr lang="en-GB">
                    <a:noFill/>
                  </a:rPr>
                  <a:t> </a:t>
                </a:r>
              </a:p>
            </p:txBody>
          </p:sp>
        </mc:Fallback>
      </mc:AlternateContent>
      <p:grpSp>
        <p:nvGrpSpPr>
          <p:cNvPr id="12" name="Group 11">
            <a:extLst>
              <a:ext uri="{FF2B5EF4-FFF2-40B4-BE49-F238E27FC236}">
                <a16:creationId xmlns:a16="http://schemas.microsoft.com/office/drawing/2014/main" id="{75738749-4B3D-98DA-A9CF-BF9A320E627D}"/>
              </a:ext>
            </a:extLst>
          </p:cNvPr>
          <p:cNvGrpSpPr/>
          <p:nvPr/>
        </p:nvGrpSpPr>
        <p:grpSpPr>
          <a:xfrm>
            <a:off x="4986336" y="945304"/>
            <a:ext cx="3370261" cy="2294393"/>
            <a:chOff x="4986336" y="945304"/>
            <a:chExt cx="3370261" cy="2294393"/>
          </a:xfrm>
        </p:grpSpPr>
        <p:pic>
          <p:nvPicPr>
            <p:cNvPr id="13" name="Picture 12">
              <a:extLst>
                <a:ext uri="{FF2B5EF4-FFF2-40B4-BE49-F238E27FC236}">
                  <a16:creationId xmlns:a16="http://schemas.microsoft.com/office/drawing/2014/main" id="{2F1B9BDE-278D-54DB-7273-F0EC0A191733}"/>
                </a:ext>
              </a:extLst>
            </p:cNvPr>
            <p:cNvPicPr>
              <a:picLocks noChangeAspect="1"/>
            </p:cNvPicPr>
            <p:nvPr/>
          </p:nvPicPr>
          <p:blipFill>
            <a:blip r:embed="rId4"/>
            <a:stretch>
              <a:fillRect/>
            </a:stretch>
          </p:blipFill>
          <p:spPr>
            <a:xfrm rot="5400000">
              <a:off x="5524270" y="407370"/>
              <a:ext cx="2294393" cy="3370261"/>
            </a:xfrm>
            <a:prstGeom prst="rect">
              <a:avLst/>
            </a:prstGeom>
          </p:spPr>
        </p:pic>
        <p:sp>
          <p:nvSpPr>
            <p:cNvPr id="14" name="TextBox 13">
              <a:extLst>
                <a:ext uri="{FF2B5EF4-FFF2-40B4-BE49-F238E27FC236}">
                  <a16:creationId xmlns:a16="http://schemas.microsoft.com/office/drawing/2014/main" id="{B0FFC25A-4435-3861-3AF4-1417996A9B12}"/>
                </a:ext>
              </a:extLst>
            </p:cNvPr>
            <p:cNvSpPr txBox="1"/>
            <p:nvPr/>
          </p:nvSpPr>
          <p:spPr>
            <a:xfrm>
              <a:off x="5930089" y="1837233"/>
              <a:ext cx="331822" cy="184666"/>
            </a:xfrm>
            <a:prstGeom prst="rect">
              <a:avLst/>
            </a:prstGeom>
            <a:noFill/>
          </p:spPr>
          <p:txBody>
            <a:bodyPr wrap="square" lIns="0" tIns="0" rIns="0" bIns="0" rtlCol="0">
              <a:spAutoFit/>
            </a:bodyPr>
            <a:lstStyle/>
            <a:p>
              <a:pPr algn="l"/>
              <a:r>
                <a:rPr lang="en-GB" sz="1200" dirty="0">
                  <a:solidFill>
                    <a:srgbClr val="FF0000"/>
                  </a:solidFill>
                  <a:latin typeface="Times New Roman" panose="02020603050405020304" pitchFamily="18" charset="0"/>
                  <a:cs typeface="Times New Roman" panose="02020603050405020304" pitchFamily="18" charset="0"/>
                </a:rPr>
                <a:t>1 pe</a:t>
              </a:r>
              <a:r>
                <a:rPr lang="en-GB" sz="1200" baseline="30000" dirty="0">
                  <a:solidFill>
                    <a:srgbClr val="FF0000"/>
                  </a:solidFill>
                  <a:latin typeface="Times New Roman" panose="02020603050405020304" pitchFamily="18" charset="0"/>
                  <a:cs typeface="Times New Roman" panose="02020603050405020304" pitchFamily="18" charset="0"/>
                </a:rPr>
                <a:t>-</a:t>
              </a:r>
              <a:endParaRPr lang="en-GB" sz="1200" dirty="0">
                <a:solidFill>
                  <a:srgbClr val="FF0000"/>
                </a:solidFill>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DB238D7A-9951-036F-0FEC-E7DF4EECAF69}"/>
                </a:ext>
              </a:extLst>
            </p:cNvPr>
            <p:cNvSpPr txBox="1"/>
            <p:nvPr/>
          </p:nvSpPr>
          <p:spPr>
            <a:xfrm>
              <a:off x="6142142" y="2085947"/>
              <a:ext cx="294953" cy="184666"/>
            </a:xfrm>
            <a:prstGeom prst="rect">
              <a:avLst/>
            </a:prstGeom>
            <a:noFill/>
          </p:spPr>
          <p:txBody>
            <a:bodyPr wrap="none" lIns="0" tIns="0" rIns="0" bIns="0" rtlCol="0">
              <a:spAutoFit/>
            </a:bodyPr>
            <a:lstStyle/>
            <a:p>
              <a:pPr algn="l"/>
              <a:r>
                <a:rPr lang="en-GB" sz="1200" dirty="0">
                  <a:solidFill>
                    <a:srgbClr val="FF0000"/>
                  </a:solidFill>
                  <a:latin typeface="Times New Roman" panose="02020603050405020304" pitchFamily="18" charset="0"/>
                  <a:cs typeface="Times New Roman" panose="02020603050405020304" pitchFamily="18" charset="0"/>
                </a:rPr>
                <a:t>2 pe</a:t>
              </a:r>
              <a:r>
                <a:rPr lang="en-GB" sz="1200" baseline="30000" dirty="0">
                  <a:solidFill>
                    <a:srgbClr val="FF0000"/>
                  </a:solidFill>
                  <a:latin typeface="Times New Roman" panose="02020603050405020304" pitchFamily="18" charset="0"/>
                  <a:cs typeface="Times New Roman" panose="02020603050405020304" pitchFamily="18" charset="0"/>
                </a:rPr>
                <a:t>-</a:t>
              </a:r>
              <a:endParaRPr lang="en-GB" sz="1200" dirty="0">
                <a:solidFill>
                  <a:srgbClr val="FF0000"/>
                </a:solidFill>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F9A7AC39-827E-C457-6ED9-35AEB73A60E8}"/>
                </a:ext>
              </a:extLst>
            </p:cNvPr>
            <p:cNvSpPr txBox="1"/>
            <p:nvPr/>
          </p:nvSpPr>
          <p:spPr>
            <a:xfrm>
              <a:off x="6473964" y="2289238"/>
              <a:ext cx="381515" cy="184666"/>
            </a:xfrm>
            <a:prstGeom prst="rect">
              <a:avLst/>
            </a:prstGeom>
            <a:noFill/>
          </p:spPr>
          <p:txBody>
            <a:bodyPr wrap="none" lIns="0" tIns="0" rIns="0" bIns="0" rtlCol="0">
              <a:spAutoFit/>
            </a:bodyPr>
            <a:lstStyle/>
            <a:p>
              <a:pPr algn="l"/>
              <a:r>
                <a:rPr lang="en-GB" sz="1200" dirty="0">
                  <a:solidFill>
                    <a:srgbClr val="FF0000"/>
                  </a:solidFill>
                  <a:latin typeface="Times New Roman" panose="02020603050405020304" pitchFamily="18" charset="0"/>
                  <a:cs typeface="Times New Roman" panose="02020603050405020304" pitchFamily="18" charset="0"/>
                </a:rPr>
                <a:t>+3 pe</a:t>
              </a:r>
              <a:r>
                <a:rPr lang="en-GB" sz="1200" baseline="30000" dirty="0">
                  <a:solidFill>
                    <a:srgbClr val="FF0000"/>
                  </a:solidFill>
                  <a:latin typeface="Times New Roman" panose="02020603050405020304" pitchFamily="18" charset="0"/>
                  <a:cs typeface="Times New Roman" panose="02020603050405020304" pitchFamily="18" charset="0"/>
                </a:rPr>
                <a:t>-</a:t>
              </a:r>
              <a:endParaRPr lang="en-GB" sz="1200" dirty="0">
                <a:solidFill>
                  <a:srgbClr val="FF0000"/>
                </a:solidFill>
                <a:latin typeface="Times New Roman" panose="02020603050405020304" pitchFamily="18" charset="0"/>
                <a:cs typeface="Times New Roman" panose="02020603050405020304" pitchFamily="18" charset="0"/>
              </a:endParaRPr>
            </a:p>
          </p:txBody>
        </p:sp>
      </p:grpSp>
      <p:sp>
        <p:nvSpPr>
          <p:cNvPr id="17" name="TextBox 16">
            <a:extLst>
              <a:ext uri="{FF2B5EF4-FFF2-40B4-BE49-F238E27FC236}">
                <a16:creationId xmlns:a16="http://schemas.microsoft.com/office/drawing/2014/main" id="{C96DCA5F-DBBB-BD9B-CA47-1BF703F51116}"/>
              </a:ext>
            </a:extLst>
          </p:cNvPr>
          <p:cNvSpPr txBox="1"/>
          <p:nvPr/>
        </p:nvSpPr>
        <p:spPr>
          <a:xfrm>
            <a:off x="10295733" y="1116866"/>
            <a:ext cx="294953" cy="184666"/>
          </a:xfrm>
          <a:prstGeom prst="rect">
            <a:avLst/>
          </a:prstGeom>
          <a:noFill/>
        </p:spPr>
        <p:txBody>
          <a:bodyPr wrap="none" lIns="0" tIns="0" rIns="0" bIns="0" rtlCol="0">
            <a:spAutoFit/>
          </a:bodyPr>
          <a:lstStyle/>
          <a:p>
            <a:pPr algn="l"/>
            <a:r>
              <a:rPr lang="en-GB" sz="1200" dirty="0">
                <a:solidFill>
                  <a:srgbClr val="FF0000"/>
                </a:solidFill>
                <a:latin typeface="Times New Roman" panose="02020603050405020304" pitchFamily="18" charset="0"/>
                <a:cs typeface="Times New Roman" panose="02020603050405020304" pitchFamily="18" charset="0"/>
              </a:rPr>
              <a:t>2 pe</a:t>
            </a:r>
            <a:r>
              <a:rPr lang="en-GB" sz="1200" baseline="30000" dirty="0">
                <a:solidFill>
                  <a:srgbClr val="FF0000"/>
                </a:solidFill>
                <a:latin typeface="Times New Roman" panose="02020603050405020304" pitchFamily="18" charset="0"/>
                <a:cs typeface="Times New Roman" panose="02020603050405020304" pitchFamily="18" charset="0"/>
              </a:rPr>
              <a:t>-</a:t>
            </a:r>
            <a:endParaRPr lang="en-GB" sz="1200" dirty="0">
              <a:solidFill>
                <a:srgbClr val="FF0000"/>
              </a:solidFill>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1A5043C8-0A5A-B185-6780-52A3098838C3}"/>
              </a:ext>
            </a:extLst>
          </p:cNvPr>
          <p:cNvSpPr txBox="1"/>
          <p:nvPr/>
        </p:nvSpPr>
        <p:spPr>
          <a:xfrm>
            <a:off x="9557486" y="1677001"/>
            <a:ext cx="381515" cy="184666"/>
          </a:xfrm>
          <a:prstGeom prst="rect">
            <a:avLst/>
          </a:prstGeom>
          <a:noFill/>
        </p:spPr>
        <p:txBody>
          <a:bodyPr wrap="none" lIns="0" tIns="0" rIns="0" bIns="0" rtlCol="0">
            <a:spAutoFit/>
          </a:bodyPr>
          <a:lstStyle/>
          <a:p>
            <a:pPr algn="l"/>
            <a:r>
              <a:rPr lang="en-GB" sz="1200" dirty="0">
                <a:solidFill>
                  <a:srgbClr val="FF0000"/>
                </a:solidFill>
                <a:latin typeface="Times New Roman" panose="02020603050405020304" pitchFamily="18" charset="0"/>
                <a:cs typeface="Times New Roman" panose="02020603050405020304" pitchFamily="18" charset="0"/>
              </a:rPr>
              <a:t>+3 pe</a:t>
            </a:r>
            <a:r>
              <a:rPr lang="en-GB" sz="1200" baseline="30000" dirty="0">
                <a:solidFill>
                  <a:srgbClr val="FF0000"/>
                </a:solidFill>
                <a:latin typeface="Times New Roman" panose="02020603050405020304" pitchFamily="18" charset="0"/>
                <a:cs typeface="Times New Roman" panose="02020603050405020304" pitchFamily="18" charset="0"/>
              </a:rPr>
              <a:t>-</a:t>
            </a:r>
            <a:endParaRPr lang="en-GB" sz="1200" dirty="0">
              <a:solidFill>
                <a:srgbClr val="FF0000"/>
              </a:solidFill>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9AD11E92-B95E-59FF-A044-8DB49A121582}"/>
              </a:ext>
            </a:extLst>
          </p:cNvPr>
          <p:cNvSpPr txBox="1"/>
          <p:nvPr/>
        </p:nvSpPr>
        <p:spPr>
          <a:xfrm>
            <a:off x="10747259" y="1652567"/>
            <a:ext cx="294953" cy="184666"/>
          </a:xfrm>
          <a:prstGeom prst="rect">
            <a:avLst/>
          </a:prstGeom>
          <a:noFill/>
        </p:spPr>
        <p:txBody>
          <a:bodyPr wrap="none" lIns="0" tIns="0" rIns="0" bIns="0" rtlCol="0">
            <a:spAutoFit/>
          </a:bodyPr>
          <a:lstStyle/>
          <a:p>
            <a:pPr algn="l"/>
            <a:r>
              <a:rPr lang="en-GB" sz="1200" dirty="0">
                <a:solidFill>
                  <a:srgbClr val="FF0000"/>
                </a:solidFill>
                <a:latin typeface="Times New Roman" panose="02020603050405020304" pitchFamily="18" charset="0"/>
                <a:cs typeface="Times New Roman" panose="02020603050405020304" pitchFamily="18" charset="0"/>
              </a:rPr>
              <a:t>1 pe</a:t>
            </a:r>
            <a:r>
              <a:rPr lang="en-GB" sz="1200" baseline="30000" dirty="0">
                <a:solidFill>
                  <a:srgbClr val="FF0000"/>
                </a:solidFill>
                <a:latin typeface="Times New Roman" panose="02020603050405020304" pitchFamily="18" charset="0"/>
                <a:cs typeface="Times New Roman" panose="02020603050405020304" pitchFamily="18" charset="0"/>
              </a:rPr>
              <a:t>-</a:t>
            </a:r>
            <a:endParaRPr lang="en-GB" sz="1200" dirty="0">
              <a:solidFill>
                <a:srgbClr val="FF0000"/>
              </a:solidFill>
              <a:latin typeface="Times New Roman" panose="020206030504050203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0DA407AB-E479-AA35-3BA9-6FA0908E6A43}"/>
              </a:ext>
            </a:extLst>
          </p:cNvPr>
          <p:cNvSpPr txBox="1"/>
          <p:nvPr/>
        </p:nvSpPr>
        <p:spPr>
          <a:xfrm>
            <a:off x="10357493" y="4064024"/>
            <a:ext cx="294953" cy="184666"/>
          </a:xfrm>
          <a:prstGeom prst="rect">
            <a:avLst/>
          </a:prstGeom>
          <a:noFill/>
        </p:spPr>
        <p:txBody>
          <a:bodyPr wrap="none" lIns="0" tIns="0" rIns="0" bIns="0" rtlCol="0">
            <a:spAutoFit/>
          </a:bodyPr>
          <a:lstStyle/>
          <a:p>
            <a:pPr algn="l"/>
            <a:r>
              <a:rPr lang="en-GB" sz="1200" dirty="0">
                <a:solidFill>
                  <a:srgbClr val="FF0000"/>
                </a:solidFill>
                <a:latin typeface="Times New Roman" panose="02020603050405020304" pitchFamily="18" charset="0"/>
                <a:cs typeface="Times New Roman" panose="02020603050405020304" pitchFamily="18" charset="0"/>
              </a:rPr>
              <a:t>1 pe</a:t>
            </a:r>
            <a:r>
              <a:rPr lang="en-GB" sz="1200" baseline="30000" dirty="0">
                <a:solidFill>
                  <a:srgbClr val="FF0000"/>
                </a:solidFill>
                <a:latin typeface="Times New Roman" panose="02020603050405020304" pitchFamily="18" charset="0"/>
                <a:cs typeface="Times New Roman" panose="02020603050405020304" pitchFamily="18" charset="0"/>
              </a:rPr>
              <a:t>-</a:t>
            </a:r>
            <a:endParaRPr lang="en-GB" sz="1200" dirty="0">
              <a:solidFill>
                <a:srgbClr val="FF0000"/>
              </a:solidFill>
              <a:latin typeface="Times New Roman" panose="02020603050405020304" pitchFamily="18" charset="0"/>
              <a:cs typeface="Times New Roman" panose="02020603050405020304" pitchFamily="18" charset="0"/>
            </a:endParaRPr>
          </a:p>
        </p:txBody>
      </p:sp>
      <p:sp>
        <p:nvSpPr>
          <p:cNvPr id="21" name="TextBox 20">
            <a:extLst>
              <a:ext uri="{FF2B5EF4-FFF2-40B4-BE49-F238E27FC236}">
                <a16:creationId xmlns:a16="http://schemas.microsoft.com/office/drawing/2014/main" id="{74DA4FB9-847E-3090-45B0-4DE0E4B8177D}"/>
              </a:ext>
            </a:extLst>
          </p:cNvPr>
          <p:cNvSpPr txBox="1"/>
          <p:nvPr/>
        </p:nvSpPr>
        <p:spPr>
          <a:xfrm>
            <a:off x="10747259" y="4454881"/>
            <a:ext cx="841577" cy="430887"/>
          </a:xfrm>
          <a:prstGeom prst="rect">
            <a:avLst/>
          </a:prstGeom>
          <a:noFill/>
        </p:spPr>
        <p:txBody>
          <a:bodyPr wrap="none" lIns="0" tIns="0" rIns="0" bIns="0" rtlCol="0">
            <a:spAutoFit/>
          </a:bodyPr>
          <a:lstStyle/>
          <a:p>
            <a:pPr algn="l"/>
            <a:r>
              <a:rPr lang="en-GB" sz="1400" dirty="0">
                <a:solidFill>
                  <a:schemeClr val="bg2">
                    <a:lumMod val="10000"/>
                  </a:schemeClr>
                </a:solidFill>
                <a:latin typeface="Times New Roman" panose="02020603050405020304" pitchFamily="18" charset="0"/>
                <a:cs typeface="Times New Roman" panose="02020603050405020304" pitchFamily="18" charset="0"/>
              </a:rPr>
              <a:t>FWHM: </a:t>
            </a:r>
            <a:br>
              <a:rPr lang="en-GB" sz="1400" dirty="0">
                <a:solidFill>
                  <a:schemeClr val="bg2">
                    <a:lumMod val="10000"/>
                  </a:schemeClr>
                </a:solidFill>
                <a:latin typeface="Times New Roman" panose="02020603050405020304" pitchFamily="18" charset="0"/>
                <a:cs typeface="Times New Roman" panose="02020603050405020304" pitchFamily="18" charset="0"/>
              </a:rPr>
            </a:br>
            <a:r>
              <a:rPr lang="en-GB" sz="1400" dirty="0">
                <a:solidFill>
                  <a:schemeClr val="bg2">
                    <a:lumMod val="10000"/>
                  </a:schemeClr>
                </a:solidFill>
                <a:latin typeface="Times New Roman" panose="02020603050405020304" pitchFamily="18" charset="0"/>
                <a:cs typeface="Times New Roman" panose="02020603050405020304" pitchFamily="18" charset="0"/>
              </a:rPr>
              <a:t>572 ± 37 ps</a:t>
            </a:r>
          </a:p>
        </p:txBody>
      </p:sp>
      <p:sp>
        <p:nvSpPr>
          <p:cNvPr id="22" name="Down Arrow 21">
            <a:extLst>
              <a:ext uri="{FF2B5EF4-FFF2-40B4-BE49-F238E27FC236}">
                <a16:creationId xmlns:a16="http://schemas.microsoft.com/office/drawing/2014/main" id="{18E1A30C-2318-0CB7-E59F-09BDF9A9486A}"/>
              </a:ext>
            </a:extLst>
          </p:cNvPr>
          <p:cNvSpPr/>
          <p:nvPr/>
        </p:nvSpPr>
        <p:spPr>
          <a:xfrm>
            <a:off x="8166466" y="3259235"/>
            <a:ext cx="733150" cy="339527"/>
          </a:xfrm>
          <a:prstGeom prst="downArrow">
            <a:avLst/>
          </a:prstGeom>
          <a:solidFill>
            <a:srgbClr val="FFC000"/>
          </a:solidFill>
          <a:ln>
            <a:solidFill>
              <a:srgbClr val="FFC000"/>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3103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7CB74-1E64-5748-C9CC-6D236EB0D5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E43A88-5662-F54C-7D8E-59DDE4BB2004}"/>
              </a:ext>
            </a:extLst>
          </p:cNvPr>
          <p:cNvSpPr>
            <a:spLocks noGrp="1"/>
          </p:cNvSpPr>
          <p:nvPr>
            <p:ph type="title"/>
          </p:nvPr>
        </p:nvSpPr>
        <p:spPr>
          <a:xfrm>
            <a:off x="407988" y="373593"/>
            <a:ext cx="11376025" cy="368420"/>
          </a:xfrm>
        </p:spPr>
        <p:txBody>
          <a:bodyPr/>
          <a:lstStyle/>
          <a:p>
            <a:r>
              <a:rPr lang="en-GB" sz="2200" dirty="0"/>
              <a:t>Multi-anode Photomultiplier Tube (MAPMT)</a:t>
            </a:r>
          </a:p>
        </p:txBody>
      </p:sp>
      <p:sp>
        <p:nvSpPr>
          <p:cNvPr id="4" name="Date Placeholder 3">
            <a:extLst>
              <a:ext uri="{FF2B5EF4-FFF2-40B4-BE49-F238E27FC236}">
                <a16:creationId xmlns:a16="http://schemas.microsoft.com/office/drawing/2014/main" id="{0010E792-D9D9-B5AE-BCE8-9FA8C05402A0}"/>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DCB1EEA7-6B55-5413-C02A-678F1C2E9938}"/>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0D9F5E85-B3A7-7A67-6D86-553625A8AD3B}"/>
              </a:ext>
            </a:extLst>
          </p:cNvPr>
          <p:cNvSpPr>
            <a:spLocks noGrp="1"/>
          </p:cNvSpPr>
          <p:nvPr>
            <p:ph type="sldNum" sz="quarter" idx="12"/>
          </p:nvPr>
        </p:nvSpPr>
        <p:spPr/>
        <p:txBody>
          <a:bodyPr/>
          <a:lstStyle/>
          <a:p>
            <a:fld id="{0BB7CFEA-6E47-8947-A33A-0E536019D0FF}" type="slidenum">
              <a:rPr lang="en-GB" smtClean="0"/>
              <a:t>7</a:t>
            </a:fld>
            <a:endParaRPr lang="en-GB"/>
          </a:p>
        </p:txBody>
      </p:sp>
      <p:pic>
        <p:nvPicPr>
          <p:cNvPr id="7" name="Picture 6">
            <a:extLst>
              <a:ext uri="{FF2B5EF4-FFF2-40B4-BE49-F238E27FC236}">
                <a16:creationId xmlns:a16="http://schemas.microsoft.com/office/drawing/2014/main" id="{572A23F1-6F1F-F55E-4936-D23035C9B4F7}"/>
              </a:ext>
            </a:extLst>
          </p:cNvPr>
          <p:cNvPicPr>
            <a:picLocks noChangeAspect="1"/>
          </p:cNvPicPr>
          <p:nvPr/>
        </p:nvPicPr>
        <p:blipFill>
          <a:blip r:embed="rId2"/>
          <a:srcRect l="17408" t="59640" r="18259" b="23127"/>
          <a:stretch>
            <a:fillRect/>
          </a:stretch>
        </p:blipFill>
        <p:spPr>
          <a:xfrm>
            <a:off x="1971679" y="646478"/>
            <a:ext cx="8248642" cy="2859284"/>
          </a:xfrm>
          <a:prstGeom prst="rect">
            <a:avLst/>
          </a:prstGeom>
        </p:spPr>
      </p:pic>
      <p:pic>
        <p:nvPicPr>
          <p:cNvPr id="9" name="Picture 8">
            <a:extLst>
              <a:ext uri="{FF2B5EF4-FFF2-40B4-BE49-F238E27FC236}">
                <a16:creationId xmlns:a16="http://schemas.microsoft.com/office/drawing/2014/main" id="{0E371CAB-129E-60DF-323E-92B0E040BF42}"/>
              </a:ext>
            </a:extLst>
          </p:cNvPr>
          <p:cNvPicPr>
            <a:picLocks noChangeAspect="1"/>
          </p:cNvPicPr>
          <p:nvPr/>
        </p:nvPicPr>
        <p:blipFill>
          <a:blip r:embed="rId3"/>
          <a:srcRect l="50000" t="12911" r="19112" b="69053"/>
          <a:stretch>
            <a:fillRect/>
          </a:stretch>
        </p:blipFill>
        <p:spPr>
          <a:xfrm>
            <a:off x="8390979" y="3429000"/>
            <a:ext cx="3643066" cy="2752749"/>
          </a:xfrm>
          <a:prstGeom prst="rect">
            <a:avLst/>
          </a:prstGeom>
        </p:spPr>
      </p:pic>
      <p:sp>
        <p:nvSpPr>
          <p:cNvPr id="10" name="TextBox 9">
            <a:extLst>
              <a:ext uri="{FF2B5EF4-FFF2-40B4-BE49-F238E27FC236}">
                <a16:creationId xmlns:a16="http://schemas.microsoft.com/office/drawing/2014/main" id="{7B10EBFF-8CD6-243A-8415-4CD9FC626952}"/>
              </a:ext>
            </a:extLst>
          </p:cNvPr>
          <p:cNvSpPr txBox="1"/>
          <p:nvPr/>
        </p:nvSpPr>
        <p:spPr>
          <a:xfrm>
            <a:off x="343329" y="3582524"/>
            <a:ext cx="11891708" cy="2769989"/>
          </a:xfrm>
          <a:prstGeom prst="rect">
            <a:avLst/>
          </a:prstGeom>
          <a:noFill/>
        </p:spPr>
        <p:txBody>
          <a:bodyPr wrap="square" lIns="0" tIns="0" rIns="0" bIns="0" rtlCol="0">
            <a:spAutoFit/>
          </a:bodyPr>
          <a:lstStyle/>
          <a:p>
            <a:r>
              <a:rPr lang="en-GB" dirty="0">
                <a:solidFill>
                  <a:schemeClr val="bg2">
                    <a:lumMod val="10000"/>
                  </a:schemeClr>
                </a:solidFill>
              </a:rPr>
              <a:t>Super-</a:t>
            </a:r>
            <a:r>
              <a:rPr lang="en-GB" dirty="0" err="1">
                <a:solidFill>
                  <a:schemeClr val="bg2">
                    <a:lumMod val="10000"/>
                  </a:schemeClr>
                </a:solidFill>
              </a:rPr>
              <a:t>bialkali</a:t>
            </a:r>
            <a:r>
              <a:rPr lang="en-GB" dirty="0">
                <a:solidFill>
                  <a:schemeClr val="bg2">
                    <a:lumMod val="10000"/>
                  </a:schemeClr>
                </a:solidFill>
              </a:rPr>
              <a:t> photocathode with peak </a:t>
            </a:r>
            <a:r>
              <a:rPr lang="en-GB" b="1" dirty="0">
                <a:solidFill>
                  <a:schemeClr val="bg2">
                    <a:lumMod val="10000"/>
                  </a:schemeClr>
                </a:solidFill>
              </a:rPr>
              <a:t>QE &gt; 30 % </a:t>
            </a:r>
            <a:r>
              <a:rPr lang="en-GB" dirty="0">
                <a:solidFill>
                  <a:schemeClr val="bg2">
                    <a:lumMod val="10000"/>
                  </a:schemeClr>
                </a:solidFill>
              </a:rPr>
              <a:t>at 350 nm.</a:t>
            </a:r>
          </a:p>
          <a:p>
            <a:endParaRPr lang="en-GB" sz="600" dirty="0">
              <a:solidFill>
                <a:schemeClr val="bg2">
                  <a:lumMod val="10000"/>
                </a:schemeClr>
              </a:solidFill>
            </a:endParaRPr>
          </a:p>
          <a:p>
            <a:r>
              <a:rPr lang="en-GB" b="1" dirty="0">
                <a:solidFill>
                  <a:schemeClr val="bg2">
                    <a:lumMod val="10000"/>
                  </a:schemeClr>
                </a:solidFill>
              </a:rPr>
              <a:t>Metal-dynode chain </a:t>
            </a:r>
            <a:r>
              <a:rPr lang="en-GB" dirty="0">
                <a:solidFill>
                  <a:schemeClr val="bg2">
                    <a:lumMod val="10000"/>
                  </a:schemeClr>
                </a:solidFill>
              </a:rPr>
              <a:t>for amplification: </a:t>
            </a:r>
            <a:r>
              <a:rPr lang="en-GB" b="1" dirty="0">
                <a:solidFill>
                  <a:schemeClr val="bg2">
                    <a:lumMod val="10000"/>
                  </a:schemeClr>
                </a:solidFill>
              </a:rPr>
              <a:t>gain</a:t>
            </a:r>
            <a:r>
              <a:rPr lang="en-GB" dirty="0">
                <a:solidFill>
                  <a:schemeClr val="bg2">
                    <a:lumMod val="10000"/>
                  </a:schemeClr>
                </a:solidFill>
              </a:rPr>
              <a:t> in the order of </a:t>
            </a:r>
            <a:r>
              <a:rPr lang="en-GB" b="1" dirty="0">
                <a:solidFill>
                  <a:schemeClr val="bg2">
                    <a:lumMod val="10000"/>
                  </a:schemeClr>
                </a:solidFill>
              </a:rPr>
              <a:t>10</a:t>
            </a:r>
            <a:r>
              <a:rPr lang="en-GB" b="1" baseline="30000" dirty="0">
                <a:solidFill>
                  <a:schemeClr val="bg2">
                    <a:lumMod val="10000"/>
                  </a:schemeClr>
                </a:solidFill>
              </a:rPr>
              <a:t>6</a:t>
            </a:r>
            <a:r>
              <a:rPr lang="en-GB" dirty="0">
                <a:solidFill>
                  <a:schemeClr val="bg2">
                    <a:lumMod val="10000"/>
                  </a:schemeClr>
                </a:solidFill>
              </a:rPr>
              <a:t>,</a:t>
            </a:r>
          </a:p>
          <a:p>
            <a:endParaRPr lang="en-GB" sz="600" dirty="0">
              <a:solidFill>
                <a:schemeClr val="bg2">
                  <a:lumMod val="10000"/>
                </a:schemeClr>
              </a:solidFill>
            </a:endParaRPr>
          </a:p>
          <a:p>
            <a:r>
              <a:rPr lang="en-GB" dirty="0">
                <a:solidFill>
                  <a:schemeClr val="bg2">
                    <a:lumMod val="10000"/>
                  </a:schemeClr>
                </a:solidFill>
              </a:rPr>
              <a:t>Broad single-photon </a:t>
            </a:r>
            <a:r>
              <a:rPr lang="en-GB" b="1" dirty="0">
                <a:solidFill>
                  <a:schemeClr val="bg2">
                    <a:lumMod val="10000"/>
                  </a:schemeClr>
                </a:solidFill>
              </a:rPr>
              <a:t>amplitude spectrum </a:t>
            </a:r>
            <a:r>
              <a:rPr lang="en-GB" dirty="0">
                <a:solidFill>
                  <a:schemeClr val="bg2">
                    <a:lumMod val="10000"/>
                  </a:schemeClr>
                </a:solidFill>
              </a:rPr>
              <a:t>(time-walk, no photon counting).</a:t>
            </a:r>
          </a:p>
          <a:p>
            <a:endParaRPr lang="en-GB" sz="600" dirty="0">
              <a:solidFill>
                <a:schemeClr val="bg2">
                  <a:lumMod val="10000"/>
                </a:schemeClr>
              </a:solidFill>
            </a:endParaRPr>
          </a:p>
          <a:p>
            <a:endParaRPr lang="en-GB" dirty="0">
              <a:solidFill>
                <a:schemeClr val="bg2">
                  <a:lumMod val="10000"/>
                </a:schemeClr>
              </a:solidFill>
            </a:endParaRPr>
          </a:p>
          <a:p>
            <a:r>
              <a:rPr lang="en-GB" dirty="0">
                <a:solidFill>
                  <a:srgbClr val="00B050"/>
                </a:solidFill>
              </a:rPr>
              <a:t>Pros</a:t>
            </a:r>
            <a:r>
              <a:rPr lang="en-GB" dirty="0">
                <a:solidFill>
                  <a:schemeClr val="bg2">
                    <a:lumMod val="10000"/>
                  </a:schemeClr>
                </a:solidFill>
              </a:rPr>
              <a:t>: Low noise, radiation-hard, robustness. </a:t>
            </a:r>
          </a:p>
          <a:p>
            <a:r>
              <a:rPr lang="en-GB" dirty="0">
                <a:solidFill>
                  <a:srgbClr val="FF0000"/>
                </a:solidFill>
              </a:rPr>
              <a:t>Cons</a:t>
            </a:r>
            <a:r>
              <a:rPr lang="en-GB" dirty="0">
                <a:solidFill>
                  <a:schemeClr val="bg2">
                    <a:lumMod val="10000"/>
                  </a:schemeClr>
                </a:solidFill>
              </a:rPr>
              <a:t> (specifically for Upgrade II):</a:t>
            </a:r>
          </a:p>
          <a:p>
            <a:pPr marL="285750" indent="-285750">
              <a:buFont typeface="Courier New" panose="02070309020205020404" pitchFamily="49" charset="0"/>
              <a:buChar char="o"/>
            </a:pPr>
            <a:r>
              <a:rPr lang="en-GB" dirty="0">
                <a:solidFill>
                  <a:schemeClr val="bg2">
                    <a:lumMod val="10000"/>
                  </a:schemeClr>
                </a:solidFill>
              </a:rPr>
              <a:t>Limited time resolution by their Transit-Time Spread (TTS). </a:t>
            </a:r>
          </a:p>
          <a:p>
            <a:pPr marL="285750" indent="-285750" algn="l">
              <a:buFont typeface="Courier New" panose="02070309020205020404" pitchFamily="49" charset="0"/>
              <a:buChar char="o"/>
            </a:pPr>
            <a:r>
              <a:rPr lang="en-GB" dirty="0">
                <a:solidFill>
                  <a:schemeClr val="bg2">
                    <a:lumMod val="10000"/>
                  </a:schemeClr>
                </a:solidFill>
              </a:rPr>
              <a:t>Granularity lower limit at the moment ~2.88 mm.</a:t>
            </a:r>
          </a:p>
          <a:p>
            <a:pPr marL="285750" indent="-285750" algn="l">
              <a:buFont typeface="Courier New" panose="02070309020205020404" pitchFamily="49" charset="0"/>
              <a:buChar char="o"/>
            </a:pPr>
            <a:r>
              <a:rPr lang="en-GB" dirty="0">
                <a:solidFill>
                  <a:schemeClr val="bg2">
                    <a:lumMod val="10000"/>
                  </a:schemeClr>
                </a:solidFill>
              </a:rPr>
              <a:t>Limited anodic current.</a:t>
            </a:r>
          </a:p>
        </p:txBody>
      </p:sp>
      <p:sp>
        <p:nvSpPr>
          <p:cNvPr id="12" name="TextBox 11">
            <a:extLst>
              <a:ext uri="{FF2B5EF4-FFF2-40B4-BE49-F238E27FC236}">
                <a16:creationId xmlns:a16="http://schemas.microsoft.com/office/drawing/2014/main" id="{0114AB98-8D9D-2A8A-EC2F-2BA0CD50CED4}"/>
              </a:ext>
            </a:extLst>
          </p:cNvPr>
          <p:cNvSpPr txBox="1"/>
          <p:nvPr/>
        </p:nvSpPr>
        <p:spPr>
          <a:xfrm>
            <a:off x="5295031" y="3220863"/>
            <a:ext cx="2806884" cy="276999"/>
          </a:xfrm>
          <a:prstGeom prst="rect">
            <a:avLst/>
          </a:prstGeom>
          <a:noFill/>
        </p:spPr>
        <p:txBody>
          <a:bodyPr wrap="square">
            <a:spAutoFit/>
          </a:bodyPr>
          <a:lstStyle/>
          <a:p>
            <a:pPr>
              <a:buNone/>
            </a:pPr>
            <a:r>
              <a:rPr lang="en-GB" sz="1200" dirty="0">
                <a:solidFill>
                  <a:srgbClr val="000000"/>
                </a:solidFill>
                <a:effectLst/>
                <a:latin typeface="Arial" panose="020B0604020202020204" pitchFamily="34" charset="0"/>
                <a:cs typeface="Arial" panose="020B0604020202020204" pitchFamily="34" charset="0"/>
                <a:hlinkClick r:id="rId4"/>
              </a:rPr>
              <a:t>doi:10.1088/1748-0221/19/05/P05065</a:t>
            </a:r>
            <a:endParaRPr lang="en-GB" sz="1200" dirty="0">
              <a:solidFill>
                <a:srgbClr val="000000"/>
              </a:solidFill>
              <a:effectLs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281046A9-41A9-3E40-3A85-588BA5C23E26}"/>
              </a:ext>
            </a:extLst>
          </p:cNvPr>
          <p:cNvSpPr txBox="1"/>
          <p:nvPr/>
        </p:nvSpPr>
        <p:spPr>
          <a:xfrm>
            <a:off x="3265714" y="1704438"/>
            <a:ext cx="448841" cy="276999"/>
          </a:xfrm>
          <a:prstGeom prst="rect">
            <a:avLst/>
          </a:prstGeom>
          <a:noFill/>
        </p:spPr>
        <p:txBody>
          <a:bodyPr wrap="none" lIns="0" tIns="0" rIns="0" bIns="0" rtlCol="0">
            <a:spAutoFit/>
          </a:bodyPr>
          <a:lstStyle/>
          <a:p>
            <a:pPr algn="l"/>
            <a:r>
              <a:rPr lang="en-GB" dirty="0">
                <a:solidFill>
                  <a:schemeClr val="bg2"/>
                </a:solidFill>
              </a:rPr>
              <a:t>2-in.</a:t>
            </a:r>
          </a:p>
        </p:txBody>
      </p:sp>
      <p:sp>
        <p:nvSpPr>
          <p:cNvPr id="8" name="TextBox 7">
            <a:extLst>
              <a:ext uri="{FF2B5EF4-FFF2-40B4-BE49-F238E27FC236}">
                <a16:creationId xmlns:a16="http://schemas.microsoft.com/office/drawing/2014/main" id="{6CCBA850-7CE4-0634-040F-E49A725307B1}"/>
              </a:ext>
            </a:extLst>
          </p:cNvPr>
          <p:cNvSpPr txBox="1"/>
          <p:nvPr/>
        </p:nvSpPr>
        <p:spPr>
          <a:xfrm>
            <a:off x="4818869" y="2137317"/>
            <a:ext cx="448841" cy="276999"/>
          </a:xfrm>
          <a:prstGeom prst="rect">
            <a:avLst/>
          </a:prstGeom>
          <a:noFill/>
        </p:spPr>
        <p:txBody>
          <a:bodyPr wrap="none" lIns="0" tIns="0" rIns="0" bIns="0" rtlCol="0">
            <a:spAutoFit/>
          </a:bodyPr>
          <a:lstStyle/>
          <a:p>
            <a:pPr algn="l"/>
            <a:r>
              <a:rPr lang="en-GB" dirty="0">
                <a:solidFill>
                  <a:schemeClr val="bg2"/>
                </a:solidFill>
              </a:rPr>
              <a:t>1-in.</a:t>
            </a:r>
          </a:p>
        </p:txBody>
      </p:sp>
    </p:spTree>
    <p:extLst>
      <p:ext uri="{BB962C8B-B14F-4D97-AF65-F5344CB8AC3E}">
        <p14:creationId xmlns:p14="http://schemas.microsoft.com/office/powerpoint/2010/main" val="1317338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6F9CF-F55A-F1E3-8A02-E068D933E1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46FB3F-55F6-5A4E-4008-5AB33B44F45A}"/>
              </a:ext>
            </a:extLst>
          </p:cNvPr>
          <p:cNvSpPr>
            <a:spLocks noGrp="1"/>
          </p:cNvSpPr>
          <p:nvPr>
            <p:ph type="title"/>
          </p:nvPr>
        </p:nvSpPr>
        <p:spPr>
          <a:xfrm>
            <a:off x="412775" y="2366517"/>
            <a:ext cx="11376025" cy="828374"/>
          </a:xfrm>
        </p:spPr>
        <p:txBody>
          <a:bodyPr/>
          <a:lstStyle/>
          <a:p>
            <a:pPr algn="ctr"/>
            <a:r>
              <a:rPr lang="en-GB" sz="2800" dirty="0"/>
              <a:t>Analogue and digital studies on MAPMT </a:t>
            </a:r>
            <a:br>
              <a:rPr lang="en-GB" sz="2800" dirty="0"/>
            </a:br>
            <a:r>
              <a:rPr lang="en-GB" sz="2800" dirty="0"/>
              <a:t>single-photon response</a:t>
            </a:r>
          </a:p>
        </p:txBody>
      </p:sp>
      <p:sp>
        <p:nvSpPr>
          <p:cNvPr id="4" name="Date Placeholder 3">
            <a:extLst>
              <a:ext uri="{FF2B5EF4-FFF2-40B4-BE49-F238E27FC236}">
                <a16:creationId xmlns:a16="http://schemas.microsoft.com/office/drawing/2014/main" id="{35EAD96D-D39D-B49F-15B7-EE142A2A4F8A}"/>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F080D5D6-D421-C0FA-9C6C-4F4310996C45}"/>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0627BC52-60B3-BD61-623A-38CD973F5E69}"/>
              </a:ext>
            </a:extLst>
          </p:cNvPr>
          <p:cNvSpPr>
            <a:spLocks noGrp="1"/>
          </p:cNvSpPr>
          <p:nvPr>
            <p:ph type="sldNum" sz="quarter" idx="12"/>
          </p:nvPr>
        </p:nvSpPr>
        <p:spPr/>
        <p:txBody>
          <a:bodyPr/>
          <a:lstStyle/>
          <a:p>
            <a:fld id="{0BB7CFEA-6E47-8947-A33A-0E536019D0FF}" type="slidenum">
              <a:rPr lang="en-GB" smtClean="0"/>
              <a:t>8</a:t>
            </a:fld>
            <a:endParaRPr lang="en-GB"/>
          </a:p>
        </p:txBody>
      </p:sp>
    </p:spTree>
    <p:extLst>
      <p:ext uri="{BB962C8B-B14F-4D97-AF65-F5344CB8AC3E}">
        <p14:creationId xmlns:p14="http://schemas.microsoft.com/office/powerpoint/2010/main" val="4245651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DCCB9-28B0-F1FC-72A5-E5E157A62F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AE8817-5D25-AD94-4A60-62BC93B34770}"/>
              </a:ext>
            </a:extLst>
          </p:cNvPr>
          <p:cNvSpPr>
            <a:spLocks noGrp="1"/>
          </p:cNvSpPr>
          <p:nvPr>
            <p:ph type="title"/>
          </p:nvPr>
        </p:nvSpPr>
        <p:spPr>
          <a:xfrm>
            <a:off x="407988" y="373593"/>
            <a:ext cx="11376025" cy="368420"/>
          </a:xfrm>
        </p:spPr>
        <p:txBody>
          <a:bodyPr/>
          <a:lstStyle/>
          <a:p>
            <a:r>
              <a:rPr lang="en-GB" sz="2200" dirty="0"/>
              <a:t>Motivations for the MAPMT characterisation</a:t>
            </a:r>
          </a:p>
        </p:txBody>
      </p:sp>
      <p:sp>
        <p:nvSpPr>
          <p:cNvPr id="4" name="Date Placeholder 3">
            <a:extLst>
              <a:ext uri="{FF2B5EF4-FFF2-40B4-BE49-F238E27FC236}">
                <a16:creationId xmlns:a16="http://schemas.microsoft.com/office/drawing/2014/main" id="{8C4DB534-4A76-3E12-AEEA-CF9CB0E8CB3E}"/>
              </a:ext>
            </a:extLst>
          </p:cNvPr>
          <p:cNvSpPr>
            <a:spLocks noGrp="1"/>
          </p:cNvSpPr>
          <p:nvPr>
            <p:ph type="dt" sz="half" idx="10"/>
          </p:nvPr>
        </p:nvSpPr>
        <p:spPr/>
        <p:txBody>
          <a:bodyPr/>
          <a:lstStyle/>
          <a:p>
            <a:r>
              <a:rPr lang="it-IT"/>
              <a:t>16/02/2026</a:t>
            </a:r>
            <a:endParaRPr lang="en-GB" dirty="0"/>
          </a:p>
        </p:txBody>
      </p:sp>
      <p:sp>
        <p:nvSpPr>
          <p:cNvPr id="5" name="Footer Placeholder 4">
            <a:extLst>
              <a:ext uri="{FF2B5EF4-FFF2-40B4-BE49-F238E27FC236}">
                <a16:creationId xmlns:a16="http://schemas.microsoft.com/office/drawing/2014/main" id="{AA2668AF-7D22-BF77-6EC7-B5D3E3A1A612}"/>
              </a:ext>
            </a:extLst>
          </p:cNvPr>
          <p:cNvSpPr>
            <a:spLocks noGrp="1"/>
          </p:cNvSpPr>
          <p:nvPr>
            <p:ph type="ftr" sz="quarter" idx="11"/>
          </p:nvPr>
        </p:nvSpPr>
        <p:spPr/>
        <p:txBody>
          <a:bodyPr/>
          <a:lstStyle/>
          <a:p>
            <a:r>
              <a:rPr lang="en-GB" dirty="0"/>
              <a:t>L.Malentacca</a:t>
            </a:r>
          </a:p>
        </p:txBody>
      </p:sp>
      <p:sp>
        <p:nvSpPr>
          <p:cNvPr id="6" name="Slide Number Placeholder 5">
            <a:extLst>
              <a:ext uri="{FF2B5EF4-FFF2-40B4-BE49-F238E27FC236}">
                <a16:creationId xmlns:a16="http://schemas.microsoft.com/office/drawing/2014/main" id="{E47489C4-3037-4F98-CEC1-B186A936878D}"/>
              </a:ext>
            </a:extLst>
          </p:cNvPr>
          <p:cNvSpPr>
            <a:spLocks noGrp="1"/>
          </p:cNvSpPr>
          <p:nvPr>
            <p:ph type="sldNum" sz="quarter" idx="12"/>
          </p:nvPr>
        </p:nvSpPr>
        <p:spPr/>
        <p:txBody>
          <a:bodyPr/>
          <a:lstStyle/>
          <a:p>
            <a:fld id="{0BB7CFEA-6E47-8947-A33A-0E536019D0FF}" type="slidenum">
              <a:rPr lang="en-GB" smtClean="0"/>
              <a:t>9</a:t>
            </a:fld>
            <a:endParaRPr lang="en-GB"/>
          </a:p>
        </p:txBody>
      </p:sp>
      <p:sp>
        <p:nvSpPr>
          <p:cNvPr id="14" name="TextBox 13">
            <a:extLst>
              <a:ext uri="{FF2B5EF4-FFF2-40B4-BE49-F238E27FC236}">
                <a16:creationId xmlns:a16="http://schemas.microsoft.com/office/drawing/2014/main" id="{FA8AB52D-BD4C-AF00-34D0-238B1B7EB7AE}"/>
              </a:ext>
            </a:extLst>
          </p:cNvPr>
          <p:cNvSpPr txBox="1"/>
          <p:nvPr/>
        </p:nvSpPr>
        <p:spPr>
          <a:xfrm>
            <a:off x="403200" y="1980370"/>
            <a:ext cx="8683617" cy="2534027"/>
          </a:xfrm>
          <a:prstGeom prst="rect">
            <a:avLst/>
          </a:prstGeom>
          <a:noFill/>
        </p:spPr>
        <p:txBody>
          <a:bodyPr wrap="square">
            <a:spAutoFit/>
          </a:bodyPr>
          <a:lstStyle/>
          <a:p>
            <a:pPr>
              <a:lnSpc>
                <a:spcPct val="150000"/>
              </a:lnSpc>
            </a:pPr>
            <a:r>
              <a:rPr lang="en-GB" dirty="0">
                <a:solidFill>
                  <a:schemeClr val="bg2">
                    <a:lumMod val="10000"/>
                  </a:schemeClr>
                </a:solidFill>
              </a:rPr>
              <a:t>MAPMTs are used in the </a:t>
            </a:r>
            <a:r>
              <a:rPr lang="en-GB" b="1" dirty="0">
                <a:solidFill>
                  <a:schemeClr val="bg2">
                    <a:lumMod val="10000"/>
                  </a:schemeClr>
                </a:solidFill>
              </a:rPr>
              <a:t>current RICH detector </a:t>
            </a:r>
            <a:r>
              <a:rPr lang="en-GB" dirty="0">
                <a:solidFill>
                  <a:schemeClr val="bg2">
                    <a:lumMod val="10000"/>
                  </a:schemeClr>
                </a:solidFill>
              </a:rPr>
              <a:t>and will be used in </a:t>
            </a:r>
            <a:r>
              <a:rPr lang="en-GB" b="1" dirty="0">
                <a:solidFill>
                  <a:schemeClr val="bg2">
                    <a:lumMod val="10000"/>
                  </a:schemeClr>
                </a:solidFill>
              </a:rPr>
              <a:t>Run 4</a:t>
            </a:r>
            <a:r>
              <a:rPr lang="en-GB" dirty="0">
                <a:solidFill>
                  <a:schemeClr val="bg2">
                    <a:lumMod val="10000"/>
                  </a:schemeClr>
                </a:solidFill>
              </a:rPr>
              <a:t>.</a:t>
            </a:r>
          </a:p>
          <a:p>
            <a:pPr marL="285750" indent="-285750">
              <a:lnSpc>
                <a:spcPct val="150000"/>
              </a:lnSpc>
              <a:buFont typeface="Wingdings" pitchFamily="2" charset="2"/>
              <a:buChar char="Ø"/>
            </a:pPr>
            <a:r>
              <a:rPr lang="en-GB" dirty="0">
                <a:solidFill>
                  <a:schemeClr val="bg2">
                    <a:lumMod val="10000"/>
                  </a:schemeClr>
                </a:solidFill>
              </a:rPr>
              <a:t>Well-established technology for RICH, providing stable and reliable operation.</a:t>
            </a:r>
          </a:p>
          <a:p>
            <a:pPr>
              <a:lnSpc>
                <a:spcPct val="150000"/>
              </a:lnSpc>
            </a:pPr>
            <a:endParaRPr lang="en-GB" dirty="0">
              <a:solidFill>
                <a:schemeClr val="bg2">
                  <a:lumMod val="10000"/>
                </a:schemeClr>
              </a:solidFill>
            </a:endParaRPr>
          </a:p>
          <a:p>
            <a:pPr>
              <a:lnSpc>
                <a:spcPct val="150000"/>
              </a:lnSpc>
            </a:pPr>
            <a:r>
              <a:rPr lang="en-GB" dirty="0">
                <a:solidFill>
                  <a:schemeClr val="bg2">
                    <a:lumMod val="10000"/>
                  </a:schemeClr>
                </a:solidFill>
              </a:rPr>
              <a:t>Their </a:t>
            </a:r>
            <a:r>
              <a:rPr lang="en-GB" b="1" dirty="0">
                <a:solidFill>
                  <a:schemeClr val="bg2">
                    <a:lumMod val="10000"/>
                  </a:schemeClr>
                </a:solidFill>
              </a:rPr>
              <a:t>single-photon response and timing performance </a:t>
            </a:r>
            <a:r>
              <a:rPr lang="en-GB" dirty="0">
                <a:solidFill>
                  <a:schemeClr val="bg2">
                    <a:lumMod val="10000"/>
                  </a:schemeClr>
                </a:solidFill>
              </a:rPr>
              <a:t>is key for Run 4.</a:t>
            </a:r>
          </a:p>
          <a:p>
            <a:pPr marL="285750" indent="-285750">
              <a:lnSpc>
                <a:spcPct val="150000"/>
              </a:lnSpc>
              <a:buFont typeface="Wingdings" pitchFamily="2" charset="2"/>
              <a:buChar char="Ø"/>
            </a:pPr>
            <a:r>
              <a:rPr lang="en-GB" b="1" dirty="0">
                <a:solidFill>
                  <a:schemeClr val="bg2">
                    <a:lumMod val="10000"/>
                  </a:schemeClr>
                </a:solidFill>
              </a:rPr>
              <a:t>Pulse shape studies </a:t>
            </a:r>
            <a:r>
              <a:rPr lang="en-GB" dirty="0">
                <a:solidFill>
                  <a:schemeClr val="bg2">
                    <a:lumMod val="10000"/>
                  </a:schemeClr>
                </a:solidFill>
              </a:rPr>
              <a:t>needed as input for the FastRICH ASIC design.</a:t>
            </a:r>
          </a:p>
          <a:p>
            <a:pPr marL="285750" indent="-285750">
              <a:lnSpc>
                <a:spcPct val="150000"/>
              </a:lnSpc>
              <a:buFont typeface="Wingdings" pitchFamily="2" charset="2"/>
              <a:buChar char="Ø"/>
            </a:pPr>
            <a:r>
              <a:rPr lang="en-GB" b="1" dirty="0">
                <a:solidFill>
                  <a:schemeClr val="bg2">
                    <a:lumMod val="10000"/>
                  </a:schemeClr>
                </a:solidFill>
              </a:rPr>
              <a:t>Time resolution </a:t>
            </a:r>
            <a:r>
              <a:rPr lang="en-GB" dirty="0">
                <a:solidFill>
                  <a:schemeClr val="bg2">
                    <a:lumMod val="10000"/>
                  </a:schemeClr>
                </a:solidFill>
              </a:rPr>
              <a:t>will be the limiting factor for the RICH timing performance.</a:t>
            </a:r>
          </a:p>
        </p:txBody>
      </p:sp>
      <p:pic>
        <p:nvPicPr>
          <p:cNvPr id="15" name="Picture 14">
            <a:extLst>
              <a:ext uri="{FF2B5EF4-FFF2-40B4-BE49-F238E27FC236}">
                <a16:creationId xmlns:a16="http://schemas.microsoft.com/office/drawing/2014/main" id="{D64DEC94-9D69-4DF6-3BAE-6592D2AD7749}"/>
              </a:ext>
            </a:extLst>
          </p:cNvPr>
          <p:cNvPicPr>
            <a:picLocks noChangeAspect="1"/>
          </p:cNvPicPr>
          <p:nvPr/>
        </p:nvPicPr>
        <p:blipFill>
          <a:blip r:embed="rId3"/>
          <a:srcRect l="79075" t="28195" r="3867" b="29337"/>
          <a:stretch>
            <a:fillRect/>
          </a:stretch>
        </p:blipFill>
        <p:spPr>
          <a:xfrm>
            <a:off x="9546490" y="1397147"/>
            <a:ext cx="2479595" cy="3472330"/>
          </a:xfrm>
          <a:prstGeom prst="rect">
            <a:avLst/>
          </a:prstGeom>
        </p:spPr>
      </p:pic>
      <p:sp>
        <p:nvSpPr>
          <p:cNvPr id="16" name="TextBox 15">
            <a:extLst>
              <a:ext uri="{FF2B5EF4-FFF2-40B4-BE49-F238E27FC236}">
                <a16:creationId xmlns:a16="http://schemas.microsoft.com/office/drawing/2014/main" id="{6D9A0BFA-69DE-666B-3BCF-61B39FCCEFF8}"/>
              </a:ext>
            </a:extLst>
          </p:cNvPr>
          <p:cNvSpPr txBox="1"/>
          <p:nvPr/>
        </p:nvSpPr>
        <p:spPr>
          <a:xfrm>
            <a:off x="9670681" y="5029966"/>
            <a:ext cx="2355404" cy="430887"/>
          </a:xfrm>
          <a:prstGeom prst="rect">
            <a:avLst/>
          </a:prstGeom>
          <a:noFill/>
        </p:spPr>
        <p:txBody>
          <a:bodyPr wrap="square" lIns="0" tIns="0" rIns="0" bIns="0" rtlCol="0">
            <a:spAutoFit/>
          </a:bodyPr>
          <a:lstStyle/>
          <a:p>
            <a:pPr algn="l"/>
            <a:r>
              <a:rPr lang="en-GB" sz="1400" dirty="0"/>
              <a:t>RICH2 photodetector plane with 1-in. and 2-in. MAPMTs</a:t>
            </a:r>
          </a:p>
        </p:txBody>
      </p:sp>
    </p:spTree>
    <p:extLst>
      <p:ext uri="{BB962C8B-B14F-4D97-AF65-F5344CB8AC3E}">
        <p14:creationId xmlns:p14="http://schemas.microsoft.com/office/powerpoint/2010/main" val="1456913442"/>
      </p:ext>
    </p:extLst>
  </p:cSld>
  <p:clrMapOvr>
    <a:masterClrMapping/>
  </p:clrMapOvr>
</p:sld>
</file>

<file path=ppt/theme/theme1.xml><?xml version="1.0" encoding="utf-8"?>
<a:theme xmlns:a="http://schemas.openxmlformats.org/drawingml/2006/main" name="Theme1">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Theme1" id="{C7887850-15D0-1D44-BACE-61B7E064571B}" vid="{EFB9EC77-6BF7-014E-8EB8-02B056C815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29002</TotalTime>
  <Words>4865</Words>
  <Application>Microsoft Macintosh PowerPoint</Application>
  <PresentationFormat>Widescreen</PresentationFormat>
  <Paragraphs>806</Paragraphs>
  <Slides>65</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65</vt:i4>
      </vt:variant>
    </vt:vector>
  </HeadingPairs>
  <TitlesOfParts>
    <vt:vector size="72" baseType="lpstr">
      <vt:lpstr>Arial</vt:lpstr>
      <vt:lpstr>Avenir Book</vt:lpstr>
      <vt:lpstr>Cambria Math</vt:lpstr>
      <vt:lpstr>Courier New</vt:lpstr>
      <vt:lpstr>Times New Roman</vt:lpstr>
      <vt:lpstr>Wingdings</vt:lpstr>
      <vt:lpstr>Theme1</vt:lpstr>
      <vt:lpstr>Studies towards a sub-100 ps time-resolved  LHCb RICH detector and  a novel method for the primary vertex time estimation during LHC Run 4</vt:lpstr>
      <vt:lpstr>Outline  </vt:lpstr>
      <vt:lpstr>LHCb experiment</vt:lpstr>
      <vt:lpstr>LHCb RICH detectors</vt:lpstr>
      <vt:lpstr>The luminosity challenge in the RICH detectors</vt:lpstr>
      <vt:lpstr>RICH detector upgrades</vt:lpstr>
      <vt:lpstr>Multi-anode Photomultiplier Tube (MAPMT)</vt:lpstr>
      <vt:lpstr>Analogue and digital studies on MAPMT  single-photon response</vt:lpstr>
      <vt:lpstr>Motivations for the MAPMT characterisation</vt:lpstr>
      <vt:lpstr>Setup for analogue measurements</vt:lpstr>
      <vt:lpstr>Waveform fitting and amplitude analysis</vt:lpstr>
      <vt:lpstr>Rise time (10-90%) and gain</vt:lpstr>
      <vt:lpstr>First-order approximation of anode current</vt:lpstr>
      <vt:lpstr>Transit-time spread (TTS) measurements analysis</vt:lpstr>
      <vt:lpstr>Transit-time spread (TTS) results</vt:lpstr>
      <vt:lpstr>Setup for digital measurements on the 1-in. MAPMT </vt:lpstr>
      <vt:lpstr>Single-photon time resolution (SPTR) results</vt:lpstr>
      <vt:lpstr>Conclusions on MAPMT studies</vt:lpstr>
      <vt:lpstr>Primary-vertex time reconstruction with the LHC Run 4 RICH detectors   … a key ingredient for a time-resolved RICH detector.</vt:lpstr>
      <vt:lpstr>Time information in the RICH detectors</vt:lpstr>
      <vt:lpstr>The use of timing for better detector performance</vt:lpstr>
      <vt:lpstr>The PV t0</vt:lpstr>
      <vt:lpstr>RICH reconstruction: photon objects</vt:lpstr>
      <vt:lpstr>RICH PV t0</vt:lpstr>
      <vt:lpstr>Effect of the PO selection on the PV t0 resolution </vt:lpstr>
      <vt:lpstr>PO selection based on Signal Amplitude (SA)</vt:lpstr>
      <vt:lpstr>POs uniquely associated with a pixel hit</vt:lpstr>
      <vt:lpstr>PV t0 resolution</vt:lpstr>
      <vt:lpstr>PV t0 resolution using POs from both RICH detector</vt:lpstr>
      <vt:lpstr>Considerations and outlook</vt:lpstr>
      <vt:lpstr>Silicon Photomultipliers (SiPM) technology</vt:lpstr>
      <vt:lpstr>SiPM: DCR and radiation hardness</vt:lpstr>
      <vt:lpstr>Flex-PCB prototype for operating SiPM arrays at cryogenic temperatures </vt:lpstr>
      <vt:lpstr>Multi-channel readout of SiPM arrays at cryogenic temperatures</vt:lpstr>
      <vt:lpstr>Flex-PCB for SiPM array readout </vt:lpstr>
      <vt:lpstr>Design choices</vt:lpstr>
      <vt:lpstr>A cryostat demonstrator for SiPM studies at cryogenic temperatures </vt:lpstr>
      <vt:lpstr>Flex-PCB signal integrity test</vt:lpstr>
      <vt:lpstr>SiPM array single-photon characterisation</vt:lpstr>
      <vt:lpstr>SiPM array single-photon time resolution with pulsed-laser illumination</vt:lpstr>
      <vt:lpstr>SiPM array single-photon time resolution with charged-particle beam – setup </vt:lpstr>
      <vt:lpstr>SiPM array single-photon time resolution with charged-particle beam – results</vt:lpstr>
      <vt:lpstr>A second flex-PCB prototype</vt:lpstr>
      <vt:lpstr>Conclusions  </vt:lpstr>
      <vt:lpstr>PowerPoint Presentation</vt:lpstr>
      <vt:lpstr>BACKUP SLIDES   </vt:lpstr>
      <vt:lpstr>Particle identification in LHCb</vt:lpstr>
      <vt:lpstr>LTSpice simulation of the readout system</vt:lpstr>
      <vt:lpstr>Transit-time spread (TTS) measurements analysis</vt:lpstr>
      <vt:lpstr>Transit-time spread (TTS) stability</vt:lpstr>
      <vt:lpstr>Working point analysis</vt:lpstr>
      <vt:lpstr>Signal amplitude </vt:lpstr>
      <vt:lpstr>Log-likelihood maximisation</vt:lpstr>
      <vt:lpstr>Run 4 RICH reconstruction</vt:lpstr>
      <vt:lpstr>RICH PV t0</vt:lpstr>
      <vt:lpstr>PV t0 resolution as a function of the PV purity and PO statistics </vt:lpstr>
      <vt:lpstr>PV t0 resolution with SA cut</vt:lpstr>
      <vt:lpstr>PV t0 resolution with both selections</vt:lpstr>
      <vt:lpstr>PV t0 resolution and event pile-up</vt:lpstr>
      <vt:lpstr>Multi-channel readout of SiPM arrays at cryogenic temperatures</vt:lpstr>
      <vt:lpstr>A cryostat demonstrator for SiPM arrays studies at cryogenic temperature</vt:lpstr>
      <vt:lpstr>SiPM array single-photon time resolution with pulsed-laser illumination – setup </vt:lpstr>
      <vt:lpstr>SiPM array single-photon time resolution with pulsed-laser illumination</vt:lpstr>
      <vt:lpstr>Poisson distribution of the hits</vt:lpstr>
      <vt:lpstr>Single-photon time resolution analysis method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Lorenzo Malentacca</dc:creator>
  <cp:lastModifiedBy>Lorenzo Malentacca</cp:lastModifiedBy>
  <cp:revision>241</cp:revision>
  <dcterms:created xsi:type="dcterms:W3CDTF">2024-10-10T07:40:01Z</dcterms:created>
  <dcterms:modified xsi:type="dcterms:W3CDTF">2026-02-15T15:31:54Z</dcterms:modified>
</cp:coreProperties>
</file>