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61" r:id="rId4"/>
    <p:sldId id="265" r:id="rId5"/>
    <p:sldId id="262" r:id="rId6"/>
    <p:sldId id="276" r:id="rId7"/>
    <p:sldId id="260" r:id="rId8"/>
    <p:sldId id="258" r:id="rId9"/>
    <p:sldId id="270" r:id="rId10"/>
    <p:sldId id="280" r:id="rId11"/>
    <p:sldId id="281" r:id="rId12"/>
    <p:sldId id="275" r:id="rId13"/>
    <p:sldId id="278" r:id="rId14"/>
    <p:sldId id="279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297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26" autoAdjust="0"/>
    <p:restoredTop sz="94660"/>
  </p:normalViewPr>
  <p:slideViewPr>
    <p:cSldViewPr snapToGrid="0">
      <p:cViewPr varScale="1">
        <p:scale>
          <a:sx n="64" d="100"/>
          <a:sy n="64" d="100"/>
        </p:scale>
        <p:origin x="4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9B1C1-94B0-4329-9E62-F6E961B36665}" type="datetimeFigureOut">
              <a:rPr lang="en-CA" smtClean="0"/>
              <a:t>16/07/2026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E5EA1-E00E-4F93-ACFB-D91E1B59C35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234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9925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5800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698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011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4574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1021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0471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945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235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96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3309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6926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3693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3138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E5EA1-E00E-4F93-ACFB-D91E1B59C35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5379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A28D1-7968-414F-B8EB-B074AB89B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EF307-327D-4CBB-88A2-DF751703F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A69B4-DEE9-4341-9671-73E606E3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0D24-BF0E-43D8-B297-8226C7981728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1620E-037E-4E97-81C3-CB125A09F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5DF16-51E6-420D-829F-0ACF8F08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593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9AC21-A134-4105-811D-F3E6E28B8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34E7DD-EDE1-49E0-9CB6-833A1276C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CE6C1-68FD-4F5D-93D3-297296E6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D7403-4A48-4155-BAF5-3F01AB9A9BE6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46A09-2EC4-4BDE-88B9-5EF1A1C0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4C1B4-6BAE-4735-A656-42984DB4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4334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DBAA2A-C73F-4379-AA38-30DA91375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F006C5-3EDA-403E-9E08-8EBB3D33D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9DFDD-3E84-42F6-BAA2-440A88F34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00C3-DF93-4E34-88F6-2052D1135A96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2AA25-B928-4E33-9359-DC05533E9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B2AB6-6918-432F-8476-9634526E8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00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60CB-B4EC-4F7E-A332-F281752A2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2590F-ED18-4317-A4B0-AFA048D23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144A4-682D-494E-AA1A-2BDB32A4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302F-DE27-476A-8794-C77001FB4F31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0F18-3839-4725-A692-98B6C9B4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A7B33-F1CF-4D2E-B769-D9BF68DF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052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E780-3019-40A2-A65B-11E720B93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3B58C-CA9F-4749-94B9-34C342C3E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6F08C-6525-4975-ABB5-4985B7421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2010-EFE1-4D04-94D2-5648D5939B36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7B50E-5267-4184-A8CD-E2B6B1BA1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19A6D-FBC7-44A4-AD21-93F50CE67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308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5DBB5-8C1B-47AB-86CB-55A91F529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09F8E-E07E-4AE1-A02C-17D71B32F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4305C5-B6E3-49FC-ABDA-04BA0E7B4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589BE-683D-4C92-8E10-F51890E1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4376-0B16-442B-A401-0E58901A66D4}" type="datetime1">
              <a:rPr lang="en-CA" smtClean="0"/>
              <a:t>16/07/2026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178F9C-A944-4E46-91D4-BA95D83C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E4CD4-C37C-438A-8AE6-34DA870C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216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80D61-DB5E-469C-A438-C7F88FC7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68288-36C4-46FF-8060-6BBF66D64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45919-E870-4CA9-B1E1-1F91FDDE0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DDC738-EC84-4A1C-8608-1B91785052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128CE-1786-4DD7-BD95-4CAE79179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1588D6-814C-446E-B7E5-DA08F287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BC68-69D6-4D0D-870D-2CA0AE46D450}" type="datetime1">
              <a:rPr lang="en-CA" smtClean="0"/>
              <a:t>16/07/2026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18609A-933C-47C8-B83A-37C0DA2A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9C315B-CE0A-4914-A78E-1616CAAA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50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879D8-870C-45A1-A238-DCD1ED19F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05C0C2-F653-4C16-875D-AA8A7692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6DD-9AEC-4790-937E-958E3652BE38}" type="datetime1">
              <a:rPr lang="en-CA" smtClean="0"/>
              <a:t>16/07/2026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4C4D7-BCF6-429D-AFB4-D93F6B2AB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38D95-8B00-4676-A670-E7E76FC4B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263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FF7867-757D-4139-93AE-D35123F2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D003F-BF2C-4910-9D06-584A791E76DA}" type="datetime1">
              <a:rPr lang="en-CA" smtClean="0"/>
              <a:t>16/07/2026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45A3FB-B43C-4EC4-A978-534C24010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9B13-3843-4100-B0AE-BE79B2283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523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5B21-DF33-4192-8C7D-03611DA4C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78C47-1B85-4388-88AF-FD407F505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7A167-8C0D-4F95-8DEA-4A76F3571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7FF6A6-A6E4-4DC8-8960-7B739D119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390-9C66-4FB7-B9DA-D2A4451996F5}" type="datetime1">
              <a:rPr lang="en-CA" smtClean="0"/>
              <a:t>16/07/2026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CDDB7-46B1-40C8-A60D-2F674894C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B5414-B175-424F-9584-BFF2B248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888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2EDFA-F97B-4493-86F9-C9AC95A1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99F44C-23C7-4B23-9CE2-A284A9232F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33E89-7275-44FA-93A8-1CBAFB7E9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3665-C603-441A-9689-82CFBCA2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30C0-67F8-4563-BDAF-12A683E1C5F1}" type="datetime1">
              <a:rPr lang="en-CA" smtClean="0"/>
              <a:t>16/07/2026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11C39-018E-4A82-AAB0-40B5660A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6A585-FFD6-4074-A8C2-4FA42369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73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7087FE-95B7-4BA5-901C-01B0E367D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B0DE2-5F9A-4158-B6F1-FB5631B9E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48FED-5C28-4366-A8E1-645F426E5C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7ABE9-8A60-4B97-987F-F8A868B51B26}" type="datetime1">
              <a:rPr lang="en-CA" smtClean="0"/>
              <a:t>16/07/2026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2D70B-3290-4813-916C-B3013AE6D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B7100-C670-4E31-AED7-59D9B23DE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809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quanthep2026@gmail.co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hat.whatsapp.com/ETIsrNjcSFTBk8tWaWzhQY?s=cl&amp;p=a&amp;ilr=1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maps/place/Morgan+Arms/@51.5278019,-0.0309938,17z/data=!4m6!3m5!1s0x48761d3acf56c091:0x5c693e9365bdd7d!8m2!3d51.5279128!4d-0.0310006!16s/g/1tgp9rzz?entry=ttu&amp;g_ep=EgoyMDI2MDcwOC4wIKXMDSoASAFQAw%3D%3D" TargetMode="External"/><Relationship Id="rId13" Type="http://schemas.openxmlformats.org/officeDocument/2006/relationships/image" Target="../media/image23.JPEG"/><Relationship Id="rId3" Type="http://schemas.openxmlformats.org/officeDocument/2006/relationships/image" Target="../media/image2.jpg"/><Relationship Id="rId7" Type="http://schemas.openxmlformats.org/officeDocument/2006/relationships/image" Target="../media/image14.png"/><Relationship Id="rId12" Type="http://schemas.openxmlformats.org/officeDocument/2006/relationships/hyperlink" Target="https://maps.app.goo.gl/gmm1v3CEVPwZurf7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2.JPEG"/><Relationship Id="rId5" Type="http://schemas.openxmlformats.org/officeDocument/2006/relationships/hyperlink" Target="https://www.google.com/maps/place/The+Coborn/@51.5269491,-0.0302321,14z/data=!4m6!3m5!1s0x48761d3a3eedcce9:0x9528d9701f9742ea!8m2!3d51.5270065!4d-0.0300232!16s/g/1v_z3tty?entry=ttu&amp;g_ep=EgoyMDI2MDcwOC4wIKXMDSoASAFQAw%3D%3D" TargetMode="External"/><Relationship Id="rId15" Type="http://schemas.openxmlformats.org/officeDocument/2006/relationships/image" Target="../media/image24.JPEG"/><Relationship Id="rId10" Type="http://schemas.openxmlformats.org/officeDocument/2006/relationships/hyperlink" Target="https://maps.app.goo.gl/uJb8JB2LyznpRkjC8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1.JPEG"/><Relationship Id="rId14" Type="http://schemas.openxmlformats.org/officeDocument/2006/relationships/hyperlink" Target="https://maps.app.goo.gl/ChGZ6iKYDxj9ygdS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A97D35-62E3-4F8D-8A08-A9EDBC9279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35" y="0"/>
            <a:ext cx="113145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1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AB308-0682-4EE5-8942-32FD4A17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294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10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89FD4E-3137-47B9-9D15-511C3D10C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BA90BA-1A06-4F36-8F8A-C977062A82C9}"/>
              </a:ext>
            </a:extLst>
          </p:cNvPr>
          <p:cNvSpPr/>
          <p:nvPr/>
        </p:nvSpPr>
        <p:spPr>
          <a:xfrm>
            <a:off x="6256625" y="244859"/>
            <a:ext cx="5935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 your talk photos:</a:t>
            </a:r>
            <a:endParaRPr lang="en-CA" sz="4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A120A6-BF41-4902-B9EA-2FAA2DD93DF8}"/>
              </a:ext>
            </a:extLst>
          </p:cNvPr>
          <p:cNvSpPr/>
          <p:nvPr/>
        </p:nvSpPr>
        <p:spPr>
          <a:xfrm>
            <a:off x="410431" y="1889423"/>
            <a:ext cx="11616469" cy="2700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600" dirty="0">
                <a:solidFill>
                  <a:srgbClr val="035297"/>
                </a:solidFill>
                <a:latin typeface="Perpetua" panose="02020502060401020303" pitchFamily="18" charset="0"/>
              </a:rPr>
              <a:t>To receive the photos taken during your talk, please send an email to:  </a:t>
            </a:r>
            <a:r>
              <a:rPr lang="en-CA" sz="4400" dirty="0">
                <a:solidFill>
                  <a:srgbClr val="035297"/>
                </a:solidFill>
                <a:latin typeface="Perpetua" panose="02020502060401020303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quanthep2026@gmail.com</a:t>
            </a:r>
            <a:r>
              <a:rPr lang="en-GB" sz="4400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br>
              <a:rPr lang="en-GB" sz="3600" dirty="0">
                <a:solidFill>
                  <a:srgbClr val="035297"/>
                </a:solidFill>
                <a:latin typeface="Perpetua" panose="02020502060401020303" pitchFamily="18" charset="0"/>
              </a:rPr>
            </a:b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F22929-FEC2-4AD7-9B59-132192C26F5D}"/>
              </a:ext>
            </a:extLst>
          </p:cNvPr>
          <p:cNvSpPr/>
          <p:nvPr/>
        </p:nvSpPr>
        <p:spPr>
          <a:xfrm>
            <a:off x="0" y="4720751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035297"/>
                </a:solidFill>
                <a:latin typeface="Perpetua" panose="02020502060401020303" pitchFamily="18" charset="0"/>
              </a:rPr>
              <a:t>(If we do not receive your request, all photos will be permanently deleted after July 31st.)</a:t>
            </a:r>
            <a:endParaRPr lang="en-CA" sz="28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4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AB308-0682-4EE5-8942-32FD4A17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294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11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89FD4E-3137-47B9-9D15-511C3D10C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BA90BA-1A06-4F36-8F8A-C977062A82C9}"/>
              </a:ext>
            </a:extLst>
          </p:cNvPr>
          <p:cNvSpPr/>
          <p:nvPr/>
        </p:nvSpPr>
        <p:spPr>
          <a:xfrm>
            <a:off x="6256625" y="244859"/>
            <a:ext cx="5935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 social activities</a:t>
            </a:r>
            <a:endParaRPr lang="en-CA" sz="4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A120A6-BF41-4902-B9EA-2FAA2DD93DF8}"/>
              </a:ext>
            </a:extLst>
          </p:cNvPr>
          <p:cNvSpPr/>
          <p:nvPr/>
        </p:nvSpPr>
        <p:spPr>
          <a:xfrm>
            <a:off x="287766" y="1838623"/>
            <a:ext cx="116164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rgbClr val="035297"/>
                </a:solidFill>
                <a:latin typeface="Perpetua" panose="02020502060401020303" pitchFamily="18" charset="0"/>
              </a:rPr>
              <a:t>Conference WhatsApp group for social activities: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EE7F21-AB00-4C1A-A967-8643EE0503D4}"/>
              </a:ext>
            </a:extLst>
          </p:cNvPr>
          <p:cNvGrpSpPr/>
          <p:nvPr/>
        </p:nvGrpSpPr>
        <p:grpSpPr>
          <a:xfrm>
            <a:off x="1765398" y="2865298"/>
            <a:ext cx="8661204" cy="2864254"/>
            <a:chOff x="1765398" y="2865298"/>
            <a:chExt cx="8661204" cy="286425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6CF3359-2093-42E6-BC49-2F60F771C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5398" y="2865298"/>
              <a:ext cx="2864254" cy="286425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FEAD7E-5220-4EFF-B8B8-1EC318D43487}"/>
                </a:ext>
              </a:extLst>
            </p:cNvPr>
            <p:cNvSpPr/>
            <p:nvPr/>
          </p:nvSpPr>
          <p:spPr>
            <a:xfrm>
              <a:off x="5900927" y="3974260"/>
              <a:ext cx="45256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sz="3600" dirty="0">
                  <a:solidFill>
                    <a:srgbClr val="035297"/>
                  </a:solidFill>
                  <a:latin typeface="Perpetua" panose="02020502060401020303" pitchFamily="18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Link: WhatsApp group</a:t>
              </a:r>
              <a:endParaRPr lang="en-CA" sz="3600" dirty="0">
                <a:solidFill>
                  <a:srgbClr val="035297"/>
                </a:solidFill>
                <a:latin typeface="Perpetua" panose="02020502060401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434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5A6EAD-ECBD-40EE-B6C4-EC6B8FB2A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143550"/>
            <a:ext cx="6091333" cy="13483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EE095E-4FC3-410D-B378-041C07734E76}"/>
              </a:ext>
            </a:extLst>
          </p:cNvPr>
          <p:cNvSpPr/>
          <p:nvPr/>
        </p:nvSpPr>
        <p:spPr>
          <a:xfrm>
            <a:off x="6256626" y="244859"/>
            <a:ext cx="38363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some local pubs</a:t>
            </a:r>
            <a:endParaRPr lang="en-CA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A1A8D3-E35F-4BE5-8BEF-35D91574A6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8" r="27309" b="7312"/>
          <a:stretch/>
        </p:blipFill>
        <p:spPr>
          <a:xfrm>
            <a:off x="-101600" y="1188830"/>
            <a:ext cx="12293600" cy="5687488"/>
          </a:xfrm>
          <a:prstGeom prst="rect">
            <a:avLst/>
          </a:prstGeom>
        </p:spPr>
      </p:pic>
      <p:pic>
        <p:nvPicPr>
          <p:cNvPr id="10" name="Picture 9">
            <a:hlinkClick r:id="rId5"/>
            <a:extLst>
              <a:ext uri="{FF2B5EF4-FFF2-40B4-BE49-F238E27FC236}">
                <a16:creationId xmlns:a16="http://schemas.microsoft.com/office/drawing/2014/main" id="{D761AE0E-D787-41A9-82F1-73A97E7315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8" r="16688"/>
          <a:stretch/>
        </p:blipFill>
        <p:spPr>
          <a:xfrm>
            <a:off x="9275071" y="3568774"/>
            <a:ext cx="1793445" cy="1793445"/>
          </a:xfrm>
          <a:prstGeom prst="ellipse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4A6987A-A9ED-4DA6-A665-D297059BE88B}"/>
              </a:ext>
            </a:extLst>
          </p:cNvPr>
          <p:cNvSpPr/>
          <p:nvPr/>
        </p:nvSpPr>
        <p:spPr>
          <a:xfrm>
            <a:off x="8689613" y="5252820"/>
            <a:ext cx="33346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Coborn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88D5F8-4D89-4018-BE31-560D1CFCDA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011" y="4215081"/>
            <a:ext cx="346743" cy="569988"/>
          </a:xfrm>
          <a:prstGeom prst="rect">
            <a:avLst/>
          </a:prstGeom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A36FB29-984E-42D5-8F9F-0D183AA9B31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9" r="18569"/>
          <a:stretch/>
        </p:blipFill>
        <p:spPr>
          <a:xfrm>
            <a:off x="8292735" y="2010014"/>
            <a:ext cx="1793445" cy="179344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C841B0-4E64-47FD-ABAB-8A1B2AC5D5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956" y="3650258"/>
            <a:ext cx="346743" cy="569988"/>
          </a:xfrm>
          <a:prstGeom prst="rect">
            <a:avLst/>
          </a:prstGeom>
        </p:spPr>
      </p:pic>
      <p:pic>
        <p:nvPicPr>
          <p:cNvPr id="21" name="Picture 20">
            <a:hlinkClick r:id="rId10"/>
            <a:extLst>
              <a:ext uri="{FF2B5EF4-FFF2-40B4-BE49-F238E27FC236}">
                <a16:creationId xmlns:a16="http://schemas.microsoft.com/office/drawing/2014/main" id="{ADCECFD0-2E72-47B5-BC20-9C4ED89C114E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r="12370"/>
          <a:stretch/>
        </p:blipFill>
        <p:spPr>
          <a:xfrm>
            <a:off x="4232499" y="1954015"/>
            <a:ext cx="1793445" cy="1793445"/>
          </a:xfrm>
          <a:prstGeom prst="ellipse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78FF1DD-2CF5-4C77-ADD3-06F6B34DE59F}"/>
              </a:ext>
            </a:extLst>
          </p:cNvPr>
          <p:cNvSpPr/>
          <p:nvPr/>
        </p:nvSpPr>
        <p:spPr>
          <a:xfrm>
            <a:off x="665185" y="1188830"/>
            <a:ext cx="3286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Camel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C9B6BF-13EF-4D85-9BD9-FD06713AD6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72" y="3126586"/>
            <a:ext cx="346743" cy="569988"/>
          </a:xfrm>
          <a:prstGeom prst="rect">
            <a:avLst/>
          </a:prstGeom>
        </p:spPr>
      </p:pic>
      <p:pic>
        <p:nvPicPr>
          <p:cNvPr id="4" name="Picture 3">
            <a:hlinkClick r:id="rId12"/>
            <a:extLst>
              <a:ext uri="{FF2B5EF4-FFF2-40B4-BE49-F238E27FC236}">
                <a16:creationId xmlns:a16="http://schemas.microsoft.com/office/drawing/2014/main" id="{1142A37F-358D-4C2C-AF0E-6ABD474C7AD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4" b="9974"/>
          <a:stretch/>
        </p:blipFill>
        <p:spPr>
          <a:xfrm>
            <a:off x="1173269" y="1941336"/>
            <a:ext cx="1840579" cy="1840579"/>
          </a:xfrm>
          <a:prstGeom prst="ellipse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C84B0C-ACFE-4EA3-AEE4-CE90219F4C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21" y="3474670"/>
            <a:ext cx="346743" cy="56998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6962E4A-2B59-4032-B689-B9258297ECD4}"/>
              </a:ext>
            </a:extLst>
          </p:cNvPr>
          <p:cNvSpPr/>
          <p:nvPr/>
        </p:nvSpPr>
        <p:spPr>
          <a:xfrm>
            <a:off x="7768574" y="1250733"/>
            <a:ext cx="3841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Morgan Arms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8793E3-8CC1-45F1-9399-132A528F381B}"/>
              </a:ext>
            </a:extLst>
          </p:cNvPr>
          <p:cNvSpPr/>
          <p:nvPr/>
        </p:nvSpPr>
        <p:spPr>
          <a:xfrm>
            <a:off x="3871385" y="1198246"/>
            <a:ext cx="3618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Pam Tree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22C01E-6996-408C-BA23-0147FD44D813}"/>
              </a:ext>
            </a:extLst>
          </p:cNvPr>
          <p:cNvGrpSpPr/>
          <p:nvPr/>
        </p:nvGrpSpPr>
        <p:grpSpPr>
          <a:xfrm>
            <a:off x="5468528" y="3685116"/>
            <a:ext cx="3618084" cy="3156587"/>
            <a:chOff x="5468528" y="3685116"/>
            <a:chExt cx="3618084" cy="315658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CF7652A-0A88-4AB6-B1D6-C2DC1B1208BF}"/>
                </a:ext>
              </a:extLst>
            </p:cNvPr>
            <p:cNvSpPr/>
            <p:nvPr/>
          </p:nvSpPr>
          <p:spPr>
            <a:xfrm>
              <a:off x="5468528" y="6010706"/>
              <a:ext cx="36180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4800" b="1" dirty="0">
                  <a:latin typeface="Perpetua" panose="02020502060401020303" pitchFamily="18" charset="0"/>
                </a:rPr>
                <a:t>The Cherry</a:t>
              </a:r>
            </a:p>
          </p:txBody>
        </p:sp>
        <p:pic>
          <p:nvPicPr>
            <p:cNvPr id="8" name="Picture 7">
              <a:hlinkClick r:id="rId14"/>
              <a:extLst>
                <a:ext uri="{FF2B5EF4-FFF2-40B4-BE49-F238E27FC236}">
                  <a16:creationId xmlns:a16="http://schemas.microsoft.com/office/drawing/2014/main" id="{9ECEA377-C04B-4A14-B8DF-2101044620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5" r="16645"/>
            <a:stretch/>
          </p:blipFill>
          <p:spPr>
            <a:xfrm>
              <a:off x="5819247" y="3685116"/>
              <a:ext cx="1793444" cy="1793444"/>
            </a:xfrm>
            <a:prstGeom prst="ellipse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9E1289A-A27A-45CA-8874-198346A0B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5220" y="5104726"/>
              <a:ext cx="346743" cy="569988"/>
            </a:xfrm>
            <a:prstGeom prst="rect">
              <a:avLst/>
            </a:prstGeom>
          </p:spPr>
        </p:pic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F6DD025-44B1-4070-BD4B-85036CA4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0341" y="6513365"/>
            <a:ext cx="2743200" cy="365125"/>
          </a:xfrm>
        </p:spPr>
        <p:txBody>
          <a:bodyPr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t>12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  <a:endParaRPr lang="en-CA" dirty="0">
              <a:solidFill>
                <a:schemeClr val="tx1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67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5963FAE-AD10-4326-9D02-255B48E7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06" y="6494894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13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138560-47AB-4129-BC6D-18E61A40155B}"/>
              </a:ext>
            </a:extLst>
          </p:cNvPr>
          <p:cNvSpPr/>
          <p:nvPr/>
        </p:nvSpPr>
        <p:spPr>
          <a:xfrm>
            <a:off x="1656440" y="2928880"/>
            <a:ext cx="92909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0" dirty="0">
                <a:solidFill>
                  <a:srgbClr val="035297"/>
                </a:solidFill>
                <a:latin typeface="Perpetua" panose="02020502060401020303" pitchFamily="18" charset="0"/>
              </a:rPr>
              <a:t>Have a safe trip home!</a:t>
            </a:r>
            <a:endParaRPr lang="en-CA" sz="7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0E4E9D-6D67-4664-87F9-7379E8CD5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34" y="107760"/>
            <a:ext cx="6091333" cy="134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3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EC16C8F-E512-43D8-B722-E32CA53E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16500" y="6494896"/>
            <a:ext cx="2159000" cy="365125"/>
          </a:xfrm>
        </p:spPr>
        <p:txBody>
          <a:bodyPr vert="horz" lIns="91440" tIns="45720" rIns="91440" bIns="45720" rtlCol="0" anchor="ctr"/>
          <a:lstStyle/>
          <a:p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Emanuele Mendicelli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5963FAE-AD10-4326-9D02-255B48E7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06" y="6494894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14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35A24-DA63-483C-B074-477A3800C927}"/>
              </a:ext>
            </a:extLst>
          </p:cNvPr>
          <p:cNvSpPr/>
          <p:nvPr/>
        </p:nvSpPr>
        <p:spPr>
          <a:xfrm>
            <a:off x="258761" y="1418002"/>
            <a:ext cx="1167447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7500" dirty="0">
                <a:solidFill>
                  <a:srgbClr val="035297"/>
                </a:solidFill>
                <a:latin typeface="Perpetua" panose="02020502060401020303" pitchFamily="18" charset="0"/>
              </a:rPr>
              <a:t>Remember to take your holidays!</a:t>
            </a:r>
            <a:endParaRPr lang="en-CA" sz="75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094B3F-E877-4890-9D6D-FF3AEE05F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2008A1B-7470-403E-9F97-B0505592DA58}"/>
              </a:ext>
            </a:extLst>
          </p:cNvPr>
          <p:cNvSpPr/>
          <p:nvPr/>
        </p:nvSpPr>
        <p:spPr>
          <a:xfrm>
            <a:off x="6256626" y="244859"/>
            <a:ext cx="3375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 advice:</a:t>
            </a:r>
            <a:endParaRPr lang="en-CA" sz="4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79E3B0-D755-48BF-A2F8-FDAD524A7B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/>
        </p:blipFill>
        <p:spPr>
          <a:xfrm>
            <a:off x="1592626" y="2806998"/>
            <a:ext cx="3467100" cy="3467100"/>
          </a:xfrm>
          <a:prstGeom prst="ellipse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618FFC-D689-49C0-A823-2A56E7AC12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558073" y="2929365"/>
            <a:ext cx="3467100" cy="3467100"/>
          </a:xfrm>
          <a:prstGeom prst="ellipse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703D51-187E-45BD-BFBB-F0942198A9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/>
        </p:blipFill>
        <p:spPr>
          <a:xfrm>
            <a:off x="7700812" y="2929365"/>
            <a:ext cx="3467100" cy="3467100"/>
          </a:xfrm>
          <a:prstGeom prst="ellipse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0E6BB31-57FA-4128-A87F-9FA1EE1FED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47" y="2944530"/>
            <a:ext cx="6274706" cy="319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46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5138560-47AB-4129-BC6D-18E61A40155B}"/>
              </a:ext>
            </a:extLst>
          </p:cNvPr>
          <p:cNvSpPr/>
          <p:nvPr/>
        </p:nvSpPr>
        <p:spPr>
          <a:xfrm>
            <a:off x="3865970" y="3309880"/>
            <a:ext cx="44600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800" dirty="0">
                <a:solidFill>
                  <a:srgbClr val="035297"/>
                </a:solidFill>
                <a:latin typeface="Perpetua" panose="02020502060401020303" pitchFamily="18" charset="0"/>
              </a:rPr>
              <a:t>Goodbye!</a:t>
            </a:r>
            <a:endParaRPr lang="en-CA" sz="8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0E4E9D-6D67-4664-87F9-7379E8CD5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34" y="107760"/>
            <a:ext cx="6091333" cy="134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876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DFCACE-1A23-4DDE-B36C-3543A0AD2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527" y="7738"/>
            <a:ext cx="7052946" cy="15611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15A829-0AEA-40C3-B981-F1D34D47CDC2}"/>
              </a:ext>
            </a:extLst>
          </p:cNvPr>
          <p:cNvSpPr txBox="1"/>
          <p:nvPr/>
        </p:nvSpPr>
        <p:spPr>
          <a:xfrm>
            <a:off x="531977" y="1845578"/>
            <a:ext cx="111280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>
                <a:solidFill>
                  <a:srgbClr val="035297"/>
                </a:solidFill>
                <a:latin typeface="Perpetua" panose="02020502060401020303" pitchFamily="18" charset="0"/>
              </a:rPr>
              <a:t>with generous support of our sponsors:</a:t>
            </a:r>
            <a:endParaRPr lang="it-IT" sz="60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40BB3B-E615-45B9-B9BD-07B672000F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0" y="3350956"/>
            <a:ext cx="5695555" cy="1057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9D14D2-81C4-463A-B397-9496F5BBD4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358" y="3288574"/>
            <a:ext cx="5343788" cy="11136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42036B-6FC8-41F8-85EB-86611461D0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27" y="5089673"/>
            <a:ext cx="5501246" cy="13655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2D864D-1A2D-436C-81F0-87A0CFCD39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05" y="4965840"/>
            <a:ext cx="5037919" cy="1668111"/>
          </a:xfrm>
          <a:prstGeom prst="rect">
            <a:avLst/>
          </a:prstGeom>
        </p:spPr>
      </p:pic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2AAB4C28-BFE6-4FAC-A40A-B5204434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736" y="648537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2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80584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8AD423-5B5F-46D0-8822-3B6C962A4577}"/>
              </a:ext>
            </a:extLst>
          </p:cNvPr>
          <p:cNvSpPr/>
          <p:nvPr/>
        </p:nvSpPr>
        <p:spPr>
          <a:xfrm>
            <a:off x="6256626" y="244859"/>
            <a:ext cx="2790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organizers:</a:t>
            </a:r>
            <a:endParaRPr lang="en-CA" sz="4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18C0F2-F78A-4602-8A35-B627D44AC729}"/>
              </a:ext>
            </a:extLst>
          </p:cNvPr>
          <p:cNvSpPr txBox="1"/>
          <p:nvPr/>
        </p:nvSpPr>
        <p:spPr>
          <a:xfrm>
            <a:off x="36436" y="5123660"/>
            <a:ext cx="24865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Debasish Banerjee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Southampton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84C035-0E39-4666-9187-E50577C2A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7" r="29736"/>
          <a:stretch/>
        </p:blipFill>
        <p:spPr>
          <a:xfrm>
            <a:off x="7611781" y="2307892"/>
            <a:ext cx="1797695" cy="26945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A6C0EB-6F2F-4078-A368-552692E0DA9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4" t="11400" r="23465" b="28411"/>
          <a:stretch/>
        </p:blipFill>
        <p:spPr>
          <a:xfrm>
            <a:off x="9910555" y="2320681"/>
            <a:ext cx="2101765" cy="26773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A57CDC7-F21B-4EE8-B25A-DFDEF347E2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881" y="2306828"/>
            <a:ext cx="2020745" cy="26945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19BD96-850B-48A1-B562-7ED7FE2DAE0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08" b="1637"/>
          <a:stretch/>
        </p:blipFill>
        <p:spPr>
          <a:xfrm>
            <a:off x="5118197" y="2301512"/>
            <a:ext cx="2060941" cy="27031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D0897F9-7716-4004-9F1C-8B22B444556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" r="12140"/>
          <a:stretch/>
        </p:blipFill>
        <p:spPr>
          <a:xfrm>
            <a:off x="179421" y="2306828"/>
            <a:ext cx="2156313" cy="269459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6DC3BD8-78D4-4DB1-A1FD-A95C26B6D341}"/>
              </a:ext>
            </a:extLst>
          </p:cNvPr>
          <p:cNvSpPr txBox="1"/>
          <p:nvPr/>
        </p:nvSpPr>
        <p:spPr>
          <a:xfrm>
            <a:off x="2664485" y="5132896"/>
            <a:ext cx="2099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Masanori </a:t>
            </a:r>
            <a:r>
              <a:rPr lang="en-GB" sz="2400" dirty="0" err="1">
                <a:solidFill>
                  <a:srgbClr val="035297"/>
                </a:solidFill>
                <a:latin typeface="Perpetua" panose="02020502060401020303" pitchFamily="18" charset="0"/>
              </a:rPr>
              <a:t>Hanada</a:t>
            </a:r>
            <a:endParaRPr lang="en-GB" sz="2400" dirty="0">
              <a:solidFill>
                <a:srgbClr val="035297"/>
              </a:solidFill>
              <a:latin typeface="Perpetua" panose="02020502060401020303" pitchFamily="18" charset="0"/>
            </a:endParaRP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Queen Mary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London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997E06-3D11-4A0C-8A05-3E14B14923EA}"/>
              </a:ext>
            </a:extLst>
          </p:cNvPr>
          <p:cNvSpPr txBox="1"/>
          <p:nvPr/>
        </p:nvSpPr>
        <p:spPr>
          <a:xfrm>
            <a:off x="9861407" y="5114424"/>
            <a:ext cx="20906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035297"/>
                </a:solidFill>
                <a:latin typeface="Perpetua" panose="02020502060401020303" pitchFamily="18" charset="0"/>
              </a:rPr>
              <a:t>Jinzhao</a:t>
            </a:r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 Sun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Queen Mary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London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D68FCD-1C88-4C64-9221-7B0A5365822A}"/>
              </a:ext>
            </a:extLst>
          </p:cNvPr>
          <p:cNvSpPr txBox="1"/>
          <p:nvPr/>
        </p:nvSpPr>
        <p:spPr>
          <a:xfrm>
            <a:off x="7304495" y="5132896"/>
            <a:ext cx="25266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Emanuele Mendicelli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Liverpool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8458E5-6CEB-4E90-AF1E-7A3ADFE1D4F1}"/>
              </a:ext>
            </a:extLst>
          </p:cNvPr>
          <p:cNvSpPr txBox="1"/>
          <p:nvPr/>
        </p:nvSpPr>
        <p:spPr>
          <a:xfrm>
            <a:off x="5322982" y="5137517"/>
            <a:ext cx="18437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Georg Bergner</a:t>
            </a:r>
          </a:p>
          <a:p>
            <a:pPr algn="ctr"/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Univeristy of Jena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1E2FBEF-F89B-4FF6-851B-33D5D290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3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46911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B0D215E-FD23-448D-98DD-D79308471D72}"/>
              </a:ext>
            </a:extLst>
          </p:cNvPr>
          <p:cNvSpPr/>
          <p:nvPr/>
        </p:nvSpPr>
        <p:spPr>
          <a:xfrm>
            <a:off x="84554" y="1519973"/>
            <a:ext cx="71333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CA" sz="3600" dirty="0">
                <a:solidFill>
                  <a:srgbClr val="035297"/>
                </a:solidFill>
                <a:latin typeface="Perpetua" panose="02020502060401020303" pitchFamily="18" charset="0"/>
              </a:rPr>
              <a:t>7   Invited talks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15   Contributed talks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20</a:t>
            </a:r>
            <a:r>
              <a:rPr lang="en-CA" sz="3600" dirty="0">
                <a:solidFill>
                  <a:srgbClr val="035297"/>
                </a:solidFill>
                <a:latin typeface="Perpetua" panose="02020502060401020303" pitchFamily="18" charset="0"/>
              </a:rPr>
              <a:t>   Posters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CA" sz="3600" dirty="0">
                <a:solidFill>
                  <a:srgbClr val="035297"/>
                </a:solidFill>
                <a:latin typeface="Perpetua" panose="02020502060401020303" pitchFamily="18" charset="0"/>
              </a:rPr>
              <a:t>   Quantum computing companies </a:t>
            </a:r>
            <a:endParaRPr lang="en-CA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705D3-3274-49CF-B8B7-F0C00CA009F9}"/>
              </a:ext>
            </a:extLst>
          </p:cNvPr>
          <p:cNvSpPr txBox="1"/>
          <p:nvPr/>
        </p:nvSpPr>
        <p:spPr>
          <a:xfrm>
            <a:off x="4782980" y="3812406"/>
            <a:ext cx="2626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35297"/>
                </a:solidFill>
                <a:latin typeface="Perpetua" panose="02020502060401020303" pitchFamily="18" charset="0"/>
              </a:rPr>
              <a:t>Main topics:</a:t>
            </a:r>
            <a:endParaRPr lang="it-IT" sz="3600" b="1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04D35B-5DED-454E-9340-8FD75F0A7403}"/>
              </a:ext>
            </a:extLst>
          </p:cNvPr>
          <p:cNvSpPr/>
          <p:nvPr/>
        </p:nvSpPr>
        <p:spPr>
          <a:xfrm>
            <a:off x="84554" y="4360808"/>
            <a:ext cx="121074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Quantum simulation of lattice gauge theories; Quantum Algorithms for High-Energy Physics;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r>
              <a:rPr lang="en-CA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NISQ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quantum hardware demonstrations;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</a:p>
          <a:p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Real-Time Dynamics and Thermalization; Quantum computing for Quantum Gravity; Quantum computing for neutrinos; Quantum Many-Body Physics, Quantum Computing for Feynman Integrals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and more</a:t>
            </a:r>
            <a:endParaRPr lang="it-IT" sz="32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AB308-0682-4EE5-8942-32FD4A17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294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4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89FD4E-3137-47B9-9D15-511C3D10C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BA90BA-1A06-4F36-8F8A-C977062A82C9}"/>
              </a:ext>
            </a:extLst>
          </p:cNvPr>
          <p:cNvSpPr/>
          <p:nvPr/>
        </p:nvSpPr>
        <p:spPr>
          <a:xfrm>
            <a:off x="6256625" y="244859"/>
            <a:ext cx="5935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in numbers:</a:t>
            </a:r>
            <a:endParaRPr lang="en-CA" sz="4400" dirty="0"/>
          </a:p>
        </p:txBody>
      </p:sp>
    </p:spTree>
    <p:extLst>
      <p:ext uri="{BB962C8B-B14F-4D97-AF65-F5344CB8AC3E}">
        <p14:creationId xmlns:p14="http://schemas.microsoft.com/office/powerpoint/2010/main" val="192791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2FA7B5-E5E9-487E-951E-C9668ABA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2441" y="6493033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5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564B35-260A-46FE-900B-3BD8359B6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164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02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0B2D004D-4B08-4D06-B848-F83D5D4B5DD0}"/>
              </a:ext>
            </a:extLst>
          </p:cNvPr>
          <p:cNvGrpSpPr/>
          <p:nvPr/>
        </p:nvGrpSpPr>
        <p:grpSpPr>
          <a:xfrm>
            <a:off x="0" y="10810"/>
            <a:ext cx="12192000" cy="6858000"/>
            <a:chOff x="0" y="1082"/>
            <a:chExt cx="121920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00A610-8C9F-45F1-92CD-1BEC58BE7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82"/>
              <a:ext cx="121920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BFF0CBB-B7DB-4819-9C20-E60E72664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0409" y="1981969"/>
              <a:ext cx="159146" cy="26161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0987338-B445-450E-B1D9-DAC1DF80A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553" y="1895197"/>
              <a:ext cx="159146" cy="26161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16EDBC7-A1EA-4E44-962C-D39B5F41E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2946" y="2394541"/>
              <a:ext cx="159146" cy="26161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F68C781-D44D-4967-8230-8CFB22F20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8511" y="2711183"/>
              <a:ext cx="159146" cy="26161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373970A-3CF8-46E5-B52B-173BC244F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7553" y="2478228"/>
              <a:ext cx="159146" cy="26161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5CA09F9-A4D9-4249-904B-C3A13FC7A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650" y="2002386"/>
              <a:ext cx="159146" cy="26161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D7F1EA8-7AD0-4C74-A5E3-0BE44C82F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6555" y="3726976"/>
              <a:ext cx="159146" cy="26161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CF18497-7835-4D69-BE20-76BAC9787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4236" y="2420068"/>
              <a:ext cx="159146" cy="26161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7F25848-4068-4D6C-8616-75B554E84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2699" y="2300776"/>
              <a:ext cx="159146" cy="26161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7328BFA-569F-41F6-ACB1-BE20D0AAE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2850" y="2583314"/>
              <a:ext cx="159146" cy="26161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DD9D1D0-D563-4AC8-A3A2-948F43ADA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3277" y="2580378"/>
              <a:ext cx="159146" cy="26161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51FADC5-9E8A-445D-8454-01101207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9031" y="2609033"/>
              <a:ext cx="159146" cy="26161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238C087-AFE5-424F-80D3-ED9CEA722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9610" y="2420068"/>
              <a:ext cx="159146" cy="26161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7775488-AE8B-414E-AF18-25B9719CA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93491" y="2609033"/>
              <a:ext cx="159146" cy="26161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B395655-42C0-4DC5-B36E-A3177554B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275" y="2656151"/>
              <a:ext cx="159146" cy="26161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39D1820-7BF4-4272-ADD5-FBFC3FAEF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0458" y="2778549"/>
              <a:ext cx="159146" cy="26161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F04985A-CEEA-4B9F-93FE-1FBAF56DE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4886" y="2478228"/>
              <a:ext cx="159146" cy="26161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4D4D9B9-515E-404C-8CD1-81387A901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2979" y="3117830"/>
              <a:ext cx="159146" cy="26161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E5A255D-454F-4F75-A67A-33BE8E37C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2552" y="2384119"/>
              <a:ext cx="159146" cy="26161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369E56B-2C33-49C1-AE97-B32DF6503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063" y="2586461"/>
              <a:ext cx="159146" cy="26161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A61DAE5-2F42-49B2-8252-EA50EB579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8756" y="3298195"/>
              <a:ext cx="159146" cy="26161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9C0BFB1-D644-46C9-8143-25E754A80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5090" y="3988586"/>
              <a:ext cx="159146" cy="26161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D762CC5-9E45-4EFA-9332-6C4305E6D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4362" y="4493391"/>
              <a:ext cx="159146" cy="26161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C5D701-DFD2-43DB-8A56-CC37BF5F9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131" y="2852146"/>
              <a:ext cx="159146" cy="26161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79EB4B4-049B-4D86-BFF4-2A0FC9599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4869" y="2795892"/>
              <a:ext cx="159146" cy="26161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88F7077-D6FE-41F4-8059-388A745F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1099" y="2710202"/>
              <a:ext cx="159146" cy="26161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D82852B-F25A-44CE-8F96-76D21174C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7403" y="4514803"/>
              <a:ext cx="159146" cy="26161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193E98A-D3A9-4065-80BD-9C148A7DF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4131" y="2645729"/>
              <a:ext cx="159146" cy="26161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807659A-9D4A-49D3-AB60-D9DAB2FC8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0593" y="3857781"/>
              <a:ext cx="159146" cy="26161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4304783-A773-48E0-9EB7-B35D5698F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9676" y="3199299"/>
              <a:ext cx="159146" cy="26161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44AEB7-1EB2-4C38-A035-260959BAD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7467" y="2952292"/>
              <a:ext cx="159146" cy="261610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369A80C-7E90-4888-B623-8FBD7D7B5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2176" y="2445595"/>
              <a:ext cx="159146" cy="261610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B93326F4-385C-4C8C-A87B-BDCC0E876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486" y="1981969"/>
              <a:ext cx="159146" cy="26161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97277B5-4816-41B5-8DBA-1854022D3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5299" y="3701449"/>
              <a:ext cx="159146" cy="261610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06AFC69-964D-4ABB-9920-DD680F266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4521" y="3679549"/>
              <a:ext cx="159146" cy="26161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372A3C9-C23F-4D26-9F21-0D50EDCD9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6427" y="3063123"/>
              <a:ext cx="159146" cy="26161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23A0C32-08C3-416D-A5F6-3E05D996E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4098" y="2971097"/>
              <a:ext cx="159146" cy="26161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97CD0B4-399E-476B-9362-C17F16189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0843" y="3012312"/>
              <a:ext cx="159146" cy="26161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0042828-4542-45E2-B82C-83F997D1B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970" y="3420354"/>
              <a:ext cx="159146" cy="26161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47C41217-9F89-4B03-AC53-969DD6782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840" y="2394541"/>
              <a:ext cx="159146" cy="261610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CF88D55-F93D-4043-A882-7148407F1FA6}"/>
              </a:ext>
            </a:extLst>
          </p:cNvPr>
          <p:cNvSpPr/>
          <p:nvPr/>
        </p:nvSpPr>
        <p:spPr>
          <a:xfrm>
            <a:off x="1366244" y="-49769"/>
            <a:ext cx="94595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5400" b="1" dirty="0">
                <a:solidFill>
                  <a:srgbClr val="FF0000"/>
                </a:solidFill>
                <a:latin typeface="Perpetua" panose="02020502060401020303" pitchFamily="18" charset="0"/>
              </a:rPr>
              <a:t>Thank you so much for coming!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2FA7B5-E5E9-487E-951E-C9668ABA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2441" y="6493033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6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338973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2109E2-B52B-496E-86A6-2409B7846BC0}"/>
              </a:ext>
            </a:extLst>
          </p:cNvPr>
          <p:cNvSpPr/>
          <p:nvPr/>
        </p:nvSpPr>
        <p:spPr>
          <a:xfrm>
            <a:off x="7848894" y="3761507"/>
            <a:ext cx="4162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Technologies</a:t>
            </a:r>
            <a:endParaRPr lang="en-CA" sz="32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7775EF-8195-494A-A6DB-F11C034EDDB9}"/>
              </a:ext>
            </a:extLst>
          </p:cNvPr>
          <p:cNvSpPr/>
          <p:nvPr/>
        </p:nvSpPr>
        <p:spPr>
          <a:xfrm>
            <a:off x="3248053" y="5973534"/>
            <a:ext cx="54619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Information Science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1FEC3-9388-4B31-9B7B-9B5C89E57FB5}"/>
              </a:ext>
            </a:extLst>
          </p:cNvPr>
          <p:cNvSpPr/>
          <p:nvPr/>
        </p:nvSpPr>
        <p:spPr>
          <a:xfrm>
            <a:off x="4846415" y="1691011"/>
            <a:ext cx="2073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Challenges</a:t>
            </a:r>
            <a:endParaRPr lang="en-CA" sz="2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9073C7-AD6E-48BD-87F7-6315AAA14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39" y="83692"/>
            <a:ext cx="2154892" cy="76776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E7941E9-159F-4798-92E1-BA2E7CFE0B0E}"/>
              </a:ext>
            </a:extLst>
          </p:cNvPr>
          <p:cNvSpPr/>
          <p:nvPr/>
        </p:nvSpPr>
        <p:spPr>
          <a:xfrm>
            <a:off x="6145725" y="87682"/>
            <a:ext cx="5865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mission:</a:t>
            </a:r>
            <a:endParaRPr lang="en-CA" sz="4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88D363-8BCF-4EED-B6DA-04024B667D93}"/>
              </a:ext>
            </a:extLst>
          </p:cNvPr>
          <p:cNvGrpSpPr/>
          <p:nvPr/>
        </p:nvGrpSpPr>
        <p:grpSpPr>
          <a:xfrm>
            <a:off x="4030157" y="2242176"/>
            <a:ext cx="3672980" cy="3476713"/>
            <a:chOff x="4076336" y="2242176"/>
            <a:chExt cx="3672980" cy="347671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83BC26A-795F-493B-B82A-2FE22027E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6336" y="2242176"/>
              <a:ext cx="3672980" cy="347671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F85074F-97BD-4E41-A022-2F8D9AA73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0162" y="2496821"/>
              <a:ext cx="2942822" cy="2942822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830821F-D5A2-40E2-ABDB-A006C86A2233}"/>
              </a:ext>
            </a:extLst>
          </p:cNvPr>
          <p:cNvSpPr/>
          <p:nvPr/>
        </p:nvSpPr>
        <p:spPr>
          <a:xfrm>
            <a:off x="4103391" y="1222953"/>
            <a:ext cx="3776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High-Energy Physics</a:t>
            </a:r>
            <a:endParaRPr lang="en-CA" sz="32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F15262-E9D3-4122-8B3A-7B4294EDEBFC}"/>
              </a:ext>
            </a:extLst>
          </p:cNvPr>
          <p:cNvSpPr/>
          <p:nvPr/>
        </p:nvSpPr>
        <p:spPr>
          <a:xfrm>
            <a:off x="40707" y="3777171"/>
            <a:ext cx="3879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Algorithms</a:t>
            </a:r>
            <a:endParaRPr lang="en-CA" sz="3200" b="1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4F95475-FD21-4F9B-9616-0E033F22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7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644954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E381576-8816-49EB-ADBC-EF0A16A1EBD7}"/>
              </a:ext>
            </a:extLst>
          </p:cNvPr>
          <p:cNvSpPr/>
          <p:nvPr/>
        </p:nvSpPr>
        <p:spPr>
          <a:xfrm>
            <a:off x="0" y="976084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Conference series started in 2023 as part of the </a:t>
            </a:r>
            <a:r>
              <a:rPr lang="en-GB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QuantHEP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&amp; </a:t>
            </a:r>
            <a:r>
              <a:rPr lang="en-GB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QuantERA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project</a:t>
            </a:r>
            <a:endParaRPr lang="it-IT" sz="32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D9E478-EE2D-463D-9496-F0CBE576E9B7}"/>
              </a:ext>
            </a:extLst>
          </p:cNvPr>
          <p:cNvSpPr/>
          <p:nvPr/>
        </p:nvSpPr>
        <p:spPr>
          <a:xfrm>
            <a:off x="924392" y="5950540"/>
            <a:ext cx="103432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Applications for the   </a:t>
            </a:r>
            <a:r>
              <a:rPr lang="en-GB" sz="4400" b="1" dirty="0">
                <a:solidFill>
                  <a:srgbClr val="035297"/>
                </a:solidFill>
                <a:latin typeface="Perpetua" panose="02020502060401020303" pitchFamily="18" charset="0"/>
              </a:rPr>
              <a:t>6</a:t>
            </a:r>
            <a:r>
              <a:rPr lang="en-GB" sz="4400" b="1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 edition are now open at: </a:t>
            </a:r>
            <a:r>
              <a:rPr lang="en-GB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quanthep.org </a:t>
            </a:r>
            <a:endParaRPr lang="it-IT" sz="3200" b="1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BF8BD7-8697-4464-B42B-952BE28B163D}"/>
              </a:ext>
            </a:extLst>
          </p:cNvPr>
          <p:cNvSpPr/>
          <p:nvPr/>
        </p:nvSpPr>
        <p:spPr>
          <a:xfrm>
            <a:off x="547159" y="1617785"/>
            <a:ext cx="6998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1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Bari, Italy,  25-27 September 2023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955B0A-3EFD-43D7-A739-67DB537CC57D}"/>
              </a:ext>
            </a:extLst>
          </p:cNvPr>
          <p:cNvSpPr/>
          <p:nvPr/>
        </p:nvSpPr>
        <p:spPr>
          <a:xfrm>
            <a:off x="547158" y="2468284"/>
            <a:ext cx="87840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LMU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Munich, Germany,  2-5 September 2024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98B8CE-18A7-4E82-98A0-CE99B2A380B9}"/>
              </a:ext>
            </a:extLst>
          </p:cNvPr>
          <p:cNvSpPr/>
          <p:nvPr/>
        </p:nvSpPr>
        <p:spPr>
          <a:xfrm>
            <a:off x="547159" y="3314843"/>
            <a:ext cx="8895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3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Berkeley, USA,  29 September-2 October 2025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29B27E-64D3-4CCB-B2DD-C1199D6279CE}"/>
              </a:ext>
            </a:extLst>
          </p:cNvPr>
          <p:cNvGrpSpPr/>
          <p:nvPr/>
        </p:nvGrpSpPr>
        <p:grpSpPr>
          <a:xfrm>
            <a:off x="4008539" y="83692"/>
            <a:ext cx="3882857" cy="834987"/>
            <a:chOff x="171407" y="83692"/>
            <a:chExt cx="3882857" cy="83498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D6F60A9-6EDA-43C9-8BBA-EF2DC5DED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07" y="83692"/>
              <a:ext cx="2154892" cy="767767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BDFEAE-0029-4B93-AC60-7947ACD63CFA}"/>
                </a:ext>
              </a:extLst>
            </p:cNvPr>
            <p:cNvSpPr/>
            <p:nvPr/>
          </p:nvSpPr>
          <p:spPr>
            <a:xfrm>
              <a:off x="2308593" y="87682"/>
              <a:ext cx="174567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48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legacy:</a:t>
              </a:r>
              <a:endParaRPr lang="en-CA" sz="4400" dirty="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95C2F19-6FF0-45C5-BCD1-A0CBF2307988}"/>
              </a:ext>
            </a:extLst>
          </p:cNvPr>
          <p:cNvSpPr/>
          <p:nvPr/>
        </p:nvSpPr>
        <p:spPr>
          <a:xfrm>
            <a:off x="548557" y="4162831"/>
            <a:ext cx="11094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00B050"/>
                </a:solidFill>
                <a:latin typeface="Perpetua" panose="02020502060401020303" pitchFamily="18" charset="0"/>
              </a:rPr>
              <a:t>4</a:t>
            </a:r>
            <a:r>
              <a:rPr lang="en-GB" sz="4000" b="1" baseline="30000" dirty="0">
                <a:solidFill>
                  <a:srgbClr val="00B050"/>
                </a:solidFill>
                <a:latin typeface="Perpetua" panose="02020502060401020303" pitchFamily="18" charset="0"/>
              </a:rPr>
              <a:t>th</a:t>
            </a:r>
            <a:r>
              <a:rPr lang="en-GB" sz="3200" b="1" dirty="0">
                <a:solidFill>
                  <a:srgbClr val="00B050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b="1" dirty="0">
                <a:solidFill>
                  <a:srgbClr val="00B050"/>
                </a:solidFill>
                <a:latin typeface="Perpetua" panose="02020502060401020303" pitchFamily="18" charset="0"/>
              </a:rPr>
              <a:t>London, UK,  13-16 July 2026     (Done!  Thank you!)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19F62-57CE-4F09-AF63-4342A468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736" y="648537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8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E0AC52-C3F4-4EF3-A1FA-0DA37FA2E116}"/>
              </a:ext>
            </a:extLst>
          </p:cNvPr>
          <p:cNvSpPr/>
          <p:nvPr/>
        </p:nvSpPr>
        <p:spPr>
          <a:xfrm>
            <a:off x="548557" y="5031511"/>
            <a:ext cx="6333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Perpetua" panose="02020502060401020303" pitchFamily="18" charset="0"/>
              </a:rPr>
              <a:t>5</a:t>
            </a:r>
            <a:r>
              <a:rPr lang="en-GB" sz="4800" b="1" baseline="30000" dirty="0">
                <a:solidFill>
                  <a:srgbClr val="FF0000"/>
                </a:solidFill>
                <a:latin typeface="Perpetua" panose="02020502060401020303" pitchFamily="18" charset="0"/>
              </a:rPr>
              <a:t>th</a:t>
            </a:r>
            <a:r>
              <a:rPr lang="en-GB" sz="4000" b="1" dirty="0">
                <a:solidFill>
                  <a:srgbClr val="FF0000"/>
                </a:solidFill>
                <a:latin typeface="Perpetua" panose="02020502060401020303" pitchFamily="18" charset="0"/>
              </a:rPr>
              <a:t> edition </a:t>
            </a:r>
            <a:r>
              <a:rPr lang="en-CA" sz="4000" b="1">
                <a:solidFill>
                  <a:srgbClr val="FF0000"/>
                </a:solidFill>
                <a:latin typeface="Perpetua" panose="02020502060401020303" pitchFamily="18" charset="0"/>
              </a:rPr>
              <a:t>US  </a:t>
            </a:r>
            <a:r>
              <a:rPr lang="en-CA" sz="4000" b="1" dirty="0">
                <a:solidFill>
                  <a:srgbClr val="FF0000"/>
                </a:solidFill>
                <a:latin typeface="Perpetua" panose="02020502060401020303" pitchFamily="18" charset="0"/>
              </a:rPr>
              <a:t>Summer 2027</a:t>
            </a:r>
          </a:p>
        </p:txBody>
      </p:sp>
    </p:spTree>
    <p:extLst>
      <p:ext uri="{BB962C8B-B14F-4D97-AF65-F5344CB8AC3E}">
        <p14:creationId xmlns:p14="http://schemas.microsoft.com/office/powerpoint/2010/main" val="47559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8" y="243145"/>
            <a:ext cx="4353552" cy="9636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8AD423-5B5F-46D0-8822-3B6C962A4577}"/>
              </a:ext>
            </a:extLst>
          </p:cNvPr>
          <p:cNvSpPr/>
          <p:nvPr/>
        </p:nvSpPr>
        <p:spPr>
          <a:xfrm>
            <a:off x="4426066" y="288756"/>
            <a:ext cx="3416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special issue in</a:t>
            </a:r>
            <a:endParaRPr lang="en-CA" sz="4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9DCFD-0427-4E24-818A-8217DB1927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44" y="217512"/>
            <a:ext cx="3958767" cy="9826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124F32-6B12-4471-A97A-974013B41F12}"/>
              </a:ext>
            </a:extLst>
          </p:cNvPr>
          <p:cNvSpPr/>
          <p:nvPr/>
        </p:nvSpPr>
        <p:spPr>
          <a:xfrm>
            <a:off x="71854" y="1078013"/>
            <a:ext cx="12196346" cy="584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150" dirty="0">
                <a:solidFill>
                  <a:srgbClr val="035297"/>
                </a:solidFill>
                <a:latin typeface="Perpetua" panose="02020502060401020303" pitchFamily="18" charset="0"/>
              </a:rPr>
              <a:t>A special issue of Quantum Report will be dedicated to the conference</a:t>
            </a:r>
            <a:endParaRPr lang="it-IT" sz="3150" dirty="0">
              <a:solidFill>
                <a:srgbClr val="035297"/>
              </a:solidFill>
              <a:latin typeface="Perpetua" panose="02020502060401020303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150" dirty="0">
                <a:solidFill>
                  <a:srgbClr val="035297"/>
                </a:solidFill>
                <a:latin typeface="Perpetua" panose="02020502060401020303" pitchFamily="18" charset="0"/>
              </a:rPr>
              <a:t>The 4th QuantHEP organizers will serve as Guest Editors for this special issue 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150" dirty="0">
                <a:solidFill>
                  <a:srgbClr val="035297"/>
                </a:solidFill>
                <a:latin typeface="Perpetua" panose="02020502060401020303" pitchFamily="18" charset="0"/>
              </a:rPr>
              <a:t>Partecipants are strongly encuraged to submit articles to the special issue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150" dirty="0">
                <a:solidFill>
                  <a:srgbClr val="035297"/>
                </a:solidFill>
                <a:latin typeface="Perpetua" panose="02020502060401020303" pitchFamily="18" charset="0"/>
              </a:rPr>
              <a:t>We aim to prepare a summary of the conference content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150" dirty="0">
                <a:solidFill>
                  <a:srgbClr val="035297"/>
                </a:solidFill>
                <a:latin typeface="Perpetua" panose="02020502060401020303" pitchFamily="18" charset="0"/>
              </a:rPr>
              <a:t>20% discount per participant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150" dirty="0">
                <a:solidFill>
                  <a:srgbClr val="035297"/>
                </a:solidFill>
                <a:latin typeface="Perpetua" panose="02020502060401020303" pitchFamily="18" charset="0"/>
              </a:rPr>
              <a:t>With our help, authors can negotiate, additional discounts or a full cost waiver!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150" dirty="0">
                <a:solidFill>
                  <a:srgbClr val="035297"/>
                </a:solidFill>
                <a:latin typeface="Perpetua" panose="02020502060401020303" pitchFamily="18" charset="0"/>
              </a:rPr>
              <a:t>Further information and submission details will be shared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150" dirty="0">
                <a:solidFill>
                  <a:srgbClr val="035297"/>
                </a:solidFill>
                <a:latin typeface="Perpetua" panose="02020502060401020303" pitchFamily="18" charset="0"/>
              </a:rPr>
              <a:t>The deadline to express interest to contribute is August 31st</a:t>
            </a:r>
            <a:endParaRPr lang="en-CA" sz="315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BD878CF-0153-4016-8965-285A716F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11" y="6504131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9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12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405</Words>
  <Application>Microsoft Office PowerPoint</Application>
  <PresentationFormat>Widescreen</PresentationFormat>
  <Paragraphs>91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Perpetua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 Mendicelli</dc:creator>
  <cp:lastModifiedBy>Emanuele Mendicelli</cp:lastModifiedBy>
  <cp:revision>138</cp:revision>
  <dcterms:created xsi:type="dcterms:W3CDTF">2026-07-01T14:54:56Z</dcterms:created>
  <dcterms:modified xsi:type="dcterms:W3CDTF">2026-07-16T14:43:13Z</dcterms:modified>
</cp:coreProperties>
</file>