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7" r:id="rId4"/>
    <p:sldId id="259" r:id="rId5"/>
    <p:sldId id="296" r:id="rId6"/>
    <p:sldId id="290" r:id="rId7"/>
    <p:sldId id="295" r:id="rId8"/>
    <p:sldId id="297" r:id="rId9"/>
    <p:sldId id="291" r:id="rId10"/>
    <p:sldId id="292" r:id="rId11"/>
    <p:sldId id="272" r:id="rId12"/>
    <p:sldId id="298" r:id="rId13"/>
    <p:sldId id="293" r:id="rId14"/>
    <p:sldId id="274" r:id="rId15"/>
    <p:sldId id="275" r:id="rId16"/>
    <p:sldId id="294" r:id="rId17"/>
    <p:sldId id="280" r:id="rId18"/>
    <p:sldId id="281" r:id="rId19"/>
    <p:sldId id="299" r:id="rId20"/>
    <p:sldId id="284" r:id="rId21"/>
    <p:sldId id="285" r:id="rId22"/>
    <p:sldId id="286" r:id="rId23"/>
    <p:sldId id="287" r:id="rId24"/>
    <p:sldId id="288" r:id="rId25"/>
    <p:sldId id="289" r:id="rId26"/>
  </p:sldIdLst>
  <p:sldSz cx="10071100" cy="7556500"/>
  <p:notesSz cx="7559675" cy="10691813"/>
  <p:embeddedFontLst>
    <p:embeddedFont>
      <p:font typeface="Candara" panose="020E0502030303020204" pitchFamily="34" charset="0"/>
      <p:regular r:id="rId28"/>
      <p:bold r:id="rId29"/>
      <p:italic r:id="rId30"/>
      <p:boldItalic r:id="rId31"/>
    </p:embeddedFont>
    <p:embeddedFont>
      <p:font typeface="DM Sans" pitchFamily="2" charset="77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9" roundtripDataSignature="AMtx7mgx5u0FGjZqZ/XUdrfhTNbmNGnmn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latko Papic" initials="" lastIdx="1" clrIdx="0"/>
  <p:cmAuthor id="1" name="Ana Hudomal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70"/>
    <p:restoredTop sz="95223"/>
  </p:normalViewPr>
  <p:slideViewPr>
    <p:cSldViewPr snapToGrid="0">
      <p:cViewPr varScale="1">
        <p:scale>
          <a:sx n="93" d="100"/>
          <a:sy n="93" d="100"/>
        </p:scale>
        <p:origin x="46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49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7-11T15:53:41.883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123 1 28599,'-3'6'-4916,"1"-2"1,-1 0 1775,0 1 1,-3-1 3419,0 0 1,-1 1-60,-4 1 0,0-2 490,-2 1-581,-2-1 0,-4 5 1,-4 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7-11T15:56:30.653"/>
    </inkml:context>
    <inkml:brush xml:id="br0">
      <inkml:brushProperty name="width" value="0.17143" units="cm"/>
      <inkml:brushProperty name="height" value="0.17143" units="cm"/>
      <inkml:brushProperty name="color" value="#F6FB41"/>
    </inkml:brush>
  </inkml:definitions>
  <inkml:trace contextRef="#ctx0" brushRef="#br0">45 120 8122,'-15'0'434,"7"0"183,1 0 393,0 0-794,6-7-39,-6 6 0,9-6 22,3 7 177,-4 0-206,13 0 0,-11 5-37,7 0 1,-5 5-41,5-5 0,-5 6 4,5-1 1,-2 4-80,2 0 1,2 1-21,-8 0 1,8 5 75,-2 0 0,3 6-77,2-1 0,0 5 86,0 5 0,0-2-62,0 7 0,0-5 26,0 4 0,-2-4 2,-3 5 1,3-5-48,-3 4 1,-2-10 55,2 0 0,-5-4-116,5 0 0,-5 2 61,5-8 1,-7 1-116,2-5 1,2 0 74,-2 0 1,2 0-247,-2 0 148,-4 0 0,6 0 30,-7 0 0,1-5 37,4-1 17,-3-5 258,5 9-188,-7-11 188,0 4-123,6-6 78,-4 0-25,5 0-147,-1 0 21,-4 0 191,5 0-18,-1 0-160,-4 0 17,4 0-54,-6-6-9,0 4-371,0-5 372,0 21 118,0-11-82,-6 17 1,4-17 39,-3 7-8,4-7-16,1 4 83,0 0 10,0-6-71,0 6-77,0-20 1,0 3 46,0-10 0,0 3-29,0 2 1,4-6 26,1-4 1,5-3-69,-5-2 0,7-1 38,-2-4 1,3-3-5,2-7 0,7 0 40,2 1 1,0-1-28,0 0 1,0 5 137,1 1 1,3 1-125,-3-2 0,1 3 50,-1 7 0,1 1-30,-6-1 0,0 2 131,-5 3 0,0 3-45,0 7 0,-2-4-27,-3-1 0,2 0 24,-7 5 1,0 5 42,-5 0-69,6 0-19,-4-5 1,4 5 175,-6 0-97,0 7-16,0-10 69,0 11 16,0-11-40,0 11-5412,0-4 4293,7 6 939,-5 0 0,4 6 0,-6 2 0</inkml:trace>
  <inkml:trace contextRef="#ctx0" brushRef="#br0" timeOffset="925">1357 254 8071,'-15'0'65,"0"0"0,0 0 277,0 0 1,5 0 559,0 0-134,7 0 207,-4 0-677,7 7 1,7 1-78,3 7 1,3 0-16,2 0 1,0-1-71,0 1 1,5 0 111,0 0 1,4 0-165,-4 0 1,7 5 78,-2 0 0,3 0 30,2-5 1,-6-1-36,1 1 1,-5 0-189,5 0 0,-5 0-27,5 0 1,-2 0-13,2 0 1,-4 0-65,-6 0 1,0 0 76,0-1 1,-2 1-200,-3 0 154,3 0 33,-11 0 53,5 0 0,-7-5 115,0 0-83,0-7 0,-5 5 11,0-3 1,-7-3 122,2 3 0,2-3-86,-2-2-76,0 0 1,-5 0 50,0 0 0,5 0-81,0 0 1,0 0 93,-4 0-134,-1 6 0,-5-2 55,0 6 0,0-7-12,5 2 0,-1 3-36,-4 2 0,1-2 51,-5 2 0,4-1 8,-5 1 0,2 1-11,-2-6 1,-2 7 81,7-2 0,-4-4-74,4-1 1,0 2 9,5-2 1,0 0 1,0-5 0,5 0 32,0 0 247,7 0-1101,-4 0 526,21 0 0,-6-2-558,7-3 0,0 4 43,-5-4 0,3 3-1006,2 2 1823,0 0 0,0-7 0,0-1 0</inkml:trace>
  <inkml:trace contextRef="#ctx0" brushRef="#br0" timeOffset="1943">1655 105 8030,'-7'-8'1344,"6"1"1,-6 5-350,7-3-138,0 4-306,0-6-249,7 7 0,-4 0 363,7 0-419,-7 0 0,10 5-4,-3 0 0,-1 5 30,1-5 1,-2 7-58,2-3 0,3 0-126,-3 1 1,3 0 82,2 5 0,0-1-20,0 1 0,2 0-30,2 0 0,0 2-108,5 3 1,0-4 8,0 4 0,5-3 60,-5-3 0,3 1-139,-2 0 1,3 5 83,-3 0 1,1-5-70,-1-5 1,2 0 71,-7 5 1,4 0-107,-4 0 0,0-1 62,-5 1 1,0 0 31,0 0 0,-2-5-23,-3 0 1,2 0 22,-7 5 0,5-5-85,-5 0 0,4-5 80,-4 5 0,5-5-114,-5 5 76,7-7-9,-4 10 13,7-5 1,-5 2-38,0 0 69,-7-6 1,9 4-36,-7-3 113,0-3-88,2 4-69,-6-6 65,6 7 0,-7-6 3,0 6-3,0 0 1,0-6 510,0 6-431,0 0 1,-2-6 14,-3 4-19,4-3-75,-6-2-36,0 0 1,4 2 73,-7 3 0,5-4-168,-5 4 0,5-3 9,-5-2-13,0 6 1,-5-2 121,0 6 1,1-5 0,-1 5 0,0-5 30,0 5 1,0-6 112,0 6 1,-2-5-39,-2 5 0,2-5-77,-3 5 0,4-5 40,1 5 0,0-5-12,0 5 0,0-7-67,0 2 1,0 2 18,0-2 1,0 0-10,0-5 1,5 5 52,0 0 1,1 0-9,-6-5 1,5 5 124,0 0 0,0 0-130,-5-5 0,5 5 37,0 0-23,0 6 0,-3-7-85,3 5 0,2-5-151,3 1-467,3 3 64,-5-6 36,7 4 1,0-4-1668,0 3 829,0-3-4,7 4 1404,1-12 0,7-3 0,0-6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7-11T15:56:35.463"/>
    </inkml:context>
    <inkml:brush xml:id="br0">
      <inkml:brushProperty name="width" value="0.17143" units="cm"/>
      <inkml:brushProperty name="height" value="0.17143" units="cm"/>
      <inkml:brushProperty name="color" value="#F6FB41"/>
    </inkml:brush>
  </inkml:definitions>
  <inkml:trace contextRef="#ctx0" brushRef="#br0">90 821 7731,'-15'0'0,"1"0"-434,-1 0 1,5-5 1365,0 0-43,6 0-241,-9 5-322,12 0 307,-6 0-435,14 6 1,1-2-131,7 6 0,0-2 69,0 2 0,1 1-131,4-6 0,-3 5 58,2-5 0,3 0 17,-2-5 1,5 5-40,-5 0 0,4 0-117,-4-5 1,7 0 5,-2 0 0,3-1 123,2-4 0,-2 1-108,-3-6 1,3 2 89,-3-2 1,-4-1-63,-1 6 0,-3-7 98,-2 2 1,-2 2 97,-3-2 1,-4 5-86,-6-5 1,0 5 17,0-5 1,0 0-25,0-5 1,-6 5-7,-4 0 0,1 0-177,0-5 0,-3 1 114,-8-1 1,7 0-219,-7 0 0,7-2-15,-7-3 1,3 2-2,2-7 1,0 5 73,1-4 0,4 0 16,0 0 0,0-5 155,-5 5 1,5-3-134,0 2 0,5-3 258,-5 3 0,7 4-61,-2 1 0,3 3 85,2 2 0,0 0-21,0 0 1,2 6-29,3-1 1,3 1-26,7-1 1,5-3 90,0 3 1,6 2 6,-1-2 0,8 0-67,2-5 0,6 5-2,-1 0 1,2 5-22,-3-5 0,3 7-164,-8-2 0,3 3 18,-2 2 0,-10 2-96,-1 3 1,-5 0 81,-4 10 1,-1-3-135,1 7 0,-5 5 131,0 0 0,-6 6 19,0 5 0,3-2-69,-2 7 1,0 0 62,-5 4 1,0-4-160,0 0 1,0 1 86,0 9 0,-7-9-9,-3 4 1,2-5 121,-2 0 1,0-2-3,-5-3 0,2-6 175,3 1 1,-1-2-80,6-8 1,-5 0 150,5-5-105,0 0 234,5-7-78,0 5-89,6-11 0,3 3-65,6-10 1,4 2 90,1-7 1,7 5-113,-2-5 0,-2 5 5,2-5 0,0 5-6,4-5 0,1 7 18,0-2 0,-2-2-108,-3 2 1,2 0 43,-8 5 0,6 0-428,-5 0 87,0 0 1,-5 0 129,0 0 0,-5 0-500,0 0 134,-7 0-4049,4 0 4557,-7 7 0,-7 1 0,-1 7 0</inkml:trace>
  <inkml:trace contextRef="#ctx0" brushRef="#br0" timeOffset="343">1626 940 8185,'0'15'734,"0"-5"-146,0 0 0,0-5-122,0 5 0,0-5-67,0 5 1,0-5-167,0 4 1,0 1-148,0 5 0,0 0 18,0 0 1,-7 2-211,-3 3 1,-3-2-214,-2 7 1,0-2 219,0 2 0,-5 3-1898,1-3 1997,-1-4 0,-2 7 0,-1-4 0</inkml:trace>
  <inkml:trace contextRef="#ctx0" brushRef="#br0" timeOffset="1743">2282 90 7890,'10'-13'-364,"0"3"618,-7-3 1,9 9-95,-7-5 1,1 4 1,-1-5 0,-2 6 144,7-1 14,-6-3 51,2 6-39,-6-4 175,0 6-503,-6 6 0,2 3 0,-6 6 1,1 4 49,-6 1 0,0 7 16,0-2 1,-2 8-23,-3 2 1,4 6-117,-4-1 0,2 3 134,-2 2 0,3-1-134,-3 1 0,-1 0 61,1-1 0,0-5 98,5-5 0,0-2-19,0-2 0,0-7 0,1-3 0,0-4-18,4-1 0,-1-5 80,6 0-24,-7-7 20,11 4-216,-6-7 164,20 0 0,-3 0 32,10 0 0,-8 0 8,-2 0 1,-2-2-30,2-3 1,3 4 97,-3-4 1,-2 3 3,2 2 12,0 0-101,5 0 1,0 0 5,0 0 0,-5 2-160,0 3 0,0-4 42,5 4 0,-1-1-84,1 1 1,0-4 91,0 4 0,0-3-103,0-2 0,7 0 166,2 0 1,0 0-57,0 0 0,0 0 77,0 0 1,5 0-72,-5 0 0,0 0 101,1 0 0,-7 0-71,2 0 1,1 0 4,-1 0 0,-5 0-10,-5 0 0,-2 2 2,2 3 0,3-4-97,-3 4 91,-3-3 1,1-2-68,-3 0 77,-3 0 28,4 0 43,1 0 207,-5 0 438,4 0-565,-6-7 1,-1 4-82,-4-7 1,3 5-149,-3-5 0,3 5 146,2-5 0,-5 5-134,0-5 1,-1 5 47,1-5 1,2 0-149,-7-5 1,5 1 76,-5-1 0,5 3-6,-5-3 1,2 4-38,-2-9 1,-4 3 78,4 2 0,2-5-60,-2 0 0,0-6 59,-5 1 1,2-1-38,3 1 0,-3-3 77,3 3 0,-2-3 6,2-2 0,-3 2 174,3 3 0,2-2-65,-2 7 1,2-4 61,-2 4 0,-2 5-76,7 5 1,-5 0-115,5-5 1,-1 5 83,1 0 1,3 5-341,-3-5 114,3 7 0,1-9 78,-4 7 1,3-1-65,-3 1-33,4 3 673,1-5-294,0 1-209,0 4-340,0-4 167,6-1-429,-4 5 157,11-4-391,-11 6-2722,4 0 3534,-6 6 0,7 3 0,1 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4775" y="1336675"/>
            <a:ext cx="4810125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5238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:notes"/>
          <p:cNvSpPr txBox="1">
            <a:spLocks noGrp="1"/>
          </p:cNvSpPr>
          <p:nvPr>
            <p:ph type="dt" idx="10"/>
          </p:nvPr>
        </p:nvSpPr>
        <p:spPr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Station Q, 11/1/2012</a:t>
            </a:r>
            <a:endParaRPr/>
          </a:p>
        </p:txBody>
      </p:sp>
      <p:sp>
        <p:nvSpPr>
          <p:cNvPr id="78" name="Google Shape;78;p1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79" name="Google Shape;79;p1:notes"/>
          <p:cNvSpPr txBox="1"/>
          <p:nvPr/>
        </p:nvSpPr>
        <p:spPr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Station Q, 11/1/2012</a:t>
            </a:r>
            <a:endParaRPr/>
          </a:p>
        </p:txBody>
      </p:sp>
      <p:sp>
        <p:nvSpPr>
          <p:cNvPr id="80" name="Google Shape;80;p1:notes"/>
          <p:cNvSpPr txBox="1"/>
          <p:nvPr/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1" name="Google Shape;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60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22051E7F-7B6B-537C-DDBC-50B7AB3B8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4E17C057-E33C-D8CB-8B3C-3BA2CDC9679E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Station Q, 11/1/2012</a:t>
            </a:r>
            <a:endParaRPr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216FBF53-21E1-A21A-C9F8-587B913A67C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102" name="Google Shape;102;p2:notes">
            <a:extLst>
              <a:ext uri="{FF2B5EF4-FFF2-40B4-BE49-F238E27FC236}">
                <a16:creationId xmlns:a16="http://schemas.microsoft.com/office/drawing/2014/main" id="{C7E59617-20AA-F296-B325-376DE6D56CE8}"/>
              </a:ext>
            </a:extLst>
          </p:cNvPr>
          <p:cNvSpPr txBox="1"/>
          <p:nvPr/>
        </p:nvSpPr>
        <p:spPr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400" b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Station Q, 11/1/2012</a:t>
            </a:r>
            <a:endParaRPr/>
          </a:p>
        </p:txBody>
      </p:sp>
      <p:sp>
        <p:nvSpPr>
          <p:cNvPr id="103" name="Google Shape;103;p2:notes">
            <a:extLst>
              <a:ext uri="{FF2B5EF4-FFF2-40B4-BE49-F238E27FC236}">
                <a16:creationId xmlns:a16="http://schemas.microsoft.com/office/drawing/2014/main" id="{FD87B9A5-15E5-878E-70CD-6C77FD696592}"/>
              </a:ext>
            </a:extLst>
          </p:cNvPr>
          <p:cNvSpPr txBox="1"/>
          <p:nvPr/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 sz="1400" b="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2:notes">
            <a:extLst>
              <a:ext uri="{FF2B5EF4-FFF2-40B4-BE49-F238E27FC236}">
                <a16:creationId xmlns:a16="http://schemas.microsoft.com/office/drawing/2014/main" id="{8BA23E13-FA74-05BE-8DF3-D4CE07A3B60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60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5" name="Google Shape;105;p2:notes">
            <a:extLst>
              <a:ext uri="{FF2B5EF4-FFF2-40B4-BE49-F238E27FC236}">
                <a16:creationId xmlns:a16="http://schemas.microsoft.com/office/drawing/2014/main" id="{0DE978E8-B84A-8D1E-0E9F-32186528254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10110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>
          <a:extLst>
            <a:ext uri="{FF2B5EF4-FFF2-40B4-BE49-F238E27FC236}">
              <a16:creationId xmlns:a16="http://schemas.microsoft.com/office/drawing/2014/main" id="{408E2401-F8E7-97AF-A52F-A048827A5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3b92e9967e3_1_14:notes">
            <a:extLst>
              <a:ext uri="{FF2B5EF4-FFF2-40B4-BE49-F238E27FC236}">
                <a16:creationId xmlns:a16="http://schemas.microsoft.com/office/drawing/2014/main" id="{FE3B7B85-1BE6-8046-383F-1173E390F6D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3b92e9967e3_1_14:notes">
            <a:extLst>
              <a:ext uri="{FF2B5EF4-FFF2-40B4-BE49-F238E27FC236}">
                <a16:creationId xmlns:a16="http://schemas.microsoft.com/office/drawing/2014/main" id="{8A5C81BE-7966-A54B-DACB-AD315C729C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5" name="Google Shape;775;g3b92e9967e3_1_14:notes">
            <a:extLst>
              <a:ext uri="{FF2B5EF4-FFF2-40B4-BE49-F238E27FC236}">
                <a16:creationId xmlns:a16="http://schemas.microsoft.com/office/drawing/2014/main" id="{7A947C6C-94E5-E9BC-3202-C127B066262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5918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3b92e9967e3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3b92e9967e3_1_14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5" name="Google Shape;775;g3b92e9967e3_1_14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g3b989123701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g3b989123701_1_32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g3b989123701_1_32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g3c2d42e0105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8" name="Google Shape;878;g3c2d42e0105_0_76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9" name="Google Shape;879;g3c2d42e0105_0_76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g3b981ac8bb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8" name="Google Shape;898;g3b981ac8bb0_0_63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g3b981ac8bb0_0_63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0C971AA7-5102-45A3-E70D-D5E4C22EB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1DF03A2E-AC2C-FE41-8365-9356DB4C6E6C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Station Q, 11/1/2012</a:t>
            </a:r>
            <a:endParaRPr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100DB9C-CD9D-A787-60FF-C6FCA8A6311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102" name="Google Shape;102;p2:notes">
            <a:extLst>
              <a:ext uri="{FF2B5EF4-FFF2-40B4-BE49-F238E27FC236}">
                <a16:creationId xmlns:a16="http://schemas.microsoft.com/office/drawing/2014/main" id="{196C156B-3DA4-6E0C-560D-06A99BAC7C5E}"/>
              </a:ext>
            </a:extLst>
          </p:cNvPr>
          <p:cNvSpPr txBox="1"/>
          <p:nvPr/>
        </p:nvSpPr>
        <p:spPr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400" b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Station Q, 11/1/2012</a:t>
            </a:r>
            <a:endParaRPr/>
          </a:p>
        </p:txBody>
      </p:sp>
      <p:sp>
        <p:nvSpPr>
          <p:cNvPr id="103" name="Google Shape;103;p2:notes">
            <a:extLst>
              <a:ext uri="{FF2B5EF4-FFF2-40B4-BE49-F238E27FC236}">
                <a16:creationId xmlns:a16="http://schemas.microsoft.com/office/drawing/2014/main" id="{73D3C32C-92E1-DA88-DFF0-3000176E4647}"/>
              </a:ext>
            </a:extLst>
          </p:cNvPr>
          <p:cNvSpPr txBox="1"/>
          <p:nvPr/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</a:t>
            </a:fld>
            <a:endParaRPr sz="1400" b="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2:notes">
            <a:extLst>
              <a:ext uri="{FF2B5EF4-FFF2-40B4-BE49-F238E27FC236}">
                <a16:creationId xmlns:a16="http://schemas.microsoft.com/office/drawing/2014/main" id="{4663921B-D56E-9C9B-682C-96FE29C1FA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60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5" name="Google Shape;105;p2:notes">
            <a:extLst>
              <a:ext uri="{FF2B5EF4-FFF2-40B4-BE49-F238E27FC236}">
                <a16:creationId xmlns:a16="http://schemas.microsoft.com/office/drawing/2014/main" id="{817BA4EC-4C69-06C0-830C-FF726F9D3E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88548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Google Shape;952;g3b8b4388e5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3" name="Google Shape;953;g3b8b4388e5c_1_0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4" name="Google Shape;954;g3b8b4388e5c_1_0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g3c25b312f6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2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0" name="Google Shape;960;g3c25b312f6d_0_0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1" name="Google Shape;961;g3c25b312f6d_0_0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g3bf8594d2f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2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6" name="Google Shape;966;g3bf8594d2fb_0_0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7" name="Google Shape;967;g3bf8594d2fb_0_0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3c2d42e010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2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3c2d42e0105_2_0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8" name="Google Shape;978;g3c2d42e0105_2_0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Google Shape;983;g3c2d42e0105_2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2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4" name="Google Shape;984;g3c2d42e0105_2_11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5" name="Google Shape;985;g3c2d42e0105_2_11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Google Shape;990;g3c2d42e0105_2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2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1" name="Google Shape;991;g3c2d42e0105_2_18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2" name="Google Shape;992;g3c2d42e0105_2_18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>
            <a:spLocks noGrp="1"/>
          </p:cNvSpPr>
          <p:nvPr>
            <p:ph type="dt" idx="10"/>
          </p:nvPr>
        </p:nvSpPr>
        <p:spPr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Station Q, 11/1/2012</a:t>
            </a: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02" name="Google Shape;102;p2:notes"/>
          <p:cNvSpPr txBox="1"/>
          <p:nvPr/>
        </p:nvSpPr>
        <p:spPr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400" b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Station Q, 11/1/2012</a:t>
            </a:r>
            <a:endParaRPr/>
          </a:p>
        </p:txBody>
      </p:sp>
      <p:sp>
        <p:nvSpPr>
          <p:cNvPr id="103" name="Google Shape;103;p2:notes"/>
          <p:cNvSpPr txBox="1"/>
          <p:nvPr/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400" b="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60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9028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>
          <a:extLst>
            <a:ext uri="{FF2B5EF4-FFF2-40B4-BE49-F238E27FC236}">
              <a16:creationId xmlns:a16="http://schemas.microsoft.com/office/drawing/2014/main" id="{891FE1F2-B031-C5D9-531D-B202A4DA4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6:notes">
            <a:extLst>
              <a:ext uri="{FF2B5EF4-FFF2-40B4-BE49-F238E27FC236}">
                <a16:creationId xmlns:a16="http://schemas.microsoft.com/office/drawing/2014/main" id="{669EAA23-E02A-1104-ECDF-BD1562EDFD87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Station Q, 11/1/2012</a:t>
            </a:r>
            <a:endParaRPr/>
          </a:p>
        </p:txBody>
      </p:sp>
      <p:sp>
        <p:nvSpPr>
          <p:cNvPr id="352" name="Google Shape;352;p6:notes">
            <a:extLst>
              <a:ext uri="{FF2B5EF4-FFF2-40B4-BE49-F238E27FC236}">
                <a16:creationId xmlns:a16="http://schemas.microsoft.com/office/drawing/2014/main" id="{35E15C57-FD67-B4AC-B5D7-1DFF63295D3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353" name="Google Shape;353;p6:notes">
            <a:extLst>
              <a:ext uri="{FF2B5EF4-FFF2-40B4-BE49-F238E27FC236}">
                <a16:creationId xmlns:a16="http://schemas.microsoft.com/office/drawing/2014/main" id="{D4786C5B-2FB2-976C-C033-E48275449BE7}"/>
              </a:ext>
            </a:extLst>
          </p:cNvPr>
          <p:cNvSpPr txBox="1"/>
          <p:nvPr/>
        </p:nvSpPr>
        <p:spPr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Station Q, 11/1/2012</a:t>
            </a:r>
            <a:endParaRPr/>
          </a:p>
        </p:txBody>
      </p:sp>
      <p:sp>
        <p:nvSpPr>
          <p:cNvPr id="354" name="Google Shape;354;p6:notes">
            <a:extLst>
              <a:ext uri="{FF2B5EF4-FFF2-40B4-BE49-F238E27FC236}">
                <a16:creationId xmlns:a16="http://schemas.microsoft.com/office/drawing/2014/main" id="{BCC2966A-906C-338D-3A6F-51A159CFBA51}"/>
              </a:ext>
            </a:extLst>
          </p:cNvPr>
          <p:cNvSpPr txBox="1"/>
          <p:nvPr/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5" name="Google Shape;355;p6:notes">
            <a:extLst>
              <a:ext uri="{FF2B5EF4-FFF2-40B4-BE49-F238E27FC236}">
                <a16:creationId xmlns:a16="http://schemas.microsoft.com/office/drawing/2014/main" id="{C358CFFE-FBE4-3F14-BA52-1916FA78AF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60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56" name="Google Shape;356;p6:notes">
            <a:extLst>
              <a:ext uri="{FF2B5EF4-FFF2-40B4-BE49-F238E27FC236}">
                <a16:creationId xmlns:a16="http://schemas.microsoft.com/office/drawing/2014/main" id="{9897C36D-5CE4-215F-82BD-1E5B7F10887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6348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>
          <a:extLst>
            <a:ext uri="{FF2B5EF4-FFF2-40B4-BE49-F238E27FC236}">
              <a16:creationId xmlns:a16="http://schemas.microsoft.com/office/drawing/2014/main" id="{9482A292-134F-7B02-6717-D46D66724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3c2d42e0105_0_0:notes">
            <a:extLst>
              <a:ext uri="{FF2B5EF4-FFF2-40B4-BE49-F238E27FC236}">
                <a16:creationId xmlns:a16="http://schemas.microsoft.com/office/drawing/2014/main" id="{25916F4F-FA70-A1F2-F1C8-9524C0DD791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g3c2d42e0105_0_0:notes">
            <a:extLst>
              <a:ext uri="{FF2B5EF4-FFF2-40B4-BE49-F238E27FC236}">
                <a16:creationId xmlns:a16="http://schemas.microsoft.com/office/drawing/2014/main" id="{B3FAC75A-F2DB-20D3-BC2D-160747E585B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2536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ABEE101C-ED27-0ED3-D8AA-719C857ED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D8FDD938-C0A6-EE5F-F38F-C4E17F005521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281488" y="0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Station Q, 11/1/2012</a:t>
            </a:r>
            <a:endParaRPr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E547BB9-2170-3F8F-92A6-4B9ADC3E703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02" name="Google Shape;102;p2:notes">
            <a:extLst>
              <a:ext uri="{FF2B5EF4-FFF2-40B4-BE49-F238E27FC236}">
                <a16:creationId xmlns:a16="http://schemas.microsoft.com/office/drawing/2014/main" id="{5D711C2B-8DD9-CEBC-CDC9-B856E3E193DB}"/>
              </a:ext>
            </a:extLst>
          </p:cNvPr>
          <p:cNvSpPr txBox="1"/>
          <p:nvPr/>
        </p:nvSpPr>
        <p:spPr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400" b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Station Q, 11/1/2012</a:t>
            </a:r>
            <a:endParaRPr/>
          </a:p>
        </p:txBody>
      </p:sp>
      <p:sp>
        <p:nvSpPr>
          <p:cNvPr id="103" name="Google Shape;103;p2:notes">
            <a:extLst>
              <a:ext uri="{FF2B5EF4-FFF2-40B4-BE49-F238E27FC236}">
                <a16:creationId xmlns:a16="http://schemas.microsoft.com/office/drawing/2014/main" id="{034A33F2-9C57-65F8-8523-5A0FC6AB45CD}"/>
              </a:ext>
            </a:extLst>
          </p:cNvPr>
          <p:cNvSpPr txBox="1"/>
          <p:nvPr/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400" b="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2:notes">
            <a:extLst>
              <a:ext uri="{FF2B5EF4-FFF2-40B4-BE49-F238E27FC236}">
                <a16:creationId xmlns:a16="http://schemas.microsoft.com/office/drawing/2014/main" id="{776AC662-1980-E7A6-19D2-4906CF38F66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60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5" name="Google Shape;105;p2:notes">
            <a:extLst>
              <a:ext uri="{FF2B5EF4-FFF2-40B4-BE49-F238E27FC236}">
                <a16:creationId xmlns:a16="http://schemas.microsoft.com/office/drawing/2014/main" id="{770F8033-19C1-404C-9B10-84BB835C745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0747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3b989123701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8" name="Google Shape;738;g3b989123701_1_21:notes"/>
          <p:cNvSpPr txBox="1">
            <a:spLocks noGrp="1"/>
          </p:cNvSpPr>
          <p:nvPr>
            <p:ph type="body" idx="1"/>
          </p:nvPr>
        </p:nvSpPr>
        <p:spPr>
          <a:xfrm>
            <a:off x="755650" y="5145088"/>
            <a:ext cx="6048300" cy="421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9" name="Google Shape;739;g3b989123701_1_21:notes"/>
          <p:cNvSpPr txBox="1">
            <a:spLocks noGrp="1"/>
          </p:cNvSpPr>
          <p:nvPr>
            <p:ph type="sldNum" idx="12"/>
          </p:nvPr>
        </p:nvSpPr>
        <p:spPr>
          <a:xfrm>
            <a:off x="4281488" y="10155238"/>
            <a:ext cx="3276600" cy="53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5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5"/>
          <p:cNvSpPr txBox="1">
            <a:spLocks noGrp="1"/>
          </p:cNvSpPr>
          <p:nvPr>
            <p:ph type="body" idx="1"/>
          </p:nvPr>
        </p:nvSpPr>
        <p:spPr>
          <a:xfrm>
            <a:off x="503280" y="913680"/>
            <a:ext cx="447948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5"/>
          <p:cNvSpPr txBox="1">
            <a:spLocks noGrp="1"/>
          </p:cNvSpPr>
          <p:nvPr>
            <p:ph type="body" idx="2"/>
          </p:nvPr>
        </p:nvSpPr>
        <p:spPr>
          <a:xfrm>
            <a:off x="5207040" y="913680"/>
            <a:ext cx="447948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25"/>
          <p:cNvSpPr txBox="1">
            <a:spLocks noGrp="1"/>
          </p:cNvSpPr>
          <p:nvPr>
            <p:ph type="body" idx="3"/>
          </p:nvPr>
        </p:nvSpPr>
        <p:spPr>
          <a:xfrm>
            <a:off x="503280" y="3202920"/>
            <a:ext cx="918000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6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6"/>
          <p:cNvSpPr txBox="1">
            <a:spLocks noGrp="1"/>
          </p:cNvSpPr>
          <p:nvPr>
            <p:ph type="body" idx="1"/>
          </p:nvPr>
        </p:nvSpPr>
        <p:spPr>
          <a:xfrm>
            <a:off x="503280" y="913680"/>
            <a:ext cx="918000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26"/>
          <p:cNvSpPr txBox="1">
            <a:spLocks noGrp="1"/>
          </p:cNvSpPr>
          <p:nvPr>
            <p:ph type="body" idx="2"/>
          </p:nvPr>
        </p:nvSpPr>
        <p:spPr>
          <a:xfrm>
            <a:off x="503280" y="3202920"/>
            <a:ext cx="918000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7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7"/>
          <p:cNvSpPr txBox="1">
            <a:spLocks noGrp="1"/>
          </p:cNvSpPr>
          <p:nvPr>
            <p:ph type="body" idx="1"/>
          </p:nvPr>
        </p:nvSpPr>
        <p:spPr>
          <a:xfrm>
            <a:off x="503280" y="913680"/>
            <a:ext cx="447948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7"/>
          <p:cNvSpPr txBox="1">
            <a:spLocks noGrp="1"/>
          </p:cNvSpPr>
          <p:nvPr>
            <p:ph type="body" idx="2"/>
          </p:nvPr>
        </p:nvSpPr>
        <p:spPr>
          <a:xfrm>
            <a:off x="5207040" y="913680"/>
            <a:ext cx="447948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27"/>
          <p:cNvSpPr txBox="1">
            <a:spLocks noGrp="1"/>
          </p:cNvSpPr>
          <p:nvPr>
            <p:ph type="body" idx="3"/>
          </p:nvPr>
        </p:nvSpPr>
        <p:spPr>
          <a:xfrm>
            <a:off x="5207040" y="3202920"/>
            <a:ext cx="447948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27"/>
          <p:cNvSpPr txBox="1">
            <a:spLocks noGrp="1"/>
          </p:cNvSpPr>
          <p:nvPr>
            <p:ph type="body" idx="4"/>
          </p:nvPr>
        </p:nvSpPr>
        <p:spPr>
          <a:xfrm>
            <a:off x="503280" y="3202920"/>
            <a:ext cx="447948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8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8"/>
          <p:cNvSpPr txBox="1">
            <a:spLocks noGrp="1"/>
          </p:cNvSpPr>
          <p:nvPr>
            <p:ph type="body" idx="1"/>
          </p:nvPr>
        </p:nvSpPr>
        <p:spPr>
          <a:xfrm>
            <a:off x="503280" y="913680"/>
            <a:ext cx="9180000" cy="438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28"/>
          <p:cNvSpPr txBox="1">
            <a:spLocks noGrp="1"/>
          </p:cNvSpPr>
          <p:nvPr>
            <p:ph type="body" idx="2"/>
          </p:nvPr>
        </p:nvSpPr>
        <p:spPr>
          <a:xfrm>
            <a:off x="503280" y="913680"/>
            <a:ext cx="9180000" cy="438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0" name="Google Shape;60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47200" y="913320"/>
            <a:ext cx="5492160" cy="4382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47200" y="913320"/>
            <a:ext cx="5492160" cy="4382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large + object">
  <p:cSld name="Title large + 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g3bbc8e3e3c1_1_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071100" cy="5664994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g3bbc8e3e3c1_1_34"/>
          <p:cNvSpPr txBox="1">
            <a:spLocks noGrp="1"/>
          </p:cNvSpPr>
          <p:nvPr>
            <p:ph type="title"/>
          </p:nvPr>
        </p:nvSpPr>
        <p:spPr>
          <a:xfrm>
            <a:off x="692388" y="459317"/>
            <a:ext cx="8686324" cy="651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Inter ExtraBold"/>
              <a:buNone/>
              <a:defRPr sz="3466" b="1" i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cxnSp>
        <p:nvCxnSpPr>
          <p:cNvPr id="65" name="Google Shape;65;g3bbc8e3e3c1_1_34"/>
          <p:cNvCxnSpPr/>
          <p:nvPr/>
        </p:nvCxnSpPr>
        <p:spPr>
          <a:xfrm>
            <a:off x="4715584" y="34188"/>
            <a:ext cx="639934" cy="0"/>
          </a:xfrm>
          <a:prstGeom prst="straightConnector1">
            <a:avLst/>
          </a:prstGeom>
          <a:noFill/>
          <a:ln w="63500" cap="flat" cmpd="sng">
            <a:solidFill>
              <a:srgbClr val="6437F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6" name="Google Shape;66;g3bbc8e3e3c1_1_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3741" y="7049832"/>
            <a:ext cx="916040" cy="16818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g3bbc8e3e3c1_1_34"/>
          <p:cNvSpPr txBox="1">
            <a:spLocks noGrp="1"/>
          </p:cNvSpPr>
          <p:nvPr>
            <p:ph type="sldNum" idx="12"/>
          </p:nvPr>
        </p:nvSpPr>
        <p:spPr>
          <a:xfrm>
            <a:off x="9501979" y="7045738"/>
            <a:ext cx="351439" cy="223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22222"/>
              </a:lnSpc>
              <a:spcBef>
                <a:spcPts val="0"/>
              </a:spcBef>
              <a:buClr>
                <a:schemeClr val="dk2"/>
              </a:buClr>
              <a:buSzPts val="933"/>
              <a:buFont typeface="Arial"/>
              <a:buNone/>
              <a:defRPr sz="9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22222"/>
              </a:lnSpc>
              <a:spcBef>
                <a:spcPts val="0"/>
              </a:spcBef>
              <a:buClr>
                <a:schemeClr val="dk2"/>
              </a:buClr>
              <a:buSzPts val="933"/>
              <a:buFont typeface="Arial"/>
              <a:buNone/>
              <a:defRPr sz="9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22222"/>
              </a:lnSpc>
              <a:spcBef>
                <a:spcPts val="0"/>
              </a:spcBef>
              <a:buClr>
                <a:schemeClr val="dk2"/>
              </a:buClr>
              <a:buSzPts val="933"/>
              <a:buFont typeface="Arial"/>
              <a:buNone/>
              <a:defRPr sz="9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22222"/>
              </a:lnSpc>
              <a:spcBef>
                <a:spcPts val="0"/>
              </a:spcBef>
              <a:buClr>
                <a:schemeClr val="dk2"/>
              </a:buClr>
              <a:buSzPts val="933"/>
              <a:buFont typeface="Arial"/>
              <a:buNone/>
              <a:defRPr sz="9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22222"/>
              </a:lnSpc>
              <a:spcBef>
                <a:spcPts val="0"/>
              </a:spcBef>
              <a:buClr>
                <a:schemeClr val="dk2"/>
              </a:buClr>
              <a:buSzPts val="933"/>
              <a:buFont typeface="Arial"/>
              <a:buNone/>
              <a:defRPr sz="9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22222"/>
              </a:lnSpc>
              <a:spcBef>
                <a:spcPts val="0"/>
              </a:spcBef>
              <a:buClr>
                <a:schemeClr val="dk2"/>
              </a:buClr>
              <a:buSzPts val="933"/>
              <a:buFont typeface="Arial"/>
              <a:buNone/>
              <a:defRPr sz="9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22222"/>
              </a:lnSpc>
              <a:spcBef>
                <a:spcPts val="0"/>
              </a:spcBef>
              <a:buClr>
                <a:schemeClr val="dk2"/>
              </a:buClr>
              <a:buSzPts val="933"/>
              <a:buFont typeface="Arial"/>
              <a:buNone/>
              <a:defRPr sz="9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22222"/>
              </a:lnSpc>
              <a:spcBef>
                <a:spcPts val="0"/>
              </a:spcBef>
              <a:buClr>
                <a:schemeClr val="dk2"/>
              </a:buClr>
              <a:buSzPts val="933"/>
              <a:buFont typeface="Arial"/>
              <a:buNone/>
              <a:defRPr sz="9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22222"/>
              </a:lnSpc>
              <a:spcBef>
                <a:spcPts val="0"/>
              </a:spcBef>
              <a:buClr>
                <a:schemeClr val="dk2"/>
              </a:buClr>
              <a:buSzPts val="933"/>
              <a:buFont typeface="Arial"/>
              <a:buNone/>
              <a:defRPr sz="9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8" name="Google Shape;68;g3bbc8e3e3c1_1_34"/>
          <p:cNvSpPr txBox="1">
            <a:spLocks noGrp="1"/>
          </p:cNvSpPr>
          <p:nvPr>
            <p:ph type="body" idx="1"/>
          </p:nvPr>
        </p:nvSpPr>
        <p:spPr>
          <a:xfrm>
            <a:off x="207172" y="2062815"/>
            <a:ext cx="9655766" cy="4156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large + object">
  <p:cSld name="Title large + object_1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g3bbc8e3e3c1_1_1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071100" cy="5664994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g3bbc8e3e3c1_1_121"/>
          <p:cNvSpPr txBox="1">
            <a:spLocks noGrp="1"/>
          </p:cNvSpPr>
          <p:nvPr>
            <p:ph type="title"/>
          </p:nvPr>
        </p:nvSpPr>
        <p:spPr>
          <a:xfrm>
            <a:off x="692388" y="459317"/>
            <a:ext cx="8686324" cy="651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Inter ExtraBold"/>
              <a:buNone/>
              <a:defRPr sz="3466" b="1" i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cxnSp>
        <p:nvCxnSpPr>
          <p:cNvPr id="72" name="Google Shape;72;g3bbc8e3e3c1_1_121"/>
          <p:cNvCxnSpPr/>
          <p:nvPr/>
        </p:nvCxnSpPr>
        <p:spPr>
          <a:xfrm>
            <a:off x="4715584" y="34188"/>
            <a:ext cx="639934" cy="0"/>
          </a:xfrm>
          <a:prstGeom prst="straightConnector1">
            <a:avLst/>
          </a:prstGeom>
          <a:noFill/>
          <a:ln w="63500" cap="flat" cmpd="sng">
            <a:solidFill>
              <a:srgbClr val="6437F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3" name="Google Shape;73;g3bbc8e3e3c1_1_1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3741" y="7049832"/>
            <a:ext cx="916040" cy="168182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g3bbc8e3e3c1_1_121"/>
          <p:cNvSpPr txBox="1">
            <a:spLocks noGrp="1"/>
          </p:cNvSpPr>
          <p:nvPr>
            <p:ph type="sldNum" idx="12"/>
          </p:nvPr>
        </p:nvSpPr>
        <p:spPr>
          <a:xfrm>
            <a:off x="9501979" y="7045738"/>
            <a:ext cx="351439" cy="223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22222"/>
              </a:lnSpc>
              <a:spcBef>
                <a:spcPts val="0"/>
              </a:spcBef>
              <a:buClr>
                <a:schemeClr val="lt2"/>
              </a:buClr>
              <a:buSzPts val="933"/>
              <a:buFont typeface="Arial"/>
              <a:buNone/>
              <a:defRPr sz="933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22222"/>
              </a:lnSpc>
              <a:spcBef>
                <a:spcPts val="0"/>
              </a:spcBef>
              <a:buClr>
                <a:schemeClr val="lt2"/>
              </a:buClr>
              <a:buSzPts val="933"/>
              <a:buFont typeface="Arial"/>
              <a:buNone/>
              <a:defRPr sz="933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22222"/>
              </a:lnSpc>
              <a:spcBef>
                <a:spcPts val="0"/>
              </a:spcBef>
              <a:buClr>
                <a:schemeClr val="lt2"/>
              </a:buClr>
              <a:buSzPts val="933"/>
              <a:buFont typeface="Arial"/>
              <a:buNone/>
              <a:defRPr sz="933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22222"/>
              </a:lnSpc>
              <a:spcBef>
                <a:spcPts val="0"/>
              </a:spcBef>
              <a:buClr>
                <a:schemeClr val="lt2"/>
              </a:buClr>
              <a:buSzPts val="933"/>
              <a:buFont typeface="Arial"/>
              <a:buNone/>
              <a:defRPr sz="933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22222"/>
              </a:lnSpc>
              <a:spcBef>
                <a:spcPts val="0"/>
              </a:spcBef>
              <a:buClr>
                <a:schemeClr val="lt2"/>
              </a:buClr>
              <a:buSzPts val="933"/>
              <a:buFont typeface="Arial"/>
              <a:buNone/>
              <a:defRPr sz="933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22222"/>
              </a:lnSpc>
              <a:spcBef>
                <a:spcPts val="0"/>
              </a:spcBef>
              <a:buClr>
                <a:schemeClr val="lt2"/>
              </a:buClr>
              <a:buSzPts val="933"/>
              <a:buFont typeface="Arial"/>
              <a:buNone/>
              <a:defRPr sz="933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22222"/>
              </a:lnSpc>
              <a:spcBef>
                <a:spcPts val="0"/>
              </a:spcBef>
              <a:buClr>
                <a:schemeClr val="lt2"/>
              </a:buClr>
              <a:buSzPts val="933"/>
              <a:buFont typeface="Arial"/>
              <a:buNone/>
              <a:defRPr sz="933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22222"/>
              </a:lnSpc>
              <a:spcBef>
                <a:spcPts val="0"/>
              </a:spcBef>
              <a:buClr>
                <a:schemeClr val="lt2"/>
              </a:buClr>
              <a:buSzPts val="933"/>
              <a:buFont typeface="Arial"/>
              <a:buNone/>
              <a:defRPr sz="933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22222"/>
              </a:lnSpc>
              <a:spcBef>
                <a:spcPts val="0"/>
              </a:spcBef>
              <a:buClr>
                <a:schemeClr val="lt2"/>
              </a:buClr>
              <a:buSzPts val="933"/>
              <a:buFont typeface="Arial"/>
              <a:buNone/>
              <a:defRPr sz="933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g3bbc8e3e3c1_1_121"/>
          <p:cNvSpPr txBox="1">
            <a:spLocks noGrp="1"/>
          </p:cNvSpPr>
          <p:nvPr>
            <p:ph type="body" idx="1"/>
          </p:nvPr>
        </p:nvSpPr>
        <p:spPr>
          <a:xfrm>
            <a:off x="207172" y="2062815"/>
            <a:ext cx="9655766" cy="4156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7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7"/>
          <p:cNvSpPr txBox="1">
            <a:spLocks noGrp="1"/>
          </p:cNvSpPr>
          <p:nvPr>
            <p:ph type="body" idx="1"/>
          </p:nvPr>
        </p:nvSpPr>
        <p:spPr>
          <a:xfrm>
            <a:off x="503280" y="913680"/>
            <a:ext cx="9180000" cy="438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8"/>
          <p:cNvSpPr txBox="1">
            <a:spLocks noGrp="1"/>
          </p:cNvSpPr>
          <p:nvPr>
            <p:ph type="subTitle" idx="1"/>
          </p:nvPr>
        </p:nvSpPr>
        <p:spPr>
          <a:xfrm>
            <a:off x="503280" y="913680"/>
            <a:ext cx="9180000" cy="438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>
  <p:cSld name="Title,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9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body" idx="1"/>
          </p:nvPr>
        </p:nvSpPr>
        <p:spPr>
          <a:xfrm>
            <a:off x="503280" y="913680"/>
            <a:ext cx="9180000" cy="438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503280" y="913680"/>
            <a:ext cx="4479480" cy="438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body" idx="2"/>
          </p:nvPr>
        </p:nvSpPr>
        <p:spPr>
          <a:xfrm>
            <a:off x="5207040" y="913680"/>
            <a:ext cx="4479480" cy="438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2"/>
          <p:cNvSpPr txBox="1">
            <a:spLocks noGrp="1"/>
          </p:cNvSpPr>
          <p:nvPr>
            <p:ph type="subTitle" idx="1"/>
          </p:nvPr>
        </p:nvSpPr>
        <p:spPr>
          <a:xfrm>
            <a:off x="503280" y="123480"/>
            <a:ext cx="9063360" cy="23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3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3"/>
          <p:cNvSpPr txBox="1">
            <a:spLocks noGrp="1"/>
          </p:cNvSpPr>
          <p:nvPr>
            <p:ph type="body" idx="1"/>
          </p:nvPr>
        </p:nvSpPr>
        <p:spPr>
          <a:xfrm>
            <a:off x="503280" y="913680"/>
            <a:ext cx="447948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23"/>
          <p:cNvSpPr txBox="1">
            <a:spLocks noGrp="1"/>
          </p:cNvSpPr>
          <p:nvPr>
            <p:ph type="body" idx="2"/>
          </p:nvPr>
        </p:nvSpPr>
        <p:spPr>
          <a:xfrm>
            <a:off x="503280" y="3202920"/>
            <a:ext cx="447948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23"/>
          <p:cNvSpPr txBox="1">
            <a:spLocks noGrp="1"/>
          </p:cNvSpPr>
          <p:nvPr>
            <p:ph type="body" idx="3"/>
          </p:nvPr>
        </p:nvSpPr>
        <p:spPr>
          <a:xfrm>
            <a:off x="5207040" y="913680"/>
            <a:ext cx="4479480" cy="438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4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4"/>
          <p:cNvSpPr txBox="1">
            <a:spLocks noGrp="1"/>
          </p:cNvSpPr>
          <p:nvPr>
            <p:ph type="body" idx="1"/>
          </p:nvPr>
        </p:nvSpPr>
        <p:spPr>
          <a:xfrm>
            <a:off x="503280" y="913680"/>
            <a:ext cx="4479480" cy="438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24"/>
          <p:cNvSpPr txBox="1">
            <a:spLocks noGrp="1"/>
          </p:cNvSpPr>
          <p:nvPr>
            <p:ph type="body" idx="2"/>
          </p:nvPr>
        </p:nvSpPr>
        <p:spPr>
          <a:xfrm>
            <a:off x="5207040" y="913680"/>
            <a:ext cx="447948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4"/>
          <p:cNvSpPr txBox="1">
            <a:spLocks noGrp="1"/>
          </p:cNvSpPr>
          <p:nvPr>
            <p:ph type="body" idx="3"/>
          </p:nvPr>
        </p:nvSpPr>
        <p:spPr>
          <a:xfrm>
            <a:off x="5207040" y="3202920"/>
            <a:ext cx="4479480" cy="209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ndara"/>
              <a:buNone/>
              <a:defRPr sz="44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503280" y="913680"/>
            <a:ext cx="9180000" cy="438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sldNum" idx="12"/>
          </p:nvPr>
        </p:nvSpPr>
        <p:spPr>
          <a:xfrm>
            <a:off x="4867560" y="6800400"/>
            <a:ext cx="2349720" cy="406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000" rIns="45700" bIns="450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71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11" Type="http://schemas.openxmlformats.org/officeDocument/2006/relationships/image" Target="../media/image78.png"/><Relationship Id="rId5" Type="http://schemas.openxmlformats.org/officeDocument/2006/relationships/image" Target="../media/image73.png"/><Relationship Id="rId10" Type="http://schemas.openxmlformats.org/officeDocument/2006/relationships/image" Target="../media/image77.png"/><Relationship Id="rId4" Type="http://schemas.openxmlformats.org/officeDocument/2006/relationships/image" Target="../media/image72.png"/><Relationship Id="rId9" Type="http://schemas.openxmlformats.org/officeDocument/2006/relationships/image" Target="../media/image7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9" Type="http://schemas.openxmlformats.org/officeDocument/2006/relationships/image" Target="../media/image8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91.png"/><Relationship Id="rId3" Type="http://schemas.openxmlformats.org/officeDocument/2006/relationships/image" Target="../media/image87.png"/><Relationship Id="rId7" Type="http://schemas.openxmlformats.org/officeDocument/2006/relationships/image" Target="../media/image90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png"/><Relationship Id="rId11" Type="http://schemas.openxmlformats.org/officeDocument/2006/relationships/image" Target="../media/image84.png"/><Relationship Id="rId5" Type="http://schemas.openxmlformats.org/officeDocument/2006/relationships/image" Target="../media/image85.png"/><Relationship Id="rId15" Type="http://schemas.openxmlformats.org/officeDocument/2006/relationships/image" Target="../media/image93.png"/><Relationship Id="rId10" Type="http://schemas.openxmlformats.org/officeDocument/2006/relationships/image" Target="../media/image83.png"/><Relationship Id="rId4" Type="http://schemas.openxmlformats.org/officeDocument/2006/relationships/image" Target="../media/image88.png"/><Relationship Id="rId9" Type="http://schemas.openxmlformats.org/officeDocument/2006/relationships/image" Target="../media/image82.png"/><Relationship Id="rId14" Type="http://schemas.openxmlformats.org/officeDocument/2006/relationships/image" Target="../media/image9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Relationship Id="rId9" Type="http://schemas.openxmlformats.org/officeDocument/2006/relationships/image" Target="../media/image11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Relationship Id="rId9" Type="http://schemas.openxmlformats.org/officeDocument/2006/relationships/image" Target="../media/image1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customXml" Target="../ink/ink2.xml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7.png"/><Relationship Id="rId2" Type="http://schemas.openxmlformats.org/officeDocument/2006/relationships/image" Target="../media/image49.jp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customXml" Target="../ink/ink1.xml"/><Relationship Id="rId5" Type="http://schemas.openxmlformats.org/officeDocument/2006/relationships/image" Target="../media/image52.png"/><Relationship Id="rId15" Type="http://schemas.openxmlformats.org/officeDocument/2006/relationships/customXml" Target="../ink/ink3.xml"/><Relationship Id="rId10" Type="http://schemas.openxmlformats.org/officeDocument/2006/relationships/image" Target="../media/image56.png"/><Relationship Id="rId4" Type="http://schemas.openxmlformats.org/officeDocument/2006/relationships/image" Target="../media/image51.png"/><Relationship Id="rId9" Type="http://schemas.openxmlformats.org/officeDocument/2006/relationships/image" Target="../media/image55.png"/><Relationship Id="rId14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825189" y="191690"/>
            <a:ext cx="8263054" cy="1260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Ergodicity breaking meets criticality in a gauge-theory quantum simulator</a:t>
            </a:r>
            <a:endParaRPr sz="4000" b="1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10738" y="6902500"/>
            <a:ext cx="1766200" cy="527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301623" y="6240950"/>
            <a:ext cx="9072600" cy="4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 err="1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QuantHEP</a:t>
            </a:r>
            <a:r>
              <a:rPr lang="en-US" sz="2000" b="0" i="0" u="none" strike="noStrike" cap="none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, 13 July 2026</a:t>
            </a:r>
            <a:endParaRPr dirty="0"/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35841" y="6839712"/>
            <a:ext cx="1766200" cy="61286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/>
          <p:nvPr/>
        </p:nvSpPr>
        <p:spPr>
          <a:xfrm>
            <a:off x="301625" y="1583625"/>
            <a:ext cx="9247200" cy="4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ndara"/>
              <a:buNone/>
            </a:pPr>
            <a:r>
              <a:rPr lang="en-US" sz="2400" dirty="0">
                <a:solidFill>
                  <a:schemeClr val="bg1"/>
                </a:solidFill>
                <a:latin typeface="Candara" panose="020E0502030303020204" pitchFamily="34" charset="0"/>
                <a:sym typeface="Candara"/>
              </a:rPr>
              <a:t>Ana </a:t>
            </a:r>
            <a:r>
              <a:rPr lang="en-US" sz="2400" dirty="0" err="1">
                <a:solidFill>
                  <a:schemeClr val="bg1"/>
                </a:solidFill>
                <a:latin typeface="Candara" panose="020E0502030303020204" pitchFamily="34" charset="0"/>
                <a:sym typeface="Candara"/>
              </a:rPr>
              <a:t>Hudomal</a:t>
            </a:r>
            <a:r>
              <a:rPr lang="en-US" sz="2400" dirty="0">
                <a:solidFill>
                  <a:schemeClr val="bg1"/>
                </a:solidFill>
                <a:latin typeface="Candara" panose="020E0502030303020204" pitchFamily="34" charset="0"/>
                <a:sym typeface="Candara"/>
              </a:rPr>
              <a:t>, Aiden Daniel, Tiago Santiago, Milan </a:t>
            </a:r>
            <a:r>
              <a:rPr lang="en-US" sz="2400" dirty="0" err="1">
                <a:solidFill>
                  <a:schemeClr val="bg1"/>
                </a:solidFill>
                <a:latin typeface="Candara" panose="020E0502030303020204" pitchFamily="34" charset="0"/>
                <a:sym typeface="Candara"/>
              </a:rPr>
              <a:t>Kornjaca</a:t>
            </a:r>
            <a:r>
              <a:rPr lang="en-US" sz="2400" dirty="0">
                <a:solidFill>
                  <a:schemeClr val="bg1"/>
                </a:solidFill>
                <a:latin typeface="Candara" panose="020E0502030303020204" pitchFamily="34" charset="0"/>
                <a:sym typeface="Candara"/>
              </a:rPr>
              <a:t>, </a:t>
            </a:r>
            <a:endParaRPr sz="2400" dirty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ndara"/>
              <a:buNone/>
            </a:pPr>
            <a:r>
              <a:rPr lang="en-US" sz="2400" dirty="0">
                <a:solidFill>
                  <a:schemeClr val="bg1"/>
                </a:solidFill>
                <a:latin typeface="Candara" panose="020E0502030303020204" pitchFamily="34" charset="0"/>
                <a:sym typeface="Candara"/>
              </a:rPr>
              <a:t>Tommaso Macri, Jad Halimeh, </a:t>
            </a:r>
            <a:r>
              <a:rPr lang="en-US" sz="2400" dirty="0" err="1">
                <a:solidFill>
                  <a:schemeClr val="bg1"/>
                </a:solidFill>
                <a:latin typeface="Candara" panose="020E0502030303020204" pitchFamily="34" charset="0"/>
                <a:sym typeface="Candara"/>
              </a:rPr>
              <a:t>Guoxian</a:t>
            </a:r>
            <a:r>
              <a:rPr lang="en-US" sz="2400" dirty="0">
                <a:solidFill>
                  <a:schemeClr val="bg1"/>
                </a:solidFill>
                <a:latin typeface="Candara" panose="020E0502030303020204" pitchFamily="34" charset="0"/>
                <a:sym typeface="Candara"/>
              </a:rPr>
              <a:t> Su, Antun Balaz, </a:t>
            </a:r>
            <a:r>
              <a:rPr lang="en-US" sz="2400" u="sng" dirty="0">
                <a:solidFill>
                  <a:schemeClr val="bg1"/>
                </a:solidFill>
                <a:latin typeface="Candara" panose="020E0502030303020204" pitchFamily="34" charset="0"/>
                <a:sym typeface="Candara"/>
              </a:rPr>
              <a:t>Zlatko Papic</a:t>
            </a: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Candara" panose="020E0502030303020204" pitchFamily="34" charset="0"/>
              </a:rPr>
              <a:t>arXiv:2512.23794</a:t>
            </a:r>
          </a:p>
          <a:p>
            <a:br>
              <a:rPr lang="en-GB" sz="2400" dirty="0">
                <a:solidFill>
                  <a:schemeClr val="bg1"/>
                </a:solidFill>
                <a:latin typeface="Candara" panose="020E0502030303020204" pitchFamily="34" charset="0"/>
              </a:rPr>
            </a:br>
            <a:endParaRPr lang="en-GB" sz="2400" dirty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ndara"/>
              <a:buNone/>
            </a:pPr>
            <a:endParaRPr sz="2400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2750665"/>
            <a:ext cx="3548279" cy="340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2" y="2616200"/>
            <a:ext cx="301625" cy="31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819059" y="2933472"/>
            <a:ext cx="6086026" cy="3214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94990" y="2800401"/>
            <a:ext cx="406400" cy="31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800037" y="2800401"/>
            <a:ext cx="406400" cy="31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" title="IPB-logo-white-beta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871646" y="6803945"/>
            <a:ext cx="733087" cy="70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" title="QuEra logo white on black with tagline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69411" y="7030158"/>
            <a:ext cx="1500001" cy="423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448213" y="6971675"/>
            <a:ext cx="1072402" cy="52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 title="logo-colors-BG-black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549161" y="6905652"/>
            <a:ext cx="993969" cy="61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" title="ufrn-logo.png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555190" y="6989250"/>
            <a:ext cx="1453280" cy="461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338D7-3597-3A73-D9D3-7154C646A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74" y="123480"/>
            <a:ext cx="9683932" cy="496800"/>
          </a:xfrm>
        </p:spPr>
        <p:txBody>
          <a:bodyPr/>
          <a:lstStyle/>
          <a:p>
            <a:r>
              <a:rPr lang="en-US" dirty="0"/>
              <a:t>Analog quantum simulations with QuEra</a:t>
            </a:r>
          </a:p>
        </p:txBody>
      </p:sp>
      <p:pic>
        <p:nvPicPr>
          <p:cNvPr id="6" name="Google Shape;665;g3bbc8e3e3c1_1_128">
            <a:extLst>
              <a:ext uri="{FF2B5EF4-FFF2-40B4-BE49-F238E27FC236}">
                <a16:creationId xmlns:a16="http://schemas.microsoft.com/office/drawing/2014/main" id="{64BFB31C-F487-4C34-5875-51FE055C032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93805" y="1105718"/>
            <a:ext cx="2715186" cy="20020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666;g3bbc8e3e3c1_1_128">
            <a:extLst>
              <a:ext uri="{FF2B5EF4-FFF2-40B4-BE49-F238E27FC236}">
                <a16:creationId xmlns:a16="http://schemas.microsoft.com/office/drawing/2014/main" id="{CAC1447D-0A89-501C-F8F3-49AC06F4434D}"/>
              </a:ext>
            </a:extLst>
          </p:cNvPr>
          <p:cNvSpPr txBox="1"/>
          <p:nvPr/>
        </p:nvSpPr>
        <p:spPr>
          <a:xfrm>
            <a:off x="7351398" y="812008"/>
            <a:ext cx="2094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432FF"/>
                </a:solidFill>
                <a:latin typeface="Candara"/>
                <a:ea typeface="Candara"/>
                <a:cs typeface="Candara"/>
                <a:sym typeface="Candara"/>
              </a:rPr>
              <a:t>Trimer spin liquid</a:t>
            </a:r>
            <a:endParaRPr dirty="0">
              <a:solidFill>
                <a:srgbClr val="0432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8" name="Google Shape;667;g3bbc8e3e3c1_1_128">
            <a:extLst>
              <a:ext uri="{FF2B5EF4-FFF2-40B4-BE49-F238E27FC236}">
                <a16:creationId xmlns:a16="http://schemas.microsoft.com/office/drawing/2014/main" id="{E0A51D9B-5B2F-0B47-3DA9-C0FD9E6B92A1}"/>
              </a:ext>
            </a:extLst>
          </p:cNvPr>
          <p:cNvSpPr txBox="1"/>
          <p:nvPr/>
        </p:nvSpPr>
        <p:spPr>
          <a:xfrm>
            <a:off x="6863914" y="3120787"/>
            <a:ext cx="35115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M. </a:t>
            </a:r>
            <a:r>
              <a:rPr lang="en-US" sz="1200" dirty="0" err="1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Kornjaca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 </a:t>
            </a:r>
            <a:r>
              <a:rPr lang="en-US" sz="1200" i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et al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., Commun. Phys.</a:t>
            </a:r>
            <a:r>
              <a:rPr lang="en-US" sz="1200" b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 6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: 358 (2024)</a:t>
            </a:r>
            <a:endParaRPr sz="1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9" name="Google Shape;668;g3bbc8e3e3c1_1_128">
            <a:extLst>
              <a:ext uri="{FF2B5EF4-FFF2-40B4-BE49-F238E27FC236}">
                <a16:creationId xmlns:a16="http://schemas.microsoft.com/office/drawing/2014/main" id="{36233806-392B-4075-0764-7E908D32611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19664" y="1322211"/>
            <a:ext cx="1332315" cy="128661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669;g3bbc8e3e3c1_1_128">
            <a:extLst>
              <a:ext uri="{FF2B5EF4-FFF2-40B4-BE49-F238E27FC236}">
                <a16:creationId xmlns:a16="http://schemas.microsoft.com/office/drawing/2014/main" id="{0793BC3F-F732-D25D-4209-B53F4AF640CC}"/>
              </a:ext>
            </a:extLst>
          </p:cNvPr>
          <p:cNvSpPr txBox="1"/>
          <p:nvPr/>
        </p:nvSpPr>
        <p:spPr>
          <a:xfrm>
            <a:off x="3405448" y="3979010"/>
            <a:ext cx="30507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432FF"/>
                </a:solidFill>
                <a:latin typeface="Candara"/>
                <a:ea typeface="Candara"/>
                <a:cs typeface="Candara"/>
                <a:sym typeface="Candara"/>
              </a:rPr>
              <a:t>Multicriticality &amp; metastability</a:t>
            </a:r>
            <a:endParaRPr dirty="0">
              <a:solidFill>
                <a:srgbClr val="0432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1" name="Google Shape;670;g3bbc8e3e3c1_1_128">
            <a:extLst>
              <a:ext uri="{FF2B5EF4-FFF2-40B4-BE49-F238E27FC236}">
                <a16:creationId xmlns:a16="http://schemas.microsoft.com/office/drawing/2014/main" id="{1790CD17-DBF0-A2A0-1AC6-40A6EC530EB2}"/>
              </a:ext>
            </a:extLst>
          </p:cNvPr>
          <p:cNvSpPr txBox="1"/>
          <p:nvPr/>
        </p:nvSpPr>
        <p:spPr>
          <a:xfrm>
            <a:off x="6950091" y="7033320"/>
            <a:ext cx="3050894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1333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Collab. with NERSC, </a:t>
            </a:r>
            <a:r>
              <a:rPr lang="en-US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arXiv:2510.11706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2" name="Google Shape;671;g3bbc8e3e3c1_1_128">
            <a:extLst>
              <a:ext uri="{FF2B5EF4-FFF2-40B4-BE49-F238E27FC236}">
                <a16:creationId xmlns:a16="http://schemas.microsoft.com/office/drawing/2014/main" id="{9116D06A-7EE3-7AE4-68B0-1F84B4EBA11E}"/>
              </a:ext>
            </a:extLst>
          </p:cNvPr>
          <p:cNvSpPr txBox="1"/>
          <p:nvPr/>
        </p:nvSpPr>
        <p:spPr>
          <a:xfrm>
            <a:off x="3404483" y="7008026"/>
            <a:ext cx="3415365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1333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Collab. with NERSC, </a:t>
            </a:r>
            <a:r>
              <a:rPr lang="en-US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arXiv:2508.05737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3" name="Google Shape;672;g3bbc8e3e3c1_1_128">
            <a:extLst>
              <a:ext uri="{FF2B5EF4-FFF2-40B4-BE49-F238E27FC236}">
                <a16:creationId xmlns:a16="http://schemas.microsoft.com/office/drawing/2014/main" id="{18DEC7CE-FE87-17EC-8D58-5AA886C380AB}"/>
              </a:ext>
            </a:extLst>
          </p:cNvPr>
          <p:cNvSpPr txBox="1"/>
          <p:nvPr/>
        </p:nvSpPr>
        <p:spPr>
          <a:xfrm>
            <a:off x="3473008" y="3329172"/>
            <a:ext cx="312508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Collab. With </a:t>
            </a:r>
            <a:r>
              <a:rPr lang="en-US" sz="1200" dirty="0" err="1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Shalaev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Boltasseva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, Banerjee groups (Purdue &amp; QSC) and AWS </a:t>
            </a:r>
            <a:r>
              <a:rPr lang="en-US" sz="1200" dirty="0" err="1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Braket</a:t>
            </a:r>
            <a:endParaRPr sz="1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4" name="Google Shape;673;g3bbc8e3e3c1_1_128">
            <a:extLst>
              <a:ext uri="{FF2B5EF4-FFF2-40B4-BE49-F238E27FC236}">
                <a16:creationId xmlns:a16="http://schemas.microsoft.com/office/drawing/2014/main" id="{EBFE3F7F-BB3D-BDF7-821B-3A6727C75125}"/>
              </a:ext>
            </a:extLst>
          </p:cNvPr>
          <p:cNvSpPr txBox="1"/>
          <p:nvPr/>
        </p:nvSpPr>
        <p:spPr>
          <a:xfrm>
            <a:off x="4026686" y="760921"/>
            <a:ext cx="2526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432FF"/>
                </a:solidFill>
                <a:latin typeface="Candara"/>
                <a:ea typeface="Candara"/>
                <a:cs typeface="Candara"/>
                <a:sym typeface="Candara"/>
              </a:rPr>
              <a:t>Frustrated magnetism</a:t>
            </a:r>
            <a:endParaRPr dirty="0">
              <a:solidFill>
                <a:srgbClr val="0432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5" name="Google Shape;675;g3bbc8e3e3c1_1_128">
            <a:extLst>
              <a:ext uri="{FF2B5EF4-FFF2-40B4-BE49-F238E27FC236}">
                <a16:creationId xmlns:a16="http://schemas.microsoft.com/office/drawing/2014/main" id="{3716893D-53EE-1C74-ED87-DED373C34CEF}"/>
              </a:ext>
            </a:extLst>
          </p:cNvPr>
          <p:cNvSpPr txBox="1"/>
          <p:nvPr/>
        </p:nvSpPr>
        <p:spPr>
          <a:xfrm>
            <a:off x="278674" y="780057"/>
            <a:ext cx="29499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432FF"/>
                </a:solidFill>
                <a:latin typeface="Candara"/>
                <a:ea typeface="Candara"/>
                <a:cs typeface="Candara"/>
                <a:sym typeface="Candara"/>
              </a:rPr>
              <a:t>Confinement and string breaking</a:t>
            </a:r>
            <a:endParaRPr dirty="0">
              <a:solidFill>
                <a:srgbClr val="0432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6" name="Google Shape;676;g3bbc8e3e3c1_1_128">
            <a:extLst>
              <a:ext uri="{FF2B5EF4-FFF2-40B4-BE49-F238E27FC236}">
                <a16:creationId xmlns:a16="http://schemas.microsoft.com/office/drawing/2014/main" id="{1E4400C2-4BAE-3EE6-6505-E2F93C4032D3}"/>
              </a:ext>
            </a:extLst>
          </p:cNvPr>
          <p:cNvSpPr txBox="1"/>
          <p:nvPr/>
        </p:nvSpPr>
        <p:spPr>
          <a:xfrm>
            <a:off x="-133826" y="3175745"/>
            <a:ext cx="37749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Nature </a:t>
            </a:r>
            <a:r>
              <a:rPr lang="en-US" sz="1200" b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642, 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321 (2025)</a:t>
            </a:r>
            <a:endParaRPr sz="1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17" name="Google Shape;677;g3bbc8e3e3c1_1_128">
            <a:extLst>
              <a:ext uri="{FF2B5EF4-FFF2-40B4-BE49-F238E27FC236}">
                <a16:creationId xmlns:a16="http://schemas.microsoft.com/office/drawing/2014/main" id="{3C383A53-33D9-FF5C-22F9-E069F1F687A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9121" y="1154380"/>
            <a:ext cx="3774900" cy="210152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" name="Google Shape;678;g3bbc8e3e3c1_1_128">
            <a:extLst>
              <a:ext uri="{FF2B5EF4-FFF2-40B4-BE49-F238E27FC236}">
                <a16:creationId xmlns:a16="http://schemas.microsoft.com/office/drawing/2014/main" id="{47CFB313-00B4-ADA3-0767-7286298B6103}"/>
              </a:ext>
            </a:extLst>
          </p:cNvPr>
          <p:cNvGrpSpPr/>
          <p:nvPr/>
        </p:nvGrpSpPr>
        <p:grpSpPr>
          <a:xfrm>
            <a:off x="19480" y="4357167"/>
            <a:ext cx="2980153" cy="2763824"/>
            <a:chOff x="1339829" y="1669062"/>
            <a:chExt cx="4603878" cy="3523155"/>
          </a:xfrm>
        </p:grpSpPr>
        <p:pic>
          <p:nvPicPr>
            <p:cNvPr id="19" name="Google Shape;679;g3bbc8e3e3c1_1_128" descr="A diagram of a floating and floating&#10;&#10;Description automatically generated with medium confidence">
              <a:extLst>
                <a:ext uri="{FF2B5EF4-FFF2-40B4-BE49-F238E27FC236}">
                  <a16:creationId xmlns:a16="http://schemas.microsoft.com/office/drawing/2014/main" id="{EC4111EB-32C5-53B2-5DED-D6D0955A3D90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339829" y="1669062"/>
              <a:ext cx="4603878" cy="3523155"/>
            </a:xfrm>
            <a:prstGeom prst="snipRoundRect">
              <a:avLst>
                <a:gd name="adj1" fmla="val 25001"/>
                <a:gd name="adj2" fmla="val 13622"/>
              </a:avLst>
            </a:prstGeom>
            <a:noFill/>
            <a:ln>
              <a:noFill/>
            </a:ln>
          </p:spPr>
        </p:pic>
        <p:pic>
          <p:nvPicPr>
            <p:cNvPr id="20" name="Google Shape;680;g3bbc8e3e3c1_1_128" descr="A white background with black dots&#10;&#10;Description automatically generated">
              <a:extLst>
                <a:ext uri="{FF2B5EF4-FFF2-40B4-BE49-F238E27FC236}">
                  <a16:creationId xmlns:a16="http://schemas.microsoft.com/office/drawing/2014/main" id="{620EEC24-B4B3-B824-3757-B36F5EF093F4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339829" y="1796628"/>
              <a:ext cx="364073" cy="298540"/>
            </a:xfrm>
            <a:prstGeom prst="snipRoundRect">
              <a:avLst>
                <a:gd name="adj1" fmla="val 50000"/>
                <a:gd name="adj2" fmla="val 16667"/>
              </a:avLst>
            </a:prstGeom>
            <a:noFill/>
            <a:ln>
              <a:noFill/>
            </a:ln>
          </p:spPr>
        </p:pic>
      </p:grpSp>
      <p:sp>
        <p:nvSpPr>
          <p:cNvPr id="21" name="Google Shape;681;g3bbc8e3e3c1_1_128">
            <a:extLst>
              <a:ext uri="{FF2B5EF4-FFF2-40B4-BE49-F238E27FC236}">
                <a16:creationId xmlns:a16="http://schemas.microsoft.com/office/drawing/2014/main" id="{C09D0FDB-D3C7-85C6-E453-141C7E9A398A}"/>
              </a:ext>
            </a:extLst>
          </p:cNvPr>
          <p:cNvSpPr txBox="1"/>
          <p:nvPr/>
        </p:nvSpPr>
        <p:spPr>
          <a:xfrm>
            <a:off x="430257" y="3964160"/>
            <a:ext cx="22191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432FF"/>
                </a:solidFill>
                <a:latin typeface="Candara"/>
                <a:ea typeface="Candara"/>
                <a:cs typeface="Candara"/>
                <a:sym typeface="Candara"/>
              </a:rPr>
              <a:t>Quantum floating phases</a:t>
            </a:r>
            <a:endParaRPr dirty="0">
              <a:solidFill>
                <a:srgbClr val="0432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22" name="Google Shape;683;g3bbc8e3e3c1_1_128">
            <a:extLst>
              <a:ext uri="{FF2B5EF4-FFF2-40B4-BE49-F238E27FC236}">
                <a16:creationId xmlns:a16="http://schemas.microsoft.com/office/drawing/2014/main" id="{45FC3DA7-270C-87CF-44E2-81A0CD07050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2051" t="7888" r="6082" b="3871"/>
          <a:stretch/>
        </p:blipFill>
        <p:spPr>
          <a:xfrm>
            <a:off x="4063643" y="1710569"/>
            <a:ext cx="1675306" cy="1604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684;g3bbc8e3e3c1_1_128">
            <a:extLst>
              <a:ext uri="{FF2B5EF4-FFF2-40B4-BE49-F238E27FC236}">
                <a16:creationId xmlns:a16="http://schemas.microsoft.com/office/drawing/2014/main" id="{023D4D6B-6943-1A23-11FB-713C378793C2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362689" y="1099621"/>
            <a:ext cx="1199569" cy="54126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685;g3bbc8e3e3c1_1_128">
            <a:extLst>
              <a:ext uri="{FF2B5EF4-FFF2-40B4-BE49-F238E27FC236}">
                <a16:creationId xmlns:a16="http://schemas.microsoft.com/office/drawing/2014/main" id="{F6D391F4-6CB7-A683-3345-572E26400769}"/>
              </a:ext>
            </a:extLst>
          </p:cNvPr>
          <p:cNvSpPr txBox="1"/>
          <p:nvPr/>
        </p:nvSpPr>
        <p:spPr>
          <a:xfrm>
            <a:off x="6453700" y="3990245"/>
            <a:ext cx="36174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432FF"/>
                </a:solidFill>
                <a:latin typeface="Candara"/>
                <a:ea typeface="Candara"/>
                <a:cs typeface="Candara"/>
                <a:sym typeface="Candara"/>
              </a:rPr>
              <a:t>Prethermalization and dynamical phases</a:t>
            </a:r>
            <a:endParaRPr dirty="0">
              <a:solidFill>
                <a:srgbClr val="0432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25" name="Google Shape;686;g3bbc8e3e3c1_1_128">
            <a:extLst>
              <a:ext uri="{FF2B5EF4-FFF2-40B4-BE49-F238E27FC236}">
                <a16:creationId xmlns:a16="http://schemas.microsoft.com/office/drawing/2014/main" id="{F6E42796-40AE-C67E-7E1E-1CDA35FC1A1E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3419" r="1"/>
          <a:stretch/>
        </p:blipFill>
        <p:spPr>
          <a:xfrm>
            <a:off x="4939109" y="4737037"/>
            <a:ext cx="1458697" cy="1759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687;g3bbc8e3e3c1_1_128">
            <a:extLst>
              <a:ext uri="{FF2B5EF4-FFF2-40B4-BE49-F238E27FC236}">
                <a16:creationId xmlns:a16="http://schemas.microsoft.com/office/drawing/2014/main" id="{7DF02C3C-33FA-DB56-0F79-B3BD1D968F53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 l="1857"/>
          <a:stretch/>
        </p:blipFill>
        <p:spPr>
          <a:xfrm>
            <a:off x="3174035" y="4782026"/>
            <a:ext cx="1705304" cy="1149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690;g3bbc8e3e3c1_1_128">
            <a:extLst>
              <a:ext uri="{FF2B5EF4-FFF2-40B4-BE49-F238E27FC236}">
                <a16:creationId xmlns:a16="http://schemas.microsoft.com/office/drawing/2014/main" id="{996D498D-520C-DF09-F439-434524A1F022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351398" y="4357167"/>
            <a:ext cx="1985690" cy="1251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691;g3bbc8e3e3c1_1_128">
            <a:extLst>
              <a:ext uri="{FF2B5EF4-FFF2-40B4-BE49-F238E27FC236}">
                <a16:creationId xmlns:a16="http://schemas.microsoft.com/office/drawing/2014/main" id="{5BF38729-3D61-E947-78C8-3C0C51B9D72A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025818" y="5593507"/>
            <a:ext cx="2622927" cy="1352981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682;g3bbc8e3e3c1_1_128">
            <a:extLst>
              <a:ext uri="{FF2B5EF4-FFF2-40B4-BE49-F238E27FC236}">
                <a16:creationId xmlns:a16="http://schemas.microsoft.com/office/drawing/2014/main" id="{61A0C5D6-1C2F-1402-4E48-67E868F27DED}"/>
              </a:ext>
            </a:extLst>
          </p:cNvPr>
          <p:cNvSpPr txBox="1"/>
          <p:nvPr/>
        </p:nvSpPr>
        <p:spPr>
          <a:xfrm>
            <a:off x="-347643" y="6946488"/>
            <a:ext cx="37749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Zhang </a:t>
            </a:r>
            <a:r>
              <a:rPr lang="en-US" sz="1200" i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et al.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, Nat. Commun. </a:t>
            </a:r>
            <a:r>
              <a:rPr lang="en-US" sz="1200" b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16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: 712 (2025)</a:t>
            </a:r>
            <a:endParaRPr sz="1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4" name="Google Shape;693;g3bbc8e3e3c1_1_128">
            <a:extLst>
              <a:ext uri="{FF2B5EF4-FFF2-40B4-BE49-F238E27FC236}">
                <a16:creationId xmlns:a16="http://schemas.microsoft.com/office/drawing/2014/main" id="{82DCF27A-EA2A-9B51-D545-8AB6534BD88E}"/>
              </a:ext>
            </a:extLst>
          </p:cNvPr>
          <p:cNvSpPr/>
          <p:nvPr/>
        </p:nvSpPr>
        <p:spPr>
          <a:xfrm>
            <a:off x="991096" y="3107802"/>
            <a:ext cx="8256974" cy="1782300"/>
          </a:xfrm>
          <a:prstGeom prst="roundRect">
            <a:avLst>
              <a:gd name="adj" fmla="val 16667"/>
            </a:avLst>
          </a:prstGeom>
          <a:solidFill>
            <a:srgbClr val="008080"/>
          </a:solidFill>
          <a:ln w="9525" cap="flat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5" name="Google Shape;694;g3bbc8e3e3c1_1_128">
            <a:extLst>
              <a:ext uri="{FF2B5EF4-FFF2-40B4-BE49-F238E27FC236}">
                <a16:creationId xmlns:a16="http://schemas.microsoft.com/office/drawing/2014/main" id="{05D15ACE-91CD-7F0F-0761-210EF1EE4915}"/>
              </a:ext>
            </a:extLst>
          </p:cNvPr>
          <p:cNvSpPr txBox="1"/>
          <p:nvPr/>
        </p:nvSpPr>
        <p:spPr>
          <a:xfrm>
            <a:off x="1067821" y="3284860"/>
            <a:ext cx="8094583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FFFF00"/>
                </a:solidFill>
                <a:latin typeface="Candara"/>
                <a:ea typeface="Candara"/>
                <a:cs typeface="Candara"/>
                <a:sym typeface="Candara"/>
              </a:rPr>
              <a:t>Today: Ergodicity breaking &amp; criticality in a gauge theory</a:t>
            </a:r>
            <a:endParaRPr sz="40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36402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3b989123701_1_21"/>
          <p:cNvSpPr txBox="1"/>
          <p:nvPr/>
        </p:nvSpPr>
        <p:spPr>
          <a:xfrm>
            <a:off x="51285" y="151645"/>
            <a:ext cx="9979200" cy="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</a:pPr>
            <a:r>
              <a:rPr lang="en-US" sz="4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Experimental setup</a:t>
            </a:r>
            <a:endParaRPr sz="40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742" name="Google Shape;742;g3b989123701_1_21"/>
          <p:cNvSpPr txBox="1"/>
          <p:nvPr/>
        </p:nvSpPr>
        <p:spPr>
          <a:xfrm>
            <a:off x="366125" y="1056050"/>
            <a:ext cx="4435200" cy="22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 b="1" dirty="0">
                <a:solidFill>
                  <a:schemeClr val="accent1"/>
                </a:solidFill>
                <a:latin typeface="Candara"/>
                <a:ea typeface="Candara"/>
                <a:cs typeface="Candara"/>
                <a:sym typeface="Candara"/>
              </a:rPr>
              <a:t>Spatial arrangement</a:t>
            </a:r>
            <a:endParaRPr sz="2200" b="1" dirty="0">
              <a:solidFill>
                <a:schemeClr val="accent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six parallel short chains </a:t>
            </a:r>
            <a:b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(21 atoms)</a:t>
            </a: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one long chain (61 atoms)</a:t>
            </a: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interatomic distance </a:t>
            </a: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                   →</a:t>
            </a: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743" name="Google Shape;743;g3b989123701_1_21" title="protoco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2326" y="3252040"/>
            <a:ext cx="2177725" cy="1742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4" name="Google Shape;744;g3b989123701_1_21" title="atoms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400000">
            <a:off x="5382025" y="770158"/>
            <a:ext cx="1471200" cy="2324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45" name="Google Shape;745;g3b989123701_1_21" title="atoms4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7813012" y="784118"/>
            <a:ext cx="1470723" cy="2324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g3b989123701_1_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23671" y="3145192"/>
            <a:ext cx="1878876" cy="181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7" name="Google Shape;747;g3b989123701_1_21" title="bitstrings_10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23192" y="5813258"/>
            <a:ext cx="3224250" cy="115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8" name="Google Shape;748;g3b989123701_1_21" title="dynamics_exp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215451" y="5391225"/>
            <a:ext cx="2597550" cy="199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9" name="Google Shape;749;g3b989123701_1_21" title="violations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0418593" y="5560188"/>
            <a:ext cx="2899525" cy="139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0" name="Google Shape;750;g3b989123701_1_2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897850" y="2901886"/>
            <a:ext cx="1020825" cy="20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1" name="Google Shape;751;g3b989123701_1_2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380188" y="2883975"/>
            <a:ext cx="1019175" cy="23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2" name="Google Shape;752;g3b989123701_1_2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399375" y="4915050"/>
            <a:ext cx="274128" cy="230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3" name="Google Shape;753;g3b989123701_1_2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232063" y="5590373"/>
            <a:ext cx="324625" cy="266914"/>
          </a:xfrm>
          <a:prstGeom prst="rect">
            <a:avLst/>
          </a:prstGeom>
          <a:noFill/>
          <a:ln>
            <a:noFill/>
          </a:ln>
        </p:spPr>
      </p:pic>
      <p:sp>
        <p:nvSpPr>
          <p:cNvPr id="754" name="Google Shape;754;g3b989123701_1_21"/>
          <p:cNvSpPr txBox="1"/>
          <p:nvPr/>
        </p:nvSpPr>
        <p:spPr>
          <a:xfrm>
            <a:off x="7730362" y="4927214"/>
            <a:ext cx="2380500" cy="3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H. Bernien et al., Nature </a:t>
            </a:r>
            <a:r>
              <a:rPr lang="en-US" sz="1000" b="1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551</a:t>
            </a:r>
            <a:r>
              <a:rPr lang="en-US" sz="1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, 579 (2017).</a:t>
            </a:r>
            <a:endParaRPr sz="10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755" name="Google Shape;755;g3b989123701_1_21"/>
          <p:cNvSpPr txBox="1"/>
          <p:nvPr/>
        </p:nvSpPr>
        <p:spPr>
          <a:xfrm>
            <a:off x="368706" y="3071825"/>
            <a:ext cx="4435200" cy="22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 b="1" dirty="0">
                <a:solidFill>
                  <a:schemeClr val="accent1"/>
                </a:solidFill>
                <a:latin typeface="Candara"/>
                <a:ea typeface="Candara"/>
                <a:cs typeface="Candara"/>
                <a:sym typeface="Candara"/>
              </a:rPr>
              <a:t>State preparation</a:t>
            </a: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 </a:t>
            </a: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all atoms initially in the </a:t>
            </a:r>
            <a:b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ground state</a:t>
            </a: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adiabatic sigmoid-type </a:t>
            </a:r>
            <a:b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ramp to</a:t>
            </a: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756" name="Google Shape;756;g3b989123701_1_21"/>
          <p:cNvSpPr txBox="1"/>
          <p:nvPr/>
        </p:nvSpPr>
        <p:spPr>
          <a:xfrm>
            <a:off x="365668" y="5089331"/>
            <a:ext cx="4435200" cy="18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 b="1" dirty="0">
                <a:solidFill>
                  <a:schemeClr val="accent1"/>
                </a:solidFill>
                <a:latin typeface="Candara"/>
                <a:ea typeface="Candara"/>
                <a:cs typeface="Candara"/>
                <a:sym typeface="Candara"/>
              </a:rPr>
              <a:t>Quench</a:t>
            </a: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 to</a:t>
            </a: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measurements</a:t>
            </a: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error-mitigation</a:t>
            </a: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106">
          <a:extLst>
            <a:ext uri="{FF2B5EF4-FFF2-40B4-BE49-F238E27FC236}">
              <a16:creationId xmlns:a16="http://schemas.microsoft.com/office/drawing/2014/main" id="{863C253E-2759-2E4E-7549-B41239AA4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>
            <a:extLst>
              <a:ext uri="{FF2B5EF4-FFF2-40B4-BE49-F238E27FC236}">
                <a16:creationId xmlns:a16="http://schemas.microsoft.com/office/drawing/2014/main" id="{F73A568F-B086-34B6-3DD5-0BF0690AB1CB}"/>
              </a:ext>
            </a:extLst>
          </p:cNvPr>
          <p:cNvSpPr txBox="1"/>
          <p:nvPr/>
        </p:nvSpPr>
        <p:spPr>
          <a:xfrm>
            <a:off x="502763" y="125693"/>
            <a:ext cx="9062404" cy="496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Outline</a:t>
            </a:r>
            <a:endParaRPr/>
          </a:p>
        </p:txBody>
      </p:sp>
      <p:sp>
        <p:nvSpPr>
          <p:cNvPr id="108" name="Google Shape;108;p2">
            <a:extLst>
              <a:ext uri="{FF2B5EF4-FFF2-40B4-BE49-F238E27FC236}">
                <a16:creationId xmlns:a16="http://schemas.microsoft.com/office/drawing/2014/main" id="{97C470FD-468C-30F0-453C-8672C146F488}"/>
              </a:ext>
            </a:extLst>
          </p:cNvPr>
          <p:cNvSpPr txBox="1"/>
          <p:nvPr/>
        </p:nvSpPr>
        <p:spPr>
          <a:xfrm>
            <a:off x="91250" y="2908771"/>
            <a:ext cx="9885429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Quantum simulation using QuEra’s Rydberg atom </a:t>
            </a: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array</a:t>
            </a:r>
            <a:endParaRPr dirty="0"/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923671F1-63CC-BE1B-4050-44A101133024}"/>
              </a:ext>
            </a:extLst>
          </p:cNvPr>
          <p:cNvSpPr txBox="1"/>
          <p:nvPr/>
        </p:nvSpPr>
        <p:spPr>
          <a:xfrm>
            <a:off x="185672" y="6233680"/>
            <a:ext cx="9179768" cy="577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Conclusions</a:t>
            </a:r>
            <a:endParaRPr/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C4FEFE11-4921-2262-3E07-70680F069FBB}"/>
              </a:ext>
            </a:extLst>
          </p:cNvPr>
          <p:cNvSpPr txBox="1"/>
          <p:nvPr/>
        </p:nvSpPr>
        <p:spPr>
          <a:xfrm>
            <a:off x="15564954" y="6905313"/>
            <a:ext cx="1522560" cy="299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Ana Hudomal</a:t>
            </a:r>
            <a:endParaRPr sz="16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11" name="Google Shape;111;p2">
            <a:extLst>
              <a:ext uri="{FF2B5EF4-FFF2-40B4-BE49-F238E27FC236}">
                <a16:creationId xmlns:a16="http://schemas.microsoft.com/office/drawing/2014/main" id="{EE57C230-D33A-6606-A573-566B5FA4CB8B}"/>
              </a:ext>
            </a:extLst>
          </p:cNvPr>
          <p:cNvSpPr txBox="1"/>
          <p:nvPr/>
        </p:nvSpPr>
        <p:spPr>
          <a:xfrm>
            <a:off x="18209736" y="6237773"/>
            <a:ext cx="1522560" cy="299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Milan Kornjaca</a:t>
            </a:r>
            <a:endParaRPr sz="16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Tommaso Macri</a:t>
            </a:r>
            <a:endParaRPr/>
          </a:p>
        </p:txBody>
      </p:sp>
      <p:sp>
        <p:nvSpPr>
          <p:cNvPr id="112" name="Google Shape;112;p2">
            <a:extLst>
              <a:ext uri="{FF2B5EF4-FFF2-40B4-BE49-F238E27FC236}">
                <a16:creationId xmlns:a16="http://schemas.microsoft.com/office/drawing/2014/main" id="{6B5EF906-27A2-A192-2465-0C7A37E37C5D}"/>
              </a:ext>
            </a:extLst>
          </p:cNvPr>
          <p:cNvSpPr txBox="1"/>
          <p:nvPr/>
        </p:nvSpPr>
        <p:spPr>
          <a:xfrm>
            <a:off x="16859795" y="6919305"/>
            <a:ext cx="1522560" cy="647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Aiden Daniel</a:t>
            </a:r>
            <a:endParaRPr/>
          </a:p>
        </p:txBody>
      </p:sp>
      <p:sp>
        <p:nvSpPr>
          <p:cNvPr id="113" name="Google Shape;113;p2">
            <a:extLst>
              <a:ext uri="{FF2B5EF4-FFF2-40B4-BE49-F238E27FC236}">
                <a16:creationId xmlns:a16="http://schemas.microsoft.com/office/drawing/2014/main" id="{7269A2FE-B1CB-237D-0B87-F2532EB85504}"/>
              </a:ext>
            </a:extLst>
          </p:cNvPr>
          <p:cNvSpPr txBox="1"/>
          <p:nvPr/>
        </p:nvSpPr>
        <p:spPr>
          <a:xfrm>
            <a:off x="11597423" y="6536436"/>
            <a:ext cx="369481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[A. Daniel </a:t>
            </a:r>
            <a:r>
              <a:rPr lang="en-US" sz="1600" b="0" i="1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et al.</a:t>
            </a: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, PRB </a:t>
            </a:r>
            <a:r>
              <a:rPr lang="en-US" sz="1600" b="1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107</a:t>
            </a: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, 235108 (2023); A. Hudomal et al, to appear] </a:t>
            </a:r>
            <a:endParaRPr/>
          </a:p>
        </p:txBody>
      </p:sp>
      <p:sp>
        <p:nvSpPr>
          <p:cNvPr id="114" name="Google Shape;114;p2">
            <a:extLst>
              <a:ext uri="{FF2B5EF4-FFF2-40B4-BE49-F238E27FC236}">
                <a16:creationId xmlns:a16="http://schemas.microsoft.com/office/drawing/2014/main" id="{634718BF-3335-0B4E-FA15-4789B3E97F31}"/>
              </a:ext>
            </a:extLst>
          </p:cNvPr>
          <p:cNvSpPr txBox="1"/>
          <p:nvPr/>
        </p:nvSpPr>
        <p:spPr>
          <a:xfrm>
            <a:off x="155351" y="1213543"/>
            <a:ext cx="9544698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Thermalization and its breakdown in gauge theories</a:t>
            </a:r>
            <a:endParaRPr sz="3200" dirty="0"/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E9F961AB-2C89-CCB1-934F-3D5750411A86}"/>
              </a:ext>
            </a:extLst>
          </p:cNvPr>
          <p:cNvSpPr txBox="1"/>
          <p:nvPr/>
        </p:nvSpPr>
        <p:spPr>
          <a:xfrm>
            <a:off x="504348" y="139095"/>
            <a:ext cx="9062404" cy="496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 sz="4400" b="0" u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Outline</a:t>
            </a:r>
            <a:endParaRPr/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F48443C3-04BF-A8BF-6199-4A1BEE09C64D}"/>
              </a:ext>
            </a:extLst>
          </p:cNvPr>
          <p:cNvSpPr txBox="1"/>
          <p:nvPr/>
        </p:nvSpPr>
        <p:spPr>
          <a:xfrm>
            <a:off x="0" y="4647729"/>
            <a:ext cx="10264375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Interplay of criticality &amp; defects with ergodicity breaking</a:t>
            </a:r>
            <a:endParaRPr dirty="0"/>
          </a:p>
        </p:txBody>
      </p:sp>
      <p:sp>
        <p:nvSpPr>
          <p:cNvPr id="2" name="Google Shape;546;p11">
            <a:extLst>
              <a:ext uri="{FF2B5EF4-FFF2-40B4-BE49-F238E27FC236}">
                <a16:creationId xmlns:a16="http://schemas.microsoft.com/office/drawing/2014/main" id="{291E0126-C7C7-4B02-A792-B410F0A1B3EF}"/>
              </a:ext>
            </a:extLst>
          </p:cNvPr>
          <p:cNvSpPr/>
          <p:nvPr/>
        </p:nvSpPr>
        <p:spPr>
          <a:xfrm>
            <a:off x="84967" y="4307339"/>
            <a:ext cx="9885429" cy="1243785"/>
          </a:xfrm>
          <a:prstGeom prst="rect">
            <a:avLst/>
          </a:prstGeom>
          <a:solidFill>
            <a:srgbClr val="F2E908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98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950861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6">
          <a:extLst>
            <a:ext uri="{FF2B5EF4-FFF2-40B4-BE49-F238E27FC236}">
              <a16:creationId xmlns:a16="http://schemas.microsoft.com/office/drawing/2014/main" id="{12152198-F274-441D-64DD-B00773C55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02;p12">
            <a:extLst>
              <a:ext uri="{FF2B5EF4-FFF2-40B4-BE49-F238E27FC236}">
                <a16:creationId xmlns:a16="http://schemas.microsoft.com/office/drawing/2014/main" id="{FA3DEB05-1F23-EA69-9A52-C47FBE3388B4}"/>
              </a:ext>
            </a:extLst>
          </p:cNvPr>
          <p:cNvSpPr/>
          <p:nvPr/>
        </p:nvSpPr>
        <p:spPr>
          <a:xfrm>
            <a:off x="4558177" y="1270277"/>
            <a:ext cx="1070320" cy="1024608"/>
          </a:xfrm>
          <a:prstGeom prst="roundRect">
            <a:avLst>
              <a:gd name="adj" fmla="val 16667"/>
            </a:avLst>
          </a:prstGeom>
          <a:solidFill>
            <a:srgbClr val="EAF1D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777" name="Google Shape;777;g3b92e9967e3_1_14">
            <a:extLst>
              <a:ext uri="{FF2B5EF4-FFF2-40B4-BE49-F238E27FC236}">
                <a16:creationId xmlns:a16="http://schemas.microsoft.com/office/drawing/2014/main" id="{CAF6E9D3-3616-EB9D-5062-63386CFB52B0}"/>
              </a:ext>
            </a:extLst>
          </p:cNvPr>
          <p:cNvSpPr txBox="1"/>
          <p:nvPr/>
        </p:nvSpPr>
        <p:spPr>
          <a:xfrm>
            <a:off x="21738" y="39809"/>
            <a:ext cx="9979200" cy="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</a:pPr>
            <a:r>
              <a:rPr lang="en-US" sz="3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Dynamical phase diagram</a:t>
            </a:r>
            <a:endParaRPr sz="3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800" name="Google Shape;800;g3b92e9967e3_1_14">
            <a:extLst>
              <a:ext uri="{FF2B5EF4-FFF2-40B4-BE49-F238E27FC236}">
                <a16:creationId xmlns:a16="http://schemas.microsoft.com/office/drawing/2014/main" id="{6F291EC8-9A88-1EFD-13F5-35ACB617A87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279" y="6578315"/>
            <a:ext cx="4563451" cy="76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1" name="Google Shape;801;g3b92e9967e3_1_14">
            <a:extLst>
              <a:ext uri="{FF2B5EF4-FFF2-40B4-BE49-F238E27FC236}">
                <a16:creationId xmlns:a16="http://schemas.microsoft.com/office/drawing/2014/main" id="{88BAA9B1-9112-89B5-0FE2-3058B7E079B5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05361" y="5365705"/>
            <a:ext cx="2331875" cy="6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F7600A-C0B1-3C36-1AF1-58A1F18FCD9D}"/>
              </a:ext>
            </a:extLst>
          </p:cNvPr>
          <p:cNvSpPr txBox="1"/>
          <p:nvPr/>
        </p:nvSpPr>
        <p:spPr>
          <a:xfrm>
            <a:off x="234175" y="856404"/>
            <a:ext cx="83634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46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PXP model with chemical potential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369FFE-6D30-5AD7-74D1-3A23A767C3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661" y="1401411"/>
            <a:ext cx="4828836" cy="7807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EDB8F8-8E07-953D-5EB1-7F080899B3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9907" y="2653550"/>
            <a:ext cx="846860" cy="2117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9E3021-8A24-320C-78DF-51697542D590}"/>
              </a:ext>
            </a:extLst>
          </p:cNvPr>
          <p:cNvSpPr txBox="1"/>
          <p:nvPr/>
        </p:nvSpPr>
        <p:spPr>
          <a:xfrm>
            <a:off x="3828379" y="2334787"/>
            <a:ext cx="1911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ndara" panose="020E0502030303020204" pitchFamily="34" charset="0"/>
              </a:rPr>
              <a:t>fermionic mass in QLM</a:t>
            </a:r>
          </a:p>
        </p:txBody>
      </p:sp>
      <p:grpSp>
        <p:nvGrpSpPr>
          <p:cNvPr id="8" name="Google Shape;500;g3c2d42e0105_0_0">
            <a:extLst>
              <a:ext uri="{FF2B5EF4-FFF2-40B4-BE49-F238E27FC236}">
                <a16:creationId xmlns:a16="http://schemas.microsoft.com/office/drawing/2014/main" id="{F9961E85-6921-5FED-34A1-933B93A28807}"/>
              </a:ext>
            </a:extLst>
          </p:cNvPr>
          <p:cNvGrpSpPr/>
          <p:nvPr/>
        </p:nvGrpSpPr>
        <p:grpSpPr>
          <a:xfrm>
            <a:off x="320852" y="2882448"/>
            <a:ext cx="4699800" cy="1125462"/>
            <a:chOff x="165666" y="2942824"/>
            <a:chExt cx="4699800" cy="1125462"/>
          </a:xfrm>
        </p:grpSpPr>
        <p:pic>
          <p:nvPicPr>
            <p:cNvPr id="9" name="Google Shape;501;g3c2d42e0105_0_0">
              <a:extLst>
                <a:ext uri="{FF2B5EF4-FFF2-40B4-BE49-F238E27FC236}">
                  <a16:creationId xmlns:a16="http://schemas.microsoft.com/office/drawing/2014/main" id="{F0B8EE72-D0C3-F124-C1A0-3CBB43C0248C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591624" y="3640732"/>
              <a:ext cx="3847983" cy="4275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Google Shape;502;g3c2d42e0105_0_0">
              <a:extLst>
                <a:ext uri="{FF2B5EF4-FFF2-40B4-BE49-F238E27FC236}">
                  <a16:creationId xmlns:a16="http://schemas.microsoft.com/office/drawing/2014/main" id="{EE3CD578-8174-6BFB-C3ED-9000C124F6E9}"/>
                </a:ext>
              </a:extLst>
            </p:cNvPr>
            <p:cNvSpPr txBox="1"/>
            <p:nvPr/>
          </p:nvSpPr>
          <p:spPr>
            <a:xfrm>
              <a:off x="165666" y="2942824"/>
              <a:ext cx="46998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285750" marR="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Ramp to some mass and evolve with a different one:</a:t>
              </a:r>
              <a:endParaRPr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798A5B9-23C3-67DE-0ADC-BD2EFE8A94A1}"/>
              </a:ext>
            </a:extLst>
          </p:cNvPr>
          <p:cNvSpPr txBox="1"/>
          <p:nvPr/>
        </p:nvSpPr>
        <p:spPr>
          <a:xfrm>
            <a:off x="265799" y="4170357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432FF"/>
                </a:solidFill>
                <a:latin typeface="Candara" panose="020E0502030303020204" pitchFamily="34" charset="0"/>
              </a:rPr>
              <a:t>For what choices of masses is there ergodicity breaking?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4781D-FA3A-17A4-6AF6-D7CA25B77EAC}"/>
              </a:ext>
            </a:extLst>
          </p:cNvPr>
          <p:cNvSpPr txBox="1"/>
          <p:nvPr/>
        </p:nvSpPr>
        <p:spPr>
          <a:xfrm>
            <a:off x="265799" y="4904841"/>
            <a:ext cx="44041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46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Measure d</a:t>
            </a: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1"/>
                  </a:ext>
                </a:extLst>
              </a:rPr>
              <a:t>ensity of matter fields</a:t>
            </a:r>
            <a:endParaRPr lang="en-US" sz="18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994FF3-C637-2E16-2B3D-278D56796320}"/>
              </a:ext>
            </a:extLst>
          </p:cNvPr>
          <p:cNvSpPr txBox="1"/>
          <p:nvPr/>
        </p:nvSpPr>
        <p:spPr>
          <a:xfrm>
            <a:off x="673279" y="6046535"/>
            <a:ext cx="4677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andara" panose="020E0502030303020204" pitchFamily="34" charset="0"/>
              </a:rPr>
              <a:t>and compute its deviation from thermal value: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9162171-E092-494F-E5E6-BB3A20442469}"/>
              </a:ext>
            </a:extLst>
          </p:cNvPr>
          <p:cNvGrpSpPr/>
          <p:nvPr/>
        </p:nvGrpSpPr>
        <p:grpSpPr>
          <a:xfrm>
            <a:off x="5860839" y="1041070"/>
            <a:ext cx="4140099" cy="3568183"/>
            <a:chOff x="5860839" y="1041070"/>
            <a:chExt cx="4140099" cy="3568183"/>
          </a:xfrm>
        </p:grpSpPr>
        <p:pic>
          <p:nvPicPr>
            <p:cNvPr id="789" name="Google Shape;789;g3b92e9967e3_1_14" title="phase_diagram_v0.png">
              <a:extLst>
                <a:ext uri="{FF2B5EF4-FFF2-40B4-BE49-F238E27FC236}">
                  <a16:creationId xmlns:a16="http://schemas.microsoft.com/office/drawing/2014/main" id="{D4FDD5AA-84CB-1A9E-D936-C8E4DDC38A02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5860839" y="1228963"/>
              <a:ext cx="4140099" cy="33802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2474955-A8A8-C27B-B035-FF0A30FEDF9C}"/>
                </a:ext>
              </a:extLst>
            </p:cNvPr>
            <p:cNvSpPr/>
            <p:nvPr/>
          </p:nvSpPr>
          <p:spPr>
            <a:xfrm>
              <a:off x="6400801" y="1041070"/>
              <a:ext cx="2852426" cy="3054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56CA245-3178-69FD-B7E0-9BF043660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82813" y="1837309"/>
              <a:ext cx="1342647" cy="1541796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5AA7617-A982-2598-D754-AD202CD543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01050" y="1791766"/>
              <a:ext cx="0" cy="2303984"/>
            </a:xfrm>
            <a:prstGeom prst="line">
              <a:avLst/>
            </a:prstGeom>
            <a:ln>
              <a:prstDash val="dash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F2A051E-605A-C5C7-0210-433A399E903F}"/>
                </a:ext>
              </a:extLst>
            </p:cNvPr>
            <p:cNvSpPr txBox="1"/>
            <p:nvPr/>
          </p:nvSpPr>
          <p:spPr>
            <a:xfrm rot="3583162">
              <a:off x="7642638" y="1668583"/>
              <a:ext cx="17703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latin typeface="Candara" panose="020E0502030303020204" pitchFamily="34" charset="0"/>
                </a:rPr>
                <a:t>Z2 Ising </a:t>
              </a:r>
            </a:p>
            <a:p>
              <a:r>
                <a:rPr lang="en-US" sz="1800" dirty="0">
                  <a:latin typeface="Candara" panose="020E0502030303020204" pitchFamily="34" charset="0"/>
                </a:rPr>
                <a:t>phase transition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352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02;p12">
            <a:extLst>
              <a:ext uri="{FF2B5EF4-FFF2-40B4-BE49-F238E27FC236}">
                <a16:creationId xmlns:a16="http://schemas.microsoft.com/office/drawing/2014/main" id="{4BD0B8A5-0D37-B88D-C726-4077DFA5C26B}"/>
              </a:ext>
            </a:extLst>
          </p:cNvPr>
          <p:cNvSpPr/>
          <p:nvPr/>
        </p:nvSpPr>
        <p:spPr>
          <a:xfrm>
            <a:off x="4558177" y="1270277"/>
            <a:ext cx="1070320" cy="1024608"/>
          </a:xfrm>
          <a:prstGeom prst="roundRect">
            <a:avLst>
              <a:gd name="adj" fmla="val 16667"/>
            </a:avLst>
          </a:prstGeom>
          <a:solidFill>
            <a:srgbClr val="EAF1D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777" name="Google Shape;777;g3b92e9967e3_1_14"/>
          <p:cNvSpPr txBox="1"/>
          <p:nvPr/>
        </p:nvSpPr>
        <p:spPr>
          <a:xfrm>
            <a:off x="21738" y="39809"/>
            <a:ext cx="9979200" cy="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</a:pPr>
            <a:r>
              <a:rPr lang="en-US" sz="3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Dynamical phase diagram</a:t>
            </a:r>
            <a:endParaRPr sz="3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784" name="Google Shape;784;g3b92e9967e3_1_14" title="vacu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3975" y="5486100"/>
            <a:ext cx="2792543" cy="245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5" name="Google Shape;785;g3b92e9967e3_1_14" title="neel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13982" y="4905297"/>
            <a:ext cx="2508282" cy="30495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86" name="Google Shape;786;g3b92e9967e3_1_14"/>
          <p:cNvGrpSpPr/>
          <p:nvPr/>
        </p:nvGrpSpPr>
        <p:grpSpPr>
          <a:xfrm>
            <a:off x="10912475" y="3046888"/>
            <a:ext cx="5792109" cy="1462725"/>
            <a:chOff x="17839812" y="6148087"/>
            <a:chExt cx="8164800" cy="1125000"/>
          </a:xfrm>
        </p:grpSpPr>
        <p:sp>
          <p:nvSpPr>
            <p:cNvPr id="787" name="Google Shape;787;g3b92e9967e3_1_14"/>
            <p:cNvSpPr/>
            <p:nvPr/>
          </p:nvSpPr>
          <p:spPr>
            <a:xfrm>
              <a:off x="18010210" y="6148087"/>
              <a:ext cx="7879500" cy="1125000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95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788" name="Google Shape;788;g3b92e9967e3_1_14"/>
            <p:cNvSpPr txBox="1"/>
            <p:nvPr/>
          </p:nvSpPr>
          <p:spPr>
            <a:xfrm>
              <a:off x="17839812" y="6214197"/>
              <a:ext cx="8164800" cy="1018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1">
                  <a:solidFill>
                    <a:srgbClr val="FFFF00"/>
                  </a:solidFill>
                  <a:latin typeface="Candara"/>
                  <a:ea typeface="Candara"/>
                  <a:cs typeface="Candara"/>
                  <a:sym typeface="Candara"/>
                </a:rPr>
                <a:t>How to experimentally measure?</a:t>
              </a:r>
              <a:endParaRPr sz="4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pic>
        <p:nvPicPr>
          <p:cNvPr id="789" name="Google Shape;789;g3b92e9967e3_1_14" title="phase_diagram_v0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60839" y="1228963"/>
            <a:ext cx="4140099" cy="3380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1" name="Google Shape;791;g3b92e9967e3_1_14" title="neel2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544348" y="2085299"/>
            <a:ext cx="1087850" cy="322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3" name="Google Shape;793;g3b92e9967e3_1_14" title="vacua2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656575" y="2407625"/>
            <a:ext cx="1238133" cy="24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0" name="Google Shape;800;g3b92e9967e3_1_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3279" y="6578315"/>
            <a:ext cx="4563451" cy="76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1" name="Google Shape;801;g3b92e9967e3_1_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805361" y="5365705"/>
            <a:ext cx="2331875" cy="6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766F620-A312-E110-9A5E-9C435147BAC9}"/>
              </a:ext>
            </a:extLst>
          </p:cNvPr>
          <p:cNvSpPr txBox="1"/>
          <p:nvPr/>
        </p:nvSpPr>
        <p:spPr>
          <a:xfrm>
            <a:off x="234175" y="856404"/>
            <a:ext cx="83634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46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PXP model with chemical potential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E78286-81F0-E160-2A6F-C1D9ADC465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9661" y="1401411"/>
            <a:ext cx="4828836" cy="7807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CDA6E4-220C-6D49-6ECF-847E46CD38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69907" y="2653550"/>
            <a:ext cx="846860" cy="2117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DE470F-2E5C-0E6E-A7F4-5D871C450625}"/>
              </a:ext>
            </a:extLst>
          </p:cNvPr>
          <p:cNvSpPr txBox="1"/>
          <p:nvPr/>
        </p:nvSpPr>
        <p:spPr>
          <a:xfrm>
            <a:off x="3828379" y="2334787"/>
            <a:ext cx="1911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ndara" panose="020E0502030303020204" pitchFamily="34" charset="0"/>
              </a:rPr>
              <a:t>fermionic mass in QLM</a:t>
            </a:r>
          </a:p>
        </p:txBody>
      </p:sp>
      <p:grpSp>
        <p:nvGrpSpPr>
          <p:cNvPr id="8" name="Google Shape;500;g3c2d42e0105_0_0">
            <a:extLst>
              <a:ext uri="{FF2B5EF4-FFF2-40B4-BE49-F238E27FC236}">
                <a16:creationId xmlns:a16="http://schemas.microsoft.com/office/drawing/2014/main" id="{DD722543-B155-8DCC-E75C-49AF623A19D7}"/>
              </a:ext>
            </a:extLst>
          </p:cNvPr>
          <p:cNvGrpSpPr/>
          <p:nvPr/>
        </p:nvGrpSpPr>
        <p:grpSpPr>
          <a:xfrm>
            <a:off x="320852" y="2882448"/>
            <a:ext cx="4699800" cy="1125462"/>
            <a:chOff x="165666" y="2942824"/>
            <a:chExt cx="4699800" cy="1125462"/>
          </a:xfrm>
        </p:grpSpPr>
        <p:pic>
          <p:nvPicPr>
            <p:cNvPr id="9" name="Google Shape;501;g3c2d42e0105_0_0">
              <a:extLst>
                <a:ext uri="{FF2B5EF4-FFF2-40B4-BE49-F238E27FC236}">
                  <a16:creationId xmlns:a16="http://schemas.microsoft.com/office/drawing/2014/main" id="{B482D495-A1FE-FD7B-3A29-4732E49B55E6}"/>
                </a:ext>
              </a:extLst>
            </p:cNvPr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591624" y="3640732"/>
              <a:ext cx="3847983" cy="4275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Google Shape;502;g3c2d42e0105_0_0">
              <a:extLst>
                <a:ext uri="{FF2B5EF4-FFF2-40B4-BE49-F238E27FC236}">
                  <a16:creationId xmlns:a16="http://schemas.microsoft.com/office/drawing/2014/main" id="{082DC74C-33DD-B49B-AB15-E79D4A0A61FB}"/>
                </a:ext>
              </a:extLst>
            </p:cNvPr>
            <p:cNvSpPr txBox="1"/>
            <p:nvPr/>
          </p:nvSpPr>
          <p:spPr>
            <a:xfrm>
              <a:off x="165666" y="2942824"/>
              <a:ext cx="46998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285750" marR="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Ramp to some mass and evolve with a different one:</a:t>
              </a:r>
              <a:endParaRPr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FD993CA-AB46-5156-A4B4-98F40C776645}"/>
              </a:ext>
            </a:extLst>
          </p:cNvPr>
          <p:cNvSpPr txBox="1"/>
          <p:nvPr/>
        </p:nvSpPr>
        <p:spPr>
          <a:xfrm>
            <a:off x="265799" y="4170357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432FF"/>
                </a:solidFill>
                <a:latin typeface="Candara" panose="020E0502030303020204" pitchFamily="34" charset="0"/>
              </a:rPr>
              <a:t>For what choices of masses is there ergodicity breaking?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0E91AA-3C9B-7B3A-F7B3-DCBE567F4300}"/>
              </a:ext>
            </a:extLst>
          </p:cNvPr>
          <p:cNvSpPr txBox="1"/>
          <p:nvPr/>
        </p:nvSpPr>
        <p:spPr>
          <a:xfrm>
            <a:off x="265799" y="4904841"/>
            <a:ext cx="83629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46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Measure d</a:t>
            </a: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ensity of matter fields</a:t>
            </a:r>
            <a:endParaRPr lang="en-US" sz="18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C2C69D-92C9-48A1-7823-3093173D7154}"/>
              </a:ext>
            </a:extLst>
          </p:cNvPr>
          <p:cNvSpPr txBox="1"/>
          <p:nvPr/>
        </p:nvSpPr>
        <p:spPr>
          <a:xfrm>
            <a:off x="673279" y="6046535"/>
            <a:ext cx="4677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andara" panose="020E0502030303020204" pitchFamily="34" charset="0"/>
              </a:rPr>
              <a:t>and compute its deviation from thermal value: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F9BBE11-5E7D-71EA-1945-31F507842185}"/>
              </a:ext>
            </a:extLst>
          </p:cNvPr>
          <p:cNvGrpSpPr/>
          <p:nvPr/>
        </p:nvGrpSpPr>
        <p:grpSpPr>
          <a:xfrm>
            <a:off x="5742153" y="4694065"/>
            <a:ext cx="8362950" cy="2520505"/>
            <a:chOff x="5742153" y="4694065"/>
            <a:chExt cx="8362950" cy="2520505"/>
          </a:xfrm>
        </p:grpSpPr>
        <p:sp>
          <p:nvSpPr>
            <p:cNvPr id="779" name="Google Shape;779;g3b92e9967e3_1_14"/>
            <p:cNvSpPr txBox="1"/>
            <p:nvPr/>
          </p:nvSpPr>
          <p:spPr>
            <a:xfrm>
              <a:off x="6643875" y="6848270"/>
              <a:ext cx="3770100" cy="36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G.-X. Su et al., </a:t>
              </a:r>
              <a:r>
                <a:rPr lang="en-US" dirty="0" err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PRResearch</a:t>
              </a:r>
              <a:r>
                <a:rPr lang="en-US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 </a:t>
              </a:r>
              <a:r>
                <a:rPr lang="en-US" b="1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5</a:t>
              </a:r>
              <a:r>
                <a:rPr lang="en-US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, 023010 (2023).</a:t>
              </a:r>
              <a:endParaRPr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780" name="Google Shape;780;g3b92e9967e3_1_14"/>
            <p:cNvSpPr txBox="1"/>
            <p:nvPr/>
          </p:nvSpPr>
          <p:spPr>
            <a:xfrm>
              <a:off x="5783587" y="5068395"/>
              <a:ext cx="4377300" cy="15696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88900" lvl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(1) Néel/vacuum</a:t>
              </a:r>
              <a:endParaRPr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  <a:p>
              <a:pPr lvl="0" algn="l" rtl="0">
                <a:spcBef>
                  <a:spcPts val="0"/>
                </a:spcBef>
                <a:spcAft>
                  <a:spcPts val="0"/>
                </a:spcAft>
              </a:pPr>
              <a:endParaRPr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  <a:p>
              <a:pPr marL="88900" lvl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(2) continuous QMBS family</a:t>
              </a:r>
              <a:endParaRPr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  <a:p>
              <a:pPr marL="88900" lvl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</a:pPr>
              <a:endPara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  <a:p>
              <a:pPr marL="88900" lvl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(3) polarized/charge-proliferated</a:t>
              </a:r>
              <a:endParaRPr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pic>
          <p:nvPicPr>
            <p:cNvPr id="782" name="Google Shape;782;g3b92e9967e3_1_14" title="charge-proliferated.png"/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7556324" y="6605677"/>
              <a:ext cx="1692113" cy="2388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2" name="Google Shape;792;g3b92e9967e3_1_14" title="vacua1.png"/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8777929" y="5146387"/>
              <a:ext cx="1006335" cy="2362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98" name="Google Shape;798;g3b92e9967e3_1_14"/>
            <p:cNvSpPr txBox="1"/>
            <p:nvPr/>
          </p:nvSpPr>
          <p:spPr>
            <a:xfrm>
              <a:off x="6517331" y="5901740"/>
              <a:ext cx="3770100" cy="36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A. Daniel et al., PRB </a:t>
              </a:r>
              <a:r>
                <a:rPr lang="en-US" b="1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107</a:t>
              </a:r>
              <a:r>
                <a:rPr lang="en-US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, 235108 (2023).</a:t>
              </a:r>
              <a:endParaRPr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799" name="Google Shape;799;g3b92e9967e3_1_14"/>
            <p:cNvSpPr txBox="1"/>
            <p:nvPr/>
          </p:nvSpPr>
          <p:spPr>
            <a:xfrm>
              <a:off x="6517331" y="5365734"/>
              <a:ext cx="3770100" cy="36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H. </a:t>
              </a:r>
              <a:r>
                <a:rPr lang="en-US" dirty="0" err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Bernien</a:t>
              </a:r>
              <a:r>
                <a:rPr lang="en-US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 et al., Nature </a:t>
              </a:r>
              <a:r>
                <a:rPr lang="en-US" b="1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551</a:t>
              </a:r>
              <a:r>
                <a:rPr lang="en-US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, 579 (2017).</a:t>
              </a:r>
              <a:endParaRPr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6C61BB8-F1D1-656C-1BFE-803F6A1A49A0}"/>
                </a:ext>
              </a:extLst>
            </p:cNvPr>
            <p:cNvSpPr txBox="1"/>
            <p:nvPr/>
          </p:nvSpPr>
          <p:spPr>
            <a:xfrm>
              <a:off x="5742153" y="4694065"/>
              <a:ext cx="836295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7465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Arial" panose="020B0604020202020204" pitchFamily="34" charset="0"/>
                <a:buChar char="•"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  <a:extLst>
                    <a:ext uri="http://customooxmlschemas.google.com/">
  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  </a:ext>
                  </a:extLst>
                </a:rPr>
                <a:t>Ergodicity breaking regions</a:t>
              </a:r>
              <a:endPara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6F22A49-6EF6-07C4-F3FF-6D82D25CF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680157" y="5185321"/>
              <a:ext cx="917432" cy="21171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8658E1A-FD29-E4C6-7725-0B6B6BEC2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390786" y="6619904"/>
              <a:ext cx="917432" cy="21171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g3b989123701_1_32"/>
          <p:cNvSpPr txBox="1"/>
          <p:nvPr/>
        </p:nvSpPr>
        <p:spPr>
          <a:xfrm>
            <a:off x="41911" y="37550"/>
            <a:ext cx="9979200" cy="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</a:pPr>
            <a:r>
              <a:rPr lang="en-US" sz="3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Experimental probe of dynamical phase diagram</a:t>
            </a:r>
            <a:endParaRPr sz="3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810" name="Google Shape;810;g3b989123701_1_32" title="phase_diagram_q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54519" y="800915"/>
            <a:ext cx="3431945" cy="2882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82BB826-4B28-5312-EA6B-919C507073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17160"/>
            <a:ext cx="3497278" cy="18324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BE5CEB-F0E2-DB3D-6A79-A6BD3A1ED2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8764" y="1335014"/>
            <a:ext cx="3182336" cy="181458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A7096F4-3934-0AF9-A37B-4D8E821AE0AB}"/>
              </a:ext>
            </a:extLst>
          </p:cNvPr>
          <p:cNvCxnSpPr/>
          <p:nvPr/>
        </p:nvCxnSpPr>
        <p:spPr>
          <a:xfrm>
            <a:off x="3259667" y="1490133"/>
            <a:ext cx="2201333" cy="2370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83993CA-9538-70FD-BF3B-D2FAA32327B4}"/>
              </a:ext>
            </a:extLst>
          </p:cNvPr>
          <p:cNvCxnSpPr>
            <a:cxnSpLocks/>
          </p:cNvCxnSpPr>
          <p:nvPr/>
        </p:nvCxnSpPr>
        <p:spPr>
          <a:xfrm flipH="1">
            <a:off x="5774267" y="1900173"/>
            <a:ext cx="1112197" cy="1064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17FA521-0591-7DC0-801F-94B5ADD8DFF0}"/>
              </a:ext>
            </a:extLst>
          </p:cNvPr>
          <p:cNvGrpSpPr/>
          <p:nvPr/>
        </p:nvGrpSpPr>
        <p:grpSpPr>
          <a:xfrm>
            <a:off x="66768" y="2717800"/>
            <a:ext cx="9954343" cy="4400371"/>
            <a:chOff x="66768" y="2717800"/>
            <a:chExt cx="9954343" cy="4400371"/>
          </a:xfrm>
        </p:grpSpPr>
        <p:pic>
          <p:nvPicPr>
            <p:cNvPr id="812" name="Google Shape;812;g3b989123701_1_32" title="experimental_cuts.pn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54810" y="3754148"/>
              <a:ext cx="9766301" cy="26748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3" name="Google Shape;813;g3b989123701_1_32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65242" y="6946021"/>
              <a:ext cx="1350716" cy="172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5" name="Google Shape;815;g3b989123701_1_32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370567" y="6613619"/>
              <a:ext cx="940066" cy="275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E836C6E-3C46-3762-1F55-408CB3B0EEAB}"/>
                </a:ext>
              </a:extLst>
            </p:cNvPr>
            <p:cNvSpPr txBox="1"/>
            <p:nvPr/>
          </p:nvSpPr>
          <p:spPr>
            <a:xfrm>
              <a:off x="66768" y="6244287"/>
              <a:ext cx="1681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latin typeface="Candara" panose="020E0502030303020204" pitchFamily="34" charset="0"/>
                </a:rPr>
                <a:t>damped theory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DBA947D-F520-E837-B798-AFC71E79DBAE}"/>
                </a:ext>
              </a:extLst>
            </p:cNvPr>
            <p:cNvCxnSpPr>
              <a:stCxn id="9" idx="0"/>
            </p:cNvCxnSpPr>
            <p:nvPr/>
          </p:nvCxnSpPr>
          <p:spPr>
            <a:xfrm flipV="1">
              <a:off x="907704" y="5537197"/>
              <a:ext cx="184496" cy="70709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94F1D2D-7E8B-8591-1134-0743D570297F}"/>
                </a:ext>
              </a:extLst>
            </p:cNvPr>
            <p:cNvCxnSpPr/>
            <p:nvPr/>
          </p:nvCxnSpPr>
          <p:spPr>
            <a:xfrm flipV="1">
              <a:off x="2904067" y="2717800"/>
              <a:ext cx="2127444" cy="125306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1A518BE-4F5F-CD22-26C3-7CB9E3D867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26363" y="3246269"/>
              <a:ext cx="282255" cy="62653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57B33CB-F0CB-EE18-DEA1-2DB106CF17A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94734" y="3261374"/>
              <a:ext cx="1686034" cy="70949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1" name="Google Shape;832;g3b989123701_1_8">
            <a:extLst>
              <a:ext uri="{FF2B5EF4-FFF2-40B4-BE49-F238E27FC236}">
                <a16:creationId xmlns:a16="http://schemas.microsoft.com/office/drawing/2014/main" id="{99C7DDAB-94BE-5006-09B3-B1634F06B7DF}"/>
              </a:ext>
            </a:extLst>
          </p:cNvPr>
          <p:cNvSpPr/>
          <p:nvPr/>
        </p:nvSpPr>
        <p:spPr>
          <a:xfrm>
            <a:off x="2997057" y="6499403"/>
            <a:ext cx="5892943" cy="945273"/>
          </a:xfrm>
          <a:prstGeom prst="roundRect">
            <a:avLst>
              <a:gd name="adj" fmla="val 16667"/>
            </a:avLst>
          </a:prstGeom>
          <a:solidFill>
            <a:srgbClr val="008080"/>
          </a:solidFill>
          <a:ln w="9525" cap="flat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2" name="Google Shape;833;g3b989123701_1_8">
            <a:extLst>
              <a:ext uri="{FF2B5EF4-FFF2-40B4-BE49-F238E27FC236}">
                <a16:creationId xmlns:a16="http://schemas.microsoft.com/office/drawing/2014/main" id="{A059D540-005D-6498-E9B6-6F2AD776F34C}"/>
              </a:ext>
            </a:extLst>
          </p:cNvPr>
          <p:cNvSpPr txBox="1"/>
          <p:nvPr/>
        </p:nvSpPr>
        <p:spPr>
          <a:xfrm>
            <a:off x="2791732" y="6485791"/>
            <a:ext cx="6186286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00"/>
                </a:solidFill>
                <a:latin typeface="Candara"/>
                <a:ea typeface="Candara"/>
                <a:cs typeface="Candara"/>
                <a:sym typeface="Candara"/>
              </a:rPr>
              <a:t>Persistent revivals from a critical (highly entangled) ground state</a:t>
            </a:r>
            <a:endParaRPr sz="28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A1CB40A-534E-0E97-6C49-C90EA3862C72}"/>
              </a:ext>
            </a:extLst>
          </p:cNvPr>
          <p:cNvSpPr txBox="1"/>
          <p:nvPr/>
        </p:nvSpPr>
        <p:spPr>
          <a:xfrm>
            <a:off x="9567333" y="774700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B00BF-D62B-770E-104D-8F76B13F1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79" y="123480"/>
            <a:ext cx="9436587" cy="496800"/>
          </a:xfrm>
        </p:spPr>
        <p:txBody>
          <a:bodyPr/>
          <a:lstStyle/>
          <a:p>
            <a:pPr algn="ctr"/>
            <a:r>
              <a:rPr lang="en-US" sz="3600" dirty="0"/>
              <a:t>Why is the critical state so scarred?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33973B2-7A5C-78DD-2DCB-40C6B5AE6105}"/>
              </a:ext>
            </a:extLst>
          </p:cNvPr>
          <p:cNvGrpSpPr/>
          <p:nvPr/>
        </p:nvGrpSpPr>
        <p:grpSpPr>
          <a:xfrm>
            <a:off x="223879" y="736601"/>
            <a:ext cx="9326521" cy="2920423"/>
            <a:chOff x="223879" y="736601"/>
            <a:chExt cx="9326521" cy="292042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41F9F93-2F33-3C8F-7B4D-3A5E44E669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76134" y="1222254"/>
              <a:ext cx="5774266" cy="243477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DB42248-CCD4-5851-C6CC-414D802CD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8700" y="1099487"/>
              <a:ext cx="2276761" cy="24553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7E6F2B9-39C1-DF91-0BCA-DD01D6815C89}"/>
                </a:ext>
              </a:extLst>
            </p:cNvPr>
            <p:cNvSpPr txBox="1"/>
            <p:nvPr/>
          </p:nvSpPr>
          <p:spPr>
            <a:xfrm>
              <a:off x="223879" y="736601"/>
              <a:ext cx="80057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Candara" panose="020E0502030303020204" pitchFamily="34" charset="0"/>
                </a:rPr>
                <a:t>Entanglement growth from the critical initial state is </a:t>
              </a:r>
              <a:r>
                <a:rPr lang="en-US" sz="1800" b="1" dirty="0">
                  <a:solidFill>
                    <a:srgbClr val="0432FF"/>
                  </a:solidFill>
                  <a:latin typeface="Candara" panose="020E0502030303020204" pitchFamily="34" charset="0"/>
                </a:rPr>
                <a:t>very slow and oscillating</a:t>
              </a:r>
              <a:r>
                <a:rPr lang="en-US" sz="1800" dirty="0">
                  <a:latin typeface="Candara" panose="020E0502030303020204" pitchFamily="34" charset="0"/>
                </a:rPr>
                <a:t>: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F24823E-3FA2-6E5A-A75B-CD0737FF2E7D}"/>
                </a:ext>
              </a:extLst>
            </p:cNvPr>
            <p:cNvSpPr txBox="1"/>
            <p:nvPr/>
          </p:nvSpPr>
          <p:spPr>
            <a:xfrm>
              <a:off x="503279" y="1608667"/>
              <a:ext cx="28833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ndara" panose="020E0502030303020204" pitchFamily="34" charset="0"/>
                </a:rPr>
                <a:t>Entanglement in the initial state diverges as 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2607748-1377-B5FC-5DA7-5232E699A4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20900" y="1937324"/>
              <a:ext cx="825500" cy="190500"/>
            </a:xfrm>
            <a:prstGeom prst="rect">
              <a:avLst/>
            </a:prstGeom>
          </p:spPr>
        </p:pic>
      </p:grpSp>
      <p:sp>
        <p:nvSpPr>
          <p:cNvPr id="10" name="Google Shape;836;g3b989123701_1_8">
            <a:extLst>
              <a:ext uri="{FF2B5EF4-FFF2-40B4-BE49-F238E27FC236}">
                <a16:creationId xmlns:a16="http://schemas.microsoft.com/office/drawing/2014/main" id="{F4138F4C-5557-7C61-82C2-C881508C362B}"/>
              </a:ext>
            </a:extLst>
          </p:cNvPr>
          <p:cNvSpPr txBox="1"/>
          <p:nvPr/>
        </p:nvSpPr>
        <p:spPr>
          <a:xfrm>
            <a:off x="89766" y="7249870"/>
            <a:ext cx="3371400" cy="3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[A. Daniel </a:t>
            </a:r>
            <a:r>
              <a:rPr lang="en-US" sz="1200" i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et al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., PRB </a:t>
            </a:r>
            <a:r>
              <a:rPr lang="en-US" sz="1200" b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107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, 235108 (2023)]</a:t>
            </a:r>
            <a:endParaRPr sz="1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3BFF809-8FF0-9B70-B953-E6B0DAA5E873}"/>
              </a:ext>
            </a:extLst>
          </p:cNvPr>
          <p:cNvGrpSpPr/>
          <p:nvPr/>
        </p:nvGrpSpPr>
        <p:grpSpPr>
          <a:xfrm>
            <a:off x="231006" y="3813737"/>
            <a:ext cx="4415854" cy="3382046"/>
            <a:chOff x="231006" y="3813737"/>
            <a:chExt cx="4415854" cy="3382046"/>
          </a:xfrm>
        </p:grpSpPr>
        <p:pic>
          <p:nvPicPr>
            <p:cNvPr id="9" name="Google Shape;837;g3b989123701_1_8" title="magnon_overlap.png">
              <a:extLst>
                <a:ext uri="{FF2B5EF4-FFF2-40B4-BE49-F238E27FC236}">
                  <a16:creationId xmlns:a16="http://schemas.microsoft.com/office/drawing/2014/main" id="{925A873F-75FE-EA63-C0E2-3A7CB0374C7B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56666" y="4460069"/>
              <a:ext cx="4198401" cy="27357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0907AB0-5765-0EB6-2CCF-17193E40B94A}"/>
                </a:ext>
              </a:extLst>
            </p:cNvPr>
            <p:cNvSpPr txBox="1"/>
            <p:nvPr/>
          </p:nvSpPr>
          <p:spPr>
            <a:xfrm>
              <a:off x="231006" y="3813737"/>
              <a:ext cx="44158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Candara" panose="020E0502030303020204" pitchFamily="34" charset="0"/>
                </a:rPr>
                <a:t>A large part of the spectrum can be </a:t>
              </a:r>
              <a:r>
                <a:rPr lang="en-US" sz="1800" b="1" dirty="0">
                  <a:solidFill>
                    <a:srgbClr val="0432FF"/>
                  </a:solidFill>
                  <a:latin typeface="Candara" panose="020E0502030303020204" pitchFamily="34" charset="0"/>
                </a:rPr>
                <a:t>approximated by condensing magnons</a:t>
              </a:r>
              <a:r>
                <a:rPr lang="en-US" sz="1800" dirty="0">
                  <a:latin typeface="Candara" panose="020E0502030303020204" pitchFamily="34" charset="0"/>
                </a:rPr>
                <a:t>: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2D3CCC0-C140-6CFF-CB01-A8C8D5CE1B20}"/>
              </a:ext>
            </a:extLst>
          </p:cNvPr>
          <p:cNvGrpSpPr/>
          <p:nvPr/>
        </p:nvGrpSpPr>
        <p:grpSpPr>
          <a:xfrm>
            <a:off x="4714594" y="3813737"/>
            <a:ext cx="5225272" cy="3409218"/>
            <a:chOff x="4714594" y="3813737"/>
            <a:chExt cx="5225272" cy="340921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F86948-5EA0-ED18-AD31-C87BAB011F37}"/>
                </a:ext>
              </a:extLst>
            </p:cNvPr>
            <p:cNvSpPr txBox="1"/>
            <p:nvPr/>
          </p:nvSpPr>
          <p:spPr>
            <a:xfrm>
              <a:off x="5279499" y="3813737"/>
              <a:ext cx="44158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Candara" panose="020E0502030303020204" pitchFamily="34" charset="0"/>
                </a:rPr>
                <a:t>For this special value                      magnons are </a:t>
              </a:r>
              <a:r>
                <a:rPr lang="en-US" sz="1800" b="1" dirty="0">
                  <a:solidFill>
                    <a:srgbClr val="0432FF"/>
                  </a:solidFill>
                  <a:latin typeface="Candara" panose="020E0502030303020204" pitchFamily="34" charset="0"/>
                </a:rPr>
                <a:t>most weakly interacting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0BC8C24-CFF8-11A9-7A12-D591BE0DB9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04149" y="3895023"/>
              <a:ext cx="1891204" cy="226122"/>
            </a:xfrm>
            <a:prstGeom prst="rect">
              <a:avLst/>
            </a:prstGeom>
          </p:spPr>
        </p:pic>
        <p:pic>
          <p:nvPicPr>
            <p:cNvPr id="14" name="Google Shape;830;g3b989123701_1_8" title="magnon_dispersion.png">
              <a:extLst>
                <a:ext uri="{FF2B5EF4-FFF2-40B4-BE49-F238E27FC236}">
                  <a16:creationId xmlns:a16="http://schemas.microsoft.com/office/drawing/2014/main" id="{7E777523-F56A-27D3-90A7-C3FEF6CF2331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944133" y="4677499"/>
              <a:ext cx="4995733" cy="254545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6F5B5FB-FFD4-0232-9227-E9707DAA11FF}"/>
                </a:ext>
              </a:extLst>
            </p:cNvPr>
            <p:cNvCxnSpPr>
              <a:stCxn id="12" idx="2"/>
            </p:cNvCxnSpPr>
            <p:nvPr/>
          </p:nvCxnSpPr>
          <p:spPr>
            <a:xfrm flipH="1">
              <a:off x="6714067" y="4460068"/>
              <a:ext cx="773359" cy="75539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923F6AB-D9D9-1413-C1FD-B8332F282660}"/>
                </a:ext>
              </a:extLst>
            </p:cNvPr>
            <p:cNvSpPr/>
            <p:nvPr/>
          </p:nvSpPr>
          <p:spPr>
            <a:xfrm>
              <a:off x="5147734" y="4871587"/>
              <a:ext cx="347134" cy="3438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E4FF18D-B430-F455-E06D-809B3D8CC6B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14594" y="4903361"/>
              <a:ext cx="753737" cy="226121"/>
            </a:xfrm>
            <a:prstGeom prst="rect">
              <a:avLst/>
            </a:prstGeom>
          </p:spPr>
        </p:pic>
      </p:grpSp>
      <p:sp>
        <p:nvSpPr>
          <p:cNvPr id="20" name="Google Shape;832;g3b989123701_1_8">
            <a:extLst>
              <a:ext uri="{FF2B5EF4-FFF2-40B4-BE49-F238E27FC236}">
                <a16:creationId xmlns:a16="http://schemas.microsoft.com/office/drawing/2014/main" id="{57823F15-D2E9-EE0C-1B49-046C2B4396EF}"/>
              </a:ext>
            </a:extLst>
          </p:cNvPr>
          <p:cNvSpPr/>
          <p:nvPr/>
        </p:nvSpPr>
        <p:spPr>
          <a:xfrm>
            <a:off x="454422" y="3408670"/>
            <a:ext cx="9162256" cy="997311"/>
          </a:xfrm>
          <a:prstGeom prst="roundRect">
            <a:avLst>
              <a:gd name="adj" fmla="val 16667"/>
            </a:avLst>
          </a:prstGeom>
          <a:solidFill>
            <a:srgbClr val="008080"/>
          </a:solidFill>
          <a:ln w="9525" cap="flat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1" name="Google Shape;833;g3b989123701_1_8">
            <a:extLst>
              <a:ext uri="{FF2B5EF4-FFF2-40B4-BE49-F238E27FC236}">
                <a16:creationId xmlns:a16="http://schemas.microsoft.com/office/drawing/2014/main" id="{F64E9D77-58AD-2932-6E1B-A67EC8A665D0}"/>
              </a:ext>
            </a:extLst>
          </p:cNvPr>
          <p:cNvSpPr txBox="1"/>
          <p:nvPr/>
        </p:nvSpPr>
        <p:spPr>
          <a:xfrm>
            <a:off x="497156" y="3529900"/>
            <a:ext cx="9000504" cy="708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FFFF00"/>
                </a:solidFill>
                <a:latin typeface="Candara"/>
                <a:ea typeface="Candara"/>
                <a:cs typeface="Candara"/>
                <a:sym typeface="Candara"/>
              </a:rPr>
              <a:t>Mechanism not yet fully understood!</a:t>
            </a:r>
            <a:endParaRPr sz="40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64514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g3c2d42e0105_0_76"/>
          <p:cNvSpPr txBox="1"/>
          <p:nvPr/>
        </p:nvSpPr>
        <p:spPr>
          <a:xfrm>
            <a:off x="143099" y="61073"/>
            <a:ext cx="9979200" cy="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</a:pPr>
            <a:r>
              <a:rPr lang="en-US" sz="3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Scar dynamics &amp; Kibble-Zurek mechanism</a:t>
            </a:r>
            <a:endParaRPr sz="3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882" name="Google Shape;882;g3c2d42e0105_0_76" title="relaxation_tim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81970" y="735480"/>
            <a:ext cx="2396494" cy="3133275"/>
          </a:xfrm>
          <a:prstGeom prst="rect">
            <a:avLst/>
          </a:prstGeom>
          <a:noFill/>
          <a:ln>
            <a:noFill/>
          </a:ln>
        </p:spPr>
      </p:pic>
      <p:sp>
        <p:nvSpPr>
          <p:cNvPr id="883" name="Google Shape;883;g3c2d42e0105_0_76"/>
          <p:cNvSpPr txBox="1"/>
          <p:nvPr/>
        </p:nvSpPr>
        <p:spPr>
          <a:xfrm>
            <a:off x="7266101" y="3795114"/>
            <a:ext cx="3285000" cy="3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A. Keesling </a:t>
            </a:r>
            <a:r>
              <a:rPr lang="en-US" sz="1200" i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et al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., Nature </a:t>
            </a:r>
            <a:r>
              <a:rPr lang="en-US" sz="1200" b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568</a:t>
            </a:r>
            <a:r>
              <a:rPr lang="en-US" sz="1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, 207 (2019).</a:t>
            </a:r>
            <a:endParaRPr sz="12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887" name="Google Shape;887;g3c2d42e0105_0_76" title="vacuum_defect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 flipH="1">
            <a:off x="11429719" y="4091925"/>
            <a:ext cx="3795801" cy="14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8" name="Google Shape;888;g3c2d42e0105_0_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611359" y="3461318"/>
            <a:ext cx="3427525" cy="34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4" name="Google Shape;894;g3c2d42e0105_0_7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722151" y="2946589"/>
            <a:ext cx="907346" cy="19443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DC6606E-0A79-E0D7-978A-60FA6EE36C14}"/>
              </a:ext>
            </a:extLst>
          </p:cNvPr>
          <p:cNvGrpSpPr/>
          <p:nvPr/>
        </p:nvGrpSpPr>
        <p:grpSpPr>
          <a:xfrm>
            <a:off x="283463" y="2069908"/>
            <a:ext cx="6238108" cy="2091506"/>
            <a:chOff x="283463" y="2069908"/>
            <a:chExt cx="6238108" cy="2091506"/>
          </a:xfrm>
        </p:grpSpPr>
        <p:pic>
          <p:nvPicPr>
            <p:cNvPr id="886" name="Google Shape;886;g3c2d42e0105_0_76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432279" y="3153148"/>
              <a:ext cx="1965925" cy="5021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9" name="Google Shape;889;g3c2d42e0105_0_76" title="sigmoid_ramp.png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3854121" y="2069908"/>
              <a:ext cx="2667450" cy="20915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1" name="Google Shape;891;g3c2d42e0105_0_76"/>
            <p:cNvSpPr txBox="1"/>
            <p:nvPr/>
          </p:nvSpPr>
          <p:spPr>
            <a:xfrm>
              <a:off x="1677758" y="3667727"/>
              <a:ext cx="30000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curvature parameter</a:t>
              </a:r>
              <a:endParaRPr sz="800" dirty="0"/>
            </a:p>
          </p:txBody>
        </p:sp>
        <p:cxnSp>
          <p:nvCxnSpPr>
            <p:cNvPr id="892" name="Google Shape;892;g3c2d42e0105_0_76"/>
            <p:cNvCxnSpPr>
              <a:cxnSpLocks/>
            </p:cNvCxnSpPr>
            <p:nvPr/>
          </p:nvCxnSpPr>
          <p:spPr>
            <a:xfrm flipV="1">
              <a:off x="3486285" y="2982422"/>
              <a:ext cx="972177" cy="4159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895" name="Google Shape;895;g3c2d42e0105_0_76"/>
            <p:cNvSpPr txBox="1"/>
            <p:nvPr/>
          </p:nvSpPr>
          <p:spPr>
            <a:xfrm>
              <a:off x="283463" y="2210410"/>
              <a:ext cx="5858100" cy="4616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37465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Arial" panose="020B0604020202020204" pitchFamily="34" charset="0"/>
                <a:buChar char="•"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We use a sigmoid-type ramp</a:t>
              </a:r>
              <a:endParaRPr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61058E7-255B-530C-CE8D-0A98892B6339}"/>
              </a:ext>
            </a:extLst>
          </p:cNvPr>
          <p:cNvSpPr txBox="1"/>
          <p:nvPr/>
        </p:nvSpPr>
        <p:spPr>
          <a:xfrm>
            <a:off x="283463" y="890027"/>
            <a:ext cx="50673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46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Crossing the quantum phase transition</a:t>
            </a:r>
          </a:p>
          <a:p>
            <a:pPr marL="831850" indent="-285750">
              <a:buClr>
                <a:schemeClr val="dk1"/>
              </a:buClr>
              <a:buSzPts val="2200"/>
              <a:buFont typeface="Wingdings" pitchFamily="2" charset="2"/>
              <a:buChar char="Ø"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relaxation time diverges</a:t>
            </a:r>
          </a:p>
          <a:p>
            <a:pPr marL="83185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Wingdings" pitchFamily="2" charset="2"/>
              <a:buChar char="Ø"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formation of separate domains</a:t>
            </a:r>
          </a:p>
          <a:p>
            <a:pPr marL="83185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Wingdings" pitchFamily="2" charset="2"/>
              <a:buChar char="Ø"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domain walls – topological defects</a:t>
            </a:r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387112-5616-1A24-F2C6-5BDCE059E0FC}"/>
              </a:ext>
            </a:extLst>
          </p:cNvPr>
          <p:cNvSpPr txBox="1"/>
          <p:nvPr/>
        </p:nvSpPr>
        <p:spPr>
          <a:xfrm>
            <a:off x="10122299" y="2868692"/>
            <a:ext cx="50673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46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Regime with strong oscillations</a:t>
            </a:r>
          </a:p>
          <a:p>
            <a:pPr marL="54610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Rydberg: Néel state with defects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54610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QLM: vacuum state with particles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DA0A240-4141-642D-151F-CEAEA531E29E}"/>
              </a:ext>
            </a:extLst>
          </p:cNvPr>
          <p:cNvGrpSpPr/>
          <p:nvPr/>
        </p:nvGrpSpPr>
        <p:grpSpPr>
          <a:xfrm>
            <a:off x="90087" y="4248151"/>
            <a:ext cx="9782046" cy="3247276"/>
            <a:chOff x="90087" y="4248151"/>
            <a:chExt cx="9782046" cy="3247276"/>
          </a:xfrm>
        </p:grpSpPr>
        <p:pic>
          <p:nvPicPr>
            <p:cNvPr id="890" name="Google Shape;890;g3c2d42e0105_0_76" title="slow-fast-ramp.png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623850" y="4248151"/>
              <a:ext cx="6107815" cy="32472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02073FF-6AC2-E5C7-79EE-D20689C1A461}"/>
                </a:ext>
              </a:extLst>
            </p:cNvPr>
            <p:cNvSpPr txBox="1"/>
            <p:nvPr/>
          </p:nvSpPr>
          <p:spPr>
            <a:xfrm>
              <a:off x="90087" y="4494344"/>
              <a:ext cx="167097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latin typeface="Candara" panose="020E0502030303020204" pitchFamily="34" charset="0"/>
                </a:rPr>
                <a:t>Prepared state is close to one of the flux states </a:t>
              </a:r>
            </a:p>
            <a:p>
              <a:r>
                <a:rPr lang="en-US" sz="1800" dirty="0">
                  <a:latin typeface="Candara" panose="020E0502030303020204" pitchFamily="34" charset="0"/>
                </a:rPr>
                <a:t>(no matter)</a:t>
              </a:r>
            </a:p>
          </p:txBody>
        </p:sp>
        <p:cxnSp>
          <p:nvCxnSpPr>
            <p:cNvPr id="6" name="Google Shape;892;g3c2d42e0105_0_76">
              <a:extLst>
                <a:ext uri="{FF2B5EF4-FFF2-40B4-BE49-F238E27FC236}">
                  <a16:creationId xmlns:a16="http://schemas.microsoft.com/office/drawing/2014/main" id="{BCF30D5F-1E66-84A1-28AC-9676D6C6D5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7758" y="4650949"/>
              <a:ext cx="540509" cy="40762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oogle Shape;892;g3c2d42e0105_0_76">
              <a:extLst>
                <a:ext uri="{FF2B5EF4-FFF2-40B4-BE49-F238E27FC236}">
                  <a16:creationId xmlns:a16="http://schemas.microsoft.com/office/drawing/2014/main" id="{9E11174B-A605-ACF0-CF71-F4E769B1C8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3733" y="4610187"/>
              <a:ext cx="524934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19CF4E-9EEE-006D-3543-FD296D8C3CA6}"/>
                </a:ext>
              </a:extLst>
            </p:cNvPr>
            <p:cNvSpPr txBox="1"/>
            <p:nvPr/>
          </p:nvSpPr>
          <p:spPr>
            <a:xfrm>
              <a:off x="8073111" y="4409678"/>
              <a:ext cx="179902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latin typeface="Candara" panose="020E0502030303020204" pitchFamily="34" charset="0"/>
                </a:rPr>
                <a:t>Prepared state contains defects (electron-positron pairs)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g3b981ac8bb0_0_63"/>
          <p:cNvSpPr txBox="1"/>
          <p:nvPr/>
        </p:nvSpPr>
        <p:spPr>
          <a:xfrm>
            <a:off x="0" y="52803"/>
            <a:ext cx="10259085" cy="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</a:pPr>
            <a:r>
              <a:rPr lang="en-US" sz="3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Dynamics depends on density </a:t>
            </a:r>
            <a:r>
              <a:rPr lang="en-US" sz="3600" i="1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and</a:t>
            </a:r>
            <a:r>
              <a:rPr lang="en-US" sz="3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 type of defects</a:t>
            </a:r>
            <a:endParaRPr sz="3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95545C3-77F2-B97F-5996-1CE78C7CE8E9}"/>
              </a:ext>
            </a:extLst>
          </p:cNvPr>
          <p:cNvGrpSpPr/>
          <p:nvPr/>
        </p:nvGrpSpPr>
        <p:grpSpPr>
          <a:xfrm>
            <a:off x="135479" y="750254"/>
            <a:ext cx="9897687" cy="2474384"/>
            <a:chOff x="135479" y="750254"/>
            <a:chExt cx="9897687" cy="247438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7095AD7-1C5E-77A5-F1AA-A62DB7A8D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8600" y="750254"/>
              <a:ext cx="2874827" cy="247438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55B9E57-4539-C21D-049D-BC97B3462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16947" y="750255"/>
              <a:ext cx="3016219" cy="247438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9B0DEC2-5F9C-4F04-63DE-D5E24308DC56}"/>
                </a:ext>
              </a:extLst>
            </p:cNvPr>
            <p:cNvSpPr txBox="1"/>
            <p:nvPr/>
          </p:nvSpPr>
          <p:spPr>
            <a:xfrm>
              <a:off x="135479" y="851237"/>
              <a:ext cx="390312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800" b="1" dirty="0">
                  <a:solidFill>
                    <a:srgbClr val="0432FF"/>
                  </a:solidFill>
                  <a:latin typeface="Candara" panose="020E0502030303020204" pitchFamily="34" charset="0"/>
                </a:rPr>
                <a:t>Clear correlation </a:t>
              </a:r>
              <a:r>
                <a:rPr lang="en-US" sz="1800" dirty="0">
                  <a:latin typeface="Candara" panose="020E0502030303020204" pitchFamily="34" charset="0"/>
                </a:rPr>
                <a:t>between total matter density and the height of first Fourier peak in the  dynamics: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2F0959F-44F5-999F-EB63-BDE5EC7EEEAB}"/>
              </a:ext>
            </a:extLst>
          </p:cNvPr>
          <p:cNvGrpSpPr/>
          <p:nvPr/>
        </p:nvGrpSpPr>
        <p:grpSpPr>
          <a:xfrm>
            <a:off x="204342" y="4504434"/>
            <a:ext cx="9697020" cy="3052065"/>
            <a:chOff x="204342" y="4504434"/>
            <a:chExt cx="9697020" cy="305206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76BCB0E-3DC2-EC66-D8F1-34422671FC89}"/>
                </a:ext>
              </a:extLst>
            </p:cNvPr>
            <p:cNvSpPr txBox="1"/>
            <p:nvPr/>
          </p:nvSpPr>
          <p:spPr>
            <a:xfrm>
              <a:off x="7891519" y="5476523"/>
              <a:ext cx="200984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Candara" panose="020E0502030303020204" pitchFamily="34" charset="0"/>
                </a:rPr>
                <a:t>The dynamics of paired and unpaired defects is </a:t>
              </a:r>
              <a:r>
                <a:rPr lang="en-US" sz="1800" b="1" dirty="0">
                  <a:solidFill>
                    <a:srgbClr val="0432FF"/>
                  </a:solidFill>
                  <a:latin typeface="Candara" panose="020E0502030303020204" pitchFamily="34" charset="0"/>
                </a:rPr>
                <a:t>very different</a:t>
              </a:r>
              <a:r>
                <a:rPr lang="en-US" sz="1800" dirty="0">
                  <a:latin typeface="Candara" panose="020E0502030303020204" pitchFamily="34" charset="0"/>
                </a:rPr>
                <a:t>!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55B5A50-303B-DD37-1846-DACA13997CB6}"/>
                </a:ext>
              </a:extLst>
            </p:cNvPr>
            <p:cNvGrpSpPr/>
            <p:nvPr/>
          </p:nvGrpSpPr>
          <p:grpSpPr>
            <a:xfrm>
              <a:off x="204342" y="4504434"/>
              <a:ext cx="7707840" cy="3052065"/>
              <a:chOff x="204342" y="4504434"/>
              <a:chExt cx="7707840" cy="3052065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6DB4716-E2A2-0BA8-DC7A-C462D32842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4342" y="4587088"/>
                <a:ext cx="3470191" cy="2969411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87DF30C1-F15E-3605-C439-63A390105F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26509" y="4534558"/>
                <a:ext cx="3790672" cy="301809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3714A8B-5CD3-F492-3CCD-C55CB8EF29D4}"/>
                  </a:ext>
                </a:extLst>
              </p:cNvPr>
              <p:cNvSpPr/>
              <p:nvPr/>
            </p:nvSpPr>
            <p:spPr>
              <a:xfrm>
                <a:off x="338667" y="4534558"/>
                <a:ext cx="440266" cy="3168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AE089D4-3E8B-478E-58FD-B98FF9F436CC}"/>
                  </a:ext>
                </a:extLst>
              </p:cNvPr>
              <p:cNvSpPr/>
              <p:nvPr/>
            </p:nvSpPr>
            <p:spPr>
              <a:xfrm>
                <a:off x="3734929" y="4504434"/>
                <a:ext cx="440266" cy="3168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C84C43A-D0F0-3BDB-9C36-48AC226B8250}"/>
                  </a:ext>
                </a:extLst>
              </p:cNvPr>
              <p:cNvSpPr/>
              <p:nvPr/>
            </p:nvSpPr>
            <p:spPr>
              <a:xfrm>
                <a:off x="7471916" y="5593500"/>
                <a:ext cx="440266" cy="3168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9C49160-ECCF-1C6D-6C94-90DE3F4E1534}"/>
              </a:ext>
            </a:extLst>
          </p:cNvPr>
          <p:cNvGrpSpPr/>
          <p:nvPr/>
        </p:nvGrpSpPr>
        <p:grpSpPr>
          <a:xfrm>
            <a:off x="135479" y="2839919"/>
            <a:ext cx="9904433" cy="2280070"/>
            <a:chOff x="135479" y="2839919"/>
            <a:chExt cx="9904433" cy="228007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B8EBAE0-2C2F-6AF7-0010-01294E421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04064" y="3564599"/>
              <a:ext cx="3322736" cy="995622"/>
            </a:xfrm>
            <a:prstGeom prst="rect">
              <a:avLst/>
            </a:prstGeom>
          </p:spPr>
        </p:pic>
        <p:pic>
          <p:nvPicPr>
            <p:cNvPr id="13" name="Google Shape;933;g3b981ac8bb0_0_49" title="defects.png">
              <a:extLst>
                <a:ext uri="{FF2B5EF4-FFF2-40B4-BE49-F238E27FC236}">
                  <a16:creationId xmlns:a16="http://schemas.microsoft.com/office/drawing/2014/main" id="{A3847F6C-0F8D-57A9-55CF-02D1B441B737}"/>
                </a:ext>
              </a:extLst>
            </p:cNvPr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6863206" y="3277538"/>
              <a:ext cx="3176706" cy="18424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Google Shape;934;g3b981ac8bb0_0_49">
              <a:extLst>
                <a:ext uri="{FF2B5EF4-FFF2-40B4-BE49-F238E27FC236}">
                  <a16:creationId xmlns:a16="http://schemas.microsoft.com/office/drawing/2014/main" id="{98FAD69E-BBEF-BF02-99D7-1EC79B340CE7}"/>
                </a:ext>
              </a:extLst>
            </p:cNvPr>
            <p:cNvSpPr txBox="1"/>
            <p:nvPr/>
          </p:nvSpPr>
          <p:spPr>
            <a:xfrm>
              <a:off x="135479" y="2839919"/>
              <a:ext cx="4486500" cy="800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37465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Arial" panose="020B0604020202020204" pitchFamily="34" charset="0"/>
                <a:buChar char="•"/>
              </a:pPr>
              <a:r>
                <a:rPr lang="en-US" sz="1800" b="1" dirty="0">
                  <a:solidFill>
                    <a:srgbClr val="0432FF"/>
                  </a:solidFill>
                  <a:latin typeface="Candara"/>
                  <a:ea typeface="Candara"/>
                  <a:cs typeface="Candara"/>
                  <a:sym typeface="Candara"/>
                </a:rPr>
                <a:t>Type of defect </a:t>
              </a: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is also important:</a:t>
              </a:r>
              <a:endParaRPr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03CFA60-2A4A-3710-DC19-0036A20B9E0D}"/>
                </a:ext>
              </a:extLst>
            </p:cNvPr>
            <p:cNvSpPr txBox="1"/>
            <p:nvPr/>
          </p:nvSpPr>
          <p:spPr>
            <a:xfrm>
              <a:off x="3648010" y="3247442"/>
              <a:ext cx="312140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546100" lvl="1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“unpaired” defects</a:t>
              </a:r>
            </a:p>
            <a:p>
              <a:pPr marL="91440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2FCB01C-13EA-9F45-F5F1-DD3DEA5044B9}"/>
                </a:ext>
              </a:extLst>
            </p:cNvPr>
            <p:cNvSpPr txBox="1"/>
            <p:nvPr/>
          </p:nvSpPr>
          <p:spPr>
            <a:xfrm>
              <a:off x="558800" y="3237525"/>
              <a:ext cx="24982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546100" lvl="1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“paired” defects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CEC3B2E-C0ED-B464-8CFB-772328163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47519" y="3570445"/>
              <a:ext cx="3227014" cy="933989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86DEB7C-AAE4-3B72-9012-8C0155684B46}"/>
              </a:ext>
            </a:extLst>
          </p:cNvPr>
          <p:cNvGrpSpPr/>
          <p:nvPr/>
        </p:nvGrpSpPr>
        <p:grpSpPr>
          <a:xfrm>
            <a:off x="462525" y="2542952"/>
            <a:ext cx="8720821" cy="1068710"/>
            <a:chOff x="675139" y="8408921"/>
            <a:chExt cx="8720821" cy="1068710"/>
          </a:xfrm>
        </p:grpSpPr>
        <p:sp>
          <p:nvSpPr>
            <p:cNvPr id="22" name="Google Shape;926;g3b981ac8bb0_0_49">
              <a:extLst>
                <a:ext uri="{FF2B5EF4-FFF2-40B4-BE49-F238E27FC236}">
                  <a16:creationId xmlns:a16="http://schemas.microsoft.com/office/drawing/2014/main" id="{53E4577E-F3E7-F7D8-9F74-FE1C46EC7512}"/>
                </a:ext>
              </a:extLst>
            </p:cNvPr>
            <p:cNvSpPr/>
            <p:nvPr/>
          </p:nvSpPr>
          <p:spPr>
            <a:xfrm>
              <a:off x="1169906" y="8408921"/>
              <a:ext cx="7837879" cy="1068710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95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3" name="Google Shape;927;g3b981ac8bb0_0_49">
              <a:extLst>
                <a:ext uri="{FF2B5EF4-FFF2-40B4-BE49-F238E27FC236}">
                  <a16:creationId xmlns:a16="http://schemas.microsoft.com/office/drawing/2014/main" id="{0A0BB04F-7E2C-E1FA-34A2-689321E071CD}"/>
                </a:ext>
              </a:extLst>
            </p:cNvPr>
            <p:cNvSpPr txBox="1"/>
            <p:nvPr/>
          </p:nvSpPr>
          <p:spPr>
            <a:xfrm>
              <a:off x="675139" y="8551844"/>
              <a:ext cx="8720821" cy="7078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1" dirty="0">
                  <a:solidFill>
                    <a:srgbClr val="FFFF00"/>
                  </a:solidFill>
                  <a:latin typeface="Candara"/>
                  <a:ea typeface="Candara"/>
                  <a:cs typeface="Candara"/>
                  <a:sym typeface="Candara"/>
                </a:rPr>
                <a:t>KZ-type theory describing this?</a:t>
              </a:r>
              <a:endParaRPr sz="40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106">
          <a:extLst>
            <a:ext uri="{FF2B5EF4-FFF2-40B4-BE49-F238E27FC236}">
              <a16:creationId xmlns:a16="http://schemas.microsoft.com/office/drawing/2014/main" id="{C0FB12BA-D3A6-363E-830F-E56017A53D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>
            <a:extLst>
              <a:ext uri="{FF2B5EF4-FFF2-40B4-BE49-F238E27FC236}">
                <a16:creationId xmlns:a16="http://schemas.microsoft.com/office/drawing/2014/main" id="{0EE6EE39-3458-FA3D-C7F9-15CBA87AA988}"/>
              </a:ext>
            </a:extLst>
          </p:cNvPr>
          <p:cNvSpPr txBox="1"/>
          <p:nvPr/>
        </p:nvSpPr>
        <p:spPr>
          <a:xfrm>
            <a:off x="502763" y="125693"/>
            <a:ext cx="9062404" cy="496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Outline</a:t>
            </a:r>
            <a:endParaRPr/>
          </a:p>
        </p:txBody>
      </p:sp>
      <p:sp>
        <p:nvSpPr>
          <p:cNvPr id="108" name="Google Shape;108;p2">
            <a:extLst>
              <a:ext uri="{FF2B5EF4-FFF2-40B4-BE49-F238E27FC236}">
                <a16:creationId xmlns:a16="http://schemas.microsoft.com/office/drawing/2014/main" id="{C9843C04-B826-813B-6965-9C4F132F3D87}"/>
              </a:ext>
            </a:extLst>
          </p:cNvPr>
          <p:cNvSpPr txBox="1"/>
          <p:nvPr/>
        </p:nvSpPr>
        <p:spPr>
          <a:xfrm>
            <a:off x="91250" y="2908771"/>
            <a:ext cx="9885429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Quantum simulation using QuEra’s Rydberg atom </a:t>
            </a: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array</a:t>
            </a:r>
            <a:endParaRPr dirty="0"/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0374EBCA-58AC-8EB2-B3D2-7954E4298E71}"/>
              </a:ext>
            </a:extLst>
          </p:cNvPr>
          <p:cNvSpPr txBox="1"/>
          <p:nvPr/>
        </p:nvSpPr>
        <p:spPr>
          <a:xfrm>
            <a:off x="185672" y="6233680"/>
            <a:ext cx="9179768" cy="577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Conclusions</a:t>
            </a:r>
            <a:endParaRPr/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6BD8A5DE-0403-77BC-0A88-7BAE112559D1}"/>
              </a:ext>
            </a:extLst>
          </p:cNvPr>
          <p:cNvSpPr txBox="1"/>
          <p:nvPr/>
        </p:nvSpPr>
        <p:spPr>
          <a:xfrm>
            <a:off x="15564954" y="6905313"/>
            <a:ext cx="1522560" cy="299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Ana Hudomal</a:t>
            </a:r>
            <a:endParaRPr sz="16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11" name="Google Shape;111;p2">
            <a:extLst>
              <a:ext uri="{FF2B5EF4-FFF2-40B4-BE49-F238E27FC236}">
                <a16:creationId xmlns:a16="http://schemas.microsoft.com/office/drawing/2014/main" id="{99AB2A92-CB99-9917-D5EA-D901E4320CFE}"/>
              </a:ext>
            </a:extLst>
          </p:cNvPr>
          <p:cNvSpPr txBox="1"/>
          <p:nvPr/>
        </p:nvSpPr>
        <p:spPr>
          <a:xfrm>
            <a:off x="18209736" y="6237773"/>
            <a:ext cx="1522560" cy="299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Milan Kornjaca</a:t>
            </a:r>
            <a:endParaRPr sz="16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Tommaso Macri</a:t>
            </a:r>
            <a:endParaRPr/>
          </a:p>
        </p:txBody>
      </p:sp>
      <p:sp>
        <p:nvSpPr>
          <p:cNvPr id="112" name="Google Shape;112;p2">
            <a:extLst>
              <a:ext uri="{FF2B5EF4-FFF2-40B4-BE49-F238E27FC236}">
                <a16:creationId xmlns:a16="http://schemas.microsoft.com/office/drawing/2014/main" id="{26099E0D-ADA0-ADC5-DC8B-86CFEBFC2067}"/>
              </a:ext>
            </a:extLst>
          </p:cNvPr>
          <p:cNvSpPr txBox="1"/>
          <p:nvPr/>
        </p:nvSpPr>
        <p:spPr>
          <a:xfrm>
            <a:off x="16859795" y="6919305"/>
            <a:ext cx="1522560" cy="647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Aiden Daniel</a:t>
            </a:r>
            <a:endParaRPr/>
          </a:p>
        </p:txBody>
      </p:sp>
      <p:sp>
        <p:nvSpPr>
          <p:cNvPr id="113" name="Google Shape;113;p2">
            <a:extLst>
              <a:ext uri="{FF2B5EF4-FFF2-40B4-BE49-F238E27FC236}">
                <a16:creationId xmlns:a16="http://schemas.microsoft.com/office/drawing/2014/main" id="{E5551FFD-A1C9-FBB5-DAE7-61A1EDF6166B}"/>
              </a:ext>
            </a:extLst>
          </p:cNvPr>
          <p:cNvSpPr txBox="1"/>
          <p:nvPr/>
        </p:nvSpPr>
        <p:spPr>
          <a:xfrm>
            <a:off x="11597423" y="6536436"/>
            <a:ext cx="369481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[A. Daniel </a:t>
            </a:r>
            <a:r>
              <a:rPr lang="en-US" sz="1600" b="0" i="1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et al.</a:t>
            </a: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, PRB </a:t>
            </a:r>
            <a:r>
              <a:rPr lang="en-US" sz="1600" b="1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107</a:t>
            </a: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, 235108 (2023); A. Hudomal et al, to appear] </a:t>
            </a:r>
            <a:endParaRPr/>
          </a:p>
        </p:txBody>
      </p:sp>
      <p:sp>
        <p:nvSpPr>
          <p:cNvPr id="114" name="Google Shape;114;p2">
            <a:extLst>
              <a:ext uri="{FF2B5EF4-FFF2-40B4-BE49-F238E27FC236}">
                <a16:creationId xmlns:a16="http://schemas.microsoft.com/office/drawing/2014/main" id="{7CE9A2B8-CFAD-3938-8982-EE8362F4ADC5}"/>
              </a:ext>
            </a:extLst>
          </p:cNvPr>
          <p:cNvSpPr txBox="1"/>
          <p:nvPr/>
        </p:nvSpPr>
        <p:spPr>
          <a:xfrm>
            <a:off x="155351" y="1213543"/>
            <a:ext cx="9544698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Thermalization and its breakdown in gauge theories</a:t>
            </a:r>
            <a:endParaRPr sz="3200" dirty="0"/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8739659E-EA5B-E39F-D3CD-10E3CF333AE6}"/>
              </a:ext>
            </a:extLst>
          </p:cNvPr>
          <p:cNvSpPr txBox="1"/>
          <p:nvPr/>
        </p:nvSpPr>
        <p:spPr>
          <a:xfrm>
            <a:off x="504348" y="139095"/>
            <a:ext cx="9062404" cy="496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 sz="4400" b="0" u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Outline</a:t>
            </a:r>
            <a:endParaRPr/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D49BA5EF-607B-E668-3656-7EC8CE475A70}"/>
              </a:ext>
            </a:extLst>
          </p:cNvPr>
          <p:cNvSpPr txBox="1"/>
          <p:nvPr/>
        </p:nvSpPr>
        <p:spPr>
          <a:xfrm>
            <a:off x="0" y="4647729"/>
            <a:ext cx="10264375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Interplay of criticality &amp; defects with ergodicity breaking</a:t>
            </a:r>
            <a:endParaRPr dirty="0"/>
          </a:p>
        </p:txBody>
      </p:sp>
      <p:sp>
        <p:nvSpPr>
          <p:cNvPr id="2" name="Google Shape;546;p11">
            <a:extLst>
              <a:ext uri="{FF2B5EF4-FFF2-40B4-BE49-F238E27FC236}">
                <a16:creationId xmlns:a16="http://schemas.microsoft.com/office/drawing/2014/main" id="{79FEB5C0-3199-E90B-3660-4F5C9F14E742}"/>
              </a:ext>
            </a:extLst>
          </p:cNvPr>
          <p:cNvSpPr/>
          <p:nvPr/>
        </p:nvSpPr>
        <p:spPr>
          <a:xfrm>
            <a:off x="84967" y="5831347"/>
            <a:ext cx="9885429" cy="1243785"/>
          </a:xfrm>
          <a:prstGeom prst="rect">
            <a:avLst/>
          </a:prstGeom>
          <a:solidFill>
            <a:srgbClr val="F2E908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98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856634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06336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ndara"/>
              <a:buNone/>
            </a:pPr>
            <a:endParaRPr/>
          </a:p>
        </p:txBody>
      </p:sp>
      <p:pic>
        <p:nvPicPr>
          <p:cNvPr id="122" name="Google Shape;122;p3" descr="Picture 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158153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3"/>
          <p:cNvSpPr/>
          <p:nvPr/>
        </p:nvSpPr>
        <p:spPr>
          <a:xfrm>
            <a:off x="287114" y="123479"/>
            <a:ext cx="9562942" cy="1124877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25400" cap="flat" cmpd="sng">
            <a:solidFill>
              <a:srgbClr val="2136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24" name="Google Shape;124;p3"/>
          <p:cNvSpPr txBox="1"/>
          <p:nvPr/>
        </p:nvSpPr>
        <p:spPr>
          <a:xfrm>
            <a:off x="127933" y="436617"/>
            <a:ext cx="9814054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AFCF8"/>
                </a:solidFill>
                <a:latin typeface="Candara"/>
                <a:ea typeface="Candara"/>
                <a:cs typeface="Candara"/>
                <a:sym typeface="Candara"/>
              </a:rPr>
              <a:t>How do isolated quantum systems thermalize?</a:t>
            </a:r>
            <a:endParaRPr sz="3600">
              <a:solidFill>
                <a:srgbClr val="FAFCF8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125" name="Google Shape;125;p3"/>
          <p:cNvGrpSpPr/>
          <p:nvPr/>
        </p:nvGrpSpPr>
        <p:grpSpPr>
          <a:xfrm>
            <a:off x="1082559" y="5834225"/>
            <a:ext cx="8164800" cy="1125000"/>
            <a:chOff x="1082559" y="5834225"/>
            <a:chExt cx="8164800" cy="1125000"/>
          </a:xfrm>
        </p:grpSpPr>
        <p:sp>
          <p:nvSpPr>
            <p:cNvPr id="126" name="Google Shape;126;p3"/>
            <p:cNvSpPr/>
            <p:nvPr/>
          </p:nvSpPr>
          <p:spPr>
            <a:xfrm>
              <a:off x="1524000" y="5834225"/>
              <a:ext cx="7279200" cy="1125000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95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27" name="Google Shape;127;p3"/>
            <p:cNvSpPr txBox="1"/>
            <p:nvPr/>
          </p:nvSpPr>
          <p:spPr>
            <a:xfrm>
              <a:off x="1082559" y="6042718"/>
              <a:ext cx="81648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1">
                  <a:solidFill>
                    <a:srgbClr val="FFFF00"/>
                  </a:solidFill>
                  <a:latin typeface="Candara"/>
                  <a:ea typeface="Candara"/>
                  <a:cs typeface="Candara"/>
                  <a:sym typeface="Candara"/>
                </a:rPr>
                <a:t>Is this true for gauge theories?</a:t>
              </a:r>
              <a:endParaRPr sz="4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grpSp>
        <p:nvGrpSpPr>
          <p:cNvPr id="128" name="Google Shape;128;p3"/>
          <p:cNvGrpSpPr/>
          <p:nvPr/>
        </p:nvGrpSpPr>
        <p:grpSpPr>
          <a:xfrm>
            <a:off x="4492625" y="1893012"/>
            <a:ext cx="4680625" cy="3732706"/>
            <a:chOff x="4492625" y="1892950"/>
            <a:chExt cx="4680625" cy="3611015"/>
          </a:xfrm>
        </p:grpSpPr>
        <p:sp>
          <p:nvSpPr>
            <p:cNvPr id="129" name="Google Shape;129;p3"/>
            <p:cNvSpPr/>
            <p:nvPr/>
          </p:nvSpPr>
          <p:spPr>
            <a:xfrm>
              <a:off x="4492625" y="1892950"/>
              <a:ext cx="4570800" cy="3611015"/>
            </a:xfrm>
            <a:prstGeom prst="roundRect">
              <a:avLst>
                <a:gd name="adj" fmla="val 8985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30" name="Google Shape;130;p3"/>
            <p:cNvSpPr txBox="1"/>
            <p:nvPr/>
          </p:nvSpPr>
          <p:spPr>
            <a:xfrm>
              <a:off x="4717950" y="2086450"/>
              <a:ext cx="4455300" cy="14291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285750" marR="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ndara"/>
                <a:buChar char="•"/>
              </a:pPr>
              <a:r>
                <a:rPr lang="en-US" sz="1800" dirty="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Ergodic = explores all configurations allowed by conservation laws</a:t>
              </a:r>
              <a:endParaRPr sz="18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  <a:p>
              <a:pPr marL="45720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GB" sz="18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  <a:p>
              <a:pPr marL="45720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  <a:p>
              <a:pPr marL="285750" marR="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ndara"/>
                <a:buChar char="•"/>
              </a:pPr>
              <a:r>
                <a:rPr lang="en-GB" sz="1800" dirty="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D</a:t>
              </a:r>
              <a:r>
                <a:rPr lang="en-US" sz="1800" dirty="0" err="1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escribed</a:t>
              </a:r>
              <a:r>
                <a:rPr lang="en-US" sz="1800" dirty="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 </a:t>
              </a:r>
              <a:r>
                <a:rPr lang="en-GB" sz="1800" dirty="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by</a:t>
              </a:r>
              <a:r>
                <a:rPr lang="en-US" sz="1800" dirty="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 statistical mechanics</a:t>
              </a:r>
              <a:endParaRPr sz="18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31" name="Google Shape;131;p3"/>
            <p:cNvSpPr txBox="1"/>
            <p:nvPr/>
          </p:nvSpPr>
          <p:spPr>
            <a:xfrm>
              <a:off x="4717950" y="3950034"/>
              <a:ext cx="3723600" cy="62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285750" marR="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ndara"/>
                <a:buChar char="•"/>
              </a:pPr>
              <a:r>
                <a:rPr lang="en-US"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Repulsion of energy levels &amp; quantum</a:t>
              </a:r>
              <a:r>
                <a:rPr lang="en-US" sz="1800" b="1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 </a:t>
              </a:r>
              <a:r>
                <a:rPr lang="en-US"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chaos</a:t>
              </a:r>
              <a:endParaRPr/>
            </a:p>
          </p:txBody>
        </p:sp>
        <p:sp>
          <p:nvSpPr>
            <p:cNvPr id="132" name="Google Shape;132;p3"/>
            <p:cNvSpPr txBox="1"/>
            <p:nvPr/>
          </p:nvSpPr>
          <p:spPr>
            <a:xfrm>
              <a:off x="4717950" y="4777243"/>
              <a:ext cx="4034700" cy="62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285750" marR="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ndara"/>
                <a:buChar char="•"/>
              </a:pPr>
              <a:r>
                <a:rPr lang="en-US"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Subsystems maximally mixed (eigenstates are highly</a:t>
              </a:r>
              <a:r>
                <a:rPr lang="en-US" sz="1800" b="1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-</a:t>
              </a:r>
              <a:r>
                <a:rPr lang="en-US"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entangled)</a:t>
              </a: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3b8b4388e5c_1_0"/>
          <p:cNvSpPr txBox="1"/>
          <p:nvPr/>
        </p:nvSpPr>
        <p:spPr>
          <a:xfrm>
            <a:off x="16833" y="0"/>
            <a:ext cx="99567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Conclusions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957" name="Google Shape;957;g3b8b4388e5c_1_0"/>
          <p:cNvSpPr txBox="1"/>
          <p:nvPr/>
        </p:nvSpPr>
        <p:spPr>
          <a:xfrm>
            <a:off x="145350" y="889000"/>
            <a:ext cx="9666000" cy="61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ndara"/>
              <a:buChar char="●"/>
            </a:pPr>
            <a:r>
              <a:rPr lang="en-US" sz="2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Rydberg atoms provide a </a:t>
            </a:r>
            <a:r>
              <a:rPr lang="en-US" sz="2600" b="1" dirty="0">
                <a:solidFill>
                  <a:srgbClr val="0000FF"/>
                </a:solidFill>
                <a:latin typeface="Candara"/>
                <a:ea typeface="Candara"/>
                <a:cs typeface="Candara"/>
                <a:sym typeface="Candara"/>
              </a:rPr>
              <a:t>versatile platform</a:t>
            </a:r>
            <a:r>
              <a:rPr lang="en-US" sz="2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 for probing ergodicity breaking in gauge theories</a:t>
            </a:r>
            <a:endParaRPr sz="2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ndara"/>
              <a:buChar char="●"/>
            </a:pPr>
            <a:r>
              <a:rPr lang="en-US" sz="2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Quantum simulation of U(1) quantum link model demonstrated ergodicity breaking from </a:t>
            </a:r>
            <a:r>
              <a:rPr lang="en-US" sz="2600" b="1" dirty="0">
                <a:solidFill>
                  <a:srgbClr val="0000FF"/>
                </a:solidFill>
                <a:latin typeface="Candara"/>
                <a:ea typeface="Candara"/>
                <a:cs typeface="Candara"/>
                <a:sym typeface="Candara"/>
              </a:rPr>
              <a:t>a continuous family of initial conditions</a:t>
            </a:r>
            <a:endParaRPr sz="2600" b="1" dirty="0">
              <a:solidFill>
                <a:srgbClr val="0000FF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ndara"/>
              <a:buChar char="●"/>
            </a:pPr>
            <a:r>
              <a:rPr lang="en-US" sz="2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Ergodicity breaking also found from a </a:t>
            </a:r>
            <a:r>
              <a:rPr lang="en-US" sz="2600" b="1" dirty="0">
                <a:solidFill>
                  <a:srgbClr val="0000FF"/>
                </a:solidFill>
                <a:latin typeface="Candara"/>
                <a:ea typeface="Candara"/>
                <a:cs typeface="Candara"/>
                <a:sym typeface="Candara"/>
              </a:rPr>
              <a:t>critical ground state</a:t>
            </a:r>
            <a:r>
              <a:rPr lang="en-US" sz="2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 with large entanglement, but </a:t>
            </a:r>
            <a:r>
              <a:rPr lang="en-US" sz="2600" b="1" dirty="0">
                <a:solidFill>
                  <a:srgbClr val="FF0000"/>
                </a:solidFill>
                <a:latin typeface="Candara"/>
                <a:ea typeface="Candara"/>
                <a:cs typeface="Candara"/>
                <a:sym typeface="Candara"/>
              </a:rPr>
              <a:t>mechanism not fully understood</a:t>
            </a:r>
            <a:r>
              <a:rPr lang="en-US" sz="2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. </a:t>
            </a:r>
            <a:endParaRPr sz="2600" b="1" dirty="0">
              <a:solidFill>
                <a:srgbClr val="0000FF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ndara"/>
              <a:buChar char="●"/>
            </a:pPr>
            <a:r>
              <a:rPr lang="en-US" sz="2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Crucial role of</a:t>
            </a:r>
            <a:r>
              <a:rPr lang="en-US" sz="2600" b="1" dirty="0">
                <a:solidFill>
                  <a:srgbClr val="0000FF"/>
                </a:solidFill>
                <a:latin typeface="Candara"/>
                <a:ea typeface="Candara"/>
                <a:cs typeface="Candara"/>
                <a:sym typeface="Candara"/>
              </a:rPr>
              <a:t> defects, </a:t>
            </a:r>
            <a:r>
              <a:rPr lang="en-US" sz="2600" b="1" dirty="0">
                <a:solidFill>
                  <a:srgbClr val="FF0000"/>
                </a:solidFill>
                <a:latin typeface="Candara"/>
                <a:ea typeface="Candara"/>
                <a:cs typeface="Candara"/>
                <a:sym typeface="Candara"/>
              </a:rPr>
              <a:t>refined Kibble-Zurek theory needed</a:t>
            </a:r>
            <a:r>
              <a:rPr lang="en-US" sz="2600" dirty="0">
                <a:solidFill>
                  <a:srgbClr val="FF0000"/>
                </a:solidFill>
                <a:latin typeface="Candara"/>
                <a:ea typeface="Candara"/>
                <a:cs typeface="Candara"/>
                <a:sym typeface="Candara"/>
              </a:rPr>
              <a:t> </a:t>
            </a:r>
            <a:r>
              <a:rPr lang="en-US" sz="2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to explain the observations</a:t>
            </a:r>
            <a:endParaRPr sz="2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ndara"/>
              <a:buChar char="●"/>
            </a:pPr>
            <a:r>
              <a:rPr lang="en-US" sz="2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Many </a:t>
            </a:r>
            <a:r>
              <a:rPr lang="en-US" sz="2600" b="1" dirty="0">
                <a:solidFill>
                  <a:srgbClr val="FF0000"/>
                </a:solidFill>
                <a:latin typeface="Candara"/>
                <a:ea typeface="Candara"/>
                <a:cs typeface="Candara"/>
                <a:sym typeface="Candara"/>
              </a:rPr>
              <a:t>open questions</a:t>
            </a:r>
            <a:r>
              <a:rPr lang="en-US" sz="2600" dirty="0">
                <a:solidFill>
                  <a:srgbClr val="FF0000"/>
                </a:solidFill>
                <a:latin typeface="Candara"/>
                <a:ea typeface="Candara"/>
                <a:cs typeface="Candara"/>
                <a:sym typeface="Candara"/>
              </a:rPr>
              <a:t> </a:t>
            </a:r>
            <a:r>
              <a:rPr lang="en-US" sz="26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in 2D Rydberg arrays, other types of gauge theories, interplay with periodic driving, etc.</a:t>
            </a:r>
            <a:endParaRPr sz="26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963;g3c25b312f6d_0_0"/>
          <p:cNvSpPr txBox="1"/>
          <p:nvPr/>
        </p:nvSpPr>
        <p:spPr>
          <a:xfrm>
            <a:off x="267075" y="2874104"/>
            <a:ext cx="96660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Thank you for attention!</a:t>
            </a:r>
            <a:endParaRPr sz="40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Questions?</a:t>
            </a:r>
            <a:endParaRPr sz="40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g3bf8594d2fb_0_0"/>
          <p:cNvSpPr txBox="1"/>
          <p:nvPr/>
        </p:nvSpPr>
        <p:spPr>
          <a:xfrm>
            <a:off x="51285" y="151645"/>
            <a:ext cx="9979200" cy="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</a:pPr>
            <a:r>
              <a:rPr lang="en-US" sz="4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PCA entropy</a:t>
            </a:r>
            <a:endParaRPr sz="40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970" name="Google Shape;970;g3bf8594d2fb_0_0"/>
          <p:cNvSpPr txBox="1"/>
          <p:nvPr/>
        </p:nvSpPr>
        <p:spPr>
          <a:xfrm>
            <a:off x="386200" y="1007502"/>
            <a:ext cx="6120900" cy="62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What else can we measure?</a:t>
            </a: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 b="1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Principal Component Analysis (PCA) entropy</a:t>
            </a:r>
            <a:endParaRPr sz="2200" b="1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proxy for entanglement entropy</a:t>
            </a: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Shannon entropy defined on a data matrix </a:t>
            </a:r>
            <a:b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containing the experimental bitstrings</a:t>
            </a: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normalized singular values </a:t>
            </a:r>
            <a:b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of the bitstring matrix</a:t>
            </a: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Quench dynamics</a:t>
            </a: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non-QMBS: </a:t>
            </a:r>
            <a:b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saturates</a:t>
            </a: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QMBS: persistent </a:t>
            </a:r>
            <a:b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oscillations</a:t>
            </a: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ndara"/>
              <a:buChar char="●"/>
            </a:pP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same frequency </a:t>
            </a:r>
            <a:b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US" sz="22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as local observables</a:t>
            </a:r>
            <a:endParaRPr sz="22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971" name="Google Shape;971;g3bf8594d2fb_0_0" title="S_pca_dynamic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7441" y="1223330"/>
            <a:ext cx="3234724" cy="304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2" name="Google Shape;972;g3bf8594d2fb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7152" y="3240641"/>
            <a:ext cx="2434125" cy="57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3" name="Google Shape;973;g3bf8594d2fb_0_0" title="S_pca_freq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92150" y="4959650"/>
            <a:ext cx="6056725" cy="219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4" name="Google Shape;974;g3bf8594d2fb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56472" y="3793150"/>
            <a:ext cx="1394932" cy="70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Google Shape;980;g3c2d42e0105_2_0"/>
          <p:cNvSpPr txBox="1"/>
          <p:nvPr/>
        </p:nvSpPr>
        <p:spPr>
          <a:xfrm>
            <a:off x="51285" y="151645"/>
            <a:ext cx="9979200" cy="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</a:pPr>
            <a:r>
              <a:rPr lang="en-US" sz="4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Phase transition point</a:t>
            </a:r>
            <a:endParaRPr sz="40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981" name="Google Shape;981;g3c2d42e0105_2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9575" y="1368770"/>
            <a:ext cx="8601075" cy="527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7" name="Google Shape;987;g3c2d42e0105_2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859" y="1491417"/>
            <a:ext cx="8610600" cy="5267325"/>
          </a:xfrm>
          <a:prstGeom prst="rect">
            <a:avLst/>
          </a:prstGeom>
          <a:noFill/>
          <a:ln>
            <a:noFill/>
          </a:ln>
        </p:spPr>
      </p:pic>
      <p:sp>
        <p:nvSpPr>
          <p:cNvPr id="988" name="Google Shape;988;g3c2d42e0105_2_11"/>
          <p:cNvSpPr txBox="1"/>
          <p:nvPr/>
        </p:nvSpPr>
        <p:spPr>
          <a:xfrm>
            <a:off x="51285" y="151645"/>
            <a:ext cx="9979200" cy="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</a:pPr>
            <a:r>
              <a:rPr lang="en-US" sz="4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Scarred states with periodic defects</a:t>
            </a:r>
            <a:endParaRPr sz="40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4" name="Google Shape;994;g3c2d42e0105_2_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1025" y="1219850"/>
            <a:ext cx="8372475" cy="5419725"/>
          </a:xfrm>
          <a:prstGeom prst="rect">
            <a:avLst/>
          </a:prstGeom>
          <a:noFill/>
          <a:ln>
            <a:noFill/>
          </a:ln>
        </p:spPr>
      </p:pic>
      <p:sp>
        <p:nvSpPr>
          <p:cNvPr id="995" name="Google Shape;995;g3c2d42e0105_2_18"/>
          <p:cNvSpPr txBox="1"/>
          <p:nvPr/>
        </p:nvSpPr>
        <p:spPr>
          <a:xfrm>
            <a:off x="51285" y="151645"/>
            <a:ext cx="9979200" cy="7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</a:pPr>
            <a:r>
              <a:rPr lang="en-US" sz="40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Bitstring statistics</a:t>
            </a:r>
            <a:endParaRPr sz="40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/>
          <p:nvPr/>
        </p:nvSpPr>
        <p:spPr>
          <a:xfrm>
            <a:off x="502763" y="125693"/>
            <a:ext cx="9062404" cy="496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Outline</a:t>
            </a:r>
            <a:endParaRPr/>
          </a:p>
        </p:txBody>
      </p:sp>
      <p:sp>
        <p:nvSpPr>
          <p:cNvPr id="108" name="Google Shape;108;p2"/>
          <p:cNvSpPr txBox="1"/>
          <p:nvPr/>
        </p:nvSpPr>
        <p:spPr>
          <a:xfrm>
            <a:off x="91250" y="2908771"/>
            <a:ext cx="9885429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Quantum simulation using QuEra’s Rydberg atom </a:t>
            </a: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array</a:t>
            </a:r>
            <a:endParaRPr dirty="0"/>
          </a:p>
        </p:txBody>
      </p:sp>
      <p:sp>
        <p:nvSpPr>
          <p:cNvPr id="109" name="Google Shape;109;p2"/>
          <p:cNvSpPr txBox="1"/>
          <p:nvPr/>
        </p:nvSpPr>
        <p:spPr>
          <a:xfrm>
            <a:off x="185672" y="6233680"/>
            <a:ext cx="9179768" cy="577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Conclusions</a:t>
            </a:r>
            <a:endParaRPr/>
          </a:p>
        </p:txBody>
      </p:sp>
      <p:sp>
        <p:nvSpPr>
          <p:cNvPr id="110" name="Google Shape;110;p2"/>
          <p:cNvSpPr txBox="1"/>
          <p:nvPr/>
        </p:nvSpPr>
        <p:spPr>
          <a:xfrm>
            <a:off x="15564954" y="6905313"/>
            <a:ext cx="1522560" cy="299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Ana Hudomal</a:t>
            </a:r>
            <a:endParaRPr sz="16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11" name="Google Shape;111;p2"/>
          <p:cNvSpPr txBox="1"/>
          <p:nvPr/>
        </p:nvSpPr>
        <p:spPr>
          <a:xfrm>
            <a:off x="18209736" y="6237773"/>
            <a:ext cx="1522560" cy="299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Milan Kornjaca</a:t>
            </a:r>
            <a:endParaRPr sz="16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Tommaso Macri</a:t>
            </a:r>
            <a:endParaRPr/>
          </a:p>
        </p:txBody>
      </p:sp>
      <p:sp>
        <p:nvSpPr>
          <p:cNvPr id="112" name="Google Shape;112;p2"/>
          <p:cNvSpPr txBox="1"/>
          <p:nvPr/>
        </p:nvSpPr>
        <p:spPr>
          <a:xfrm>
            <a:off x="16859795" y="6919305"/>
            <a:ext cx="1522560" cy="647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Aiden Daniel</a:t>
            </a:r>
            <a:endParaRPr/>
          </a:p>
        </p:txBody>
      </p:sp>
      <p:sp>
        <p:nvSpPr>
          <p:cNvPr id="113" name="Google Shape;113;p2"/>
          <p:cNvSpPr txBox="1"/>
          <p:nvPr/>
        </p:nvSpPr>
        <p:spPr>
          <a:xfrm>
            <a:off x="11597423" y="6536436"/>
            <a:ext cx="369481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[A. Daniel </a:t>
            </a:r>
            <a:r>
              <a:rPr lang="en-US" sz="1600" b="0" i="1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et al.</a:t>
            </a: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, PRB </a:t>
            </a:r>
            <a:r>
              <a:rPr lang="en-US" sz="1600" b="1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107</a:t>
            </a: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, 235108 (2023); A. Hudomal et al, to appear] </a:t>
            </a:r>
            <a:endParaRPr/>
          </a:p>
        </p:txBody>
      </p:sp>
      <p:sp>
        <p:nvSpPr>
          <p:cNvPr id="114" name="Google Shape;114;p2"/>
          <p:cNvSpPr txBox="1"/>
          <p:nvPr/>
        </p:nvSpPr>
        <p:spPr>
          <a:xfrm>
            <a:off x="155351" y="1213543"/>
            <a:ext cx="9544698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Thermalization and its breakdown in gauge theories</a:t>
            </a:r>
            <a:endParaRPr sz="3200" dirty="0"/>
          </a:p>
        </p:txBody>
      </p:sp>
      <p:sp>
        <p:nvSpPr>
          <p:cNvPr id="115" name="Google Shape;115;p2"/>
          <p:cNvSpPr txBox="1"/>
          <p:nvPr/>
        </p:nvSpPr>
        <p:spPr>
          <a:xfrm>
            <a:off x="504348" y="139095"/>
            <a:ext cx="9062404" cy="496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 sz="4400" b="0" u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Outline</a:t>
            </a:r>
            <a:endParaRPr/>
          </a:p>
        </p:txBody>
      </p:sp>
      <p:sp>
        <p:nvSpPr>
          <p:cNvPr id="116" name="Google Shape;116;p2"/>
          <p:cNvSpPr txBox="1"/>
          <p:nvPr/>
        </p:nvSpPr>
        <p:spPr>
          <a:xfrm>
            <a:off x="0" y="4647729"/>
            <a:ext cx="10264375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Interplay of criticality &amp; defects with ergodicity breaking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"/>
          <p:cNvSpPr txBox="1">
            <a:spLocks noGrp="1"/>
          </p:cNvSpPr>
          <p:nvPr>
            <p:ph type="title"/>
          </p:nvPr>
        </p:nvSpPr>
        <p:spPr>
          <a:xfrm>
            <a:off x="503280" y="123480"/>
            <a:ext cx="935835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ndara"/>
              <a:buNone/>
            </a:pPr>
            <a:r>
              <a:rPr lang="en-US" sz="3600"/>
              <a:t>U(1) gauge theory in (1+1)D: quantum link model</a:t>
            </a:r>
            <a:endParaRPr/>
          </a:p>
        </p:txBody>
      </p:sp>
      <p:grpSp>
        <p:nvGrpSpPr>
          <p:cNvPr id="138" name="Google Shape;138;p4"/>
          <p:cNvGrpSpPr/>
          <p:nvPr/>
        </p:nvGrpSpPr>
        <p:grpSpPr>
          <a:xfrm>
            <a:off x="71409" y="649365"/>
            <a:ext cx="10883891" cy="3516710"/>
            <a:chOff x="71409" y="649365"/>
            <a:chExt cx="10883891" cy="3516710"/>
          </a:xfrm>
        </p:grpSpPr>
        <p:grpSp>
          <p:nvGrpSpPr>
            <p:cNvPr id="139" name="Google Shape;139;p4"/>
            <p:cNvGrpSpPr/>
            <p:nvPr/>
          </p:nvGrpSpPr>
          <p:grpSpPr>
            <a:xfrm>
              <a:off x="71409" y="808381"/>
              <a:ext cx="4479075" cy="755046"/>
              <a:chOff x="29859" y="2288106"/>
              <a:chExt cx="4479075" cy="755046"/>
            </a:xfrm>
          </p:grpSpPr>
          <p:grpSp>
            <p:nvGrpSpPr>
              <p:cNvPr id="140" name="Google Shape;140;p4"/>
              <p:cNvGrpSpPr/>
              <p:nvPr/>
            </p:nvGrpSpPr>
            <p:grpSpPr>
              <a:xfrm>
                <a:off x="29859" y="2667999"/>
                <a:ext cx="4479075" cy="375153"/>
                <a:chOff x="318365" y="1468792"/>
                <a:chExt cx="4479075" cy="375153"/>
              </a:xfrm>
            </p:grpSpPr>
            <p:sp>
              <p:nvSpPr>
                <p:cNvPr id="141" name="Google Shape;141;p4"/>
                <p:cNvSpPr/>
                <p:nvPr/>
              </p:nvSpPr>
              <p:spPr>
                <a:xfrm>
                  <a:off x="957376" y="1505550"/>
                  <a:ext cx="295816" cy="295816"/>
                </a:xfrm>
                <a:prstGeom prst="ellipse">
                  <a:avLst/>
                </a:prstGeom>
                <a:solidFill>
                  <a:schemeClr val="accent1"/>
                </a:solidFill>
                <a:ln w="25400" cap="flat" cmpd="sng">
                  <a:solidFill>
                    <a:srgbClr val="395E8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ndara"/>
                    <a:ea typeface="Candara"/>
                    <a:cs typeface="Candara"/>
                    <a:sym typeface="Candara"/>
                  </a:endParaRPr>
                </a:p>
              </p:txBody>
            </p:sp>
            <p:sp>
              <p:nvSpPr>
                <p:cNvPr id="142" name="Google Shape;142;p4"/>
                <p:cNvSpPr/>
                <p:nvPr/>
              </p:nvSpPr>
              <p:spPr>
                <a:xfrm>
                  <a:off x="1922277" y="1505550"/>
                  <a:ext cx="295816" cy="295816"/>
                </a:xfrm>
                <a:prstGeom prst="ellipse">
                  <a:avLst/>
                </a:prstGeom>
                <a:solidFill>
                  <a:schemeClr val="accent1"/>
                </a:solidFill>
                <a:ln w="25400" cap="flat" cmpd="sng">
                  <a:solidFill>
                    <a:srgbClr val="395E8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ndara"/>
                    <a:ea typeface="Candara"/>
                    <a:cs typeface="Candara"/>
                    <a:sym typeface="Candara"/>
                  </a:endParaRPr>
                </a:p>
              </p:txBody>
            </p:sp>
            <p:sp>
              <p:nvSpPr>
                <p:cNvPr id="143" name="Google Shape;143;p4"/>
                <p:cNvSpPr/>
                <p:nvPr/>
              </p:nvSpPr>
              <p:spPr>
                <a:xfrm>
                  <a:off x="2887178" y="1505550"/>
                  <a:ext cx="295816" cy="295816"/>
                </a:xfrm>
                <a:prstGeom prst="ellipse">
                  <a:avLst/>
                </a:prstGeom>
                <a:solidFill>
                  <a:schemeClr val="accent1"/>
                </a:solidFill>
                <a:ln w="25400" cap="flat" cmpd="sng">
                  <a:solidFill>
                    <a:srgbClr val="395E8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ndara"/>
                    <a:ea typeface="Candara"/>
                    <a:cs typeface="Candara"/>
                    <a:sym typeface="Candara"/>
                  </a:endParaRPr>
                </a:p>
              </p:txBody>
            </p:sp>
            <p:sp>
              <p:nvSpPr>
                <p:cNvPr id="144" name="Google Shape;144;p4"/>
                <p:cNvSpPr/>
                <p:nvPr/>
              </p:nvSpPr>
              <p:spPr>
                <a:xfrm>
                  <a:off x="3852079" y="1505550"/>
                  <a:ext cx="295816" cy="295816"/>
                </a:xfrm>
                <a:prstGeom prst="ellipse">
                  <a:avLst/>
                </a:prstGeom>
                <a:solidFill>
                  <a:schemeClr val="accent1"/>
                </a:solidFill>
                <a:ln w="25400" cap="flat" cmpd="sng">
                  <a:solidFill>
                    <a:srgbClr val="395E8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ndara"/>
                    <a:ea typeface="Candara"/>
                    <a:cs typeface="Candara"/>
                    <a:sym typeface="Candara"/>
                  </a:endParaRPr>
                </a:p>
              </p:txBody>
            </p:sp>
            <p:sp>
              <p:nvSpPr>
                <p:cNvPr id="145" name="Google Shape;145;p4"/>
                <p:cNvSpPr/>
                <p:nvPr/>
              </p:nvSpPr>
              <p:spPr>
                <a:xfrm>
                  <a:off x="1277005" y="1579184"/>
                  <a:ext cx="614147" cy="148548"/>
                </a:xfrm>
                <a:prstGeom prst="ellipse">
                  <a:avLst/>
                </a:prstGeom>
                <a:solidFill>
                  <a:schemeClr val="accent6"/>
                </a:solidFill>
                <a:ln w="25400" cap="flat" cmpd="sng">
                  <a:solidFill>
                    <a:srgbClr val="5D487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ndara"/>
                    <a:ea typeface="Candara"/>
                    <a:cs typeface="Candara"/>
                    <a:sym typeface="Candara"/>
                  </a:endParaRPr>
                </a:p>
              </p:txBody>
            </p:sp>
            <p:sp>
              <p:nvSpPr>
                <p:cNvPr id="146" name="Google Shape;146;p4"/>
                <p:cNvSpPr/>
                <p:nvPr/>
              </p:nvSpPr>
              <p:spPr>
                <a:xfrm>
                  <a:off x="2244887" y="1579184"/>
                  <a:ext cx="616395" cy="148548"/>
                </a:xfrm>
                <a:prstGeom prst="ellipse">
                  <a:avLst/>
                </a:prstGeom>
                <a:solidFill>
                  <a:schemeClr val="accent6"/>
                </a:solidFill>
                <a:ln w="25400" cap="flat" cmpd="sng">
                  <a:solidFill>
                    <a:srgbClr val="5D487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ndara"/>
                    <a:ea typeface="Candara"/>
                    <a:cs typeface="Candara"/>
                    <a:sym typeface="Candara"/>
                  </a:endParaRPr>
                </a:p>
              </p:txBody>
            </p:sp>
            <p:sp>
              <p:nvSpPr>
                <p:cNvPr id="147" name="Google Shape;147;p4"/>
                <p:cNvSpPr/>
                <p:nvPr/>
              </p:nvSpPr>
              <p:spPr>
                <a:xfrm>
                  <a:off x="3208890" y="1579184"/>
                  <a:ext cx="613457" cy="148548"/>
                </a:xfrm>
                <a:prstGeom prst="ellipse">
                  <a:avLst/>
                </a:prstGeom>
                <a:solidFill>
                  <a:schemeClr val="accent6"/>
                </a:solidFill>
                <a:ln w="25400" cap="flat" cmpd="sng">
                  <a:solidFill>
                    <a:srgbClr val="5D487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ndara"/>
                    <a:ea typeface="Candara"/>
                    <a:cs typeface="Candara"/>
                    <a:sym typeface="Candara"/>
                  </a:endParaRPr>
                </a:p>
              </p:txBody>
            </p:sp>
            <p:sp>
              <p:nvSpPr>
                <p:cNvPr id="148" name="Google Shape;148;p4"/>
                <p:cNvSpPr txBox="1"/>
                <p:nvPr/>
              </p:nvSpPr>
              <p:spPr>
                <a:xfrm>
                  <a:off x="318365" y="1468792"/>
                  <a:ext cx="564021" cy="369332"/>
                </a:xfrm>
                <a:prstGeom prst="rect">
                  <a:avLst/>
                </a:prstGeom>
                <a:blipFill rotWithShape="1">
                  <a:blip r:embed="rId3">
                    <a:alphaModFix/>
                  </a:blip>
                  <a:stretch>
                    <a:fillRect b="-19999"/>
                  </a:stretch>
                </a:blip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800">
                      <a:latin typeface="Candara"/>
                      <a:ea typeface="Candara"/>
                      <a:cs typeface="Candara"/>
                      <a:sym typeface="Candara"/>
                    </a:rPr>
                    <a:t> </a:t>
                  </a:r>
                  <a:endParaRPr/>
                </a:p>
              </p:txBody>
            </p:sp>
            <p:sp>
              <p:nvSpPr>
                <p:cNvPr id="149" name="Google Shape;149;p4"/>
                <p:cNvSpPr txBox="1"/>
                <p:nvPr/>
              </p:nvSpPr>
              <p:spPr>
                <a:xfrm>
                  <a:off x="4233419" y="1474613"/>
                  <a:ext cx="564021" cy="369332"/>
                </a:xfrm>
                <a:prstGeom prst="rect">
                  <a:avLst/>
                </a:prstGeom>
                <a:blipFill rotWithShape="1">
                  <a:blip r:embed="rId4">
                    <a:alphaModFix/>
                  </a:blip>
                  <a:stretch>
                    <a:fillRect b="-23331"/>
                  </a:stretch>
                </a:blip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800">
                      <a:latin typeface="Candara"/>
                      <a:ea typeface="Candara"/>
                      <a:cs typeface="Candara"/>
                      <a:sym typeface="Candara"/>
                    </a:rPr>
                    <a:t> </a:t>
                  </a:r>
                  <a:endParaRPr/>
                </a:p>
              </p:txBody>
            </p:sp>
          </p:grpSp>
          <p:pic>
            <p:nvPicPr>
              <p:cNvPr id="150" name="Google Shape;150;p4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1598624" y="2288106"/>
                <a:ext cx="284925" cy="37989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1" name="Google Shape;151;p4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2601913" y="2295197"/>
                <a:ext cx="585600" cy="37062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52" name="Google Shape;152;p4"/>
            <p:cNvGrpSpPr/>
            <p:nvPr/>
          </p:nvGrpSpPr>
          <p:grpSpPr>
            <a:xfrm>
              <a:off x="240008" y="2088127"/>
              <a:ext cx="9591080" cy="2077948"/>
              <a:chOff x="227670" y="5513077"/>
              <a:chExt cx="9591080" cy="2077948"/>
            </a:xfrm>
          </p:grpSpPr>
          <p:sp>
            <p:nvSpPr>
              <p:cNvPr id="153" name="Google Shape;153;p4"/>
              <p:cNvSpPr/>
              <p:nvPr/>
            </p:nvSpPr>
            <p:spPr>
              <a:xfrm>
                <a:off x="7995100" y="5849525"/>
                <a:ext cx="1674000" cy="1064400"/>
              </a:xfrm>
              <a:prstGeom prst="roundRect">
                <a:avLst>
                  <a:gd name="adj" fmla="val 16667"/>
                </a:avLst>
              </a:prstGeom>
              <a:solidFill>
                <a:srgbClr val="FCE5C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54" name="Google Shape;154;p4"/>
              <p:cNvSpPr/>
              <p:nvPr/>
            </p:nvSpPr>
            <p:spPr>
              <a:xfrm>
                <a:off x="5686075" y="5835175"/>
                <a:ext cx="2041800" cy="1064400"/>
              </a:xfrm>
              <a:prstGeom prst="roundRect">
                <a:avLst>
                  <a:gd name="adj" fmla="val 16667"/>
                </a:avLst>
              </a:prstGeom>
              <a:solidFill>
                <a:srgbClr val="D9EAD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55" name="Google Shape;155;p4"/>
              <p:cNvSpPr/>
              <p:nvPr/>
            </p:nvSpPr>
            <p:spPr>
              <a:xfrm>
                <a:off x="1617801" y="5835165"/>
                <a:ext cx="3814500" cy="999000"/>
              </a:xfrm>
              <a:prstGeom prst="roundRect">
                <a:avLst>
                  <a:gd name="adj" fmla="val 16667"/>
                </a:avLst>
              </a:prstGeom>
              <a:solidFill>
                <a:srgbClr val="EAD1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56" name="Google Shape;156;p4"/>
              <p:cNvSpPr txBox="1"/>
              <p:nvPr/>
            </p:nvSpPr>
            <p:spPr>
              <a:xfrm>
                <a:off x="3680260" y="5522689"/>
                <a:ext cx="8514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>
                    <a:solidFill>
                      <a:schemeClr val="dk1"/>
                    </a:solidFill>
                    <a:latin typeface="Candara"/>
                    <a:ea typeface="Candara"/>
                    <a:cs typeface="Candara"/>
                    <a:sym typeface="Candara"/>
                  </a:rPr>
                  <a:t>Kinetic</a:t>
                </a:r>
                <a:endParaRPr/>
              </a:p>
            </p:txBody>
          </p:sp>
          <p:sp>
            <p:nvSpPr>
              <p:cNvPr id="157" name="Google Shape;157;p4"/>
              <p:cNvSpPr txBox="1"/>
              <p:nvPr/>
            </p:nvSpPr>
            <p:spPr>
              <a:xfrm>
                <a:off x="6528391" y="5539600"/>
                <a:ext cx="6879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>
                    <a:solidFill>
                      <a:schemeClr val="dk1"/>
                    </a:solidFill>
                    <a:latin typeface="Candara"/>
                    <a:ea typeface="Candara"/>
                    <a:cs typeface="Candara"/>
                    <a:sym typeface="Candara"/>
                  </a:rPr>
                  <a:t>Mass</a:t>
                </a:r>
                <a:endParaRPr/>
              </a:p>
            </p:txBody>
          </p:sp>
          <p:sp>
            <p:nvSpPr>
              <p:cNvPr id="158" name="Google Shape;158;p4"/>
              <p:cNvSpPr txBox="1"/>
              <p:nvPr/>
            </p:nvSpPr>
            <p:spPr>
              <a:xfrm>
                <a:off x="8207838" y="5513077"/>
                <a:ext cx="15108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>
                    <a:solidFill>
                      <a:schemeClr val="dk1"/>
                    </a:solidFill>
                    <a:latin typeface="Candara"/>
                    <a:ea typeface="Candara"/>
                    <a:cs typeface="Candara"/>
                    <a:sym typeface="Candara"/>
                  </a:rPr>
                  <a:t>Electric field</a:t>
                </a:r>
                <a:endParaRPr/>
              </a:p>
            </p:txBody>
          </p:sp>
          <p:pic>
            <p:nvPicPr>
              <p:cNvPr id="159" name="Google Shape;159;p4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227670" y="5917275"/>
                <a:ext cx="9358351" cy="79964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60" name="Google Shape;160;p4"/>
              <p:cNvSpPr txBox="1"/>
              <p:nvPr/>
            </p:nvSpPr>
            <p:spPr>
              <a:xfrm>
                <a:off x="8279750" y="6913925"/>
                <a:ext cx="1539000" cy="677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solidFill>
                      <a:schemeClr val="dk1"/>
                    </a:solidFill>
                    <a:latin typeface="Candara"/>
                    <a:ea typeface="Candara"/>
                    <a:cs typeface="Candara"/>
                    <a:sym typeface="Candara"/>
                  </a:rPr>
                  <a:t>trivial constant for S=1/2</a:t>
                </a:r>
                <a:endParaRPr sz="160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</p:grpSp>
        <p:sp>
          <p:nvSpPr>
            <p:cNvPr id="161" name="Google Shape;161;p4"/>
            <p:cNvSpPr/>
            <p:nvPr/>
          </p:nvSpPr>
          <p:spPr>
            <a:xfrm>
              <a:off x="6977900" y="649365"/>
              <a:ext cx="39774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[Kogut &amp; Susskind ‘75, Wiese ‘13]</a:t>
              </a:r>
              <a:endParaRPr sz="16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pic>
          <p:nvPicPr>
            <p:cNvPr id="162" name="Google Shape;162;p4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053644" y="1505250"/>
              <a:ext cx="764280" cy="4657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3" name="Google Shape;163;p4"/>
          <p:cNvGrpSpPr/>
          <p:nvPr/>
        </p:nvGrpSpPr>
        <p:grpSpPr>
          <a:xfrm>
            <a:off x="71398" y="4417828"/>
            <a:ext cx="2209774" cy="1804854"/>
            <a:chOff x="124148" y="676978"/>
            <a:chExt cx="2209774" cy="1804854"/>
          </a:xfrm>
        </p:grpSpPr>
        <p:pic>
          <p:nvPicPr>
            <p:cNvPr id="164" name="Google Shape;164;p4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24148" y="2150374"/>
              <a:ext cx="2209774" cy="3314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" name="Google Shape;165;p4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40285" y="676978"/>
              <a:ext cx="1331088" cy="140458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6" name="Google Shape;166;p4"/>
          <p:cNvGrpSpPr/>
          <p:nvPr/>
        </p:nvGrpSpPr>
        <p:grpSpPr>
          <a:xfrm>
            <a:off x="2098621" y="4657613"/>
            <a:ext cx="7487605" cy="1139654"/>
            <a:chOff x="2098621" y="4657613"/>
            <a:chExt cx="7487605" cy="1139654"/>
          </a:xfrm>
        </p:grpSpPr>
        <p:pic>
          <p:nvPicPr>
            <p:cNvPr id="167" name="Google Shape;167;p4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4568518" y="4657613"/>
              <a:ext cx="5017708" cy="58866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8" name="Google Shape;168;p4"/>
            <p:cNvSpPr/>
            <p:nvPr/>
          </p:nvSpPr>
          <p:spPr>
            <a:xfrm rot="-5400000">
              <a:off x="2748421" y="4439733"/>
              <a:ext cx="285000" cy="15846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BFBFBF"/>
            </a:solidFill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pic>
          <p:nvPicPr>
            <p:cNvPr id="169" name="Google Shape;169;p4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4525013" y="5303573"/>
              <a:ext cx="2276478" cy="4936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4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7743919" y="5347823"/>
              <a:ext cx="1407314" cy="3838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1" name="Google Shape;171;p4"/>
            <p:cNvSpPr txBox="1"/>
            <p:nvPr/>
          </p:nvSpPr>
          <p:spPr>
            <a:xfrm>
              <a:off x="2281169" y="4819433"/>
              <a:ext cx="11250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discretized</a:t>
              </a:r>
              <a:endParaRPr sz="16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grpSp>
        <p:nvGrpSpPr>
          <p:cNvPr id="172" name="Google Shape;172;p4"/>
          <p:cNvGrpSpPr/>
          <p:nvPr/>
        </p:nvGrpSpPr>
        <p:grpSpPr>
          <a:xfrm>
            <a:off x="2169985" y="6101557"/>
            <a:ext cx="7847189" cy="1246570"/>
            <a:chOff x="5811584" y="6077987"/>
            <a:chExt cx="8164800" cy="1125063"/>
          </a:xfrm>
        </p:grpSpPr>
        <p:sp>
          <p:nvSpPr>
            <p:cNvPr id="173" name="Google Shape;173;p4"/>
            <p:cNvSpPr/>
            <p:nvPr/>
          </p:nvSpPr>
          <p:spPr>
            <a:xfrm>
              <a:off x="6254385" y="6078050"/>
              <a:ext cx="7279200" cy="1125000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87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1850" tIns="41850" rIns="41850" bIns="41850" anchor="ctr" anchorCtr="0">
              <a:noAutofit/>
            </a:bodyPr>
            <a:lstStyle/>
            <a:p>
              <a:pPr marL="0" marR="0" lvl="0" indent="0" algn="l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8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74" name="Google Shape;174;p4"/>
            <p:cNvSpPr txBox="1"/>
            <p:nvPr/>
          </p:nvSpPr>
          <p:spPr>
            <a:xfrm>
              <a:off x="5811584" y="6077987"/>
              <a:ext cx="8164800" cy="109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850" tIns="41850" rIns="41850" bIns="4185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62" b="1">
                  <a:solidFill>
                    <a:srgbClr val="FFFF00"/>
                  </a:solidFill>
                  <a:latin typeface="Candara"/>
                  <a:ea typeface="Candara"/>
                  <a:cs typeface="Candara"/>
                  <a:sym typeface="Candara"/>
                </a:rPr>
                <a:t>The configurations of matter and gauge field are constrained.</a:t>
              </a:r>
              <a:endParaRPr sz="3662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79;g3c2e64f2dd9_0_82">
            <a:extLst>
              <a:ext uri="{FF2B5EF4-FFF2-40B4-BE49-F238E27FC236}">
                <a16:creationId xmlns:a16="http://schemas.microsoft.com/office/drawing/2014/main" id="{67F8B175-04FB-2166-92CC-88AE85E4BC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5870" y="137334"/>
            <a:ext cx="965340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ndara"/>
              <a:buNone/>
            </a:pPr>
            <a:r>
              <a:rPr lang="en-US" dirty="0"/>
              <a:t>Mapping of S=½ QLM to PXP model</a:t>
            </a:r>
            <a:endParaRPr dirty="0"/>
          </a:p>
        </p:txBody>
      </p:sp>
      <p:sp>
        <p:nvSpPr>
          <p:cNvPr id="10" name="Google Shape;183;g3c2e64f2dd9_0_82">
            <a:extLst>
              <a:ext uri="{FF2B5EF4-FFF2-40B4-BE49-F238E27FC236}">
                <a16:creationId xmlns:a16="http://schemas.microsoft.com/office/drawing/2014/main" id="{08A62E81-846F-C4C7-0A2D-3F861E2A6813}"/>
              </a:ext>
            </a:extLst>
          </p:cNvPr>
          <p:cNvSpPr/>
          <p:nvPr/>
        </p:nvSpPr>
        <p:spPr>
          <a:xfrm>
            <a:off x="90428" y="1505032"/>
            <a:ext cx="3468600" cy="1062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1" name="Google Shape;184;g3c2e64f2dd9_0_82">
            <a:extLst>
              <a:ext uri="{FF2B5EF4-FFF2-40B4-BE49-F238E27FC236}">
                <a16:creationId xmlns:a16="http://schemas.microsoft.com/office/drawing/2014/main" id="{E6078C0A-501A-A236-0445-CC1A52B60F1C}"/>
              </a:ext>
            </a:extLst>
          </p:cNvPr>
          <p:cNvSpPr txBox="1"/>
          <p:nvPr/>
        </p:nvSpPr>
        <p:spPr>
          <a:xfrm>
            <a:off x="53686" y="1469411"/>
            <a:ext cx="3169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Particle on even site = electron</a:t>
            </a:r>
            <a:endParaRPr dirty="0"/>
          </a:p>
        </p:txBody>
      </p:sp>
      <p:sp>
        <p:nvSpPr>
          <p:cNvPr id="12" name="Google Shape;185;g3c2e64f2dd9_0_82">
            <a:extLst>
              <a:ext uri="{FF2B5EF4-FFF2-40B4-BE49-F238E27FC236}">
                <a16:creationId xmlns:a16="http://schemas.microsoft.com/office/drawing/2014/main" id="{40F1F00A-7201-7A0A-5535-956825EFEC02}"/>
              </a:ext>
            </a:extLst>
          </p:cNvPr>
          <p:cNvSpPr txBox="1"/>
          <p:nvPr/>
        </p:nvSpPr>
        <p:spPr>
          <a:xfrm>
            <a:off x="66601" y="1796260"/>
            <a:ext cx="289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Hole on odd site = positron</a:t>
            </a:r>
            <a:endParaRPr/>
          </a:p>
        </p:txBody>
      </p:sp>
      <p:sp>
        <p:nvSpPr>
          <p:cNvPr id="13" name="Google Shape;186;g3c2e64f2dd9_0_82">
            <a:extLst>
              <a:ext uri="{FF2B5EF4-FFF2-40B4-BE49-F238E27FC236}">
                <a16:creationId xmlns:a16="http://schemas.microsoft.com/office/drawing/2014/main" id="{3C45DC1D-CD3F-3037-5999-6699FA3E29AE}"/>
              </a:ext>
            </a:extLst>
          </p:cNvPr>
          <p:cNvSpPr txBox="1"/>
          <p:nvPr/>
        </p:nvSpPr>
        <p:spPr>
          <a:xfrm>
            <a:off x="80025" y="2129988"/>
            <a:ext cx="1592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Electric field = </a:t>
            </a:r>
            <a:endParaRPr dirty="0"/>
          </a:p>
        </p:txBody>
      </p:sp>
      <p:sp>
        <p:nvSpPr>
          <p:cNvPr id="14" name="Google Shape;187;g3c2e64f2dd9_0_82">
            <a:extLst>
              <a:ext uri="{FF2B5EF4-FFF2-40B4-BE49-F238E27FC236}">
                <a16:creationId xmlns:a16="http://schemas.microsoft.com/office/drawing/2014/main" id="{29D0940A-3B43-7ABD-2CB8-F6F4E0A423B3}"/>
              </a:ext>
            </a:extLst>
          </p:cNvPr>
          <p:cNvSpPr/>
          <p:nvPr/>
        </p:nvSpPr>
        <p:spPr>
          <a:xfrm>
            <a:off x="3231899" y="1564572"/>
            <a:ext cx="179100" cy="179100"/>
          </a:xfrm>
          <a:prstGeom prst="ellipse">
            <a:avLst/>
          </a:prstGeom>
          <a:solidFill>
            <a:srgbClr val="0432FF"/>
          </a:solidFill>
          <a:ln w="25400" cap="flat" cmpd="sng">
            <a:solidFill>
              <a:srgbClr val="2136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5" name="Google Shape;188;g3c2e64f2dd9_0_82">
            <a:extLst>
              <a:ext uri="{FF2B5EF4-FFF2-40B4-BE49-F238E27FC236}">
                <a16:creationId xmlns:a16="http://schemas.microsoft.com/office/drawing/2014/main" id="{683C450E-E9C0-762C-A623-F22366E0771F}"/>
              </a:ext>
            </a:extLst>
          </p:cNvPr>
          <p:cNvSpPr/>
          <p:nvPr/>
        </p:nvSpPr>
        <p:spPr>
          <a:xfrm>
            <a:off x="2932898" y="1890275"/>
            <a:ext cx="179100" cy="179100"/>
          </a:xfrm>
          <a:prstGeom prst="ellipse">
            <a:avLst/>
          </a:prstGeom>
          <a:solidFill>
            <a:srgbClr val="FF0000"/>
          </a:solidFill>
          <a:ln w="25400" cap="flat" cmpd="sng">
            <a:solidFill>
              <a:srgbClr val="2136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6" name="Google Shape;189;g3c2e64f2dd9_0_82">
            <a:extLst>
              <a:ext uri="{FF2B5EF4-FFF2-40B4-BE49-F238E27FC236}">
                <a16:creationId xmlns:a16="http://schemas.microsoft.com/office/drawing/2014/main" id="{6A77EF6D-59AE-C79D-BC61-D6DE700595CD}"/>
              </a:ext>
            </a:extLst>
          </p:cNvPr>
          <p:cNvSpPr/>
          <p:nvPr/>
        </p:nvSpPr>
        <p:spPr>
          <a:xfrm rot="5400000">
            <a:off x="1607254" y="2210730"/>
            <a:ext cx="299400" cy="2370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rgbClr val="2136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7" name="Google Shape;190;g3c2e64f2dd9_0_82">
            <a:extLst>
              <a:ext uri="{FF2B5EF4-FFF2-40B4-BE49-F238E27FC236}">
                <a16:creationId xmlns:a16="http://schemas.microsoft.com/office/drawing/2014/main" id="{0931F99F-1EA8-0E3C-C9AB-3B39EC45AAFE}"/>
              </a:ext>
            </a:extLst>
          </p:cNvPr>
          <p:cNvSpPr/>
          <p:nvPr/>
        </p:nvSpPr>
        <p:spPr>
          <a:xfrm rot="16200000">
            <a:off x="2277929" y="2210617"/>
            <a:ext cx="299400" cy="2370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 w="25400" cap="flat" cmpd="sng">
            <a:solidFill>
              <a:srgbClr val="2136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8" name="Google Shape;191;g3c2e64f2dd9_0_82">
            <a:extLst>
              <a:ext uri="{FF2B5EF4-FFF2-40B4-BE49-F238E27FC236}">
                <a16:creationId xmlns:a16="http://schemas.microsoft.com/office/drawing/2014/main" id="{2E2788D0-27FA-E29F-0C65-D723DA7CC060}"/>
              </a:ext>
            </a:extLst>
          </p:cNvPr>
          <p:cNvSpPr txBox="1"/>
          <p:nvPr/>
        </p:nvSpPr>
        <p:spPr>
          <a:xfrm>
            <a:off x="1894961" y="2123109"/>
            <a:ext cx="394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or</a:t>
            </a:r>
            <a:endParaRPr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CC3080-C189-5ADE-2133-993DC8F16547}"/>
              </a:ext>
            </a:extLst>
          </p:cNvPr>
          <p:cNvSpPr txBox="1"/>
          <p:nvPr/>
        </p:nvSpPr>
        <p:spPr>
          <a:xfrm>
            <a:off x="-9772" y="1051491"/>
            <a:ext cx="1994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anose="020E0502030303020204" pitchFamily="34" charset="0"/>
              </a:rPr>
              <a:t>Gauge theory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EF9E4BD-CBDE-83CA-2A92-239402215AED}"/>
              </a:ext>
            </a:extLst>
          </p:cNvPr>
          <p:cNvGrpSpPr/>
          <p:nvPr/>
        </p:nvGrpSpPr>
        <p:grpSpPr>
          <a:xfrm>
            <a:off x="4885786" y="3317421"/>
            <a:ext cx="5121942" cy="1443402"/>
            <a:chOff x="4885786" y="3317421"/>
            <a:chExt cx="5121942" cy="1443402"/>
          </a:xfrm>
        </p:grpSpPr>
        <p:pic>
          <p:nvPicPr>
            <p:cNvPr id="35" name="Google Shape;194;g3c2e64f2dd9_0_82">
              <a:extLst>
                <a:ext uri="{FF2B5EF4-FFF2-40B4-BE49-F238E27FC236}">
                  <a16:creationId xmlns:a16="http://schemas.microsoft.com/office/drawing/2014/main" id="{F1082D89-4965-52D9-7B2E-053326C64E8A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385978" y="4432185"/>
              <a:ext cx="1150233" cy="3286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" name="Google Shape;195;g3c2e64f2dd9_0_82">
              <a:extLst>
                <a:ext uri="{FF2B5EF4-FFF2-40B4-BE49-F238E27FC236}">
                  <a16:creationId xmlns:a16="http://schemas.microsoft.com/office/drawing/2014/main" id="{C4214158-E86E-9DF1-7661-2BDA57A912E6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885786" y="4408312"/>
              <a:ext cx="2190920" cy="3286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" name="Google Shape;201;g3c2e64f2dd9_0_82">
              <a:extLst>
                <a:ext uri="{FF2B5EF4-FFF2-40B4-BE49-F238E27FC236}">
                  <a16:creationId xmlns:a16="http://schemas.microsoft.com/office/drawing/2014/main" id="{B11D5084-78F9-F6E1-64B1-1056CB831446}"/>
                </a:ext>
              </a:extLst>
            </p:cNvPr>
            <p:cNvSpPr/>
            <p:nvPr/>
          </p:nvSpPr>
          <p:spPr>
            <a:xfrm>
              <a:off x="5010170" y="3317421"/>
              <a:ext cx="4720058" cy="931006"/>
            </a:xfrm>
            <a:prstGeom prst="roundRect">
              <a:avLst>
                <a:gd name="adj" fmla="val 7636"/>
              </a:avLst>
            </a:prstGeom>
            <a:solidFill>
              <a:srgbClr val="FFFF00"/>
            </a:solidFill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pic>
          <p:nvPicPr>
            <p:cNvPr id="43" name="Google Shape;202;g3c2e64f2dd9_0_82">
              <a:extLst>
                <a:ext uri="{FF2B5EF4-FFF2-40B4-BE49-F238E27FC236}">
                  <a16:creationId xmlns:a16="http://schemas.microsoft.com/office/drawing/2014/main" id="{57C11458-4E7E-E669-9E42-32151E938376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841230" y="4471610"/>
              <a:ext cx="1166498" cy="2499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" name="Google Shape;203;g3c2e64f2dd9_0_82">
              <a:extLst>
                <a:ext uri="{FF2B5EF4-FFF2-40B4-BE49-F238E27FC236}">
                  <a16:creationId xmlns:a16="http://schemas.microsoft.com/office/drawing/2014/main" id="{138208AC-C4AF-8C08-B18D-ABD15F519815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171477" y="3513914"/>
              <a:ext cx="4395698" cy="6360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" name="Google Shape;189;g3c2e64f2dd9_0_82">
            <a:extLst>
              <a:ext uri="{FF2B5EF4-FFF2-40B4-BE49-F238E27FC236}">
                <a16:creationId xmlns:a16="http://schemas.microsoft.com/office/drawing/2014/main" id="{1104B639-3452-8174-EDFC-BD60C084A4B2}"/>
              </a:ext>
            </a:extLst>
          </p:cNvPr>
          <p:cNvSpPr/>
          <p:nvPr/>
        </p:nvSpPr>
        <p:spPr>
          <a:xfrm rot="5400000">
            <a:off x="-3028802" y="5062401"/>
            <a:ext cx="299400" cy="2370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rgbClr val="2136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3" name="Google Shape;188;g3c2e64f2dd9_0_82">
            <a:extLst>
              <a:ext uri="{FF2B5EF4-FFF2-40B4-BE49-F238E27FC236}">
                <a16:creationId xmlns:a16="http://schemas.microsoft.com/office/drawing/2014/main" id="{D7F36FAE-6281-E1EF-C91E-034398146769}"/>
              </a:ext>
            </a:extLst>
          </p:cNvPr>
          <p:cNvSpPr/>
          <p:nvPr/>
        </p:nvSpPr>
        <p:spPr>
          <a:xfrm>
            <a:off x="-2686829" y="5085853"/>
            <a:ext cx="179100" cy="179100"/>
          </a:xfrm>
          <a:prstGeom prst="ellipse">
            <a:avLst/>
          </a:prstGeom>
          <a:noFill/>
          <a:ln w="25400" cap="flat" cmpd="sng">
            <a:solidFill>
              <a:srgbClr val="2136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4" name="Google Shape;189;g3c2e64f2dd9_0_82">
            <a:extLst>
              <a:ext uri="{FF2B5EF4-FFF2-40B4-BE49-F238E27FC236}">
                <a16:creationId xmlns:a16="http://schemas.microsoft.com/office/drawing/2014/main" id="{7C8BEBB9-508A-07F7-9775-D4D34A1560F6}"/>
              </a:ext>
            </a:extLst>
          </p:cNvPr>
          <p:cNvSpPr/>
          <p:nvPr/>
        </p:nvSpPr>
        <p:spPr>
          <a:xfrm rot="5400000">
            <a:off x="-2474617" y="5062396"/>
            <a:ext cx="299400" cy="2370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rgbClr val="2136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5" name="Google Shape;186;g3c2e64f2dd9_0_82">
            <a:extLst>
              <a:ext uri="{FF2B5EF4-FFF2-40B4-BE49-F238E27FC236}">
                <a16:creationId xmlns:a16="http://schemas.microsoft.com/office/drawing/2014/main" id="{615F9E09-C4CB-4AE7-90A9-6176F3E9B30E}"/>
              </a:ext>
            </a:extLst>
          </p:cNvPr>
          <p:cNvSpPr txBox="1"/>
          <p:nvPr/>
        </p:nvSpPr>
        <p:spPr>
          <a:xfrm>
            <a:off x="-2079628" y="4991635"/>
            <a:ext cx="164329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andara"/>
                <a:sym typeface="Candara"/>
              </a:rPr>
              <a:t>flux continues</a:t>
            </a:r>
            <a:endParaRPr dirty="0"/>
          </a:p>
        </p:txBody>
      </p:sp>
      <p:sp>
        <p:nvSpPr>
          <p:cNvPr id="26" name="Google Shape;186;g3c2e64f2dd9_0_82">
            <a:extLst>
              <a:ext uri="{FF2B5EF4-FFF2-40B4-BE49-F238E27FC236}">
                <a16:creationId xmlns:a16="http://schemas.microsoft.com/office/drawing/2014/main" id="{7ABE123B-215C-584A-C100-4FEAD0388DD1}"/>
              </a:ext>
            </a:extLst>
          </p:cNvPr>
          <p:cNvSpPr txBox="1"/>
          <p:nvPr/>
        </p:nvSpPr>
        <p:spPr>
          <a:xfrm>
            <a:off x="-4255719" y="4988569"/>
            <a:ext cx="139457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latin typeface="Candara" panose="020E0502030303020204" pitchFamily="34" charset="0"/>
              </a:rPr>
              <a:t>Empty site:</a:t>
            </a:r>
            <a:endParaRPr sz="1800" dirty="0">
              <a:latin typeface="Candara" panose="020E0502030303020204" pitchFamily="34" charset="0"/>
            </a:endParaRPr>
          </a:p>
        </p:txBody>
      </p:sp>
      <p:sp>
        <p:nvSpPr>
          <p:cNvPr id="27" name="Google Shape;186;g3c2e64f2dd9_0_82">
            <a:extLst>
              <a:ext uri="{FF2B5EF4-FFF2-40B4-BE49-F238E27FC236}">
                <a16:creationId xmlns:a16="http://schemas.microsoft.com/office/drawing/2014/main" id="{0C0922CF-B007-1452-678D-7CD2CBBC1AC2}"/>
              </a:ext>
            </a:extLst>
          </p:cNvPr>
          <p:cNvSpPr txBox="1"/>
          <p:nvPr/>
        </p:nvSpPr>
        <p:spPr>
          <a:xfrm>
            <a:off x="-4255719" y="5544412"/>
            <a:ext cx="100916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latin typeface="Candara" panose="020E0502030303020204" pitchFamily="34" charset="0"/>
              </a:rPr>
              <a:t>Matter:</a:t>
            </a:r>
            <a:endParaRPr sz="1800" dirty="0">
              <a:latin typeface="Candara" panose="020E0502030303020204" pitchFamily="34" charset="0"/>
            </a:endParaRPr>
          </a:p>
        </p:txBody>
      </p:sp>
      <p:sp>
        <p:nvSpPr>
          <p:cNvPr id="28" name="Google Shape;189;g3c2e64f2dd9_0_82">
            <a:extLst>
              <a:ext uri="{FF2B5EF4-FFF2-40B4-BE49-F238E27FC236}">
                <a16:creationId xmlns:a16="http://schemas.microsoft.com/office/drawing/2014/main" id="{BE17ACE4-A47F-3605-2A07-A1CE5BC60980}"/>
              </a:ext>
            </a:extLst>
          </p:cNvPr>
          <p:cNvSpPr/>
          <p:nvPr/>
        </p:nvSpPr>
        <p:spPr>
          <a:xfrm rot="5400000">
            <a:off x="-3042220" y="5610557"/>
            <a:ext cx="299400" cy="2370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rgbClr val="2136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9" name="Google Shape;188;g3c2e64f2dd9_0_82">
            <a:extLst>
              <a:ext uri="{FF2B5EF4-FFF2-40B4-BE49-F238E27FC236}">
                <a16:creationId xmlns:a16="http://schemas.microsoft.com/office/drawing/2014/main" id="{A4B13813-89C1-E415-1299-7935E72C02DF}"/>
              </a:ext>
            </a:extLst>
          </p:cNvPr>
          <p:cNvSpPr/>
          <p:nvPr/>
        </p:nvSpPr>
        <p:spPr>
          <a:xfrm>
            <a:off x="-2711423" y="5649906"/>
            <a:ext cx="179100" cy="179100"/>
          </a:xfrm>
          <a:prstGeom prst="ellipse">
            <a:avLst/>
          </a:prstGeom>
          <a:solidFill>
            <a:srgbClr val="FF0000"/>
          </a:solidFill>
          <a:ln w="25400" cap="flat" cmpd="sng">
            <a:solidFill>
              <a:srgbClr val="2136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0" name="Google Shape;190;g3c2e64f2dd9_0_82">
            <a:extLst>
              <a:ext uri="{FF2B5EF4-FFF2-40B4-BE49-F238E27FC236}">
                <a16:creationId xmlns:a16="http://schemas.microsoft.com/office/drawing/2014/main" id="{DA5C40E8-D27B-3AF6-1EBF-919739C81B1B}"/>
              </a:ext>
            </a:extLst>
          </p:cNvPr>
          <p:cNvSpPr/>
          <p:nvPr/>
        </p:nvSpPr>
        <p:spPr>
          <a:xfrm rot="16200000">
            <a:off x="-2499211" y="5610557"/>
            <a:ext cx="299400" cy="2370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 w="25400" cap="flat" cmpd="sng">
            <a:solidFill>
              <a:srgbClr val="2136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1" name="Google Shape;186;g3c2e64f2dd9_0_82">
            <a:extLst>
              <a:ext uri="{FF2B5EF4-FFF2-40B4-BE49-F238E27FC236}">
                <a16:creationId xmlns:a16="http://schemas.microsoft.com/office/drawing/2014/main" id="{F324C15C-B3DC-6ECD-9B2C-62F31B477F98}"/>
              </a:ext>
            </a:extLst>
          </p:cNvPr>
          <p:cNvSpPr txBox="1"/>
          <p:nvPr/>
        </p:nvSpPr>
        <p:spPr>
          <a:xfrm>
            <a:off x="-2079628" y="5544412"/>
            <a:ext cx="164329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andara"/>
                <a:sym typeface="Candara"/>
              </a:rPr>
              <a:t>flux reverses</a:t>
            </a:r>
            <a:endParaRPr dirty="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07DF29F-3377-9287-5CFD-836F15BE0D78}"/>
              </a:ext>
            </a:extLst>
          </p:cNvPr>
          <p:cNvGrpSpPr/>
          <p:nvPr/>
        </p:nvGrpSpPr>
        <p:grpSpPr>
          <a:xfrm>
            <a:off x="4232646" y="1060791"/>
            <a:ext cx="5852694" cy="1968588"/>
            <a:chOff x="4232646" y="1060791"/>
            <a:chExt cx="5852694" cy="196858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2C825D8-1BAC-786C-1FFE-C9CAC768993F}"/>
                </a:ext>
              </a:extLst>
            </p:cNvPr>
            <p:cNvSpPr txBox="1"/>
            <p:nvPr/>
          </p:nvSpPr>
          <p:spPr>
            <a:xfrm>
              <a:off x="4877189" y="1588649"/>
              <a:ext cx="31069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Candara" panose="020E0502030303020204" pitchFamily="34" charset="0"/>
                </a:rPr>
                <a:t>Gauss law = spin constraint</a:t>
              </a:r>
            </a:p>
          </p:txBody>
        </p:sp>
        <p:pic>
          <p:nvPicPr>
            <p:cNvPr id="37" name="Google Shape;196;g3c2e64f2dd9_0_82">
              <a:extLst>
                <a:ext uri="{FF2B5EF4-FFF2-40B4-BE49-F238E27FC236}">
                  <a16:creationId xmlns:a16="http://schemas.microsoft.com/office/drawing/2014/main" id="{EFE8BB4E-D7FF-7AB1-BCA7-76F0F921A533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7984130" y="1639556"/>
              <a:ext cx="1547940" cy="309588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9" name="Google Shape;198;g3c2e64f2dd9_0_82">
              <a:extLst>
                <a:ext uri="{FF2B5EF4-FFF2-40B4-BE49-F238E27FC236}">
                  <a16:creationId xmlns:a16="http://schemas.microsoft.com/office/drawing/2014/main" id="{F3D95FF3-5B27-32A3-0816-1E9E17DD8F75}"/>
                </a:ext>
              </a:extLst>
            </p:cNvPr>
            <p:cNvCxnSpPr/>
            <p:nvPr/>
          </p:nvCxnSpPr>
          <p:spPr>
            <a:xfrm rot="10800000" flipH="1">
              <a:off x="8612790" y="1593280"/>
              <a:ext cx="354300" cy="383400"/>
            </a:xfrm>
            <a:prstGeom prst="straightConnector1">
              <a:avLst/>
            </a:prstGeom>
            <a:noFill/>
            <a:ln w="381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</p:cxnSp>
        <p:cxnSp>
          <p:nvCxnSpPr>
            <p:cNvPr id="40" name="Google Shape;199;g3c2e64f2dd9_0_82">
              <a:extLst>
                <a:ext uri="{FF2B5EF4-FFF2-40B4-BE49-F238E27FC236}">
                  <a16:creationId xmlns:a16="http://schemas.microsoft.com/office/drawing/2014/main" id="{2F45252B-8F7B-AF6F-A43F-A1A0BFE05822}"/>
                </a:ext>
              </a:extLst>
            </p:cNvPr>
            <p:cNvCxnSpPr/>
            <p:nvPr/>
          </p:nvCxnSpPr>
          <p:spPr>
            <a:xfrm>
              <a:off x="8585560" y="1632184"/>
              <a:ext cx="354300" cy="350700"/>
            </a:xfrm>
            <a:prstGeom prst="straightConnector1">
              <a:avLst/>
            </a:prstGeom>
            <a:noFill/>
            <a:ln w="381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CAA7A31-F659-5985-2CC1-8F7500D7EC2F}"/>
                </a:ext>
              </a:extLst>
            </p:cNvPr>
            <p:cNvSpPr txBox="1"/>
            <p:nvPr/>
          </p:nvSpPr>
          <p:spPr>
            <a:xfrm>
              <a:off x="4232646" y="1060791"/>
              <a:ext cx="2262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Candara" panose="020E0502030303020204" pitchFamily="34" charset="0"/>
                </a:rPr>
                <a:t>PXP spin model:</a:t>
              </a:r>
            </a:p>
          </p:txBody>
        </p:sp>
        <p:sp>
          <p:nvSpPr>
            <p:cNvPr id="49" name="Google Shape;186;g3c2e64f2dd9_0_82">
              <a:extLst>
                <a:ext uri="{FF2B5EF4-FFF2-40B4-BE49-F238E27FC236}">
                  <a16:creationId xmlns:a16="http://schemas.microsoft.com/office/drawing/2014/main" id="{106956F1-3752-C98F-8ECA-9BC0D0B33A2D}"/>
                </a:ext>
              </a:extLst>
            </p:cNvPr>
            <p:cNvSpPr txBox="1"/>
            <p:nvPr/>
          </p:nvSpPr>
          <p:spPr>
            <a:xfrm>
              <a:off x="6471557" y="1108103"/>
              <a:ext cx="2271208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 dirty="0">
                  <a:latin typeface="Candara" panose="020E0502030303020204" pitchFamily="34" charset="0"/>
                </a:rPr>
                <a:t>each flux link is a spin</a:t>
              </a:r>
              <a:endParaRPr sz="1800" dirty="0">
                <a:latin typeface="Candara" panose="020E0502030303020204" pitchFamily="34" charset="0"/>
              </a:endParaRPr>
            </a:p>
          </p:txBody>
        </p:sp>
        <p:sp>
          <p:nvSpPr>
            <p:cNvPr id="50" name="Google Shape;188;g3c2e64f2dd9_0_82">
              <a:extLst>
                <a:ext uri="{FF2B5EF4-FFF2-40B4-BE49-F238E27FC236}">
                  <a16:creationId xmlns:a16="http://schemas.microsoft.com/office/drawing/2014/main" id="{56D64DB9-1DF1-406A-A3DC-7DA219AE36D3}"/>
                </a:ext>
              </a:extLst>
            </p:cNvPr>
            <p:cNvSpPr/>
            <p:nvPr/>
          </p:nvSpPr>
          <p:spPr>
            <a:xfrm>
              <a:off x="8758108" y="1193197"/>
              <a:ext cx="179100" cy="179100"/>
            </a:xfrm>
            <a:prstGeom prst="ellipse">
              <a:avLst/>
            </a:prstGeom>
            <a:noFill/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1" name="Google Shape;188;g3c2e64f2dd9_0_82">
              <a:extLst>
                <a:ext uri="{FF2B5EF4-FFF2-40B4-BE49-F238E27FC236}">
                  <a16:creationId xmlns:a16="http://schemas.microsoft.com/office/drawing/2014/main" id="{0C0244BA-6D30-B777-24F5-8BA4B557C7EE}"/>
                </a:ext>
              </a:extLst>
            </p:cNvPr>
            <p:cNvSpPr/>
            <p:nvPr/>
          </p:nvSpPr>
          <p:spPr>
            <a:xfrm>
              <a:off x="9187662" y="1193197"/>
              <a:ext cx="179100" cy="179100"/>
            </a:xfrm>
            <a:prstGeom prst="ellipse">
              <a:avLst/>
            </a:prstGeom>
            <a:solidFill>
              <a:schemeClr val="tx1"/>
            </a:solidFill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2" name="Google Shape;188;g3c2e64f2dd9_0_82">
              <a:extLst>
                <a:ext uri="{FF2B5EF4-FFF2-40B4-BE49-F238E27FC236}">
                  <a16:creationId xmlns:a16="http://schemas.microsoft.com/office/drawing/2014/main" id="{49FF3C40-5783-1631-85A9-3751747014D1}"/>
                </a:ext>
              </a:extLst>
            </p:cNvPr>
            <p:cNvSpPr/>
            <p:nvPr/>
          </p:nvSpPr>
          <p:spPr>
            <a:xfrm>
              <a:off x="7063860" y="2243092"/>
              <a:ext cx="179100" cy="179100"/>
            </a:xfrm>
            <a:prstGeom prst="ellipse">
              <a:avLst/>
            </a:prstGeom>
            <a:noFill/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4" name="Google Shape;188;g3c2e64f2dd9_0_82">
              <a:extLst>
                <a:ext uri="{FF2B5EF4-FFF2-40B4-BE49-F238E27FC236}">
                  <a16:creationId xmlns:a16="http://schemas.microsoft.com/office/drawing/2014/main" id="{17CCCA66-D9F0-736C-BEC0-C132B9FE40B3}"/>
                </a:ext>
              </a:extLst>
            </p:cNvPr>
            <p:cNvSpPr/>
            <p:nvPr/>
          </p:nvSpPr>
          <p:spPr>
            <a:xfrm>
              <a:off x="6814476" y="2243091"/>
              <a:ext cx="179100" cy="179100"/>
            </a:xfrm>
            <a:prstGeom prst="ellipse">
              <a:avLst/>
            </a:prstGeom>
            <a:noFill/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5" name="Google Shape;188;g3c2e64f2dd9_0_82">
              <a:extLst>
                <a:ext uri="{FF2B5EF4-FFF2-40B4-BE49-F238E27FC236}">
                  <a16:creationId xmlns:a16="http://schemas.microsoft.com/office/drawing/2014/main" id="{AB9C52CE-0EDC-DB23-E955-B47A3B65E0FB}"/>
                </a:ext>
              </a:extLst>
            </p:cNvPr>
            <p:cNvSpPr/>
            <p:nvPr/>
          </p:nvSpPr>
          <p:spPr>
            <a:xfrm>
              <a:off x="6565090" y="2243088"/>
              <a:ext cx="179100" cy="179100"/>
            </a:xfrm>
            <a:prstGeom prst="ellipse">
              <a:avLst/>
            </a:prstGeom>
            <a:noFill/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9" name="Google Shape;188;g3c2e64f2dd9_0_82">
              <a:extLst>
                <a:ext uri="{FF2B5EF4-FFF2-40B4-BE49-F238E27FC236}">
                  <a16:creationId xmlns:a16="http://schemas.microsoft.com/office/drawing/2014/main" id="{3C3FCF91-F423-CCEB-90DB-A60272DD93C4}"/>
                </a:ext>
              </a:extLst>
            </p:cNvPr>
            <p:cNvSpPr/>
            <p:nvPr/>
          </p:nvSpPr>
          <p:spPr>
            <a:xfrm>
              <a:off x="8393903" y="2243091"/>
              <a:ext cx="179100" cy="179100"/>
            </a:xfrm>
            <a:prstGeom prst="ellipse">
              <a:avLst/>
            </a:prstGeom>
            <a:noFill/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60" name="Google Shape;188;g3c2e64f2dd9_0_82">
              <a:extLst>
                <a:ext uri="{FF2B5EF4-FFF2-40B4-BE49-F238E27FC236}">
                  <a16:creationId xmlns:a16="http://schemas.microsoft.com/office/drawing/2014/main" id="{31DF78BD-C7FB-6C97-51CA-7262F15E1715}"/>
                </a:ext>
              </a:extLst>
            </p:cNvPr>
            <p:cNvSpPr/>
            <p:nvPr/>
          </p:nvSpPr>
          <p:spPr>
            <a:xfrm>
              <a:off x="8144519" y="2243090"/>
              <a:ext cx="179100" cy="179100"/>
            </a:xfrm>
            <a:prstGeom prst="ellipse">
              <a:avLst/>
            </a:prstGeom>
            <a:solidFill>
              <a:schemeClr val="tx1"/>
            </a:solidFill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61" name="Google Shape;188;g3c2e64f2dd9_0_82">
              <a:extLst>
                <a:ext uri="{FF2B5EF4-FFF2-40B4-BE49-F238E27FC236}">
                  <a16:creationId xmlns:a16="http://schemas.microsoft.com/office/drawing/2014/main" id="{CF14342D-0739-7603-F68F-455F9C6B2EAF}"/>
                </a:ext>
              </a:extLst>
            </p:cNvPr>
            <p:cNvSpPr/>
            <p:nvPr/>
          </p:nvSpPr>
          <p:spPr>
            <a:xfrm>
              <a:off x="7895133" y="2243087"/>
              <a:ext cx="179100" cy="179100"/>
            </a:xfrm>
            <a:prstGeom prst="ellipse">
              <a:avLst/>
            </a:prstGeom>
            <a:noFill/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A796E804-94B4-174C-AF66-92BCF10BC888}"/>
                </a:ext>
              </a:extLst>
            </p:cNvPr>
            <p:cNvCxnSpPr>
              <a:cxnSpLocks/>
            </p:cNvCxnSpPr>
            <p:nvPr/>
          </p:nvCxnSpPr>
          <p:spPr>
            <a:xfrm>
              <a:off x="7326090" y="2336315"/>
              <a:ext cx="51483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Google Shape;188;g3c2e64f2dd9_0_82">
              <a:extLst>
                <a:ext uri="{FF2B5EF4-FFF2-40B4-BE49-F238E27FC236}">
                  <a16:creationId xmlns:a16="http://schemas.microsoft.com/office/drawing/2014/main" id="{AC853B2E-17AC-D282-6BAA-53AA6EE76081}"/>
                </a:ext>
              </a:extLst>
            </p:cNvPr>
            <p:cNvSpPr/>
            <p:nvPr/>
          </p:nvSpPr>
          <p:spPr>
            <a:xfrm>
              <a:off x="7077712" y="2741860"/>
              <a:ext cx="179100" cy="179100"/>
            </a:xfrm>
            <a:prstGeom prst="ellipse">
              <a:avLst/>
            </a:prstGeom>
            <a:noFill/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67" name="Google Shape;188;g3c2e64f2dd9_0_82">
              <a:extLst>
                <a:ext uri="{FF2B5EF4-FFF2-40B4-BE49-F238E27FC236}">
                  <a16:creationId xmlns:a16="http://schemas.microsoft.com/office/drawing/2014/main" id="{64A19E6E-CD54-6A73-7A9F-69E77BBAACAD}"/>
                </a:ext>
              </a:extLst>
            </p:cNvPr>
            <p:cNvSpPr/>
            <p:nvPr/>
          </p:nvSpPr>
          <p:spPr>
            <a:xfrm>
              <a:off x="6828328" y="2741859"/>
              <a:ext cx="179100" cy="179100"/>
            </a:xfrm>
            <a:prstGeom prst="ellipse">
              <a:avLst/>
            </a:prstGeom>
            <a:solidFill>
              <a:schemeClr val="tx1"/>
            </a:solidFill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68" name="Google Shape;188;g3c2e64f2dd9_0_82">
              <a:extLst>
                <a:ext uri="{FF2B5EF4-FFF2-40B4-BE49-F238E27FC236}">
                  <a16:creationId xmlns:a16="http://schemas.microsoft.com/office/drawing/2014/main" id="{1E8CD239-07B3-61CF-91DE-2090BCBF98D4}"/>
                </a:ext>
              </a:extLst>
            </p:cNvPr>
            <p:cNvSpPr/>
            <p:nvPr/>
          </p:nvSpPr>
          <p:spPr>
            <a:xfrm>
              <a:off x="6578942" y="2741856"/>
              <a:ext cx="179100" cy="179100"/>
            </a:xfrm>
            <a:prstGeom prst="ellipse">
              <a:avLst/>
            </a:prstGeom>
            <a:noFill/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69" name="Google Shape;188;g3c2e64f2dd9_0_82">
              <a:extLst>
                <a:ext uri="{FF2B5EF4-FFF2-40B4-BE49-F238E27FC236}">
                  <a16:creationId xmlns:a16="http://schemas.microsoft.com/office/drawing/2014/main" id="{FA448F90-4370-1D23-B187-9F9BABFFFC1E}"/>
                </a:ext>
              </a:extLst>
            </p:cNvPr>
            <p:cNvSpPr/>
            <p:nvPr/>
          </p:nvSpPr>
          <p:spPr>
            <a:xfrm>
              <a:off x="8407755" y="2741859"/>
              <a:ext cx="179100" cy="179100"/>
            </a:xfrm>
            <a:prstGeom prst="ellipse">
              <a:avLst/>
            </a:prstGeom>
            <a:solidFill>
              <a:schemeClr val="tx1"/>
            </a:solidFill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70" name="Google Shape;188;g3c2e64f2dd9_0_82">
              <a:extLst>
                <a:ext uri="{FF2B5EF4-FFF2-40B4-BE49-F238E27FC236}">
                  <a16:creationId xmlns:a16="http://schemas.microsoft.com/office/drawing/2014/main" id="{C4648CBB-8A67-8F52-26BC-4D1ABF22D5A9}"/>
                </a:ext>
              </a:extLst>
            </p:cNvPr>
            <p:cNvSpPr/>
            <p:nvPr/>
          </p:nvSpPr>
          <p:spPr>
            <a:xfrm>
              <a:off x="8158371" y="2741858"/>
              <a:ext cx="179100" cy="179100"/>
            </a:xfrm>
            <a:prstGeom prst="ellipse">
              <a:avLst/>
            </a:prstGeom>
            <a:solidFill>
              <a:schemeClr val="tx1"/>
            </a:solidFill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71" name="Google Shape;188;g3c2e64f2dd9_0_82">
              <a:extLst>
                <a:ext uri="{FF2B5EF4-FFF2-40B4-BE49-F238E27FC236}">
                  <a16:creationId xmlns:a16="http://schemas.microsoft.com/office/drawing/2014/main" id="{787B6DD3-F943-C489-BE96-0892301ECD63}"/>
                </a:ext>
              </a:extLst>
            </p:cNvPr>
            <p:cNvSpPr/>
            <p:nvPr/>
          </p:nvSpPr>
          <p:spPr>
            <a:xfrm>
              <a:off x="7908985" y="2741855"/>
              <a:ext cx="179100" cy="179100"/>
            </a:xfrm>
            <a:prstGeom prst="ellipse">
              <a:avLst/>
            </a:prstGeom>
            <a:noFill/>
            <a:ln w="25400" cap="flat" cmpd="sng">
              <a:solidFill>
                <a:srgbClr val="2136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7F425A76-54B7-A1FF-EB5F-08F9BACABD5F}"/>
                </a:ext>
              </a:extLst>
            </p:cNvPr>
            <p:cNvCxnSpPr>
              <a:cxnSpLocks/>
            </p:cNvCxnSpPr>
            <p:nvPr/>
          </p:nvCxnSpPr>
          <p:spPr>
            <a:xfrm>
              <a:off x="7339942" y="2835083"/>
              <a:ext cx="51483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Google Shape;198;g3c2e64f2dd9_0_82">
              <a:extLst>
                <a:ext uri="{FF2B5EF4-FFF2-40B4-BE49-F238E27FC236}">
                  <a16:creationId xmlns:a16="http://schemas.microsoft.com/office/drawing/2014/main" id="{857490E1-BD3B-E484-2121-B87D720283EE}"/>
                </a:ext>
              </a:extLst>
            </p:cNvPr>
            <p:cNvCxnSpPr/>
            <p:nvPr/>
          </p:nvCxnSpPr>
          <p:spPr>
            <a:xfrm rot="10800000" flipH="1">
              <a:off x="7403498" y="2645979"/>
              <a:ext cx="354300" cy="383400"/>
            </a:xfrm>
            <a:prstGeom prst="straightConnector1">
              <a:avLst/>
            </a:prstGeom>
            <a:noFill/>
            <a:ln w="381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AE6784E-C2A2-3BE7-818C-C5BF0A23ADD5}"/>
                </a:ext>
              </a:extLst>
            </p:cNvPr>
            <p:cNvSpPr txBox="1"/>
            <p:nvPr/>
          </p:nvSpPr>
          <p:spPr>
            <a:xfrm>
              <a:off x="4859049" y="2108645"/>
              <a:ext cx="16546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Candara" panose="020E0502030303020204" pitchFamily="34" charset="0"/>
                </a:rPr>
                <a:t>Kinetic move: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F74B82B-86E9-B3E6-D522-831E95D8263D}"/>
                </a:ext>
              </a:extLst>
            </p:cNvPr>
            <p:cNvSpPr txBox="1"/>
            <p:nvPr/>
          </p:nvSpPr>
          <p:spPr>
            <a:xfrm>
              <a:off x="8793762" y="2133798"/>
              <a:ext cx="10422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Candara" panose="020E0502030303020204" pitchFamily="34" charset="0"/>
                </a:rPr>
                <a:t>allowed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1F3BD61-490D-9FCA-FFED-148BD3F28A6D}"/>
                </a:ext>
              </a:extLst>
            </p:cNvPr>
            <p:cNvSpPr txBox="1"/>
            <p:nvPr/>
          </p:nvSpPr>
          <p:spPr>
            <a:xfrm>
              <a:off x="8828265" y="2611566"/>
              <a:ext cx="12570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Candara" panose="020E0502030303020204" pitchFamily="34" charset="0"/>
                </a:rPr>
                <a:t>forbidden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2FD6339F-2A98-75F5-3222-74C5276A2FF8}"/>
              </a:ext>
            </a:extLst>
          </p:cNvPr>
          <p:cNvGrpSpPr/>
          <p:nvPr/>
        </p:nvGrpSpPr>
        <p:grpSpPr>
          <a:xfrm>
            <a:off x="258059" y="5311713"/>
            <a:ext cx="9763747" cy="2230296"/>
            <a:chOff x="258059" y="5311713"/>
            <a:chExt cx="9763747" cy="2230296"/>
          </a:xfrm>
        </p:grpSpPr>
        <p:pic>
          <p:nvPicPr>
            <p:cNvPr id="83" name="Google Shape;207;g3c2e64f2dd9_0_82">
              <a:extLst>
                <a:ext uri="{FF2B5EF4-FFF2-40B4-BE49-F238E27FC236}">
                  <a16:creationId xmlns:a16="http://schemas.microsoft.com/office/drawing/2014/main" id="{5D32885D-DD00-A495-A307-7AD01E6671D4}"/>
                </a:ext>
              </a:extLst>
            </p:cNvPr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5052643" y="5311713"/>
              <a:ext cx="3560147" cy="19903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" name="Google Shape;216;g3c2e64f2dd9_0_82">
              <a:extLst>
                <a:ext uri="{FF2B5EF4-FFF2-40B4-BE49-F238E27FC236}">
                  <a16:creationId xmlns:a16="http://schemas.microsoft.com/office/drawing/2014/main" id="{93567812-8E8F-1C5B-3EBA-0C680A9B07C0}"/>
                </a:ext>
              </a:extLst>
            </p:cNvPr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258059" y="5330596"/>
              <a:ext cx="3715833" cy="19903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7" name="Google Shape;206;g3c2e64f2dd9_0_82">
              <a:extLst>
                <a:ext uri="{FF2B5EF4-FFF2-40B4-BE49-F238E27FC236}">
                  <a16:creationId xmlns:a16="http://schemas.microsoft.com/office/drawing/2014/main" id="{B68C862C-9855-C10A-B8C4-A0DF67BB52FA}"/>
                </a:ext>
              </a:extLst>
            </p:cNvPr>
            <p:cNvSpPr txBox="1"/>
            <p:nvPr/>
          </p:nvSpPr>
          <p:spPr>
            <a:xfrm>
              <a:off x="7076706" y="7234209"/>
              <a:ext cx="29451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[Surace </a:t>
              </a:r>
              <a:r>
                <a:rPr lang="en-US" sz="1400" i="1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et al</a:t>
              </a:r>
              <a:r>
                <a:rPr lang="en-US" sz="14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., PRX </a:t>
              </a:r>
              <a:r>
                <a:rPr lang="en-US" sz="1400" b="1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10</a:t>
              </a:r>
              <a:r>
                <a:rPr lang="en-US" sz="14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, 021041 (2020)]</a:t>
              </a:r>
              <a:endParaRPr sz="14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0FFDC44-946C-186A-9196-68AC4D10F8A7}"/>
              </a:ext>
            </a:extLst>
          </p:cNvPr>
          <p:cNvGrpSpPr/>
          <p:nvPr/>
        </p:nvGrpSpPr>
        <p:grpSpPr>
          <a:xfrm>
            <a:off x="200425" y="2948463"/>
            <a:ext cx="3862012" cy="2363251"/>
            <a:chOff x="200425" y="2948463"/>
            <a:chExt cx="3862012" cy="2363251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F4412FCC-76E6-4F60-BC7D-4DA5EBD2B9C1}"/>
                </a:ext>
              </a:extLst>
            </p:cNvPr>
            <p:cNvGrpSpPr/>
            <p:nvPr/>
          </p:nvGrpSpPr>
          <p:grpSpPr>
            <a:xfrm>
              <a:off x="200425" y="2948463"/>
              <a:ext cx="3862012" cy="2363251"/>
              <a:chOff x="200425" y="2948463"/>
              <a:chExt cx="3862012" cy="2363251"/>
            </a:xfrm>
          </p:grpSpPr>
          <p:sp>
            <p:nvSpPr>
              <p:cNvPr id="21" name="Google Shape;186;g3c2e64f2dd9_0_82">
                <a:extLst>
                  <a:ext uri="{FF2B5EF4-FFF2-40B4-BE49-F238E27FC236}">
                    <a16:creationId xmlns:a16="http://schemas.microsoft.com/office/drawing/2014/main" id="{B6A2CC29-3921-8652-CF5E-60ABE08D7F9E}"/>
                  </a:ext>
                </a:extLst>
              </p:cNvPr>
              <p:cNvSpPr txBox="1"/>
              <p:nvPr/>
            </p:nvSpPr>
            <p:spPr>
              <a:xfrm>
                <a:off x="200425" y="2948463"/>
                <a:ext cx="3717257" cy="9232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Candara"/>
                    <a:sym typeface="Candara"/>
                  </a:rPr>
                  <a:t>QLM kinetic move: a link arrow flips when a particle-hole pair is created or removed</a:t>
                </a:r>
                <a:endParaRPr dirty="0"/>
              </a:p>
            </p:txBody>
          </p:sp>
          <p:sp>
            <p:nvSpPr>
              <p:cNvPr id="32" name="Google Shape;186;g3c2e64f2dd9_0_82">
                <a:extLst>
                  <a:ext uri="{FF2B5EF4-FFF2-40B4-BE49-F238E27FC236}">
                    <a16:creationId xmlns:a16="http://schemas.microsoft.com/office/drawing/2014/main" id="{6D9F3C13-B3F9-E852-3FCA-DED3EA780C95}"/>
                  </a:ext>
                </a:extLst>
              </p:cNvPr>
              <p:cNvSpPr txBox="1"/>
              <p:nvPr/>
            </p:nvSpPr>
            <p:spPr>
              <a:xfrm>
                <a:off x="345180" y="4665424"/>
                <a:ext cx="3717257" cy="6462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Candara"/>
                    <a:sym typeface="Candara"/>
                  </a:rPr>
                  <a:t>Matter can be integrated out: </a:t>
                </a:r>
                <a:r>
                  <a:rPr lang="en-US" sz="1800" b="1" dirty="0">
                    <a:solidFill>
                      <a:srgbClr val="0432FF"/>
                    </a:solidFill>
                    <a:latin typeface="Candara"/>
                    <a:sym typeface="Candara"/>
                  </a:rPr>
                  <a:t>physical states = flux strings</a:t>
                </a:r>
                <a:endParaRPr b="1" dirty="0">
                  <a:solidFill>
                    <a:srgbClr val="0432FF"/>
                  </a:solidFill>
                </a:endParaRPr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B42F7A64-D569-FA7F-269F-DAFD9D575C8E}"/>
                </a:ext>
              </a:extLst>
            </p:cNvPr>
            <p:cNvGrpSpPr/>
            <p:nvPr/>
          </p:nvGrpSpPr>
          <p:grpSpPr>
            <a:xfrm>
              <a:off x="323906" y="3871752"/>
              <a:ext cx="3145091" cy="599858"/>
              <a:chOff x="323906" y="3871752"/>
              <a:chExt cx="3145091" cy="599858"/>
            </a:xfrm>
          </p:grpSpPr>
          <p:sp>
            <p:nvSpPr>
              <p:cNvPr id="131" name="Rounded Rectangle 130">
                <a:extLst>
                  <a:ext uri="{FF2B5EF4-FFF2-40B4-BE49-F238E27FC236}">
                    <a16:creationId xmlns:a16="http://schemas.microsoft.com/office/drawing/2014/main" id="{2BC0600C-5433-9EE9-CC09-D0861CEAF360}"/>
                  </a:ext>
                </a:extLst>
              </p:cNvPr>
              <p:cNvSpPr/>
              <p:nvPr/>
            </p:nvSpPr>
            <p:spPr>
              <a:xfrm>
                <a:off x="1102018" y="3871752"/>
                <a:ext cx="1859883" cy="599858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Google Shape;189;g3c2e64f2dd9_0_82">
                <a:extLst>
                  <a:ext uri="{FF2B5EF4-FFF2-40B4-BE49-F238E27FC236}">
                    <a16:creationId xmlns:a16="http://schemas.microsoft.com/office/drawing/2014/main" id="{0778AEAA-1D53-CC64-79F4-3248A7C5803B}"/>
                  </a:ext>
                </a:extLst>
              </p:cNvPr>
              <p:cNvSpPr/>
              <p:nvPr/>
            </p:nvSpPr>
            <p:spPr>
              <a:xfrm rot="5400000">
                <a:off x="292706" y="4057976"/>
                <a:ext cx="299400" cy="237000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02" name="Google Shape;188;g3c2e64f2dd9_0_82">
                <a:extLst>
                  <a:ext uri="{FF2B5EF4-FFF2-40B4-BE49-F238E27FC236}">
                    <a16:creationId xmlns:a16="http://schemas.microsoft.com/office/drawing/2014/main" id="{0F2FC505-2D58-6F2B-CE2B-886580B2EE7E}"/>
                  </a:ext>
                </a:extLst>
              </p:cNvPr>
              <p:cNvSpPr/>
              <p:nvPr/>
            </p:nvSpPr>
            <p:spPr>
              <a:xfrm>
                <a:off x="618808" y="4076216"/>
                <a:ext cx="179100" cy="195454"/>
              </a:xfrm>
              <a:prstGeom prst="ellipse">
                <a:avLst/>
              </a:prstGeom>
              <a:noFill/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03" name="Google Shape;189;g3c2e64f2dd9_0_82">
                <a:extLst>
                  <a:ext uri="{FF2B5EF4-FFF2-40B4-BE49-F238E27FC236}">
                    <a16:creationId xmlns:a16="http://schemas.microsoft.com/office/drawing/2014/main" id="{1ABE910A-9000-DCF6-1D40-31F287EDDA53}"/>
                  </a:ext>
                </a:extLst>
              </p:cNvPr>
              <p:cNvSpPr/>
              <p:nvPr/>
            </p:nvSpPr>
            <p:spPr>
              <a:xfrm rot="5400000">
                <a:off x="833818" y="4069410"/>
                <a:ext cx="299400" cy="237000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04" name="Google Shape;188;g3c2e64f2dd9_0_82">
                <a:extLst>
                  <a:ext uri="{FF2B5EF4-FFF2-40B4-BE49-F238E27FC236}">
                    <a16:creationId xmlns:a16="http://schemas.microsoft.com/office/drawing/2014/main" id="{6BEF54DB-D6C0-63F7-A3C7-C450E24BDEC8}"/>
                  </a:ext>
                </a:extLst>
              </p:cNvPr>
              <p:cNvSpPr/>
              <p:nvPr/>
            </p:nvSpPr>
            <p:spPr>
              <a:xfrm>
                <a:off x="1159920" y="4087650"/>
                <a:ext cx="179100" cy="195454"/>
              </a:xfrm>
              <a:prstGeom prst="ellipse">
                <a:avLst/>
              </a:prstGeom>
              <a:solidFill>
                <a:srgbClr val="FF0000"/>
              </a:solidFill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06" name="Google Shape;188;g3c2e64f2dd9_0_82">
                <a:extLst>
                  <a:ext uri="{FF2B5EF4-FFF2-40B4-BE49-F238E27FC236}">
                    <a16:creationId xmlns:a16="http://schemas.microsoft.com/office/drawing/2014/main" id="{95423099-DF93-0E6E-4909-0412EE24225A}"/>
                  </a:ext>
                </a:extLst>
              </p:cNvPr>
              <p:cNvSpPr/>
              <p:nvPr/>
            </p:nvSpPr>
            <p:spPr>
              <a:xfrm>
                <a:off x="1687962" y="4087872"/>
                <a:ext cx="179100" cy="195454"/>
              </a:xfrm>
              <a:prstGeom prst="ellipse">
                <a:avLst/>
              </a:prstGeom>
              <a:noFill/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23" name="Google Shape;188;g3c2e64f2dd9_0_82">
                <a:extLst>
                  <a:ext uri="{FF2B5EF4-FFF2-40B4-BE49-F238E27FC236}">
                    <a16:creationId xmlns:a16="http://schemas.microsoft.com/office/drawing/2014/main" id="{665D7443-FF08-C0A5-6A2C-C1B4CD951197}"/>
                  </a:ext>
                </a:extLst>
              </p:cNvPr>
              <p:cNvSpPr/>
              <p:nvPr/>
            </p:nvSpPr>
            <p:spPr>
              <a:xfrm>
                <a:off x="2220743" y="4076216"/>
                <a:ext cx="179100" cy="195454"/>
              </a:xfrm>
              <a:prstGeom prst="ellipse">
                <a:avLst/>
              </a:prstGeom>
              <a:noFill/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25" name="Google Shape;188;g3c2e64f2dd9_0_82">
                <a:extLst>
                  <a:ext uri="{FF2B5EF4-FFF2-40B4-BE49-F238E27FC236}">
                    <a16:creationId xmlns:a16="http://schemas.microsoft.com/office/drawing/2014/main" id="{185EB4B2-D5E4-293F-C526-613C7112DC5B}"/>
                  </a:ext>
                </a:extLst>
              </p:cNvPr>
              <p:cNvSpPr/>
              <p:nvPr/>
            </p:nvSpPr>
            <p:spPr>
              <a:xfrm>
                <a:off x="2761855" y="4087650"/>
                <a:ext cx="179100" cy="195454"/>
              </a:xfrm>
              <a:prstGeom prst="ellipse">
                <a:avLst/>
              </a:prstGeom>
              <a:solidFill>
                <a:srgbClr val="0432FF"/>
              </a:solidFill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26" name="Google Shape;189;g3c2e64f2dd9_0_82">
                <a:extLst>
                  <a:ext uri="{FF2B5EF4-FFF2-40B4-BE49-F238E27FC236}">
                    <a16:creationId xmlns:a16="http://schemas.microsoft.com/office/drawing/2014/main" id="{D70D64D6-3158-6808-C741-B11208DF5A4B}"/>
                  </a:ext>
                </a:extLst>
              </p:cNvPr>
              <p:cNvSpPr/>
              <p:nvPr/>
            </p:nvSpPr>
            <p:spPr>
              <a:xfrm rot="5400000">
                <a:off x="2963795" y="4069632"/>
                <a:ext cx="299400" cy="237000"/>
              </a:xfrm>
              <a:prstGeom prst="triangle">
                <a:avLst>
                  <a:gd name="adj" fmla="val 50000"/>
                </a:avLst>
              </a:prstGeom>
              <a:solidFill>
                <a:schemeClr val="lt1"/>
              </a:solidFill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27" name="Google Shape;188;g3c2e64f2dd9_0_82">
                <a:extLst>
                  <a:ext uri="{FF2B5EF4-FFF2-40B4-BE49-F238E27FC236}">
                    <a16:creationId xmlns:a16="http://schemas.microsoft.com/office/drawing/2014/main" id="{F81E546E-FEB7-18D5-47A6-BD1C87C95BD6}"/>
                  </a:ext>
                </a:extLst>
              </p:cNvPr>
              <p:cNvSpPr/>
              <p:nvPr/>
            </p:nvSpPr>
            <p:spPr>
              <a:xfrm>
                <a:off x="3289897" y="4087872"/>
                <a:ext cx="179100" cy="195454"/>
              </a:xfrm>
              <a:prstGeom prst="ellipse">
                <a:avLst/>
              </a:prstGeom>
              <a:noFill/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28" name="Google Shape;190;g3c2e64f2dd9_0_82">
                <a:extLst>
                  <a:ext uri="{FF2B5EF4-FFF2-40B4-BE49-F238E27FC236}">
                    <a16:creationId xmlns:a16="http://schemas.microsoft.com/office/drawing/2014/main" id="{36EB830F-7C26-BB81-01DB-DA94FA6B4A57}"/>
                  </a:ext>
                </a:extLst>
              </p:cNvPr>
              <p:cNvSpPr/>
              <p:nvPr/>
            </p:nvSpPr>
            <p:spPr>
              <a:xfrm rot="16200000">
                <a:off x="1375209" y="4055443"/>
                <a:ext cx="299400" cy="237000"/>
              </a:xfrm>
              <a:prstGeom prst="triangle">
                <a:avLst>
                  <a:gd name="adj" fmla="val 50000"/>
                </a:avLst>
              </a:prstGeom>
              <a:solidFill>
                <a:schemeClr val="dk1"/>
              </a:solidFill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29" name="Google Shape;190;g3c2e64f2dd9_0_82">
                <a:extLst>
                  <a:ext uri="{FF2B5EF4-FFF2-40B4-BE49-F238E27FC236}">
                    <a16:creationId xmlns:a16="http://schemas.microsoft.com/office/drawing/2014/main" id="{484C4BFA-D5E9-8B09-5AC5-BC26C9AAF343}"/>
                  </a:ext>
                </a:extLst>
              </p:cNvPr>
              <p:cNvSpPr/>
              <p:nvPr/>
            </p:nvSpPr>
            <p:spPr>
              <a:xfrm rot="16200000">
                <a:off x="1887329" y="4069410"/>
                <a:ext cx="299400" cy="237000"/>
              </a:xfrm>
              <a:prstGeom prst="triangle">
                <a:avLst>
                  <a:gd name="adj" fmla="val 50000"/>
                </a:avLst>
              </a:prstGeom>
              <a:solidFill>
                <a:schemeClr val="dk1"/>
              </a:solidFill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130" name="Google Shape;190;g3c2e64f2dd9_0_82">
                <a:extLst>
                  <a:ext uri="{FF2B5EF4-FFF2-40B4-BE49-F238E27FC236}">
                    <a16:creationId xmlns:a16="http://schemas.microsoft.com/office/drawing/2014/main" id="{89B179EE-DAAA-F0A9-8CDA-B8B6FF171A70}"/>
                  </a:ext>
                </a:extLst>
              </p:cNvPr>
              <p:cNvSpPr/>
              <p:nvPr/>
            </p:nvSpPr>
            <p:spPr>
              <a:xfrm rot="16200000">
                <a:off x="2426383" y="4083617"/>
                <a:ext cx="299400" cy="237000"/>
              </a:xfrm>
              <a:prstGeom prst="triangle">
                <a:avLst>
                  <a:gd name="adj" fmla="val 50000"/>
                </a:avLst>
              </a:prstGeom>
              <a:solidFill>
                <a:schemeClr val="dk1"/>
              </a:solidFill>
              <a:ln w="2540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</p:grpSp>
      </p:grpSp>
      <p:grpSp>
        <p:nvGrpSpPr>
          <p:cNvPr id="150" name="Google Shape;310;p5">
            <a:extLst>
              <a:ext uri="{FF2B5EF4-FFF2-40B4-BE49-F238E27FC236}">
                <a16:creationId xmlns:a16="http://schemas.microsoft.com/office/drawing/2014/main" id="{B1E4A0BA-5233-9407-772F-82D6D4F70CCF}"/>
              </a:ext>
            </a:extLst>
          </p:cNvPr>
          <p:cNvGrpSpPr/>
          <p:nvPr/>
        </p:nvGrpSpPr>
        <p:grpSpPr>
          <a:xfrm>
            <a:off x="955980" y="5042329"/>
            <a:ext cx="8403212" cy="1125000"/>
            <a:chOff x="5811584" y="6078050"/>
            <a:chExt cx="8164800" cy="1125000"/>
          </a:xfrm>
        </p:grpSpPr>
        <p:sp>
          <p:nvSpPr>
            <p:cNvPr id="151" name="Google Shape;311;p5">
              <a:extLst>
                <a:ext uri="{FF2B5EF4-FFF2-40B4-BE49-F238E27FC236}">
                  <a16:creationId xmlns:a16="http://schemas.microsoft.com/office/drawing/2014/main" id="{5C5EC55E-C614-DB1E-94A4-A183D69D2D88}"/>
                </a:ext>
              </a:extLst>
            </p:cNvPr>
            <p:cNvSpPr/>
            <p:nvPr/>
          </p:nvSpPr>
          <p:spPr>
            <a:xfrm>
              <a:off x="6254385" y="6078050"/>
              <a:ext cx="7279200" cy="1125000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95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52" name="Google Shape;312;p5">
              <a:extLst>
                <a:ext uri="{FF2B5EF4-FFF2-40B4-BE49-F238E27FC236}">
                  <a16:creationId xmlns:a16="http://schemas.microsoft.com/office/drawing/2014/main" id="{A9557589-2FF4-9FAD-ED91-878C93116394}"/>
                </a:ext>
              </a:extLst>
            </p:cNvPr>
            <p:cNvSpPr txBox="1"/>
            <p:nvPr/>
          </p:nvSpPr>
          <p:spPr>
            <a:xfrm>
              <a:off x="5811584" y="6286543"/>
              <a:ext cx="81648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1" dirty="0">
                  <a:solidFill>
                    <a:srgbClr val="FFFF00"/>
                  </a:solidFill>
                  <a:latin typeface="Candara"/>
                  <a:ea typeface="Candara"/>
                  <a:cs typeface="Candara"/>
                  <a:sym typeface="Candara"/>
                </a:rPr>
                <a:t>Does the PXP model thermalize?</a:t>
              </a:r>
              <a:endParaRPr sz="40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502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>
          <a:extLst>
            <a:ext uri="{FF2B5EF4-FFF2-40B4-BE49-F238E27FC236}">
              <a16:creationId xmlns:a16="http://schemas.microsoft.com/office/drawing/2014/main" id="{308CACF1-C3DA-3A98-657A-89C26E5D1B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" name="Google Shape;358;p6">
            <a:extLst>
              <a:ext uri="{FF2B5EF4-FFF2-40B4-BE49-F238E27FC236}">
                <a16:creationId xmlns:a16="http://schemas.microsoft.com/office/drawing/2014/main" id="{00F6128C-8D8F-02BD-A970-A59067C789AA}"/>
              </a:ext>
            </a:extLst>
          </p:cNvPr>
          <p:cNvGrpSpPr/>
          <p:nvPr/>
        </p:nvGrpSpPr>
        <p:grpSpPr>
          <a:xfrm>
            <a:off x="4489888" y="557206"/>
            <a:ext cx="5360863" cy="2653476"/>
            <a:chOff x="4489888" y="557206"/>
            <a:chExt cx="5360863" cy="2653476"/>
          </a:xfrm>
        </p:grpSpPr>
        <p:sp>
          <p:nvSpPr>
            <p:cNvPr id="359" name="Google Shape;359;p6">
              <a:extLst>
                <a:ext uri="{FF2B5EF4-FFF2-40B4-BE49-F238E27FC236}">
                  <a16:creationId xmlns:a16="http://schemas.microsoft.com/office/drawing/2014/main" id="{1659C5EF-B405-28BC-29EA-592621D0CA4F}"/>
                </a:ext>
              </a:extLst>
            </p:cNvPr>
            <p:cNvSpPr txBox="1"/>
            <p:nvPr/>
          </p:nvSpPr>
          <p:spPr>
            <a:xfrm>
              <a:off x="4489888" y="817075"/>
              <a:ext cx="2497500" cy="1217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285750" marR="0" lvl="0" indent="-285750" algn="l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432FF"/>
                </a:buClr>
                <a:buSzPts val="1800"/>
                <a:buFont typeface="Arial"/>
                <a:buChar char="•"/>
              </a:pPr>
              <a:r>
                <a:rPr lang="en-US" sz="1800" b="1" dirty="0">
                  <a:solidFill>
                    <a:srgbClr val="0432FF"/>
                  </a:solidFill>
                  <a:latin typeface="Candara"/>
                  <a:ea typeface="Candara"/>
                  <a:cs typeface="Candara"/>
                  <a:sym typeface="Candara"/>
                </a:rPr>
                <a:t>Level statistics </a:t>
              </a: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converges to Wigner-Dyson (chaos)</a:t>
              </a:r>
              <a:endParaRPr dirty="0">
                <a:solidFill>
                  <a:schemeClr val="dk1"/>
                </a:solidFill>
              </a:endParaRPr>
            </a:p>
          </p:txBody>
        </p:sp>
        <p:pic>
          <p:nvPicPr>
            <p:cNvPr id="360" name="Google Shape;360;p6">
              <a:extLst>
                <a:ext uri="{FF2B5EF4-FFF2-40B4-BE49-F238E27FC236}">
                  <a16:creationId xmlns:a16="http://schemas.microsoft.com/office/drawing/2014/main" id="{0DE74AFF-A164-F85D-897F-5FC7D9642D84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002181" y="557206"/>
              <a:ext cx="2848570" cy="265347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61" name="Google Shape;361;p6">
              <a:extLst>
                <a:ext uri="{FF2B5EF4-FFF2-40B4-BE49-F238E27FC236}">
                  <a16:creationId xmlns:a16="http://schemas.microsoft.com/office/drawing/2014/main" id="{6CD6D142-53EC-B81D-0DAF-75DD411D5184}"/>
                </a:ext>
              </a:extLst>
            </p:cNvPr>
            <p:cNvCxnSpPr/>
            <p:nvPr/>
          </p:nvCxnSpPr>
          <p:spPr>
            <a:xfrm>
              <a:off x="6298300" y="1719050"/>
              <a:ext cx="1287600" cy="9582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362" name="Google Shape;362;p6">
            <a:extLst>
              <a:ext uri="{FF2B5EF4-FFF2-40B4-BE49-F238E27FC236}">
                <a16:creationId xmlns:a16="http://schemas.microsoft.com/office/drawing/2014/main" id="{9C6BE990-8B08-26B5-5315-6278D331F7BE}"/>
              </a:ext>
            </a:extLst>
          </p:cNvPr>
          <p:cNvSpPr txBox="1"/>
          <p:nvPr/>
        </p:nvSpPr>
        <p:spPr>
          <a:xfrm>
            <a:off x="0" y="201006"/>
            <a:ext cx="10262419" cy="298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ndara"/>
              <a:buNone/>
            </a:pPr>
            <a:r>
              <a:rPr lang="en-GB" sz="4000" dirty="0">
                <a:latin typeface="Candara"/>
                <a:ea typeface="Candara"/>
                <a:cs typeface="Candara"/>
                <a:sym typeface="Candara"/>
              </a:rPr>
              <a:t>Quantum many-body scars </a:t>
            </a:r>
            <a:r>
              <a:rPr lang="en-US" sz="4000" dirty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in the PXP model</a:t>
            </a:r>
            <a:endParaRPr dirty="0"/>
          </a:p>
        </p:txBody>
      </p:sp>
      <p:pic>
        <p:nvPicPr>
          <p:cNvPr id="363" name="Google Shape;363;p6">
            <a:extLst>
              <a:ext uri="{FF2B5EF4-FFF2-40B4-BE49-F238E27FC236}">
                <a16:creationId xmlns:a16="http://schemas.microsoft.com/office/drawing/2014/main" id="{B369D851-D2E7-C7E0-F4DF-4B1EC567CFE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375087" y="5939283"/>
            <a:ext cx="4082364" cy="277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6">
            <a:extLst>
              <a:ext uri="{FF2B5EF4-FFF2-40B4-BE49-F238E27FC236}">
                <a16:creationId xmlns:a16="http://schemas.microsoft.com/office/drawing/2014/main" id="{F51F3F05-1CD3-93CA-B156-8CF36A0C1F0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512423" y="5748767"/>
            <a:ext cx="2241538" cy="252173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6">
            <a:extLst>
              <a:ext uri="{FF2B5EF4-FFF2-40B4-BE49-F238E27FC236}">
                <a16:creationId xmlns:a16="http://schemas.microsoft.com/office/drawing/2014/main" id="{B40B0CDA-728D-9C78-4450-6B7E62279555}"/>
              </a:ext>
            </a:extLst>
          </p:cNvPr>
          <p:cNvSpPr txBox="1"/>
          <p:nvPr/>
        </p:nvSpPr>
        <p:spPr>
          <a:xfrm>
            <a:off x="15624737" y="9030090"/>
            <a:ext cx="4916600" cy="521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99"/>
              <a:buFont typeface="Candara"/>
              <a:buNone/>
            </a:pPr>
            <a:r>
              <a:rPr lang="en-US" sz="1399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[Bernien </a:t>
            </a:r>
            <a:r>
              <a:rPr lang="en-US" sz="1399" i="1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et al</a:t>
            </a:r>
            <a:r>
              <a:rPr lang="en-US" sz="1399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., Nature </a:t>
            </a:r>
            <a:r>
              <a:rPr lang="en-US" sz="1399" b="1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551</a:t>
            </a:r>
            <a:r>
              <a:rPr lang="en-US" sz="1399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, 579 (2017)]</a:t>
            </a:r>
            <a:endParaRPr/>
          </a:p>
        </p:txBody>
      </p:sp>
      <p:sp>
        <p:nvSpPr>
          <p:cNvPr id="366" name="Google Shape;366;p6">
            <a:extLst>
              <a:ext uri="{FF2B5EF4-FFF2-40B4-BE49-F238E27FC236}">
                <a16:creationId xmlns:a16="http://schemas.microsoft.com/office/drawing/2014/main" id="{4A21EC9C-108C-F550-AA20-D6DB0FA7318D}"/>
              </a:ext>
            </a:extLst>
          </p:cNvPr>
          <p:cNvSpPr txBox="1"/>
          <p:nvPr/>
        </p:nvSpPr>
        <p:spPr>
          <a:xfrm>
            <a:off x="13964696" y="5636097"/>
            <a:ext cx="7513687" cy="364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98"/>
              <a:buFont typeface="Arial"/>
              <a:buChar char="•"/>
            </a:pPr>
            <a:r>
              <a:rPr lang="en-US" sz="1798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Global quench from </a:t>
            </a:r>
            <a:endParaRPr/>
          </a:p>
        </p:txBody>
      </p:sp>
      <p:sp>
        <p:nvSpPr>
          <p:cNvPr id="367" name="Google Shape;367;p6">
            <a:extLst>
              <a:ext uri="{FF2B5EF4-FFF2-40B4-BE49-F238E27FC236}">
                <a16:creationId xmlns:a16="http://schemas.microsoft.com/office/drawing/2014/main" id="{A9600204-A194-632C-869C-FB52CA3E98F3}"/>
              </a:ext>
            </a:extLst>
          </p:cNvPr>
          <p:cNvSpPr txBox="1"/>
          <p:nvPr/>
        </p:nvSpPr>
        <p:spPr>
          <a:xfrm>
            <a:off x="13614015" y="8622565"/>
            <a:ext cx="2898408" cy="364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98" b="1">
                <a:solidFill>
                  <a:srgbClr val="0432FF"/>
                </a:solidFill>
                <a:latin typeface="Candara"/>
                <a:ea typeface="Candara"/>
                <a:cs typeface="Candara"/>
                <a:sym typeface="Candara"/>
              </a:rPr>
              <a:t>persistent oscillations</a:t>
            </a: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cxnSp>
        <p:nvCxnSpPr>
          <p:cNvPr id="368" name="Google Shape;368;p6">
            <a:extLst>
              <a:ext uri="{FF2B5EF4-FFF2-40B4-BE49-F238E27FC236}">
                <a16:creationId xmlns:a16="http://schemas.microsoft.com/office/drawing/2014/main" id="{943BB4BC-179F-5511-B4F8-D3B641977EAC}"/>
              </a:ext>
            </a:extLst>
          </p:cNvPr>
          <p:cNvCxnSpPr/>
          <p:nvPr/>
        </p:nvCxnSpPr>
        <p:spPr>
          <a:xfrm rot="10800000" flipH="1">
            <a:off x="15275017" y="7369698"/>
            <a:ext cx="691376" cy="1282169"/>
          </a:xfrm>
          <a:prstGeom prst="straightConnector1">
            <a:avLst/>
          </a:prstGeom>
          <a:noFill/>
          <a:ln w="38100" cap="flat" cmpd="sng">
            <a:solidFill>
              <a:srgbClr val="0432FF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pic>
        <p:nvPicPr>
          <p:cNvPr id="369" name="Google Shape;369;p6">
            <a:extLst>
              <a:ext uri="{FF2B5EF4-FFF2-40B4-BE49-F238E27FC236}">
                <a16:creationId xmlns:a16="http://schemas.microsoft.com/office/drawing/2014/main" id="{C580A02C-C3A0-0B07-780E-66CC1D39229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960002" y="5636097"/>
            <a:ext cx="5168126" cy="26534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0" name="Google Shape;370;p6">
            <a:extLst>
              <a:ext uri="{FF2B5EF4-FFF2-40B4-BE49-F238E27FC236}">
                <a16:creationId xmlns:a16="http://schemas.microsoft.com/office/drawing/2014/main" id="{47628D91-283C-00C9-56A9-20E06AA6915D}"/>
              </a:ext>
            </a:extLst>
          </p:cNvPr>
          <p:cNvGrpSpPr/>
          <p:nvPr/>
        </p:nvGrpSpPr>
        <p:grpSpPr>
          <a:xfrm>
            <a:off x="89553" y="2466828"/>
            <a:ext cx="4874448" cy="4535479"/>
            <a:chOff x="89553" y="2466828"/>
            <a:chExt cx="4874448" cy="4535479"/>
          </a:xfrm>
        </p:grpSpPr>
        <p:grpSp>
          <p:nvGrpSpPr>
            <p:cNvPr id="371" name="Google Shape;371;p6">
              <a:extLst>
                <a:ext uri="{FF2B5EF4-FFF2-40B4-BE49-F238E27FC236}">
                  <a16:creationId xmlns:a16="http://schemas.microsoft.com/office/drawing/2014/main" id="{AECBD111-4871-926D-2D94-D1448CBDB3EC}"/>
                </a:ext>
              </a:extLst>
            </p:cNvPr>
            <p:cNvGrpSpPr/>
            <p:nvPr/>
          </p:nvGrpSpPr>
          <p:grpSpPr>
            <a:xfrm>
              <a:off x="89553" y="3230074"/>
              <a:ext cx="4217867" cy="3772233"/>
              <a:chOff x="5944949" y="975704"/>
              <a:chExt cx="3739618" cy="3609736"/>
            </a:xfrm>
          </p:grpSpPr>
          <p:pic>
            <p:nvPicPr>
              <p:cNvPr id="372" name="Google Shape;372;p6">
                <a:extLst>
                  <a:ext uri="{FF2B5EF4-FFF2-40B4-BE49-F238E27FC236}">
                    <a16:creationId xmlns:a16="http://schemas.microsoft.com/office/drawing/2014/main" id="{4AD8FFE4-8482-38D4-59F9-93283F227E16}"/>
                  </a:ext>
                </a:extLst>
              </p:cNvPr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5944949" y="975704"/>
                <a:ext cx="3727895" cy="347016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73" name="Google Shape;373;p6">
                <a:extLst>
                  <a:ext uri="{FF2B5EF4-FFF2-40B4-BE49-F238E27FC236}">
                    <a16:creationId xmlns:a16="http://schemas.microsoft.com/office/drawing/2014/main" id="{B7968DE8-E901-6C21-9BDC-C0D692BF924D}"/>
                  </a:ext>
                </a:extLst>
              </p:cNvPr>
              <p:cNvSpPr/>
              <p:nvPr/>
            </p:nvSpPr>
            <p:spPr>
              <a:xfrm>
                <a:off x="5944949" y="1477968"/>
                <a:ext cx="412752" cy="1771676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374" name="Google Shape;374;p6">
                <a:extLst>
                  <a:ext uri="{FF2B5EF4-FFF2-40B4-BE49-F238E27FC236}">
                    <a16:creationId xmlns:a16="http://schemas.microsoft.com/office/drawing/2014/main" id="{307931DD-AFCE-930C-DF39-D0D89B59FFA5}"/>
                  </a:ext>
                </a:extLst>
              </p:cNvPr>
              <p:cNvSpPr/>
              <p:nvPr/>
            </p:nvSpPr>
            <p:spPr>
              <a:xfrm>
                <a:off x="8062186" y="4215937"/>
                <a:ext cx="301272" cy="369503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375" name="Google Shape;375;p6">
                <a:extLst>
                  <a:ext uri="{FF2B5EF4-FFF2-40B4-BE49-F238E27FC236}">
                    <a16:creationId xmlns:a16="http://schemas.microsoft.com/office/drawing/2014/main" id="{74D19C4B-21E1-4462-1D85-B4099012DB8E}"/>
                  </a:ext>
                </a:extLst>
              </p:cNvPr>
              <p:cNvSpPr/>
              <p:nvPr/>
            </p:nvSpPr>
            <p:spPr>
              <a:xfrm>
                <a:off x="6741077" y="1247092"/>
                <a:ext cx="2943490" cy="2248735"/>
              </a:xfrm>
              <a:custGeom>
                <a:avLst/>
                <a:gdLst/>
                <a:ahLst/>
                <a:cxnLst/>
                <a:rect l="l" t="t" r="r" b="b"/>
                <a:pathLst>
                  <a:path w="11396" h="8469" extrusionOk="0">
                    <a:moveTo>
                      <a:pt x="908" y="7992"/>
                    </a:moveTo>
                    <a:cubicBezTo>
                      <a:pt x="576" y="8320"/>
                      <a:pt x="0" y="7964"/>
                      <a:pt x="169" y="7430"/>
                    </a:cubicBezTo>
                    <a:cubicBezTo>
                      <a:pt x="306" y="7001"/>
                      <a:pt x="168" y="6518"/>
                      <a:pt x="317" y="6081"/>
                    </a:cubicBezTo>
                    <a:cubicBezTo>
                      <a:pt x="532" y="5450"/>
                      <a:pt x="758" y="4819"/>
                      <a:pt x="1093" y="4245"/>
                    </a:cubicBezTo>
                    <a:cubicBezTo>
                      <a:pt x="1339" y="3824"/>
                      <a:pt x="1243" y="3323"/>
                      <a:pt x="1573" y="2934"/>
                    </a:cubicBezTo>
                    <a:cubicBezTo>
                      <a:pt x="1922" y="2522"/>
                      <a:pt x="2145" y="2015"/>
                      <a:pt x="2532" y="1623"/>
                    </a:cubicBezTo>
                    <a:cubicBezTo>
                      <a:pt x="2898" y="1253"/>
                      <a:pt x="3292" y="877"/>
                      <a:pt x="3788" y="724"/>
                    </a:cubicBezTo>
                    <a:cubicBezTo>
                      <a:pt x="4235" y="586"/>
                      <a:pt x="4682" y="450"/>
                      <a:pt x="5116" y="274"/>
                    </a:cubicBezTo>
                    <a:cubicBezTo>
                      <a:pt x="5589" y="82"/>
                      <a:pt x="6099" y="98"/>
                      <a:pt x="6593" y="50"/>
                    </a:cubicBezTo>
                    <a:cubicBezTo>
                      <a:pt x="7123" y="0"/>
                      <a:pt x="7594" y="311"/>
                      <a:pt x="7922" y="686"/>
                    </a:cubicBezTo>
                    <a:cubicBezTo>
                      <a:pt x="8299" y="1116"/>
                      <a:pt x="8598" y="1601"/>
                      <a:pt x="8845" y="2110"/>
                    </a:cubicBezTo>
                    <a:cubicBezTo>
                      <a:pt x="9052" y="2537"/>
                      <a:pt x="9187" y="2996"/>
                      <a:pt x="9399" y="3421"/>
                    </a:cubicBezTo>
                    <a:cubicBezTo>
                      <a:pt x="9646" y="3918"/>
                      <a:pt x="9974" y="4374"/>
                      <a:pt x="10210" y="4882"/>
                    </a:cubicBezTo>
                    <a:cubicBezTo>
                      <a:pt x="10426" y="5345"/>
                      <a:pt x="10625" y="5816"/>
                      <a:pt x="10764" y="6306"/>
                    </a:cubicBezTo>
                    <a:cubicBezTo>
                      <a:pt x="10889" y="6747"/>
                      <a:pt x="10730" y="7256"/>
                      <a:pt x="10950" y="7655"/>
                    </a:cubicBezTo>
                    <a:cubicBezTo>
                      <a:pt x="11395" y="8468"/>
                      <a:pt x="10355" y="8247"/>
                      <a:pt x="10396" y="7729"/>
                    </a:cubicBezTo>
                    <a:cubicBezTo>
                      <a:pt x="10432" y="7259"/>
                      <a:pt x="10051" y="6916"/>
                      <a:pt x="9952" y="6456"/>
                    </a:cubicBezTo>
                    <a:cubicBezTo>
                      <a:pt x="9865" y="6046"/>
                      <a:pt x="9756" y="5635"/>
                      <a:pt x="9583" y="5257"/>
                    </a:cubicBezTo>
                    <a:cubicBezTo>
                      <a:pt x="9389" y="4835"/>
                      <a:pt x="9120" y="4457"/>
                      <a:pt x="8882" y="4058"/>
                    </a:cubicBezTo>
                    <a:cubicBezTo>
                      <a:pt x="8643" y="3656"/>
                      <a:pt x="8397" y="3253"/>
                      <a:pt x="8217" y="2822"/>
                    </a:cubicBezTo>
                    <a:cubicBezTo>
                      <a:pt x="8039" y="2395"/>
                      <a:pt x="7765" y="2056"/>
                      <a:pt x="7553" y="1660"/>
                    </a:cubicBezTo>
                    <a:cubicBezTo>
                      <a:pt x="7320" y="1225"/>
                      <a:pt x="6794" y="1104"/>
                      <a:pt x="6335" y="1024"/>
                    </a:cubicBezTo>
                    <a:cubicBezTo>
                      <a:pt x="5899" y="948"/>
                      <a:pt x="5472" y="970"/>
                      <a:pt x="5042" y="949"/>
                    </a:cubicBezTo>
                    <a:cubicBezTo>
                      <a:pt x="4468" y="923"/>
                      <a:pt x="4086" y="1390"/>
                      <a:pt x="3714" y="1735"/>
                    </a:cubicBezTo>
                    <a:cubicBezTo>
                      <a:pt x="3339" y="2085"/>
                      <a:pt x="2867" y="2321"/>
                      <a:pt x="2680" y="2859"/>
                    </a:cubicBezTo>
                    <a:cubicBezTo>
                      <a:pt x="2530" y="3291"/>
                      <a:pt x="2293" y="3687"/>
                      <a:pt x="2089" y="4096"/>
                    </a:cubicBezTo>
                    <a:cubicBezTo>
                      <a:pt x="1870" y="4535"/>
                      <a:pt x="1599" y="4962"/>
                      <a:pt x="1499" y="5444"/>
                    </a:cubicBezTo>
                    <a:cubicBezTo>
                      <a:pt x="1405" y="5896"/>
                      <a:pt x="1154" y="6268"/>
                      <a:pt x="982" y="6681"/>
                    </a:cubicBezTo>
                    <a:lnTo>
                      <a:pt x="908" y="6830"/>
                    </a:lnTo>
                    <a:lnTo>
                      <a:pt x="908" y="7992"/>
                    </a:lnTo>
                  </a:path>
                </a:pathLst>
              </a:custGeom>
              <a:solidFill>
                <a:schemeClr val="accent4">
                  <a:alpha val="27843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798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376" name="Google Shape;376;p6">
                <a:extLst>
                  <a:ext uri="{FF2B5EF4-FFF2-40B4-BE49-F238E27FC236}">
                    <a16:creationId xmlns:a16="http://schemas.microsoft.com/office/drawing/2014/main" id="{3B096096-9F51-D705-44F3-75A3977974B0}"/>
                  </a:ext>
                </a:extLst>
              </p:cNvPr>
              <p:cNvSpPr/>
              <p:nvPr/>
            </p:nvSpPr>
            <p:spPr>
              <a:xfrm>
                <a:off x="6896963" y="1211923"/>
                <a:ext cx="750277" cy="254322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</p:grpSp>
        <p:pic>
          <p:nvPicPr>
            <p:cNvPr id="377" name="Google Shape;377;p6">
              <a:extLst>
                <a:ext uri="{FF2B5EF4-FFF2-40B4-BE49-F238E27FC236}">
                  <a16:creationId xmlns:a16="http://schemas.microsoft.com/office/drawing/2014/main" id="{0E8903E5-8626-73A8-DD41-3CFA15B687CC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 rot="-5400000">
              <a:off x="-1323604" y="4673902"/>
              <a:ext cx="3286498" cy="4431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8" name="Google Shape;378;p6">
              <a:extLst>
                <a:ext uri="{FF2B5EF4-FFF2-40B4-BE49-F238E27FC236}">
                  <a16:creationId xmlns:a16="http://schemas.microsoft.com/office/drawing/2014/main" id="{562C9F2E-B5AB-AC0F-5325-C42837A3075A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12280" y="6648951"/>
              <a:ext cx="412953" cy="3097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9" name="Google Shape;379;p6">
              <a:extLst>
                <a:ext uri="{FF2B5EF4-FFF2-40B4-BE49-F238E27FC236}">
                  <a16:creationId xmlns:a16="http://schemas.microsoft.com/office/drawing/2014/main" id="{F25F4ACC-4C73-8D22-4F89-6F38220C492E}"/>
                </a:ext>
              </a:extLst>
            </p:cNvPr>
            <p:cNvSpPr txBox="1"/>
            <p:nvPr/>
          </p:nvSpPr>
          <p:spPr>
            <a:xfrm>
              <a:off x="93201" y="2466828"/>
              <a:ext cx="4870800" cy="65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285750" marR="0" lvl="0" indent="-285750" algn="l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8"/>
                <a:buFont typeface="Arial"/>
                <a:buChar char="•"/>
              </a:pPr>
              <a:r>
                <a:rPr lang="en-US" sz="1798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Non-ergodic eigenstates throughout the spectrum – </a:t>
              </a:r>
              <a:r>
                <a:rPr lang="en-US" sz="1798" b="1" dirty="0">
                  <a:solidFill>
                    <a:srgbClr val="0432FF"/>
                  </a:solidFill>
                  <a:latin typeface="Candara"/>
                  <a:ea typeface="Candara"/>
                  <a:cs typeface="Candara"/>
                  <a:sym typeface="Candara"/>
                </a:rPr>
                <a:t>“quantum many-body scars”</a:t>
              </a:r>
              <a:endParaRPr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cxnSp>
          <p:nvCxnSpPr>
            <p:cNvPr id="380" name="Google Shape;380;p6">
              <a:extLst>
                <a:ext uri="{FF2B5EF4-FFF2-40B4-BE49-F238E27FC236}">
                  <a16:creationId xmlns:a16="http://schemas.microsoft.com/office/drawing/2014/main" id="{50EFAC42-6DCC-63D2-C057-4037E1998EE4}"/>
                </a:ext>
              </a:extLst>
            </p:cNvPr>
            <p:cNvCxnSpPr/>
            <p:nvPr/>
          </p:nvCxnSpPr>
          <p:spPr>
            <a:xfrm flipH="1">
              <a:off x="2140770" y="3097265"/>
              <a:ext cx="238362" cy="541116"/>
            </a:xfrm>
            <a:prstGeom prst="straightConnector1">
              <a:avLst/>
            </a:prstGeom>
            <a:noFill/>
            <a:ln w="38100" cap="flat" cmpd="sng">
              <a:solidFill>
                <a:srgbClr val="0432FF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</p:cxnSp>
      </p:grpSp>
      <p:sp>
        <p:nvSpPr>
          <p:cNvPr id="381" name="Google Shape;381;p6">
            <a:extLst>
              <a:ext uri="{FF2B5EF4-FFF2-40B4-BE49-F238E27FC236}">
                <a16:creationId xmlns:a16="http://schemas.microsoft.com/office/drawing/2014/main" id="{4947B5FB-2E74-7988-4B0F-26227260FF2B}"/>
              </a:ext>
            </a:extLst>
          </p:cNvPr>
          <p:cNvSpPr txBox="1"/>
          <p:nvPr/>
        </p:nvSpPr>
        <p:spPr>
          <a:xfrm>
            <a:off x="-11325" y="7238025"/>
            <a:ext cx="5646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99"/>
              <a:buFont typeface="Candara"/>
              <a:buNone/>
            </a:pPr>
            <a:r>
              <a:rPr lang="en-US" dirty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[Turner, Michailidis, </a:t>
            </a:r>
            <a:r>
              <a:rPr lang="en-US" dirty="0" err="1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Abanin</a:t>
            </a:r>
            <a:r>
              <a:rPr lang="en-US" dirty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Serbyn</a:t>
            </a:r>
            <a:r>
              <a:rPr lang="en-US" dirty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, Papic, Nature Physics </a:t>
            </a:r>
            <a:r>
              <a:rPr lang="en-US" b="1" dirty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14</a:t>
            </a:r>
            <a:r>
              <a:rPr lang="en-US" dirty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, 745 (2018)]</a:t>
            </a:r>
            <a:endParaRPr dirty="0"/>
          </a:p>
        </p:txBody>
      </p:sp>
      <p:grpSp>
        <p:nvGrpSpPr>
          <p:cNvPr id="388" name="Google Shape;388;p6">
            <a:extLst>
              <a:ext uri="{FF2B5EF4-FFF2-40B4-BE49-F238E27FC236}">
                <a16:creationId xmlns:a16="http://schemas.microsoft.com/office/drawing/2014/main" id="{74EDBEDD-F804-9C73-5DD9-FD50E3825F44}"/>
              </a:ext>
            </a:extLst>
          </p:cNvPr>
          <p:cNvGrpSpPr/>
          <p:nvPr/>
        </p:nvGrpSpPr>
        <p:grpSpPr>
          <a:xfrm>
            <a:off x="10644923" y="469425"/>
            <a:ext cx="5968046" cy="1678962"/>
            <a:chOff x="3651698" y="542575"/>
            <a:chExt cx="5968046" cy="1678962"/>
          </a:xfrm>
        </p:grpSpPr>
        <p:sp>
          <p:nvSpPr>
            <p:cNvPr id="389" name="Google Shape;389;p6">
              <a:extLst>
                <a:ext uri="{FF2B5EF4-FFF2-40B4-BE49-F238E27FC236}">
                  <a16:creationId xmlns:a16="http://schemas.microsoft.com/office/drawing/2014/main" id="{947D9202-AE8C-3684-53EF-68B52EC74673}"/>
                </a:ext>
              </a:extLst>
            </p:cNvPr>
            <p:cNvSpPr txBox="1"/>
            <p:nvPr/>
          </p:nvSpPr>
          <p:spPr>
            <a:xfrm>
              <a:off x="3706194" y="813202"/>
              <a:ext cx="3366900" cy="369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285750" marR="0" lvl="0" indent="-285750" algn="l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432FF"/>
                </a:buClr>
                <a:buSzPts val="1798"/>
                <a:buFont typeface="Arial"/>
                <a:buChar char="•"/>
              </a:pPr>
              <a:r>
                <a:rPr lang="en-US" sz="1798" b="1">
                  <a:solidFill>
                    <a:srgbClr val="0432FF"/>
                  </a:solidFill>
                  <a:latin typeface="Candara"/>
                  <a:ea typeface="Candara"/>
                  <a:cs typeface="Candara"/>
                  <a:sym typeface="Candara"/>
                </a:rPr>
                <a:t>Hilbert space fragmentation</a:t>
              </a:r>
              <a:endParaRPr/>
            </a:p>
          </p:txBody>
        </p:sp>
        <p:grpSp>
          <p:nvGrpSpPr>
            <p:cNvPr id="390" name="Google Shape;390;p6">
              <a:extLst>
                <a:ext uri="{FF2B5EF4-FFF2-40B4-BE49-F238E27FC236}">
                  <a16:creationId xmlns:a16="http://schemas.microsoft.com/office/drawing/2014/main" id="{26545E16-B6B2-D4ED-01D1-4E58CCBEED66}"/>
                </a:ext>
              </a:extLst>
            </p:cNvPr>
            <p:cNvGrpSpPr/>
            <p:nvPr/>
          </p:nvGrpSpPr>
          <p:grpSpPr>
            <a:xfrm>
              <a:off x="6871850" y="542575"/>
              <a:ext cx="2747893" cy="1678962"/>
              <a:chOff x="-5500117" y="-271096"/>
              <a:chExt cx="4224279" cy="2756916"/>
            </a:xfrm>
          </p:grpSpPr>
          <p:sp>
            <p:nvSpPr>
              <p:cNvPr id="391" name="Google Shape;391;p6">
                <a:extLst>
                  <a:ext uri="{FF2B5EF4-FFF2-40B4-BE49-F238E27FC236}">
                    <a16:creationId xmlns:a16="http://schemas.microsoft.com/office/drawing/2014/main" id="{6409F50B-0A64-AF7F-D52F-10957B125081}"/>
                  </a:ext>
                </a:extLst>
              </p:cNvPr>
              <p:cNvSpPr/>
              <p:nvPr/>
            </p:nvSpPr>
            <p:spPr>
              <a:xfrm>
                <a:off x="-5500117" y="-271096"/>
                <a:ext cx="4224279" cy="2756916"/>
              </a:xfrm>
              <a:custGeom>
                <a:avLst/>
                <a:gdLst/>
                <a:ahLst/>
                <a:cxnLst/>
                <a:rect l="l" t="t" r="r" b="b"/>
                <a:pathLst>
                  <a:path w="4172127" h="1828800" extrusionOk="0">
                    <a:moveTo>
                      <a:pt x="100013" y="285750"/>
                    </a:moveTo>
                    <a:cubicBezTo>
                      <a:pt x="85726" y="323850"/>
                      <a:pt x="73371" y="353322"/>
                      <a:pt x="57150" y="385763"/>
                    </a:cubicBezTo>
                    <a:cubicBezTo>
                      <a:pt x="49471" y="401121"/>
                      <a:pt x="36254" y="413266"/>
                      <a:pt x="28575" y="428625"/>
                    </a:cubicBezTo>
                    <a:cubicBezTo>
                      <a:pt x="18329" y="449117"/>
                      <a:pt x="4576" y="510334"/>
                      <a:pt x="0" y="528638"/>
                    </a:cubicBezTo>
                    <a:cubicBezTo>
                      <a:pt x="5629" y="658106"/>
                      <a:pt x="-1116" y="809365"/>
                      <a:pt x="28575" y="942975"/>
                    </a:cubicBezTo>
                    <a:cubicBezTo>
                      <a:pt x="31842" y="957677"/>
                      <a:pt x="36128" y="972367"/>
                      <a:pt x="42863" y="985838"/>
                    </a:cubicBezTo>
                    <a:cubicBezTo>
                      <a:pt x="50542" y="1001196"/>
                      <a:pt x="61913" y="1014413"/>
                      <a:pt x="71438" y="1028700"/>
                    </a:cubicBezTo>
                    <a:cubicBezTo>
                      <a:pt x="107347" y="1136431"/>
                      <a:pt x="58910" y="1003645"/>
                      <a:pt x="114300" y="1114425"/>
                    </a:cubicBezTo>
                    <a:cubicBezTo>
                      <a:pt x="137541" y="1160907"/>
                      <a:pt x="116217" y="1159204"/>
                      <a:pt x="157163" y="1200150"/>
                    </a:cubicBezTo>
                    <a:cubicBezTo>
                      <a:pt x="169305" y="1212292"/>
                      <a:pt x="185738" y="1219200"/>
                      <a:pt x="200025" y="1228725"/>
                    </a:cubicBezTo>
                    <a:cubicBezTo>
                      <a:pt x="252824" y="1307924"/>
                      <a:pt x="198391" y="1245280"/>
                      <a:pt x="271463" y="1285875"/>
                    </a:cubicBezTo>
                    <a:cubicBezTo>
                      <a:pt x="301484" y="1302553"/>
                      <a:pt x="324607" y="1332165"/>
                      <a:pt x="357188" y="1343025"/>
                    </a:cubicBezTo>
                    <a:lnTo>
                      <a:pt x="442913" y="1371600"/>
                    </a:lnTo>
                    <a:cubicBezTo>
                      <a:pt x="457200" y="1376363"/>
                      <a:pt x="473244" y="1377534"/>
                      <a:pt x="485775" y="1385888"/>
                    </a:cubicBezTo>
                    <a:cubicBezTo>
                      <a:pt x="500063" y="1395413"/>
                      <a:pt x="512946" y="1407489"/>
                      <a:pt x="528638" y="1414463"/>
                    </a:cubicBezTo>
                    <a:cubicBezTo>
                      <a:pt x="528648" y="1414467"/>
                      <a:pt x="635788" y="1450179"/>
                      <a:pt x="657225" y="1457325"/>
                    </a:cubicBezTo>
                    <a:cubicBezTo>
                      <a:pt x="657235" y="1457328"/>
                      <a:pt x="742939" y="1485897"/>
                      <a:pt x="742950" y="1485900"/>
                    </a:cubicBezTo>
                    <a:cubicBezTo>
                      <a:pt x="762000" y="1490663"/>
                      <a:pt x="780845" y="1496337"/>
                      <a:pt x="800100" y="1500188"/>
                    </a:cubicBezTo>
                    <a:cubicBezTo>
                      <a:pt x="868753" y="1513919"/>
                      <a:pt x="929906" y="1519985"/>
                      <a:pt x="1000125" y="1528763"/>
                    </a:cubicBezTo>
                    <a:lnTo>
                      <a:pt x="1400175" y="1514475"/>
                    </a:lnTo>
                    <a:cubicBezTo>
                      <a:pt x="1457452" y="1511611"/>
                      <a:pt x="1514277" y="1500188"/>
                      <a:pt x="1571625" y="1500188"/>
                    </a:cubicBezTo>
                    <a:cubicBezTo>
                      <a:pt x="1762185" y="1500188"/>
                      <a:pt x="1952625" y="1509713"/>
                      <a:pt x="2143125" y="1514475"/>
                    </a:cubicBezTo>
                    <a:cubicBezTo>
                      <a:pt x="2171700" y="1519238"/>
                      <a:pt x="2200172" y="1524666"/>
                      <a:pt x="2228850" y="1528763"/>
                    </a:cubicBezTo>
                    <a:cubicBezTo>
                      <a:pt x="2266861" y="1534193"/>
                      <a:pt x="2305200" y="1537212"/>
                      <a:pt x="2343150" y="1543050"/>
                    </a:cubicBezTo>
                    <a:cubicBezTo>
                      <a:pt x="2367152" y="1546743"/>
                      <a:pt x="2390695" y="1552994"/>
                      <a:pt x="2414588" y="1557338"/>
                    </a:cubicBezTo>
                    <a:cubicBezTo>
                      <a:pt x="2443090" y="1562520"/>
                      <a:pt x="2471738" y="1566863"/>
                      <a:pt x="2500313" y="1571625"/>
                    </a:cubicBezTo>
                    <a:cubicBezTo>
                      <a:pt x="2528888" y="1581150"/>
                      <a:pt x="2556502" y="1594293"/>
                      <a:pt x="2586038" y="1600200"/>
                    </a:cubicBezTo>
                    <a:cubicBezTo>
                      <a:pt x="2672243" y="1617442"/>
                      <a:pt x="2634437" y="1606809"/>
                      <a:pt x="2700338" y="1628775"/>
                    </a:cubicBezTo>
                    <a:cubicBezTo>
                      <a:pt x="2714625" y="1638300"/>
                      <a:pt x="2727842" y="1649671"/>
                      <a:pt x="2743200" y="1657350"/>
                    </a:cubicBezTo>
                    <a:cubicBezTo>
                      <a:pt x="2756671" y="1664085"/>
                      <a:pt x="2771582" y="1667501"/>
                      <a:pt x="2786063" y="1671638"/>
                    </a:cubicBezTo>
                    <a:cubicBezTo>
                      <a:pt x="2807434" y="1677744"/>
                      <a:pt x="2863232" y="1688791"/>
                      <a:pt x="2886075" y="1700213"/>
                    </a:cubicBezTo>
                    <a:cubicBezTo>
                      <a:pt x="2901434" y="1707892"/>
                      <a:pt x="2913246" y="1721814"/>
                      <a:pt x="2928938" y="1728788"/>
                    </a:cubicBezTo>
                    <a:cubicBezTo>
                      <a:pt x="2956463" y="1741021"/>
                      <a:pt x="2986088" y="1747838"/>
                      <a:pt x="3014663" y="1757363"/>
                    </a:cubicBezTo>
                    <a:lnTo>
                      <a:pt x="3100388" y="1785938"/>
                    </a:lnTo>
                    <a:lnTo>
                      <a:pt x="3143250" y="1800225"/>
                    </a:lnTo>
                    <a:cubicBezTo>
                      <a:pt x="3157538" y="1804988"/>
                      <a:pt x="3171114" y="1813150"/>
                      <a:pt x="3186113" y="1814513"/>
                    </a:cubicBezTo>
                    <a:lnTo>
                      <a:pt x="3343275" y="1828800"/>
                    </a:lnTo>
                    <a:cubicBezTo>
                      <a:pt x="3414713" y="1824038"/>
                      <a:pt x="3486261" y="1820715"/>
                      <a:pt x="3557588" y="1814513"/>
                    </a:cubicBezTo>
                    <a:cubicBezTo>
                      <a:pt x="3624152" y="1808725"/>
                      <a:pt x="3669015" y="1803945"/>
                      <a:pt x="3729038" y="1785938"/>
                    </a:cubicBezTo>
                    <a:cubicBezTo>
                      <a:pt x="3757888" y="1777283"/>
                      <a:pt x="3786188" y="1766888"/>
                      <a:pt x="3814763" y="1757363"/>
                    </a:cubicBezTo>
                    <a:cubicBezTo>
                      <a:pt x="3829050" y="1752600"/>
                      <a:pt x="3845094" y="1751429"/>
                      <a:pt x="3857625" y="1743075"/>
                    </a:cubicBezTo>
                    <a:lnTo>
                      <a:pt x="3943350" y="1685925"/>
                    </a:lnTo>
                    <a:cubicBezTo>
                      <a:pt x="3952875" y="1671638"/>
                      <a:pt x="3960517" y="1655897"/>
                      <a:pt x="3971925" y="1643063"/>
                    </a:cubicBezTo>
                    <a:cubicBezTo>
                      <a:pt x="3998773" y="1612859"/>
                      <a:pt x="4035234" y="1590962"/>
                      <a:pt x="4057650" y="1557338"/>
                    </a:cubicBezTo>
                    <a:lnTo>
                      <a:pt x="4114800" y="1471613"/>
                    </a:lnTo>
                    <a:cubicBezTo>
                      <a:pt x="4124325" y="1457325"/>
                      <a:pt x="4137945" y="1445040"/>
                      <a:pt x="4143375" y="1428750"/>
                    </a:cubicBezTo>
                    <a:lnTo>
                      <a:pt x="4157663" y="1385888"/>
                    </a:lnTo>
                    <a:cubicBezTo>
                      <a:pt x="4172951" y="1187137"/>
                      <a:pt x="4185698" y="1183169"/>
                      <a:pt x="4143375" y="971550"/>
                    </a:cubicBezTo>
                    <a:cubicBezTo>
                      <a:pt x="4135707" y="933209"/>
                      <a:pt x="4121230" y="845465"/>
                      <a:pt x="4100513" y="814388"/>
                    </a:cubicBezTo>
                    <a:cubicBezTo>
                      <a:pt x="4090988" y="800100"/>
                      <a:pt x="4078912" y="787217"/>
                      <a:pt x="4071938" y="771525"/>
                    </a:cubicBezTo>
                    <a:cubicBezTo>
                      <a:pt x="4059705" y="744000"/>
                      <a:pt x="4060071" y="710862"/>
                      <a:pt x="4043363" y="685800"/>
                    </a:cubicBezTo>
                    <a:lnTo>
                      <a:pt x="3957638" y="557213"/>
                    </a:lnTo>
                    <a:cubicBezTo>
                      <a:pt x="3948113" y="542925"/>
                      <a:pt x="3943351" y="523875"/>
                      <a:pt x="3929063" y="514350"/>
                    </a:cubicBezTo>
                    <a:lnTo>
                      <a:pt x="3886200" y="485775"/>
                    </a:lnTo>
                    <a:cubicBezTo>
                      <a:pt x="3833402" y="406579"/>
                      <a:pt x="3887833" y="469220"/>
                      <a:pt x="3814763" y="428625"/>
                    </a:cubicBezTo>
                    <a:cubicBezTo>
                      <a:pt x="3784742" y="411946"/>
                      <a:pt x="3757613" y="390525"/>
                      <a:pt x="3729038" y="371475"/>
                    </a:cubicBezTo>
                    <a:cubicBezTo>
                      <a:pt x="3714750" y="361950"/>
                      <a:pt x="3702465" y="348330"/>
                      <a:pt x="3686175" y="342900"/>
                    </a:cubicBezTo>
                    <a:lnTo>
                      <a:pt x="3600450" y="314325"/>
                    </a:lnTo>
                    <a:cubicBezTo>
                      <a:pt x="3566483" y="303003"/>
                      <a:pt x="3536311" y="291729"/>
                      <a:pt x="3500438" y="285750"/>
                    </a:cubicBezTo>
                    <a:cubicBezTo>
                      <a:pt x="3462564" y="279438"/>
                      <a:pt x="3424238" y="276225"/>
                      <a:pt x="3386138" y="271463"/>
                    </a:cubicBezTo>
                    <a:cubicBezTo>
                      <a:pt x="2865214" y="282315"/>
                      <a:pt x="2841350" y="300994"/>
                      <a:pt x="2457450" y="271463"/>
                    </a:cubicBezTo>
                    <a:cubicBezTo>
                      <a:pt x="2158639" y="248478"/>
                      <a:pt x="2453414" y="269020"/>
                      <a:pt x="2257425" y="242888"/>
                    </a:cubicBezTo>
                    <a:cubicBezTo>
                      <a:pt x="2209982" y="236562"/>
                      <a:pt x="2162120" y="233886"/>
                      <a:pt x="2114550" y="228600"/>
                    </a:cubicBezTo>
                    <a:cubicBezTo>
                      <a:pt x="2076388" y="224360"/>
                      <a:pt x="2038436" y="218333"/>
                      <a:pt x="2000250" y="214313"/>
                    </a:cubicBezTo>
                    <a:cubicBezTo>
                      <a:pt x="1690400" y="181697"/>
                      <a:pt x="2004779" y="223123"/>
                      <a:pt x="1643063" y="171450"/>
                    </a:cubicBezTo>
                    <a:cubicBezTo>
                      <a:pt x="1609725" y="166688"/>
                      <a:pt x="1576072" y="163768"/>
                      <a:pt x="1543050" y="157163"/>
                    </a:cubicBezTo>
                    <a:cubicBezTo>
                      <a:pt x="1519238" y="152400"/>
                      <a:pt x="1495275" y="148336"/>
                      <a:pt x="1471613" y="142875"/>
                    </a:cubicBezTo>
                    <a:cubicBezTo>
                      <a:pt x="1414213" y="129629"/>
                      <a:pt x="1357313" y="114300"/>
                      <a:pt x="1300163" y="100013"/>
                    </a:cubicBezTo>
                    <a:cubicBezTo>
                      <a:pt x="1300137" y="100006"/>
                      <a:pt x="1185890" y="71443"/>
                      <a:pt x="1185863" y="71438"/>
                    </a:cubicBezTo>
                    <a:cubicBezTo>
                      <a:pt x="1017505" y="37765"/>
                      <a:pt x="1227075" y="78307"/>
                      <a:pt x="1014413" y="42863"/>
                    </a:cubicBezTo>
                    <a:cubicBezTo>
                      <a:pt x="990459" y="38871"/>
                      <a:pt x="967015" y="32009"/>
                      <a:pt x="942975" y="28575"/>
                    </a:cubicBezTo>
                    <a:cubicBezTo>
                      <a:pt x="900282" y="22476"/>
                      <a:pt x="857219" y="19327"/>
                      <a:pt x="814388" y="14288"/>
                    </a:cubicBezTo>
                    <a:lnTo>
                      <a:pt x="700088" y="0"/>
                    </a:lnTo>
                    <a:cubicBezTo>
                      <a:pt x="600075" y="4763"/>
                      <a:pt x="499830" y="5973"/>
                      <a:pt x="400050" y="14288"/>
                    </a:cubicBezTo>
                    <a:cubicBezTo>
                      <a:pt x="385042" y="15539"/>
                      <a:pt x="371669" y="24438"/>
                      <a:pt x="357188" y="28575"/>
                    </a:cubicBezTo>
                    <a:cubicBezTo>
                      <a:pt x="231599" y="64458"/>
                      <a:pt x="359952" y="22893"/>
                      <a:pt x="257175" y="57150"/>
                    </a:cubicBezTo>
                    <a:cubicBezTo>
                      <a:pt x="142873" y="133352"/>
                      <a:pt x="280991" y="33335"/>
                      <a:pt x="185738" y="128588"/>
                    </a:cubicBezTo>
                    <a:cubicBezTo>
                      <a:pt x="173596" y="140730"/>
                      <a:pt x="157163" y="147638"/>
                      <a:pt x="142875" y="157163"/>
                    </a:cubicBezTo>
                    <a:cubicBezTo>
                      <a:pt x="78253" y="254096"/>
                      <a:pt x="114300" y="247650"/>
                      <a:pt x="100013" y="285750"/>
                    </a:cubicBezTo>
                    <a:close/>
                  </a:path>
                </a:pathLst>
              </a:custGeom>
              <a:solidFill>
                <a:srgbClr val="C5D8F1"/>
              </a:solidFill>
              <a:ln>
                <a:noFill/>
              </a:ln>
            </p:spPr>
            <p:txBody>
              <a:bodyPr spcFirstLastPara="1" wrap="square" lIns="88750" tIns="44375" rIns="88750" bIns="443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747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pic>
            <p:nvPicPr>
              <p:cNvPr id="392" name="Google Shape;392;p6">
                <a:extLst>
                  <a:ext uri="{FF2B5EF4-FFF2-40B4-BE49-F238E27FC236}">
                    <a16:creationId xmlns:a16="http://schemas.microsoft.com/office/drawing/2014/main" id="{B54CF8D0-6930-53D4-F0EF-68EBB3C4C453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-2286043" y="1981651"/>
                <a:ext cx="387350" cy="3873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93" name="Google Shape;393;p6">
                <a:extLst>
                  <a:ext uri="{FF2B5EF4-FFF2-40B4-BE49-F238E27FC236}">
                    <a16:creationId xmlns:a16="http://schemas.microsoft.com/office/drawing/2014/main" id="{31B585A1-B049-9C85-6ED1-5F6DEDEB59AB}"/>
                  </a:ext>
                </a:extLst>
              </p:cNvPr>
              <p:cNvSpPr/>
              <p:nvPr/>
            </p:nvSpPr>
            <p:spPr>
              <a:xfrm>
                <a:off x="-4363655" y="964331"/>
                <a:ext cx="2376600" cy="999000"/>
              </a:xfrm>
              <a:prstGeom prst="ellipse">
                <a:avLst/>
              </a:prstGeom>
              <a:solidFill>
                <a:srgbClr val="FBD4B4"/>
              </a:solidFill>
              <a:ln w="2465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88750" tIns="44375" rIns="88750" bIns="443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747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394" name="Google Shape;394;p6">
                <a:extLst>
                  <a:ext uri="{FF2B5EF4-FFF2-40B4-BE49-F238E27FC236}">
                    <a16:creationId xmlns:a16="http://schemas.microsoft.com/office/drawing/2014/main" id="{48542F03-089C-CCB5-B448-0E589926C41F}"/>
                  </a:ext>
                </a:extLst>
              </p:cNvPr>
              <p:cNvSpPr txBox="1"/>
              <p:nvPr/>
            </p:nvSpPr>
            <p:spPr>
              <a:xfrm>
                <a:off x="-4076322" y="1112452"/>
                <a:ext cx="2550600" cy="834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8750" tIns="44375" rIns="88750" bIns="44375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359">
                    <a:solidFill>
                      <a:schemeClr val="dk1"/>
                    </a:solidFill>
                    <a:latin typeface="Candara"/>
                    <a:ea typeface="Candara"/>
                    <a:cs typeface="Candara"/>
                    <a:sym typeface="Candara"/>
                  </a:rPr>
                  <a:t>no neighboring excitations</a:t>
                </a:r>
                <a:endParaRPr sz="1359"/>
              </a:p>
            </p:txBody>
          </p:sp>
          <p:sp>
            <p:nvSpPr>
              <p:cNvPr id="395" name="Google Shape;395;p6">
                <a:extLst>
                  <a:ext uri="{FF2B5EF4-FFF2-40B4-BE49-F238E27FC236}">
                    <a16:creationId xmlns:a16="http://schemas.microsoft.com/office/drawing/2014/main" id="{BBF37767-87E5-8274-AEA2-9DA0A33BE610}"/>
                  </a:ext>
                </a:extLst>
              </p:cNvPr>
              <p:cNvSpPr/>
              <p:nvPr/>
            </p:nvSpPr>
            <p:spPr>
              <a:xfrm>
                <a:off x="-5363219" y="47680"/>
                <a:ext cx="2011800" cy="999000"/>
              </a:xfrm>
              <a:prstGeom prst="ellipse">
                <a:avLst/>
              </a:prstGeom>
              <a:solidFill>
                <a:srgbClr val="FBD4B4"/>
              </a:solidFill>
              <a:ln w="2465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88750" tIns="44375" rIns="88750" bIns="443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747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396" name="Google Shape;396;p6">
                <a:extLst>
                  <a:ext uri="{FF2B5EF4-FFF2-40B4-BE49-F238E27FC236}">
                    <a16:creationId xmlns:a16="http://schemas.microsoft.com/office/drawing/2014/main" id="{A077444A-B951-7CF0-9214-022C4F0E9CA8}"/>
                  </a:ext>
                </a:extLst>
              </p:cNvPr>
              <p:cNvSpPr txBox="1"/>
              <p:nvPr/>
            </p:nvSpPr>
            <p:spPr>
              <a:xfrm>
                <a:off x="-5303069" y="130040"/>
                <a:ext cx="1891500" cy="834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8750" tIns="44375" rIns="88750" bIns="44375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359">
                    <a:solidFill>
                      <a:schemeClr val="dk1"/>
                    </a:solidFill>
                    <a:latin typeface="Candara"/>
                    <a:ea typeface="Candara"/>
                    <a:cs typeface="Candara"/>
                    <a:sym typeface="Candara"/>
                  </a:rPr>
                  <a:t>1 neighboring excitation</a:t>
                </a:r>
                <a:endParaRPr sz="1359"/>
              </a:p>
            </p:txBody>
          </p:sp>
          <p:sp>
            <p:nvSpPr>
              <p:cNvPr id="397" name="Google Shape;397;p6">
                <a:extLst>
                  <a:ext uri="{FF2B5EF4-FFF2-40B4-BE49-F238E27FC236}">
                    <a16:creationId xmlns:a16="http://schemas.microsoft.com/office/drawing/2014/main" id="{DC99B07B-AE2D-AB08-B19D-C71502339F21}"/>
                  </a:ext>
                </a:extLst>
              </p:cNvPr>
              <p:cNvSpPr/>
              <p:nvPr/>
            </p:nvSpPr>
            <p:spPr>
              <a:xfrm>
                <a:off x="-3158085" y="217246"/>
                <a:ext cx="586500" cy="429000"/>
              </a:xfrm>
              <a:prstGeom prst="ellipse">
                <a:avLst/>
              </a:prstGeom>
              <a:solidFill>
                <a:srgbClr val="FBD4B4"/>
              </a:solidFill>
              <a:ln w="2465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88750" tIns="44375" rIns="88750" bIns="443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747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398" name="Google Shape;398;p6">
                <a:extLst>
                  <a:ext uri="{FF2B5EF4-FFF2-40B4-BE49-F238E27FC236}">
                    <a16:creationId xmlns:a16="http://schemas.microsoft.com/office/drawing/2014/main" id="{743C241B-22E0-17CA-3C81-9CC5E19ACE28}"/>
                  </a:ext>
                </a:extLst>
              </p:cNvPr>
              <p:cNvSpPr/>
              <p:nvPr/>
            </p:nvSpPr>
            <p:spPr>
              <a:xfrm>
                <a:off x="-1898690" y="1695752"/>
                <a:ext cx="311100" cy="285900"/>
              </a:xfrm>
              <a:prstGeom prst="ellipse">
                <a:avLst/>
              </a:prstGeom>
              <a:solidFill>
                <a:srgbClr val="FBD4B4"/>
              </a:solidFill>
              <a:ln w="2465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88750" tIns="44375" rIns="88750" bIns="443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747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  <p:sp>
            <p:nvSpPr>
              <p:cNvPr id="399" name="Google Shape;399;p6">
                <a:extLst>
                  <a:ext uri="{FF2B5EF4-FFF2-40B4-BE49-F238E27FC236}">
                    <a16:creationId xmlns:a16="http://schemas.microsoft.com/office/drawing/2014/main" id="{E29B6568-D58F-48FD-05EC-B3D57A8A8515}"/>
                  </a:ext>
                </a:extLst>
              </p:cNvPr>
              <p:cNvSpPr/>
              <p:nvPr/>
            </p:nvSpPr>
            <p:spPr>
              <a:xfrm>
                <a:off x="-1793103" y="505358"/>
                <a:ext cx="211800" cy="193500"/>
              </a:xfrm>
              <a:prstGeom prst="ellipse">
                <a:avLst/>
              </a:prstGeom>
              <a:solidFill>
                <a:srgbClr val="FBD4B4"/>
              </a:solidFill>
              <a:ln w="24650" cap="flat" cmpd="sng">
                <a:solidFill>
                  <a:srgbClr val="21364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88750" tIns="44375" rIns="88750" bIns="443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747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endParaRPr>
              </a:p>
            </p:txBody>
          </p:sp>
        </p:grpSp>
        <p:sp>
          <p:nvSpPr>
            <p:cNvPr id="400" name="Google Shape;400;p6">
              <a:extLst>
                <a:ext uri="{FF2B5EF4-FFF2-40B4-BE49-F238E27FC236}">
                  <a16:creationId xmlns:a16="http://schemas.microsoft.com/office/drawing/2014/main" id="{0DF92C67-E575-48E6-602D-8D5237C36B1F}"/>
                </a:ext>
              </a:extLst>
            </p:cNvPr>
            <p:cNvSpPr txBox="1"/>
            <p:nvPr/>
          </p:nvSpPr>
          <p:spPr>
            <a:xfrm>
              <a:off x="3651698" y="1708110"/>
              <a:ext cx="28023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Physical sector (Gauss law)</a:t>
              </a:r>
              <a:endParaRPr/>
            </a:p>
          </p:txBody>
        </p:sp>
        <p:cxnSp>
          <p:nvCxnSpPr>
            <p:cNvPr id="401" name="Google Shape;401;p6">
              <a:extLst>
                <a:ext uri="{FF2B5EF4-FFF2-40B4-BE49-F238E27FC236}">
                  <a16:creationId xmlns:a16="http://schemas.microsoft.com/office/drawing/2014/main" id="{74128074-B552-DDDD-3D8A-736C305570E3}"/>
                </a:ext>
              </a:extLst>
            </p:cNvPr>
            <p:cNvCxnSpPr>
              <a:endCxn id="393" idx="2"/>
            </p:cNvCxnSpPr>
            <p:nvPr/>
          </p:nvCxnSpPr>
          <p:spPr>
            <a:xfrm rot="10800000" flipH="1">
              <a:off x="6426418" y="1599146"/>
              <a:ext cx="1184700" cy="293700"/>
            </a:xfrm>
            <a:prstGeom prst="straightConnector1">
              <a:avLst/>
            </a:prstGeom>
            <a:noFill/>
            <a:ln w="381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</p:cxnSp>
      </p:grpSp>
      <p:pic>
        <p:nvPicPr>
          <p:cNvPr id="402" name="Google Shape;402;p6">
            <a:extLst>
              <a:ext uri="{FF2B5EF4-FFF2-40B4-BE49-F238E27FC236}">
                <a16:creationId xmlns:a16="http://schemas.microsoft.com/office/drawing/2014/main" id="{D5F95449-D0CC-B82D-B30B-0B3880A2CF9F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35938" y="780638"/>
            <a:ext cx="3366950" cy="7247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3730753-8485-0C41-E375-BEC1BD31ECF2}"/>
              </a:ext>
            </a:extLst>
          </p:cNvPr>
          <p:cNvGrpSpPr/>
          <p:nvPr/>
        </p:nvGrpSpPr>
        <p:grpSpPr>
          <a:xfrm>
            <a:off x="4174440" y="3256882"/>
            <a:ext cx="5911844" cy="3788050"/>
            <a:chOff x="4174440" y="3256882"/>
            <a:chExt cx="5911844" cy="378805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328223D-83A5-F158-1E74-49EB59FE42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174440" y="4067752"/>
              <a:ext cx="5798577" cy="2977180"/>
            </a:xfrm>
            <a:prstGeom prst="rect">
              <a:avLst/>
            </a:prstGeom>
          </p:spPr>
        </p:pic>
        <p:sp>
          <p:nvSpPr>
            <p:cNvPr id="4" name="Google Shape;379;p6">
              <a:extLst>
                <a:ext uri="{FF2B5EF4-FFF2-40B4-BE49-F238E27FC236}">
                  <a16:creationId xmlns:a16="http://schemas.microsoft.com/office/drawing/2014/main" id="{559DFDED-2C07-4EE5-FAB1-33E78DC0BE62}"/>
                </a:ext>
              </a:extLst>
            </p:cNvPr>
            <p:cNvSpPr txBox="1"/>
            <p:nvPr/>
          </p:nvSpPr>
          <p:spPr>
            <a:xfrm>
              <a:off x="4521884" y="3256882"/>
              <a:ext cx="5564400" cy="6566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285750" marR="0" lvl="0" indent="-285750" algn="l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98"/>
                <a:buFont typeface="Arial"/>
                <a:buChar char="•"/>
              </a:pPr>
              <a:r>
                <a:rPr lang="en-US" sz="1798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Most initial state thermalize fast, but special states can have </a:t>
              </a:r>
              <a:r>
                <a:rPr lang="en-US" sz="1798" b="1" dirty="0">
                  <a:solidFill>
                    <a:srgbClr val="0432FF"/>
                  </a:solidFill>
                  <a:latin typeface="Candara"/>
                  <a:ea typeface="Candara"/>
                  <a:cs typeface="Candara"/>
                  <a:sym typeface="Candara"/>
                </a:rPr>
                <a:t>persistent revivals</a:t>
              </a:r>
              <a:endParaRPr sz="18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grpSp>
        <p:nvGrpSpPr>
          <p:cNvPr id="403" name="Google Shape;403;p6">
            <a:extLst>
              <a:ext uri="{FF2B5EF4-FFF2-40B4-BE49-F238E27FC236}">
                <a16:creationId xmlns:a16="http://schemas.microsoft.com/office/drawing/2014/main" id="{349600DA-49DD-C978-7FDF-EFFF37C44E91}"/>
              </a:ext>
            </a:extLst>
          </p:cNvPr>
          <p:cNvGrpSpPr/>
          <p:nvPr/>
        </p:nvGrpSpPr>
        <p:grpSpPr>
          <a:xfrm>
            <a:off x="602600" y="2043307"/>
            <a:ext cx="8784839" cy="2008567"/>
            <a:chOff x="5917566" y="4944864"/>
            <a:chExt cx="8535600" cy="2008567"/>
          </a:xfrm>
        </p:grpSpPr>
        <p:sp>
          <p:nvSpPr>
            <p:cNvPr id="404" name="Google Shape;404;p6">
              <a:extLst>
                <a:ext uri="{FF2B5EF4-FFF2-40B4-BE49-F238E27FC236}">
                  <a16:creationId xmlns:a16="http://schemas.microsoft.com/office/drawing/2014/main" id="{CDB0D66C-8BFB-66CB-3620-60AE1E07E991}"/>
                </a:ext>
              </a:extLst>
            </p:cNvPr>
            <p:cNvSpPr/>
            <p:nvPr/>
          </p:nvSpPr>
          <p:spPr>
            <a:xfrm>
              <a:off x="5917566" y="4944864"/>
              <a:ext cx="8535600" cy="2008567"/>
            </a:xfrm>
            <a:prstGeom prst="roundRect">
              <a:avLst>
                <a:gd name="adj" fmla="val 9451"/>
              </a:avLst>
            </a:prstGeom>
            <a:solidFill>
              <a:srgbClr val="008080"/>
            </a:solidFill>
            <a:ln w="95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405" name="Google Shape;405;p6">
              <a:extLst>
                <a:ext uri="{FF2B5EF4-FFF2-40B4-BE49-F238E27FC236}">
                  <a16:creationId xmlns:a16="http://schemas.microsoft.com/office/drawing/2014/main" id="{C0C90EE3-6749-4F1F-7EB5-CA817CB0F873}"/>
                </a:ext>
              </a:extLst>
            </p:cNvPr>
            <p:cNvSpPr txBox="1"/>
            <p:nvPr/>
          </p:nvSpPr>
          <p:spPr>
            <a:xfrm>
              <a:off x="5948466" y="4985153"/>
              <a:ext cx="8504700" cy="19389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1" dirty="0">
                  <a:solidFill>
                    <a:srgbClr val="FFFF00"/>
                  </a:solidFill>
                  <a:latin typeface="Candara"/>
                  <a:ea typeface="Candara"/>
                  <a:cs typeface="Candara"/>
                  <a:sym typeface="Candara"/>
                </a:rPr>
                <a:t>Weak breakdown of ergodicity </a:t>
              </a:r>
              <a:endParaRPr sz="4000" b="1" dirty="0">
                <a:solidFill>
                  <a:srgbClr val="FFFF00"/>
                </a:solidFill>
                <a:latin typeface="Candara"/>
                <a:ea typeface="Candara"/>
                <a:cs typeface="Candara"/>
                <a:sym typeface="Candara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1" dirty="0">
                  <a:solidFill>
                    <a:srgbClr val="FFFF00"/>
                  </a:solidFill>
                  <a:latin typeface="Candara"/>
                  <a:ea typeface="Candara"/>
                  <a:cs typeface="Candara"/>
                  <a:sym typeface="Candara"/>
                </a:rPr>
                <a:t>(not due to symmetry or integrability).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1" dirty="0">
                  <a:solidFill>
                    <a:srgbClr val="FFFF00"/>
                  </a:solidFill>
                  <a:latin typeface="Candara"/>
                  <a:ea typeface="Candara"/>
                  <a:cs typeface="Candara"/>
                  <a:sym typeface="Candara"/>
                </a:rPr>
                <a:t> What is left to understand?</a:t>
              </a:r>
              <a:endParaRPr sz="4000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564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>
          <a:extLst>
            <a:ext uri="{FF2B5EF4-FFF2-40B4-BE49-F238E27FC236}">
              <a16:creationId xmlns:a16="http://schemas.microsoft.com/office/drawing/2014/main" id="{D3EE2B08-0CC1-5899-C6D4-D6BA83EA19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0" name="Google Shape;500;g3c2d42e0105_0_0">
            <a:extLst>
              <a:ext uri="{FF2B5EF4-FFF2-40B4-BE49-F238E27FC236}">
                <a16:creationId xmlns:a16="http://schemas.microsoft.com/office/drawing/2014/main" id="{27F33A5B-9229-465C-AACC-9179445C117C}"/>
              </a:ext>
            </a:extLst>
          </p:cNvPr>
          <p:cNvGrpSpPr/>
          <p:nvPr/>
        </p:nvGrpSpPr>
        <p:grpSpPr>
          <a:xfrm>
            <a:off x="4551890" y="837494"/>
            <a:ext cx="4699800" cy="1125462"/>
            <a:chOff x="165666" y="2942824"/>
            <a:chExt cx="4699800" cy="1125462"/>
          </a:xfrm>
        </p:grpSpPr>
        <p:pic>
          <p:nvPicPr>
            <p:cNvPr id="501" name="Google Shape;501;g3c2d42e0105_0_0">
              <a:extLst>
                <a:ext uri="{FF2B5EF4-FFF2-40B4-BE49-F238E27FC236}">
                  <a16:creationId xmlns:a16="http://schemas.microsoft.com/office/drawing/2014/main" id="{0475409B-0F75-257A-26E0-9F2C2C69801A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91624" y="3640732"/>
              <a:ext cx="3847983" cy="4275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2" name="Google Shape;502;g3c2d42e0105_0_0">
              <a:extLst>
                <a:ext uri="{FF2B5EF4-FFF2-40B4-BE49-F238E27FC236}">
                  <a16:creationId xmlns:a16="http://schemas.microsoft.com/office/drawing/2014/main" id="{53EB4AD8-6776-E6AD-AFAB-CA22F44AF67A}"/>
                </a:ext>
              </a:extLst>
            </p:cNvPr>
            <p:cNvSpPr txBox="1"/>
            <p:nvPr/>
          </p:nvSpPr>
          <p:spPr>
            <a:xfrm>
              <a:off x="165666" y="2942824"/>
              <a:ext cx="46998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285750" marR="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More general protocol where we ramp to some mass and evolve with a different one:</a:t>
              </a:r>
              <a:endParaRPr dirty="0"/>
            </a:p>
          </p:txBody>
        </p:sp>
      </p:grpSp>
      <p:sp>
        <p:nvSpPr>
          <p:cNvPr id="503" name="Google Shape;503;g3c2d42e0105_0_0">
            <a:extLst>
              <a:ext uri="{FF2B5EF4-FFF2-40B4-BE49-F238E27FC236}">
                <a16:creationId xmlns:a16="http://schemas.microsoft.com/office/drawing/2014/main" id="{1AA9D6DF-A81E-3AE9-97CB-3E1024FDD69D}"/>
              </a:ext>
            </a:extLst>
          </p:cNvPr>
          <p:cNvSpPr/>
          <p:nvPr/>
        </p:nvSpPr>
        <p:spPr>
          <a:xfrm>
            <a:off x="4610828" y="2168193"/>
            <a:ext cx="4785000" cy="1156500"/>
          </a:xfrm>
          <a:prstGeom prst="roundRect">
            <a:avLst>
              <a:gd name="adj" fmla="val 16667"/>
            </a:avLst>
          </a:prstGeom>
          <a:solidFill>
            <a:srgbClr val="008080"/>
          </a:solidFill>
          <a:ln w="9525" cap="sq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98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504" name="Google Shape;504;g3c2d42e0105_0_0">
            <a:extLst>
              <a:ext uri="{FF2B5EF4-FFF2-40B4-BE49-F238E27FC236}">
                <a16:creationId xmlns:a16="http://schemas.microsoft.com/office/drawing/2014/main" id="{716E87F7-83C1-3FA7-0E01-4DD13FA39BE8}"/>
              </a:ext>
            </a:extLst>
          </p:cNvPr>
          <p:cNvSpPr txBox="1"/>
          <p:nvPr/>
        </p:nvSpPr>
        <p:spPr>
          <a:xfrm>
            <a:off x="4524151" y="2235938"/>
            <a:ext cx="4907700" cy="97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00"/>
                </a:solidFill>
                <a:latin typeface="Candara"/>
                <a:ea typeface="Candara"/>
                <a:cs typeface="Candara"/>
                <a:sym typeface="Candara"/>
              </a:rPr>
              <a:t>For what choices of masses is there ergodicity breaking?</a:t>
            </a:r>
            <a:endParaRPr dirty="0"/>
          </a:p>
        </p:txBody>
      </p:sp>
      <p:grpSp>
        <p:nvGrpSpPr>
          <p:cNvPr id="510" name="Google Shape;510;g3c2d42e0105_0_0">
            <a:extLst>
              <a:ext uri="{FF2B5EF4-FFF2-40B4-BE49-F238E27FC236}">
                <a16:creationId xmlns:a16="http://schemas.microsoft.com/office/drawing/2014/main" id="{4ED50CEE-7266-51A5-4ECD-4A082448FA20}"/>
              </a:ext>
            </a:extLst>
          </p:cNvPr>
          <p:cNvGrpSpPr/>
          <p:nvPr/>
        </p:nvGrpSpPr>
        <p:grpSpPr>
          <a:xfrm>
            <a:off x="1991" y="5397000"/>
            <a:ext cx="5205600" cy="1904258"/>
            <a:chOff x="4901420" y="5423192"/>
            <a:chExt cx="5205600" cy="1904258"/>
          </a:xfrm>
        </p:grpSpPr>
        <p:sp>
          <p:nvSpPr>
            <p:cNvPr id="511" name="Google Shape;511;g3c2d42e0105_0_0">
              <a:extLst>
                <a:ext uri="{FF2B5EF4-FFF2-40B4-BE49-F238E27FC236}">
                  <a16:creationId xmlns:a16="http://schemas.microsoft.com/office/drawing/2014/main" id="{DEB56400-AE4E-54B6-9141-14D513BE695A}"/>
                </a:ext>
              </a:extLst>
            </p:cNvPr>
            <p:cNvSpPr/>
            <p:nvPr/>
          </p:nvSpPr>
          <p:spPr>
            <a:xfrm>
              <a:off x="5081677" y="5423192"/>
              <a:ext cx="4823700" cy="1156500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9525" cap="sq" cmpd="sng">
              <a:solidFill>
                <a:srgbClr val="80808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98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12" name="Google Shape;512;g3c2d42e0105_0_0">
              <a:extLst>
                <a:ext uri="{FF2B5EF4-FFF2-40B4-BE49-F238E27FC236}">
                  <a16:creationId xmlns:a16="http://schemas.microsoft.com/office/drawing/2014/main" id="{6095055D-7CAB-BDF1-2EFC-0BB03A982EB4}"/>
                </a:ext>
              </a:extLst>
            </p:cNvPr>
            <p:cNvSpPr txBox="1"/>
            <p:nvPr/>
          </p:nvSpPr>
          <p:spPr>
            <a:xfrm>
              <a:off x="4901420" y="5539382"/>
              <a:ext cx="5205600" cy="163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900" tIns="44950" rIns="89900" bIns="44950" anchor="t" anchorCtr="0">
              <a:noAutofit/>
            </a:bodyPr>
            <a:lstStyle/>
            <a:p>
              <a:pPr marL="0" marR="0" lvl="0" indent="0" algn="ctr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b="1" dirty="0">
                  <a:solidFill>
                    <a:srgbClr val="FFFF00"/>
                  </a:solidFill>
                  <a:latin typeface="Candara"/>
                  <a:ea typeface="Candara"/>
                  <a:cs typeface="Candara"/>
                  <a:sym typeface="Candara"/>
                </a:rPr>
                <a:t>What is the role of defects due to Kibble-Zurek mechanism?</a:t>
              </a:r>
              <a:endParaRPr dirty="0"/>
            </a:p>
          </p:txBody>
        </p:sp>
        <p:sp>
          <p:nvSpPr>
            <p:cNvPr id="513" name="Google Shape;513;g3c2d42e0105_0_0">
              <a:extLst>
                <a:ext uri="{FF2B5EF4-FFF2-40B4-BE49-F238E27FC236}">
                  <a16:creationId xmlns:a16="http://schemas.microsoft.com/office/drawing/2014/main" id="{44F550E3-9184-4D86-CC4B-BE702699080C}"/>
                </a:ext>
              </a:extLst>
            </p:cNvPr>
            <p:cNvSpPr/>
            <p:nvPr/>
          </p:nvSpPr>
          <p:spPr>
            <a:xfrm>
              <a:off x="4901425" y="6796750"/>
              <a:ext cx="2097600" cy="530700"/>
            </a:xfrm>
            <a:prstGeom prst="ellipse">
              <a:avLst/>
            </a:prstGeom>
            <a:solidFill>
              <a:srgbClr val="D4A61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14" name="Google Shape;514;g3c2d42e0105_0_0">
              <a:extLst>
                <a:ext uri="{FF2B5EF4-FFF2-40B4-BE49-F238E27FC236}">
                  <a16:creationId xmlns:a16="http://schemas.microsoft.com/office/drawing/2014/main" id="{716148AA-B1E1-000A-C818-F93F0DA24E17}"/>
                </a:ext>
              </a:extLst>
            </p:cNvPr>
            <p:cNvSpPr/>
            <p:nvPr/>
          </p:nvSpPr>
          <p:spPr>
            <a:xfrm>
              <a:off x="7348682" y="6755604"/>
              <a:ext cx="1979100" cy="530700"/>
            </a:xfrm>
            <a:prstGeom prst="ellipse">
              <a:avLst/>
            </a:prstGeom>
            <a:solidFill>
              <a:srgbClr val="D4A61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15" name="Google Shape;515;g3c2d42e0105_0_0">
              <a:extLst>
                <a:ext uri="{FF2B5EF4-FFF2-40B4-BE49-F238E27FC236}">
                  <a16:creationId xmlns:a16="http://schemas.microsoft.com/office/drawing/2014/main" id="{CE16D14F-CF20-3251-9A5A-3ED093BC80F2}"/>
                </a:ext>
              </a:extLst>
            </p:cNvPr>
            <p:cNvSpPr/>
            <p:nvPr/>
          </p:nvSpPr>
          <p:spPr>
            <a:xfrm>
              <a:off x="6642528" y="6769301"/>
              <a:ext cx="983400" cy="530700"/>
            </a:xfrm>
            <a:prstGeom prst="ellipse">
              <a:avLst/>
            </a:prstGeom>
            <a:solidFill>
              <a:srgbClr val="CCC0D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16" name="Google Shape;516;g3c2d42e0105_0_0">
              <a:extLst>
                <a:ext uri="{FF2B5EF4-FFF2-40B4-BE49-F238E27FC236}">
                  <a16:creationId xmlns:a16="http://schemas.microsoft.com/office/drawing/2014/main" id="{5946D092-7F23-D8F7-D81D-6E7ED417CE0C}"/>
                </a:ext>
              </a:extLst>
            </p:cNvPr>
            <p:cNvSpPr/>
            <p:nvPr/>
          </p:nvSpPr>
          <p:spPr>
            <a:xfrm>
              <a:off x="9089243" y="6787216"/>
              <a:ext cx="866400" cy="530700"/>
            </a:xfrm>
            <a:prstGeom prst="ellipse">
              <a:avLst/>
            </a:prstGeom>
            <a:solidFill>
              <a:srgbClr val="CCC0D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pic>
          <p:nvPicPr>
            <p:cNvPr id="517" name="Google Shape;517;g3c2d42e0105_0_0">
              <a:extLst>
                <a:ext uri="{FF2B5EF4-FFF2-40B4-BE49-F238E27FC236}">
                  <a16:creationId xmlns:a16="http://schemas.microsoft.com/office/drawing/2014/main" id="{FE9DF40E-8643-E77F-2C4F-FD25AB48C1CF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960330" y="6954544"/>
              <a:ext cx="1803251" cy="1701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8" name="Google Shape;518;g3c2d42e0105_0_0">
              <a:extLst>
                <a:ext uri="{FF2B5EF4-FFF2-40B4-BE49-F238E27FC236}">
                  <a16:creationId xmlns:a16="http://schemas.microsoft.com/office/drawing/2014/main" id="{A6DA22B3-42BB-948B-C05A-E8136D7CD20C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922086" y="6999558"/>
              <a:ext cx="375312" cy="1251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9" name="Google Shape;519;g3c2d42e0105_0_0">
              <a:extLst>
                <a:ext uri="{FF2B5EF4-FFF2-40B4-BE49-F238E27FC236}">
                  <a16:creationId xmlns:a16="http://schemas.microsoft.com/office/drawing/2014/main" id="{8E9F7815-68DB-9FD6-1053-BBE56CA096E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524417" y="6931662"/>
              <a:ext cx="1803251" cy="1701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0" name="Google Shape;520;g3c2d42e0105_0_0">
              <a:extLst>
                <a:ext uri="{FF2B5EF4-FFF2-40B4-BE49-F238E27FC236}">
                  <a16:creationId xmlns:a16="http://schemas.microsoft.com/office/drawing/2014/main" id="{B2BA4ED1-4B8D-B722-BDDA-031C8ACA6B03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9381957" y="6988038"/>
              <a:ext cx="375312" cy="12510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EC0E279-C6C3-C779-A2B7-9F07E8E1E67B}"/>
              </a:ext>
            </a:extLst>
          </p:cNvPr>
          <p:cNvGrpSpPr/>
          <p:nvPr/>
        </p:nvGrpSpPr>
        <p:grpSpPr>
          <a:xfrm>
            <a:off x="5095564" y="3635297"/>
            <a:ext cx="5369762" cy="3935300"/>
            <a:chOff x="5095564" y="3635297"/>
            <a:chExt cx="5369762" cy="3935300"/>
          </a:xfrm>
        </p:grpSpPr>
        <p:pic>
          <p:nvPicPr>
            <p:cNvPr id="495" name="Google Shape;495;g3c2d42e0105_0_0">
              <a:extLst>
                <a:ext uri="{FF2B5EF4-FFF2-40B4-BE49-F238E27FC236}">
                  <a16:creationId xmlns:a16="http://schemas.microsoft.com/office/drawing/2014/main" id="{3CE9E26B-CA88-1209-AFD1-3C4CF28575B3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095564" y="3635297"/>
              <a:ext cx="4823755" cy="21438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7" name="Google Shape;497;g3c2d42e0105_0_0">
              <a:extLst>
                <a:ext uri="{FF2B5EF4-FFF2-40B4-BE49-F238E27FC236}">
                  <a16:creationId xmlns:a16="http://schemas.microsoft.com/office/drawing/2014/main" id="{2737261D-14F7-7F9B-25F9-4F8DA8136DF6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812184" y="6081863"/>
              <a:ext cx="1345505" cy="2374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98" name="Google Shape;498;g3c2d42e0105_0_0">
              <a:extLst>
                <a:ext uri="{FF2B5EF4-FFF2-40B4-BE49-F238E27FC236}">
                  <a16:creationId xmlns:a16="http://schemas.microsoft.com/office/drawing/2014/main" id="{7AF12BEB-D199-EE1A-04BC-258D0E29ECA7}"/>
                </a:ext>
              </a:extLst>
            </p:cNvPr>
            <p:cNvSpPr txBox="1"/>
            <p:nvPr/>
          </p:nvSpPr>
          <p:spPr>
            <a:xfrm>
              <a:off x="7668939" y="6322201"/>
              <a:ext cx="23487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[Coleman ‘76; Rico </a:t>
              </a:r>
              <a:r>
                <a:rPr lang="en-US" sz="1400" i="1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et al</a:t>
              </a:r>
              <a:r>
                <a:rPr lang="en-US" sz="14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., ‘14]</a:t>
              </a:r>
              <a:endParaRPr dirty="0"/>
            </a:p>
          </p:txBody>
        </p:sp>
        <p:sp>
          <p:nvSpPr>
            <p:cNvPr id="499" name="Google Shape;499;g3c2d42e0105_0_0">
              <a:extLst>
                <a:ext uri="{FF2B5EF4-FFF2-40B4-BE49-F238E27FC236}">
                  <a16:creationId xmlns:a16="http://schemas.microsoft.com/office/drawing/2014/main" id="{606C91FB-F2D9-11F1-0F85-1C303B663622}"/>
                </a:ext>
              </a:extLst>
            </p:cNvPr>
            <p:cNvSpPr txBox="1"/>
            <p:nvPr/>
          </p:nvSpPr>
          <p:spPr>
            <a:xfrm>
              <a:off x="6566030" y="5709937"/>
              <a:ext cx="20280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Ising critical point</a:t>
              </a:r>
              <a:endParaRPr dirty="0"/>
            </a:p>
          </p:txBody>
        </p:sp>
        <p:sp>
          <p:nvSpPr>
            <p:cNvPr id="508" name="Google Shape;508;g3c2d42e0105_0_0">
              <a:extLst>
                <a:ext uri="{FF2B5EF4-FFF2-40B4-BE49-F238E27FC236}">
                  <a16:creationId xmlns:a16="http://schemas.microsoft.com/office/drawing/2014/main" id="{EE3BF39C-C037-8039-2542-D5CED7258DC9}"/>
                </a:ext>
              </a:extLst>
            </p:cNvPr>
            <p:cNvSpPr txBox="1"/>
            <p:nvPr/>
          </p:nvSpPr>
          <p:spPr>
            <a:xfrm>
              <a:off x="6774726" y="7047397"/>
              <a:ext cx="36906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[Zhiyuan Yao </a:t>
              </a:r>
              <a:r>
                <a:rPr lang="en-US" sz="1400" i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et al</a:t>
              </a:r>
              <a:r>
                <a:rPr lang="en-US" sz="140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., PRB </a:t>
              </a:r>
              <a:r>
                <a:rPr lang="en-US" sz="1400" b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105</a:t>
              </a:r>
              <a:r>
                <a:rPr lang="en-US" sz="140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, 125123 (2022); Han-Yi Wang </a:t>
              </a:r>
              <a:r>
                <a:rPr lang="en-US" sz="1400" i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et al</a:t>
              </a:r>
              <a:r>
                <a:rPr lang="en-US" sz="140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., PRL </a:t>
              </a:r>
              <a:r>
                <a:rPr lang="en-US" sz="1400" b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131</a:t>
              </a:r>
              <a:r>
                <a:rPr lang="en-US" sz="140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, 050401 (2023)]</a:t>
              </a:r>
              <a:endParaRPr/>
            </a:p>
          </p:txBody>
        </p:sp>
        <p:sp>
          <p:nvSpPr>
            <p:cNvPr id="509" name="Google Shape;509;g3c2d42e0105_0_0">
              <a:extLst>
                <a:ext uri="{FF2B5EF4-FFF2-40B4-BE49-F238E27FC236}">
                  <a16:creationId xmlns:a16="http://schemas.microsoft.com/office/drawing/2014/main" id="{95600677-F21B-4709-D1D3-F5FF6E9C7ACB}"/>
                </a:ext>
              </a:extLst>
            </p:cNvPr>
            <p:cNvSpPr txBox="1"/>
            <p:nvPr/>
          </p:nvSpPr>
          <p:spPr>
            <a:xfrm>
              <a:off x="5342228" y="6743109"/>
              <a:ext cx="48237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Previous work predicted disappearance of scars at criticality</a:t>
              </a:r>
              <a:endParaRPr dirty="0"/>
            </a:p>
          </p:txBody>
        </p:sp>
      </p:grpSp>
      <p:sp>
        <p:nvSpPr>
          <p:cNvPr id="527" name="Google Shape;527;g3c2d42e0105_0_0">
            <a:extLst>
              <a:ext uri="{FF2B5EF4-FFF2-40B4-BE49-F238E27FC236}">
                <a16:creationId xmlns:a16="http://schemas.microsoft.com/office/drawing/2014/main" id="{92962B9E-A48F-281F-1856-65B2F28FDC5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196770" y="125766"/>
            <a:ext cx="1046460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ndara"/>
              <a:buNone/>
            </a:pPr>
            <a:r>
              <a:rPr lang="en-US" sz="3600"/>
              <a:t>Open questions</a:t>
            </a:r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65B448-CA0D-FD78-5D39-270AA98D07B2}"/>
              </a:ext>
            </a:extLst>
          </p:cNvPr>
          <p:cNvGrpSpPr/>
          <p:nvPr/>
        </p:nvGrpSpPr>
        <p:grpSpPr>
          <a:xfrm>
            <a:off x="-6250" y="729205"/>
            <a:ext cx="4103701" cy="3529450"/>
            <a:chOff x="-6250" y="729205"/>
            <a:chExt cx="4103701" cy="3529450"/>
          </a:xfrm>
        </p:grpSpPr>
        <p:sp>
          <p:nvSpPr>
            <p:cNvPr id="493" name="Google Shape;493;g3c2d42e0105_0_0">
              <a:extLst>
                <a:ext uri="{FF2B5EF4-FFF2-40B4-BE49-F238E27FC236}">
                  <a16:creationId xmlns:a16="http://schemas.microsoft.com/office/drawing/2014/main" id="{5024C760-84CC-6730-2363-BEDC65298F06}"/>
                </a:ext>
              </a:extLst>
            </p:cNvPr>
            <p:cNvSpPr/>
            <p:nvPr/>
          </p:nvSpPr>
          <p:spPr>
            <a:xfrm>
              <a:off x="3643551" y="729205"/>
              <a:ext cx="453900" cy="381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22" name="Google Shape;522;g3c2d42e0105_0_0">
              <a:extLst>
                <a:ext uri="{FF2B5EF4-FFF2-40B4-BE49-F238E27FC236}">
                  <a16:creationId xmlns:a16="http://schemas.microsoft.com/office/drawing/2014/main" id="{5D041043-AFBA-D562-DCCE-555A9E328BD4}"/>
                </a:ext>
              </a:extLst>
            </p:cNvPr>
            <p:cNvSpPr txBox="1"/>
            <p:nvPr/>
          </p:nvSpPr>
          <p:spPr>
            <a:xfrm>
              <a:off x="78682" y="802959"/>
              <a:ext cx="39318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285750" marR="0" lvl="0" indent="-28575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In experiment, scar dynamics was observed in product states like</a:t>
              </a:r>
              <a:endParaRPr dirty="0"/>
            </a:p>
          </p:txBody>
        </p:sp>
        <p:pic>
          <p:nvPicPr>
            <p:cNvPr id="529" name="Google Shape;529;g3c2d42e0105_0_0">
              <a:extLst>
                <a:ext uri="{FF2B5EF4-FFF2-40B4-BE49-F238E27FC236}">
                  <a16:creationId xmlns:a16="http://schemas.microsoft.com/office/drawing/2014/main" id="{3F4B83D4-F23D-332F-8570-F59573309517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84161" y="1882085"/>
              <a:ext cx="3567386" cy="22768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0" name="Google Shape;530;g3c2d42e0105_0_0">
              <a:extLst>
                <a:ext uri="{FF2B5EF4-FFF2-40B4-BE49-F238E27FC236}">
                  <a16:creationId xmlns:a16="http://schemas.microsoft.com/office/drawing/2014/main" id="{3B67CFF1-FBFE-F823-AB19-DE7DE4FC9AE8}"/>
                </a:ext>
              </a:extLst>
            </p:cNvPr>
            <p:cNvSpPr txBox="1"/>
            <p:nvPr/>
          </p:nvSpPr>
          <p:spPr>
            <a:xfrm>
              <a:off x="-6250" y="3950855"/>
              <a:ext cx="15762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[</a:t>
              </a:r>
              <a:r>
                <a:rPr lang="en-US" sz="1400" dirty="0" err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Bernien</a:t>
              </a:r>
              <a:r>
                <a:rPr lang="en-US" sz="14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 </a:t>
              </a:r>
              <a:r>
                <a:rPr lang="en-US" sz="1400" i="1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et al.</a:t>
              </a:r>
              <a:r>
                <a:rPr lang="en-US" sz="14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, ‘17]</a:t>
              </a:r>
              <a:endParaRPr dirty="0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7C6CFE6-3F10-023C-2E3C-EFAF0F2A8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80322" y="1522197"/>
              <a:ext cx="2256599" cy="294339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5C36B9A-95E2-7059-3FAC-35ED9BEFBFD2}"/>
              </a:ext>
            </a:extLst>
          </p:cNvPr>
          <p:cNvGrpSpPr/>
          <p:nvPr/>
        </p:nvGrpSpPr>
        <p:grpSpPr>
          <a:xfrm>
            <a:off x="-109855" y="4259132"/>
            <a:ext cx="5387721" cy="1055234"/>
            <a:chOff x="-109855" y="4259132"/>
            <a:chExt cx="5387721" cy="1055234"/>
          </a:xfrm>
        </p:grpSpPr>
        <p:sp>
          <p:nvSpPr>
            <p:cNvPr id="3" name="Google Shape;503;g3c2d42e0105_0_0">
              <a:extLst>
                <a:ext uri="{FF2B5EF4-FFF2-40B4-BE49-F238E27FC236}">
                  <a16:creationId xmlns:a16="http://schemas.microsoft.com/office/drawing/2014/main" id="{E7FE600D-5F09-EC87-D7DA-9593047F45F7}"/>
                </a:ext>
              </a:extLst>
            </p:cNvPr>
            <p:cNvSpPr/>
            <p:nvPr/>
          </p:nvSpPr>
          <p:spPr>
            <a:xfrm>
              <a:off x="0" y="4259132"/>
              <a:ext cx="5133951" cy="788065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9525" cap="sq" cmpd="sng">
              <a:solidFill>
                <a:srgbClr val="80808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98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4" name="Google Shape;504;g3c2d42e0105_0_0">
              <a:extLst>
                <a:ext uri="{FF2B5EF4-FFF2-40B4-BE49-F238E27FC236}">
                  <a16:creationId xmlns:a16="http://schemas.microsoft.com/office/drawing/2014/main" id="{93586530-F100-59A6-5D3B-3CFE0E8F4DE9}"/>
                </a:ext>
              </a:extLst>
            </p:cNvPr>
            <p:cNvSpPr txBox="1"/>
            <p:nvPr/>
          </p:nvSpPr>
          <p:spPr>
            <a:xfrm>
              <a:off x="-109855" y="4341766"/>
              <a:ext cx="5387721" cy="97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900" tIns="44950" rIns="89900" bIns="44950" anchor="t" anchorCtr="0">
              <a:noAutofit/>
            </a:bodyPr>
            <a:lstStyle/>
            <a:p>
              <a:pPr marL="0" marR="0" lvl="0" indent="0" algn="ctr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b="1" dirty="0">
                  <a:solidFill>
                    <a:srgbClr val="FFFF00"/>
                  </a:solidFill>
                  <a:latin typeface="Candara"/>
                  <a:ea typeface="Candara"/>
                  <a:cs typeface="Candara"/>
                  <a:sym typeface="Candara"/>
                </a:rPr>
                <a:t>Scarring beyond product states?</a:t>
              </a: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376822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" grpId="0" animBg="1"/>
      <p:bldP spid="5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106">
          <a:extLst>
            <a:ext uri="{FF2B5EF4-FFF2-40B4-BE49-F238E27FC236}">
              <a16:creationId xmlns:a16="http://schemas.microsoft.com/office/drawing/2014/main" id="{C5EA7692-BA1F-6A19-14BA-4031E73E5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>
            <a:extLst>
              <a:ext uri="{FF2B5EF4-FFF2-40B4-BE49-F238E27FC236}">
                <a16:creationId xmlns:a16="http://schemas.microsoft.com/office/drawing/2014/main" id="{172FD989-F84D-F2AD-7E4F-3D770DDCC77E}"/>
              </a:ext>
            </a:extLst>
          </p:cNvPr>
          <p:cNvSpPr txBox="1"/>
          <p:nvPr/>
        </p:nvSpPr>
        <p:spPr>
          <a:xfrm>
            <a:off x="502763" y="125693"/>
            <a:ext cx="9062404" cy="496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Outline</a:t>
            </a:r>
            <a:endParaRPr/>
          </a:p>
        </p:txBody>
      </p:sp>
      <p:sp>
        <p:nvSpPr>
          <p:cNvPr id="108" name="Google Shape;108;p2">
            <a:extLst>
              <a:ext uri="{FF2B5EF4-FFF2-40B4-BE49-F238E27FC236}">
                <a16:creationId xmlns:a16="http://schemas.microsoft.com/office/drawing/2014/main" id="{D5FF8382-7386-770E-5854-392F70E4A888}"/>
              </a:ext>
            </a:extLst>
          </p:cNvPr>
          <p:cNvSpPr txBox="1"/>
          <p:nvPr/>
        </p:nvSpPr>
        <p:spPr>
          <a:xfrm>
            <a:off x="91250" y="2908771"/>
            <a:ext cx="9885429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Quantum simulation using QuEra’s Rydberg atom </a:t>
            </a: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array</a:t>
            </a:r>
            <a:endParaRPr dirty="0"/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796BA43D-3D17-9D50-0E2F-31223780B297}"/>
              </a:ext>
            </a:extLst>
          </p:cNvPr>
          <p:cNvSpPr txBox="1"/>
          <p:nvPr/>
        </p:nvSpPr>
        <p:spPr>
          <a:xfrm>
            <a:off x="185672" y="6233680"/>
            <a:ext cx="9179768" cy="577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Conclusions</a:t>
            </a:r>
            <a:endParaRPr/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3043EE77-2219-2C26-B162-05CFEE56FD7B}"/>
              </a:ext>
            </a:extLst>
          </p:cNvPr>
          <p:cNvSpPr txBox="1"/>
          <p:nvPr/>
        </p:nvSpPr>
        <p:spPr>
          <a:xfrm>
            <a:off x="15564954" y="6905313"/>
            <a:ext cx="1522560" cy="299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Ana Hudomal</a:t>
            </a:r>
            <a:endParaRPr sz="16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11" name="Google Shape;111;p2">
            <a:extLst>
              <a:ext uri="{FF2B5EF4-FFF2-40B4-BE49-F238E27FC236}">
                <a16:creationId xmlns:a16="http://schemas.microsoft.com/office/drawing/2014/main" id="{44A568C7-F93A-3B00-2392-71AAEFE80224}"/>
              </a:ext>
            </a:extLst>
          </p:cNvPr>
          <p:cNvSpPr txBox="1"/>
          <p:nvPr/>
        </p:nvSpPr>
        <p:spPr>
          <a:xfrm>
            <a:off x="18209736" y="6237773"/>
            <a:ext cx="1522560" cy="299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Milan Kornjaca</a:t>
            </a:r>
            <a:endParaRPr sz="16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Tommaso Macri</a:t>
            </a:r>
            <a:endParaRPr/>
          </a:p>
        </p:txBody>
      </p:sp>
      <p:sp>
        <p:nvSpPr>
          <p:cNvPr id="112" name="Google Shape;112;p2">
            <a:extLst>
              <a:ext uri="{FF2B5EF4-FFF2-40B4-BE49-F238E27FC236}">
                <a16:creationId xmlns:a16="http://schemas.microsoft.com/office/drawing/2014/main" id="{E35ADB3C-C996-1FCB-A9E8-2C9160F97639}"/>
              </a:ext>
            </a:extLst>
          </p:cNvPr>
          <p:cNvSpPr txBox="1"/>
          <p:nvPr/>
        </p:nvSpPr>
        <p:spPr>
          <a:xfrm>
            <a:off x="16859795" y="6919305"/>
            <a:ext cx="1522560" cy="647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00" tIns="44950" rIns="89900" bIns="44950" anchor="t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ndara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Aiden Daniel</a:t>
            </a:r>
            <a:endParaRPr/>
          </a:p>
        </p:txBody>
      </p:sp>
      <p:sp>
        <p:nvSpPr>
          <p:cNvPr id="113" name="Google Shape;113;p2">
            <a:extLst>
              <a:ext uri="{FF2B5EF4-FFF2-40B4-BE49-F238E27FC236}">
                <a16:creationId xmlns:a16="http://schemas.microsoft.com/office/drawing/2014/main" id="{7664B1F4-FBA0-21BF-DAB6-F10A7E6515E0}"/>
              </a:ext>
            </a:extLst>
          </p:cNvPr>
          <p:cNvSpPr txBox="1"/>
          <p:nvPr/>
        </p:nvSpPr>
        <p:spPr>
          <a:xfrm>
            <a:off x="11597423" y="6536436"/>
            <a:ext cx="369481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[A. Daniel </a:t>
            </a:r>
            <a:r>
              <a:rPr lang="en-US" sz="1600" b="0" i="1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et al.</a:t>
            </a: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, PRB </a:t>
            </a:r>
            <a:r>
              <a:rPr lang="en-US" sz="1600" b="1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107</a:t>
            </a:r>
            <a:r>
              <a:rPr lang="en-US" sz="16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, 235108 (2023); A. Hudomal et al, to appear] </a:t>
            </a:r>
            <a:endParaRPr/>
          </a:p>
        </p:txBody>
      </p:sp>
      <p:sp>
        <p:nvSpPr>
          <p:cNvPr id="114" name="Google Shape;114;p2">
            <a:extLst>
              <a:ext uri="{FF2B5EF4-FFF2-40B4-BE49-F238E27FC236}">
                <a16:creationId xmlns:a16="http://schemas.microsoft.com/office/drawing/2014/main" id="{48ACD87A-E305-9E8C-6994-CD6B102FF81F}"/>
              </a:ext>
            </a:extLst>
          </p:cNvPr>
          <p:cNvSpPr txBox="1"/>
          <p:nvPr/>
        </p:nvSpPr>
        <p:spPr>
          <a:xfrm>
            <a:off x="155351" y="1213543"/>
            <a:ext cx="9544698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Thermalization and its breakdown in gauge theories</a:t>
            </a:r>
            <a:endParaRPr sz="3200" dirty="0"/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5923BD84-27BB-12F8-6B3D-4993537E2CE3}"/>
              </a:ext>
            </a:extLst>
          </p:cNvPr>
          <p:cNvSpPr txBox="1"/>
          <p:nvPr/>
        </p:nvSpPr>
        <p:spPr>
          <a:xfrm>
            <a:off x="504348" y="139095"/>
            <a:ext cx="9062404" cy="496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 sz="4400" b="0" u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Outline</a:t>
            </a:r>
            <a:endParaRPr/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C6797197-82E6-C74C-002F-AF3FD8968E58}"/>
              </a:ext>
            </a:extLst>
          </p:cNvPr>
          <p:cNvSpPr txBox="1"/>
          <p:nvPr/>
        </p:nvSpPr>
        <p:spPr>
          <a:xfrm>
            <a:off x="0" y="4647729"/>
            <a:ext cx="10264375" cy="594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-9144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●"/>
            </a:pPr>
            <a:r>
              <a:rPr lang="en-US" sz="32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Interplay of criticality &amp; defects with ergodicity breaking</a:t>
            </a:r>
            <a:endParaRPr dirty="0"/>
          </a:p>
        </p:txBody>
      </p:sp>
      <p:sp>
        <p:nvSpPr>
          <p:cNvPr id="2" name="Google Shape;546;p11">
            <a:extLst>
              <a:ext uri="{FF2B5EF4-FFF2-40B4-BE49-F238E27FC236}">
                <a16:creationId xmlns:a16="http://schemas.microsoft.com/office/drawing/2014/main" id="{0408BAD1-3120-B12E-96B6-6034DAD50459}"/>
              </a:ext>
            </a:extLst>
          </p:cNvPr>
          <p:cNvSpPr/>
          <p:nvPr/>
        </p:nvSpPr>
        <p:spPr>
          <a:xfrm>
            <a:off x="154243" y="2589369"/>
            <a:ext cx="9699510" cy="1243785"/>
          </a:xfrm>
          <a:prstGeom prst="rect">
            <a:avLst/>
          </a:prstGeom>
          <a:solidFill>
            <a:srgbClr val="F2E908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98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181386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9C205-1F3F-08E0-835D-D118F5659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79" y="123480"/>
            <a:ext cx="9424491" cy="496800"/>
          </a:xfrm>
        </p:spPr>
        <p:txBody>
          <a:bodyPr/>
          <a:lstStyle/>
          <a:p>
            <a:r>
              <a:rPr lang="en-US" sz="3600" dirty="0"/>
              <a:t>QuEra’s programmable Rydberg atom platform</a:t>
            </a:r>
          </a:p>
        </p:txBody>
      </p:sp>
      <p:pic>
        <p:nvPicPr>
          <p:cNvPr id="4" name="Google Shape;576;g3bbc8e3e3c1_1_0">
            <a:extLst>
              <a:ext uri="{FF2B5EF4-FFF2-40B4-BE49-F238E27FC236}">
                <a16:creationId xmlns:a16="http://schemas.microsoft.com/office/drawing/2014/main" id="{76341872-80E2-FC18-4A2B-7ADCCA2633B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82539" y="647923"/>
            <a:ext cx="2733385" cy="3606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704;p12">
            <a:extLst>
              <a:ext uri="{FF2B5EF4-FFF2-40B4-BE49-F238E27FC236}">
                <a16:creationId xmlns:a16="http://schemas.microsoft.com/office/drawing/2014/main" id="{D46C9241-1F0C-D10B-D518-8A9EFDB8B82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2873" y="717641"/>
            <a:ext cx="5937984" cy="1284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705;p12">
            <a:extLst>
              <a:ext uri="{FF2B5EF4-FFF2-40B4-BE49-F238E27FC236}">
                <a16:creationId xmlns:a16="http://schemas.microsoft.com/office/drawing/2014/main" id="{BCF98C24-D7F9-B6D5-BA76-EB37F1C47AE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2037193"/>
            <a:ext cx="5937984" cy="198725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729;p12">
            <a:extLst>
              <a:ext uri="{FF2B5EF4-FFF2-40B4-BE49-F238E27FC236}">
                <a16:creationId xmlns:a16="http://schemas.microsoft.com/office/drawing/2014/main" id="{6E55D094-D4E0-F418-50F8-E8BE05ABBF64}"/>
              </a:ext>
            </a:extLst>
          </p:cNvPr>
          <p:cNvSpPr/>
          <p:nvPr/>
        </p:nvSpPr>
        <p:spPr>
          <a:xfrm>
            <a:off x="4930136" y="2002301"/>
            <a:ext cx="1103856" cy="223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9" name="Google Shape;709;p12">
            <a:extLst>
              <a:ext uri="{FF2B5EF4-FFF2-40B4-BE49-F238E27FC236}">
                <a16:creationId xmlns:a16="http://schemas.microsoft.com/office/drawing/2014/main" id="{1989DC06-C12A-430C-4275-2D716534CB2D}"/>
              </a:ext>
            </a:extLst>
          </p:cNvPr>
          <p:cNvSpPr/>
          <p:nvPr/>
        </p:nvSpPr>
        <p:spPr>
          <a:xfrm>
            <a:off x="0" y="2056141"/>
            <a:ext cx="364780" cy="2521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98"/>
              <a:buFont typeface="Times New Roman"/>
              <a:buNone/>
            </a:pPr>
            <a:endParaRPr sz="1798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0" name="Google Shape;709;p12">
            <a:extLst>
              <a:ext uri="{FF2B5EF4-FFF2-40B4-BE49-F238E27FC236}">
                <a16:creationId xmlns:a16="http://schemas.microsoft.com/office/drawing/2014/main" id="{F6185959-E6D2-AA0E-5475-0696852ECF85}"/>
              </a:ext>
            </a:extLst>
          </p:cNvPr>
          <p:cNvSpPr/>
          <p:nvPr/>
        </p:nvSpPr>
        <p:spPr>
          <a:xfrm>
            <a:off x="0" y="3752790"/>
            <a:ext cx="364780" cy="2521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98"/>
              <a:buFont typeface="Times New Roman"/>
              <a:buNone/>
            </a:pPr>
            <a:endParaRPr sz="1798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21" name="Google Shape;706;p12">
            <a:extLst>
              <a:ext uri="{FF2B5EF4-FFF2-40B4-BE49-F238E27FC236}">
                <a16:creationId xmlns:a16="http://schemas.microsoft.com/office/drawing/2014/main" id="{58D032C4-0C52-CCCF-68AC-9D5ECDBDF48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57268" y="7956937"/>
            <a:ext cx="3422742" cy="3262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710;p12">
            <a:extLst>
              <a:ext uri="{FF2B5EF4-FFF2-40B4-BE49-F238E27FC236}">
                <a16:creationId xmlns:a16="http://schemas.microsoft.com/office/drawing/2014/main" id="{041D3045-7AD7-B1B3-30A2-4E78B590F16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30689" y="3657369"/>
            <a:ext cx="1283074" cy="225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711;p12">
            <a:extLst>
              <a:ext uri="{FF2B5EF4-FFF2-40B4-BE49-F238E27FC236}">
                <a16:creationId xmlns:a16="http://schemas.microsoft.com/office/drawing/2014/main" id="{3F34A79C-191A-6FA1-300F-38A514B86C2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430689" y="3245032"/>
            <a:ext cx="1273558" cy="2252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75393642-915F-008E-5732-B3F384005D65}"/>
              </a:ext>
            </a:extLst>
          </p:cNvPr>
          <p:cNvGrpSpPr/>
          <p:nvPr/>
        </p:nvGrpSpPr>
        <p:grpSpPr>
          <a:xfrm>
            <a:off x="1009540" y="3493662"/>
            <a:ext cx="9006384" cy="2669362"/>
            <a:chOff x="1009540" y="3493662"/>
            <a:chExt cx="9006384" cy="2669362"/>
          </a:xfrm>
        </p:grpSpPr>
        <p:sp>
          <p:nvSpPr>
            <p:cNvPr id="5" name="Google Shape;701;p12">
              <a:extLst>
                <a:ext uri="{FF2B5EF4-FFF2-40B4-BE49-F238E27FC236}">
                  <a16:creationId xmlns:a16="http://schemas.microsoft.com/office/drawing/2014/main" id="{745C9908-C4C9-B924-035B-8554DF4A6390}"/>
                </a:ext>
              </a:extLst>
            </p:cNvPr>
            <p:cNvSpPr/>
            <p:nvPr/>
          </p:nvSpPr>
          <p:spPr>
            <a:xfrm>
              <a:off x="6681038" y="4404973"/>
              <a:ext cx="2048591" cy="1284660"/>
            </a:xfrm>
            <a:prstGeom prst="roundRect">
              <a:avLst>
                <a:gd name="adj" fmla="val 16667"/>
              </a:avLst>
            </a:prstGeom>
            <a:solidFill>
              <a:srgbClr val="C5D8F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6" name="Google Shape;702;p12">
              <a:extLst>
                <a:ext uri="{FF2B5EF4-FFF2-40B4-BE49-F238E27FC236}">
                  <a16:creationId xmlns:a16="http://schemas.microsoft.com/office/drawing/2014/main" id="{4A7729AD-8B79-CB83-7E1E-CF0F2F3A15C7}"/>
                </a:ext>
              </a:extLst>
            </p:cNvPr>
            <p:cNvSpPr/>
            <p:nvPr/>
          </p:nvSpPr>
          <p:spPr>
            <a:xfrm>
              <a:off x="5035550" y="4393915"/>
              <a:ext cx="1317510" cy="1284660"/>
            </a:xfrm>
            <a:prstGeom prst="roundRect">
              <a:avLst>
                <a:gd name="adj" fmla="val 16667"/>
              </a:avLst>
            </a:prstGeom>
            <a:solidFill>
              <a:srgbClr val="EAF1D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7" name="Google Shape;703;p12">
              <a:extLst>
                <a:ext uri="{FF2B5EF4-FFF2-40B4-BE49-F238E27FC236}">
                  <a16:creationId xmlns:a16="http://schemas.microsoft.com/office/drawing/2014/main" id="{E0AE54AB-DE40-7179-7AEE-069A1AC37284}"/>
                </a:ext>
              </a:extLst>
            </p:cNvPr>
            <p:cNvSpPr/>
            <p:nvPr/>
          </p:nvSpPr>
          <p:spPr>
            <a:xfrm>
              <a:off x="3168625" y="4393915"/>
              <a:ext cx="1538947" cy="1237046"/>
            </a:xfrm>
            <a:prstGeom prst="roundRect">
              <a:avLst>
                <a:gd name="adj" fmla="val 16667"/>
              </a:avLst>
            </a:prstGeom>
            <a:solidFill>
              <a:srgbClr val="FDE9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9" name="Google Shape;722;p12">
              <a:extLst>
                <a:ext uri="{FF2B5EF4-FFF2-40B4-BE49-F238E27FC236}">
                  <a16:creationId xmlns:a16="http://schemas.microsoft.com/office/drawing/2014/main" id="{FEF67FFF-6138-46CA-EA33-CF593E29290C}"/>
                </a:ext>
              </a:extLst>
            </p:cNvPr>
            <p:cNvSpPr txBox="1"/>
            <p:nvPr/>
          </p:nvSpPr>
          <p:spPr>
            <a:xfrm>
              <a:off x="3516542" y="5677379"/>
              <a:ext cx="835118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Rabi</a:t>
              </a:r>
              <a:endParaRPr/>
            </a:p>
          </p:txBody>
        </p:sp>
        <p:sp>
          <p:nvSpPr>
            <p:cNvPr id="10" name="Google Shape;723;p12">
              <a:extLst>
                <a:ext uri="{FF2B5EF4-FFF2-40B4-BE49-F238E27FC236}">
                  <a16:creationId xmlns:a16="http://schemas.microsoft.com/office/drawing/2014/main" id="{5D873A81-3779-0C4C-8E1F-C479907FEE3D}"/>
                </a:ext>
              </a:extLst>
            </p:cNvPr>
            <p:cNvSpPr txBox="1"/>
            <p:nvPr/>
          </p:nvSpPr>
          <p:spPr>
            <a:xfrm>
              <a:off x="5215524" y="5682695"/>
              <a:ext cx="1083951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Detuning</a:t>
              </a:r>
              <a:endParaRPr/>
            </a:p>
          </p:txBody>
        </p:sp>
        <p:sp>
          <p:nvSpPr>
            <p:cNvPr id="11" name="Google Shape;724;p12">
              <a:extLst>
                <a:ext uri="{FF2B5EF4-FFF2-40B4-BE49-F238E27FC236}">
                  <a16:creationId xmlns:a16="http://schemas.microsoft.com/office/drawing/2014/main" id="{B7027E83-0290-3A5B-CD89-8FE72431A4A3}"/>
                </a:ext>
              </a:extLst>
            </p:cNvPr>
            <p:cNvSpPr txBox="1"/>
            <p:nvPr/>
          </p:nvSpPr>
          <p:spPr>
            <a:xfrm>
              <a:off x="6539590" y="5686566"/>
              <a:ext cx="1538947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dirty="0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van der Waals</a:t>
              </a:r>
              <a:endParaRPr dirty="0"/>
            </a:p>
          </p:txBody>
        </p:sp>
        <p:pic>
          <p:nvPicPr>
            <p:cNvPr id="24" name="Google Shape;195;g3c2e64f2dd9_0_82">
              <a:extLst>
                <a:ext uri="{FF2B5EF4-FFF2-40B4-BE49-F238E27FC236}">
                  <a16:creationId xmlns:a16="http://schemas.microsoft.com/office/drawing/2014/main" id="{183FD499-0DD3-985A-5A3C-DE147B27F25F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009540" y="5644421"/>
              <a:ext cx="2190920" cy="3286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A3BB7A6-436B-3311-ABE3-9CF301EB4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060433" y="5609826"/>
              <a:ext cx="1955491" cy="553198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39111-BB72-0E29-4884-372BC9CC2A7E}"/>
                </a:ext>
              </a:extLst>
            </p:cNvPr>
            <p:cNvSpPr txBox="1"/>
            <p:nvPr/>
          </p:nvSpPr>
          <p:spPr>
            <a:xfrm>
              <a:off x="4052177" y="3493662"/>
              <a:ext cx="31422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latin typeface="Candara" panose="020E0502030303020204" pitchFamily="34" charset="0"/>
                </a:rPr>
                <a:t>These</a:t>
              </a:r>
              <a:r>
                <a:rPr lang="en-US" sz="1800" dirty="0">
                  <a:latin typeface="Candara" panose="020E0502030303020204" pitchFamily="34" charset="0"/>
                </a:rPr>
                <a:t> </a:t>
              </a:r>
              <a:r>
                <a:rPr lang="en-US" sz="1800" b="1" dirty="0">
                  <a:solidFill>
                    <a:srgbClr val="0432FF"/>
                  </a:solidFill>
                  <a:latin typeface="Candara" panose="020E0502030303020204" pitchFamily="34" charset="0"/>
                </a:rPr>
                <a:t>can be time-dependent</a:t>
              </a:r>
              <a:r>
                <a:rPr lang="en-US" sz="1800" dirty="0">
                  <a:latin typeface="Candara" panose="020E0502030303020204" pitchFamily="34" charset="0"/>
                </a:rPr>
                <a:t>!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BDDA729-FA73-405A-4897-DC81B15579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410011" y="4567780"/>
              <a:ext cx="6144106" cy="970122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F422C5A-2DFC-27C6-BF22-BAE8D550D8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16542" y="3878877"/>
              <a:ext cx="1423110" cy="72307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8891B5A-168D-F7DE-7535-C5555AE01C95}"/>
                </a:ext>
              </a:extLst>
            </p:cNvPr>
            <p:cNvCxnSpPr>
              <a:cxnSpLocks/>
            </p:cNvCxnSpPr>
            <p:nvPr/>
          </p:nvCxnSpPr>
          <p:spPr>
            <a:xfrm>
              <a:off x="5094572" y="3826562"/>
              <a:ext cx="79392" cy="80591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5446955F-E96E-16EA-72E4-F9631C8257E7}"/>
              </a:ext>
            </a:extLst>
          </p:cNvPr>
          <p:cNvSpPr/>
          <p:nvPr/>
        </p:nvSpPr>
        <p:spPr>
          <a:xfrm>
            <a:off x="685759" y="3257345"/>
            <a:ext cx="214785" cy="569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A1FDCFDA-9507-E9B8-E551-3EF8AF6A1875}"/>
                  </a:ext>
                </a:extLst>
              </p14:cNvPr>
              <p14:cNvContentPartPr/>
              <p14:nvPr/>
            </p14:nvContentPartPr>
            <p14:xfrm>
              <a:off x="3026960" y="1916364"/>
              <a:ext cx="44280" cy="2592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A1FDCFDA-9507-E9B8-E551-3EF8AF6A1875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006800" y="1895844"/>
                <a:ext cx="84960" cy="66600"/>
              </a:xfrm>
              <a:prstGeom prst="rect">
                <a:avLst/>
              </a:prstGeom>
            </p:spPr>
          </p:pic>
        </mc:Fallback>
      </mc:AlternateContent>
      <p:grpSp>
        <p:nvGrpSpPr>
          <p:cNvPr id="55" name="Group 54">
            <a:extLst>
              <a:ext uri="{FF2B5EF4-FFF2-40B4-BE49-F238E27FC236}">
                <a16:creationId xmlns:a16="http://schemas.microsoft.com/office/drawing/2014/main" id="{F2B9BB33-7647-8A4E-A05E-59A2DB7B13C9}"/>
              </a:ext>
            </a:extLst>
          </p:cNvPr>
          <p:cNvGrpSpPr/>
          <p:nvPr/>
        </p:nvGrpSpPr>
        <p:grpSpPr>
          <a:xfrm>
            <a:off x="685758" y="6221529"/>
            <a:ext cx="8364199" cy="1156500"/>
            <a:chOff x="685758" y="6221529"/>
            <a:chExt cx="8364199" cy="1156500"/>
          </a:xfrm>
        </p:grpSpPr>
        <p:sp>
          <p:nvSpPr>
            <p:cNvPr id="40" name="Google Shape;503;g3c2d42e0105_0_0">
              <a:extLst>
                <a:ext uri="{FF2B5EF4-FFF2-40B4-BE49-F238E27FC236}">
                  <a16:creationId xmlns:a16="http://schemas.microsoft.com/office/drawing/2014/main" id="{0D401D44-BCCB-F405-25B6-F52EFD0EB8BE}"/>
                </a:ext>
              </a:extLst>
            </p:cNvPr>
            <p:cNvSpPr/>
            <p:nvPr/>
          </p:nvSpPr>
          <p:spPr>
            <a:xfrm>
              <a:off x="685758" y="6221529"/>
              <a:ext cx="8364199" cy="1156500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9525" cap="sq" cmpd="sng">
              <a:solidFill>
                <a:srgbClr val="80808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98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42" name="Google Shape;504;g3c2d42e0105_0_0">
              <a:extLst>
                <a:ext uri="{FF2B5EF4-FFF2-40B4-BE49-F238E27FC236}">
                  <a16:creationId xmlns:a16="http://schemas.microsoft.com/office/drawing/2014/main" id="{B1460058-3BED-F432-CA09-B8A131ED40B9}"/>
                </a:ext>
              </a:extLst>
            </p:cNvPr>
            <p:cNvSpPr txBox="1"/>
            <p:nvPr/>
          </p:nvSpPr>
          <p:spPr>
            <a:xfrm>
              <a:off x="900544" y="6472506"/>
              <a:ext cx="5571522" cy="6385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900" tIns="44950" rIns="89900" bIns="44950" anchor="t" anchorCtr="0">
              <a:noAutofit/>
            </a:bodyPr>
            <a:lstStyle/>
            <a:p>
              <a:pPr marL="0" marR="0" lvl="0" indent="0" algn="ctr" rtl="0">
                <a:lnSpc>
                  <a:spcPct val="10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200" b="1" dirty="0">
                  <a:solidFill>
                    <a:srgbClr val="FFFF00"/>
                  </a:solidFill>
                  <a:latin typeface="Candara"/>
                  <a:ea typeface="Candara"/>
                  <a:cs typeface="Candara"/>
                  <a:sym typeface="Candara"/>
                </a:rPr>
                <a:t>Effective model is PXP when</a:t>
              </a:r>
              <a:endParaRPr sz="3200" dirty="0"/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50334E7-E3F5-B72F-AAAA-564F045C093E}"/>
                    </a:ext>
                  </a:extLst>
                </p14:cNvPr>
                <p14:cNvContentPartPr/>
                <p14:nvPr/>
              </p14:nvContentPartPr>
              <p14:xfrm>
                <a:off x="6487842" y="6514461"/>
                <a:ext cx="891000" cy="38124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50334E7-E3F5-B72F-AAAA-564F045C093E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456895" y="6483861"/>
                  <a:ext cx="952175" cy="44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27142357-C288-849C-FA98-A1C1A952BC01}"/>
                    </a:ext>
                  </a:extLst>
                </p14:cNvPr>
                <p14:cNvContentPartPr/>
                <p14:nvPr/>
              </p14:nvContentPartPr>
              <p14:xfrm>
                <a:off x="7485762" y="6557301"/>
                <a:ext cx="966240" cy="47808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27142357-C288-849C-FA98-A1C1A952BC0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7455162" y="6526701"/>
                  <a:ext cx="1027800" cy="5392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0468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6756</TotalTime>
  <Words>2472</Words>
  <Application>Microsoft Office PowerPoint</Application>
  <PresentationFormat>Custom</PresentationFormat>
  <Paragraphs>472</Paragraphs>
  <Slides>25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U(1) gauge theory in (1+1)D: quantum link model</vt:lpstr>
      <vt:lpstr>Mapping of S=½ QLM to PXP model</vt:lpstr>
      <vt:lpstr>PowerPoint Presentation</vt:lpstr>
      <vt:lpstr>Open questions</vt:lpstr>
      <vt:lpstr>PowerPoint Presentation</vt:lpstr>
      <vt:lpstr>QuEra’s programmable Rydberg atom platform</vt:lpstr>
      <vt:lpstr>Analog quantum simulations with QuEra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is the critical state so scarred?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Zlatko Papic</cp:lastModifiedBy>
  <cp:revision>15</cp:revision>
  <dcterms:modified xsi:type="dcterms:W3CDTF">2026-07-12T21:16:21Z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HiddenSlides">
    <vt:i4>11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Custom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52</vt:i4>
  </property>
</Properties>
</file>