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Lst>
  <p:notesMasterIdLst>
    <p:notesMasterId r:id="rId29"/>
  </p:notesMasterIdLst>
  <p:sldIdLst>
    <p:sldId id="346" r:id="rId3"/>
    <p:sldId id="361" r:id="rId4"/>
    <p:sldId id="258" r:id="rId5"/>
    <p:sldId id="351" r:id="rId6"/>
    <p:sldId id="321" r:id="rId7"/>
    <p:sldId id="353" r:id="rId8"/>
    <p:sldId id="363" r:id="rId9"/>
    <p:sldId id="350" r:id="rId10"/>
    <p:sldId id="354" r:id="rId11"/>
    <p:sldId id="324" r:id="rId12"/>
    <p:sldId id="331" r:id="rId13"/>
    <p:sldId id="366" r:id="rId14"/>
    <p:sldId id="333" r:id="rId15"/>
    <p:sldId id="335" r:id="rId16"/>
    <p:sldId id="364" r:id="rId17"/>
    <p:sldId id="337" r:id="rId18"/>
    <p:sldId id="347" r:id="rId19"/>
    <p:sldId id="365" r:id="rId20"/>
    <p:sldId id="315" r:id="rId21"/>
    <p:sldId id="317" r:id="rId22"/>
    <p:sldId id="319" r:id="rId23"/>
    <p:sldId id="330" r:id="rId24"/>
    <p:sldId id="340" r:id="rId25"/>
    <p:sldId id="356" r:id="rId26"/>
    <p:sldId id="338" r:id="rId27"/>
    <p:sldId id="325"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20688980-1741-114C-B0E2-BA25526505DF}">
          <p14:sldIdLst>
            <p14:sldId id="346"/>
          </p14:sldIdLst>
        </p14:section>
        <p14:section name="Intro" id="{7F46AEC0-0EEF-9445-965C-367787C3C4DE}">
          <p14:sldIdLst>
            <p14:sldId id="361"/>
            <p14:sldId id="258"/>
            <p14:sldId id="351"/>
            <p14:sldId id="321"/>
            <p14:sldId id="353"/>
          </p14:sldIdLst>
        </p14:section>
        <p14:section name="Model" id="{FDC824B9-4616-2D4B-A4DA-EA37A6B7AB5B}">
          <p14:sldIdLst>
            <p14:sldId id="363"/>
            <p14:sldId id="350"/>
            <p14:sldId id="354"/>
            <p14:sldId id="324"/>
          </p14:sldIdLst>
        </p14:section>
        <p14:section name="Results" id="{B182322C-AF52-D648-86F4-8B882DE89DAE}">
          <p14:sldIdLst>
            <p14:sldId id="331"/>
            <p14:sldId id="366"/>
            <p14:sldId id="333"/>
            <p14:sldId id="335"/>
          </p14:sldIdLst>
        </p14:section>
        <p14:section name="Outlook" id="{32E2E645-3F58-3F40-A670-20C6556EEFD8}">
          <p14:sldIdLst>
            <p14:sldId id="364"/>
            <p14:sldId id="337"/>
            <p14:sldId id="347"/>
            <p14:sldId id="365"/>
          </p14:sldIdLst>
        </p14:section>
        <p14:section name="Hidden" id="{A7BDA02F-EB59-5443-994A-E6BC07CDA64F}">
          <p14:sldIdLst>
            <p14:sldId id="315"/>
            <p14:sldId id="317"/>
            <p14:sldId id="319"/>
            <p14:sldId id="330"/>
            <p14:sldId id="340"/>
            <p14:sldId id="356"/>
            <p14:sldId id="338"/>
            <p14:sldId id="325"/>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767171"/>
    <a:srgbClr val="A50100"/>
    <a:srgbClr val="71AD4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227" autoAdjust="0"/>
    <p:restoredTop sz="73455" autoAdjust="0"/>
  </p:normalViewPr>
  <p:slideViewPr>
    <p:cSldViewPr snapToGrid="0" showGuides="1">
      <p:cViewPr>
        <p:scale>
          <a:sx n="94" d="100"/>
          <a:sy n="94" d="100"/>
        </p:scale>
        <p:origin x="840" y="320"/>
      </p:cViewPr>
      <p:guideLst>
        <p:guide orient="horz" pos="2160"/>
        <p:guide pos="3840"/>
      </p:guideLst>
    </p:cSldViewPr>
  </p:slideViewPr>
  <p:notesTextViewPr>
    <p:cViewPr>
      <p:scale>
        <a:sx n="110" d="100"/>
        <a:sy n="11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63EF8B7-144B-4665-AF59-D44EA64FB063}" type="datetimeFigureOut">
              <a:rPr lang="en-GB" smtClean="0"/>
              <a:t>13/07/2026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993EF72-725B-4392-8E00-0B0BF60ECEBB}" type="slidenum">
              <a:rPr lang="en-GB" smtClean="0"/>
              <a:t>‹#›</a:t>
            </a:fld>
            <a:endParaRPr lang="en-GB"/>
          </a:p>
        </p:txBody>
      </p:sp>
    </p:spTree>
    <p:extLst>
      <p:ext uri="{BB962C8B-B14F-4D97-AF65-F5344CB8AC3E}">
        <p14:creationId xmlns:p14="http://schemas.microsoft.com/office/powerpoint/2010/main" val="875829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2AAA75-A0C8-AB7E-2140-1608599270E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5469E86-2352-A243-BBDC-BEDD0B71D9CB}"/>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B595CAC6-D73C-41E7-3E05-6C2073B0212E}"/>
              </a:ext>
            </a:extLst>
          </p:cNvPr>
          <p:cNvSpPr>
            <a:spLocks noGrp="1"/>
          </p:cNvSpPr>
          <p:nvPr>
            <p:ph type="body" idx="1"/>
          </p:nvPr>
        </p:nvSpPr>
        <p:spPr/>
        <p:txBody>
          <a:bodyPr/>
          <a:lstStyle/>
          <a:p>
            <a:r>
              <a:rPr lang="en-GB" dirty="0"/>
              <a:t>Thanks &lt;host&gt;. Today I'd like to talk about some work I did on disorder free localisation when I was at Leeds, which is now published in Communications Physics.</a:t>
            </a:r>
          </a:p>
        </p:txBody>
      </p:sp>
      <p:sp>
        <p:nvSpPr>
          <p:cNvPr id="4" name="Slide Number Placeholder 3">
            <a:extLst>
              <a:ext uri="{FF2B5EF4-FFF2-40B4-BE49-F238E27FC236}">
                <a16:creationId xmlns:a16="http://schemas.microsoft.com/office/drawing/2014/main" id="{B0EA0226-3CED-D1FC-4127-E697C6278758}"/>
              </a:ext>
            </a:extLst>
          </p:cNvPr>
          <p:cNvSpPr>
            <a:spLocks noGrp="1"/>
          </p:cNvSpPr>
          <p:nvPr>
            <p:ph type="sldNum" sz="quarter" idx="5"/>
          </p:nvPr>
        </p:nvSpPr>
        <p:spPr/>
        <p:txBody>
          <a:bodyPr/>
          <a:lstStyle/>
          <a:p>
            <a:fld id="{6993EF72-725B-4392-8E00-0B0BF60ECEBB}" type="slidenum">
              <a:rPr lang="en-GB" smtClean="0"/>
              <a:t>1</a:t>
            </a:fld>
            <a:endParaRPr lang="en-GB"/>
          </a:p>
        </p:txBody>
      </p:sp>
    </p:spTree>
    <p:extLst>
      <p:ext uri="{BB962C8B-B14F-4D97-AF65-F5344CB8AC3E}">
        <p14:creationId xmlns:p14="http://schemas.microsoft.com/office/powerpoint/2010/main" val="36609380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GB" sz="1200" dirty="0"/>
                  <a:t>So do we get MBL in this theory?</a:t>
                </a:r>
              </a:p>
              <a:p>
                <a:endParaRPr lang="en-GB" sz="1200" dirty="0"/>
              </a:p>
              <a:p>
                <a:r>
                  <a:rPr lang="en-GB" sz="1200" dirty="0"/>
                  <a:t>Previous studies have looked dynamics following a quench from the vacuum state, which in the spin language is an alternating CDW. </a:t>
                </a:r>
              </a:p>
              <a:p>
                <a:endParaRPr lang="en-GB" sz="1200" dirty="0"/>
              </a:p>
              <a:p>
                <a:r>
                  <a:rPr lang="en-GB" sz="1200" dirty="0"/>
                  <a:t>[click]</a:t>
                </a:r>
              </a:p>
              <a:p>
                <a:endParaRPr lang="en-GB" sz="1200" dirty="0"/>
              </a:p>
              <a:p>
                <a:r>
                  <a:rPr lang="en-GB" sz="1200" dirty="0"/>
                  <a:t>We see what appears to be an ultraslow growth of entanglement entropy – possibly even double-logarithmic in time. But there’s no explanation for this, and it only appears at very strong coupling J.</a:t>
                </a:r>
              </a:p>
              <a:p>
                <a:endParaRPr lang="en-GB" sz="1200" dirty="0"/>
              </a:p>
              <a:p>
                <a:r>
                  <a:rPr lang="en-GB" sz="1200" dirty="0"/>
                  <a:t>[click]</a:t>
                </a:r>
              </a:p>
              <a:p>
                <a:endParaRPr lang="en-GB" sz="1200" dirty="0"/>
              </a:p>
              <a:p>
                <a:r>
                  <a:rPr lang="en-GB" sz="1200" dirty="0"/>
                  <a:t>We’re left with two key questions: </a:t>
                </a:r>
              </a:p>
              <a:p>
                <a:pPr marL="342900" indent="-342900">
                  <a:spcBef>
                    <a:spcPts val="600"/>
                  </a:spcBef>
                  <a:buFontTx/>
                  <a:buAutoNum type="arabicPeriod"/>
                </a:pPr>
                <a:r>
                  <a:rPr lang="en-GB" sz="1200" noProof="0" dirty="0"/>
                  <a:t>Could </a:t>
                </a:r>
                <a:r>
                  <a:rPr lang="en-GB" sz="1200" b="0" noProof="0" dirty="0">
                    <a:solidFill>
                      <a:srgbClr val="0070C0"/>
                    </a:solidFill>
                  </a:rPr>
                  <a:t>fragmentation</a:t>
                </a:r>
                <a:r>
                  <a:rPr lang="en-GB" sz="1200" noProof="0" dirty="0"/>
                  <a:t> play a role in the strong-coupling regime?</a:t>
                </a:r>
              </a:p>
              <a:p>
                <a:pPr marL="342900" indent="-342900">
                  <a:spcBef>
                    <a:spcPts val="600"/>
                  </a:spcBef>
                  <a:buAutoNum type="arabicPeriod"/>
                </a:pPr>
                <a:r>
                  <a:rPr lang="en-GB" sz="1200" noProof="0" dirty="0"/>
                  <a:t>Is there (conventional) </a:t>
                </a:r>
                <a:r>
                  <a:rPr lang="en-GB" sz="1200" b="0" noProof="0" dirty="0">
                    <a:solidFill>
                      <a:srgbClr val="0070C0"/>
                    </a:solidFill>
                  </a:rPr>
                  <a:t>MBL at intermediate coupling</a:t>
                </a:r>
                <a14:m>
                  <m:oMath xmlns:m="http://schemas.openxmlformats.org/officeDocument/2006/math">
                    <m:r>
                      <a:rPr lang="en-GB" sz="1200" b="0" i="1" noProof="0" smtClean="0">
                        <a:latin typeface="Cambria Math" panose="02040503050406030204" pitchFamily="18" charset="0"/>
                      </a:rPr>
                      <m:t>?</m:t>
                    </m:r>
                  </m:oMath>
                </a14:m>
                <a:endParaRPr lang="en-GB" sz="1200" b="0" noProof="0" dirty="0"/>
              </a:p>
              <a:p>
                <a:endParaRPr lang="en-GB" sz="1200" dirty="0"/>
              </a:p>
            </p:txBody>
          </p:sp>
        </mc:Choice>
        <mc:Fallback xmlns="">
          <p:sp>
            <p:nvSpPr>
              <p:cNvPr id="3" name="Notes Placeholder 2"/>
              <p:cNvSpPr>
                <a:spLocks noGrp="1"/>
              </p:cNvSpPr>
              <p:nvPr>
                <p:ph type="body" idx="1"/>
              </p:nvPr>
            </p:nvSpPr>
            <p:spPr/>
            <p:txBody>
              <a:bodyPr/>
              <a:lstStyle/>
              <a:p>
                <a:r>
                  <a:rPr lang="en-GB" dirty="0"/>
                  <a:t>Make sure to cite other relevant papers.</a:t>
                </a:r>
              </a:p>
              <a:p>
                <a:endParaRPr lang="en-GB" dirty="0"/>
              </a:p>
              <a:p>
                <a:r>
                  <a:rPr lang="en-GB" dirty="0"/>
                  <a:t>How?</a:t>
                </a:r>
              </a:p>
              <a:p>
                <a:pPr marL="171450" indent="-171450">
                  <a:buFont typeface="Arial" panose="020B0604020202020204" pitchFamily="34" charset="0"/>
                  <a:buChar char="•"/>
                </a:pPr>
                <a:r>
                  <a:rPr lang="en-GB" dirty="0"/>
                  <a:t>Fields may be in superposition</a:t>
                </a:r>
              </a:p>
              <a:p>
                <a:pPr marL="171450" indent="-171450">
                  <a:buFont typeface="Arial" panose="020B0604020202020204" pitchFamily="34" charset="0"/>
                  <a:buChar char="•"/>
                </a:pPr>
                <a:r>
                  <a:rPr lang="en-GB" dirty="0"/>
                  <a:t>BG charges in superposition – but static </a:t>
                </a:r>
              </a:p>
              <a:p>
                <a:pPr marL="171450" indent="-171450">
                  <a:buFont typeface="Arial" panose="020B0604020202020204" pitchFamily="34" charset="0"/>
                  <a:buChar char="•"/>
                </a:pPr>
                <a:r>
                  <a:rPr lang="en-GB" dirty="0"/>
                  <a:t>Can decompose evolution into charge sectors</a:t>
                </a:r>
              </a:p>
              <a:p>
                <a:pPr marL="171450" indent="-171450">
                  <a:buFont typeface="Arial" panose="020B0604020202020204" pitchFamily="34" charset="0"/>
                  <a:buChar char="•"/>
                </a:pPr>
                <a:r>
                  <a:rPr lang="en-GB" dirty="0"/>
                  <a:t>Therefore disorder ensemble within a single state!</a:t>
                </a:r>
              </a:p>
              <a:p>
                <a:pPr marL="0" indent="0">
                  <a:buFont typeface="Arial" panose="020B0604020202020204" pitchFamily="34" charset="0"/>
                  <a:buNone/>
                </a:pPr>
                <a:endParaRPr lang="en-GB" dirty="0"/>
              </a:p>
              <a:p>
                <a:pPr marL="0" indent="0">
                  <a:buFont typeface="Arial" panose="020B0604020202020204" pitchFamily="34" charset="0"/>
                  <a:buNone/>
                </a:pPr>
                <a:r>
                  <a:rPr lang="en-GB" dirty="0"/>
                  <a:t>Investigated by </a:t>
                </a:r>
                <a:r>
                  <a:rPr lang="en-GB" dirty="0" err="1"/>
                  <a:t>Brenes</a:t>
                </a:r>
                <a:r>
                  <a:rPr lang="en-GB" dirty="0"/>
                  <a:t> et al. – who, as well as apparent MBL, found a curious double logarithmic growth in entanglement in strong coupling regime, at large J.  So two questions:</a:t>
                </a:r>
              </a:p>
              <a:p>
                <a:pPr marL="342900" indent="-342900">
                  <a:buAutoNum type="arabicPeriod"/>
                </a:pPr>
                <a:r>
                  <a:rPr lang="en-GB" sz="1200" dirty="0"/>
                  <a:t>Is there really conventional MBL at intermediate </a:t>
                </a:r>
                <a:r>
                  <a:rPr lang="en-GB" sz="1200" b="0" i="0">
                    <a:latin typeface="Cambria Math" panose="02040503050406030204" pitchFamily="18" charset="0"/>
                  </a:rPr>
                  <a:t>𝐽?</a:t>
                </a:r>
                <a:endParaRPr lang="en-GB" sz="1200" dirty="0"/>
              </a:p>
              <a:p>
                <a:pPr marL="342900" indent="-342900">
                  <a:buAutoNum type="arabicPeriod"/>
                </a:pPr>
                <a:r>
                  <a:rPr lang="en-GB" sz="1200" dirty="0"/>
                  <a:t>What is going on in the strong-coupling regime?</a:t>
                </a:r>
              </a:p>
            </p:txBody>
          </p:sp>
        </mc:Fallback>
      </mc:AlternateContent>
      <p:sp>
        <p:nvSpPr>
          <p:cNvPr id="4" name="Slide Number Placeholder 3"/>
          <p:cNvSpPr>
            <a:spLocks noGrp="1"/>
          </p:cNvSpPr>
          <p:nvPr>
            <p:ph type="sldNum" sz="quarter" idx="5"/>
          </p:nvPr>
        </p:nvSpPr>
        <p:spPr/>
        <p:txBody>
          <a:bodyPr/>
          <a:lstStyle/>
          <a:p>
            <a:fld id="{9CAABD1C-F44A-4671-9442-5DDA28BC2586}" type="slidenum">
              <a:rPr lang="en-GB" smtClean="0"/>
              <a:t>10</a:t>
            </a:fld>
            <a:endParaRPr lang="en-GB"/>
          </a:p>
        </p:txBody>
      </p:sp>
    </p:spTree>
    <p:extLst>
      <p:ext uri="{BB962C8B-B14F-4D97-AF65-F5344CB8AC3E}">
        <p14:creationId xmlns:p14="http://schemas.microsoft.com/office/powerpoint/2010/main" val="23688247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r>
              <a:rPr lang="en-GB" dirty="0"/>
              <a:t>First, let's look at the intermediate coupling regime, where coupling strength J is similar to hopping strength w.</a:t>
            </a:r>
          </a:p>
          <a:p>
            <a:endParaRPr lang="en-GB" dirty="0"/>
          </a:p>
          <a:p>
            <a:r>
              <a:rPr lang="en-GB" dirty="0"/>
              <a:t>We study the bipartite entanglement entropy of mid-spectrum eigenstates entropy [DEFINE THIS WITH EQUATION!]. For chaotic systems, these have extensive entanglement, whereas for localised systems in 1D, this will be O(1)</a:t>
            </a:r>
          </a:p>
          <a:p>
            <a:endParaRPr lang="en-GB" dirty="0"/>
          </a:p>
          <a:p>
            <a:r>
              <a:rPr lang="en-GB" dirty="0"/>
              <a:t>[click] </a:t>
            </a:r>
          </a:p>
          <a:p>
            <a:endParaRPr lang="en-GB" dirty="0"/>
          </a:p>
          <a:p>
            <a:r>
              <a:rPr lang="en-GB" dirty="0"/>
              <a:t>Indeed we see a very clean crossover in the entanglement entropy, with a corresponding spike in the variance of this quantity - a smoking gun of a localisation transition.</a:t>
            </a:r>
          </a:p>
          <a:p>
            <a:endParaRPr lang="en-GB" dirty="0"/>
          </a:p>
        </p:txBody>
      </p:sp>
      <p:sp>
        <p:nvSpPr>
          <p:cNvPr id="4" name="Slide Number Placeholder 3"/>
          <p:cNvSpPr>
            <a:spLocks noGrp="1"/>
          </p:cNvSpPr>
          <p:nvPr>
            <p:ph type="sldNum" sz="quarter" idx="5"/>
          </p:nvPr>
        </p:nvSpPr>
        <p:spPr/>
        <p:txBody>
          <a:bodyPr/>
          <a:lstStyle/>
          <a:p>
            <a:fld id="{9CAABD1C-F44A-4671-9442-5DDA28BC2586}" type="slidenum">
              <a:rPr lang="en-GB" smtClean="0"/>
              <a:t>11</a:t>
            </a:fld>
            <a:endParaRPr lang="en-GB"/>
          </a:p>
        </p:txBody>
      </p:sp>
    </p:spTree>
    <p:extLst>
      <p:ext uri="{BB962C8B-B14F-4D97-AF65-F5344CB8AC3E}">
        <p14:creationId xmlns:p14="http://schemas.microsoft.com/office/powerpoint/2010/main" val="38145645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420F64-ECDC-D257-03E8-B726247217E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FD7B6F2-A3F6-9935-1EC7-48D41D4BBAF2}"/>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8B034702-FC4F-674B-3B79-FCCBFAC18C80}"/>
              </a:ext>
            </a:extLst>
          </p:cNvPr>
          <p:cNvSpPr>
            <a:spLocks noGrp="1"/>
          </p:cNvSpPr>
          <p:nvPr>
            <p:ph type="body" idx="1"/>
          </p:nvPr>
        </p:nvSpPr>
        <p:spPr/>
        <p:txBody>
          <a:bodyPr/>
          <a:lstStyle/>
          <a:p>
            <a:r>
              <a:rPr lang="en-GB" dirty="0"/>
              <a:t>We can also look at the dynamics in this regime. Using a tensor network simulation over 50 sites, we calculate the growth in bipartite entanglement entropy following a quench from the unentangled vacuum state. For chaotic systems, we expect a power law, whereas for localised systems, we expect this to grow logarithmically in time.</a:t>
            </a:r>
          </a:p>
          <a:p>
            <a:endParaRPr lang="en-GB" dirty="0"/>
          </a:p>
          <a:p>
            <a:r>
              <a:rPr lang="en-GB" dirty="0"/>
              <a:t>We find that the entanglement growth is consistent with localisation - although on the numerically accessible timescales, we couldn't distinguish this from a power law with a small exponent.</a:t>
            </a:r>
          </a:p>
        </p:txBody>
      </p:sp>
      <p:sp>
        <p:nvSpPr>
          <p:cNvPr id="4" name="Slide Number Placeholder 3">
            <a:extLst>
              <a:ext uri="{FF2B5EF4-FFF2-40B4-BE49-F238E27FC236}">
                <a16:creationId xmlns:a16="http://schemas.microsoft.com/office/drawing/2014/main" id="{2F74BCD6-54FE-79E7-01D4-342B55B5CA34}"/>
              </a:ext>
            </a:extLst>
          </p:cNvPr>
          <p:cNvSpPr>
            <a:spLocks noGrp="1"/>
          </p:cNvSpPr>
          <p:nvPr>
            <p:ph type="sldNum" sz="quarter" idx="5"/>
          </p:nvPr>
        </p:nvSpPr>
        <p:spPr/>
        <p:txBody>
          <a:bodyPr/>
          <a:lstStyle/>
          <a:p>
            <a:fld id="{9CAABD1C-F44A-4671-9442-5DDA28BC2586}" type="slidenum">
              <a:rPr lang="en-GB" smtClean="0"/>
              <a:t>12</a:t>
            </a:fld>
            <a:endParaRPr lang="en-GB"/>
          </a:p>
        </p:txBody>
      </p:sp>
    </p:spTree>
    <p:extLst>
      <p:ext uri="{BB962C8B-B14F-4D97-AF65-F5344CB8AC3E}">
        <p14:creationId xmlns:p14="http://schemas.microsoft.com/office/powerpoint/2010/main" val="3882490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F9216D-BD0E-73B6-4EAC-E81306C168B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29EA925-5BAA-9261-F6A1-7385FAF96815}"/>
              </a:ext>
            </a:extLst>
          </p:cNvPr>
          <p:cNvSpPr>
            <a:spLocks noGrp="1" noRot="1" noChangeAspect="1"/>
          </p:cNvSpPr>
          <p:nvPr>
            <p:ph type="sldImg"/>
          </p:nvPr>
        </p:nvSpPr>
        <p:spPr/>
        <p:txBody>
          <a:bodyPr/>
          <a:lstStyle/>
          <a:p>
            <a:endParaRPr lang="en-GB"/>
          </a:p>
        </p:txBody>
      </p:sp>
      <mc:AlternateContent xmlns:mc="http://schemas.openxmlformats.org/markup-compatibility/2006" xmlns:a14="http://schemas.microsoft.com/office/drawing/2010/main">
        <mc:Choice Requires="a14">
          <p:sp>
            <p:nvSpPr>
              <p:cNvPr id="3" name="Notes Placeholder 2">
                <a:extLst>
                  <a:ext uri="{FF2B5EF4-FFF2-40B4-BE49-F238E27FC236}">
                    <a16:creationId xmlns:a16="http://schemas.microsoft.com/office/drawing/2014/main" id="{7D5A7107-2FCE-8BAE-73F0-1709614666EF}"/>
                  </a:ext>
                </a:extLst>
              </p:cNvPr>
              <p:cNvSpPr>
                <a:spLocks noGrp="1"/>
              </p:cNvSpPr>
              <p:nvPr>
                <p:ph type="body" idx="1"/>
              </p:nvPr>
            </p:nvSpPr>
            <p:spPr/>
            <p:txBody>
              <a:bodyPr/>
              <a:lstStyle/>
              <a:p>
                <a:pPr marL="0" indent="0">
                  <a:buFont typeface="Arial" panose="020B0604020202020204" pitchFamily="34" charset="0"/>
                  <a:buNone/>
                </a:pPr>
                <a:r>
                  <a:rPr lang="en-GB" dirty="0"/>
                  <a:t>Smooth DOS for small coupling. Fragments into peaks with separation 2J at large coupling. But subpeaks with separation w. Why?</a:t>
                </a:r>
              </a:p>
              <a:p>
                <a:pPr marL="0" indent="0">
                  <a:buFont typeface="Arial" panose="020B0604020202020204" pitchFamily="34" charset="0"/>
                  <a:buNone/>
                </a:pPr>
                <a:endParaRPr lang="en-GB" dirty="0"/>
              </a:p>
              <a:p>
                <a:pPr marL="0" indent="0">
                  <a:buFont typeface="Arial" panose="020B0604020202020204" pitchFamily="34" charset="0"/>
                  <a:buNone/>
                </a:pPr>
                <a:r>
                  <a:rPr lang="en-GB" dirty="0"/>
                  <a:t>Consider exchanging two spins, equivalent to creating/destroying a particle-antiparticle pair. This normally incurs a large energy penalty proportional to J, due to coulomb forces.</a:t>
                </a:r>
              </a:p>
              <a:p>
                <a:pPr marL="0" indent="0">
                  <a:buFont typeface="Arial" panose="020B0604020202020204" pitchFamily="34" charset="0"/>
                  <a:buNone/>
                </a:pPr>
                <a:endParaRPr lang="en-GB" dirty="0"/>
              </a:p>
              <a:p>
                <a:pPr marL="0" indent="0">
                  <a:buFont typeface="Arial" panose="020B0604020202020204" pitchFamily="34" charset="0"/>
                  <a:buNone/>
                </a:pPr>
                <a:r>
                  <a:rPr lang="en-GB" dirty="0"/>
                  <a:t>However, if this equation is satisfied – that is, if dynamical charges screen the background charges – there is no energy cost!</a:t>
                </a:r>
              </a:p>
              <a:p>
                <a:pPr marL="0" indent="0">
                  <a:buFont typeface="Arial" panose="020B0604020202020204" pitchFamily="34" charset="0"/>
                  <a:buNone/>
                </a:pPr>
                <a:endParaRPr lang="en-GB" dirty="0"/>
              </a:p>
              <a:p>
                <a:pPr marL="0" indent="0">
                  <a:buFont typeface="Arial" panose="020B0604020202020204" pitchFamily="34" charset="0"/>
                  <a:buNone/>
                </a:pPr>
                <a:r>
                  <a:rPr lang="en-GB" dirty="0"/>
                  <a:t>Basis states split into energy levels in </a:t>
                </a:r>
                <a:r>
                  <a:rPr lang="en-GB" b="1" dirty="0"/>
                  <a:t>multiples of 2J</a:t>
                </a:r>
                <a:r>
                  <a:rPr lang="en-GB" b="0" dirty="0"/>
                  <a:t>.</a:t>
                </a:r>
                <a:r>
                  <a:rPr lang="en-GB" dirty="0"/>
                  <a:t> But even within an energy level, the states are </a:t>
                </a:r>
                <a:r>
                  <a:rPr lang="en-GB" b="1" dirty="0"/>
                  <a:t>not fully connected </a:t>
                </a:r>
                <a:r>
                  <a:rPr lang="en-GB" dirty="0"/>
                  <a:t>under the hopping term. </a:t>
                </a:r>
              </a:p>
            </p:txBody>
          </p:sp>
        </mc:Choice>
        <mc:Fallback xmlns="">
          <p:sp>
            <p:nvSpPr>
              <p:cNvPr id="3" name="Notes Placeholder 2">
                <a:extLst>
                  <a:ext uri="{FF2B5EF4-FFF2-40B4-BE49-F238E27FC236}">
                    <a16:creationId xmlns:a16="http://schemas.microsoft.com/office/drawing/2014/main" id="{7D5A7107-2FCE-8BAE-73F0-1709614666EF}"/>
                  </a:ext>
                </a:extLst>
              </p:cNvPr>
              <p:cNvSpPr>
                <a:spLocks noGrp="1"/>
              </p:cNvSpPr>
              <p:nvPr>
                <p:ph type="body" idx="1"/>
              </p:nvPr>
            </p:nvSpPr>
            <p:spPr/>
            <p:txBody>
              <a:bodyPr/>
              <a:lstStyle/>
              <a:p>
                <a:r>
                  <a:rPr lang="en-GB" dirty="0"/>
                  <a:t>Merged with previous slide. Maybe even put it first</a:t>
                </a:r>
              </a:p>
              <a:p>
                <a:endParaRPr lang="en-GB" dirty="0"/>
              </a:p>
              <a:p>
                <a:r>
                  <a:rPr lang="en-GB" dirty="0"/>
                  <a:t>In fact could just eliminate previous slide and combine with next.</a:t>
                </a:r>
              </a:p>
              <a:p>
                <a:endParaRPr lang="en-GB" dirty="0"/>
              </a:p>
              <a:p>
                <a:pPr marL="180000" indent="-180000">
                  <a:buFont typeface="Arial" panose="020B0604020202020204" pitchFamily="34" charset="0"/>
                  <a:buChar char="•"/>
                </a:pPr>
                <a:r>
                  <a:rPr lang="en-GB" dirty="0"/>
                  <a:t>Interactions and background charges dominate</a:t>
                </a:r>
              </a:p>
              <a:p>
                <a:pPr marL="180000" indent="-180000">
                  <a:buFont typeface="Arial" panose="020B0604020202020204" pitchFamily="34" charset="0"/>
                  <a:buChar char="•"/>
                </a:pPr>
                <a:r>
                  <a:rPr lang="en-GB" dirty="0"/>
                  <a:t>Lattice </a:t>
                </a:r>
                <a:r>
                  <a:rPr lang="en-GB" b="0" i="0">
                    <a:latin typeface="Cambria Math" panose="02040503050406030204" pitchFamily="18" charset="0"/>
                  </a:rPr>
                  <a:t>⇒</a:t>
                </a:r>
                <a:r>
                  <a:rPr lang="en-GB" dirty="0"/>
                  <a:t> large, quantised energy cost to separate charges</a:t>
                </a:r>
              </a:p>
              <a:p>
                <a:pPr marL="180000" indent="-180000">
                  <a:buFont typeface="Arial" panose="020B0604020202020204" pitchFamily="34" charset="0"/>
                  <a:buChar char="•"/>
                </a:pPr>
                <a:r>
                  <a:rPr lang="en-GB" dirty="0"/>
                  <a:t>Spectrum splits into peaks at multiples of </a:t>
                </a:r>
                <a:r>
                  <a:rPr lang="en-GB" b="0" i="0">
                    <a:latin typeface="Cambria Math" panose="02040503050406030204" pitchFamily="18" charset="0"/>
                  </a:rPr>
                  <a:t>𝐽</a:t>
                </a:r>
                <a:endParaRPr lang="en-GB" dirty="0"/>
              </a:p>
              <a:p>
                <a:pPr marL="180000" indent="-180000">
                  <a:buFont typeface="Arial" panose="020B0604020202020204" pitchFamily="34" charset="0"/>
                  <a:buChar char="•"/>
                </a:pPr>
                <a:endParaRPr lang="en-GB" dirty="0"/>
              </a:p>
              <a:p>
                <a:pPr marL="0" indent="0">
                  <a:buFont typeface="Arial" panose="020B0604020202020204" pitchFamily="34" charset="0"/>
                  <a:buNone/>
                </a:pPr>
                <a:r>
                  <a:rPr lang="en-GB" dirty="0"/>
                  <a:t>Write conclusions of slide in box at the bottom:</a:t>
                </a:r>
              </a:p>
              <a:p>
                <a:pPr marL="0" indent="0">
                  <a:buFont typeface="Arial" panose="020B0604020202020204" pitchFamily="34" charset="0"/>
                  <a:buNone/>
                </a:pPr>
                <a:r>
                  <a:rPr lang="en-GB" dirty="0"/>
                  <a:t>Many weakly-coupled subspaces stacked on top of one another -&gt; high degeneracy. We’d expect this to lead to some atypical dynamics.</a:t>
                </a:r>
              </a:p>
              <a:p>
                <a:pPr marL="0" indent="0">
                  <a:buFont typeface="Arial" panose="020B0604020202020204" pitchFamily="34" charset="0"/>
                  <a:buNone/>
                </a:pPr>
                <a:endParaRPr lang="en-GB" dirty="0"/>
              </a:p>
              <a:p>
                <a:endParaRPr lang="en-GB" dirty="0"/>
              </a:p>
            </p:txBody>
          </p:sp>
        </mc:Fallback>
      </mc:AlternateContent>
      <p:sp>
        <p:nvSpPr>
          <p:cNvPr id="4" name="Slide Number Placeholder 3">
            <a:extLst>
              <a:ext uri="{FF2B5EF4-FFF2-40B4-BE49-F238E27FC236}">
                <a16:creationId xmlns:a16="http://schemas.microsoft.com/office/drawing/2014/main" id="{60B5B760-4271-5223-7A70-65790EF06F1E}"/>
              </a:ext>
            </a:extLst>
          </p:cNvPr>
          <p:cNvSpPr>
            <a:spLocks noGrp="1"/>
          </p:cNvSpPr>
          <p:nvPr>
            <p:ph type="sldNum" sz="quarter" idx="5"/>
          </p:nvPr>
        </p:nvSpPr>
        <p:spPr/>
        <p:txBody>
          <a:bodyPr/>
          <a:lstStyle/>
          <a:p>
            <a:fld id="{9CAABD1C-F44A-4671-9442-5DDA28BC2586}" type="slidenum">
              <a:rPr lang="en-GB" smtClean="0"/>
              <a:t>13</a:t>
            </a:fld>
            <a:endParaRPr lang="en-GB"/>
          </a:p>
        </p:txBody>
      </p:sp>
    </p:spTree>
    <p:extLst>
      <p:ext uri="{BB962C8B-B14F-4D97-AF65-F5344CB8AC3E}">
        <p14:creationId xmlns:p14="http://schemas.microsoft.com/office/powerpoint/2010/main" val="30465726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r>
              <a:rPr lang="en-GB" dirty="0"/>
              <a:t>In the infinite coupling limit, this restriction ensures that only certain parts of the chain permit resonant hopping and have active dynamics, while other spins are frozen.</a:t>
            </a:r>
          </a:p>
          <a:p>
            <a:endParaRPr lang="en-GB" b="1" dirty="0"/>
          </a:p>
          <a:p>
            <a:r>
              <a:rPr lang="en-GB" b="1" dirty="0"/>
              <a:t>[click]</a:t>
            </a:r>
          </a:p>
          <a:p>
            <a:endParaRPr lang="en-GB" b="1" dirty="0"/>
          </a:p>
          <a:p>
            <a:r>
              <a:rPr lang="en-GB" dirty="0"/>
              <a:t>As a result the effective Hamiltonian is block diagonal, and the Hilbert space fragments into disconnected subspaces.</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[click]</a:t>
            </a:r>
          </a:p>
          <a:p>
            <a:endParaRPr lang="en-GB" dirty="0"/>
          </a:p>
          <a:p>
            <a:r>
              <a:rPr lang="en-GB" dirty="0"/>
              <a:t>However, at finite coupling, this fragmentation is only approximate, and we can perturbatively expand an effective Hamiltonian in powers of w/J, corresponding to dynamics from virtual hops via other energy levels. </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[click]</a:t>
            </a:r>
            <a:endParaRPr lang="en-GB" dirty="0"/>
          </a:p>
          <a:p>
            <a:endParaRPr lang="en-GB" dirty="0"/>
          </a:p>
          <a:p>
            <a:r>
              <a:rPr lang="en-GB" dirty="0"/>
              <a:t>This predicts observables following a quench with very high accuracy – including non-local and non-linear observables like entanglement entropy.</a:t>
            </a:r>
          </a:p>
          <a:p>
            <a:endParaRPr lang="en-GB" dirty="0"/>
          </a:p>
          <a:p>
            <a:r>
              <a:rPr lang="en-GB" dirty="0"/>
              <a:t>We can see as we go from first-order – exact fragmentation – to second and third-order, perturbation theory becomes accurate for longer times. In fact, we can numerically obtain the infinite-order dynamics and it agrees perfectly with the full dynamics, up to a simple rescaling.</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[click]</a:t>
            </a:r>
          </a:p>
          <a:p>
            <a:endParaRPr lang="en-GB" dirty="0"/>
          </a:p>
          <a:p>
            <a:r>
              <a:rPr lang="en-GB" dirty="0"/>
              <a:t>This confirms this fragmentation picture is valid, and furthermore we were able to show in our paper that this implies at intermediate times we have the normal MBL behaviour of logarithmic growth of entanglement entropy. It’s only at late times this crosses over to a slow power-law approach to a steady state. </a:t>
            </a:r>
          </a:p>
        </p:txBody>
      </p:sp>
      <p:sp>
        <p:nvSpPr>
          <p:cNvPr id="4" name="Slide Number Placeholder 3"/>
          <p:cNvSpPr>
            <a:spLocks noGrp="1"/>
          </p:cNvSpPr>
          <p:nvPr>
            <p:ph type="sldNum" sz="quarter" idx="5"/>
          </p:nvPr>
        </p:nvSpPr>
        <p:spPr/>
        <p:txBody>
          <a:bodyPr/>
          <a:lstStyle/>
          <a:p>
            <a:fld id="{6993EF72-725B-4392-8E00-0B0BF60ECEBB}" type="slidenum">
              <a:rPr lang="en-GB" smtClean="0"/>
              <a:t>14</a:t>
            </a:fld>
            <a:endParaRPr lang="en-GB"/>
          </a:p>
        </p:txBody>
      </p:sp>
    </p:spTree>
    <p:extLst>
      <p:ext uri="{BB962C8B-B14F-4D97-AF65-F5344CB8AC3E}">
        <p14:creationId xmlns:p14="http://schemas.microsoft.com/office/powerpoint/2010/main" val="31656662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Finally some closing remarks.</a:t>
            </a:r>
          </a:p>
        </p:txBody>
      </p:sp>
      <p:sp>
        <p:nvSpPr>
          <p:cNvPr id="4" name="Slide Number Placeholder 3"/>
          <p:cNvSpPr>
            <a:spLocks noGrp="1"/>
          </p:cNvSpPr>
          <p:nvPr>
            <p:ph type="sldNum" sz="quarter" idx="5"/>
          </p:nvPr>
        </p:nvSpPr>
        <p:spPr/>
        <p:txBody>
          <a:bodyPr/>
          <a:lstStyle/>
          <a:p>
            <a:fld id="{6993EF72-725B-4392-8E00-0B0BF60ECEBB}" type="slidenum">
              <a:rPr lang="en-GB" smtClean="0"/>
              <a:t>15</a:t>
            </a:fld>
            <a:endParaRPr lang="en-GB"/>
          </a:p>
        </p:txBody>
      </p:sp>
    </p:spTree>
    <p:extLst>
      <p:ext uri="{BB962C8B-B14F-4D97-AF65-F5344CB8AC3E}">
        <p14:creationId xmlns:p14="http://schemas.microsoft.com/office/powerpoint/2010/main" val="2238240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r>
              <a:rPr lang="en-GB" dirty="0"/>
              <a:t>Studying tentative disorder free localisation in the lattice Schwinger model in 1+1D, we found a regime resembling conventional MBL at intermediate coupling.</a:t>
            </a:r>
          </a:p>
          <a:p>
            <a:endParaRPr lang="en-GB" dirty="0"/>
          </a:p>
          <a:p>
            <a:r>
              <a:rPr lang="en-GB" dirty="0"/>
              <a:t>However, at strong coupling, dynamics are controlled by proximity to a Hilbert space fragmented limit at </a:t>
            </a:r>
            <a:r>
              <a:rPr lang="en-GB" i="1" dirty="0"/>
              <a:t>infinite</a:t>
            </a:r>
            <a:r>
              <a:rPr lang="en-GB" dirty="0"/>
              <a:t> coupling, and so we get very slow unconventional dynamics.</a:t>
            </a:r>
          </a:p>
          <a:p>
            <a:endParaRPr lang="en-GB" dirty="0"/>
          </a:p>
          <a:p>
            <a:r>
              <a:rPr lang="en-GB" dirty="0"/>
              <a:t>This is </a:t>
            </a:r>
          </a:p>
          <a:p>
            <a:endParaRPr lang="en-GB" dirty="0"/>
          </a:p>
        </p:txBody>
      </p:sp>
      <p:sp>
        <p:nvSpPr>
          <p:cNvPr id="4" name="Slide Number Placeholder 3"/>
          <p:cNvSpPr>
            <a:spLocks noGrp="1"/>
          </p:cNvSpPr>
          <p:nvPr>
            <p:ph type="sldNum" sz="quarter" idx="5"/>
          </p:nvPr>
        </p:nvSpPr>
        <p:spPr/>
        <p:txBody>
          <a:bodyPr/>
          <a:lstStyle/>
          <a:p>
            <a:fld id="{6993EF72-725B-4392-8E00-0B0BF60ECEBB}" type="slidenum">
              <a:rPr lang="en-GB" smtClean="0"/>
              <a:t>16</a:t>
            </a:fld>
            <a:endParaRPr lang="en-GB"/>
          </a:p>
        </p:txBody>
      </p:sp>
    </p:spTree>
    <p:extLst>
      <p:ext uri="{BB962C8B-B14F-4D97-AF65-F5344CB8AC3E}">
        <p14:creationId xmlns:p14="http://schemas.microsoft.com/office/powerpoint/2010/main" val="14487209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r>
              <a:rPr lang="en-GB" dirty="0"/>
              <a:t>Caveat that you’re not an expert on this…</a:t>
            </a:r>
          </a:p>
          <a:p>
            <a:endParaRPr lang="en-GB" dirty="0"/>
          </a:p>
          <a:p>
            <a:r>
              <a:rPr lang="en-GB" dirty="0"/>
              <a:t>This slide most of all needs callouts to other talks.</a:t>
            </a:r>
          </a:p>
          <a:p>
            <a:r>
              <a:rPr lang="en-GB" dirty="0"/>
              <a:t>There were many talks which mentioned implementations of QLMs, e.g. </a:t>
            </a:r>
            <a:r>
              <a:rPr lang="en-GB" sz="1200" b="0" i="0" u="none" strike="noStrike" kern="1200" dirty="0">
                <a:solidFill>
                  <a:schemeClr val="tx1"/>
                </a:solidFill>
                <a:effectLst/>
                <a:latin typeface="+mn-lt"/>
                <a:ea typeface="+mn-ea"/>
                <a:cs typeface="+mn-cs"/>
              </a:rPr>
              <a:t>Marina Krstic Marinkovic, Elisa </a:t>
            </a:r>
            <a:r>
              <a:rPr lang="en-GB" sz="1200" b="0" i="0" u="none" strike="noStrike" kern="1200" dirty="0" err="1">
                <a:solidFill>
                  <a:schemeClr val="tx1"/>
                </a:solidFill>
                <a:effectLst/>
                <a:latin typeface="+mn-lt"/>
                <a:ea typeface="+mn-ea"/>
                <a:cs typeface="+mn-cs"/>
              </a:rPr>
              <a:t>Ercolessi</a:t>
            </a:r>
            <a:r>
              <a:rPr lang="en-GB" sz="1200" b="0" i="0" u="none" strike="noStrike" kern="1200" dirty="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kern="1200" dirty="0">
                <a:solidFill>
                  <a:schemeClr val="tx1"/>
                </a:solidFill>
                <a:effectLst/>
                <a:latin typeface="+mn-lt"/>
                <a:ea typeface="+mn-ea"/>
                <a:cs typeface="+mn-cs"/>
              </a:rPr>
              <a:t>Implementation of QED, </a:t>
            </a:r>
            <a:r>
              <a:rPr lang="en-GB" dirty="0"/>
              <a:t>Xiaojun Yao.</a:t>
            </a:r>
            <a:endParaRPr lang="en-GB" sz="1200" b="0" i="0" u="none" strike="noStrike" kern="1200" dirty="0">
              <a:solidFill>
                <a:schemeClr val="tx1"/>
              </a:solidFill>
              <a:effectLst/>
              <a:latin typeface="+mn-lt"/>
              <a:ea typeface="+mn-ea"/>
              <a:cs typeface="+mn-cs"/>
            </a:endParaRPr>
          </a:p>
          <a:p>
            <a:r>
              <a:rPr lang="en-GB" sz="1200" b="0" i="0" u="none" strike="noStrike" kern="1200" dirty="0">
                <a:solidFill>
                  <a:schemeClr val="tx1"/>
                </a:solidFill>
                <a:effectLst/>
                <a:latin typeface="+mn-lt"/>
                <a:ea typeface="+mn-ea"/>
                <a:cs typeface="+mn-cs"/>
              </a:rPr>
              <a:t>Luca </a:t>
            </a:r>
            <a:r>
              <a:rPr lang="en-GB" sz="1200" b="0" i="0" u="none" strike="noStrike" kern="1200" dirty="0" err="1">
                <a:solidFill>
                  <a:schemeClr val="tx1"/>
                </a:solidFill>
                <a:effectLst/>
                <a:latin typeface="+mn-lt"/>
                <a:ea typeface="+mn-ea"/>
                <a:cs typeface="+mn-cs"/>
              </a:rPr>
              <a:t>Dellantonio</a:t>
            </a:r>
            <a:r>
              <a:rPr lang="en-GB" sz="1200" b="0" i="0" u="none" strike="noStrike" kern="1200" dirty="0">
                <a:solidFill>
                  <a:schemeClr val="tx1"/>
                </a:solidFill>
                <a:effectLst/>
                <a:latin typeface="+mn-lt"/>
                <a:ea typeface="+mn-ea"/>
                <a:cs typeface="+mn-cs"/>
              </a:rPr>
              <a:t> on [2]</a:t>
            </a:r>
          </a:p>
          <a:p>
            <a:r>
              <a:rPr lang="en-GB" sz="1200" b="0" i="0" u="none" strike="noStrike" kern="1200" dirty="0">
                <a:solidFill>
                  <a:schemeClr val="tx1"/>
                </a:solidFill>
                <a:effectLst/>
                <a:latin typeface="+mn-lt"/>
                <a:ea typeface="+mn-ea"/>
                <a:cs typeface="+mn-cs"/>
              </a:rPr>
              <a:t>Phillip Hauke on [4]</a:t>
            </a:r>
          </a:p>
          <a:p>
            <a:r>
              <a:rPr lang="en-GB" sz="1200" b="0" i="0" u="none" strike="noStrike" kern="1200" dirty="0">
                <a:solidFill>
                  <a:schemeClr val="tx1"/>
                </a:solidFill>
                <a:effectLst/>
                <a:latin typeface="+mn-lt"/>
                <a:ea typeface="+mn-ea"/>
                <a:cs typeface="+mn-cs"/>
              </a:rPr>
              <a:t>Simon Willams talked extensively about </a:t>
            </a:r>
            <a:r>
              <a:rPr lang="en-GB" sz="1200" b="0" i="0" u="none" strike="noStrike" kern="1200" dirty="0" err="1">
                <a:solidFill>
                  <a:schemeClr val="tx1"/>
                </a:solidFill>
                <a:effectLst/>
                <a:latin typeface="+mn-lt"/>
                <a:ea typeface="+mn-ea"/>
                <a:cs typeface="+mn-cs"/>
              </a:rPr>
              <a:t>qumodes</a:t>
            </a:r>
            <a:r>
              <a:rPr lang="en-GB" sz="1200" b="0" i="0" u="none" strike="noStrike" kern="1200" dirty="0">
                <a:solidFill>
                  <a:schemeClr val="tx1"/>
                </a:solidFill>
                <a:effectLst/>
                <a:latin typeface="+mn-lt"/>
                <a:ea typeface="+mn-ea"/>
                <a:cs typeface="+mn-cs"/>
              </a:rPr>
              <a:t>.</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kern="1200" dirty="0">
                <a:solidFill>
                  <a:schemeClr val="tx1"/>
                </a:solidFill>
                <a:effectLst/>
                <a:latin typeface="+mn-lt"/>
                <a:ea typeface="+mn-ea"/>
                <a:cs typeface="+mn-cs"/>
              </a:rPr>
              <a:t>Enrique Rico from [5] speaks, ask him too.</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b="0" i="0" u="none" strike="noStrike"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b="1" i="0" u="none" strike="noStrike" kern="1200" dirty="0">
                <a:solidFill>
                  <a:schemeClr val="tx1"/>
                </a:solidFill>
                <a:effectLst/>
                <a:latin typeface="+mn-lt"/>
                <a:ea typeface="+mn-ea"/>
                <a:cs typeface="+mn-cs"/>
              </a:rPr>
              <a:t>MUST CITE arXiv:2601.23150 [quant-</a:t>
            </a:r>
            <a:r>
              <a:rPr lang="en-GB" sz="1200" b="1" i="0" u="none" strike="noStrike" kern="1200" dirty="0" err="1">
                <a:solidFill>
                  <a:schemeClr val="tx1"/>
                </a:solidFill>
                <a:effectLst/>
                <a:latin typeface="+mn-lt"/>
                <a:ea typeface="+mn-ea"/>
                <a:cs typeface="+mn-cs"/>
              </a:rPr>
              <a:t>ph</a:t>
            </a:r>
            <a:r>
              <a:rPr lang="en-GB" sz="1200" b="1" i="0" u="none" strike="noStrike" kern="1200" dirty="0">
                <a:solidFill>
                  <a:schemeClr val="tx1"/>
                </a:solidFill>
                <a:effectLst/>
                <a:latin typeface="+mn-lt"/>
                <a:ea typeface="+mn-ea"/>
                <a:cs typeface="+mn-cs"/>
              </a:rPr>
              <a:t>]</a:t>
            </a:r>
          </a:p>
          <a:p>
            <a:endParaRPr lang="en-GB" dirty="0"/>
          </a:p>
          <a:p>
            <a:r>
              <a:rPr lang="en-GB" dirty="0"/>
              <a:t>FOR QUESTIONS: Gauge protection: https://</a:t>
            </a:r>
            <a:r>
              <a:rPr lang="en-GB" dirty="0" err="1"/>
              <a:t>journals.aps.org</a:t>
            </a:r>
            <a:r>
              <a:rPr lang="en-GB" dirty="0"/>
              <a:t>/</a:t>
            </a:r>
            <a:r>
              <a:rPr lang="en-GB" dirty="0" err="1"/>
              <a:t>prxquantum</a:t>
            </a:r>
            <a:r>
              <a:rPr lang="en-GB" dirty="0"/>
              <a:t>/pdf/10.1103/PRXQuantum.2.040311 - “</a:t>
            </a:r>
            <a:r>
              <a:rPr lang="en-GB" sz="1200" kern="1200" dirty="0">
                <a:solidFill>
                  <a:schemeClr val="tx1"/>
                </a:solidFill>
                <a:effectLst/>
                <a:latin typeface="+mn-lt"/>
                <a:ea typeface="+mn-ea"/>
                <a:cs typeface="+mn-cs"/>
              </a:rPr>
              <a:t>can...be readily implemented in current ultracold-atom </a:t>
            </a:r>
            <a:r>
              <a:rPr lang="en-GB" sz="1200" kern="1200" dirty="0" err="1">
                <a:solidFill>
                  <a:schemeClr val="tx1"/>
                </a:solidFill>
                <a:effectLst/>
                <a:latin typeface="+mn-lt"/>
                <a:ea typeface="+mn-ea"/>
                <a:cs typeface="+mn-cs"/>
              </a:rPr>
              <a:t>analog</a:t>
            </a:r>
            <a:r>
              <a:rPr lang="en-GB" sz="1200" kern="1200" dirty="0">
                <a:solidFill>
                  <a:schemeClr val="tx1"/>
                </a:solidFill>
                <a:effectLst/>
                <a:latin typeface="+mn-lt"/>
                <a:ea typeface="+mn-ea"/>
                <a:cs typeface="+mn-cs"/>
              </a:rPr>
              <a:t> simulators as</a:t>
            </a:r>
          </a:p>
          <a:p>
            <a:r>
              <a:rPr lang="en-GB" sz="1200" kern="1200" dirty="0">
                <a:solidFill>
                  <a:schemeClr val="tx1"/>
                </a:solidFill>
                <a:effectLst/>
                <a:latin typeface="+mn-lt"/>
                <a:ea typeface="+mn-ea"/>
                <a:cs typeface="+mn-cs"/>
              </a:rPr>
              <a:t>well as digital noisy intermediate-scale quantum devices”</a:t>
            </a:r>
          </a:p>
        </p:txBody>
      </p:sp>
      <p:sp>
        <p:nvSpPr>
          <p:cNvPr id="4" name="Slide Number Placeholder 3"/>
          <p:cNvSpPr>
            <a:spLocks noGrp="1"/>
          </p:cNvSpPr>
          <p:nvPr>
            <p:ph type="sldNum" sz="quarter" idx="5"/>
          </p:nvPr>
        </p:nvSpPr>
        <p:spPr/>
        <p:txBody>
          <a:bodyPr/>
          <a:lstStyle/>
          <a:p>
            <a:fld id="{6993EF72-725B-4392-8E00-0B0BF60ECEBB}" type="slidenum">
              <a:rPr lang="en-GB" smtClean="0"/>
              <a:t>17</a:t>
            </a:fld>
            <a:endParaRPr lang="en-GB"/>
          </a:p>
        </p:txBody>
      </p:sp>
    </p:spTree>
    <p:extLst>
      <p:ext uri="{BB962C8B-B14F-4D97-AF65-F5344CB8AC3E}">
        <p14:creationId xmlns:p14="http://schemas.microsoft.com/office/powerpoint/2010/main" val="7549186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993EF72-725B-4392-8E00-0B0BF60ECEBB}" type="slidenum">
              <a:rPr lang="en-GB" smtClean="0"/>
              <a:t>18</a:t>
            </a:fld>
            <a:endParaRPr lang="en-GB"/>
          </a:p>
        </p:txBody>
      </p:sp>
    </p:spTree>
    <p:extLst>
      <p:ext uri="{BB962C8B-B14F-4D97-AF65-F5344CB8AC3E}">
        <p14:creationId xmlns:p14="http://schemas.microsoft.com/office/powerpoint/2010/main" val="24282145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r>
              <a:rPr lang="en-GB" dirty="0"/>
              <a:t>Common sense: yes</a:t>
            </a:r>
          </a:p>
          <a:p>
            <a:r>
              <a:rPr lang="en-GB" dirty="0"/>
              <a:t>But closed quantum systems? Maybe, depends on whether explore phase space</a:t>
            </a:r>
          </a:p>
          <a:p>
            <a:endParaRPr lang="en-GB" dirty="0"/>
          </a:p>
          <a:p>
            <a:r>
              <a:rPr lang="en-GB" dirty="0"/>
              <a:t>Maybe mention analogy to free and interacting field theories?</a:t>
            </a:r>
          </a:p>
        </p:txBody>
      </p:sp>
      <p:sp>
        <p:nvSpPr>
          <p:cNvPr id="4" name="Slide Number Placeholder 3"/>
          <p:cNvSpPr>
            <a:spLocks noGrp="1"/>
          </p:cNvSpPr>
          <p:nvPr>
            <p:ph type="sldNum" sz="quarter" idx="5"/>
          </p:nvPr>
        </p:nvSpPr>
        <p:spPr/>
        <p:txBody>
          <a:bodyPr/>
          <a:lstStyle/>
          <a:p>
            <a:fld id="{84BC83BD-40B1-4FB2-9B4A-17A79B23A8EB}" type="slidenum">
              <a:rPr lang="en-GB" smtClean="0"/>
              <a:t>19</a:t>
            </a:fld>
            <a:endParaRPr lang="en-GB" dirty="0"/>
          </a:p>
        </p:txBody>
      </p:sp>
    </p:spTree>
    <p:extLst>
      <p:ext uri="{BB962C8B-B14F-4D97-AF65-F5344CB8AC3E}">
        <p14:creationId xmlns:p14="http://schemas.microsoft.com/office/powerpoint/2010/main" val="1249780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To understand localisation and why it’s special, I first need to cover the usual scenario of thermalisation, and how it can break down in lattice gauge theories.</a:t>
            </a:r>
          </a:p>
        </p:txBody>
      </p:sp>
      <p:sp>
        <p:nvSpPr>
          <p:cNvPr id="4" name="Slide Number Placeholder 3"/>
          <p:cNvSpPr>
            <a:spLocks noGrp="1"/>
          </p:cNvSpPr>
          <p:nvPr>
            <p:ph type="sldNum" sz="quarter" idx="5"/>
          </p:nvPr>
        </p:nvSpPr>
        <p:spPr/>
        <p:txBody>
          <a:bodyPr/>
          <a:lstStyle/>
          <a:p>
            <a:fld id="{6993EF72-725B-4392-8E00-0B0BF60ECEBB}" type="slidenum">
              <a:rPr lang="en-GB" smtClean="0"/>
              <a:t>2</a:t>
            </a:fld>
            <a:endParaRPr lang="en-GB"/>
          </a:p>
        </p:txBody>
      </p:sp>
    </p:spTree>
    <p:extLst>
      <p:ext uri="{BB962C8B-B14F-4D97-AF65-F5344CB8AC3E}">
        <p14:creationId xmlns:p14="http://schemas.microsoft.com/office/powerpoint/2010/main" val="34057596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r>
              <a:rPr lang="en-GB" dirty="0"/>
              <a:t>Not that simple in QM</a:t>
            </a:r>
          </a:p>
          <a:p>
            <a:endParaRPr lang="en-GB" dirty="0"/>
          </a:p>
          <a:p>
            <a:r>
              <a:rPr lang="en-GB" dirty="0"/>
              <a:t>Quantum tech part seems superfluous</a:t>
            </a:r>
          </a:p>
        </p:txBody>
      </p:sp>
      <p:sp>
        <p:nvSpPr>
          <p:cNvPr id="4" name="Slide Number Placeholder 3"/>
          <p:cNvSpPr>
            <a:spLocks noGrp="1"/>
          </p:cNvSpPr>
          <p:nvPr>
            <p:ph type="sldNum" sz="quarter" idx="5"/>
          </p:nvPr>
        </p:nvSpPr>
        <p:spPr/>
        <p:txBody>
          <a:bodyPr/>
          <a:lstStyle/>
          <a:p>
            <a:fld id="{6993EF72-725B-4392-8E00-0B0BF60ECEBB}" type="slidenum">
              <a:rPr lang="en-GB" smtClean="0"/>
              <a:t>20</a:t>
            </a:fld>
            <a:endParaRPr lang="en-GB"/>
          </a:p>
        </p:txBody>
      </p:sp>
    </p:spTree>
    <p:extLst>
      <p:ext uri="{BB962C8B-B14F-4D97-AF65-F5344CB8AC3E}">
        <p14:creationId xmlns:p14="http://schemas.microsoft.com/office/powerpoint/2010/main" val="423621846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r>
              <a:rPr lang="en-GB" dirty="0"/>
              <a:t>Shows MBL on practical timescales of experiment. </a:t>
            </a:r>
          </a:p>
          <a:p>
            <a:endParaRPr lang="en-GB" dirty="0"/>
          </a:p>
          <a:p>
            <a:r>
              <a:rPr lang="en-GB" dirty="0"/>
              <a:t>Quantify with imbalance – proportion of atoms initialised on the left of a harmonic trap.</a:t>
            </a:r>
          </a:p>
          <a:p>
            <a:r>
              <a:rPr lang="en-GB" dirty="0"/>
              <a:t>Should decay to zero, but as disorder increases, clearly decays to non-zero value.</a:t>
            </a:r>
          </a:p>
        </p:txBody>
      </p:sp>
      <p:sp>
        <p:nvSpPr>
          <p:cNvPr id="4" name="Slide Number Placeholder 3"/>
          <p:cNvSpPr>
            <a:spLocks noGrp="1"/>
          </p:cNvSpPr>
          <p:nvPr>
            <p:ph type="sldNum" sz="quarter" idx="5"/>
          </p:nvPr>
        </p:nvSpPr>
        <p:spPr/>
        <p:txBody>
          <a:bodyPr/>
          <a:lstStyle/>
          <a:p>
            <a:fld id="{6993EF72-725B-4392-8E00-0B0BF60ECEBB}" type="slidenum">
              <a:rPr lang="en-GB" smtClean="0"/>
              <a:t>21</a:t>
            </a:fld>
            <a:endParaRPr lang="en-GB"/>
          </a:p>
        </p:txBody>
      </p:sp>
    </p:spTree>
    <p:extLst>
      <p:ext uri="{BB962C8B-B14F-4D97-AF65-F5344CB8AC3E}">
        <p14:creationId xmlns:p14="http://schemas.microsoft.com/office/powerpoint/2010/main" val="2907732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r>
              <a:rPr lang="en-GB" dirty="0"/>
              <a:t>Lattices are more just a different method that can help make progress != solution</a:t>
            </a:r>
          </a:p>
          <a:p>
            <a:endParaRPr lang="en-GB" dirty="0"/>
          </a:p>
          <a:p>
            <a:r>
              <a:rPr lang="en-GB" dirty="0"/>
              <a:t>Stress that I’m focusing on Schwinger – say again 1D electromagnetism. Talk about the physics more here so less needed to explain on next slide.</a:t>
            </a:r>
          </a:p>
          <a:p>
            <a:endParaRPr lang="en-GB" dirty="0"/>
          </a:p>
          <a:p>
            <a:r>
              <a:rPr lang="en-GB" dirty="0"/>
              <a:t>MASSIVELY SIMPLIFY: EVERYONE WILL KNOW WHAT AN LGT IS. START WITH LGT. CAN PROBABLY REMOVE THIS SLIDE.</a:t>
            </a:r>
          </a:p>
        </p:txBody>
      </p:sp>
      <p:sp>
        <p:nvSpPr>
          <p:cNvPr id="4" name="Slide Number Placeholder 3"/>
          <p:cNvSpPr>
            <a:spLocks noGrp="1"/>
          </p:cNvSpPr>
          <p:nvPr>
            <p:ph type="sldNum" sz="quarter" idx="5"/>
          </p:nvPr>
        </p:nvSpPr>
        <p:spPr/>
        <p:txBody>
          <a:bodyPr/>
          <a:lstStyle/>
          <a:p>
            <a:fld id="{6993EF72-725B-4392-8E00-0B0BF60ECEBB}" type="slidenum">
              <a:rPr lang="en-GB" smtClean="0"/>
              <a:t>22</a:t>
            </a:fld>
            <a:endParaRPr lang="en-GB"/>
          </a:p>
        </p:txBody>
      </p:sp>
    </p:spTree>
    <p:extLst>
      <p:ext uri="{BB962C8B-B14F-4D97-AF65-F5344CB8AC3E}">
        <p14:creationId xmlns:p14="http://schemas.microsoft.com/office/powerpoint/2010/main" val="33817989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3BBE19-167F-A6FA-AB2E-C390088BAA8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C188AD5-85B9-39E9-54CC-3EBE15FCBF5E}"/>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DA1AB9AE-0961-6C3C-15EC-7B816D080EE9}"/>
              </a:ext>
            </a:extLst>
          </p:cNvPr>
          <p:cNvSpPr>
            <a:spLocks noGrp="1"/>
          </p:cNvSpPr>
          <p:nvPr>
            <p:ph type="body" idx="1"/>
          </p:nvPr>
        </p:nvSpPr>
        <p:spPr/>
        <p:txBody>
          <a:bodyPr/>
          <a:lstStyle/>
          <a:p>
            <a:r>
              <a:rPr lang="en-GB" sz="1200" dirty="0"/>
              <a:t>Last slide: potential that depends on the charges. This is how we generate effective disorder without actual disorder.</a:t>
            </a:r>
          </a:p>
          <a:p>
            <a:endParaRPr lang="en-GB" sz="1200" dirty="0"/>
          </a:p>
          <a:p>
            <a:r>
              <a:rPr lang="en-GB" sz="1200" dirty="0"/>
              <a:t>This slide: how does this give us a disorder ensemble? Key point is superposition that evolves under different </a:t>
            </a:r>
            <a:r>
              <a:rPr lang="en-GB" sz="1200" dirty="0" err="1"/>
              <a:t>hamiltonians</a:t>
            </a:r>
            <a:r>
              <a:rPr lang="en-GB" sz="1200" dirty="0"/>
              <a:t>, typical one is disordered.</a:t>
            </a:r>
          </a:p>
          <a:p>
            <a:endParaRPr lang="en-GB" sz="1200" dirty="0"/>
          </a:p>
          <a:p>
            <a:r>
              <a:rPr lang="en-GB" sz="1200" dirty="0"/>
              <a:t>Explain picture </a:t>
            </a:r>
            <a:r>
              <a:rPr lang="en-GB" sz="1200" b="1" dirty="0"/>
              <a:t>carefully</a:t>
            </a:r>
            <a:r>
              <a:rPr lang="en-GB" sz="1200" dirty="0"/>
              <a:t> – yellow, white, red.</a:t>
            </a:r>
          </a:p>
          <a:p>
            <a:endParaRPr lang="en-GB" sz="1200" dirty="0"/>
          </a:p>
          <a:p>
            <a:r>
              <a:rPr lang="en-GB" sz="1200" b="1" dirty="0"/>
              <a:t>This is one of the most important slides.</a:t>
            </a:r>
          </a:p>
        </p:txBody>
      </p:sp>
      <p:sp>
        <p:nvSpPr>
          <p:cNvPr id="4" name="Slide Number Placeholder 3">
            <a:extLst>
              <a:ext uri="{FF2B5EF4-FFF2-40B4-BE49-F238E27FC236}">
                <a16:creationId xmlns:a16="http://schemas.microsoft.com/office/drawing/2014/main" id="{859BC259-0B3A-CFE4-45A8-D5CE76F33BA9}"/>
              </a:ext>
            </a:extLst>
          </p:cNvPr>
          <p:cNvSpPr>
            <a:spLocks noGrp="1"/>
          </p:cNvSpPr>
          <p:nvPr>
            <p:ph type="sldNum" sz="quarter" idx="5"/>
          </p:nvPr>
        </p:nvSpPr>
        <p:spPr/>
        <p:txBody>
          <a:bodyPr/>
          <a:lstStyle/>
          <a:p>
            <a:fld id="{9CAABD1C-F44A-4671-9442-5DDA28BC2586}" type="slidenum">
              <a:rPr lang="en-GB" smtClean="0"/>
              <a:t>23</a:t>
            </a:fld>
            <a:endParaRPr lang="en-GB"/>
          </a:p>
        </p:txBody>
      </p:sp>
    </p:spTree>
    <p:extLst>
      <p:ext uri="{BB962C8B-B14F-4D97-AF65-F5344CB8AC3E}">
        <p14:creationId xmlns:p14="http://schemas.microsoft.com/office/powerpoint/2010/main" val="41547558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5F24E7-A28B-8101-9E2A-1689A275BDD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2BA7538-B973-0E88-3B4E-9C83FA634F24}"/>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E823CFAF-C9C8-E2D7-F1EF-1AC18975B3AD}"/>
              </a:ext>
            </a:extLst>
          </p:cNvPr>
          <p:cNvSpPr>
            <a:spLocks noGrp="1"/>
          </p:cNvSpPr>
          <p:nvPr>
            <p:ph type="body" idx="1"/>
          </p:nvPr>
        </p:nvSpPr>
        <p:spPr/>
        <p:txBody>
          <a:bodyPr/>
          <a:lstStyle/>
          <a:p>
            <a:r>
              <a:rPr lang="en-GB" dirty="0"/>
              <a:t>SPLIT THIS UP AND REMOVE LEVEL SPACINGS RATIO!</a:t>
            </a:r>
          </a:p>
          <a:p>
            <a:endParaRPr lang="en-GB" dirty="0"/>
          </a:p>
          <a:p>
            <a:r>
              <a:rPr lang="en-GB" dirty="0"/>
              <a:t>See if this can be rearranged to have a title – making clear it’s my results. Here be very clear that we have 3 different signatures pointing to MBL. But still a mystery with the near-degeneracies.</a:t>
            </a:r>
          </a:p>
          <a:p>
            <a:endParaRPr lang="en-GB" dirty="0"/>
          </a:p>
          <a:p>
            <a:r>
              <a:rPr lang="en-GB" dirty="0"/>
              <a:t>Try and be clear where there are open questions. And clear where you do understand something. Can always say we give an explanation in the paper (or wait for a question) rather than give a vague half-explanation.</a:t>
            </a:r>
          </a:p>
          <a:p>
            <a:endParaRPr lang="en-GB" dirty="0"/>
          </a:p>
          <a:p>
            <a:r>
              <a:rPr lang="en-GB" dirty="0"/>
              <a:t>Replace text with arrows pointing to plot etc., minimise text.</a:t>
            </a:r>
          </a:p>
          <a:p>
            <a:endParaRPr lang="en-GB" dirty="0"/>
          </a:p>
          <a:p>
            <a:r>
              <a:rPr lang="en-GB" dirty="0"/>
              <a:t>Can we either remove &lt;r&gt; or explain it earlier?</a:t>
            </a:r>
          </a:p>
          <a:p>
            <a:pPr marL="228600" indent="-228600">
              <a:buAutoNum type="arabicPeriod"/>
            </a:pPr>
            <a:r>
              <a:rPr lang="en-GB" dirty="0"/>
              <a:t>r-stats – chaotic at small J, MBL at intermediate J</a:t>
            </a:r>
          </a:p>
          <a:p>
            <a:pPr marL="228600" indent="-228600">
              <a:buAutoNum type="arabicPeriod"/>
            </a:pPr>
            <a:r>
              <a:rPr lang="en-GB" dirty="0"/>
              <a:t>Entropy – clear transition. </a:t>
            </a:r>
            <a:r>
              <a:rPr lang="en-GB" b="1" i="1" dirty="0"/>
              <a:t>We also see fluctuations peak indicating phase transition (not shown).</a:t>
            </a:r>
            <a:endParaRPr lang="en-GB" b="1" dirty="0"/>
          </a:p>
          <a:p>
            <a:pPr marL="228600" indent="-228600">
              <a:buAutoNum type="arabicPeriod"/>
            </a:pPr>
            <a:r>
              <a:rPr lang="en-GB" dirty="0"/>
              <a:t>Log growth MBL at J = 0.8</a:t>
            </a:r>
          </a:p>
          <a:p>
            <a:pPr marL="228600" indent="-228600">
              <a:buAutoNum type="arabicPeriod"/>
            </a:pPr>
            <a:endParaRPr lang="en-GB" dirty="0"/>
          </a:p>
          <a:p>
            <a:pPr marL="0" indent="0">
              <a:buNone/>
            </a:pPr>
            <a:r>
              <a:rPr lang="en-GB" dirty="0"/>
              <a:t>But…dip in r.</a:t>
            </a:r>
          </a:p>
          <a:p>
            <a:pPr marL="0" indent="0">
              <a:buNone/>
            </a:pPr>
            <a:r>
              <a:rPr lang="en-GB" dirty="0"/>
              <a:t>Point out too that small systems can be misleading! System sizes flow slowly. Believe it will hit </a:t>
            </a:r>
            <a:r>
              <a:rPr lang="en-GB" dirty="0" err="1"/>
              <a:t>poisson</a:t>
            </a:r>
            <a:r>
              <a:rPr lang="en-GB" dirty="0"/>
              <a:t> eventually.</a:t>
            </a:r>
          </a:p>
        </p:txBody>
      </p:sp>
      <p:sp>
        <p:nvSpPr>
          <p:cNvPr id="4" name="Slide Number Placeholder 3">
            <a:extLst>
              <a:ext uri="{FF2B5EF4-FFF2-40B4-BE49-F238E27FC236}">
                <a16:creationId xmlns:a16="http://schemas.microsoft.com/office/drawing/2014/main" id="{421720F0-4BE8-79B6-ADAF-1E456F1DD3D4}"/>
              </a:ext>
            </a:extLst>
          </p:cNvPr>
          <p:cNvSpPr>
            <a:spLocks noGrp="1"/>
          </p:cNvSpPr>
          <p:nvPr>
            <p:ph type="sldNum" sz="quarter" idx="5"/>
          </p:nvPr>
        </p:nvSpPr>
        <p:spPr/>
        <p:txBody>
          <a:bodyPr/>
          <a:lstStyle/>
          <a:p>
            <a:fld id="{9CAABD1C-F44A-4671-9442-5DDA28BC2586}" type="slidenum">
              <a:rPr lang="en-GB" smtClean="0"/>
              <a:t>24</a:t>
            </a:fld>
            <a:endParaRPr lang="en-GB"/>
          </a:p>
        </p:txBody>
      </p:sp>
    </p:spTree>
    <p:extLst>
      <p:ext uri="{BB962C8B-B14F-4D97-AF65-F5344CB8AC3E}">
        <p14:creationId xmlns:p14="http://schemas.microsoft.com/office/powerpoint/2010/main" val="189574509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r>
              <a:rPr lang="en-GB" dirty="0"/>
              <a:t>Bipartite entanglement entropy in number conserving system can be split up: number entropy counts variance in particle number in subsystem, config entropy looks at rearrangements of those particles.</a:t>
            </a:r>
          </a:p>
          <a:p>
            <a:endParaRPr lang="en-GB" dirty="0"/>
          </a:p>
          <a:p>
            <a:r>
              <a:rPr lang="en-GB" dirty="0"/>
              <a:t>There were two pictures of how number entropy could behave in MBL: one where it saturates at short times, and one where it keeps growing slowly forever, even at late times. Recent investigations of paradigmatic XXZ model show the latter. But that’s not what we see in the Schwinger model: we see number entropy saturating, while configurational entropy rises. Additionally, you can see that individual charge sectors exhibit strange “jump” behaviour – only when you average do you get smooth line, and there is a big mean/median discrepancy.</a:t>
            </a:r>
          </a:p>
        </p:txBody>
      </p:sp>
      <p:sp>
        <p:nvSpPr>
          <p:cNvPr id="4" name="Slide Number Placeholder 3"/>
          <p:cNvSpPr>
            <a:spLocks noGrp="1"/>
          </p:cNvSpPr>
          <p:nvPr>
            <p:ph type="sldNum" sz="quarter" idx="5"/>
          </p:nvPr>
        </p:nvSpPr>
        <p:spPr/>
        <p:txBody>
          <a:bodyPr/>
          <a:lstStyle/>
          <a:p>
            <a:fld id="{9CAABD1C-F44A-4671-9442-5DDA28BC2586}" type="slidenum">
              <a:rPr lang="en-GB" smtClean="0"/>
              <a:t>25</a:t>
            </a:fld>
            <a:endParaRPr lang="en-GB"/>
          </a:p>
        </p:txBody>
      </p:sp>
    </p:spTree>
    <p:extLst>
      <p:ext uri="{BB962C8B-B14F-4D97-AF65-F5344CB8AC3E}">
        <p14:creationId xmlns:p14="http://schemas.microsoft.com/office/powerpoint/2010/main" val="405496827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r>
              <a:rPr lang="en-GB" dirty="0"/>
              <a:t>We’d like to characterise these jumps. We can measure the time and height of these; plotting their distribution shows that they follow a power law during the claimed double log regime, with the exponent slightly greater than 1. The cumulative distribution then gives a functional form for entropy: a slow power law decay to a saturation value, and we find good agreement for this, with the growth exponent close to zero. We believe this behaviour has been misidentified as a double-log growth.</a:t>
            </a:r>
          </a:p>
          <a:p>
            <a:endParaRPr lang="en-GB" dirty="0"/>
          </a:p>
          <a:p>
            <a:r>
              <a:rPr lang="en-GB" dirty="0"/>
              <a:t>For N = 16, the fitted value is very small – this could mean a trend towards logarithmic growth, or simply that we aren’t able to access long enough times to capture saturation behaviour.</a:t>
            </a:r>
          </a:p>
        </p:txBody>
      </p:sp>
      <p:sp>
        <p:nvSpPr>
          <p:cNvPr id="4" name="Slide Number Placeholder 3"/>
          <p:cNvSpPr>
            <a:spLocks noGrp="1"/>
          </p:cNvSpPr>
          <p:nvPr>
            <p:ph type="sldNum" sz="quarter" idx="5"/>
          </p:nvPr>
        </p:nvSpPr>
        <p:spPr/>
        <p:txBody>
          <a:bodyPr/>
          <a:lstStyle/>
          <a:p>
            <a:fld id="{9CAABD1C-F44A-4671-9442-5DDA28BC2586}" type="slidenum">
              <a:rPr lang="en-GB" smtClean="0"/>
              <a:t>26</a:t>
            </a:fld>
            <a:endParaRPr lang="en-GB"/>
          </a:p>
        </p:txBody>
      </p:sp>
    </p:spTree>
    <p:extLst>
      <p:ext uri="{BB962C8B-B14F-4D97-AF65-F5344CB8AC3E}">
        <p14:creationId xmlns:p14="http://schemas.microsoft.com/office/powerpoint/2010/main" val="4209252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r>
              <a:rPr lang="en-GB" dirty="0"/>
              <a:t>We all know that when we forget a hot cup of coffee on our desk and find it hours later, it’ll have gone cold. In the same way, an iced coffee (like this one from the campus coffee shop) will melt and heat up - reaching thermal equilibrium.</a:t>
            </a:r>
          </a:p>
          <a:p>
            <a:endParaRPr lang="en-GB" dirty="0"/>
          </a:p>
          <a:p>
            <a:r>
              <a:rPr lang="en-GB" dirty="0"/>
              <a:t>Likewise in the quantum setting, a heavy ion collision will rapidly become a locally thermal plasma through unitary time evolution, in an astonishingly short time.</a:t>
            </a:r>
          </a:p>
          <a:p>
            <a:endParaRPr lang="en-GB" dirty="0"/>
          </a:p>
          <a:p>
            <a:r>
              <a:rPr lang="en-GB" dirty="0"/>
              <a:t>What unifies both these scenarios is that memory of initial conditions is lost, with the final state controlled only by globally conserved quantities such as total energy. And this is not just a generic phenomenon but the default, across both classical and quantum settings.</a:t>
            </a:r>
          </a:p>
          <a:p>
            <a:endParaRPr lang="en-GB" dirty="0"/>
          </a:p>
          <a:p>
            <a:r>
              <a:rPr lang="en-GB" dirty="0"/>
              <a:t>But is there some way to avoid this fate?</a:t>
            </a:r>
          </a:p>
        </p:txBody>
      </p:sp>
      <p:sp>
        <p:nvSpPr>
          <p:cNvPr id="4" name="Slide Number Placeholder 3"/>
          <p:cNvSpPr>
            <a:spLocks noGrp="1"/>
          </p:cNvSpPr>
          <p:nvPr>
            <p:ph type="sldNum" sz="quarter" idx="5"/>
          </p:nvPr>
        </p:nvSpPr>
        <p:spPr/>
        <p:txBody>
          <a:bodyPr/>
          <a:lstStyle/>
          <a:p>
            <a:fld id="{6993EF72-725B-4392-8E00-0B0BF60ECEBB}" type="slidenum">
              <a:rPr lang="en-GB" smtClean="0"/>
              <a:t>3</a:t>
            </a:fld>
            <a:endParaRPr lang="en-GB"/>
          </a:p>
        </p:txBody>
      </p:sp>
    </p:spTree>
    <p:extLst>
      <p:ext uri="{BB962C8B-B14F-4D97-AF65-F5344CB8AC3E}">
        <p14:creationId xmlns:p14="http://schemas.microsoft.com/office/powerpoint/2010/main" val="12383553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r>
              <a:rPr lang="en-GB" dirty="0"/>
              <a:t>Some clues come from a recent Google experiment that simulated a Z2 lattice gauge theory.</a:t>
            </a:r>
          </a:p>
          <a:p>
            <a:endParaRPr lang="en-GB" dirty="0"/>
          </a:p>
          <a:p>
            <a:r>
              <a:rPr lang="en-GB" dirty="0"/>
              <a:t>[click]</a:t>
            </a:r>
          </a:p>
          <a:p>
            <a:endParaRPr lang="en-GB" dirty="0"/>
          </a:p>
          <a:p>
            <a:r>
              <a:rPr lang="en-GB" dirty="0"/>
              <a:t>In this model, gauge invariance gives us superselection sectors indexed by the generators of Gauss's law, giving us these binary conserved quantities g sub j.</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system was initialised with a flipped electric field in the middle of the chain, acting as a spatially-localised perturbation away from an equilibrium state.</a:t>
            </a:r>
          </a:p>
          <a:p>
            <a:endParaRPr lang="en-GB" dirty="0"/>
          </a:p>
          <a:p>
            <a:r>
              <a:rPr lang="en-GB" dirty="0"/>
              <a:t>[click]</a:t>
            </a:r>
          </a:p>
          <a:p>
            <a:endParaRPr lang="en-GB" dirty="0"/>
          </a:p>
          <a:p>
            <a:r>
              <a:rPr lang="en-GB" dirty="0"/>
              <a:t>When the initial matter configuration is chosen to satisfy the gauge constraint, </a:t>
            </a:r>
            <a:r>
              <a:rPr lang="en-GB" dirty="0" err="1"/>
              <a:t>g_j</a:t>
            </a:r>
            <a:r>
              <a:rPr lang="en-GB" dirty="0"/>
              <a:t> = +1 everywhere, the initial bump rapidly spreads out and so the system thermalises.</a:t>
            </a:r>
          </a:p>
          <a:p>
            <a:endParaRPr lang="en-GB" dirty="0"/>
          </a:p>
          <a:p>
            <a:r>
              <a:rPr lang="en-GB" dirty="0"/>
              <a:t>[click]</a:t>
            </a:r>
          </a:p>
          <a:p>
            <a:endParaRPr lang="en-GB" dirty="0"/>
          </a:p>
          <a:p>
            <a:r>
              <a:rPr lang="en-GB" dirty="0"/>
              <a:t>However, when we rotate the matter fields such that the initial state is spread over many superselection sectors, we see that initial bump is preserved and localised in space. How do we explain this?</a:t>
            </a:r>
          </a:p>
        </p:txBody>
      </p:sp>
      <p:sp>
        <p:nvSpPr>
          <p:cNvPr id="4" name="Slide Number Placeholder 3"/>
          <p:cNvSpPr>
            <a:spLocks noGrp="1"/>
          </p:cNvSpPr>
          <p:nvPr>
            <p:ph type="sldNum" sz="quarter" idx="5"/>
          </p:nvPr>
        </p:nvSpPr>
        <p:spPr/>
        <p:txBody>
          <a:bodyPr/>
          <a:lstStyle/>
          <a:p>
            <a:fld id="{6993EF72-725B-4392-8E00-0B0BF60ECEBB}" type="slidenum">
              <a:rPr lang="en-GB" smtClean="0"/>
              <a:t>4</a:t>
            </a:fld>
            <a:endParaRPr lang="en-GB"/>
          </a:p>
        </p:txBody>
      </p:sp>
    </p:spTree>
    <p:extLst>
      <p:ext uri="{BB962C8B-B14F-4D97-AF65-F5344CB8AC3E}">
        <p14:creationId xmlns:p14="http://schemas.microsoft.com/office/powerpoint/2010/main" val="6166181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r>
              <a:rPr lang="en-GB" dirty="0"/>
              <a:t>To answer that, let me introduce many-body localisation. This is a broad phenomenon where adding strong disorder (such as a random local field) to an interacting system produces long-lived memory of initial conditions.</a:t>
            </a:r>
          </a:p>
          <a:p>
            <a:endParaRPr lang="en-GB" dirty="0"/>
          </a:p>
          <a:p>
            <a:r>
              <a:rPr lang="en-GB" dirty="0"/>
              <a:t>For example, if we initialise particles on odd sites, at late times the density will retain a strong imprint of that initial pattern. As a result, such a system never thermalises.</a:t>
            </a:r>
          </a:p>
          <a:p>
            <a:endParaRPr lang="en-GB" dirty="0"/>
          </a:p>
          <a:p>
            <a:r>
              <a:rPr lang="en-GB" dirty="0"/>
              <a:t>[click]</a:t>
            </a:r>
          </a:p>
          <a:p>
            <a:endParaRPr lang="en-GB" dirty="0"/>
          </a:p>
          <a:p>
            <a:r>
              <a:rPr lang="en-GB" dirty="0"/>
              <a:t>This is very closely related to Anderson localisation, which we've known about since the 50s, in which disorder causes single particles to become exponentially localised in space.</a:t>
            </a:r>
          </a:p>
          <a:p>
            <a:endParaRPr lang="en-GB" dirty="0"/>
          </a:p>
          <a:p>
            <a:r>
              <a:rPr lang="en-GB" dirty="0"/>
              <a:t>[click] </a:t>
            </a:r>
          </a:p>
          <a:p>
            <a:endParaRPr lang="en-GB" dirty="0"/>
          </a:p>
          <a:p>
            <a:r>
              <a:rPr lang="en-GB" dirty="0"/>
              <a:t>MBL results in certain entanglement properties which can be regarded as smoking guns of the phenomenon.</a:t>
            </a:r>
          </a:p>
          <a:p>
            <a:endParaRPr lang="en-GB" dirty="0"/>
          </a:p>
          <a:p>
            <a:r>
              <a:rPr lang="en-GB" dirty="0"/>
              <a:t>Firstly, the eigenstates of such a system are only locally entangled, such that the entanglement entropy across a cut proportional to the length of that cut, a so-called "area law". </a:t>
            </a:r>
          </a:p>
          <a:p>
            <a:endParaRPr lang="en-GB" dirty="0"/>
          </a:p>
          <a:p>
            <a:r>
              <a:rPr lang="en-GB" dirty="0"/>
              <a:t>Furthermore, following a quench from an unentangled product state, the entanglement grows logarithmically in time.</a:t>
            </a:r>
          </a:p>
          <a:p>
            <a:endParaRPr lang="en-GB" dirty="0"/>
          </a:p>
          <a:p>
            <a:r>
              <a:rPr lang="en-GB" dirty="0"/>
              <a:t>Having seen how localisation typically arises, the key question now is how does the same phenomenon arise in a disorder-free and translationally-invariant lattice gauge theory?</a:t>
            </a:r>
          </a:p>
        </p:txBody>
      </p:sp>
      <p:sp>
        <p:nvSpPr>
          <p:cNvPr id="4" name="Slide Number Placeholder 3"/>
          <p:cNvSpPr>
            <a:spLocks noGrp="1"/>
          </p:cNvSpPr>
          <p:nvPr>
            <p:ph type="sldNum" sz="quarter" idx="5"/>
          </p:nvPr>
        </p:nvSpPr>
        <p:spPr/>
        <p:txBody>
          <a:bodyPr/>
          <a:lstStyle/>
          <a:p>
            <a:fld id="{6993EF72-725B-4392-8E00-0B0BF60ECEBB}" type="slidenum">
              <a:rPr lang="en-GB" smtClean="0"/>
              <a:t>5</a:t>
            </a:fld>
            <a:endParaRPr lang="en-GB"/>
          </a:p>
        </p:txBody>
      </p:sp>
    </p:spTree>
    <p:extLst>
      <p:ext uri="{BB962C8B-B14F-4D97-AF65-F5344CB8AC3E}">
        <p14:creationId xmlns:p14="http://schemas.microsoft.com/office/powerpoint/2010/main" val="9413681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answer lies in gauge invariance.</a:t>
            </a:r>
          </a:p>
          <a:p>
            <a:endParaRPr lang="en-GB" dirty="0"/>
          </a:p>
          <a:p>
            <a:r>
              <a:rPr lang="en-GB" dirty="0"/>
              <a:t>In a lattice gauge theory, gauge invariance decomposes the Hamiltonian into blocks known as superselection sectors, indexed by local conserved charges </a:t>
            </a:r>
            <a:r>
              <a:rPr lang="en-GB" dirty="0" err="1"/>
              <a:t>g_j</a:t>
            </a:r>
            <a:r>
              <a:rPr lang="en-GB" dirty="0"/>
              <a:t>.</a:t>
            </a:r>
          </a:p>
          <a:p>
            <a:endParaRPr lang="en-GB" dirty="0"/>
          </a:p>
          <a:p>
            <a:r>
              <a:rPr lang="en-GB" dirty="0"/>
              <a:t>[click]</a:t>
            </a:r>
          </a:p>
          <a:p>
            <a:endParaRPr lang="en-GB" dirty="0"/>
          </a:p>
          <a:p>
            <a:r>
              <a:rPr lang="en-GB" dirty="0"/>
              <a:t>But with a simple superposition of our local degrees of freedom (i.e. either the matter or gauge fields) we can obtain a superposition over exponentially many sectors. </a:t>
            </a:r>
          </a:p>
          <a:p>
            <a:endParaRPr lang="en-GB" dirty="0"/>
          </a:p>
          <a:p>
            <a:r>
              <a:rPr lang="en-GB" dirty="0"/>
              <a:t>Each one of these sectors has a different effective Hamiltonian, almost all of which will be highly disordered, and as a result we obtain an effective disorder ensemble. Expectation values of observables at late times will be equivalent to averaging over many runs in single sectors.</a:t>
            </a:r>
          </a:p>
          <a:p>
            <a:endParaRPr lang="en-GB" dirty="0"/>
          </a:p>
          <a:p>
            <a:r>
              <a:rPr lang="en-GB" dirty="0"/>
              <a:t>[click]</a:t>
            </a:r>
          </a:p>
          <a:p>
            <a:endParaRPr lang="en-GB" dirty="0"/>
          </a:p>
          <a:p>
            <a:r>
              <a:rPr lang="en-GB" dirty="0"/>
              <a:t>This exactly explains the Google results I showed earlier: we are leveraging quantum parallelism to average over the whole ensemble in one run. This quantum advantage in experiments is one reason why disorder free localisation attracts so much interest.</a:t>
            </a:r>
          </a:p>
          <a:p>
            <a:endParaRPr lang="en-GB" dirty="0"/>
          </a:p>
          <a:p>
            <a:r>
              <a:rPr lang="en-GB" dirty="0"/>
              <a:t>[click]</a:t>
            </a:r>
          </a:p>
          <a:p>
            <a:endParaRPr lang="en-GB" dirty="0"/>
          </a:p>
          <a:p>
            <a:r>
              <a:rPr lang="en-GB" dirty="0"/>
              <a:t>But what about a more complex system, such as a U(1) LGT?</a:t>
            </a:r>
          </a:p>
        </p:txBody>
      </p:sp>
      <p:sp>
        <p:nvSpPr>
          <p:cNvPr id="4" name="Slide Number Placeholder 3"/>
          <p:cNvSpPr>
            <a:spLocks noGrp="1"/>
          </p:cNvSpPr>
          <p:nvPr>
            <p:ph type="sldNum" sz="quarter" idx="5"/>
          </p:nvPr>
        </p:nvSpPr>
        <p:spPr/>
        <p:txBody>
          <a:bodyPr/>
          <a:lstStyle/>
          <a:p>
            <a:fld id="{6993EF72-725B-4392-8E00-0B0BF60ECEBB}" type="slidenum">
              <a:rPr lang="en-GB" smtClean="0"/>
              <a:t>6</a:t>
            </a:fld>
            <a:endParaRPr lang="en-GB"/>
          </a:p>
        </p:txBody>
      </p:sp>
    </p:spTree>
    <p:extLst>
      <p:ext uri="{BB962C8B-B14F-4D97-AF65-F5344CB8AC3E}">
        <p14:creationId xmlns:p14="http://schemas.microsoft.com/office/powerpoint/2010/main" val="34047322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To answer this, let's look at the lattice Schwinger model in 1+1D</a:t>
            </a:r>
          </a:p>
        </p:txBody>
      </p:sp>
      <p:sp>
        <p:nvSpPr>
          <p:cNvPr id="4" name="Slide Number Placeholder 3"/>
          <p:cNvSpPr>
            <a:spLocks noGrp="1"/>
          </p:cNvSpPr>
          <p:nvPr>
            <p:ph type="sldNum" sz="quarter" idx="5"/>
          </p:nvPr>
        </p:nvSpPr>
        <p:spPr/>
        <p:txBody>
          <a:bodyPr/>
          <a:lstStyle/>
          <a:p>
            <a:fld id="{6993EF72-725B-4392-8E00-0B0BF60ECEBB}" type="slidenum">
              <a:rPr lang="en-GB" smtClean="0"/>
              <a:t>7</a:t>
            </a:fld>
            <a:endParaRPr lang="en-GB"/>
          </a:p>
        </p:txBody>
      </p:sp>
    </p:spTree>
    <p:extLst>
      <p:ext uri="{BB962C8B-B14F-4D97-AF65-F5344CB8AC3E}">
        <p14:creationId xmlns:p14="http://schemas.microsoft.com/office/powerpoint/2010/main" val="1230930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AEFA61-77FF-39AE-C8BD-266BAE75B43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3B55526-B373-258E-E0A9-A5A052B98F10}"/>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3202614C-AC0A-2711-F40A-74BBB08D73F9}"/>
              </a:ext>
            </a:extLst>
          </p:cNvPr>
          <p:cNvSpPr>
            <a:spLocks noGrp="1"/>
          </p:cNvSpPr>
          <p:nvPr>
            <p:ph type="body" idx="1"/>
          </p:nvPr>
        </p:nvSpPr>
        <p:spPr/>
        <p:txBody>
          <a:bodyPr/>
          <a:lstStyle/>
          <a:p>
            <a:r>
              <a:rPr lang="en-GB" dirty="0"/>
              <a:t>The lattice Schwinger model represents QED, with electrons and positrons on even and odd sites, and and a U(1) electric field. </a:t>
            </a:r>
          </a:p>
          <a:p>
            <a:endParaRPr lang="en-GB" dirty="0"/>
          </a:p>
          <a:p>
            <a:r>
              <a:rPr lang="en-GB" dirty="0"/>
              <a:t>[click]</a:t>
            </a:r>
          </a:p>
          <a:p>
            <a:endParaRPr lang="en-GB" dirty="0"/>
          </a:p>
          <a:p>
            <a:r>
              <a:rPr lang="en-GB" dirty="0"/>
              <a:t>Gauss's law then gives us a set of superselection sectors indexed by conserved integer charges </a:t>
            </a:r>
            <a:r>
              <a:rPr lang="en-GB" dirty="0" err="1"/>
              <a:t>q_n</a:t>
            </a:r>
            <a:r>
              <a:rPr lang="en-GB" dirty="0"/>
              <a:t>.</a:t>
            </a:r>
          </a:p>
          <a:p>
            <a:endParaRPr lang="en-GB" dirty="0"/>
          </a:p>
          <a:p>
            <a:r>
              <a:rPr lang="en-GB" dirty="0"/>
              <a:t>[click]</a:t>
            </a:r>
          </a:p>
          <a:p>
            <a:endParaRPr lang="en-GB" dirty="0"/>
          </a:p>
          <a:p>
            <a:r>
              <a:rPr lang="en-GB" dirty="0"/>
              <a:t> So what does the effective model look like within these sectors? Is it disordered, like in the Google experiment?</a:t>
            </a:r>
          </a:p>
        </p:txBody>
      </p:sp>
      <p:sp>
        <p:nvSpPr>
          <p:cNvPr id="4" name="Slide Number Placeholder 3">
            <a:extLst>
              <a:ext uri="{FF2B5EF4-FFF2-40B4-BE49-F238E27FC236}">
                <a16:creationId xmlns:a16="http://schemas.microsoft.com/office/drawing/2014/main" id="{F1E8FFEF-E99A-5C4B-EAC1-8468039665C4}"/>
              </a:ext>
            </a:extLst>
          </p:cNvPr>
          <p:cNvSpPr>
            <a:spLocks noGrp="1"/>
          </p:cNvSpPr>
          <p:nvPr>
            <p:ph type="sldNum" sz="quarter" idx="5"/>
          </p:nvPr>
        </p:nvSpPr>
        <p:spPr/>
        <p:txBody>
          <a:bodyPr/>
          <a:lstStyle/>
          <a:p>
            <a:fld id="{6993EF72-725B-4392-8E00-0B0BF60ECEBB}" type="slidenum">
              <a:rPr lang="en-GB" smtClean="0"/>
              <a:t>8</a:t>
            </a:fld>
            <a:endParaRPr lang="en-GB"/>
          </a:p>
        </p:txBody>
      </p:sp>
    </p:spTree>
    <p:extLst>
      <p:ext uri="{BB962C8B-B14F-4D97-AF65-F5344CB8AC3E}">
        <p14:creationId xmlns:p14="http://schemas.microsoft.com/office/powerpoint/2010/main" val="18869467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D02C74-CD6A-AA7F-D9AD-65DBB8754CF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7798D8C-D47B-B9E2-9AB5-ECDB77385F53}"/>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6860F3E9-6493-AF4C-D2B2-72359F714FA0}"/>
              </a:ext>
            </a:extLst>
          </p:cNvPr>
          <p:cNvSpPr>
            <a:spLocks noGrp="1"/>
          </p:cNvSpPr>
          <p:nvPr>
            <p:ph type="body" idx="1"/>
          </p:nvPr>
        </p:nvSpPr>
        <p:spPr/>
        <p:txBody>
          <a:bodyPr/>
          <a:lstStyle/>
          <a:p>
            <a:r>
              <a:rPr lang="en-GB" dirty="0"/>
              <a:t>The conserved quantities q sub j in the model can be regarded as background charges which balance the gradient in the gauge field with the local matter density. If we use these to eliminate the fields and </a:t>
            </a:r>
            <a:r>
              <a:rPr lang="en-GB" dirty="0" err="1"/>
              <a:t>thebn</a:t>
            </a:r>
            <a:r>
              <a:rPr lang="en-GB" dirty="0"/>
              <a:t> convert the fermions to spins using Jordan-Wigner, we obtain a spin Hamiltonian. This has three terms.</a:t>
            </a:r>
          </a:p>
          <a:p>
            <a:endParaRPr lang="en-GB" dirty="0"/>
          </a:p>
          <a:p>
            <a:r>
              <a:rPr lang="en-GB" dirty="0"/>
              <a:t>[click]</a:t>
            </a:r>
          </a:p>
          <a:p>
            <a:endParaRPr lang="en-GB" dirty="0"/>
          </a:p>
          <a:p>
            <a:r>
              <a:rPr lang="en-GB" dirty="0"/>
              <a:t>The first is a simple XY-type spin hopping term with strength w, which is equivalent to pair creation/annihilation in the fermionic picture.</a:t>
            </a:r>
          </a:p>
          <a:p>
            <a:endParaRPr lang="en-GB" dirty="0"/>
          </a:p>
          <a:p>
            <a:r>
              <a:rPr lang="en-GB" dirty="0"/>
              <a:t>[click]</a:t>
            </a:r>
          </a:p>
          <a:p>
            <a:endParaRPr lang="en-GB" dirty="0"/>
          </a:p>
          <a:p>
            <a:r>
              <a:rPr lang="en-GB" dirty="0"/>
              <a:t>The second is a complicated all-to-all spin interaction with coupling strength J, which turns out to encode a linear coulomb potential between the fermions.</a:t>
            </a:r>
          </a:p>
          <a:p>
            <a:endParaRPr lang="en-GB" dirty="0"/>
          </a:p>
          <a:p>
            <a:r>
              <a:rPr lang="en-GB" dirty="0"/>
              <a:t>[click]</a:t>
            </a:r>
          </a:p>
          <a:p>
            <a:endParaRPr lang="en-GB" dirty="0"/>
          </a:p>
          <a:p>
            <a:r>
              <a:rPr lang="en-GB" dirty="0"/>
              <a:t>Finally, we have a local field in the z direction which encodes the same coulomb force between fermions and the background charges. It's complicated, but the key thing to note is that it depends explicitly on the background charge configuration. So our effective model has a disordered background charge.</a:t>
            </a:r>
          </a:p>
        </p:txBody>
      </p:sp>
      <p:sp>
        <p:nvSpPr>
          <p:cNvPr id="4" name="Slide Number Placeholder 3">
            <a:extLst>
              <a:ext uri="{FF2B5EF4-FFF2-40B4-BE49-F238E27FC236}">
                <a16:creationId xmlns:a16="http://schemas.microsoft.com/office/drawing/2014/main" id="{E47C9267-FB6A-224B-F60C-82D86B4DC2D4}"/>
              </a:ext>
            </a:extLst>
          </p:cNvPr>
          <p:cNvSpPr>
            <a:spLocks noGrp="1"/>
          </p:cNvSpPr>
          <p:nvPr>
            <p:ph type="sldNum" sz="quarter" idx="5"/>
          </p:nvPr>
        </p:nvSpPr>
        <p:spPr/>
        <p:txBody>
          <a:bodyPr/>
          <a:lstStyle/>
          <a:p>
            <a:fld id="{9CAABD1C-F44A-4671-9442-5DDA28BC2586}" type="slidenum">
              <a:rPr lang="en-GB" smtClean="0"/>
              <a:t>9</a:t>
            </a:fld>
            <a:endParaRPr lang="en-GB"/>
          </a:p>
        </p:txBody>
      </p:sp>
    </p:spTree>
    <p:extLst>
      <p:ext uri="{BB962C8B-B14F-4D97-AF65-F5344CB8AC3E}">
        <p14:creationId xmlns:p14="http://schemas.microsoft.com/office/powerpoint/2010/main" val="12427794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181E88-311C-B6CC-76F7-6E918E6E0A9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2C8B74F-ACBC-9435-433F-E82EEFC4ED3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C32B8F07-8CBE-6063-585D-7372E59E507D}"/>
              </a:ext>
            </a:extLst>
          </p:cNvPr>
          <p:cNvSpPr>
            <a:spLocks noGrp="1"/>
          </p:cNvSpPr>
          <p:nvPr>
            <p:ph type="dt" sz="half" idx="10"/>
          </p:nvPr>
        </p:nvSpPr>
        <p:spPr/>
        <p:txBody>
          <a:bodyPr/>
          <a:lstStyle/>
          <a:p>
            <a:fld id="{C0C231EB-2BE2-45A8-B272-50440454D986}" type="datetime1">
              <a:rPr lang="en-GB" smtClean="0"/>
              <a:t>13/07/2026</a:t>
            </a:fld>
            <a:endParaRPr lang="en-GB"/>
          </a:p>
        </p:txBody>
      </p:sp>
      <p:sp>
        <p:nvSpPr>
          <p:cNvPr id="5" name="Footer Placeholder 4">
            <a:extLst>
              <a:ext uri="{FF2B5EF4-FFF2-40B4-BE49-F238E27FC236}">
                <a16:creationId xmlns:a16="http://schemas.microsoft.com/office/drawing/2014/main" id="{66CC370F-3A8D-B6F9-9ED9-A39D725CF5B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89DA492-41DB-50EC-9908-304B342305E7}"/>
              </a:ext>
            </a:extLst>
          </p:cNvPr>
          <p:cNvSpPr>
            <a:spLocks noGrp="1"/>
          </p:cNvSpPr>
          <p:nvPr>
            <p:ph type="sldNum" sz="quarter" idx="12"/>
          </p:nvPr>
        </p:nvSpPr>
        <p:spPr/>
        <p:txBody>
          <a:bodyPr/>
          <a:lstStyle/>
          <a:p>
            <a:fld id="{36B950EE-D210-4459-9554-2E3247550D53}" type="slidenum">
              <a:rPr lang="en-GB" smtClean="0"/>
              <a:t>‹#›</a:t>
            </a:fld>
            <a:endParaRPr lang="en-GB"/>
          </a:p>
        </p:txBody>
      </p:sp>
    </p:spTree>
    <p:extLst>
      <p:ext uri="{BB962C8B-B14F-4D97-AF65-F5344CB8AC3E}">
        <p14:creationId xmlns:p14="http://schemas.microsoft.com/office/powerpoint/2010/main" val="1710210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3284F5-8C3B-FFF1-AC86-F7FB60CBF50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20975D9-2207-AFFF-CCB3-034D22B20F4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76709B5-011F-921A-E99B-315201087622}"/>
              </a:ext>
            </a:extLst>
          </p:cNvPr>
          <p:cNvSpPr>
            <a:spLocks noGrp="1"/>
          </p:cNvSpPr>
          <p:nvPr>
            <p:ph type="dt" sz="half" idx="10"/>
          </p:nvPr>
        </p:nvSpPr>
        <p:spPr/>
        <p:txBody>
          <a:bodyPr/>
          <a:lstStyle/>
          <a:p>
            <a:fld id="{CD0CF02A-8978-46E6-B2E1-42DFAE4C2284}" type="datetime1">
              <a:rPr lang="en-GB" smtClean="0"/>
              <a:t>13/07/2026</a:t>
            </a:fld>
            <a:endParaRPr lang="en-GB"/>
          </a:p>
        </p:txBody>
      </p:sp>
      <p:sp>
        <p:nvSpPr>
          <p:cNvPr id="5" name="Footer Placeholder 4">
            <a:extLst>
              <a:ext uri="{FF2B5EF4-FFF2-40B4-BE49-F238E27FC236}">
                <a16:creationId xmlns:a16="http://schemas.microsoft.com/office/drawing/2014/main" id="{6D859EC7-866A-3698-B378-DD1247BDFCB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018D8D4-1897-383D-709E-7B2A16EFB10C}"/>
              </a:ext>
            </a:extLst>
          </p:cNvPr>
          <p:cNvSpPr>
            <a:spLocks noGrp="1"/>
          </p:cNvSpPr>
          <p:nvPr>
            <p:ph type="sldNum" sz="quarter" idx="12"/>
          </p:nvPr>
        </p:nvSpPr>
        <p:spPr/>
        <p:txBody>
          <a:bodyPr/>
          <a:lstStyle/>
          <a:p>
            <a:fld id="{36B950EE-D210-4459-9554-2E3247550D53}" type="slidenum">
              <a:rPr lang="en-GB" smtClean="0"/>
              <a:t>‹#›</a:t>
            </a:fld>
            <a:endParaRPr lang="en-GB"/>
          </a:p>
        </p:txBody>
      </p:sp>
    </p:spTree>
    <p:extLst>
      <p:ext uri="{BB962C8B-B14F-4D97-AF65-F5344CB8AC3E}">
        <p14:creationId xmlns:p14="http://schemas.microsoft.com/office/powerpoint/2010/main" val="8823431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0B6F6C3-6919-C6F4-BC39-1A3BD2BDC1B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2095A94-499F-5B56-CEE4-72665DDFE1D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5416566-D1C3-19DF-D308-9B56BDE2546D}"/>
              </a:ext>
            </a:extLst>
          </p:cNvPr>
          <p:cNvSpPr>
            <a:spLocks noGrp="1"/>
          </p:cNvSpPr>
          <p:nvPr>
            <p:ph type="dt" sz="half" idx="10"/>
          </p:nvPr>
        </p:nvSpPr>
        <p:spPr/>
        <p:txBody>
          <a:bodyPr/>
          <a:lstStyle/>
          <a:p>
            <a:fld id="{78C24865-08D6-42A0-9099-622CB35A70FF}" type="datetime1">
              <a:rPr lang="en-GB" smtClean="0"/>
              <a:t>13/07/2026</a:t>
            </a:fld>
            <a:endParaRPr lang="en-GB"/>
          </a:p>
        </p:txBody>
      </p:sp>
      <p:sp>
        <p:nvSpPr>
          <p:cNvPr id="5" name="Footer Placeholder 4">
            <a:extLst>
              <a:ext uri="{FF2B5EF4-FFF2-40B4-BE49-F238E27FC236}">
                <a16:creationId xmlns:a16="http://schemas.microsoft.com/office/drawing/2014/main" id="{27470878-4DF2-5017-FCFD-890D38E5599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B7AD1B6-9D1C-F57F-6901-18335FAD9420}"/>
              </a:ext>
            </a:extLst>
          </p:cNvPr>
          <p:cNvSpPr>
            <a:spLocks noGrp="1"/>
          </p:cNvSpPr>
          <p:nvPr>
            <p:ph type="sldNum" sz="quarter" idx="12"/>
          </p:nvPr>
        </p:nvSpPr>
        <p:spPr/>
        <p:txBody>
          <a:bodyPr/>
          <a:lstStyle/>
          <a:p>
            <a:fld id="{36B950EE-D210-4459-9554-2E3247550D53}" type="slidenum">
              <a:rPr lang="en-GB" smtClean="0"/>
              <a:t>‹#›</a:t>
            </a:fld>
            <a:endParaRPr lang="en-GB"/>
          </a:p>
        </p:txBody>
      </p:sp>
    </p:spTree>
    <p:extLst>
      <p:ext uri="{BB962C8B-B14F-4D97-AF65-F5344CB8AC3E}">
        <p14:creationId xmlns:p14="http://schemas.microsoft.com/office/powerpoint/2010/main" val="6821395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C843F5-7F18-2ADB-E8C5-30531133EDA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674BA8D5-D5AC-A175-AD1F-DA5D8593402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7" name="Slide Number Placeholder 5">
            <a:extLst>
              <a:ext uri="{FF2B5EF4-FFF2-40B4-BE49-F238E27FC236}">
                <a16:creationId xmlns:a16="http://schemas.microsoft.com/office/drawing/2014/main" id="{7C4C9714-E6B7-9D3D-523A-FE8B120D3171}"/>
              </a:ext>
            </a:extLst>
          </p:cNvPr>
          <p:cNvSpPr>
            <a:spLocks noGrp="1"/>
          </p:cNvSpPr>
          <p:nvPr>
            <p:ph type="sldNum" sz="quarter" idx="12"/>
          </p:nvPr>
        </p:nvSpPr>
        <p:spPr>
          <a:xfrm>
            <a:off x="8610600" y="6356350"/>
            <a:ext cx="2743200" cy="365125"/>
          </a:xfrm>
          <a:prstGeom prst="rect">
            <a:avLst/>
          </a:prstGeom>
        </p:spPr>
        <p:txBody>
          <a:bodyPr/>
          <a:lstStyle/>
          <a:p>
            <a:fld id="{5F842CBF-A70B-4A0F-BE4F-FDBDDDD038A5}" type="slidenum">
              <a:rPr lang="en-GB" smtClean="0"/>
              <a:t>‹#›</a:t>
            </a:fld>
            <a:endParaRPr lang="en-GB"/>
          </a:p>
        </p:txBody>
      </p:sp>
      <p:sp>
        <p:nvSpPr>
          <p:cNvPr id="8" name="Footer Placeholder 11">
            <a:extLst>
              <a:ext uri="{FF2B5EF4-FFF2-40B4-BE49-F238E27FC236}">
                <a16:creationId xmlns:a16="http://schemas.microsoft.com/office/drawing/2014/main" id="{EDA8CAEF-1905-7622-2AEC-51F8BDF4F998}"/>
              </a:ext>
            </a:extLst>
          </p:cNvPr>
          <p:cNvSpPr>
            <a:spLocks noGrp="1"/>
          </p:cNvSpPr>
          <p:nvPr>
            <p:ph type="ftr" sz="quarter" idx="3"/>
          </p:nvPr>
        </p:nvSpPr>
        <p:spPr>
          <a:xfrm>
            <a:off x="4038600" y="6356349"/>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dirty="0"/>
          </a:p>
        </p:txBody>
      </p:sp>
      <p:sp>
        <p:nvSpPr>
          <p:cNvPr id="9" name="Date Placeholder 3">
            <a:extLst>
              <a:ext uri="{FF2B5EF4-FFF2-40B4-BE49-F238E27FC236}">
                <a16:creationId xmlns:a16="http://schemas.microsoft.com/office/drawing/2014/main" id="{4E438513-589A-45A8-5C93-A6449FB12D5F}"/>
              </a:ext>
            </a:extLst>
          </p:cNvPr>
          <p:cNvSpPr>
            <a:spLocks noGrp="1"/>
          </p:cNvSpPr>
          <p:nvPr>
            <p:ph type="dt" sz="half" idx="10"/>
          </p:nvPr>
        </p:nvSpPr>
        <p:spPr>
          <a:xfrm>
            <a:off x="838200" y="6356350"/>
            <a:ext cx="2743200" cy="365125"/>
          </a:xfrm>
          <a:prstGeom prst="rect">
            <a:avLst/>
          </a:prstGeom>
        </p:spPr>
        <p:txBody>
          <a:bodyPr/>
          <a:lstStyle/>
          <a:p>
            <a:fld id="{0B58DDC3-9E0C-44E2-9772-CE953994805B}" type="datetime1">
              <a:rPr lang="en-GB" smtClean="0"/>
              <a:t>13/07/2026</a:t>
            </a:fld>
            <a:endParaRPr lang="en-GB"/>
          </a:p>
        </p:txBody>
      </p:sp>
    </p:spTree>
    <p:extLst>
      <p:ext uri="{BB962C8B-B14F-4D97-AF65-F5344CB8AC3E}">
        <p14:creationId xmlns:p14="http://schemas.microsoft.com/office/powerpoint/2010/main" val="6559990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8772A4-5B17-16C7-B895-46410DD0BFB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B180341-AD9D-5DB4-A953-E7D3A6FED37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827BA5-2F82-E24B-B764-0A8AA14D4EE3}"/>
              </a:ext>
            </a:extLst>
          </p:cNvPr>
          <p:cNvSpPr>
            <a:spLocks noGrp="1"/>
          </p:cNvSpPr>
          <p:nvPr>
            <p:ph type="dt" sz="half" idx="10"/>
          </p:nvPr>
        </p:nvSpPr>
        <p:spPr>
          <a:xfrm>
            <a:off x="838200" y="6356350"/>
            <a:ext cx="2743200" cy="365125"/>
          </a:xfrm>
          <a:prstGeom prst="rect">
            <a:avLst/>
          </a:prstGeom>
        </p:spPr>
        <p:txBody>
          <a:bodyPr/>
          <a:lstStyle/>
          <a:p>
            <a:fld id="{9E5924A1-BEAF-43BD-AB4F-255D47D552BC}" type="datetime1">
              <a:rPr lang="en-GB" smtClean="0"/>
              <a:t>13/07/2026</a:t>
            </a:fld>
            <a:endParaRPr lang="en-GB"/>
          </a:p>
        </p:txBody>
      </p:sp>
      <p:sp>
        <p:nvSpPr>
          <p:cNvPr id="7" name="Slide Number Placeholder 5">
            <a:extLst>
              <a:ext uri="{FF2B5EF4-FFF2-40B4-BE49-F238E27FC236}">
                <a16:creationId xmlns:a16="http://schemas.microsoft.com/office/drawing/2014/main" id="{F6DC2906-C837-0E15-C686-BAC0B85A734C}"/>
              </a:ext>
            </a:extLst>
          </p:cNvPr>
          <p:cNvSpPr>
            <a:spLocks noGrp="1"/>
          </p:cNvSpPr>
          <p:nvPr>
            <p:ph type="sldNum" sz="quarter" idx="12"/>
          </p:nvPr>
        </p:nvSpPr>
        <p:spPr>
          <a:xfrm>
            <a:off x="8610600" y="6356350"/>
            <a:ext cx="2743200" cy="365125"/>
          </a:xfrm>
          <a:prstGeom prst="rect">
            <a:avLst/>
          </a:prstGeom>
        </p:spPr>
        <p:txBody>
          <a:bodyPr/>
          <a:lstStyle/>
          <a:p>
            <a:fld id="{5F842CBF-A70B-4A0F-BE4F-FDBDDDD038A5}" type="slidenum">
              <a:rPr lang="en-GB" smtClean="0"/>
              <a:t>‹#›</a:t>
            </a:fld>
            <a:endParaRPr lang="en-GB"/>
          </a:p>
        </p:txBody>
      </p:sp>
      <p:sp>
        <p:nvSpPr>
          <p:cNvPr id="8" name="Footer Placeholder 11">
            <a:extLst>
              <a:ext uri="{FF2B5EF4-FFF2-40B4-BE49-F238E27FC236}">
                <a16:creationId xmlns:a16="http://schemas.microsoft.com/office/drawing/2014/main" id="{680AA557-123A-96C6-A91B-489F726B50A3}"/>
              </a:ext>
            </a:extLst>
          </p:cNvPr>
          <p:cNvSpPr>
            <a:spLocks noGrp="1"/>
          </p:cNvSpPr>
          <p:nvPr>
            <p:ph type="ftr" sz="quarter" idx="3"/>
          </p:nvPr>
        </p:nvSpPr>
        <p:spPr>
          <a:xfrm>
            <a:off x="4038600" y="6356349"/>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dirty="0"/>
          </a:p>
        </p:txBody>
      </p:sp>
    </p:spTree>
    <p:extLst>
      <p:ext uri="{BB962C8B-B14F-4D97-AF65-F5344CB8AC3E}">
        <p14:creationId xmlns:p14="http://schemas.microsoft.com/office/powerpoint/2010/main" val="23837615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83AAA8-727D-0A9F-94AC-2C7E0908A87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FC480BD-5973-0DF1-96B9-2B51BDD2AC58}"/>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14F30FB-39E4-AA9D-535B-A8309E1039FE}"/>
              </a:ext>
            </a:extLst>
          </p:cNvPr>
          <p:cNvSpPr>
            <a:spLocks noGrp="1"/>
          </p:cNvSpPr>
          <p:nvPr>
            <p:ph type="dt" sz="half" idx="10"/>
          </p:nvPr>
        </p:nvSpPr>
        <p:spPr>
          <a:xfrm>
            <a:off x="838200" y="6356350"/>
            <a:ext cx="2743200" cy="365125"/>
          </a:xfrm>
          <a:prstGeom prst="rect">
            <a:avLst/>
          </a:prstGeom>
        </p:spPr>
        <p:txBody>
          <a:bodyPr/>
          <a:lstStyle/>
          <a:p>
            <a:fld id="{0F45315C-464A-4125-90B8-D4844A63DB4C}" type="datetime1">
              <a:rPr lang="en-GB" smtClean="0"/>
              <a:t>13/07/2026</a:t>
            </a:fld>
            <a:endParaRPr lang="en-GB"/>
          </a:p>
        </p:txBody>
      </p:sp>
      <p:sp>
        <p:nvSpPr>
          <p:cNvPr id="6" name="Slide Number Placeholder 5">
            <a:extLst>
              <a:ext uri="{FF2B5EF4-FFF2-40B4-BE49-F238E27FC236}">
                <a16:creationId xmlns:a16="http://schemas.microsoft.com/office/drawing/2014/main" id="{F8C6CB53-8BFD-B92D-4566-595E735B5A8B}"/>
              </a:ext>
            </a:extLst>
          </p:cNvPr>
          <p:cNvSpPr>
            <a:spLocks noGrp="1"/>
          </p:cNvSpPr>
          <p:nvPr>
            <p:ph type="sldNum" sz="quarter" idx="12"/>
          </p:nvPr>
        </p:nvSpPr>
        <p:spPr>
          <a:xfrm>
            <a:off x="8610600" y="6356350"/>
            <a:ext cx="2743200" cy="365125"/>
          </a:xfrm>
          <a:prstGeom prst="rect">
            <a:avLst/>
          </a:prstGeom>
        </p:spPr>
        <p:txBody>
          <a:bodyPr/>
          <a:lstStyle/>
          <a:p>
            <a:fld id="{5F842CBF-A70B-4A0F-BE4F-FDBDDDD038A5}" type="slidenum">
              <a:rPr lang="en-GB" smtClean="0"/>
              <a:t>‹#›</a:t>
            </a:fld>
            <a:endParaRPr lang="en-GB"/>
          </a:p>
        </p:txBody>
      </p:sp>
      <p:sp>
        <p:nvSpPr>
          <p:cNvPr id="7" name="Footer Placeholder 11">
            <a:extLst>
              <a:ext uri="{FF2B5EF4-FFF2-40B4-BE49-F238E27FC236}">
                <a16:creationId xmlns:a16="http://schemas.microsoft.com/office/drawing/2014/main" id="{2A650847-2E88-0217-7FBA-8324C24BAD98}"/>
              </a:ext>
            </a:extLst>
          </p:cNvPr>
          <p:cNvSpPr>
            <a:spLocks noGrp="1"/>
          </p:cNvSpPr>
          <p:nvPr>
            <p:ph type="ftr" sz="quarter" idx="3"/>
          </p:nvPr>
        </p:nvSpPr>
        <p:spPr>
          <a:xfrm>
            <a:off x="4038600" y="6356349"/>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dirty="0"/>
          </a:p>
        </p:txBody>
      </p:sp>
    </p:spTree>
    <p:extLst>
      <p:ext uri="{BB962C8B-B14F-4D97-AF65-F5344CB8AC3E}">
        <p14:creationId xmlns:p14="http://schemas.microsoft.com/office/powerpoint/2010/main" val="8246938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0FB877-B31D-CA49-3D34-F4E54D6C622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55F3C85-5346-6119-D4C2-C020A64B9B91}"/>
              </a:ext>
            </a:extLst>
          </p:cNvPr>
          <p:cNvSpPr>
            <a:spLocks noGrp="1"/>
          </p:cNvSpPr>
          <p:nvPr>
            <p:ph sz="half" idx="1"/>
          </p:nvPr>
        </p:nvSpPr>
        <p:spPr>
          <a:xfrm>
            <a:off x="838200" y="1243392"/>
            <a:ext cx="5181600" cy="49335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645EBCD9-646D-1B93-A6CF-B1850ADAC837}"/>
              </a:ext>
            </a:extLst>
          </p:cNvPr>
          <p:cNvSpPr>
            <a:spLocks noGrp="1"/>
          </p:cNvSpPr>
          <p:nvPr>
            <p:ph sz="half" idx="2"/>
          </p:nvPr>
        </p:nvSpPr>
        <p:spPr>
          <a:xfrm>
            <a:off x="6172200" y="1243392"/>
            <a:ext cx="5181600" cy="49335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393C67D1-B3A4-F39E-7B73-E08D55F113CF}"/>
              </a:ext>
            </a:extLst>
          </p:cNvPr>
          <p:cNvSpPr>
            <a:spLocks noGrp="1"/>
          </p:cNvSpPr>
          <p:nvPr>
            <p:ph type="dt" sz="half" idx="10"/>
          </p:nvPr>
        </p:nvSpPr>
        <p:spPr>
          <a:xfrm>
            <a:off x="838200" y="6356350"/>
            <a:ext cx="2743200" cy="365125"/>
          </a:xfrm>
          <a:prstGeom prst="rect">
            <a:avLst/>
          </a:prstGeom>
        </p:spPr>
        <p:txBody>
          <a:bodyPr/>
          <a:lstStyle/>
          <a:p>
            <a:fld id="{04CDD5AD-41EF-4DCE-BCFA-E92640F4193C}" type="datetime1">
              <a:rPr lang="en-GB" smtClean="0"/>
              <a:t>13/07/2026</a:t>
            </a:fld>
            <a:endParaRPr lang="en-GB"/>
          </a:p>
        </p:txBody>
      </p:sp>
      <p:sp>
        <p:nvSpPr>
          <p:cNvPr id="7" name="Slide Number Placeholder 6">
            <a:extLst>
              <a:ext uri="{FF2B5EF4-FFF2-40B4-BE49-F238E27FC236}">
                <a16:creationId xmlns:a16="http://schemas.microsoft.com/office/drawing/2014/main" id="{F604BA3F-0763-ACAC-C072-459FB10529B7}"/>
              </a:ext>
            </a:extLst>
          </p:cNvPr>
          <p:cNvSpPr>
            <a:spLocks noGrp="1"/>
          </p:cNvSpPr>
          <p:nvPr>
            <p:ph type="sldNum" sz="quarter" idx="12"/>
          </p:nvPr>
        </p:nvSpPr>
        <p:spPr>
          <a:xfrm>
            <a:off x="8610600" y="6356350"/>
            <a:ext cx="2743200" cy="365125"/>
          </a:xfrm>
          <a:prstGeom prst="rect">
            <a:avLst/>
          </a:prstGeom>
        </p:spPr>
        <p:txBody>
          <a:bodyPr/>
          <a:lstStyle/>
          <a:p>
            <a:fld id="{5F842CBF-A70B-4A0F-BE4F-FDBDDDD038A5}" type="slidenum">
              <a:rPr lang="en-GB" smtClean="0"/>
              <a:t>‹#›</a:t>
            </a:fld>
            <a:endParaRPr lang="en-GB"/>
          </a:p>
        </p:txBody>
      </p:sp>
      <p:sp>
        <p:nvSpPr>
          <p:cNvPr id="9" name="Footer Placeholder 11">
            <a:extLst>
              <a:ext uri="{FF2B5EF4-FFF2-40B4-BE49-F238E27FC236}">
                <a16:creationId xmlns:a16="http://schemas.microsoft.com/office/drawing/2014/main" id="{C7D1E451-F1CE-BA6E-16A4-3B714B2697C6}"/>
              </a:ext>
            </a:extLst>
          </p:cNvPr>
          <p:cNvSpPr>
            <a:spLocks noGrp="1"/>
          </p:cNvSpPr>
          <p:nvPr>
            <p:ph type="ftr" sz="quarter" idx="3"/>
          </p:nvPr>
        </p:nvSpPr>
        <p:spPr>
          <a:xfrm>
            <a:off x="4038600" y="6356349"/>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dirty="0"/>
          </a:p>
        </p:txBody>
      </p:sp>
    </p:spTree>
    <p:extLst>
      <p:ext uri="{BB962C8B-B14F-4D97-AF65-F5344CB8AC3E}">
        <p14:creationId xmlns:p14="http://schemas.microsoft.com/office/powerpoint/2010/main" val="37224396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76F3A74-A264-78C6-4912-0DB964EAAAB5}"/>
              </a:ext>
            </a:extLst>
          </p:cNvPr>
          <p:cNvSpPr>
            <a:spLocks noGrp="1"/>
          </p:cNvSpPr>
          <p:nvPr>
            <p:ph type="body" idx="1"/>
          </p:nvPr>
        </p:nvSpPr>
        <p:spPr>
          <a:xfrm>
            <a:off x="836612" y="1087139"/>
            <a:ext cx="5157787" cy="54430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B3140E0-E48D-CADC-AFFD-F036F41E3DCD}"/>
              </a:ext>
            </a:extLst>
          </p:cNvPr>
          <p:cNvSpPr>
            <a:spLocks noGrp="1"/>
          </p:cNvSpPr>
          <p:nvPr>
            <p:ph sz="half" idx="2"/>
          </p:nvPr>
        </p:nvSpPr>
        <p:spPr>
          <a:xfrm>
            <a:off x="839788" y="1643014"/>
            <a:ext cx="5157787" cy="45466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9103DF5-C60B-1498-14A3-6E77559371E4}"/>
              </a:ext>
            </a:extLst>
          </p:cNvPr>
          <p:cNvSpPr>
            <a:spLocks noGrp="1"/>
          </p:cNvSpPr>
          <p:nvPr>
            <p:ph type="body" sz="quarter" idx="3"/>
          </p:nvPr>
        </p:nvSpPr>
        <p:spPr>
          <a:xfrm>
            <a:off x="6170612" y="1087139"/>
            <a:ext cx="5183188" cy="54430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3185DBE-D49E-C6CC-504B-F1FC19FB0A23}"/>
              </a:ext>
            </a:extLst>
          </p:cNvPr>
          <p:cNvSpPr>
            <a:spLocks noGrp="1"/>
          </p:cNvSpPr>
          <p:nvPr>
            <p:ph sz="quarter" idx="4"/>
          </p:nvPr>
        </p:nvSpPr>
        <p:spPr>
          <a:xfrm>
            <a:off x="6172200" y="1631447"/>
            <a:ext cx="5183188" cy="45582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C6100D8-A0BC-6BA1-D71A-D4D91580F4B7}"/>
              </a:ext>
            </a:extLst>
          </p:cNvPr>
          <p:cNvSpPr>
            <a:spLocks noGrp="1"/>
          </p:cNvSpPr>
          <p:nvPr>
            <p:ph type="dt" sz="half" idx="10"/>
          </p:nvPr>
        </p:nvSpPr>
        <p:spPr>
          <a:xfrm>
            <a:off x="838200" y="6356350"/>
            <a:ext cx="2743200" cy="365125"/>
          </a:xfrm>
          <a:prstGeom prst="rect">
            <a:avLst/>
          </a:prstGeom>
        </p:spPr>
        <p:txBody>
          <a:bodyPr/>
          <a:lstStyle/>
          <a:p>
            <a:fld id="{91BB6B4C-E1A2-47DE-A8BA-044820224FC0}" type="datetime1">
              <a:rPr lang="en-GB" smtClean="0"/>
              <a:t>13/07/2026</a:t>
            </a:fld>
            <a:endParaRPr lang="en-GB"/>
          </a:p>
        </p:txBody>
      </p:sp>
      <p:sp>
        <p:nvSpPr>
          <p:cNvPr id="9" name="Slide Number Placeholder 8">
            <a:extLst>
              <a:ext uri="{FF2B5EF4-FFF2-40B4-BE49-F238E27FC236}">
                <a16:creationId xmlns:a16="http://schemas.microsoft.com/office/drawing/2014/main" id="{5E48A6BA-F2D6-04DD-4358-34A5D13482A9}"/>
              </a:ext>
            </a:extLst>
          </p:cNvPr>
          <p:cNvSpPr>
            <a:spLocks noGrp="1"/>
          </p:cNvSpPr>
          <p:nvPr>
            <p:ph type="sldNum" sz="quarter" idx="12"/>
          </p:nvPr>
        </p:nvSpPr>
        <p:spPr>
          <a:xfrm>
            <a:off x="8610600" y="6356350"/>
            <a:ext cx="2743200" cy="365125"/>
          </a:xfrm>
          <a:prstGeom prst="rect">
            <a:avLst/>
          </a:prstGeom>
        </p:spPr>
        <p:txBody>
          <a:bodyPr/>
          <a:lstStyle/>
          <a:p>
            <a:fld id="{5F842CBF-A70B-4A0F-BE4F-FDBDDDD038A5}" type="slidenum">
              <a:rPr lang="en-GB" smtClean="0"/>
              <a:t>‹#›</a:t>
            </a:fld>
            <a:endParaRPr lang="en-GB"/>
          </a:p>
        </p:txBody>
      </p:sp>
      <p:sp>
        <p:nvSpPr>
          <p:cNvPr id="10" name="Title 1">
            <a:extLst>
              <a:ext uri="{FF2B5EF4-FFF2-40B4-BE49-F238E27FC236}">
                <a16:creationId xmlns:a16="http://schemas.microsoft.com/office/drawing/2014/main" id="{8C9F8059-96F2-0519-130D-106740501BAD}"/>
              </a:ext>
            </a:extLst>
          </p:cNvPr>
          <p:cNvSpPr>
            <a:spLocks noGrp="1"/>
          </p:cNvSpPr>
          <p:nvPr>
            <p:ph type="title"/>
          </p:nvPr>
        </p:nvSpPr>
        <p:spPr>
          <a:xfrm>
            <a:off x="838200" y="365126"/>
            <a:ext cx="10515600" cy="710446"/>
          </a:xfrm>
        </p:spPr>
        <p:txBody>
          <a:bodyPr/>
          <a:lstStyle/>
          <a:p>
            <a:r>
              <a:rPr lang="en-US"/>
              <a:t>Click to edit Master title style</a:t>
            </a:r>
            <a:endParaRPr lang="en-GB"/>
          </a:p>
        </p:txBody>
      </p:sp>
      <p:sp>
        <p:nvSpPr>
          <p:cNvPr id="11" name="Footer Placeholder 11">
            <a:extLst>
              <a:ext uri="{FF2B5EF4-FFF2-40B4-BE49-F238E27FC236}">
                <a16:creationId xmlns:a16="http://schemas.microsoft.com/office/drawing/2014/main" id="{24379C7B-CA69-F71E-2863-9EE8B554F2D0}"/>
              </a:ext>
            </a:extLst>
          </p:cNvPr>
          <p:cNvSpPr>
            <a:spLocks noGrp="1"/>
          </p:cNvSpPr>
          <p:nvPr>
            <p:ph type="ftr" sz="quarter" idx="13"/>
          </p:nvPr>
        </p:nvSpPr>
        <p:spPr>
          <a:xfrm>
            <a:off x="4038600" y="6356349"/>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dirty="0"/>
          </a:p>
        </p:txBody>
      </p:sp>
    </p:spTree>
    <p:extLst>
      <p:ext uri="{BB962C8B-B14F-4D97-AF65-F5344CB8AC3E}">
        <p14:creationId xmlns:p14="http://schemas.microsoft.com/office/powerpoint/2010/main" val="2434245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9E07A4-C82B-6309-6439-60E003C28C8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72C4AF2-2E67-787A-F1F0-0D88A61CEAB3}"/>
              </a:ext>
            </a:extLst>
          </p:cNvPr>
          <p:cNvSpPr>
            <a:spLocks noGrp="1"/>
          </p:cNvSpPr>
          <p:nvPr>
            <p:ph type="dt" sz="half" idx="10"/>
          </p:nvPr>
        </p:nvSpPr>
        <p:spPr>
          <a:xfrm>
            <a:off x="838200" y="6356350"/>
            <a:ext cx="2743200" cy="365125"/>
          </a:xfrm>
          <a:prstGeom prst="rect">
            <a:avLst/>
          </a:prstGeom>
        </p:spPr>
        <p:txBody>
          <a:bodyPr/>
          <a:lstStyle/>
          <a:p>
            <a:fld id="{D35D81DA-B600-481E-A080-F80A29F55ED8}" type="datetime1">
              <a:rPr lang="en-GB" smtClean="0"/>
              <a:t>13/07/2026</a:t>
            </a:fld>
            <a:endParaRPr lang="en-GB"/>
          </a:p>
        </p:txBody>
      </p:sp>
      <p:sp>
        <p:nvSpPr>
          <p:cNvPr id="5" name="Slide Number Placeholder 4">
            <a:extLst>
              <a:ext uri="{FF2B5EF4-FFF2-40B4-BE49-F238E27FC236}">
                <a16:creationId xmlns:a16="http://schemas.microsoft.com/office/drawing/2014/main" id="{26A30EB4-AE4D-A3B1-22DB-E00719602756}"/>
              </a:ext>
            </a:extLst>
          </p:cNvPr>
          <p:cNvSpPr>
            <a:spLocks noGrp="1"/>
          </p:cNvSpPr>
          <p:nvPr>
            <p:ph type="sldNum" sz="quarter" idx="12"/>
          </p:nvPr>
        </p:nvSpPr>
        <p:spPr>
          <a:xfrm>
            <a:off x="8610600" y="6356350"/>
            <a:ext cx="2743200" cy="365125"/>
          </a:xfrm>
          <a:prstGeom prst="rect">
            <a:avLst/>
          </a:prstGeom>
        </p:spPr>
        <p:txBody>
          <a:bodyPr/>
          <a:lstStyle/>
          <a:p>
            <a:fld id="{5F842CBF-A70B-4A0F-BE4F-FDBDDDD038A5}" type="slidenum">
              <a:rPr lang="en-GB" smtClean="0"/>
              <a:t>‹#›</a:t>
            </a:fld>
            <a:endParaRPr lang="en-GB"/>
          </a:p>
        </p:txBody>
      </p:sp>
      <p:sp>
        <p:nvSpPr>
          <p:cNvPr id="6" name="Footer Placeholder 11">
            <a:extLst>
              <a:ext uri="{FF2B5EF4-FFF2-40B4-BE49-F238E27FC236}">
                <a16:creationId xmlns:a16="http://schemas.microsoft.com/office/drawing/2014/main" id="{35D401A3-F729-10D0-5C38-0DCC99F43578}"/>
              </a:ext>
            </a:extLst>
          </p:cNvPr>
          <p:cNvSpPr>
            <a:spLocks noGrp="1"/>
          </p:cNvSpPr>
          <p:nvPr>
            <p:ph type="ftr" sz="quarter" idx="3"/>
          </p:nvPr>
        </p:nvSpPr>
        <p:spPr>
          <a:xfrm>
            <a:off x="4038600" y="6356349"/>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dirty="0"/>
          </a:p>
        </p:txBody>
      </p:sp>
    </p:spTree>
    <p:extLst>
      <p:ext uri="{BB962C8B-B14F-4D97-AF65-F5344CB8AC3E}">
        <p14:creationId xmlns:p14="http://schemas.microsoft.com/office/powerpoint/2010/main" val="22301088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5C4C577-E84F-72A4-59E2-907374138289}"/>
              </a:ext>
            </a:extLst>
          </p:cNvPr>
          <p:cNvSpPr>
            <a:spLocks noGrp="1"/>
          </p:cNvSpPr>
          <p:nvPr>
            <p:ph type="dt" sz="half" idx="10"/>
          </p:nvPr>
        </p:nvSpPr>
        <p:spPr>
          <a:xfrm>
            <a:off x="838200" y="6356350"/>
            <a:ext cx="2743200" cy="365125"/>
          </a:xfrm>
          <a:prstGeom prst="rect">
            <a:avLst/>
          </a:prstGeom>
        </p:spPr>
        <p:txBody>
          <a:bodyPr/>
          <a:lstStyle/>
          <a:p>
            <a:fld id="{6095B660-BAEA-4410-A526-4212214A2227}" type="datetime1">
              <a:rPr lang="en-GB" smtClean="0"/>
              <a:t>13/07/2026</a:t>
            </a:fld>
            <a:endParaRPr lang="en-GB"/>
          </a:p>
        </p:txBody>
      </p:sp>
      <p:sp>
        <p:nvSpPr>
          <p:cNvPr id="4" name="Slide Number Placeholder 3">
            <a:extLst>
              <a:ext uri="{FF2B5EF4-FFF2-40B4-BE49-F238E27FC236}">
                <a16:creationId xmlns:a16="http://schemas.microsoft.com/office/drawing/2014/main" id="{387E688D-F9F1-3050-4429-3A5A6FCE2DCF}"/>
              </a:ext>
            </a:extLst>
          </p:cNvPr>
          <p:cNvSpPr>
            <a:spLocks noGrp="1"/>
          </p:cNvSpPr>
          <p:nvPr>
            <p:ph type="sldNum" sz="quarter" idx="12"/>
          </p:nvPr>
        </p:nvSpPr>
        <p:spPr>
          <a:xfrm>
            <a:off x="8610600" y="6356350"/>
            <a:ext cx="2743200" cy="365125"/>
          </a:xfrm>
          <a:prstGeom prst="rect">
            <a:avLst/>
          </a:prstGeom>
        </p:spPr>
        <p:txBody>
          <a:bodyPr/>
          <a:lstStyle/>
          <a:p>
            <a:fld id="{5F842CBF-A70B-4A0F-BE4F-FDBDDDD038A5}" type="slidenum">
              <a:rPr lang="en-GB" smtClean="0"/>
              <a:t>‹#›</a:t>
            </a:fld>
            <a:endParaRPr lang="en-GB"/>
          </a:p>
        </p:txBody>
      </p:sp>
      <p:sp>
        <p:nvSpPr>
          <p:cNvPr id="5" name="Footer Placeholder 11">
            <a:extLst>
              <a:ext uri="{FF2B5EF4-FFF2-40B4-BE49-F238E27FC236}">
                <a16:creationId xmlns:a16="http://schemas.microsoft.com/office/drawing/2014/main" id="{C27F87E0-1D27-BD96-DB67-046C623B39E6}"/>
              </a:ext>
            </a:extLst>
          </p:cNvPr>
          <p:cNvSpPr>
            <a:spLocks noGrp="1"/>
          </p:cNvSpPr>
          <p:nvPr>
            <p:ph type="ftr" sz="quarter" idx="3"/>
          </p:nvPr>
        </p:nvSpPr>
        <p:spPr>
          <a:xfrm>
            <a:off x="4038600" y="6356349"/>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dirty="0"/>
          </a:p>
        </p:txBody>
      </p:sp>
    </p:spTree>
    <p:extLst>
      <p:ext uri="{BB962C8B-B14F-4D97-AF65-F5344CB8AC3E}">
        <p14:creationId xmlns:p14="http://schemas.microsoft.com/office/powerpoint/2010/main" val="21148446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DCE26B-D752-D900-8508-E960C535138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C8A4B11-5CAA-E65F-D171-33801E4EC38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9B0D0728-D214-23EA-9176-AE862B8814A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E1194CF-8ADB-42F7-FD28-8624A86E494D}"/>
              </a:ext>
            </a:extLst>
          </p:cNvPr>
          <p:cNvSpPr>
            <a:spLocks noGrp="1"/>
          </p:cNvSpPr>
          <p:nvPr>
            <p:ph type="dt" sz="half" idx="10"/>
          </p:nvPr>
        </p:nvSpPr>
        <p:spPr>
          <a:xfrm>
            <a:off x="838200" y="6356350"/>
            <a:ext cx="2743200" cy="365125"/>
          </a:xfrm>
          <a:prstGeom prst="rect">
            <a:avLst/>
          </a:prstGeom>
        </p:spPr>
        <p:txBody>
          <a:bodyPr/>
          <a:lstStyle/>
          <a:p>
            <a:fld id="{57A7C4D2-B360-4D9A-A231-11DC40A883B0}" type="datetime1">
              <a:rPr lang="en-GB" smtClean="0"/>
              <a:t>13/07/2026</a:t>
            </a:fld>
            <a:endParaRPr lang="en-GB"/>
          </a:p>
        </p:txBody>
      </p:sp>
      <p:sp>
        <p:nvSpPr>
          <p:cNvPr id="7" name="Slide Number Placeholder 6">
            <a:extLst>
              <a:ext uri="{FF2B5EF4-FFF2-40B4-BE49-F238E27FC236}">
                <a16:creationId xmlns:a16="http://schemas.microsoft.com/office/drawing/2014/main" id="{D9DD9B0B-AEC5-2575-FDF6-5D3D478D224F}"/>
              </a:ext>
            </a:extLst>
          </p:cNvPr>
          <p:cNvSpPr>
            <a:spLocks noGrp="1"/>
          </p:cNvSpPr>
          <p:nvPr>
            <p:ph type="sldNum" sz="quarter" idx="12"/>
          </p:nvPr>
        </p:nvSpPr>
        <p:spPr>
          <a:xfrm>
            <a:off x="8610600" y="6356350"/>
            <a:ext cx="2743200" cy="365125"/>
          </a:xfrm>
          <a:prstGeom prst="rect">
            <a:avLst/>
          </a:prstGeom>
        </p:spPr>
        <p:txBody>
          <a:bodyPr/>
          <a:lstStyle/>
          <a:p>
            <a:fld id="{5F842CBF-A70B-4A0F-BE4F-FDBDDDD038A5}" type="slidenum">
              <a:rPr lang="en-GB" smtClean="0"/>
              <a:t>‹#›</a:t>
            </a:fld>
            <a:endParaRPr lang="en-GB"/>
          </a:p>
        </p:txBody>
      </p:sp>
      <p:sp>
        <p:nvSpPr>
          <p:cNvPr id="8" name="Footer Placeholder 11">
            <a:extLst>
              <a:ext uri="{FF2B5EF4-FFF2-40B4-BE49-F238E27FC236}">
                <a16:creationId xmlns:a16="http://schemas.microsoft.com/office/drawing/2014/main" id="{E7AAD524-DCE1-397C-FB96-25A1E5C4197B}"/>
              </a:ext>
            </a:extLst>
          </p:cNvPr>
          <p:cNvSpPr>
            <a:spLocks noGrp="1"/>
          </p:cNvSpPr>
          <p:nvPr>
            <p:ph type="ftr" sz="quarter" idx="3"/>
          </p:nvPr>
        </p:nvSpPr>
        <p:spPr>
          <a:xfrm>
            <a:off x="4038600" y="6356349"/>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dirty="0"/>
          </a:p>
        </p:txBody>
      </p:sp>
    </p:spTree>
    <p:extLst>
      <p:ext uri="{BB962C8B-B14F-4D97-AF65-F5344CB8AC3E}">
        <p14:creationId xmlns:p14="http://schemas.microsoft.com/office/powerpoint/2010/main" val="821092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667C9B-42C2-AB50-0B0E-75B1742065E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5D11038-F6B1-F93A-E705-FCF95BFF673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984B3B2-DAEE-1FD5-FFC9-7D0294E4B786}"/>
              </a:ext>
            </a:extLst>
          </p:cNvPr>
          <p:cNvSpPr>
            <a:spLocks noGrp="1"/>
          </p:cNvSpPr>
          <p:nvPr>
            <p:ph type="dt" sz="half" idx="10"/>
          </p:nvPr>
        </p:nvSpPr>
        <p:spPr/>
        <p:txBody>
          <a:bodyPr/>
          <a:lstStyle/>
          <a:p>
            <a:fld id="{F3620CF2-8772-4125-B2C6-F646D7A37EDF}" type="datetime1">
              <a:rPr lang="en-GB" smtClean="0"/>
              <a:t>13/07/2026</a:t>
            </a:fld>
            <a:endParaRPr lang="en-GB"/>
          </a:p>
        </p:txBody>
      </p:sp>
      <p:sp>
        <p:nvSpPr>
          <p:cNvPr id="5" name="Footer Placeholder 4">
            <a:extLst>
              <a:ext uri="{FF2B5EF4-FFF2-40B4-BE49-F238E27FC236}">
                <a16:creationId xmlns:a16="http://schemas.microsoft.com/office/drawing/2014/main" id="{D91A1B95-3A8E-E962-676B-C22A0E16F86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FD916F1-9A62-5882-350B-7CA1526F5A24}"/>
              </a:ext>
            </a:extLst>
          </p:cNvPr>
          <p:cNvSpPr>
            <a:spLocks noGrp="1"/>
          </p:cNvSpPr>
          <p:nvPr>
            <p:ph type="sldNum" sz="quarter" idx="12"/>
          </p:nvPr>
        </p:nvSpPr>
        <p:spPr/>
        <p:txBody>
          <a:bodyPr/>
          <a:lstStyle/>
          <a:p>
            <a:fld id="{36B950EE-D210-4459-9554-2E3247550D53}" type="slidenum">
              <a:rPr lang="en-GB" smtClean="0"/>
              <a:t>‹#›</a:t>
            </a:fld>
            <a:endParaRPr lang="en-GB"/>
          </a:p>
        </p:txBody>
      </p:sp>
    </p:spTree>
    <p:extLst>
      <p:ext uri="{BB962C8B-B14F-4D97-AF65-F5344CB8AC3E}">
        <p14:creationId xmlns:p14="http://schemas.microsoft.com/office/powerpoint/2010/main" val="240410501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047D8-91A6-C900-2B2D-5BBCF8FF0EF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3CE071D6-44FA-8928-A21A-8222E180C8E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F56505C8-BF6D-FC11-3ADE-4FA041A6EED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6483E7A-04B1-1E6A-E9A5-CEAA88A64628}"/>
              </a:ext>
            </a:extLst>
          </p:cNvPr>
          <p:cNvSpPr>
            <a:spLocks noGrp="1"/>
          </p:cNvSpPr>
          <p:nvPr>
            <p:ph type="dt" sz="half" idx="10"/>
          </p:nvPr>
        </p:nvSpPr>
        <p:spPr>
          <a:xfrm>
            <a:off x="838200" y="6356350"/>
            <a:ext cx="2743200" cy="365125"/>
          </a:xfrm>
          <a:prstGeom prst="rect">
            <a:avLst/>
          </a:prstGeom>
        </p:spPr>
        <p:txBody>
          <a:bodyPr/>
          <a:lstStyle/>
          <a:p>
            <a:fld id="{AC1622E1-8BE2-4D21-A2CF-19CE97D84660}" type="datetime1">
              <a:rPr lang="en-GB" smtClean="0"/>
              <a:t>13/07/2026</a:t>
            </a:fld>
            <a:endParaRPr lang="en-GB"/>
          </a:p>
        </p:txBody>
      </p:sp>
      <p:sp>
        <p:nvSpPr>
          <p:cNvPr id="7" name="Slide Number Placeholder 6">
            <a:extLst>
              <a:ext uri="{FF2B5EF4-FFF2-40B4-BE49-F238E27FC236}">
                <a16:creationId xmlns:a16="http://schemas.microsoft.com/office/drawing/2014/main" id="{CE32CE8E-BCA4-AE3E-E816-4C58961BD678}"/>
              </a:ext>
            </a:extLst>
          </p:cNvPr>
          <p:cNvSpPr>
            <a:spLocks noGrp="1"/>
          </p:cNvSpPr>
          <p:nvPr>
            <p:ph type="sldNum" sz="quarter" idx="12"/>
          </p:nvPr>
        </p:nvSpPr>
        <p:spPr>
          <a:xfrm>
            <a:off x="8610600" y="6356350"/>
            <a:ext cx="2743200" cy="365125"/>
          </a:xfrm>
          <a:prstGeom prst="rect">
            <a:avLst/>
          </a:prstGeom>
        </p:spPr>
        <p:txBody>
          <a:bodyPr/>
          <a:lstStyle/>
          <a:p>
            <a:fld id="{5F842CBF-A70B-4A0F-BE4F-FDBDDDD038A5}" type="slidenum">
              <a:rPr lang="en-GB" smtClean="0"/>
              <a:t>‹#›</a:t>
            </a:fld>
            <a:endParaRPr lang="en-GB"/>
          </a:p>
        </p:txBody>
      </p:sp>
      <p:sp>
        <p:nvSpPr>
          <p:cNvPr id="8" name="Footer Placeholder 11">
            <a:extLst>
              <a:ext uri="{FF2B5EF4-FFF2-40B4-BE49-F238E27FC236}">
                <a16:creationId xmlns:a16="http://schemas.microsoft.com/office/drawing/2014/main" id="{8807BD23-6649-A4A7-A787-98CBEC6C86FF}"/>
              </a:ext>
            </a:extLst>
          </p:cNvPr>
          <p:cNvSpPr>
            <a:spLocks noGrp="1"/>
          </p:cNvSpPr>
          <p:nvPr>
            <p:ph type="ftr" sz="quarter" idx="3"/>
          </p:nvPr>
        </p:nvSpPr>
        <p:spPr>
          <a:xfrm>
            <a:off x="4038600" y="6356349"/>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dirty="0"/>
          </a:p>
        </p:txBody>
      </p:sp>
    </p:spTree>
    <p:extLst>
      <p:ext uri="{BB962C8B-B14F-4D97-AF65-F5344CB8AC3E}">
        <p14:creationId xmlns:p14="http://schemas.microsoft.com/office/powerpoint/2010/main" val="32058634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5A6B0C-58FD-32AE-3B1D-47E1BCB67C32}"/>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146F195-511B-41F4-2C69-E415ED3D01A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B677960-28B9-F399-6E25-0F0689DAE5F7}"/>
              </a:ext>
            </a:extLst>
          </p:cNvPr>
          <p:cNvSpPr>
            <a:spLocks noGrp="1"/>
          </p:cNvSpPr>
          <p:nvPr>
            <p:ph type="dt" sz="half" idx="10"/>
          </p:nvPr>
        </p:nvSpPr>
        <p:spPr>
          <a:xfrm>
            <a:off x="838200" y="6356350"/>
            <a:ext cx="2743200" cy="365125"/>
          </a:xfrm>
          <a:prstGeom prst="rect">
            <a:avLst/>
          </a:prstGeom>
        </p:spPr>
        <p:txBody>
          <a:bodyPr/>
          <a:lstStyle/>
          <a:p>
            <a:fld id="{A69913DF-0569-4A26-AF37-D53CC301B830}" type="datetime1">
              <a:rPr lang="en-GB" smtClean="0"/>
              <a:t>13/07/2026</a:t>
            </a:fld>
            <a:endParaRPr lang="en-GB"/>
          </a:p>
        </p:txBody>
      </p:sp>
      <p:sp>
        <p:nvSpPr>
          <p:cNvPr id="6" name="Slide Number Placeholder 5">
            <a:extLst>
              <a:ext uri="{FF2B5EF4-FFF2-40B4-BE49-F238E27FC236}">
                <a16:creationId xmlns:a16="http://schemas.microsoft.com/office/drawing/2014/main" id="{110407BE-A46A-49F9-E649-30E7398ED8AE}"/>
              </a:ext>
            </a:extLst>
          </p:cNvPr>
          <p:cNvSpPr>
            <a:spLocks noGrp="1"/>
          </p:cNvSpPr>
          <p:nvPr>
            <p:ph type="sldNum" sz="quarter" idx="12"/>
          </p:nvPr>
        </p:nvSpPr>
        <p:spPr>
          <a:xfrm>
            <a:off x="8610600" y="6356350"/>
            <a:ext cx="2743200" cy="365125"/>
          </a:xfrm>
          <a:prstGeom prst="rect">
            <a:avLst/>
          </a:prstGeom>
        </p:spPr>
        <p:txBody>
          <a:bodyPr/>
          <a:lstStyle/>
          <a:p>
            <a:fld id="{5F842CBF-A70B-4A0F-BE4F-FDBDDDD038A5}" type="slidenum">
              <a:rPr lang="en-GB" smtClean="0"/>
              <a:t>‹#›</a:t>
            </a:fld>
            <a:endParaRPr lang="en-GB"/>
          </a:p>
        </p:txBody>
      </p:sp>
      <p:sp>
        <p:nvSpPr>
          <p:cNvPr id="7" name="Footer Placeholder 11">
            <a:extLst>
              <a:ext uri="{FF2B5EF4-FFF2-40B4-BE49-F238E27FC236}">
                <a16:creationId xmlns:a16="http://schemas.microsoft.com/office/drawing/2014/main" id="{0E3271D8-D3FA-0BB2-74CF-A58D6EDDBF85}"/>
              </a:ext>
            </a:extLst>
          </p:cNvPr>
          <p:cNvSpPr>
            <a:spLocks noGrp="1"/>
          </p:cNvSpPr>
          <p:nvPr>
            <p:ph type="ftr" sz="quarter" idx="3"/>
          </p:nvPr>
        </p:nvSpPr>
        <p:spPr>
          <a:xfrm>
            <a:off x="4038600" y="6356349"/>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dirty="0"/>
          </a:p>
        </p:txBody>
      </p:sp>
    </p:spTree>
    <p:extLst>
      <p:ext uri="{BB962C8B-B14F-4D97-AF65-F5344CB8AC3E}">
        <p14:creationId xmlns:p14="http://schemas.microsoft.com/office/powerpoint/2010/main" val="9419584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4C3B181-C761-0F16-BE53-2C9BF81EFF1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78D205B-5507-A079-C95B-113FCBD87D0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94132C6-66A2-BF65-B261-EBD2D2A3ABB9}"/>
              </a:ext>
            </a:extLst>
          </p:cNvPr>
          <p:cNvSpPr>
            <a:spLocks noGrp="1"/>
          </p:cNvSpPr>
          <p:nvPr>
            <p:ph type="dt" sz="half" idx="10"/>
          </p:nvPr>
        </p:nvSpPr>
        <p:spPr>
          <a:xfrm>
            <a:off x="838200" y="6356350"/>
            <a:ext cx="2743200" cy="365125"/>
          </a:xfrm>
          <a:prstGeom prst="rect">
            <a:avLst/>
          </a:prstGeom>
        </p:spPr>
        <p:txBody>
          <a:bodyPr/>
          <a:lstStyle/>
          <a:p>
            <a:fld id="{C4F2CD02-5064-4CCC-A810-EBE604B5909D}" type="datetime1">
              <a:rPr lang="en-GB" smtClean="0"/>
              <a:t>13/07/2026</a:t>
            </a:fld>
            <a:endParaRPr lang="en-GB"/>
          </a:p>
        </p:txBody>
      </p:sp>
      <p:sp>
        <p:nvSpPr>
          <p:cNvPr id="6" name="Slide Number Placeholder 5">
            <a:extLst>
              <a:ext uri="{FF2B5EF4-FFF2-40B4-BE49-F238E27FC236}">
                <a16:creationId xmlns:a16="http://schemas.microsoft.com/office/drawing/2014/main" id="{99EDBBAB-5176-0722-8F81-3740C7D44A43}"/>
              </a:ext>
            </a:extLst>
          </p:cNvPr>
          <p:cNvSpPr>
            <a:spLocks noGrp="1"/>
          </p:cNvSpPr>
          <p:nvPr>
            <p:ph type="sldNum" sz="quarter" idx="12"/>
          </p:nvPr>
        </p:nvSpPr>
        <p:spPr>
          <a:xfrm>
            <a:off x="8610600" y="6356350"/>
            <a:ext cx="2743200" cy="365125"/>
          </a:xfrm>
          <a:prstGeom prst="rect">
            <a:avLst/>
          </a:prstGeom>
        </p:spPr>
        <p:txBody>
          <a:bodyPr/>
          <a:lstStyle/>
          <a:p>
            <a:fld id="{5F842CBF-A70B-4A0F-BE4F-FDBDDDD038A5}" type="slidenum">
              <a:rPr lang="en-GB" smtClean="0"/>
              <a:t>‹#›</a:t>
            </a:fld>
            <a:endParaRPr lang="en-GB"/>
          </a:p>
        </p:txBody>
      </p:sp>
      <p:sp>
        <p:nvSpPr>
          <p:cNvPr id="7" name="Footer Placeholder 11">
            <a:extLst>
              <a:ext uri="{FF2B5EF4-FFF2-40B4-BE49-F238E27FC236}">
                <a16:creationId xmlns:a16="http://schemas.microsoft.com/office/drawing/2014/main" id="{BE8D501A-62E9-550F-09DD-4980E2DB00B3}"/>
              </a:ext>
            </a:extLst>
          </p:cNvPr>
          <p:cNvSpPr>
            <a:spLocks noGrp="1"/>
          </p:cNvSpPr>
          <p:nvPr>
            <p:ph type="ftr" sz="quarter" idx="3"/>
          </p:nvPr>
        </p:nvSpPr>
        <p:spPr>
          <a:xfrm>
            <a:off x="4038600" y="6356349"/>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dirty="0"/>
          </a:p>
        </p:txBody>
      </p:sp>
    </p:spTree>
    <p:extLst>
      <p:ext uri="{BB962C8B-B14F-4D97-AF65-F5344CB8AC3E}">
        <p14:creationId xmlns:p14="http://schemas.microsoft.com/office/powerpoint/2010/main" val="16271384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F956A0-559F-A74A-8715-80EADEECEF6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FC9962FE-10C0-3F96-C455-CDAE1F4D92FB}"/>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A3BE9A3-3EF9-26D2-C4F9-FF843CAAF589}"/>
              </a:ext>
            </a:extLst>
          </p:cNvPr>
          <p:cNvSpPr>
            <a:spLocks noGrp="1"/>
          </p:cNvSpPr>
          <p:nvPr>
            <p:ph type="dt" sz="half" idx="10"/>
          </p:nvPr>
        </p:nvSpPr>
        <p:spPr/>
        <p:txBody>
          <a:bodyPr/>
          <a:lstStyle/>
          <a:p>
            <a:fld id="{D4DF04BB-71BF-4E97-8FD5-C7E1EBEAD23F}" type="datetime1">
              <a:rPr lang="en-GB" smtClean="0"/>
              <a:t>13/07/2026</a:t>
            </a:fld>
            <a:endParaRPr lang="en-GB"/>
          </a:p>
        </p:txBody>
      </p:sp>
      <p:sp>
        <p:nvSpPr>
          <p:cNvPr id="5" name="Footer Placeholder 4">
            <a:extLst>
              <a:ext uri="{FF2B5EF4-FFF2-40B4-BE49-F238E27FC236}">
                <a16:creationId xmlns:a16="http://schemas.microsoft.com/office/drawing/2014/main" id="{823151B1-B01B-775F-A98E-4C95587C587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A6983BB-464C-328F-6F5E-5B8FE7120C5F}"/>
              </a:ext>
            </a:extLst>
          </p:cNvPr>
          <p:cNvSpPr>
            <a:spLocks noGrp="1"/>
          </p:cNvSpPr>
          <p:nvPr>
            <p:ph type="sldNum" sz="quarter" idx="12"/>
          </p:nvPr>
        </p:nvSpPr>
        <p:spPr/>
        <p:txBody>
          <a:bodyPr/>
          <a:lstStyle/>
          <a:p>
            <a:fld id="{36B950EE-D210-4459-9554-2E3247550D53}" type="slidenum">
              <a:rPr lang="en-GB" smtClean="0"/>
              <a:t>‹#›</a:t>
            </a:fld>
            <a:endParaRPr lang="en-GB"/>
          </a:p>
        </p:txBody>
      </p:sp>
    </p:spTree>
    <p:extLst>
      <p:ext uri="{BB962C8B-B14F-4D97-AF65-F5344CB8AC3E}">
        <p14:creationId xmlns:p14="http://schemas.microsoft.com/office/powerpoint/2010/main" val="10303538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47EBD0-4326-2518-B971-CC8FC3974DD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8A8277B-8A0B-6266-0442-467C8D654D7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73B9448B-270F-F727-E276-274E7D553AB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3D11A0A-EAE3-6B43-74FF-E232E8DE33DA}"/>
              </a:ext>
            </a:extLst>
          </p:cNvPr>
          <p:cNvSpPr>
            <a:spLocks noGrp="1"/>
          </p:cNvSpPr>
          <p:nvPr>
            <p:ph type="dt" sz="half" idx="10"/>
          </p:nvPr>
        </p:nvSpPr>
        <p:spPr/>
        <p:txBody>
          <a:bodyPr/>
          <a:lstStyle/>
          <a:p>
            <a:fld id="{2A5962A9-FEDB-45EA-892F-44C6B2F11178}" type="datetime1">
              <a:rPr lang="en-GB" smtClean="0"/>
              <a:t>13/07/2026</a:t>
            </a:fld>
            <a:endParaRPr lang="en-GB"/>
          </a:p>
        </p:txBody>
      </p:sp>
      <p:sp>
        <p:nvSpPr>
          <p:cNvPr id="6" name="Footer Placeholder 5">
            <a:extLst>
              <a:ext uri="{FF2B5EF4-FFF2-40B4-BE49-F238E27FC236}">
                <a16:creationId xmlns:a16="http://schemas.microsoft.com/office/drawing/2014/main" id="{44297B8D-E89C-7525-0C83-BB3A82C9A48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EC44E6D-F64A-A792-86AE-D500A333C5B5}"/>
              </a:ext>
            </a:extLst>
          </p:cNvPr>
          <p:cNvSpPr>
            <a:spLocks noGrp="1"/>
          </p:cNvSpPr>
          <p:nvPr>
            <p:ph type="sldNum" sz="quarter" idx="12"/>
          </p:nvPr>
        </p:nvSpPr>
        <p:spPr/>
        <p:txBody>
          <a:bodyPr/>
          <a:lstStyle/>
          <a:p>
            <a:fld id="{36B950EE-D210-4459-9554-2E3247550D53}" type="slidenum">
              <a:rPr lang="en-GB" smtClean="0"/>
              <a:t>‹#›</a:t>
            </a:fld>
            <a:endParaRPr lang="en-GB"/>
          </a:p>
        </p:txBody>
      </p:sp>
    </p:spTree>
    <p:extLst>
      <p:ext uri="{BB962C8B-B14F-4D97-AF65-F5344CB8AC3E}">
        <p14:creationId xmlns:p14="http://schemas.microsoft.com/office/powerpoint/2010/main" val="8323229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8F4150-CC8E-FF81-8589-1D0F1FEDCDB2}"/>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8014CF3-35F6-EDC4-F700-C26581231D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55C4861-FA9B-111E-3ADE-CC94A599272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8994C02-45C8-4DDF-C7CC-93A2FE972A5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94D2177-25EC-F44B-4D73-8E3B176D4FF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6316258-597A-0209-72A3-C6C6DDEB32E6}"/>
              </a:ext>
            </a:extLst>
          </p:cNvPr>
          <p:cNvSpPr>
            <a:spLocks noGrp="1"/>
          </p:cNvSpPr>
          <p:nvPr>
            <p:ph type="dt" sz="half" idx="10"/>
          </p:nvPr>
        </p:nvSpPr>
        <p:spPr/>
        <p:txBody>
          <a:bodyPr/>
          <a:lstStyle/>
          <a:p>
            <a:fld id="{17151A56-A243-4BE1-AEC9-6C0698B75B6C}" type="datetime1">
              <a:rPr lang="en-GB" smtClean="0"/>
              <a:t>13/07/2026</a:t>
            </a:fld>
            <a:endParaRPr lang="en-GB"/>
          </a:p>
        </p:txBody>
      </p:sp>
      <p:sp>
        <p:nvSpPr>
          <p:cNvPr id="8" name="Footer Placeholder 7">
            <a:extLst>
              <a:ext uri="{FF2B5EF4-FFF2-40B4-BE49-F238E27FC236}">
                <a16:creationId xmlns:a16="http://schemas.microsoft.com/office/drawing/2014/main" id="{4A7EA59E-DBD8-9130-C4D3-A0D1A34A31B3}"/>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48AA59F5-C89A-39BD-6757-28AF2C5AA348}"/>
              </a:ext>
            </a:extLst>
          </p:cNvPr>
          <p:cNvSpPr>
            <a:spLocks noGrp="1"/>
          </p:cNvSpPr>
          <p:nvPr>
            <p:ph type="sldNum" sz="quarter" idx="12"/>
          </p:nvPr>
        </p:nvSpPr>
        <p:spPr/>
        <p:txBody>
          <a:bodyPr/>
          <a:lstStyle/>
          <a:p>
            <a:fld id="{36B950EE-D210-4459-9554-2E3247550D53}" type="slidenum">
              <a:rPr lang="en-GB" smtClean="0"/>
              <a:t>‹#›</a:t>
            </a:fld>
            <a:endParaRPr lang="en-GB"/>
          </a:p>
        </p:txBody>
      </p:sp>
    </p:spTree>
    <p:extLst>
      <p:ext uri="{BB962C8B-B14F-4D97-AF65-F5344CB8AC3E}">
        <p14:creationId xmlns:p14="http://schemas.microsoft.com/office/powerpoint/2010/main" val="24689950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893D5F-2266-F8B8-629C-2296583DD512}"/>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1CF831B7-3021-EA06-45B8-0040FFD3B745}"/>
              </a:ext>
            </a:extLst>
          </p:cNvPr>
          <p:cNvSpPr>
            <a:spLocks noGrp="1"/>
          </p:cNvSpPr>
          <p:nvPr>
            <p:ph type="dt" sz="half" idx="10"/>
          </p:nvPr>
        </p:nvSpPr>
        <p:spPr/>
        <p:txBody>
          <a:bodyPr/>
          <a:lstStyle/>
          <a:p>
            <a:fld id="{05347287-364C-49A4-AC22-5247AE5EAC16}" type="datetime1">
              <a:rPr lang="en-GB" smtClean="0"/>
              <a:t>13/07/2026</a:t>
            </a:fld>
            <a:endParaRPr lang="en-GB"/>
          </a:p>
        </p:txBody>
      </p:sp>
      <p:sp>
        <p:nvSpPr>
          <p:cNvPr id="4" name="Footer Placeholder 3">
            <a:extLst>
              <a:ext uri="{FF2B5EF4-FFF2-40B4-BE49-F238E27FC236}">
                <a16:creationId xmlns:a16="http://schemas.microsoft.com/office/drawing/2014/main" id="{EF8452B2-8F3F-54B1-62D8-0B7D47B47F1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A10301C4-F675-5D34-6CEB-519E0F533056}"/>
              </a:ext>
            </a:extLst>
          </p:cNvPr>
          <p:cNvSpPr>
            <a:spLocks noGrp="1"/>
          </p:cNvSpPr>
          <p:nvPr>
            <p:ph type="sldNum" sz="quarter" idx="12"/>
          </p:nvPr>
        </p:nvSpPr>
        <p:spPr/>
        <p:txBody>
          <a:bodyPr/>
          <a:lstStyle/>
          <a:p>
            <a:fld id="{36B950EE-D210-4459-9554-2E3247550D53}" type="slidenum">
              <a:rPr lang="en-GB" smtClean="0"/>
              <a:t>‹#›</a:t>
            </a:fld>
            <a:endParaRPr lang="en-GB"/>
          </a:p>
        </p:txBody>
      </p:sp>
    </p:spTree>
    <p:extLst>
      <p:ext uri="{BB962C8B-B14F-4D97-AF65-F5344CB8AC3E}">
        <p14:creationId xmlns:p14="http://schemas.microsoft.com/office/powerpoint/2010/main" val="14570646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6A63273-43D8-EF30-0588-64A97BDB416B}"/>
              </a:ext>
            </a:extLst>
          </p:cNvPr>
          <p:cNvSpPr>
            <a:spLocks noGrp="1"/>
          </p:cNvSpPr>
          <p:nvPr>
            <p:ph type="dt" sz="half" idx="10"/>
          </p:nvPr>
        </p:nvSpPr>
        <p:spPr/>
        <p:txBody>
          <a:bodyPr/>
          <a:lstStyle/>
          <a:p>
            <a:fld id="{AADB001A-9ABC-4475-9C35-20BF4DEA673A}" type="datetime1">
              <a:rPr lang="en-GB" smtClean="0"/>
              <a:t>13/07/2026</a:t>
            </a:fld>
            <a:endParaRPr lang="en-GB"/>
          </a:p>
        </p:txBody>
      </p:sp>
      <p:sp>
        <p:nvSpPr>
          <p:cNvPr id="3" name="Footer Placeholder 2">
            <a:extLst>
              <a:ext uri="{FF2B5EF4-FFF2-40B4-BE49-F238E27FC236}">
                <a16:creationId xmlns:a16="http://schemas.microsoft.com/office/drawing/2014/main" id="{FA8E757A-9F2A-FCB2-BA7D-17109A8C7A0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45109080-C471-7230-3F64-FA93ECA0D91A}"/>
              </a:ext>
            </a:extLst>
          </p:cNvPr>
          <p:cNvSpPr>
            <a:spLocks noGrp="1"/>
          </p:cNvSpPr>
          <p:nvPr>
            <p:ph type="sldNum" sz="quarter" idx="12"/>
          </p:nvPr>
        </p:nvSpPr>
        <p:spPr/>
        <p:txBody>
          <a:bodyPr/>
          <a:lstStyle/>
          <a:p>
            <a:fld id="{36B950EE-D210-4459-9554-2E3247550D53}" type="slidenum">
              <a:rPr lang="en-GB" smtClean="0"/>
              <a:t>‹#›</a:t>
            </a:fld>
            <a:endParaRPr lang="en-GB"/>
          </a:p>
        </p:txBody>
      </p:sp>
    </p:spTree>
    <p:extLst>
      <p:ext uri="{BB962C8B-B14F-4D97-AF65-F5344CB8AC3E}">
        <p14:creationId xmlns:p14="http://schemas.microsoft.com/office/powerpoint/2010/main" val="2629944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CD54D3-1D1C-8014-9B1F-D29887B6774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905FDD9-C336-890E-EF9E-4498C22C6F3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CB1ED95-4019-3FDA-10E1-2A4EA5F216D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3829B41-444A-AD3E-B5FE-59A6A5CCCE2F}"/>
              </a:ext>
            </a:extLst>
          </p:cNvPr>
          <p:cNvSpPr>
            <a:spLocks noGrp="1"/>
          </p:cNvSpPr>
          <p:nvPr>
            <p:ph type="dt" sz="half" idx="10"/>
          </p:nvPr>
        </p:nvSpPr>
        <p:spPr/>
        <p:txBody>
          <a:bodyPr/>
          <a:lstStyle/>
          <a:p>
            <a:fld id="{B1D8691F-F4EE-4AAB-A4D7-CA68AB6147CC}" type="datetime1">
              <a:rPr lang="en-GB" smtClean="0"/>
              <a:t>13/07/2026</a:t>
            </a:fld>
            <a:endParaRPr lang="en-GB"/>
          </a:p>
        </p:txBody>
      </p:sp>
      <p:sp>
        <p:nvSpPr>
          <p:cNvPr id="6" name="Footer Placeholder 5">
            <a:extLst>
              <a:ext uri="{FF2B5EF4-FFF2-40B4-BE49-F238E27FC236}">
                <a16:creationId xmlns:a16="http://schemas.microsoft.com/office/drawing/2014/main" id="{07B9D8B7-00C7-8E46-DF11-E18E338C12D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C8B97CE-34DF-2F93-1B9D-76356B74469A}"/>
              </a:ext>
            </a:extLst>
          </p:cNvPr>
          <p:cNvSpPr>
            <a:spLocks noGrp="1"/>
          </p:cNvSpPr>
          <p:nvPr>
            <p:ph type="sldNum" sz="quarter" idx="12"/>
          </p:nvPr>
        </p:nvSpPr>
        <p:spPr/>
        <p:txBody>
          <a:bodyPr/>
          <a:lstStyle/>
          <a:p>
            <a:fld id="{36B950EE-D210-4459-9554-2E3247550D53}" type="slidenum">
              <a:rPr lang="en-GB" smtClean="0"/>
              <a:t>‹#›</a:t>
            </a:fld>
            <a:endParaRPr lang="en-GB"/>
          </a:p>
        </p:txBody>
      </p:sp>
    </p:spTree>
    <p:extLst>
      <p:ext uri="{BB962C8B-B14F-4D97-AF65-F5344CB8AC3E}">
        <p14:creationId xmlns:p14="http://schemas.microsoft.com/office/powerpoint/2010/main" val="36528268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A3DA82-9A42-6228-F5C5-92AF04D1892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F542F02F-1C1D-C8E2-C455-BEB61BEE074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C52E8537-DFAF-0586-AA94-EF4C3634332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79CD24E-0D28-9F48-4B55-B7B0F1655521}"/>
              </a:ext>
            </a:extLst>
          </p:cNvPr>
          <p:cNvSpPr>
            <a:spLocks noGrp="1"/>
          </p:cNvSpPr>
          <p:nvPr>
            <p:ph type="dt" sz="half" idx="10"/>
          </p:nvPr>
        </p:nvSpPr>
        <p:spPr/>
        <p:txBody>
          <a:bodyPr/>
          <a:lstStyle/>
          <a:p>
            <a:fld id="{9A1C5C23-3E8C-472E-B7DE-F36ED00F690C}" type="datetime1">
              <a:rPr lang="en-GB" smtClean="0"/>
              <a:t>13/07/2026</a:t>
            </a:fld>
            <a:endParaRPr lang="en-GB"/>
          </a:p>
        </p:txBody>
      </p:sp>
      <p:sp>
        <p:nvSpPr>
          <p:cNvPr id="6" name="Footer Placeholder 5">
            <a:extLst>
              <a:ext uri="{FF2B5EF4-FFF2-40B4-BE49-F238E27FC236}">
                <a16:creationId xmlns:a16="http://schemas.microsoft.com/office/drawing/2014/main" id="{288E4EC3-94CF-DF14-18C5-64AF84DCC73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7DD584C-D3E5-5725-8624-F4A8B3A54912}"/>
              </a:ext>
            </a:extLst>
          </p:cNvPr>
          <p:cNvSpPr>
            <a:spLocks noGrp="1"/>
          </p:cNvSpPr>
          <p:nvPr>
            <p:ph type="sldNum" sz="quarter" idx="12"/>
          </p:nvPr>
        </p:nvSpPr>
        <p:spPr/>
        <p:txBody>
          <a:bodyPr/>
          <a:lstStyle/>
          <a:p>
            <a:fld id="{36B950EE-D210-4459-9554-2E3247550D53}" type="slidenum">
              <a:rPr lang="en-GB" smtClean="0"/>
              <a:t>‹#›</a:t>
            </a:fld>
            <a:endParaRPr lang="en-GB"/>
          </a:p>
        </p:txBody>
      </p:sp>
    </p:spTree>
    <p:extLst>
      <p:ext uri="{BB962C8B-B14F-4D97-AF65-F5344CB8AC3E}">
        <p14:creationId xmlns:p14="http://schemas.microsoft.com/office/powerpoint/2010/main" val="36634248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B90B121-4A2D-132E-DE58-5BFADD8A202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4F7CC89-DFFD-6CE4-4993-892FB29BEB0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87FEC8E-5862-8334-B3BB-CE42357F385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406B8D0-7AA2-4482-BF71-9B8F0E4D40AE}" type="datetime1">
              <a:rPr lang="en-GB" smtClean="0"/>
              <a:t>13/07/2026</a:t>
            </a:fld>
            <a:endParaRPr lang="en-GB"/>
          </a:p>
        </p:txBody>
      </p:sp>
      <p:sp>
        <p:nvSpPr>
          <p:cNvPr id="5" name="Footer Placeholder 4">
            <a:extLst>
              <a:ext uri="{FF2B5EF4-FFF2-40B4-BE49-F238E27FC236}">
                <a16:creationId xmlns:a16="http://schemas.microsoft.com/office/drawing/2014/main" id="{964ED77B-1CD2-4321-6AA3-533908152E3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B27C75B7-9C67-17E1-10DA-9A72AFEB017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6B950EE-D210-4459-9554-2E3247550D53}" type="slidenum">
              <a:rPr lang="en-GB" smtClean="0"/>
              <a:t>‹#›</a:t>
            </a:fld>
            <a:endParaRPr lang="en-GB"/>
          </a:p>
        </p:txBody>
      </p:sp>
    </p:spTree>
    <p:extLst>
      <p:ext uri="{BB962C8B-B14F-4D97-AF65-F5344CB8AC3E}">
        <p14:creationId xmlns:p14="http://schemas.microsoft.com/office/powerpoint/2010/main" val="21915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DD529ED-6542-657B-2D9E-CDBC6B817E1D}"/>
              </a:ext>
            </a:extLst>
          </p:cNvPr>
          <p:cNvSpPr>
            <a:spLocks noGrp="1"/>
          </p:cNvSpPr>
          <p:nvPr>
            <p:ph type="title"/>
          </p:nvPr>
        </p:nvSpPr>
        <p:spPr>
          <a:xfrm>
            <a:off x="838200" y="365126"/>
            <a:ext cx="10515600" cy="710446"/>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8B1D1A2D-8F20-08D7-1176-801A03156D08}"/>
              </a:ext>
            </a:extLst>
          </p:cNvPr>
          <p:cNvSpPr>
            <a:spLocks noGrp="1"/>
          </p:cNvSpPr>
          <p:nvPr>
            <p:ph type="body" idx="1"/>
          </p:nvPr>
        </p:nvSpPr>
        <p:spPr>
          <a:xfrm>
            <a:off x="838200" y="1190694"/>
            <a:ext cx="10515600" cy="4591735"/>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Date Placeholder 10">
            <a:extLst>
              <a:ext uri="{FF2B5EF4-FFF2-40B4-BE49-F238E27FC236}">
                <a16:creationId xmlns:a16="http://schemas.microsoft.com/office/drawing/2014/main" id="{24F5CB85-2D0A-1219-690C-9913A7CE1D7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1CD84AF3-7385-4282-BB53-AC3D7245149E}" type="datetime1">
              <a:rPr lang="en-GB" smtClean="0"/>
              <a:t>13/07/2026</a:t>
            </a:fld>
            <a:endParaRPr lang="en-GB"/>
          </a:p>
        </p:txBody>
      </p:sp>
      <p:sp>
        <p:nvSpPr>
          <p:cNvPr id="12" name="Footer Placeholder 11">
            <a:extLst>
              <a:ext uri="{FF2B5EF4-FFF2-40B4-BE49-F238E27FC236}">
                <a16:creationId xmlns:a16="http://schemas.microsoft.com/office/drawing/2014/main" id="{1850D70C-7CA5-4C5A-BA3C-E6D9B4D9CEE3}"/>
              </a:ext>
            </a:extLst>
          </p:cNvPr>
          <p:cNvSpPr>
            <a:spLocks noGrp="1"/>
          </p:cNvSpPr>
          <p:nvPr>
            <p:ph type="ftr" sz="quarter" idx="3"/>
          </p:nvPr>
        </p:nvSpPr>
        <p:spPr>
          <a:xfrm>
            <a:off x="4038600" y="6356349"/>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dirty="0"/>
          </a:p>
        </p:txBody>
      </p:sp>
      <p:sp>
        <p:nvSpPr>
          <p:cNvPr id="13" name="Slide Number Placeholder 12">
            <a:extLst>
              <a:ext uri="{FF2B5EF4-FFF2-40B4-BE49-F238E27FC236}">
                <a16:creationId xmlns:a16="http://schemas.microsoft.com/office/drawing/2014/main" id="{57FC465C-D18C-6E08-3FAB-40747840FE8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2BEFDF52-FD57-4AAE-9AB5-3A1E20EF1600}" type="slidenum">
              <a:rPr lang="en-GB" smtClean="0"/>
              <a:t>‹#›</a:t>
            </a:fld>
            <a:endParaRPr lang="en-GB"/>
          </a:p>
        </p:txBody>
      </p:sp>
    </p:spTree>
    <p:extLst>
      <p:ext uri="{BB962C8B-B14F-4D97-AF65-F5344CB8AC3E}">
        <p14:creationId xmlns:p14="http://schemas.microsoft.com/office/powerpoint/2010/main" val="360730774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1.sv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40.png"/><Relationship Id="rId7" Type="http://schemas.openxmlformats.org/officeDocument/2006/relationships/image" Target="../media/image44.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11.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45.png"/><Relationship Id="rId7" Type="http://schemas.openxmlformats.org/officeDocument/2006/relationships/image" Target="../media/image49.pn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 Id="rId9" Type="http://schemas.openxmlformats.org/officeDocument/2006/relationships/image" Target="../media/image50.png"/></Relationships>
</file>

<file path=ppt/slides/_rels/slide12.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image" Target="../media/image51.png"/><Relationship Id="rId7" Type="http://schemas.openxmlformats.org/officeDocument/2006/relationships/image" Target="../media/image55.pn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54.png"/><Relationship Id="rId5" Type="http://schemas.openxmlformats.org/officeDocument/2006/relationships/image" Target="../media/image53.png"/><Relationship Id="rId10" Type="http://schemas.openxmlformats.org/officeDocument/2006/relationships/image" Target="../media/image58.png"/><Relationship Id="rId4" Type="http://schemas.openxmlformats.org/officeDocument/2006/relationships/image" Target="../media/image52.emf"/><Relationship Id="rId9" Type="http://schemas.openxmlformats.org/officeDocument/2006/relationships/image" Target="../media/image57.png"/></Relationships>
</file>

<file path=ppt/slides/_rels/slide13.xml.rels><?xml version="1.0" encoding="UTF-8" standalone="yes"?>
<Relationships xmlns="http://schemas.openxmlformats.org/package/2006/relationships"><Relationship Id="rId8" Type="http://schemas.openxmlformats.org/officeDocument/2006/relationships/image" Target="../media/image64.png"/><Relationship Id="rId3" Type="http://schemas.openxmlformats.org/officeDocument/2006/relationships/image" Target="../media/image59.png"/><Relationship Id="rId7" Type="http://schemas.openxmlformats.org/officeDocument/2006/relationships/image" Target="../media/image63.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62.png"/><Relationship Id="rId5" Type="http://schemas.openxmlformats.org/officeDocument/2006/relationships/image" Target="../media/image61.png"/><Relationship Id="rId10" Type="http://schemas.openxmlformats.org/officeDocument/2006/relationships/image" Target="../media/image66.svg"/><Relationship Id="rId4" Type="http://schemas.openxmlformats.org/officeDocument/2006/relationships/image" Target="../media/image60.png"/><Relationship Id="rId9" Type="http://schemas.openxmlformats.org/officeDocument/2006/relationships/image" Target="../media/image65.png"/></Relationships>
</file>

<file path=ppt/slides/_rels/slide14.xml.rels><?xml version="1.0" encoding="UTF-8" standalone="yes"?>
<Relationships xmlns="http://schemas.openxmlformats.org/package/2006/relationships"><Relationship Id="rId8" Type="http://schemas.openxmlformats.org/officeDocument/2006/relationships/image" Target="../media/image72.png"/><Relationship Id="rId3" Type="http://schemas.openxmlformats.org/officeDocument/2006/relationships/image" Target="../media/image67.emf"/><Relationship Id="rId7" Type="http://schemas.openxmlformats.org/officeDocument/2006/relationships/image" Target="../media/image71.emf"/><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image" Target="../media/image70.png"/><Relationship Id="rId11" Type="http://schemas.openxmlformats.org/officeDocument/2006/relationships/image" Target="../media/image75.png"/><Relationship Id="rId5" Type="http://schemas.openxmlformats.org/officeDocument/2006/relationships/image" Target="../media/image69.svg"/><Relationship Id="rId10" Type="http://schemas.openxmlformats.org/officeDocument/2006/relationships/image" Target="../media/image74.png"/><Relationship Id="rId4" Type="http://schemas.openxmlformats.org/officeDocument/2006/relationships/image" Target="../media/image68.png"/><Relationship Id="rId9" Type="http://schemas.openxmlformats.org/officeDocument/2006/relationships/image" Target="../media/image73.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6.sv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79.png"/><Relationship Id="rId4" Type="http://schemas.openxmlformats.org/officeDocument/2006/relationships/image" Target="../media/image78.png"/></Relationships>
</file>

<file path=ppt/slides/_rels/slide18.xml.rels><?xml version="1.0" encoding="UTF-8" standalone="yes"?>
<Relationships xmlns="http://schemas.openxmlformats.org/package/2006/relationships"><Relationship Id="rId3" Type="http://schemas.openxmlformats.org/officeDocument/2006/relationships/image" Target="../media/image80.emf"/><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notesSlide" Target="../notesSlides/notesSlide19.xml"/><Relationship Id="rId1" Type="http://schemas.openxmlformats.org/officeDocument/2006/relationships/slideLayout" Target="../slideLayouts/slideLayout5.xml"/><Relationship Id="rId5" Type="http://schemas.openxmlformats.org/officeDocument/2006/relationships/image" Target="../media/image83.png"/><Relationship Id="rId4" Type="http://schemas.openxmlformats.org/officeDocument/2006/relationships/image" Target="../media/image82.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85.png"/><Relationship Id="rId4" Type="http://schemas.openxmlformats.org/officeDocument/2006/relationships/image" Target="../media/image23.png"/></Relationships>
</file>

<file path=ppt/slides/_rels/slide21.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87.png"/></Relationships>
</file>

<file path=ppt/slides/_rels/slide22.xml.rels><?xml version="1.0" encoding="UTF-8" standalone="yes"?>
<Relationships xmlns="http://schemas.openxmlformats.org/package/2006/relationships"><Relationship Id="rId3" Type="http://schemas.openxmlformats.org/officeDocument/2006/relationships/image" Target="../media/image88.png"/><Relationship Id="rId7" Type="http://schemas.openxmlformats.org/officeDocument/2006/relationships/image" Target="../media/image91.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1.svg"/><Relationship Id="rId5" Type="http://schemas.openxmlformats.org/officeDocument/2006/relationships/image" Target="../media/image90.png"/><Relationship Id="rId4" Type="http://schemas.openxmlformats.org/officeDocument/2006/relationships/image" Target="../media/image89.png"/></Relationships>
</file>

<file path=ppt/slides/_rels/slide23.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95.png"/><Relationship Id="rId5" Type="http://schemas.openxmlformats.org/officeDocument/2006/relationships/image" Target="../media/image94.png"/><Relationship Id="rId4" Type="http://schemas.openxmlformats.org/officeDocument/2006/relationships/image" Target="../media/image93.png"/></Relationships>
</file>

<file path=ppt/slides/_rels/slide24.xml.rels><?xml version="1.0" encoding="UTF-8" standalone="yes"?>
<Relationships xmlns="http://schemas.openxmlformats.org/package/2006/relationships"><Relationship Id="rId8" Type="http://schemas.openxmlformats.org/officeDocument/2006/relationships/image" Target="../media/image100.png"/><Relationship Id="rId13" Type="http://schemas.openxmlformats.org/officeDocument/2006/relationships/image" Target="../media/image105.png"/><Relationship Id="rId3" Type="http://schemas.openxmlformats.org/officeDocument/2006/relationships/image" Target="../media/image96.png"/><Relationship Id="rId7" Type="http://schemas.openxmlformats.org/officeDocument/2006/relationships/image" Target="../media/image99.png"/><Relationship Id="rId12" Type="http://schemas.openxmlformats.org/officeDocument/2006/relationships/image" Target="../media/image104.png"/><Relationship Id="rId2" Type="http://schemas.openxmlformats.org/officeDocument/2006/relationships/notesSlide" Target="../notesSlides/notesSlide24.xml"/><Relationship Id="rId1" Type="http://schemas.openxmlformats.org/officeDocument/2006/relationships/slideLayout" Target="../slideLayouts/slideLayout4.xml"/><Relationship Id="rId6" Type="http://schemas.openxmlformats.org/officeDocument/2006/relationships/image" Target="../media/image98.png"/><Relationship Id="rId11" Type="http://schemas.openxmlformats.org/officeDocument/2006/relationships/image" Target="../media/image103.png"/><Relationship Id="rId5" Type="http://schemas.openxmlformats.org/officeDocument/2006/relationships/image" Target="../media/image46.png"/><Relationship Id="rId10" Type="http://schemas.openxmlformats.org/officeDocument/2006/relationships/image" Target="../media/image102.png"/><Relationship Id="rId4" Type="http://schemas.openxmlformats.org/officeDocument/2006/relationships/image" Target="../media/image97.png"/><Relationship Id="rId9" Type="http://schemas.openxmlformats.org/officeDocument/2006/relationships/image" Target="../media/image101.png"/></Relationships>
</file>

<file path=ppt/slides/_rels/slide25.xml.rels><?xml version="1.0" encoding="UTF-8" standalone="yes"?>
<Relationships xmlns="http://schemas.openxmlformats.org/package/2006/relationships"><Relationship Id="rId8" Type="http://schemas.openxmlformats.org/officeDocument/2006/relationships/image" Target="../media/image111.png"/><Relationship Id="rId3" Type="http://schemas.openxmlformats.org/officeDocument/2006/relationships/image" Target="../media/image106.png"/><Relationship Id="rId7" Type="http://schemas.openxmlformats.org/officeDocument/2006/relationships/image" Target="../media/image110.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109.png"/><Relationship Id="rId5" Type="http://schemas.openxmlformats.org/officeDocument/2006/relationships/image" Target="../media/image108.png"/><Relationship Id="rId10" Type="http://schemas.openxmlformats.org/officeDocument/2006/relationships/image" Target="../media/image113.png"/><Relationship Id="rId4" Type="http://schemas.openxmlformats.org/officeDocument/2006/relationships/image" Target="../media/image107.png"/><Relationship Id="rId9" Type="http://schemas.openxmlformats.org/officeDocument/2006/relationships/image" Target="../media/image112.png"/></Relationships>
</file>

<file path=ppt/slides/_rels/slide26.xml.rels><?xml version="1.0" encoding="UTF-8" standalone="yes"?>
<Relationships xmlns="http://schemas.openxmlformats.org/package/2006/relationships"><Relationship Id="rId8" Type="http://schemas.openxmlformats.org/officeDocument/2006/relationships/image" Target="../media/image119.png"/><Relationship Id="rId3" Type="http://schemas.openxmlformats.org/officeDocument/2006/relationships/image" Target="../media/image114.png"/><Relationship Id="rId7" Type="http://schemas.openxmlformats.org/officeDocument/2006/relationships/image" Target="../media/image118.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117.png"/><Relationship Id="rId5" Type="http://schemas.openxmlformats.org/officeDocument/2006/relationships/image" Target="../media/image116.png"/><Relationship Id="rId4" Type="http://schemas.openxmlformats.org/officeDocument/2006/relationships/image" Target="../media/image115.pn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0.svg"/><Relationship Id="rId5" Type="http://schemas.openxmlformats.org/officeDocument/2006/relationships/image" Target="../media/image9.svg"/><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emf"/></Relationships>
</file>

<file path=ppt/slides/_rels/slide5.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20.png"/><Relationship Id="rId10" Type="http://schemas.openxmlformats.org/officeDocument/2006/relationships/image" Target="../media/image25.png"/><Relationship Id="rId4" Type="http://schemas.openxmlformats.org/officeDocument/2006/relationships/image" Target="../media/image19.png"/><Relationship Id="rId9" Type="http://schemas.openxmlformats.org/officeDocument/2006/relationships/image" Target="../media/image24.png"/></Relationships>
</file>

<file path=ppt/slides/_rels/slide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3.emf"/><Relationship Id="rId5" Type="http://schemas.openxmlformats.org/officeDocument/2006/relationships/image" Target="../media/image29.png"/><Relationship Id="rId4" Type="http://schemas.openxmlformats.org/officeDocument/2006/relationships/image" Target="../media/image2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1.svg"/></Relationships>
</file>

<file path=ppt/slides/_rels/slide9.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36.emf"/><Relationship Id="rId5" Type="http://schemas.openxmlformats.org/officeDocument/2006/relationships/image" Target="../media/image35.png"/><Relationship Id="rId4" Type="http://schemas.openxmlformats.org/officeDocument/2006/relationships/image" Target="../media/image34.emf"/><Relationship Id="rId9" Type="http://schemas.openxmlformats.org/officeDocument/2006/relationships/image" Target="../media/image39.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100000">
              <a:schemeClr val="accent5">
                <a:lumMod val="75000"/>
              </a:schemeClr>
            </a:gs>
            <a:gs pos="50000">
              <a:schemeClr val="accent3">
                <a:lumMod val="75000"/>
              </a:schemeClr>
            </a:gs>
            <a:gs pos="0">
              <a:srgbClr val="C00000"/>
            </a:gs>
          </a:gsLst>
          <a:lin ang="0" scaled="0"/>
        </a:gradFill>
        <a:effectLst/>
      </p:bgPr>
    </p:bg>
    <p:spTree>
      <p:nvGrpSpPr>
        <p:cNvPr id="1" name="">
          <a:extLst>
            <a:ext uri="{FF2B5EF4-FFF2-40B4-BE49-F238E27FC236}">
              <a16:creationId xmlns:a16="http://schemas.microsoft.com/office/drawing/2014/main" id="{DAB52FB8-E290-27D0-E6E6-6315639A455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A66E565-BDA1-07D4-5C12-CAF5695D8A79}"/>
              </a:ext>
            </a:extLst>
          </p:cNvPr>
          <p:cNvSpPr>
            <a:spLocks noGrp="1"/>
          </p:cNvSpPr>
          <p:nvPr>
            <p:ph type="ctrTitle"/>
          </p:nvPr>
        </p:nvSpPr>
        <p:spPr>
          <a:xfrm>
            <a:off x="1003890" y="211540"/>
            <a:ext cx="10184219" cy="1200213"/>
          </a:xfrm>
        </p:spPr>
        <p:txBody>
          <a:bodyPr anchor="ctr">
            <a:noAutofit/>
          </a:bodyPr>
          <a:lstStyle/>
          <a:p>
            <a:r>
              <a:rPr lang="en-GB" sz="4000" noProof="0" dirty="0">
                <a:solidFill>
                  <a:schemeClr val="bg1"/>
                </a:solidFill>
              </a:rPr>
              <a:t>Hilbert space fragmentation and disorder-free localisation in the lattice Schwinger model</a:t>
            </a:r>
          </a:p>
        </p:txBody>
      </p:sp>
      <p:sp>
        <p:nvSpPr>
          <p:cNvPr id="6" name="Rounded Rectangle 5">
            <a:extLst>
              <a:ext uri="{FF2B5EF4-FFF2-40B4-BE49-F238E27FC236}">
                <a16:creationId xmlns:a16="http://schemas.microsoft.com/office/drawing/2014/main" id="{1BB73F95-D5CE-5A11-5688-FFF920F676EA}"/>
              </a:ext>
            </a:extLst>
          </p:cNvPr>
          <p:cNvSpPr/>
          <p:nvPr/>
        </p:nvSpPr>
        <p:spPr>
          <a:xfrm>
            <a:off x="1230351" y="4585956"/>
            <a:ext cx="9731298" cy="1510044"/>
          </a:xfrm>
          <a:prstGeom prst="roundRect">
            <a:avLst/>
          </a:prstGeom>
          <a:solidFill>
            <a:srgbClr val="FFFFFF">
              <a:alpha val="89804"/>
            </a:srgbClr>
          </a:solidFill>
          <a:ln>
            <a:noFill/>
          </a:ln>
          <a:effectLst>
            <a:softEdge rad="1524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pic>
        <p:nvPicPr>
          <p:cNvPr id="141" name="Content Placeholder 12">
            <a:extLst>
              <a:ext uri="{FF2B5EF4-FFF2-40B4-BE49-F238E27FC236}">
                <a16:creationId xmlns:a16="http://schemas.microsoft.com/office/drawing/2014/main" id="{5EF2EB04-D77D-4273-912F-47007B958E83}"/>
              </a:ext>
            </a:extLst>
          </p:cNvPr>
          <p:cNvPicPr>
            <a:picLocks noChangeAspect="1"/>
          </p:cNvPicPr>
          <p:nvPr/>
        </p:nvPicPr>
        <p:blipFill>
          <a:blip>
            <a:extLst>
              <a:ext uri="{96DAC541-7B7A-43D3-8B79-37D633B846F1}">
                <asvg:svgBlip xmlns:asvg="http://schemas.microsoft.com/office/drawing/2016/SVG/main" r:embed="rId3"/>
              </a:ext>
            </a:extLst>
          </a:blip>
          <a:srcRect l="4727" r="2384" b="84585"/>
          <a:stretch>
            <a:fillRect/>
          </a:stretch>
        </p:blipFill>
        <p:spPr>
          <a:xfrm>
            <a:off x="1570681" y="4660622"/>
            <a:ext cx="9050638" cy="1241822"/>
          </a:xfrm>
          <a:prstGeom prst="rect">
            <a:avLst/>
          </a:prstGeom>
        </p:spPr>
      </p:pic>
      <p:sp>
        <p:nvSpPr>
          <p:cNvPr id="4" name="Slide Number Placeholder 3">
            <a:extLst>
              <a:ext uri="{FF2B5EF4-FFF2-40B4-BE49-F238E27FC236}">
                <a16:creationId xmlns:a16="http://schemas.microsoft.com/office/drawing/2014/main" id="{92407B03-8F6F-BEE3-1B88-861EA6EE8381}"/>
              </a:ext>
            </a:extLst>
          </p:cNvPr>
          <p:cNvSpPr>
            <a:spLocks noGrp="1"/>
          </p:cNvSpPr>
          <p:nvPr>
            <p:ph type="sldNum" sz="quarter" idx="12"/>
          </p:nvPr>
        </p:nvSpPr>
        <p:spPr/>
        <p:txBody>
          <a:bodyPr/>
          <a:lstStyle/>
          <a:p>
            <a:fld id="{36B950EE-D210-4459-9554-2E3247550D53}" type="slidenum">
              <a:rPr lang="en-GB" noProof="0" smtClean="0"/>
              <a:t>1</a:t>
            </a:fld>
            <a:endParaRPr lang="en-GB" noProof="0" dirty="0"/>
          </a:p>
        </p:txBody>
      </p:sp>
      <p:sp>
        <p:nvSpPr>
          <p:cNvPr id="5" name="TextBox 4">
            <a:extLst>
              <a:ext uri="{FF2B5EF4-FFF2-40B4-BE49-F238E27FC236}">
                <a16:creationId xmlns:a16="http://schemas.microsoft.com/office/drawing/2014/main" id="{2EC70687-A4C4-792E-DC23-8058E5436244}"/>
              </a:ext>
            </a:extLst>
          </p:cNvPr>
          <p:cNvSpPr txBox="1"/>
          <p:nvPr/>
        </p:nvSpPr>
        <p:spPr>
          <a:xfrm>
            <a:off x="2637553" y="6095403"/>
            <a:ext cx="6916894" cy="523220"/>
          </a:xfrm>
          <a:prstGeom prst="rect">
            <a:avLst/>
          </a:prstGeom>
          <a:noFill/>
        </p:spPr>
        <p:txBody>
          <a:bodyPr wrap="none" rtlCol="0">
            <a:spAutoFit/>
          </a:bodyPr>
          <a:lstStyle/>
          <a:p>
            <a:r>
              <a:rPr lang="en-GB" sz="2800" b="0" noProof="0" dirty="0">
                <a:solidFill>
                  <a:schemeClr val="bg1"/>
                </a:solidFill>
                <a:effectLst/>
                <a:latin typeface="-apple-system"/>
              </a:rPr>
              <a:t>Jeyaretna</a:t>
            </a:r>
            <a:r>
              <a:rPr lang="en-GB" sz="2800" noProof="0" dirty="0">
                <a:solidFill>
                  <a:schemeClr val="bg1"/>
                </a:solidFill>
                <a:latin typeface="-apple-system"/>
              </a:rPr>
              <a:t>m </a:t>
            </a:r>
            <a:r>
              <a:rPr lang="en-GB" sz="2800" i="1" noProof="0" dirty="0">
                <a:solidFill>
                  <a:schemeClr val="bg1"/>
                </a:solidFill>
                <a:latin typeface="-apple-system"/>
              </a:rPr>
              <a:t>et al</a:t>
            </a:r>
            <a:r>
              <a:rPr lang="en-GB" sz="2800" noProof="0" dirty="0">
                <a:solidFill>
                  <a:schemeClr val="bg1"/>
                </a:solidFill>
                <a:latin typeface="-apple-system"/>
              </a:rPr>
              <a:t>., </a:t>
            </a:r>
            <a:r>
              <a:rPr lang="en-GB" sz="2800" b="0" i="1" noProof="0" dirty="0">
                <a:solidFill>
                  <a:schemeClr val="bg1"/>
                </a:solidFill>
                <a:effectLst/>
                <a:latin typeface="-apple-system"/>
              </a:rPr>
              <a:t>Commun Phys</a:t>
            </a:r>
            <a:r>
              <a:rPr lang="en-GB" sz="2800" b="0" i="0" noProof="0" dirty="0">
                <a:solidFill>
                  <a:schemeClr val="bg1"/>
                </a:solidFill>
                <a:effectLst/>
                <a:latin typeface="-apple-system"/>
              </a:rPr>
              <a:t> </a:t>
            </a:r>
            <a:r>
              <a:rPr lang="en-GB" sz="2800" b="1" i="0" noProof="0" dirty="0">
                <a:solidFill>
                  <a:schemeClr val="bg1"/>
                </a:solidFill>
                <a:effectLst/>
                <a:latin typeface="-apple-system"/>
              </a:rPr>
              <a:t>8</a:t>
            </a:r>
            <a:r>
              <a:rPr lang="en-GB" sz="2800" b="0" i="0" noProof="0" dirty="0">
                <a:solidFill>
                  <a:schemeClr val="bg1"/>
                </a:solidFill>
                <a:effectLst/>
                <a:latin typeface="-apple-system"/>
              </a:rPr>
              <a:t>, 172 (2025)</a:t>
            </a:r>
            <a:endParaRPr lang="en-GB" sz="2800" noProof="0" dirty="0">
              <a:solidFill>
                <a:schemeClr val="bg1"/>
              </a:solidFill>
            </a:endParaRPr>
          </a:p>
        </p:txBody>
      </p:sp>
      <p:grpSp>
        <p:nvGrpSpPr>
          <p:cNvPr id="3" name="Group 2">
            <a:extLst>
              <a:ext uri="{FF2B5EF4-FFF2-40B4-BE49-F238E27FC236}">
                <a16:creationId xmlns:a16="http://schemas.microsoft.com/office/drawing/2014/main" id="{E01591D8-CA41-D420-B357-BAF7A4142DD5}"/>
              </a:ext>
            </a:extLst>
          </p:cNvPr>
          <p:cNvGrpSpPr/>
          <p:nvPr/>
        </p:nvGrpSpPr>
        <p:grpSpPr>
          <a:xfrm>
            <a:off x="924007" y="1667603"/>
            <a:ext cx="10249955" cy="3052465"/>
            <a:chOff x="1050790" y="2437623"/>
            <a:chExt cx="10249955" cy="3052465"/>
          </a:xfrm>
        </p:grpSpPr>
        <p:grpSp>
          <p:nvGrpSpPr>
            <p:cNvPr id="8" name="Group 7">
              <a:extLst>
                <a:ext uri="{FF2B5EF4-FFF2-40B4-BE49-F238E27FC236}">
                  <a16:creationId xmlns:a16="http://schemas.microsoft.com/office/drawing/2014/main" id="{A6EA3B54-C50D-C173-9437-D51A813B2A30}"/>
                </a:ext>
              </a:extLst>
            </p:cNvPr>
            <p:cNvGrpSpPr/>
            <p:nvPr/>
          </p:nvGrpSpPr>
          <p:grpSpPr>
            <a:xfrm>
              <a:off x="5290242" y="2437623"/>
              <a:ext cx="1885950" cy="3027581"/>
              <a:chOff x="7326069" y="3429000"/>
              <a:chExt cx="1885950" cy="3027581"/>
            </a:xfrm>
          </p:grpSpPr>
          <p:pic>
            <p:nvPicPr>
              <p:cNvPr id="9" name="Picture 2" descr="Zlatko Papic">
                <a:extLst>
                  <a:ext uri="{FF2B5EF4-FFF2-40B4-BE49-F238E27FC236}">
                    <a16:creationId xmlns:a16="http://schemas.microsoft.com/office/drawing/2014/main" id="{61913626-A1D9-CD86-536D-13BC516F740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26069" y="3429000"/>
                <a:ext cx="1885950" cy="2381250"/>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DBA2E035-9984-276A-A1C0-39A7CABAFAC3}"/>
                  </a:ext>
                </a:extLst>
              </p:cNvPr>
              <p:cNvSpPr txBox="1"/>
              <p:nvPr/>
            </p:nvSpPr>
            <p:spPr>
              <a:xfrm>
                <a:off x="7535125" y="5810250"/>
                <a:ext cx="1467838" cy="646331"/>
              </a:xfrm>
              <a:prstGeom prst="rect">
                <a:avLst/>
              </a:prstGeom>
              <a:noFill/>
            </p:spPr>
            <p:txBody>
              <a:bodyPr wrap="none" rtlCol="0">
                <a:spAutoFit/>
              </a:bodyPr>
              <a:lstStyle/>
              <a:p>
                <a:pPr algn="ctr"/>
                <a:r>
                  <a:rPr lang="en-GB" b="1" noProof="0" dirty="0">
                    <a:solidFill>
                      <a:schemeClr val="bg1"/>
                    </a:solidFill>
                  </a:rPr>
                  <a:t>Zlatko Papic</a:t>
                </a:r>
              </a:p>
              <a:p>
                <a:pPr algn="ctr"/>
                <a:r>
                  <a:rPr lang="en-GB" i="1" noProof="0" dirty="0">
                    <a:solidFill>
                      <a:schemeClr val="bg1"/>
                    </a:solidFill>
                  </a:rPr>
                  <a:t>Leeds</a:t>
                </a:r>
                <a:endParaRPr lang="en-GB" b="1" noProof="0" dirty="0">
                  <a:solidFill>
                    <a:schemeClr val="bg1"/>
                  </a:solidFill>
                </a:endParaRPr>
              </a:p>
            </p:txBody>
          </p:sp>
        </p:grpSp>
        <p:grpSp>
          <p:nvGrpSpPr>
            <p:cNvPr id="11" name="Group 10">
              <a:extLst>
                <a:ext uri="{FF2B5EF4-FFF2-40B4-BE49-F238E27FC236}">
                  <a16:creationId xmlns:a16="http://schemas.microsoft.com/office/drawing/2014/main" id="{E538EA73-F2F8-259D-7034-677166730C53}"/>
                </a:ext>
              </a:extLst>
            </p:cNvPr>
            <p:cNvGrpSpPr/>
            <p:nvPr/>
          </p:nvGrpSpPr>
          <p:grpSpPr>
            <a:xfrm>
              <a:off x="3162731" y="2437624"/>
              <a:ext cx="1885950" cy="3027580"/>
              <a:chOff x="4946421" y="3429001"/>
              <a:chExt cx="1885950" cy="3027580"/>
            </a:xfrm>
          </p:grpSpPr>
          <p:pic>
            <p:nvPicPr>
              <p:cNvPr id="12" name="Picture 11">
                <a:extLst>
                  <a:ext uri="{FF2B5EF4-FFF2-40B4-BE49-F238E27FC236}">
                    <a16:creationId xmlns:a16="http://schemas.microsoft.com/office/drawing/2014/main" id="{B1F7728A-47C1-5AFC-53DB-1A94F6C08BB4}"/>
                  </a:ext>
                  <a:ext uri="{C183D7F6-B498-43B3-948B-1728B52AA6E4}">
                    <adec:decorative xmlns:adec="http://schemas.microsoft.com/office/drawing/2017/decorative" val="1"/>
                  </a:ext>
                </a:extLst>
              </p:cNvPr>
              <p:cNvPicPr>
                <a:picLocks noChangeAspect="1"/>
              </p:cNvPicPr>
              <p:nvPr/>
            </p:nvPicPr>
            <p:blipFill rotWithShape="1">
              <a:blip r:embed="rId5">
                <a:extLst>
                  <a:ext uri="{28A0092B-C50C-407E-A947-70E740481C1C}">
                    <a14:useLocalDpi xmlns:a14="http://schemas.microsoft.com/office/drawing/2010/main" val="0"/>
                  </a:ext>
                </a:extLst>
              </a:blip>
              <a:srcRect l="15925" r="5440"/>
              <a:stretch/>
            </p:blipFill>
            <p:spPr>
              <a:xfrm>
                <a:off x="4946421" y="3429001"/>
                <a:ext cx="1885950" cy="2381249"/>
              </a:xfrm>
              <a:prstGeom prst="rect">
                <a:avLst/>
              </a:prstGeom>
            </p:spPr>
          </p:pic>
          <p:sp>
            <p:nvSpPr>
              <p:cNvPr id="13" name="TextBox 12">
                <a:extLst>
                  <a:ext uri="{FF2B5EF4-FFF2-40B4-BE49-F238E27FC236}">
                    <a16:creationId xmlns:a16="http://schemas.microsoft.com/office/drawing/2014/main" id="{11C2245E-BFF6-F769-2FA5-D8DB1BE882F8}"/>
                  </a:ext>
                </a:extLst>
              </p:cNvPr>
              <p:cNvSpPr txBox="1"/>
              <p:nvPr/>
            </p:nvSpPr>
            <p:spPr>
              <a:xfrm>
                <a:off x="5062022" y="5810250"/>
                <a:ext cx="1654748" cy="646331"/>
              </a:xfrm>
              <a:prstGeom prst="rect">
                <a:avLst/>
              </a:prstGeom>
              <a:noFill/>
            </p:spPr>
            <p:txBody>
              <a:bodyPr wrap="none" rtlCol="0">
                <a:spAutoFit/>
              </a:bodyPr>
              <a:lstStyle/>
              <a:p>
                <a:pPr algn="ctr"/>
                <a:r>
                  <a:rPr lang="en-GB" b="1" noProof="0" dirty="0">
                    <a:solidFill>
                      <a:schemeClr val="bg1"/>
                    </a:solidFill>
                  </a:rPr>
                  <a:t>Tanmay </a:t>
                </a:r>
                <a:r>
                  <a:rPr lang="en-GB" b="1" noProof="0" dirty="0" err="1">
                    <a:solidFill>
                      <a:schemeClr val="bg1"/>
                    </a:solidFill>
                  </a:rPr>
                  <a:t>Bhore</a:t>
                </a:r>
                <a:endParaRPr lang="en-GB" b="1" noProof="0" dirty="0">
                  <a:solidFill>
                    <a:schemeClr val="bg1"/>
                  </a:solidFill>
                </a:endParaRPr>
              </a:p>
              <a:p>
                <a:pPr algn="ctr"/>
                <a:r>
                  <a:rPr lang="en-GB" i="1" noProof="0" dirty="0">
                    <a:solidFill>
                      <a:schemeClr val="bg1"/>
                    </a:solidFill>
                  </a:rPr>
                  <a:t>Leeds</a:t>
                </a:r>
              </a:p>
            </p:txBody>
          </p:sp>
        </p:grpSp>
        <p:grpSp>
          <p:nvGrpSpPr>
            <p:cNvPr id="14" name="Group 13">
              <a:extLst>
                <a:ext uri="{FF2B5EF4-FFF2-40B4-BE49-F238E27FC236}">
                  <a16:creationId xmlns:a16="http://schemas.microsoft.com/office/drawing/2014/main" id="{B6D6A029-CB74-28AD-AACC-3053F0D76926}"/>
                </a:ext>
              </a:extLst>
            </p:cNvPr>
            <p:cNvGrpSpPr/>
            <p:nvPr/>
          </p:nvGrpSpPr>
          <p:grpSpPr>
            <a:xfrm>
              <a:off x="1050790" y="2437623"/>
              <a:ext cx="1995996" cy="3027581"/>
              <a:chOff x="2834479" y="3429000"/>
              <a:chExt cx="1995996" cy="3027581"/>
            </a:xfrm>
          </p:grpSpPr>
          <p:pic>
            <p:nvPicPr>
              <p:cNvPr id="15" name="Picture 14">
                <a:extLst>
                  <a:ext uri="{FF2B5EF4-FFF2-40B4-BE49-F238E27FC236}">
                    <a16:creationId xmlns:a16="http://schemas.microsoft.com/office/drawing/2014/main" id="{FBC30586-72AA-794A-C21C-581B274F3A57}"/>
                  </a:ext>
                  <a:ext uri="{C183D7F6-B498-43B3-948B-1728B52AA6E4}">
                    <adec:decorative xmlns:adec="http://schemas.microsoft.com/office/drawing/2017/decorative" val="1"/>
                  </a:ext>
                </a:extLst>
              </p:cNvPr>
              <p:cNvPicPr>
                <a:picLocks noChangeAspect="1"/>
              </p:cNvPicPr>
              <p:nvPr/>
            </p:nvPicPr>
            <p:blipFill rotWithShape="1">
              <a:blip r:embed="rId6">
                <a:extLst>
                  <a:ext uri="{28A0092B-C50C-407E-A947-70E740481C1C}">
                    <a14:useLocalDpi xmlns:a14="http://schemas.microsoft.com/office/drawing/2010/main" val="0"/>
                  </a:ext>
                </a:extLst>
              </a:blip>
              <a:srcRect t="4932"/>
              <a:stretch/>
            </p:blipFill>
            <p:spPr>
              <a:xfrm>
                <a:off x="2889501" y="3429000"/>
                <a:ext cx="1885950" cy="2381250"/>
              </a:xfrm>
              <a:prstGeom prst="rect">
                <a:avLst/>
              </a:prstGeom>
            </p:spPr>
          </p:pic>
          <p:sp>
            <p:nvSpPr>
              <p:cNvPr id="16" name="TextBox 15">
                <a:extLst>
                  <a:ext uri="{FF2B5EF4-FFF2-40B4-BE49-F238E27FC236}">
                    <a16:creationId xmlns:a16="http://schemas.microsoft.com/office/drawing/2014/main" id="{44261B63-7DFA-0C66-6B74-CDE40A4BAAB2}"/>
                  </a:ext>
                </a:extLst>
              </p:cNvPr>
              <p:cNvSpPr txBox="1"/>
              <p:nvPr/>
            </p:nvSpPr>
            <p:spPr>
              <a:xfrm>
                <a:off x="2834479" y="5810250"/>
                <a:ext cx="1995996" cy="646331"/>
              </a:xfrm>
              <a:prstGeom prst="rect">
                <a:avLst/>
              </a:prstGeom>
              <a:noFill/>
            </p:spPr>
            <p:txBody>
              <a:bodyPr wrap="none" rtlCol="0">
                <a:spAutoFit/>
              </a:bodyPr>
              <a:lstStyle/>
              <a:p>
                <a:pPr algn="ctr"/>
                <a:r>
                  <a:rPr lang="en-GB" b="1" u="sng" noProof="0" dirty="0">
                    <a:solidFill>
                      <a:schemeClr val="bg1"/>
                    </a:solidFill>
                  </a:rPr>
                  <a:t>Jared Jeyaretnam</a:t>
                </a:r>
              </a:p>
              <a:p>
                <a:pPr algn="ctr"/>
                <a:r>
                  <a:rPr lang="en-GB" i="1" noProof="0" dirty="0">
                    <a:solidFill>
                      <a:schemeClr val="bg1"/>
                    </a:solidFill>
                  </a:rPr>
                  <a:t>Nottingham</a:t>
                </a:r>
              </a:p>
            </p:txBody>
          </p:sp>
        </p:grpSp>
        <p:grpSp>
          <p:nvGrpSpPr>
            <p:cNvPr id="17" name="Group 16">
              <a:extLst>
                <a:ext uri="{FF2B5EF4-FFF2-40B4-BE49-F238E27FC236}">
                  <a16:creationId xmlns:a16="http://schemas.microsoft.com/office/drawing/2014/main" id="{8BDEBB70-CF2B-80FC-0EF0-BE35F8EAF665}"/>
                </a:ext>
              </a:extLst>
            </p:cNvPr>
            <p:cNvGrpSpPr/>
            <p:nvPr/>
          </p:nvGrpSpPr>
          <p:grpSpPr>
            <a:xfrm>
              <a:off x="7347161" y="2448706"/>
              <a:ext cx="1885950" cy="3034658"/>
              <a:chOff x="7913595" y="3429000"/>
              <a:chExt cx="1885950" cy="3034658"/>
            </a:xfrm>
          </p:grpSpPr>
          <p:pic>
            <p:nvPicPr>
              <p:cNvPr id="18" name="Picture 2" descr="ERC Starting Grant for Max Planck Research Group Leader Jad C. Halimeh">
                <a:extLst>
                  <a:ext uri="{FF2B5EF4-FFF2-40B4-BE49-F238E27FC236}">
                    <a16:creationId xmlns:a16="http://schemas.microsoft.com/office/drawing/2014/main" id="{310FE264-7464-6C4F-5551-B6C48B62C11E}"/>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16027" r="35968"/>
              <a:stretch/>
            </p:blipFill>
            <p:spPr bwMode="auto">
              <a:xfrm>
                <a:off x="7913595" y="3429000"/>
                <a:ext cx="1885950" cy="2381250"/>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a:extLst>
                  <a:ext uri="{FF2B5EF4-FFF2-40B4-BE49-F238E27FC236}">
                    <a16:creationId xmlns:a16="http://schemas.microsoft.com/office/drawing/2014/main" id="{59527DF1-831D-3D00-5570-4BB513CC75D5}"/>
                  </a:ext>
                </a:extLst>
              </p:cNvPr>
              <p:cNvSpPr txBox="1"/>
              <p:nvPr/>
            </p:nvSpPr>
            <p:spPr>
              <a:xfrm>
                <a:off x="7983096" y="5817327"/>
                <a:ext cx="1746952" cy="646331"/>
              </a:xfrm>
              <a:prstGeom prst="rect">
                <a:avLst/>
              </a:prstGeom>
              <a:noFill/>
            </p:spPr>
            <p:txBody>
              <a:bodyPr wrap="none" rtlCol="0">
                <a:spAutoFit/>
              </a:bodyPr>
              <a:lstStyle/>
              <a:p>
                <a:pPr algn="ctr"/>
                <a:r>
                  <a:rPr lang="en-GB" b="1" noProof="0" dirty="0">
                    <a:solidFill>
                      <a:schemeClr val="bg1"/>
                    </a:solidFill>
                  </a:rPr>
                  <a:t>Jad C. Halimeh</a:t>
                </a:r>
              </a:p>
              <a:p>
                <a:pPr algn="ctr"/>
                <a:r>
                  <a:rPr lang="en-GB" i="1" noProof="0" dirty="0">
                    <a:solidFill>
                      <a:schemeClr val="bg1"/>
                    </a:solidFill>
                  </a:rPr>
                  <a:t>Munich</a:t>
                </a:r>
              </a:p>
            </p:txBody>
          </p:sp>
        </p:grpSp>
        <p:grpSp>
          <p:nvGrpSpPr>
            <p:cNvPr id="20" name="Group 19">
              <a:extLst>
                <a:ext uri="{FF2B5EF4-FFF2-40B4-BE49-F238E27FC236}">
                  <a16:creationId xmlns:a16="http://schemas.microsoft.com/office/drawing/2014/main" id="{CBD5B96C-4832-3A31-B42D-84BA99259C30}"/>
                </a:ext>
              </a:extLst>
            </p:cNvPr>
            <p:cNvGrpSpPr/>
            <p:nvPr/>
          </p:nvGrpSpPr>
          <p:grpSpPr>
            <a:xfrm>
              <a:off x="9393363" y="2448352"/>
              <a:ext cx="1907382" cy="3041736"/>
              <a:chOff x="9971483" y="3421922"/>
              <a:chExt cx="1907382" cy="3041736"/>
            </a:xfrm>
          </p:grpSpPr>
          <p:pic>
            <p:nvPicPr>
              <p:cNvPr id="21" name="Picture 4" descr="My portrait">
                <a:extLst>
                  <a:ext uri="{FF2B5EF4-FFF2-40B4-BE49-F238E27FC236}">
                    <a16:creationId xmlns:a16="http://schemas.microsoft.com/office/drawing/2014/main" id="{954BF894-00D2-71EE-09D0-FAC8AF9B5411}"/>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8000" r="13268"/>
              <a:stretch/>
            </p:blipFill>
            <p:spPr bwMode="auto">
              <a:xfrm>
                <a:off x="9982200" y="3421922"/>
                <a:ext cx="1885951" cy="2395405"/>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a:extLst>
                  <a:ext uri="{FF2B5EF4-FFF2-40B4-BE49-F238E27FC236}">
                    <a16:creationId xmlns:a16="http://schemas.microsoft.com/office/drawing/2014/main" id="{BD97B5A4-306B-7CF5-0D63-7221D5762736}"/>
                  </a:ext>
                </a:extLst>
              </p:cNvPr>
              <p:cNvSpPr txBox="1"/>
              <p:nvPr/>
            </p:nvSpPr>
            <p:spPr>
              <a:xfrm>
                <a:off x="9971483" y="5817327"/>
                <a:ext cx="1907382" cy="646331"/>
              </a:xfrm>
              <a:prstGeom prst="rect">
                <a:avLst/>
              </a:prstGeom>
              <a:noFill/>
            </p:spPr>
            <p:txBody>
              <a:bodyPr wrap="none" rtlCol="0">
                <a:spAutoFit/>
              </a:bodyPr>
              <a:lstStyle/>
              <a:p>
                <a:pPr algn="ctr"/>
                <a:r>
                  <a:rPr lang="en-GB" b="1" noProof="0" dirty="0">
                    <a:solidFill>
                      <a:schemeClr val="bg1"/>
                    </a:solidFill>
                  </a:rPr>
                  <a:t>Jesse J. Osborne</a:t>
                </a:r>
              </a:p>
              <a:p>
                <a:pPr algn="ctr"/>
                <a:r>
                  <a:rPr lang="en-GB" i="1" noProof="0" dirty="0">
                    <a:solidFill>
                      <a:schemeClr val="bg1"/>
                    </a:solidFill>
                  </a:rPr>
                  <a:t>Queensland</a:t>
                </a:r>
              </a:p>
            </p:txBody>
          </p:sp>
        </p:grpSp>
      </p:grpSp>
    </p:spTree>
    <p:extLst>
      <p:ext uri="{BB962C8B-B14F-4D97-AF65-F5344CB8AC3E}">
        <p14:creationId xmlns:p14="http://schemas.microsoft.com/office/powerpoint/2010/main" val="20843289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79E28BB-5CB5-5F15-B26D-B7976527DC4B}"/>
              </a:ext>
            </a:extLst>
          </p:cNvPr>
          <p:cNvPicPr>
            <a:picLocks noChangeAspect="1"/>
          </p:cNvPicPr>
          <p:nvPr/>
        </p:nvPicPr>
        <p:blipFill>
          <a:blip r:embed="rId3"/>
          <a:stretch>
            <a:fillRect/>
          </a:stretch>
        </p:blipFill>
        <p:spPr>
          <a:xfrm>
            <a:off x="169079" y="1516410"/>
            <a:ext cx="4396512" cy="4152261"/>
          </a:xfrm>
          <a:prstGeom prst="rect">
            <a:avLst/>
          </a:prstGeom>
        </p:spPr>
      </p:pic>
      <p:sp>
        <p:nvSpPr>
          <p:cNvPr id="2" name="Title 1">
            <a:extLst>
              <a:ext uri="{FF2B5EF4-FFF2-40B4-BE49-F238E27FC236}">
                <a16:creationId xmlns:a16="http://schemas.microsoft.com/office/drawing/2014/main" id="{4A49F248-50A8-84BF-EE8C-0CD67F50918E}"/>
              </a:ext>
            </a:extLst>
          </p:cNvPr>
          <p:cNvSpPr>
            <a:spLocks noGrp="1"/>
          </p:cNvSpPr>
          <p:nvPr>
            <p:ph type="title"/>
          </p:nvPr>
        </p:nvSpPr>
        <p:spPr>
          <a:xfrm>
            <a:off x="718278" y="-85737"/>
            <a:ext cx="11797980" cy="1325563"/>
          </a:xfrm>
        </p:spPr>
        <p:txBody>
          <a:bodyPr/>
          <a:lstStyle/>
          <a:p>
            <a:r>
              <a:rPr lang="en-GB" noProof="0" dirty="0"/>
              <a:t>Previous studies claimed ultraslow dynamics</a:t>
            </a:r>
          </a:p>
        </p:txBody>
      </p:sp>
      <p:sp>
        <p:nvSpPr>
          <p:cNvPr id="5" name="Slide Number Placeholder 4">
            <a:extLst>
              <a:ext uri="{FF2B5EF4-FFF2-40B4-BE49-F238E27FC236}">
                <a16:creationId xmlns:a16="http://schemas.microsoft.com/office/drawing/2014/main" id="{BF7A9A65-EEBB-BC69-4C57-D55A5B54C60B}"/>
              </a:ext>
            </a:extLst>
          </p:cNvPr>
          <p:cNvSpPr>
            <a:spLocks noGrp="1"/>
          </p:cNvSpPr>
          <p:nvPr>
            <p:ph type="sldNum" sz="quarter" idx="12"/>
          </p:nvPr>
        </p:nvSpPr>
        <p:spPr/>
        <p:txBody>
          <a:bodyPr/>
          <a:lstStyle/>
          <a:p>
            <a:fld id="{5F842CBF-A70B-4A0F-BE4F-FDBDDDD038A5}" type="slidenum">
              <a:rPr lang="en-GB" noProof="0" smtClean="0"/>
              <a:t>10</a:t>
            </a:fld>
            <a:endParaRPr lang="en-GB" noProof="0" dirty="0"/>
          </a:p>
        </p:txBody>
      </p:sp>
      <p:sp>
        <p:nvSpPr>
          <p:cNvPr id="24" name="TextBox 23">
            <a:extLst>
              <a:ext uri="{FF2B5EF4-FFF2-40B4-BE49-F238E27FC236}">
                <a16:creationId xmlns:a16="http://schemas.microsoft.com/office/drawing/2014/main" id="{A2ED8355-56B0-5827-1F63-28028D62A792}"/>
              </a:ext>
            </a:extLst>
          </p:cNvPr>
          <p:cNvSpPr txBox="1"/>
          <p:nvPr/>
        </p:nvSpPr>
        <p:spPr>
          <a:xfrm>
            <a:off x="336551" y="5714422"/>
            <a:ext cx="3927021" cy="461665"/>
          </a:xfrm>
          <a:prstGeom prst="rect">
            <a:avLst/>
          </a:prstGeom>
          <a:ln>
            <a:noFill/>
          </a:ln>
        </p:spPr>
        <p:style>
          <a:lnRef idx="2">
            <a:schemeClr val="accent3"/>
          </a:lnRef>
          <a:fillRef idx="1">
            <a:schemeClr val="lt1"/>
          </a:fillRef>
          <a:effectRef idx="0">
            <a:schemeClr val="accent3"/>
          </a:effectRef>
          <a:fontRef idx="minor">
            <a:schemeClr val="dk1"/>
          </a:fontRef>
        </p:style>
        <p:txBody>
          <a:bodyPr wrap="square">
            <a:spAutoFit/>
          </a:bodyPr>
          <a:lstStyle/>
          <a:p>
            <a:r>
              <a:rPr lang="en-GB" sz="1200" noProof="0" dirty="0">
                <a:solidFill>
                  <a:schemeClr val="bg2">
                    <a:lumMod val="50000"/>
                  </a:schemeClr>
                </a:solidFill>
              </a:rPr>
              <a:t>M. Brenes, M. </a:t>
            </a:r>
            <a:r>
              <a:rPr lang="en-GB" sz="1200" noProof="0" dirty="0" err="1">
                <a:solidFill>
                  <a:schemeClr val="bg2">
                    <a:lumMod val="50000"/>
                  </a:schemeClr>
                </a:solidFill>
              </a:rPr>
              <a:t>Dalmonte</a:t>
            </a:r>
            <a:r>
              <a:rPr lang="en-GB" sz="1200" noProof="0" dirty="0">
                <a:solidFill>
                  <a:schemeClr val="bg2">
                    <a:lumMod val="50000"/>
                  </a:schemeClr>
                </a:solidFill>
              </a:rPr>
              <a:t>, M. Heyl, and A. </a:t>
            </a:r>
            <a:r>
              <a:rPr lang="en-GB" sz="1200" noProof="0" dirty="0" err="1">
                <a:solidFill>
                  <a:schemeClr val="bg2">
                    <a:lumMod val="50000"/>
                  </a:schemeClr>
                </a:solidFill>
              </a:rPr>
              <a:t>Scardicchio</a:t>
            </a:r>
            <a:endParaRPr lang="en-GB" sz="1200" noProof="0" dirty="0">
              <a:solidFill>
                <a:schemeClr val="bg2">
                  <a:lumMod val="50000"/>
                </a:schemeClr>
              </a:solidFill>
            </a:endParaRPr>
          </a:p>
          <a:p>
            <a:r>
              <a:rPr lang="en-GB" sz="1200" noProof="0" dirty="0">
                <a:solidFill>
                  <a:schemeClr val="bg2">
                    <a:lumMod val="50000"/>
                  </a:schemeClr>
                </a:solidFill>
              </a:rPr>
              <a:t>Phys. Rev. Lett. </a:t>
            </a:r>
            <a:r>
              <a:rPr lang="en-GB" sz="1200" b="1" noProof="0" dirty="0">
                <a:solidFill>
                  <a:schemeClr val="bg2">
                    <a:lumMod val="50000"/>
                  </a:schemeClr>
                </a:solidFill>
              </a:rPr>
              <a:t>120</a:t>
            </a:r>
            <a:r>
              <a:rPr lang="en-GB" sz="1200" noProof="0" dirty="0">
                <a:solidFill>
                  <a:schemeClr val="bg2">
                    <a:lumMod val="50000"/>
                  </a:schemeClr>
                </a:solidFill>
              </a:rPr>
              <a:t>, 030601 (2018)</a:t>
            </a:r>
          </a:p>
        </p:txBody>
      </p:sp>
      <mc:AlternateContent xmlns:mc="http://schemas.openxmlformats.org/markup-compatibility/2006">
        <mc:Choice xmlns:a14="http://schemas.microsoft.com/office/drawing/2010/main" Requires="a14">
          <p:sp>
            <p:nvSpPr>
              <p:cNvPr id="25" name="TextBox 24">
                <a:extLst>
                  <a:ext uri="{FF2B5EF4-FFF2-40B4-BE49-F238E27FC236}">
                    <a16:creationId xmlns:a16="http://schemas.microsoft.com/office/drawing/2014/main" id="{6F3F44B1-D4C8-3E47-5EEA-9A50FB9BDAF0}"/>
                  </a:ext>
                </a:extLst>
              </p:cNvPr>
              <p:cNvSpPr txBox="1"/>
              <p:nvPr/>
            </p:nvSpPr>
            <p:spPr>
              <a:xfrm>
                <a:off x="1987813" y="1840030"/>
                <a:ext cx="1246343" cy="499461"/>
              </a:xfrm>
              <a:prstGeom prst="roundRect">
                <a:avLst/>
              </a:prstGeom>
              <a:ln w="28575"/>
            </p:spPr>
            <p:style>
              <a:lnRef idx="2">
                <a:schemeClr val="accent6"/>
              </a:lnRef>
              <a:fillRef idx="1">
                <a:schemeClr val="lt1"/>
              </a:fillRef>
              <a:effectRef idx="0">
                <a:schemeClr val="accent6"/>
              </a:effectRef>
              <a:fontRef idx="minor">
                <a:schemeClr val="dk1"/>
              </a:fontRef>
            </p:style>
            <p:txBody>
              <a:bodyPr wrap="square" rtlCol="0">
                <a:spAutoFit/>
              </a:bodyPr>
              <a:lstStyle/>
              <a:p>
                <a:pPr/>
                <a14:m>
                  <m:oMathPara xmlns:m="http://schemas.openxmlformats.org/officeDocument/2006/math">
                    <m:oMathParaPr>
                      <m:jc m:val="centerGroup"/>
                    </m:oMathParaPr>
                    <m:oMath xmlns:m="http://schemas.openxmlformats.org/officeDocument/2006/math">
                      <m:r>
                        <a:rPr lang="en-GB" b="0" i="1" noProof="0" smtClean="0">
                          <a:latin typeface="Cambria Math" panose="02040503050406030204" pitchFamily="18" charset="0"/>
                        </a:rPr>
                        <m:t>𝐽</m:t>
                      </m:r>
                      <m:r>
                        <a:rPr lang="en-GB" b="0" i="1" noProof="0" smtClean="0">
                          <a:latin typeface="Cambria Math" panose="02040503050406030204" pitchFamily="18" charset="0"/>
                        </a:rPr>
                        <m:t>=10</m:t>
                      </m:r>
                    </m:oMath>
                  </m:oMathPara>
                </a14:m>
                <a:endParaRPr lang="en-GB" noProof="0" dirty="0"/>
              </a:p>
            </p:txBody>
          </p:sp>
        </mc:Choice>
        <mc:Fallback>
          <p:sp>
            <p:nvSpPr>
              <p:cNvPr id="25" name="TextBox 24">
                <a:extLst>
                  <a:ext uri="{FF2B5EF4-FFF2-40B4-BE49-F238E27FC236}">
                    <a16:creationId xmlns:a16="http://schemas.microsoft.com/office/drawing/2014/main" id="{6F3F44B1-D4C8-3E47-5EEA-9A50FB9BDAF0}"/>
                  </a:ext>
                </a:extLst>
              </p:cNvPr>
              <p:cNvSpPr txBox="1">
                <a:spLocks noRot="1" noChangeAspect="1" noMove="1" noResize="1" noEditPoints="1" noAdjustHandles="1" noChangeArrowheads="1" noChangeShapeType="1" noTextEdit="1"/>
              </p:cNvSpPr>
              <p:nvPr/>
            </p:nvSpPr>
            <p:spPr>
              <a:xfrm>
                <a:off x="1987813" y="1840030"/>
                <a:ext cx="1246343" cy="499461"/>
              </a:xfrm>
              <a:prstGeom prst="roundRect">
                <a:avLst/>
              </a:prstGeom>
              <a:blipFill>
                <a:blip r:embed="rId4"/>
                <a:stretch>
                  <a:fillRect/>
                </a:stretch>
              </a:blipFill>
              <a:ln w="28575"/>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31" name="TextBox 30">
                <a:extLst>
                  <a:ext uri="{FF2B5EF4-FFF2-40B4-BE49-F238E27FC236}">
                    <a16:creationId xmlns:a16="http://schemas.microsoft.com/office/drawing/2014/main" id="{1B6AEC56-61E3-586D-F2A3-B71EEE2F3157}"/>
                  </a:ext>
                </a:extLst>
              </p:cNvPr>
              <p:cNvSpPr txBox="1"/>
              <p:nvPr/>
            </p:nvSpPr>
            <p:spPr>
              <a:xfrm>
                <a:off x="5496737" y="3618331"/>
                <a:ext cx="5989410" cy="2741176"/>
              </a:xfrm>
              <a:prstGeom prst="roundRect">
                <a:avLst/>
              </a:prstGeom>
              <a:solidFill>
                <a:srgbClr val="FFFF00"/>
              </a:solidFill>
              <a:ln w="28575"/>
            </p:spPr>
            <p:style>
              <a:lnRef idx="2">
                <a:schemeClr val="accent3"/>
              </a:lnRef>
              <a:fillRef idx="1">
                <a:schemeClr val="lt1"/>
              </a:fillRef>
              <a:effectRef idx="0">
                <a:schemeClr val="accent3"/>
              </a:effectRef>
              <a:fontRef idx="minor">
                <a:schemeClr val="dk1"/>
              </a:fontRef>
            </p:style>
            <p:txBody>
              <a:bodyPr wrap="square" rtlCol="0">
                <a:spAutoFit/>
              </a:bodyPr>
              <a:lstStyle/>
              <a:p>
                <a:pPr>
                  <a:spcBef>
                    <a:spcPts val="600"/>
                  </a:spcBef>
                  <a:spcAft>
                    <a:spcPts val="600"/>
                  </a:spcAft>
                </a:pPr>
                <a:r>
                  <a:rPr lang="en-GB" sz="2800" noProof="0" dirty="0">
                    <a:solidFill>
                      <a:schemeClr val="tx1"/>
                    </a:solidFill>
                  </a:rPr>
                  <a:t>Two questions:</a:t>
                </a:r>
              </a:p>
              <a:p>
                <a:pPr marL="342900" indent="-342900">
                  <a:spcBef>
                    <a:spcPts val="600"/>
                  </a:spcBef>
                  <a:buFontTx/>
                  <a:buAutoNum type="arabicPeriod"/>
                </a:pPr>
                <a:r>
                  <a:rPr lang="en-GB" sz="2800" noProof="0" dirty="0"/>
                  <a:t>Could </a:t>
                </a:r>
                <a:r>
                  <a:rPr lang="en-GB" sz="2800" b="1" noProof="0" dirty="0">
                    <a:solidFill>
                      <a:srgbClr val="0070C0"/>
                    </a:solidFill>
                  </a:rPr>
                  <a:t>fragmentation</a:t>
                </a:r>
                <a:r>
                  <a:rPr lang="en-GB" sz="2800" noProof="0" dirty="0"/>
                  <a:t> play a role in the strong-coupling regime?</a:t>
                </a:r>
              </a:p>
              <a:p>
                <a:pPr marL="342900" indent="-342900">
                  <a:spcBef>
                    <a:spcPts val="600"/>
                  </a:spcBef>
                  <a:buAutoNum type="arabicPeriod"/>
                </a:pPr>
                <a:r>
                  <a:rPr lang="en-GB" sz="2800" noProof="0" dirty="0"/>
                  <a:t>Is there (conventional) </a:t>
                </a:r>
                <a:r>
                  <a:rPr lang="en-GB" sz="2800" b="1" noProof="0" dirty="0">
                    <a:solidFill>
                      <a:srgbClr val="0070C0"/>
                    </a:solidFill>
                  </a:rPr>
                  <a:t>MBL at intermediate </a:t>
                </a:r>
                <a14:m>
                  <m:oMath xmlns:m="http://schemas.openxmlformats.org/officeDocument/2006/math">
                    <m:r>
                      <a:rPr lang="en-GB" sz="2800" b="1" i="1" noProof="0" smtClean="0">
                        <a:solidFill>
                          <a:srgbClr val="0070C0"/>
                        </a:solidFill>
                        <a:latin typeface="Cambria Math" panose="02040503050406030204" pitchFamily="18" charset="0"/>
                      </a:rPr>
                      <m:t>𝑱</m:t>
                    </m:r>
                    <m:r>
                      <a:rPr lang="en-GB" sz="2800" b="0" i="1" noProof="0" smtClean="0">
                        <a:latin typeface="Cambria Math" panose="02040503050406030204" pitchFamily="18" charset="0"/>
                      </a:rPr>
                      <m:t>?</m:t>
                    </m:r>
                  </m:oMath>
                </a14:m>
                <a:endParaRPr lang="en-GB" sz="2800" noProof="0" dirty="0"/>
              </a:p>
            </p:txBody>
          </p:sp>
        </mc:Choice>
        <mc:Fallback>
          <p:sp>
            <p:nvSpPr>
              <p:cNvPr id="31" name="TextBox 30">
                <a:extLst>
                  <a:ext uri="{FF2B5EF4-FFF2-40B4-BE49-F238E27FC236}">
                    <a16:creationId xmlns:a16="http://schemas.microsoft.com/office/drawing/2014/main" id="{1B6AEC56-61E3-586D-F2A3-B71EEE2F3157}"/>
                  </a:ext>
                </a:extLst>
              </p:cNvPr>
              <p:cNvSpPr txBox="1">
                <a:spLocks noRot="1" noChangeAspect="1" noMove="1" noResize="1" noEditPoints="1" noAdjustHandles="1" noChangeArrowheads="1" noChangeShapeType="1" noTextEdit="1"/>
              </p:cNvSpPr>
              <p:nvPr/>
            </p:nvSpPr>
            <p:spPr>
              <a:xfrm>
                <a:off x="5496737" y="3618331"/>
                <a:ext cx="5989410" cy="2741176"/>
              </a:xfrm>
              <a:prstGeom prst="roundRect">
                <a:avLst/>
              </a:prstGeom>
              <a:blipFill>
                <a:blip r:embed="rId5"/>
                <a:stretch>
                  <a:fillRect/>
                </a:stretch>
              </a:blipFill>
              <a:ln w="28575"/>
            </p:spPr>
            <p:txBody>
              <a:bodyPr/>
              <a:lstStyle/>
              <a:p>
                <a:r>
                  <a:rPr lang="en-GB">
                    <a:noFill/>
                  </a:rPr>
                  <a:t> </a:t>
                </a:r>
              </a:p>
            </p:txBody>
          </p:sp>
        </mc:Fallback>
      </mc:AlternateContent>
      <p:sp>
        <p:nvSpPr>
          <p:cNvPr id="3" name="TextBox 2">
            <a:extLst>
              <a:ext uri="{FF2B5EF4-FFF2-40B4-BE49-F238E27FC236}">
                <a16:creationId xmlns:a16="http://schemas.microsoft.com/office/drawing/2014/main" id="{DB19976A-4CB0-AD09-324C-D72AF3F946A2}"/>
              </a:ext>
            </a:extLst>
          </p:cNvPr>
          <p:cNvSpPr txBox="1"/>
          <p:nvPr/>
        </p:nvSpPr>
        <p:spPr>
          <a:xfrm>
            <a:off x="336551" y="6146497"/>
            <a:ext cx="3581400" cy="784830"/>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a:spAutoFit/>
          </a:bodyPr>
          <a:lstStyle>
            <a:defPPr>
              <a:defRPr lang="en-US"/>
            </a:defPPr>
            <a:lvl1pPr algn="ctr">
              <a:defRPr sz="1200">
                <a:solidFill>
                  <a:schemeClr val="bg2">
                    <a:lumMod val="50000"/>
                  </a:schemeClr>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algn="l"/>
            <a:r>
              <a:rPr lang="en-GB" sz="1100" noProof="0" dirty="0"/>
              <a:t>See also:</a:t>
            </a:r>
          </a:p>
          <a:p>
            <a:pPr algn="l"/>
            <a:r>
              <a:rPr lang="en-GB" sz="1100" noProof="0" dirty="0"/>
              <a:t>G. Giudici </a:t>
            </a:r>
            <a:r>
              <a:rPr lang="en-GB" sz="1100" i="1" noProof="0" dirty="0"/>
              <a:t>et al., </a:t>
            </a:r>
            <a:r>
              <a:rPr lang="en-GB" sz="1100" noProof="0" dirty="0"/>
              <a:t>PRR </a:t>
            </a:r>
            <a:r>
              <a:rPr lang="en-GB" sz="1100" b="1" noProof="0" dirty="0"/>
              <a:t>2</a:t>
            </a:r>
            <a:r>
              <a:rPr lang="en-GB" sz="1100" noProof="0" dirty="0"/>
              <a:t>, 032034(R) (2020)</a:t>
            </a:r>
          </a:p>
          <a:p>
            <a:pPr algn="l"/>
            <a:r>
              <a:rPr lang="en-GB" sz="1100" noProof="0" dirty="0"/>
              <a:t>C. Muschik </a:t>
            </a:r>
            <a:r>
              <a:rPr lang="en-GB" sz="1100" i="1" noProof="0" dirty="0"/>
              <a:t>et al,</a:t>
            </a:r>
            <a:r>
              <a:rPr lang="en-GB" sz="1100" noProof="0" dirty="0"/>
              <a:t>  </a:t>
            </a:r>
            <a:r>
              <a:rPr lang="en-GB" sz="1100" i="1" noProof="0" dirty="0"/>
              <a:t>New J. Phys.</a:t>
            </a:r>
            <a:r>
              <a:rPr lang="en-GB" sz="1100" noProof="0" dirty="0"/>
              <a:t> </a:t>
            </a:r>
            <a:r>
              <a:rPr lang="en-GB" sz="1100" b="1" noProof="0" dirty="0"/>
              <a:t>19</a:t>
            </a:r>
            <a:r>
              <a:rPr lang="en-GB" sz="1100" noProof="0" dirty="0"/>
              <a:t> 103020 (2017)</a:t>
            </a:r>
          </a:p>
          <a:p>
            <a:pPr algn="l"/>
            <a:endParaRPr lang="en-GB" sz="1100" noProof="0" dirty="0"/>
          </a:p>
        </p:txBody>
      </p:sp>
      <mc:AlternateContent xmlns:mc="http://schemas.openxmlformats.org/markup-compatibility/2006">
        <mc:Choice xmlns:a14="http://schemas.microsoft.com/office/drawing/2010/main" Requires="a14">
          <p:sp>
            <p:nvSpPr>
              <p:cNvPr id="4" name="TextBox 3">
                <a:extLst>
                  <a:ext uri="{FF2B5EF4-FFF2-40B4-BE49-F238E27FC236}">
                    <a16:creationId xmlns:a16="http://schemas.microsoft.com/office/drawing/2014/main" id="{D71DA795-A667-675B-C2EF-A14B7E2610D6}"/>
                  </a:ext>
                </a:extLst>
              </p:cNvPr>
              <p:cNvSpPr txBox="1"/>
              <p:nvPr/>
            </p:nvSpPr>
            <p:spPr>
              <a:xfrm>
                <a:off x="838200" y="1091384"/>
                <a:ext cx="8708571" cy="461665"/>
              </a:xfrm>
              <a:prstGeom prst="rect">
                <a:avLst/>
              </a:prstGeom>
              <a:noFill/>
            </p:spPr>
            <p:txBody>
              <a:bodyPr wrap="square" rtlCol="0">
                <a:spAutoFit/>
              </a:bodyPr>
              <a:lstStyle/>
              <a:p>
                <a:r>
                  <a:rPr lang="en-GB" sz="2400" noProof="0" dirty="0"/>
                  <a:t>Initial state: </a:t>
                </a:r>
                <a14:m>
                  <m:oMath xmlns:m="http://schemas.openxmlformats.org/officeDocument/2006/math">
                    <m:d>
                      <m:dPr>
                        <m:begChr m:val="|"/>
                        <m:endChr m:val="⟩"/>
                        <m:ctrlPr>
                          <a:rPr lang="en-GB" sz="2400" b="0" i="1" noProof="0" smtClean="0">
                            <a:latin typeface="Cambria Math" panose="02040503050406030204" pitchFamily="18" charset="0"/>
                          </a:rPr>
                        </m:ctrlPr>
                      </m:dPr>
                      <m:e>
                        <m:r>
                          <m:rPr>
                            <m:sty m:val="p"/>
                          </m:rPr>
                          <a:rPr lang="en-GB" sz="2400" b="0" i="0" noProof="0" smtClean="0">
                            <a:latin typeface="Cambria Math" panose="02040503050406030204" pitchFamily="18" charset="0"/>
                          </a:rPr>
                          <m:t>vac</m:t>
                        </m:r>
                      </m:e>
                    </m:d>
                    <m:r>
                      <a:rPr lang="en-GB" sz="2400" b="0" i="1" noProof="0" smtClean="0">
                        <a:latin typeface="Cambria Math" panose="02040503050406030204" pitchFamily="18" charset="0"/>
                      </a:rPr>
                      <m:t>=|101010..</m:t>
                    </m:r>
                    <m:r>
                      <a:rPr lang="en-GB" sz="2400" i="1" noProof="0">
                        <a:latin typeface="Cambria Math" panose="02040503050406030204" pitchFamily="18" charset="0"/>
                      </a:rPr>
                      <m:t>.</m:t>
                    </m:r>
                    <m:r>
                      <a:rPr lang="en-GB" sz="2400" b="0" i="1" noProof="0" smtClean="0">
                        <a:latin typeface="Cambria Math" panose="02040503050406030204" pitchFamily="18" charset="0"/>
                      </a:rPr>
                      <m:t>⟩</m:t>
                    </m:r>
                  </m:oMath>
                </a14:m>
                <a:r>
                  <a:rPr lang="en-GB" sz="2400" noProof="0" dirty="0"/>
                  <a:t> , </a:t>
                </a:r>
                <a14:m>
                  <m:oMath xmlns:m="http://schemas.openxmlformats.org/officeDocument/2006/math">
                    <m:sSub>
                      <m:sSubPr>
                        <m:ctrlPr>
                          <a:rPr lang="en-GB" sz="2400" b="0" i="1" noProof="0" smtClean="0">
                            <a:latin typeface="Cambria Math" panose="02040503050406030204" pitchFamily="18" charset="0"/>
                          </a:rPr>
                        </m:ctrlPr>
                      </m:sSubPr>
                      <m:e>
                        <m:r>
                          <a:rPr lang="en-GB" sz="2400" b="0" i="1" noProof="0" smtClean="0">
                            <a:latin typeface="Cambria Math" panose="02040503050406030204" pitchFamily="18" charset="0"/>
                          </a:rPr>
                          <m:t>𝑞</m:t>
                        </m:r>
                      </m:e>
                      <m:sub>
                        <m:r>
                          <a:rPr lang="en-GB" sz="2400" b="0" i="1" noProof="0" smtClean="0">
                            <a:latin typeface="Cambria Math" panose="02040503050406030204" pitchFamily="18" charset="0"/>
                          </a:rPr>
                          <m:t>𝑛</m:t>
                        </m:r>
                      </m:sub>
                    </m:sSub>
                    <m:r>
                      <a:rPr lang="en-GB" sz="2400" b="0" i="1" noProof="0" smtClean="0">
                        <a:latin typeface="Cambria Math" panose="02040503050406030204" pitchFamily="18" charset="0"/>
                      </a:rPr>
                      <m:t>∈{−1, 0, +1}</m:t>
                    </m:r>
                  </m:oMath>
                </a14:m>
                <a:endParaRPr lang="en-GB" sz="2400" noProof="0" dirty="0"/>
              </a:p>
            </p:txBody>
          </p:sp>
        </mc:Choice>
        <mc:Fallback>
          <p:sp>
            <p:nvSpPr>
              <p:cNvPr id="4" name="TextBox 3">
                <a:extLst>
                  <a:ext uri="{FF2B5EF4-FFF2-40B4-BE49-F238E27FC236}">
                    <a16:creationId xmlns:a16="http://schemas.microsoft.com/office/drawing/2014/main" id="{D71DA795-A667-675B-C2EF-A14B7E2610D6}"/>
                  </a:ext>
                </a:extLst>
              </p:cNvPr>
              <p:cNvSpPr txBox="1">
                <a:spLocks noRot="1" noChangeAspect="1" noMove="1" noResize="1" noEditPoints="1" noAdjustHandles="1" noChangeArrowheads="1" noChangeShapeType="1" noTextEdit="1"/>
              </p:cNvSpPr>
              <p:nvPr/>
            </p:nvSpPr>
            <p:spPr>
              <a:xfrm>
                <a:off x="838200" y="1091384"/>
                <a:ext cx="8708571" cy="461665"/>
              </a:xfrm>
              <a:prstGeom prst="rect">
                <a:avLst/>
              </a:prstGeom>
              <a:blipFill>
                <a:blip r:embed="rId6"/>
                <a:stretch>
                  <a:fillRect l="-1166" t="-7895" b="-28947"/>
                </a:stretch>
              </a:blipFill>
            </p:spPr>
            <p:txBody>
              <a:bodyPr/>
              <a:lstStyle/>
              <a:p>
                <a:r>
                  <a:rPr lang="en-GB">
                    <a:noFill/>
                  </a:rPr>
                  <a:t> </a:t>
                </a:r>
              </a:p>
            </p:txBody>
          </p:sp>
        </mc:Fallback>
      </mc:AlternateContent>
      <p:grpSp>
        <p:nvGrpSpPr>
          <p:cNvPr id="11" name="Group 10">
            <a:extLst>
              <a:ext uri="{FF2B5EF4-FFF2-40B4-BE49-F238E27FC236}">
                <a16:creationId xmlns:a16="http://schemas.microsoft.com/office/drawing/2014/main" id="{4F94B175-34B3-6589-9C66-42A4D083D0C7}"/>
              </a:ext>
            </a:extLst>
          </p:cNvPr>
          <p:cNvGrpSpPr/>
          <p:nvPr/>
        </p:nvGrpSpPr>
        <p:grpSpPr>
          <a:xfrm>
            <a:off x="3737811" y="1761771"/>
            <a:ext cx="9458563" cy="1667229"/>
            <a:chOff x="3737811" y="1761771"/>
            <a:chExt cx="9458563" cy="1667229"/>
          </a:xfrm>
        </p:grpSpPr>
        <mc:AlternateContent xmlns:mc="http://schemas.openxmlformats.org/markup-compatibility/2006">
          <mc:Choice xmlns:a14="http://schemas.microsoft.com/office/drawing/2010/main" Requires="a14">
            <p:sp>
              <p:nvSpPr>
                <p:cNvPr id="27" name="TextBox 26">
                  <a:extLst>
                    <a:ext uri="{FF2B5EF4-FFF2-40B4-BE49-F238E27FC236}">
                      <a16:creationId xmlns:a16="http://schemas.microsoft.com/office/drawing/2014/main" id="{112D458E-C80A-4995-ACDA-B4C51466722D}"/>
                    </a:ext>
                  </a:extLst>
                </p:cNvPr>
                <p:cNvSpPr txBox="1"/>
                <p:nvPr/>
              </p:nvSpPr>
              <p:spPr>
                <a:xfrm>
                  <a:off x="6804744" y="2363654"/>
                  <a:ext cx="2048899" cy="510778"/>
                </a:xfrm>
                <a:prstGeom prst="roundRect">
                  <a:avLst/>
                </a:prstGeom>
              </p:spPr>
              <p:style>
                <a:lnRef idx="2">
                  <a:schemeClr val="accent6">
                    <a:shade val="15000"/>
                  </a:schemeClr>
                </a:lnRef>
                <a:fillRef idx="1">
                  <a:schemeClr val="accent6"/>
                </a:fillRef>
                <a:effectRef idx="0">
                  <a:schemeClr val="accent6"/>
                </a:effectRef>
                <a:fontRef idx="minor">
                  <a:schemeClr val="lt1"/>
                </a:fontRef>
              </p:style>
              <p:txBody>
                <a:bodyPr wrap="square" rtlCol="0">
                  <a:spAutoFit/>
                </a:bodyPr>
                <a:lstStyle/>
                <a:p>
                  <a:pPr algn="ctr"/>
                  <a14:m>
                    <m:oMath xmlns:m="http://schemas.openxmlformats.org/officeDocument/2006/math">
                      <m:r>
                        <a:rPr lang="en-GB" sz="2400" b="0" i="1" noProof="0" smtClean="0">
                          <a:latin typeface="Cambria Math" panose="02040503050406030204" pitchFamily="18" charset="0"/>
                        </a:rPr>
                        <m:t>𝑆</m:t>
                      </m:r>
                      <m:r>
                        <a:rPr lang="en-GB" sz="2400" b="0" i="1" noProof="0" smtClean="0">
                          <a:latin typeface="Cambria Math" panose="02040503050406030204" pitchFamily="18" charset="0"/>
                        </a:rPr>
                        <m:t>∼</m:t>
                      </m:r>
                      <m:func>
                        <m:funcPr>
                          <m:ctrlPr>
                            <a:rPr lang="en-GB" sz="2400" b="0" i="1" noProof="0" smtClean="0">
                              <a:latin typeface="Cambria Math" panose="02040503050406030204" pitchFamily="18" charset="0"/>
                            </a:rPr>
                          </m:ctrlPr>
                        </m:funcPr>
                        <m:fName>
                          <m:r>
                            <m:rPr>
                              <m:sty m:val="p"/>
                            </m:rPr>
                            <a:rPr lang="en-GB" sz="2400" b="0" i="0" noProof="0" smtClean="0">
                              <a:latin typeface="Cambria Math" panose="02040503050406030204" pitchFamily="18" charset="0"/>
                            </a:rPr>
                            <m:t>log</m:t>
                          </m:r>
                        </m:fName>
                        <m:e>
                          <m:func>
                            <m:funcPr>
                              <m:ctrlPr>
                                <a:rPr lang="en-GB" sz="2400" b="0" i="1" noProof="0" smtClean="0">
                                  <a:latin typeface="Cambria Math" panose="02040503050406030204" pitchFamily="18" charset="0"/>
                                </a:rPr>
                              </m:ctrlPr>
                            </m:funcPr>
                            <m:fName>
                              <m:r>
                                <m:rPr>
                                  <m:sty m:val="p"/>
                                </m:rPr>
                                <a:rPr lang="en-GB" sz="2400" b="0" i="0" noProof="0" smtClean="0">
                                  <a:latin typeface="Cambria Math" panose="02040503050406030204" pitchFamily="18" charset="0"/>
                                </a:rPr>
                                <m:t>log</m:t>
                              </m:r>
                            </m:fName>
                            <m:e>
                              <m:r>
                                <a:rPr lang="en-GB" sz="2400" b="0" i="1" noProof="0" smtClean="0">
                                  <a:latin typeface="Cambria Math" panose="02040503050406030204" pitchFamily="18" charset="0"/>
                                </a:rPr>
                                <m:t>𝑡</m:t>
                              </m:r>
                            </m:e>
                          </m:func>
                        </m:e>
                      </m:func>
                    </m:oMath>
                  </a14:m>
                  <a:r>
                    <a:rPr lang="en-GB" sz="2400" noProof="0" dirty="0"/>
                    <a:t>?</a:t>
                  </a:r>
                </a:p>
              </p:txBody>
            </p:sp>
          </mc:Choice>
          <mc:Fallback>
            <p:sp>
              <p:nvSpPr>
                <p:cNvPr id="27" name="TextBox 26">
                  <a:extLst>
                    <a:ext uri="{FF2B5EF4-FFF2-40B4-BE49-F238E27FC236}">
                      <a16:creationId xmlns:a16="http://schemas.microsoft.com/office/drawing/2014/main" id="{112D458E-C80A-4995-ACDA-B4C51466722D}"/>
                    </a:ext>
                  </a:extLst>
                </p:cNvPr>
                <p:cNvSpPr txBox="1">
                  <a:spLocks noRot="1" noChangeAspect="1" noMove="1" noResize="1" noEditPoints="1" noAdjustHandles="1" noChangeArrowheads="1" noChangeShapeType="1" noTextEdit="1"/>
                </p:cNvSpPr>
                <p:nvPr/>
              </p:nvSpPr>
              <p:spPr>
                <a:xfrm>
                  <a:off x="6804744" y="2363654"/>
                  <a:ext cx="2048899" cy="510778"/>
                </a:xfrm>
                <a:prstGeom prst="roundRect">
                  <a:avLst/>
                </a:prstGeom>
                <a:blipFill>
                  <a:blip r:embed="rId7"/>
                  <a:stretch>
                    <a:fillRect t="-2326" r="-1227" b="-18605"/>
                  </a:stretch>
                </a:blipFill>
              </p:spPr>
              <p:txBody>
                <a:bodyPr/>
                <a:lstStyle/>
                <a:p>
                  <a:r>
                    <a:rPr lang="en-GB">
                      <a:noFill/>
                    </a:rPr>
                    <a:t> </a:t>
                  </a:r>
                </a:p>
              </p:txBody>
            </p:sp>
          </mc:Fallback>
        </mc:AlternateContent>
        <p:sp>
          <p:nvSpPr>
            <p:cNvPr id="7" name="TextBox 6">
              <a:extLst>
                <a:ext uri="{FF2B5EF4-FFF2-40B4-BE49-F238E27FC236}">
                  <a16:creationId xmlns:a16="http://schemas.microsoft.com/office/drawing/2014/main" id="{6F9E4C57-2B55-5FCD-E990-373DB74541BE}"/>
                </a:ext>
              </a:extLst>
            </p:cNvPr>
            <p:cNvSpPr txBox="1"/>
            <p:nvPr/>
          </p:nvSpPr>
          <p:spPr>
            <a:xfrm>
              <a:off x="4487803" y="1761771"/>
              <a:ext cx="8708571" cy="461665"/>
            </a:xfrm>
            <a:prstGeom prst="rect">
              <a:avLst/>
            </a:prstGeom>
            <a:noFill/>
          </p:spPr>
          <p:txBody>
            <a:bodyPr wrap="square" rtlCol="0">
              <a:spAutoFit/>
            </a:bodyPr>
            <a:lstStyle/>
            <a:p>
              <a:r>
                <a:rPr lang="en-GB" sz="2400" noProof="0" dirty="0"/>
                <a:t>Entanglement growth appears even slower than MBL:</a:t>
              </a:r>
            </a:p>
          </p:txBody>
        </p:sp>
        <p:cxnSp>
          <p:nvCxnSpPr>
            <p:cNvPr id="9" name="Straight Arrow Connector 8">
              <a:extLst>
                <a:ext uri="{FF2B5EF4-FFF2-40B4-BE49-F238E27FC236}">
                  <a16:creationId xmlns:a16="http://schemas.microsoft.com/office/drawing/2014/main" id="{C6D10866-D7E4-F925-D768-71FB7AFF158E}"/>
                </a:ext>
              </a:extLst>
            </p:cNvPr>
            <p:cNvCxnSpPr/>
            <p:nvPr/>
          </p:nvCxnSpPr>
          <p:spPr>
            <a:xfrm flipH="1" flipV="1">
              <a:off x="3737811" y="2363654"/>
              <a:ext cx="2879457" cy="255389"/>
            </a:xfrm>
            <a:prstGeom prst="straightConnector1">
              <a:avLst/>
            </a:prstGeom>
            <a:ln w="57150">
              <a:tailEnd type="triangle"/>
            </a:ln>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27E57E36-522F-9295-58F1-C46AB1D05479}"/>
                </a:ext>
              </a:extLst>
            </p:cNvPr>
            <p:cNvSpPr txBox="1"/>
            <p:nvPr/>
          </p:nvSpPr>
          <p:spPr>
            <a:xfrm>
              <a:off x="4582338" y="2967335"/>
              <a:ext cx="7440584" cy="461665"/>
            </a:xfrm>
            <a:prstGeom prst="rect">
              <a:avLst/>
            </a:prstGeom>
            <a:noFill/>
          </p:spPr>
          <p:txBody>
            <a:bodyPr wrap="square" rtlCol="0">
              <a:spAutoFit/>
            </a:bodyPr>
            <a:lstStyle/>
            <a:p>
              <a:r>
                <a:rPr lang="en-GB" sz="2400" noProof="0" dirty="0"/>
                <a:t>But its origin has not been identified and </a:t>
              </a:r>
              <a:r>
                <a:rPr lang="en-GB" sz="2400" i="1" noProof="0" dirty="0"/>
                <a:t>J</a:t>
              </a:r>
              <a:r>
                <a:rPr lang="en-GB" sz="2400" noProof="0" dirty="0"/>
                <a:t> is very large. </a:t>
              </a:r>
            </a:p>
          </p:txBody>
        </p:sp>
      </p:grpSp>
    </p:spTree>
    <p:extLst>
      <p:ext uri="{BB962C8B-B14F-4D97-AF65-F5344CB8AC3E}">
        <p14:creationId xmlns:p14="http://schemas.microsoft.com/office/powerpoint/2010/main" val="2305694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5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50"/>
                                        <p:tgtEl>
                                          <p:spTgt spid="5"/>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25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ounded Rectangle 10">
            <a:extLst>
              <a:ext uri="{FF2B5EF4-FFF2-40B4-BE49-F238E27FC236}">
                <a16:creationId xmlns:a16="http://schemas.microsoft.com/office/drawing/2014/main" id="{CCD98B79-4DAA-3C74-4615-FB6D51E6D897}"/>
              </a:ext>
            </a:extLst>
          </p:cNvPr>
          <p:cNvSpPr/>
          <p:nvPr/>
        </p:nvSpPr>
        <p:spPr>
          <a:xfrm>
            <a:off x="304800" y="1625600"/>
            <a:ext cx="3266589" cy="3810108"/>
          </a:xfrm>
          <a:prstGeom prst="roundRect">
            <a:avLst/>
          </a:prstGeom>
          <a:ln w="38100"/>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mc:AlternateContent xmlns:mc="http://schemas.openxmlformats.org/markup-compatibility/2006">
        <mc:Choice xmlns:a14="http://schemas.microsoft.com/office/drawing/2010/main" Requires="a14">
          <p:sp>
            <p:nvSpPr>
              <p:cNvPr id="2" name="Title 1">
                <a:extLst>
                  <a:ext uri="{FF2B5EF4-FFF2-40B4-BE49-F238E27FC236}">
                    <a16:creationId xmlns:a16="http://schemas.microsoft.com/office/drawing/2014/main" id="{887A0EC3-3EE2-E88D-E30A-10D71F171400}"/>
                  </a:ext>
                </a:extLst>
              </p:cNvPr>
              <p:cNvSpPr>
                <a:spLocks noGrp="1"/>
              </p:cNvSpPr>
              <p:nvPr>
                <p:ph type="title"/>
              </p:nvPr>
            </p:nvSpPr>
            <p:spPr>
              <a:xfrm>
                <a:off x="398790" y="95618"/>
                <a:ext cx="11375136" cy="688856"/>
              </a:xfrm>
            </p:spPr>
            <p:txBody>
              <a:bodyPr>
                <a:noAutofit/>
              </a:bodyPr>
              <a:lstStyle/>
              <a:p>
                <a:pPr algn="ctr"/>
                <a14:m>
                  <m:oMath xmlns:m="http://schemas.openxmlformats.org/officeDocument/2006/math">
                    <m:r>
                      <a:rPr lang="en-GB" sz="4000" b="0" i="1" noProof="0" smtClean="0">
                        <a:latin typeface="Cambria Math" panose="02040503050406030204" pitchFamily="18" charset="0"/>
                      </a:rPr>
                      <m:t>𝐽</m:t>
                    </m:r>
                    <m:r>
                      <a:rPr lang="en-GB" sz="4000" b="0" i="1" noProof="0" smtClean="0">
                        <a:latin typeface="Cambria Math" panose="02040503050406030204" pitchFamily="18" charset="0"/>
                      </a:rPr>
                      <m:t>∼</m:t>
                    </m:r>
                    <m:r>
                      <a:rPr lang="en-GB" sz="4000" b="0" i="1" noProof="0" smtClean="0">
                        <a:latin typeface="Cambria Math" panose="02040503050406030204" pitchFamily="18" charset="0"/>
                      </a:rPr>
                      <m:t>𝑤</m:t>
                    </m:r>
                  </m:oMath>
                </a14:m>
                <a:r>
                  <a:rPr lang="en-GB" sz="4000" noProof="0" dirty="0"/>
                  <a:t> regime: MBL eigenstates</a:t>
                </a:r>
                <a:endParaRPr lang="en-GB" sz="4000" b="1" noProof="0" dirty="0"/>
              </a:p>
            </p:txBody>
          </p:sp>
        </mc:Choice>
        <mc:Fallback>
          <p:sp>
            <p:nvSpPr>
              <p:cNvPr id="2" name="Title 1">
                <a:extLst>
                  <a:ext uri="{FF2B5EF4-FFF2-40B4-BE49-F238E27FC236}">
                    <a16:creationId xmlns:a16="http://schemas.microsoft.com/office/drawing/2014/main" id="{887A0EC3-3EE2-E88D-E30A-10D71F171400}"/>
                  </a:ext>
                </a:extLst>
              </p:cNvPr>
              <p:cNvSpPr>
                <a:spLocks noGrp="1" noRot="1" noChangeAspect="1" noMove="1" noResize="1" noEditPoints="1" noAdjustHandles="1" noChangeArrowheads="1" noChangeShapeType="1" noTextEdit="1"/>
              </p:cNvSpPr>
              <p:nvPr>
                <p:ph type="title"/>
              </p:nvPr>
            </p:nvSpPr>
            <p:spPr>
              <a:xfrm>
                <a:off x="398790" y="95618"/>
                <a:ext cx="11375136" cy="688856"/>
              </a:xfrm>
              <a:blipFill>
                <a:blip r:embed="rId3"/>
                <a:stretch>
                  <a:fillRect t="-21818" b="-34545"/>
                </a:stretch>
              </a:blipFill>
            </p:spPr>
            <p:txBody>
              <a:bodyPr/>
              <a:lstStyle/>
              <a:p>
                <a:r>
                  <a:rPr lang="en-GB">
                    <a:noFill/>
                  </a:rPr>
                  <a:t> </a:t>
                </a:r>
              </a:p>
            </p:txBody>
          </p:sp>
        </mc:Fallback>
      </mc:AlternateContent>
      <p:pic>
        <p:nvPicPr>
          <p:cNvPr id="5" name="Graphic 4">
            <a:extLst>
              <a:ext uri="{FF2B5EF4-FFF2-40B4-BE49-F238E27FC236}">
                <a16:creationId xmlns:a16="http://schemas.microsoft.com/office/drawing/2014/main" id="{B0B8DBE6-5100-E74F-9B96-C4CB31B8072D}"/>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3524" t="3932" r="-375" b="3063"/>
          <a:stretch>
            <a:fillRect/>
          </a:stretch>
        </p:blipFill>
        <p:spPr>
          <a:xfrm>
            <a:off x="3622189" y="1495100"/>
            <a:ext cx="6292806" cy="5225031"/>
          </a:xfrm>
          <a:prstGeom prst="rect">
            <a:avLst/>
          </a:prstGeom>
          <a:ln w="19050">
            <a:noFill/>
          </a:ln>
        </p:spPr>
      </p:pic>
      <p:grpSp>
        <p:nvGrpSpPr>
          <p:cNvPr id="36" name="Group 35">
            <a:extLst>
              <a:ext uri="{FF2B5EF4-FFF2-40B4-BE49-F238E27FC236}">
                <a16:creationId xmlns:a16="http://schemas.microsoft.com/office/drawing/2014/main" id="{B7F4C9CB-AF48-101B-90E5-80892A1D719B}"/>
              </a:ext>
            </a:extLst>
          </p:cNvPr>
          <p:cNvGrpSpPr/>
          <p:nvPr/>
        </p:nvGrpSpPr>
        <p:grpSpPr>
          <a:xfrm>
            <a:off x="4689872" y="1944110"/>
            <a:ext cx="7375128" cy="3980167"/>
            <a:chOff x="1297136" y="3686105"/>
            <a:chExt cx="4677949" cy="2524569"/>
          </a:xfrm>
        </p:grpSpPr>
        <p:grpSp>
          <p:nvGrpSpPr>
            <p:cNvPr id="33" name="Group 32">
              <a:extLst>
                <a:ext uri="{FF2B5EF4-FFF2-40B4-BE49-F238E27FC236}">
                  <a16:creationId xmlns:a16="http://schemas.microsoft.com/office/drawing/2014/main" id="{E04569DD-0A24-7CAB-F805-0D2DE95DB070}"/>
                </a:ext>
              </a:extLst>
            </p:cNvPr>
            <p:cNvGrpSpPr/>
            <p:nvPr/>
          </p:nvGrpSpPr>
          <p:grpSpPr>
            <a:xfrm>
              <a:off x="1297136" y="3686105"/>
              <a:ext cx="4584238" cy="1587500"/>
              <a:chOff x="1297136" y="3686105"/>
              <a:chExt cx="4584238" cy="1587500"/>
            </a:xfrm>
          </p:grpSpPr>
          <mc:AlternateContent xmlns:mc="http://schemas.openxmlformats.org/markup-compatibility/2006">
            <mc:Choice xmlns:a14="http://schemas.microsoft.com/office/drawing/2010/main" Requires="a14">
              <p:sp>
                <p:nvSpPr>
                  <p:cNvPr id="22" name="TextBox 21">
                    <a:extLst>
                      <a:ext uri="{FF2B5EF4-FFF2-40B4-BE49-F238E27FC236}">
                        <a16:creationId xmlns:a16="http://schemas.microsoft.com/office/drawing/2014/main" id="{D5170DF5-F405-9B04-D04D-23B3ECF37C17}"/>
                      </a:ext>
                    </a:extLst>
                  </p:cNvPr>
                  <p:cNvSpPr txBox="1"/>
                  <p:nvPr/>
                </p:nvSpPr>
                <p:spPr>
                  <a:xfrm>
                    <a:off x="4751582" y="4294548"/>
                    <a:ext cx="1129792" cy="370614"/>
                  </a:xfrm>
                  <a:prstGeom prst="roundRect">
                    <a:avLst/>
                  </a:prstGeom>
                  <a:ln/>
                </p:spPr>
                <p:style>
                  <a:lnRef idx="2">
                    <a:schemeClr val="accent6">
                      <a:shade val="15000"/>
                    </a:schemeClr>
                  </a:lnRef>
                  <a:fillRef idx="1">
                    <a:schemeClr val="accent6"/>
                  </a:fillRef>
                  <a:effectRef idx="0">
                    <a:schemeClr val="accent6"/>
                  </a:effectRef>
                  <a:fontRef idx="minor">
                    <a:schemeClr val="lt1"/>
                  </a:fontRef>
                </p:style>
                <p:txBody>
                  <a:bodyPr wrap="none" rtlCol="0" anchor="ctr">
                    <a:spAutoFit/>
                  </a:bodyPr>
                  <a:lstStyle/>
                  <a:p>
                    <a:pPr/>
                    <a14:m>
                      <m:oMathPara xmlns:m="http://schemas.openxmlformats.org/officeDocument/2006/math">
                        <m:oMathParaPr>
                          <m:jc m:val="centerGroup"/>
                        </m:oMathParaPr>
                        <m:oMath xmlns:m="http://schemas.openxmlformats.org/officeDocument/2006/math">
                          <m:r>
                            <a:rPr lang="en-GB" sz="2400" b="0" i="1" noProof="0" smtClean="0">
                              <a:latin typeface="Cambria Math" panose="02040503050406030204" pitchFamily="18" charset="0"/>
                            </a:rPr>
                            <m:t>𝑆</m:t>
                          </m:r>
                          <m:r>
                            <a:rPr lang="en-GB" sz="2400" b="0" i="1" noProof="0" smtClean="0">
                              <a:latin typeface="Cambria Math" panose="02040503050406030204" pitchFamily="18" charset="0"/>
                            </a:rPr>
                            <m:t>∼</m:t>
                          </m:r>
                          <m:r>
                            <a:rPr lang="en-GB" sz="2400" b="0" i="1" noProof="0" smtClean="0">
                              <a:latin typeface="Cambria Math" panose="02040503050406030204" pitchFamily="18" charset="0"/>
                            </a:rPr>
                            <m:t>𝑂</m:t>
                          </m:r>
                          <m:r>
                            <a:rPr lang="en-GB" sz="2400" b="0" i="1" noProof="0" smtClean="0">
                              <a:latin typeface="Cambria Math" panose="02040503050406030204" pitchFamily="18" charset="0"/>
                            </a:rPr>
                            <m:t>(</m:t>
                          </m:r>
                          <m:r>
                            <a:rPr lang="en-GB" sz="2400" b="0" i="1" noProof="0" smtClean="0">
                              <a:latin typeface="Cambria Math" panose="02040503050406030204" pitchFamily="18" charset="0"/>
                            </a:rPr>
                            <m:t>𝑁</m:t>
                          </m:r>
                          <m:r>
                            <a:rPr lang="en-GB" sz="2400" b="0" i="1" noProof="0" smtClean="0">
                              <a:latin typeface="Cambria Math" panose="02040503050406030204" pitchFamily="18" charset="0"/>
                            </a:rPr>
                            <m:t>)</m:t>
                          </m:r>
                        </m:oMath>
                      </m:oMathPara>
                    </a14:m>
                    <a:endParaRPr lang="en-GB" sz="2400" noProof="0" dirty="0"/>
                  </a:p>
                </p:txBody>
              </p:sp>
            </mc:Choice>
            <mc:Fallback>
              <p:sp>
                <p:nvSpPr>
                  <p:cNvPr id="22" name="TextBox 21">
                    <a:extLst>
                      <a:ext uri="{FF2B5EF4-FFF2-40B4-BE49-F238E27FC236}">
                        <a16:creationId xmlns:a16="http://schemas.microsoft.com/office/drawing/2014/main" id="{D5170DF5-F405-9B04-D04D-23B3ECF37C17}"/>
                      </a:ext>
                    </a:extLst>
                  </p:cNvPr>
                  <p:cNvSpPr txBox="1">
                    <a:spLocks noRot="1" noChangeAspect="1" noMove="1" noResize="1" noEditPoints="1" noAdjustHandles="1" noChangeArrowheads="1" noChangeShapeType="1" noTextEdit="1"/>
                  </p:cNvSpPr>
                  <p:nvPr/>
                </p:nvSpPr>
                <p:spPr>
                  <a:xfrm>
                    <a:off x="4751582" y="4294548"/>
                    <a:ext cx="1129792" cy="370614"/>
                  </a:xfrm>
                  <a:prstGeom prst="roundRect">
                    <a:avLst/>
                  </a:prstGeom>
                  <a:blipFill>
                    <a:blip r:embed="rId5"/>
                    <a:stretch>
                      <a:fillRect/>
                    </a:stretch>
                  </a:blipFill>
                  <a:ln/>
                </p:spPr>
                <p:txBody>
                  <a:bodyPr/>
                  <a:lstStyle/>
                  <a:p>
                    <a:r>
                      <a:rPr lang="en-GB">
                        <a:noFill/>
                      </a:rPr>
                      <a:t> </a:t>
                    </a:r>
                  </a:p>
                </p:txBody>
              </p:sp>
            </mc:Fallback>
          </mc:AlternateContent>
          <p:sp>
            <p:nvSpPr>
              <p:cNvPr id="24" name="Oval 23">
                <a:extLst>
                  <a:ext uri="{FF2B5EF4-FFF2-40B4-BE49-F238E27FC236}">
                    <a16:creationId xmlns:a16="http://schemas.microsoft.com/office/drawing/2014/main" id="{CE175CFA-ACFF-B7A5-1C17-0BA427B797E1}"/>
                  </a:ext>
                </a:extLst>
              </p:cNvPr>
              <p:cNvSpPr/>
              <p:nvPr/>
            </p:nvSpPr>
            <p:spPr>
              <a:xfrm>
                <a:off x="1297136" y="3686105"/>
                <a:ext cx="946150" cy="1587500"/>
              </a:xfrm>
              <a:prstGeom prst="ellipse">
                <a:avLst/>
              </a:prstGeom>
              <a:noFill/>
              <a:ln w="57150"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en-GB" noProof="0" dirty="0"/>
              </a:p>
            </p:txBody>
          </p:sp>
          <p:cxnSp>
            <p:nvCxnSpPr>
              <p:cNvPr id="30" name="Straight Connector 29">
                <a:extLst>
                  <a:ext uri="{FF2B5EF4-FFF2-40B4-BE49-F238E27FC236}">
                    <a16:creationId xmlns:a16="http://schemas.microsoft.com/office/drawing/2014/main" id="{3F26E86B-EDBF-F7FA-D3E3-CBE69A9AD560}"/>
                  </a:ext>
                </a:extLst>
              </p:cNvPr>
              <p:cNvCxnSpPr>
                <a:cxnSpLocks/>
                <a:stCxn id="24" idx="6"/>
                <a:endCxn id="22" idx="1"/>
              </p:cNvCxnSpPr>
              <p:nvPr/>
            </p:nvCxnSpPr>
            <p:spPr>
              <a:xfrm>
                <a:off x="2243286" y="4479855"/>
                <a:ext cx="2508295" cy="0"/>
              </a:xfrm>
              <a:prstGeom prst="line">
                <a:avLst/>
              </a:prstGeom>
              <a:ln w="57150">
                <a:solidFill>
                  <a:schemeClr val="accent6"/>
                </a:solidFill>
                <a:prstDash val="sysDash"/>
              </a:ln>
            </p:spPr>
            <p:style>
              <a:lnRef idx="2">
                <a:schemeClr val="accent2"/>
              </a:lnRef>
              <a:fillRef idx="0">
                <a:schemeClr val="accent2"/>
              </a:fillRef>
              <a:effectRef idx="1">
                <a:schemeClr val="accent2"/>
              </a:effectRef>
              <a:fontRef idx="minor">
                <a:schemeClr val="tx1"/>
              </a:fontRef>
            </p:style>
          </p:cxnSp>
        </p:grpSp>
        <p:grpSp>
          <p:nvGrpSpPr>
            <p:cNvPr id="46" name="Group 45">
              <a:extLst>
                <a:ext uri="{FF2B5EF4-FFF2-40B4-BE49-F238E27FC236}">
                  <a16:creationId xmlns:a16="http://schemas.microsoft.com/office/drawing/2014/main" id="{2D44B840-7A04-51A0-6BE6-51FB31853B69}"/>
                </a:ext>
              </a:extLst>
            </p:cNvPr>
            <p:cNvGrpSpPr/>
            <p:nvPr/>
          </p:nvGrpSpPr>
          <p:grpSpPr>
            <a:xfrm>
              <a:off x="3484938" y="4665162"/>
              <a:ext cx="2490147" cy="1545512"/>
              <a:chOff x="3484938" y="4665162"/>
              <a:chExt cx="2490147" cy="1545512"/>
            </a:xfrm>
          </p:grpSpPr>
          <p:cxnSp>
            <p:nvCxnSpPr>
              <p:cNvPr id="40" name="Straight Arrow Connector 39">
                <a:extLst>
                  <a:ext uri="{FF2B5EF4-FFF2-40B4-BE49-F238E27FC236}">
                    <a16:creationId xmlns:a16="http://schemas.microsoft.com/office/drawing/2014/main" id="{42A8ACFE-FF98-6C12-EEAE-8775C9DA30D9}"/>
                  </a:ext>
                </a:extLst>
              </p:cNvPr>
              <p:cNvCxnSpPr>
                <a:stCxn id="22" idx="2"/>
                <a:endCxn id="23" idx="0"/>
              </p:cNvCxnSpPr>
              <p:nvPr/>
            </p:nvCxnSpPr>
            <p:spPr>
              <a:xfrm flipH="1">
                <a:off x="5315163" y="4665162"/>
                <a:ext cx="1315" cy="1056692"/>
              </a:xfrm>
              <a:prstGeom prst="straightConnector1">
                <a:avLst/>
              </a:prstGeom>
              <a:ln w="76200">
                <a:solidFill>
                  <a:schemeClr val="accent6"/>
                </a:solidFill>
                <a:headEnd type="none" w="med" len="med"/>
                <a:tailEnd type="triangle" w="med" len="med"/>
              </a:ln>
            </p:spPr>
            <p:style>
              <a:lnRef idx="2">
                <a:schemeClr val="accent2"/>
              </a:lnRef>
              <a:fillRef idx="0">
                <a:schemeClr val="accent2"/>
              </a:fillRef>
              <a:effectRef idx="1">
                <a:schemeClr val="accent2"/>
              </a:effectRef>
              <a:fontRef idx="minor">
                <a:schemeClr val="tx1"/>
              </a:fontRef>
            </p:style>
          </p:cxnSp>
          <p:grpSp>
            <p:nvGrpSpPr>
              <p:cNvPr id="34" name="Group 33">
                <a:extLst>
                  <a:ext uri="{FF2B5EF4-FFF2-40B4-BE49-F238E27FC236}">
                    <a16:creationId xmlns:a16="http://schemas.microsoft.com/office/drawing/2014/main" id="{FD6C8058-5750-D791-CB49-B1ADED4BD888}"/>
                  </a:ext>
                </a:extLst>
              </p:cNvPr>
              <p:cNvGrpSpPr/>
              <p:nvPr/>
            </p:nvGrpSpPr>
            <p:grpSpPr>
              <a:xfrm>
                <a:off x="3484938" y="5603649"/>
                <a:ext cx="2371375" cy="607025"/>
                <a:chOff x="3484938" y="5603649"/>
                <a:chExt cx="2371375" cy="607025"/>
              </a:xfrm>
            </p:grpSpPr>
            <mc:AlternateContent xmlns:mc="http://schemas.openxmlformats.org/markup-compatibility/2006">
              <mc:Choice xmlns:a14="http://schemas.microsoft.com/office/drawing/2010/main" Requires="a14">
                <p:sp>
                  <p:nvSpPr>
                    <p:cNvPr id="23" name="TextBox 22">
                      <a:extLst>
                        <a:ext uri="{FF2B5EF4-FFF2-40B4-BE49-F238E27FC236}">
                          <a16:creationId xmlns:a16="http://schemas.microsoft.com/office/drawing/2014/main" id="{D3651021-42E8-32F0-4A06-346E787A19F5}"/>
                        </a:ext>
                      </a:extLst>
                    </p:cNvPr>
                    <p:cNvSpPr txBox="1"/>
                    <p:nvPr/>
                  </p:nvSpPr>
                  <p:spPr>
                    <a:xfrm>
                      <a:off x="4774012" y="5721854"/>
                      <a:ext cx="1082301" cy="370614"/>
                    </a:xfrm>
                    <a:prstGeom prst="roundRect">
                      <a:avLst/>
                    </a:prstGeom>
                    <a:ln/>
                  </p:spPr>
                  <p:style>
                    <a:lnRef idx="2">
                      <a:schemeClr val="accent6">
                        <a:shade val="15000"/>
                      </a:schemeClr>
                    </a:lnRef>
                    <a:fillRef idx="1">
                      <a:schemeClr val="accent6"/>
                    </a:fillRef>
                    <a:effectRef idx="0">
                      <a:schemeClr val="accent6"/>
                    </a:effectRef>
                    <a:fontRef idx="minor">
                      <a:schemeClr val="lt1"/>
                    </a:fontRef>
                  </p:style>
                  <p:txBody>
                    <a:bodyPr wrap="none" rtlCol="0" anchor="ctr">
                      <a:spAutoFit/>
                    </a:bodyPr>
                    <a:lstStyle/>
                    <a:p>
                      <a:pPr/>
                      <a14:m>
                        <m:oMathPara xmlns:m="http://schemas.openxmlformats.org/officeDocument/2006/math">
                          <m:oMathParaPr>
                            <m:jc m:val="centerGroup"/>
                          </m:oMathParaPr>
                          <m:oMath xmlns:m="http://schemas.openxmlformats.org/officeDocument/2006/math">
                            <m:r>
                              <a:rPr lang="en-GB" sz="2400" b="0" i="1" noProof="0" smtClean="0">
                                <a:latin typeface="Cambria Math" panose="02040503050406030204" pitchFamily="18" charset="0"/>
                              </a:rPr>
                              <m:t>𝑆</m:t>
                            </m:r>
                            <m:r>
                              <a:rPr lang="en-GB" sz="2400" b="0" i="1" noProof="0" smtClean="0">
                                <a:latin typeface="Cambria Math" panose="02040503050406030204" pitchFamily="18" charset="0"/>
                              </a:rPr>
                              <m:t>∼</m:t>
                            </m:r>
                            <m:r>
                              <a:rPr lang="en-GB" sz="2400" b="0" i="1" noProof="0" smtClean="0">
                                <a:latin typeface="Cambria Math" panose="02040503050406030204" pitchFamily="18" charset="0"/>
                              </a:rPr>
                              <m:t>𝑂</m:t>
                            </m:r>
                            <m:r>
                              <a:rPr lang="en-GB" sz="2400" b="0" i="1" noProof="0" smtClean="0">
                                <a:latin typeface="Cambria Math" panose="02040503050406030204" pitchFamily="18" charset="0"/>
                              </a:rPr>
                              <m:t>(1)</m:t>
                            </m:r>
                          </m:oMath>
                        </m:oMathPara>
                      </a14:m>
                      <a:endParaRPr lang="en-GB" sz="2400" noProof="0" dirty="0"/>
                    </a:p>
                  </p:txBody>
                </p:sp>
              </mc:Choice>
              <mc:Fallback>
                <p:sp>
                  <p:nvSpPr>
                    <p:cNvPr id="23" name="TextBox 22">
                      <a:extLst>
                        <a:ext uri="{FF2B5EF4-FFF2-40B4-BE49-F238E27FC236}">
                          <a16:creationId xmlns:a16="http://schemas.microsoft.com/office/drawing/2014/main" id="{D3651021-42E8-32F0-4A06-346E787A19F5}"/>
                        </a:ext>
                      </a:extLst>
                    </p:cNvPr>
                    <p:cNvSpPr txBox="1">
                      <a:spLocks noRot="1" noChangeAspect="1" noMove="1" noResize="1" noEditPoints="1" noAdjustHandles="1" noChangeArrowheads="1" noChangeShapeType="1" noTextEdit="1"/>
                    </p:cNvSpPr>
                    <p:nvPr/>
                  </p:nvSpPr>
                  <p:spPr>
                    <a:xfrm>
                      <a:off x="4774012" y="5721854"/>
                      <a:ext cx="1082301" cy="370614"/>
                    </a:xfrm>
                    <a:prstGeom prst="roundRect">
                      <a:avLst/>
                    </a:prstGeom>
                    <a:blipFill>
                      <a:blip r:embed="rId6"/>
                      <a:stretch>
                        <a:fillRect/>
                      </a:stretch>
                    </a:blipFill>
                    <a:ln/>
                  </p:spPr>
                  <p:txBody>
                    <a:bodyPr/>
                    <a:lstStyle/>
                    <a:p>
                      <a:r>
                        <a:rPr lang="en-GB">
                          <a:noFill/>
                        </a:rPr>
                        <a:t> </a:t>
                      </a:r>
                    </a:p>
                  </p:txBody>
                </p:sp>
              </mc:Fallback>
            </mc:AlternateContent>
            <p:sp>
              <p:nvSpPr>
                <p:cNvPr id="25" name="Oval 24">
                  <a:extLst>
                    <a:ext uri="{FF2B5EF4-FFF2-40B4-BE49-F238E27FC236}">
                      <a16:creationId xmlns:a16="http://schemas.microsoft.com/office/drawing/2014/main" id="{9B65569B-08A5-5D5A-CF51-EE69BCC5995C}"/>
                    </a:ext>
                  </a:extLst>
                </p:cNvPr>
                <p:cNvSpPr/>
                <p:nvPr/>
              </p:nvSpPr>
              <p:spPr>
                <a:xfrm>
                  <a:off x="3484938" y="5603649"/>
                  <a:ext cx="807736" cy="607025"/>
                </a:xfrm>
                <a:prstGeom prst="ellipse">
                  <a:avLst/>
                </a:prstGeom>
                <a:noFill/>
                <a:ln w="57150"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en-GB" noProof="0" dirty="0"/>
                </a:p>
              </p:txBody>
            </p:sp>
            <p:cxnSp>
              <p:nvCxnSpPr>
                <p:cNvPr id="32" name="Straight Connector 31">
                  <a:extLst>
                    <a:ext uri="{FF2B5EF4-FFF2-40B4-BE49-F238E27FC236}">
                      <a16:creationId xmlns:a16="http://schemas.microsoft.com/office/drawing/2014/main" id="{7FF0F2A9-BAAF-CC6E-D41A-A3A49C76DD20}"/>
                    </a:ext>
                  </a:extLst>
                </p:cNvPr>
                <p:cNvCxnSpPr>
                  <a:stCxn id="25" idx="6"/>
                  <a:endCxn id="23" idx="1"/>
                </p:cNvCxnSpPr>
                <p:nvPr/>
              </p:nvCxnSpPr>
              <p:spPr>
                <a:xfrm flipV="1">
                  <a:off x="4292674" y="5907161"/>
                  <a:ext cx="481338" cy="1"/>
                </a:xfrm>
                <a:prstGeom prst="line">
                  <a:avLst/>
                </a:prstGeom>
                <a:ln w="57150">
                  <a:solidFill>
                    <a:schemeClr val="accent6"/>
                  </a:solidFill>
                  <a:prstDash val="sysDash"/>
                </a:ln>
              </p:spPr>
              <p:style>
                <a:lnRef idx="2">
                  <a:schemeClr val="accent1"/>
                </a:lnRef>
                <a:fillRef idx="0">
                  <a:schemeClr val="accent1"/>
                </a:fillRef>
                <a:effectRef idx="1">
                  <a:schemeClr val="accent1"/>
                </a:effectRef>
                <a:fontRef idx="minor">
                  <a:schemeClr val="tx1"/>
                </a:fontRef>
              </p:style>
            </p:cxnSp>
          </p:grpSp>
          <p:sp>
            <p:nvSpPr>
              <p:cNvPr id="41" name="TextBox 40">
                <a:extLst>
                  <a:ext uri="{FF2B5EF4-FFF2-40B4-BE49-F238E27FC236}">
                    <a16:creationId xmlns:a16="http://schemas.microsoft.com/office/drawing/2014/main" id="{D825A8C7-0741-ABD6-3AF3-EE7929A9DA90}"/>
                  </a:ext>
                </a:extLst>
              </p:cNvPr>
              <p:cNvSpPr txBox="1"/>
              <p:nvPr/>
            </p:nvSpPr>
            <p:spPr>
              <a:xfrm>
                <a:off x="4596929" y="4980071"/>
                <a:ext cx="1378156" cy="334978"/>
              </a:xfrm>
              <a:prstGeom prst="rect">
                <a:avLst/>
              </a:prstGeom>
              <a:ln w="28575">
                <a:solidFill>
                  <a:schemeClr val="accent6"/>
                </a:solidFill>
              </a:ln>
            </p:spPr>
            <p:style>
              <a:lnRef idx="2">
                <a:schemeClr val="accent2"/>
              </a:lnRef>
              <a:fillRef idx="1">
                <a:schemeClr val="lt1"/>
              </a:fillRef>
              <a:effectRef idx="0">
                <a:schemeClr val="accent2"/>
              </a:effectRef>
              <a:fontRef idx="minor">
                <a:schemeClr val="dk1"/>
              </a:fontRef>
            </p:style>
            <p:txBody>
              <a:bodyPr wrap="none" rtlCol="0">
                <a:spAutoFit/>
              </a:bodyPr>
              <a:lstStyle/>
              <a:p>
                <a:pPr algn="ctr"/>
                <a:r>
                  <a:rPr lang="en-GB" sz="2400" noProof="0" dirty="0"/>
                  <a:t>Localisation!</a:t>
                </a:r>
              </a:p>
            </p:txBody>
          </p:sp>
        </p:grpSp>
      </p:grpSp>
      <p:sp>
        <p:nvSpPr>
          <p:cNvPr id="6" name="Slide Number Placeholder 5">
            <a:extLst>
              <a:ext uri="{FF2B5EF4-FFF2-40B4-BE49-F238E27FC236}">
                <a16:creationId xmlns:a16="http://schemas.microsoft.com/office/drawing/2014/main" id="{0A16CDF6-84AA-0BBA-E8D2-C925475D0C9C}"/>
              </a:ext>
            </a:extLst>
          </p:cNvPr>
          <p:cNvSpPr>
            <a:spLocks noGrp="1"/>
          </p:cNvSpPr>
          <p:nvPr>
            <p:ph type="sldNum" sz="quarter" idx="12"/>
          </p:nvPr>
        </p:nvSpPr>
        <p:spPr/>
        <p:txBody>
          <a:bodyPr/>
          <a:lstStyle/>
          <a:p>
            <a:fld id="{36B950EE-D210-4459-9554-2E3247550D53}" type="slidenum">
              <a:rPr lang="en-GB" noProof="0" smtClean="0"/>
              <a:t>11</a:t>
            </a:fld>
            <a:endParaRPr lang="en-GB" noProof="0" dirty="0"/>
          </a:p>
        </p:txBody>
      </p:sp>
      <p:sp>
        <p:nvSpPr>
          <p:cNvPr id="9" name="TextBox 8">
            <a:extLst>
              <a:ext uri="{FF2B5EF4-FFF2-40B4-BE49-F238E27FC236}">
                <a16:creationId xmlns:a16="http://schemas.microsoft.com/office/drawing/2014/main" id="{1E10723A-09A7-7DC1-8E30-B2E08A33AC1F}"/>
              </a:ext>
            </a:extLst>
          </p:cNvPr>
          <p:cNvSpPr txBox="1"/>
          <p:nvPr/>
        </p:nvSpPr>
        <p:spPr>
          <a:xfrm>
            <a:off x="550340" y="1741816"/>
            <a:ext cx="2775510" cy="707886"/>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2000" noProof="0" dirty="0"/>
              <a:t>Bipartite entanglement entropy of eigenstates:</a:t>
            </a:r>
          </a:p>
        </p:txBody>
      </p:sp>
      <mc:AlternateContent xmlns:mc="http://schemas.openxmlformats.org/markup-compatibility/2006">
        <mc:Choice xmlns:a14="http://schemas.microsoft.com/office/drawing/2010/main" Requires="a14">
          <p:sp>
            <p:nvSpPr>
              <p:cNvPr id="10" name="TextBox 9">
                <a:extLst>
                  <a:ext uri="{FF2B5EF4-FFF2-40B4-BE49-F238E27FC236}">
                    <a16:creationId xmlns:a16="http://schemas.microsoft.com/office/drawing/2014/main" id="{99A43C6E-FD31-8FA1-9C2F-568A986D78EE}"/>
                  </a:ext>
                </a:extLst>
              </p:cNvPr>
              <p:cNvSpPr txBox="1"/>
              <p:nvPr/>
            </p:nvSpPr>
            <p:spPr>
              <a:xfrm>
                <a:off x="4051698" y="949323"/>
                <a:ext cx="4069319" cy="3978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2400" b="0" i="1" noProof="0" smtClean="0">
                          <a:latin typeface="Cambria Math" panose="02040503050406030204" pitchFamily="18" charset="0"/>
                        </a:rPr>
                        <m:t>𝐻</m:t>
                      </m:r>
                      <m:r>
                        <a:rPr lang="en-GB" sz="2400" b="0" i="1" noProof="0" smtClean="0">
                          <a:latin typeface="Cambria Math" panose="02040503050406030204" pitchFamily="18" charset="0"/>
                        </a:rPr>
                        <m:t>=</m:t>
                      </m:r>
                      <m:r>
                        <a:rPr lang="en-GB" sz="2400" b="0" i="1" noProof="0" smtClean="0">
                          <a:latin typeface="Cambria Math" panose="02040503050406030204" pitchFamily="18" charset="0"/>
                        </a:rPr>
                        <m:t>𝑤</m:t>
                      </m:r>
                      <m:sSub>
                        <m:sSubPr>
                          <m:ctrlPr>
                            <a:rPr lang="en-GB" sz="2400" b="0" i="1" noProof="0" smtClean="0">
                              <a:latin typeface="Cambria Math" panose="02040503050406030204" pitchFamily="18" charset="0"/>
                            </a:rPr>
                          </m:ctrlPr>
                        </m:sSubPr>
                        <m:e>
                          <m:r>
                            <a:rPr lang="en-GB" sz="2400" b="0" i="1" noProof="0" smtClean="0">
                              <a:latin typeface="Cambria Math" panose="02040503050406030204" pitchFamily="18" charset="0"/>
                            </a:rPr>
                            <m:t>𝐻</m:t>
                          </m:r>
                        </m:e>
                        <m:sub>
                          <m:r>
                            <a:rPr lang="en-GB" sz="2400" b="0" i="1" noProof="0" smtClean="0">
                              <a:latin typeface="Cambria Math" panose="02040503050406030204" pitchFamily="18" charset="0"/>
                            </a:rPr>
                            <m:t>±</m:t>
                          </m:r>
                        </m:sub>
                      </m:sSub>
                      <m:r>
                        <a:rPr lang="en-GB" sz="2400" b="0" i="1" noProof="0" smtClean="0">
                          <a:latin typeface="Cambria Math" panose="02040503050406030204" pitchFamily="18" charset="0"/>
                        </a:rPr>
                        <m:t>+</m:t>
                      </m:r>
                      <m:r>
                        <a:rPr lang="en-GB" sz="2400" b="0" i="1" noProof="0" smtClean="0">
                          <a:latin typeface="Cambria Math" panose="02040503050406030204" pitchFamily="18" charset="0"/>
                        </a:rPr>
                        <m:t>𝐽</m:t>
                      </m:r>
                      <m:r>
                        <a:rPr lang="en-GB" sz="2400" b="0" i="1" noProof="0" smtClean="0">
                          <a:latin typeface="Cambria Math" panose="02040503050406030204" pitchFamily="18" charset="0"/>
                        </a:rPr>
                        <m:t>[</m:t>
                      </m:r>
                      <m:sSub>
                        <m:sSubPr>
                          <m:ctrlPr>
                            <a:rPr lang="en-GB" sz="2400" b="0" i="1" noProof="0" smtClean="0">
                              <a:latin typeface="Cambria Math" panose="02040503050406030204" pitchFamily="18" charset="0"/>
                            </a:rPr>
                          </m:ctrlPr>
                        </m:sSubPr>
                        <m:e>
                          <m:r>
                            <a:rPr lang="en-GB" sz="2400" b="0" i="1" noProof="0" smtClean="0">
                              <a:latin typeface="Cambria Math" panose="02040503050406030204" pitchFamily="18" charset="0"/>
                            </a:rPr>
                            <m:t>𝐻</m:t>
                          </m:r>
                        </m:e>
                        <m:sub>
                          <m:r>
                            <a:rPr lang="en-GB" sz="2400" b="0" i="1" noProof="0" smtClean="0">
                              <a:latin typeface="Cambria Math" panose="02040503050406030204" pitchFamily="18" charset="0"/>
                            </a:rPr>
                            <m:t>𝑍𝑍</m:t>
                          </m:r>
                        </m:sub>
                      </m:sSub>
                      <m:r>
                        <a:rPr lang="en-GB" sz="2400" b="0" i="1" noProof="0" smtClean="0">
                          <a:latin typeface="Cambria Math" panose="02040503050406030204" pitchFamily="18" charset="0"/>
                        </a:rPr>
                        <m:t>+</m:t>
                      </m:r>
                      <m:sSub>
                        <m:sSubPr>
                          <m:ctrlPr>
                            <a:rPr lang="en-GB" sz="2400" b="0" i="1" noProof="0" smtClean="0">
                              <a:latin typeface="Cambria Math" panose="02040503050406030204" pitchFamily="18" charset="0"/>
                            </a:rPr>
                          </m:ctrlPr>
                        </m:sSubPr>
                        <m:e>
                          <m:r>
                            <a:rPr lang="en-GB" sz="2400" b="0" i="1" noProof="0" smtClean="0">
                              <a:latin typeface="Cambria Math" panose="02040503050406030204" pitchFamily="18" charset="0"/>
                            </a:rPr>
                            <m:t>𝐻</m:t>
                          </m:r>
                        </m:e>
                        <m:sub>
                          <m:r>
                            <a:rPr lang="en-GB" sz="2400" b="0" i="1" noProof="0" smtClean="0">
                              <a:latin typeface="Cambria Math" panose="02040503050406030204" pitchFamily="18" charset="0"/>
                            </a:rPr>
                            <m:t>𝑞</m:t>
                          </m:r>
                        </m:sub>
                      </m:sSub>
                      <m:d>
                        <m:dPr>
                          <m:ctrlPr>
                            <a:rPr lang="en-GB" sz="2400" b="0" i="1" noProof="0" smtClean="0">
                              <a:latin typeface="Cambria Math" panose="02040503050406030204" pitchFamily="18" charset="0"/>
                            </a:rPr>
                          </m:ctrlPr>
                        </m:dPr>
                        <m:e>
                          <m:d>
                            <m:dPr>
                              <m:begChr m:val="{"/>
                              <m:endChr m:val="}"/>
                              <m:ctrlPr>
                                <a:rPr lang="en-GB" sz="2400" b="0" i="1" noProof="0" smtClean="0">
                                  <a:latin typeface="Cambria Math" panose="02040503050406030204" pitchFamily="18" charset="0"/>
                                </a:rPr>
                              </m:ctrlPr>
                            </m:dPr>
                            <m:e>
                              <m:sSub>
                                <m:sSubPr>
                                  <m:ctrlPr>
                                    <a:rPr lang="en-GB" sz="2400" b="0" i="1" noProof="0" smtClean="0">
                                      <a:latin typeface="Cambria Math" panose="02040503050406030204" pitchFamily="18" charset="0"/>
                                    </a:rPr>
                                  </m:ctrlPr>
                                </m:sSubPr>
                                <m:e>
                                  <m:r>
                                    <a:rPr lang="en-GB" sz="2400" b="0" i="1" noProof="0" smtClean="0">
                                      <a:latin typeface="Cambria Math" panose="02040503050406030204" pitchFamily="18" charset="0"/>
                                    </a:rPr>
                                    <m:t>𝑞</m:t>
                                  </m:r>
                                </m:e>
                                <m:sub>
                                  <m:r>
                                    <a:rPr lang="en-GB" sz="2400" b="0" i="1" noProof="0" smtClean="0">
                                      <a:latin typeface="Cambria Math" panose="02040503050406030204" pitchFamily="18" charset="0"/>
                                    </a:rPr>
                                    <m:t>𝑛</m:t>
                                  </m:r>
                                </m:sub>
                              </m:sSub>
                            </m:e>
                          </m:d>
                        </m:e>
                      </m:d>
                      <m:r>
                        <a:rPr lang="en-GB" sz="2400" b="0" i="1" noProof="0" smtClean="0">
                          <a:latin typeface="Cambria Math" panose="02040503050406030204" pitchFamily="18" charset="0"/>
                        </a:rPr>
                        <m:t>]</m:t>
                      </m:r>
                    </m:oMath>
                  </m:oMathPara>
                </a14:m>
                <a:endParaRPr lang="en-GB" sz="2400" noProof="0" dirty="0"/>
              </a:p>
            </p:txBody>
          </p:sp>
        </mc:Choice>
        <mc:Fallback>
          <p:sp>
            <p:nvSpPr>
              <p:cNvPr id="10" name="TextBox 9">
                <a:extLst>
                  <a:ext uri="{FF2B5EF4-FFF2-40B4-BE49-F238E27FC236}">
                    <a16:creationId xmlns:a16="http://schemas.microsoft.com/office/drawing/2014/main" id="{99A43C6E-FD31-8FA1-9C2F-568A986D78EE}"/>
                  </a:ext>
                </a:extLst>
              </p:cNvPr>
              <p:cNvSpPr txBox="1">
                <a:spLocks noRot="1" noChangeAspect="1" noMove="1" noResize="1" noEditPoints="1" noAdjustHandles="1" noChangeArrowheads="1" noChangeShapeType="1" noTextEdit="1"/>
              </p:cNvSpPr>
              <p:nvPr/>
            </p:nvSpPr>
            <p:spPr>
              <a:xfrm>
                <a:off x="4051698" y="949323"/>
                <a:ext cx="4069319" cy="397866"/>
              </a:xfrm>
              <a:prstGeom prst="rect">
                <a:avLst/>
              </a:prstGeom>
              <a:blipFill>
                <a:blip r:embed="rId7"/>
                <a:stretch>
                  <a:fillRect l="-1558" r="-2181" b="-21212"/>
                </a:stretch>
              </a:blipFill>
            </p:spPr>
            <p:txBody>
              <a:bodyPr/>
              <a:lstStyle/>
              <a:p>
                <a:r>
                  <a:rPr lang="en-GB">
                    <a:noFill/>
                  </a:rPr>
                  <a:t> </a:t>
                </a:r>
              </a:p>
            </p:txBody>
          </p:sp>
        </mc:Fallback>
      </mc:AlternateContent>
      <p:sp>
        <p:nvSpPr>
          <p:cNvPr id="3" name="TextBox 2">
            <a:extLst>
              <a:ext uri="{FF2B5EF4-FFF2-40B4-BE49-F238E27FC236}">
                <a16:creationId xmlns:a16="http://schemas.microsoft.com/office/drawing/2014/main" id="{45ADB285-A069-AB4A-D3D2-5CD3E00FCCA0}"/>
              </a:ext>
            </a:extLst>
          </p:cNvPr>
          <p:cNvSpPr txBox="1"/>
          <p:nvPr/>
        </p:nvSpPr>
        <p:spPr>
          <a:xfrm>
            <a:off x="0" y="6393050"/>
            <a:ext cx="4762137" cy="369332"/>
          </a:xfrm>
          <a:prstGeom prst="rect">
            <a:avLst/>
          </a:prstGeom>
          <a:noFill/>
        </p:spPr>
        <p:txBody>
          <a:bodyPr wrap="none" rtlCol="0">
            <a:spAutoFit/>
          </a:bodyPr>
          <a:lstStyle/>
          <a:p>
            <a:r>
              <a:rPr lang="en-GB" b="0" noProof="0" dirty="0">
                <a:effectLst/>
              </a:rPr>
              <a:t>Jeyaretna</a:t>
            </a:r>
            <a:r>
              <a:rPr lang="en-GB" noProof="0" dirty="0"/>
              <a:t>m </a:t>
            </a:r>
            <a:r>
              <a:rPr lang="en-GB" i="1" noProof="0" dirty="0"/>
              <a:t>et al</a:t>
            </a:r>
            <a:r>
              <a:rPr lang="en-GB" noProof="0" dirty="0"/>
              <a:t>., </a:t>
            </a:r>
            <a:r>
              <a:rPr lang="en-GB" b="0" i="1" noProof="0" dirty="0">
                <a:effectLst/>
              </a:rPr>
              <a:t>Commun Phys</a:t>
            </a:r>
            <a:r>
              <a:rPr lang="en-GB" b="0" i="0" noProof="0" dirty="0">
                <a:effectLst/>
              </a:rPr>
              <a:t> </a:t>
            </a:r>
            <a:r>
              <a:rPr lang="en-GB" b="1" i="0" noProof="0" dirty="0">
                <a:effectLst/>
              </a:rPr>
              <a:t>8</a:t>
            </a:r>
            <a:r>
              <a:rPr lang="en-GB" b="0" i="0" noProof="0" dirty="0">
                <a:effectLst/>
              </a:rPr>
              <a:t>, 172 (2025)</a:t>
            </a:r>
            <a:endParaRPr lang="en-GB" noProof="0" dirty="0"/>
          </a:p>
        </p:txBody>
      </p:sp>
      <p:pic>
        <p:nvPicPr>
          <p:cNvPr id="4" name="Picture 8">
            <a:extLst>
              <a:ext uri="{FF2B5EF4-FFF2-40B4-BE49-F238E27FC236}">
                <a16:creationId xmlns:a16="http://schemas.microsoft.com/office/drawing/2014/main" id="{B4889CDB-EC01-F08C-4DFC-86020854B373}"/>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48209" t="11285" b="13496"/>
          <a:stretch/>
        </p:blipFill>
        <p:spPr bwMode="auto">
          <a:xfrm>
            <a:off x="478030" y="2427577"/>
            <a:ext cx="2775509" cy="1728428"/>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mc:Choice xmlns:a14="http://schemas.microsoft.com/office/drawing/2010/main" Requires="a14">
          <p:sp>
            <p:nvSpPr>
              <p:cNvPr id="7" name="TextBox 6">
                <a:extLst>
                  <a:ext uri="{FF2B5EF4-FFF2-40B4-BE49-F238E27FC236}">
                    <a16:creationId xmlns:a16="http://schemas.microsoft.com/office/drawing/2014/main" id="{9CDD2BE4-5B57-8BBD-F0DB-A576C6CF5D40}"/>
                  </a:ext>
                </a:extLst>
              </p:cNvPr>
              <p:cNvSpPr txBox="1"/>
              <p:nvPr/>
            </p:nvSpPr>
            <p:spPr>
              <a:xfrm>
                <a:off x="632272" y="4327712"/>
                <a:ext cx="2467021" cy="1107996"/>
              </a:xfrm>
              <a:prstGeom prst="rect">
                <a:avLst/>
              </a:prstGeom>
              <a:noFill/>
            </p:spPr>
            <p:txBody>
              <a:bodyPr wrap="none" lIns="0" tIns="0" rIns="0" bIns="0" rtlCol="0">
                <a:spAutoFit/>
              </a:bodyPr>
              <a:lstStyle/>
              <a:p>
                <a:pPr algn="ctr"/>
                <a14:m>
                  <m:oMathPara xmlns:m="http://schemas.openxmlformats.org/officeDocument/2006/math">
                    <m:oMathParaPr>
                      <m:jc m:val="centerGroup"/>
                    </m:oMathParaPr>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𝜌</m:t>
                          </m:r>
                        </m:e>
                        <m:sub>
                          <m:r>
                            <a:rPr lang="en-US" sz="2400" b="0" i="1" smtClean="0">
                              <a:latin typeface="Cambria Math" panose="02040503050406030204" pitchFamily="18" charset="0"/>
                            </a:rPr>
                            <m:t>𝐴</m:t>
                          </m:r>
                        </m:sub>
                      </m:sSub>
                      <m:r>
                        <a:rPr lang="en-US" sz="2400" b="0" i="1" smtClean="0">
                          <a:latin typeface="Cambria Math" panose="02040503050406030204" pitchFamily="18" charset="0"/>
                        </a:rPr>
                        <m:t>=</m:t>
                      </m:r>
                      <m:sSub>
                        <m:sSubPr>
                          <m:ctrlPr>
                            <a:rPr lang="en-US" sz="2400" b="0" i="0" smtClean="0">
                              <a:latin typeface="Cambria Math" panose="02040503050406030204" pitchFamily="18" charset="0"/>
                            </a:rPr>
                          </m:ctrlPr>
                        </m:sSubPr>
                        <m:e>
                          <m:r>
                            <m:rPr>
                              <m:sty m:val="p"/>
                            </m:rPr>
                            <a:rPr lang="en-US" sz="2400" b="0" i="0" smtClean="0">
                              <a:latin typeface="Cambria Math" panose="02040503050406030204" pitchFamily="18" charset="0"/>
                            </a:rPr>
                            <m:t>Tr</m:t>
                          </m:r>
                        </m:e>
                        <m:sub>
                          <m:r>
                            <a:rPr lang="en-US" sz="2400" b="0" i="1" smtClean="0">
                              <a:latin typeface="Cambria Math" panose="02040503050406030204" pitchFamily="18" charset="0"/>
                            </a:rPr>
                            <m:t>𝐵</m:t>
                          </m:r>
                        </m:sub>
                      </m:sSub>
                      <m:d>
                        <m:dPr>
                          <m:ctrlPr>
                            <a:rPr lang="en-US" sz="2400" b="0" i="0" smtClean="0">
                              <a:latin typeface="Cambria Math" panose="02040503050406030204" pitchFamily="18" charset="0"/>
                            </a:rPr>
                          </m:ctrlPr>
                        </m:dPr>
                        <m:e>
                          <m:d>
                            <m:dPr>
                              <m:begChr m:val="|"/>
                              <m:endChr m:val="⟩"/>
                              <m:ctrlPr>
                                <a:rPr lang="en-US" sz="2400" b="0" i="1" smtClean="0">
                                  <a:latin typeface="Cambria Math" panose="02040503050406030204" pitchFamily="18" charset="0"/>
                                </a:rPr>
                              </m:ctrlPr>
                            </m:dPr>
                            <m:e>
                              <m:r>
                                <a:rPr lang="en-US" sz="2400" b="0" i="1" smtClean="0">
                                  <a:latin typeface="Cambria Math" panose="02040503050406030204" pitchFamily="18" charset="0"/>
                                </a:rPr>
                                <m:t>𝜓</m:t>
                              </m:r>
                            </m:e>
                          </m:d>
                          <m:d>
                            <m:dPr>
                              <m:begChr m:val="⟨"/>
                              <m:endChr m:val="|"/>
                              <m:ctrlPr>
                                <a:rPr lang="en-US" sz="2400" b="0" i="1" smtClean="0">
                                  <a:latin typeface="Cambria Math" panose="02040503050406030204" pitchFamily="18" charset="0"/>
                                </a:rPr>
                              </m:ctrlPr>
                            </m:dPr>
                            <m:e>
                              <m:r>
                                <a:rPr lang="en-US" sz="2400" b="0" i="1" smtClean="0">
                                  <a:latin typeface="Cambria Math" panose="02040503050406030204" pitchFamily="18" charset="0"/>
                                </a:rPr>
                                <m:t>𝜓</m:t>
                              </m:r>
                            </m:e>
                          </m:d>
                        </m:e>
                      </m:d>
                    </m:oMath>
                  </m:oMathPara>
                </a14:m>
                <a:endParaRPr lang="en-US" sz="2400" b="0" dirty="0"/>
              </a:p>
              <a:p>
                <a:pPr algn="ctr"/>
                <a14:m>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𝑆</m:t>
                        </m:r>
                      </m:e>
                      <m:sub>
                        <m:r>
                          <a:rPr lang="en-US" sz="2400" b="0" i="1" smtClean="0">
                            <a:latin typeface="Cambria Math" panose="02040503050406030204" pitchFamily="18" charset="0"/>
                          </a:rPr>
                          <m:t>𝐴</m:t>
                        </m:r>
                      </m:sub>
                    </m:sSub>
                    <m:r>
                      <a:rPr lang="en-US" sz="2400" b="0" i="1" smtClean="0">
                        <a:latin typeface="Cambria Math" panose="02040503050406030204" pitchFamily="18" charset="0"/>
                      </a:rPr>
                      <m:t>=</m:t>
                    </m:r>
                    <m:r>
                      <m:rPr>
                        <m:sty m:val="p"/>
                      </m:rPr>
                      <a:rPr lang="en-US" sz="2400" b="0" i="0" smtClean="0">
                        <a:latin typeface="Cambria Math" panose="02040503050406030204" pitchFamily="18" charset="0"/>
                      </a:rPr>
                      <m:t>Tr</m:t>
                    </m:r>
                    <m:d>
                      <m:dPr>
                        <m:ctrlPr>
                          <a:rPr lang="en-US" sz="2400" b="0" i="1" smtClean="0">
                            <a:latin typeface="Cambria Math" panose="02040503050406030204" pitchFamily="18" charset="0"/>
                          </a:rPr>
                        </m:ctrlPr>
                      </m:dPr>
                      <m:e>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𝜌</m:t>
                            </m:r>
                          </m:e>
                          <m:sub>
                            <m:r>
                              <a:rPr lang="en-US" sz="2400" b="0" i="1" smtClean="0">
                                <a:latin typeface="Cambria Math" panose="02040503050406030204" pitchFamily="18" charset="0"/>
                              </a:rPr>
                              <m:t>𝐴</m:t>
                            </m:r>
                          </m:sub>
                        </m:sSub>
                        <m:func>
                          <m:funcPr>
                            <m:ctrlPr>
                              <a:rPr lang="en-US" sz="2400" b="0" i="1" smtClean="0">
                                <a:latin typeface="Cambria Math" panose="02040503050406030204" pitchFamily="18" charset="0"/>
                              </a:rPr>
                            </m:ctrlPr>
                          </m:funcPr>
                          <m:fName>
                            <m:r>
                              <m:rPr>
                                <m:sty m:val="p"/>
                              </m:rPr>
                              <a:rPr lang="en-US" sz="2400" b="0" i="0" smtClean="0">
                                <a:latin typeface="Cambria Math" panose="02040503050406030204" pitchFamily="18" charset="0"/>
                              </a:rPr>
                              <m:t>log</m:t>
                            </m:r>
                          </m:fName>
                          <m:e>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𝜌</m:t>
                                </m:r>
                              </m:e>
                              <m:sub>
                                <m:r>
                                  <a:rPr lang="en-US" sz="2400" b="0" i="1" smtClean="0">
                                    <a:latin typeface="Cambria Math" panose="02040503050406030204" pitchFamily="18" charset="0"/>
                                  </a:rPr>
                                  <m:t>𝐴</m:t>
                                </m:r>
                              </m:sub>
                            </m:sSub>
                          </m:e>
                        </m:func>
                      </m:e>
                    </m:d>
                  </m:oMath>
                </a14:m>
                <a:r>
                  <a:rPr lang="en-US" sz="2400" b="0" dirty="0"/>
                  <a:t> </a:t>
                </a:r>
              </a:p>
              <a:p>
                <a:pPr algn="ctr"/>
                <a:endParaRPr lang="en-GB" sz="2400" dirty="0"/>
              </a:p>
            </p:txBody>
          </p:sp>
        </mc:Choice>
        <mc:Fallback>
          <p:sp>
            <p:nvSpPr>
              <p:cNvPr id="7" name="TextBox 6">
                <a:extLst>
                  <a:ext uri="{FF2B5EF4-FFF2-40B4-BE49-F238E27FC236}">
                    <a16:creationId xmlns:a16="http://schemas.microsoft.com/office/drawing/2014/main" id="{9CDD2BE4-5B57-8BBD-F0DB-A576C6CF5D40}"/>
                  </a:ext>
                </a:extLst>
              </p:cNvPr>
              <p:cNvSpPr txBox="1">
                <a:spLocks noRot="1" noChangeAspect="1" noMove="1" noResize="1" noEditPoints="1" noAdjustHandles="1" noChangeArrowheads="1" noChangeShapeType="1" noTextEdit="1"/>
              </p:cNvSpPr>
              <p:nvPr/>
            </p:nvSpPr>
            <p:spPr>
              <a:xfrm>
                <a:off x="632272" y="4327712"/>
                <a:ext cx="2467021" cy="1107996"/>
              </a:xfrm>
              <a:prstGeom prst="rect">
                <a:avLst/>
              </a:prstGeom>
              <a:blipFill>
                <a:blip r:embed="rId9"/>
                <a:stretch>
                  <a:fillRect l="-3590"/>
                </a:stretch>
              </a:blipFill>
            </p:spPr>
            <p:txBody>
              <a:bodyPr/>
              <a:lstStyle/>
              <a:p>
                <a:r>
                  <a:rPr lang="en-GB">
                    <a:noFill/>
                  </a:rPr>
                  <a:t> </a:t>
                </a:r>
              </a:p>
            </p:txBody>
          </p:sp>
        </mc:Fallback>
      </mc:AlternateContent>
    </p:spTree>
    <p:extLst>
      <p:ext uri="{BB962C8B-B14F-4D97-AF65-F5344CB8AC3E}">
        <p14:creationId xmlns:p14="http://schemas.microsoft.com/office/powerpoint/2010/main" val="1067982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25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DC573D-902B-A2B6-6749-0D8B6C26C144}"/>
            </a:ext>
          </a:extLst>
        </p:cNvPr>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itle 1">
                <a:extLst>
                  <a:ext uri="{FF2B5EF4-FFF2-40B4-BE49-F238E27FC236}">
                    <a16:creationId xmlns:a16="http://schemas.microsoft.com/office/drawing/2014/main" id="{A89F7AFF-1F9C-93EA-0872-8E0DDBC6E3FB}"/>
                  </a:ext>
                </a:extLst>
              </p:cNvPr>
              <p:cNvSpPr>
                <a:spLocks noGrp="1"/>
              </p:cNvSpPr>
              <p:nvPr>
                <p:ph type="title"/>
              </p:nvPr>
            </p:nvSpPr>
            <p:spPr>
              <a:xfrm>
                <a:off x="398790" y="95618"/>
                <a:ext cx="11375136" cy="688856"/>
              </a:xfrm>
            </p:spPr>
            <p:txBody>
              <a:bodyPr>
                <a:noAutofit/>
              </a:bodyPr>
              <a:lstStyle/>
              <a:p>
                <a:pPr algn="ctr"/>
                <a14:m>
                  <m:oMath xmlns:m="http://schemas.openxmlformats.org/officeDocument/2006/math">
                    <m:r>
                      <a:rPr lang="en-GB" sz="4000" b="0" i="1" smtClean="0">
                        <a:latin typeface="Cambria Math" panose="02040503050406030204" pitchFamily="18" charset="0"/>
                      </a:rPr>
                      <m:t>𝐽</m:t>
                    </m:r>
                    <m:r>
                      <a:rPr lang="en-GB" sz="4000" b="0" i="1" smtClean="0">
                        <a:latin typeface="Cambria Math" panose="02040503050406030204" pitchFamily="18" charset="0"/>
                      </a:rPr>
                      <m:t>∼</m:t>
                    </m:r>
                    <m:r>
                      <a:rPr lang="en-US" sz="4000" b="0" i="1" smtClean="0">
                        <a:latin typeface="Cambria Math" panose="02040503050406030204" pitchFamily="18" charset="0"/>
                      </a:rPr>
                      <m:t>𝑤</m:t>
                    </m:r>
                  </m:oMath>
                </a14:m>
                <a:r>
                  <a:rPr lang="en-GB" sz="4000" dirty="0"/>
                  <a:t> regime: MBL dynamics</a:t>
                </a:r>
                <a:endParaRPr lang="en-GB" sz="4000" b="1" dirty="0"/>
              </a:p>
            </p:txBody>
          </p:sp>
        </mc:Choice>
        <mc:Fallback>
          <p:sp>
            <p:nvSpPr>
              <p:cNvPr id="2" name="Title 1">
                <a:extLst>
                  <a:ext uri="{FF2B5EF4-FFF2-40B4-BE49-F238E27FC236}">
                    <a16:creationId xmlns:a16="http://schemas.microsoft.com/office/drawing/2014/main" id="{A89F7AFF-1F9C-93EA-0872-8E0DDBC6E3FB}"/>
                  </a:ext>
                </a:extLst>
              </p:cNvPr>
              <p:cNvSpPr>
                <a:spLocks noGrp="1" noRot="1" noChangeAspect="1" noMove="1" noResize="1" noEditPoints="1" noAdjustHandles="1" noChangeArrowheads="1" noChangeShapeType="1" noTextEdit="1"/>
              </p:cNvSpPr>
              <p:nvPr>
                <p:ph type="title"/>
              </p:nvPr>
            </p:nvSpPr>
            <p:spPr>
              <a:xfrm>
                <a:off x="398790" y="95618"/>
                <a:ext cx="11375136" cy="688856"/>
              </a:xfrm>
              <a:blipFill>
                <a:blip r:embed="rId3"/>
                <a:stretch>
                  <a:fillRect t="-21818" b="-34545"/>
                </a:stretch>
              </a:blipFill>
            </p:spPr>
            <p:txBody>
              <a:bodyPr/>
              <a:lstStyle/>
              <a:p>
                <a:r>
                  <a:rPr lang="en-GB">
                    <a:noFill/>
                  </a:rPr>
                  <a:t> </a:t>
                </a:r>
              </a:p>
            </p:txBody>
          </p:sp>
        </mc:Fallback>
      </mc:AlternateContent>
      <p:grpSp>
        <p:nvGrpSpPr>
          <p:cNvPr id="17" name="Group 16">
            <a:extLst>
              <a:ext uri="{FF2B5EF4-FFF2-40B4-BE49-F238E27FC236}">
                <a16:creationId xmlns:a16="http://schemas.microsoft.com/office/drawing/2014/main" id="{F84130BF-4720-6788-4057-A32094139367}"/>
              </a:ext>
            </a:extLst>
          </p:cNvPr>
          <p:cNvGrpSpPr/>
          <p:nvPr/>
        </p:nvGrpSpPr>
        <p:grpSpPr>
          <a:xfrm>
            <a:off x="1882492" y="1376380"/>
            <a:ext cx="6757417" cy="5321647"/>
            <a:chOff x="7604730" y="3163760"/>
            <a:chExt cx="4400756" cy="3465712"/>
          </a:xfrm>
        </p:grpSpPr>
        <p:pic>
          <p:nvPicPr>
            <p:cNvPr id="12" name="Graphic 11">
              <a:extLst>
                <a:ext uri="{FF2B5EF4-FFF2-40B4-BE49-F238E27FC236}">
                  <a16:creationId xmlns:a16="http://schemas.microsoft.com/office/drawing/2014/main" id="{4E51FAD9-7876-490A-F6AD-2467DE7579AF}"/>
                </a:ext>
              </a:extLst>
            </p:cNvPr>
            <p:cNvPicPr>
              <a:picLocks noChangeAspect="1"/>
            </p:cNvPicPr>
            <p:nvPr/>
          </p:nvPicPr>
          <p:blipFill>
            <a:blip r:embed="rId4"/>
            <a:srcRect l="1162" r="1162"/>
            <a:stretch/>
          </p:blipFill>
          <p:spPr>
            <a:xfrm>
              <a:off x="7604730" y="3163760"/>
              <a:ext cx="4400756" cy="3465712"/>
            </a:xfrm>
            <a:prstGeom prst="rect">
              <a:avLst/>
            </a:prstGeom>
            <a:ln w="19050">
              <a:noFill/>
            </a:ln>
          </p:spPr>
        </p:pic>
        <mc:AlternateContent xmlns:mc="http://schemas.openxmlformats.org/markup-compatibility/2006">
          <mc:Choice xmlns:a14="http://schemas.microsoft.com/office/drawing/2010/main" Requires="a14">
            <p:sp>
              <p:nvSpPr>
                <p:cNvPr id="26" name="TextBox 25">
                  <a:extLst>
                    <a:ext uri="{FF2B5EF4-FFF2-40B4-BE49-F238E27FC236}">
                      <a16:creationId xmlns:a16="http://schemas.microsoft.com/office/drawing/2014/main" id="{0C654DC4-ED0A-FDE5-8B92-755B705431D2}"/>
                    </a:ext>
                  </a:extLst>
                </p:cNvPr>
                <p:cNvSpPr txBox="1"/>
                <p:nvPr/>
              </p:nvSpPr>
              <p:spPr>
                <a:xfrm>
                  <a:off x="10699964" y="4732671"/>
                  <a:ext cx="1021495" cy="332643"/>
                </a:xfrm>
                <a:prstGeom prst="roundRect">
                  <a:avLst/>
                </a:prstGeom>
                <a:ln w="28575"/>
              </p:spPr>
              <p:style>
                <a:lnRef idx="2">
                  <a:schemeClr val="accent6"/>
                </a:lnRef>
                <a:fillRef idx="1">
                  <a:schemeClr val="lt1"/>
                </a:fillRef>
                <a:effectRef idx="0">
                  <a:schemeClr val="accent6"/>
                </a:effectRef>
                <a:fontRef idx="minor">
                  <a:schemeClr val="dk1"/>
                </a:fontRef>
              </p:style>
              <p:txBody>
                <a:bodyPr wrap="square" rtlCol="0">
                  <a:spAutoFit/>
                </a:bodyPr>
                <a:lstStyle/>
                <a:p>
                  <a:pPr/>
                  <a14:m>
                    <m:oMathPara xmlns:m="http://schemas.openxmlformats.org/officeDocument/2006/math">
                      <m:oMathParaPr>
                        <m:jc m:val="centerGroup"/>
                      </m:oMathParaPr>
                      <m:oMath xmlns:m="http://schemas.openxmlformats.org/officeDocument/2006/math">
                        <m:r>
                          <a:rPr lang="en-GB" sz="2400" b="0" i="1" smtClean="0">
                            <a:latin typeface="Cambria Math" panose="02040503050406030204" pitchFamily="18" charset="0"/>
                          </a:rPr>
                          <m:t>𝐽</m:t>
                        </m:r>
                        <m:r>
                          <a:rPr lang="en-GB" sz="2400" b="0" i="1" smtClean="0">
                            <a:latin typeface="Cambria Math" panose="02040503050406030204" pitchFamily="18" charset="0"/>
                          </a:rPr>
                          <m:t>=3.0</m:t>
                        </m:r>
                      </m:oMath>
                    </m:oMathPara>
                  </a14:m>
                  <a:endParaRPr lang="en-GB" sz="2400" dirty="0"/>
                </a:p>
              </p:txBody>
            </p:sp>
          </mc:Choice>
          <mc:Fallback>
            <p:sp>
              <p:nvSpPr>
                <p:cNvPr id="26" name="TextBox 25">
                  <a:extLst>
                    <a:ext uri="{FF2B5EF4-FFF2-40B4-BE49-F238E27FC236}">
                      <a16:creationId xmlns:a16="http://schemas.microsoft.com/office/drawing/2014/main" id="{0C654DC4-ED0A-FDE5-8B92-755B705431D2}"/>
                    </a:ext>
                  </a:extLst>
                </p:cNvPr>
                <p:cNvSpPr txBox="1">
                  <a:spLocks noRot="1" noChangeAspect="1" noMove="1" noResize="1" noEditPoints="1" noAdjustHandles="1" noChangeArrowheads="1" noChangeShapeType="1" noTextEdit="1"/>
                </p:cNvSpPr>
                <p:nvPr/>
              </p:nvSpPr>
              <p:spPr>
                <a:xfrm>
                  <a:off x="10699964" y="4732671"/>
                  <a:ext cx="1021495" cy="332643"/>
                </a:xfrm>
                <a:prstGeom prst="roundRect">
                  <a:avLst/>
                </a:prstGeom>
                <a:blipFill>
                  <a:blip r:embed="rId5"/>
                  <a:stretch>
                    <a:fillRect b="-4651"/>
                  </a:stretch>
                </a:blipFill>
                <a:ln w="28575"/>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28" name="TextBox 27">
                  <a:extLst>
                    <a:ext uri="{FF2B5EF4-FFF2-40B4-BE49-F238E27FC236}">
                      <a16:creationId xmlns:a16="http://schemas.microsoft.com/office/drawing/2014/main" id="{C57C3F0B-DC2A-7C0A-D36A-F4CC6BA3DF70}"/>
                    </a:ext>
                  </a:extLst>
                </p:cNvPr>
                <p:cNvSpPr txBox="1"/>
                <p:nvPr/>
              </p:nvSpPr>
              <p:spPr>
                <a:xfrm>
                  <a:off x="8784989" y="3812602"/>
                  <a:ext cx="991184" cy="332643"/>
                </a:xfrm>
                <a:prstGeom prst="roundRect">
                  <a:avLst/>
                </a:prstGeom>
                <a:ln/>
              </p:spPr>
              <p:style>
                <a:lnRef idx="2">
                  <a:schemeClr val="accent6">
                    <a:shade val="15000"/>
                  </a:schemeClr>
                </a:lnRef>
                <a:fillRef idx="1">
                  <a:schemeClr val="accent6"/>
                </a:fillRef>
                <a:effectRef idx="0">
                  <a:schemeClr val="accent6"/>
                </a:effectRef>
                <a:fontRef idx="minor">
                  <a:schemeClr val="lt1"/>
                </a:fontRef>
              </p:style>
              <p:txBody>
                <a:bodyPr wrap="square" rtlCol="0">
                  <a:spAutoFit/>
                </a:bodyPr>
                <a:lstStyle/>
                <a:p>
                  <a:pPr algn="ctr"/>
                  <a14:m>
                    <m:oMathPara xmlns:m="http://schemas.openxmlformats.org/officeDocument/2006/math">
                      <m:oMathParaPr>
                        <m:jc m:val="centerGroup"/>
                      </m:oMathParaPr>
                      <m:oMath xmlns:m="http://schemas.openxmlformats.org/officeDocument/2006/math">
                        <m:r>
                          <a:rPr lang="en-GB" sz="2400" b="0" i="1" smtClean="0">
                            <a:latin typeface="Cambria Math" panose="02040503050406030204" pitchFamily="18" charset="0"/>
                          </a:rPr>
                          <m:t>𝑆</m:t>
                        </m:r>
                        <m:r>
                          <a:rPr lang="en-GB" sz="2400" b="0" i="1" smtClean="0">
                            <a:latin typeface="Cambria Math" panose="02040503050406030204" pitchFamily="18" charset="0"/>
                          </a:rPr>
                          <m:t>∼</m:t>
                        </m:r>
                        <m:func>
                          <m:funcPr>
                            <m:ctrlPr>
                              <a:rPr lang="en-GB" sz="2400" b="0" i="1" smtClean="0">
                                <a:latin typeface="Cambria Math" panose="02040503050406030204" pitchFamily="18" charset="0"/>
                              </a:rPr>
                            </m:ctrlPr>
                          </m:funcPr>
                          <m:fName>
                            <m:r>
                              <m:rPr>
                                <m:sty m:val="p"/>
                              </m:rPr>
                              <a:rPr lang="en-GB" sz="2400" b="0" i="0" smtClean="0">
                                <a:latin typeface="Cambria Math" panose="02040503050406030204" pitchFamily="18" charset="0"/>
                              </a:rPr>
                              <m:t>log</m:t>
                            </m:r>
                          </m:fName>
                          <m:e>
                            <m:r>
                              <a:rPr lang="en-GB" sz="2400" b="0" i="1" smtClean="0">
                                <a:latin typeface="Cambria Math" panose="02040503050406030204" pitchFamily="18" charset="0"/>
                              </a:rPr>
                              <m:t>𝑡</m:t>
                            </m:r>
                          </m:e>
                        </m:func>
                      </m:oMath>
                    </m:oMathPara>
                  </a14:m>
                  <a:endParaRPr lang="en-GB" sz="2400" dirty="0"/>
                </a:p>
              </p:txBody>
            </p:sp>
          </mc:Choice>
          <mc:Fallback>
            <p:sp>
              <p:nvSpPr>
                <p:cNvPr id="28" name="TextBox 27">
                  <a:extLst>
                    <a:ext uri="{FF2B5EF4-FFF2-40B4-BE49-F238E27FC236}">
                      <a16:creationId xmlns:a16="http://schemas.microsoft.com/office/drawing/2014/main" id="{C57C3F0B-DC2A-7C0A-D36A-F4CC6BA3DF70}"/>
                    </a:ext>
                  </a:extLst>
                </p:cNvPr>
                <p:cNvSpPr txBox="1">
                  <a:spLocks noRot="1" noChangeAspect="1" noMove="1" noResize="1" noEditPoints="1" noAdjustHandles="1" noChangeArrowheads="1" noChangeShapeType="1" noTextEdit="1"/>
                </p:cNvSpPr>
                <p:nvPr/>
              </p:nvSpPr>
              <p:spPr>
                <a:xfrm>
                  <a:off x="8784989" y="3812602"/>
                  <a:ext cx="991184" cy="332643"/>
                </a:xfrm>
                <a:prstGeom prst="roundRect">
                  <a:avLst/>
                </a:prstGeom>
                <a:blipFill>
                  <a:blip r:embed="rId6"/>
                  <a:stretch>
                    <a:fillRect b="-4651"/>
                  </a:stretch>
                </a:blipFill>
                <a:ln/>
              </p:spPr>
              <p:txBody>
                <a:bodyPr/>
                <a:lstStyle/>
                <a:p>
                  <a:r>
                    <a:rPr lang="en-GB">
                      <a:noFill/>
                    </a:rPr>
                    <a:t> </a:t>
                  </a:r>
                </a:p>
              </p:txBody>
            </p:sp>
          </mc:Fallback>
        </mc:AlternateContent>
      </p:grpSp>
      <p:sp>
        <p:nvSpPr>
          <p:cNvPr id="6" name="Slide Number Placeholder 5">
            <a:extLst>
              <a:ext uri="{FF2B5EF4-FFF2-40B4-BE49-F238E27FC236}">
                <a16:creationId xmlns:a16="http://schemas.microsoft.com/office/drawing/2014/main" id="{22D4622F-581B-DCE3-BF4D-44DEE9BB58B9}"/>
              </a:ext>
            </a:extLst>
          </p:cNvPr>
          <p:cNvSpPr>
            <a:spLocks noGrp="1"/>
          </p:cNvSpPr>
          <p:nvPr>
            <p:ph type="sldNum" sz="quarter" idx="12"/>
          </p:nvPr>
        </p:nvSpPr>
        <p:spPr/>
        <p:txBody>
          <a:bodyPr/>
          <a:lstStyle/>
          <a:p>
            <a:fld id="{36B950EE-D210-4459-9554-2E3247550D53}" type="slidenum">
              <a:rPr lang="en-GB" smtClean="0"/>
              <a:t>12</a:t>
            </a:fld>
            <a:endParaRPr lang="en-GB"/>
          </a:p>
        </p:txBody>
      </p:sp>
      <mc:AlternateContent xmlns:mc="http://schemas.openxmlformats.org/markup-compatibility/2006">
        <mc:Choice xmlns:a14="http://schemas.microsoft.com/office/drawing/2010/main" Requires="a14">
          <p:sp>
            <p:nvSpPr>
              <p:cNvPr id="3" name="TextBox 2">
                <a:extLst>
                  <a:ext uri="{FF2B5EF4-FFF2-40B4-BE49-F238E27FC236}">
                    <a16:creationId xmlns:a16="http://schemas.microsoft.com/office/drawing/2014/main" id="{669FC537-32B1-3B9E-B19E-960E17FB2A80}"/>
                  </a:ext>
                </a:extLst>
              </p:cNvPr>
              <p:cNvSpPr txBox="1"/>
              <p:nvPr/>
            </p:nvSpPr>
            <p:spPr>
              <a:xfrm>
                <a:off x="191913" y="1515885"/>
                <a:ext cx="2279135" cy="1303809"/>
              </a:xfrm>
              <a:prstGeom prst="rect">
                <a:avLst/>
              </a:prstGeom>
            </p:spPr>
            <p:style>
              <a:lnRef idx="2">
                <a:schemeClr val="dk1"/>
              </a:lnRef>
              <a:fillRef idx="1">
                <a:schemeClr val="lt1"/>
              </a:fillRef>
              <a:effectRef idx="0">
                <a:schemeClr val="dk1"/>
              </a:effectRef>
              <a:fontRef idx="minor">
                <a:schemeClr val="dk1"/>
              </a:fontRef>
            </p:style>
            <p:txBody>
              <a:bodyPr wrap="square" lIns="72000" tIns="36000" rIns="72000" bIns="36000" rtlCol="0">
                <a:spAutoFit/>
              </a:bodyPr>
              <a:lstStyle/>
              <a:p>
                <a:pPr algn="ctr"/>
                <a:r>
                  <a:rPr lang="en-GB" sz="2000" dirty="0"/>
                  <a:t>Bipartite entanglement entropy following a quench from </a:t>
                </a:r>
                <a14:m>
                  <m:oMath xmlns:m="http://schemas.openxmlformats.org/officeDocument/2006/math">
                    <m:d>
                      <m:dPr>
                        <m:begChr m:val="|"/>
                        <m:endChr m:val="⟩"/>
                        <m:ctrlPr>
                          <a:rPr lang="en-US" sz="2000" b="0" i="1" smtClean="0">
                            <a:latin typeface="Cambria Math" panose="02040503050406030204" pitchFamily="18" charset="0"/>
                          </a:rPr>
                        </m:ctrlPr>
                      </m:dPr>
                      <m:e>
                        <m:r>
                          <m:rPr>
                            <m:sty m:val="p"/>
                          </m:rPr>
                          <a:rPr lang="en-US" sz="2000" b="0" i="0" smtClean="0">
                            <a:latin typeface="Cambria Math" panose="02040503050406030204" pitchFamily="18" charset="0"/>
                          </a:rPr>
                          <m:t>vac</m:t>
                        </m:r>
                      </m:e>
                    </m:d>
                  </m:oMath>
                </a14:m>
                <a:endParaRPr lang="en-GB" sz="2000" dirty="0"/>
              </a:p>
            </p:txBody>
          </p:sp>
        </mc:Choice>
        <mc:Fallback>
          <p:sp>
            <p:nvSpPr>
              <p:cNvPr id="3" name="TextBox 2">
                <a:extLst>
                  <a:ext uri="{FF2B5EF4-FFF2-40B4-BE49-F238E27FC236}">
                    <a16:creationId xmlns:a16="http://schemas.microsoft.com/office/drawing/2014/main" id="{669FC537-32B1-3B9E-B19E-960E17FB2A80}"/>
                  </a:ext>
                </a:extLst>
              </p:cNvPr>
              <p:cNvSpPr txBox="1">
                <a:spLocks noRot="1" noChangeAspect="1" noMove="1" noResize="1" noEditPoints="1" noAdjustHandles="1" noChangeArrowheads="1" noChangeShapeType="1" noTextEdit="1"/>
              </p:cNvSpPr>
              <p:nvPr/>
            </p:nvSpPr>
            <p:spPr>
              <a:xfrm>
                <a:off x="191913" y="1515885"/>
                <a:ext cx="2279135" cy="1303809"/>
              </a:xfrm>
              <a:prstGeom prst="rect">
                <a:avLst/>
              </a:prstGeom>
              <a:blipFill>
                <a:blip r:embed="rId7"/>
                <a:stretch>
                  <a:fillRect l="-1648" t="-2857" r="-3846" b="-7619"/>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4" name="TextBox 3">
                <a:extLst>
                  <a:ext uri="{FF2B5EF4-FFF2-40B4-BE49-F238E27FC236}">
                    <a16:creationId xmlns:a16="http://schemas.microsoft.com/office/drawing/2014/main" id="{F6B14563-552C-D241-5CEB-3F5608414FB5}"/>
                  </a:ext>
                </a:extLst>
              </p:cNvPr>
              <p:cNvSpPr txBox="1"/>
              <p:nvPr/>
            </p:nvSpPr>
            <p:spPr>
              <a:xfrm>
                <a:off x="8784822" y="1560698"/>
                <a:ext cx="2989104" cy="40011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2000" dirty="0"/>
                  <a:t>MPS simulation, </a:t>
                </a:r>
                <a14:m>
                  <m:oMath xmlns:m="http://schemas.openxmlformats.org/officeDocument/2006/math">
                    <m:r>
                      <a:rPr lang="en-US" sz="2000" i="1">
                        <a:latin typeface="Cambria Math" panose="02040503050406030204" pitchFamily="18" charset="0"/>
                      </a:rPr>
                      <m:t>𝑁</m:t>
                    </m:r>
                    <m:r>
                      <a:rPr lang="en-US" sz="2000" i="1">
                        <a:latin typeface="Cambria Math" panose="02040503050406030204" pitchFamily="18" charset="0"/>
                      </a:rPr>
                      <m:t>=50</m:t>
                    </m:r>
                  </m:oMath>
                </a14:m>
                <a:endParaRPr lang="en-GB" sz="2000" dirty="0"/>
              </a:p>
            </p:txBody>
          </p:sp>
        </mc:Choice>
        <mc:Fallback>
          <p:sp>
            <p:nvSpPr>
              <p:cNvPr id="4" name="TextBox 3">
                <a:extLst>
                  <a:ext uri="{FF2B5EF4-FFF2-40B4-BE49-F238E27FC236}">
                    <a16:creationId xmlns:a16="http://schemas.microsoft.com/office/drawing/2014/main" id="{F6B14563-552C-D241-5CEB-3F5608414FB5}"/>
                  </a:ext>
                </a:extLst>
              </p:cNvPr>
              <p:cNvSpPr txBox="1">
                <a:spLocks noRot="1" noChangeAspect="1" noMove="1" noResize="1" noEditPoints="1" noAdjustHandles="1" noChangeArrowheads="1" noChangeShapeType="1" noTextEdit="1"/>
              </p:cNvSpPr>
              <p:nvPr/>
            </p:nvSpPr>
            <p:spPr>
              <a:xfrm>
                <a:off x="8784822" y="1560698"/>
                <a:ext cx="2989104" cy="400110"/>
              </a:xfrm>
              <a:prstGeom prst="rect">
                <a:avLst/>
              </a:prstGeom>
              <a:blipFill>
                <a:blip r:embed="rId8"/>
                <a:stretch>
                  <a:fillRect t="-2941" b="-23529"/>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7" name="TextBox 6">
                <a:extLst>
                  <a:ext uri="{FF2B5EF4-FFF2-40B4-BE49-F238E27FC236}">
                    <a16:creationId xmlns:a16="http://schemas.microsoft.com/office/drawing/2014/main" id="{53F6B00A-CE15-8A28-CA1E-3ACB610628DE}"/>
                  </a:ext>
                </a:extLst>
              </p:cNvPr>
              <p:cNvSpPr txBox="1"/>
              <p:nvPr/>
            </p:nvSpPr>
            <p:spPr>
              <a:xfrm>
                <a:off x="8784822" y="2656796"/>
                <a:ext cx="3295326" cy="92333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dirty="0"/>
                  <a:t>Expect:</a:t>
                </a:r>
              </a:p>
              <a:p>
                <a:pPr marL="285750" indent="-285750">
                  <a:buFont typeface="Arial" panose="020B0604020202020204" pitchFamily="34" charset="0"/>
                  <a:buChar char="•"/>
                </a:pPr>
                <a:r>
                  <a:rPr lang="en-GB" dirty="0"/>
                  <a:t>Power law for thermalisation</a:t>
                </a:r>
              </a:p>
              <a:p>
                <a:pPr marL="285750" indent="-285750">
                  <a:buFont typeface="Arial" panose="020B0604020202020204" pitchFamily="34" charset="0"/>
                  <a:buChar char="•"/>
                </a:pPr>
                <a14:m>
                  <m:oMath xmlns:m="http://schemas.openxmlformats.org/officeDocument/2006/math">
                    <m:r>
                      <m:rPr>
                        <m:sty m:val="p"/>
                      </m:rPr>
                      <a:rPr lang="en-US" b="0" i="0" smtClean="0">
                        <a:latin typeface="Cambria Math" panose="02040503050406030204" pitchFamily="18" charset="0"/>
                      </a:rPr>
                      <m:t>log</m:t>
                    </m:r>
                    <m:r>
                      <a:rPr lang="en-US" b="0" i="1" smtClean="0">
                        <a:latin typeface="Cambria Math" panose="02040503050406030204" pitchFamily="18" charset="0"/>
                      </a:rPr>
                      <m:t>⁡(</m:t>
                    </m:r>
                    <m:r>
                      <a:rPr lang="en-US" b="0" i="1" smtClean="0">
                        <a:latin typeface="Cambria Math" panose="02040503050406030204" pitchFamily="18" charset="0"/>
                      </a:rPr>
                      <m:t>𝑡</m:t>
                    </m:r>
                    <m:r>
                      <a:rPr lang="en-US" b="0" i="1" smtClean="0">
                        <a:latin typeface="Cambria Math" panose="02040503050406030204" pitchFamily="18" charset="0"/>
                      </a:rPr>
                      <m:t>)</m:t>
                    </m:r>
                  </m:oMath>
                </a14:m>
                <a:r>
                  <a:rPr lang="en-GB" dirty="0"/>
                  <a:t> for localisation</a:t>
                </a:r>
              </a:p>
            </p:txBody>
          </p:sp>
        </mc:Choice>
        <mc:Fallback>
          <p:sp>
            <p:nvSpPr>
              <p:cNvPr id="7" name="TextBox 6">
                <a:extLst>
                  <a:ext uri="{FF2B5EF4-FFF2-40B4-BE49-F238E27FC236}">
                    <a16:creationId xmlns:a16="http://schemas.microsoft.com/office/drawing/2014/main" id="{53F6B00A-CE15-8A28-CA1E-3ACB610628DE}"/>
                  </a:ext>
                </a:extLst>
              </p:cNvPr>
              <p:cNvSpPr txBox="1">
                <a:spLocks noRot="1" noChangeAspect="1" noMove="1" noResize="1" noEditPoints="1" noAdjustHandles="1" noChangeArrowheads="1" noChangeShapeType="1" noTextEdit="1"/>
              </p:cNvSpPr>
              <p:nvPr/>
            </p:nvSpPr>
            <p:spPr>
              <a:xfrm>
                <a:off x="8784822" y="2656796"/>
                <a:ext cx="3295326" cy="923330"/>
              </a:xfrm>
              <a:prstGeom prst="rect">
                <a:avLst/>
              </a:prstGeom>
              <a:blipFill>
                <a:blip r:embed="rId9"/>
                <a:stretch>
                  <a:fillRect l="-1527" t="-2667" b="-8000"/>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8" name="TextBox 7">
                <a:extLst>
                  <a:ext uri="{FF2B5EF4-FFF2-40B4-BE49-F238E27FC236}">
                    <a16:creationId xmlns:a16="http://schemas.microsoft.com/office/drawing/2014/main" id="{D969E43F-C025-9BA6-29E2-DFFB8E6F243A}"/>
                  </a:ext>
                </a:extLst>
              </p:cNvPr>
              <p:cNvSpPr txBox="1"/>
              <p:nvPr/>
            </p:nvSpPr>
            <p:spPr>
              <a:xfrm>
                <a:off x="4051698" y="955066"/>
                <a:ext cx="4069319" cy="397866"/>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𝐻</m:t>
                      </m:r>
                      <m:r>
                        <a:rPr lang="en-US" sz="2400" b="0" i="1" smtClean="0">
                          <a:latin typeface="Cambria Math" panose="02040503050406030204" pitchFamily="18" charset="0"/>
                        </a:rPr>
                        <m:t>=</m:t>
                      </m:r>
                      <m:r>
                        <a:rPr lang="en-US" sz="2400" b="0" i="1" smtClean="0">
                          <a:latin typeface="Cambria Math" panose="02040503050406030204" pitchFamily="18" charset="0"/>
                        </a:rPr>
                        <m:t>𝑤</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𝐻</m:t>
                          </m:r>
                        </m:e>
                        <m:sub>
                          <m:r>
                            <a:rPr lang="en-US" sz="2400" b="0" i="1" smtClean="0">
                              <a:latin typeface="Cambria Math" panose="02040503050406030204" pitchFamily="18" charset="0"/>
                            </a:rPr>
                            <m:t>±</m:t>
                          </m:r>
                        </m:sub>
                      </m:sSub>
                      <m:r>
                        <a:rPr lang="en-US" sz="2400" b="0" i="1" smtClean="0">
                          <a:latin typeface="Cambria Math" panose="02040503050406030204" pitchFamily="18" charset="0"/>
                        </a:rPr>
                        <m:t>+</m:t>
                      </m:r>
                      <m:r>
                        <a:rPr lang="en-US" sz="2400" b="0" i="1" smtClean="0">
                          <a:latin typeface="Cambria Math" panose="02040503050406030204" pitchFamily="18" charset="0"/>
                        </a:rPr>
                        <m:t>𝐽</m:t>
                      </m:r>
                      <m:r>
                        <a:rPr lang="en-US" sz="2400" b="0" i="1" smtClean="0">
                          <a:latin typeface="Cambria Math" panose="02040503050406030204" pitchFamily="18" charset="0"/>
                        </a:rPr>
                        <m:t>[</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𝐻</m:t>
                          </m:r>
                        </m:e>
                        <m:sub>
                          <m:r>
                            <a:rPr lang="en-US" sz="2400" b="0" i="1" smtClean="0">
                              <a:latin typeface="Cambria Math" panose="02040503050406030204" pitchFamily="18" charset="0"/>
                            </a:rPr>
                            <m:t>𝑍𝑍</m:t>
                          </m:r>
                        </m:sub>
                      </m:sSub>
                      <m:r>
                        <a:rPr lang="en-US" sz="2400" b="0" i="1" smtClean="0">
                          <a:latin typeface="Cambria Math" panose="02040503050406030204" pitchFamily="18" charset="0"/>
                        </a:rPr>
                        <m:t>+</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𝐻</m:t>
                          </m:r>
                        </m:e>
                        <m:sub>
                          <m:r>
                            <a:rPr lang="en-US" sz="2400" b="0" i="1" smtClean="0">
                              <a:latin typeface="Cambria Math" panose="02040503050406030204" pitchFamily="18" charset="0"/>
                            </a:rPr>
                            <m:t>𝑞</m:t>
                          </m:r>
                        </m:sub>
                      </m:sSub>
                      <m:d>
                        <m:dPr>
                          <m:ctrlPr>
                            <a:rPr lang="en-US" sz="2400" b="0" i="1" smtClean="0">
                              <a:latin typeface="Cambria Math" panose="02040503050406030204" pitchFamily="18" charset="0"/>
                            </a:rPr>
                          </m:ctrlPr>
                        </m:dPr>
                        <m:e>
                          <m:d>
                            <m:dPr>
                              <m:begChr m:val="{"/>
                              <m:endChr m:val="}"/>
                              <m:ctrlPr>
                                <a:rPr lang="en-US" sz="2400" b="0" i="1" smtClean="0">
                                  <a:latin typeface="Cambria Math" panose="02040503050406030204" pitchFamily="18" charset="0"/>
                                </a:rPr>
                              </m:ctrlPr>
                            </m:dPr>
                            <m:e>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𝑞</m:t>
                                  </m:r>
                                </m:e>
                                <m:sub>
                                  <m:r>
                                    <a:rPr lang="en-US" sz="2400" b="0" i="1" smtClean="0">
                                      <a:latin typeface="Cambria Math" panose="02040503050406030204" pitchFamily="18" charset="0"/>
                                    </a:rPr>
                                    <m:t>𝑛</m:t>
                                  </m:r>
                                </m:sub>
                              </m:sSub>
                            </m:e>
                          </m:d>
                        </m:e>
                      </m:d>
                      <m:r>
                        <a:rPr lang="en-US" sz="2400" b="0" i="1" smtClean="0">
                          <a:latin typeface="Cambria Math" panose="02040503050406030204" pitchFamily="18" charset="0"/>
                        </a:rPr>
                        <m:t>]</m:t>
                      </m:r>
                    </m:oMath>
                  </m:oMathPara>
                </a14:m>
                <a:endParaRPr lang="en-GB" sz="2400" dirty="0"/>
              </a:p>
            </p:txBody>
          </p:sp>
        </mc:Choice>
        <mc:Fallback>
          <p:sp>
            <p:nvSpPr>
              <p:cNvPr id="8" name="TextBox 7">
                <a:extLst>
                  <a:ext uri="{FF2B5EF4-FFF2-40B4-BE49-F238E27FC236}">
                    <a16:creationId xmlns:a16="http://schemas.microsoft.com/office/drawing/2014/main" id="{D969E43F-C025-9BA6-29E2-DFFB8E6F243A}"/>
                  </a:ext>
                </a:extLst>
              </p:cNvPr>
              <p:cNvSpPr txBox="1">
                <a:spLocks noRot="1" noChangeAspect="1" noMove="1" noResize="1" noEditPoints="1" noAdjustHandles="1" noChangeArrowheads="1" noChangeShapeType="1" noTextEdit="1"/>
              </p:cNvSpPr>
              <p:nvPr/>
            </p:nvSpPr>
            <p:spPr>
              <a:xfrm>
                <a:off x="4051698" y="955066"/>
                <a:ext cx="4069319" cy="397866"/>
              </a:xfrm>
              <a:prstGeom prst="rect">
                <a:avLst/>
              </a:prstGeom>
              <a:blipFill>
                <a:blip r:embed="rId10"/>
                <a:stretch>
                  <a:fillRect l="-1558" r="-2181" b="-25000"/>
                </a:stretch>
              </a:blipFill>
            </p:spPr>
            <p:txBody>
              <a:bodyPr/>
              <a:lstStyle/>
              <a:p>
                <a:r>
                  <a:rPr lang="en-GB">
                    <a:noFill/>
                  </a:rPr>
                  <a:t> </a:t>
                </a:r>
              </a:p>
            </p:txBody>
          </p:sp>
        </mc:Fallback>
      </mc:AlternateContent>
    </p:spTree>
    <p:extLst>
      <p:ext uri="{BB962C8B-B14F-4D97-AF65-F5344CB8AC3E}">
        <p14:creationId xmlns:p14="http://schemas.microsoft.com/office/powerpoint/2010/main" val="23889841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D13BB2-8C39-22E5-2930-A78CCD2D3C90}"/>
            </a:ext>
          </a:extLst>
        </p:cNvPr>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itle 1">
                <a:extLst>
                  <a:ext uri="{FF2B5EF4-FFF2-40B4-BE49-F238E27FC236}">
                    <a16:creationId xmlns:a16="http://schemas.microsoft.com/office/drawing/2014/main" id="{11E588E3-2410-E44E-EBE5-E9D2C592D03C}"/>
                  </a:ext>
                </a:extLst>
              </p:cNvPr>
              <p:cNvSpPr>
                <a:spLocks noGrp="1"/>
              </p:cNvSpPr>
              <p:nvPr>
                <p:ph type="title"/>
              </p:nvPr>
            </p:nvSpPr>
            <p:spPr>
              <a:xfrm>
                <a:off x="838200" y="189517"/>
                <a:ext cx="10515600" cy="710446"/>
              </a:xfrm>
            </p:spPr>
            <p:txBody>
              <a:bodyPr/>
              <a:lstStyle/>
              <a:p>
                <a14:m>
                  <m:oMath xmlns:m="http://schemas.openxmlformats.org/officeDocument/2006/math">
                    <m:r>
                      <a:rPr lang="en-GB" b="1" i="1" noProof="0" smtClean="0">
                        <a:latin typeface="Cambria Math" panose="02040503050406030204" pitchFamily="18" charset="0"/>
                      </a:rPr>
                      <m:t>𝑱</m:t>
                    </m:r>
                    <m:r>
                      <a:rPr lang="en-GB" b="1" i="1" noProof="0" smtClean="0">
                        <a:latin typeface="Cambria Math" panose="02040503050406030204" pitchFamily="18" charset="0"/>
                      </a:rPr>
                      <m:t>≫</m:t>
                    </m:r>
                    <m:r>
                      <a:rPr lang="en-GB" b="1" i="1" noProof="0" smtClean="0">
                        <a:latin typeface="Cambria Math" panose="02040503050406030204" pitchFamily="18" charset="0"/>
                      </a:rPr>
                      <m:t>𝒘</m:t>
                    </m:r>
                  </m:oMath>
                </a14:m>
                <a:r>
                  <a:rPr lang="en-GB" noProof="0" dirty="0"/>
                  <a:t>: a fragmented limit</a:t>
                </a:r>
              </a:p>
            </p:txBody>
          </p:sp>
        </mc:Choice>
        <mc:Fallback>
          <p:sp>
            <p:nvSpPr>
              <p:cNvPr id="2" name="Title 1">
                <a:extLst>
                  <a:ext uri="{FF2B5EF4-FFF2-40B4-BE49-F238E27FC236}">
                    <a16:creationId xmlns:a16="http://schemas.microsoft.com/office/drawing/2014/main" id="{11E588E3-2410-E44E-EBE5-E9D2C592D03C}"/>
                  </a:ext>
                </a:extLst>
              </p:cNvPr>
              <p:cNvSpPr>
                <a:spLocks noGrp="1" noRot="1" noChangeAspect="1" noMove="1" noResize="1" noEditPoints="1" noAdjustHandles="1" noChangeArrowheads="1" noChangeShapeType="1" noTextEdit="1"/>
              </p:cNvSpPr>
              <p:nvPr>
                <p:ph type="title"/>
              </p:nvPr>
            </p:nvSpPr>
            <p:spPr>
              <a:xfrm>
                <a:off x="838200" y="189517"/>
                <a:ext cx="10515600" cy="710446"/>
              </a:xfrm>
              <a:blipFill>
                <a:blip r:embed="rId3"/>
                <a:stretch>
                  <a:fillRect l="-1448" t="-24138" b="-39655"/>
                </a:stretch>
              </a:blipFill>
            </p:spPr>
            <p:txBody>
              <a:bodyPr/>
              <a:lstStyle/>
              <a:p>
                <a:r>
                  <a:rPr lang="en-GB">
                    <a:noFill/>
                  </a:rPr>
                  <a:t> </a:t>
                </a:r>
              </a:p>
            </p:txBody>
          </p:sp>
        </mc:Fallback>
      </mc:AlternateContent>
      <p:sp>
        <p:nvSpPr>
          <p:cNvPr id="20" name="TextBox 19">
            <a:extLst>
              <a:ext uri="{FF2B5EF4-FFF2-40B4-BE49-F238E27FC236}">
                <a16:creationId xmlns:a16="http://schemas.microsoft.com/office/drawing/2014/main" id="{20540309-FF31-1D56-1D5B-C584FF8E5385}"/>
              </a:ext>
            </a:extLst>
          </p:cNvPr>
          <p:cNvSpPr txBox="1"/>
          <p:nvPr/>
        </p:nvSpPr>
        <p:spPr>
          <a:xfrm>
            <a:off x="5636929" y="4865557"/>
            <a:ext cx="6236259" cy="369332"/>
          </a:xfrm>
          <a:prstGeom prst="rect">
            <a:avLst/>
          </a:prstGeom>
          <a:noFill/>
        </p:spPr>
        <p:txBody>
          <a:bodyPr wrap="none" rtlCol="0">
            <a:spAutoFit/>
          </a:bodyPr>
          <a:lstStyle/>
          <a:p>
            <a:r>
              <a:rPr lang="en-GB" noProof="0" dirty="0"/>
              <a:t>Constraint: </a:t>
            </a:r>
            <a:r>
              <a:rPr lang="en-GB" b="1" dirty="0">
                <a:solidFill>
                  <a:schemeClr val="accent1"/>
                </a:solidFill>
              </a:rPr>
              <a:t>d</a:t>
            </a:r>
            <a:r>
              <a:rPr lang="en-GB" b="1" noProof="0" dirty="0" err="1">
                <a:solidFill>
                  <a:schemeClr val="accent1"/>
                </a:solidFill>
              </a:rPr>
              <a:t>ynamical</a:t>
            </a:r>
            <a:r>
              <a:rPr lang="en-GB" b="1" noProof="0" dirty="0">
                <a:solidFill>
                  <a:schemeClr val="accent1"/>
                </a:solidFill>
              </a:rPr>
              <a:t> charges </a:t>
            </a:r>
            <a:r>
              <a:rPr lang="en-GB" noProof="0" dirty="0"/>
              <a:t>screen</a:t>
            </a:r>
            <a:r>
              <a:rPr lang="en-GB" b="1" noProof="0" dirty="0"/>
              <a:t> </a:t>
            </a:r>
            <a:r>
              <a:rPr lang="en-GB" b="1" noProof="0" dirty="0">
                <a:solidFill>
                  <a:schemeClr val="accent6"/>
                </a:solidFill>
              </a:rPr>
              <a:t>background charges</a:t>
            </a:r>
          </a:p>
        </p:txBody>
      </p:sp>
      <mc:AlternateContent xmlns:mc="http://schemas.openxmlformats.org/markup-compatibility/2006">
        <mc:Choice xmlns:a14="http://schemas.microsoft.com/office/drawing/2010/main" Requires="a14">
          <p:sp>
            <p:nvSpPr>
              <p:cNvPr id="35" name="TextBox 34">
                <a:extLst>
                  <a:ext uri="{FF2B5EF4-FFF2-40B4-BE49-F238E27FC236}">
                    <a16:creationId xmlns:a16="http://schemas.microsoft.com/office/drawing/2014/main" id="{CFE87FDC-6104-59FE-A933-3BACDDD49714}"/>
                  </a:ext>
                </a:extLst>
              </p:cNvPr>
              <p:cNvSpPr txBox="1"/>
              <p:nvPr/>
            </p:nvSpPr>
            <p:spPr>
              <a:xfrm>
                <a:off x="5648030" y="5334794"/>
                <a:ext cx="6214059" cy="1021556"/>
              </a:xfrm>
              <a:prstGeom prst="roundRect">
                <a:avLst/>
              </a:prstGeom>
              <a:solidFill>
                <a:srgbClr val="FFFF00"/>
              </a:solidFill>
              <a:ln>
                <a:solidFill>
                  <a:srgbClr val="5C0000"/>
                </a:solidFill>
              </a:ln>
            </p:spPr>
            <p:style>
              <a:lnRef idx="2">
                <a:schemeClr val="accent3">
                  <a:shade val="15000"/>
                </a:schemeClr>
              </a:lnRef>
              <a:fillRef idx="1">
                <a:schemeClr val="accent3"/>
              </a:fillRef>
              <a:effectRef idx="0">
                <a:schemeClr val="accent3"/>
              </a:effectRef>
              <a:fontRef idx="minor">
                <a:schemeClr val="lt1"/>
              </a:fontRef>
            </p:style>
            <p:txBody>
              <a:bodyPr wrap="square" rtlCol="0">
                <a:spAutoFit/>
              </a:bodyPr>
              <a:lstStyle/>
              <a:p>
                <a:pPr marL="285750" indent="-285750">
                  <a:buFont typeface="Arial" panose="020B0604020202020204" pitchFamily="34" charset="0"/>
                  <a:buChar char="•"/>
                </a:pPr>
                <a:r>
                  <a:rPr lang="en-GB" noProof="0" dirty="0">
                    <a:solidFill>
                      <a:schemeClr val="tx1"/>
                    </a:solidFill>
                  </a:rPr>
                  <a:t>Hopping only </a:t>
                </a:r>
                <a:r>
                  <a:rPr lang="en-GB" b="1" noProof="0" dirty="0">
                    <a:solidFill>
                      <a:srgbClr val="0070C0"/>
                    </a:solidFill>
                  </a:rPr>
                  <a:t>resonant</a:t>
                </a:r>
                <a:r>
                  <a:rPr lang="en-GB" noProof="0" dirty="0">
                    <a:solidFill>
                      <a:schemeClr val="tx1"/>
                    </a:solidFill>
                  </a:rPr>
                  <a:t> if constraint met</a:t>
                </a:r>
              </a:p>
              <a:p>
                <a:pPr marL="285750" indent="-285750">
                  <a:buFont typeface="Arial" panose="020B0604020202020204" pitchFamily="34" charset="0"/>
                  <a:buChar char="•"/>
                </a:pPr>
                <a:r>
                  <a:rPr lang="en-GB" noProof="0" dirty="0">
                    <a:solidFill>
                      <a:schemeClr val="tx1"/>
                    </a:solidFill>
                  </a:rPr>
                  <a:t>“</a:t>
                </a:r>
                <a14:m>
                  <m:oMath xmlns:m="http://schemas.openxmlformats.org/officeDocument/2006/math">
                    <m:r>
                      <a:rPr lang="en-GB" b="0" i="1" noProof="0" smtClean="0">
                        <a:solidFill>
                          <a:schemeClr val="tx1"/>
                        </a:solidFill>
                        <a:latin typeface="Cambria Math" panose="02040503050406030204" pitchFamily="18" charset="0"/>
                      </a:rPr>
                      <m:t>𝐽</m:t>
                    </m:r>
                  </m:oMath>
                </a14:m>
                <a:r>
                  <a:rPr lang="en-GB" noProof="0" dirty="0">
                    <a:solidFill>
                      <a:schemeClr val="tx1"/>
                    </a:solidFill>
                  </a:rPr>
                  <a:t>-level” splits into many weakly-mixed subspaces</a:t>
                </a:r>
              </a:p>
              <a:p>
                <a:pPr marL="285750" indent="-285750">
                  <a:buFont typeface="Arial" panose="020B0604020202020204" pitchFamily="34" charset="0"/>
                  <a:buChar char="•"/>
                </a:pPr>
                <a:r>
                  <a:rPr lang="en-GB" noProof="0" dirty="0">
                    <a:solidFill>
                      <a:schemeClr val="tx1"/>
                    </a:solidFill>
                  </a:rPr>
                  <a:t>Nearly-degenerate eigenstates &amp; atypical dynamics!</a:t>
                </a:r>
              </a:p>
            </p:txBody>
          </p:sp>
        </mc:Choice>
        <mc:Fallback>
          <p:sp>
            <p:nvSpPr>
              <p:cNvPr id="35" name="TextBox 34">
                <a:extLst>
                  <a:ext uri="{FF2B5EF4-FFF2-40B4-BE49-F238E27FC236}">
                    <a16:creationId xmlns:a16="http://schemas.microsoft.com/office/drawing/2014/main" id="{CFE87FDC-6104-59FE-A933-3BACDDD49714}"/>
                  </a:ext>
                </a:extLst>
              </p:cNvPr>
              <p:cNvSpPr txBox="1">
                <a:spLocks noRot="1" noChangeAspect="1" noMove="1" noResize="1" noEditPoints="1" noAdjustHandles="1" noChangeArrowheads="1" noChangeShapeType="1" noTextEdit="1"/>
              </p:cNvSpPr>
              <p:nvPr/>
            </p:nvSpPr>
            <p:spPr>
              <a:xfrm>
                <a:off x="5648030" y="5334794"/>
                <a:ext cx="6214059" cy="1021556"/>
              </a:xfrm>
              <a:prstGeom prst="roundRect">
                <a:avLst/>
              </a:prstGeom>
              <a:blipFill>
                <a:blip r:embed="rId4"/>
                <a:stretch>
                  <a:fillRect b="-3614"/>
                </a:stretch>
              </a:blipFill>
              <a:ln>
                <a:solidFill>
                  <a:srgbClr val="5C0000"/>
                </a:solidFill>
              </a:ln>
            </p:spPr>
            <p:txBody>
              <a:bodyPr/>
              <a:lstStyle/>
              <a:p>
                <a:r>
                  <a:rPr lang="en-GB">
                    <a:noFill/>
                  </a:rPr>
                  <a:t> </a:t>
                </a:r>
              </a:p>
            </p:txBody>
          </p:sp>
        </mc:Fallback>
      </mc:AlternateContent>
      <p:pic>
        <p:nvPicPr>
          <p:cNvPr id="5" name="Picture 4">
            <a:extLst>
              <a:ext uri="{FF2B5EF4-FFF2-40B4-BE49-F238E27FC236}">
                <a16:creationId xmlns:a16="http://schemas.microsoft.com/office/drawing/2014/main" id="{8F869E0E-8BBB-643B-8852-588E25333BF9}"/>
              </a:ext>
            </a:extLst>
          </p:cNvPr>
          <p:cNvPicPr>
            <a:picLocks noChangeAspect="1"/>
          </p:cNvPicPr>
          <p:nvPr/>
        </p:nvPicPr>
        <p:blipFill>
          <a:blip r:embed="rId5"/>
          <a:srcRect t="8584" b="5380"/>
          <a:stretch/>
        </p:blipFill>
        <p:spPr>
          <a:xfrm>
            <a:off x="6873555" y="3906950"/>
            <a:ext cx="3763005" cy="858702"/>
          </a:xfrm>
          <a:prstGeom prst="rect">
            <a:avLst/>
          </a:prstGeom>
          <a:ln w="19050">
            <a:solidFill>
              <a:srgbClr val="A20000"/>
            </a:solidFill>
          </a:ln>
        </p:spPr>
      </p:pic>
      <p:grpSp>
        <p:nvGrpSpPr>
          <p:cNvPr id="9" name="Group 8">
            <a:extLst>
              <a:ext uri="{FF2B5EF4-FFF2-40B4-BE49-F238E27FC236}">
                <a16:creationId xmlns:a16="http://schemas.microsoft.com/office/drawing/2014/main" id="{27B1A9A5-C3E7-62B2-4353-43F22E5E6AD8}"/>
              </a:ext>
            </a:extLst>
          </p:cNvPr>
          <p:cNvGrpSpPr/>
          <p:nvPr/>
        </p:nvGrpSpPr>
        <p:grpSpPr>
          <a:xfrm>
            <a:off x="329911" y="1054709"/>
            <a:ext cx="5006314" cy="5404371"/>
            <a:chOff x="329911" y="1054709"/>
            <a:chExt cx="5006314" cy="5404371"/>
          </a:xfrm>
        </p:grpSpPr>
        <p:pic>
          <p:nvPicPr>
            <p:cNvPr id="6" name="Graphic 5">
              <a:extLst>
                <a:ext uri="{FF2B5EF4-FFF2-40B4-BE49-F238E27FC236}">
                  <a16:creationId xmlns:a16="http://schemas.microsoft.com/office/drawing/2014/main" id="{E885CDF9-0055-7E55-FCF2-D1E5E3AABC95}"/>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329911" y="1054709"/>
              <a:ext cx="5006314" cy="5404371"/>
            </a:xfrm>
            <a:prstGeom prst="rect">
              <a:avLst/>
            </a:prstGeom>
            <a:ln w="28575">
              <a:noFill/>
            </a:ln>
          </p:spPr>
        </p:pic>
        <mc:AlternateContent xmlns:mc="http://schemas.openxmlformats.org/markup-compatibility/2006">
          <mc:Choice xmlns:a14="http://schemas.microsoft.com/office/drawing/2010/main" Requires="a14">
            <p:sp>
              <p:nvSpPr>
                <p:cNvPr id="3" name="TextBox 6">
                  <a:extLst>
                    <a:ext uri="{FF2B5EF4-FFF2-40B4-BE49-F238E27FC236}">
                      <a16:creationId xmlns:a16="http://schemas.microsoft.com/office/drawing/2014/main" id="{55948E58-84C6-A739-0E14-059545454731}"/>
                    </a:ext>
                  </a:extLst>
                </p:cNvPr>
                <p:cNvSpPr txBox="1"/>
                <p:nvPr/>
              </p:nvSpPr>
              <p:spPr>
                <a:xfrm>
                  <a:off x="1657117" y="1223138"/>
                  <a:ext cx="960135" cy="71109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f>
                          <m:fPr>
                            <m:ctrlPr>
                              <a:rPr lang="en-GB" sz="1400" b="1" i="1" noProof="0" smtClean="0">
                                <a:latin typeface="Cambria Math" panose="02040503050406030204" pitchFamily="18" charset="0"/>
                              </a:rPr>
                            </m:ctrlPr>
                          </m:fPr>
                          <m:num>
                            <m:r>
                              <a:rPr lang="en-GB" sz="1400" b="1" i="1" noProof="0" smtClean="0">
                                <a:latin typeface="Cambria Math" panose="02040503050406030204" pitchFamily="18" charset="0"/>
                              </a:rPr>
                              <m:t>𝑱</m:t>
                            </m:r>
                          </m:num>
                          <m:den>
                            <m:r>
                              <a:rPr lang="en-GB" sz="1400" b="1" i="1" noProof="0" smtClean="0">
                                <a:latin typeface="Cambria Math" panose="02040503050406030204" pitchFamily="18" charset="0"/>
                              </a:rPr>
                              <m:t>𝒘</m:t>
                            </m:r>
                          </m:den>
                        </m:f>
                        <m:r>
                          <a:rPr lang="en-GB" sz="1400" b="1" i="1" noProof="0" smtClean="0">
                            <a:latin typeface="Cambria Math" panose="02040503050406030204" pitchFamily="18" charset="0"/>
                          </a:rPr>
                          <m:t>=</m:t>
                        </m:r>
                        <m:r>
                          <a:rPr lang="en-GB" sz="1400" b="1" i="1" noProof="0" smtClean="0">
                            <a:latin typeface="Cambria Math" panose="02040503050406030204" pitchFamily="18" charset="0"/>
                          </a:rPr>
                          <m:t>𝟎</m:t>
                        </m:r>
                        <m:r>
                          <a:rPr lang="en-GB" sz="1400" b="1" i="1" noProof="0" smtClean="0">
                            <a:latin typeface="Cambria Math" panose="02040503050406030204" pitchFamily="18" charset="0"/>
                          </a:rPr>
                          <m:t>.</m:t>
                        </m:r>
                        <m:r>
                          <a:rPr lang="en-GB" sz="1400" b="1" i="1" noProof="0" smtClean="0">
                            <a:latin typeface="Cambria Math" panose="02040503050406030204" pitchFamily="18" charset="0"/>
                          </a:rPr>
                          <m:t>𝟏</m:t>
                        </m:r>
                      </m:oMath>
                    </m:oMathPara>
                  </a14:m>
                  <a:endParaRPr lang="en-GB" sz="1400" b="1" noProof="0" dirty="0"/>
                </a:p>
                <a:p>
                  <a:endParaRPr lang="en-GB" sz="1400" b="1" noProof="0" dirty="0"/>
                </a:p>
              </p:txBody>
            </p:sp>
          </mc:Choice>
          <mc:Fallback>
            <p:sp>
              <p:nvSpPr>
                <p:cNvPr id="3" name="TextBox 6">
                  <a:extLst>
                    <a:ext uri="{FF2B5EF4-FFF2-40B4-BE49-F238E27FC236}">
                      <a16:creationId xmlns:a16="http://schemas.microsoft.com/office/drawing/2014/main" id="{55948E58-84C6-A739-0E14-059545454731}"/>
                    </a:ext>
                  </a:extLst>
                </p:cNvPr>
                <p:cNvSpPr txBox="1">
                  <a:spLocks noRot="1" noChangeAspect="1" noMove="1" noResize="1" noEditPoints="1" noAdjustHandles="1" noChangeArrowheads="1" noChangeShapeType="1" noTextEdit="1"/>
                </p:cNvSpPr>
                <p:nvPr/>
              </p:nvSpPr>
              <p:spPr>
                <a:xfrm>
                  <a:off x="1657117" y="1223138"/>
                  <a:ext cx="960135" cy="711092"/>
                </a:xfrm>
                <a:prstGeom prst="rect">
                  <a:avLst/>
                </a:prstGeom>
                <a:blipFill>
                  <a:blip r:embed="rId7"/>
                  <a:stretch>
                    <a:fillRect/>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7" name="TextBox 6">
                  <a:extLst>
                    <a:ext uri="{FF2B5EF4-FFF2-40B4-BE49-F238E27FC236}">
                      <a16:creationId xmlns:a16="http://schemas.microsoft.com/office/drawing/2014/main" id="{55948E58-84C6-A739-0E14-059545454731}"/>
                    </a:ext>
                  </a:extLst>
                </p:cNvPr>
                <p:cNvSpPr txBox="1"/>
                <p:nvPr/>
              </p:nvSpPr>
              <p:spPr>
                <a:xfrm>
                  <a:off x="773761" y="3499062"/>
                  <a:ext cx="727250" cy="688971"/>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f>
                          <m:fPr>
                            <m:ctrlPr>
                              <a:rPr lang="en-GB" sz="1350" b="1" i="1" noProof="0" smtClean="0">
                                <a:latin typeface="Cambria Math" panose="02040503050406030204" pitchFamily="18" charset="0"/>
                              </a:rPr>
                            </m:ctrlPr>
                          </m:fPr>
                          <m:num>
                            <m:r>
                              <a:rPr lang="en-GB" sz="1350" b="1" i="1" noProof="0" smtClean="0">
                                <a:latin typeface="Cambria Math" panose="02040503050406030204" pitchFamily="18" charset="0"/>
                              </a:rPr>
                              <m:t>𝑱</m:t>
                            </m:r>
                          </m:num>
                          <m:den>
                            <m:r>
                              <a:rPr lang="en-GB" sz="1350" b="1" i="1" noProof="0" smtClean="0">
                                <a:latin typeface="Cambria Math" panose="02040503050406030204" pitchFamily="18" charset="0"/>
                              </a:rPr>
                              <m:t>𝒘</m:t>
                            </m:r>
                          </m:den>
                        </m:f>
                        <m:r>
                          <a:rPr lang="en-GB" sz="1350" b="1" i="1" noProof="0" smtClean="0">
                            <a:latin typeface="Cambria Math" panose="02040503050406030204" pitchFamily="18" charset="0"/>
                          </a:rPr>
                          <m:t>=</m:t>
                        </m:r>
                        <m:r>
                          <a:rPr lang="en-GB" sz="1350" b="1" i="1" noProof="0" smtClean="0">
                            <a:latin typeface="Cambria Math" panose="02040503050406030204" pitchFamily="18" charset="0"/>
                          </a:rPr>
                          <m:t>𝟓</m:t>
                        </m:r>
                      </m:oMath>
                    </m:oMathPara>
                  </a14:m>
                  <a:endParaRPr lang="en-GB" sz="1350" b="1" noProof="0" dirty="0"/>
                </a:p>
                <a:p>
                  <a:endParaRPr lang="en-GB" sz="1350" b="1" noProof="0" dirty="0"/>
                </a:p>
              </p:txBody>
            </p:sp>
          </mc:Choice>
          <mc:Fallback>
            <p:sp>
              <p:nvSpPr>
                <p:cNvPr id="7" name="TextBox 6">
                  <a:extLst>
                    <a:ext uri="{FF2B5EF4-FFF2-40B4-BE49-F238E27FC236}">
                      <a16:creationId xmlns:a16="http://schemas.microsoft.com/office/drawing/2014/main" id="{55948E58-84C6-A739-0E14-059545454731}"/>
                    </a:ext>
                  </a:extLst>
                </p:cNvPr>
                <p:cNvSpPr txBox="1">
                  <a:spLocks noRot="1" noChangeAspect="1" noMove="1" noResize="1" noEditPoints="1" noAdjustHandles="1" noChangeArrowheads="1" noChangeShapeType="1" noTextEdit="1"/>
                </p:cNvSpPr>
                <p:nvPr/>
              </p:nvSpPr>
              <p:spPr>
                <a:xfrm>
                  <a:off x="773761" y="3499062"/>
                  <a:ext cx="727250" cy="688971"/>
                </a:xfrm>
                <a:prstGeom prst="rect">
                  <a:avLst/>
                </a:prstGeom>
                <a:blipFill>
                  <a:blip r:embed="rId8"/>
                  <a:stretch>
                    <a:fillRect/>
                  </a:stretch>
                </a:blipFill>
              </p:spPr>
              <p:txBody>
                <a:bodyPr/>
                <a:lstStyle/>
                <a:p>
                  <a:r>
                    <a:rPr lang="en-GB">
                      <a:noFill/>
                    </a:rPr>
                    <a:t> </a:t>
                  </a:r>
                </a:p>
              </p:txBody>
            </p:sp>
          </mc:Fallback>
        </mc:AlternateContent>
      </p:grpSp>
      <mc:AlternateContent xmlns:mc="http://schemas.openxmlformats.org/markup-compatibility/2006">
        <mc:Choice xmlns:a14="http://schemas.microsoft.com/office/drawing/2010/main" Requires="a14">
          <p:sp>
            <p:nvSpPr>
              <p:cNvPr id="8" name="TextBox 7">
                <a:extLst>
                  <a:ext uri="{FF2B5EF4-FFF2-40B4-BE49-F238E27FC236}">
                    <a16:creationId xmlns:a16="http://schemas.microsoft.com/office/drawing/2014/main" id="{60CE8BA2-C343-E0C7-5F12-CF49E509D4F5}"/>
                  </a:ext>
                </a:extLst>
              </p:cNvPr>
              <p:cNvSpPr txBox="1"/>
              <p:nvPr/>
            </p:nvSpPr>
            <p:spPr>
              <a:xfrm>
                <a:off x="2947245" y="2050836"/>
                <a:ext cx="816442" cy="711028"/>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f>
                        <m:fPr>
                          <m:ctrlPr>
                            <a:rPr lang="en-GB" sz="1400" b="1" i="1" noProof="0" smtClean="0">
                              <a:solidFill>
                                <a:schemeClr val="bg1"/>
                              </a:solidFill>
                              <a:latin typeface="Cambria Math" panose="02040503050406030204" pitchFamily="18" charset="0"/>
                            </a:rPr>
                          </m:ctrlPr>
                        </m:fPr>
                        <m:num>
                          <m:r>
                            <a:rPr lang="en-GB" sz="1400" b="1" i="1" noProof="0" smtClean="0">
                              <a:solidFill>
                                <a:schemeClr val="bg1"/>
                              </a:solidFill>
                              <a:latin typeface="Cambria Math" panose="02040503050406030204" pitchFamily="18" charset="0"/>
                            </a:rPr>
                            <m:t>𝑱</m:t>
                          </m:r>
                        </m:num>
                        <m:den>
                          <m:r>
                            <a:rPr lang="en-GB" sz="1400" b="1" i="1" noProof="0" smtClean="0">
                              <a:solidFill>
                                <a:schemeClr val="bg1"/>
                              </a:solidFill>
                              <a:latin typeface="Cambria Math" panose="02040503050406030204" pitchFamily="18" charset="0"/>
                            </a:rPr>
                            <m:t>𝒘</m:t>
                          </m:r>
                        </m:den>
                      </m:f>
                      <m:r>
                        <a:rPr lang="en-GB" sz="1400" b="1" i="1" noProof="0" smtClean="0">
                          <a:solidFill>
                            <a:schemeClr val="bg1"/>
                          </a:solidFill>
                          <a:latin typeface="Cambria Math" panose="02040503050406030204" pitchFamily="18" charset="0"/>
                        </a:rPr>
                        <m:t>=</m:t>
                      </m:r>
                      <m:r>
                        <a:rPr lang="en-GB" sz="1400" b="1" i="1" noProof="0" smtClean="0">
                          <a:solidFill>
                            <a:schemeClr val="bg1"/>
                          </a:solidFill>
                          <a:latin typeface="Cambria Math" panose="02040503050406030204" pitchFamily="18" charset="0"/>
                        </a:rPr>
                        <m:t>𝟏</m:t>
                      </m:r>
                    </m:oMath>
                  </m:oMathPara>
                </a14:m>
                <a:endParaRPr lang="en-GB" sz="1400" b="1" noProof="0" dirty="0">
                  <a:solidFill>
                    <a:schemeClr val="bg1"/>
                  </a:solidFill>
                </a:endParaRPr>
              </a:p>
              <a:p>
                <a:endParaRPr lang="en-GB" sz="1400" b="1" noProof="0" dirty="0">
                  <a:solidFill>
                    <a:schemeClr val="bg1"/>
                  </a:solidFill>
                </a:endParaRPr>
              </a:p>
            </p:txBody>
          </p:sp>
        </mc:Choice>
        <mc:Fallback>
          <p:sp>
            <p:nvSpPr>
              <p:cNvPr id="8" name="TextBox 7">
                <a:extLst>
                  <a:ext uri="{FF2B5EF4-FFF2-40B4-BE49-F238E27FC236}">
                    <a16:creationId xmlns:a16="http://schemas.microsoft.com/office/drawing/2014/main" id="{60CE8BA2-C343-E0C7-5F12-CF49E509D4F5}"/>
                  </a:ext>
                </a:extLst>
              </p:cNvPr>
              <p:cNvSpPr txBox="1">
                <a:spLocks noRot="1" noChangeAspect="1" noMove="1" noResize="1" noEditPoints="1" noAdjustHandles="1" noChangeArrowheads="1" noChangeShapeType="1" noTextEdit="1"/>
              </p:cNvSpPr>
              <p:nvPr/>
            </p:nvSpPr>
            <p:spPr>
              <a:xfrm>
                <a:off x="2947245" y="2050836"/>
                <a:ext cx="816442" cy="711028"/>
              </a:xfrm>
              <a:prstGeom prst="rect">
                <a:avLst/>
              </a:prstGeom>
              <a:blipFill>
                <a:blip r:embed="rId9"/>
                <a:stretch>
                  <a:fillRect/>
                </a:stretch>
              </a:blipFill>
            </p:spPr>
            <p:txBody>
              <a:bodyPr/>
              <a:lstStyle/>
              <a:p>
                <a:r>
                  <a:rPr lang="en-GB">
                    <a:noFill/>
                  </a:rPr>
                  <a:t> </a:t>
                </a:r>
              </a:p>
            </p:txBody>
          </p:sp>
        </mc:Fallback>
      </mc:AlternateContent>
      <p:sp>
        <p:nvSpPr>
          <p:cNvPr id="11" name="Freeform: Shape 10">
            <a:extLst>
              <a:ext uri="{FF2B5EF4-FFF2-40B4-BE49-F238E27FC236}">
                <a16:creationId xmlns:a16="http://schemas.microsoft.com/office/drawing/2014/main" id="{EBEAAE56-6D48-31B6-053C-3EA86CD76EE0}"/>
              </a:ext>
            </a:extLst>
          </p:cNvPr>
          <p:cNvSpPr/>
          <p:nvPr/>
        </p:nvSpPr>
        <p:spPr>
          <a:xfrm>
            <a:off x="2603351" y="3248809"/>
            <a:ext cx="2560320" cy="1828800"/>
          </a:xfrm>
          <a:custGeom>
            <a:avLst/>
            <a:gdLst>
              <a:gd name="connsiteX0" fmla="*/ 0 w 2560320"/>
              <a:gd name="connsiteY0" fmla="*/ 10758 h 1828800"/>
              <a:gd name="connsiteX1" fmla="*/ 53788 w 2560320"/>
              <a:gd name="connsiteY1" fmla="*/ 1226372 h 1828800"/>
              <a:gd name="connsiteX2" fmla="*/ 75303 w 2560320"/>
              <a:gd name="connsiteY2" fmla="*/ 1430767 h 1828800"/>
              <a:gd name="connsiteX3" fmla="*/ 311971 w 2560320"/>
              <a:gd name="connsiteY3" fmla="*/ 1463040 h 1828800"/>
              <a:gd name="connsiteX4" fmla="*/ 322729 w 2560320"/>
              <a:gd name="connsiteY4" fmla="*/ 1624405 h 1828800"/>
              <a:gd name="connsiteX5" fmla="*/ 720762 w 2560320"/>
              <a:gd name="connsiteY5" fmla="*/ 1796527 h 1828800"/>
              <a:gd name="connsiteX6" fmla="*/ 2528047 w 2560320"/>
              <a:gd name="connsiteY6" fmla="*/ 1828800 h 1828800"/>
              <a:gd name="connsiteX7" fmla="*/ 2560320 w 2560320"/>
              <a:gd name="connsiteY7" fmla="*/ 1452283 h 1828800"/>
              <a:gd name="connsiteX8" fmla="*/ 2549562 w 2560320"/>
              <a:gd name="connsiteY8" fmla="*/ 0 h 1828800"/>
              <a:gd name="connsiteX9" fmla="*/ 0 w 2560320"/>
              <a:gd name="connsiteY9" fmla="*/ 10758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60320" h="1828800">
                <a:moveTo>
                  <a:pt x="0" y="10758"/>
                </a:moveTo>
                <a:lnTo>
                  <a:pt x="53788" y="1226372"/>
                </a:lnTo>
                <a:lnTo>
                  <a:pt x="75303" y="1430767"/>
                </a:lnTo>
                <a:lnTo>
                  <a:pt x="311971" y="1463040"/>
                </a:lnTo>
                <a:lnTo>
                  <a:pt x="322729" y="1624405"/>
                </a:lnTo>
                <a:lnTo>
                  <a:pt x="720762" y="1796527"/>
                </a:lnTo>
                <a:lnTo>
                  <a:pt x="2528047" y="1828800"/>
                </a:lnTo>
                <a:lnTo>
                  <a:pt x="2560320" y="1452283"/>
                </a:lnTo>
                <a:lnTo>
                  <a:pt x="2549562" y="0"/>
                </a:lnTo>
                <a:lnTo>
                  <a:pt x="0" y="10758"/>
                </a:ln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grpSp>
        <p:nvGrpSpPr>
          <p:cNvPr id="18" name="Group 17">
            <a:extLst>
              <a:ext uri="{FF2B5EF4-FFF2-40B4-BE49-F238E27FC236}">
                <a16:creationId xmlns:a16="http://schemas.microsoft.com/office/drawing/2014/main" id="{8884A0C8-FC10-4050-56C5-924967EBFEEB}"/>
              </a:ext>
            </a:extLst>
          </p:cNvPr>
          <p:cNvGrpSpPr/>
          <p:nvPr/>
        </p:nvGrpSpPr>
        <p:grpSpPr>
          <a:xfrm>
            <a:off x="5792487" y="844710"/>
            <a:ext cx="5925140" cy="2911588"/>
            <a:chOff x="5648030" y="939757"/>
            <a:chExt cx="5925140" cy="2911588"/>
          </a:xfrm>
        </p:grpSpPr>
        <p:pic>
          <p:nvPicPr>
            <p:cNvPr id="4" name="Graphic 3">
              <a:extLst>
                <a:ext uri="{FF2B5EF4-FFF2-40B4-BE49-F238E27FC236}">
                  <a16:creationId xmlns:a16="http://schemas.microsoft.com/office/drawing/2014/main" id="{616C60B2-5832-9884-F4CB-D85B797C9D07}"/>
                </a:ext>
              </a:extLst>
            </p:cNvPr>
            <p:cNvPicPr>
              <a:picLocks noChangeAspect="1"/>
            </p:cNvPicPr>
            <p:nvPr/>
          </p:nvPicPr>
          <p:blipFill>
            <a:blip>
              <a:extLst>
                <a:ext uri="{96DAC541-7B7A-43D3-8B79-37D633B846F1}">
                  <asvg:svgBlip xmlns:asvg="http://schemas.microsoft.com/office/drawing/2016/SVG/main" r:embed="rId10"/>
                </a:ext>
              </a:extLst>
            </a:blip>
            <a:srcRect b="59476"/>
            <a:stretch/>
          </p:blipFill>
          <p:spPr>
            <a:xfrm>
              <a:off x="5648030" y="939757"/>
              <a:ext cx="5925140" cy="2911588"/>
            </a:xfrm>
            <a:prstGeom prst="rect">
              <a:avLst/>
            </a:prstGeom>
          </p:spPr>
        </p:pic>
        <p:sp>
          <p:nvSpPr>
            <p:cNvPr id="12" name="TextBox 11">
              <a:extLst>
                <a:ext uri="{FF2B5EF4-FFF2-40B4-BE49-F238E27FC236}">
                  <a16:creationId xmlns:a16="http://schemas.microsoft.com/office/drawing/2014/main" id="{8E1CBFED-B3C8-565B-2045-8638DE0DF939}"/>
                </a:ext>
              </a:extLst>
            </p:cNvPr>
            <p:cNvSpPr txBox="1"/>
            <p:nvPr/>
          </p:nvSpPr>
          <p:spPr>
            <a:xfrm>
              <a:off x="8166100" y="1701800"/>
              <a:ext cx="312906" cy="369332"/>
            </a:xfrm>
            <a:prstGeom prst="rect">
              <a:avLst/>
            </a:prstGeom>
            <a:noFill/>
          </p:spPr>
          <p:txBody>
            <a:bodyPr wrap="none" rtlCol="0">
              <a:spAutoFit/>
            </a:bodyPr>
            <a:lstStyle/>
            <a:p>
              <a:r>
                <a:rPr lang="en-GB" noProof="0" dirty="0">
                  <a:solidFill>
                    <a:srgbClr val="A20000"/>
                  </a:solidFill>
                </a:rPr>
                <a:t>?</a:t>
              </a:r>
            </a:p>
          </p:txBody>
        </p:sp>
        <p:sp>
          <p:nvSpPr>
            <p:cNvPr id="16" name="Isosceles Triangle 15">
              <a:extLst>
                <a:ext uri="{FF2B5EF4-FFF2-40B4-BE49-F238E27FC236}">
                  <a16:creationId xmlns:a16="http://schemas.microsoft.com/office/drawing/2014/main" id="{F576A252-0D75-DAD8-F92D-78F831822B9F}"/>
                </a:ext>
              </a:extLst>
            </p:cNvPr>
            <p:cNvSpPr/>
            <p:nvPr/>
          </p:nvSpPr>
          <p:spPr>
            <a:xfrm rot="16200000">
              <a:off x="8156575" y="1878884"/>
              <a:ext cx="45719" cy="45719"/>
            </a:xfrm>
            <a:prstGeom prst="triangle">
              <a:avLst/>
            </a:prstGeom>
            <a:solidFill>
              <a:srgbClr val="5C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17" name="Isosceles Triangle 16">
              <a:extLst>
                <a:ext uri="{FF2B5EF4-FFF2-40B4-BE49-F238E27FC236}">
                  <a16:creationId xmlns:a16="http://schemas.microsoft.com/office/drawing/2014/main" id="{B0DC4CC3-62B8-95A5-5A67-78E4510688F9}"/>
                </a:ext>
              </a:extLst>
            </p:cNvPr>
            <p:cNvSpPr/>
            <p:nvPr/>
          </p:nvSpPr>
          <p:spPr>
            <a:xfrm rot="5400000">
              <a:off x="8440430" y="1878884"/>
              <a:ext cx="45719" cy="45719"/>
            </a:xfrm>
            <a:prstGeom prst="triangle">
              <a:avLst/>
            </a:prstGeom>
            <a:solidFill>
              <a:srgbClr val="5C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grpSp>
      <p:sp>
        <p:nvSpPr>
          <p:cNvPr id="10" name="Slide Number Placeholder 9">
            <a:extLst>
              <a:ext uri="{FF2B5EF4-FFF2-40B4-BE49-F238E27FC236}">
                <a16:creationId xmlns:a16="http://schemas.microsoft.com/office/drawing/2014/main" id="{C53CA1A8-607F-92CE-1150-F12C5900C46D}"/>
              </a:ext>
            </a:extLst>
          </p:cNvPr>
          <p:cNvSpPr>
            <a:spLocks noGrp="1"/>
          </p:cNvSpPr>
          <p:nvPr>
            <p:ph type="sldNum" sz="quarter" idx="12"/>
          </p:nvPr>
        </p:nvSpPr>
        <p:spPr/>
        <p:txBody>
          <a:bodyPr/>
          <a:lstStyle/>
          <a:p>
            <a:fld id="{36B950EE-D210-4459-9554-2E3247550D53}" type="slidenum">
              <a:rPr lang="en-GB" noProof="0" smtClean="0"/>
              <a:t>13</a:t>
            </a:fld>
            <a:endParaRPr lang="en-GB" noProof="0" dirty="0"/>
          </a:p>
        </p:txBody>
      </p:sp>
    </p:spTree>
    <p:extLst>
      <p:ext uri="{BB962C8B-B14F-4D97-AF65-F5344CB8AC3E}">
        <p14:creationId xmlns:p14="http://schemas.microsoft.com/office/powerpoint/2010/main" val="1461913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250"/>
                                        <p:tgtEl>
                                          <p:spTgt spid="11"/>
                                        </p:tgtEl>
                                      </p:cBhvr>
                                    </p:animEffect>
                                    <p:set>
                                      <p:cBhvr>
                                        <p:cTn id="7" dur="1" fill="hold">
                                          <p:stCondLst>
                                            <p:cond delay="249"/>
                                          </p:stCondLst>
                                        </p:cTn>
                                        <p:tgtEl>
                                          <p:spTgt spid="11"/>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25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250"/>
                                        <p:tgtEl>
                                          <p:spTgt spid="5"/>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250"/>
                                        <p:tgtEl>
                                          <p:spTgt spid="20"/>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fade">
                                      <p:cBhvr>
                                        <p:cTn id="25" dur="25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35" grpId="0" animBg="1"/>
      <p:bldP spid="1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Rounded Corners 5">
            <a:extLst>
              <a:ext uri="{FF2B5EF4-FFF2-40B4-BE49-F238E27FC236}">
                <a16:creationId xmlns:a16="http://schemas.microsoft.com/office/drawing/2014/main" id="{B6D7C032-8141-FB22-3EEB-E3ADA1C01455}"/>
              </a:ext>
            </a:extLst>
          </p:cNvPr>
          <p:cNvSpPr/>
          <p:nvPr/>
        </p:nvSpPr>
        <p:spPr>
          <a:xfrm>
            <a:off x="205838" y="1652163"/>
            <a:ext cx="5567083" cy="969179"/>
          </a:xfrm>
          <a:prstGeom prst="roundRect">
            <a:avLst/>
          </a:prstGeom>
          <a:solidFill>
            <a:schemeClr val="bg1">
              <a:lumMod val="85000"/>
            </a:schemeClr>
          </a:solidFill>
          <a:ln w="6350"/>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en-GB" noProof="0" dirty="0"/>
          </a:p>
        </p:txBody>
      </p:sp>
      <p:sp>
        <p:nvSpPr>
          <p:cNvPr id="2" name="Title 1">
            <a:extLst>
              <a:ext uri="{FF2B5EF4-FFF2-40B4-BE49-F238E27FC236}">
                <a16:creationId xmlns:a16="http://schemas.microsoft.com/office/drawing/2014/main" id="{B0105F01-AD9D-E856-25BD-7F7F045F3514}"/>
              </a:ext>
            </a:extLst>
          </p:cNvPr>
          <p:cNvSpPr>
            <a:spLocks noGrp="1"/>
          </p:cNvSpPr>
          <p:nvPr>
            <p:ph type="title"/>
          </p:nvPr>
        </p:nvSpPr>
        <p:spPr>
          <a:xfrm>
            <a:off x="239181" y="-198930"/>
            <a:ext cx="10515600" cy="1325563"/>
          </a:xfrm>
        </p:spPr>
        <p:txBody>
          <a:bodyPr/>
          <a:lstStyle/>
          <a:p>
            <a:r>
              <a:rPr lang="en-GB" noProof="0" dirty="0"/>
              <a:t>Degenerate Perturbation Theory (DPT)</a:t>
            </a:r>
          </a:p>
        </p:txBody>
      </p:sp>
      <p:sp>
        <p:nvSpPr>
          <p:cNvPr id="3" name="Content Placeholder 2">
            <a:extLst>
              <a:ext uri="{FF2B5EF4-FFF2-40B4-BE49-F238E27FC236}">
                <a16:creationId xmlns:a16="http://schemas.microsoft.com/office/drawing/2014/main" id="{56EF736C-A6B9-7C7C-322A-BE2A7E5564BD}"/>
              </a:ext>
            </a:extLst>
          </p:cNvPr>
          <p:cNvSpPr>
            <a:spLocks noGrp="1"/>
          </p:cNvSpPr>
          <p:nvPr>
            <p:ph sz="half" idx="1"/>
          </p:nvPr>
        </p:nvSpPr>
        <p:spPr>
          <a:xfrm>
            <a:off x="3087714" y="4621864"/>
            <a:ext cx="2384584" cy="655278"/>
          </a:xfrm>
        </p:spPr>
        <p:txBody>
          <a:bodyPr>
            <a:noAutofit/>
          </a:bodyPr>
          <a:lstStyle/>
          <a:p>
            <a:pPr marL="0" indent="0" algn="ctr">
              <a:spcBef>
                <a:spcPts val="2400"/>
              </a:spcBef>
              <a:buNone/>
            </a:pPr>
            <a:r>
              <a:rPr lang="en-GB" sz="2000" noProof="0" dirty="0">
                <a:solidFill>
                  <a:schemeClr val="accent1"/>
                </a:solidFill>
              </a:rPr>
              <a:t>virtual hops via other energy levels</a:t>
            </a:r>
          </a:p>
        </p:txBody>
      </p:sp>
      <p:pic>
        <p:nvPicPr>
          <p:cNvPr id="16" name="Content Placeholder 15">
            <a:extLst>
              <a:ext uri="{FF2B5EF4-FFF2-40B4-BE49-F238E27FC236}">
                <a16:creationId xmlns:a16="http://schemas.microsoft.com/office/drawing/2014/main" id="{323A70E2-ACDF-2611-9A19-20876B43A397}"/>
              </a:ext>
            </a:extLst>
          </p:cNvPr>
          <p:cNvPicPr>
            <a:picLocks noGrp="1" noChangeAspect="1"/>
          </p:cNvPicPr>
          <p:nvPr>
            <p:ph sz="half" idx="2"/>
          </p:nvPr>
        </p:nvPicPr>
        <p:blipFill>
          <a:blip r:embed="rId3"/>
          <a:srcRect l="6634" t="50022" r="9458" b="40624"/>
          <a:stretch>
            <a:fillRect/>
          </a:stretch>
        </p:blipFill>
        <p:spPr>
          <a:xfrm>
            <a:off x="436198" y="1791647"/>
            <a:ext cx="5096144" cy="692432"/>
          </a:xfrm>
        </p:spPr>
      </p:pic>
      <p:sp>
        <p:nvSpPr>
          <p:cNvPr id="5" name="Slide Number Placeholder 4">
            <a:extLst>
              <a:ext uri="{FF2B5EF4-FFF2-40B4-BE49-F238E27FC236}">
                <a16:creationId xmlns:a16="http://schemas.microsoft.com/office/drawing/2014/main" id="{A9EECF9F-081C-A456-EBA4-5F2FC8951FE4}"/>
              </a:ext>
            </a:extLst>
          </p:cNvPr>
          <p:cNvSpPr>
            <a:spLocks noGrp="1"/>
          </p:cNvSpPr>
          <p:nvPr>
            <p:ph type="sldNum" sz="quarter" idx="12"/>
          </p:nvPr>
        </p:nvSpPr>
        <p:spPr>
          <a:xfrm>
            <a:off x="9355867" y="6492875"/>
            <a:ext cx="2743200" cy="365125"/>
          </a:xfrm>
        </p:spPr>
        <p:txBody>
          <a:bodyPr/>
          <a:lstStyle/>
          <a:p>
            <a:fld id="{36B950EE-D210-4459-9554-2E3247550D53}" type="slidenum">
              <a:rPr lang="en-GB" noProof="0" smtClean="0"/>
              <a:t>14</a:t>
            </a:fld>
            <a:endParaRPr lang="en-GB" noProof="0" dirty="0"/>
          </a:p>
        </p:txBody>
      </p:sp>
      <mc:AlternateContent xmlns:mc="http://schemas.openxmlformats.org/markup-compatibility/2006">
        <mc:Choice xmlns:a14="http://schemas.microsoft.com/office/drawing/2010/main" Requires="a14">
          <p:sp>
            <p:nvSpPr>
              <p:cNvPr id="9" name="TextBox 8">
                <a:extLst>
                  <a:ext uri="{FF2B5EF4-FFF2-40B4-BE49-F238E27FC236}">
                    <a16:creationId xmlns:a16="http://schemas.microsoft.com/office/drawing/2014/main" id="{FC55B90F-5D4B-A2F3-D16F-0DDFC78BFC1D}"/>
                  </a:ext>
                </a:extLst>
              </p:cNvPr>
              <p:cNvSpPr txBox="1"/>
              <p:nvPr/>
            </p:nvSpPr>
            <p:spPr>
              <a:xfrm>
                <a:off x="29700" y="727076"/>
                <a:ext cx="6152146" cy="830997"/>
              </a:xfrm>
              <a:prstGeom prst="rect">
                <a:avLst/>
              </a:prstGeom>
              <a:noFill/>
            </p:spPr>
            <p:txBody>
              <a:bodyPr wrap="square">
                <a:spAutoFit/>
              </a:bodyPr>
              <a:lstStyle/>
              <a:p>
                <a:pPr marL="342900" indent="-342900">
                  <a:spcBef>
                    <a:spcPts val="2400"/>
                  </a:spcBef>
                  <a:buFont typeface="Arial" panose="020B0604020202020204" pitchFamily="34" charset="0"/>
                  <a:buChar char="•"/>
                </a:pPr>
                <a:r>
                  <a:rPr lang="en-GB" sz="2400" noProof="0" dirty="0"/>
                  <a:t>In </a:t>
                </a:r>
                <a14:m>
                  <m:oMath xmlns:m="http://schemas.openxmlformats.org/officeDocument/2006/math">
                    <m:r>
                      <a:rPr lang="en-GB" sz="2400" b="0" i="1" noProof="0" smtClean="0">
                        <a:latin typeface="Cambria Math" panose="02040503050406030204" pitchFamily="18" charset="0"/>
                      </a:rPr>
                      <m:t>𝐽</m:t>
                    </m:r>
                    <m:r>
                      <a:rPr lang="en-GB" sz="2400" b="0" i="1" noProof="0" smtClean="0">
                        <a:latin typeface="Cambria Math" panose="02040503050406030204" pitchFamily="18" charset="0"/>
                      </a:rPr>
                      <m:t>≫</m:t>
                    </m:r>
                    <m:r>
                      <a:rPr lang="en-GB" sz="2400" b="0" i="1" noProof="0" smtClean="0">
                        <a:latin typeface="Cambria Math" panose="02040503050406030204" pitchFamily="18" charset="0"/>
                      </a:rPr>
                      <m:t>𝑤</m:t>
                    </m:r>
                  </m:oMath>
                </a14:m>
                <a:r>
                  <a:rPr lang="en-GB" sz="2400" noProof="0" dirty="0"/>
                  <a:t> limit, frozen dynamics splits chain into isolated “active regions”</a:t>
                </a:r>
              </a:p>
            </p:txBody>
          </p:sp>
        </mc:Choice>
        <mc:Fallback>
          <p:sp>
            <p:nvSpPr>
              <p:cNvPr id="9" name="TextBox 8">
                <a:extLst>
                  <a:ext uri="{FF2B5EF4-FFF2-40B4-BE49-F238E27FC236}">
                    <a16:creationId xmlns:a16="http://schemas.microsoft.com/office/drawing/2014/main" id="{FC55B90F-5D4B-A2F3-D16F-0DDFC78BFC1D}"/>
                  </a:ext>
                </a:extLst>
              </p:cNvPr>
              <p:cNvSpPr txBox="1">
                <a:spLocks noRot="1" noChangeAspect="1" noMove="1" noResize="1" noEditPoints="1" noAdjustHandles="1" noChangeArrowheads="1" noChangeShapeType="1" noTextEdit="1"/>
              </p:cNvSpPr>
              <p:nvPr/>
            </p:nvSpPr>
            <p:spPr>
              <a:xfrm>
                <a:off x="29700" y="727076"/>
                <a:ext cx="6152146" cy="830997"/>
              </a:xfrm>
              <a:prstGeom prst="rect">
                <a:avLst/>
              </a:prstGeom>
              <a:blipFill>
                <a:blip r:embed="rId4"/>
                <a:stretch>
                  <a:fillRect l="-1443" t="-6061" b="-16667"/>
                </a:stretch>
              </a:blipFill>
            </p:spPr>
            <p:txBody>
              <a:bodyPr/>
              <a:lstStyle/>
              <a:p>
                <a:r>
                  <a:rPr lang="en-GB">
                    <a:noFill/>
                  </a:rPr>
                  <a:t> </a:t>
                </a:r>
              </a:p>
            </p:txBody>
          </p:sp>
        </mc:Fallback>
      </mc:AlternateContent>
      <p:grpSp>
        <p:nvGrpSpPr>
          <p:cNvPr id="28" name="Group 27">
            <a:extLst>
              <a:ext uri="{FF2B5EF4-FFF2-40B4-BE49-F238E27FC236}">
                <a16:creationId xmlns:a16="http://schemas.microsoft.com/office/drawing/2014/main" id="{0C167E35-BF3E-9292-7761-1781C8497B0F}"/>
              </a:ext>
            </a:extLst>
          </p:cNvPr>
          <p:cNvGrpSpPr/>
          <p:nvPr/>
        </p:nvGrpSpPr>
        <p:grpSpPr>
          <a:xfrm>
            <a:off x="6079494" y="634337"/>
            <a:ext cx="5796691" cy="1810745"/>
            <a:chOff x="6096000" y="764805"/>
            <a:chExt cx="5796691" cy="1810745"/>
          </a:xfrm>
        </p:grpSpPr>
        <p:pic>
          <p:nvPicPr>
            <p:cNvPr id="8" name="Graphic 7">
              <a:extLst>
                <a:ext uri="{FF2B5EF4-FFF2-40B4-BE49-F238E27FC236}">
                  <a16:creationId xmlns:a16="http://schemas.microsoft.com/office/drawing/2014/main" id="{F332CE26-4A08-E3E5-83F2-CC8FEA0AE3D9}"/>
                </a:ext>
              </a:extLst>
            </p:cNvPr>
            <p:cNvPicPr>
              <a:picLocks noChangeAspect="1"/>
            </p:cNvPicPr>
            <p:nvPr/>
          </p:nvPicPr>
          <p:blipFill>
            <a:blip>
              <a:extLst>
                <a:ext uri="{96DAC541-7B7A-43D3-8B79-37D633B846F1}">
                  <asvg:svgBlip xmlns:asvg="http://schemas.microsoft.com/office/drawing/2016/SVG/main" r:embed="rId5"/>
                </a:ext>
              </a:extLst>
            </a:blip>
            <a:srcRect l="-1256" r="52528"/>
            <a:stretch/>
          </p:blipFill>
          <p:spPr>
            <a:xfrm>
              <a:off x="9134415" y="764805"/>
              <a:ext cx="2758276" cy="1810745"/>
            </a:xfrm>
            <a:prstGeom prst="rect">
              <a:avLst/>
            </a:prstGeom>
          </p:spPr>
        </p:pic>
        <p:sp>
          <p:nvSpPr>
            <p:cNvPr id="12" name="TextBox 11">
              <a:extLst>
                <a:ext uri="{FF2B5EF4-FFF2-40B4-BE49-F238E27FC236}">
                  <a16:creationId xmlns:a16="http://schemas.microsoft.com/office/drawing/2014/main" id="{6BAF1733-0E3F-B5EA-5274-4636211B378C}"/>
                </a:ext>
              </a:extLst>
            </p:cNvPr>
            <p:cNvSpPr txBox="1"/>
            <p:nvPr/>
          </p:nvSpPr>
          <p:spPr>
            <a:xfrm>
              <a:off x="6096000" y="885347"/>
              <a:ext cx="3276373" cy="1569660"/>
            </a:xfrm>
            <a:prstGeom prst="rect">
              <a:avLst/>
            </a:prstGeom>
            <a:noFill/>
          </p:spPr>
          <p:txBody>
            <a:bodyPr wrap="square">
              <a:spAutoFit/>
            </a:bodyPr>
            <a:lstStyle/>
            <a:p>
              <a:pPr marL="342900" indent="-342900">
                <a:spcBef>
                  <a:spcPts val="2400"/>
                </a:spcBef>
                <a:buFont typeface="Arial" panose="020B0604020202020204" pitchFamily="34" charset="0"/>
                <a:buChar char="•"/>
              </a:pPr>
              <a:r>
                <a:rPr lang="en-GB" sz="2400" noProof="0" dirty="0"/>
                <a:t>In limit, Hamiltonian is block diagonal: </a:t>
              </a:r>
              <a:r>
                <a:rPr lang="en-GB" sz="2400" b="1" noProof="0" dirty="0">
                  <a:solidFill>
                    <a:srgbClr val="0070C0"/>
                  </a:solidFill>
                </a:rPr>
                <a:t>Hilbert space fragmentation</a:t>
              </a:r>
              <a:endParaRPr lang="en-GB" sz="2400" noProof="0" dirty="0">
                <a:solidFill>
                  <a:srgbClr val="0070C0"/>
                </a:solidFill>
              </a:endParaRPr>
            </a:p>
          </p:txBody>
        </p:sp>
      </p:grpSp>
      <p:grpSp>
        <p:nvGrpSpPr>
          <p:cNvPr id="29" name="Group 28">
            <a:extLst>
              <a:ext uri="{FF2B5EF4-FFF2-40B4-BE49-F238E27FC236}">
                <a16:creationId xmlns:a16="http://schemas.microsoft.com/office/drawing/2014/main" id="{896142B5-BC09-AAF7-A29B-1FCFDF98BD3E}"/>
              </a:ext>
            </a:extLst>
          </p:cNvPr>
          <p:cNvGrpSpPr/>
          <p:nvPr/>
        </p:nvGrpSpPr>
        <p:grpSpPr>
          <a:xfrm>
            <a:off x="145830" y="2971553"/>
            <a:ext cx="5839953" cy="3847218"/>
            <a:chOff x="6143173" y="3274977"/>
            <a:chExt cx="5839953" cy="3847218"/>
          </a:xfrm>
        </p:grpSpPr>
        <p:pic>
          <p:nvPicPr>
            <p:cNvPr id="18" name="Picture 17">
              <a:extLst>
                <a:ext uri="{FF2B5EF4-FFF2-40B4-BE49-F238E27FC236}">
                  <a16:creationId xmlns:a16="http://schemas.microsoft.com/office/drawing/2014/main" id="{618A6175-7B7D-C1C9-105C-849ECCE0DB7F}"/>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6193698" y="4161171"/>
              <a:ext cx="5789428" cy="367116"/>
            </a:xfrm>
            <a:prstGeom prst="rect">
              <a:avLst/>
            </a:prstGeom>
          </p:spPr>
        </p:pic>
        <p:pic>
          <p:nvPicPr>
            <p:cNvPr id="4" name="Graphic 3">
              <a:extLst>
                <a:ext uri="{FF2B5EF4-FFF2-40B4-BE49-F238E27FC236}">
                  <a16:creationId xmlns:a16="http://schemas.microsoft.com/office/drawing/2014/main" id="{09E0D601-B283-8425-F9CA-39A3CD9F03DF}"/>
                </a:ext>
              </a:extLst>
            </p:cNvPr>
            <p:cNvPicPr>
              <a:picLocks noChangeAspect="1"/>
            </p:cNvPicPr>
            <p:nvPr/>
          </p:nvPicPr>
          <p:blipFill>
            <a:blip r:embed="rId7"/>
            <a:srcRect l="52950" t="67033" r="747" b="456"/>
            <a:stretch>
              <a:fillRect/>
            </a:stretch>
          </p:blipFill>
          <p:spPr>
            <a:xfrm>
              <a:off x="6236525" y="4623822"/>
              <a:ext cx="2919656" cy="2498373"/>
            </a:xfrm>
            <a:prstGeom prst="rect">
              <a:avLst/>
            </a:prstGeom>
          </p:spPr>
        </p:pic>
        <mc:AlternateContent xmlns:mc="http://schemas.openxmlformats.org/markup-compatibility/2006">
          <mc:Choice xmlns:a14="http://schemas.microsoft.com/office/drawing/2010/main" Requires="a14">
            <p:sp>
              <p:nvSpPr>
                <p:cNvPr id="14" name="TextBox 13">
                  <a:extLst>
                    <a:ext uri="{FF2B5EF4-FFF2-40B4-BE49-F238E27FC236}">
                      <a16:creationId xmlns:a16="http://schemas.microsoft.com/office/drawing/2014/main" id="{0CAD441F-88CA-6594-F60E-ED913F10274E}"/>
                    </a:ext>
                  </a:extLst>
                </p:cNvPr>
                <p:cNvSpPr txBox="1"/>
                <p:nvPr/>
              </p:nvSpPr>
              <p:spPr>
                <a:xfrm>
                  <a:off x="6143173" y="3274977"/>
                  <a:ext cx="3597114" cy="830997"/>
                </a:xfrm>
                <a:prstGeom prst="rect">
                  <a:avLst/>
                </a:prstGeom>
                <a:noFill/>
              </p:spPr>
              <p:txBody>
                <a:bodyPr wrap="square">
                  <a:spAutoFit/>
                </a:bodyPr>
                <a:lstStyle/>
                <a:p>
                  <a:pPr marL="342900" indent="-342900">
                    <a:spcBef>
                      <a:spcPts val="2400"/>
                    </a:spcBef>
                    <a:buFont typeface="Arial" panose="020B0604020202020204" pitchFamily="34" charset="0"/>
                    <a:buChar char="•"/>
                  </a:pPr>
                  <a:r>
                    <a:rPr lang="en-GB" sz="2400" noProof="0" dirty="0"/>
                    <a:t>Finite coupling</a:t>
                  </a:r>
                  <a:r>
                    <a:rPr lang="en-GB" sz="2400" dirty="0"/>
                    <a:t>:</a:t>
                  </a:r>
                  <a:r>
                    <a:rPr lang="en-GB" sz="2400" noProof="0" dirty="0"/>
                    <a:t> expand perturbatively in </a:t>
                  </a:r>
                  <a14:m>
                    <m:oMath xmlns:m="http://schemas.openxmlformats.org/officeDocument/2006/math">
                      <m:r>
                        <a:rPr lang="en-GB" sz="2400" b="0" i="1" noProof="0" smtClean="0">
                          <a:latin typeface="Cambria Math" panose="02040503050406030204" pitchFamily="18" charset="0"/>
                        </a:rPr>
                        <m:t>𝐽</m:t>
                      </m:r>
                      <m:r>
                        <a:rPr lang="en-GB" sz="2400" b="0" i="1" noProof="0" smtClean="0">
                          <a:latin typeface="Cambria Math" panose="02040503050406030204" pitchFamily="18" charset="0"/>
                        </a:rPr>
                        <m:t>/</m:t>
                      </m:r>
                      <m:r>
                        <a:rPr lang="en-GB" sz="2400" b="0" i="1" noProof="0" smtClean="0">
                          <a:latin typeface="Cambria Math" panose="02040503050406030204" pitchFamily="18" charset="0"/>
                        </a:rPr>
                        <m:t>𝑤</m:t>
                      </m:r>
                    </m:oMath>
                  </a14:m>
                  <a:endParaRPr lang="en-GB" sz="2400" noProof="0" dirty="0"/>
                </a:p>
              </p:txBody>
            </p:sp>
          </mc:Choice>
          <mc:Fallback>
            <p:sp>
              <p:nvSpPr>
                <p:cNvPr id="14" name="TextBox 13">
                  <a:extLst>
                    <a:ext uri="{FF2B5EF4-FFF2-40B4-BE49-F238E27FC236}">
                      <a16:creationId xmlns:a16="http://schemas.microsoft.com/office/drawing/2014/main" id="{0CAD441F-88CA-6594-F60E-ED913F10274E}"/>
                    </a:ext>
                  </a:extLst>
                </p:cNvPr>
                <p:cNvSpPr txBox="1">
                  <a:spLocks noRot="1" noChangeAspect="1" noMove="1" noResize="1" noEditPoints="1" noAdjustHandles="1" noChangeArrowheads="1" noChangeShapeType="1" noTextEdit="1"/>
                </p:cNvSpPr>
                <p:nvPr/>
              </p:nvSpPr>
              <p:spPr>
                <a:xfrm>
                  <a:off x="6143173" y="3274977"/>
                  <a:ext cx="3597114" cy="830997"/>
                </a:xfrm>
                <a:prstGeom prst="rect">
                  <a:avLst/>
                </a:prstGeom>
                <a:blipFill>
                  <a:blip r:embed="rId8"/>
                  <a:stretch>
                    <a:fillRect l="-2465" t="-5970" r="-3521" b="-16418"/>
                  </a:stretch>
                </a:blipFill>
              </p:spPr>
              <p:txBody>
                <a:bodyPr/>
                <a:lstStyle/>
                <a:p>
                  <a:r>
                    <a:rPr lang="en-GB">
                      <a:noFill/>
                    </a:rPr>
                    <a:t> </a:t>
                  </a:r>
                </a:p>
              </p:txBody>
            </p:sp>
          </mc:Fallback>
        </mc:AlternateContent>
      </p:grpSp>
      <p:grpSp>
        <p:nvGrpSpPr>
          <p:cNvPr id="30" name="Group 29">
            <a:extLst>
              <a:ext uri="{FF2B5EF4-FFF2-40B4-BE49-F238E27FC236}">
                <a16:creationId xmlns:a16="http://schemas.microsoft.com/office/drawing/2014/main" id="{AD0AEA80-E1CD-D9ED-FE37-EB7264E80B68}"/>
              </a:ext>
            </a:extLst>
          </p:cNvPr>
          <p:cNvGrpSpPr/>
          <p:nvPr/>
        </p:nvGrpSpPr>
        <p:grpSpPr>
          <a:xfrm>
            <a:off x="6155954" y="2557436"/>
            <a:ext cx="6096000" cy="4301076"/>
            <a:chOff x="239181" y="2457506"/>
            <a:chExt cx="6096000" cy="4301076"/>
          </a:xfrm>
        </p:grpSpPr>
        <p:sp>
          <p:nvSpPr>
            <p:cNvPr id="21" name="TextBox 20">
              <a:extLst>
                <a:ext uri="{FF2B5EF4-FFF2-40B4-BE49-F238E27FC236}">
                  <a16:creationId xmlns:a16="http://schemas.microsoft.com/office/drawing/2014/main" id="{BBBB4AC8-E4AA-5A5C-C374-B667665890B3}"/>
                </a:ext>
              </a:extLst>
            </p:cNvPr>
            <p:cNvSpPr txBox="1"/>
            <p:nvPr/>
          </p:nvSpPr>
          <p:spPr>
            <a:xfrm>
              <a:off x="239181" y="2457506"/>
              <a:ext cx="6096000" cy="461665"/>
            </a:xfrm>
            <a:prstGeom prst="rect">
              <a:avLst/>
            </a:prstGeom>
            <a:noFill/>
          </p:spPr>
          <p:txBody>
            <a:bodyPr wrap="square">
              <a:spAutoFit/>
            </a:bodyPr>
            <a:lstStyle/>
            <a:p>
              <a:pPr marL="342900" indent="-342900">
                <a:buFont typeface="Arial" panose="020B0604020202020204" pitchFamily="34" charset="0"/>
                <a:buChar char="•"/>
              </a:pPr>
              <a:r>
                <a:rPr lang="en-GB" sz="2400" noProof="0" dirty="0"/>
                <a:t>DPT reproduces late-time dynamics</a:t>
              </a:r>
            </a:p>
          </p:txBody>
        </p:sp>
        <p:grpSp>
          <p:nvGrpSpPr>
            <p:cNvPr id="27" name="Group 26">
              <a:extLst>
                <a:ext uri="{FF2B5EF4-FFF2-40B4-BE49-F238E27FC236}">
                  <a16:creationId xmlns:a16="http://schemas.microsoft.com/office/drawing/2014/main" id="{8703AD07-B0F9-9FDD-9870-B1A529CC7A71}"/>
                </a:ext>
              </a:extLst>
            </p:cNvPr>
            <p:cNvGrpSpPr/>
            <p:nvPr/>
          </p:nvGrpSpPr>
          <p:grpSpPr>
            <a:xfrm>
              <a:off x="265073" y="2956290"/>
              <a:ext cx="5900690" cy="3802292"/>
              <a:chOff x="2175631" y="618407"/>
              <a:chExt cx="8466566" cy="5896885"/>
            </a:xfrm>
          </p:grpSpPr>
          <p:pic>
            <p:nvPicPr>
              <p:cNvPr id="24" name="Picture 23">
                <a:extLst>
                  <a:ext uri="{FF2B5EF4-FFF2-40B4-BE49-F238E27FC236}">
                    <a16:creationId xmlns:a16="http://schemas.microsoft.com/office/drawing/2014/main" id="{62F25F26-AA67-9183-A531-79518C3AE117}"/>
                  </a:ext>
                </a:extLst>
              </p:cNvPr>
              <p:cNvPicPr>
                <a:picLocks noChangeAspect="1"/>
              </p:cNvPicPr>
              <p:nvPr/>
            </p:nvPicPr>
            <p:blipFill>
              <a:blip r:embed="rId9">
                <a:clrChange>
                  <a:clrFrom>
                    <a:srgbClr val="FFFFFF"/>
                  </a:clrFrom>
                  <a:clrTo>
                    <a:srgbClr val="FFFFFF">
                      <a:alpha val="0"/>
                    </a:srgbClr>
                  </a:clrTo>
                </a:clrChange>
              </a:blip>
              <a:stretch>
                <a:fillRect/>
              </a:stretch>
            </p:blipFill>
            <p:spPr>
              <a:xfrm>
                <a:off x="2175631" y="618407"/>
                <a:ext cx="8306922" cy="4985139"/>
              </a:xfrm>
              <a:prstGeom prst="rect">
                <a:avLst/>
              </a:prstGeom>
            </p:spPr>
          </p:pic>
          <p:pic>
            <p:nvPicPr>
              <p:cNvPr id="25" name="Picture 24">
                <a:extLst>
                  <a:ext uri="{FF2B5EF4-FFF2-40B4-BE49-F238E27FC236}">
                    <a16:creationId xmlns:a16="http://schemas.microsoft.com/office/drawing/2014/main" id="{D16B8115-9E54-28CD-017C-1EC996F77995}"/>
                  </a:ext>
                </a:extLst>
              </p:cNvPr>
              <p:cNvPicPr>
                <a:picLocks noChangeAspect="1"/>
              </p:cNvPicPr>
              <p:nvPr/>
            </p:nvPicPr>
            <p:blipFill>
              <a:blip r:embed="rId10">
                <a:clrChange>
                  <a:clrFrom>
                    <a:srgbClr val="FFFFFF"/>
                  </a:clrFrom>
                  <a:clrTo>
                    <a:srgbClr val="FFFFFF">
                      <a:alpha val="0"/>
                    </a:srgbClr>
                  </a:clrTo>
                </a:clrChange>
              </a:blip>
              <a:stretch>
                <a:fillRect/>
              </a:stretch>
            </p:blipFill>
            <p:spPr>
              <a:xfrm>
                <a:off x="2409875" y="5491152"/>
                <a:ext cx="8232322" cy="1024140"/>
              </a:xfrm>
              <a:prstGeom prst="rect">
                <a:avLst/>
              </a:prstGeom>
            </p:spPr>
          </p:pic>
          <p:sp>
            <p:nvSpPr>
              <p:cNvPr id="26" name="Rectangle 25">
                <a:extLst>
                  <a:ext uri="{FF2B5EF4-FFF2-40B4-BE49-F238E27FC236}">
                    <a16:creationId xmlns:a16="http://schemas.microsoft.com/office/drawing/2014/main" id="{D200B6F3-3D13-91A7-8D87-169308A40DB8}"/>
                  </a:ext>
                </a:extLst>
              </p:cNvPr>
              <p:cNvSpPr/>
              <p:nvPr/>
            </p:nvSpPr>
            <p:spPr>
              <a:xfrm>
                <a:off x="2175631" y="618407"/>
                <a:ext cx="480228" cy="6837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grpSp>
      </p:grpSp>
      <mc:AlternateContent xmlns:mc="http://schemas.openxmlformats.org/markup-compatibility/2006">
        <mc:Choice xmlns:a14="http://schemas.microsoft.com/office/drawing/2010/main" Requires="a14">
          <p:sp>
            <p:nvSpPr>
              <p:cNvPr id="22" name="Rounded Rectangle 21">
                <a:extLst>
                  <a:ext uri="{FF2B5EF4-FFF2-40B4-BE49-F238E27FC236}">
                    <a16:creationId xmlns:a16="http://schemas.microsoft.com/office/drawing/2014/main" id="{057D3AEC-A2D8-685C-5A9A-24B1B9EA2004}"/>
                  </a:ext>
                </a:extLst>
              </p:cNvPr>
              <p:cNvSpPr/>
              <p:nvPr/>
            </p:nvSpPr>
            <p:spPr>
              <a:xfrm>
                <a:off x="1017798" y="335262"/>
                <a:ext cx="10156404" cy="2553891"/>
              </a:xfrm>
              <a:prstGeom prst="roundRect">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wrap="square" rtlCol="0" anchor="ctr">
                <a:spAutoFit/>
              </a:bodyPr>
              <a:lstStyle/>
              <a:p>
                <a:r>
                  <a:rPr lang="en-GB" sz="3600" dirty="0">
                    <a:solidFill>
                      <a:schemeClr val="tx1"/>
                    </a:solidFill>
                  </a:rPr>
                  <a:t>Accuracy of DPT:</a:t>
                </a:r>
              </a:p>
              <a:p>
                <a:pPr marL="457200" indent="-457200">
                  <a:buFont typeface="Arial" panose="020B0604020202020204" pitchFamily="34" charset="0"/>
                  <a:buChar char="•"/>
                </a:pPr>
                <a:r>
                  <a:rPr lang="en-GB" sz="3600" dirty="0">
                    <a:solidFill>
                      <a:schemeClr val="tx1"/>
                    </a:solidFill>
                  </a:rPr>
                  <a:t>confirms </a:t>
                </a:r>
                <a:r>
                  <a:rPr lang="en-GB" sz="3600" b="1" dirty="0">
                    <a:solidFill>
                      <a:srgbClr val="0070C0"/>
                    </a:solidFill>
                  </a:rPr>
                  <a:t>fragmentation picture</a:t>
                </a:r>
              </a:p>
              <a:p>
                <a:pPr marL="457200" indent="-457200">
                  <a:buFont typeface="Arial" panose="020B0604020202020204" pitchFamily="34" charset="0"/>
                  <a:buChar char="•"/>
                </a:pPr>
                <a:r>
                  <a:rPr lang="en-GB" sz="3600" dirty="0">
                    <a:solidFill>
                      <a:schemeClr val="tx1"/>
                    </a:solidFill>
                  </a:rPr>
                  <a:t>suggests </a:t>
                </a:r>
                <a14:m>
                  <m:oMath xmlns:m="http://schemas.openxmlformats.org/officeDocument/2006/math">
                    <m:r>
                      <a:rPr lang="en-US" sz="3600" b="1" i="0" smtClean="0">
                        <a:solidFill>
                          <a:schemeClr val="accent1"/>
                        </a:solidFill>
                        <a:latin typeface="Cambria Math" panose="02040503050406030204" pitchFamily="18" charset="0"/>
                      </a:rPr>
                      <m:t>𝐥𝐨𝐠</m:t>
                    </m:r>
                    <m:r>
                      <a:rPr lang="en-US" sz="3600" b="1" i="1" smtClean="0">
                        <a:solidFill>
                          <a:schemeClr val="accent1"/>
                        </a:solidFill>
                        <a:latin typeface="Cambria Math" panose="02040503050406030204" pitchFamily="18" charset="0"/>
                      </a:rPr>
                      <m:t>⁡(</m:t>
                    </m:r>
                    <m:r>
                      <a:rPr lang="en-US" sz="3600" b="1" i="1" smtClean="0">
                        <a:solidFill>
                          <a:schemeClr val="accent1"/>
                        </a:solidFill>
                        <a:latin typeface="Cambria Math" panose="02040503050406030204" pitchFamily="18" charset="0"/>
                      </a:rPr>
                      <m:t>𝒕</m:t>
                    </m:r>
                    <m:r>
                      <a:rPr lang="en-US" sz="3600" b="1" i="1" smtClean="0">
                        <a:solidFill>
                          <a:schemeClr val="accent1"/>
                        </a:solidFill>
                        <a:latin typeface="Cambria Math" panose="02040503050406030204" pitchFamily="18" charset="0"/>
                      </a:rPr>
                      <m:t>)</m:t>
                    </m:r>
                  </m:oMath>
                </a14:m>
                <a:r>
                  <a:rPr lang="en-GB" sz="3600" b="1" dirty="0">
                    <a:solidFill>
                      <a:schemeClr val="accent1"/>
                    </a:solidFill>
                  </a:rPr>
                  <a:t> growth </a:t>
                </a:r>
                <a:r>
                  <a:rPr lang="en-GB" sz="3600" dirty="0">
                    <a:solidFill>
                      <a:schemeClr val="tx1"/>
                    </a:solidFill>
                  </a:rPr>
                  <a:t>at intermediate times</a:t>
                </a:r>
              </a:p>
              <a:p>
                <a:pPr marL="457200" indent="-457200">
                  <a:buFont typeface="Arial" panose="020B0604020202020204" pitchFamily="34" charset="0"/>
                  <a:buChar char="•"/>
                </a:pPr>
                <a:r>
                  <a:rPr lang="en-GB" sz="3600" dirty="0">
                    <a:solidFill>
                      <a:schemeClr val="tx1"/>
                    </a:solidFill>
                  </a:rPr>
                  <a:t>ultraslow </a:t>
                </a:r>
                <a:r>
                  <a:rPr lang="en-GB" sz="3600" b="1" dirty="0">
                    <a:solidFill>
                      <a:srgbClr val="0070C0"/>
                    </a:solidFill>
                  </a:rPr>
                  <a:t>power-law </a:t>
                </a:r>
                <a:r>
                  <a:rPr lang="en-GB" sz="3600" dirty="0">
                    <a:solidFill>
                      <a:schemeClr val="tx1"/>
                    </a:solidFill>
                  </a:rPr>
                  <a:t>approach to steady state</a:t>
                </a:r>
              </a:p>
            </p:txBody>
          </p:sp>
        </mc:Choice>
        <mc:Fallback>
          <p:sp>
            <p:nvSpPr>
              <p:cNvPr id="22" name="Rounded Rectangle 21">
                <a:extLst>
                  <a:ext uri="{FF2B5EF4-FFF2-40B4-BE49-F238E27FC236}">
                    <a16:creationId xmlns:a16="http://schemas.microsoft.com/office/drawing/2014/main" id="{057D3AEC-A2D8-685C-5A9A-24B1B9EA2004}"/>
                  </a:ext>
                </a:extLst>
              </p:cNvPr>
              <p:cNvSpPr>
                <a:spLocks noRot="1" noChangeAspect="1" noMove="1" noResize="1" noEditPoints="1" noAdjustHandles="1" noChangeArrowheads="1" noChangeShapeType="1" noTextEdit="1"/>
              </p:cNvSpPr>
              <p:nvPr/>
            </p:nvSpPr>
            <p:spPr>
              <a:xfrm>
                <a:off x="1017798" y="335262"/>
                <a:ext cx="10156404" cy="2553891"/>
              </a:xfrm>
              <a:prstGeom prst="roundRect">
                <a:avLst/>
              </a:prstGeom>
              <a:blipFill>
                <a:blip r:embed="rId11"/>
                <a:stretch>
                  <a:fillRect l="-499" b="-3431"/>
                </a:stretch>
              </a:blipFill>
            </p:spPr>
            <p:txBody>
              <a:bodyPr/>
              <a:lstStyle/>
              <a:p>
                <a:r>
                  <a:rPr lang="en-GB">
                    <a:noFill/>
                  </a:rPr>
                  <a:t> </a:t>
                </a:r>
              </a:p>
            </p:txBody>
          </p:sp>
        </mc:Fallback>
      </mc:AlternateContent>
    </p:spTree>
    <p:extLst>
      <p:ext uri="{BB962C8B-B14F-4D97-AF65-F5344CB8AC3E}">
        <p14:creationId xmlns:p14="http://schemas.microsoft.com/office/powerpoint/2010/main" val="750401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25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250"/>
                                        <p:tgtEl>
                                          <p:spTgt spid="29"/>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250"/>
                                        <p:tgtEl>
                                          <p:spTgt spid="3">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fade">
                                      <p:cBhvr>
                                        <p:cTn id="20" dur="250"/>
                                        <p:tgtEl>
                                          <p:spTgt spid="30"/>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25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006E30-A122-5D49-A891-6CE9ADBAF03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D0BA5C4-7279-A38F-67ED-FA77D36D79BC}"/>
              </a:ext>
            </a:extLst>
          </p:cNvPr>
          <p:cNvSpPr>
            <a:spLocks noGrp="1"/>
          </p:cNvSpPr>
          <p:nvPr>
            <p:ph type="title"/>
          </p:nvPr>
        </p:nvSpPr>
        <p:spPr>
          <a:xfrm>
            <a:off x="838200" y="365125"/>
            <a:ext cx="10515600" cy="1325563"/>
          </a:xfrm>
        </p:spPr>
        <p:txBody>
          <a:bodyPr>
            <a:normAutofit/>
          </a:bodyPr>
          <a:lstStyle/>
          <a:p>
            <a:r>
              <a:rPr lang="en-GB" noProof="0" dirty="0"/>
              <a:t>Outline</a:t>
            </a:r>
          </a:p>
        </p:txBody>
      </p:sp>
      <p:sp>
        <p:nvSpPr>
          <p:cNvPr id="3" name="Content Placeholder 2">
            <a:extLst>
              <a:ext uri="{FF2B5EF4-FFF2-40B4-BE49-F238E27FC236}">
                <a16:creationId xmlns:a16="http://schemas.microsoft.com/office/drawing/2014/main" id="{A455DA23-5F5B-7A56-8D37-8C0E3E854F58}"/>
              </a:ext>
            </a:extLst>
          </p:cNvPr>
          <p:cNvSpPr>
            <a:spLocks noGrp="1"/>
          </p:cNvSpPr>
          <p:nvPr>
            <p:ph idx="1"/>
          </p:nvPr>
        </p:nvSpPr>
        <p:spPr>
          <a:xfrm>
            <a:off x="838200" y="1825625"/>
            <a:ext cx="10515600" cy="4351338"/>
          </a:xfrm>
        </p:spPr>
        <p:txBody>
          <a:bodyPr>
            <a:normAutofit/>
          </a:bodyPr>
          <a:lstStyle/>
          <a:p>
            <a:r>
              <a:rPr lang="en-GB" sz="3600" noProof="0" dirty="0">
                <a:solidFill>
                  <a:srgbClr val="767171"/>
                </a:solidFill>
              </a:rPr>
              <a:t>Thermalisation and its breakdown in gauge theories</a:t>
            </a:r>
          </a:p>
          <a:p>
            <a:r>
              <a:rPr lang="en-GB" sz="3600" noProof="0" dirty="0">
                <a:solidFill>
                  <a:schemeClr val="accent3">
                    <a:lumMod val="75000"/>
                  </a:schemeClr>
                </a:solidFill>
              </a:rPr>
              <a:t>Disorder-free localisation in the Schwinger model</a:t>
            </a:r>
          </a:p>
          <a:p>
            <a:r>
              <a:rPr lang="en-GB" sz="3600" noProof="0" dirty="0"/>
              <a:t>Conclusions &amp; outlook</a:t>
            </a:r>
          </a:p>
        </p:txBody>
      </p:sp>
      <p:sp>
        <p:nvSpPr>
          <p:cNvPr id="4" name="Slide Number Placeholder 3">
            <a:extLst>
              <a:ext uri="{FF2B5EF4-FFF2-40B4-BE49-F238E27FC236}">
                <a16:creationId xmlns:a16="http://schemas.microsoft.com/office/drawing/2014/main" id="{7CB5D756-3BBB-783A-87F0-41F1F5FB4AD6}"/>
              </a:ext>
            </a:extLst>
          </p:cNvPr>
          <p:cNvSpPr>
            <a:spLocks noGrp="1"/>
          </p:cNvSpPr>
          <p:nvPr>
            <p:ph type="sldNum" sz="quarter" idx="12"/>
          </p:nvPr>
        </p:nvSpPr>
        <p:spPr>
          <a:xfrm>
            <a:off x="8610600" y="6356350"/>
            <a:ext cx="2743200" cy="365125"/>
          </a:xfrm>
        </p:spPr>
        <p:txBody>
          <a:bodyPr/>
          <a:lstStyle/>
          <a:p>
            <a:fld id="{36B950EE-D210-4459-9554-2E3247550D53}" type="slidenum">
              <a:rPr lang="en-GB" noProof="0" smtClean="0"/>
              <a:pPr/>
              <a:t>15</a:t>
            </a:fld>
            <a:endParaRPr lang="en-GB" noProof="0" dirty="0"/>
          </a:p>
        </p:txBody>
      </p:sp>
    </p:spTree>
    <p:extLst>
      <p:ext uri="{BB962C8B-B14F-4D97-AF65-F5344CB8AC3E}">
        <p14:creationId xmlns:p14="http://schemas.microsoft.com/office/powerpoint/2010/main" val="2526935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9D170E4-9F9C-BC65-516A-E914AB95E1B1}"/>
              </a:ext>
            </a:extLst>
          </p:cNvPr>
          <p:cNvSpPr>
            <a:spLocks noGrp="1"/>
          </p:cNvSpPr>
          <p:nvPr>
            <p:ph type="title"/>
          </p:nvPr>
        </p:nvSpPr>
        <p:spPr>
          <a:xfrm>
            <a:off x="838200" y="0"/>
            <a:ext cx="10515600" cy="1325563"/>
          </a:xfrm>
        </p:spPr>
        <p:txBody>
          <a:bodyPr/>
          <a:lstStyle/>
          <a:p>
            <a:r>
              <a:rPr lang="en-GB" noProof="0" dirty="0"/>
              <a:t>Conclusions</a:t>
            </a:r>
          </a:p>
        </p:txBody>
      </p:sp>
      <p:sp>
        <p:nvSpPr>
          <p:cNvPr id="6" name="Content Placeholder 5">
            <a:extLst>
              <a:ext uri="{FF2B5EF4-FFF2-40B4-BE49-F238E27FC236}">
                <a16:creationId xmlns:a16="http://schemas.microsoft.com/office/drawing/2014/main" id="{FA50F746-AE84-792D-5942-7BD888820670}"/>
              </a:ext>
            </a:extLst>
          </p:cNvPr>
          <p:cNvSpPr>
            <a:spLocks noGrp="1"/>
          </p:cNvSpPr>
          <p:nvPr>
            <p:ph idx="1"/>
          </p:nvPr>
        </p:nvSpPr>
        <p:spPr>
          <a:xfrm>
            <a:off x="838200" y="4770463"/>
            <a:ext cx="10515600" cy="1848738"/>
          </a:xfrm>
        </p:spPr>
        <p:txBody>
          <a:bodyPr>
            <a:normAutofit/>
          </a:bodyPr>
          <a:lstStyle/>
          <a:p>
            <a:pPr>
              <a:spcBef>
                <a:spcPts val="1600"/>
              </a:spcBef>
            </a:pPr>
            <a:r>
              <a:rPr lang="en-GB" noProof="0" dirty="0"/>
              <a:t>U(1) LGTs can also exhibit disorder-free localisation</a:t>
            </a:r>
          </a:p>
          <a:p>
            <a:pPr>
              <a:spcBef>
                <a:spcPts val="1600"/>
              </a:spcBef>
            </a:pPr>
            <a:r>
              <a:rPr lang="en-GB" noProof="0" dirty="0"/>
              <a:t>Conventional MBL at intermediate coupling</a:t>
            </a:r>
          </a:p>
          <a:p>
            <a:pPr>
              <a:spcBef>
                <a:spcPts val="1600"/>
              </a:spcBef>
            </a:pPr>
            <a:r>
              <a:rPr lang="en-GB" noProof="0" dirty="0"/>
              <a:t>Strong coupling is controlled by proximity to a fragmented limit</a:t>
            </a:r>
          </a:p>
        </p:txBody>
      </p:sp>
      <p:pic>
        <p:nvPicPr>
          <p:cNvPr id="9" name="Graphic 8">
            <a:extLst>
              <a:ext uri="{FF2B5EF4-FFF2-40B4-BE49-F238E27FC236}">
                <a16:creationId xmlns:a16="http://schemas.microsoft.com/office/drawing/2014/main" id="{4F4DE61D-DAF1-3872-3D8A-A1E2561E9B8D}"/>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2262216" y="1427932"/>
            <a:ext cx="7667568" cy="2379592"/>
          </a:xfrm>
          <a:prstGeom prst="rect">
            <a:avLst/>
          </a:prstGeom>
        </p:spPr>
      </p:pic>
      <p:sp>
        <p:nvSpPr>
          <p:cNvPr id="2" name="Slide Number Placeholder 1">
            <a:extLst>
              <a:ext uri="{FF2B5EF4-FFF2-40B4-BE49-F238E27FC236}">
                <a16:creationId xmlns:a16="http://schemas.microsoft.com/office/drawing/2014/main" id="{B36FF452-06E7-2611-70A8-2AEF00C4E3C4}"/>
              </a:ext>
            </a:extLst>
          </p:cNvPr>
          <p:cNvSpPr>
            <a:spLocks noGrp="1"/>
          </p:cNvSpPr>
          <p:nvPr>
            <p:ph type="sldNum" sz="quarter" idx="12"/>
          </p:nvPr>
        </p:nvSpPr>
        <p:spPr/>
        <p:txBody>
          <a:bodyPr/>
          <a:lstStyle/>
          <a:p>
            <a:fld id="{36B950EE-D210-4459-9554-2E3247550D53}" type="slidenum">
              <a:rPr lang="en-GB" noProof="0" smtClean="0"/>
              <a:t>16</a:t>
            </a:fld>
            <a:endParaRPr lang="en-GB" noProof="0" dirty="0"/>
          </a:p>
        </p:txBody>
      </p:sp>
      <p:sp>
        <p:nvSpPr>
          <p:cNvPr id="3" name="TextBox 2">
            <a:extLst>
              <a:ext uri="{FF2B5EF4-FFF2-40B4-BE49-F238E27FC236}">
                <a16:creationId xmlns:a16="http://schemas.microsoft.com/office/drawing/2014/main" id="{D01D803D-2313-D8DB-5FCC-8D497F691DC2}"/>
              </a:ext>
            </a:extLst>
          </p:cNvPr>
          <p:cNvSpPr txBox="1"/>
          <p:nvPr/>
        </p:nvSpPr>
        <p:spPr>
          <a:xfrm>
            <a:off x="3118871" y="3903234"/>
            <a:ext cx="5954259" cy="461665"/>
          </a:xfrm>
          <a:prstGeom prst="rect">
            <a:avLst/>
          </a:prstGeom>
          <a:noFill/>
          <a:ln>
            <a:noFill/>
          </a:ln>
        </p:spPr>
        <p:txBody>
          <a:bodyPr wrap="none" rtlCol="0">
            <a:spAutoFit/>
          </a:bodyPr>
          <a:lstStyle/>
          <a:p>
            <a:pPr algn="just"/>
            <a:r>
              <a:rPr lang="en-GB" sz="2400" b="0" noProof="0" dirty="0">
                <a:solidFill>
                  <a:srgbClr val="222222"/>
                </a:solidFill>
                <a:effectLst/>
                <a:latin typeface="-apple-system"/>
              </a:rPr>
              <a:t>Jeyaretnam</a:t>
            </a:r>
            <a:r>
              <a:rPr lang="en-GB" sz="2400" b="0" i="1" noProof="0" dirty="0">
                <a:solidFill>
                  <a:srgbClr val="222222"/>
                </a:solidFill>
                <a:effectLst/>
                <a:latin typeface="-apple-system"/>
              </a:rPr>
              <a:t> et al., Commun Phys</a:t>
            </a:r>
            <a:r>
              <a:rPr lang="en-GB" sz="2400" b="0" i="0" noProof="0" dirty="0">
                <a:solidFill>
                  <a:srgbClr val="222222"/>
                </a:solidFill>
                <a:effectLst/>
                <a:latin typeface="-apple-system"/>
              </a:rPr>
              <a:t> </a:t>
            </a:r>
            <a:r>
              <a:rPr lang="en-GB" sz="2400" b="1" i="0" noProof="0" dirty="0">
                <a:solidFill>
                  <a:srgbClr val="222222"/>
                </a:solidFill>
                <a:effectLst/>
                <a:latin typeface="-apple-system"/>
              </a:rPr>
              <a:t>8</a:t>
            </a:r>
            <a:r>
              <a:rPr lang="en-GB" sz="2400" b="0" i="0" noProof="0" dirty="0">
                <a:solidFill>
                  <a:srgbClr val="222222"/>
                </a:solidFill>
                <a:effectLst/>
                <a:latin typeface="-apple-system"/>
              </a:rPr>
              <a:t>, 172 (2025)</a:t>
            </a:r>
            <a:endParaRPr lang="en-GB" sz="2400" noProof="0" dirty="0"/>
          </a:p>
        </p:txBody>
      </p:sp>
    </p:spTree>
    <p:extLst>
      <p:ext uri="{BB962C8B-B14F-4D97-AF65-F5344CB8AC3E}">
        <p14:creationId xmlns:p14="http://schemas.microsoft.com/office/powerpoint/2010/main" val="31922298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2ADE66-D1A4-46F7-E5C6-A0A8116D9354}"/>
              </a:ext>
            </a:extLst>
          </p:cNvPr>
          <p:cNvSpPr>
            <a:spLocks noGrp="1"/>
          </p:cNvSpPr>
          <p:nvPr>
            <p:ph type="title"/>
          </p:nvPr>
        </p:nvSpPr>
        <p:spPr>
          <a:xfrm>
            <a:off x="819323" y="438270"/>
            <a:ext cx="5257800" cy="826265"/>
          </a:xfrm>
        </p:spPr>
        <p:txBody>
          <a:bodyPr/>
          <a:lstStyle/>
          <a:p>
            <a:r>
              <a:rPr lang="en-GB" noProof="0" dirty="0"/>
              <a:t>Quantum simulation?</a:t>
            </a:r>
          </a:p>
        </p:txBody>
      </p:sp>
      <mc:AlternateContent xmlns:mc="http://schemas.openxmlformats.org/markup-compatibility/2006">
        <mc:Choice xmlns:a14="http://schemas.microsoft.com/office/drawing/2010/main" Requires="a14">
          <p:sp>
            <p:nvSpPr>
              <p:cNvPr id="6" name="Content Placeholder 5">
                <a:extLst>
                  <a:ext uri="{FF2B5EF4-FFF2-40B4-BE49-F238E27FC236}">
                    <a16:creationId xmlns:a16="http://schemas.microsoft.com/office/drawing/2014/main" id="{D1B1DA9C-2817-0AFB-A83C-BFA1BC38888E}"/>
                  </a:ext>
                </a:extLst>
              </p:cNvPr>
              <p:cNvSpPr>
                <a:spLocks noGrp="1"/>
              </p:cNvSpPr>
              <p:nvPr>
                <p:ph idx="1"/>
              </p:nvPr>
            </p:nvSpPr>
            <p:spPr>
              <a:xfrm>
                <a:off x="521006" y="1817742"/>
                <a:ext cx="11010594" cy="2127405"/>
              </a:xfrm>
            </p:spPr>
            <p:txBody>
              <a:bodyPr>
                <a:normAutofit/>
              </a:bodyPr>
              <a:lstStyle/>
              <a:p>
                <a:pPr>
                  <a:spcBef>
                    <a:spcPts val="400"/>
                  </a:spcBef>
                </a:pPr>
                <a:r>
                  <a:rPr lang="en-GB" sz="2200" noProof="0" dirty="0"/>
                  <a:t>Google experiment: (2+1)D </a:t>
                </a:r>
                <a14:m>
                  <m:oMath xmlns:m="http://schemas.openxmlformats.org/officeDocument/2006/math">
                    <m:sSub>
                      <m:sSubPr>
                        <m:ctrlPr>
                          <a:rPr lang="en-GB" sz="2200" b="0" i="1" noProof="0" smtClean="0">
                            <a:latin typeface="Cambria Math" panose="02040503050406030204" pitchFamily="18" charset="0"/>
                          </a:rPr>
                        </m:ctrlPr>
                      </m:sSubPr>
                      <m:e>
                        <m:r>
                          <a:rPr lang="en-GB" sz="2200" i="0" noProof="0" smtClean="0">
                            <a:latin typeface="Cambria Math" panose="02040503050406030204" pitchFamily="18" charset="0"/>
                          </a:rPr>
                          <m:t>ℤ</m:t>
                        </m:r>
                      </m:e>
                      <m:sub>
                        <m:r>
                          <a:rPr lang="en-GB" sz="2200" b="0" i="0" noProof="0" smtClean="0">
                            <a:latin typeface="Cambria Math" panose="02040503050406030204" pitchFamily="18" charset="0"/>
                          </a:rPr>
                          <m:t>2</m:t>
                        </m:r>
                      </m:sub>
                    </m:sSub>
                  </m:oMath>
                </a14:m>
                <a:r>
                  <a:rPr lang="en-GB" sz="2200" noProof="0" dirty="0"/>
                  <a:t> gauge theory [1], but </a:t>
                </a:r>
                <a:r>
                  <a:rPr lang="en-GB" sz="2200" i="1" noProof="0" dirty="0"/>
                  <a:t>two-level links only</a:t>
                </a:r>
              </a:p>
              <a:p>
                <a:pPr>
                  <a:spcBef>
                    <a:spcPts val="400"/>
                  </a:spcBef>
                </a:pPr>
                <a:r>
                  <a:rPr lang="en-GB" sz="2200" noProof="0" dirty="0"/>
                  <a:t>How do we faithfully simulate </a:t>
                </a:r>
                <a:r>
                  <a:rPr lang="en-GB" sz="2200" b="1" noProof="0" dirty="0"/>
                  <a:t>full</a:t>
                </a:r>
                <a:r>
                  <a:rPr lang="en-GB" sz="2200" noProof="0" dirty="0"/>
                  <a:t> </a:t>
                </a:r>
                <a14:m>
                  <m:oMath xmlns:m="http://schemas.openxmlformats.org/officeDocument/2006/math">
                    <m:r>
                      <a:rPr lang="en-GB" sz="2200" b="0" i="1" noProof="0" smtClean="0">
                        <a:latin typeface="Cambria Math" panose="02040503050406030204" pitchFamily="18" charset="0"/>
                      </a:rPr>
                      <m:t>𝑈</m:t>
                    </m:r>
                    <m:r>
                      <a:rPr lang="en-GB" sz="2200" b="0" i="1" noProof="0" smtClean="0">
                        <a:latin typeface="Cambria Math" panose="02040503050406030204" pitchFamily="18" charset="0"/>
                      </a:rPr>
                      <m:t>(1)</m:t>
                    </m:r>
                  </m:oMath>
                </a14:m>
                <a:r>
                  <a:rPr lang="en-GB" sz="2200" noProof="0" dirty="0"/>
                  <a:t> LGT</a:t>
                </a:r>
                <a:r>
                  <a:rPr lang="en-GB" sz="2200" b="1" noProof="0" dirty="0"/>
                  <a:t> </a:t>
                </a:r>
                <a:r>
                  <a:rPr lang="en-GB" sz="2200" noProof="0" dirty="0"/>
                  <a:t>with matter and </a:t>
                </a:r>
                <a:r>
                  <a:rPr lang="en-GB" sz="2200" b="1" noProof="0" dirty="0"/>
                  <a:t>infinite dimensional</a:t>
                </a:r>
                <a:r>
                  <a:rPr lang="en-GB" sz="2200" noProof="0" dirty="0"/>
                  <a:t> links?</a:t>
                </a:r>
              </a:p>
              <a:p>
                <a:pPr>
                  <a:spcBef>
                    <a:spcPts val="400"/>
                  </a:spcBef>
                </a:pPr>
                <a:r>
                  <a:rPr lang="en-GB" sz="2200" dirty="0"/>
                  <a:t>Related: poster on how many levels we need to see MBL!</a:t>
                </a:r>
              </a:p>
            </p:txBody>
          </p:sp>
        </mc:Choice>
        <mc:Fallback>
          <p:sp>
            <p:nvSpPr>
              <p:cNvPr id="6" name="Content Placeholder 5">
                <a:extLst>
                  <a:ext uri="{FF2B5EF4-FFF2-40B4-BE49-F238E27FC236}">
                    <a16:creationId xmlns:a16="http://schemas.microsoft.com/office/drawing/2014/main" id="{D1B1DA9C-2817-0AFB-A83C-BFA1BC38888E}"/>
                  </a:ext>
                </a:extLst>
              </p:cNvPr>
              <p:cNvSpPr>
                <a:spLocks noGrp="1" noRot="1" noChangeAspect="1" noMove="1" noResize="1" noEditPoints="1" noAdjustHandles="1" noChangeArrowheads="1" noChangeShapeType="1" noTextEdit="1"/>
              </p:cNvSpPr>
              <p:nvPr>
                <p:ph idx="1"/>
              </p:nvPr>
            </p:nvSpPr>
            <p:spPr>
              <a:xfrm>
                <a:off x="521006" y="1817742"/>
                <a:ext cx="11010594" cy="2127405"/>
              </a:xfrm>
              <a:blipFill>
                <a:blip r:embed="rId3"/>
                <a:stretch>
                  <a:fillRect l="-575" t="-3571"/>
                </a:stretch>
              </a:blipFill>
            </p:spPr>
            <p:txBody>
              <a:bodyPr/>
              <a:lstStyle/>
              <a:p>
                <a:r>
                  <a:rPr lang="en-GB">
                    <a:noFill/>
                  </a:rPr>
                  <a:t> </a:t>
                </a:r>
              </a:p>
            </p:txBody>
          </p:sp>
        </mc:Fallback>
      </mc:AlternateContent>
      <p:sp>
        <p:nvSpPr>
          <p:cNvPr id="5" name="Slide Number Placeholder 4">
            <a:extLst>
              <a:ext uri="{FF2B5EF4-FFF2-40B4-BE49-F238E27FC236}">
                <a16:creationId xmlns:a16="http://schemas.microsoft.com/office/drawing/2014/main" id="{7CFCABF2-BEC3-845A-7DFB-F5065ECAB06F}"/>
              </a:ext>
            </a:extLst>
          </p:cNvPr>
          <p:cNvSpPr>
            <a:spLocks noGrp="1"/>
          </p:cNvSpPr>
          <p:nvPr>
            <p:ph type="sldNum" sz="quarter" idx="12"/>
          </p:nvPr>
        </p:nvSpPr>
        <p:spPr/>
        <p:txBody>
          <a:bodyPr/>
          <a:lstStyle/>
          <a:p>
            <a:fld id="{36B950EE-D210-4459-9554-2E3247550D53}" type="slidenum">
              <a:rPr lang="en-GB" noProof="0" smtClean="0"/>
              <a:t>17</a:t>
            </a:fld>
            <a:endParaRPr lang="en-GB" noProof="0" dirty="0"/>
          </a:p>
        </p:txBody>
      </p:sp>
      <p:sp>
        <p:nvSpPr>
          <p:cNvPr id="7" name="TextBox 6">
            <a:extLst>
              <a:ext uri="{FF2B5EF4-FFF2-40B4-BE49-F238E27FC236}">
                <a16:creationId xmlns:a16="http://schemas.microsoft.com/office/drawing/2014/main" id="{3AA04FC9-44EF-7ED6-E2DA-8D35F4B6D4F2}"/>
              </a:ext>
            </a:extLst>
          </p:cNvPr>
          <p:cNvSpPr txBox="1"/>
          <p:nvPr/>
        </p:nvSpPr>
        <p:spPr>
          <a:xfrm>
            <a:off x="6769788" y="-9624"/>
            <a:ext cx="5434988" cy="1600438"/>
          </a:xfrm>
          <a:prstGeom prst="rect">
            <a:avLst/>
          </a:prstGeom>
          <a:noFill/>
        </p:spPr>
        <p:txBody>
          <a:bodyPr wrap="square" rtlCol="0">
            <a:spAutoFit/>
          </a:bodyPr>
          <a:lstStyle/>
          <a:p>
            <a:r>
              <a:rPr lang="en-GB" sz="1400" noProof="0" dirty="0">
                <a:solidFill>
                  <a:schemeClr val="bg2">
                    <a:lumMod val="50000"/>
                  </a:schemeClr>
                </a:solidFill>
              </a:rPr>
              <a:t>[1] Google Quantum AI </a:t>
            </a:r>
            <a:r>
              <a:rPr lang="en-GB" sz="1400" i="1" noProof="0" dirty="0">
                <a:solidFill>
                  <a:schemeClr val="bg2">
                    <a:lumMod val="50000"/>
                  </a:schemeClr>
                </a:solidFill>
              </a:rPr>
              <a:t>et al.</a:t>
            </a:r>
            <a:r>
              <a:rPr lang="en-GB" sz="1400" noProof="0" dirty="0">
                <a:solidFill>
                  <a:schemeClr val="bg2">
                    <a:lumMod val="50000"/>
                  </a:schemeClr>
                </a:solidFill>
              </a:rPr>
              <a:t>, Science </a:t>
            </a:r>
            <a:r>
              <a:rPr lang="en-GB" sz="1400" b="1" noProof="0" dirty="0">
                <a:solidFill>
                  <a:schemeClr val="bg2">
                    <a:lumMod val="50000"/>
                  </a:schemeClr>
                </a:solidFill>
              </a:rPr>
              <a:t>393</a:t>
            </a:r>
            <a:r>
              <a:rPr lang="en-GB" sz="1400" noProof="0" dirty="0">
                <a:solidFill>
                  <a:schemeClr val="bg2">
                    <a:lumMod val="50000"/>
                  </a:schemeClr>
                </a:solidFill>
              </a:rPr>
              <a:t>, 71-75 (2026)</a:t>
            </a:r>
          </a:p>
          <a:p>
            <a:r>
              <a:rPr lang="en-GB" sz="1400" noProof="0" dirty="0">
                <a:solidFill>
                  <a:schemeClr val="bg2">
                    <a:lumMod val="50000"/>
                  </a:schemeClr>
                </a:solidFill>
              </a:rPr>
              <a:t>[2] M. Meth, </a:t>
            </a:r>
            <a:r>
              <a:rPr lang="en-GB" sz="1400" u="sng" noProof="0" dirty="0">
                <a:solidFill>
                  <a:schemeClr val="bg2">
                    <a:lumMod val="50000"/>
                  </a:schemeClr>
                </a:solidFill>
              </a:rPr>
              <a:t>L. </a:t>
            </a:r>
            <a:r>
              <a:rPr lang="en-GB" sz="1400" u="sng" noProof="0" dirty="0" err="1">
                <a:solidFill>
                  <a:schemeClr val="bg2">
                    <a:lumMod val="50000"/>
                  </a:schemeClr>
                </a:solidFill>
              </a:rPr>
              <a:t>Dellantonio</a:t>
            </a:r>
            <a:r>
              <a:rPr lang="en-GB" sz="1400" u="sng" noProof="0" dirty="0">
                <a:solidFill>
                  <a:schemeClr val="bg2">
                    <a:lumMod val="50000"/>
                  </a:schemeClr>
                </a:solidFill>
              </a:rPr>
              <a:t> </a:t>
            </a:r>
            <a:r>
              <a:rPr lang="en-GB" sz="1400" i="1" noProof="0" dirty="0">
                <a:solidFill>
                  <a:schemeClr val="bg2">
                    <a:lumMod val="50000"/>
                  </a:schemeClr>
                </a:solidFill>
              </a:rPr>
              <a:t>et al.</a:t>
            </a:r>
            <a:r>
              <a:rPr lang="en-GB" sz="1400" noProof="0" dirty="0">
                <a:solidFill>
                  <a:schemeClr val="bg2">
                    <a:lumMod val="50000"/>
                  </a:schemeClr>
                </a:solidFill>
              </a:rPr>
              <a:t>,</a:t>
            </a:r>
            <a:r>
              <a:rPr lang="en-GB" sz="1400" i="1" noProof="0" dirty="0">
                <a:solidFill>
                  <a:schemeClr val="bg2">
                    <a:lumMod val="50000"/>
                  </a:schemeClr>
                </a:solidFill>
              </a:rPr>
              <a:t> </a:t>
            </a:r>
            <a:r>
              <a:rPr lang="en-GB" sz="1400" noProof="0" dirty="0">
                <a:solidFill>
                  <a:schemeClr val="bg2">
                    <a:lumMod val="50000"/>
                  </a:schemeClr>
                </a:solidFill>
              </a:rPr>
              <a:t>Nat. Phys. </a:t>
            </a:r>
            <a:r>
              <a:rPr lang="en-GB" sz="1400" b="1" noProof="0" dirty="0">
                <a:solidFill>
                  <a:schemeClr val="bg2">
                    <a:lumMod val="50000"/>
                  </a:schemeClr>
                </a:solidFill>
              </a:rPr>
              <a:t>21</a:t>
            </a:r>
            <a:r>
              <a:rPr lang="en-GB" sz="1400" noProof="0" dirty="0">
                <a:solidFill>
                  <a:schemeClr val="bg2">
                    <a:lumMod val="50000"/>
                  </a:schemeClr>
                </a:solidFill>
              </a:rPr>
              <a:t>, 570–576 (2025).</a:t>
            </a:r>
          </a:p>
          <a:p>
            <a:r>
              <a:rPr lang="en-GB" sz="1400" noProof="0" dirty="0">
                <a:solidFill>
                  <a:schemeClr val="bg2">
                    <a:lumMod val="50000"/>
                  </a:schemeClr>
                </a:solidFill>
              </a:rPr>
              <a:t>[3] R. Joshi </a:t>
            </a:r>
            <a:r>
              <a:rPr lang="en-GB" sz="1400" i="1" noProof="0" dirty="0">
                <a:solidFill>
                  <a:schemeClr val="bg2">
                    <a:lumMod val="50000"/>
                  </a:schemeClr>
                </a:solidFill>
              </a:rPr>
              <a:t>et al.</a:t>
            </a:r>
            <a:r>
              <a:rPr lang="en-GB" sz="1400" noProof="0" dirty="0">
                <a:solidFill>
                  <a:schemeClr val="bg2">
                    <a:lumMod val="50000"/>
                  </a:schemeClr>
                </a:solidFill>
              </a:rPr>
              <a:t>, arXiv:2507.12614 </a:t>
            </a:r>
            <a:r>
              <a:rPr lang="en-GB" sz="1400" b="1" noProof="0" dirty="0">
                <a:solidFill>
                  <a:schemeClr val="bg2">
                    <a:lumMod val="50000"/>
                  </a:schemeClr>
                </a:solidFill>
              </a:rPr>
              <a:t>[quant-</a:t>
            </a:r>
            <a:r>
              <a:rPr lang="en-GB" sz="1400" b="1" noProof="0" dirty="0" err="1">
                <a:solidFill>
                  <a:schemeClr val="bg2">
                    <a:lumMod val="50000"/>
                  </a:schemeClr>
                </a:solidFill>
              </a:rPr>
              <a:t>ph</a:t>
            </a:r>
            <a:r>
              <a:rPr lang="en-GB" sz="1400" b="1" noProof="0" dirty="0">
                <a:solidFill>
                  <a:schemeClr val="bg2">
                    <a:lumMod val="50000"/>
                  </a:schemeClr>
                </a:solidFill>
              </a:rPr>
              <a:t>]</a:t>
            </a:r>
          </a:p>
          <a:p>
            <a:r>
              <a:rPr lang="en-GB" sz="1400" noProof="0" dirty="0">
                <a:solidFill>
                  <a:schemeClr val="bg2">
                    <a:lumMod val="50000"/>
                  </a:schemeClr>
                </a:solidFill>
              </a:rPr>
              <a:t>[4] A. Mil, </a:t>
            </a:r>
            <a:r>
              <a:rPr lang="en-GB" sz="1400" u="sng" noProof="0" dirty="0">
                <a:solidFill>
                  <a:schemeClr val="bg2">
                    <a:lumMod val="50000"/>
                  </a:schemeClr>
                </a:solidFill>
              </a:rPr>
              <a:t>P. Hauke </a:t>
            </a:r>
            <a:r>
              <a:rPr lang="en-GB" sz="1400" i="1" noProof="0" dirty="0">
                <a:solidFill>
                  <a:schemeClr val="bg2">
                    <a:lumMod val="50000"/>
                  </a:schemeClr>
                </a:solidFill>
              </a:rPr>
              <a:t>et al.</a:t>
            </a:r>
            <a:r>
              <a:rPr lang="en-GB" sz="1400" noProof="0" dirty="0">
                <a:solidFill>
                  <a:schemeClr val="bg2">
                    <a:lumMod val="50000"/>
                  </a:schemeClr>
                </a:solidFill>
              </a:rPr>
              <a:t>, Science, </a:t>
            </a:r>
            <a:r>
              <a:rPr lang="en-GB" sz="1400" b="1" noProof="0" dirty="0">
                <a:solidFill>
                  <a:schemeClr val="bg2">
                    <a:lumMod val="50000"/>
                  </a:schemeClr>
                </a:solidFill>
              </a:rPr>
              <a:t>367</a:t>
            </a:r>
            <a:r>
              <a:rPr lang="en-GB" sz="1400" noProof="0" dirty="0">
                <a:solidFill>
                  <a:schemeClr val="bg2">
                    <a:lumMod val="50000"/>
                  </a:schemeClr>
                </a:solidFill>
              </a:rPr>
              <a:t>, 1128-1130 (2020)</a:t>
            </a:r>
          </a:p>
          <a:p>
            <a:r>
              <a:rPr lang="en-GB" sz="1400" noProof="0" dirty="0">
                <a:solidFill>
                  <a:schemeClr val="bg2">
                    <a:lumMod val="50000"/>
                  </a:schemeClr>
                </a:solidFill>
              </a:rPr>
              <a:t>[5] V. Ale, T. Rainaldi, </a:t>
            </a:r>
            <a:r>
              <a:rPr lang="en-GB" sz="1400" u="sng" noProof="0" dirty="0">
                <a:solidFill>
                  <a:schemeClr val="bg2">
                    <a:lumMod val="50000"/>
                  </a:schemeClr>
                </a:solidFill>
              </a:rPr>
              <a:t>E. Rico</a:t>
            </a:r>
            <a:r>
              <a:rPr lang="en-GB" sz="1400" noProof="0" dirty="0">
                <a:solidFill>
                  <a:schemeClr val="bg2">
                    <a:lumMod val="50000"/>
                  </a:schemeClr>
                </a:solidFill>
              </a:rPr>
              <a:t> </a:t>
            </a:r>
            <a:r>
              <a:rPr lang="en-GB" sz="1400" i="1" noProof="0" dirty="0">
                <a:solidFill>
                  <a:schemeClr val="bg2">
                    <a:lumMod val="50000"/>
                  </a:schemeClr>
                </a:solidFill>
              </a:rPr>
              <a:t>et al.</a:t>
            </a:r>
            <a:r>
              <a:rPr lang="en-GB" sz="1400" noProof="0" dirty="0">
                <a:solidFill>
                  <a:schemeClr val="bg2">
                    <a:lumMod val="50000"/>
                  </a:schemeClr>
                </a:solidFill>
              </a:rPr>
              <a:t>, JHEP </a:t>
            </a:r>
            <a:r>
              <a:rPr lang="en-GB" sz="1400" b="1" noProof="0" dirty="0">
                <a:solidFill>
                  <a:schemeClr val="bg2">
                    <a:lumMod val="50000"/>
                  </a:schemeClr>
                </a:solidFill>
              </a:rPr>
              <a:t>2026</a:t>
            </a:r>
            <a:r>
              <a:rPr lang="en-GB" sz="1400" noProof="0" dirty="0">
                <a:solidFill>
                  <a:schemeClr val="bg2">
                    <a:lumMod val="50000"/>
                  </a:schemeClr>
                </a:solidFill>
              </a:rPr>
              <a:t>, 122</a:t>
            </a:r>
          </a:p>
          <a:p>
            <a:r>
              <a:rPr lang="en-GB" sz="1400" dirty="0">
                <a:solidFill>
                  <a:schemeClr val="bg2">
                    <a:lumMod val="50000"/>
                  </a:schemeClr>
                </a:solidFill>
              </a:rPr>
              <a:t>[6] J. M. </a:t>
            </a:r>
            <a:r>
              <a:rPr lang="en-GB" sz="1400" dirty="0" err="1">
                <a:solidFill>
                  <a:schemeClr val="bg2">
                    <a:lumMod val="50000"/>
                  </a:schemeClr>
                </a:solidFill>
              </a:rPr>
              <a:t>Alcaine</a:t>
            </a:r>
            <a:r>
              <a:rPr lang="en-GB" sz="1400" dirty="0">
                <a:solidFill>
                  <a:schemeClr val="bg2">
                    <a:lumMod val="50000"/>
                  </a:schemeClr>
                </a:solidFill>
              </a:rPr>
              <a:t>-Cuervo, </a:t>
            </a:r>
            <a:r>
              <a:rPr lang="en-GB" sz="1400" u="sng" dirty="0">
                <a:solidFill>
                  <a:schemeClr val="bg2">
                    <a:lumMod val="50000"/>
                  </a:schemeClr>
                </a:solidFill>
              </a:rPr>
              <a:t>E. Rico</a:t>
            </a:r>
            <a:r>
              <a:rPr lang="en-GB" sz="1400" dirty="0">
                <a:solidFill>
                  <a:schemeClr val="bg2">
                    <a:lumMod val="50000"/>
                  </a:schemeClr>
                </a:solidFill>
              </a:rPr>
              <a:t> </a:t>
            </a:r>
            <a:r>
              <a:rPr lang="en-GB" sz="1400" i="1" dirty="0">
                <a:solidFill>
                  <a:schemeClr val="bg2">
                    <a:lumMod val="50000"/>
                  </a:schemeClr>
                </a:solidFill>
              </a:rPr>
              <a:t>et al.</a:t>
            </a:r>
            <a:r>
              <a:rPr lang="en-GB" sz="1400" dirty="0">
                <a:solidFill>
                  <a:schemeClr val="bg2">
                    <a:lumMod val="50000"/>
                  </a:schemeClr>
                </a:solidFill>
              </a:rPr>
              <a:t>, arXiv:2601.23150</a:t>
            </a:r>
            <a:r>
              <a:rPr lang="en-GB" sz="1400" b="1" dirty="0">
                <a:solidFill>
                  <a:schemeClr val="bg2">
                    <a:lumMod val="50000"/>
                  </a:schemeClr>
                </a:solidFill>
              </a:rPr>
              <a:t> [quant-</a:t>
            </a:r>
            <a:r>
              <a:rPr lang="en-GB" sz="1400" b="1" dirty="0" err="1">
                <a:solidFill>
                  <a:schemeClr val="bg2">
                    <a:lumMod val="50000"/>
                  </a:schemeClr>
                </a:solidFill>
              </a:rPr>
              <a:t>ph</a:t>
            </a:r>
            <a:r>
              <a:rPr lang="en-GB" sz="1400" b="1" dirty="0">
                <a:solidFill>
                  <a:schemeClr val="bg2">
                    <a:lumMod val="50000"/>
                  </a:schemeClr>
                </a:solidFill>
              </a:rPr>
              <a:t>]</a:t>
            </a:r>
          </a:p>
          <a:p>
            <a:r>
              <a:rPr lang="en-GB" sz="1400" dirty="0">
                <a:solidFill>
                  <a:schemeClr val="bg2">
                    <a:lumMod val="50000"/>
                  </a:schemeClr>
                </a:solidFill>
              </a:rPr>
              <a:t>[7] See </a:t>
            </a:r>
            <a:r>
              <a:rPr lang="en-GB" sz="1400" u="sng" dirty="0">
                <a:solidFill>
                  <a:schemeClr val="bg2">
                    <a:lumMod val="50000"/>
                  </a:schemeClr>
                </a:solidFill>
              </a:rPr>
              <a:t>Simon William</a:t>
            </a:r>
            <a:r>
              <a:rPr lang="en-GB" sz="1400" dirty="0">
                <a:solidFill>
                  <a:schemeClr val="bg2">
                    <a:lumMod val="50000"/>
                  </a:schemeClr>
                </a:solidFill>
              </a:rPr>
              <a:t>’s talk, Monday</a:t>
            </a:r>
            <a:endParaRPr lang="en-GB" sz="1400" noProof="0" dirty="0">
              <a:solidFill>
                <a:schemeClr val="bg2">
                  <a:lumMod val="50000"/>
                </a:schemeClr>
              </a:solidFill>
            </a:endParaRPr>
          </a:p>
        </p:txBody>
      </p:sp>
      <mc:AlternateContent xmlns:mc="http://schemas.openxmlformats.org/markup-compatibility/2006">
        <mc:Choice xmlns:a14="http://schemas.microsoft.com/office/drawing/2010/main" Requires="a14">
          <p:sp>
            <p:nvSpPr>
              <p:cNvPr id="8" name="TextBox 7">
                <a:extLst>
                  <a:ext uri="{FF2B5EF4-FFF2-40B4-BE49-F238E27FC236}">
                    <a16:creationId xmlns:a16="http://schemas.microsoft.com/office/drawing/2014/main" id="{74782811-2030-23D3-F753-9B49EB3B5C61}"/>
                  </a:ext>
                </a:extLst>
              </p:cNvPr>
              <p:cNvSpPr txBox="1"/>
              <p:nvPr/>
            </p:nvSpPr>
            <p:spPr>
              <a:xfrm>
                <a:off x="521006" y="3029639"/>
                <a:ext cx="5434988" cy="1696597"/>
              </a:xfrm>
              <a:custGeom>
                <a:avLst/>
                <a:gdLst>
                  <a:gd name="csX0" fmla="*/ 0 w 5434988"/>
                  <a:gd name="csY0" fmla="*/ 0 h 1696597"/>
                  <a:gd name="csX1" fmla="*/ 543499 w 5434988"/>
                  <a:gd name="csY1" fmla="*/ 0 h 1696597"/>
                  <a:gd name="csX2" fmla="*/ 923948 w 5434988"/>
                  <a:gd name="csY2" fmla="*/ 0 h 1696597"/>
                  <a:gd name="csX3" fmla="*/ 1521797 w 5434988"/>
                  <a:gd name="csY3" fmla="*/ 0 h 1696597"/>
                  <a:gd name="csX4" fmla="*/ 1956596 w 5434988"/>
                  <a:gd name="csY4" fmla="*/ 0 h 1696597"/>
                  <a:gd name="csX5" fmla="*/ 2445745 w 5434988"/>
                  <a:gd name="csY5" fmla="*/ 0 h 1696597"/>
                  <a:gd name="csX6" fmla="*/ 2826194 w 5434988"/>
                  <a:gd name="csY6" fmla="*/ 0 h 1696597"/>
                  <a:gd name="csX7" fmla="*/ 3369693 w 5434988"/>
                  <a:gd name="csY7" fmla="*/ 0 h 1696597"/>
                  <a:gd name="csX8" fmla="*/ 3858841 w 5434988"/>
                  <a:gd name="csY8" fmla="*/ 0 h 1696597"/>
                  <a:gd name="csX9" fmla="*/ 4293641 w 5434988"/>
                  <a:gd name="csY9" fmla="*/ 0 h 1696597"/>
                  <a:gd name="csX10" fmla="*/ 4674090 w 5434988"/>
                  <a:gd name="csY10" fmla="*/ 0 h 1696597"/>
                  <a:gd name="csX11" fmla="*/ 5434988 w 5434988"/>
                  <a:gd name="csY11" fmla="*/ 0 h 1696597"/>
                  <a:gd name="csX12" fmla="*/ 5434988 w 5434988"/>
                  <a:gd name="csY12" fmla="*/ 565532 h 1696597"/>
                  <a:gd name="csX13" fmla="*/ 5434988 w 5434988"/>
                  <a:gd name="csY13" fmla="*/ 1148031 h 1696597"/>
                  <a:gd name="csX14" fmla="*/ 5434988 w 5434988"/>
                  <a:gd name="csY14" fmla="*/ 1696597 h 1696597"/>
                  <a:gd name="csX15" fmla="*/ 4837139 w 5434988"/>
                  <a:gd name="csY15" fmla="*/ 1696597 h 1696597"/>
                  <a:gd name="csX16" fmla="*/ 4402340 w 5434988"/>
                  <a:gd name="csY16" fmla="*/ 1696597 h 1696597"/>
                  <a:gd name="csX17" fmla="*/ 3913191 w 5434988"/>
                  <a:gd name="csY17" fmla="*/ 1696597 h 1696597"/>
                  <a:gd name="csX18" fmla="*/ 3424042 w 5434988"/>
                  <a:gd name="csY18" fmla="*/ 1696597 h 1696597"/>
                  <a:gd name="csX19" fmla="*/ 2934894 w 5434988"/>
                  <a:gd name="csY19" fmla="*/ 1696597 h 1696597"/>
                  <a:gd name="csX20" fmla="*/ 2445745 w 5434988"/>
                  <a:gd name="csY20" fmla="*/ 1696597 h 1696597"/>
                  <a:gd name="csX21" fmla="*/ 1956596 w 5434988"/>
                  <a:gd name="csY21" fmla="*/ 1696597 h 1696597"/>
                  <a:gd name="csX22" fmla="*/ 1521797 w 5434988"/>
                  <a:gd name="csY22" fmla="*/ 1696597 h 1696597"/>
                  <a:gd name="csX23" fmla="*/ 1086998 w 5434988"/>
                  <a:gd name="csY23" fmla="*/ 1696597 h 1696597"/>
                  <a:gd name="csX24" fmla="*/ 652199 w 5434988"/>
                  <a:gd name="csY24" fmla="*/ 1696597 h 1696597"/>
                  <a:gd name="csX25" fmla="*/ 0 w 5434988"/>
                  <a:gd name="csY25" fmla="*/ 1696597 h 1696597"/>
                  <a:gd name="csX26" fmla="*/ 0 w 5434988"/>
                  <a:gd name="csY26" fmla="*/ 1164997 h 1696597"/>
                  <a:gd name="csX27" fmla="*/ 0 w 5434988"/>
                  <a:gd name="csY27" fmla="*/ 599464 h 1696597"/>
                  <a:gd name="csX28" fmla="*/ 0 w 5434988"/>
                  <a:gd name="csY28" fmla="*/ 0 h 1696597"/>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 ang="0">
                    <a:pos x="csX23" y="csY23"/>
                  </a:cxn>
                  <a:cxn ang="0">
                    <a:pos x="csX24" y="csY24"/>
                  </a:cxn>
                  <a:cxn ang="0">
                    <a:pos x="csX25" y="csY25"/>
                  </a:cxn>
                  <a:cxn ang="0">
                    <a:pos x="csX26" y="csY26"/>
                  </a:cxn>
                  <a:cxn ang="0">
                    <a:pos x="csX27" y="csY27"/>
                  </a:cxn>
                  <a:cxn ang="0">
                    <a:pos x="csX28" y="csY28"/>
                  </a:cxn>
                </a:cxnLst>
                <a:rect l="l" t="t" r="r" b="b"/>
                <a:pathLst>
                  <a:path w="5434988" h="1696597" fill="none" extrusionOk="0">
                    <a:moveTo>
                      <a:pt x="0" y="0"/>
                    </a:moveTo>
                    <a:cubicBezTo>
                      <a:pt x="242606" y="-48213"/>
                      <a:pt x="373855" y="36140"/>
                      <a:pt x="543499" y="0"/>
                    </a:cubicBezTo>
                    <a:cubicBezTo>
                      <a:pt x="713143" y="-36140"/>
                      <a:pt x="835687" y="43281"/>
                      <a:pt x="923948" y="0"/>
                    </a:cubicBezTo>
                    <a:cubicBezTo>
                      <a:pt x="1012209" y="-43281"/>
                      <a:pt x="1341009" y="67219"/>
                      <a:pt x="1521797" y="0"/>
                    </a:cubicBezTo>
                    <a:cubicBezTo>
                      <a:pt x="1702585" y="-67219"/>
                      <a:pt x="1759585" y="25687"/>
                      <a:pt x="1956596" y="0"/>
                    </a:cubicBezTo>
                    <a:cubicBezTo>
                      <a:pt x="2153607" y="-25687"/>
                      <a:pt x="2239608" y="2192"/>
                      <a:pt x="2445745" y="0"/>
                    </a:cubicBezTo>
                    <a:cubicBezTo>
                      <a:pt x="2651882" y="-2192"/>
                      <a:pt x="2673169" y="582"/>
                      <a:pt x="2826194" y="0"/>
                    </a:cubicBezTo>
                    <a:cubicBezTo>
                      <a:pt x="2979219" y="-582"/>
                      <a:pt x="3127755" y="9064"/>
                      <a:pt x="3369693" y="0"/>
                    </a:cubicBezTo>
                    <a:cubicBezTo>
                      <a:pt x="3611631" y="-9064"/>
                      <a:pt x="3697380" y="1458"/>
                      <a:pt x="3858841" y="0"/>
                    </a:cubicBezTo>
                    <a:cubicBezTo>
                      <a:pt x="4020302" y="-1458"/>
                      <a:pt x="4120084" y="401"/>
                      <a:pt x="4293641" y="0"/>
                    </a:cubicBezTo>
                    <a:cubicBezTo>
                      <a:pt x="4467198" y="-401"/>
                      <a:pt x="4529888" y="9415"/>
                      <a:pt x="4674090" y="0"/>
                    </a:cubicBezTo>
                    <a:cubicBezTo>
                      <a:pt x="4818292" y="-9415"/>
                      <a:pt x="5205503" y="20384"/>
                      <a:pt x="5434988" y="0"/>
                    </a:cubicBezTo>
                    <a:cubicBezTo>
                      <a:pt x="5495774" y="216228"/>
                      <a:pt x="5392580" y="405385"/>
                      <a:pt x="5434988" y="565532"/>
                    </a:cubicBezTo>
                    <a:cubicBezTo>
                      <a:pt x="5477396" y="725679"/>
                      <a:pt x="5369899" y="997641"/>
                      <a:pt x="5434988" y="1148031"/>
                    </a:cubicBezTo>
                    <a:cubicBezTo>
                      <a:pt x="5500077" y="1298421"/>
                      <a:pt x="5407858" y="1543646"/>
                      <a:pt x="5434988" y="1696597"/>
                    </a:cubicBezTo>
                    <a:cubicBezTo>
                      <a:pt x="5148618" y="1730547"/>
                      <a:pt x="5063443" y="1628518"/>
                      <a:pt x="4837139" y="1696597"/>
                    </a:cubicBezTo>
                    <a:cubicBezTo>
                      <a:pt x="4610835" y="1764676"/>
                      <a:pt x="4607653" y="1666855"/>
                      <a:pt x="4402340" y="1696597"/>
                    </a:cubicBezTo>
                    <a:cubicBezTo>
                      <a:pt x="4197027" y="1726339"/>
                      <a:pt x="4054604" y="1683771"/>
                      <a:pt x="3913191" y="1696597"/>
                    </a:cubicBezTo>
                    <a:cubicBezTo>
                      <a:pt x="3771778" y="1709423"/>
                      <a:pt x="3625574" y="1668108"/>
                      <a:pt x="3424042" y="1696597"/>
                    </a:cubicBezTo>
                    <a:cubicBezTo>
                      <a:pt x="3222510" y="1725086"/>
                      <a:pt x="3177534" y="1667339"/>
                      <a:pt x="2934894" y="1696597"/>
                    </a:cubicBezTo>
                    <a:cubicBezTo>
                      <a:pt x="2692254" y="1725855"/>
                      <a:pt x="2663114" y="1690475"/>
                      <a:pt x="2445745" y="1696597"/>
                    </a:cubicBezTo>
                    <a:cubicBezTo>
                      <a:pt x="2228376" y="1702719"/>
                      <a:pt x="2115432" y="1668188"/>
                      <a:pt x="1956596" y="1696597"/>
                    </a:cubicBezTo>
                    <a:cubicBezTo>
                      <a:pt x="1797760" y="1725006"/>
                      <a:pt x="1697986" y="1690323"/>
                      <a:pt x="1521797" y="1696597"/>
                    </a:cubicBezTo>
                    <a:cubicBezTo>
                      <a:pt x="1345608" y="1702871"/>
                      <a:pt x="1215855" y="1696558"/>
                      <a:pt x="1086998" y="1696597"/>
                    </a:cubicBezTo>
                    <a:cubicBezTo>
                      <a:pt x="958141" y="1696636"/>
                      <a:pt x="780618" y="1645565"/>
                      <a:pt x="652199" y="1696597"/>
                    </a:cubicBezTo>
                    <a:cubicBezTo>
                      <a:pt x="523780" y="1747629"/>
                      <a:pt x="232895" y="1666877"/>
                      <a:pt x="0" y="1696597"/>
                    </a:cubicBezTo>
                    <a:cubicBezTo>
                      <a:pt x="-20697" y="1452668"/>
                      <a:pt x="61880" y="1413710"/>
                      <a:pt x="0" y="1164997"/>
                    </a:cubicBezTo>
                    <a:cubicBezTo>
                      <a:pt x="-61880" y="916284"/>
                      <a:pt x="66216" y="832175"/>
                      <a:pt x="0" y="599464"/>
                    </a:cubicBezTo>
                    <a:cubicBezTo>
                      <a:pt x="-66216" y="366753"/>
                      <a:pt x="22082" y="192520"/>
                      <a:pt x="0" y="0"/>
                    </a:cubicBezTo>
                    <a:close/>
                  </a:path>
                  <a:path w="5434988" h="1696597" stroke="0" extrusionOk="0">
                    <a:moveTo>
                      <a:pt x="0" y="0"/>
                    </a:moveTo>
                    <a:cubicBezTo>
                      <a:pt x="197094" y="-6442"/>
                      <a:pt x="327771" y="17734"/>
                      <a:pt x="489149" y="0"/>
                    </a:cubicBezTo>
                    <a:cubicBezTo>
                      <a:pt x="650527" y="-17734"/>
                      <a:pt x="811824" y="50459"/>
                      <a:pt x="1086998" y="0"/>
                    </a:cubicBezTo>
                    <a:cubicBezTo>
                      <a:pt x="1362172" y="-50459"/>
                      <a:pt x="1347099" y="48883"/>
                      <a:pt x="1576147" y="0"/>
                    </a:cubicBezTo>
                    <a:cubicBezTo>
                      <a:pt x="1805195" y="-48883"/>
                      <a:pt x="1875990" y="42800"/>
                      <a:pt x="1956596" y="0"/>
                    </a:cubicBezTo>
                    <a:cubicBezTo>
                      <a:pt x="2037202" y="-42800"/>
                      <a:pt x="2297115" y="21769"/>
                      <a:pt x="2500094" y="0"/>
                    </a:cubicBezTo>
                    <a:cubicBezTo>
                      <a:pt x="2703073" y="-21769"/>
                      <a:pt x="2896600" y="43591"/>
                      <a:pt x="3043593" y="0"/>
                    </a:cubicBezTo>
                    <a:cubicBezTo>
                      <a:pt x="3190586" y="-43591"/>
                      <a:pt x="3317614" y="16778"/>
                      <a:pt x="3424042" y="0"/>
                    </a:cubicBezTo>
                    <a:cubicBezTo>
                      <a:pt x="3530470" y="-16778"/>
                      <a:pt x="3688949" y="11972"/>
                      <a:pt x="3804492" y="0"/>
                    </a:cubicBezTo>
                    <a:cubicBezTo>
                      <a:pt x="3920035" y="-11972"/>
                      <a:pt x="4043803" y="15167"/>
                      <a:pt x="4184941" y="0"/>
                    </a:cubicBezTo>
                    <a:cubicBezTo>
                      <a:pt x="4326079" y="-15167"/>
                      <a:pt x="4485163" y="33087"/>
                      <a:pt x="4565390" y="0"/>
                    </a:cubicBezTo>
                    <a:cubicBezTo>
                      <a:pt x="4645617" y="-33087"/>
                      <a:pt x="4763163" y="32734"/>
                      <a:pt x="4945839" y="0"/>
                    </a:cubicBezTo>
                    <a:cubicBezTo>
                      <a:pt x="5128515" y="-32734"/>
                      <a:pt x="5199505" y="6891"/>
                      <a:pt x="5434988" y="0"/>
                    </a:cubicBezTo>
                    <a:cubicBezTo>
                      <a:pt x="5466473" y="164731"/>
                      <a:pt x="5374463" y="388430"/>
                      <a:pt x="5434988" y="599464"/>
                    </a:cubicBezTo>
                    <a:cubicBezTo>
                      <a:pt x="5495513" y="810498"/>
                      <a:pt x="5429182" y="1012807"/>
                      <a:pt x="5434988" y="1164997"/>
                    </a:cubicBezTo>
                    <a:cubicBezTo>
                      <a:pt x="5440794" y="1317187"/>
                      <a:pt x="5384902" y="1552464"/>
                      <a:pt x="5434988" y="1696597"/>
                    </a:cubicBezTo>
                    <a:cubicBezTo>
                      <a:pt x="5231181" y="1736363"/>
                      <a:pt x="5104694" y="1682957"/>
                      <a:pt x="4945839" y="1696597"/>
                    </a:cubicBezTo>
                    <a:cubicBezTo>
                      <a:pt x="4786984" y="1710237"/>
                      <a:pt x="4739983" y="1656307"/>
                      <a:pt x="4565390" y="1696597"/>
                    </a:cubicBezTo>
                    <a:cubicBezTo>
                      <a:pt x="4390797" y="1736887"/>
                      <a:pt x="4262160" y="1679486"/>
                      <a:pt x="4076241" y="1696597"/>
                    </a:cubicBezTo>
                    <a:cubicBezTo>
                      <a:pt x="3890322" y="1713708"/>
                      <a:pt x="3669072" y="1639948"/>
                      <a:pt x="3532742" y="1696597"/>
                    </a:cubicBezTo>
                    <a:cubicBezTo>
                      <a:pt x="3396412" y="1753246"/>
                      <a:pt x="3132423" y="1667190"/>
                      <a:pt x="2880544" y="1696597"/>
                    </a:cubicBezTo>
                    <a:cubicBezTo>
                      <a:pt x="2628665" y="1726004"/>
                      <a:pt x="2553174" y="1693331"/>
                      <a:pt x="2337045" y="1696597"/>
                    </a:cubicBezTo>
                    <a:cubicBezTo>
                      <a:pt x="2120916" y="1699863"/>
                      <a:pt x="2079401" y="1670918"/>
                      <a:pt x="1902246" y="1696597"/>
                    </a:cubicBezTo>
                    <a:cubicBezTo>
                      <a:pt x="1725091" y="1722276"/>
                      <a:pt x="1464101" y="1651907"/>
                      <a:pt x="1304397" y="1696597"/>
                    </a:cubicBezTo>
                    <a:cubicBezTo>
                      <a:pt x="1144693" y="1741287"/>
                      <a:pt x="869621" y="1640817"/>
                      <a:pt x="652199" y="1696597"/>
                    </a:cubicBezTo>
                    <a:cubicBezTo>
                      <a:pt x="434777" y="1752377"/>
                      <a:pt x="259174" y="1661599"/>
                      <a:pt x="0" y="1696597"/>
                    </a:cubicBezTo>
                    <a:cubicBezTo>
                      <a:pt x="-32130" y="1477932"/>
                      <a:pt x="38714" y="1412493"/>
                      <a:pt x="0" y="1181963"/>
                    </a:cubicBezTo>
                    <a:cubicBezTo>
                      <a:pt x="-38714" y="951433"/>
                      <a:pt x="45780" y="875412"/>
                      <a:pt x="0" y="633396"/>
                    </a:cubicBezTo>
                    <a:cubicBezTo>
                      <a:pt x="-45780" y="391380"/>
                      <a:pt x="34773" y="202027"/>
                      <a:pt x="0" y="0"/>
                    </a:cubicBezTo>
                    <a:close/>
                  </a:path>
                </a:pathLst>
              </a:custGeom>
              <a:solidFill>
                <a:schemeClr val="accent1">
                  <a:lumMod val="20000"/>
                  <a:lumOff val="80000"/>
                </a:schemeClr>
              </a:solidFill>
              <a:ln w="38100">
                <a:solidFill>
                  <a:schemeClr val="accent1"/>
                </a:solidFill>
                <a:extLst>
                  <a:ext uri="{C807C97D-BFC1-408E-A445-0C87EB9F89A2}">
                    <ask:lineSketchStyleProps xmlns:ask="http://schemas.microsoft.com/office/drawing/2018/sketchyshapes" sd="3974026758">
                      <a:prstGeom prst="rect">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wrap="square" rtlCol="0">
                <a:noAutofit/>
              </a:bodyPr>
              <a:lstStyle/>
              <a:p>
                <a:pPr algn="ctr"/>
                <a:r>
                  <a:rPr lang="en-GB" sz="2800" b="1" u="sng" noProof="0" dirty="0">
                    <a:solidFill>
                      <a:schemeClr val="accent1">
                        <a:lumMod val="50000"/>
                      </a:schemeClr>
                    </a:solidFill>
                  </a:rPr>
                  <a:t>Digital</a:t>
                </a:r>
              </a:p>
              <a:p>
                <a:pPr marL="285750" indent="-285750">
                  <a:buFont typeface="Arial" panose="020B0604020202020204" pitchFamily="34" charset="0"/>
                  <a:buChar char="•"/>
                </a:pPr>
                <a:r>
                  <a:rPr lang="en-GB" sz="2200" noProof="0" dirty="0">
                    <a:solidFill>
                      <a:schemeClr val="accent1">
                        <a:lumMod val="50000"/>
                      </a:schemeClr>
                    </a:solidFill>
                  </a:rPr>
                  <a:t>e.g. trapped ion </a:t>
                </a:r>
                <a:r>
                  <a:rPr lang="en-GB" sz="2200" noProof="0" dirty="0" err="1">
                    <a:solidFill>
                      <a:schemeClr val="accent1">
                        <a:lumMod val="50000"/>
                      </a:schemeClr>
                    </a:solidFill>
                  </a:rPr>
                  <a:t>qudits</a:t>
                </a:r>
                <a:r>
                  <a:rPr lang="en-GB" sz="2200" noProof="0" dirty="0">
                    <a:solidFill>
                      <a:schemeClr val="accent1">
                        <a:lumMod val="50000"/>
                      </a:schemeClr>
                    </a:solidFill>
                  </a:rPr>
                  <a:t> for links [2-3]</a:t>
                </a:r>
              </a:p>
              <a:p>
                <a:pPr marL="285750" indent="-285750">
                  <a:buFont typeface="Arial" panose="020B0604020202020204" pitchFamily="34" charset="0"/>
                  <a:buChar char="•"/>
                </a:pPr>
                <a:r>
                  <a:rPr lang="en-GB" sz="2200" noProof="0" dirty="0">
                    <a:solidFill>
                      <a:schemeClr val="accent1">
                        <a:lumMod val="50000"/>
                      </a:schemeClr>
                    </a:solidFill>
                  </a:rPr>
                  <a:t>Truncation is a </a:t>
                </a:r>
                <a:r>
                  <a:rPr lang="en-GB" sz="2200" noProof="0" dirty="0" err="1">
                    <a:solidFill>
                      <a:schemeClr val="accent1">
                        <a:lumMod val="50000"/>
                      </a:schemeClr>
                    </a:solidFill>
                  </a:rPr>
                  <a:t>tunable</a:t>
                </a:r>
                <a:r>
                  <a:rPr lang="en-GB" sz="2200" noProof="0" dirty="0">
                    <a:solidFill>
                      <a:schemeClr val="accent1">
                        <a:lumMod val="50000"/>
                      </a:schemeClr>
                    </a:solidFill>
                  </a:rPr>
                  <a:t> dial</a:t>
                </a:r>
              </a:p>
              <a:p>
                <a:pPr marL="285750" indent="-285750">
                  <a:buFont typeface="Arial" panose="020B0604020202020204" pitchFamily="34" charset="0"/>
                  <a:buChar char="•"/>
                </a:pPr>
                <a:r>
                  <a:rPr lang="en-GB" sz="2200" noProof="0" dirty="0">
                    <a:solidFill>
                      <a:schemeClr val="accent1">
                        <a:lumMod val="50000"/>
                      </a:schemeClr>
                    </a:solidFill>
                  </a:rPr>
                  <a:t>Gate-based </a:t>
                </a:r>
                <a14:m>
                  <m:oMath xmlns:m="http://schemas.openxmlformats.org/officeDocument/2006/math">
                    <m:r>
                      <a:rPr lang="en-GB" sz="2200" b="0" i="1" noProof="0" smtClean="0">
                        <a:solidFill>
                          <a:schemeClr val="accent1">
                            <a:lumMod val="50000"/>
                          </a:schemeClr>
                        </a:solidFill>
                        <a:latin typeface="Cambria Math" panose="02040503050406030204" pitchFamily="18" charset="0"/>
                      </a:rPr>
                      <m:t>⇒</m:t>
                    </m:r>
                  </m:oMath>
                </a14:m>
                <a:r>
                  <a:rPr lang="en-GB" sz="2200" noProof="0" dirty="0">
                    <a:solidFill>
                      <a:schemeClr val="accent1">
                        <a:lumMod val="50000"/>
                      </a:schemeClr>
                    </a:solidFill>
                  </a:rPr>
                  <a:t> high level of control</a:t>
                </a:r>
              </a:p>
            </p:txBody>
          </p:sp>
        </mc:Choice>
        <mc:Fallback>
          <p:sp>
            <p:nvSpPr>
              <p:cNvPr id="8" name="TextBox 7">
                <a:extLst>
                  <a:ext uri="{FF2B5EF4-FFF2-40B4-BE49-F238E27FC236}">
                    <a16:creationId xmlns:a16="http://schemas.microsoft.com/office/drawing/2014/main" id="{74782811-2030-23D3-F753-9B49EB3B5C61}"/>
                  </a:ext>
                </a:extLst>
              </p:cNvPr>
              <p:cNvSpPr txBox="1">
                <a:spLocks noRot="1" noChangeAspect="1" noMove="1" noResize="1" noEditPoints="1" noAdjustHandles="1" noChangeArrowheads="1" noChangeShapeType="1" noTextEdit="1"/>
              </p:cNvSpPr>
              <p:nvPr/>
            </p:nvSpPr>
            <p:spPr>
              <a:xfrm>
                <a:off x="521006" y="3029639"/>
                <a:ext cx="5434988" cy="1696597"/>
              </a:xfrm>
              <a:prstGeom prst="rect">
                <a:avLst/>
              </a:prstGeom>
              <a:blipFill>
                <a:blip r:embed="rId4"/>
                <a:stretch>
                  <a:fillRect l="-229" t="-704"/>
                </a:stretch>
              </a:blipFill>
              <a:ln w="38100">
                <a:solidFill>
                  <a:schemeClr val="accent1"/>
                </a:solidFill>
                <a:extLst>
                  <a:ext uri="{C807C97D-BFC1-408E-A445-0C87EB9F89A2}">
                    <ask:lineSketchStyleProps xmlns:ask="http://schemas.microsoft.com/office/drawing/2018/sketchyshapes" sd="3974026758">
                      <a:custGeom>
                        <a:avLst/>
                        <a:gdLst>
                          <a:gd name="csX0" fmla="*/ 0 w 5434988"/>
                          <a:gd name="csY0" fmla="*/ 0 h 1696597"/>
                          <a:gd name="csX1" fmla="*/ 543499 w 5434988"/>
                          <a:gd name="csY1" fmla="*/ 0 h 1696597"/>
                          <a:gd name="csX2" fmla="*/ 923948 w 5434988"/>
                          <a:gd name="csY2" fmla="*/ 0 h 1696597"/>
                          <a:gd name="csX3" fmla="*/ 1521797 w 5434988"/>
                          <a:gd name="csY3" fmla="*/ 0 h 1696597"/>
                          <a:gd name="csX4" fmla="*/ 1956596 w 5434988"/>
                          <a:gd name="csY4" fmla="*/ 0 h 1696597"/>
                          <a:gd name="csX5" fmla="*/ 2445745 w 5434988"/>
                          <a:gd name="csY5" fmla="*/ 0 h 1696597"/>
                          <a:gd name="csX6" fmla="*/ 2826194 w 5434988"/>
                          <a:gd name="csY6" fmla="*/ 0 h 1696597"/>
                          <a:gd name="csX7" fmla="*/ 3369693 w 5434988"/>
                          <a:gd name="csY7" fmla="*/ 0 h 1696597"/>
                          <a:gd name="csX8" fmla="*/ 3858841 w 5434988"/>
                          <a:gd name="csY8" fmla="*/ 0 h 1696597"/>
                          <a:gd name="csX9" fmla="*/ 4293641 w 5434988"/>
                          <a:gd name="csY9" fmla="*/ 0 h 1696597"/>
                          <a:gd name="csX10" fmla="*/ 4674090 w 5434988"/>
                          <a:gd name="csY10" fmla="*/ 0 h 1696597"/>
                          <a:gd name="csX11" fmla="*/ 5434988 w 5434988"/>
                          <a:gd name="csY11" fmla="*/ 0 h 1696597"/>
                          <a:gd name="csX12" fmla="*/ 5434988 w 5434988"/>
                          <a:gd name="csY12" fmla="*/ 565532 h 1696597"/>
                          <a:gd name="csX13" fmla="*/ 5434988 w 5434988"/>
                          <a:gd name="csY13" fmla="*/ 1148031 h 1696597"/>
                          <a:gd name="csX14" fmla="*/ 5434988 w 5434988"/>
                          <a:gd name="csY14" fmla="*/ 1696597 h 1696597"/>
                          <a:gd name="csX15" fmla="*/ 4837139 w 5434988"/>
                          <a:gd name="csY15" fmla="*/ 1696597 h 1696597"/>
                          <a:gd name="csX16" fmla="*/ 4402340 w 5434988"/>
                          <a:gd name="csY16" fmla="*/ 1696597 h 1696597"/>
                          <a:gd name="csX17" fmla="*/ 3913191 w 5434988"/>
                          <a:gd name="csY17" fmla="*/ 1696597 h 1696597"/>
                          <a:gd name="csX18" fmla="*/ 3424042 w 5434988"/>
                          <a:gd name="csY18" fmla="*/ 1696597 h 1696597"/>
                          <a:gd name="csX19" fmla="*/ 2934894 w 5434988"/>
                          <a:gd name="csY19" fmla="*/ 1696597 h 1696597"/>
                          <a:gd name="csX20" fmla="*/ 2445745 w 5434988"/>
                          <a:gd name="csY20" fmla="*/ 1696597 h 1696597"/>
                          <a:gd name="csX21" fmla="*/ 1956596 w 5434988"/>
                          <a:gd name="csY21" fmla="*/ 1696597 h 1696597"/>
                          <a:gd name="csX22" fmla="*/ 1521797 w 5434988"/>
                          <a:gd name="csY22" fmla="*/ 1696597 h 1696597"/>
                          <a:gd name="csX23" fmla="*/ 1086998 w 5434988"/>
                          <a:gd name="csY23" fmla="*/ 1696597 h 1696597"/>
                          <a:gd name="csX24" fmla="*/ 652199 w 5434988"/>
                          <a:gd name="csY24" fmla="*/ 1696597 h 1696597"/>
                          <a:gd name="csX25" fmla="*/ 0 w 5434988"/>
                          <a:gd name="csY25" fmla="*/ 1696597 h 1696597"/>
                          <a:gd name="csX26" fmla="*/ 0 w 5434988"/>
                          <a:gd name="csY26" fmla="*/ 1164997 h 1696597"/>
                          <a:gd name="csX27" fmla="*/ 0 w 5434988"/>
                          <a:gd name="csY27" fmla="*/ 599464 h 1696597"/>
                          <a:gd name="csX28" fmla="*/ 0 w 5434988"/>
                          <a:gd name="csY28" fmla="*/ 0 h 1696597"/>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 ang="0">
                            <a:pos x="csX23" y="csY23"/>
                          </a:cxn>
                          <a:cxn ang="0">
                            <a:pos x="csX24" y="csY24"/>
                          </a:cxn>
                          <a:cxn ang="0">
                            <a:pos x="csX25" y="csY25"/>
                          </a:cxn>
                          <a:cxn ang="0">
                            <a:pos x="csX26" y="csY26"/>
                          </a:cxn>
                          <a:cxn ang="0">
                            <a:pos x="csX27" y="csY27"/>
                          </a:cxn>
                          <a:cxn ang="0">
                            <a:pos x="csX28" y="csY28"/>
                          </a:cxn>
                        </a:cxnLst>
                        <a:rect l="l" t="t" r="r" b="b"/>
                        <a:pathLst>
                          <a:path w="5434988" h="1696597" fill="none" extrusionOk="0">
                            <a:moveTo>
                              <a:pt x="0" y="0"/>
                            </a:moveTo>
                            <a:cubicBezTo>
                              <a:pt x="242606" y="-48213"/>
                              <a:pt x="373855" y="36140"/>
                              <a:pt x="543499" y="0"/>
                            </a:cubicBezTo>
                            <a:cubicBezTo>
                              <a:pt x="713143" y="-36140"/>
                              <a:pt x="835687" y="43281"/>
                              <a:pt x="923948" y="0"/>
                            </a:cubicBezTo>
                            <a:cubicBezTo>
                              <a:pt x="1012209" y="-43281"/>
                              <a:pt x="1341009" y="67219"/>
                              <a:pt x="1521797" y="0"/>
                            </a:cubicBezTo>
                            <a:cubicBezTo>
                              <a:pt x="1702585" y="-67219"/>
                              <a:pt x="1759585" y="25687"/>
                              <a:pt x="1956596" y="0"/>
                            </a:cubicBezTo>
                            <a:cubicBezTo>
                              <a:pt x="2153607" y="-25687"/>
                              <a:pt x="2239608" y="2192"/>
                              <a:pt x="2445745" y="0"/>
                            </a:cubicBezTo>
                            <a:cubicBezTo>
                              <a:pt x="2651882" y="-2192"/>
                              <a:pt x="2673169" y="582"/>
                              <a:pt x="2826194" y="0"/>
                            </a:cubicBezTo>
                            <a:cubicBezTo>
                              <a:pt x="2979219" y="-582"/>
                              <a:pt x="3127755" y="9064"/>
                              <a:pt x="3369693" y="0"/>
                            </a:cubicBezTo>
                            <a:cubicBezTo>
                              <a:pt x="3611631" y="-9064"/>
                              <a:pt x="3697380" y="1458"/>
                              <a:pt x="3858841" y="0"/>
                            </a:cubicBezTo>
                            <a:cubicBezTo>
                              <a:pt x="4020302" y="-1458"/>
                              <a:pt x="4120084" y="401"/>
                              <a:pt x="4293641" y="0"/>
                            </a:cubicBezTo>
                            <a:cubicBezTo>
                              <a:pt x="4467198" y="-401"/>
                              <a:pt x="4529888" y="9415"/>
                              <a:pt x="4674090" y="0"/>
                            </a:cubicBezTo>
                            <a:cubicBezTo>
                              <a:pt x="4818292" y="-9415"/>
                              <a:pt x="5205503" y="20384"/>
                              <a:pt x="5434988" y="0"/>
                            </a:cubicBezTo>
                            <a:cubicBezTo>
                              <a:pt x="5495774" y="216228"/>
                              <a:pt x="5392580" y="405385"/>
                              <a:pt x="5434988" y="565532"/>
                            </a:cubicBezTo>
                            <a:cubicBezTo>
                              <a:pt x="5477396" y="725679"/>
                              <a:pt x="5369899" y="997641"/>
                              <a:pt x="5434988" y="1148031"/>
                            </a:cubicBezTo>
                            <a:cubicBezTo>
                              <a:pt x="5500077" y="1298421"/>
                              <a:pt x="5407858" y="1543646"/>
                              <a:pt x="5434988" y="1696597"/>
                            </a:cubicBezTo>
                            <a:cubicBezTo>
                              <a:pt x="5148618" y="1730547"/>
                              <a:pt x="5063443" y="1628518"/>
                              <a:pt x="4837139" y="1696597"/>
                            </a:cubicBezTo>
                            <a:cubicBezTo>
                              <a:pt x="4610835" y="1764676"/>
                              <a:pt x="4607653" y="1666855"/>
                              <a:pt x="4402340" y="1696597"/>
                            </a:cubicBezTo>
                            <a:cubicBezTo>
                              <a:pt x="4197027" y="1726339"/>
                              <a:pt x="4054604" y="1683771"/>
                              <a:pt x="3913191" y="1696597"/>
                            </a:cubicBezTo>
                            <a:cubicBezTo>
                              <a:pt x="3771778" y="1709423"/>
                              <a:pt x="3625574" y="1668108"/>
                              <a:pt x="3424042" y="1696597"/>
                            </a:cubicBezTo>
                            <a:cubicBezTo>
                              <a:pt x="3222510" y="1725086"/>
                              <a:pt x="3177534" y="1667339"/>
                              <a:pt x="2934894" y="1696597"/>
                            </a:cubicBezTo>
                            <a:cubicBezTo>
                              <a:pt x="2692254" y="1725855"/>
                              <a:pt x="2663114" y="1690475"/>
                              <a:pt x="2445745" y="1696597"/>
                            </a:cubicBezTo>
                            <a:cubicBezTo>
                              <a:pt x="2228376" y="1702719"/>
                              <a:pt x="2115432" y="1668188"/>
                              <a:pt x="1956596" y="1696597"/>
                            </a:cubicBezTo>
                            <a:cubicBezTo>
                              <a:pt x="1797760" y="1725006"/>
                              <a:pt x="1697986" y="1690323"/>
                              <a:pt x="1521797" y="1696597"/>
                            </a:cubicBezTo>
                            <a:cubicBezTo>
                              <a:pt x="1345608" y="1702871"/>
                              <a:pt x="1215855" y="1696558"/>
                              <a:pt x="1086998" y="1696597"/>
                            </a:cubicBezTo>
                            <a:cubicBezTo>
                              <a:pt x="958141" y="1696636"/>
                              <a:pt x="780618" y="1645565"/>
                              <a:pt x="652199" y="1696597"/>
                            </a:cubicBezTo>
                            <a:cubicBezTo>
                              <a:pt x="523780" y="1747629"/>
                              <a:pt x="232895" y="1666877"/>
                              <a:pt x="0" y="1696597"/>
                            </a:cubicBezTo>
                            <a:cubicBezTo>
                              <a:pt x="-20697" y="1452668"/>
                              <a:pt x="61880" y="1413710"/>
                              <a:pt x="0" y="1164997"/>
                            </a:cubicBezTo>
                            <a:cubicBezTo>
                              <a:pt x="-61880" y="916284"/>
                              <a:pt x="66216" y="832175"/>
                              <a:pt x="0" y="599464"/>
                            </a:cubicBezTo>
                            <a:cubicBezTo>
                              <a:pt x="-66216" y="366753"/>
                              <a:pt x="22082" y="192520"/>
                              <a:pt x="0" y="0"/>
                            </a:cubicBezTo>
                            <a:close/>
                          </a:path>
                          <a:path w="5434988" h="1696597" stroke="0" extrusionOk="0">
                            <a:moveTo>
                              <a:pt x="0" y="0"/>
                            </a:moveTo>
                            <a:cubicBezTo>
                              <a:pt x="197094" y="-6442"/>
                              <a:pt x="327771" y="17734"/>
                              <a:pt x="489149" y="0"/>
                            </a:cubicBezTo>
                            <a:cubicBezTo>
                              <a:pt x="650527" y="-17734"/>
                              <a:pt x="811824" y="50459"/>
                              <a:pt x="1086998" y="0"/>
                            </a:cubicBezTo>
                            <a:cubicBezTo>
                              <a:pt x="1362172" y="-50459"/>
                              <a:pt x="1347099" y="48883"/>
                              <a:pt x="1576147" y="0"/>
                            </a:cubicBezTo>
                            <a:cubicBezTo>
                              <a:pt x="1805195" y="-48883"/>
                              <a:pt x="1875990" y="42800"/>
                              <a:pt x="1956596" y="0"/>
                            </a:cubicBezTo>
                            <a:cubicBezTo>
                              <a:pt x="2037202" y="-42800"/>
                              <a:pt x="2297115" y="21769"/>
                              <a:pt x="2500094" y="0"/>
                            </a:cubicBezTo>
                            <a:cubicBezTo>
                              <a:pt x="2703073" y="-21769"/>
                              <a:pt x="2896600" y="43591"/>
                              <a:pt x="3043593" y="0"/>
                            </a:cubicBezTo>
                            <a:cubicBezTo>
                              <a:pt x="3190586" y="-43591"/>
                              <a:pt x="3317614" y="16778"/>
                              <a:pt x="3424042" y="0"/>
                            </a:cubicBezTo>
                            <a:cubicBezTo>
                              <a:pt x="3530470" y="-16778"/>
                              <a:pt x="3688949" y="11972"/>
                              <a:pt x="3804492" y="0"/>
                            </a:cubicBezTo>
                            <a:cubicBezTo>
                              <a:pt x="3920035" y="-11972"/>
                              <a:pt x="4043803" y="15167"/>
                              <a:pt x="4184941" y="0"/>
                            </a:cubicBezTo>
                            <a:cubicBezTo>
                              <a:pt x="4326079" y="-15167"/>
                              <a:pt x="4485163" y="33087"/>
                              <a:pt x="4565390" y="0"/>
                            </a:cubicBezTo>
                            <a:cubicBezTo>
                              <a:pt x="4645617" y="-33087"/>
                              <a:pt x="4763163" y="32734"/>
                              <a:pt x="4945839" y="0"/>
                            </a:cubicBezTo>
                            <a:cubicBezTo>
                              <a:pt x="5128515" y="-32734"/>
                              <a:pt x="5199505" y="6891"/>
                              <a:pt x="5434988" y="0"/>
                            </a:cubicBezTo>
                            <a:cubicBezTo>
                              <a:pt x="5466473" y="164731"/>
                              <a:pt x="5374463" y="388430"/>
                              <a:pt x="5434988" y="599464"/>
                            </a:cubicBezTo>
                            <a:cubicBezTo>
                              <a:pt x="5495513" y="810498"/>
                              <a:pt x="5429182" y="1012807"/>
                              <a:pt x="5434988" y="1164997"/>
                            </a:cubicBezTo>
                            <a:cubicBezTo>
                              <a:pt x="5440794" y="1317187"/>
                              <a:pt x="5384902" y="1552464"/>
                              <a:pt x="5434988" y="1696597"/>
                            </a:cubicBezTo>
                            <a:cubicBezTo>
                              <a:pt x="5231181" y="1736363"/>
                              <a:pt x="5104694" y="1682957"/>
                              <a:pt x="4945839" y="1696597"/>
                            </a:cubicBezTo>
                            <a:cubicBezTo>
                              <a:pt x="4786984" y="1710237"/>
                              <a:pt x="4739983" y="1656307"/>
                              <a:pt x="4565390" y="1696597"/>
                            </a:cubicBezTo>
                            <a:cubicBezTo>
                              <a:pt x="4390797" y="1736887"/>
                              <a:pt x="4262160" y="1679486"/>
                              <a:pt x="4076241" y="1696597"/>
                            </a:cubicBezTo>
                            <a:cubicBezTo>
                              <a:pt x="3890322" y="1713708"/>
                              <a:pt x="3669072" y="1639948"/>
                              <a:pt x="3532742" y="1696597"/>
                            </a:cubicBezTo>
                            <a:cubicBezTo>
                              <a:pt x="3396412" y="1753246"/>
                              <a:pt x="3132423" y="1667190"/>
                              <a:pt x="2880544" y="1696597"/>
                            </a:cubicBezTo>
                            <a:cubicBezTo>
                              <a:pt x="2628665" y="1726004"/>
                              <a:pt x="2553174" y="1693331"/>
                              <a:pt x="2337045" y="1696597"/>
                            </a:cubicBezTo>
                            <a:cubicBezTo>
                              <a:pt x="2120916" y="1699863"/>
                              <a:pt x="2079401" y="1670918"/>
                              <a:pt x="1902246" y="1696597"/>
                            </a:cubicBezTo>
                            <a:cubicBezTo>
                              <a:pt x="1725091" y="1722276"/>
                              <a:pt x="1464101" y="1651907"/>
                              <a:pt x="1304397" y="1696597"/>
                            </a:cubicBezTo>
                            <a:cubicBezTo>
                              <a:pt x="1144693" y="1741287"/>
                              <a:pt x="869621" y="1640817"/>
                              <a:pt x="652199" y="1696597"/>
                            </a:cubicBezTo>
                            <a:cubicBezTo>
                              <a:pt x="434777" y="1752377"/>
                              <a:pt x="259174" y="1661599"/>
                              <a:pt x="0" y="1696597"/>
                            </a:cubicBezTo>
                            <a:cubicBezTo>
                              <a:pt x="-32130" y="1477932"/>
                              <a:pt x="38714" y="1412493"/>
                              <a:pt x="0" y="1181963"/>
                            </a:cubicBezTo>
                            <a:cubicBezTo>
                              <a:pt x="-38714" y="951433"/>
                              <a:pt x="45780" y="875412"/>
                              <a:pt x="0" y="633396"/>
                            </a:cubicBezTo>
                            <a:cubicBezTo>
                              <a:pt x="-45780" y="391380"/>
                              <a:pt x="34773" y="202027"/>
                              <a:pt x="0" y="0"/>
                            </a:cubicBezTo>
                            <a:close/>
                          </a:path>
                        </a:pathLst>
                      </a:custGeom>
                      <ask:type>
                        <ask:lineSketchScribble/>
                      </ask:type>
                    </ask:lineSketchStyleProps>
                  </a:ext>
                </a:extLst>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9" name="TextBox 8">
                <a:extLst>
                  <a:ext uri="{FF2B5EF4-FFF2-40B4-BE49-F238E27FC236}">
                    <a16:creationId xmlns:a16="http://schemas.microsoft.com/office/drawing/2014/main" id="{DF614718-4AA5-0F16-8398-8DBB0F1981F7}"/>
                  </a:ext>
                </a:extLst>
              </p:cNvPr>
              <p:cNvSpPr txBox="1"/>
              <p:nvPr/>
            </p:nvSpPr>
            <p:spPr>
              <a:xfrm>
                <a:off x="6236006" y="3029639"/>
                <a:ext cx="5434988" cy="1696597"/>
              </a:xfrm>
              <a:custGeom>
                <a:avLst/>
                <a:gdLst>
                  <a:gd name="csX0" fmla="*/ 0 w 5434988"/>
                  <a:gd name="csY0" fmla="*/ 0 h 1696597"/>
                  <a:gd name="csX1" fmla="*/ 597849 w 5434988"/>
                  <a:gd name="csY1" fmla="*/ 0 h 1696597"/>
                  <a:gd name="csX2" fmla="*/ 978298 w 5434988"/>
                  <a:gd name="csY2" fmla="*/ 0 h 1696597"/>
                  <a:gd name="csX3" fmla="*/ 1467447 w 5434988"/>
                  <a:gd name="csY3" fmla="*/ 0 h 1696597"/>
                  <a:gd name="csX4" fmla="*/ 2119645 w 5434988"/>
                  <a:gd name="csY4" fmla="*/ 0 h 1696597"/>
                  <a:gd name="csX5" fmla="*/ 2663144 w 5434988"/>
                  <a:gd name="csY5" fmla="*/ 0 h 1696597"/>
                  <a:gd name="csX6" fmla="*/ 3260993 w 5434988"/>
                  <a:gd name="csY6" fmla="*/ 0 h 1696597"/>
                  <a:gd name="csX7" fmla="*/ 3750142 w 5434988"/>
                  <a:gd name="csY7" fmla="*/ 0 h 1696597"/>
                  <a:gd name="csX8" fmla="*/ 4293641 w 5434988"/>
                  <a:gd name="csY8" fmla="*/ 0 h 1696597"/>
                  <a:gd name="csX9" fmla="*/ 4945839 w 5434988"/>
                  <a:gd name="csY9" fmla="*/ 0 h 1696597"/>
                  <a:gd name="csX10" fmla="*/ 5434988 w 5434988"/>
                  <a:gd name="csY10" fmla="*/ 0 h 1696597"/>
                  <a:gd name="csX11" fmla="*/ 5434988 w 5434988"/>
                  <a:gd name="csY11" fmla="*/ 582498 h 1696597"/>
                  <a:gd name="csX12" fmla="*/ 5434988 w 5434988"/>
                  <a:gd name="csY12" fmla="*/ 1114099 h 1696597"/>
                  <a:gd name="csX13" fmla="*/ 5434988 w 5434988"/>
                  <a:gd name="csY13" fmla="*/ 1696597 h 1696597"/>
                  <a:gd name="csX14" fmla="*/ 4891489 w 5434988"/>
                  <a:gd name="csY14" fmla="*/ 1696597 h 1696597"/>
                  <a:gd name="csX15" fmla="*/ 4347990 w 5434988"/>
                  <a:gd name="csY15" fmla="*/ 1696597 h 1696597"/>
                  <a:gd name="csX16" fmla="*/ 3913191 w 5434988"/>
                  <a:gd name="csY16" fmla="*/ 1696597 h 1696597"/>
                  <a:gd name="csX17" fmla="*/ 3369693 w 5434988"/>
                  <a:gd name="csY17" fmla="*/ 1696597 h 1696597"/>
                  <a:gd name="csX18" fmla="*/ 2826194 w 5434988"/>
                  <a:gd name="csY18" fmla="*/ 1696597 h 1696597"/>
                  <a:gd name="csX19" fmla="*/ 2282695 w 5434988"/>
                  <a:gd name="csY19" fmla="*/ 1696597 h 1696597"/>
                  <a:gd name="csX20" fmla="*/ 1739196 w 5434988"/>
                  <a:gd name="csY20" fmla="*/ 1696597 h 1696597"/>
                  <a:gd name="csX21" fmla="*/ 1250047 w 5434988"/>
                  <a:gd name="csY21" fmla="*/ 1696597 h 1696597"/>
                  <a:gd name="csX22" fmla="*/ 652199 w 5434988"/>
                  <a:gd name="csY22" fmla="*/ 1696597 h 1696597"/>
                  <a:gd name="csX23" fmla="*/ 0 w 5434988"/>
                  <a:gd name="csY23" fmla="*/ 1696597 h 1696597"/>
                  <a:gd name="csX24" fmla="*/ 0 w 5434988"/>
                  <a:gd name="csY24" fmla="*/ 1097133 h 1696597"/>
                  <a:gd name="csX25" fmla="*/ 0 w 5434988"/>
                  <a:gd name="csY25" fmla="*/ 514634 h 1696597"/>
                  <a:gd name="csX26" fmla="*/ 0 w 5434988"/>
                  <a:gd name="csY26" fmla="*/ 0 h 1696597"/>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 ang="0">
                    <a:pos x="csX23" y="csY23"/>
                  </a:cxn>
                  <a:cxn ang="0">
                    <a:pos x="csX24" y="csY24"/>
                  </a:cxn>
                  <a:cxn ang="0">
                    <a:pos x="csX25" y="csY25"/>
                  </a:cxn>
                  <a:cxn ang="0">
                    <a:pos x="csX26" y="csY26"/>
                  </a:cxn>
                </a:cxnLst>
                <a:rect l="l" t="t" r="r" b="b"/>
                <a:pathLst>
                  <a:path w="5434988" h="1696597" fill="none" extrusionOk="0">
                    <a:moveTo>
                      <a:pt x="0" y="0"/>
                    </a:moveTo>
                    <a:cubicBezTo>
                      <a:pt x="296508" y="-39174"/>
                      <a:pt x="320775" y="29894"/>
                      <a:pt x="597849" y="0"/>
                    </a:cubicBezTo>
                    <a:cubicBezTo>
                      <a:pt x="874923" y="-29894"/>
                      <a:pt x="847170" y="41152"/>
                      <a:pt x="978298" y="0"/>
                    </a:cubicBezTo>
                    <a:cubicBezTo>
                      <a:pt x="1109426" y="-41152"/>
                      <a:pt x="1352343" y="22497"/>
                      <a:pt x="1467447" y="0"/>
                    </a:cubicBezTo>
                    <a:cubicBezTo>
                      <a:pt x="1582551" y="-22497"/>
                      <a:pt x="1969395" y="54808"/>
                      <a:pt x="2119645" y="0"/>
                    </a:cubicBezTo>
                    <a:cubicBezTo>
                      <a:pt x="2269895" y="-54808"/>
                      <a:pt x="2471264" y="184"/>
                      <a:pt x="2663144" y="0"/>
                    </a:cubicBezTo>
                    <a:cubicBezTo>
                      <a:pt x="2855024" y="-184"/>
                      <a:pt x="3140513" y="5323"/>
                      <a:pt x="3260993" y="0"/>
                    </a:cubicBezTo>
                    <a:cubicBezTo>
                      <a:pt x="3381473" y="-5323"/>
                      <a:pt x="3518709" y="19672"/>
                      <a:pt x="3750142" y="0"/>
                    </a:cubicBezTo>
                    <a:cubicBezTo>
                      <a:pt x="3981575" y="-19672"/>
                      <a:pt x="4118017" y="52260"/>
                      <a:pt x="4293641" y="0"/>
                    </a:cubicBezTo>
                    <a:cubicBezTo>
                      <a:pt x="4469265" y="-52260"/>
                      <a:pt x="4644179" y="23299"/>
                      <a:pt x="4945839" y="0"/>
                    </a:cubicBezTo>
                    <a:cubicBezTo>
                      <a:pt x="5247499" y="-23299"/>
                      <a:pt x="5229069" y="55769"/>
                      <a:pt x="5434988" y="0"/>
                    </a:cubicBezTo>
                    <a:cubicBezTo>
                      <a:pt x="5490538" y="201138"/>
                      <a:pt x="5429783" y="321388"/>
                      <a:pt x="5434988" y="582498"/>
                    </a:cubicBezTo>
                    <a:cubicBezTo>
                      <a:pt x="5440193" y="843608"/>
                      <a:pt x="5372369" y="863747"/>
                      <a:pt x="5434988" y="1114099"/>
                    </a:cubicBezTo>
                    <a:cubicBezTo>
                      <a:pt x="5497607" y="1364451"/>
                      <a:pt x="5399754" y="1505430"/>
                      <a:pt x="5434988" y="1696597"/>
                    </a:cubicBezTo>
                    <a:cubicBezTo>
                      <a:pt x="5206450" y="1705085"/>
                      <a:pt x="5048483" y="1638105"/>
                      <a:pt x="4891489" y="1696597"/>
                    </a:cubicBezTo>
                    <a:cubicBezTo>
                      <a:pt x="4734495" y="1755089"/>
                      <a:pt x="4501316" y="1633528"/>
                      <a:pt x="4347990" y="1696597"/>
                    </a:cubicBezTo>
                    <a:cubicBezTo>
                      <a:pt x="4194664" y="1759666"/>
                      <a:pt x="4126605" y="1676661"/>
                      <a:pt x="3913191" y="1696597"/>
                    </a:cubicBezTo>
                    <a:cubicBezTo>
                      <a:pt x="3699777" y="1716533"/>
                      <a:pt x="3525189" y="1632737"/>
                      <a:pt x="3369693" y="1696597"/>
                    </a:cubicBezTo>
                    <a:cubicBezTo>
                      <a:pt x="3214197" y="1760457"/>
                      <a:pt x="2939954" y="1633418"/>
                      <a:pt x="2826194" y="1696597"/>
                    </a:cubicBezTo>
                    <a:cubicBezTo>
                      <a:pt x="2712434" y="1759776"/>
                      <a:pt x="2546433" y="1656345"/>
                      <a:pt x="2282695" y="1696597"/>
                    </a:cubicBezTo>
                    <a:cubicBezTo>
                      <a:pt x="2018957" y="1736849"/>
                      <a:pt x="1962022" y="1649820"/>
                      <a:pt x="1739196" y="1696597"/>
                    </a:cubicBezTo>
                    <a:cubicBezTo>
                      <a:pt x="1516370" y="1743374"/>
                      <a:pt x="1348047" y="1684921"/>
                      <a:pt x="1250047" y="1696597"/>
                    </a:cubicBezTo>
                    <a:cubicBezTo>
                      <a:pt x="1152047" y="1708273"/>
                      <a:pt x="926973" y="1635393"/>
                      <a:pt x="652199" y="1696597"/>
                    </a:cubicBezTo>
                    <a:cubicBezTo>
                      <a:pt x="377425" y="1757801"/>
                      <a:pt x="280091" y="1673681"/>
                      <a:pt x="0" y="1696597"/>
                    </a:cubicBezTo>
                    <a:cubicBezTo>
                      <a:pt x="-30651" y="1523081"/>
                      <a:pt x="56658" y="1219987"/>
                      <a:pt x="0" y="1097133"/>
                    </a:cubicBezTo>
                    <a:cubicBezTo>
                      <a:pt x="-56658" y="974279"/>
                      <a:pt x="12091" y="801051"/>
                      <a:pt x="0" y="514634"/>
                    </a:cubicBezTo>
                    <a:cubicBezTo>
                      <a:pt x="-12091" y="228217"/>
                      <a:pt x="54707" y="222603"/>
                      <a:pt x="0" y="0"/>
                    </a:cubicBezTo>
                    <a:close/>
                  </a:path>
                  <a:path w="5434988" h="1696597" stroke="0" extrusionOk="0">
                    <a:moveTo>
                      <a:pt x="0" y="0"/>
                    </a:moveTo>
                    <a:cubicBezTo>
                      <a:pt x="214533" y="-23900"/>
                      <a:pt x="279007" y="52725"/>
                      <a:pt x="489149" y="0"/>
                    </a:cubicBezTo>
                    <a:cubicBezTo>
                      <a:pt x="699291" y="-52725"/>
                      <a:pt x="721346" y="12971"/>
                      <a:pt x="869598" y="0"/>
                    </a:cubicBezTo>
                    <a:cubicBezTo>
                      <a:pt x="1017850" y="-12971"/>
                      <a:pt x="1257441" y="29834"/>
                      <a:pt x="1521797" y="0"/>
                    </a:cubicBezTo>
                    <a:cubicBezTo>
                      <a:pt x="1786153" y="-29834"/>
                      <a:pt x="1836189" y="6799"/>
                      <a:pt x="2010946" y="0"/>
                    </a:cubicBezTo>
                    <a:cubicBezTo>
                      <a:pt x="2185703" y="-6799"/>
                      <a:pt x="2285056" y="13129"/>
                      <a:pt x="2500094" y="0"/>
                    </a:cubicBezTo>
                    <a:cubicBezTo>
                      <a:pt x="2715132" y="-13129"/>
                      <a:pt x="2891577" y="16496"/>
                      <a:pt x="3152293" y="0"/>
                    </a:cubicBezTo>
                    <a:cubicBezTo>
                      <a:pt x="3413009" y="-16496"/>
                      <a:pt x="3453005" y="17115"/>
                      <a:pt x="3587092" y="0"/>
                    </a:cubicBezTo>
                    <a:cubicBezTo>
                      <a:pt x="3721179" y="-17115"/>
                      <a:pt x="3947860" y="24624"/>
                      <a:pt x="4239291" y="0"/>
                    </a:cubicBezTo>
                    <a:cubicBezTo>
                      <a:pt x="4530722" y="-24624"/>
                      <a:pt x="4686066" y="61722"/>
                      <a:pt x="4891489" y="0"/>
                    </a:cubicBezTo>
                    <a:cubicBezTo>
                      <a:pt x="5096912" y="-61722"/>
                      <a:pt x="5253127" y="9849"/>
                      <a:pt x="5434988" y="0"/>
                    </a:cubicBezTo>
                    <a:cubicBezTo>
                      <a:pt x="5462714" y="189800"/>
                      <a:pt x="5383715" y="326919"/>
                      <a:pt x="5434988" y="599464"/>
                    </a:cubicBezTo>
                    <a:cubicBezTo>
                      <a:pt x="5486261" y="872009"/>
                      <a:pt x="5417095" y="897868"/>
                      <a:pt x="5434988" y="1181963"/>
                    </a:cubicBezTo>
                    <a:cubicBezTo>
                      <a:pt x="5452881" y="1466058"/>
                      <a:pt x="5420096" y="1502141"/>
                      <a:pt x="5434988" y="1696597"/>
                    </a:cubicBezTo>
                    <a:cubicBezTo>
                      <a:pt x="5193355" y="1761330"/>
                      <a:pt x="5133085" y="1651989"/>
                      <a:pt x="4891489" y="1696597"/>
                    </a:cubicBezTo>
                    <a:cubicBezTo>
                      <a:pt x="4649893" y="1741205"/>
                      <a:pt x="4671127" y="1644619"/>
                      <a:pt x="4456690" y="1696597"/>
                    </a:cubicBezTo>
                    <a:cubicBezTo>
                      <a:pt x="4242253" y="1748575"/>
                      <a:pt x="4022786" y="1638247"/>
                      <a:pt x="3913191" y="1696597"/>
                    </a:cubicBezTo>
                    <a:cubicBezTo>
                      <a:pt x="3803596" y="1754947"/>
                      <a:pt x="3500060" y="1632959"/>
                      <a:pt x="3260993" y="1696597"/>
                    </a:cubicBezTo>
                    <a:cubicBezTo>
                      <a:pt x="3021926" y="1760235"/>
                      <a:pt x="2864563" y="1631378"/>
                      <a:pt x="2717494" y="1696597"/>
                    </a:cubicBezTo>
                    <a:cubicBezTo>
                      <a:pt x="2570425" y="1761816"/>
                      <a:pt x="2507513" y="1682270"/>
                      <a:pt x="2337045" y="1696597"/>
                    </a:cubicBezTo>
                    <a:cubicBezTo>
                      <a:pt x="2166577" y="1710924"/>
                      <a:pt x="2086253" y="1682670"/>
                      <a:pt x="1902246" y="1696597"/>
                    </a:cubicBezTo>
                    <a:cubicBezTo>
                      <a:pt x="1718239" y="1710524"/>
                      <a:pt x="1571559" y="1690982"/>
                      <a:pt x="1250047" y="1696597"/>
                    </a:cubicBezTo>
                    <a:cubicBezTo>
                      <a:pt x="928535" y="1702212"/>
                      <a:pt x="844636" y="1655887"/>
                      <a:pt x="706548" y="1696597"/>
                    </a:cubicBezTo>
                    <a:cubicBezTo>
                      <a:pt x="568460" y="1737307"/>
                      <a:pt x="211930" y="1669844"/>
                      <a:pt x="0" y="1696597"/>
                    </a:cubicBezTo>
                    <a:cubicBezTo>
                      <a:pt x="-49276" y="1423973"/>
                      <a:pt x="54160" y="1352065"/>
                      <a:pt x="0" y="1131065"/>
                    </a:cubicBezTo>
                    <a:cubicBezTo>
                      <a:pt x="-54160" y="910065"/>
                      <a:pt x="31911" y="732335"/>
                      <a:pt x="0" y="616430"/>
                    </a:cubicBezTo>
                    <a:cubicBezTo>
                      <a:pt x="-31911" y="500525"/>
                      <a:pt x="51343" y="172596"/>
                      <a:pt x="0" y="0"/>
                    </a:cubicBezTo>
                    <a:close/>
                  </a:path>
                </a:pathLst>
              </a:custGeom>
              <a:solidFill>
                <a:schemeClr val="accent2">
                  <a:lumMod val="20000"/>
                  <a:lumOff val="80000"/>
                </a:schemeClr>
              </a:solidFill>
              <a:ln w="38100">
                <a:solidFill>
                  <a:schemeClr val="accent2"/>
                </a:solidFill>
                <a:extLst>
                  <a:ext uri="{C807C97D-BFC1-408E-A445-0C87EB9F89A2}">
                    <ask:lineSketchStyleProps xmlns:ask="http://schemas.microsoft.com/office/drawing/2018/sketchyshapes" sd="1219033472">
                      <a:prstGeom prst="rect">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wrap="square" rtlCol="0">
                <a:noAutofit/>
              </a:bodyPr>
              <a:lstStyle/>
              <a:p>
                <a:pPr algn="ctr"/>
                <a:r>
                  <a:rPr lang="en-GB" sz="2800" b="1" u="sng" noProof="0" dirty="0">
                    <a:solidFill>
                      <a:schemeClr val="accent2">
                        <a:lumMod val="50000"/>
                      </a:schemeClr>
                    </a:solidFill>
                  </a:rPr>
                  <a:t>Analogue</a:t>
                </a:r>
              </a:p>
              <a:p>
                <a:pPr marL="285750" indent="-285750">
                  <a:buFont typeface="Arial" panose="020B0604020202020204" pitchFamily="34" charset="0"/>
                  <a:buChar char="•"/>
                </a:pPr>
                <a:r>
                  <a:rPr lang="en-GB" sz="2200" noProof="0" dirty="0">
                    <a:solidFill>
                      <a:schemeClr val="accent2">
                        <a:lumMod val="50000"/>
                      </a:schemeClr>
                    </a:solidFill>
                  </a:rPr>
                  <a:t>e.g. cold atoms, using BECs for links [4] </a:t>
                </a:r>
                <a:endParaRPr lang="en-GB" sz="2200" b="0" noProof="0" dirty="0">
                  <a:solidFill>
                    <a:schemeClr val="accent2">
                      <a:lumMod val="50000"/>
                    </a:schemeClr>
                  </a:solidFill>
                </a:endParaRPr>
              </a:p>
              <a:p>
                <a:pPr marL="285750" indent="-285750">
                  <a:buFont typeface="Arial" panose="020B0604020202020204" pitchFamily="34" charset="0"/>
                  <a:buChar char="•"/>
                </a:pPr>
                <a:r>
                  <a:rPr lang="en-GB" sz="2200" noProof="0" dirty="0">
                    <a:solidFill>
                      <a:schemeClr val="accent2">
                        <a:lumMod val="50000"/>
                      </a:schemeClr>
                    </a:solidFill>
                  </a:rPr>
                  <a:t>Close to continuum </a:t>
                </a:r>
                <a14:m>
                  <m:oMath xmlns:m="http://schemas.openxmlformats.org/officeDocument/2006/math">
                    <m:r>
                      <a:rPr lang="en-GB" sz="2200" i="1" noProof="0" smtClean="0">
                        <a:solidFill>
                          <a:schemeClr val="accent2">
                            <a:lumMod val="50000"/>
                          </a:schemeClr>
                        </a:solidFill>
                        <a:latin typeface="Cambria Math" panose="02040503050406030204" pitchFamily="18" charset="0"/>
                      </a:rPr>
                      <m:t>𝑈</m:t>
                    </m:r>
                    <m:d>
                      <m:dPr>
                        <m:ctrlPr>
                          <a:rPr lang="en-GB" sz="2200" i="1" noProof="0" smtClean="0">
                            <a:solidFill>
                              <a:schemeClr val="accent2">
                                <a:lumMod val="50000"/>
                              </a:schemeClr>
                            </a:solidFill>
                            <a:latin typeface="Cambria Math" panose="02040503050406030204" pitchFamily="18" charset="0"/>
                          </a:rPr>
                        </m:ctrlPr>
                      </m:dPr>
                      <m:e>
                        <m:r>
                          <a:rPr lang="en-GB" sz="2200" i="1" noProof="0" smtClean="0">
                            <a:solidFill>
                              <a:schemeClr val="accent2">
                                <a:lumMod val="50000"/>
                              </a:schemeClr>
                            </a:solidFill>
                            <a:latin typeface="Cambria Math" panose="02040503050406030204" pitchFamily="18" charset="0"/>
                          </a:rPr>
                          <m:t>1</m:t>
                        </m:r>
                      </m:e>
                    </m:d>
                  </m:oMath>
                </a14:m>
                <a:endParaRPr lang="en-GB" sz="2200" noProof="0" dirty="0">
                  <a:solidFill>
                    <a:schemeClr val="accent2">
                      <a:lumMod val="50000"/>
                    </a:schemeClr>
                  </a:solidFill>
                </a:endParaRPr>
              </a:p>
              <a:p>
                <a:pPr marL="285750" indent="-285750">
                  <a:buFont typeface="Arial" panose="020B0604020202020204" pitchFamily="34" charset="0"/>
                  <a:buChar char="•"/>
                </a:pPr>
                <a:r>
                  <a:rPr lang="en-GB" sz="2200" noProof="0" dirty="0">
                    <a:solidFill>
                      <a:schemeClr val="accent2">
                        <a:lumMod val="50000"/>
                      </a:schemeClr>
                    </a:solidFill>
                  </a:rPr>
                  <a:t>Scalable to very large systems!</a:t>
                </a:r>
              </a:p>
            </p:txBody>
          </p:sp>
        </mc:Choice>
        <mc:Fallback>
          <p:sp>
            <p:nvSpPr>
              <p:cNvPr id="9" name="TextBox 8">
                <a:extLst>
                  <a:ext uri="{FF2B5EF4-FFF2-40B4-BE49-F238E27FC236}">
                    <a16:creationId xmlns:a16="http://schemas.microsoft.com/office/drawing/2014/main" id="{DF614718-4AA5-0F16-8398-8DBB0F1981F7}"/>
                  </a:ext>
                </a:extLst>
              </p:cNvPr>
              <p:cNvSpPr txBox="1">
                <a:spLocks noRot="1" noChangeAspect="1" noMove="1" noResize="1" noEditPoints="1" noAdjustHandles="1" noChangeArrowheads="1" noChangeShapeType="1" noTextEdit="1"/>
              </p:cNvSpPr>
              <p:nvPr/>
            </p:nvSpPr>
            <p:spPr>
              <a:xfrm>
                <a:off x="6236006" y="3029639"/>
                <a:ext cx="5434988" cy="1696597"/>
              </a:xfrm>
              <a:prstGeom prst="rect">
                <a:avLst/>
              </a:prstGeom>
              <a:blipFill>
                <a:blip r:embed="rId5"/>
                <a:stretch>
                  <a:fillRect l="-459" t="-1418"/>
                </a:stretch>
              </a:blipFill>
              <a:ln w="38100">
                <a:solidFill>
                  <a:schemeClr val="accent2"/>
                </a:solidFill>
                <a:extLst>
                  <a:ext uri="{C807C97D-BFC1-408E-A445-0C87EB9F89A2}">
                    <ask:lineSketchStyleProps xmlns:ask="http://schemas.microsoft.com/office/drawing/2018/sketchyshapes" sd="1219033472">
                      <a:custGeom>
                        <a:avLst/>
                        <a:gdLst>
                          <a:gd name="csX0" fmla="*/ 0 w 5434988"/>
                          <a:gd name="csY0" fmla="*/ 0 h 1696597"/>
                          <a:gd name="csX1" fmla="*/ 597849 w 5434988"/>
                          <a:gd name="csY1" fmla="*/ 0 h 1696597"/>
                          <a:gd name="csX2" fmla="*/ 978298 w 5434988"/>
                          <a:gd name="csY2" fmla="*/ 0 h 1696597"/>
                          <a:gd name="csX3" fmla="*/ 1467447 w 5434988"/>
                          <a:gd name="csY3" fmla="*/ 0 h 1696597"/>
                          <a:gd name="csX4" fmla="*/ 2119645 w 5434988"/>
                          <a:gd name="csY4" fmla="*/ 0 h 1696597"/>
                          <a:gd name="csX5" fmla="*/ 2663144 w 5434988"/>
                          <a:gd name="csY5" fmla="*/ 0 h 1696597"/>
                          <a:gd name="csX6" fmla="*/ 3260993 w 5434988"/>
                          <a:gd name="csY6" fmla="*/ 0 h 1696597"/>
                          <a:gd name="csX7" fmla="*/ 3750142 w 5434988"/>
                          <a:gd name="csY7" fmla="*/ 0 h 1696597"/>
                          <a:gd name="csX8" fmla="*/ 4293641 w 5434988"/>
                          <a:gd name="csY8" fmla="*/ 0 h 1696597"/>
                          <a:gd name="csX9" fmla="*/ 4945839 w 5434988"/>
                          <a:gd name="csY9" fmla="*/ 0 h 1696597"/>
                          <a:gd name="csX10" fmla="*/ 5434988 w 5434988"/>
                          <a:gd name="csY10" fmla="*/ 0 h 1696597"/>
                          <a:gd name="csX11" fmla="*/ 5434988 w 5434988"/>
                          <a:gd name="csY11" fmla="*/ 582498 h 1696597"/>
                          <a:gd name="csX12" fmla="*/ 5434988 w 5434988"/>
                          <a:gd name="csY12" fmla="*/ 1114099 h 1696597"/>
                          <a:gd name="csX13" fmla="*/ 5434988 w 5434988"/>
                          <a:gd name="csY13" fmla="*/ 1696597 h 1696597"/>
                          <a:gd name="csX14" fmla="*/ 4891489 w 5434988"/>
                          <a:gd name="csY14" fmla="*/ 1696597 h 1696597"/>
                          <a:gd name="csX15" fmla="*/ 4347990 w 5434988"/>
                          <a:gd name="csY15" fmla="*/ 1696597 h 1696597"/>
                          <a:gd name="csX16" fmla="*/ 3913191 w 5434988"/>
                          <a:gd name="csY16" fmla="*/ 1696597 h 1696597"/>
                          <a:gd name="csX17" fmla="*/ 3369693 w 5434988"/>
                          <a:gd name="csY17" fmla="*/ 1696597 h 1696597"/>
                          <a:gd name="csX18" fmla="*/ 2826194 w 5434988"/>
                          <a:gd name="csY18" fmla="*/ 1696597 h 1696597"/>
                          <a:gd name="csX19" fmla="*/ 2282695 w 5434988"/>
                          <a:gd name="csY19" fmla="*/ 1696597 h 1696597"/>
                          <a:gd name="csX20" fmla="*/ 1739196 w 5434988"/>
                          <a:gd name="csY20" fmla="*/ 1696597 h 1696597"/>
                          <a:gd name="csX21" fmla="*/ 1250047 w 5434988"/>
                          <a:gd name="csY21" fmla="*/ 1696597 h 1696597"/>
                          <a:gd name="csX22" fmla="*/ 652199 w 5434988"/>
                          <a:gd name="csY22" fmla="*/ 1696597 h 1696597"/>
                          <a:gd name="csX23" fmla="*/ 0 w 5434988"/>
                          <a:gd name="csY23" fmla="*/ 1696597 h 1696597"/>
                          <a:gd name="csX24" fmla="*/ 0 w 5434988"/>
                          <a:gd name="csY24" fmla="*/ 1097133 h 1696597"/>
                          <a:gd name="csX25" fmla="*/ 0 w 5434988"/>
                          <a:gd name="csY25" fmla="*/ 514634 h 1696597"/>
                          <a:gd name="csX26" fmla="*/ 0 w 5434988"/>
                          <a:gd name="csY26" fmla="*/ 0 h 1696597"/>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 ang="0">
                            <a:pos x="csX23" y="csY23"/>
                          </a:cxn>
                          <a:cxn ang="0">
                            <a:pos x="csX24" y="csY24"/>
                          </a:cxn>
                          <a:cxn ang="0">
                            <a:pos x="csX25" y="csY25"/>
                          </a:cxn>
                          <a:cxn ang="0">
                            <a:pos x="csX26" y="csY26"/>
                          </a:cxn>
                        </a:cxnLst>
                        <a:rect l="l" t="t" r="r" b="b"/>
                        <a:pathLst>
                          <a:path w="5434988" h="1696597" fill="none" extrusionOk="0">
                            <a:moveTo>
                              <a:pt x="0" y="0"/>
                            </a:moveTo>
                            <a:cubicBezTo>
                              <a:pt x="296508" y="-39174"/>
                              <a:pt x="320775" y="29894"/>
                              <a:pt x="597849" y="0"/>
                            </a:cubicBezTo>
                            <a:cubicBezTo>
                              <a:pt x="874923" y="-29894"/>
                              <a:pt x="847170" y="41152"/>
                              <a:pt x="978298" y="0"/>
                            </a:cubicBezTo>
                            <a:cubicBezTo>
                              <a:pt x="1109426" y="-41152"/>
                              <a:pt x="1352343" y="22497"/>
                              <a:pt x="1467447" y="0"/>
                            </a:cubicBezTo>
                            <a:cubicBezTo>
                              <a:pt x="1582551" y="-22497"/>
                              <a:pt x="1969395" y="54808"/>
                              <a:pt x="2119645" y="0"/>
                            </a:cubicBezTo>
                            <a:cubicBezTo>
                              <a:pt x="2269895" y="-54808"/>
                              <a:pt x="2471264" y="184"/>
                              <a:pt x="2663144" y="0"/>
                            </a:cubicBezTo>
                            <a:cubicBezTo>
                              <a:pt x="2855024" y="-184"/>
                              <a:pt x="3140513" y="5323"/>
                              <a:pt x="3260993" y="0"/>
                            </a:cubicBezTo>
                            <a:cubicBezTo>
                              <a:pt x="3381473" y="-5323"/>
                              <a:pt x="3518709" y="19672"/>
                              <a:pt x="3750142" y="0"/>
                            </a:cubicBezTo>
                            <a:cubicBezTo>
                              <a:pt x="3981575" y="-19672"/>
                              <a:pt x="4118017" y="52260"/>
                              <a:pt x="4293641" y="0"/>
                            </a:cubicBezTo>
                            <a:cubicBezTo>
                              <a:pt x="4469265" y="-52260"/>
                              <a:pt x="4644179" y="23299"/>
                              <a:pt x="4945839" y="0"/>
                            </a:cubicBezTo>
                            <a:cubicBezTo>
                              <a:pt x="5247499" y="-23299"/>
                              <a:pt x="5229069" y="55769"/>
                              <a:pt x="5434988" y="0"/>
                            </a:cubicBezTo>
                            <a:cubicBezTo>
                              <a:pt x="5490538" y="201138"/>
                              <a:pt x="5429783" y="321388"/>
                              <a:pt x="5434988" y="582498"/>
                            </a:cubicBezTo>
                            <a:cubicBezTo>
                              <a:pt x="5440193" y="843608"/>
                              <a:pt x="5372369" y="863747"/>
                              <a:pt x="5434988" y="1114099"/>
                            </a:cubicBezTo>
                            <a:cubicBezTo>
                              <a:pt x="5497607" y="1364451"/>
                              <a:pt x="5399754" y="1505430"/>
                              <a:pt x="5434988" y="1696597"/>
                            </a:cubicBezTo>
                            <a:cubicBezTo>
                              <a:pt x="5206450" y="1705085"/>
                              <a:pt x="5048483" y="1638105"/>
                              <a:pt x="4891489" y="1696597"/>
                            </a:cubicBezTo>
                            <a:cubicBezTo>
                              <a:pt x="4734495" y="1755089"/>
                              <a:pt x="4501316" y="1633528"/>
                              <a:pt x="4347990" y="1696597"/>
                            </a:cubicBezTo>
                            <a:cubicBezTo>
                              <a:pt x="4194664" y="1759666"/>
                              <a:pt x="4126605" y="1676661"/>
                              <a:pt x="3913191" y="1696597"/>
                            </a:cubicBezTo>
                            <a:cubicBezTo>
                              <a:pt x="3699777" y="1716533"/>
                              <a:pt x="3525189" y="1632737"/>
                              <a:pt x="3369693" y="1696597"/>
                            </a:cubicBezTo>
                            <a:cubicBezTo>
                              <a:pt x="3214197" y="1760457"/>
                              <a:pt x="2939954" y="1633418"/>
                              <a:pt x="2826194" y="1696597"/>
                            </a:cubicBezTo>
                            <a:cubicBezTo>
                              <a:pt x="2712434" y="1759776"/>
                              <a:pt x="2546433" y="1656345"/>
                              <a:pt x="2282695" y="1696597"/>
                            </a:cubicBezTo>
                            <a:cubicBezTo>
                              <a:pt x="2018957" y="1736849"/>
                              <a:pt x="1962022" y="1649820"/>
                              <a:pt x="1739196" y="1696597"/>
                            </a:cubicBezTo>
                            <a:cubicBezTo>
                              <a:pt x="1516370" y="1743374"/>
                              <a:pt x="1348047" y="1684921"/>
                              <a:pt x="1250047" y="1696597"/>
                            </a:cubicBezTo>
                            <a:cubicBezTo>
                              <a:pt x="1152047" y="1708273"/>
                              <a:pt x="926973" y="1635393"/>
                              <a:pt x="652199" y="1696597"/>
                            </a:cubicBezTo>
                            <a:cubicBezTo>
                              <a:pt x="377425" y="1757801"/>
                              <a:pt x="280091" y="1673681"/>
                              <a:pt x="0" y="1696597"/>
                            </a:cubicBezTo>
                            <a:cubicBezTo>
                              <a:pt x="-30651" y="1523081"/>
                              <a:pt x="56658" y="1219987"/>
                              <a:pt x="0" y="1097133"/>
                            </a:cubicBezTo>
                            <a:cubicBezTo>
                              <a:pt x="-56658" y="974279"/>
                              <a:pt x="12091" y="801051"/>
                              <a:pt x="0" y="514634"/>
                            </a:cubicBezTo>
                            <a:cubicBezTo>
                              <a:pt x="-12091" y="228217"/>
                              <a:pt x="54707" y="222603"/>
                              <a:pt x="0" y="0"/>
                            </a:cubicBezTo>
                            <a:close/>
                          </a:path>
                          <a:path w="5434988" h="1696597" stroke="0" extrusionOk="0">
                            <a:moveTo>
                              <a:pt x="0" y="0"/>
                            </a:moveTo>
                            <a:cubicBezTo>
                              <a:pt x="214533" y="-23900"/>
                              <a:pt x="279007" y="52725"/>
                              <a:pt x="489149" y="0"/>
                            </a:cubicBezTo>
                            <a:cubicBezTo>
                              <a:pt x="699291" y="-52725"/>
                              <a:pt x="721346" y="12971"/>
                              <a:pt x="869598" y="0"/>
                            </a:cubicBezTo>
                            <a:cubicBezTo>
                              <a:pt x="1017850" y="-12971"/>
                              <a:pt x="1257441" y="29834"/>
                              <a:pt x="1521797" y="0"/>
                            </a:cubicBezTo>
                            <a:cubicBezTo>
                              <a:pt x="1786153" y="-29834"/>
                              <a:pt x="1836189" y="6799"/>
                              <a:pt x="2010946" y="0"/>
                            </a:cubicBezTo>
                            <a:cubicBezTo>
                              <a:pt x="2185703" y="-6799"/>
                              <a:pt x="2285056" y="13129"/>
                              <a:pt x="2500094" y="0"/>
                            </a:cubicBezTo>
                            <a:cubicBezTo>
                              <a:pt x="2715132" y="-13129"/>
                              <a:pt x="2891577" y="16496"/>
                              <a:pt x="3152293" y="0"/>
                            </a:cubicBezTo>
                            <a:cubicBezTo>
                              <a:pt x="3413009" y="-16496"/>
                              <a:pt x="3453005" y="17115"/>
                              <a:pt x="3587092" y="0"/>
                            </a:cubicBezTo>
                            <a:cubicBezTo>
                              <a:pt x="3721179" y="-17115"/>
                              <a:pt x="3947860" y="24624"/>
                              <a:pt x="4239291" y="0"/>
                            </a:cubicBezTo>
                            <a:cubicBezTo>
                              <a:pt x="4530722" y="-24624"/>
                              <a:pt x="4686066" y="61722"/>
                              <a:pt x="4891489" y="0"/>
                            </a:cubicBezTo>
                            <a:cubicBezTo>
                              <a:pt x="5096912" y="-61722"/>
                              <a:pt x="5253127" y="9849"/>
                              <a:pt x="5434988" y="0"/>
                            </a:cubicBezTo>
                            <a:cubicBezTo>
                              <a:pt x="5462714" y="189800"/>
                              <a:pt x="5383715" y="326919"/>
                              <a:pt x="5434988" y="599464"/>
                            </a:cubicBezTo>
                            <a:cubicBezTo>
                              <a:pt x="5486261" y="872009"/>
                              <a:pt x="5417095" y="897868"/>
                              <a:pt x="5434988" y="1181963"/>
                            </a:cubicBezTo>
                            <a:cubicBezTo>
                              <a:pt x="5452881" y="1466058"/>
                              <a:pt x="5420096" y="1502141"/>
                              <a:pt x="5434988" y="1696597"/>
                            </a:cubicBezTo>
                            <a:cubicBezTo>
                              <a:pt x="5193355" y="1761330"/>
                              <a:pt x="5133085" y="1651989"/>
                              <a:pt x="4891489" y="1696597"/>
                            </a:cubicBezTo>
                            <a:cubicBezTo>
                              <a:pt x="4649893" y="1741205"/>
                              <a:pt x="4671127" y="1644619"/>
                              <a:pt x="4456690" y="1696597"/>
                            </a:cubicBezTo>
                            <a:cubicBezTo>
                              <a:pt x="4242253" y="1748575"/>
                              <a:pt x="4022786" y="1638247"/>
                              <a:pt x="3913191" y="1696597"/>
                            </a:cubicBezTo>
                            <a:cubicBezTo>
                              <a:pt x="3803596" y="1754947"/>
                              <a:pt x="3500060" y="1632959"/>
                              <a:pt x="3260993" y="1696597"/>
                            </a:cubicBezTo>
                            <a:cubicBezTo>
                              <a:pt x="3021926" y="1760235"/>
                              <a:pt x="2864563" y="1631378"/>
                              <a:pt x="2717494" y="1696597"/>
                            </a:cubicBezTo>
                            <a:cubicBezTo>
                              <a:pt x="2570425" y="1761816"/>
                              <a:pt x="2507513" y="1682270"/>
                              <a:pt x="2337045" y="1696597"/>
                            </a:cubicBezTo>
                            <a:cubicBezTo>
                              <a:pt x="2166577" y="1710924"/>
                              <a:pt x="2086253" y="1682670"/>
                              <a:pt x="1902246" y="1696597"/>
                            </a:cubicBezTo>
                            <a:cubicBezTo>
                              <a:pt x="1718239" y="1710524"/>
                              <a:pt x="1571559" y="1690982"/>
                              <a:pt x="1250047" y="1696597"/>
                            </a:cubicBezTo>
                            <a:cubicBezTo>
                              <a:pt x="928535" y="1702212"/>
                              <a:pt x="844636" y="1655887"/>
                              <a:pt x="706548" y="1696597"/>
                            </a:cubicBezTo>
                            <a:cubicBezTo>
                              <a:pt x="568460" y="1737307"/>
                              <a:pt x="211930" y="1669844"/>
                              <a:pt x="0" y="1696597"/>
                            </a:cubicBezTo>
                            <a:cubicBezTo>
                              <a:pt x="-49276" y="1423973"/>
                              <a:pt x="54160" y="1352065"/>
                              <a:pt x="0" y="1131065"/>
                            </a:cubicBezTo>
                            <a:cubicBezTo>
                              <a:pt x="-54160" y="910065"/>
                              <a:pt x="31911" y="732335"/>
                              <a:pt x="0" y="616430"/>
                            </a:cubicBezTo>
                            <a:cubicBezTo>
                              <a:pt x="-31911" y="500525"/>
                              <a:pt x="51343" y="172596"/>
                              <a:pt x="0" y="0"/>
                            </a:cubicBezTo>
                            <a:close/>
                          </a:path>
                        </a:pathLst>
                      </a:custGeom>
                      <ask:type>
                        <ask:lineSketchScribble/>
                      </ask:type>
                    </ask:lineSketchStyleProps>
                  </a:ext>
                </a:extLst>
              </a:ln>
            </p:spPr>
            <p:txBody>
              <a:bodyPr/>
              <a:lstStyle/>
              <a:p>
                <a:r>
                  <a:rPr lang="en-GB">
                    <a:noFill/>
                  </a:rPr>
                  <a:t> </a:t>
                </a:r>
              </a:p>
            </p:txBody>
          </p:sp>
        </mc:Fallback>
      </mc:AlternateContent>
      <p:sp>
        <p:nvSpPr>
          <p:cNvPr id="11" name="Left-right Arrow 10">
            <a:extLst>
              <a:ext uri="{FF2B5EF4-FFF2-40B4-BE49-F238E27FC236}">
                <a16:creationId xmlns:a16="http://schemas.microsoft.com/office/drawing/2014/main" id="{C0B9ACAD-9572-9FF7-86C5-1C456E8C3CD7}"/>
              </a:ext>
            </a:extLst>
          </p:cNvPr>
          <p:cNvSpPr/>
          <p:nvPr/>
        </p:nvSpPr>
        <p:spPr>
          <a:xfrm>
            <a:off x="2752381" y="5040257"/>
            <a:ext cx="6687238" cy="1101687"/>
          </a:xfrm>
          <a:prstGeom prst="leftRightArrow">
            <a:avLst/>
          </a:prstGeom>
          <a:gradFill>
            <a:gsLst>
              <a:gs pos="50000">
                <a:schemeClr val="accent3"/>
              </a:gs>
              <a:gs pos="0">
                <a:schemeClr val="accent1"/>
              </a:gs>
              <a:gs pos="100000">
                <a:schemeClr val="accent2"/>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12" name="TextBox 11">
            <a:extLst>
              <a:ext uri="{FF2B5EF4-FFF2-40B4-BE49-F238E27FC236}">
                <a16:creationId xmlns:a16="http://schemas.microsoft.com/office/drawing/2014/main" id="{CA8EEA36-A464-AB7A-6D17-D8AA3FC2613A}"/>
              </a:ext>
            </a:extLst>
          </p:cNvPr>
          <p:cNvSpPr txBox="1"/>
          <p:nvPr/>
        </p:nvSpPr>
        <p:spPr>
          <a:xfrm>
            <a:off x="440675" y="5175600"/>
            <a:ext cx="2060154" cy="830997"/>
          </a:xfrm>
          <a:prstGeom prst="rect">
            <a:avLst/>
          </a:prstGeom>
          <a:noFill/>
        </p:spPr>
        <p:txBody>
          <a:bodyPr wrap="square" rtlCol="0">
            <a:spAutoFit/>
          </a:bodyPr>
          <a:lstStyle/>
          <a:p>
            <a:pPr algn="ctr"/>
            <a:r>
              <a:rPr lang="en-GB" sz="2400" b="1" noProof="0" dirty="0">
                <a:solidFill>
                  <a:schemeClr val="accent1"/>
                </a:solidFill>
              </a:rPr>
              <a:t>Local control and readout</a:t>
            </a:r>
          </a:p>
        </p:txBody>
      </p:sp>
      <p:sp>
        <p:nvSpPr>
          <p:cNvPr id="13" name="TextBox 12">
            <a:extLst>
              <a:ext uri="{FF2B5EF4-FFF2-40B4-BE49-F238E27FC236}">
                <a16:creationId xmlns:a16="http://schemas.microsoft.com/office/drawing/2014/main" id="{307AA66D-E8F6-5155-833D-B080CC37206F}"/>
              </a:ext>
            </a:extLst>
          </p:cNvPr>
          <p:cNvSpPr txBox="1"/>
          <p:nvPr/>
        </p:nvSpPr>
        <p:spPr>
          <a:xfrm>
            <a:off x="9691171" y="5186119"/>
            <a:ext cx="2311706" cy="830997"/>
          </a:xfrm>
          <a:prstGeom prst="rect">
            <a:avLst/>
          </a:prstGeom>
          <a:noFill/>
        </p:spPr>
        <p:txBody>
          <a:bodyPr wrap="square" rtlCol="0">
            <a:spAutoFit/>
          </a:bodyPr>
          <a:lstStyle/>
          <a:p>
            <a:pPr algn="ctr"/>
            <a:r>
              <a:rPr lang="en-GB" sz="2400" b="1" noProof="0" dirty="0">
                <a:solidFill>
                  <a:schemeClr val="accent2"/>
                </a:solidFill>
              </a:rPr>
              <a:t>Faithful links</a:t>
            </a:r>
          </a:p>
          <a:p>
            <a:pPr algn="ctr"/>
            <a:r>
              <a:rPr lang="en-GB" sz="2400" b="1" noProof="0" dirty="0">
                <a:solidFill>
                  <a:schemeClr val="accent2"/>
                </a:solidFill>
              </a:rPr>
              <a:t>Large systems</a:t>
            </a:r>
          </a:p>
        </p:txBody>
      </p:sp>
      <p:sp>
        <p:nvSpPr>
          <p:cNvPr id="14" name="TextBox 13">
            <a:extLst>
              <a:ext uri="{FF2B5EF4-FFF2-40B4-BE49-F238E27FC236}">
                <a16:creationId xmlns:a16="http://schemas.microsoft.com/office/drawing/2014/main" id="{BCF1FB4E-5114-F5F1-FBBB-C5303525A706}"/>
              </a:ext>
            </a:extLst>
          </p:cNvPr>
          <p:cNvSpPr txBox="1"/>
          <p:nvPr/>
        </p:nvSpPr>
        <p:spPr>
          <a:xfrm>
            <a:off x="4089420" y="5963120"/>
            <a:ext cx="4013180" cy="707886"/>
          </a:xfrm>
          <a:prstGeom prst="rect">
            <a:avLst/>
          </a:prstGeom>
          <a:noFill/>
        </p:spPr>
        <p:txBody>
          <a:bodyPr wrap="square" rtlCol="0">
            <a:spAutoFit/>
          </a:bodyPr>
          <a:lstStyle/>
          <a:p>
            <a:pPr algn="ctr"/>
            <a:r>
              <a:rPr lang="en-GB" sz="2000" b="1" dirty="0"/>
              <a:t>Hybrid approaches with continuous variables? e.g. [5-7]</a:t>
            </a:r>
          </a:p>
        </p:txBody>
      </p:sp>
    </p:spTree>
    <p:extLst>
      <p:ext uri="{BB962C8B-B14F-4D97-AF65-F5344CB8AC3E}">
        <p14:creationId xmlns:p14="http://schemas.microsoft.com/office/powerpoint/2010/main" val="1466194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25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25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25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25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25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250"/>
                                        <p:tgtEl>
                                          <p:spTgt spid="11"/>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250"/>
                                        <p:tgtEl>
                                          <p:spTgt spid="1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250"/>
                                        <p:tgtEl>
                                          <p:spTgt spid="12"/>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2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P spid="8" grpId="0" animBg="1"/>
      <p:bldP spid="9" grpId="0" animBg="1"/>
      <p:bldP spid="11" grpId="0" animBg="1"/>
      <p:bldP spid="12" grpId="0"/>
      <p:bldP spid="13" grpId="0"/>
      <p:bldP spid="14"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AC7E712-320D-9A95-CDB5-10C33D01D984}"/>
              </a:ext>
            </a:extLst>
          </p:cNvPr>
          <p:cNvSpPr>
            <a:spLocks noGrp="1"/>
          </p:cNvSpPr>
          <p:nvPr>
            <p:ph type="title"/>
          </p:nvPr>
        </p:nvSpPr>
        <p:spPr>
          <a:xfrm>
            <a:off x="406400" y="2465787"/>
            <a:ext cx="2349500" cy="1926425"/>
          </a:xfrm>
        </p:spPr>
        <p:txBody>
          <a:bodyPr>
            <a:spAutoFit/>
          </a:bodyPr>
          <a:lstStyle/>
          <a:p>
            <a:pPr algn="ctr"/>
            <a:r>
              <a:rPr lang="en-GB" sz="6600" dirty="0"/>
              <a:t>Thank you!</a:t>
            </a:r>
          </a:p>
        </p:txBody>
      </p:sp>
      <p:pic>
        <p:nvPicPr>
          <p:cNvPr id="7" name="Picture 6">
            <a:extLst>
              <a:ext uri="{FF2B5EF4-FFF2-40B4-BE49-F238E27FC236}">
                <a16:creationId xmlns:a16="http://schemas.microsoft.com/office/drawing/2014/main" id="{79BA2A76-4F9A-EA6E-0036-C08E7DACC604}"/>
              </a:ext>
            </a:extLst>
          </p:cNvPr>
          <p:cNvPicPr>
            <a:picLocks noChangeAspect="1"/>
          </p:cNvPicPr>
          <p:nvPr/>
        </p:nvPicPr>
        <p:blipFill>
          <a:blip r:embed="rId3"/>
          <a:stretch>
            <a:fillRect/>
          </a:stretch>
        </p:blipFill>
        <p:spPr>
          <a:xfrm>
            <a:off x="3124200" y="129819"/>
            <a:ext cx="8877300" cy="6586893"/>
          </a:xfrm>
          <a:prstGeom prst="rect">
            <a:avLst/>
          </a:prstGeom>
        </p:spPr>
      </p:pic>
    </p:spTree>
    <p:extLst>
      <p:ext uri="{BB962C8B-B14F-4D97-AF65-F5344CB8AC3E}">
        <p14:creationId xmlns:p14="http://schemas.microsoft.com/office/powerpoint/2010/main" val="2129942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2F64C4EB-B3AC-45E1-953F-F224DF80488E}"/>
              </a:ext>
            </a:extLst>
          </p:cNvPr>
          <p:cNvSpPr>
            <a:spLocks noGrp="1"/>
          </p:cNvSpPr>
          <p:nvPr>
            <p:ph type="body" idx="1"/>
          </p:nvPr>
        </p:nvSpPr>
        <p:spPr>
          <a:xfrm>
            <a:off x="836612" y="2206751"/>
            <a:ext cx="5157787" cy="478609"/>
          </a:xfrm>
        </p:spPr>
        <p:txBody>
          <a:bodyPr/>
          <a:lstStyle/>
          <a:p>
            <a:pPr algn="ctr"/>
            <a:r>
              <a:rPr lang="en-GB" noProof="0" dirty="0"/>
              <a:t>Non-ergodic </a:t>
            </a:r>
          </a:p>
        </p:txBody>
      </p:sp>
      <p:pic>
        <p:nvPicPr>
          <p:cNvPr id="14" name="Picture 10" descr="AN INTRODUCTION TO DYNAMICAL BILLIARDS Contents 1. Background 1 1.1.  Recurrence 1 1.2. Invariance and Ergodicity 2 1.3. Rotation">
            <a:extLst>
              <a:ext uri="{FF2B5EF4-FFF2-40B4-BE49-F238E27FC236}">
                <a16:creationId xmlns:a16="http://schemas.microsoft.com/office/drawing/2014/main" id="{0C64B420-B0F0-42AA-9827-04F15B041D6C}"/>
              </a:ext>
            </a:extLst>
          </p:cNvPr>
          <p:cNvPicPr>
            <a:picLocks noGrp="1" noChangeAspect="1" noChangeArrowheads="1"/>
          </p:cNvPicPr>
          <p:nvPr>
            <p:ph sz="half" idx="2"/>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a:xfrm>
            <a:off x="2459256" y="2926092"/>
            <a:ext cx="1912498" cy="1837334"/>
          </a:xfrm>
        </p:spPr>
      </p:pic>
      <p:sp>
        <p:nvSpPr>
          <p:cNvPr id="7" name="Text Placeholder 6">
            <a:extLst>
              <a:ext uri="{FF2B5EF4-FFF2-40B4-BE49-F238E27FC236}">
                <a16:creationId xmlns:a16="http://schemas.microsoft.com/office/drawing/2014/main" id="{29C4D55C-C55D-4E88-BEF5-2498C8BA32EF}"/>
              </a:ext>
            </a:extLst>
          </p:cNvPr>
          <p:cNvSpPr>
            <a:spLocks noGrp="1"/>
          </p:cNvSpPr>
          <p:nvPr>
            <p:ph type="body" sz="quarter" idx="3"/>
          </p:nvPr>
        </p:nvSpPr>
        <p:spPr>
          <a:xfrm>
            <a:off x="6170612" y="2206751"/>
            <a:ext cx="5183188" cy="478609"/>
          </a:xfrm>
        </p:spPr>
        <p:txBody>
          <a:bodyPr/>
          <a:lstStyle/>
          <a:p>
            <a:pPr algn="ctr"/>
            <a:r>
              <a:rPr lang="en-GB" noProof="0" dirty="0"/>
              <a:t>Ergodic</a:t>
            </a:r>
          </a:p>
        </p:txBody>
      </p:sp>
      <p:pic>
        <p:nvPicPr>
          <p:cNvPr id="15" name="Picture 8" descr="Billiards – mathsbyagirl">
            <a:extLst>
              <a:ext uri="{FF2B5EF4-FFF2-40B4-BE49-F238E27FC236}">
                <a16:creationId xmlns:a16="http://schemas.microsoft.com/office/drawing/2014/main" id="{79731C87-FF1B-450C-8BEE-7AC8C63E08A9}"/>
              </a:ext>
            </a:extLst>
          </p:cNvPr>
          <p:cNvPicPr>
            <a:picLocks noGrp="1" noChangeAspect="1" noChangeArrowheads="1"/>
          </p:cNvPicPr>
          <p:nvPr>
            <p:ph sz="quarter" idx="4"/>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a:xfrm>
            <a:off x="6668260" y="2794169"/>
            <a:ext cx="4214200" cy="2101181"/>
          </a:xfrm>
        </p:spPr>
      </p:pic>
      <p:sp>
        <p:nvSpPr>
          <p:cNvPr id="2" name="Title 1">
            <a:extLst>
              <a:ext uri="{FF2B5EF4-FFF2-40B4-BE49-F238E27FC236}">
                <a16:creationId xmlns:a16="http://schemas.microsoft.com/office/drawing/2014/main" id="{8EDB6FEB-056C-4319-B0D0-076FF9FBBDD4}"/>
              </a:ext>
            </a:extLst>
          </p:cNvPr>
          <p:cNvSpPr>
            <a:spLocks noGrp="1"/>
          </p:cNvSpPr>
          <p:nvPr>
            <p:ph type="title"/>
          </p:nvPr>
        </p:nvSpPr>
        <p:spPr>
          <a:xfrm>
            <a:off x="838200" y="724267"/>
            <a:ext cx="10515600" cy="887477"/>
          </a:xfrm>
        </p:spPr>
        <p:txBody>
          <a:bodyPr/>
          <a:lstStyle/>
          <a:p>
            <a:r>
              <a:rPr lang="en-GB" noProof="0" dirty="0"/>
              <a:t>Does everything thermalise?</a:t>
            </a:r>
          </a:p>
        </p:txBody>
      </p:sp>
      <mc:AlternateContent xmlns:mc="http://schemas.openxmlformats.org/markup-compatibility/2006">
        <mc:Choice xmlns:a14="http://schemas.microsoft.com/office/drawing/2010/main" Requires="a14">
          <p:sp>
            <p:nvSpPr>
              <p:cNvPr id="13" name="TextBox 12">
                <a:extLst>
                  <a:ext uri="{FF2B5EF4-FFF2-40B4-BE49-F238E27FC236}">
                    <a16:creationId xmlns:a16="http://schemas.microsoft.com/office/drawing/2014/main" id="{5ADECC57-86F9-4BE9-BEA3-D5631C7B9D97}"/>
                  </a:ext>
                </a:extLst>
              </p:cNvPr>
              <p:cNvSpPr txBox="1"/>
              <p:nvPr/>
            </p:nvSpPr>
            <p:spPr>
              <a:xfrm>
                <a:off x="2069305" y="5525353"/>
                <a:ext cx="8202613" cy="830997"/>
              </a:xfrm>
              <a:prstGeom prst="rect">
                <a:avLst/>
              </a:prstGeom>
              <a:noFill/>
            </p:spPr>
            <p:txBody>
              <a:bodyPr wrap="square" rtlCol="0">
                <a:spAutoFit/>
              </a:bodyPr>
              <a:lstStyle/>
              <a:p>
                <a:pPr algn="ctr"/>
                <a:r>
                  <a:rPr lang="en-GB" sz="2400" noProof="0" dirty="0"/>
                  <a:t>In many body systems: higher-dimensional </a:t>
                </a:r>
                <a:r>
                  <a:rPr lang="en-GB" sz="2400" b="1" noProof="0" dirty="0"/>
                  <a:t>phase space</a:t>
                </a:r>
              </a:p>
              <a:p>
                <a:pPr algn="ctr"/>
                <a14:m>
                  <m:oMath xmlns:m="http://schemas.openxmlformats.org/officeDocument/2006/math">
                    <m:r>
                      <a:rPr lang="en-GB" sz="2400" b="0" i="1" noProof="0" smtClean="0">
                        <a:latin typeface="Cambria Math" panose="02040503050406030204" pitchFamily="18" charset="0"/>
                      </a:rPr>
                      <m:t>⇒</m:t>
                    </m:r>
                  </m:oMath>
                </a14:m>
                <a:r>
                  <a:rPr lang="en-GB" sz="2400" noProof="0" dirty="0"/>
                  <a:t> Notion of </a:t>
                </a:r>
                <a:r>
                  <a:rPr lang="en-GB" sz="2400" b="1" noProof="0" dirty="0"/>
                  <a:t>integrable</a:t>
                </a:r>
                <a:r>
                  <a:rPr lang="en-GB" sz="2400" noProof="0" dirty="0"/>
                  <a:t> and </a:t>
                </a:r>
                <a:r>
                  <a:rPr lang="en-GB" sz="2400" b="1" noProof="0" dirty="0"/>
                  <a:t>chaotic</a:t>
                </a:r>
                <a:r>
                  <a:rPr lang="en-GB" sz="2400" noProof="0" dirty="0"/>
                  <a:t> systems</a:t>
                </a:r>
              </a:p>
            </p:txBody>
          </p:sp>
        </mc:Choice>
        <mc:Fallback>
          <p:sp>
            <p:nvSpPr>
              <p:cNvPr id="13" name="TextBox 12">
                <a:extLst>
                  <a:ext uri="{FF2B5EF4-FFF2-40B4-BE49-F238E27FC236}">
                    <a16:creationId xmlns:a16="http://schemas.microsoft.com/office/drawing/2014/main" id="{5ADECC57-86F9-4BE9-BEA3-D5631C7B9D97}"/>
                  </a:ext>
                </a:extLst>
              </p:cNvPr>
              <p:cNvSpPr txBox="1">
                <a:spLocks noRot="1" noChangeAspect="1" noMove="1" noResize="1" noEditPoints="1" noAdjustHandles="1" noChangeArrowheads="1" noChangeShapeType="1" noTextEdit="1"/>
              </p:cNvSpPr>
              <p:nvPr/>
            </p:nvSpPr>
            <p:spPr>
              <a:xfrm>
                <a:off x="2069305" y="5525353"/>
                <a:ext cx="8202613" cy="830997"/>
              </a:xfrm>
              <a:prstGeom prst="rect">
                <a:avLst/>
              </a:prstGeom>
              <a:blipFill>
                <a:blip r:embed="rId5"/>
                <a:stretch>
                  <a:fillRect t="-4478" b="-16418"/>
                </a:stretch>
              </a:blipFill>
            </p:spPr>
            <p:txBody>
              <a:bodyPr/>
              <a:lstStyle/>
              <a:p>
                <a:r>
                  <a:rPr lang="en-GB">
                    <a:noFill/>
                  </a:rPr>
                  <a:t> </a:t>
                </a:r>
              </a:p>
            </p:txBody>
          </p:sp>
        </mc:Fallback>
      </mc:AlternateContent>
      <p:sp>
        <p:nvSpPr>
          <p:cNvPr id="28" name="TextBox 27">
            <a:extLst>
              <a:ext uri="{FF2B5EF4-FFF2-40B4-BE49-F238E27FC236}">
                <a16:creationId xmlns:a16="http://schemas.microsoft.com/office/drawing/2014/main" id="{5BB68E93-A4CE-4346-A9E9-148323FE3EC3}"/>
              </a:ext>
            </a:extLst>
          </p:cNvPr>
          <p:cNvSpPr txBox="1"/>
          <p:nvPr/>
        </p:nvSpPr>
        <p:spPr>
          <a:xfrm>
            <a:off x="7726483" y="4880879"/>
            <a:ext cx="2097754" cy="338554"/>
          </a:xfrm>
          <a:prstGeom prst="rect">
            <a:avLst/>
          </a:prstGeom>
          <a:noFill/>
        </p:spPr>
        <p:txBody>
          <a:bodyPr wrap="none" rtlCol="0">
            <a:spAutoFit/>
          </a:bodyPr>
          <a:lstStyle/>
          <a:p>
            <a:r>
              <a:rPr lang="en-GB" sz="1600" noProof="0" dirty="0">
                <a:solidFill>
                  <a:schemeClr val="tx2"/>
                </a:solidFill>
              </a:rPr>
              <a:t>See </a:t>
            </a:r>
            <a:r>
              <a:rPr lang="en-GB" sz="1600" noProof="0" dirty="0" err="1">
                <a:solidFill>
                  <a:schemeClr val="tx2"/>
                </a:solidFill>
              </a:rPr>
              <a:t>Bunimovich</a:t>
            </a:r>
            <a:r>
              <a:rPr lang="en-GB" sz="1600" noProof="0" dirty="0">
                <a:solidFill>
                  <a:schemeClr val="tx2"/>
                </a:solidFill>
              </a:rPr>
              <a:t> (1974)</a:t>
            </a:r>
          </a:p>
        </p:txBody>
      </p:sp>
      <p:sp>
        <p:nvSpPr>
          <p:cNvPr id="3" name="Slide Number Placeholder 2">
            <a:extLst>
              <a:ext uri="{FF2B5EF4-FFF2-40B4-BE49-F238E27FC236}">
                <a16:creationId xmlns:a16="http://schemas.microsoft.com/office/drawing/2014/main" id="{AF543718-58BD-6D73-9F2F-5D757BB92DD2}"/>
              </a:ext>
            </a:extLst>
          </p:cNvPr>
          <p:cNvSpPr>
            <a:spLocks noGrp="1"/>
          </p:cNvSpPr>
          <p:nvPr>
            <p:ph type="sldNum" sz="quarter" idx="12"/>
          </p:nvPr>
        </p:nvSpPr>
        <p:spPr/>
        <p:txBody>
          <a:bodyPr/>
          <a:lstStyle/>
          <a:p>
            <a:fld id="{36B950EE-D210-4459-9554-2E3247550D53}" type="slidenum">
              <a:rPr lang="en-GB" noProof="0" smtClean="0"/>
              <a:t>19</a:t>
            </a:fld>
            <a:endParaRPr lang="en-GB" noProof="0" dirty="0"/>
          </a:p>
        </p:txBody>
      </p:sp>
    </p:spTree>
    <p:extLst>
      <p:ext uri="{BB962C8B-B14F-4D97-AF65-F5344CB8AC3E}">
        <p14:creationId xmlns:p14="http://schemas.microsoft.com/office/powerpoint/2010/main" val="1662676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25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477151-341D-5741-0AD1-ECC7DC82848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5FB9E8C-2DA5-91A5-7E74-99D18FBE09D6}"/>
              </a:ext>
            </a:extLst>
          </p:cNvPr>
          <p:cNvSpPr>
            <a:spLocks noGrp="1"/>
          </p:cNvSpPr>
          <p:nvPr>
            <p:ph type="title"/>
          </p:nvPr>
        </p:nvSpPr>
        <p:spPr>
          <a:xfrm>
            <a:off x="838200" y="365125"/>
            <a:ext cx="10515600" cy="1325563"/>
          </a:xfrm>
        </p:spPr>
        <p:txBody>
          <a:bodyPr>
            <a:normAutofit/>
          </a:bodyPr>
          <a:lstStyle/>
          <a:p>
            <a:r>
              <a:rPr lang="en-GB" noProof="0" dirty="0"/>
              <a:t>Outline</a:t>
            </a:r>
          </a:p>
        </p:txBody>
      </p:sp>
      <p:sp>
        <p:nvSpPr>
          <p:cNvPr id="3" name="Content Placeholder 2">
            <a:extLst>
              <a:ext uri="{FF2B5EF4-FFF2-40B4-BE49-F238E27FC236}">
                <a16:creationId xmlns:a16="http://schemas.microsoft.com/office/drawing/2014/main" id="{0EDDA134-5CD6-16E4-AF6E-70B5D94D3390}"/>
              </a:ext>
            </a:extLst>
          </p:cNvPr>
          <p:cNvSpPr>
            <a:spLocks noGrp="1"/>
          </p:cNvSpPr>
          <p:nvPr>
            <p:ph idx="1"/>
          </p:nvPr>
        </p:nvSpPr>
        <p:spPr>
          <a:xfrm>
            <a:off x="838200" y="1825625"/>
            <a:ext cx="10515600" cy="4351338"/>
          </a:xfrm>
        </p:spPr>
        <p:txBody>
          <a:bodyPr>
            <a:normAutofit/>
          </a:bodyPr>
          <a:lstStyle/>
          <a:p>
            <a:r>
              <a:rPr lang="en-GB" sz="3600" noProof="0" dirty="0"/>
              <a:t>Thermalisation and its breakdown in gauge theories</a:t>
            </a:r>
          </a:p>
          <a:p>
            <a:r>
              <a:rPr lang="en-GB" sz="3600" noProof="0" dirty="0">
                <a:solidFill>
                  <a:schemeClr val="accent3">
                    <a:lumMod val="75000"/>
                  </a:schemeClr>
                </a:solidFill>
              </a:rPr>
              <a:t>Disorder-free localisation in the Schwinger model</a:t>
            </a:r>
          </a:p>
          <a:p>
            <a:r>
              <a:rPr lang="en-GB" sz="3600" noProof="0" dirty="0">
                <a:solidFill>
                  <a:schemeClr val="accent3">
                    <a:lumMod val="75000"/>
                  </a:schemeClr>
                </a:solidFill>
              </a:rPr>
              <a:t>Conclusions &amp; outlook</a:t>
            </a:r>
          </a:p>
        </p:txBody>
      </p:sp>
      <p:sp>
        <p:nvSpPr>
          <p:cNvPr id="4" name="Slide Number Placeholder 3">
            <a:extLst>
              <a:ext uri="{FF2B5EF4-FFF2-40B4-BE49-F238E27FC236}">
                <a16:creationId xmlns:a16="http://schemas.microsoft.com/office/drawing/2014/main" id="{3E31A4C3-D8B7-3D4A-3753-42967832E0AE}"/>
              </a:ext>
            </a:extLst>
          </p:cNvPr>
          <p:cNvSpPr>
            <a:spLocks noGrp="1"/>
          </p:cNvSpPr>
          <p:nvPr>
            <p:ph type="sldNum" sz="quarter" idx="12"/>
          </p:nvPr>
        </p:nvSpPr>
        <p:spPr>
          <a:xfrm>
            <a:off x="8610600" y="6356350"/>
            <a:ext cx="2743200" cy="365125"/>
          </a:xfrm>
        </p:spPr>
        <p:txBody>
          <a:bodyPr/>
          <a:lstStyle/>
          <a:p>
            <a:fld id="{36B950EE-D210-4459-9554-2E3247550D53}" type="slidenum">
              <a:rPr lang="en-GB" noProof="0" smtClean="0"/>
              <a:pPr/>
              <a:t>2</a:t>
            </a:fld>
            <a:endParaRPr lang="en-GB" noProof="0" dirty="0"/>
          </a:p>
        </p:txBody>
      </p:sp>
    </p:spTree>
    <p:extLst>
      <p:ext uri="{BB962C8B-B14F-4D97-AF65-F5344CB8AC3E}">
        <p14:creationId xmlns:p14="http://schemas.microsoft.com/office/powerpoint/2010/main" val="28564276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useBgFill="1">
        <p:nvSpPr>
          <p:cNvPr id="13" name="Slide Background">
            <a:extLst>
              <a:ext uri="{FF2B5EF4-FFF2-40B4-BE49-F238E27FC236}">
                <a16:creationId xmlns:a16="http://schemas.microsoft.com/office/drawing/2014/main" id="{649C91A9-84E7-4BF0-9026-62F01380D8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noProof="0" dirty="0"/>
          </a:p>
        </p:txBody>
      </p:sp>
      <p:sp>
        <p:nvSpPr>
          <p:cNvPr id="2" name="Title 1">
            <a:extLst>
              <a:ext uri="{FF2B5EF4-FFF2-40B4-BE49-F238E27FC236}">
                <a16:creationId xmlns:a16="http://schemas.microsoft.com/office/drawing/2014/main" id="{A4045F46-6E2D-C726-4BD1-1133A38227C9}"/>
              </a:ext>
            </a:extLst>
          </p:cNvPr>
          <p:cNvSpPr>
            <a:spLocks noGrp="1"/>
          </p:cNvSpPr>
          <p:nvPr>
            <p:ph type="title"/>
          </p:nvPr>
        </p:nvSpPr>
        <p:spPr>
          <a:xfrm>
            <a:off x="761802" y="762001"/>
            <a:ext cx="4080362" cy="1708242"/>
          </a:xfrm>
        </p:spPr>
        <p:txBody>
          <a:bodyPr anchor="ctr">
            <a:normAutofit/>
          </a:bodyPr>
          <a:lstStyle/>
          <a:p>
            <a:r>
              <a:rPr lang="en-GB" sz="3700" noProof="0" dirty="0"/>
              <a:t>Quantum thermalisation</a:t>
            </a:r>
          </a:p>
        </p:txBody>
      </p:sp>
      <p:sp>
        <p:nvSpPr>
          <p:cNvPr id="3" name="Content Placeholder 2">
            <a:extLst>
              <a:ext uri="{FF2B5EF4-FFF2-40B4-BE49-F238E27FC236}">
                <a16:creationId xmlns:a16="http://schemas.microsoft.com/office/drawing/2014/main" id="{EDFCD0D6-AEE8-E2FB-5F6D-3C2E1EE176AA}"/>
              </a:ext>
            </a:extLst>
          </p:cNvPr>
          <p:cNvSpPr>
            <a:spLocks noGrp="1"/>
          </p:cNvSpPr>
          <p:nvPr>
            <p:ph idx="1"/>
          </p:nvPr>
        </p:nvSpPr>
        <p:spPr>
          <a:xfrm>
            <a:off x="761803" y="2470244"/>
            <a:ext cx="4080361" cy="3769834"/>
          </a:xfrm>
        </p:spPr>
        <p:txBody>
          <a:bodyPr anchor="ctr">
            <a:normAutofit/>
          </a:bodyPr>
          <a:lstStyle/>
          <a:p>
            <a:r>
              <a:rPr lang="en-GB" sz="2000" noProof="0" dirty="0"/>
              <a:t>Unitary evolution conserves information! But…</a:t>
            </a:r>
          </a:p>
          <a:p>
            <a:r>
              <a:rPr lang="en-GB" sz="2000" noProof="0" dirty="0"/>
              <a:t>Dynamics </a:t>
            </a:r>
            <a:r>
              <a:rPr lang="en-GB" sz="2000" b="1" noProof="0" dirty="0"/>
              <a:t>spreads</a:t>
            </a:r>
            <a:r>
              <a:rPr lang="en-GB" sz="2000" noProof="0" dirty="0"/>
              <a:t> information through entanglement </a:t>
            </a:r>
          </a:p>
          <a:p>
            <a:r>
              <a:rPr lang="en-GB" sz="2000" noProof="0" dirty="0"/>
              <a:t>Information can’t be recovered by local measurements</a:t>
            </a:r>
          </a:p>
          <a:p>
            <a:r>
              <a:rPr lang="en-GB" sz="2000" noProof="0" dirty="0"/>
              <a:t>Subsystems act as heat baths to each other</a:t>
            </a:r>
          </a:p>
          <a:p>
            <a:r>
              <a:rPr lang="en-GB" sz="2000" noProof="0" dirty="0"/>
              <a:t>All-to-all entanglement </a:t>
            </a:r>
            <a:r>
              <a:rPr lang="en-GB" sz="2000" noProof="0" dirty="0">
                <a:sym typeface="Wingdings" panose="05000000000000000000" pitchFamily="2" charset="2"/>
              </a:rPr>
              <a:t> </a:t>
            </a:r>
            <a:r>
              <a:rPr lang="en-GB" sz="2000" noProof="0" dirty="0"/>
              <a:t>“Volume law” entanglement entropy for a subsystem</a:t>
            </a:r>
          </a:p>
        </p:txBody>
      </p:sp>
      <p:sp>
        <p:nvSpPr>
          <p:cNvPr id="15" name="Rectangle 14">
            <a:extLst>
              <a:ext uri="{FF2B5EF4-FFF2-40B4-BE49-F238E27FC236}">
                <a16:creationId xmlns:a16="http://schemas.microsoft.com/office/drawing/2014/main" id="{9B47378D-AD27-45D0-8C1C-5B1098DCC0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10200" y="0"/>
            <a:ext cx="6781799" cy="6858000"/>
          </a:xfrm>
          <a:prstGeom prst="rect">
            <a:avLst/>
          </a:prstGeom>
          <a:solidFill>
            <a:srgbClr val="FFFFFF"/>
          </a:solidFill>
          <a:ln>
            <a:noFill/>
          </a:ln>
          <a:effectLst>
            <a:outerShdw blurRad="177800" dist="215900" dir="8520000" sx="94000" sy="94000" algn="t" rotWithShape="0">
              <a:srgbClr val="000000">
                <a:alpha val="14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pic>
        <p:nvPicPr>
          <p:cNvPr id="8" name="Picture 7">
            <a:extLst>
              <a:ext uri="{FF2B5EF4-FFF2-40B4-BE49-F238E27FC236}">
                <a16:creationId xmlns:a16="http://schemas.microsoft.com/office/drawing/2014/main" id="{B145BC83-51E3-437A-703F-CB977AB1028B}"/>
              </a:ext>
            </a:extLst>
          </p:cNvPr>
          <p:cNvPicPr>
            <a:picLocks noChangeAspect="1"/>
          </p:cNvPicPr>
          <p:nvPr/>
        </p:nvPicPr>
        <p:blipFill>
          <a:blip r:embed="rId3"/>
          <a:stretch>
            <a:fillRect/>
          </a:stretch>
        </p:blipFill>
        <p:spPr>
          <a:xfrm>
            <a:off x="6096000" y="235609"/>
            <a:ext cx="5334197" cy="3800615"/>
          </a:xfrm>
          <a:prstGeom prst="rect">
            <a:avLst/>
          </a:prstGeom>
        </p:spPr>
      </p:pic>
      <p:grpSp>
        <p:nvGrpSpPr>
          <p:cNvPr id="10" name="Group 9">
            <a:extLst>
              <a:ext uri="{FF2B5EF4-FFF2-40B4-BE49-F238E27FC236}">
                <a16:creationId xmlns:a16="http://schemas.microsoft.com/office/drawing/2014/main" id="{C8D5FB6C-FB33-CA06-6F48-D5E5A1D13E4E}"/>
              </a:ext>
            </a:extLst>
          </p:cNvPr>
          <p:cNvGrpSpPr/>
          <p:nvPr/>
        </p:nvGrpSpPr>
        <p:grpSpPr>
          <a:xfrm>
            <a:off x="5872962" y="4394510"/>
            <a:ext cx="5780271" cy="2027583"/>
            <a:chOff x="6276721" y="4546633"/>
            <a:chExt cx="5780271" cy="2027583"/>
          </a:xfrm>
        </p:grpSpPr>
        <p:pic>
          <p:nvPicPr>
            <p:cNvPr id="3080" name="Picture 8" descr="Computing the Entanglement Entropy with the Quantum Framework Paclet ·  Think. Learn. Repeat.">
              <a:extLst>
                <a:ext uri="{FF2B5EF4-FFF2-40B4-BE49-F238E27FC236}">
                  <a16:creationId xmlns:a16="http://schemas.microsoft.com/office/drawing/2014/main" id="{9A16BAD5-D72A-4F4D-785E-BC68911F74CA}"/>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48209" t="11285" b="13496"/>
            <a:stretch/>
          </p:blipFill>
          <p:spPr bwMode="auto">
            <a:xfrm>
              <a:off x="8801099" y="4546633"/>
              <a:ext cx="3255893" cy="2027583"/>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mc:Choice xmlns:a14="http://schemas.microsoft.com/office/drawing/2010/main" Requires="a14">
            <p:sp>
              <p:nvSpPr>
                <p:cNvPr id="9" name="TextBox 8">
                  <a:extLst>
                    <a:ext uri="{FF2B5EF4-FFF2-40B4-BE49-F238E27FC236}">
                      <a16:creationId xmlns:a16="http://schemas.microsoft.com/office/drawing/2014/main" id="{17C498AD-E902-C6F0-2B90-97864AFD930E}"/>
                    </a:ext>
                  </a:extLst>
                </p:cNvPr>
                <p:cNvSpPr txBox="1"/>
                <p:nvPr/>
              </p:nvSpPr>
              <p:spPr>
                <a:xfrm>
                  <a:off x="6276721" y="5144925"/>
                  <a:ext cx="2389372" cy="83099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noProof="0" smtClean="0">
                                <a:latin typeface="Cambria Math" panose="02040503050406030204" pitchFamily="18" charset="0"/>
                              </a:rPr>
                            </m:ctrlPr>
                          </m:sSubPr>
                          <m:e>
                            <m:r>
                              <a:rPr lang="en-GB" b="0" i="1" noProof="0" smtClean="0">
                                <a:latin typeface="Cambria Math" panose="02040503050406030204" pitchFamily="18" charset="0"/>
                              </a:rPr>
                              <m:t>𝜌</m:t>
                            </m:r>
                          </m:e>
                          <m:sub>
                            <m:r>
                              <a:rPr lang="en-GB" b="0" i="1" noProof="0" smtClean="0">
                                <a:latin typeface="Cambria Math" panose="02040503050406030204" pitchFamily="18" charset="0"/>
                              </a:rPr>
                              <m:t>𝐴</m:t>
                            </m:r>
                          </m:sub>
                        </m:sSub>
                        <m:r>
                          <a:rPr lang="en-GB" b="0" i="1" noProof="0" smtClean="0">
                            <a:latin typeface="Cambria Math" panose="02040503050406030204" pitchFamily="18" charset="0"/>
                          </a:rPr>
                          <m:t>=</m:t>
                        </m:r>
                        <m:sSub>
                          <m:sSubPr>
                            <m:ctrlPr>
                              <a:rPr lang="en-GB" b="0" i="1" noProof="0" smtClean="0">
                                <a:latin typeface="Cambria Math" panose="02040503050406030204" pitchFamily="18" charset="0"/>
                              </a:rPr>
                            </m:ctrlPr>
                          </m:sSubPr>
                          <m:e>
                            <m:r>
                              <m:rPr>
                                <m:sty m:val="p"/>
                              </m:rPr>
                              <a:rPr lang="en-GB" b="0" i="0" noProof="0" smtClean="0">
                                <a:latin typeface="Cambria Math" panose="02040503050406030204" pitchFamily="18" charset="0"/>
                              </a:rPr>
                              <m:t>Tr</m:t>
                            </m:r>
                          </m:e>
                          <m:sub>
                            <m:r>
                              <m:rPr>
                                <m:sty m:val="p"/>
                              </m:rPr>
                              <a:rPr lang="en-GB" b="0" i="0" noProof="0" smtClean="0">
                                <a:latin typeface="Cambria Math" panose="02040503050406030204" pitchFamily="18" charset="0"/>
                              </a:rPr>
                              <m:t>B</m:t>
                            </m:r>
                          </m:sub>
                        </m:sSub>
                        <m:r>
                          <a:rPr lang="en-GB" b="0" i="1" noProof="0" smtClean="0">
                            <a:latin typeface="Cambria Math" panose="02040503050406030204" pitchFamily="18" charset="0"/>
                          </a:rPr>
                          <m:t>𝜌</m:t>
                        </m:r>
                      </m:oMath>
                    </m:oMathPara>
                  </a14:m>
                  <a:endParaRPr lang="en-GB" b="0" i="1" noProof="0" dirty="0">
                    <a:latin typeface="Cambria Math" panose="02040503050406030204" pitchFamily="18" charset="0"/>
                  </a:endParaRPr>
                </a:p>
                <a:p>
                  <a:endParaRPr lang="en-GB" b="0" i="1" noProof="0"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n-GB" b="0" i="1" noProof="0" smtClean="0">
                                <a:latin typeface="Cambria Math" panose="02040503050406030204" pitchFamily="18" charset="0"/>
                              </a:rPr>
                            </m:ctrlPr>
                          </m:sSubPr>
                          <m:e>
                            <m:r>
                              <a:rPr lang="en-GB" b="0" i="1" noProof="0" smtClean="0">
                                <a:latin typeface="Cambria Math" panose="02040503050406030204" pitchFamily="18" charset="0"/>
                              </a:rPr>
                              <m:t>𝑆</m:t>
                            </m:r>
                          </m:e>
                          <m:sub>
                            <m:r>
                              <a:rPr lang="en-GB" b="0" i="1" noProof="0" smtClean="0">
                                <a:latin typeface="Cambria Math" panose="02040503050406030204" pitchFamily="18" charset="0"/>
                              </a:rPr>
                              <m:t>𝐴</m:t>
                            </m:r>
                          </m:sub>
                        </m:sSub>
                        <m:r>
                          <a:rPr lang="en-GB" b="0" i="1" noProof="0" smtClean="0">
                            <a:latin typeface="Cambria Math" panose="02040503050406030204" pitchFamily="18" charset="0"/>
                          </a:rPr>
                          <m:t>=</m:t>
                        </m:r>
                        <m:r>
                          <m:rPr>
                            <m:sty m:val="p"/>
                          </m:rPr>
                          <a:rPr lang="en-GB" b="0" i="0" noProof="0" smtClean="0">
                            <a:latin typeface="Cambria Math" panose="02040503050406030204" pitchFamily="18" charset="0"/>
                          </a:rPr>
                          <m:t>Tr</m:t>
                        </m:r>
                        <m:d>
                          <m:dPr>
                            <m:ctrlPr>
                              <a:rPr lang="en-GB" b="0" i="1" noProof="0" smtClean="0">
                                <a:latin typeface="Cambria Math" panose="02040503050406030204" pitchFamily="18" charset="0"/>
                              </a:rPr>
                            </m:ctrlPr>
                          </m:dPr>
                          <m:e>
                            <m:sSub>
                              <m:sSubPr>
                                <m:ctrlPr>
                                  <a:rPr lang="en-GB" b="0" i="1" noProof="0" smtClean="0">
                                    <a:latin typeface="Cambria Math" panose="02040503050406030204" pitchFamily="18" charset="0"/>
                                  </a:rPr>
                                </m:ctrlPr>
                              </m:sSubPr>
                              <m:e>
                                <m:r>
                                  <a:rPr lang="en-GB" b="0" i="1" noProof="0" smtClean="0">
                                    <a:latin typeface="Cambria Math" panose="02040503050406030204" pitchFamily="18" charset="0"/>
                                  </a:rPr>
                                  <m:t>𝜌</m:t>
                                </m:r>
                              </m:e>
                              <m:sub>
                                <m:r>
                                  <a:rPr lang="en-GB" b="0" i="1" noProof="0" smtClean="0">
                                    <a:latin typeface="Cambria Math" panose="02040503050406030204" pitchFamily="18" charset="0"/>
                                  </a:rPr>
                                  <m:t>𝐴</m:t>
                                </m:r>
                              </m:sub>
                            </m:sSub>
                            <m:func>
                              <m:funcPr>
                                <m:ctrlPr>
                                  <a:rPr lang="en-GB" b="0" i="1" noProof="0" smtClean="0">
                                    <a:latin typeface="Cambria Math" panose="02040503050406030204" pitchFamily="18" charset="0"/>
                                  </a:rPr>
                                </m:ctrlPr>
                              </m:funcPr>
                              <m:fName>
                                <m:r>
                                  <m:rPr>
                                    <m:sty m:val="p"/>
                                  </m:rPr>
                                  <a:rPr lang="en-GB" b="0" i="0" noProof="0" smtClean="0">
                                    <a:latin typeface="Cambria Math" panose="02040503050406030204" pitchFamily="18" charset="0"/>
                                  </a:rPr>
                                  <m:t>ln</m:t>
                                </m:r>
                              </m:fName>
                              <m:e>
                                <m:sSub>
                                  <m:sSubPr>
                                    <m:ctrlPr>
                                      <a:rPr lang="en-GB" b="0" i="1" noProof="0" smtClean="0">
                                        <a:latin typeface="Cambria Math" panose="02040503050406030204" pitchFamily="18" charset="0"/>
                                      </a:rPr>
                                    </m:ctrlPr>
                                  </m:sSubPr>
                                  <m:e>
                                    <m:r>
                                      <a:rPr lang="en-GB" b="0" i="1" noProof="0" smtClean="0">
                                        <a:latin typeface="Cambria Math" panose="02040503050406030204" pitchFamily="18" charset="0"/>
                                      </a:rPr>
                                      <m:t>𝜌</m:t>
                                    </m:r>
                                  </m:e>
                                  <m:sub>
                                    <m:r>
                                      <a:rPr lang="en-GB" b="0" i="1" noProof="0" smtClean="0">
                                        <a:latin typeface="Cambria Math" panose="02040503050406030204" pitchFamily="18" charset="0"/>
                                      </a:rPr>
                                      <m:t>𝐴</m:t>
                                    </m:r>
                                  </m:sub>
                                </m:sSub>
                              </m:e>
                            </m:func>
                          </m:e>
                        </m:d>
                        <m:r>
                          <a:rPr lang="en-GB" b="0" i="1" noProof="0" smtClean="0">
                            <a:latin typeface="Cambria Math" panose="02040503050406030204" pitchFamily="18" charset="0"/>
                          </a:rPr>
                          <m:t>∝|</m:t>
                        </m:r>
                        <m:r>
                          <a:rPr lang="en-GB" b="0" i="1" noProof="0" smtClean="0">
                            <a:latin typeface="Cambria Math" panose="02040503050406030204" pitchFamily="18" charset="0"/>
                          </a:rPr>
                          <m:t>𝐴</m:t>
                        </m:r>
                        <m:r>
                          <a:rPr lang="en-GB" b="0" i="1" noProof="0" smtClean="0">
                            <a:latin typeface="Cambria Math" panose="02040503050406030204" pitchFamily="18" charset="0"/>
                          </a:rPr>
                          <m:t>|</m:t>
                        </m:r>
                      </m:oMath>
                    </m:oMathPara>
                  </a14:m>
                  <a:endParaRPr lang="en-GB" noProof="0" dirty="0"/>
                </a:p>
              </p:txBody>
            </p:sp>
          </mc:Choice>
          <mc:Fallback>
            <p:sp>
              <p:nvSpPr>
                <p:cNvPr id="9" name="TextBox 8">
                  <a:extLst>
                    <a:ext uri="{FF2B5EF4-FFF2-40B4-BE49-F238E27FC236}">
                      <a16:creationId xmlns:a16="http://schemas.microsoft.com/office/drawing/2014/main" id="{17C498AD-E902-C6F0-2B90-97864AFD930E}"/>
                    </a:ext>
                  </a:extLst>
                </p:cNvPr>
                <p:cNvSpPr txBox="1">
                  <a:spLocks noRot="1" noChangeAspect="1" noMove="1" noResize="1" noEditPoints="1" noAdjustHandles="1" noChangeArrowheads="1" noChangeShapeType="1" noTextEdit="1"/>
                </p:cNvSpPr>
                <p:nvPr/>
              </p:nvSpPr>
              <p:spPr>
                <a:xfrm>
                  <a:off x="6276721" y="5144925"/>
                  <a:ext cx="2389372" cy="830997"/>
                </a:xfrm>
                <a:prstGeom prst="rect">
                  <a:avLst/>
                </a:prstGeom>
                <a:blipFill>
                  <a:blip r:embed="rId5"/>
                  <a:stretch>
                    <a:fillRect l="-529" r="-2116" b="-12121"/>
                  </a:stretch>
                </a:blipFill>
              </p:spPr>
              <p:txBody>
                <a:bodyPr/>
                <a:lstStyle/>
                <a:p>
                  <a:r>
                    <a:rPr lang="en-GB">
                      <a:noFill/>
                    </a:rPr>
                    <a:t> </a:t>
                  </a:r>
                </a:p>
              </p:txBody>
            </p:sp>
          </mc:Fallback>
        </mc:AlternateContent>
      </p:grpSp>
      <p:sp>
        <p:nvSpPr>
          <p:cNvPr id="4" name="Slide Number Placeholder 3">
            <a:extLst>
              <a:ext uri="{FF2B5EF4-FFF2-40B4-BE49-F238E27FC236}">
                <a16:creationId xmlns:a16="http://schemas.microsoft.com/office/drawing/2014/main" id="{490517D1-399D-BB80-389B-A83BD5875DD0}"/>
              </a:ext>
            </a:extLst>
          </p:cNvPr>
          <p:cNvSpPr>
            <a:spLocks noGrp="1"/>
          </p:cNvSpPr>
          <p:nvPr>
            <p:ph type="sldNum" sz="quarter" idx="12"/>
          </p:nvPr>
        </p:nvSpPr>
        <p:spPr/>
        <p:txBody>
          <a:bodyPr/>
          <a:lstStyle/>
          <a:p>
            <a:fld id="{36B950EE-D210-4459-9554-2E3247550D53}" type="slidenum">
              <a:rPr lang="en-GB" noProof="0" smtClean="0"/>
              <a:t>20</a:t>
            </a:fld>
            <a:endParaRPr lang="en-GB" noProof="0" dirty="0"/>
          </a:p>
        </p:txBody>
      </p:sp>
      <p:sp>
        <p:nvSpPr>
          <p:cNvPr id="5" name="TextBox 4">
            <a:extLst>
              <a:ext uri="{FF2B5EF4-FFF2-40B4-BE49-F238E27FC236}">
                <a16:creationId xmlns:a16="http://schemas.microsoft.com/office/drawing/2014/main" id="{41DB14D3-8A09-087B-A780-9A84CEE30384}"/>
              </a:ext>
            </a:extLst>
          </p:cNvPr>
          <p:cNvSpPr txBox="1"/>
          <p:nvPr/>
        </p:nvSpPr>
        <p:spPr>
          <a:xfrm>
            <a:off x="6095999" y="4058517"/>
            <a:ext cx="5334197" cy="307777"/>
          </a:xfrm>
          <a:prstGeom prst="rect">
            <a:avLst/>
          </a:prstGeom>
          <a:noFill/>
        </p:spPr>
        <p:txBody>
          <a:bodyPr wrap="square" rtlCol="0">
            <a:spAutoFit/>
          </a:bodyPr>
          <a:lstStyle/>
          <a:p>
            <a:pPr algn="ctr"/>
            <a:r>
              <a:rPr lang="en-GB" sz="1400" noProof="0" dirty="0">
                <a:solidFill>
                  <a:schemeClr val="tx1">
                    <a:lumMod val="50000"/>
                    <a:lumOff val="50000"/>
                  </a:schemeClr>
                </a:solidFill>
              </a:rPr>
              <a:t>Adam M. Kaufman </a:t>
            </a:r>
            <a:r>
              <a:rPr lang="en-GB" sz="1400" i="1" noProof="0" dirty="0">
                <a:solidFill>
                  <a:schemeClr val="tx1">
                    <a:lumMod val="50000"/>
                    <a:lumOff val="50000"/>
                  </a:schemeClr>
                </a:solidFill>
              </a:rPr>
              <a:t>et al.</a:t>
            </a:r>
            <a:r>
              <a:rPr lang="en-GB" sz="1400" noProof="0" dirty="0">
                <a:solidFill>
                  <a:schemeClr val="tx1">
                    <a:lumMod val="50000"/>
                    <a:lumOff val="50000"/>
                  </a:schemeClr>
                </a:solidFill>
              </a:rPr>
              <a:t>, </a:t>
            </a:r>
            <a:r>
              <a:rPr lang="en-GB" sz="1400" i="1" noProof="0" dirty="0">
                <a:solidFill>
                  <a:schemeClr val="tx1">
                    <a:lumMod val="50000"/>
                    <a:lumOff val="50000"/>
                  </a:schemeClr>
                </a:solidFill>
              </a:rPr>
              <a:t>Science </a:t>
            </a:r>
            <a:r>
              <a:rPr lang="en-GB" sz="1400" b="1" noProof="0" dirty="0">
                <a:solidFill>
                  <a:schemeClr val="tx1">
                    <a:lumMod val="50000"/>
                    <a:lumOff val="50000"/>
                  </a:schemeClr>
                </a:solidFill>
              </a:rPr>
              <a:t>353</a:t>
            </a:r>
            <a:r>
              <a:rPr lang="en-GB" sz="1400" noProof="0" dirty="0">
                <a:solidFill>
                  <a:schemeClr val="tx1">
                    <a:lumMod val="50000"/>
                    <a:lumOff val="50000"/>
                  </a:schemeClr>
                </a:solidFill>
              </a:rPr>
              <a:t>, 794-800 (2016).</a:t>
            </a:r>
          </a:p>
        </p:txBody>
      </p:sp>
    </p:spTree>
    <p:extLst>
      <p:ext uri="{BB962C8B-B14F-4D97-AF65-F5344CB8AC3E}">
        <p14:creationId xmlns:p14="http://schemas.microsoft.com/office/powerpoint/2010/main" val="6091888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0DCE77-4692-6019-1EB6-228522DE5872}"/>
              </a:ext>
            </a:extLst>
          </p:cNvPr>
          <p:cNvSpPr>
            <a:spLocks noGrp="1"/>
          </p:cNvSpPr>
          <p:nvPr>
            <p:ph type="title"/>
          </p:nvPr>
        </p:nvSpPr>
        <p:spPr>
          <a:xfrm>
            <a:off x="838200" y="365126"/>
            <a:ext cx="10515600" cy="768606"/>
          </a:xfrm>
        </p:spPr>
        <p:txBody>
          <a:bodyPr anchor="ctr">
            <a:normAutofit/>
          </a:bodyPr>
          <a:lstStyle/>
          <a:p>
            <a:r>
              <a:rPr lang="en-GB" noProof="0" dirty="0"/>
              <a:t>Many-body localisation (MBL)</a:t>
            </a:r>
          </a:p>
        </p:txBody>
      </p:sp>
      <p:sp>
        <p:nvSpPr>
          <p:cNvPr id="3" name="Content Placeholder 2">
            <a:extLst>
              <a:ext uri="{FF2B5EF4-FFF2-40B4-BE49-F238E27FC236}">
                <a16:creationId xmlns:a16="http://schemas.microsoft.com/office/drawing/2014/main" id="{971A600B-7597-24AF-9D36-5ED47403C842}"/>
              </a:ext>
            </a:extLst>
          </p:cNvPr>
          <p:cNvSpPr>
            <a:spLocks noGrp="1"/>
          </p:cNvSpPr>
          <p:nvPr>
            <p:ph idx="1"/>
          </p:nvPr>
        </p:nvSpPr>
        <p:spPr>
          <a:xfrm>
            <a:off x="663694" y="2507935"/>
            <a:ext cx="4391384" cy="1842130"/>
          </a:xfrm>
        </p:spPr>
        <p:txBody>
          <a:bodyPr anchor="ctr">
            <a:normAutofit/>
          </a:bodyPr>
          <a:lstStyle/>
          <a:p>
            <a:r>
              <a:rPr lang="en-GB" sz="2000" noProof="0" dirty="0"/>
              <a:t>Issue: interactions might destroy phase coherence and delocalise</a:t>
            </a:r>
          </a:p>
          <a:p>
            <a:r>
              <a:rPr lang="en-GB" sz="2000" noProof="0" dirty="0"/>
              <a:t>2000s-2010s: theory and experiment shows MBL may be possible!</a:t>
            </a:r>
          </a:p>
        </p:txBody>
      </p:sp>
      <p:grpSp>
        <p:nvGrpSpPr>
          <p:cNvPr id="36" name="Group 35">
            <a:extLst>
              <a:ext uri="{FF2B5EF4-FFF2-40B4-BE49-F238E27FC236}">
                <a16:creationId xmlns:a16="http://schemas.microsoft.com/office/drawing/2014/main" id="{CD75B0CB-B48B-DC4E-78CE-42833C3FCB5A}"/>
              </a:ext>
            </a:extLst>
          </p:cNvPr>
          <p:cNvGrpSpPr/>
          <p:nvPr/>
        </p:nvGrpSpPr>
        <p:grpSpPr>
          <a:xfrm>
            <a:off x="5185317" y="971204"/>
            <a:ext cx="6625657" cy="5405142"/>
            <a:chOff x="149788" y="3429000"/>
            <a:chExt cx="4014387" cy="3274895"/>
          </a:xfrm>
        </p:grpSpPr>
        <p:pic>
          <p:nvPicPr>
            <p:cNvPr id="23" name="Picture 22">
              <a:extLst>
                <a:ext uri="{FF2B5EF4-FFF2-40B4-BE49-F238E27FC236}">
                  <a16:creationId xmlns:a16="http://schemas.microsoft.com/office/drawing/2014/main" id="{0348EDA7-2B27-1212-AA1E-35C4310D3006}"/>
                </a:ext>
              </a:extLst>
            </p:cNvPr>
            <p:cNvPicPr>
              <a:picLocks noChangeAspect="1"/>
            </p:cNvPicPr>
            <p:nvPr/>
          </p:nvPicPr>
          <p:blipFill>
            <a:blip r:embed="rId3"/>
            <a:stretch>
              <a:fillRect/>
            </a:stretch>
          </p:blipFill>
          <p:spPr>
            <a:xfrm>
              <a:off x="149788" y="3429000"/>
              <a:ext cx="4014387" cy="3274895"/>
            </a:xfrm>
            <a:prstGeom prst="rect">
              <a:avLst/>
            </a:prstGeom>
          </p:spPr>
        </p:pic>
        <p:cxnSp>
          <p:nvCxnSpPr>
            <p:cNvPr id="27" name="Straight Arrow Connector 26">
              <a:extLst>
                <a:ext uri="{FF2B5EF4-FFF2-40B4-BE49-F238E27FC236}">
                  <a16:creationId xmlns:a16="http://schemas.microsoft.com/office/drawing/2014/main" id="{427B4FFE-74BA-00C8-D188-4937C28A3DE2}"/>
                </a:ext>
              </a:extLst>
            </p:cNvPr>
            <p:cNvCxnSpPr/>
            <p:nvPr/>
          </p:nvCxnSpPr>
          <p:spPr>
            <a:xfrm flipV="1">
              <a:off x="962025" y="4162425"/>
              <a:ext cx="695325" cy="1838325"/>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mc:AlternateContent xmlns:mc="http://schemas.openxmlformats.org/markup-compatibility/2006">
          <mc:Choice xmlns:a14="http://schemas.microsoft.com/office/drawing/2010/main" Requires="a14">
            <p:sp>
              <p:nvSpPr>
                <p:cNvPr id="28" name="TextBox 27">
                  <a:extLst>
                    <a:ext uri="{FF2B5EF4-FFF2-40B4-BE49-F238E27FC236}">
                      <a16:creationId xmlns:a16="http://schemas.microsoft.com/office/drawing/2014/main" id="{A15516CF-BE9D-6ADC-A91C-3931A5BCAE04}"/>
                    </a:ext>
                  </a:extLst>
                </p:cNvPr>
                <p:cNvSpPr txBox="1"/>
                <p:nvPr/>
              </p:nvSpPr>
              <p:spPr>
                <a:xfrm>
                  <a:off x="1177078" y="3824615"/>
                  <a:ext cx="265218"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GB" sz="2800" b="0" i="0" noProof="0" smtClean="0">
                            <a:solidFill>
                              <a:schemeClr val="accent2"/>
                            </a:solidFill>
                            <a:latin typeface="Cambria Math" panose="02040503050406030204" pitchFamily="18" charset="0"/>
                          </a:rPr>
                          <m:t>Δ</m:t>
                        </m:r>
                      </m:oMath>
                    </m:oMathPara>
                  </a14:m>
                  <a:endParaRPr lang="en-GB" sz="2800" noProof="0" dirty="0">
                    <a:solidFill>
                      <a:schemeClr val="accent2"/>
                    </a:solidFill>
                  </a:endParaRPr>
                </a:p>
              </p:txBody>
            </p:sp>
          </mc:Choice>
          <mc:Fallback>
            <p:sp>
              <p:nvSpPr>
                <p:cNvPr id="28" name="TextBox 27">
                  <a:extLst>
                    <a:ext uri="{FF2B5EF4-FFF2-40B4-BE49-F238E27FC236}">
                      <a16:creationId xmlns:a16="http://schemas.microsoft.com/office/drawing/2014/main" id="{A15516CF-BE9D-6ADC-A91C-3931A5BCAE04}"/>
                    </a:ext>
                  </a:extLst>
                </p:cNvPr>
                <p:cNvSpPr txBox="1">
                  <a:spLocks noRot="1" noChangeAspect="1" noMove="1" noResize="1" noEditPoints="1" noAdjustHandles="1" noChangeArrowheads="1" noChangeShapeType="1" noTextEdit="1"/>
                </p:cNvSpPr>
                <p:nvPr/>
              </p:nvSpPr>
              <p:spPr>
                <a:xfrm>
                  <a:off x="1177078" y="3824615"/>
                  <a:ext cx="265218" cy="523220"/>
                </a:xfrm>
                <a:prstGeom prst="rect">
                  <a:avLst/>
                </a:prstGeom>
                <a:blipFill>
                  <a:blip r:embed="rId4"/>
                  <a:stretch>
                    <a:fillRect l="-2778"/>
                  </a:stretch>
                </a:blipFill>
              </p:spPr>
              <p:txBody>
                <a:bodyPr/>
                <a:lstStyle/>
                <a:p>
                  <a:r>
                    <a:rPr lang="en-GB">
                      <a:noFill/>
                    </a:rPr>
                    <a:t> </a:t>
                  </a:r>
                </a:p>
              </p:txBody>
            </p:sp>
          </mc:Fallback>
        </mc:AlternateContent>
      </p:grpSp>
      <p:sp>
        <p:nvSpPr>
          <p:cNvPr id="34" name="TextBox 33">
            <a:extLst>
              <a:ext uri="{FF2B5EF4-FFF2-40B4-BE49-F238E27FC236}">
                <a16:creationId xmlns:a16="http://schemas.microsoft.com/office/drawing/2014/main" id="{A357D748-3A56-1E74-F6C8-073C81C48A73}"/>
              </a:ext>
            </a:extLst>
          </p:cNvPr>
          <p:cNvSpPr txBox="1"/>
          <p:nvPr/>
        </p:nvSpPr>
        <p:spPr>
          <a:xfrm>
            <a:off x="5185317" y="6215875"/>
            <a:ext cx="6625657" cy="276999"/>
          </a:xfrm>
          <a:prstGeom prst="rect">
            <a:avLst/>
          </a:prstGeom>
          <a:noFill/>
        </p:spPr>
        <p:txBody>
          <a:bodyPr wrap="square">
            <a:spAutoFit/>
          </a:bodyPr>
          <a:lstStyle/>
          <a:p>
            <a:pPr algn="ctr"/>
            <a:r>
              <a:rPr lang="en-GB" sz="1200" b="0" i="0" noProof="0" dirty="0">
                <a:solidFill>
                  <a:srgbClr val="595959"/>
                </a:solidFill>
                <a:effectLst/>
                <a:latin typeface="roboto" panose="02000000000000000000" pitchFamily="2" charset="0"/>
              </a:rPr>
              <a:t>Jae-</a:t>
            </a:r>
            <a:r>
              <a:rPr lang="en-GB" sz="1200" b="0" i="0" noProof="0" dirty="0" err="1">
                <a:solidFill>
                  <a:srgbClr val="595959"/>
                </a:solidFill>
                <a:effectLst/>
                <a:latin typeface="roboto" panose="02000000000000000000" pitchFamily="2" charset="0"/>
              </a:rPr>
              <a:t>yoon</a:t>
            </a:r>
            <a:r>
              <a:rPr lang="en-GB" sz="1200" b="0" i="0" noProof="0" dirty="0">
                <a:solidFill>
                  <a:srgbClr val="595959"/>
                </a:solidFill>
                <a:effectLst/>
                <a:latin typeface="roboto" panose="02000000000000000000" pitchFamily="2" charset="0"/>
              </a:rPr>
              <a:t> Choi </a:t>
            </a:r>
            <a:r>
              <a:rPr lang="en-GB" sz="1200" b="0" i="1" noProof="0" dirty="0">
                <a:solidFill>
                  <a:srgbClr val="595959"/>
                </a:solidFill>
                <a:effectLst/>
                <a:latin typeface="roboto" panose="02000000000000000000" pitchFamily="2" charset="0"/>
              </a:rPr>
              <a:t>et al.</a:t>
            </a:r>
            <a:r>
              <a:rPr lang="en-GB" sz="1200" noProof="0" dirty="0">
                <a:solidFill>
                  <a:srgbClr val="595959"/>
                </a:solidFill>
                <a:latin typeface="roboto" panose="02000000000000000000" pitchFamily="2" charset="0"/>
              </a:rPr>
              <a:t>, </a:t>
            </a:r>
            <a:r>
              <a:rPr lang="en-GB" sz="1200" b="0" i="1" noProof="0" dirty="0">
                <a:solidFill>
                  <a:srgbClr val="595959"/>
                </a:solidFill>
                <a:effectLst/>
                <a:latin typeface="roboto" panose="02000000000000000000" pitchFamily="2" charset="0"/>
              </a:rPr>
              <a:t>Science </a:t>
            </a:r>
            <a:r>
              <a:rPr lang="en-GB" sz="1200" b="1" i="0" noProof="0" dirty="0">
                <a:solidFill>
                  <a:srgbClr val="595959"/>
                </a:solidFill>
                <a:effectLst/>
                <a:latin typeface="roboto" panose="02000000000000000000" pitchFamily="2" charset="0"/>
              </a:rPr>
              <a:t>352</a:t>
            </a:r>
            <a:r>
              <a:rPr lang="en-GB" sz="1200" b="0" i="0" noProof="0" dirty="0">
                <a:solidFill>
                  <a:srgbClr val="595959"/>
                </a:solidFill>
                <a:effectLst/>
                <a:latin typeface="roboto" panose="02000000000000000000" pitchFamily="2" charset="0"/>
              </a:rPr>
              <a:t>, 1547-1552 (2016)</a:t>
            </a:r>
            <a:endParaRPr lang="en-GB" sz="1200" noProof="0" dirty="0"/>
          </a:p>
        </p:txBody>
      </p:sp>
      <p:sp>
        <p:nvSpPr>
          <p:cNvPr id="4" name="Slide Number Placeholder 3">
            <a:extLst>
              <a:ext uri="{FF2B5EF4-FFF2-40B4-BE49-F238E27FC236}">
                <a16:creationId xmlns:a16="http://schemas.microsoft.com/office/drawing/2014/main" id="{8D4E4AF0-0258-833D-25AE-92C48D999247}"/>
              </a:ext>
            </a:extLst>
          </p:cNvPr>
          <p:cNvSpPr>
            <a:spLocks noGrp="1"/>
          </p:cNvSpPr>
          <p:nvPr>
            <p:ph type="sldNum" sz="quarter" idx="12"/>
          </p:nvPr>
        </p:nvSpPr>
        <p:spPr/>
        <p:txBody>
          <a:bodyPr/>
          <a:lstStyle/>
          <a:p>
            <a:fld id="{36B950EE-D210-4459-9554-2E3247550D53}" type="slidenum">
              <a:rPr lang="en-GB" noProof="0" smtClean="0"/>
              <a:t>21</a:t>
            </a:fld>
            <a:endParaRPr lang="en-GB" noProof="0" dirty="0"/>
          </a:p>
        </p:txBody>
      </p:sp>
      <p:grpSp>
        <p:nvGrpSpPr>
          <p:cNvPr id="35" name="Group 34">
            <a:extLst>
              <a:ext uri="{FF2B5EF4-FFF2-40B4-BE49-F238E27FC236}">
                <a16:creationId xmlns:a16="http://schemas.microsoft.com/office/drawing/2014/main" id="{B5EA653C-B260-F0FA-8608-C50100629FB1}"/>
              </a:ext>
            </a:extLst>
          </p:cNvPr>
          <p:cNvGrpSpPr/>
          <p:nvPr/>
        </p:nvGrpSpPr>
        <p:grpSpPr>
          <a:xfrm>
            <a:off x="8525304" y="3429000"/>
            <a:ext cx="3003002" cy="900850"/>
            <a:chOff x="8986900" y="5313130"/>
            <a:chExt cx="3003002" cy="900850"/>
          </a:xfrm>
        </p:grpSpPr>
        <p:cxnSp>
          <p:nvCxnSpPr>
            <p:cNvPr id="13" name="Straight Arrow Connector 12">
              <a:extLst>
                <a:ext uri="{FF2B5EF4-FFF2-40B4-BE49-F238E27FC236}">
                  <a16:creationId xmlns:a16="http://schemas.microsoft.com/office/drawing/2014/main" id="{4525F3B7-4A56-6E8B-0C03-49D05F7BDC02}"/>
                </a:ext>
              </a:extLst>
            </p:cNvPr>
            <p:cNvCxnSpPr>
              <a:cxnSpLocks/>
              <a:stCxn id="19" idx="0"/>
            </p:cNvCxnSpPr>
            <p:nvPr/>
          </p:nvCxnSpPr>
          <p:spPr>
            <a:xfrm flipV="1">
              <a:off x="10488401" y="5313130"/>
              <a:ext cx="198863" cy="531518"/>
            </a:xfrm>
            <a:prstGeom prst="straightConnector1">
              <a:avLst/>
            </a:prstGeom>
            <a:ln w="57150">
              <a:tailEnd type="triangle"/>
            </a:ln>
          </p:spPr>
          <p:style>
            <a:lnRef idx="2">
              <a:schemeClr val="accent2"/>
            </a:lnRef>
            <a:fillRef idx="0">
              <a:schemeClr val="accent2"/>
            </a:fillRef>
            <a:effectRef idx="1">
              <a:schemeClr val="accent2"/>
            </a:effectRef>
            <a:fontRef idx="minor">
              <a:schemeClr val="tx1"/>
            </a:fontRef>
          </p:style>
        </p:cxnSp>
        <p:sp>
          <p:nvSpPr>
            <p:cNvPr id="19" name="TextBox 18">
              <a:extLst>
                <a:ext uri="{FF2B5EF4-FFF2-40B4-BE49-F238E27FC236}">
                  <a16:creationId xmlns:a16="http://schemas.microsoft.com/office/drawing/2014/main" id="{56EFBD04-8517-C3E7-DFA2-7648C7809925}"/>
                </a:ext>
              </a:extLst>
            </p:cNvPr>
            <p:cNvSpPr txBox="1"/>
            <p:nvPr/>
          </p:nvSpPr>
          <p:spPr>
            <a:xfrm>
              <a:off x="8986900" y="5844648"/>
              <a:ext cx="3003002" cy="369332"/>
            </a:xfrm>
            <a:prstGeom prst="rect">
              <a:avLst/>
            </a:prstGeom>
            <a:noFill/>
          </p:spPr>
          <p:txBody>
            <a:bodyPr wrap="none" rtlCol="0">
              <a:spAutoFit/>
            </a:bodyPr>
            <a:lstStyle/>
            <a:p>
              <a:r>
                <a:rPr lang="en-GB" noProof="0" dirty="0"/>
                <a:t>Memory of initial conditions!</a:t>
              </a:r>
            </a:p>
          </p:txBody>
        </p:sp>
      </p:grpSp>
    </p:spTree>
    <p:extLst>
      <p:ext uri="{BB962C8B-B14F-4D97-AF65-F5344CB8AC3E}">
        <p14:creationId xmlns:p14="http://schemas.microsoft.com/office/powerpoint/2010/main" val="874413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250"/>
                                        <p:tgtEl>
                                          <p:spTgt spid="3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fade">
                                      <p:cBhvr>
                                        <p:cTn id="12" dur="250"/>
                                        <p:tgtEl>
                                          <p:spTgt spid="3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fade">
                                      <p:cBhvr>
                                        <p:cTn id="17" dur="25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50494B-EFEC-0FBF-A9D6-9131B66A5309}"/>
              </a:ext>
            </a:extLst>
          </p:cNvPr>
          <p:cNvSpPr>
            <a:spLocks noGrp="1"/>
          </p:cNvSpPr>
          <p:nvPr>
            <p:ph type="title"/>
          </p:nvPr>
        </p:nvSpPr>
        <p:spPr>
          <a:xfrm>
            <a:off x="838200" y="299024"/>
            <a:ext cx="10515600" cy="867268"/>
          </a:xfrm>
        </p:spPr>
        <p:txBody>
          <a:bodyPr/>
          <a:lstStyle/>
          <a:p>
            <a:r>
              <a:rPr lang="en-GB" noProof="0" dirty="0"/>
              <a:t>Lattice gauge theories</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C7E74573-0200-91B5-C55C-5D33ABDC4154}"/>
                  </a:ext>
                </a:extLst>
              </p:cNvPr>
              <p:cNvSpPr>
                <a:spLocks noGrp="1"/>
              </p:cNvSpPr>
              <p:nvPr>
                <p:ph idx="1"/>
              </p:nvPr>
            </p:nvSpPr>
            <p:spPr>
              <a:xfrm>
                <a:off x="838199" y="1077290"/>
                <a:ext cx="10515600" cy="2158212"/>
              </a:xfrm>
            </p:spPr>
            <p:txBody>
              <a:bodyPr>
                <a:normAutofit/>
              </a:bodyPr>
              <a:lstStyle/>
              <a:p>
                <a:pPr>
                  <a:spcBef>
                    <a:spcPts val="400"/>
                  </a:spcBef>
                </a:pPr>
                <a:r>
                  <a:rPr lang="en-GB" sz="2400" noProof="0" dirty="0"/>
                  <a:t>Introduced to understand gauge field theories where perturbation theory fails</a:t>
                </a:r>
              </a:p>
              <a:p>
                <a:pPr>
                  <a:spcBef>
                    <a:spcPts val="400"/>
                  </a:spcBef>
                </a:pPr>
                <a:r>
                  <a:rPr lang="en-GB" sz="2400" noProof="0" dirty="0"/>
                  <a:t>Typically take the continuum limit: lattice spacing </a:t>
                </a:r>
                <a14:m>
                  <m:oMath xmlns:m="http://schemas.openxmlformats.org/officeDocument/2006/math">
                    <m:r>
                      <a:rPr lang="en-GB" sz="2400" b="0" i="1" noProof="0" smtClean="0">
                        <a:latin typeface="Cambria Math" panose="02040503050406030204" pitchFamily="18" charset="0"/>
                      </a:rPr>
                      <m:t>𝑎</m:t>
                    </m:r>
                    <m:r>
                      <a:rPr lang="en-GB" sz="2400" b="0" i="1" noProof="0" smtClean="0">
                        <a:latin typeface="Cambria Math" panose="02040503050406030204" pitchFamily="18" charset="0"/>
                      </a:rPr>
                      <m:t>→0</m:t>
                    </m:r>
                  </m:oMath>
                </a14:m>
                <a:endParaRPr lang="en-GB" sz="2400" noProof="0" dirty="0"/>
              </a:p>
              <a:p>
                <a:pPr>
                  <a:spcBef>
                    <a:spcPts val="400"/>
                  </a:spcBef>
                </a:pPr>
                <a:r>
                  <a:rPr lang="en-GB" sz="2400" noProof="0" dirty="0"/>
                  <a:t>This talk: non-equilibrium dynamics of the lattice model in its own right! </a:t>
                </a:r>
              </a:p>
            </p:txBody>
          </p:sp>
        </mc:Choice>
        <mc:Fallback>
          <p:sp>
            <p:nvSpPr>
              <p:cNvPr id="3" name="Content Placeholder 2">
                <a:extLst>
                  <a:ext uri="{FF2B5EF4-FFF2-40B4-BE49-F238E27FC236}">
                    <a16:creationId xmlns:a16="http://schemas.microsoft.com/office/drawing/2014/main" id="{C7E74573-0200-91B5-C55C-5D33ABDC4154}"/>
                  </a:ext>
                </a:extLst>
              </p:cNvPr>
              <p:cNvSpPr>
                <a:spLocks noGrp="1" noRot="1" noChangeAspect="1" noMove="1" noResize="1" noEditPoints="1" noAdjustHandles="1" noChangeArrowheads="1" noChangeShapeType="1" noTextEdit="1"/>
              </p:cNvSpPr>
              <p:nvPr>
                <p:ph idx="1"/>
              </p:nvPr>
            </p:nvSpPr>
            <p:spPr>
              <a:xfrm>
                <a:off x="838199" y="1077290"/>
                <a:ext cx="10515600" cy="2158212"/>
              </a:xfrm>
              <a:blipFill>
                <a:blip r:embed="rId3"/>
                <a:stretch>
                  <a:fillRect l="-724" t="-4094" r="-483"/>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BC362EAC-77EA-01A4-09D9-9F860F20E118}"/>
              </a:ext>
            </a:extLst>
          </p:cNvPr>
          <p:cNvSpPr>
            <a:spLocks noGrp="1"/>
          </p:cNvSpPr>
          <p:nvPr>
            <p:ph type="sldNum" sz="quarter" idx="12"/>
          </p:nvPr>
        </p:nvSpPr>
        <p:spPr/>
        <p:txBody>
          <a:bodyPr/>
          <a:lstStyle/>
          <a:p>
            <a:fld id="{5F842CBF-A70B-4A0F-BE4F-FDBDDDD038A5}" type="slidenum">
              <a:rPr lang="en-GB" noProof="0" smtClean="0"/>
              <a:t>22</a:t>
            </a:fld>
            <a:endParaRPr lang="en-GB" noProof="0" dirty="0"/>
          </a:p>
        </p:txBody>
      </p:sp>
      <p:pic>
        <p:nvPicPr>
          <p:cNvPr id="5" name="Picture 6">
            <a:extLst>
              <a:ext uri="{FF2B5EF4-FFF2-40B4-BE49-F238E27FC236}">
                <a16:creationId xmlns:a16="http://schemas.microsoft.com/office/drawing/2014/main" id="{41E332AE-E1F7-A71B-C08B-514A98D89F6C}"/>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9980" b="-15653"/>
          <a:stretch/>
        </p:blipFill>
        <p:spPr bwMode="auto">
          <a:xfrm>
            <a:off x="838199" y="5148820"/>
            <a:ext cx="10672482" cy="132762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a:extLst>
              <a:ext uri="{FF2B5EF4-FFF2-40B4-BE49-F238E27FC236}">
                <a16:creationId xmlns:a16="http://schemas.microsoft.com/office/drawing/2014/main" id="{6EA3C4EA-89F0-071A-F0B9-AE4516BAB80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53031" y="2527959"/>
            <a:ext cx="6685938" cy="924540"/>
          </a:xfrm>
          <a:prstGeom prst="rect">
            <a:avLst/>
          </a:prstGeom>
          <a:noFill/>
          <a:extLst>
            <a:ext uri="{909E8E84-426E-40DD-AFC4-6F175D3DCCD1}">
              <a14:hiddenFill xmlns:a14="http://schemas.microsoft.com/office/drawing/2010/main">
                <a:solidFill>
                  <a:srgbClr val="FFFFFF"/>
                </a:solidFill>
              </a14:hiddenFill>
            </a:ext>
          </a:extLst>
        </p:spPr>
      </p:pic>
      <p:pic>
        <p:nvPicPr>
          <p:cNvPr id="7" name="Content Placeholder 12">
            <a:extLst>
              <a:ext uri="{FF2B5EF4-FFF2-40B4-BE49-F238E27FC236}">
                <a16:creationId xmlns:a16="http://schemas.microsoft.com/office/drawing/2014/main" id="{0AAA3871-8BDF-34E1-FD42-B1901CC05D7F}"/>
              </a:ext>
            </a:extLst>
          </p:cNvPr>
          <p:cNvPicPr>
            <a:picLocks noChangeAspect="1"/>
          </p:cNvPicPr>
          <p:nvPr/>
        </p:nvPicPr>
        <p:blipFill>
          <a:blip>
            <a:extLst>
              <a:ext uri="{96DAC541-7B7A-43D3-8B79-37D633B846F1}">
                <asvg:svgBlip xmlns:asvg="http://schemas.microsoft.com/office/drawing/2016/SVG/main" r:embed="rId6"/>
              </a:ext>
            </a:extLst>
          </a:blip>
          <a:srcRect l="4727" b="84585"/>
          <a:stretch/>
        </p:blipFill>
        <p:spPr>
          <a:xfrm>
            <a:off x="1990724" y="3550212"/>
            <a:ext cx="9282940" cy="1241822"/>
          </a:xfrm>
          <a:prstGeom prst="rect">
            <a:avLst/>
          </a:prstGeom>
        </p:spPr>
      </p:pic>
      <p:sp>
        <p:nvSpPr>
          <p:cNvPr id="386" name="Rectangle: Rounded Corners 385">
            <a:extLst>
              <a:ext uri="{FF2B5EF4-FFF2-40B4-BE49-F238E27FC236}">
                <a16:creationId xmlns:a16="http://schemas.microsoft.com/office/drawing/2014/main" id="{FA7EB585-7AE3-16B5-18F0-29B5E9F8BF9D}"/>
              </a:ext>
            </a:extLst>
          </p:cNvPr>
          <p:cNvSpPr/>
          <p:nvPr/>
        </p:nvSpPr>
        <p:spPr>
          <a:xfrm>
            <a:off x="3532928" y="2432105"/>
            <a:ext cx="2564358" cy="1121496"/>
          </a:xfrm>
          <a:prstGeom prst="roundRect">
            <a:avLst/>
          </a:prstGeom>
          <a:noFill/>
          <a:ln w="28575">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387" name="Rectangle: Rounded Corners 386">
            <a:extLst>
              <a:ext uri="{FF2B5EF4-FFF2-40B4-BE49-F238E27FC236}">
                <a16:creationId xmlns:a16="http://schemas.microsoft.com/office/drawing/2014/main" id="{1EFB1EEE-011B-15C2-360C-9541B1DE5216}"/>
              </a:ext>
            </a:extLst>
          </p:cNvPr>
          <p:cNvSpPr/>
          <p:nvPr/>
        </p:nvSpPr>
        <p:spPr>
          <a:xfrm>
            <a:off x="10026125" y="5148821"/>
            <a:ext cx="1594373" cy="1226372"/>
          </a:xfrm>
          <a:prstGeom prst="roundRect">
            <a:avLst/>
          </a:prstGeom>
          <a:noFill/>
          <a:ln w="28575">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388" name="Rectangle: Rounded Corners 387">
            <a:extLst>
              <a:ext uri="{FF2B5EF4-FFF2-40B4-BE49-F238E27FC236}">
                <a16:creationId xmlns:a16="http://schemas.microsoft.com/office/drawing/2014/main" id="{140E0111-B0EF-0BA5-3B33-D751CCCFD7D7}"/>
              </a:ext>
            </a:extLst>
          </p:cNvPr>
          <p:cNvSpPr/>
          <p:nvPr/>
        </p:nvSpPr>
        <p:spPr>
          <a:xfrm>
            <a:off x="6938100" y="2648063"/>
            <a:ext cx="1210036" cy="678598"/>
          </a:xfrm>
          <a:prstGeom prst="roundRect">
            <a:avLst/>
          </a:prstGeom>
          <a:noFill/>
          <a:ln w="28575">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389" name="Rectangle: Rounded Corners 388">
            <a:extLst>
              <a:ext uri="{FF2B5EF4-FFF2-40B4-BE49-F238E27FC236}">
                <a16:creationId xmlns:a16="http://schemas.microsoft.com/office/drawing/2014/main" id="{4EB0A1A1-9721-28CE-06DD-0A95775C1A7B}"/>
              </a:ext>
            </a:extLst>
          </p:cNvPr>
          <p:cNvSpPr/>
          <p:nvPr/>
        </p:nvSpPr>
        <p:spPr>
          <a:xfrm>
            <a:off x="6772275" y="5148821"/>
            <a:ext cx="2898848" cy="1226373"/>
          </a:xfrm>
          <a:prstGeom prst="roundRect">
            <a:avLst/>
          </a:prstGeom>
          <a:noFill/>
          <a:ln w="28575">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390" name="Rectangle: Rounded Corners 389">
            <a:extLst>
              <a:ext uri="{FF2B5EF4-FFF2-40B4-BE49-F238E27FC236}">
                <a16:creationId xmlns:a16="http://schemas.microsoft.com/office/drawing/2014/main" id="{F8A6A275-5BA8-EE2C-F649-106E075F5C5C}"/>
              </a:ext>
            </a:extLst>
          </p:cNvPr>
          <p:cNvSpPr/>
          <p:nvPr/>
        </p:nvSpPr>
        <p:spPr>
          <a:xfrm>
            <a:off x="8630701" y="2648062"/>
            <a:ext cx="406626" cy="678600"/>
          </a:xfrm>
          <a:prstGeom prst="roundRect">
            <a:avLst/>
          </a:prstGeom>
          <a:noFill/>
          <a:ln w="28575">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391" name="Rectangle: Rounded Corners 390">
            <a:extLst>
              <a:ext uri="{FF2B5EF4-FFF2-40B4-BE49-F238E27FC236}">
                <a16:creationId xmlns:a16="http://schemas.microsoft.com/office/drawing/2014/main" id="{9C443539-3499-4E79-7E24-B12CC85382FF}"/>
              </a:ext>
            </a:extLst>
          </p:cNvPr>
          <p:cNvSpPr/>
          <p:nvPr/>
        </p:nvSpPr>
        <p:spPr>
          <a:xfrm>
            <a:off x="1990724" y="5148820"/>
            <a:ext cx="4410075" cy="1226373"/>
          </a:xfrm>
          <a:prstGeom prst="roundRect">
            <a:avLst/>
          </a:prstGeom>
          <a:noFill/>
          <a:ln w="28575">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mc:AlternateContent xmlns:mc="http://schemas.openxmlformats.org/markup-compatibility/2006">
        <mc:Choice xmlns:a14="http://schemas.microsoft.com/office/drawing/2010/main" Requires="a14">
          <p:sp>
            <p:nvSpPr>
              <p:cNvPr id="9" name="TextBox 8">
                <a:extLst>
                  <a:ext uri="{FF2B5EF4-FFF2-40B4-BE49-F238E27FC236}">
                    <a16:creationId xmlns:a16="http://schemas.microsoft.com/office/drawing/2014/main" id="{4FAB6F0B-7B7E-B9E3-60C3-5F0BEFAD6464}"/>
                  </a:ext>
                </a:extLst>
              </p:cNvPr>
              <p:cNvSpPr txBox="1"/>
              <p:nvPr/>
            </p:nvSpPr>
            <p:spPr>
              <a:xfrm>
                <a:off x="326064" y="4668706"/>
                <a:ext cx="1790362" cy="404983"/>
              </a:xfrm>
              <a:prstGeom prst="rect">
                <a:avLst/>
              </a:prstGeom>
              <a:noFill/>
            </p:spPr>
            <p:txBody>
              <a:bodyPr wrap="none" rtlCol="0">
                <a:spAutoFit/>
              </a:bodyPr>
              <a:lstStyle/>
              <a:p>
                <a14:m>
                  <m:oMath xmlns:m="http://schemas.openxmlformats.org/officeDocument/2006/math">
                    <m:d>
                      <m:dPr>
                        <m:begChr m:val="["/>
                        <m:endChr m:val="]"/>
                        <m:ctrlPr>
                          <a:rPr lang="en-GB" b="0" i="1" noProof="0" smtClean="0">
                            <a:solidFill>
                              <a:schemeClr val="accent2">
                                <a:lumMod val="75000"/>
                              </a:schemeClr>
                            </a:solidFill>
                            <a:latin typeface="Cambria Math" panose="02040503050406030204" pitchFamily="18" charset="0"/>
                          </a:rPr>
                        </m:ctrlPr>
                      </m:dPr>
                      <m:e>
                        <m:sSub>
                          <m:sSubPr>
                            <m:ctrlPr>
                              <a:rPr lang="en-GB" i="1" noProof="0">
                                <a:solidFill>
                                  <a:schemeClr val="accent2">
                                    <a:lumMod val="75000"/>
                                  </a:schemeClr>
                                </a:solidFill>
                                <a:latin typeface="Cambria Math" panose="02040503050406030204" pitchFamily="18" charset="0"/>
                              </a:rPr>
                            </m:ctrlPr>
                          </m:sSubPr>
                          <m:e>
                            <m:acc>
                              <m:accPr>
                                <m:chr m:val="̂"/>
                                <m:ctrlPr>
                                  <a:rPr lang="en-GB" b="0" i="1" noProof="0" smtClean="0">
                                    <a:solidFill>
                                      <a:schemeClr val="accent2">
                                        <a:lumMod val="75000"/>
                                      </a:schemeClr>
                                    </a:solidFill>
                                    <a:latin typeface="Cambria Math" panose="02040503050406030204" pitchFamily="18" charset="0"/>
                                  </a:rPr>
                                </m:ctrlPr>
                              </m:accPr>
                              <m:e>
                                <m:r>
                                  <a:rPr lang="en-GB" i="1" noProof="0">
                                    <a:solidFill>
                                      <a:schemeClr val="accent2">
                                        <a:lumMod val="75000"/>
                                      </a:schemeClr>
                                    </a:solidFill>
                                    <a:latin typeface="Cambria Math" panose="02040503050406030204" pitchFamily="18" charset="0"/>
                                  </a:rPr>
                                  <m:t>𝜃</m:t>
                                </m:r>
                              </m:e>
                            </m:acc>
                          </m:e>
                          <m:sub>
                            <m:r>
                              <a:rPr lang="en-GB" b="0" i="1" noProof="0" smtClean="0">
                                <a:solidFill>
                                  <a:schemeClr val="accent2">
                                    <a:lumMod val="75000"/>
                                  </a:schemeClr>
                                </a:solidFill>
                                <a:latin typeface="Cambria Math" panose="02040503050406030204" pitchFamily="18" charset="0"/>
                              </a:rPr>
                              <m:t>𝑛</m:t>
                            </m:r>
                          </m:sub>
                        </m:sSub>
                        <m:r>
                          <a:rPr lang="en-GB" b="0" i="1" noProof="0" smtClean="0">
                            <a:solidFill>
                              <a:schemeClr val="accent2">
                                <a:lumMod val="75000"/>
                              </a:schemeClr>
                            </a:solidFill>
                            <a:latin typeface="Cambria Math" panose="02040503050406030204" pitchFamily="18" charset="0"/>
                          </a:rPr>
                          <m:t>,</m:t>
                        </m:r>
                        <m:sSub>
                          <m:sSubPr>
                            <m:ctrlPr>
                              <a:rPr lang="en-GB" b="0" i="1" noProof="0" smtClean="0">
                                <a:solidFill>
                                  <a:schemeClr val="accent2">
                                    <a:lumMod val="75000"/>
                                  </a:schemeClr>
                                </a:solidFill>
                                <a:latin typeface="Cambria Math" panose="02040503050406030204" pitchFamily="18" charset="0"/>
                              </a:rPr>
                            </m:ctrlPr>
                          </m:sSubPr>
                          <m:e>
                            <m:acc>
                              <m:accPr>
                                <m:chr m:val="̂"/>
                                <m:ctrlPr>
                                  <a:rPr lang="en-GB" b="0" i="1" noProof="0" smtClean="0">
                                    <a:solidFill>
                                      <a:schemeClr val="accent2">
                                        <a:lumMod val="75000"/>
                                      </a:schemeClr>
                                    </a:solidFill>
                                    <a:latin typeface="Cambria Math" panose="02040503050406030204" pitchFamily="18" charset="0"/>
                                  </a:rPr>
                                </m:ctrlPr>
                              </m:accPr>
                              <m:e>
                                <m:r>
                                  <a:rPr lang="en-GB" b="0" i="1" noProof="0" smtClean="0">
                                    <a:solidFill>
                                      <a:schemeClr val="accent2">
                                        <a:lumMod val="75000"/>
                                      </a:schemeClr>
                                    </a:solidFill>
                                    <a:latin typeface="Cambria Math" panose="02040503050406030204" pitchFamily="18" charset="0"/>
                                  </a:rPr>
                                  <m:t>𝐿</m:t>
                                </m:r>
                              </m:e>
                            </m:acc>
                          </m:e>
                          <m:sub>
                            <m:r>
                              <a:rPr lang="en-GB" b="0" i="1" noProof="0" smtClean="0">
                                <a:solidFill>
                                  <a:schemeClr val="accent2">
                                    <a:lumMod val="75000"/>
                                  </a:schemeClr>
                                </a:solidFill>
                                <a:latin typeface="Cambria Math" panose="02040503050406030204" pitchFamily="18" charset="0"/>
                              </a:rPr>
                              <m:t>𝑚</m:t>
                            </m:r>
                          </m:sub>
                        </m:sSub>
                      </m:e>
                    </m:d>
                    <m:r>
                      <a:rPr lang="en-GB" b="0" i="1" noProof="0" smtClean="0">
                        <a:solidFill>
                          <a:schemeClr val="accent2">
                            <a:lumMod val="75000"/>
                          </a:schemeClr>
                        </a:solidFill>
                        <a:latin typeface="Cambria Math" panose="02040503050406030204" pitchFamily="18" charset="0"/>
                      </a:rPr>
                      <m:t>=</m:t>
                    </m:r>
                    <m:r>
                      <a:rPr lang="en-GB" b="0" i="1" noProof="0" smtClean="0">
                        <a:solidFill>
                          <a:schemeClr val="accent2">
                            <a:lumMod val="75000"/>
                          </a:schemeClr>
                        </a:solidFill>
                        <a:latin typeface="Cambria Math" panose="02040503050406030204" pitchFamily="18" charset="0"/>
                      </a:rPr>
                      <m:t>𝑖</m:t>
                    </m:r>
                    <m:sSub>
                      <m:sSubPr>
                        <m:ctrlPr>
                          <a:rPr lang="en-GB" b="0" i="1" noProof="0" smtClean="0">
                            <a:solidFill>
                              <a:schemeClr val="accent2">
                                <a:lumMod val="75000"/>
                              </a:schemeClr>
                            </a:solidFill>
                            <a:latin typeface="Cambria Math" panose="02040503050406030204" pitchFamily="18" charset="0"/>
                          </a:rPr>
                        </m:ctrlPr>
                      </m:sSubPr>
                      <m:e>
                        <m:r>
                          <a:rPr lang="en-GB" b="0" i="1" noProof="0" smtClean="0">
                            <a:solidFill>
                              <a:schemeClr val="accent2">
                                <a:lumMod val="75000"/>
                              </a:schemeClr>
                            </a:solidFill>
                            <a:latin typeface="Cambria Math" panose="02040503050406030204" pitchFamily="18" charset="0"/>
                          </a:rPr>
                          <m:t>𝛿</m:t>
                        </m:r>
                      </m:e>
                      <m:sub>
                        <m:r>
                          <a:rPr lang="en-GB" b="0" i="1" noProof="0" smtClean="0">
                            <a:solidFill>
                              <a:schemeClr val="accent2">
                                <a:lumMod val="75000"/>
                              </a:schemeClr>
                            </a:solidFill>
                            <a:latin typeface="Cambria Math" panose="02040503050406030204" pitchFamily="18" charset="0"/>
                          </a:rPr>
                          <m:t>𝑛𝑚</m:t>
                        </m:r>
                      </m:sub>
                    </m:sSub>
                  </m:oMath>
                </a14:m>
                <a:r>
                  <a:rPr lang="en-GB" noProof="0" dirty="0">
                    <a:solidFill>
                      <a:schemeClr val="accent2">
                        <a:lumMod val="75000"/>
                      </a:schemeClr>
                    </a:solidFill>
                  </a:rPr>
                  <a:t> </a:t>
                </a:r>
              </a:p>
            </p:txBody>
          </p:sp>
        </mc:Choice>
        <mc:Fallback>
          <p:sp>
            <p:nvSpPr>
              <p:cNvPr id="9" name="TextBox 8">
                <a:extLst>
                  <a:ext uri="{FF2B5EF4-FFF2-40B4-BE49-F238E27FC236}">
                    <a16:creationId xmlns:a16="http://schemas.microsoft.com/office/drawing/2014/main" id="{4FAB6F0B-7B7E-B9E3-60C3-5F0BEFAD6464}"/>
                  </a:ext>
                </a:extLst>
              </p:cNvPr>
              <p:cNvSpPr txBox="1">
                <a:spLocks noRot="1" noChangeAspect="1" noMove="1" noResize="1" noEditPoints="1" noAdjustHandles="1" noChangeArrowheads="1" noChangeShapeType="1" noTextEdit="1"/>
              </p:cNvSpPr>
              <p:nvPr/>
            </p:nvSpPr>
            <p:spPr>
              <a:xfrm>
                <a:off x="326064" y="4668706"/>
                <a:ext cx="1790362" cy="404983"/>
              </a:xfrm>
              <a:prstGeom prst="rect">
                <a:avLst/>
              </a:prstGeom>
              <a:blipFill>
                <a:blip r:embed="rId7"/>
                <a:stretch>
                  <a:fillRect/>
                </a:stretch>
              </a:blipFill>
            </p:spPr>
            <p:txBody>
              <a:bodyPr/>
              <a:lstStyle/>
              <a:p>
                <a:r>
                  <a:rPr lang="en-GB">
                    <a:noFill/>
                  </a:rPr>
                  <a:t> </a:t>
                </a:r>
              </a:p>
            </p:txBody>
          </p:sp>
        </mc:Fallback>
      </mc:AlternateContent>
      <p:sp>
        <p:nvSpPr>
          <p:cNvPr id="8" name="TextBox 7">
            <a:extLst>
              <a:ext uri="{FF2B5EF4-FFF2-40B4-BE49-F238E27FC236}">
                <a16:creationId xmlns:a16="http://schemas.microsoft.com/office/drawing/2014/main" id="{7674AFCC-102D-1334-DDF0-DD2A3AB9937C}"/>
              </a:ext>
            </a:extLst>
          </p:cNvPr>
          <p:cNvSpPr txBox="1"/>
          <p:nvPr/>
        </p:nvSpPr>
        <p:spPr>
          <a:xfrm>
            <a:off x="9964056" y="33045"/>
            <a:ext cx="2166169" cy="461665"/>
          </a:xfrm>
          <a:prstGeom prst="rect">
            <a:avLst/>
          </a:prstGeom>
          <a:noFill/>
        </p:spPr>
        <p:txBody>
          <a:bodyPr wrap="none" rtlCol="0">
            <a:spAutoFit/>
          </a:bodyPr>
          <a:lstStyle/>
          <a:p>
            <a:pPr algn="ctr"/>
            <a:r>
              <a:rPr lang="en-GB" sz="1200" noProof="0" dirty="0">
                <a:solidFill>
                  <a:schemeClr val="bg2">
                    <a:lumMod val="50000"/>
                  </a:schemeClr>
                </a:solidFill>
              </a:rPr>
              <a:t>John Kogut, Leonard Susskind</a:t>
            </a:r>
          </a:p>
          <a:p>
            <a:pPr algn="ctr"/>
            <a:r>
              <a:rPr lang="en-GB" sz="1200" noProof="0" dirty="0">
                <a:solidFill>
                  <a:schemeClr val="bg2">
                    <a:lumMod val="50000"/>
                  </a:schemeClr>
                </a:solidFill>
              </a:rPr>
              <a:t>Phys. Rev. D </a:t>
            </a:r>
            <a:r>
              <a:rPr lang="en-GB" sz="1200" b="1" noProof="0" dirty="0">
                <a:solidFill>
                  <a:schemeClr val="bg2">
                    <a:lumMod val="50000"/>
                  </a:schemeClr>
                </a:solidFill>
              </a:rPr>
              <a:t>11</a:t>
            </a:r>
            <a:r>
              <a:rPr lang="en-GB" sz="1200" noProof="0" dirty="0">
                <a:solidFill>
                  <a:schemeClr val="bg2">
                    <a:lumMod val="50000"/>
                  </a:schemeClr>
                </a:solidFill>
              </a:rPr>
              <a:t>, 395 (1975)</a:t>
            </a:r>
          </a:p>
        </p:txBody>
      </p:sp>
      <p:sp>
        <p:nvSpPr>
          <p:cNvPr id="10" name="TextBox 9">
            <a:extLst>
              <a:ext uri="{FF2B5EF4-FFF2-40B4-BE49-F238E27FC236}">
                <a16:creationId xmlns:a16="http://schemas.microsoft.com/office/drawing/2014/main" id="{AA688626-6811-1729-AD83-D12DA79D84EA}"/>
              </a:ext>
            </a:extLst>
          </p:cNvPr>
          <p:cNvSpPr txBox="1"/>
          <p:nvPr/>
        </p:nvSpPr>
        <p:spPr>
          <a:xfrm>
            <a:off x="363559" y="2714164"/>
            <a:ext cx="2137124" cy="461665"/>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GB" sz="2400" noProof="0" dirty="0"/>
              <a:t>QED in (1+1)D:</a:t>
            </a:r>
          </a:p>
        </p:txBody>
      </p:sp>
    </p:spTree>
    <p:extLst>
      <p:ext uri="{BB962C8B-B14F-4D97-AF65-F5344CB8AC3E}">
        <p14:creationId xmlns:p14="http://schemas.microsoft.com/office/powerpoint/2010/main" val="16995186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2947191E-35D3-58BD-764A-9A566B1C2035}"/>
            </a:ext>
          </a:extLst>
        </p:cNvPr>
        <p:cNvGrpSpPr/>
        <p:nvPr/>
      </p:nvGrpSpPr>
      <p:grpSpPr>
        <a:xfrm>
          <a:off x="0" y="0"/>
          <a:ext cx="0" cy="0"/>
          <a:chOff x="0" y="0"/>
          <a:chExt cx="0" cy="0"/>
        </a:xfrm>
      </p:grpSpPr>
      <p:pic>
        <p:nvPicPr>
          <p:cNvPr id="37" name="Picture (c)">
            <a:extLst>
              <a:ext uri="{FF2B5EF4-FFF2-40B4-BE49-F238E27FC236}">
                <a16:creationId xmlns:a16="http://schemas.microsoft.com/office/drawing/2014/main" id="{E66F3530-15B3-AAD7-4445-242E4C226B42}"/>
              </a:ext>
            </a:extLst>
          </p:cNvPr>
          <p:cNvPicPr>
            <a:picLocks noChangeAspect="1"/>
          </p:cNvPicPr>
          <p:nvPr/>
        </p:nvPicPr>
        <p:blipFill>
          <a:blip r:embed="rId3"/>
          <a:srcRect t="38948"/>
          <a:stretch>
            <a:fillRect/>
          </a:stretch>
        </p:blipFill>
        <p:spPr>
          <a:xfrm>
            <a:off x="1094838" y="4623620"/>
            <a:ext cx="10274201" cy="2185991"/>
          </a:xfrm>
          <a:prstGeom prst="rect">
            <a:avLst/>
          </a:prstGeom>
        </p:spPr>
      </p:pic>
      <p:pic>
        <p:nvPicPr>
          <p:cNvPr id="35" name="Picture (b)">
            <a:extLst>
              <a:ext uri="{FF2B5EF4-FFF2-40B4-BE49-F238E27FC236}">
                <a16:creationId xmlns:a16="http://schemas.microsoft.com/office/drawing/2014/main" id="{AF530627-A962-BD12-8A45-2B87C7C8434C}"/>
              </a:ext>
            </a:extLst>
          </p:cNvPr>
          <p:cNvPicPr>
            <a:picLocks noChangeAspect="1"/>
          </p:cNvPicPr>
          <p:nvPr/>
        </p:nvPicPr>
        <p:blipFill>
          <a:blip r:embed="rId4"/>
          <a:srcRect l="41993" b="53484"/>
          <a:stretch>
            <a:fillRect/>
          </a:stretch>
        </p:blipFill>
        <p:spPr>
          <a:xfrm>
            <a:off x="5949110" y="2788822"/>
            <a:ext cx="5959757" cy="1665531"/>
          </a:xfrm>
          <a:prstGeom prst="rect">
            <a:avLst/>
          </a:prstGeom>
        </p:spPr>
      </p:pic>
      <p:pic>
        <p:nvPicPr>
          <p:cNvPr id="33" name="Picture (a)">
            <a:extLst>
              <a:ext uri="{FF2B5EF4-FFF2-40B4-BE49-F238E27FC236}">
                <a16:creationId xmlns:a16="http://schemas.microsoft.com/office/drawing/2014/main" id="{87FC2ABD-C901-D1D7-5729-D55FC520DD83}"/>
              </a:ext>
            </a:extLst>
          </p:cNvPr>
          <p:cNvPicPr>
            <a:picLocks noChangeAspect="1"/>
          </p:cNvPicPr>
          <p:nvPr/>
        </p:nvPicPr>
        <p:blipFill>
          <a:blip r:embed="rId5"/>
          <a:srcRect r="52753" b="42408"/>
          <a:stretch>
            <a:fillRect/>
          </a:stretch>
        </p:blipFill>
        <p:spPr>
          <a:xfrm>
            <a:off x="1094837" y="2799389"/>
            <a:ext cx="4854271" cy="2062103"/>
          </a:xfrm>
          <a:prstGeom prst="rect">
            <a:avLst/>
          </a:prstGeom>
        </p:spPr>
      </p:pic>
      <p:sp>
        <p:nvSpPr>
          <p:cNvPr id="2" name="Title 1">
            <a:extLst>
              <a:ext uri="{FF2B5EF4-FFF2-40B4-BE49-F238E27FC236}">
                <a16:creationId xmlns:a16="http://schemas.microsoft.com/office/drawing/2014/main" id="{5E3BBC53-6CDC-BA5B-FC8F-D9CDA0223D0C}"/>
              </a:ext>
            </a:extLst>
          </p:cNvPr>
          <p:cNvSpPr>
            <a:spLocks noGrp="1"/>
          </p:cNvSpPr>
          <p:nvPr>
            <p:ph type="title"/>
          </p:nvPr>
        </p:nvSpPr>
        <p:spPr>
          <a:xfrm>
            <a:off x="838200" y="-20542"/>
            <a:ext cx="10515600" cy="1325563"/>
          </a:xfrm>
        </p:spPr>
        <p:txBody>
          <a:bodyPr/>
          <a:lstStyle/>
          <a:p>
            <a:r>
              <a:rPr lang="en-GB" noProof="0" dirty="0"/>
              <a:t>“Disorder” without disorder</a:t>
            </a:r>
          </a:p>
        </p:txBody>
      </p:sp>
      <p:sp>
        <p:nvSpPr>
          <p:cNvPr id="24" name="TextBox 23">
            <a:extLst>
              <a:ext uri="{FF2B5EF4-FFF2-40B4-BE49-F238E27FC236}">
                <a16:creationId xmlns:a16="http://schemas.microsoft.com/office/drawing/2014/main" id="{61CCA121-65CA-3913-B1C8-AE7FB26A0C22}"/>
              </a:ext>
            </a:extLst>
          </p:cNvPr>
          <p:cNvSpPr txBox="1"/>
          <p:nvPr/>
        </p:nvSpPr>
        <p:spPr>
          <a:xfrm>
            <a:off x="9191170" y="0"/>
            <a:ext cx="3185886" cy="1477328"/>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a:spAutoFit/>
          </a:bodyPr>
          <a:lstStyle/>
          <a:p>
            <a:pPr algn="ctr"/>
            <a:r>
              <a:rPr lang="en-GB" sz="1000" noProof="0" dirty="0">
                <a:solidFill>
                  <a:schemeClr val="bg2">
                    <a:lumMod val="50000"/>
                  </a:schemeClr>
                </a:solidFill>
              </a:rPr>
              <a:t>Image: M. Brenes, M. </a:t>
            </a:r>
            <a:r>
              <a:rPr lang="en-GB" sz="1000" noProof="0" dirty="0" err="1">
                <a:solidFill>
                  <a:schemeClr val="bg2">
                    <a:lumMod val="50000"/>
                  </a:schemeClr>
                </a:solidFill>
              </a:rPr>
              <a:t>Dalmonte</a:t>
            </a:r>
            <a:r>
              <a:rPr lang="en-GB" sz="1000" noProof="0" dirty="0">
                <a:solidFill>
                  <a:schemeClr val="bg2">
                    <a:lumMod val="50000"/>
                  </a:schemeClr>
                </a:solidFill>
              </a:rPr>
              <a:t>,</a:t>
            </a:r>
          </a:p>
          <a:p>
            <a:pPr algn="ctr"/>
            <a:r>
              <a:rPr lang="en-GB" sz="1000" noProof="0" dirty="0">
                <a:solidFill>
                  <a:schemeClr val="bg2">
                    <a:lumMod val="50000"/>
                  </a:schemeClr>
                </a:solidFill>
              </a:rPr>
              <a:t>M. Heyl, and A. </a:t>
            </a:r>
            <a:r>
              <a:rPr lang="en-GB" sz="1000" noProof="0" dirty="0" err="1">
                <a:solidFill>
                  <a:schemeClr val="bg2">
                    <a:lumMod val="50000"/>
                  </a:schemeClr>
                </a:solidFill>
              </a:rPr>
              <a:t>Scardicchio</a:t>
            </a:r>
            <a:endParaRPr lang="en-GB" sz="1000" noProof="0" dirty="0">
              <a:solidFill>
                <a:schemeClr val="bg2">
                  <a:lumMod val="50000"/>
                </a:schemeClr>
              </a:solidFill>
            </a:endParaRPr>
          </a:p>
          <a:p>
            <a:pPr algn="ctr"/>
            <a:r>
              <a:rPr lang="en-GB" sz="1000" noProof="0" dirty="0">
                <a:solidFill>
                  <a:schemeClr val="bg2">
                    <a:lumMod val="50000"/>
                  </a:schemeClr>
                </a:solidFill>
              </a:rPr>
              <a:t>Phys. Rev. Lett. </a:t>
            </a:r>
            <a:r>
              <a:rPr lang="en-GB" sz="1000" b="1" noProof="0" dirty="0">
                <a:solidFill>
                  <a:schemeClr val="bg2">
                    <a:lumMod val="50000"/>
                  </a:schemeClr>
                </a:solidFill>
              </a:rPr>
              <a:t>120</a:t>
            </a:r>
            <a:r>
              <a:rPr lang="en-GB" sz="1000" noProof="0" dirty="0">
                <a:solidFill>
                  <a:schemeClr val="bg2">
                    <a:lumMod val="50000"/>
                  </a:schemeClr>
                </a:solidFill>
              </a:rPr>
              <a:t>, 030601 (2019)</a:t>
            </a:r>
          </a:p>
          <a:p>
            <a:pPr algn="ctr"/>
            <a:endParaRPr lang="en-GB" sz="1000" noProof="0" dirty="0">
              <a:solidFill>
                <a:schemeClr val="bg2">
                  <a:lumMod val="50000"/>
                </a:schemeClr>
              </a:solidFill>
            </a:endParaRPr>
          </a:p>
          <a:p>
            <a:pPr algn="ctr"/>
            <a:r>
              <a:rPr lang="en-GB" sz="1000" noProof="0" dirty="0">
                <a:solidFill>
                  <a:schemeClr val="bg2">
                    <a:lumMod val="50000"/>
                  </a:schemeClr>
                </a:solidFill>
              </a:rPr>
              <a:t>See also:</a:t>
            </a:r>
          </a:p>
          <a:p>
            <a:pPr algn="ctr"/>
            <a:r>
              <a:rPr lang="en-GB" sz="1000" noProof="0" dirty="0">
                <a:solidFill>
                  <a:schemeClr val="bg2">
                    <a:lumMod val="50000"/>
                  </a:schemeClr>
                </a:solidFill>
              </a:rPr>
              <a:t>A. Smith et al., PRL. 118, 266601 (2017)</a:t>
            </a:r>
          </a:p>
          <a:p>
            <a:pPr algn="ctr"/>
            <a:r>
              <a:rPr lang="en-GB" sz="1000" noProof="0" dirty="0">
                <a:solidFill>
                  <a:schemeClr val="bg2">
                    <a:lumMod val="50000"/>
                  </a:schemeClr>
                </a:solidFill>
              </a:rPr>
              <a:t>G. Giudici et al., PRR 2, 032034(R) (2020)</a:t>
            </a:r>
          </a:p>
          <a:p>
            <a:pPr algn="ctr"/>
            <a:r>
              <a:rPr lang="en-GB" sz="1000" noProof="0" dirty="0">
                <a:solidFill>
                  <a:schemeClr val="bg2">
                    <a:lumMod val="50000"/>
                  </a:schemeClr>
                </a:solidFill>
              </a:rPr>
              <a:t>C. Muschik et al,  New J. Phys. 19 103020 (2017)</a:t>
            </a:r>
          </a:p>
          <a:p>
            <a:pPr algn="ctr"/>
            <a:endParaRPr lang="en-GB" sz="1000" noProof="0" dirty="0">
              <a:solidFill>
                <a:schemeClr val="bg2">
                  <a:lumMod val="50000"/>
                </a:schemeClr>
              </a:solidFill>
            </a:endParaRPr>
          </a:p>
        </p:txBody>
      </p:sp>
      <mc:AlternateContent xmlns:mc="http://schemas.openxmlformats.org/markup-compatibility/2006">
        <mc:Choice xmlns:a14="http://schemas.microsoft.com/office/drawing/2010/main" Requires="a14">
          <p:sp>
            <p:nvSpPr>
              <p:cNvPr id="6" name="TextBox 5">
                <a:extLst>
                  <a:ext uri="{FF2B5EF4-FFF2-40B4-BE49-F238E27FC236}">
                    <a16:creationId xmlns:a16="http://schemas.microsoft.com/office/drawing/2014/main" id="{DF074DBE-779B-8C43-72E3-3DFE65DFE8BB}"/>
                  </a:ext>
                </a:extLst>
              </p:cNvPr>
              <p:cNvSpPr txBox="1"/>
              <p:nvPr/>
            </p:nvSpPr>
            <p:spPr>
              <a:xfrm>
                <a:off x="982446" y="1055682"/>
                <a:ext cx="7978674" cy="2062103"/>
              </a:xfrm>
              <a:prstGeom prst="rect">
                <a:avLst/>
              </a:prstGeom>
              <a:noFill/>
            </p:spPr>
            <p:txBody>
              <a:bodyPr wrap="square" rtlCol="0">
                <a:spAutoFit/>
              </a:bodyPr>
              <a:lstStyle/>
              <a:p>
                <a:pPr marL="285750" indent="-285750">
                  <a:spcBef>
                    <a:spcPts val="1200"/>
                  </a:spcBef>
                  <a:buFont typeface="Arial" panose="020B0604020202020204" pitchFamily="34" charset="0"/>
                  <a:buChar char="•"/>
                </a:pPr>
                <a:r>
                  <a:rPr lang="en-GB" noProof="0" dirty="0"/>
                  <a:t>Each basis state </a:t>
                </a:r>
                <a14:m>
                  <m:oMath xmlns:m="http://schemas.openxmlformats.org/officeDocument/2006/math">
                    <m:d>
                      <m:dPr>
                        <m:begChr m:val="|"/>
                        <m:endChr m:val="⟩"/>
                        <m:ctrlPr>
                          <a:rPr lang="en-GB" i="1" noProof="0">
                            <a:latin typeface="Cambria Math" panose="02040503050406030204" pitchFamily="18" charset="0"/>
                          </a:rPr>
                        </m:ctrlPr>
                      </m:dPr>
                      <m:e>
                        <m:sSub>
                          <m:sSubPr>
                            <m:ctrlPr>
                              <a:rPr lang="en-GB" b="0" i="1" noProof="0" smtClean="0">
                                <a:latin typeface="Cambria Math" panose="02040503050406030204" pitchFamily="18" charset="0"/>
                              </a:rPr>
                            </m:ctrlPr>
                          </m:sSubPr>
                          <m:e>
                            <m:r>
                              <m:rPr>
                                <m:sty m:val="p"/>
                              </m:rPr>
                              <a:rPr lang="en-GB" b="0" i="0" noProof="0" smtClean="0">
                                <a:latin typeface="Cambria Math" panose="02040503050406030204" pitchFamily="18" charset="0"/>
                              </a:rPr>
                              <m:t>Ψ</m:t>
                            </m:r>
                          </m:e>
                          <m:sub>
                            <m:r>
                              <a:rPr lang="en-GB" b="0" i="0" noProof="0" smtClean="0">
                                <a:latin typeface="Cambria Math" panose="02040503050406030204" pitchFamily="18" charset="0"/>
                              </a:rPr>
                              <m:t>0</m:t>
                            </m:r>
                          </m:sub>
                        </m:sSub>
                      </m:e>
                    </m:d>
                    <m:r>
                      <a:rPr lang="en-GB" b="0" i="1" noProof="0" smtClean="0">
                        <a:latin typeface="Cambria Math" panose="02040503050406030204" pitchFamily="18" charset="0"/>
                      </a:rPr>
                      <m:t>=</m:t>
                    </m:r>
                    <m:d>
                      <m:dPr>
                        <m:begChr m:val="|"/>
                        <m:endChr m:val="⟩"/>
                        <m:ctrlPr>
                          <a:rPr lang="en-GB" b="0" i="1" noProof="0" smtClean="0">
                            <a:latin typeface="Cambria Math" panose="02040503050406030204" pitchFamily="18" charset="0"/>
                          </a:rPr>
                        </m:ctrlPr>
                      </m:dPr>
                      <m:e>
                        <m:sSub>
                          <m:sSubPr>
                            <m:ctrlPr>
                              <a:rPr lang="en-GB" b="0" i="1" noProof="0" smtClean="0">
                                <a:latin typeface="Cambria Math" panose="02040503050406030204" pitchFamily="18" charset="0"/>
                              </a:rPr>
                            </m:ctrlPr>
                          </m:sSubPr>
                          <m:e>
                            <m:r>
                              <a:rPr lang="en-GB" b="0" i="1" noProof="0" smtClean="0">
                                <a:latin typeface="Cambria Math" panose="02040503050406030204" pitchFamily="18" charset="0"/>
                              </a:rPr>
                              <m:t>𝜓</m:t>
                            </m:r>
                          </m:e>
                          <m:sub>
                            <m:r>
                              <a:rPr lang="en-GB" b="0" i="1" noProof="0" smtClean="0">
                                <a:latin typeface="Cambria Math" panose="02040503050406030204" pitchFamily="18" charset="0"/>
                              </a:rPr>
                              <m:t>0</m:t>
                            </m:r>
                          </m:sub>
                        </m:sSub>
                      </m:e>
                    </m:d>
                    <m:r>
                      <a:rPr lang="en-GB" b="0" i="1" noProof="0" smtClean="0">
                        <a:latin typeface="Cambria Math" panose="02040503050406030204" pitchFamily="18" charset="0"/>
                      </a:rPr>
                      <m:t>⊗</m:t>
                    </m:r>
                    <m:d>
                      <m:dPr>
                        <m:begChr m:val="|"/>
                        <m:endChr m:val="⟩"/>
                        <m:ctrlPr>
                          <a:rPr lang="en-GB" b="0" i="1" noProof="0" smtClean="0">
                            <a:latin typeface="Cambria Math" panose="02040503050406030204" pitchFamily="18" charset="0"/>
                          </a:rPr>
                        </m:ctrlPr>
                      </m:dPr>
                      <m:e>
                        <m:sSub>
                          <m:sSubPr>
                            <m:ctrlPr>
                              <a:rPr lang="en-GB" b="0" i="1" noProof="0" smtClean="0">
                                <a:latin typeface="Cambria Math" panose="02040503050406030204" pitchFamily="18" charset="0"/>
                              </a:rPr>
                            </m:ctrlPr>
                          </m:sSubPr>
                          <m:e>
                            <m:r>
                              <a:rPr lang="en-GB" b="0" i="1" noProof="0" smtClean="0">
                                <a:latin typeface="Cambria Math" panose="02040503050406030204" pitchFamily="18" charset="0"/>
                              </a:rPr>
                              <m:t>𝐿</m:t>
                            </m:r>
                          </m:e>
                          <m:sub>
                            <m:r>
                              <a:rPr lang="en-GB" b="0" i="1" noProof="0" smtClean="0">
                                <a:latin typeface="Cambria Math" panose="02040503050406030204" pitchFamily="18" charset="0"/>
                              </a:rPr>
                              <m:t>0</m:t>
                            </m:r>
                          </m:sub>
                        </m:sSub>
                      </m:e>
                    </m:d>
                  </m:oMath>
                </a14:m>
                <a:r>
                  <a:rPr lang="en-GB" noProof="0" dirty="0"/>
                  <a:t> belongs to a charge sector </a:t>
                </a:r>
                <a14:m>
                  <m:oMath xmlns:m="http://schemas.openxmlformats.org/officeDocument/2006/math">
                    <m:d>
                      <m:dPr>
                        <m:begChr m:val="{"/>
                        <m:endChr m:val="}"/>
                        <m:ctrlPr>
                          <a:rPr lang="en-GB" i="1" noProof="0">
                            <a:latin typeface="Cambria Math" panose="02040503050406030204" pitchFamily="18" charset="0"/>
                          </a:rPr>
                        </m:ctrlPr>
                      </m:dPr>
                      <m:e>
                        <m:sSub>
                          <m:sSubPr>
                            <m:ctrlPr>
                              <a:rPr lang="en-GB" i="1" noProof="0">
                                <a:latin typeface="Cambria Math" panose="02040503050406030204" pitchFamily="18" charset="0"/>
                              </a:rPr>
                            </m:ctrlPr>
                          </m:sSubPr>
                          <m:e>
                            <m:r>
                              <a:rPr lang="en-GB" i="1" noProof="0">
                                <a:latin typeface="Cambria Math" panose="02040503050406030204" pitchFamily="18" charset="0"/>
                              </a:rPr>
                              <m:t>𝑞</m:t>
                            </m:r>
                          </m:e>
                          <m:sub>
                            <m:r>
                              <a:rPr lang="en-GB" i="1" noProof="0">
                                <a:latin typeface="Cambria Math" panose="02040503050406030204" pitchFamily="18" charset="0"/>
                              </a:rPr>
                              <m:t>𝑛</m:t>
                            </m:r>
                          </m:sub>
                        </m:sSub>
                      </m:e>
                    </m:d>
                  </m:oMath>
                </a14:m>
                <a:r>
                  <a:rPr lang="en-GB" noProof="0" dirty="0"/>
                  <a:t>, giving a </a:t>
                </a:r>
                <a:r>
                  <a:rPr lang="en-GB" b="1" noProof="0" dirty="0"/>
                  <a:t>charge-dependent</a:t>
                </a:r>
                <a:r>
                  <a:rPr lang="en-GB" noProof="0" dirty="0"/>
                  <a:t> Hamiltonian </a:t>
                </a:r>
                <a14:m>
                  <m:oMath xmlns:m="http://schemas.openxmlformats.org/officeDocument/2006/math">
                    <m:r>
                      <a:rPr lang="en-GB" b="0" i="1" noProof="0" smtClean="0">
                        <a:latin typeface="Cambria Math" panose="02040503050406030204" pitchFamily="18" charset="0"/>
                      </a:rPr>
                      <m:t>𝐻</m:t>
                    </m:r>
                    <m:r>
                      <a:rPr lang="en-GB" b="0" i="1" noProof="0" smtClean="0">
                        <a:latin typeface="Cambria Math" panose="02040503050406030204" pitchFamily="18" charset="0"/>
                      </a:rPr>
                      <m:t>(</m:t>
                    </m:r>
                    <m:d>
                      <m:dPr>
                        <m:begChr m:val="{"/>
                        <m:endChr m:val="}"/>
                        <m:ctrlPr>
                          <a:rPr lang="en-GB" b="0" i="1" noProof="0" smtClean="0">
                            <a:latin typeface="Cambria Math" panose="02040503050406030204" pitchFamily="18" charset="0"/>
                          </a:rPr>
                        </m:ctrlPr>
                      </m:dPr>
                      <m:e>
                        <m:sSub>
                          <m:sSubPr>
                            <m:ctrlPr>
                              <a:rPr lang="en-GB" b="0" i="1" noProof="0" smtClean="0">
                                <a:latin typeface="Cambria Math" panose="02040503050406030204" pitchFamily="18" charset="0"/>
                              </a:rPr>
                            </m:ctrlPr>
                          </m:sSubPr>
                          <m:e>
                            <m:r>
                              <a:rPr lang="en-GB" b="0" i="1" noProof="0" smtClean="0">
                                <a:latin typeface="Cambria Math" panose="02040503050406030204" pitchFamily="18" charset="0"/>
                              </a:rPr>
                              <m:t>𝑞</m:t>
                            </m:r>
                          </m:e>
                          <m:sub>
                            <m:r>
                              <a:rPr lang="en-GB" b="0" i="1" noProof="0" smtClean="0">
                                <a:latin typeface="Cambria Math" panose="02040503050406030204" pitchFamily="18" charset="0"/>
                              </a:rPr>
                              <m:t>𝑛</m:t>
                            </m:r>
                          </m:sub>
                        </m:sSub>
                      </m:e>
                    </m:d>
                    <m:r>
                      <a:rPr lang="en-GB" b="0" i="1" noProof="0" smtClean="0">
                        <a:latin typeface="Cambria Math" panose="02040503050406030204" pitchFamily="18" charset="0"/>
                      </a:rPr>
                      <m:t>)</m:t>
                    </m:r>
                  </m:oMath>
                </a14:m>
                <a:r>
                  <a:rPr lang="en-GB" noProof="0" dirty="0"/>
                  <a:t>.</a:t>
                </a:r>
              </a:p>
              <a:p>
                <a:pPr marL="285750" indent="-285750">
                  <a:spcBef>
                    <a:spcPts val="1200"/>
                  </a:spcBef>
                  <a:buFont typeface="Arial" panose="020B0604020202020204" pitchFamily="34" charset="0"/>
                  <a:buChar char="•"/>
                </a:pPr>
                <a:r>
                  <a:rPr lang="en-GB" noProof="0" dirty="0"/>
                  <a:t>Choose our fields </a:t>
                </a:r>
                <a14:m>
                  <m:oMath xmlns:m="http://schemas.openxmlformats.org/officeDocument/2006/math">
                    <m:d>
                      <m:dPr>
                        <m:begChr m:val="|"/>
                        <m:endChr m:val="⟩"/>
                        <m:ctrlPr>
                          <a:rPr lang="en-GB" b="0" i="1" noProof="0" smtClean="0">
                            <a:latin typeface="Cambria Math" panose="02040503050406030204" pitchFamily="18" charset="0"/>
                          </a:rPr>
                        </m:ctrlPr>
                      </m:dPr>
                      <m:e>
                        <m:sSub>
                          <m:sSubPr>
                            <m:ctrlPr>
                              <a:rPr lang="en-GB" b="0" i="1" noProof="0" smtClean="0">
                                <a:latin typeface="Cambria Math" panose="02040503050406030204" pitchFamily="18" charset="0"/>
                              </a:rPr>
                            </m:ctrlPr>
                          </m:sSubPr>
                          <m:e>
                            <m:r>
                              <a:rPr lang="en-GB" b="0" i="1" noProof="0" smtClean="0">
                                <a:latin typeface="Cambria Math" panose="02040503050406030204" pitchFamily="18" charset="0"/>
                              </a:rPr>
                              <m:t>𝐿</m:t>
                            </m:r>
                          </m:e>
                          <m:sub>
                            <m:r>
                              <a:rPr lang="en-GB" b="0" i="1" noProof="0" smtClean="0">
                                <a:latin typeface="Cambria Math" panose="02040503050406030204" pitchFamily="18" charset="0"/>
                              </a:rPr>
                              <m:t>0</m:t>
                            </m:r>
                          </m:sub>
                        </m:sSub>
                      </m:e>
                    </m:d>
                  </m:oMath>
                </a14:m>
                <a:r>
                  <a:rPr lang="en-GB" noProof="0" dirty="0"/>
                  <a:t> to instead be in a </a:t>
                </a:r>
                <a:r>
                  <a:rPr lang="en-GB" i="1" noProof="0" dirty="0"/>
                  <a:t>superposition</a:t>
                </a:r>
                <a:r>
                  <a:rPr lang="en-GB" noProof="0" dirty="0"/>
                  <a:t>: we therefore have a</a:t>
                </a:r>
                <a:r>
                  <a:rPr lang="en-GB" i="1" noProof="0" dirty="0"/>
                  <a:t> </a:t>
                </a:r>
                <a:r>
                  <a:rPr lang="en-GB" b="1" noProof="0" dirty="0"/>
                  <a:t>superposition of charge sectors </a:t>
                </a:r>
                <a14:m>
                  <m:oMath xmlns:m="http://schemas.openxmlformats.org/officeDocument/2006/math">
                    <m:sSub>
                      <m:sSubPr>
                        <m:ctrlPr>
                          <a:rPr lang="en-GB" b="1" i="1" noProof="0" smtClean="0">
                            <a:latin typeface="Cambria Math" panose="02040503050406030204" pitchFamily="18" charset="0"/>
                          </a:rPr>
                        </m:ctrlPr>
                      </m:sSubPr>
                      <m:e>
                        <m:r>
                          <a:rPr lang="en-GB" b="1" i="1" noProof="0" smtClean="0">
                            <a:latin typeface="Cambria Math" panose="02040503050406030204" pitchFamily="18" charset="0"/>
                          </a:rPr>
                          <m:t>𝒒</m:t>
                        </m:r>
                      </m:e>
                      <m:sub>
                        <m:r>
                          <a:rPr lang="en-GB" b="1" i="1" noProof="0" smtClean="0">
                            <a:latin typeface="Cambria Math" panose="02040503050406030204" pitchFamily="18" charset="0"/>
                          </a:rPr>
                          <m:t>𝒏</m:t>
                        </m:r>
                      </m:sub>
                    </m:sSub>
                  </m:oMath>
                </a14:m>
                <a:r>
                  <a:rPr lang="en-GB" noProof="0" dirty="0"/>
                  <a:t>!</a:t>
                </a:r>
              </a:p>
              <a:p>
                <a:pPr marL="285750" indent="-285750">
                  <a:spcBef>
                    <a:spcPts val="1200"/>
                  </a:spcBef>
                  <a:buFont typeface="Arial" panose="020B0604020202020204" pitchFamily="34" charset="0"/>
                  <a:buChar char="•"/>
                </a:pPr>
                <a:r>
                  <a:rPr lang="en-GB" noProof="0" dirty="0"/>
                  <a:t>Each element of this superposition evolves under an independent Hamiltonian – giving us an effective </a:t>
                </a:r>
                <a:r>
                  <a:rPr lang="en-GB" b="1" noProof="0" dirty="0"/>
                  <a:t>disorder ensemble</a:t>
                </a:r>
                <a:endParaRPr lang="en-GB" noProof="0" dirty="0"/>
              </a:p>
            </p:txBody>
          </p:sp>
        </mc:Choice>
        <mc:Fallback>
          <p:sp>
            <p:nvSpPr>
              <p:cNvPr id="6" name="TextBox 5">
                <a:extLst>
                  <a:ext uri="{FF2B5EF4-FFF2-40B4-BE49-F238E27FC236}">
                    <a16:creationId xmlns:a16="http://schemas.microsoft.com/office/drawing/2014/main" id="{DF074DBE-779B-8C43-72E3-3DFE65DFE8BB}"/>
                  </a:ext>
                </a:extLst>
              </p:cNvPr>
              <p:cNvSpPr txBox="1">
                <a:spLocks noRot="1" noChangeAspect="1" noMove="1" noResize="1" noEditPoints="1" noAdjustHandles="1" noChangeArrowheads="1" noChangeShapeType="1" noTextEdit="1"/>
              </p:cNvSpPr>
              <p:nvPr/>
            </p:nvSpPr>
            <p:spPr>
              <a:xfrm>
                <a:off x="982446" y="1055682"/>
                <a:ext cx="7978674" cy="2062103"/>
              </a:xfrm>
              <a:prstGeom prst="rect">
                <a:avLst/>
              </a:prstGeom>
              <a:blipFill>
                <a:blip r:embed="rId6"/>
                <a:stretch>
                  <a:fillRect l="-477" t="-1227" r="-318" b="-4294"/>
                </a:stretch>
              </a:blipFill>
            </p:spPr>
            <p:txBody>
              <a:bodyPr/>
              <a:lstStyle/>
              <a:p>
                <a:r>
                  <a:rPr lang="en-GB">
                    <a:noFill/>
                  </a:rPr>
                  <a:t> </a:t>
                </a:r>
              </a:p>
            </p:txBody>
          </p:sp>
        </mc:Fallback>
      </mc:AlternateContent>
      <p:sp>
        <p:nvSpPr>
          <p:cNvPr id="7" name="Slide Number Placeholder 6">
            <a:extLst>
              <a:ext uri="{FF2B5EF4-FFF2-40B4-BE49-F238E27FC236}">
                <a16:creationId xmlns:a16="http://schemas.microsoft.com/office/drawing/2014/main" id="{8A8BADEA-4A6F-DFD3-B9AF-A5E66B61F606}"/>
              </a:ext>
            </a:extLst>
          </p:cNvPr>
          <p:cNvSpPr>
            <a:spLocks noGrp="1"/>
          </p:cNvSpPr>
          <p:nvPr>
            <p:ph type="sldNum" sz="quarter" idx="12"/>
          </p:nvPr>
        </p:nvSpPr>
        <p:spPr/>
        <p:txBody>
          <a:bodyPr/>
          <a:lstStyle/>
          <a:p>
            <a:fld id="{36B950EE-D210-4459-9554-2E3247550D53}" type="slidenum">
              <a:rPr lang="en-GB" noProof="0" smtClean="0"/>
              <a:t>23</a:t>
            </a:fld>
            <a:endParaRPr lang="en-GB" noProof="0" dirty="0"/>
          </a:p>
        </p:txBody>
      </p:sp>
    </p:spTree>
    <p:extLst>
      <p:ext uri="{BB962C8B-B14F-4D97-AF65-F5344CB8AC3E}">
        <p14:creationId xmlns:p14="http://schemas.microsoft.com/office/powerpoint/2010/main" val="38137781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B0DC8813-DED5-5DC9-DD15-0DB0EE6B27A1}"/>
            </a:ext>
          </a:extLst>
        </p:cNvPr>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itle 1">
                <a:extLst>
                  <a:ext uri="{FF2B5EF4-FFF2-40B4-BE49-F238E27FC236}">
                    <a16:creationId xmlns:a16="http://schemas.microsoft.com/office/drawing/2014/main" id="{B4F524EA-2A75-BA93-169E-919860916748}"/>
                  </a:ext>
                </a:extLst>
              </p:cNvPr>
              <p:cNvSpPr>
                <a:spLocks noGrp="1"/>
              </p:cNvSpPr>
              <p:nvPr>
                <p:ph type="title"/>
              </p:nvPr>
            </p:nvSpPr>
            <p:spPr>
              <a:xfrm>
                <a:off x="398790" y="95618"/>
                <a:ext cx="11375136" cy="688856"/>
              </a:xfrm>
            </p:spPr>
            <p:txBody>
              <a:bodyPr>
                <a:noAutofit/>
              </a:bodyPr>
              <a:lstStyle/>
              <a:p>
                <a:pPr algn="ctr"/>
                <a:r>
                  <a:rPr lang="en-GB" sz="3200" b="1" noProof="0" dirty="0"/>
                  <a:t>Our results</a:t>
                </a:r>
                <a:r>
                  <a:rPr lang="en-GB" sz="3200" noProof="0" dirty="0"/>
                  <a:t>: </a:t>
                </a:r>
                <a14:m>
                  <m:oMath xmlns:m="http://schemas.openxmlformats.org/officeDocument/2006/math">
                    <m:r>
                      <a:rPr lang="en-GB" sz="3200" b="0" i="1" noProof="0" smtClean="0">
                        <a:latin typeface="Cambria Math" panose="02040503050406030204" pitchFamily="18" charset="0"/>
                      </a:rPr>
                      <m:t>𝐽</m:t>
                    </m:r>
                    <m:r>
                      <a:rPr lang="en-GB" sz="3200" b="0" i="1" noProof="0" smtClean="0">
                        <a:latin typeface="Cambria Math" panose="02040503050406030204" pitchFamily="18" charset="0"/>
                      </a:rPr>
                      <m:t>∼</m:t>
                    </m:r>
                    <m:r>
                      <a:rPr lang="en-GB" sz="3200" b="0" i="1" noProof="0" smtClean="0">
                        <a:latin typeface="Cambria Math" panose="02040503050406030204" pitchFamily="18" charset="0"/>
                      </a:rPr>
                      <m:t>𝑂</m:t>
                    </m:r>
                    <m:r>
                      <a:rPr lang="en-GB" sz="3200" b="0" i="1" noProof="0" smtClean="0">
                        <a:latin typeface="Cambria Math" panose="02040503050406030204" pitchFamily="18" charset="0"/>
                      </a:rPr>
                      <m:t>(1)</m:t>
                    </m:r>
                  </m:oMath>
                </a14:m>
                <a:r>
                  <a:rPr lang="en-GB" sz="3200" noProof="0" dirty="0"/>
                  <a:t> regime seems conventionally localised</a:t>
                </a:r>
                <a:endParaRPr lang="en-GB" sz="3200" b="1" noProof="0" dirty="0"/>
              </a:p>
            </p:txBody>
          </p:sp>
        </mc:Choice>
        <mc:Fallback>
          <p:sp>
            <p:nvSpPr>
              <p:cNvPr id="2" name="Title 1">
                <a:extLst>
                  <a:ext uri="{FF2B5EF4-FFF2-40B4-BE49-F238E27FC236}">
                    <a16:creationId xmlns:a16="http://schemas.microsoft.com/office/drawing/2014/main" id="{B4F524EA-2A75-BA93-169E-919860916748}"/>
                  </a:ext>
                </a:extLst>
              </p:cNvPr>
              <p:cNvSpPr>
                <a:spLocks noGrp="1" noRot="1" noChangeAspect="1" noMove="1" noResize="1" noEditPoints="1" noAdjustHandles="1" noChangeArrowheads="1" noChangeShapeType="1" noTextEdit="1"/>
              </p:cNvSpPr>
              <p:nvPr>
                <p:ph type="title"/>
              </p:nvPr>
            </p:nvSpPr>
            <p:spPr>
              <a:xfrm>
                <a:off x="398790" y="95618"/>
                <a:ext cx="11375136" cy="688856"/>
              </a:xfrm>
              <a:blipFill>
                <a:blip r:embed="rId3"/>
                <a:stretch>
                  <a:fillRect t="-7273" b="-18182"/>
                </a:stretch>
              </a:blipFill>
            </p:spPr>
            <p:txBody>
              <a:bodyPr/>
              <a:lstStyle/>
              <a:p>
                <a:r>
                  <a:rPr lang="en-GB">
                    <a:noFill/>
                  </a:rPr>
                  <a:t> </a:t>
                </a:r>
              </a:p>
            </p:txBody>
          </p:sp>
        </mc:Fallback>
      </mc:AlternateContent>
      <p:pic>
        <p:nvPicPr>
          <p:cNvPr id="13" name="Content Placeholder 12">
            <a:extLst>
              <a:ext uri="{FF2B5EF4-FFF2-40B4-BE49-F238E27FC236}">
                <a16:creationId xmlns:a16="http://schemas.microsoft.com/office/drawing/2014/main" id="{136BEDAA-3C37-491B-7919-12F6BC82085A}"/>
              </a:ext>
            </a:extLst>
          </p:cNvPr>
          <p:cNvPicPr>
            <a:picLocks noGrp="1" noChangeAspect="1"/>
          </p:cNvPicPr>
          <p:nvPr>
            <p:ph sz="half" idx="2"/>
          </p:nvPr>
        </p:nvPicPr>
        <p:blipFill>
          <a:blip r:embed="rId4">
            <a:extLst>
              <a:ext uri="{28A0092B-C50C-407E-A947-70E740481C1C}">
                <a14:useLocalDpi xmlns:a14="http://schemas.microsoft.com/office/drawing/2010/main" val="0"/>
              </a:ext>
            </a:extLst>
          </a:blip>
          <a:srcRect l="-567" r="633"/>
          <a:stretch/>
        </p:blipFill>
        <p:spPr>
          <a:xfrm>
            <a:off x="135386" y="886403"/>
            <a:ext cx="3988658" cy="2566712"/>
          </a:xfrm>
          <a:prstGeom prst="rect">
            <a:avLst/>
          </a:prstGeom>
          <a:ln w="19050">
            <a:solidFill>
              <a:schemeClr val="accent1"/>
            </a:solidFill>
          </a:ln>
        </p:spPr>
      </p:pic>
      <p:pic>
        <p:nvPicPr>
          <p:cNvPr id="5" name="Graphic 4">
            <a:extLst>
              <a:ext uri="{FF2B5EF4-FFF2-40B4-BE49-F238E27FC236}">
                <a16:creationId xmlns:a16="http://schemas.microsoft.com/office/drawing/2014/main" id="{AF777D74-1988-7278-5F69-EEFDAC3E2D7B}"/>
              </a:ext>
            </a:extLst>
          </p:cNvPr>
          <p:cNvPicPr>
            <a:picLocks noChangeAspect="1"/>
          </p:cNvPicPr>
          <p:nvPr/>
        </p:nvPicPr>
        <p:blipFill>
          <a:blip r:embed="rId5">
            <a:extLst>
              <a:ext uri="{28A0092B-C50C-407E-A947-70E740481C1C}">
                <a14:useLocalDpi xmlns:a14="http://schemas.microsoft.com/office/drawing/2010/main" val="0"/>
              </a:ext>
            </a:extLst>
          </a:blip>
          <a:srcRect l="1" r="-375"/>
          <a:stretch/>
        </p:blipFill>
        <p:spPr>
          <a:xfrm>
            <a:off x="334697" y="3581414"/>
            <a:ext cx="3712561" cy="3198092"/>
          </a:xfrm>
          <a:prstGeom prst="rect">
            <a:avLst/>
          </a:prstGeom>
          <a:ln w="19050">
            <a:solidFill>
              <a:schemeClr val="accent2"/>
            </a:solidFill>
          </a:ln>
        </p:spPr>
      </p:pic>
      <p:grpSp>
        <p:nvGrpSpPr>
          <p:cNvPr id="20" name="Group 19">
            <a:extLst>
              <a:ext uri="{FF2B5EF4-FFF2-40B4-BE49-F238E27FC236}">
                <a16:creationId xmlns:a16="http://schemas.microsoft.com/office/drawing/2014/main" id="{E28D830D-0139-45D0-975F-9F0C2DE09212}"/>
              </a:ext>
            </a:extLst>
          </p:cNvPr>
          <p:cNvGrpSpPr/>
          <p:nvPr/>
        </p:nvGrpSpPr>
        <p:grpSpPr>
          <a:xfrm>
            <a:off x="4548319" y="919222"/>
            <a:ext cx="2769222" cy="1456380"/>
            <a:chOff x="5112676" y="1005236"/>
            <a:chExt cx="4657856" cy="2499963"/>
          </a:xfrm>
          <a:solidFill>
            <a:schemeClr val="accent1"/>
          </a:solidFill>
        </p:grpSpPr>
        <p:sp>
          <p:nvSpPr>
            <p:cNvPr id="19" name="Rectangle: Rounded Corners 18">
              <a:extLst>
                <a:ext uri="{FF2B5EF4-FFF2-40B4-BE49-F238E27FC236}">
                  <a16:creationId xmlns:a16="http://schemas.microsoft.com/office/drawing/2014/main" id="{6068C098-936C-A880-4D8E-5BED2FBB04F5}"/>
                </a:ext>
              </a:extLst>
            </p:cNvPr>
            <p:cNvSpPr/>
            <p:nvPr/>
          </p:nvSpPr>
          <p:spPr>
            <a:xfrm>
              <a:off x="5112676" y="1005236"/>
              <a:ext cx="4657856" cy="2499963"/>
            </a:xfrm>
            <a:prstGeom prst="roundRect">
              <a:avLst/>
            </a:prstGeom>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400" noProof="0" dirty="0"/>
            </a:p>
          </p:txBody>
        </p:sp>
        <p:pic>
          <p:nvPicPr>
            <p:cNvPr id="2050" name="Picture 2">
              <a:extLst>
                <a:ext uri="{FF2B5EF4-FFF2-40B4-BE49-F238E27FC236}">
                  <a16:creationId xmlns:a16="http://schemas.microsoft.com/office/drawing/2014/main" id="{9D03C53E-3FA7-C2B6-0A55-A8A2B158905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99734" y="1189292"/>
              <a:ext cx="4083739" cy="2131850"/>
            </a:xfrm>
            <a:prstGeom prst="rect">
              <a:avLst/>
            </a:prstGeom>
            <a:noFill/>
            <a:ln>
              <a:noFill/>
            </a:ln>
          </p:spPr>
          <p:style>
            <a:lnRef idx="2">
              <a:schemeClr val="accent5">
                <a:shade val="15000"/>
              </a:schemeClr>
            </a:lnRef>
            <a:fillRef idx="1">
              <a:schemeClr val="accent5"/>
            </a:fillRef>
            <a:effectRef idx="0">
              <a:schemeClr val="accent5"/>
            </a:effectRef>
            <a:fontRef idx="minor">
              <a:schemeClr val="lt1"/>
            </a:fontRef>
          </p:style>
        </p:pic>
      </p:grpSp>
      <p:grpSp>
        <p:nvGrpSpPr>
          <p:cNvPr id="36" name="Group 35">
            <a:extLst>
              <a:ext uri="{FF2B5EF4-FFF2-40B4-BE49-F238E27FC236}">
                <a16:creationId xmlns:a16="http://schemas.microsoft.com/office/drawing/2014/main" id="{838B7609-DC4E-F7E2-BFDE-01242D539712}"/>
              </a:ext>
            </a:extLst>
          </p:cNvPr>
          <p:cNvGrpSpPr/>
          <p:nvPr/>
        </p:nvGrpSpPr>
        <p:grpSpPr>
          <a:xfrm>
            <a:off x="1196604" y="3867930"/>
            <a:ext cx="4514124" cy="2342744"/>
            <a:chOff x="1196604" y="3606658"/>
            <a:chExt cx="5017556" cy="2604016"/>
          </a:xfrm>
        </p:grpSpPr>
        <p:grpSp>
          <p:nvGrpSpPr>
            <p:cNvPr id="33" name="Group 32">
              <a:extLst>
                <a:ext uri="{FF2B5EF4-FFF2-40B4-BE49-F238E27FC236}">
                  <a16:creationId xmlns:a16="http://schemas.microsoft.com/office/drawing/2014/main" id="{6B5546EE-E0BE-90C5-9945-EC5192620DD0}"/>
                </a:ext>
              </a:extLst>
            </p:cNvPr>
            <p:cNvGrpSpPr/>
            <p:nvPr/>
          </p:nvGrpSpPr>
          <p:grpSpPr>
            <a:xfrm>
              <a:off x="1196604" y="3606658"/>
              <a:ext cx="4899396" cy="1587500"/>
              <a:chOff x="1196604" y="3606658"/>
              <a:chExt cx="4899396" cy="1587500"/>
            </a:xfrm>
          </p:grpSpPr>
          <mc:AlternateContent xmlns:mc="http://schemas.openxmlformats.org/markup-compatibility/2006">
            <mc:Choice xmlns:a14="http://schemas.microsoft.com/office/drawing/2010/main" Requires="a14">
              <p:sp>
                <p:nvSpPr>
                  <p:cNvPr id="22" name="TextBox 21">
                    <a:extLst>
                      <a:ext uri="{FF2B5EF4-FFF2-40B4-BE49-F238E27FC236}">
                        <a16:creationId xmlns:a16="http://schemas.microsoft.com/office/drawing/2014/main" id="{4AC365C2-F5F0-0A0A-4124-44826F76BF5C}"/>
                      </a:ext>
                    </a:extLst>
                  </p:cNvPr>
                  <p:cNvSpPr txBox="1"/>
                  <p:nvPr/>
                </p:nvSpPr>
                <p:spPr>
                  <a:xfrm>
                    <a:off x="4751582" y="4258518"/>
                    <a:ext cx="1344418" cy="442674"/>
                  </a:xfrm>
                  <a:prstGeom prst="roundRect">
                    <a:avLst/>
                  </a:prstGeom>
                </p:spPr>
                <p:style>
                  <a:lnRef idx="2">
                    <a:schemeClr val="accent2">
                      <a:shade val="15000"/>
                    </a:schemeClr>
                  </a:lnRef>
                  <a:fillRef idx="1">
                    <a:schemeClr val="accent2"/>
                  </a:fillRef>
                  <a:effectRef idx="0">
                    <a:schemeClr val="accent2"/>
                  </a:effectRef>
                  <a:fontRef idx="minor">
                    <a:schemeClr val="lt1"/>
                  </a:fontRef>
                </p:style>
                <p:txBody>
                  <a:bodyPr wrap="none" rtlCol="0" anchor="ctr">
                    <a:spAutoFit/>
                  </a:bodyPr>
                  <a:lstStyle/>
                  <a:p>
                    <a:pPr/>
                    <a14:m>
                      <m:oMathPara xmlns:m="http://schemas.openxmlformats.org/officeDocument/2006/math">
                        <m:oMathParaPr>
                          <m:jc m:val="centerGroup"/>
                        </m:oMathParaPr>
                        <m:oMath xmlns:m="http://schemas.openxmlformats.org/officeDocument/2006/math">
                          <m:r>
                            <a:rPr lang="en-GB" sz="2000" b="0" i="1" noProof="0" smtClean="0">
                              <a:latin typeface="Cambria Math" panose="02040503050406030204" pitchFamily="18" charset="0"/>
                            </a:rPr>
                            <m:t>𝑆</m:t>
                          </m:r>
                          <m:r>
                            <a:rPr lang="en-GB" sz="2000" b="0" i="1" noProof="0" smtClean="0">
                              <a:latin typeface="Cambria Math" panose="02040503050406030204" pitchFamily="18" charset="0"/>
                            </a:rPr>
                            <m:t>∼</m:t>
                          </m:r>
                          <m:r>
                            <a:rPr lang="en-GB" sz="2000" b="0" i="1" noProof="0" smtClean="0">
                              <a:latin typeface="Cambria Math" panose="02040503050406030204" pitchFamily="18" charset="0"/>
                            </a:rPr>
                            <m:t>𝑂</m:t>
                          </m:r>
                          <m:r>
                            <a:rPr lang="en-GB" sz="2000" b="0" i="1" noProof="0" smtClean="0">
                              <a:latin typeface="Cambria Math" panose="02040503050406030204" pitchFamily="18" charset="0"/>
                            </a:rPr>
                            <m:t>(</m:t>
                          </m:r>
                          <m:r>
                            <a:rPr lang="en-GB" sz="2000" b="0" i="1" noProof="0" smtClean="0">
                              <a:latin typeface="Cambria Math" panose="02040503050406030204" pitchFamily="18" charset="0"/>
                            </a:rPr>
                            <m:t>𝑁</m:t>
                          </m:r>
                          <m:r>
                            <a:rPr lang="en-GB" sz="2000" b="0" i="1" noProof="0" smtClean="0">
                              <a:latin typeface="Cambria Math" panose="02040503050406030204" pitchFamily="18" charset="0"/>
                            </a:rPr>
                            <m:t>)</m:t>
                          </m:r>
                        </m:oMath>
                      </m:oMathPara>
                    </a14:m>
                    <a:endParaRPr lang="en-GB" sz="2000" noProof="0" dirty="0"/>
                  </a:p>
                </p:txBody>
              </p:sp>
            </mc:Choice>
            <mc:Fallback>
              <p:sp>
                <p:nvSpPr>
                  <p:cNvPr id="22" name="TextBox 21">
                    <a:extLst>
                      <a:ext uri="{FF2B5EF4-FFF2-40B4-BE49-F238E27FC236}">
                        <a16:creationId xmlns:a16="http://schemas.microsoft.com/office/drawing/2014/main" id="{4AC365C2-F5F0-0A0A-4124-44826F76BF5C}"/>
                      </a:ext>
                    </a:extLst>
                  </p:cNvPr>
                  <p:cNvSpPr txBox="1">
                    <a:spLocks noRot="1" noChangeAspect="1" noMove="1" noResize="1" noEditPoints="1" noAdjustHandles="1" noChangeArrowheads="1" noChangeShapeType="1" noTextEdit="1"/>
                  </p:cNvSpPr>
                  <p:nvPr/>
                </p:nvSpPr>
                <p:spPr>
                  <a:xfrm>
                    <a:off x="4751582" y="4258518"/>
                    <a:ext cx="1344418" cy="442674"/>
                  </a:xfrm>
                  <a:prstGeom prst="roundRect">
                    <a:avLst/>
                  </a:prstGeom>
                  <a:blipFill>
                    <a:blip r:embed="rId7"/>
                    <a:stretch>
                      <a:fillRect r="-3061" b="-8824"/>
                    </a:stretch>
                  </a:blipFill>
                </p:spPr>
                <p:txBody>
                  <a:bodyPr/>
                  <a:lstStyle/>
                  <a:p>
                    <a:r>
                      <a:rPr lang="en-GB">
                        <a:noFill/>
                      </a:rPr>
                      <a:t> </a:t>
                    </a:r>
                  </a:p>
                </p:txBody>
              </p:sp>
            </mc:Fallback>
          </mc:AlternateContent>
          <p:sp>
            <p:nvSpPr>
              <p:cNvPr id="24" name="Oval 23">
                <a:extLst>
                  <a:ext uri="{FF2B5EF4-FFF2-40B4-BE49-F238E27FC236}">
                    <a16:creationId xmlns:a16="http://schemas.microsoft.com/office/drawing/2014/main" id="{91AB8600-711C-455E-7314-35CA7BDD6C93}"/>
                  </a:ext>
                </a:extLst>
              </p:cNvPr>
              <p:cNvSpPr/>
              <p:nvPr/>
            </p:nvSpPr>
            <p:spPr>
              <a:xfrm>
                <a:off x="1196604" y="3606658"/>
                <a:ext cx="946150" cy="1587500"/>
              </a:xfrm>
              <a:prstGeom prst="ellipse">
                <a:avLst/>
              </a:prstGeom>
              <a:noFill/>
              <a:ln w="2857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en-GB" noProof="0" dirty="0"/>
              </a:p>
            </p:txBody>
          </p:sp>
          <p:cxnSp>
            <p:nvCxnSpPr>
              <p:cNvPr id="30" name="Straight Connector 29">
                <a:extLst>
                  <a:ext uri="{FF2B5EF4-FFF2-40B4-BE49-F238E27FC236}">
                    <a16:creationId xmlns:a16="http://schemas.microsoft.com/office/drawing/2014/main" id="{582B7870-43A0-D72F-C2AD-47E1D9ECCC7F}"/>
                  </a:ext>
                </a:extLst>
              </p:cNvPr>
              <p:cNvCxnSpPr>
                <a:cxnSpLocks/>
                <a:stCxn id="24" idx="6"/>
                <a:endCxn id="22" idx="1"/>
              </p:cNvCxnSpPr>
              <p:nvPr/>
            </p:nvCxnSpPr>
            <p:spPr>
              <a:xfrm>
                <a:off x="2142754" y="4400408"/>
                <a:ext cx="2608828" cy="79447"/>
              </a:xfrm>
              <a:prstGeom prst="line">
                <a:avLst/>
              </a:prstGeom>
              <a:ln w="28575">
                <a:prstDash val="sysDash"/>
              </a:ln>
            </p:spPr>
            <p:style>
              <a:lnRef idx="2">
                <a:schemeClr val="accent2"/>
              </a:lnRef>
              <a:fillRef idx="0">
                <a:schemeClr val="accent2"/>
              </a:fillRef>
              <a:effectRef idx="1">
                <a:schemeClr val="accent2"/>
              </a:effectRef>
              <a:fontRef idx="minor">
                <a:schemeClr val="tx1"/>
              </a:fontRef>
            </p:style>
          </p:cxnSp>
        </p:grpSp>
        <p:grpSp>
          <p:nvGrpSpPr>
            <p:cNvPr id="46" name="Group 45">
              <a:extLst>
                <a:ext uri="{FF2B5EF4-FFF2-40B4-BE49-F238E27FC236}">
                  <a16:creationId xmlns:a16="http://schemas.microsoft.com/office/drawing/2014/main" id="{800680AA-249F-24D7-2056-420F448AFFEC}"/>
                </a:ext>
              </a:extLst>
            </p:cNvPr>
            <p:cNvGrpSpPr/>
            <p:nvPr/>
          </p:nvGrpSpPr>
          <p:grpSpPr>
            <a:xfrm>
              <a:off x="3484938" y="4701192"/>
              <a:ext cx="2729222" cy="1509482"/>
              <a:chOff x="3484938" y="4701192"/>
              <a:chExt cx="2729222" cy="1509482"/>
            </a:xfrm>
          </p:grpSpPr>
          <p:cxnSp>
            <p:nvCxnSpPr>
              <p:cNvPr id="40" name="Straight Arrow Connector 39">
                <a:extLst>
                  <a:ext uri="{FF2B5EF4-FFF2-40B4-BE49-F238E27FC236}">
                    <a16:creationId xmlns:a16="http://schemas.microsoft.com/office/drawing/2014/main" id="{A8AEB25B-5ACE-EA28-C8CF-CD1C86B4E145}"/>
                  </a:ext>
                </a:extLst>
              </p:cNvPr>
              <p:cNvCxnSpPr>
                <a:stCxn id="22" idx="2"/>
                <a:endCxn id="23" idx="0"/>
              </p:cNvCxnSpPr>
              <p:nvPr/>
            </p:nvCxnSpPr>
            <p:spPr>
              <a:xfrm flipH="1">
                <a:off x="5419895" y="4701192"/>
                <a:ext cx="3896" cy="984633"/>
              </a:xfrm>
              <a:prstGeom prst="straightConnector1">
                <a:avLst/>
              </a:prstGeom>
              <a:ln w="57150">
                <a:solidFill>
                  <a:schemeClr val="accent2"/>
                </a:solidFill>
                <a:headEnd type="none" w="med" len="med"/>
                <a:tailEnd type="triangle" w="med" len="med"/>
              </a:ln>
            </p:spPr>
            <p:style>
              <a:lnRef idx="2">
                <a:schemeClr val="accent2"/>
              </a:lnRef>
              <a:fillRef idx="0">
                <a:schemeClr val="accent2"/>
              </a:fillRef>
              <a:effectRef idx="1">
                <a:schemeClr val="accent2"/>
              </a:effectRef>
              <a:fontRef idx="minor">
                <a:schemeClr val="tx1"/>
              </a:fontRef>
            </p:style>
          </p:cxnSp>
          <p:grpSp>
            <p:nvGrpSpPr>
              <p:cNvPr id="34" name="Group 33">
                <a:extLst>
                  <a:ext uri="{FF2B5EF4-FFF2-40B4-BE49-F238E27FC236}">
                    <a16:creationId xmlns:a16="http://schemas.microsoft.com/office/drawing/2014/main" id="{94F444B3-3317-7B1C-10DB-910265A551D9}"/>
                  </a:ext>
                </a:extLst>
              </p:cNvPr>
              <p:cNvGrpSpPr/>
              <p:nvPr/>
            </p:nvGrpSpPr>
            <p:grpSpPr>
              <a:xfrm>
                <a:off x="3484938" y="5603649"/>
                <a:ext cx="2580840" cy="607025"/>
                <a:chOff x="3484938" y="5603649"/>
                <a:chExt cx="2580840" cy="607025"/>
              </a:xfrm>
            </p:grpSpPr>
            <mc:AlternateContent xmlns:mc="http://schemas.openxmlformats.org/markup-compatibility/2006">
              <mc:Choice xmlns:a14="http://schemas.microsoft.com/office/drawing/2010/main" Requires="a14">
                <p:sp>
                  <p:nvSpPr>
                    <p:cNvPr id="23" name="TextBox 22">
                      <a:extLst>
                        <a:ext uri="{FF2B5EF4-FFF2-40B4-BE49-F238E27FC236}">
                          <a16:creationId xmlns:a16="http://schemas.microsoft.com/office/drawing/2014/main" id="{4A955833-9C04-16ED-1C09-EEAAA734A703}"/>
                        </a:ext>
                      </a:extLst>
                    </p:cNvPr>
                    <p:cNvSpPr txBox="1"/>
                    <p:nvPr/>
                  </p:nvSpPr>
                  <p:spPr>
                    <a:xfrm>
                      <a:off x="4774012" y="5685825"/>
                      <a:ext cx="1291766" cy="442674"/>
                    </a:xfrm>
                    <a:prstGeom prst="roundRect">
                      <a:avLst/>
                    </a:prstGeom>
                  </p:spPr>
                  <p:style>
                    <a:lnRef idx="2">
                      <a:schemeClr val="accent2">
                        <a:shade val="15000"/>
                      </a:schemeClr>
                    </a:lnRef>
                    <a:fillRef idx="1">
                      <a:schemeClr val="accent2"/>
                    </a:fillRef>
                    <a:effectRef idx="0">
                      <a:schemeClr val="accent2"/>
                    </a:effectRef>
                    <a:fontRef idx="minor">
                      <a:schemeClr val="lt1"/>
                    </a:fontRef>
                  </p:style>
                  <p:txBody>
                    <a:bodyPr wrap="none" rtlCol="0" anchor="ctr">
                      <a:spAutoFit/>
                    </a:bodyPr>
                    <a:lstStyle/>
                    <a:p>
                      <a:pPr/>
                      <a14:m>
                        <m:oMathPara xmlns:m="http://schemas.openxmlformats.org/officeDocument/2006/math">
                          <m:oMathParaPr>
                            <m:jc m:val="centerGroup"/>
                          </m:oMathParaPr>
                          <m:oMath xmlns:m="http://schemas.openxmlformats.org/officeDocument/2006/math">
                            <m:r>
                              <a:rPr lang="en-GB" sz="2000" b="0" i="1" noProof="0" smtClean="0">
                                <a:latin typeface="Cambria Math" panose="02040503050406030204" pitchFamily="18" charset="0"/>
                              </a:rPr>
                              <m:t>𝑆</m:t>
                            </m:r>
                            <m:r>
                              <a:rPr lang="en-GB" sz="2000" b="0" i="1" noProof="0" smtClean="0">
                                <a:latin typeface="Cambria Math" panose="02040503050406030204" pitchFamily="18" charset="0"/>
                              </a:rPr>
                              <m:t>∼</m:t>
                            </m:r>
                            <m:r>
                              <a:rPr lang="en-GB" sz="2000" b="0" i="1" noProof="0" smtClean="0">
                                <a:latin typeface="Cambria Math" panose="02040503050406030204" pitchFamily="18" charset="0"/>
                              </a:rPr>
                              <m:t>𝑂</m:t>
                            </m:r>
                            <m:r>
                              <a:rPr lang="en-GB" sz="2000" b="0" i="1" noProof="0" smtClean="0">
                                <a:latin typeface="Cambria Math" panose="02040503050406030204" pitchFamily="18" charset="0"/>
                              </a:rPr>
                              <m:t>(1)</m:t>
                            </m:r>
                          </m:oMath>
                        </m:oMathPara>
                      </a14:m>
                      <a:endParaRPr lang="en-GB" sz="2000" noProof="0" dirty="0"/>
                    </a:p>
                  </p:txBody>
                </p:sp>
              </mc:Choice>
              <mc:Fallback>
                <p:sp>
                  <p:nvSpPr>
                    <p:cNvPr id="23" name="TextBox 22">
                      <a:extLst>
                        <a:ext uri="{FF2B5EF4-FFF2-40B4-BE49-F238E27FC236}">
                          <a16:creationId xmlns:a16="http://schemas.microsoft.com/office/drawing/2014/main" id="{4A955833-9C04-16ED-1C09-EEAAA734A703}"/>
                        </a:ext>
                      </a:extLst>
                    </p:cNvPr>
                    <p:cNvSpPr txBox="1">
                      <a:spLocks noRot="1" noChangeAspect="1" noMove="1" noResize="1" noEditPoints="1" noAdjustHandles="1" noChangeArrowheads="1" noChangeShapeType="1" noTextEdit="1"/>
                    </p:cNvSpPr>
                    <p:nvPr/>
                  </p:nvSpPr>
                  <p:spPr>
                    <a:xfrm>
                      <a:off x="4774012" y="5685825"/>
                      <a:ext cx="1291766" cy="442674"/>
                    </a:xfrm>
                    <a:prstGeom prst="roundRect">
                      <a:avLst/>
                    </a:prstGeom>
                    <a:blipFill>
                      <a:blip r:embed="rId8"/>
                      <a:stretch>
                        <a:fillRect r="-3191" b="-8824"/>
                      </a:stretch>
                    </a:blipFill>
                  </p:spPr>
                  <p:txBody>
                    <a:bodyPr/>
                    <a:lstStyle/>
                    <a:p>
                      <a:r>
                        <a:rPr lang="en-GB">
                          <a:noFill/>
                        </a:rPr>
                        <a:t> </a:t>
                      </a:r>
                    </a:p>
                  </p:txBody>
                </p:sp>
              </mc:Fallback>
            </mc:AlternateContent>
            <p:sp>
              <p:nvSpPr>
                <p:cNvPr id="25" name="Oval 24">
                  <a:extLst>
                    <a:ext uri="{FF2B5EF4-FFF2-40B4-BE49-F238E27FC236}">
                      <a16:creationId xmlns:a16="http://schemas.microsoft.com/office/drawing/2014/main" id="{081E2235-DBC3-3B2D-A5CC-3B7045FB8419}"/>
                    </a:ext>
                  </a:extLst>
                </p:cNvPr>
                <p:cNvSpPr/>
                <p:nvPr/>
              </p:nvSpPr>
              <p:spPr>
                <a:xfrm>
                  <a:off x="3484938" y="5603649"/>
                  <a:ext cx="807736" cy="607025"/>
                </a:xfrm>
                <a:prstGeom prst="ellipse">
                  <a:avLst/>
                </a:prstGeom>
                <a:noFill/>
                <a:ln w="2857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en-GB" noProof="0" dirty="0"/>
                </a:p>
              </p:txBody>
            </p:sp>
            <p:cxnSp>
              <p:nvCxnSpPr>
                <p:cNvPr id="32" name="Straight Connector 31">
                  <a:extLst>
                    <a:ext uri="{FF2B5EF4-FFF2-40B4-BE49-F238E27FC236}">
                      <a16:creationId xmlns:a16="http://schemas.microsoft.com/office/drawing/2014/main" id="{2745A64F-0889-FE66-3F57-BE9481A1D9E6}"/>
                    </a:ext>
                  </a:extLst>
                </p:cNvPr>
                <p:cNvCxnSpPr>
                  <a:stCxn id="25" idx="6"/>
                  <a:endCxn id="23" idx="1"/>
                </p:cNvCxnSpPr>
                <p:nvPr/>
              </p:nvCxnSpPr>
              <p:spPr>
                <a:xfrm>
                  <a:off x="4292674" y="5907162"/>
                  <a:ext cx="481338" cy="0"/>
                </a:xfrm>
                <a:prstGeom prst="line">
                  <a:avLst/>
                </a:prstGeom>
                <a:ln w="28575">
                  <a:solidFill>
                    <a:schemeClr val="accent2"/>
                  </a:solidFill>
                  <a:prstDash val="sysDash"/>
                </a:ln>
              </p:spPr>
              <p:style>
                <a:lnRef idx="2">
                  <a:schemeClr val="accent1"/>
                </a:lnRef>
                <a:fillRef idx="0">
                  <a:schemeClr val="accent1"/>
                </a:fillRef>
                <a:effectRef idx="1">
                  <a:schemeClr val="accent1"/>
                </a:effectRef>
                <a:fontRef idx="minor">
                  <a:schemeClr val="tx1"/>
                </a:fontRef>
              </p:style>
            </p:cxnSp>
          </p:grpSp>
          <p:sp>
            <p:nvSpPr>
              <p:cNvPr id="41" name="TextBox 40">
                <a:extLst>
                  <a:ext uri="{FF2B5EF4-FFF2-40B4-BE49-F238E27FC236}">
                    <a16:creationId xmlns:a16="http://schemas.microsoft.com/office/drawing/2014/main" id="{527C84E0-E287-B317-3DEA-8A891EABA365}"/>
                  </a:ext>
                </a:extLst>
              </p:cNvPr>
              <p:cNvSpPr txBox="1"/>
              <p:nvPr/>
            </p:nvSpPr>
            <p:spPr>
              <a:xfrm>
                <a:off x="4747092" y="4980071"/>
                <a:ext cx="1467068" cy="369332"/>
              </a:xfrm>
              <a:prstGeom prst="rect">
                <a:avLst/>
              </a:prstGeom>
              <a:ln w="28575"/>
            </p:spPr>
            <p:style>
              <a:lnRef idx="2">
                <a:schemeClr val="accent2"/>
              </a:lnRef>
              <a:fillRef idx="1">
                <a:schemeClr val="lt1"/>
              </a:fillRef>
              <a:effectRef idx="0">
                <a:schemeClr val="accent2"/>
              </a:effectRef>
              <a:fontRef idx="minor">
                <a:schemeClr val="dk1"/>
              </a:fontRef>
            </p:style>
            <p:txBody>
              <a:bodyPr wrap="none" rtlCol="0">
                <a:spAutoFit/>
              </a:bodyPr>
              <a:lstStyle/>
              <a:p>
                <a:pPr algn="ctr"/>
                <a:r>
                  <a:rPr lang="en-GB" noProof="0" dirty="0"/>
                  <a:t>Localisation!</a:t>
                </a:r>
              </a:p>
            </p:txBody>
          </p:sp>
        </p:grpSp>
      </p:grpSp>
      <p:grpSp>
        <p:nvGrpSpPr>
          <p:cNvPr id="45" name="Group 44">
            <a:extLst>
              <a:ext uri="{FF2B5EF4-FFF2-40B4-BE49-F238E27FC236}">
                <a16:creationId xmlns:a16="http://schemas.microsoft.com/office/drawing/2014/main" id="{1F903A37-5EF2-9726-909B-2D5488D13F3F}"/>
              </a:ext>
            </a:extLst>
          </p:cNvPr>
          <p:cNvGrpSpPr/>
          <p:nvPr/>
        </p:nvGrpSpPr>
        <p:grpSpPr>
          <a:xfrm>
            <a:off x="3397351" y="1569396"/>
            <a:ext cx="4002977" cy="2239648"/>
            <a:chOff x="3366144" y="1416299"/>
            <a:chExt cx="4449404" cy="2489422"/>
          </a:xfrm>
        </p:grpSpPr>
        <p:sp>
          <p:nvSpPr>
            <p:cNvPr id="37" name="Oval 36">
              <a:extLst>
                <a:ext uri="{FF2B5EF4-FFF2-40B4-BE49-F238E27FC236}">
                  <a16:creationId xmlns:a16="http://schemas.microsoft.com/office/drawing/2014/main" id="{7FDBB8D5-6B04-F524-D3E4-85D2EAD04D70}"/>
                </a:ext>
              </a:extLst>
            </p:cNvPr>
            <p:cNvSpPr/>
            <p:nvPr/>
          </p:nvSpPr>
          <p:spPr>
            <a:xfrm>
              <a:off x="3366144" y="1416299"/>
              <a:ext cx="807736" cy="1577002"/>
            </a:xfrm>
            <a:prstGeom prst="ellipse">
              <a:avLst/>
            </a:prstGeom>
            <a:noFill/>
            <a:ln w="28575">
              <a:solidFill>
                <a:srgbClr val="A20000"/>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rtlCol="0" anchor="ctr"/>
            <a:lstStyle/>
            <a:p>
              <a:pPr algn="ctr"/>
              <a:endParaRPr lang="en-GB" noProof="0" dirty="0"/>
            </a:p>
          </p:txBody>
        </p:sp>
        <p:sp>
          <p:nvSpPr>
            <p:cNvPr id="38" name="TextBox 37">
              <a:extLst>
                <a:ext uri="{FF2B5EF4-FFF2-40B4-BE49-F238E27FC236}">
                  <a16:creationId xmlns:a16="http://schemas.microsoft.com/office/drawing/2014/main" id="{7B00EC93-B09C-72D8-8A03-A96E97C671BA}"/>
                </a:ext>
              </a:extLst>
            </p:cNvPr>
            <p:cNvSpPr txBox="1"/>
            <p:nvPr/>
          </p:nvSpPr>
          <p:spPr>
            <a:xfrm>
              <a:off x="4737492" y="2770239"/>
              <a:ext cx="3078056" cy="1135482"/>
            </a:xfrm>
            <a:prstGeom prst="roundRect">
              <a:avLst/>
            </a:prstGeom>
            <a:solidFill>
              <a:srgbClr val="A20000"/>
            </a:solidFill>
            <a:ln w="28575">
              <a:solidFill>
                <a:srgbClr val="5C0000"/>
              </a:solidFill>
            </a:ln>
          </p:spPr>
          <p:style>
            <a:lnRef idx="2">
              <a:schemeClr val="accent1">
                <a:shade val="15000"/>
              </a:schemeClr>
            </a:lnRef>
            <a:fillRef idx="1">
              <a:schemeClr val="accent1"/>
            </a:fillRef>
            <a:effectRef idx="0">
              <a:schemeClr val="accent1"/>
            </a:effectRef>
            <a:fontRef idx="minor">
              <a:schemeClr val="lt1"/>
            </a:fontRef>
          </p:style>
          <p:txBody>
            <a:bodyPr wrap="square" rtlCol="0">
              <a:spAutoFit/>
            </a:bodyPr>
            <a:lstStyle/>
            <a:p>
              <a:r>
                <a:rPr lang="en-GB" noProof="0" dirty="0"/>
                <a:t>Dip below Poisson value!</a:t>
              </a:r>
            </a:p>
            <a:p>
              <a:r>
                <a:rPr lang="en-GB" noProof="0" dirty="0"/>
                <a:t>Implies level attraction or near-degeneracies</a:t>
              </a:r>
            </a:p>
          </p:txBody>
        </p:sp>
        <p:cxnSp>
          <p:nvCxnSpPr>
            <p:cNvPr id="43" name="Straight Connector 42">
              <a:extLst>
                <a:ext uri="{FF2B5EF4-FFF2-40B4-BE49-F238E27FC236}">
                  <a16:creationId xmlns:a16="http://schemas.microsoft.com/office/drawing/2014/main" id="{E829936C-5C28-2497-AD1F-6D66E17A1319}"/>
                </a:ext>
              </a:extLst>
            </p:cNvPr>
            <p:cNvCxnSpPr>
              <a:cxnSpLocks/>
              <a:stCxn id="37" idx="6"/>
              <a:endCxn id="38" idx="1"/>
            </p:cNvCxnSpPr>
            <p:nvPr/>
          </p:nvCxnSpPr>
          <p:spPr>
            <a:xfrm>
              <a:off x="4173881" y="2204801"/>
              <a:ext cx="563611" cy="1133180"/>
            </a:xfrm>
            <a:prstGeom prst="line">
              <a:avLst/>
            </a:prstGeom>
            <a:ln w="28575">
              <a:solidFill>
                <a:srgbClr val="A20000"/>
              </a:solidFill>
              <a:prstDash val="sysDash"/>
            </a:ln>
          </p:spPr>
          <p:style>
            <a:lnRef idx="2">
              <a:schemeClr val="accent1"/>
            </a:lnRef>
            <a:fillRef idx="0">
              <a:schemeClr val="accent1"/>
            </a:fillRef>
            <a:effectRef idx="1">
              <a:schemeClr val="accent1"/>
            </a:effectRef>
            <a:fontRef idx="minor">
              <a:schemeClr val="tx1"/>
            </a:fontRef>
          </p:style>
        </p:cxnSp>
      </p:grpSp>
      <mc:AlternateContent xmlns:mc="http://schemas.openxmlformats.org/markup-compatibility/2006">
        <mc:Choice xmlns:a14="http://schemas.microsoft.com/office/drawing/2010/main" Requires="a14">
          <p:sp>
            <p:nvSpPr>
              <p:cNvPr id="47" name="TextBox 46">
                <a:extLst>
                  <a:ext uri="{FF2B5EF4-FFF2-40B4-BE49-F238E27FC236}">
                    <a16:creationId xmlns:a16="http://schemas.microsoft.com/office/drawing/2014/main" id="{CA5F66EC-9360-A9F1-A193-AB7F943153D6}"/>
                  </a:ext>
                </a:extLst>
              </p:cNvPr>
              <p:cNvSpPr txBox="1"/>
              <p:nvPr/>
            </p:nvSpPr>
            <p:spPr>
              <a:xfrm>
                <a:off x="6325109" y="5255817"/>
                <a:ext cx="5350439" cy="919401"/>
              </a:xfrm>
              <a:prstGeom prst="roundRect">
                <a:avLst/>
              </a:prstGeom>
              <a:ln w="28575"/>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GB" sz="2400" noProof="0" dirty="0"/>
                  <a:t>We see multiple signatures of conventional MBL at intermediate </a:t>
                </a:r>
                <a14:m>
                  <m:oMath xmlns:m="http://schemas.openxmlformats.org/officeDocument/2006/math">
                    <m:r>
                      <a:rPr lang="en-GB" sz="2400" b="0" i="1" noProof="0" smtClean="0">
                        <a:latin typeface="Cambria Math" panose="02040503050406030204" pitchFamily="18" charset="0"/>
                      </a:rPr>
                      <m:t>𝐽</m:t>
                    </m:r>
                  </m:oMath>
                </a14:m>
                <a:r>
                  <a:rPr lang="en-GB" sz="2400" noProof="0" dirty="0"/>
                  <a:t>...</a:t>
                </a:r>
              </a:p>
            </p:txBody>
          </p:sp>
        </mc:Choice>
        <mc:Fallback>
          <p:sp>
            <p:nvSpPr>
              <p:cNvPr id="47" name="TextBox 46">
                <a:extLst>
                  <a:ext uri="{FF2B5EF4-FFF2-40B4-BE49-F238E27FC236}">
                    <a16:creationId xmlns:a16="http://schemas.microsoft.com/office/drawing/2014/main" id="{CA5F66EC-9360-A9F1-A193-AB7F943153D6}"/>
                  </a:ext>
                </a:extLst>
              </p:cNvPr>
              <p:cNvSpPr txBox="1">
                <a:spLocks noRot="1" noChangeAspect="1" noMove="1" noResize="1" noEditPoints="1" noAdjustHandles="1" noChangeArrowheads="1" noChangeShapeType="1" noTextEdit="1"/>
              </p:cNvSpPr>
              <p:nvPr/>
            </p:nvSpPr>
            <p:spPr>
              <a:xfrm>
                <a:off x="6325109" y="5255817"/>
                <a:ext cx="5350439" cy="919401"/>
              </a:xfrm>
              <a:prstGeom prst="roundRect">
                <a:avLst/>
              </a:prstGeom>
              <a:blipFill>
                <a:blip r:embed="rId9"/>
                <a:stretch>
                  <a:fillRect b="-7895"/>
                </a:stretch>
              </a:blipFill>
              <a:ln w="28575"/>
            </p:spPr>
            <p:txBody>
              <a:bodyPr/>
              <a:lstStyle/>
              <a:p>
                <a:r>
                  <a:rPr lang="en-GB">
                    <a:noFill/>
                  </a:rPr>
                  <a:t> </a:t>
                </a:r>
              </a:p>
            </p:txBody>
          </p:sp>
        </mc:Fallback>
      </mc:AlternateContent>
      <p:grpSp>
        <p:nvGrpSpPr>
          <p:cNvPr id="17" name="Group 16">
            <a:extLst>
              <a:ext uri="{FF2B5EF4-FFF2-40B4-BE49-F238E27FC236}">
                <a16:creationId xmlns:a16="http://schemas.microsoft.com/office/drawing/2014/main" id="{5FED3047-9A2B-9F2B-8198-279D67C81F26}"/>
              </a:ext>
            </a:extLst>
          </p:cNvPr>
          <p:cNvGrpSpPr/>
          <p:nvPr/>
        </p:nvGrpSpPr>
        <p:grpSpPr>
          <a:xfrm>
            <a:off x="7655858" y="1751039"/>
            <a:ext cx="3959210" cy="3212360"/>
            <a:chOff x="7604730" y="3179030"/>
            <a:chExt cx="4400756" cy="3570614"/>
          </a:xfrm>
        </p:grpSpPr>
        <p:pic>
          <p:nvPicPr>
            <p:cNvPr id="12" name="Graphic 11">
              <a:extLst>
                <a:ext uri="{FF2B5EF4-FFF2-40B4-BE49-F238E27FC236}">
                  <a16:creationId xmlns:a16="http://schemas.microsoft.com/office/drawing/2014/main" id="{D8BCDBEE-429F-024E-692D-22F74FA46037}"/>
                </a:ext>
              </a:extLst>
            </p:cNvPr>
            <p:cNvPicPr>
              <a:picLocks noChangeAspect="1"/>
            </p:cNvPicPr>
            <p:nvPr/>
          </p:nvPicPr>
          <p:blipFill>
            <a:blip r:embed="rId10">
              <a:extLst>
                <a:ext uri="{28A0092B-C50C-407E-A947-70E740481C1C}">
                  <a14:useLocalDpi xmlns:a14="http://schemas.microsoft.com/office/drawing/2010/main" val="0"/>
                </a:ext>
              </a:extLst>
            </a:blip>
            <a:srcRect/>
            <a:stretch/>
          </p:blipFill>
          <p:spPr>
            <a:xfrm>
              <a:off x="7604730" y="3179030"/>
              <a:ext cx="4400756" cy="3570614"/>
            </a:xfrm>
            <a:prstGeom prst="rect">
              <a:avLst/>
            </a:prstGeom>
            <a:ln w="19050">
              <a:solidFill>
                <a:schemeClr val="accent6"/>
              </a:solidFill>
            </a:ln>
          </p:spPr>
        </p:pic>
        <mc:AlternateContent xmlns:mc="http://schemas.openxmlformats.org/markup-compatibility/2006">
          <mc:Choice xmlns:a14="http://schemas.microsoft.com/office/drawing/2010/main" Requires="a14">
            <p:sp>
              <p:nvSpPr>
                <p:cNvPr id="26" name="TextBox 25">
                  <a:extLst>
                    <a:ext uri="{FF2B5EF4-FFF2-40B4-BE49-F238E27FC236}">
                      <a16:creationId xmlns:a16="http://schemas.microsoft.com/office/drawing/2014/main" id="{3501AFDF-B8C8-1E57-A0D0-A03D7C360992}"/>
                    </a:ext>
                  </a:extLst>
                </p:cNvPr>
                <p:cNvSpPr txBox="1"/>
                <p:nvPr/>
              </p:nvSpPr>
              <p:spPr>
                <a:xfrm>
                  <a:off x="10655184" y="4694500"/>
                  <a:ext cx="1066275" cy="408623"/>
                </a:xfrm>
                <a:prstGeom prst="roundRect">
                  <a:avLst/>
                </a:prstGeom>
                <a:ln w="28575"/>
              </p:spPr>
              <p:style>
                <a:lnRef idx="2">
                  <a:schemeClr val="accent6"/>
                </a:lnRef>
                <a:fillRef idx="1">
                  <a:schemeClr val="lt1"/>
                </a:fillRef>
                <a:effectRef idx="0">
                  <a:schemeClr val="accent6"/>
                </a:effectRef>
                <a:fontRef idx="minor">
                  <a:schemeClr val="dk1"/>
                </a:fontRef>
              </p:style>
              <p:txBody>
                <a:bodyPr wrap="square" rtlCol="0">
                  <a:spAutoFit/>
                </a:bodyPr>
                <a:lstStyle/>
                <a:p>
                  <a:pPr/>
                  <a14:m>
                    <m:oMathPara xmlns:m="http://schemas.openxmlformats.org/officeDocument/2006/math">
                      <m:oMathParaPr>
                        <m:jc m:val="centerGroup"/>
                      </m:oMathParaPr>
                      <m:oMath xmlns:m="http://schemas.openxmlformats.org/officeDocument/2006/math">
                        <m:r>
                          <a:rPr lang="en-GB" b="0" i="1" noProof="0" smtClean="0">
                            <a:latin typeface="Cambria Math" panose="02040503050406030204" pitchFamily="18" charset="0"/>
                          </a:rPr>
                          <m:t>𝐽</m:t>
                        </m:r>
                        <m:r>
                          <a:rPr lang="en-GB" b="0" i="1" noProof="0" smtClean="0">
                            <a:latin typeface="Cambria Math" panose="02040503050406030204" pitchFamily="18" charset="0"/>
                          </a:rPr>
                          <m:t>=3.0</m:t>
                        </m:r>
                      </m:oMath>
                    </m:oMathPara>
                  </a14:m>
                  <a:endParaRPr lang="en-GB" noProof="0" dirty="0"/>
                </a:p>
              </p:txBody>
            </p:sp>
          </mc:Choice>
          <mc:Fallback>
            <p:sp>
              <p:nvSpPr>
                <p:cNvPr id="26" name="TextBox 25">
                  <a:extLst>
                    <a:ext uri="{FF2B5EF4-FFF2-40B4-BE49-F238E27FC236}">
                      <a16:creationId xmlns:a16="http://schemas.microsoft.com/office/drawing/2014/main" id="{3501AFDF-B8C8-1E57-A0D0-A03D7C360992}"/>
                    </a:ext>
                  </a:extLst>
                </p:cNvPr>
                <p:cNvSpPr txBox="1">
                  <a:spLocks noRot="1" noChangeAspect="1" noMove="1" noResize="1" noEditPoints="1" noAdjustHandles="1" noChangeArrowheads="1" noChangeShapeType="1" noTextEdit="1"/>
                </p:cNvSpPr>
                <p:nvPr/>
              </p:nvSpPr>
              <p:spPr>
                <a:xfrm>
                  <a:off x="10655184" y="4694500"/>
                  <a:ext cx="1066275" cy="408623"/>
                </a:xfrm>
                <a:prstGeom prst="roundRect">
                  <a:avLst/>
                </a:prstGeom>
                <a:blipFill>
                  <a:blip r:embed="rId11"/>
                  <a:stretch>
                    <a:fillRect b="-6250"/>
                  </a:stretch>
                </a:blipFill>
                <a:ln w="28575"/>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28" name="TextBox 27">
                  <a:extLst>
                    <a:ext uri="{FF2B5EF4-FFF2-40B4-BE49-F238E27FC236}">
                      <a16:creationId xmlns:a16="http://schemas.microsoft.com/office/drawing/2014/main" id="{FFF28949-1D25-BB0D-A776-8F8C7FBB01D2}"/>
                    </a:ext>
                  </a:extLst>
                </p:cNvPr>
                <p:cNvSpPr txBox="1"/>
                <p:nvPr/>
              </p:nvSpPr>
              <p:spPr>
                <a:xfrm>
                  <a:off x="8706894" y="3747740"/>
                  <a:ext cx="1630684" cy="567742"/>
                </a:xfrm>
                <a:prstGeom prst="roundRect">
                  <a:avLst/>
                </a:prstGeom>
                <a:ln/>
              </p:spPr>
              <p:style>
                <a:lnRef idx="2">
                  <a:schemeClr val="accent6">
                    <a:shade val="15000"/>
                  </a:schemeClr>
                </a:lnRef>
                <a:fillRef idx="1">
                  <a:schemeClr val="accent6"/>
                </a:fillRef>
                <a:effectRef idx="0">
                  <a:schemeClr val="accent6"/>
                </a:effectRef>
                <a:fontRef idx="minor">
                  <a:schemeClr val="lt1"/>
                </a:fontRef>
              </p:style>
              <p:txBody>
                <a:bodyPr wrap="square" rtlCol="0">
                  <a:spAutoFit/>
                </a:bodyPr>
                <a:lstStyle/>
                <a:p>
                  <a:pPr algn="ctr"/>
                  <a14:m>
                    <m:oMathPara xmlns:m="http://schemas.openxmlformats.org/officeDocument/2006/math">
                      <m:oMathParaPr>
                        <m:jc m:val="centerGroup"/>
                      </m:oMathParaPr>
                      <m:oMath xmlns:m="http://schemas.openxmlformats.org/officeDocument/2006/math">
                        <m:r>
                          <a:rPr lang="en-GB" sz="2400" b="0" i="1" noProof="0" smtClean="0">
                            <a:latin typeface="Cambria Math" panose="02040503050406030204" pitchFamily="18" charset="0"/>
                          </a:rPr>
                          <m:t>𝑆</m:t>
                        </m:r>
                        <m:r>
                          <a:rPr lang="en-GB" sz="2400" b="0" i="1" noProof="0" smtClean="0">
                            <a:latin typeface="Cambria Math" panose="02040503050406030204" pitchFamily="18" charset="0"/>
                          </a:rPr>
                          <m:t>∼</m:t>
                        </m:r>
                        <m:func>
                          <m:funcPr>
                            <m:ctrlPr>
                              <a:rPr lang="en-GB" sz="2400" b="0" i="1" noProof="0" smtClean="0">
                                <a:latin typeface="Cambria Math" panose="02040503050406030204" pitchFamily="18" charset="0"/>
                              </a:rPr>
                            </m:ctrlPr>
                          </m:funcPr>
                          <m:fName>
                            <m:r>
                              <m:rPr>
                                <m:sty m:val="p"/>
                              </m:rPr>
                              <a:rPr lang="en-GB" sz="2400" b="0" i="0" noProof="0" smtClean="0">
                                <a:latin typeface="Cambria Math" panose="02040503050406030204" pitchFamily="18" charset="0"/>
                              </a:rPr>
                              <m:t>log</m:t>
                            </m:r>
                          </m:fName>
                          <m:e>
                            <m:r>
                              <a:rPr lang="en-GB" sz="2400" b="0" i="1" noProof="0" smtClean="0">
                                <a:latin typeface="Cambria Math" panose="02040503050406030204" pitchFamily="18" charset="0"/>
                              </a:rPr>
                              <m:t>𝑡</m:t>
                            </m:r>
                          </m:e>
                        </m:func>
                      </m:oMath>
                    </m:oMathPara>
                  </a14:m>
                  <a:endParaRPr lang="en-GB" sz="2400" noProof="0" dirty="0"/>
                </a:p>
              </p:txBody>
            </p:sp>
          </mc:Choice>
          <mc:Fallback>
            <p:sp>
              <p:nvSpPr>
                <p:cNvPr id="28" name="TextBox 27">
                  <a:extLst>
                    <a:ext uri="{FF2B5EF4-FFF2-40B4-BE49-F238E27FC236}">
                      <a16:creationId xmlns:a16="http://schemas.microsoft.com/office/drawing/2014/main" id="{FFF28949-1D25-BB0D-A776-8F8C7FBB01D2}"/>
                    </a:ext>
                  </a:extLst>
                </p:cNvPr>
                <p:cNvSpPr txBox="1">
                  <a:spLocks noRot="1" noChangeAspect="1" noMove="1" noResize="1" noEditPoints="1" noAdjustHandles="1" noChangeArrowheads="1" noChangeShapeType="1" noTextEdit="1"/>
                </p:cNvSpPr>
                <p:nvPr/>
              </p:nvSpPr>
              <p:spPr>
                <a:xfrm>
                  <a:off x="8706894" y="3747740"/>
                  <a:ext cx="1630684" cy="567742"/>
                </a:xfrm>
                <a:prstGeom prst="roundRect">
                  <a:avLst/>
                </a:prstGeom>
                <a:blipFill>
                  <a:blip r:embed="rId12"/>
                  <a:stretch>
                    <a:fillRect b="-4651"/>
                  </a:stretch>
                </a:blipFill>
                <a:ln/>
              </p:spPr>
              <p:txBody>
                <a:bodyPr/>
                <a:lstStyle/>
                <a:p>
                  <a:r>
                    <a:rPr lang="en-GB">
                      <a:noFill/>
                    </a:rPr>
                    <a:t> </a:t>
                  </a:r>
                </a:p>
              </p:txBody>
            </p:sp>
          </mc:Fallback>
        </mc:AlternateContent>
      </p:grpSp>
      <p:sp>
        <p:nvSpPr>
          <p:cNvPr id="6" name="Slide Number Placeholder 5">
            <a:extLst>
              <a:ext uri="{FF2B5EF4-FFF2-40B4-BE49-F238E27FC236}">
                <a16:creationId xmlns:a16="http://schemas.microsoft.com/office/drawing/2014/main" id="{D183B70D-CF9C-A619-CE86-88485DF8E581}"/>
              </a:ext>
            </a:extLst>
          </p:cNvPr>
          <p:cNvSpPr>
            <a:spLocks noGrp="1"/>
          </p:cNvSpPr>
          <p:nvPr>
            <p:ph type="sldNum" sz="quarter" idx="12"/>
          </p:nvPr>
        </p:nvSpPr>
        <p:spPr/>
        <p:txBody>
          <a:bodyPr/>
          <a:lstStyle/>
          <a:p>
            <a:fld id="{36B950EE-D210-4459-9554-2E3247550D53}" type="slidenum">
              <a:rPr lang="en-GB" noProof="0" smtClean="0"/>
              <a:t>24</a:t>
            </a:fld>
            <a:endParaRPr lang="en-GB" noProof="0" dirty="0"/>
          </a:p>
        </p:txBody>
      </p:sp>
      <mc:AlternateContent xmlns:mc="http://schemas.openxmlformats.org/markup-compatibility/2006">
        <mc:Choice xmlns:a14="http://schemas.microsoft.com/office/drawing/2010/main" Requires="a14">
          <p:sp>
            <p:nvSpPr>
              <p:cNvPr id="3" name="TextBox 2">
                <a:extLst>
                  <a:ext uri="{FF2B5EF4-FFF2-40B4-BE49-F238E27FC236}">
                    <a16:creationId xmlns:a16="http://schemas.microsoft.com/office/drawing/2014/main" id="{90535FAD-F245-73FE-3D3E-4B81B09273D4}"/>
                  </a:ext>
                </a:extLst>
              </p:cNvPr>
              <p:cNvSpPr txBox="1"/>
              <p:nvPr/>
            </p:nvSpPr>
            <p:spPr>
              <a:xfrm>
                <a:off x="8487827" y="1398367"/>
                <a:ext cx="2392065" cy="276999"/>
              </a:xfrm>
              <a:prstGeom prst="rect">
                <a:avLst/>
              </a:prstGeom>
              <a:noFill/>
            </p:spPr>
            <p:txBody>
              <a:bodyPr wrap="none" lIns="0" tIns="0" rIns="0" bIns="0" rtlCol="0">
                <a:spAutoFit/>
              </a:bodyPr>
              <a:lstStyle/>
              <a:p>
                <a:r>
                  <a:rPr lang="en-GB" noProof="0" dirty="0"/>
                  <a:t>MPS simulation, </a:t>
                </a:r>
                <a14:m>
                  <m:oMath xmlns:m="http://schemas.openxmlformats.org/officeDocument/2006/math">
                    <m:r>
                      <a:rPr lang="en-GB" b="0" i="1" noProof="0" smtClean="0">
                        <a:latin typeface="Cambria Math" panose="02040503050406030204" pitchFamily="18" charset="0"/>
                      </a:rPr>
                      <m:t>𝑁</m:t>
                    </m:r>
                    <m:r>
                      <a:rPr lang="en-GB" b="0" i="1" noProof="0" smtClean="0">
                        <a:latin typeface="Cambria Math" panose="02040503050406030204" pitchFamily="18" charset="0"/>
                      </a:rPr>
                      <m:t>=50</m:t>
                    </m:r>
                  </m:oMath>
                </a14:m>
                <a:endParaRPr lang="en-GB" noProof="0" dirty="0"/>
              </a:p>
            </p:txBody>
          </p:sp>
        </mc:Choice>
        <mc:Fallback>
          <p:sp>
            <p:nvSpPr>
              <p:cNvPr id="3" name="TextBox 2">
                <a:extLst>
                  <a:ext uri="{FF2B5EF4-FFF2-40B4-BE49-F238E27FC236}">
                    <a16:creationId xmlns:a16="http://schemas.microsoft.com/office/drawing/2014/main" id="{90535FAD-F245-73FE-3D3E-4B81B09273D4}"/>
                  </a:ext>
                </a:extLst>
              </p:cNvPr>
              <p:cNvSpPr txBox="1">
                <a:spLocks noRot="1" noChangeAspect="1" noMove="1" noResize="1" noEditPoints="1" noAdjustHandles="1" noChangeArrowheads="1" noChangeShapeType="1" noTextEdit="1"/>
              </p:cNvSpPr>
              <p:nvPr/>
            </p:nvSpPr>
            <p:spPr>
              <a:xfrm>
                <a:off x="8487827" y="1398367"/>
                <a:ext cx="2392065" cy="276999"/>
              </a:xfrm>
              <a:prstGeom prst="rect">
                <a:avLst/>
              </a:prstGeom>
              <a:blipFill>
                <a:blip r:embed="rId13"/>
                <a:stretch>
                  <a:fillRect l="-5820" t="-21739" r="-2646" b="-52174"/>
                </a:stretch>
              </a:blipFill>
            </p:spPr>
            <p:txBody>
              <a:bodyPr/>
              <a:lstStyle/>
              <a:p>
                <a:r>
                  <a:rPr lang="en-GB">
                    <a:noFill/>
                  </a:rPr>
                  <a:t> </a:t>
                </a:r>
              </a:p>
            </p:txBody>
          </p:sp>
        </mc:Fallback>
      </mc:AlternateContent>
    </p:spTree>
    <p:extLst>
      <p:ext uri="{BB962C8B-B14F-4D97-AF65-F5344CB8AC3E}">
        <p14:creationId xmlns:p14="http://schemas.microsoft.com/office/powerpoint/2010/main" val="37991146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50DEA7-E509-3B31-01F1-BA043E4BD848}"/>
              </a:ext>
            </a:extLst>
          </p:cNvPr>
          <p:cNvSpPr>
            <a:spLocks noGrp="1"/>
          </p:cNvSpPr>
          <p:nvPr>
            <p:ph type="title"/>
          </p:nvPr>
        </p:nvSpPr>
        <p:spPr/>
        <p:txBody>
          <a:bodyPr>
            <a:normAutofit/>
          </a:bodyPr>
          <a:lstStyle/>
          <a:p>
            <a:r>
              <a:rPr lang="en-GB" noProof="0" dirty="0"/>
              <a:t>Late-time entropy growth</a:t>
            </a:r>
          </a:p>
        </p:txBody>
      </p:sp>
      <p:sp>
        <p:nvSpPr>
          <p:cNvPr id="7" name="Slide Number Placeholder 6">
            <a:extLst>
              <a:ext uri="{FF2B5EF4-FFF2-40B4-BE49-F238E27FC236}">
                <a16:creationId xmlns:a16="http://schemas.microsoft.com/office/drawing/2014/main" id="{DBFC70B6-F8E2-1A51-9225-930FFBA47003}"/>
              </a:ext>
            </a:extLst>
          </p:cNvPr>
          <p:cNvSpPr>
            <a:spLocks noGrp="1"/>
          </p:cNvSpPr>
          <p:nvPr>
            <p:ph type="sldNum" sz="quarter" idx="12"/>
          </p:nvPr>
        </p:nvSpPr>
        <p:spPr/>
        <p:txBody>
          <a:bodyPr/>
          <a:lstStyle/>
          <a:p>
            <a:fld id="{5F842CBF-A70B-4A0F-BE4F-FDBDDDD038A5}" type="slidenum">
              <a:rPr lang="en-GB" noProof="0" smtClean="0"/>
              <a:t>25</a:t>
            </a:fld>
            <a:endParaRPr lang="en-GB" noProof="0" dirty="0"/>
          </a:p>
        </p:txBody>
      </p:sp>
      <p:pic>
        <p:nvPicPr>
          <p:cNvPr id="20" name="Picture 19">
            <a:extLst>
              <a:ext uri="{FF2B5EF4-FFF2-40B4-BE49-F238E27FC236}">
                <a16:creationId xmlns:a16="http://schemas.microsoft.com/office/drawing/2014/main" id="{3FA976D1-AC42-6C04-B60E-FC4689E17038}"/>
              </a:ext>
            </a:extLst>
          </p:cNvPr>
          <p:cNvPicPr>
            <a:picLocks noChangeAspect="1"/>
          </p:cNvPicPr>
          <p:nvPr/>
        </p:nvPicPr>
        <p:blipFill>
          <a:blip r:embed="rId3"/>
          <a:stretch>
            <a:fillRect/>
          </a:stretch>
        </p:blipFill>
        <p:spPr>
          <a:xfrm>
            <a:off x="2675164" y="3751380"/>
            <a:ext cx="6841671" cy="2970096"/>
          </a:xfrm>
          <a:prstGeom prst="rect">
            <a:avLst/>
          </a:prstGeom>
          <a:ln w="19050">
            <a:solidFill>
              <a:schemeClr val="accent3"/>
            </a:solidFill>
          </a:ln>
        </p:spPr>
      </p:pic>
      <p:grpSp>
        <p:nvGrpSpPr>
          <p:cNvPr id="18" name="Group 17">
            <a:extLst>
              <a:ext uri="{FF2B5EF4-FFF2-40B4-BE49-F238E27FC236}">
                <a16:creationId xmlns:a16="http://schemas.microsoft.com/office/drawing/2014/main" id="{EA360933-CDA4-4EB8-8640-3E35978C3303}"/>
              </a:ext>
            </a:extLst>
          </p:cNvPr>
          <p:cNvGrpSpPr/>
          <p:nvPr/>
        </p:nvGrpSpPr>
        <p:grpSpPr>
          <a:xfrm>
            <a:off x="7674617" y="192880"/>
            <a:ext cx="4328093" cy="3304673"/>
            <a:chOff x="384654" y="141098"/>
            <a:chExt cx="4328093" cy="3304673"/>
          </a:xfrm>
        </p:grpSpPr>
        <p:pic>
          <p:nvPicPr>
            <p:cNvPr id="4" name="Picture 3">
              <a:extLst>
                <a:ext uri="{FF2B5EF4-FFF2-40B4-BE49-F238E27FC236}">
                  <a16:creationId xmlns:a16="http://schemas.microsoft.com/office/drawing/2014/main" id="{88E2EB15-369E-1C4B-31FF-37AA5FAA7833}"/>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384654" y="474368"/>
              <a:ext cx="4328093" cy="2971403"/>
            </a:xfrm>
            <a:prstGeom prst="rect">
              <a:avLst/>
            </a:prstGeom>
            <a:ln w="19050">
              <a:noFill/>
            </a:ln>
          </p:spPr>
        </p:pic>
        <p:sp>
          <p:nvSpPr>
            <p:cNvPr id="17" name="TextBox 16">
              <a:extLst>
                <a:ext uri="{FF2B5EF4-FFF2-40B4-BE49-F238E27FC236}">
                  <a16:creationId xmlns:a16="http://schemas.microsoft.com/office/drawing/2014/main" id="{B8569E7A-60AC-5DAD-0AA9-B63893AB9179}"/>
                </a:ext>
              </a:extLst>
            </p:cNvPr>
            <p:cNvSpPr txBox="1"/>
            <p:nvPr/>
          </p:nvSpPr>
          <p:spPr>
            <a:xfrm>
              <a:off x="2622313" y="141098"/>
              <a:ext cx="1741487" cy="430887"/>
            </a:xfrm>
            <a:prstGeom prst="rect">
              <a:avLst/>
            </a:prstGeom>
            <a:noFill/>
          </p:spPr>
          <p:txBody>
            <a:bodyPr wrap="square">
              <a:spAutoFit/>
            </a:bodyPr>
            <a:lstStyle/>
            <a:p>
              <a:r>
                <a:rPr lang="en-GB" sz="1050" noProof="0" dirty="0">
                  <a:solidFill>
                    <a:schemeClr val="tx1">
                      <a:lumMod val="50000"/>
                      <a:lumOff val="50000"/>
                    </a:schemeClr>
                  </a:solidFill>
                </a:rPr>
                <a:t>R. Ghosh and M. Žnidarič</a:t>
              </a:r>
            </a:p>
            <a:p>
              <a:r>
                <a:rPr lang="en-GB" sz="1050" noProof="0" dirty="0">
                  <a:solidFill>
                    <a:schemeClr val="tx1">
                      <a:lumMod val="50000"/>
                      <a:lumOff val="50000"/>
                    </a:schemeClr>
                  </a:solidFill>
                </a:rPr>
                <a:t>Phys. Rev. B </a:t>
              </a:r>
              <a:r>
                <a:rPr lang="en-GB" sz="1050" b="1" noProof="0" dirty="0">
                  <a:solidFill>
                    <a:schemeClr val="tx1">
                      <a:lumMod val="50000"/>
                      <a:lumOff val="50000"/>
                    </a:schemeClr>
                  </a:solidFill>
                </a:rPr>
                <a:t>105</a:t>
              </a:r>
              <a:r>
                <a:rPr lang="en-GB" sz="1050" noProof="0" dirty="0">
                  <a:solidFill>
                    <a:schemeClr val="tx1">
                      <a:lumMod val="50000"/>
                      <a:lumOff val="50000"/>
                    </a:schemeClr>
                  </a:solidFill>
                </a:rPr>
                <a:t>, 144203</a:t>
              </a:r>
            </a:p>
          </p:txBody>
        </p:sp>
      </p:grpSp>
      <p:sp>
        <p:nvSpPr>
          <p:cNvPr id="22" name="Rectangle: Rounded Corners 21">
            <a:extLst>
              <a:ext uri="{FF2B5EF4-FFF2-40B4-BE49-F238E27FC236}">
                <a16:creationId xmlns:a16="http://schemas.microsoft.com/office/drawing/2014/main" id="{7B500F46-9B36-8842-4412-9500EF53CECD}"/>
              </a:ext>
            </a:extLst>
          </p:cNvPr>
          <p:cNvSpPr/>
          <p:nvPr/>
        </p:nvSpPr>
        <p:spPr>
          <a:xfrm>
            <a:off x="6253843" y="3788229"/>
            <a:ext cx="3233057" cy="2563414"/>
          </a:xfrm>
          <a:prstGeom prst="roundRect">
            <a:avLst>
              <a:gd name="adj" fmla="val 12217"/>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pic>
        <p:nvPicPr>
          <p:cNvPr id="6" name="Content Placeholder 5">
            <a:extLst>
              <a:ext uri="{FF2B5EF4-FFF2-40B4-BE49-F238E27FC236}">
                <a16:creationId xmlns:a16="http://schemas.microsoft.com/office/drawing/2014/main" id="{F187CAC0-A951-B9D2-9BF6-EF40DF22F033}"/>
              </a:ext>
            </a:extLst>
          </p:cNvPr>
          <p:cNvPicPr>
            <a:picLocks noGrp="1" noChangeAspect="1"/>
          </p:cNvPicPr>
          <p:nvPr>
            <p:ph idx="1"/>
          </p:nvPr>
        </p:nvPicPr>
        <p:blipFill>
          <a:blip r:embed="rId5">
            <a:extLst>
              <a:ext uri="{28A0092B-C50C-407E-A947-70E740481C1C}">
                <a14:useLocalDpi xmlns:a14="http://schemas.microsoft.com/office/drawing/2010/main" val="0"/>
              </a:ext>
            </a:extLst>
          </a:blip>
          <a:srcRect/>
          <a:stretch/>
        </p:blipFill>
        <p:spPr>
          <a:xfrm>
            <a:off x="330804" y="3747613"/>
            <a:ext cx="9668934" cy="2977630"/>
          </a:xfrm>
          <a:ln w="28575">
            <a:solidFill>
              <a:schemeClr val="accent3"/>
            </a:solidFill>
          </a:ln>
        </p:spPr>
      </p:pic>
      <p:grpSp>
        <p:nvGrpSpPr>
          <p:cNvPr id="5" name="Group 4">
            <a:extLst>
              <a:ext uri="{FF2B5EF4-FFF2-40B4-BE49-F238E27FC236}">
                <a16:creationId xmlns:a16="http://schemas.microsoft.com/office/drawing/2014/main" id="{82F07F13-BB1A-2ED5-1ED6-92ACAE330ED9}"/>
              </a:ext>
            </a:extLst>
          </p:cNvPr>
          <p:cNvGrpSpPr/>
          <p:nvPr/>
        </p:nvGrpSpPr>
        <p:grpSpPr>
          <a:xfrm>
            <a:off x="1259895" y="2550532"/>
            <a:ext cx="6914045" cy="923330"/>
            <a:chOff x="5155491" y="1710634"/>
            <a:chExt cx="6914045" cy="923330"/>
          </a:xfrm>
        </p:grpSpPr>
        <p:sp>
          <p:nvSpPr>
            <p:cNvPr id="12" name="TextBox 11">
              <a:extLst>
                <a:ext uri="{FF2B5EF4-FFF2-40B4-BE49-F238E27FC236}">
                  <a16:creationId xmlns:a16="http://schemas.microsoft.com/office/drawing/2014/main" id="{F28831C9-2834-77D5-AA02-DAEF15A645CD}"/>
                </a:ext>
              </a:extLst>
            </p:cNvPr>
            <p:cNvSpPr txBox="1"/>
            <p:nvPr/>
          </p:nvSpPr>
          <p:spPr>
            <a:xfrm>
              <a:off x="8460856" y="1710634"/>
              <a:ext cx="3608680" cy="923330"/>
            </a:xfrm>
            <a:prstGeom prst="rect">
              <a:avLst/>
            </a:prstGeom>
            <a:noFill/>
          </p:spPr>
          <p:txBody>
            <a:bodyPr wrap="none" rtlCol="0">
              <a:spAutoFit/>
            </a:bodyPr>
            <a:lstStyle/>
            <a:p>
              <a:pPr algn="ctr"/>
              <a:r>
                <a:rPr lang="en-GB" noProof="0" dirty="0">
                  <a:solidFill>
                    <a:schemeClr val="accent1"/>
                  </a:solidFill>
                </a:rPr>
                <a:t>total entanglement</a:t>
              </a:r>
            </a:p>
            <a:p>
              <a:pPr algn="ctr"/>
              <a:r>
                <a:rPr lang="en-GB" noProof="0" dirty="0">
                  <a:solidFill>
                    <a:schemeClr val="accent2"/>
                  </a:solidFill>
                </a:rPr>
                <a:t>distribution of particle number</a:t>
              </a:r>
            </a:p>
            <a:p>
              <a:pPr algn="ctr"/>
              <a:r>
                <a:rPr lang="en-GB" noProof="0" dirty="0">
                  <a:solidFill>
                    <a:schemeClr val="accent6"/>
                  </a:solidFill>
                </a:rPr>
                <a:t>distribution </a:t>
              </a:r>
              <a:r>
                <a:rPr lang="en-GB" i="1" noProof="0" dirty="0">
                  <a:solidFill>
                    <a:schemeClr val="accent6"/>
                  </a:solidFill>
                </a:rPr>
                <a:t>within</a:t>
              </a:r>
              <a:r>
                <a:rPr lang="en-GB" noProof="0" dirty="0">
                  <a:solidFill>
                    <a:schemeClr val="accent6"/>
                  </a:solidFill>
                </a:rPr>
                <a:t> number sectors</a:t>
              </a:r>
            </a:p>
          </p:txBody>
        </p:sp>
        <p:grpSp>
          <p:nvGrpSpPr>
            <p:cNvPr id="3" name="Group 2">
              <a:extLst>
                <a:ext uri="{FF2B5EF4-FFF2-40B4-BE49-F238E27FC236}">
                  <a16:creationId xmlns:a16="http://schemas.microsoft.com/office/drawing/2014/main" id="{133E4C16-E5F7-9DBD-617C-0BC738510D79}"/>
                </a:ext>
              </a:extLst>
            </p:cNvPr>
            <p:cNvGrpSpPr/>
            <p:nvPr/>
          </p:nvGrpSpPr>
          <p:grpSpPr>
            <a:xfrm>
              <a:off x="5155491" y="1768083"/>
              <a:ext cx="3041650" cy="808433"/>
              <a:chOff x="5277955" y="1647337"/>
              <a:chExt cx="3041650" cy="808433"/>
            </a:xfrm>
          </p:grpSpPr>
          <p:grpSp>
            <p:nvGrpSpPr>
              <p:cNvPr id="13" name="Group 12">
                <a:extLst>
                  <a:ext uri="{FF2B5EF4-FFF2-40B4-BE49-F238E27FC236}">
                    <a16:creationId xmlns:a16="http://schemas.microsoft.com/office/drawing/2014/main" id="{0F7E05B4-7F18-9658-9E6C-FB338B0962B2}"/>
                  </a:ext>
                </a:extLst>
              </p:cNvPr>
              <p:cNvGrpSpPr/>
              <p:nvPr/>
            </p:nvGrpSpPr>
            <p:grpSpPr>
              <a:xfrm>
                <a:off x="5277955" y="2109271"/>
                <a:ext cx="3041650" cy="346499"/>
                <a:chOff x="5283200" y="1311143"/>
                <a:chExt cx="3041650" cy="346499"/>
              </a:xfrm>
            </p:grpSpPr>
            <p:pic>
              <p:nvPicPr>
                <p:cNvPr id="3074" name="Picture 2">
                  <a:extLst>
                    <a:ext uri="{FF2B5EF4-FFF2-40B4-BE49-F238E27FC236}">
                      <a16:creationId xmlns:a16="http://schemas.microsoft.com/office/drawing/2014/main" id="{EFD504CF-A030-C355-28E9-C1E12BE2822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42175" y="1311143"/>
                  <a:ext cx="2904068" cy="270299"/>
                </a:xfrm>
                <a:prstGeom prst="rect">
                  <a:avLst/>
                </a:prstGeom>
                <a:noFill/>
                <a:extLst>
                  <a:ext uri="{909E8E84-426E-40DD-AFC4-6F175D3DCCD1}">
                    <a14:hiddenFill xmlns:a14="http://schemas.microsoft.com/office/drawing/2010/main">
                      <a:solidFill>
                        <a:srgbClr val="FFFFFF"/>
                      </a:solidFill>
                    </a14:hiddenFill>
                  </a:ext>
                </a:extLst>
              </p:spPr>
            </p:pic>
            <p:cxnSp>
              <p:nvCxnSpPr>
                <p:cNvPr id="8" name="Straight Connector 7">
                  <a:extLst>
                    <a:ext uri="{FF2B5EF4-FFF2-40B4-BE49-F238E27FC236}">
                      <a16:creationId xmlns:a16="http://schemas.microsoft.com/office/drawing/2014/main" id="{62492E4C-A268-7B42-6372-359BF45AB4DC}"/>
                    </a:ext>
                  </a:extLst>
                </p:cNvPr>
                <p:cNvCxnSpPr/>
                <p:nvPr/>
              </p:nvCxnSpPr>
              <p:spPr>
                <a:xfrm>
                  <a:off x="5283200" y="1657642"/>
                  <a:ext cx="590550" cy="0"/>
                </a:xfrm>
                <a:prstGeom prst="line">
                  <a:avLst/>
                </a:prstGeom>
                <a:ln w="28575"/>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EF84A02F-6AF0-F2B0-88EE-CAB2037F91C9}"/>
                    </a:ext>
                  </a:extLst>
                </p:cNvPr>
                <p:cNvCxnSpPr>
                  <a:cxnSpLocks/>
                </p:cNvCxnSpPr>
                <p:nvPr/>
              </p:nvCxnSpPr>
              <p:spPr>
                <a:xfrm>
                  <a:off x="6203659" y="1657642"/>
                  <a:ext cx="952791" cy="0"/>
                </a:xfrm>
                <a:prstGeom prst="line">
                  <a:avLst/>
                </a:prstGeom>
                <a:ln w="28575">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C0B74358-2461-DB7E-515E-09DC0F8C740C}"/>
                    </a:ext>
                  </a:extLst>
                </p:cNvPr>
                <p:cNvCxnSpPr>
                  <a:cxnSpLocks/>
                </p:cNvCxnSpPr>
                <p:nvPr/>
              </p:nvCxnSpPr>
              <p:spPr>
                <a:xfrm>
                  <a:off x="7372059" y="1651000"/>
                  <a:ext cx="952791" cy="0"/>
                </a:xfrm>
                <a:prstGeom prst="line">
                  <a:avLst/>
                </a:prstGeom>
                <a:ln w="28575"/>
              </p:spPr>
              <p:style>
                <a:lnRef idx="2">
                  <a:schemeClr val="accent6"/>
                </a:lnRef>
                <a:fillRef idx="0">
                  <a:schemeClr val="accent6"/>
                </a:fillRef>
                <a:effectRef idx="1">
                  <a:schemeClr val="accent6"/>
                </a:effectRef>
                <a:fontRef idx="minor">
                  <a:schemeClr val="tx1"/>
                </a:fontRef>
              </p:style>
            </p:cxnSp>
          </p:grpSp>
          <p:pic>
            <p:nvPicPr>
              <p:cNvPr id="1026" name="Picture 2">
                <a:extLst>
                  <a:ext uri="{FF2B5EF4-FFF2-40B4-BE49-F238E27FC236}">
                    <a16:creationId xmlns:a16="http://schemas.microsoft.com/office/drawing/2014/main" id="{87AA7DF3-1FB6-A637-9B09-6817328D0CF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652448" y="1647337"/>
                <a:ext cx="2292665" cy="270300"/>
              </a:xfrm>
              <a:prstGeom prst="rect">
                <a:avLst/>
              </a:prstGeom>
              <a:noFill/>
              <a:extLst>
                <a:ext uri="{909E8E84-426E-40DD-AFC4-6F175D3DCCD1}">
                  <a14:hiddenFill xmlns:a14="http://schemas.microsoft.com/office/drawing/2010/main">
                    <a:solidFill>
                      <a:srgbClr val="FFFFFF"/>
                    </a:solidFill>
                  </a14:hiddenFill>
                </a:ext>
              </a:extLst>
            </p:spPr>
          </p:pic>
        </p:grpSp>
      </p:grpSp>
      <p:pic>
        <p:nvPicPr>
          <p:cNvPr id="14" name="Picture 13">
            <a:extLst>
              <a:ext uri="{FF2B5EF4-FFF2-40B4-BE49-F238E27FC236}">
                <a16:creationId xmlns:a16="http://schemas.microsoft.com/office/drawing/2014/main" id="{4264A33E-1054-45B3-2A72-44AF5E28FAC1}"/>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2517594" y="1283116"/>
            <a:ext cx="4944285" cy="1085182"/>
          </a:xfrm>
          <a:prstGeom prst="rect">
            <a:avLst/>
          </a:prstGeom>
        </p:spPr>
      </p:pic>
      <p:pic>
        <p:nvPicPr>
          <p:cNvPr id="1028" name="Picture 4">
            <a:extLst>
              <a:ext uri="{FF2B5EF4-FFF2-40B4-BE49-F238E27FC236}">
                <a16:creationId xmlns:a16="http://schemas.microsoft.com/office/drawing/2014/main" id="{AB61E4CB-D920-B095-BD64-C0D1CE90EF92}"/>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90490" y="1721283"/>
            <a:ext cx="1714366" cy="317617"/>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83C126AC-0949-282E-31EB-240EE01CD3E6}"/>
              </a:ext>
            </a:extLst>
          </p:cNvPr>
          <p:cNvSpPr txBox="1"/>
          <p:nvPr/>
        </p:nvSpPr>
        <p:spPr>
          <a:xfrm>
            <a:off x="10229850" y="4433470"/>
            <a:ext cx="1826985" cy="802958"/>
          </a:xfrm>
          <a:prstGeom prst="roundRect">
            <a:avLst>
              <a:gd name="adj" fmla="val 14669"/>
            </a:avLst>
          </a:prstGeom>
        </p:spPr>
        <p:style>
          <a:lnRef idx="2">
            <a:schemeClr val="accent1">
              <a:shade val="15000"/>
            </a:schemeClr>
          </a:lnRef>
          <a:fillRef idx="1">
            <a:schemeClr val="accent1"/>
          </a:fillRef>
          <a:effectRef idx="0">
            <a:schemeClr val="accent1"/>
          </a:effectRef>
          <a:fontRef idx="minor">
            <a:schemeClr val="lt1"/>
          </a:fontRef>
        </p:style>
        <p:txBody>
          <a:bodyPr wrap="square" rtlCol="0">
            <a:spAutoFit/>
          </a:bodyPr>
          <a:lstStyle/>
          <a:p>
            <a:pPr algn="ctr"/>
            <a:r>
              <a:rPr lang="en-GB" sz="1400" noProof="0" dirty="0"/>
              <a:t>Blue lines represent individual charge sectors</a:t>
            </a:r>
          </a:p>
        </p:txBody>
      </p:sp>
      <mc:AlternateContent xmlns:mc="http://schemas.openxmlformats.org/markup-compatibility/2006">
        <mc:Choice xmlns:a14="http://schemas.microsoft.com/office/drawing/2010/main" Requires="a14">
          <p:sp>
            <p:nvSpPr>
              <p:cNvPr id="10" name="TextBox 9">
                <a:extLst>
                  <a:ext uri="{FF2B5EF4-FFF2-40B4-BE49-F238E27FC236}">
                    <a16:creationId xmlns:a16="http://schemas.microsoft.com/office/drawing/2014/main" id="{79D8C80A-CB4E-F3D8-D90E-B08FBFD7828B}"/>
                  </a:ext>
                </a:extLst>
              </p:cNvPr>
              <p:cNvSpPr txBox="1"/>
              <p:nvPr/>
            </p:nvSpPr>
            <p:spPr>
              <a:xfrm>
                <a:off x="10229850" y="3747613"/>
                <a:ext cx="1826985" cy="568762"/>
              </a:xfrm>
              <a:prstGeom prst="roundRect">
                <a:avLst>
                  <a:gd name="adj" fmla="val 14669"/>
                </a:avLst>
              </a:prstGeom>
            </p:spPr>
            <p:style>
              <a:lnRef idx="2">
                <a:schemeClr val="accent1">
                  <a:shade val="15000"/>
                </a:schemeClr>
              </a:lnRef>
              <a:fillRef idx="1">
                <a:schemeClr val="accent1"/>
              </a:fillRef>
              <a:effectRef idx="0">
                <a:schemeClr val="accent1"/>
              </a:effectRef>
              <a:fontRef idx="minor">
                <a:schemeClr val="lt1"/>
              </a:fontRef>
            </p:style>
            <p:txBody>
              <a:bodyPr wrap="square" rtlCol="0">
                <a:spAutoFit/>
              </a:bodyPr>
              <a:lstStyle/>
              <a:p>
                <a:pPr algn="ctr"/>
                <a14:m>
                  <m:oMathPara xmlns:m="http://schemas.openxmlformats.org/officeDocument/2006/math">
                    <m:oMathParaPr>
                      <m:jc m:val="center"/>
                    </m:oMathParaPr>
                    <m:oMath xmlns:m="http://schemas.openxmlformats.org/officeDocument/2006/math">
                      <m:r>
                        <a:rPr lang="en-GB" sz="2800" b="1" i="1" noProof="0" smtClean="0">
                          <a:latin typeface="Cambria Math" panose="02040503050406030204" pitchFamily="18" charset="0"/>
                        </a:rPr>
                        <m:t>𝑱</m:t>
                      </m:r>
                      <m:r>
                        <a:rPr lang="en-GB" sz="2800" b="1" i="1" noProof="0" smtClean="0">
                          <a:latin typeface="Cambria Math" panose="02040503050406030204" pitchFamily="18" charset="0"/>
                        </a:rPr>
                        <m:t>=</m:t>
                      </m:r>
                      <m:r>
                        <a:rPr lang="en-GB" sz="2800" b="1" i="1" noProof="0" smtClean="0">
                          <a:latin typeface="Cambria Math" panose="02040503050406030204" pitchFamily="18" charset="0"/>
                        </a:rPr>
                        <m:t>𝟓</m:t>
                      </m:r>
                    </m:oMath>
                  </m:oMathPara>
                </a14:m>
                <a:endParaRPr lang="en-GB" sz="2800" b="1" noProof="0" dirty="0"/>
              </a:p>
            </p:txBody>
          </p:sp>
        </mc:Choice>
        <mc:Fallback>
          <p:sp>
            <p:nvSpPr>
              <p:cNvPr id="10" name="TextBox 9">
                <a:extLst>
                  <a:ext uri="{FF2B5EF4-FFF2-40B4-BE49-F238E27FC236}">
                    <a16:creationId xmlns:a16="http://schemas.microsoft.com/office/drawing/2014/main" id="{79D8C80A-CB4E-F3D8-D90E-B08FBFD7828B}"/>
                  </a:ext>
                </a:extLst>
              </p:cNvPr>
              <p:cNvSpPr txBox="1">
                <a:spLocks noRot="1" noChangeAspect="1" noMove="1" noResize="1" noEditPoints="1" noAdjustHandles="1" noChangeArrowheads="1" noChangeShapeType="1" noTextEdit="1"/>
              </p:cNvSpPr>
              <p:nvPr/>
            </p:nvSpPr>
            <p:spPr>
              <a:xfrm>
                <a:off x="10229850" y="3747613"/>
                <a:ext cx="1826985" cy="568762"/>
              </a:xfrm>
              <a:prstGeom prst="roundRect">
                <a:avLst>
                  <a:gd name="adj" fmla="val 14669"/>
                </a:avLst>
              </a:prstGeom>
              <a:blipFill>
                <a:blip r:embed="rId10"/>
                <a:stretch>
                  <a:fillRect b="-6383"/>
                </a:stretch>
              </a:blipFill>
            </p:spPr>
            <p:txBody>
              <a:bodyPr/>
              <a:lstStyle/>
              <a:p>
                <a:r>
                  <a:rPr lang="en-GB">
                    <a:noFill/>
                  </a:rPr>
                  <a:t> </a:t>
                </a:r>
              </a:p>
            </p:txBody>
          </p:sp>
        </mc:Fallback>
      </mc:AlternateContent>
    </p:spTree>
    <p:extLst>
      <p:ext uri="{BB962C8B-B14F-4D97-AF65-F5344CB8AC3E}">
        <p14:creationId xmlns:p14="http://schemas.microsoft.com/office/powerpoint/2010/main" val="28549531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187F76-C7CB-251D-CFD3-25D871F35163}"/>
              </a:ext>
            </a:extLst>
          </p:cNvPr>
          <p:cNvSpPr>
            <a:spLocks noGrp="1"/>
          </p:cNvSpPr>
          <p:nvPr>
            <p:ph type="title"/>
          </p:nvPr>
        </p:nvSpPr>
        <p:spPr>
          <a:xfrm>
            <a:off x="838200" y="191874"/>
            <a:ext cx="10515600" cy="710446"/>
          </a:xfrm>
        </p:spPr>
        <p:txBody>
          <a:bodyPr/>
          <a:lstStyle/>
          <a:p>
            <a:r>
              <a:rPr lang="en-GB" noProof="0" dirty="0"/>
              <a:t>Double log? Or slow saturation?</a:t>
            </a:r>
          </a:p>
        </p:txBody>
      </p:sp>
      <p:sp>
        <p:nvSpPr>
          <p:cNvPr id="15" name="Rectangle 14">
            <a:extLst>
              <a:ext uri="{FF2B5EF4-FFF2-40B4-BE49-F238E27FC236}">
                <a16:creationId xmlns:a16="http://schemas.microsoft.com/office/drawing/2014/main" id="{26D71A79-30B8-3176-1045-F61276C22E18}"/>
              </a:ext>
            </a:extLst>
          </p:cNvPr>
          <p:cNvSpPr/>
          <p:nvPr/>
        </p:nvSpPr>
        <p:spPr>
          <a:xfrm>
            <a:off x="237393" y="923576"/>
            <a:ext cx="9548446" cy="574009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noProof="0" dirty="0"/>
          </a:p>
        </p:txBody>
      </p:sp>
      <p:pic>
        <p:nvPicPr>
          <p:cNvPr id="10" name="Graphic 9">
            <a:extLst>
              <a:ext uri="{FF2B5EF4-FFF2-40B4-BE49-F238E27FC236}">
                <a16:creationId xmlns:a16="http://schemas.microsoft.com/office/drawing/2014/main" id="{D5532D91-9A8E-49D6-4E61-9A2ECF80F29E}"/>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5006731" y="3888564"/>
            <a:ext cx="4676026" cy="2322659"/>
          </a:xfrm>
          <a:prstGeom prst="rect">
            <a:avLst/>
          </a:prstGeom>
        </p:spPr>
      </p:pic>
      <p:grpSp>
        <p:nvGrpSpPr>
          <p:cNvPr id="25" name="Group 24">
            <a:extLst>
              <a:ext uri="{FF2B5EF4-FFF2-40B4-BE49-F238E27FC236}">
                <a16:creationId xmlns:a16="http://schemas.microsoft.com/office/drawing/2014/main" id="{9241058A-6D8B-5325-A9A2-86AE88090BFC}"/>
              </a:ext>
            </a:extLst>
          </p:cNvPr>
          <p:cNvGrpSpPr/>
          <p:nvPr/>
        </p:nvGrpSpPr>
        <p:grpSpPr>
          <a:xfrm>
            <a:off x="313545" y="1076539"/>
            <a:ext cx="4618061" cy="2659062"/>
            <a:chOff x="838200" y="1441969"/>
            <a:chExt cx="3579791" cy="2022960"/>
          </a:xfrm>
        </p:grpSpPr>
        <p:pic>
          <p:nvPicPr>
            <p:cNvPr id="14" name="Graphic 13">
              <a:extLst>
                <a:ext uri="{FF2B5EF4-FFF2-40B4-BE49-F238E27FC236}">
                  <a16:creationId xmlns:a16="http://schemas.microsoft.com/office/drawing/2014/main" id="{869556C1-B09C-E375-4847-384FCD905E74}"/>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838200" y="1441969"/>
              <a:ext cx="3579791" cy="2022960"/>
            </a:xfrm>
            <a:prstGeom prst="rect">
              <a:avLst/>
            </a:prstGeom>
          </p:spPr>
        </p:pic>
        <mc:AlternateContent xmlns:mc="http://schemas.openxmlformats.org/markup-compatibility/2006">
          <mc:Choice xmlns:a14="http://schemas.microsoft.com/office/drawing/2010/main" Requires="a14">
            <p:sp>
              <p:nvSpPr>
                <p:cNvPr id="18" name="TextBox 17">
                  <a:extLst>
                    <a:ext uri="{FF2B5EF4-FFF2-40B4-BE49-F238E27FC236}">
                      <a16:creationId xmlns:a16="http://schemas.microsoft.com/office/drawing/2014/main" id="{8EA5D354-B77E-5E4E-C9EB-04CB03FDF2B7}"/>
                    </a:ext>
                  </a:extLst>
                </p:cNvPr>
                <p:cNvSpPr txBox="1"/>
                <p:nvPr/>
              </p:nvSpPr>
              <p:spPr>
                <a:xfrm>
                  <a:off x="2996497" y="2322196"/>
                  <a:ext cx="578556" cy="55342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sz="2800" b="0" i="1" noProof="0" smtClean="0">
                                <a:solidFill>
                                  <a:srgbClr val="FF0000"/>
                                </a:solidFill>
                                <a:latin typeface="Cambria Math" panose="02040503050406030204" pitchFamily="18" charset="0"/>
                              </a:rPr>
                            </m:ctrlPr>
                          </m:sSubPr>
                          <m:e>
                            <m:r>
                              <a:rPr lang="en-GB" sz="2800" b="0" i="1" noProof="0" smtClean="0">
                                <a:solidFill>
                                  <a:srgbClr val="FF0000"/>
                                </a:solidFill>
                                <a:latin typeface="Cambria Math" panose="02040503050406030204" pitchFamily="18" charset="0"/>
                              </a:rPr>
                              <m:t>𝜏</m:t>
                            </m:r>
                          </m:e>
                          <m:sub>
                            <m:r>
                              <a:rPr lang="en-GB" sz="2800" b="0" i="1" noProof="0" smtClean="0">
                                <a:solidFill>
                                  <a:srgbClr val="FF0000"/>
                                </a:solidFill>
                                <a:latin typeface="Cambria Math" panose="02040503050406030204" pitchFamily="18" charset="0"/>
                              </a:rPr>
                              <m:t>𝐽</m:t>
                            </m:r>
                          </m:sub>
                        </m:sSub>
                      </m:oMath>
                    </m:oMathPara>
                  </a14:m>
                  <a:endParaRPr lang="en-GB" sz="2800" noProof="0" dirty="0">
                    <a:solidFill>
                      <a:srgbClr val="FF0000"/>
                    </a:solidFill>
                  </a:endParaRPr>
                </a:p>
              </p:txBody>
            </p:sp>
          </mc:Choice>
          <mc:Fallback>
            <p:sp>
              <p:nvSpPr>
                <p:cNvPr id="18" name="TextBox 17">
                  <a:extLst>
                    <a:ext uri="{FF2B5EF4-FFF2-40B4-BE49-F238E27FC236}">
                      <a16:creationId xmlns:a16="http://schemas.microsoft.com/office/drawing/2014/main" id="{8EA5D354-B77E-5E4E-C9EB-04CB03FDF2B7}"/>
                    </a:ext>
                  </a:extLst>
                </p:cNvPr>
                <p:cNvSpPr txBox="1">
                  <a:spLocks noRot="1" noChangeAspect="1" noMove="1" noResize="1" noEditPoints="1" noAdjustHandles="1" noChangeArrowheads="1" noChangeShapeType="1" noTextEdit="1"/>
                </p:cNvSpPr>
                <p:nvPr/>
              </p:nvSpPr>
              <p:spPr>
                <a:xfrm>
                  <a:off x="2996497" y="2322196"/>
                  <a:ext cx="578556" cy="553421"/>
                </a:xfrm>
                <a:prstGeom prst="rect">
                  <a:avLst/>
                </a:prstGeom>
                <a:blipFill>
                  <a:blip r:embed="rId5"/>
                  <a:stretch>
                    <a:fillRect/>
                  </a:stretch>
                </a:blipFill>
              </p:spPr>
              <p:txBody>
                <a:bodyPr/>
                <a:lstStyle/>
                <a:p>
                  <a:r>
                    <a:rPr lang="en-GB">
                      <a:noFill/>
                    </a:rPr>
                    <a:t> </a:t>
                  </a:r>
                </a:p>
              </p:txBody>
            </p:sp>
          </mc:Fallback>
        </mc:AlternateContent>
        <p:cxnSp>
          <p:nvCxnSpPr>
            <p:cNvPr id="20" name="Straight Arrow Connector 19">
              <a:extLst>
                <a:ext uri="{FF2B5EF4-FFF2-40B4-BE49-F238E27FC236}">
                  <a16:creationId xmlns:a16="http://schemas.microsoft.com/office/drawing/2014/main" id="{19DBDDE1-3790-97FB-2289-FB507A9B2CB8}"/>
                </a:ext>
              </a:extLst>
            </p:cNvPr>
            <p:cNvCxnSpPr>
              <a:cxnSpLocks/>
            </p:cNvCxnSpPr>
            <p:nvPr/>
          </p:nvCxnSpPr>
          <p:spPr>
            <a:xfrm flipH="1" flipV="1">
              <a:off x="2248436" y="2523067"/>
              <a:ext cx="806399" cy="151680"/>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grpSp>
      <p:pic>
        <p:nvPicPr>
          <p:cNvPr id="12" name="Graphic 11">
            <a:extLst>
              <a:ext uri="{FF2B5EF4-FFF2-40B4-BE49-F238E27FC236}">
                <a16:creationId xmlns:a16="http://schemas.microsoft.com/office/drawing/2014/main" id="{9CAA286A-C0D8-5596-8D36-CC3A0C07E3FA}"/>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660460" y="3680432"/>
            <a:ext cx="4221668" cy="2888936"/>
          </a:xfrm>
          <a:prstGeom prst="rect">
            <a:avLst/>
          </a:prstGeom>
        </p:spPr>
      </p:pic>
      <mc:AlternateContent xmlns:mc="http://schemas.openxmlformats.org/markup-compatibility/2006">
        <mc:Choice xmlns:a14="http://schemas.microsoft.com/office/drawing/2010/main" Requires="a14">
          <p:sp>
            <p:nvSpPr>
              <p:cNvPr id="24" name="TextBox 23">
                <a:extLst>
                  <a:ext uri="{FF2B5EF4-FFF2-40B4-BE49-F238E27FC236}">
                    <a16:creationId xmlns:a16="http://schemas.microsoft.com/office/drawing/2014/main" id="{8BA53EE5-13D1-92D0-565E-B227E4F024FE}"/>
                  </a:ext>
                </a:extLst>
              </p:cNvPr>
              <p:cNvSpPr txBox="1"/>
              <p:nvPr/>
            </p:nvSpPr>
            <p:spPr>
              <a:xfrm>
                <a:off x="9860964" y="1503419"/>
                <a:ext cx="2289665" cy="1093846"/>
              </a:xfrm>
              <a:prstGeom prst="round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noProof="0" dirty="0">
                    <a:latin typeface="Cambria Math" panose="02040503050406030204" pitchFamily="18" charset="0"/>
                  </a:rPr>
                  <a:t>Integrate </a:t>
                </a:r>
                <a14:m>
                  <m:oMath xmlns:m="http://schemas.openxmlformats.org/officeDocument/2006/math">
                    <m:r>
                      <a:rPr lang="en-GB" b="0" i="1" noProof="0" smtClean="0">
                        <a:latin typeface="Cambria Math" panose="02040503050406030204" pitchFamily="18" charset="0"/>
                      </a:rPr>
                      <m:t>𝑃</m:t>
                    </m:r>
                    <m:d>
                      <m:dPr>
                        <m:ctrlPr>
                          <a:rPr lang="en-GB" b="0" i="1" noProof="0" smtClean="0">
                            <a:latin typeface="Cambria Math" panose="02040503050406030204" pitchFamily="18" charset="0"/>
                          </a:rPr>
                        </m:ctrlPr>
                      </m:dPr>
                      <m:e>
                        <m:sSub>
                          <m:sSubPr>
                            <m:ctrlPr>
                              <a:rPr lang="en-GB" b="0" i="1" noProof="0" smtClean="0">
                                <a:latin typeface="Cambria Math" panose="02040503050406030204" pitchFamily="18" charset="0"/>
                              </a:rPr>
                            </m:ctrlPr>
                          </m:sSubPr>
                          <m:e>
                            <m:r>
                              <a:rPr lang="en-GB" b="0" i="1" noProof="0" smtClean="0">
                                <a:latin typeface="Cambria Math" panose="02040503050406030204" pitchFamily="18" charset="0"/>
                              </a:rPr>
                              <m:t>𝜏</m:t>
                            </m:r>
                          </m:e>
                          <m:sub>
                            <m:r>
                              <a:rPr lang="en-GB" b="0" i="1" noProof="0" smtClean="0">
                                <a:latin typeface="Cambria Math" panose="02040503050406030204" pitchFamily="18" charset="0"/>
                              </a:rPr>
                              <m:t>𝐽</m:t>
                            </m:r>
                          </m:sub>
                        </m:sSub>
                      </m:e>
                    </m:d>
                  </m:oMath>
                </a14:m>
                <a:r>
                  <a:rPr lang="en-GB" b="0" noProof="0" dirty="0">
                    <a:latin typeface="Cambria Math" panose="02040503050406030204" pitchFamily="18" charset="0"/>
                  </a:rPr>
                  <a:t> to obtain an ansatz…</a:t>
                </a:r>
              </a:p>
              <a:p>
                <a:pPr algn="ctr"/>
                <a14:m>
                  <m:oMath xmlns:m="http://schemas.openxmlformats.org/officeDocument/2006/math">
                    <m:sSub>
                      <m:sSubPr>
                        <m:ctrlPr>
                          <a:rPr lang="en-GB" b="0" i="1" noProof="0" smtClean="0">
                            <a:latin typeface="Cambria Math" panose="02040503050406030204" pitchFamily="18" charset="0"/>
                          </a:rPr>
                        </m:ctrlPr>
                      </m:sSubPr>
                      <m:e>
                        <m:r>
                          <a:rPr lang="en-GB" b="0" i="1" noProof="0" smtClean="0">
                            <a:latin typeface="Cambria Math" panose="02040503050406030204" pitchFamily="18" charset="0"/>
                          </a:rPr>
                          <m:t>𝑆</m:t>
                        </m:r>
                      </m:e>
                      <m:sub>
                        <m:r>
                          <m:rPr>
                            <m:sty m:val="p"/>
                          </m:rPr>
                          <a:rPr lang="en-GB" b="0" i="0" noProof="0" smtClean="0">
                            <a:latin typeface="Cambria Math" panose="02040503050406030204" pitchFamily="18" charset="0"/>
                          </a:rPr>
                          <m:t>config</m:t>
                        </m:r>
                      </m:sub>
                    </m:sSub>
                    <m:r>
                      <a:rPr lang="en-GB" b="0" i="1" noProof="0" smtClean="0">
                        <a:latin typeface="Cambria Math" panose="02040503050406030204" pitchFamily="18" charset="0"/>
                      </a:rPr>
                      <m:t>≃</m:t>
                    </m:r>
                    <m:sSub>
                      <m:sSubPr>
                        <m:ctrlPr>
                          <a:rPr lang="en-GB" b="0" i="1" noProof="0" smtClean="0">
                            <a:latin typeface="Cambria Math" panose="02040503050406030204" pitchFamily="18" charset="0"/>
                          </a:rPr>
                        </m:ctrlPr>
                      </m:sSubPr>
                      <m:e>
                        <m:r>
                          <a:rPr lang="en-GB" b="0" i="1" noProof="0" smtClean="0">
                            <a:latin typeface="Cambria Math" panose="02040503050406030204" pitchFamily="18" charset="0"/>
                          </a:rPr>
                          <m:t>𝑆</m:t>
                        </m:r>
                      </m:e>
                      <m:sub>
                        <m:r>
                          <a:rPr lang="en-GB" b="0" i="1" noProof="0" smtClean="0">
                            <a:latin typeface="Cambria Math" panose="02040503050406030204" pitchFamily="18" charset="0"/>
                          </a:rPr>
                          <m:t>∞</m:t>
                        </m:r>
                      </m:sub>
                    </m:sSub>
                    <m:r>
                      <a:rPr lang="en-GB" b="0" i="1" noProof="0" smtClean="0">
                        <a:latin typeface="Cambria Math" panose="02040503050406030204" pitchFamily="18" charset="0"/>
                      </a:rPr>
                      <m:t> −</m:t>
                    </m:r>
                    <m:r>
                      <a:rPr lang="en-GB" b="0" i="1" noProof="0" smtClean="0">
                        <a:latin typeface="Cambria Math" panose="02040503050406030204" pitchFamily="18" charset="0"/>
                      </a:rPr>
                      <m:t>𝑏</m:t>
                    </m:r>
                    <m:sSup>
                      <m:sSupPr>
                        <m:ctrlPr>
                          <a:rPr lang="en-GB" b="0" i="1" noProof="0" smtClean="0">
                            <a:latin typeface="Cambria Math" panose="02040503050406030204" pitchFamily="18" charset="0"/>
                          </a:rPr>
                        </m:ctrlPr>
                      </m:sSupPr>
                      <m:e>
                        <m:r>
                          <a:rPr lang="en-GB" b="0" i="1" noProof="0" smtClean="0">
                            <a:latin typeface="Cambria Math" panose="02040503050406030204" pitchFamily="18" charset="0"/>
                          </a:rPr>
                          <m:t>𝑡</m:t>
                        </m:r>
                      </m:e>
                      <m:sup>
                        <m:r>
                          <a:rPr lang="en-GB" b="0" i="1" noProof="0" smtClean="0">
                            <a:latin typeface="Cambria Math" panose="02040503050406030204" pitchFamily="18" charset="0"/>
                          </a:rPr>
                          <m:t>−</m:t>
                        </m:r>
                        <m:r>
                          <a:rPr lang="en-GB" b="0" i="1" noProof="0" smtClean="0">
                            <a:latin typeface="Cambria Math" panose="02040503050406030204" pitchFamily="18" charset="0"/>
                          </a:rPr>
                          <m:t>𝛼</m:t>
                        </m:r>
                      </m:sup>
                    </m:sSup>
                  </m:oMath>
                </a14:m>
                <a:r>
                  <a:rPr lang="en-GB" noProof="0" dirty="0"/>
                  <a:t> </a:t>
                </a:r>
              </a:p>
            </p:txBody>
          </p:sp>
        </mc:Choice>
        <mc:Fallback>
          <p:sp>
            <p:nvSpPr>
              <p:cNvPr id="24" name="TextBox 23">
                <a:extLst>
                  <a:ext uri="{FF2B5EF4-FFF2-40B4-BE49-F238E27FC236}">
                    <a16:creationId xmlns:a16="http://schemas.microsoft.com/office/drawing/2014/main" id="{8BA53EE5-13D1-92D0-565E-B227E4F024FE}"/>
                  </a:ext>
                </a:extLst>
              </p:cNvPr>
              <p:cNvSpPr txBox="1">
                <a:spLocks noRot="1" noChangeAspect="1" noMove="1" noResize="1" noEditPoints="1" noAdjustHandles="1" noChangeArrowheads="1" noChangeShapeType="1" noTextEdit="1"/>
              </p:cNvSpPr>
              <p:nvPr/>
            </p:nvSpPr>
            <p:spPr>
              <a:xfrm>
                <a:off x="9860964" y="1503419"/>
                <a:ext cx="2289665" cy="1093846"/>
              </a:xfrm>
              <a:prstGeom prst="roundRect">
                <a:avLst/>
              </a:prstGeom>
              <a:blipFill>
                <a:blip r:embed="rId7"/>
                <a:stretch>
                  <a:fillRect/>
                </a:stretch>
              </a:blipFill>
            </p:spPr>
            <p:txBody>
              <a:bodyPr/>
              <a:lstStyle/>
              <a:p>
                <a:r>
                  <a:rPr lang="en-GB">
                    <a:noFill/>
                  </a:rPr>
                  <a:t> </a:t>
                </a:r>
              </a:p>
            </p:txBody>
          </p:sp>
        </mc:Fallback>
      </mc:AlternateContent>
      <p:pic>
        <p:nvPicPr>
          <p:cNvPr id="8" name="Graphic 7">
            <a:extLst>
              <a:ext uri="{FF2B5EF4-FFF2-40B4-BE49-F238E27FC236}">
                <a16:creationId xmlns:a16="http://schemas.microsoft.com/office/drawing/2014/main" id="{75408B7F-6919-164F-02CF-B8C4190EF08D}"/>
              </a:ext>
            </a:extLst>
          </p:cNvPr>
          <p:cNvPicPr>
            <a:picLocks noChangeAspect="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a:xfrm>
            <a:off x="5006731" y="1076539"/>
            <a:ext cx="4618061" cy="2659062"/>
          </a:xfrm>
          <a:prstGeom prst="rect">
            <a:avLst/>
          </a:prstGeom>
        </p:spPr>
      </p:pic>
      <p:sp>
        <p:nvSpPr>
          <p:cNvPr id="16" name="Slide Number Placeholder 6">
            <a:extLst>
              <a:ext uri="{FF2B5EF4-FFF2-40B4-BE49-F238E27FC236}">
                <a16:creationId xmlns:a16="http://schemas.microsoft.com/office/drawing/2014/main" id="{D0264F2C-E71F-3FDC-7668-5003BD3C8138}"/>
              </a:ext>
            </a:extLst>
          </p:cNvPr>
          <p:cNvSpPr>
            <a:spLocks noGrp="1"/>
          </p:cNvSpPr>
          <p:nvPr>
            <p:ph type="sldNum" sz="quarter" idx="12"/>
          </p:nvPr>
        </p:nvSpPr>
        <p:spPr>
          <a:xfrm>
            <a:off x="8610600" y="6356350"/>
            <a:ext cx="2743200" cy="365125"/>
          </a:xfrm>
        </p:spPr>
        <p:txBody>
          <a:bodyPr/>
          <a:lstStyle/>
          <a:p>
            <a:fld id="{5F842CBF-A70B-4A0F-BE4F-FDBDDDD038A5}" type="slidenum">
              <a:rPr lang="en-GB" noProof="0" smtClean="0"/>
              <a:t>26</a:t>
            </a:fld>
            <a:endParaRPr lang="en-GB" noProof="0" dirty="0"/>
          </a:p>
        </p:txBody>
      </p:sp>
    </p:spTree>
    <p:extLst>
      <p:ext uri="{BB962C8B-B14F-4D97-AF65-F5344CB8AC3E}">
        <p14:creationId xmlns:p14="http://schemas.microsoft.com/office/powerpoint/2010/main" val="37344222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41390A-9BDA-FC81-FA4C-9FBBD36D0F75}"/>
              </a:ext>
            </a:extLst>
          </p:cNvPr>
          <p:cNvSpPr>
            <a:spLocks noGrp="1"/>
          </p:cNvSpPr>
          <p:nvPr>
            <p:ph type="title"/>
          </p:nvPr>
        </p:nvSpPr>
        <p:spPr>
          <a:xfrm>
            <a:off x="838200" y="-74059"/>
            <a:ext cx="10515600" cy="1325563"/>
          </a:xfrm>
        </p:spPr>
        <p:txBody>
          <a:bodyPr/>
          <a:lstStyle/>
          <a:p>
            <a:pPr algn="ctr"/>
            <a:r>
              <a:rPr lang="en-GB" noProof="0" dirty="0"/>
              <a:t>Thermalisation: classical and quantum</a:t>
            </a:r>
          </a:p>
        </p:txBody>
      </p:sp>
      <p:grpSp>
        <p:nvGrpSpPr>
          <p:cNvPr id="10" name="Group 9">
            <a:extLst>
              <a:ext uri="{FF2B5EF4-FFF2-40B4-BE49-F238E27FC236}">
                <a16:creationId xmlns:a16="http://schemas.microsoft.com/office/drawing/2014/main" id="{E5AC1BFF-8DFF-801F-8598-A7CBD9006271}"/>
              </a:ext>
            </a:extLst>
          </p:cNvPr>
          <p:cNvGrpSpPr/>
          <p:nvPr/>
        </p:nvGrpSpPr>
        <p:grpSpPr>
          <a:xfrm>
            <a:off x="1030605" y="958199"/>
            <a:ext cx="9904094" cy="2433394"/>
            <a:chOff x="757795" y="958199"/>
            <a:chExt cx="9904094" cy="2433394"/>
          </a:xfrm>
        </p:grpSpPr>
        <p:pic>
          <p:nvPicPr>
            <p:cNvPr id="1028" name="Picture 4" descr="Royalty-Free photo: Flat lay photograph of clear drinking glass, white  ceramic cup, and Wacom Intuos graphics tablet | PickPik">
              <a:extLst>
                <a:ext uri="{FF2B5EF4-FFF2-40B4-BE49-F238E27FC236}">
                  <a16:creationId xmlns:a16="http://schemas.microsoft.com/office/drawing/2014/main" id="{10871C5A-186B-CE12-A706-F97F58E1E94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3671"/>
            <a:stretch/>
          </p:blipFill>
          <p:spPr bwMode="auto">
            <a:xfrm>
              <a:off x="757795" y="958199"/>
              <a:ext cx="2422728" cy="2433394"/>
            </a:xfrm>
            <a:prstGeom prst="rect">
              <a:avLst/>
            </a:prstGeom>
            <a:ln>
              <a:noFill/>
            </a:ln>
            <a:effectLst>
              <a:softEdge rad="50800"/>
            </a:effectLst>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485653DF-39B5-67AE-9C09-62A4C67AD6A4}"/>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3886" b="8031"/>
            <a:stretch>
              <a:fillRect/>
            </a:stretch>
          </p:blipFill>
          <p:spPr bwMode="auto">
            <a:xfrm>
              <a:off x="8692551" y="971803"/>
              <a:ext cx="1969338" cy="2312848"/>
            </a:xfrm>
            <a:prstGeom prst="rect">
              <a:avLst/>
            </a:prstGeom>
            <a:ln>
              <a:noFill/>
            </a:ln>
            <a:effectLst>
              <a:softEdge rad="50800"/>
            </a:effectLst>
            <a:extLst>
              <a:ext uri="{909E8E84-426E-40DD-AFC4-6F175D3DCCD1}">
                <a14:hiddenFill xmlns:a14="http://schemas.microsoft.com/office/drawing/2010/main">
                  <a:solidFill>
                    <a:srgbClr val="FFFFFF"/>
                  </a:solidFill>
                </a14:hiddenFill>
              </a:ext>
            </a:extLst>
          </p:spPr>
        </p:pic>
        <p:sp>
          <p:nvSpPr>
            <p:cNvPr id="5" name="Arrow: Right 4">
              <a:extLst>
                <a:ext uri="{FF2B5EF4-FFF2-40B4-BE49-F238E27FC236}">
                  <a16:creationId xmlns:a16="http://schemas.microsoft.com/office/drawing/2014/main" id="{695E0D1D-72E8-23DD-2E94-7BD96BDA354A}"/>
                </a:ext>
              </a:extLst>
            </p:cNvPr>
            <p:cNvSpPr/>
            <p:nvPr/>
          </p:nvSpPr>
          <p:spPr>
            <a:xfrm>
              <a:off x="3180523" y="1959974"/>
              <a:ext cx="1608569" cy="359359"/>
            </a:xfrm>
            <a:prstGeom prst="rightArrow">
              <a:avLst/>
            </a:prstGeom>
            <a:gradFill>
              <a:gsLst>
                <a:gs pos="100000">
                  <a:schemeClr val="accent3"/>
                </a:gs>
                <a:gs pos="0">
                  <a:srgbClr val="C00000"/>
                </a:gs>
              </a:gsLst>
              <a:lin ang="0" scaled="0"/>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noProof="0" dirty="0"/>
            </a:p>
          </p:txBody>
        </p:sp>
        <p:sp>
          <p:nvSpPr>
            <p:cNvPr id="6" name="Arrow: Right 5">
              <a:extLst>
                <a:ext uri="{FF2B5EF4-FFF2-40B4-BE49-F238E27FC236}">
                  <a16:creationId xmlns:a16="http://schemas.microsoft.com/office/drawing/2014/main" id="{C318AB38-0ED3-8E34-D08E-B119B4A4D9F1}"/>
                </a:ext>
              </a:extLst>
            </p:cNvPr>
            <p:cNvSpPr/>
            <p:nvPr/>
          </p:nvSpPr>
          <p:spPr>
            <a:xfrm rot="10800000">
              <a:off x="6819811" y="1948548"/>
              <a:ext cx="1857827" cy="359359"/>
            </a:xfrm>
            <a:prstGeom prst="rightArrow">
              <a:avLst/>
            </a:prstGeom>
            <a:gradFill>
              <a:gsLst>
                <a:gs pos="100000">
                  <a:schemeClr val="accent3"/>
                </a:gs>
                <a:gs pos="0">
                  <a:schemeClr val="accent5"/>
                </a:gs>
              </a:gsLst>
              <a:lin ang="0" scaled="0"/>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noProof="0" dirty="0"/>
            </a:p>
          </p:txBody>
        </p:sp>
        <p:sp>
          <p:nvSpPr>
            <p:cNvPr id="7" name="TextBox 6">
              <a:extLst>
                <a:ext uri="{FF2B5EF4-FFF2-40B4-BE49-F238E27FC236}">
                  <a16:creationId xmlns:a16="http://schemas.microsoft.com/office/drawing/2014/main" id="{D88C1592-3F5F-CEEA-E35D-448A58E3CC8F}"/>
                </a:ext>
              </a:extLst>
            </p:cNvPr>
            <p:cNvSpPr txBox="1"/>
            <p:nvPr/>
          </p:nvSpPr>
          <p:spPr>
            <a:xfrm>
              <a:off x="4875538" y="1724154"/>
              <a:ext cx="1857828" cy="830997"/>
            </a:xfrm>
            <a:prstGeom prst="rect">
              <a:avLst/>
            </a:prstGeom>
            <a:noFill/>
            <a:ln w="19050">
              <a:solidFill>
                <a:schemeClr val="accent3"/>
              </a:solidFill>
            </a:ln>
          </p:spPr>
          <p:style>
            <a:lnRef idx="0">
              <a:scrgbClr r="0" g="0" b="0"/>
            </a:lnRef>
            <a:fillRef idx="0">
              <a:scrgbClr r="0" g="0" b="0"/>
            </a:fillRef>
            <a:effectRef idx="0">
              <a:scrgbClr r="0" g="0" b="0"/>
            </a:effectRef>
            <a:fontRef idx="minor">
              <a:schemeClr val="lt1"/>
            </a:fontRef>
          </p:style>
          <p:txBody>
            <a:bodyPr wrap="square" rtlCol="0" anchor="ctr">
              <a:spAutoFit/>
            </a:bodyPr>
            <a:lstStyle/>
            <a:p>
              <a:pPr algn="ctr"/>
              <a:r>
                <a:rPr lang="en-GB" sz="2400" noProof="0" dirty="0">
                  <a:solidFill>
                    <a:schemeClr val="tx1"/>
                  </a:solidFill>
                </a:rPr>
                <a:t>Room temperature</a:t>
              </a:r>
            </a:p>
          </p:txBody>
        </p:sp>
      </p:grpSp>
      <p:sp>
        <p:nvSpPr>
          <p:cNvPr id="3" name="Slide Number Placeholder 2">
            <a:extLst>
              <a:ext uri="{FF2B5EF4-FFF2-40B4-BE49-F238E27FC236}">
                <a16:creationId xmlns:a16="http://schemas.microsoft.com/office/drawing/2014/main" id="{6FA3A35C-ABEC-B318-8496-AD0A1FE2131D}"/>
              </a:ext>
            </a:extLst>
          </p:cNvPr>
          <p:cNvSpPr>
            <a:spLocks noGrp="1"/>
          </p:cNvSpPr>
          <p:nvPr>
            <p:ph type="sldNum" sz="quarter" idx="12"/>
          </p:nvPr>
        </p:nvSpPr>
        <p:spPr/>
        <p:txBody>
          <a:bodyPr/>
          <a:lstStyle/>
          <a:p>
            <a:fld id="{36B950EE-D210-4459-9554-2E3247550D53}" type="slidenum">
              <a:rPr lang="en-GB" noProof="0" smtClean="0"/>
              <a:t>3</a:t>
            </a:fld>
            <a:endParaRPr lang="en-GB" noProof="0" dirty="0"/>
          </a:p>
        </p:txBody>
      </p:sp>
      <p:grpSp>
        <p:nvGrpSpPr>
          <p:cNvPr id="15" name="Group 14">
            <a:extLst>
              <a:ext uri="{FF2B5EF4-FFF2-40B4-BE49-F238E27FC236}">
                <a16:creationId xmlns:a16="http://schemas.microsoft.com/office/drawing/2014/main" id="{816F0367-31E0-E363-AE94-A1556849F624}"/>
              </a:ext>
            </a:extLst>
          </p:cNvPr>
          <p:cNvGrpSpPr/>
          <p:nvPr/>
        </p:nvGrpSpPr>
        <p:grpSpPr>
          <a:xfrm>
            <a:off x="861463" y="3153396"/>
            <a:ext cx="10469071" cy="2698444"/>
            <a:chOff x="636222" y="3153396"/>
            <a:chExt cx="10469071" cy="2698444"/>
          </a:xfrm>
        </p:grpSpPr>
        <p:pic>
          <p:nvPicPr>
            <p:cNvPr id="4" name="Picture 4">
              <a:extLst>
                <a:ext uri="{FF2B5EF4-FFF2-40B4-BE49-F238E27FC236}">
                  <a16:creationId xmlns:a16="http://schemas.microsoft.com/office/drawing/2014/main" id="{A31317F9-FA02-F092-F25B-1DA1688042C6}"/>
                </a:ext>
              </a:extLst>
            </p:cNvPr>
            <p:cNvPicPr>
              <a:picLocks noChangeAspect="1" noChangeArrowheads="1"/>
            </p:cNvPicPr>
            <p:nvPr/>
          </p:nvPicPr>
          <p:blipFill rotWithShape="1">
            <a:blip>
              <a:extLst>
                <a:ext uri="{96DAC541-7B7A-43D3-8B79-37D633B846F1}">
                  <asvg:svgBlip xmlns:asvg="http://schemas.microsoft.com/office/drawing/2016/SVG/main" r:embed="rId5"/>
                </a:ext>
              </a:extLst>
            </a:blip>
            <a:srcRect l="11433" r="11774"/>
            <a:stretch>
              <a:fillRect/>
            </a:stretch>
          </p:blipFill>
          <p:spPr bwMode="auto">
            <a:xfrm>
              <a:off x="636222" y="3454924"/>
              <a:ext cx="2761012" cy="2396916"/>
            </a:xfrm>
            <a:prstGeom prst="rect">
              <a:avLst/>
            </a:prstGeom>
            <a:ln>
              <a:noFill/>
            </a:ln>
            <a:effectLst/>
            <a:extLst>
              <a:ext uri="{909E8E84-426E-40DD-AFC4-6F175D3DCCD1}">
                <a14:hiddenFill xmlns:a14="http://schemas.microsoft.com/office/drawing/2010/main">
                  <a:solidFill>
                    <a:srgbClr val="FFFFFF"/>
                  </a:solidFill>
                </a14:hiddenFill>
              </a:ext>
            </a:extLst>
          </p:spPr>
        </p:pic>
        <p:pic>
          <p:nvPicPr>
            <p:cNvPr id="8" name="Picture 6">
              <a:extLst>
                <a:ext uri="{FF2B5EF4-FFF2-40B4-BE49-F238E27FC236}">
                  <a16:creationId xmlns:a16="http://schemas.microsoft.com/office/drawing/2014/main" id="{E88E0A6E-6A1B-72AB-CEAA-97F4AD5F42DD}"/>
                </a:ext>
              </a:extLst>
            </p:cNvPr>
            <p:cNvPicPr>
              <a:picLocks noChangeAspect="1" noChangeArrowheads="1"/>
            </p:cNvPicPr>
            <p:nvPr/>
          </p:nvPicPr>
          <p:blipFill rotWithShape="1">
            <a:blip>
              <a:extLst>
                <a:ext uri="{96DAC541-7B7A-43D3-8B79-37D633B846F1}">
                  <asvg:svgBlip xmlns:asvg="http://schemas.microsoft.com/office/drawing/2016/SVG/main" r:embed="rId6"/>
                </a:ext>
              </a:extLst>
            </a:blip>
            <a:srcRect l="14043" r="13733"/>
            <a:stretch>
              <a:fillRect/>
            </a:stretch>
          </p:blipFill>
          <p:spPr bwMode="auto">
            <a:xfrm>
              <a:off x="8344286" y="3153396"/>
              <a:ext cx="2761007" cy="254852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mc:AlternateContent xmlns:mc="http://schemas.openxmlformats.org/markup-compatibility/2006">
          <mc:Choice xmlns:a14="http://schemas.microsoft.com/office/drawing/2010/main" Requires="a14">
            <p:sp>
              <p:nvSpPr>
                <p:cNvPr id="9" name="Arrow: Right 4">
                  <a:extLst>
                    <a:ext uri="{FF2B5EF4-FFF2-40B4-BE49-F238E27FC236}">
                      <a16:creationId xmlns:a16="http://schemas.microsoft.com/office/drawing/2014/main" id="{4456D32B-BC8B-7BA5-2D52-1CF83AB80A23}"/>
                    </a:ext>
                  </a:extLst>
                </p:cNvPr>
                <p:cNvSpPr/>
                <p:nvPr/>
              </p:nvSpPr>
              <p:spPr>
                <a:xfrm>
                  <a:off x="3548107" y="4218322"/>
                  <a:ext cx="4796180" cy="585942"/>
                </a:xfrm>
                <a:prstGeom prst="rightArrow">
                  <a:avLst/>
                </a:prstGeom>
                <a:gradFill>
                  <a:gsLst>
                    <a:gs pos="100000">
                      <a:schemeClr val="accent5"/>
                    </a:gs>
                    <a:gs pos="50000">
                      <a:schemeClr val="accent3"/>
                    </a:gs>
                    <a:gs pos="0">
                      <a:srgbClr val="C00000"/>
                    </a:gs>
                  </a:gsLst>
                  <a:lin ang="0" scaled="0"/>
                </a:gradFill>
                <a:ln>
                  <a:noFill/>
                </a:ln>
              </p:spPr>
              <p:style>
                <a:lnRef idx="0">
                  <a:scrgbClr r="0" g="0" b="0"/>
                </a:lnRef>
                <a:fillRef idx="0">
                  <a:scrgbClr r="0" g="0" b="0"/>
                </a:fillRef>
                <a:effectRef idx="0">
                  <a:scrgbClr r="0" g="0" b="0"/>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b="1" i="1" noProof="0" smtClean="0">
                            <a:solidFill>
                              <a:schemeClr val="bg1"/>
                            </a:solidFill>
                            <a:latin typeface="Cambria Math" panose="02040503050406030204" pitchFamily="18" charset="0"/>
                            <a:ea typeface="Cambria Math" panose="02040503050406030204" pitchFamily="18" charset="0"/>
                          </a:rPr>
                          <m:t>~</m:t>
                        </m:r>
                        <m:r>
                          <a:rPr lang="en-US" b="1" i="1" noProof="0" smtClean="0">
                            <a:solidFill>
                              <a:schemeClr val="bg1"/>
                            </a:solidFill>
                            <a:latin typeface="Cambria Math" panose="02040503050406030204" pitchFamily="18" charset="0"/>
                            <a:ea typeface="Cambria Math" panose="02040503050406030204" pitchFamily="18" charset="0"/>
                          </a:rPr>
                          <m:t>𝟏</m:t>
                        </m:r>
                        <m:f>
                          <m:fPr>
                            <m:type m:val="lin"/>
                            <m:ctrlPr>
                              <a:rPr lang="en-GB" b="1" i="1" noProof="0" smtClean="0">
                                <a:solidFill>
                                  <a:schemeClr val="bg1"/>
                                </a:solidFill>
                                <a:latin typeface="Cambria Math" panose="02040503050406030204" pitchFamily="18" charset="0"/>
                                <a:ea typeface="Cambria Math" panose="02040503050406030204" pitchFamily="18" charset="0"/>
                              </a:rPr>
                            </m:ctrlPr>
                          </m:fPr>
                          <m:num>
                            <m:r>
                              <a:rPr lang="en-US" b="1" i="0" noProof="0" smtClean="0">
                                <a:solidFill>
                                  <a:schemeClr val="bg1"/>
                                </a:solidFill>
                                <a:latin typeface="Cambria Math" panose="02040503050406030204" pitchFamily="18" charset="0"/>
                                <a:ea typeface="Cambria Math" panose="02040503050406030204" pitchFamily="18" charset="0"/>
                              </a:rPr>
                              <m:t>𝐟𝐦</m:t>
                            </m:r>
                          </m:num>
                          <m:den>
                            <m:r>
                              <a:rPr lang="en-US" b="1" i="0" noProof="0" smtClean="0">
                                <a:solidFill>
                                  <a:schemeClr val="bg1"/>
                                </a:solidFill>
                                <a:latin typeface="Cambria Math" panose="02040503050406030204" pitchFamily="18" charset="0"/>
                                <a:ea typeface="Cambria Math" panose="02040503050406030204" pitchFamily="18" charset="0"/>
                              </a:rPr>
                              <m:t>𝐜</m:t>
                            </m:r>
                          </m:den>
                        </m:f>
                      </m:oMath>
                    </m:oMathPara>
                  </a14:m>
                  <a:endParaRPr lang="en-GB" b="1" noProof="0" dirty="0">
                    <a:solidFill>
                      <a:schemeClr val="bg1"/>
                    </a:solidFill>
                    <a:latin typeface="Cambria Math" panose="02040503050406030204" pitchFamily="18" charset="0"/>
                    <a:ea typeface="Cambria Math" panose="02040503050406030204" pitchFamily="18" charset="0"/>
                  </a:endParaRPr>
                </a:p>
              </p:txBody>
            </p:sp>
          </mc:Choice>
          <mc:Fallback>
            <p:sp>
              <p:nvSpPr>
                <p:cNvPr id="9" name="Arrow: Right 4">
                  <a:extLst>
                    <a:ext uri="{FF2B5EF4-FFF2-40B4-BE49-F238E27FC236}">
                      <a16:creationId xmlns:a16="http://schemas.microsoft.com/office/drawing/2014/main" id="{4456D32B-BC8B-7BA5-2D52-1CF83AB80A23}"/>
                    </a:ext>
                  </a:extLst>
                </p:cNvPr>
                <p:cNvSpPr>
                  <a:spLocks noRot="1" noChangeAspect="1" noMove="1" noResize="1" noEditPoints="1" noAdjustHandles="1" noChangeArrowheads="1" noChangeShapeType="1" noTextEdit="1"/>
                </p:cNvSpPr>
                <p:nvPr/>
              </p:nvSpPr>
              <p:spPr>
                <a:xfrm>
                  <a:off x="3548107" y="4218322"/>
                  <a:ext cx="4796180" cy="585942"/>
                </a:xfrm>
                <a:prstGeom prst="rightArrow">
                  <a:avLst/>
                </a:prstGeom>
                <a:blipFill>
                  <a:blip r:embed="rId7"/>
                  <a:stretch>
                    <a:fillRect t="-53191" b="-89362"/>
                  </a:stretch>
                </a:blipFill>
                <a:ln>
                  <a:noFill/>
                </a:ln>
              </p:spPr>
              <p:txBody>
                <a:bodyPr/>
                <a:lstStyle/>
                <a:p>
                  <a:r>
                    <a:rPr lang="en-GB">
                      <a:noFill/>
                    </a:rPr>
                    <a:t> </a:t>
                  </a:r>
                </a:p>
              </p:txBody>
            </p:sp>
          </mc:Fallback>
        </mc:AlternateContent>
        <p:sp>
          <p:nvSpPr>
            <p:cNvPr id="13" name="TextBox 12">
              <a:extLst>
                <a:ext uri="{FF2B5EF4-FFF2-40B4-BE49-F238E27FC236}">
                  <a16:creationId xmlns:a16="http://schemas.microsoft.com/office/drawing/2014/main" id="{380CE697-143A-A1D7-C35E-68CC57297727}"/>
                </a:ext>
              </a:extLst>
            </p:cNvPr>
            <p:cNvSpPr txBox="1"/>
            <p:nvPr/>
          </p:nvSpPr>
          <p:spPr>
            <a:xfrm>
              <a:off x="4941845" y="3444249"/>
              <a:ext cx="1857828" cy="830997"/>
            </a:xfrm>
            <a:prstGeom prst="rect">
              <a:avLst/>
            </a:prstGeom>
            <a:noFill/>
            <a:ln w="19050">
              <a:solidFill>
                <a:schemeClr val="accent3"/>
              </a:solidFill>
            </a:ln>
          </p:spPr>
          <p:style>
            <a:lnRef idx="0">
              <a:scrgbClr r="0" g="0" b="0"/>
            </a:lnRef>
            <a:fillRef idx="0">
              <a:scrgbClr r="0" g="0" b="0"/>
            </a:fillRef>
            <a:effectRef idx="0">
              <a:scrgbClr r="0" g="0" b="0"/>
            </a:effectRef>
            <a:fontRef idx="minor">
              <a:schemeClr val="lt1"/>
            </a:fontRef>
          </p:style>
          <p:txBody>
            <a:bodyPr wrap="square" rtlCol="0" anchor="ctr">
              <a:spAutoFit/>
            </a:bodyPr>
            <a:lstStyle/>
            <a:p>
              <a:pPr algn="ctr"/>
              <a:r>
                <a:rPr lang="en-GB" sz="2400" noProof="0" dirty="0">
                  <a:solidFill>
                    <a:schemeClr val="tx1"/>
                  </a:solidFill>
                </a:rPr>
                <a:t>Unitary dynamics</a:t>
              </a:r>
            </a:p>
          </p:txBody>
        </p:sp>
      </p:grpSp>
      <p:sp>
        <p:nvSpPr>
          <p:cNvPr id="16" name="Rounded Rectangle 15">
            <a:extLst>
              <a:ext uri="{FF2B5EF4-FFF2-40B4-BE49-F238E27FC236}">
                <a16:creationId xmlns:a16="http://schemas.microsoft.com/office/drawing/2014/main" id="{72015F98-F002-A122-B519-DECCAC0B0921}"/>
              </a:ext>
            </a:extLst>
          </p:cNvPr>
          <p:cNvSpPr/>
          <p:nvPr/>
        </p:nvSpPr>
        <p:spPr>
          <a:xfrm>
            <a:off x="2312276" y="5812129"/>
            <a:ext cx="7567448" cy="821674"/>
          </a:xfrm>
          <a:prstGeom prst="roundRect">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600" b="1" i="0" u="none" strike="noStrike" kern="1200" cap="none" spc="0" normalizeH="0" baseline="0" noProof="0" dirty="0">
                <a:ln>
                  <a:noFill/>
                </a:ln>
                <a:solidFill>
                  <a:srgbClr val="4472C4"/>
                </a:solidFill>
                <a:effectLst/>
                <a:uLnTx/>
                <a:uFillTx/>
                <a:latin typeface="Aptos" panose="02110004020202020204"/>
                <a:ea typeface="+mn-ea"/>
                <a:cs typeface="+mn-cs"/>
              </a:rPr>
              <a:t>Memory of initial conditions is lost!</a:t>
            </a:r>
          </a:p>
        </p:txBody>
      </p:sp>
    </p:spTree>
    <p:extLst>
      <p:ext uri="{BB962C8B-B14F-4D97-AF65-F5344CB8AC3E}">
        <p14:creationId xmlns:p14="http://schemas.microsoft.com/office/powerpoint/2010/main" val="6104083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25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2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8EC031-409B-7AB4-9B8A-DCF228AA16E7}"/>
              </a:ext>
            </a:extLst>
          </p:cNvPr>
          <p:cNvSpPr>
            <a:spLocks noGrp="1"/>
          </p:cNvSpPr>
          <p:nvPr>
            <p:ph type="title"/>
          </p:nvPr>
        </p:nvSpPr>
        <p:spPr>
          <a:xfrm>
            <a:off x="620479" y="99509"/>
            <a:ext cx="10865882" cy="620581"/>
          </a:xfrm>
        </p:spPr>
        <p:txBody>
          <a:bodyPr>
            <a:noAutofit/>
          </a:bodyPr>
          <a:lstStyle/>
          <a:p>
            <a:pPr algn="ctr"/>
            <a:r>
              <a:rPr lang="en-GB" noProof="0" dirty="0"/>
              <a:t>Arresting thermalisation in a gauge theory?</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7DDDA53A-1603-B5EB-C103-43A80F40FBB3}"/>
                  </a:ext>
                </a:extLst>
              </p:cNvPr>
              <p:cNvSpPr>
                <a:spLocks noGrp="1"/>
              </p:cNvSpPr>
              <p:nvPr>
                <p:ph idx="1"/>
              </p:nvPr>
            </p:nvSpPr>
            <p:spPr>
              <a:xfrm>
                <a:off x="241022" y="1030381"/>
                <a:ext cx="7276962" cy="3155495"/>
              </a:xfrm>
            </p:spPr>
            <p:txBody>
              <a:bodyPr>
                <a:noAutofit/>
              </a:bodyPr>
              <a:lstStyle/>
              <a:p>
                <a:r>
                  <a:rPr lang="en-GB" sz="2300" noProof="0" dirty="0"/>
                  <a:t>Recent Google experiment simulated a </a:t>
                </a:r>
                <a14:m>
                  <m:oMath xmlns:m="http://schemas.openxmlformats.org/officeDocument/2006/math">
                    <m:sSub>
                      <m:sSubPr>
                        <m:ctrlPr>
                          <a:rPr lang="en-GB" sz="2300" b="0" i="1" noProof="0" smtClean="0">
                            <a:latin typeface="Cambria Math" panose="02040503050406030204" pitchFamily="18" charset="0"/>
                            <a:ea typeface="Cambria Math" panose="02040503050406030204" pitchFamily="18" charset="0"/>
                          </a:rPr>
                        </m:ctrlPr>
                      </m:sSubPr>
                      <m:e>
                        <m:r>
                          <a:rPr lang="en-GB" sz="2300" i="1" noProof="0" smtClean="0">
                            <a:latin typeface="Cambria Math" panose="02040503050406030204" pitchFamily="18" charset="0"/>
                            <a:ea typeface="Cambria Math" panose="02040503050406030204" pitchFamily="18" charset="0"/>
                          </a:rPr>
                          <m:t>ℤ</m:t>
                        </m:r>
                      </m:e>
                      <m:sub>
                        <m:r>
                          <a:rPr lang="en-GB" sz="2300" b="0" i="1" noProof="0" smtClean="0">
                            <a:latin typeface="Cambria Math" panose="02040503050406030204" pitchFamily="18" charset="0"/>
                            <a:ea typeface="Cambria Math" panose="02040503050406030204" pitchFamily="18" charset="0"/>
                          </a:rPr>
                          <m:t>2</m:t>
                        </m:r>
                      </m:sub>
                    </m:sSub>
                  </m:oMath>
                </a14:m>
                <a:r>
                  <a:rPr lang="en-GB" sz="2300" noProof="0" dirty="0"/>
                  <a:t> LGT:</a:t>
                </a:r>
              </a:p>
              <a:p>
                <a:endParaRPr lang="en-GB" sz="2300" noProof="0" dirty="0"/>
              </a:p>
              <a:p>
                <a:endParaRPr lang="en-GB" sz="2300" noProof="0" dirty="0"/>
              </a:p>
              <a:p>
                <a:pPr marL="0" indent="0">
                  <a:buNone/>
                </a:pPr>
                <a:endParaRPr lang="en-GB" sz="2300" noProof="0" dirty="0"/>
              </a:p>
              <a:p>
                <a:pPr>
                  <a:spcBef>
                    <a:spcPts val="0"/>
                  </a:spcBef>
                </a:pPr>
                <a:endParaRPr lang="en-GB" sz="2300" noProof="0" dirty="0"/>
              </a:p>
            </p:txBody>
          </p:sp>
        </mc:Choice>
        <mc:Fallback>
          <p:sp>
            <p:nvSpPr>
              <p:cNvPr id="3" name="Content Placeholder 2">
                <a:extLst>
                  <a:ext uri="{FF2B5EF4-FFF2-40B4-BE49-F238E27FC236}">
                    <a16:creationId xmlns:a16="http://schemas.microsoft.com/office/drawing/2014/main" id="{7DDDA53A-1603-B5EB-C103-43A80F40FBB3}"/>
                  </a:ext>
                </a:extLst>
              </p:cNvPr>
              <p:cNvSpPr>
                <a:spLocks noGrp="1" noRot="1" noChangeAspect="1" noMove="1" noResize="1" noEditPoints="1" noAdjustHandles="1" noChangeArrowheads="1" noChangeShapeType="1" noTextEdit="1"/>
              </p:cNvSpPr>
              <p:nvPr>
                <p:ph idx="1"/>
              </p:nvPr>
            </p:nvSpPr>
            <p:spPr>
              <a:xfrm>
                <a:off x="241022" y="1030381"/>
                <a:ext cx="7276962" cy="3155495"/>
              </a:xfrm>
              <a:blipFill>
                <a:blip r:embed="rId3"/>
                <a:stretch>
                  <a:fillRect l="-1222" t="-2410"/>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CF2D197D-5180-7C40-BDF6-05F59EBA0335}"/>
              </a:ext>
            </a:extLst>
          </p:cNvPr>
          <p:cNvSpPr>
            <a:spLocks noGrp="1"/>
          </p:cNvSpPr>
          <p:nvPr>
            <p:ph type="sldNum" sz="quarter" idx="12"/>
          </p:nvPr>
        </p:nvSpPr>
        <p:spPr/>
        <p:txBody>
          <a:bodyPr/>
          <a:lstStyle/>
          <a:p>
            <a:fld id="{36B950EE-D210-4459-9554-2E3247550D53}" type="slidenum">
              <a:rPr lang="en-GB" noProof="0" smtClean="0"/>
              <a:t>4</a:t>
            </a:fld>
            <a:endParaRPr lang="en-GB" noProof="0" dirty="0"/>
          </a:p>
        </p:txBody>
      </p:sp>
      <p:sp>
        <p:nvSpPr>
          <p:cNvPr id="11" name="TextBox 10">
            <a:extLst>
              <a:ext uri="{FF2B5EF4-FFF2-40B4-BE49-F238E27FC236}">
                <a16:creationId xmlns:a16="http://schemas.microsoft.com/office/drawing/2014/main" id="{06D2C045-0F26-5D26-EB87-D10ED9304837}"/>
              </a:ext>
            </a:extLst>
          </p:cNvPr>
          <p:cNvSpPr txBox="1"/>
          <p:nvPr/>
        </p:nvSpPr>
        <p:spPr>
          <a:xfrm>
            <a:off x="7756430" y="5991814"/>
            <a:ext cx="4451540" cy="307777"/>
          </a:xfrm>
          <a:prstGeom prst="rect">
            <a:avLst/>
          </a:prstGeom>
          <a:noFill/>
        </p:spPr>
        <p:txBody>
          <a:bodyPr wrap="none" rtlCol="0">
            <a:spAutoFit/>
          </a:bodyPr>
          <a:lstStyle/>
          <a:p>
            <a:r>
              <a:rPr lang="en-GB" sz="1400" noProof="0" dirty="0">
                <a:solidFill>
                  <a:schemeClr val="bg2">
                    <a:lumMod val="50000"/>
                  </a:schemeClr>
                </a:solidFill>
              </a:rPr>
              <a:t>[1] Google Quantum AI </a:t>
            </a:r>
            <a:r>
              <a:rPr lang="en-GB" sz="1400" i="1" noProof="0" dirty="0">
                <a:solidFill>
                  <a:schemeClr val="bg2">
                    <a:lumMod val="50000"/>
                  </a:schemeClr>
                </a:solidFill>
              </a:rPr>
              <a:t>et al</a:t>
            </a:r>
            <a:r>
              <a:rPr lang="en-GB" sz="1400" noProof="0" dirty="0">
                <a:solidFill>
                  <a:schemeClr val="bg2">
                    <a:lumMod val="50000"/>
                  </a:schemeClr>
                </a:solidFill>
              </a:rPr>
              <a:t>., Science </a:t>
            </a:r>
            <a:r>
              <a:rPr lang="en-GB" sz="1400" b="1" noProof="0" dirty="0">
                <a:solidFill>
                  <a:schemeClr val="bg2">
                    <a:lumMod val="50000"/>
                  </a:schemeClr>
                </a:solidFill>
              </a:rPr>
              <a:t>393</a:t>
            </a:r>
            <a:r>
              <a:rPr lang="en-GB" sz="1400" noProof="0" dirty="0">
                <a:solidFill>
                  <a:schemeClr val="bg2">
                    <a:lumMod val="50000"/>
                  </a:schemeClr>
                </a:solidFill>
              </a:rPr>
              <a:t>, 71-75 (2026)</a:t>
            </a:r>
          </a:p>
        </p:txBody>
      </p:sp>
      <p:pic>
        <p:nvPicPr>
          <p:cNvPr id="14" name="Picture 13">
            <a:extLst>
              <a:ext uri="{FF2B5EF4-FFF2-40B4-BE49-F238E27FC236}">
                <a16:creationId xmlns:a16="http://schemas.microsoft.com/office/drawing/2014/main" id="{EF20F4DF-1C77-49CB-75B9-C8682E42B4DB}"/>
              </a:ext>
            </a:extLst>
          </p:cNvPr>
          <p:cNvPicPr>
            <a:picLocks noChangeAspect="1"/>
          </p:cNvPicPr>
          <p:nvPr/>
        </p:nvPicPr>
        <p:blipFill>
          <a:blip r:embed="rId4"/>
          <a:stretch>
            <a:fillRect/>
          </a:stretch>
        </p:blipFill>
        <p:spPr>
          <a:xfrm>
            <a:off x="7587352" y="884736"/>
            <a:ext cx="4571235" cy="5107525"/>
          </a:xfrm>
          <a:prstGeom prst="rect">
            <a:avLst/>
          </a:prstGeom>
        </p:spPr>
      </p:pic>
      <p:grpSp>
        <p:nvGrpSpPr>
          <p:cNvPr id="22" name="Group 21">
            <a:extLst>
              <a:ext uri="{FF2B5EF4-FFF2-40B4-BE49-F238E27FC236}">
                <a16:creationId xmlns:a16="http://schemas.microsoft.com/office/drawing/2014/main" id="{8DAFF9F0-2501-2A23-B91E-C6B896542083}"/>
              </a:ext>
            </a:extLst>
          </p:cNvPr>
          <p:cNvGrpSpPr/>
          <p:nvPr/>
        </p:nvGrpSpPr>
        <p:grpSpPr>
          <a:xfrm>
            <a:off x="663120" y="1582573"/>
            <a:ext cx="6145837" cy="1294361"/>
            <a:chOff x="1075117" y="1942179"/>
            <a:chExt cx="5608712" cy="1181239"/>
          </a:xfrm>
        </p:grpSpPr>
        <p:pic>
          <p:nvPicPr>
            <p:cNvPr id="10" name="Picture 9">
              <a:extLst>
                <a:ext uri="{FF2B5EF4-FFF2-40B4-BE49-F238E27FC236}">
                  <a16:creationId xmlns:a16="http://schemas.microsoft.com/office/drawing/2014/main" id="{4414E853-7AAC-7FF1-AD9B-BCE44DCFCC4C}"/>
                </a:ext>
              </a:extLst>
            </p:cNvPr>
            <p:cNvPicPr>
              <a:picLocks noChangeAspect="1"/>
            </p:cNvPicPr>
            <p:nvPr/>
          </p:nvPicPr>
          <p:blipFill>
            <a:blip r:embed="rId5"/>
            <a:stretch>
              <a:fillRect/>
            </a:stretch>
          </p:blipFill>
          <p:spPr>
            <a:xfrm>
              <a:off x="1075117" y="1942179"/>
              <a:ext cx="5510742" cy="811907"/>
            </a:xfrm>
            <a:prstGeom prst="rect">
              <a:avLst/>
            </a:prstGeom>
          </p:spPr>
        </p:pic>
        <p:sp>
          <p:nvSpPr>
            <p:cNvPr id="15" name="Rounded Rectangle 14">
              <a:extLst>
                <a:ext uri="{FF2B5EF4-FFF2-40B4-BE49-F238E27FC236}">
                  <a16:creationId xmlns:a16="http://schemas.microsoft.com/office/drawing/2014/main" id="{D6BCBD9D-F7C4-2DE7-5B98-05F49451204E}"/>
                </a:ext>
              </a:extLst>
            </p:cNvPr>
            <p:cNvSpPr/>
            <p:nvPr/>
          </p:nvSpPr>
          <p:spPr>
            <a:xfrm>
              <a:off x="5497286" y="1942179"/>
              <a:ext cx="1186543" cy="811907"/>
            </a:xfrm>
            <a:prstGeom prst="roundRect">
              <a:avLst/>
            </a:prstGeom>
            <a:noFill/>
            <a:ln w="38100"/>
          </p:spPr>
          <p:style>
            <a:lnRef idx="2">
              <a:schemeClr val="accent6"/>
            </a:lnRef>
            <a:fillRef idx="1">
              <a:schemeClr val="lt1"/>
            </a:fillRef>
            <a:effectRef idx="0">
              <a:schemeClr val="accent6"/>
            </a:effectRef>
            <a:fontRef idx="minor">
              <a:schemeClr val="dk1"/>
            </a:fontRef>
          </p:style>
          <p:txBody>
            <a:bodyPr rtlCol="0" anchor="ctr"/>
            <a:lstStyle/>
            <a:p>
              <a:pPr algn="ctr"/>
              <a:endParaRPr lang="en-GB" noProof="0" dirty="0"/>
            </a:p>
          </p:txBody>
        </p:sp>
        <p:sp>
          <p:nvSpPr>
            <p:cNvPr id="16" name="Rounded Rectangle 15">
              <a:extLst>
                <a:ext uri="{FF2B5EF4-FFF2-40B4-BE49-F238E27FC236}">
                  <a16:creationId xmlns:a16="http://schemas.microsoft.com/office/drawing/2014/main" id="{D1E43FDC-1D98-4F2C-90AF-1F3E708C8386}"/>
                </a:ext>
              </a:extLst>
            </p:cNvPr>
            <p:cNvSpPr/>
            <p:nvPr/>
          </p:nvSpPr>
          <p:spPr>
            <a:xfrm>
              <a:off x="4354286" y="1942180"/>
              <a:ext cx="922743" cy="630036"/>
            </a:xfrm>
            <a:prstGeom prst="roundRect">
              <a:avLst/>
            </a:prstGeom>
            <a:noFill/>
            <a:ln w="38100">
              <a:solidFill>
                <a:schemeClr val="accent2"/>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noProof="0" dirty="0"/>
            </a:p>
          </p:txBody>
        </p:sp>
        <p:sp>
          <p:nvSpPr>
            <p:cNvPr id="17" name="Rounded Rectangle 16">
              <a:extLst>
                <a:ext uri="{FF2B5EF4-FFF2-40B4-BE49-F238E27FC236}">
                  <a16:creationId xmlns:a16="http://schemas.microsoft.com/office/drawing/2014/main" id="{6539B926-48CB-9BF0-A475-A4C288005C46}"/>
                </a:ext>
              </a:extLst>
            </p:cNvPr>
            <p:cNvSpPr/>
            <p:nvPr/>
          </p:nvSpPr>
          <p:spPr>
            <a:xfrm>
              <a:off x="2775857" y="1942179"/>
              <a:ext cx="1358172" cy="630036"/>
            </a:xfrm>
            <a:prstGeom prst="roundRect">
              <a:avLst/>
            </a:prstGeom>
            <a:noFill/>
            <a:ln w="38100">
              <a:solidFill>
                <a:schemeClr val="accent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noProof="0" dirty="0"/>
            </a:p>
          </p:txBody>
        </p:sp>
        <p:sp>
          <p:nvSpPr>
            <p:cNvPr id="18" name="TextBox 17">
              <a:extLst>
                <a:ext uri="{FF2B5EF4-FFF2-40B4-BE49-F238E27FC236}">
                  <a16:creationId xmlns:a16="http://schemas.microsoft.com/office/drawing/2014/main" id="{CE9C9B26-0683-3332-5B60-AF883F49C289}"/>
                </a:ext>
              </a:extLst>
            </p:cNvPr>
            <p:cNvSpPr txBox="1"/>
            <p:nvPr/>
          </p:nvSpPr>
          <p:spPr>
            <a:xfrm>
              <a:off x="2954482" y="2624178"/>
              <a:ext cx="1000920" cy="337054"/>
            </a:xfrm>
            <a:prstGeom prst="rect">
              <a:avLst/>
            </a:prstGeom>
            <a:noFill/>
          </p:spPr>
          <p:txBody>
            <a:bodyPr wrap="none" rtlCol="0">
              <a:spAutoFit/>
            </a:bodyPr>
            <a:lstStyle/>
            <a:p>
              <a:pPr algn="ctr"/>
              <a:r>
                <a:rPr lang="en-GB" b="1" noProof="0" dirty="0">
                  <a:solidFill>
                    <a:schemeClr val="accent1"/>
                  </a:solidFill>
                </a:rPr>
                <a:t>coupling</a:t>
              </a:r>
            </a:p>
          </p:txBody>
        </p:sp>
        <p:sp>
          <p:nvSpPr>
            <p:cNvPr id="19" name="TextBox 18">
              <a:extLst>
                <a:ext uri="{FF2B5EF4-FFF2-40B4-BE49-F238E27FC236}">
                  <a16:creationId xmlns:a16="http://schemas.microsoft.com/office/drawing/2014/main" id="{BA0D79BD-F94A-B375-41CD-E3A1235C6DDF}"/>
                </a:ext>
              </a:extLst>
            </p:cNvPr>
            <p:cNvSpPr txBox="1"/>
            <p:nvPr/>
          </p:nvSpPr>
          <p:spPr>
            <a:xfrm>
              <a:off x="4018708" y="2624178"/>
              <a:ext cx="1589288" cy="337054"/>
            </a:xfrm>
            <a:prstGeom prst="rect">
              <a:avLst/>
            </a:prstGeom>
            <a:noFill/>
          </p:spPr>
          <p:txBody>
            <a:bodyPr wrap="square" rtlCol="0">
              <a:spAutoFit/>
            </a:bodyPr>
            <a:lstStyle/>
            <a:p>
              <a:pPr algn="ctr"/>
              <a:r>
                <a:rPr lang="en-GB" b="1" noProof="0" dirty="0">
                  <a:solidFill>
                    <a:schemeClr val="accent2"/>
                  </a:solidFill>
                </a:rPr>
                <a:t>gauge field</a:t>
              </a:r>
            </a:p>
          </p:txBody>
        </p:sp>
        <p:sp>
          <p:nvSpPr>
            <p:cNvPr id="20" name="TextBox 19">
              <a:extLst>
                <a:ext uri="{FF2B5EF4-FFF2-40B4-BE49-F238E27FC236}">
                  <a16:creationId xmlns:a16="http://schemas.microsoft.com/office/drawing/2014/main" id="{7FB7AE32-44A4-F59E-BCB0-0FAF19F9CF37}"/>
                </a:ext>
              </a:extLst>
            </p:cNvPr>
            <p:cNvSpPr txBox="1"/>
            <p:nvPr/>
          </p:nvSpPr>
          <p:spPr>
            <a:xfrm>
              <a:off x="5650205" y="2754086"/>
              <a:ext cx="891591" cy="369332"/>
            </a:xfrm>
            <a:prstGeom prst="rect">
              <a:avLst/>
            </a:prstGeom>
            <a:noFill/>
          </p:spPr>
          <p:txBody>
            <a:bodyPr wrap="none" rtlCol="0">
              <a:spAutoFit/>
            </a:bodyPr>
            <a:lstStyle/>
            <a:p>
              <a:pPr algn="ctr"/>
              <a:r>
                <a:rPr lang="en-GB" b="1" noProof="0" dirty="0">
                  <a:solidFill>
                    <a:schemeClr val="accent6"/>
                  </a:solidFill>
                </a:rPr>
                <a:t>matter</a:t>
              </a:r>
            </a:p>
          </p:txBody>
        </p:sp>
      </p:grpSp>
      <mc:AlternateContent xmlns:mc="http://schemas.openxmlformats.org/markup-compatibility/2006">
        <mc:Choice xmlns:a14="http://schemas.microsoft.com/office/drawing/2010/main" Requires="a14">
          <p:sp>
            <p:nvSpPr>
              <p:cNvPr id="6" name="TextBox 5">
                <a:extLst>
                  <a:ext uri="{FF2B5EF4-FFF2-40B4-BE49-F238E27FC236}">
                    <a16:creationId xmlns:a16="http://schemas.microsoft.com/office/drawing/2014/main" id="{93617971-FB84-EC77-F1F0-D3242B9E71B1}"/>
                  </a:ext>
                </a:extLst>
              </p:cNvPr>
              <p:cNvSpPr txBox="1"/>
              <p:nvPr/>
            </p:nvSpPr>
            <p:spPr>
              <a:xfrm>
                <a:off x="628116" y="4319118"/>
                <a:ext cx="6108492" cy="828753"/>
              </a:xfrm>
              <a:prstGeom prst="rect">
                <a:avLst/>
              </a:prstGeom>
              <a:noFill/>
            </p:spPr>
            <p:txBody>
              <a:bodyPr wrap="square">
                <a:spAutoFit/>
              </a:bodyPr>
              <a:lstStyle/>
              <a:p>
                <a:r>
                  <a:rPr lang="en-GB" sz="2300" noProof="0" dirty="0"/>
                  <a:t>Single gauge sector, </a:t>
                </a:r>
                <a14:m>
                  <m:oMath xmlns:m="http://schemas.openxmlformats.org/officeDocument/2006/math">
                    <m:sSub>
                      <m:sSubPr>
                        <m:ctrlPr>
                          <a:rPr lang="en-GB" sz="2300" i="1" noProof="0" smtClean="0">
                            <a:latin typeface="Cambria Math" panose="02040503050406030204" pitchFamily="18" charset="0"/>
                          </a:rPr>
                        </m:ctrlPr>
                      </m:sSubPr>
                      <m:e>
                        <m:r>
                          <a:rPr lang="en-GB" sz="2300" i="1" noProof="0" smtClean="0">
                            <a:latin typeface="Cambria Math" panose="02040503050406030204" pitchFamily="18" charset="0"/>
                          </a:rPr>
                          <m:t>𝑔</m:t>
                        </m:r>
                      </m:e>
                      <m:sub>
                        <m:r>
                          <a:rPr lang="en-GB" sz="2300" i="1" noProof="0" smtClean="0">
                            <a:latin typeface="Cambria Math" panose="02040503050406030204" pitchFamily="18" charset="0"/>
                          </a:rPr>
                          <m:t>𝑗</m:t>
                        </m:r>
                      </m:sub>
                    </m:sSub>
                    <m:r>
                      <a:rPr lang="en-GB" sz="2300" b="0" i="1" noProof="0" smtClean="0">
                        <a:latin typeface="Cambria Math" panose="02040503050406030204" pitchFamily="18" charset="0"/>
                      </a:rPr>
                      <m:t>=</m:t>
                    </m:r>
                    <m:r>
                      <a:rPr lang="en-US" sz="2300" b="0" i="1" noProof="0" smtClean="0">
                        <a:latin typeface="Cambria Math" panose="02040503050406030204" pitchFamily="18" charset="0"/>
                      </a:rPr>
                      <m:t>+</m:t>
                    </m:r>
                    <m:r>
                      <a:rPr lang="en-GB" sz="2300" b="0" i="1" noProof="0" smtClean="0">
                        <a:latin typeface="Cambria Math" panose="02040503050406030204" pitchFamily="18" charset="0"/>
                      </a:rPr>
                      <m:t>1</m:t>
                    </m:r>
                  </m:oMath>
                </a14:m>
                <a:r>
                  <a:rPr lang="en-GB" sz="2300" noProof="0" dirty="0"/>
                  <a:t>:</a:t>
                </a:r>
                <a:br>
                  <a:rPr lang="en-GB" sz="2300" noProof="0" dirty="0"/>
                </a:br>
                <a14:m>
                  <m:oMath xmlns:m="http://schemas.openxmlformats.org/officeDocument/2006/math">
                    <m:r>
                      <a:rPr lang="en-GB" sz="2300" b="0" i="1" noProof="0" smtClean="0">
                        <a:latin typeface="Cambria Math" panose="02040503050406030204" pitchFamily="18" charset="0"/>
                      </a:rPr>
                      <m:t>→</m:t>
                    </m:r>
                  </m:oMath>
                </a14:m>
                <a:r>
                  <a:rPr lang="en-GB" sz="2300" noProof="0" dirty="0"/>
                  <a:t> initial “bump” </a:t>
                </a:r>
                <a:r>
                  <a:rPr lang="en-GB" sz="2300" b="1" noProof="0" dirty="0"/>
                  <a:t>spreads</a:t>
                </a:r>
                <a:r>
                  <a:rPr lang="en-GB" sz="2300" noProof="0" dirty="0"/>
                  <a:t> throughout system</a:t>
                </a:r>
              </a:p>
            </p:txBody>
          </p:sp>
        </mc:Choice>
        <mc:Fallback>
          <p:sp>
            <p:nvSpPr>
              <p:cNvPr id="6" name="TextBox 5">
                <a:extLst>
                  <a:ext uri="{FF2B5EF4-FFF2-40B4-BE49-F238E27FC236}">
                    <a16:creationId xmlns:a16="http://schemas.microsoft.com/office/drawing/2014/main" id="{93617971-FB84-EC77-F1F0-D3242B9E71B1}"/>
                  </a:ext>
                </a:extLst>
              </p:cNvPr>
              <p:cNvSpPr txBox="1">
                <a:spLocks noRot="1" noChangeAspect="1" noMove="1" noResize="1" noEditPoints="1" noAdjustHandles="1" noChangeArrowheads="1" noChangeShapeType="1" noTextEdit="1"/>
              </p:cNvSpPr>
              <p:nvPr/>
            </p:nvSpPr>
            <p:spPr>
              <a:xfrm>
                <a:off x="628116" y="4319118"/>
                <a:ext cx="6108492" cy="828753"/>
              </a:xfrm>
              <a:prstGeom prst="rect">
                <a:avLst/>
              </a:prstGeom>
              <a:blipFill>
                <a:blip r:embed="rId6"/>
                <a:stretch>
                  <a:fillRect l="-1452" t="-4545" b="-13636"/>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8" name="TextBox 7">
                <a:extLst>
                  <a:ext uri="{FF2B5EF4-FFF2-40B4-BE49-F238E27FC236}">
                    <a16:creationId xmlns:a16="http://schemas.microsoft.com/office/drawing/2014/main" id="{A25199A1-50C0-D498-E0CB-F342A694378E}"/>
                  </a:ext>
                </a:extLst>
              </p:cNvPr>
              <p:cNvSpPr txBox="1"/>
              <p:nvPr/>
            </p:nvSpPr>
            <p:spPr>
              <a:xfrm>
                <a:off x="632459" y="5458162"/>
                <a:ext cx="6715049" cy="828753"/>
              </a:xfrm>
              <a:prstGeom prst="rect">
                <a:avLst/>
              </a:prstGeom>
              <a:noFill/>
            </p:spPr>
            <p:txBody>
              <a:bodyPr wrap="square">
                <a:spAutoFit/>
              </a:bodyPr>
              <a:lstStyle/>
              <a:p>
                <a:r>
                  <a:rPr lang="en-GB" sz="2300" noProof="0" dirty="0"/>
                  <a:t>Superposition of sectors, </a:t>
                </a:r>
                <a14:m>
                  <m:oMath xmlns:m="http://schemas.openxmlformats.org/officeDocument/2006/math">
                    <m:sSub>
                      <m:sSubPr>
                        <m:ctrlPr>
                          <a:rPr lang="en-GB" sz="2300" i="1" noProof="0" smtClean="0">
                            <a:latin typeface="Cambria Math" panose="02040503050406030204" pitchFamily="18" charset="0"/>
                          </a:rPr>
                        </m:ctrlPr>
                      </m:sSubPr>
                      <m:e>
                        <m:r>
                          <a:rPr lang="en-GB" sz="2300" i="1" noProof="0" smtClean="0">
                            <a:latin typeface="Cambria Math" panose="02040503050406030204" pitchFamily="18" charset="0"/>
                          </a:rPr>
                          <m:t>𝑔</m:t>
                        </m:r>
                      </m:e>
                      <m:sub>
                        <m:r>
                          <a:rPr lang="en-GB" sz="2300" i="1" noProof="0" smtClean="0">
                            <a:latin typeface="Cambria Math" panose="02040503050406030204" pitchFamily="18" charset="0"/>
                          </a:rPr>
                          <m:t>𝑗</m:t>
                        </m:r>
                      </m:sub>
                    </m:sSub>
                    <m:r>
                      <a:rPr lang="en-GB" sz="2300" b="0" i="1" noProof="0" smtClean="0">
                        <a:latin typeface="Cambria Math" panose="02040503050406030204" pitchFamily="18" charset="0"/>
                      </a:rPr>
                      <m:t>∈</m:t>
                    </m:r>
                    <m:d>
                      <m:dPr>
                        <m:begChr m:val="{"/>
                        <m:endChr m:val="}"/>
                        <m:ctrlPr>
                          <a:rPr lang="en-GB" sz="2300" b="0" i="1" noProof="0" smtClean="0">
                            <a:latin typeface="Cambria Math" panose="02040503050406030204" pitchFamily="18" charset="0"/>
                          </a:rPr>
                        </m:ctrlPr>
                      </m:dPr>
                      <m:e>
                        <m:r>
                          <a:rPr lang="en-GB" sz="2300" b="0" i="1" noProof="0" smtClean="0">
                            <a:latin typeface="Cambria Math" panose="02040503050406030204" pitchFamily="18" charset="0"/>
                          </a:rPr>
                          <m:t>+1, −1</m:t>
                        </m:r>
                      </m:e>
                    </m:d>
                  </m:oMath>
                </a14:m>
                <a:r>
                  <a:rPr lang="en-GB" sz="2300" noProof="0" dirty="0"/>
                  <a:t>:</a:t>
                </a:r>
                <a:br>
                  <a:rPr lang="en-GB" sz="2300" noProof="0" dirty="0"/>
                </a:br>
                <a14:m>
                  <m:oMath xmlns:m="http://schemas.openxmlformats.org/officeDocument/2006/math">
                    <m:r>
                      <a:rPr lang="en-GB" sz="2300" b="0" i="1" noProof="0" smtClean="0">
                        <a:latin typeface="Cambria Math" panose="02040503050406030204" pitchFamily="18" charset="0"/>
                      </a:rPr>
                      <m:t>→</m:t>
                    </m:r>
                  </m:oMath>
                </a14:m>
                <a:r>
                  <a:rPr lang="en-GB" sz="2300" b="1" noProof="0" dirty="0"/>
                  <a:t> bump is preserved</a:t>
                </a:r>
                <a:r>
                  <a:rPr lang="en-GB" sz="2300" noProof="0" dirty="0"/>
                  <a:t>, system does not equilibrate</a:t>
                </a:r>
                <a:endParaRPr lang="en-GB" sz="2300" b="1" noProof="0" dirty="0"/>
              </a:p>
            </p:txBody>
          </p:sp>
        </mc:Choice>
        <mc:Fallback>
          <p:sp>
            <p:nvSpPr>
              <p:cNvPr id="8" name="TextBox 7">
                <a:extLst>
                  <a:ext uri="{FF2B5EF4-FFF2-40B4-BE49-F238E27FC236}">
                    <a16:creationId xmlns:a16="http://schemas.microsoft.com/office/drawing/2014/main" id="{A25199A1-50C0-D498-E0CB-F342A694378E}"/>
                  </a:ext>
                </a:extLst>
              </p:cNvPr>
              <p:cNvSpPr txBox="1">
                <a:spLocks noRot="1" noChangeAspect="1" noMove="1" noResize="1" noEditPoints="1" noAdjustHandles="1" noChangeArrowheads="1" noChangeShapeType="1" noTextEdit="1"/>
              </p:cNvSpPr>
              <p:nvPr/>
            </p:nvSpPr>
            <p:spPr>
              <a:xfrm>
                <a:off x="632459" y="5458162"/>
                <a:ext cx="6715049" cy="828753"/>
              </a:xfrm>
              <a:prstGeom prst="rect">
                <a:avLst/>
              </a:prstGeom>
              <a:blipFill>
                <a:blip r:embed="rId7"/>
                <a:stretch>
                  <a:fillRect l="-1321" t="-3030" b="-15152"/>
                </a:stretch>
              </a:blipFill>
            </p:spPr>
            <p:txBody>
              <a:bodyPr/>
              <a:lstStyle/>
              <a:p>
                <a:r>
                  <a:rPr lang="en-GB">
                    <a:noFill/>
                  </a:rPr>
                  <a:t> </a:t>
                </a:r>
              </a:p>
            </p:txBody>
          </p:sp>
        </mc:Fallback>
      </mc:AlternateContent>
      <p:cxnSp>
        <p:nvCxnSpPr>
          <p:cNvPr id="12" name="Straight Arrow Connector 11">
            <a:extLst>
              <a:ext uri="{FF2B5EF4-FFF2-40B4-BE49-F238E27FC236}">
                <a16:creationId xmlns:a16="http://schemas.microsoft.com/office/drawing/2014/main" id="{10A2D6F2-A821-1E15-47AA-4B1FC80C7CEE}"/>
              </a:ext>
            </a:extLst>
          </p:cNvPr>
          <p:cNvCxnSpPr>
            <a:cxnSpLocks/>
          </p:cNvCxnSpPr>
          <p:nvPr/>
        </p:nvCxnSpPr>
        <p:spPr>
          <a:xfrm flipV="1">
            <a:off x="6032363" y="2272945"/>
            <a:ext cx="3186588" cy="2448267"/>
          </a:xfrm>
          <a:prstGeom prst="straightConnector1">
            <a:avLst/>
          </a:prstGeom>
          <a:ln w="57150">
            <a:solidFill>
              <a:srgbClr val="A50100"/>
            </a:solidFill>
            <a:tailEnd type="triangle"/>
          </a:ln>
        </p:spPr>
        <p:style>
          <a:lnRef idx="3">
            <a:schemeClr val="accent1"/>
          </a:lnRef>
          <a:fillRef idx="0">
            <a:schemeClr val="accent1"/>
          </a:fillRef>
          <a:effectRef idx="2">
            <a:schemeClr val="accent1"/>
          </a:effectRef>
          <a:fontRef idx="minor">
            <a:schemeClr val="tx1"/>
          </a:fontRef>
        </p:style>
      </p:cxnSp>
      <p:cxnSp>
        <p:nvCxnSpPr>
          <p:cNvPr id="21" name="Straight Arrow Connector 20">
            <a:extLst>
              <a:ext uri="{FF2B5EF4-FFF2-40B4-BE49-F238E27FC236}">
                <a16:creationId xmlns:a16="http://schemas.microsoft.com/office/drawing/2014/main" id="{1C507F24-7F0D-D41A-05D2-0BF8344C04C2}"/>
              </a:ext>
            </a:extLst>
          </p:cNvPr>
          <p:cNvCxnSpPr>
            <a:cxnSpLocks/>
          </p:cNvCxnSpPr>
          <p:nvPr/>
        </p:nvCxnSpPr>
        <p:spPr>
          <a:xfrm flipV="1">
            <a:off x="5908887" y="4612535"/>
            <a:ext cx="3070221" cy="1176928"/>
          </a:xfrm>
          <a:prstGeom prst="straightConnector1">
            <a:avLst/>
          </a:prstGeom>
          <a:ln w="57150">
            <a:solidFill>
              <a:srgbClr val="002060"/>
            </a:solidFill>
            <a:tailEnd type="triangle"/>
          </a:ln>
        </p:spPr>
        <p:style>
          <a:lnRef idx="3">
            <a:schemeClr val="accent1"/>
          </a:lnRef>
          <a:fillRef idx="0">
            <a:schemeClr val="accent1"/>
          </a:fillRef>
          <a:effectRef idx="2">
            <a:schemeClr val="accent1"/>
          </a:effectRef>
          <a:fontRef idx="minor">
            <a:schemeClr val="tx1"/>
          </a:fontRef>
        </p:style>
      </p:cxnSp>
      <mc:AlternateContent xmlns:mc="http://schemas.openxmlformats.org/markup-compatibility/2006">
        <mc:Choice xmlns:a14="http://schemas.microsoft.com/office/drawing/2010/main" Requires="a14">
          <p:sp>
            <p:nvSpPr>
              <p:cNvPr id="25" name="TextBox 24">
                <a:extLst>
                  <a:ext uri="{FF2B5EF4-FFF2-40B4-BE49-F238E27FC236}">
                    <a16:creationId xmlns:a16="http://schemas.microsoft.com/office/drawing/2014/main" id="{0F480639-B0D0-CEBC-1514-F018E19EF37C}"/>
                  </a:ext>
                </a:extLst>
              </p:cNvPr>
              <p:cNvSpPr txBox="1"/>
              <p:nvPr/>
            </p:nvSpPr>
            <p:spPr>
              <a:xfrm>
                <a:off x="556918" y="3101992"/>
                <a:ext cx="6524641" cy="909223"/>
              </a:xfrm>
              <a:prstGeom prst="rect">
                <a:avLst/>
              </a:prstGeom>
              <a:noFill/>
            </p:spPr>
            <p:txBody>
              <a:bodyPr wrap="square">
                <a:spAutoFit/>
              </a:bodyPr>
              <a:lstStyle/>
              <a:p>
                <a:r>
                  <a:rPr lang="en-GB" sz="2300" noProof="0" dirty="0"/>
                  <a:t>Gauge invariance: </a:t>
                </a:r>
                <a14:m>
                  <m:oMath xmlns:m="http://schemas.openxmlformats.org/officeDocument/2006/math">
                    <m:sSub>
                      <m:sSubPr>
                        <m:ctrlPr>
                          <a:rPr lang="en-GB" sz="2300" b="0" i="1" noProof="0" smtClean="0">
                            <a:latin typeface="Cambria Math" panose="02040503050406030204" pitchFamily="18" charset="0"/>
                          </a:rPr>
                        </m:ctrlPr>
                      </m:sSubPr>
                      <m:e>
                        <m:acc>
                          <m:accPr>
                            <m:chr m:val="̂"/>
                            <m:ctrlPr>
                              <a:rPr lang="en-GB" sz="2300" b="0" i="1" noProof="0" smtClean="0">
                                <a:latin typeface="Cambria Math" panose="02040503050406030204" pitchFamily="18" charset="0"/>
                              </a:rPr>
                            </m:ctrlPr>
                          </m:accPr>
                          <m:e>
                            <m:r>
                              <a:rPr lang="en-GB" sz="2300" b="0" i="1" noProof="0" smtClean="0">
                                <a:latin typeface="Cambria Math" panose="02040503050406030204" pitchFamily="18" charset="0"/>
                              </a:rPr>
                              <m:t>𝐺</m:t>
                            </m:r>
                          </m:e>
                        </m:acc>
                      </m:e>
                      <m:sub>
                        <m:r>
                          <a:rPr lang="en-GB" sz="2300" b="0" i="1" noProof="0" smtClean="0">
                            <a:latin typeface="Cambria Math" panose="02040503050406030204" pitchFamily="18" charset="0"/>
                          </a:rPr>
                          <m:t>𝑗</m:t>
                        </m:r>
                      </m:sub>
                    </m:sSub>
                    <m:r>
                      <a:rPr lang="en-GB" sz="2300" b="0" i="1" noProof="0" smtClean="0">
                        <a:latin typeface="Cambria Math" panose="02040503050406030204" pitchFamily="18" charset="0"/>
                      </a:rPr>
                      <m:t>=</m:t>
                    </m:r>
                    <m:sSub>
                      <m:sSubPr>
                        <m:ctrlPr>
                          <a:rPr lang="en-GB" sz="2300" b="0" i="1" noProof="0" smtClean="0">
                            <a:latin typeface="Cambria Math" panose="02040503050406030204" pitchFamily="18" charset="0"/>
                          </a:rPr>
                        </m:ctrlPr>
                      </m:sSubPr>
                      <m:e>
                        <m:r>
                          <a:rPr lang="en-GB" sz="2300" b="0" i="1" noProof="0" smtClean="0">
                            <a:latin typeface="Cambria Math" panose="02040503050406030204" pitchFamily="18" charset="0"/>
                          </a:rPr>
                          <m:t>𝑋</m:t>
                        </m:r>
                      </m:e>
                      <m:sub>
                        <m:r>
                          <a:rPr lang="en-GB" sz="2300" b="0" i="1" noProof="0" smtClean="0">
                            <a:latin typeface="Cambria Math" panose="02040503050406030204" pitchFamily="18" charset="0"/>
                          </a:rPr>
                          <m:t>𝑗</m:t>
                        </m:r>
                        <m:r>
                          <a:rPr lang="en-GB" sz="2300" b="0" i="1" noProof="0" smtClean="0">
                            <a:latin typeface="Cambria Math" panose="02040503050406030204" pitchFamily="18" charset="0"/>
                          </a:rPr>
                          <m:t>−1/2</m:t>
                        </m:r>
                      </m:sub>
                    </m:sSub>
                    <m:sSubSup>
                      <m:sSubSupPr>
                        <m:ctrlPr>
                          <a:rPr lang="en-GB" sz="2300" b="0" i="1" noProof="0" smtClean="0">
                            <a:latin typeface="Cambria Math" panose="02040503050406030204" pitchFamily="18" charset="0"/>
                          </a:rPr>
                        </m:ctrlPr>
                      </m:sSubSupPr>
                      <m:e>
                        <m:r>
                          <a:rPr lang="en-GB" sz="2300" b="0" i="1" noProof="0" smtClean="0">
                            <a:latin typeface="Cambria Math" panose="02040503050406030204" pitchFamily="18" charset="0"/>
                          </a:rPr>
                          <m:t>𝜎</m:t>
                        </m:r>
                      </m:e>
                      <m:sub>
                        <m:r>
                          <a:rPr lang="en-GB" sz="2300" b="0" i="1" noProof="0" smtClean="0">
                            <a:latin typeface="Cambria Math" panose="02040503050406030204" pitchFamily="18" charset="0"/>
                          </a:rPr>
                          <m:t>𝑗</m:t>
                        </m:r>
                      </m:sub>
                      <m:sup>
                        <m:r>
                          <a:rPr lang="en-GB" sz="2300" b="0" i="1" noProof="0" smtClean="0">
                            <a:latin typeface="Cambria Math" panose="02040503050406030204" pitchFamily="18" charset="0"/>
                          </a:rPr>
                          <m:t>𝑋</m:t>
                        </m:r>
                      </m:sup>
                    </m:sSubSup>
                    <m:sSub>
                      <m:sSubPr>
                        <m:ctrlPr>
                          <a:rPr lang="en-GB" sz="2300" b="0" i="1" noProof="0" smtClean="0">
                            <a:latin typeface="Cambria Math" panose="02040503050406030204" pitchFamily="18" charset="0"/>
                          </a:rPr>
                        </m:ctrlPr>
                      </m:sSubPr>
                      <m:e>
                        <m:r>
                          <a:rPr lang="en-GB" sz="2300" b="0" i="1" noProof="0" smtClean="0">
                            <a:latin typeface="Cambria Math" panose="02040503050406030204" pitchFamily="18" charset="0"/>
                          </a:rPr>
                          <m:t>𝑋</m:t>
                        </m:r>
                      </m:e>
                      <m:sub>
                        <m:r>
                          <a:rPr lang="en-GB" sz="2300" b="0" i="1" noProof="0" smtClean="0">
                            <a:latin typeface="Cambria Math" panose="02040503050406030204" pitchFamily="18" charset="0"/>
                          </a:rPr>
                          <m:t>𝑗</m:t>
                        </m:r>
                        <m:r>
                          <a:rPr lang="en-GB" sz="2300" b="0" i="1" noProof="0" smtClean="0">
                            <a:latin typeface="Cambria Math" panose="02040503050406030204" pitchFamily="18" charset="0"/>
                          </a:rPr>
                          <m:t>+1/2</m:t>
                        </m:r>
                      </m:sub>
                    </m:sSub>
                  </m:oMath>
                </a14:m>
                <a:r>
                  <a:rPr lang="en-GB" sz="2300" noProof="0" dirty="0"/>
                  <a:t>, </a:t>
                </a:r>
                <a14:m>
                  <m:oMath xmlns:m="http://schemas.openxmlformats.org/officeDocument/2006/math">
                    <m:d>
                      <m:dPr>
                        <m:begChr m:val="["/>
                        <m:endChr m:val="]"/>
                        <m:ctrlPr>
                          <a:rPr lang="en-GB" sz="2300" i="1" noProof="0" smtClean="0">
                            <a:latin typeface="Cambria Math" panose="02040503050406030204" pitchFamily="18" charset="0"/>
                          </a:rPr>
                        </m:ctrlPr>
                      </m:dPr>
                      <m:e>
                        <m:acc>
                          <m:accPr>
                            <m:chr m:val="̂"/>
                            <m:ctrlPr>
                              <a:rPr lang="en-GB" sz="2300" b="0" i="1" noProof="0" smtClean="0">
                                <a:latin typeface="Cambria Math" panose="02040503050406030204" pitchFamily="18" charset="0"/>
                              </a:rPr>
                            </m:ctrlPr>
                          </m:accPr>
                          <m:e>
                            <m:r>
                              <a:rPr lang="en-GB" sz="2300" b="0" i="1" noProof="0" smtClean="0">
                                <a:latin typeface="Cambria Math" panose="02040503050406030204" pitchFamily="18" charset="0"/>
                              </a:rPr>
                              <m:t>𝐺</m:t>
                            </m:r>
                          </m:e>
                        </m:acc>
                        <m:r>
                          <a:rPr lang="en-GB" sz="2300" b="0" i="1" noProof="0" smtClean="0">
                            <a:latin typeface="Cambria Math" panose="02040503050406030204" pitchFamily="18" charset="0"/>
                          </a:rPr>
                          <m:t>, </m:t>
                        </m:r>
                        <m:acc>
                          <m:accPr>
                            <m:chr m:val="̂"/>
                            <m:ctrlPr>
                              <a:rPr lang="en-GB" sz="2300" b="0" i="1" noProof="0" smtClean="0">
                                <a:latin typeface="Cambria Math" panose="02040503050406030204" pitchFamily="18" charset="0"/>
                              </a:rPr>
                            </m:ctrlPr>
                          </m:accPr>
                          <m:e>
                            <m:r>
                              <a:rPr lang="en-GB" sz="2300" b="0" i="1" noProof="0" smtClean="0">
                                <a:latin typeface="Cambria Math" panose="02040503050406030204" pitchFamily="18" charset="0"/>
                              </a:rPr>
                              <m:t>𝐻</m:t>
                            </m:r>
                          </m:e>
                        </m:acc>
                      </m:e>
                    </m:d>
                    <m:r>
                      <a:rPr lang="en-GB" sz="2300" b="0" i="1" noProof="0" smtClean="0">
                        <a:latin typeface="Cambria Math" panose="02040503050406030204" pitchFamily="18" charset="0"/>
                      </a:rPr>
                      <m:t>=0</m:t>
                    </m:r>
                  </m:oMath>
                </a14:m>
                <a:endParaRPr lang="en-GB" sz="2300" b="0" noProof="0" dirty="0"/>
              </a:p>
              <a:p>
                <a:r>
                  <a:rPr lang="en-GB" sz="2300" noProof="0" dirty="0"/>
                  <a:t>Superselection sectors: </a:t>
                </a:r>
                <a14:m>
                  <m:oMath xmlns:m="http://schemas.openxmlformats.org/officeDocument/2006/math">
                    <m:sSub>
                      <m:sSubPr>
                        <m:ctrlPr>
                          <a:rPr lang="en-GB" sz="2300" i="1" noProof="0" smtClean="0">
                            <a:latin typeface="Cambria Math" panose="02040503050406030204" pitchFamily="18" charset="0"/>
                          </a:rPr>
                        </m:ctrlPr>
                      </m:sSubPr>
                      <m:e>
                        <m:acc>
                          <m:accPr>
                            <m:chr m:val="̂"/>
                            <m:ctrlPr>
                              <a:rPr lang="en-GB" sz="2300" i="1" noProof="0" smtClean="0">
                                <a:latin typeface="Cambria Math" panose="02040503050406030204" pitchFamily="18" charset="0"/>
                              </a:rPr>
                            </m:ctrlPr>
                          </m:accPr>
                          <m:e>
                            <m:r>
                              <a:rPr lang="en-GB" sz="2300" i="1" noProof="0" smtClean="0">
                                <a:latin typeface="Cambria Math" panose="02040503050406030204" pitchFamily="18" charset="0"/>
                              </a:rPr>
                              <m:t>𝐺</m:t>
                            </m:r>
                          </m:e>
                        </m:acc>
                      </m:e>
                      <m:sub>
                        <m:r>
                          <a:rPr lang="en-GB" sz="2300" i="1" noProof="0" smtClean="0">
                            <a:latin typeface="Cambria Math" panose="02040503050406030204" pitchFamily="18" charset="0"/>
                          </a:rPr>
                          <m:t>𝑗</m:t>
                        </m:r>
                      </m:sub>
                    </m:sSub>
                    <m:d>
                      <m:dPr>
                        <m:begChr m:val="|"/>
                        <m:endChr m:val="⟩"/>
                        <m:ctrlPr>
                          <a:rPr lang="en-GB" sz="2300" i="1" noProof="0" smtClean="0">
                            <a:latin typeface="Cambria Math" panose="02040503050406030204" pitchFamily="18" charset="0"/>
                          </a:rPr>
                        </m:ctrlPr>
                      </m:dPr>
                      <m:e>
                        <m:sSub>
                          <m:sSubPr>
                            <m:ctrlPr>
                              <a:rPr lang="en-GB" sz="2300" i="1" noProof="0" smtClean="0">
                                <a:latin typeface="Cambria Math" panose="02040503050406030204" pitchFamily="18" charset="0"/>
                              </a:rPr>
                            </m:ctrlPr>
                          </m:sSubPr>
                          <m:e>
                            <m:r>
                              <a:rPr lang="en-GB" sz="2300" i="1" noProof="0" smtClean="0">
                                <a:latin typeface="Cambria Math" panose="02040503050406030204" pitchFamily="18" charset="0"/>
                              </a:rPr>
                              <m:t>𝜓</m:t>
                            </m:r>
                          </m:e>
                          <m:sub>
                            <m:r>
                              <a:rPr lang="en-GB" sz="2300" i="1" noProof="0" smtClean="0">
                                <a:latin typeface="Cambria Math" panose="02040503050406030204" pitchFamily="18" charset="0"/>
                              </a:rPr>
                              <m:t>0</m:t>
                            </m:r>
                          </m:sub>
                        </m:sSub>
                      </m:e>
                    </m:d>
                    <m:r>
                      <a:rPr lang="en-GB" sz="2300" i="1" noProof="0" smtClean="0">
                        <a:latin typeface="Cambria Math" panose="02040503050406030204" pitchFamily="18" charset="0"/>
                      </a:rPr>
                      <m:t>=</m:t>
                    </m:r>
                    <m:sSub>
                      <m:sSubPr>
                        <m:ctrlPr>
                          <a:rPr lang="en-GB" sz="2300" b="0" i="1" noProof="0" smtClean="0">
                            <a:latin typeface="Cambria Math" panose="02040503050406030204" pitchFamily="18" charset="0"/>
                          </a:rPr>
                        </m:ctrlPr>
                      </m:sSubPr>
                      <m:e>
                        <m:r>
                          <a:rPr lang="en-GB" sz="2300" b="0" i="1" noProof="0" smtClean="0">
                            <a:latin typeface="Cambria Math" panose="02040503050406030204" pitchFamily="18" charset="0"/>
                          </a:rPr>
                          <m:t>𝑔</m:t>
                        </m:r>
                      </m:e>
                      <m:sub>
                        <m:r>
                          <a:rPr lang="en-GB" sz="2300" b="0" i="1" noProof="0" smtClean="0">
                            <a:latin typeface="Cambria Math" panose="02040503050406030204" pitchFamily="18" charset="0"/>
                          </a:rPr>
                          <m:t>𝑗</m:t>
                        </m:r>
                      </m:sub>
                    </m:sSub>
                    <m:d>
                      <m:dPr>
                        <m:begChr m:val="|"/>
                        <m:endChr m:val="⟩"/>
                        <m:ctrlPr>
                          <a:rPr lang="en-GB" sz="2300" i="1" noProof="0" smtClean="0">
                            <a:latin typeface="Cambria Math" panose="02040503050406030204" pitchFamily="18" charset="0"/>
                          </a:rPr>
                        </m:ctrlPr>
                      </m:dPr>
                      <m:e>
                        <m:sSub>
                          <m:sSubPr>
                            <m:ctrlPr>
                              <a:rPr lang="en-GB" sz="2300" i="1" noProof="0" smtClean="0">
                                <a:latin typeface="Cambria Math" panose="02040503050406030204" pitchFamily="18" charset="0"/>
                              </a:rPr>
                            </m:ctrlPr>
                          </m:sSubPr>
                          <m:e>
                            <m:r>
                              <a:rPr lang="en-GB" sz="2300" i="1" noProof="0" smtClean="0">
                                <a:latin typeface="Cambria Math" panose="02040503050406030204" pitchFamily="18" charset="0"/>
                              </a:rPr>
                              <m:t>𝜓</m:t>
                            </m:r>
                          </m:e>
                          <m:sub>
                            <m:r>
                              <a:rPr lang="en-GB" sz="2300" i="1" noProof="0" smtClean="0">
                                <a:latin typeface="Cambria Math" panose="02040503050406030204" pitchFamily="18" charset="0"/>
                              </a:rPr>
                              <m:t>0</m:t>
                            </m:r>
                          </m:sub>
                        </m:sSub>
                      </m:e>
                    </m:d>
                  </m:oMath>
                </a14:m>
                <a:endParaRPr lang="en-GB" sz="2300" noProof="0" dirty="0"/>
              </a:p>
            </p:txBody>
          </p:sp>
        </mc:Choice>
        <mc:Fallback>
          <p:sp>
            <p:nvSpPr>
              <p:cNvPr id="25" name="TextBox 24">
                <a:extLst>
                  <a:ext uri="{FF2B5EF4-FFF2-40B4-BE49-F238E27FC236}">
                    <a16:creationId xmlns:a16="http://schemas.microsoft.com/office/drawing/2014/main" id="{0F480639-B0D0-CEBC-1514-F018E19EF37C}"/>
                  </a:ext>
                </a:extLst>
              </p:cNvPr>
              <p:cNvSpPr txBox="1">
                <a:spLocks noRot="1" noChangeAspect="1" noMove="1" noResize="1" noEditPoints="1" noAdjustHandles="1" noChangeArrowheads="1" noChangeShapeType="1" noTextEdit="1"/>
              </p:cNvSpPr>
              <p:nvPr/>
            </p:nvSpPr>
            <p:spPr>
              <a:xfrm>
                <a:off x="556918" y="3101992"/>
                <a:ext cx="6524641" cy="909223"/>
              </a:xfrm>
              <a:prstGeom prst="rect">
                <a:avLst/>
              </a:prstGeom>
              <a:blipFill>
                <a:blip r:embed="rId8"/>
                <a:stretch>
                  <a:fillRect l="-1359" t="-1389" b="-11111"/>
                </a:stretch>
              </a:blipFill>
            </p:spPr>
            <p:txBody>
              <a:bodyPr/>
              <a:lstStyle/>
              <a:p>
                <a:r>
                  <a:rPr lang="en-GB">
                    <a:noFill/>
                  </a:rPr>
                  <a:t> </a:t>
                </a:r>
              </a:p>
            </p:txBody>
          </p:sp>
        </mc:Fallback>
      </mc:AlternateContent>
      <p:sp>
        <p:nvSpPr>
          <p:cNvPr id="27" name="Rounded Rectangle 26">
            <a:extLst>
              <a:ext uri="{FF2B5EF4-FFF2-40B4-BE49-F238E27FC236}">
                <a16:creationId xmlns:a16="http://schemas.microsoft.com/office/drawing/2014/main" id="{946CA689-A816-57D6-9E2F-D8E6A14F114F}"/>
              </a:ext>
            </a:extLst>
          </p:cNvPr>
          <p:cNvSpPr/>
          <p:nvPr/>
        </p:nvSpPr>
        <p:spPr>
          <a:xfrm>
            <a:off x="3431976" y="3188082"/>
            <a:ext cx="5328048" cy="821674"/>
          </a:xfrm>
          <a:prstGeom prst="roundRect">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600" b="1" i="0" u="none" strike="noStrike" kern="1200" cap="none" spc="0" normalizeH="0" baseline="0" noProof="0" dirty="0">
                <a:ln>
                  <a:noFill/>
                </a:ln>
                <a:solidFill>
                  <a:srgbClr val="0070C0"/>
                </a:solidFill>
                <a:effectLst/>
                <a:uLnTx/>
                <a:uFillTx/>
                <a:latin typeface="Aptos" panose="02110004020202020204"/>
                <a:ea typeface="+mn-ea"/>
                <a:cs typeface="+mn-cs"/>
              </a:rPr>
              <a:t>How do we explain this?</a:t>
            </a:r>
          </a:p>
        </p:txBody>
      </p:sp>
    </p:spTree>
    <p:extLst>
      <p:ext uri="{BB962C8B-B14F-4D97-AF65-F5344CB8AC3E}">
        <p14:creationId xmlns:p14="http://schemas.microsoft.com/office/powerpoint/2010/main" val="1198540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25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50"/>
                                        <p:tgtEl>
                                          <p:spTgt spid="6"/>
                                        </p:tgtEl>
                                      </p:cBhvr>
                                    </p:animEffect>
                                  </p:childTnLst>
                                </p:cTn>
                              </p:par>
                              <p:par>
                                <p:cTn id="13" presetID="10" presetClass="entr" presetSubtype="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25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50"/>
                                        <p:tgtEl>
                                          <p:spTgt spid="8"/>
                                        </p:tgtEl>
                                      </p:cBhvr>
                                    </p:animEffect>
                                  </p:childTnLst>
                                </p:cTn>
                              </p:par>
                              <p:par>
                                <p:cTn id="21" presetID="10" presetClass="entr" presetSubtype="0" fill="hold" nodeType="with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250"/>
                                        <p:tgtEl>
                                          <p:spTgt spid="21"/>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fade">
                                      <p:cBhvr>
                                        <p:cTn id="28" dur="25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25" grpId="0"/>
      <p:bldP spid="2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FDDA0B-2DAF-B11B-4543-D0CB5D30AF95}"/>
              </a:ext>
            </a:extLst>
          </p:cNvPr>
          <p:cNvSpPr>
            <a:spLocks noGrp="1"/>
          </p:cNvSpPr>
          <p:nvPr>
            <p:ph type="title"/>
          </p:nvPr>
        </p:nvSpPr>
        <p:spPr>
          <a:xfrm>
            <a:off x="511541" y="53854"/>
            <a:ext cx="11168917" cy="852362"/>
          </a:xfrm>
        </p:spPr>
        <p:txBody>
          <a:bodyPr>
            <a:normAutofit/>
          </a:bodyPr>
          <a:lstStyle/>
          <a:p>
            <a:pPr algn="ctr"/>
            <a:r>
              <a:rPr lang="en-GB" noProof="0" dirty="0"/>
              <a:t>Many-Body Localisation (MBL)</a:t>
            </a:r>
          </a:p>
        </p:txBody>
      </p:sp>
      <p:sp>
        <p:nvSpPr>
          <p:cNvPr id="3" name="Content Placeholder 2">
            <a:extLst>
              <a:ext uri="{FF2B5EF4-FFF2-40B4-BE49-F238E27FC236}">
                <a16:creationId xmlns:a16="http://schemas.microsoft.com/office/drawing/2014/main" id="{ABD19555-069A-0F24-F8F0-5113675205B4}"/>
              </a:ext>
            </a:extLst>
          </p:cNvPr>
          <p:cNvSpPr>
            <a:spLocks noGrp="1"/>
          </p:cNvSpPr>
          <p:nvPr>
            <p:ph idx="1"/>
          </p:nvPr>
        </p:nvSpPr>
        <p:spPr>
          <a:xfrm>
            <a:off x="17550" y="1216020"/>
            <a:ext cx="7239000" cy="1348126"/>
          </a:xfrm>
        </p:spPr>
        <p:txBody>
          <a:bodyPr>
            <a:spAutoFit/>
          </a:bodyPr>
          <a:lstStyle/>
          <a:p>
            <a:r>
              <a:rPr lang="en-GB" sz="2400" b="1" noProof="0" dirty="0">
                <a:solidFill>
                  <a:srgbClr val="002060"/>
                </a:solidFill>
              </a:rPr>
              <a:t>Interacting</a:t>
            </a:r>
            <a:r>
              <a:rPr lang="en-GB" sz="2400" noProof="0" dirty="0"/>
              <a:t> system + strong </a:t>
            </a:r>
            <a:r>
              <a:rPr lang="en-GB" sz="2400" b="1" noProof="0" dirty="0">
                <a:solidFill>
                  <a:srgbClr val="002060"/>
                </a:solidFill>
              </a:rPr>
              <a:t>disorder</a:t>
            </a:r>
          </a:p>
          <a:p>
            <a:pPr indent="-336600">
              <a:buFont typeface="Cambria Math" panose="02040503050406030204" pitchFamily="18" charset="0"/>
              <a:buChar char="⇒"/>
            </a:pPr>
            <a:r>
              <a:rPr lang="en-GB" sz="2400" noProof="0" dirty="0"/>
              <a:t>Memory of initial conditions</a:t>
            </a:r>
          </a:p>
          <a:p>
            <a:pPr indent="-336600">
              <a:buFont typeface="Cambria Math" panose="02040503050406030204" pitchFamily="18" charset="0"/>
              <a:buChar char="⇒"/>
            </a:pPr>
            <a:r>
              <a:rPr lang="en-GB" sz="2400" b="1" dirty="0">
                <a:solidFill>
                  <a:srgbClr val="002060"/>
                </a:solidFill>
              </a:rPr>
              <a:t>Generic</a:t>
            </a:r>
            <a:r>
              <a:rPr lang="en-GB" sz="2400" dirty="0"/>
              <a:t> violation of thermalisation</a:t>
            </a:r>
            <a:endParaRPr lang="en-GB" sz="2400" b="1" dirty="0"/>
          </a:p>
        </p:txBody>
      </p:sp>
      <p:sp>
        <p:nvSpPr>
          <p:cNvPr id="25" name="Slide Number Placeholder 24">
            <a:extLst>
              <a:ext uri="{FF2B5EF4-FFF2-40B4-BE49-F238E27FC236}">
                <a16:creationId xmlns:a16="http://schemas.microsoft.com/office/drawing/2014/main" id="{D9F8D85E-157D-B339-3149-72803E92F026}"/>
              </a:ext>
            </a:extLst>
          </p:cNvPr>
          <p:cNvSpPr>
            <a:spLocks noGrp="1"/>
          </p:cNvSpPr>
          <p:nvPr>
            <p:ph type="sldNum" sz="quarter" idx="12"/>
          </p:nvPr>
        </p:nvSpPr>
        <p:spPr/>
        <p:txBody>
          <a:bodyPr/>
          <a:lstStyle/>
          <a:p>
            <a:fld id="{36B950EE-D210-4459-9554-2E3247550D53}" type="slidenum">
              <a:rPr lang="en-GB" noProof="0" smtClean="0"/>
              <a:t>5</a:t>
            </a:fld>
            <a:endParaRPr lang="en-GB" noProof="0" dirty="0"/>
          </a:p>
        </p:txBody>
      </p:sp>
      <p:grpSp>
        <p:nvGrpSpPr>
          <p:cNvPr id="32" name="Group 31">
            <a:extLst>
              <a:ext uri="{FF2B5EF4-FFF2-40B4-BE49-F238E27FC236}">
                <a16:creationId xmlns:a16="http://schemas.microsoft.com/office/drawing/2014/main" id="{6B8149C5-2EBF-7C8B-33A4-88EC94E6F8A7}"/>
              </a:ext>
            </a:extLst>
          </p:cNvPr>
          <p:cNvGrpSpPr/>
          <p:nvPr/>
        </p:nvGrpSpPr>
        <p:grpSpPr>
          <a:xfrm>
            <a:off x="17550" y="3667393"/>
            <a:ext cx="5737120" cy="2770517"/>
            <a:chOff x="17550" y="3667393"/>
            <a:chExt cx="5737120" cy="2770517"/>
          </a:xfrm>
        </p:grpSpPr>
        <p:sp>
          <p:nvSpPr>
            <p:cNvPr id="16" name="Content Placeholder 2">
              <a:extLst>
                <a:ext uri="{FF2B5EF4-FFF2-40B4-BE49-F238E27FC236}">
                  <a16:creationId xmlns:a16="http://schemas.microsoft.com/office/drawing/2014/main" id="{11FBD4B6-49FE-6F6C-A31F-84E9A17219AC}"/>
                </a:ext>
              </a:extLst>
            </p:cNvPr>
            <p:cNvSpPr txBox="1">
              <a:spLocks/>
            </p:cNvSpPr>
            <p:nvPr/>
          </p:nvSpPr>
          <p:spPr>
            <a:xfrm>
              <a:off x="17550" y="3667393"/>
              <a:ext cx="5737120" cy="759247"/>
            </a:xfrm>
            <a:prstGeom prst="rect">
              <a:avLst/>
            </a:prstGeom>
          </p:spPr>
          <p:txBody>
            <a:bodyPr vert="horz" lIns="91440" tIns="45720" rIns="91440" bIns="4572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60000" indent="-360000">
                <a:buFont typeface="Cambria Math" panose="02040503050406030204" pitchFamily="18" charset="0"/>
                <a:buChar char="⇒"/>
              </a:pPr>
              <a:r>
                <a:rPr lang="en-GB" sz="2400" dirty="0"/>
                <a:t>Interacting cousin of Anderson localisation [P.W. Anderson, 1958]</a:t>
              </a:r>
            </a:p>
          </p:txBody>
        </p:sp>
        <p:grpSp>
          <p:nvGrpSpPr>
            <p:cNvPr id="17" name="Group 16">
              <a:extLst>
                <a:ext uri="{FF2B5EF4-FFF2-40B4-BE49-F238E27FC236}">
                  <a16:creationId xmlns:a16="http://schemas.microsoft.com/office/drawing/2014/main" id="{F2550270-222F-2499-93CA-C355EC269F1C}"/>
                </a:ext>
              </a:extLst>
            </p:cNvPr>
            <p:cNvGrpSpPr/>
            <p:nvPr/>
          </p:nvGrpSpPr>
          <p:grpSpPr>
            <a:xfrm>
              <a:off x="240387" y="4709482"/>
              <a:ext cx="5394584" cy="1728428"/>
              <a:chOff x="838200" y="2165992"/>
              <a:chExt cx="10247390" cy="2898674"/>
            </a:xfrm>
          </p:grpSpPr>
          <p:pic>
            <p:nvPicPr>
              <p:cNvPr id="18" name="Picture 17" descr="A blue circle with red lines&#10;&#10;AI-generated content may be incorrect.">
                <a:extLst>
                  <a:ext uri="{FF2B5EF4-FFF2-40B4-BE49-F238E27FC236}">
                    <a16:creationId xmlns:a16="http://schemas.microsoft.com/office/drawing/2014/main" id="{B527BA22-0522-103F-88BF-72A095AF4F2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200" y="3114675"/>
                <a:ext cx="10247390" cy="1305842"/>
              </a:xfrm>
              <a:prstGeom prst="rect">
                <a:avLst/>
              </a:prstGeom>
            </p:spPr>
          </p:pic>
          <p:pic>
            <p:nvPicPr>
              <p:cNvPr id="20" name="Picture 19" descr="A black triangle with blue lines&#10;&#10;AI-generated content may be incorrect.">
                <a:extLst>
                  <a:ext uri="{FF2B5EF4-FFF2-40B4-BE49-F238E27FC236}">
                    <a16:creationId xmlns:a16="http://schemas.microsoft.com/office/drawing/2014/main" id="{C3EF15DC-77EE-1492-F891-2464E166D1C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92504" y="2165992"/>
                <a:ext cx="7338782" cy="2898674"/>
              </a:xfrm>
              <a:prstGeom prst="rect">
                <a:avLst/>
              </a:prstGeom>
            </p:spPr>
          </p:pic>
        </p:grpSp>
      </p:grpSp>
      <p:pic>
        <p:nvPicPr>
          <p:cNvPr id="26" name="Picture 25">
            <a:extLst>
              <a:ext uri="{FF2B5EF4-FFF2-40B4-BE49-F238E27FC236}">
                <a16:creationId xmlns:a16="http://schemas.microsoft.com/office/drawing/2014/main" id="{AA1E4B25-144E-AF9C-5522-A17CBCA559FA}"/>
              </a:ext>
            </a:extLst>
          </p:cNvPr>
          <p:cNvPicPr>
            <a:picLocks noChangeAspect="1"/>
          </p:cNvPicPr>
          <p:nvPr/>
        </p:nvPicPr>
        <p:blipFill>
          <a:blip r:embed="rId5"/>
          <a:stretch>
            <a:fillRect/>
          </a:stretch>
        </p:blipFill>
        <p:spPr>
          <a:xfrm>
            <a:off x="5196694" y="717555"/>
            <a:ext cx="3019955" cy="1844702"/>
          </a:xfrm>
          <a:prstGeom prst="rect">
            <a:avLst/>
          </a:prstGeom>
        </p:spPr>
      </p:pic>
      <p:pic>
        <p:nvPicPr>
          <p:cNvPr id="27" name="Picture 26">
            <a:extLst>
              <a:ext uri="{FF2B5EF4-FFF2-40B4-BE49-F238E27FC236}">
                <a16:creationId xmlns:a16="http://schemas.microsoft.com/office/drawing/2014/main" id="{B9CF28CA-8517-846E-8912-7CF4530A0381}"/>
              </a:ext>
            </a:extLst>
          </p:cNvPr>
          <p:cNvPicPr>
            <a:picLocks noChangeAspect="1"/>
          </p:cNvPicPr>
          <p:nvPr/>
        </p:nvPicPr>
        <p:blipFill>
          <a:blip r:embed="rId6"/>
          <a:stretch>
            <a:fillRect/>
          </a:stretch>
        </p:blipFill>
        <p:spPr>
          <a:xfrm>
            <a:off x="8978363" y="1107585"/>
            <a:ext cx="3019954" cy="1361940"/>
          </a:xfrm>
          <a:prstGeom prst="rect">
            <a:avLst/>
          </a:prstGeom>
        </p:spPr>
      </p:pic>
      <p:sp>
        <p:nvSpPr>
          <p:cNvPr id="28" name="Arrow: Right 4">
            <a:extLst>
              <a:ext uri="{FF2B5EF4-FFF2-40B4-BE49-F238E27FC236}">
                <a16:creationId xmlns:a16="http://schemas.microsoft.com/office/drawing/2014/main" id="{0A55DCF2-D36E-125F-D90A-4BBD58ADDEDC}"/>
              </a:ext>
            </a:extLst>
          </p:cNvPr>
          <p:cNvSpPr/>
          <p:nvPr/>
        </p:nvSpPr>
        <p:spPr>
          <a:xfrm>
            <a:off x="7825857" y="1541433"/>
            <a:ext cx="960099" cy="247122"/>
          </a:xfrm>
          <a:prstGeom prst="rightArrow">
            <a:avLst/>
          </a:prstGeom>
          <a:gradFill>
            <a:gsLst>
              <a:gs pos="100000">
                <a:schemeClr val="accent3"/>
              </a:gs>
              <a:gs pos="0">
                <a:srgbClr val="C00000"/>
              </a:gs>
            </a:gsLst>
            <a:lin ang="0" scaled="0"/>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noProof="0" dirty="0"/>
          </a:p>
        </p:txBody>
      </p:sp>
      <p:pic>
        <p:nvPicPr>
          <p:cNvPr id="30" name="Picture 29">
            <a:extLst>
              <a:ext uri="{FF2B5EF4-FFF2-40B4-BE49-F238E27FC236}">
                <a16:creationId xmlns:a16="http://schemas.microsoft.com/office/drawing/2014/main" id="{B2E11204-5F0C-E939-38A8-B3CE744679D9}"/>
              </a:ext>
            </a:extLst>
          </p:cNvPr>
          <p:cNvPicPr>
            <a:picLocks noChangeAspect="1"/>
          </p:cNvPicPr>
          <p:nvPr/>
        </p:nvPicPr>
        <p:blipFill>
          <a:blip r:embed="rId7"/>
          <a:stretch>
            <a:fillRect/>
          </a:stretch>
        </p:blipFill>
        <p:spPr>
          <a:xfrm>
            <a:off x="7825857" y="1083151"/>
            <a:ext cx="960099" cy="375691"/>
          </a:xfrm>
          <a:prstGeom prst="rect">
            <a:avLst/>
          </a:prstGeom>
        </p:spPr>
      </p:pic>
      <p:sp>
        <p:nvSpPr>
          <p:cNvPr id="4" name="TextBox 3">
            <a:extLst>
              <a:ext uri="{FF2B5EF4-FFF2-40B4-BE49-F238E27FC236}">
                <a16:creationId xmlns:a16="http://schemas.microsoft.com/office/drawing/2014/main" id="{C7FD2B8E-5DC9-8A73-4950-F498AEC02748}"/>
              </a:ext>
            </a:extLst>
          </p:cNvPr>
          <p:cNvSpPr txBox="1"/>
          <p:nvPr/>
        </p:nvSpPr>
        <p:spPr>
          <a:xfrm>
            <a:off x="7290899" y="2381453"/>
            <a:ext cx="5409434" cy="276999"/>
          </a:xfrm>
          <a:prstGeom prst="rect">
            <a:avLst/>
          </a:prstGeom>
          <a:noFill/>
        </p:spPr>
        <p:txBody>
          <a:bodyPr wrap="square">
            <a:spAutoFit/>
          </a:bodyPr>
          <a:lstStyle/>
          <a:p>
            <a:r>
              <a:rPr lang="en-GB" sz="1200" noProof="0" dirty="0">
                <a:solidFill>
                  <a:schemeClr val="bg2">
                    <a:lumMod val="50000"/>
                  </a:schemeClr>
                </a:solidFill>
              </a:rPr>
              <a:t>D. A. </a:t>
            </a:r>
            <a:r>
              <a:rPr lang="en-GB" sz="1200" noProof="0" dirty="0" err="1">
                <a:solidFill>
                  <a:schemeClr val="bg2">
                    <a:lumMod val="50000"/>
                  </a:schemeClr>
                </a:solidFill>
              </a:rPr>
              <a:t>Abanin</a:t>
            </a:r>
            <a:r>
              <a:rPr lang="en-GB" sz="1200" noProof="0" dirty="0">
                <a:solidFill>
                  <a:schemeClr val="bg2">
                    <a:lumMod val="50000"/>
                  </a:schemeClr>
                </a:solidFill>
              </a:rPr>
              <a:t>, E. Altman, I. Bloch, and M. </a:t>
            </a:r>
            <a:r>
              <a:rPr lang="en-GB" sz="1200" noProof="0" dirty="0" err="1">
                <a:solidFill>
                  <a:schemeClr val="bg2">
                    <a:lumMod val="50000"/>
                  </a:schemeClr>
                </a:solidFill>
              </a:rPr>
              <a:t>Serbyn</a:t>
            </a:r>
            <a:r>
              <a:rPr lang="en-GB" sz="1200" noProof="0" dirty="0">
                <a:solidFill>
                  <a:schemeClr val="bg2">
                    <a:lumMod val="50000"/>
                  </a:schemeClr>
                </a:solidFill>
              </a:rPr>
              <a:t>, RMP </a:t>
            </a:r>
            <a:r>
              <a:rPr lang="en-GB" sz="1200" b="1" noProof="0" dirty="0">
                <a:solidFill>
                  <a:schemeClr val="bg2">
                    <a:lumMod val="50000"/>
                  </a:schemeClr>
                </a:solidFill>
              </a:rPr>
              <a:t>91</a:t>
            </a:r>
            <a:r>
              <a:rPr lang="en-GB" sz="1200" noProof="0" dirty="0">
                <a:solidFill>
                  <a:schemeClr val="bg2">
                    <a:lumMod val="50000"/>
                  </a:schemeClr>
                </a:solidFill>
              </a:rPr>
              <a:t>, 021001 (2019)</a:t>
            </a:r>
          </a:p>
        </p:txBody>
      </p:sp>
      <p:grpSp>
        <p:nvGrpSpPr>
          <p:cNvPr id="33" name="Group 32">
            <a:extLst>
              <a:ext uri="{FF2B5EF4-FFF2-40B4-BE49-F238E27FC236}">
                <a16:creationId xmlns:a16="http://schemas.microsoft.com/office/drawing/2014/main" id="{82468158-0C45-1709-0988-6B5F0CD856D9}"/>
              </a:ext>
            </a:extLst>
          </p:cNvPr>
          <p:cNvGrpSpPr/>
          <p:nvPr/>
        </p:nvGrpSpPr>
        <p:grpSpPr>
          <a:xfrm>
            <a:off x="5786463" y="2920262"/>
            <a:ext cx="6293594" cy="3660371"/>
            <a:chOff x="5786463" y="2920262"/>
            <a:chExt cx="6293594" cy="3660371"/>
          </a:xfrm>
        </p:grpSpPr>
        <p:grpSp>
          <p:nvGrpSpPr>
            <p:cNvPr id="13" name="Group 12">
              <a:extLst>
                <a:ext uri="{FF2B5EF4-FFF2-40B4-BE49-F238E27FC236}">
                  <a16:creationId xmlns:a16="http://schemas.microsoft.com/office/drawing/2014/main" id="{46791237-DD50-C4F8-A785-651DB2864942}"/>
                </a:ext>
              </a:extLst>
            </p:cNvPr>
            <p:cNvGrpSpPr/>
            <p:nvPr/>
          </p:nvGrpSpPr>
          <p:grpSpPr>
            <a:xfrm>
              <a:off x="9304548" y="4021208"/>
              <a:ext cx="2775509" cy="1728428"/>
              <a:chOff x="8505413" y="3200144"/>
              <a:chExt cx="2775509" cy="1728428"/>
            </a:xfrm>
          </p:grpSpPr>
          <p:pic>
            <p:nvPicPr>
              <p:cNvPr id="10" name="Picture 8">
                <a:extLst>
                  <a:ext uri="{FF2B5EF4-FFF2-40B4-BE49-F238E27FC236}">
                    <a16:creationId xmlns:a16="http://schemas.microsoft.com/office/drawing/2014/main" id="{83713AB8-D80F-32F4-ABA4-06ACE0CC8347}"/>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48209" t="11285" b="13496"/>
              <a:stretch/>
            </p:blipFill>
            <p:spPr bwMode="auto">
              <a:xfrm>
                <a:off x="8505413" y="3200144"/>
                <a:ext cx="2775509" cy="1728428"/>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mc:Choice xmlns:a14="http://schemas.microsoft.com/office/drawing/2010/main" Requires="a14">
              <p:sp>
                <p:nvSpPr>
                  <p:cNvPr id="12" name="TextBox 11">
                    <a:extLst>
                      <a:ext uri="{FF2B5EF4-FFF2-40B4-BE49-F238E27FC236}">
                        <a16:creationId xmlns:a16="http://schemas.microsoft.com/office/drawing/2014/main" id="{047AE0A3-4D6B-9377-FDCF-73D336100430}"/>
                      </a:ext>
                    </a:extLst>
                  </p:cNvPr>
                  <p:cNvSpPr txBox="1"/>
                  <p:nvPr/>
                </p:nvSpPr>
                <p:spPr>
                  <a:xfrm>
                    <a:off x="9261796" y="3362561"/>
                    <a:ext cx="631371"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GB" sz="1800" i="1" noProof="0" smtClean="0">
                              <a:latin typeface="Cambria Math" panose="02040503050406030204" pitchFamily="18" charset="0"/>
                              <a:ea typeface="Cambria Math" panose="02040503050406030204" pitchFamily="18" charset="0"/>
                            </a:rPr>
                            <m:t>𝜕</m:t>
                          </m:r>
                          <m:r>
                            <a:rPr lang="en-GB" sz="1800" i="1" noProof="0">
                              <a:latin typeface="Cambria Math" panose="02040503050406030204" pitchFamily="18" charset="0"/>
                            </a:rPr>
                            <m:t>𝐴</m:t>
                          </m:r>
                        </m:oMath>
                      </m:oMathPara>
                    </a14:m>
                    <a:endParaRPr lang="en-GB" noProof="0" dirty="0"/>
                  </a:p>
                </p:txBody>
              </p:sp>
            </mc:Choice>
            <mc:Fallback>
              <p:sp>
                <p:nvSpPr>
                  <p:cNvPr id="12" name="TextBox 11">
                    <a:extLst>
                      <a:ext uri="{FF2B5EF4-FFF2-40B4-BE49-F238E27FC236}">
                        <a16:creationId xmlns:a16="http://schemas.microsoft.com/office/drawing/2014/main" id="{047AE0A3-4D6B-9377-FDCF-73D336100430}"/>
                      </a:ext>
                    </a:extLst>
                  </p:cNvPr>
                  <p:cNvSpPr txBox="1">
                    <a:spLocks noRot="1" noChangeAspect="1" noMove="1" noResize="1" noEditPoints="1" noAdjustHandles="1" noChangeArrowheads="1" noChangeShapeType="1" noTextEdit="1"/>
                  </p:cNvSpPr>
                  <p:nvPr/>
                </p:nvSpPr>
                <p:spPr>
                  <a:xfrm>
                    <a:off x="9261796" y="3362561"/>
                    <a:ext cx="631371" cy="369332"/>
                  </a:xfrm>
                  <a:prstGeom prst="rect">
                    <a:avLst/>
                  </a:prstGeom>
                  <a:blipFill>
                    <a:blip r:embed="rId9"/>
                    <a:stretch>
                      <a:fillRect/>
                    </a:stretch>
                  </a:blipFill>
                </p:spPr>
                <p:txBody>
                  <a:bodyPr/>
                  <a:lstStyle/>
                  <a:p>
                    <a:r>
                      <a:rPr lang="en-GB">
                        <a:noFill/>
                      </a:rPr>
                      <a:t> </a:t>
                    </a:r>
                  </a:p>
                </p:txBody>
              </p:sp>
            </mc:Fallback>
          </mc:AlternateContent>
        </p:grpSp>
        <mc:AlternateContent xmlns:mc="http://schemas.openxmlformats.org/markup-compatibility/2006">
          <mc:Choice xmlns:a14="http://schemas.microsoft.com/office/drawing/2010/main" Requires="a14">
            <p:sp>
              <p:nvSpPr>
                <p:cNvPr id="9" name="TextBox 8">
                  <a:extLst>
                    <a:ext uri="{FF2B5EF4-FFF2-40B4-BE49-F238E27FC236}">
                      <a16:creationId xmlns:a16="http://schemas.microsoft.com/office/drawing/2014/main" id="{36C0BFE7-6458-D343-734B-CDF68090A13E}"/>
                    </a:ext>
                  </a:extLst>
                </p:cNvPr>
                <p:cNvSpPr txBox="1"/>
                <p:nvPr/>
              </p:nvSpPr>
              <p:spPr>
                <a:xfrm>
                  <a:off x="5977507" y="5749636"/>
                  <a:ext cx="4931349" cy="830997"/>
                </a:xfrm>
                <a:prstGeom prst="rect">
                  <a:avLst/>
                </a:prstGeom>
                <a:noFill/>
              </p:spPr>
              <p:txBody>
                <a:bodyPr wrap="square">
                  <a:spAutoFit/>
                </a:bodyPr>
                <a:lstStyle/>
                <a:p>
                  <a:pPr marL="360000" indent="-360000">
                    <a:buFont typeface="Cambria Math" panose="02040503050406030204" pitchFamily="18" charset="0"/>
                    <a:buChar char="⇒"/>
                  </a:pPr>
                  <a:r>
                    <a:rPr lang="en-GB" sz="2400" b="1" dirty="0"/>
                    <a:t>﻿</a:t>
                  </a:r>
                  <a:r>
                    <a:rPr lang="en-GB" sz="2400" b="1" dirty="0">
                      <a:solidFill>
                        <a:srgbClr val="0070C0"/>
                      </a:solidFill>
                    </a:rPr>
                    <a:t>Slow </a:t>
                  </a:r>
                  <a:r>
                    <a:rPr lang="en-GB" sz="2400" b="1" noProof="0" dirty="0">
                      <a:solidFill>
                        <a:srgbClr val="0070C0"/>
                      </a:solidFill>
                    </a:rPr>
                    <a:t>growth </a:t>
                  </a:r>
                  <a:r>
                    <a:rPr lang="en-GB" sz="2400" noProof="0" dirty="0"/>
                    <a:t>of entanglement after a quench </a:t>
                  </a:r>
                  <a14:m>
                    <m:oMath xmlns:m="http://schemas.openxmlformats.org/officeDocument/2006/math">
                      <m:func>
                        <m:funcPr>
                          <m:ctrlPr>
                            <a:rPr lang="en-GB" sz="2400" i="1" noProof="0" smtClean="0">
                              <a:latin typeface="Cambria Math" panose="02040503050406030204" pitchFamily="18" charset="0"/>
                            </a:rPr>
                          </m:ctrlPr>
                        </m:funcPr>
                        <m:fName>
                          <m:sSub>
                            <m:sSubPr>
                              <m:ctrlPr>
                                <a:rPr lang="en-GB" sz="2400" i="1" noProof="0" smtClean="0">
                                  <a:latin typeface="Cambria Math" panose="02040503050406030204" pitchFamily="18" charset="0"/>
                                </a:rPr>
                              </m:ctrlPr>
                            </m:sSubPr>
                            <m:e>
                              <m:r>
                                <a:rPr lang="en-GB" sz="2400" b="0" i="1" noProof="0" smtClean="0">
                                  <a:latin typeface="Cambria Math" panose="02040503050406030204" pitchFamily="18" charset="0"/>
                                </a:rPr>
                                <m:t>𝑆</m:t>
                              </m:r>
                            </m:e>
                            <m:sub>
                              <m:r>
                                <a:rPr lang="en-GB" sz="2400" b="0" i="1" noProof="0" smtClean="0">
                                  <a:latin typeface="Cambria Math" panose="02040503050406030204" pitchFamily="18" charset="0"/>
                                </a:rPr>
                                <m:t>𝐴</m:t>
                              </m:r>
                            </m:sub>
                          </m:sSub>
                          <m:r>
                            <a:rPr lang="en-GB" sz="2400" i="1" noProof="0" smtClean="0">
                              <a:latin typeface="Cambria Math" panose="02040503050406030204" pitchFamily="18" charset="0"/>
                              <a:ea typeface="Cambria Math" panose="02040503050406030204" pitchFamily="18" charset="0"/>
                            </a:rPr>
                            <m:t>~</m:t>
                          </m:r>
                          <m:r>
                            <m:rPr>
                              <m:sty m:val="p"/>
                            </m:rPr>
                            <a:rPr lang="en-GB" sz="2400" b="0" i="0" noProof="0" smtClean="0">
                              <a:latin typeface="Cambria Math" panose="02040503050406030204" pitchFamily="18" charset="0"/>
                            </a:rPr>
                            <m:t>log</m:t>
                          </m:r>
                        </m:fName>
                        <m:e>
                          <m:r>
                            <a:rPr lang="en-GB" sz="2400" b="0" i="1" noProof="0" smtClean="0">
                              <a:latin typeface="Cambria Math" panose="02040503050406030204" pitchFamily="18" charset="0"/>
                            </a:rPr>
                            <m:t>(</m:t>
                          </m:r>
                          <m:r>
                            <a:rPr lang="en-GB" sz="2400" b="0" i="1" noProof="0" smtClean="0">
                              <a:latin typeface="Cambria Math" panose="02040503050406030204" pitchFamily="18" charset="0"/>
                            </a:rPr>
                            <m:t>𝑡</m:t>
                          </m:r>
                          <m:r>
                            <a:rPr lang="en-GB" sz="2400" b="0" i="1" noProof="0" smtClean="0">
                              <a:latin typeface="Cambria Math" panose="02040503050406030204" pitchFamily="18" charset="0"/>
                            </a:rPr>
                            <m:t>)</m:t>
                          </m:r>
                        </m:e>
                      </m:func>
                    </m:oMath>
                  </a14:m>
                  <a:endParaRPr lang="en-GB" sz="2400" noProof="0" dirty="0"/>
                </a:p>
              </p:txBody>
            </p:sp>
          </mc:Choice>
          <mc:Fallback>
            <p:sp>
              <p:nvSpPr>
                <p:cNvPr id="9" name="TextBox 8">
                  <a:extLst>
                    <a:ext uri="{FF2B5EF4-FFF2-40B4-BE49-F238E27FC236}">
                      <a16:creationId xmlns:a16="http://schemas.microsoft.com/office/drawing/2014/main" id="{36C0BFE7-6458-D343-734B-CDF68090A13E}"/>
                    </a:ext>
                  </a:extLst>
                </p:cNvPr>
                <p:cNvSpPr txBox="1">
                  <a:spLocks noRot="1" noChangeAspect="1" noMove="1" noResize="1" noEditPoints="1" noAdjustHandles="1" noChangeArrowheads="1" noChangeShapeType="1" noTextEdit="1"/>
                </p:cNvSpPr>
                <p:nvPr/>
              </p:nvSpPr>
              <p:spPr>
                <a:xfrm>
                  <a:off x="5977507" y="5749636"/>
                  <a:ext cx="4931349" cy="830997"/>
                </a:xfrm>
                <a:prstGeom prst="rect">
                  <a:avLst/>
                </a:prstGeom>
                <a:blipFill>
                  <a:blip r:embed="rId10"/>
                  <a:stretch>
                    <a:fillRect l="-1282" t="-5970" b="-14925"/>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31" name="Content Placeholder 2">
                  <a:extLst>
                    <a:ext uri="{FF2B5EF4-FFF2-40B4-BE49-F238E27FC236}">
                      <a16:creationId xmlns:a16="http://schemas.microsoft.com/office/drawing/2014/main" id="{4A55236B-6B28-917F-189E-285F4A70F6C0}"/>
                    </a:ext>
                  </a:extLst>
                </p:cNvPr>
                <p:cNvSpPr txBox="1">
                  <a:spLocks/>
                </p:cNvSpPr>
                <p:nvPr/>
              </p:nvSpPr>
              <p:spPr>
                <a:xfrm>
                  <a:off x="5786463" y="2920262"/>
                  <a:ext cx="5737120" cy="160612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400" b="1" noProof="0" dirty="0">
                      <a:solidFill>
                        <a:srgbClr val="002060"/>
                      </a:solidFill>
                    </a:rPr>
                    <a:t>New</a:t>
                  </a:r>
                  <a:r>
                    <a:rPr lang="en-GB" sz="2400" noProof="0" dirty="0"/>
                    <a:t> entanglement properties</a:t>
                  </a:r>
                  <a:endParaRPr lang="en-GB" sz="2400" b="1" noProof="0" dirty="0"/>
                </a:p>
                <a:p>
                  <a:pPr marL="336600" indent="-336600">
                    <a:buFont typeface="Cambria Math" panose="02040503050406030204" pitchFamily="18" charset="0"/>
                    <a:buChar char="⇒"/>
                  </a:pPr>
                  <a:r>
                    <a:rPr lang="en-GB" sz="2400" noProof="0" dirty="0"/>
                    <a:t>Eigenstates are short range correlated with </a:t>
                  </a:r>
                  <a:r>
                    <a:rPr lang="en-GB" sz="2400" b="1" noProof="0" dirty="0">
                      <a:solidFill>
                        <a:srgbClr val="0070C0"/>
                      </a:solidFill>
                    </a:rPr>
                    <a:t>“area law” </a:t>
                  </a:r>
                  <a:r>
                    <a:rPr lang="en-GB" sz="2400" noProof="0" dirty="0"/>
                    <a:t>entanglement entropy </a:t>
                  </a:r>
                  <a14:m>
                    <m:oMath xmlns:m="http://schemas.openxmlformats.org/officeDocument/2006/math">
                      <m:sSub>
                        <m:sSubPr>
                          <m:ctrlPr>
                            <a:rPr lang="en-GB" i="1" noProof="0">
                              <a:latin typeface="Cambria Math" panose="02040503050406030204" pitchFamily="18" charset="0"/>
                            </a:rPr>
                          </m:ctrlPr>
                        </m:sSubPr>
                        <m:e>
                          <m:r>
                            <a:rPr lang="en-GB" i="1" noProof="0">
                              <a:latin typeface="Cambria Math" panose="02040503050406030204" pitchFamily="18" charset="0"/>
                            </a:rPr>
                            <m:t>𝑆</m:t>
                          </m:r>
                        </m:e>
                        <m:sub>
                          <m:r>
                            <a:rPr lang="en-GB" i="1" noProof="0">
                              <a:latin typeface="Cambria Math" panose="02040503050406030204" pitchFamily="18" charset="0"/>
                            </a:rPr>
                            <m:t>𝐴</m:t>
                          </m:r>
                        </m:sub>
                      </m:sSub>
                      <m:r>
                        <a:rPr lang="en-GB" i="1" noProof="0">
                          <a:latin typeface="Cambria Math" panose="02040503050406030204" pitchFamily="18" charset="0"/>
                        </a:rPr>
                        <m:t>∝|</m:t>
                      </m:r>
                      <m:r>
                        <a:rPr lang="en-GB" i="1" noProof="0">
                          <a:latin typeface="Cambria Math" panose="02040503050406030204" pitchFamily="18" charset="0"/>
                          <a:ea typeface="Cambria Math" panose="02040503050406030204" pitchFamily="18" charset="0"/>
                        </a:rPr>
                        <m:t>𝜕</m:t>
                      </m:r>
                      <m:r>
                        <a:rPr lang="en-GB" i="1" noProof="0">
                          <a:latin typeface="Cambria Math" panose="02040503050406030204" pitchFamily="18" charset="0"/>
                        </a:rPr>
                        <m:t>𝐴</m:t>
                      </m:r>
                      <m:r>
                        <a:rPr lang="en-GB" i="1" noProof="0">
                          <a:latin typeface="Cambria Math" panose="02040503050406030204" pitchFamily="18" charset="0"/>
                        </a:rPr>
                        <m:t>|</m:t>
                      </m:r>
                    </m:oMath>
                  </a14:m>
                  <a:endParaRPr lang="en-GB" noProof="0" dirty="0"/>
                </a:p>
                <a:p>
                  <a:pPr indent="-336600">
                    <a:buFont typeface="Cambria Math" panose="02040503050406030204" pitchFamily="18" charset="0"/>
                    <a:buChar char="⇒"/>
                  </a:pPr>
                  <a:endParaRPr lang="en-GB" noProof="0" dirty="0"/>
                </a:p>
              </p:txBody>
            </p:sp>
          </mc:Choice>
          <mc:Fallback>
            <p:sp>
              <p:nvSpPr>
                <p:cNvPr id="31" name="Content Placeholder 2">
                  <a:extLst>
                    <a:ext uri="{FF2B5EF4-FFF2-40B4-BE49-F238E27FC236}">
                      <a16:creationId xmlns:a16="http://schemas.microsoft.com/office/drawing/2014/main" id="{4A55236B-6B28-917F-189E-285F4A70F6C0}"/>
                    </a:ext>
                  </a:extLst>
                </p:cNvPr>
                <p:cNvSpPr txBox="1">
                  <a:spLocks noRot="1" noChangeAspect="1" noMove="1" noResize="1" noEditPoints="1" noAdjustHandles="1" noChangeArrowheads="1" noChangeShapeType="1" noTextEdit="1"/>
                </p:cNvSpPr>
                <p:nvPr/>
              </p:nvSpPr>
              <p:spPr>
                <a:xfrm>
                  <a:off x="5786463" y="2920262"/>
                  <a:ext cx="5737120" cy="1606120"/>
                </a:xfrm>
                <a:prstGeom prst="rect">
                  <a:avLst/>
                </a:prstGeom>
                <a:blipFill>
                  <a:blip r:embed="rId11"/>
                  <a:stretch>
                    <a:fillRect l="-1325" t="-4688" b="-4688"/>
                  </a:stretch>
                </a:blipFill>
              </p:spPr>
              <p:txBody>
                <a:bodyPr/>
                <a:lstStyle/>
                <a:p>
                  <a:r>
                    <a:rPr lang="en-GB">
                      <a:noFill/>
                    </a:rPr>
                    <a:t> </a:t>
                  </a:r>
                </a:p>
              </p:txBody>
            </p:sp>
          </mc:Fallback>
        </mc:AlternateContent>
      </p:grpSp>
      <p:sp>
        <p:nvSpPr>
          <p:cNvPr id="35" name="Rounded Rectangle 34">
            <a:extLst>
              <a:ext uri="{FF2B5EF4-FFF2-40B4-BE49-F238E27FC236}">
                <a16:creationId xmlns:a16="http://schemas.microsoft.com/office/drawing/2014/main" id="{AD1A7F91-D97B-50CD-2FF3-8521DE59B793}"/>
              </a:ext>
            </a:extLst>
          </p:cNvPr>
          <p:cNvSpPr/>
          <p:nvPr/>
        </p:nvSpPr>
        <p:spPr>
          <a:xfrm>
            <a:off x="945931" y="2491843"/>
            <a:ext cx="10300138" cy="821674"/>
          </a:xfrm>
          <a:prstGeom prst="roundRect">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600" b="1" i="0" u="none" strike="noStrike" kern="1200" cap="none" spc="0" normalizeH="0" baseline="0" noProof="0" dirty="0">
                <a:ln>
                  <a:noFill/>
                </a:ln>
                <a:solidFill>
                  <a:srgbClr val="0070C0"/>
                </a:solidFill>
                <a:effectLst/>
                <a:uLnTx/>
                <a:uFillTx/>
                <a:latin typeface="Aptos" panose="02110004020202020204"/>
                <a:ea typeface="+mn-ea"/>
                <a:cs typeface="+mn-cs"/>
              </a:rPr>
              <a:t>Can this physics arise in LGTs without disorder?</a:t>
            </a:r>
          </a:p>
        </p:txBody>
      </p:sp>
    </p:spTree>
    <p:extLst>
      <p:ext uri="{BB962C8B-B14F-4D97-AF65-F5344CB8AC3E}">
        <p14:creationId xmlns:p14="http://schemas.microsoft.com/office/powerpoint/2010/main" val="4119871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250"/>
                                        <p:tgtEl>
                                          <p:spTgt spid="3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250"/>
                                        <p:tgtEl>
                                          <p:spTgt spid="3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fade">
                                      <p:cBhvr>
                                        <p:cTn id="17" dur="25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E97C44-EA55-5EBA-EB3E-BD3579F532AE}"/>
              </a:ext>
            </a:extLst>
          </p:cNvPr>
          <p:cNvSpPr>
            <a:spLocks noGrp="1"/>
          </p:cNvSpPr>
          <p:nvPr>
            <p:ph type="title"/>
          </p:nvPr>
        </p:nvSpPr>
        <p:spPr>
          <a:xfrm>
            <a:off x="1033072" y="159875"/>
            <a:ext cx="10515600" cy="644968"/>
          </a:xfrm>
        </p:spPr>
        <p:txBody>
          <a:bodyPr>
            <a:noAutofit/>
          </a:bodyPr>
          <a:lstStyle/>
          <a:p>
            <a:r>
              <a:rPr lang="en-GB" noProof="0" dirty="0"/>
              <a:t>Gauge constraint induces effective disorder</a:t>
            </a:r>
          </a:p>
        </p:txBody>
      </p:sp>
      <p:sp>
        <p:nvSpPr>
          <p:cNvPr id="4" name="Slide Number Placeholder 3">
            <a:extLst>
              <a:ext uri="{FF2B5EF4-FFF2-40B4-BE49-F238E27FC236}">
                <a16:creationId xmlns:a16="http://schemas.microsoft.com/office/drawing/2014/main" id="{68FE16C7-E16E-FC8C-C07A-A0C9F4DCE4C8}"/>
              </a:ext>
            </a:extLst>
          </p:cNvPr>
          <p:cNvSpPr>
            <a:spLocks noGrp="1"/>
          </p:cNvSpPr>
          <p:nvPr>
            <p:ph type="sldNum" sz="quarter" idx="12"/>
          </p:nvPr>
        </p:nvSpPr>
        <p:spPr/>
        <p:txBody>
          <a:bodyPr/>
          <a:lstStyle/>
          <a:p>
            <a:fld id="{36B950EE-D210-4459-9554-2E3247550D53}" type="slidenum">
              <a:rPr lang="en-GB" noProof="0" smtClean="0"/>
              <a:t>6</a:t>
            </a:fld>
            <a:endParaRPr lang="en-GB" noProof="0" dirty="0"/>
          </a:p>
        </p:txBody>
      </p:sp>
      <p:sp>
        <p:nvSpPr>
          <p:cNvPr id="8" name="TextBox 7">
            <a:extLst>
              <a:ext uri="{FF2B5EF4-FFF2-40B4-BE49-F238E27FC236}">
                <a16:creationId xmlns:a16="http://schemas.microsoft.com/office/drawing/2014/main" id="{3D8B6F8A-3E30-A55B-9D35-7CB4C03662A4}"/>
              </a:ext>
            </a:extLst>
          </p:cNvPr>
          <p:cNvSpPr txBox="1"/>
          <p:nvPr/>
        </p:nvSpPr>
        <p:spPr>
          <a:xfrm>
            <a:off x="0" y="6497142"/>
            <a:ext cx="3882533" cy="261610"/>
          </a:xfrm>
          <a:prstGeom prst="rect">
            <a:avLst/>
          </a:prstGeom>
          <a:noFill/>
        </p:spPr>
        <p:txBody>
          <a:bodyPr wrap="square">
            <a:spAutoFit/>
          </a:bodyPr>
          <a:lstStyle/>
          <a:p>
            <a:pPr algn="ctr"/>
            <a:r>
              <a:rPr lang="en-GB" sz="1100" noProof="0" dirty="0">
                <a:solidFill>
                  <a:schemeClr val="bg2">
                    <a:lumMod val="50000"/>
                  </a:schemeClr>
                </a:solidFill>
              </a:rPr>
              <a:t>Figure: Google Quantum AI </a:t>
            </a:r>
            <a:r>
              <a:rPr lang="en-GB" sz="1100" i="1" noProof="0" dirty="0">
                <a:solidFill>
                  <a:schemeClr val="bg2">
                    <a:lumMod val="50000"/>
                  </a:schemeClr>
                </a:solidFill>
              </a:rPr>
              <a:t>et al</a:t>
            </a:r>
            <a:r>
              <a:rPr lang="en-GB" sz="1100" noProof="0" dirty="0">
                <a:solidFill>
                  <a:schemeClr val="bg2">
                    <a:lumMod val="50000"/>
                  </a:schemeClr>
                </a:solidFill>
              </a:rPr>
              <a:t>., Science </a:t>
            </a:r>
            <a:r>
              <a:rPr lang="en-GB" sz="1100" b="1" noProof="0" dirty="0">
                <a:solidFill>
                  <a:schemeClr val="bg2">
                    <a:lumMod val="50000"/>
                  </a:schemeClr>
                </a:solidFill>
              </a:rPr>
              <a:t>393</a:t>
            </a:r>
            <a:r>
              <a:rPr lang="en-GB" sz="1100" noProof="0" dirty="0">
                <a:solidFill>
                  <a:schemeClr val="bg2">
                    <a:lumMod val="50000"/>
                  </a:schemeClr>
                </a:solidFill>
              </a:rPr>
              <a:t>, 71-75 (2026)</a:t>
            </a:r>
          </a:p>
        </p:txBody>
      </p:sp>
      <mc:AlternateContent xmlns:mc="http://schemas.openxmlformats.org/markup-compatibility/2006">
        <mc:Choice xmlns:a14="http://schemas.microsoft.com/office/drawing/2010/main" Requires="a14">
          <p:sp>
            <p:nvSpPr>
              <p:cNvPr id="7" name="TextBox 6">
                <a:extLst>
                  <a:ext uri="{FF2B5EF4-FFF2-40B4-BE49-F238E27FC236}">
                    <a16:creationId xmlns:a16="http://schemas.microsoft.com/office/drawing/2014/main" id="{82CDA057-F7CD-36B7-8C70-30AF872D519B}"/>
                  </a:ext>
                </a:extLst>
              </p:cNvPr>
              <p:cNvSpPr txBox="1"/>
              <p:nvPr/>
            </p:nvSpPr>
            <p:spPr>
              <a:xfrm>
                <a:off x="4121252" y="1344654"/>
                <a:ext cx="6747969" cy="1499128"/>
              </a:xfrm>
              <a:prstGeom prst="rect">
                <a:avLst/>
              </a:prstGeom>
              <a:noFill/>
            </p:spPr>
            <p:txBody>
              <a:bodyPr wrap="square">
                <a:spAutoFit/>
              </a:bodyPr>
              <a:lstStyle/>
              <a:p>
                <a:pPr>
                  <a:lnSpc>
                    <a:spcPct val="90000"/>
                  </a:lnSpc>
                  <a:spcBef>
                    <a:spcPts val="1000"/>
                  </a:spcBef>
                </a:pPr>
                <a:r>
                  <a:rPr lang="en-GB" sz="2000" noProof="0" dirty="0"/>
                  <a:t>Superposition </a:t>
                </a:r>
                <a:r>
                  <a:rPr lang="en-GB" sz="2000" dirty="0"/>
                  <a:t>of local </a:t>
                </a:r>
                <a:r>
                  <a:rPr lang="en-GB" sz="2000" dirty="0" err="1"/>
                  <a:t>d.o.f.</a:t>
                </a:r>
                <a:r>
                  <a:rPr lang="en-GB" sz="2000" noProof="0" dirty="0"/>
                  <a:t> </a:t>
                </a:r>
                <a14:m>
                  <m:oMath xmlns:m="http://schemas.openxmlformats.org/officeDocument/2006/math">
                    <m:r>
                      <a:rPr lang="en-GB" sz="2000" i="1" noProof="0" smtClean="0">
                        <a:latin typeface="Cambria Math" panose="02040503050406030204" pitchFamily="18" charset="0"/>
                        <a:ea typeface="Cambria Math" panose="02040503050406030204" pitchFamily="18" charset="0"/>
                      </a:rPr>
                      <m:t>⟷</m:t>
                    </m:r>
                  </m:oMath>
                </a14:m>
                <a:r>
                  <a:rPr lang="en-GB" sz="2000" noProof="0" dirty="0"/>
                  <a:t> superposition over sectors</a:t>
                </a:r>
              </a:p>
              <a:p>
                <a:pPr>
                  <a:lnSpc>
                    <a:spcPct val="90000"/>
                  </a:lnSpc>
                  <a:spcBef>
                    <a:spcPts val="1000"/>
                  </a:spcBef>
                </a:pPr>
                <a:r>
                  <a:rPr lang="en-GB" sz="2000" dirty="0"/>
                  <a:t>Each sector has a </a:t>
                </a:r>
                <a:r>
                  <a:rPr lang="en-GB" sz="2000" b="1" dirty="0">
                    <a:solidFill>
                      <a:srgbClr val="0070C0"/>
                    </a:solidFill>
                  </a:rPr>
                  <a:t>different effective Hamiltonian</a:t>
                </a:r>
                <a:r>
                  <a:rPr lang="en-GB" sz="2000" dirty="0">
                    <a:solidFill>
                      <a:srgbClr val="0070C0"/>
                    </a:solidFill>
                  </a:rPr>
                  <a:t> </a:t>
                </a:r>
                <a14:m>
                  <m:oMath xmlns:m="http://schemas.openxmlformats.org/officeDocument/2006/math">
                    <m:sSub>
                      <m:sSubPr>
                        <m:ctrlPr>
                          <a:rPr lang="en-GB" sz="2000" i="1">
                            <a:latin typeface="Cambria Math" panose="02040503050406030204" pitchFamily="18" charset="0"/>
                          </a:rPr>
                        </m:ctrlPr>
                      </m:sSubPr>
                      <m:e>
                        <m:r>
                          <a:rPr lang="en-GB" sz="2000" i="1">
                            <a:latin typeface="Cambria Math" panose="02040503050406030204" pitchFamily="18" charset="0"/>
                          </a:rPr>
                          <m:t>𝐻</m:t>
                        </m:r>
                      </m:e>
                      <m:sub>
                        <m:r>
                          <m:rPr>
                            <m:sty m:val="p"/>
                          </m:rPr>
                          <a:rPr lang="en-GB" sz="2000">
                            <a:latin typeface="Cambria Math" panose="02040503050406030204" pitchFamily="18" charset="0"/>
                          </a:rPr>
                          <m:t>eff</m:t>
                        </m:r>
                      </m:sub>
                    </m:sSub>
                    <m:d>
                      <m:dPr>
                        <m:ctrlPr>
                          <a:rPr lang="en-GB" sz="2000" i="1">
                            <a:latin typeface="Cambria Math" panose="02040503050406030204" pitchFamily="18" charset="0"/>
                          </a:rPr>
                        </m:ctrlPr>
                      </m:dPr>
                      <m:e>
                        <m:d>
                          <m:dPr>
                            <m:begChr m:val="{"/>
                            <m:endChr m:val="}"/>
                            <m:ctrlPr>
                              <a:rPr lang="en-GB" sz="2000" i="1">
                                <a:latin typeface="Cambria Math" panose="02040503050406030204" pitchFamily="18" charset="0"/>
                              </a:rPr>
                            </m:ctrlPr>
                          </m:dPr>
                          <m:e>
                            <m:sSub>
                              <m:sSubPr>
                                <m:ctrlPr>
                                  <a:rPr lang="en-GB" sz="2000" i="1">
                                    <a:latin typeface="Cambria Math" panose="02040503050406030204" pitchFamily="18" charset="0"/>
                                  </a:rPr>
                                </m:ctrlPr>
                              </m:sSubPr>
                              <m:e>
                                <m:r>
                                  <a:rPr lang="en-US" sz="2000" i="1">
                                    <a:latin typeface="Cambria Math" panose="02040503050406030204" pitchFamily="18" charset="0"/>
                                  </a:rPr>
                                  <m:t>𝑔</m:t>
                                </m:r>
                              </m:e>
                              <m:sub>
                                <m:r>
                                  <a:rPr lang="en-US" sz="2000" i="1">
                                    <a:latin typeface="Cambria Math" panose="02040503050406030204" pitchFamily="18" charset="0"/>
                                  </a:rPr>
                                  <m:t>𝑗</m:t>
                                </m:r>
                              </m:sub>
                            </m:sSub>
                          </m:e>
                        </m:d>
                      </m:e>
                    </m:d>
                  </m:oMath>
                </a14:m>
                <a:r>
                  <a:rPr lang="en-GB" sz="2000" dirty="0"/>
                  <a:t> </a:t>
                </a:r>
                <a14:m>
                  <m:oMath xmlns:m="http://schemas.openxmlformats.org/officeDocument/2006/math">
                    <m:r>
                      <a:rPr lang="en-GB" sz="2000" i="1">
                        <a:latin typeface="Cambria Math" panose="02040503050406030204" pitchFamily="18" charset="0"/>
                        <a:ea typeface="Cambria Math" panose="02040503050406030204" pitchFamily="18" charset="0"/>
                      </a:rPr>
                      <m:t>⟶</m:t>
                    </m:r>
                  </m:oMath>
                </a14:m>
                <a:r>
                  <a:rPr lang="en-GB" sz="2000" dirty="0"/>
                  <a:t> effective </a:t>
                </a:r>
                <a:r>
                  <a:rPr lang="en-GB" sz="2000" b="1" dirty="0">
                    <a:solidFill>
                      <a:srgbClr val="0070C0"/>
                    </a:solidFill>
                  </a:rPr>
                  <a:t>disorder ensemble</a:t>
                </a:r>
                <a:endParaRPr lang="en-GB" sz="2000" dirty="0">
                  <a:solidFill>
                    <a:srgbClr val="0070C0"/>
                  </a:solidFill>
                </a:endParaRPr>
              </a:p>
              <a:p>
                <a:pPr>
                  <a:lnSpc>
                    <a:spcPct val="90000"/>
                  </a:lnSpc>
                  <a:spcBef>
                    <a:spcPts val="1000"/>
                  </a:spcBef>
                </a:pPr>
                <a:r>
                  <a:rPr lang="en-GB" sz="2000" dirty="0"/>
                  <a:t>Expectation values </a:t>
                </a:r>
                <a14:m>
                  <m:oMath xmlns:m="http://schemas.openxmlformats.org/officeDocument/2006/math">
                    <m:r>
                      <a:rPr lang="en-US" sz="2000" b="0" i="1" smtClean="0">
                        <a:latin typeface="Cambria Math" panose="02040503050406030204" pitchFamily="18" charset="0"/>
                      </a:rPr>
                      <m:t>∼</m:t>
                    </m:r>
                  </m:oMath>
                </a14:m>
                <a:r>
                  <a:rPr lang="en-GB" sz="2000" dirty="0"/>
                  <a:t> disorder average</a:t>
                </a:r>
              </a:p>
            </p:txBody>
          </p:sp>
        </mc:Choice>
        <mc:Fallback>
          <p:sp>
            <p:nvSpPr>
              <p:cNvPr id="7" name="TextBox 6">
                <a:extLst>
                  <a:ext uri="{FF2B5EF4-FFF2-40B4-BE49-F238E27FC236}">
                    <a16:creationId xmlns:a16="http://schemas.microsoft.com/office/drawing/2014/main" id="{82CDA057-F7CD-36B7-8C70-30AF872D519B}"/>
                  </a:ext>
                </a:extLst>
              </p:cNvPr>
              <p:cNvSpPr txBox="1">
                <a:spLocks noRot="1" noChangeAspect="1" noMove="1" noResize="1" noEditPoints="1" noAdjustHandles="1" noChangeArrowheads="1" noChangeShapeType="1" noTextEdit="1"/>
              </p:cNvSpPr>
              <p:nvPr/>
            </p:nvSpPr>
            <p:spPr>
              <a:xfrm>
                <a:off x="4121252" y="1344654"/>
                <a:ext cx="6747969" cy="1499128"/>
              </a:xfrm>
              <a:prstGeom prst="rect">
                <a:avLst/>
              </a:prstGeom>
              <a:blipFill>
                <a:blip r:embed="rId3"/>
                <a:stretch>
                  <a:fillRect l="-940" t="-4237" b="-6780"/>
                </a:stretch>
              </a:blipFill>
            </p:spPr>
            <p:txBody>
              <a:bodyPr/>
              <a:lstStyle/>
              <a:p>
                <a:r>
                  <a:rPr lang="en-GB">
                    <a:noFill/>
                  </a:rPr>
                  <a:t> </a:t>
                </a:r>
              </a:p>
            </p:txBody>
          </p:sp>
        </mc:Fallback>
      </mc:AlternateContent>
      <p:grpSp>
        <p:nvGrpSpPr>
          <p:cNvPr id="21" name="Group 20">
            <a:extLst>
              <a:ext uri="{FF2B5EF4-FFF2-40B4-BE49-F238E27FC236}">
                <a16:creationId xmlns:a16="http://schemas.microsoft.com/office/drawing/2014/main" id="{E3AAB282-83D5-7A42-2126-16831AF20A3A}"/>
              </a:ext>
            </a:extLst>
          </p:cNvPr>
          <p:cNvGrpSpPr/>
          <p:nvPr/>
        </p:nvGrpSpPr>
        <p:grpSpPr>
          <a:xfrm>
            <a:off x="0" y="799741"/>
            <a:ext cx="11446931" cy="5556609"/>
            <a:chOff x="0" y="799741"/>
            <a:chExt cx="11446931" cy="5556609"/>
          </a:xfrm>
        </p:grpSpPr>
        <p:pic>
          <p:nvPicPr>
            <p:cNvPr id="5" name="Picture 4">
              <a:extLst>
                <a:ext uri="{FF2B5EF4-FFF2-40B4-BE49-F238E27FC236}">
                  <a16:creationId xmlns:a16="http://schemas.microsoft.com/office/drawing/2014/main" id="{F65FA888-3E24-163C-4770-386AB3E135A5}"/>
                </a:ext>
              </a:extLst>
            </p:cNvPr>
            <p:cNvPicPr>
              <a:picLocks noChangeAspect="1"/>
            </p:cNvPicPr>
            <p:nvPr/>
          </p:nvPicPr>
          <p:blipFill>
            <a:blip r:embed="rId4"/>
            <a:stretch>
              <a:fillRect/>
            </a:stretch>
          </p:blipFill>
          <p:spPr>
            <a:xfrm>
              <a:off x="0" y="799741"/>
              <a:ext cx="3443532" cy="5556609"/>
            </a:xfrm>
            <a:prstGeom prst="rect">
              <a:avLst/>
            </a:prstGeom>
          </p:spPr>
        </p:pic>
        <mc:AlternateContent xmlns:mc="http://schemas.openxmlformats.org/markup-compatibility/2006">
          <mc:Choice xmlns:a14="http://schemas.microsoft.com/office/drawing/2010/main" Requires="a14">
            <p:sp>
              <p:nvSpPr>
                <p:cNvPr id="6" name="TextBox 5">
                  <a:extLst>
                    <a:ext uri="{FF2B5EF4-FFF2-40B4-BE49-F238E27FC236}">
                      <a16:creationId xmlns:a16="http://schemas.microsoft.com/office/drawing/2014/main" id="{10B75081-E9D0-AD02-F7EE-5BC0FEB80B69}"/>
                    </a:ext>
                  </a:extLst>
                </p:cNvPr>
                <p:cNvSpPr txBox="1"/>
                <p:nvPr/>
              </p:nvSpPr>
              <p:spPr>
                <a:xfrm>
                  <a:off x="4123090" y="816448"/>
                  <a:ext cx="7323841" cy="419602"/>
                </a:xfrm>
                <a:prstGeom prst="rect">
                  <a:avLst/>
                </a:prstGeom>
                <a:noFill/>
              </p:spPr>
              <p:txBody>
                <a:bodyPr wrap="square" rtlCol="0">
                  <a:spAutoFit/>
                </a:bodyPr>
                <a:lstStyle/>
                <a:p>
                  <a:pPr>
                    <a:lnSpc>
                      <a:spcPct val="90000"/>
                    </a:lnSpc>
                    <a:spcBef>
                      <a:spcPts val="600"/>
                    </a:spcBef>
                  </a:pPr>
                  <a:r>
                    <a:rPr lang="en-GB" sz="2000" noProof="0" dirty="0"/>
                    <a:t>Hamiltonian is </a:t>
                  </a:r>
                  <a:r>
                    <a:rPr lang="en-GB" sz="2000" b="1" noProof="0" dirty="0">
                      <a:solidFill>
                        <a:srgbClr val="0070C0"/>
                      </a:solidFill>
                    </a:rPr>
                    <a:t>block diagonal</a:t>
                  </a:r>
                  <a:r>
                    <a:rPr lang="en-GB" sz="2000" noProof="0" dirty="0"/>
                    <a:t> in superselection sectors </a:t>
                  </a:r>
                  <a14:m>
                    <m:oMath xmlns:m="http://schemas.openxmlformats.org/officeDocument/2006/math">
                      <m:d>
                        <m:dPr>
                          <m:begChr m:val="{"/>
                          <m:endChr m:val="}"/>
                          <m:ctrlPr>
                            <a:rPr lang="en-GB" sz="2000" b="0" i="1" noProof="0" smtClean="0">
                              <a:latin typeface="Cambria Math" panose="02040503050406030204" pitchFamily="18" charset="0"/>
                            </a:rPr>
                          </m:ctrlPr>
                        </m:dPr>
                        <m:e>
                          <m:sSub>
                            <m:sSubPr>
                              <m:ctrlPr>
                                <a:rPr lang="en-GB" sz="2000" b="0" i="1" noProof="0" smtClean="0">
                                  <a:latin typeface="Cambria Math" panose="02040503050406030204" pitchFamily="18" charset="0"/>
                                </a:rPr>
                              </m:ctrlPr>
                            </m:sSubPr>
                            <m:e>
                              <m:r>
                                <a:rPr lang="en-US" sz="2000" b="0" i="1" noProof="0" smtClean="0">
                                  <a:latin typeface="Cambria Math" panose="02040503050406030204" pitchFamily="18" charset="0"/>
                                </a:rPr>
                                <m:t>𝑔</m:t>
                              </m:r>
                            </m:e>
                            <m:sub>
                              <m:r>
                                <a:rPr lang="en-US" sz="2000" b="0" i="1" noProof="0" smtClean="0">
                                  <a:latin typeface="Cambria Math" panose="02040503050406030204" pitchFamily="18" charset="0"/>
                                </a:rPr>
                                <m:t>𝑗</m:t>
                              </m:r>
                            </m:sub>
                          </m:sSub>
                        </m:e>
                      </m:d>
                    </m:oMath>
                  </a14:m>
                  <a:endParaRPr lang="en-GB" sz="2000" b="0" noProof="0" dirty="0"/>
                </a:p>
              </p:txBody>
            </p:sp>
          </mc:Choice>
          <mc:Fallback>
            <p:sp>
              <p:nvSpPr>
                <p:cNvPr id="6" name="TextBox 5">
                  <a:extLst>
                    <a:ext uri="{FF2B5EF4-FFF2-40B4-BE49-F238E27FC236}">
                      <a16:creationId xmlns:a16="http://schemas.microsoft.com/office/drawing/2014/main" id="{10B75081-E9D0-AD02-F7EE-5BC0FEB80B69}"/>
                    </a:ext>
                  </a:extLst>
                </p:cNvPr>
                <p:cNvSpPr txBox="1">
                  <a:spLocks noRot="1" noChangeAspect="1" noMove="1" noResize="1" noEditPoints="1" noAdjustHandles="1" noChangeArrowheads="1" noChangeShapeType="1" noTextEdit="1"/>
                </p:cNvSpPr>
                <p:nvPr/>
              </p:nvSpPr>
              <p:spPr>
                <a:xfrm>
                  <a:off x="4123090" y="816448"/>
                  <a:ext cx="7323841" cy="419602"/>
                </a:xfrm>
                <a:prstGeom prst="rect">
                  <a:avLst/>
                </a:prstGeom>
                <a:blipFill>
                  <a:blip r:embed="rId5"/>
                  <a:stretch>
                    <a:fillRect l="-865" t="-5882" b="-23529"/>
                  </a:stretch>
                </a:blipFill>
              </p:spPr>
              <p:txBody>
                <a:bodyPr/>
                <a:lstStyle/>
                <a:p>
                  <a:r>
                    <a:rPr lang="en-GB">
                      <a:noFill/>
                    </a:rPr>
                    <a:t> </a:t>
                  </a:r>
                </a:p>
              </p:txBody>
            </p:sp>
          </mc:Fallback>
        </mc:AlternateContent>
        <p:cxnSp>
          <p:nvCxnSpPr>
            <p:cNvPr id="15" name="Straight Arrow Connector 14">
              <a:extLst>
                <a:ext uri="{FF2B5EF4-FFF2-40B4-BE49-F238E27FC236}">
                  <a16:creationId xmlns:a16="http://schemas.microsoft.com/office/drawing/2014/main" id="{02A6F95A-CDA6-0D75-CC1D-429E68C8F71B}"/>
                </a:ext>
              </a:extLst>
            </p:cNvPr>
            <p:cNvCxnSpPr>
              <a:cxnSpLocks/>
              <a:stCxn id="6" idx="1"/>
            </p:cNvCxnSpPr>
            <p:nvPr/>
          </p:nvCxnSpPr>
          <p:spPr>
            <a:xfrm flipH="1">
              <a:off x="2260600" y="1026249"/>
              <a:ext cx="1862490" cy="1738717"/>
            </a:xfrm>
            <a:prstGeom prst="straightConnector1">
              <a:avLst/>
            </a:prstGeom>
            <a:ln w="76200">
              <a:tailEnd type="triangle"/>
            </a:ln>
          </p:spPr>
          <p:style>
            <a:lnRef idx="3">
              <a:schemeClr val="accent1"/>
            </a:lnRef>
            <a:fillRef idx="0">
              <a:schemeClr val="accent1"/>
            </a:fillRef>
            <a:effectRef idx="2">
              <a:schemeClr val="accent1"/>
            </a:effectRef>
            <a:fontRef idx="minor">
              <a:schemeClr val="tx1"/>
            </a:fontRef>
          </p:style>
        </p:cxnSp>
      </p:grpSp>
      <p:grpSp>
        <p:nvGrpSpPr>
          <p:cNvPr id="28" name="Group 27">
            <a:extLst>
              <a:ext uri="{FF2B5EF4-FFF2-40B4-BE49-F238E27FC236}">
                <a16:creationId xmlns:a16="http://schemas.microsoft.com/office/drawing/2014/main" id="{CE303F9B-2E7B-C488-16DD-3DD416D24CC5}"/>
              </a:ext>
            </a:extLst>
          </p:cNvPr>
          <p:cNvGrpSpPr/>
          <p:nvPr/>
        </p:nvGrpSpPr>
        <p:grpSpPr>
          <a:xfrm>
            <a:off x="3674059" y="2934290"/>
            <a:ext cx="8277951" cy="3824462"/>
            <a:chOff x="3674059" y="2934290"/>
            <a:chExt cx="8277951" cy="3824462"/>
          </a:xfrm>
        </p:grpSpPr>
        <p:sp>
          <p:nvSpPr>
            <p:cNvPr id="13" name="TextBox 12">
              <a:extLst>
                <a:ext uri="{FF2B5EF4-FFF2-40B4-BE49-F238E27FC236}">
                  <a16:creationId xmlns:a16="http://schemas.microsoft.com/office/drawing/2014/main" id="{EF6F640A-361A-6B24-866C-0F88836D4C87}"/>
                </a:ext>
              </a:extLst>
            </p:cNvPr>
            <p:cNvSpPr txBox="1"/>
            <p:nvPr/>
          </p:nvSpPr>
          <p:spPr>
            <a:xfrm>
              <a:off x="3796820" y="3318116"/>
              <a:ext cx="2969887" cy="925061"/>
            </a:xfrm>
            <a:prstGeom prst="rect">
              <a:avLst/>
            </a:prstGeom>
            <a:noFill/>
          </p:spPr>
          <p:txBody>
            <a:bodyPr wrap="square">
              <a:spAutoFit/>
            </a:bodyPr>
            <a:lstStyle/>
            <a:p>
              <a:pPr>
                <a:lnSpc>
                  <a:spcPct val="90000"/>
                </a:lnSpc>
                <a:spcBef>
                  <a:spcPts val="600"/>
                </a:spcBef>
              </a:pPr>
              <a:r>
                <a:rPr lang="en-GB" sz="2000" b="1" noProof="0" dirty="0">
                  <a:solidFill>
                    <a:srgbClr val="0070C0"/>
                  </a:solidFill>
                </a:rPr>
                <a:t>Quantum parallelism </a:t>
              </a:r>
              <a:r>
                <a:rPr lang="en-GB" sz="2000" noProof="0" dirty="0"/>
                <a:t>can efficiently perform disorder average!</a:t>
              </a:r>
            </a:p>
          </p:txBody>
        </p:sp>
        <p:grpSp>
          <p:nvGrpSpPr>
            <p:cNvPr id="16" name="Group 15">
              <a:extLst>
                <a:ext uri="{FF2B5EF4-FFF2-40B4-BE49-F238E27FC236}">
                  <a16:creationId xmlns:a16="http://schemas.microsoft.com/office/drawing/2014/main" id="{EDE97917-78BF-E5BF-1B61-238EF130CEF3}"/>
                </a:ext>
              </a:extLst>
            </p:cNvPr>
            <p:cNvGrpSpPr/>
            <p:nvPr/>
          </p:nvGrpSpPr>
          <p:grpSpPr>
            <a:xfrm>
              <a:off x="7914807" y="2934290"/>
              <a:ext cx="4037203" cy="3824462"/>
              <a:chOff x="4046452" y="933393"/>
              <a:chExt cx="5348561" cy="5291911"/>
            </a:xfrm>
          </p:grpSpPr>
          <p:sp>
            <p:nvSpPr>
              <p:cNvPr id="17" name="Rounded Rectangle 16">
                <a:extLst>
                  <a:ext uri="{FF2B5EF4-FFF2-40B4-BE49-F238E27FC236}">
                    <a16:creationId xmlns:a16="http://schemas.microsoft.com/office/drawing/2014/main" id="{BA7818A8-FCF4-F30E-D3B2-295D43EA3D6B}"/>
                  </a:ext>
                </a:extLst>
              </p:cNvPr>
              <p:cNvSpPr/>
              <p:nvPr/>
            </p:nvSpPr>
            <p:spPr>
              <a:xfrm>
                <a:off x="4046452" y="933393"/>
                <a:ext cx="5348561" cy="5291911"/>
              </a:xfrm>
              <a:prstGeom prst="roundRect">
                <a:avLst>
                  <a:gd name="adj" fmla="val 8842"/>
                </a:avLst>
              </a:prstGeom>
              <a:solidFill>
                <a:schemeClr val="bg1"/>
              </a:solidFill>
              <a:ln w="571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pic>
            <p:nvPicPr>
              <p:cNvPr id="18" name="Picture 17">
                <a:extLst>
                  <a:ext uri="{FF2B5EF4-FFF2-40B4-BE49-F238E27FC236}">
                    <a16:creationId xmlns:a16="http://schemas.microsoft.com/office/drawing/2014/main" id="{9C9035BE-DA3C-D9CC-9584-FAB3733C86E3}"/>
                  </a:ext>
                </a:extLst>
              </p:cNvPr>
              <p:cNvPicPr>
                <a:picLocks noChangeAspect="1"/>
              </p:cNvPicPr>
              <p:nvPr/>
            </p:nvPicPr>
            <p:blipFill>
              <a:blip r:embed="rId6"/>
              <a:srcRect t="7117"/>
              <a:stretch>
                <a:fillRect/>
              </a:stretch>
            </p:blipFill>
            <p:spPr>
              <a:xfrm rot="5400000">
                <a:off x="4238916" y="1003713"/>
                <a:ext cx="4963633" cy="5151272"/>
              </a:xfrm>
              <a:prstGeom prst="rect">
                <a:avLst/>
              </a:prstGeom>
            </p:spPr>
          </p:pic>
        </p:grpSp>
        <p:cxnSp>
          <p:nvCxnSpPr>
            <p:cNvPr id="19" name="Straight Arrow Connector 18">
              <a:extLst>
                <a:ext uri="{FF2B5EF4-FFF2-40B4-BE49-F238E27FC236}">
                  <a16:creationId xmlns:a16="http://schemas.microsoft.com/office/drawing/2014/main" id="{FF1F61D0-CA1C-8596-063D-9C824A6D0270}"/>
                </a:ext>
              </a:extLst>
            </p:cNvPr>
            <p:cNvCxnSpPr>
              <a:cxnSpLocks/>
            </p:cNvCxnSpPr>
            <p:nvPr/>
          </p:nvCxnSpPr>
          <p:spPr>
            <a:xfrm>
              <a:off x="6454979" y="3621042"/>
              <a:ext cx="1330032" cy="255016"/>
            </a:xfrm>
            <a:prstGeom prst="straightConnector1">
              <a:avLst/>
            </a:prstGeom>
            <a:ln w="57150">
              <a:tailEnd type="triangle"/>
            </a:ln>
          </p:spPr>
          <p:style>
            <a:lnRef idx="3">
              <a:schemeClr val="accent1"/>
            </a:lnRef>
            <a:fillRef idx="0">
              <a:schemeClr val="accent1"/>
            </a:fillRef>
            <a:effectRef idx="2">
              <a:schemeClr val="accent1"/>
            </a:effectRef>
            <a:fontRef idx="minor">
              <a:schemeClr val="tx1"/>
            </a:fontRef>
          </p:style>
        </p:cxnSp>
        <p:sp>
          <p:nvSpPr>
            <p:cNvPr id="26" name="TextBox 25">
              <a:extLst>
                <a:ext uri="{FF2B5EF4-FFF2-40B4-BE49-F238E27FC236}">
                  <a16:creationId xmlns:a16="http://schemas.microsoft.com/office/drawing/2014/main" id="{1A32A305-6F6F-F254-D368-215060DBDEB9}"/>
                </a:ext>
              </a:extLst>
            </p:cNvPr>
            <p:cNvSpPr txBox="1"/>
            <p:nvPr/>
          </p:nvSpPr>
          <p:spPr>
            <a:xfrm>
              <a:off x="3674059" y="4411623"/>
              <a:ext cx="4212692" cy="738664"/>
            </a:xfrm>
            <a:prstGeom prst="rect">
              <a:avLst/>
            </a:prstGeom>
            <a:noFill/>
          </p:spPr>
          <p:txBody>
            <a:bodyPr wrap="none">
              <a:spAutoFit/>
            </a:bodyPr>
            <a:lstStyle/>
            <a:p>
              <a:r>
                <a:rPr lang="en-GB" sz="1400" noProof="0" dirty="0">
                  <a:solidFill>
                    <a:schemeClr val="bg2">
                      <a:lumMod val="50000"/>
                    </a:schemeClr>
                  </a:solidFill>
                </a:rPr>
                <a:t>Paredes, Verstraete, </a:t>
              </a:r>
              <a:r>
                <a:rPr lang="en-GB" sz="1400" noProof="0" dirty="0" err="1">
                  <a:solidFill>
                    <a:schemeClr val="bg2">
                      <a:lumMod val="50000"/>
                    </a:schemeClr>
                  </a:solidFill>
                </a:rPr>
                <a:t>Cirac</a:t>
              </a:r>
              <a:r>
                <a:rPr lang="en-GB" sz="1400" noProof="0" dirty="0">
                  <a:solidFill>
                    <a:schemeClr val="bg2">
                      <a:lumMod val="50000"/>
                    </a:schemeClr>
                  </a:solidFill>
                </a:rPr>
                <a:t>,  PRL </a:t>
              </a:r>
              <a:r>
                <a:rPr lang="en-GB" sz="1400" b="1" noProof="0" dirty="0">
                  <a:solidFill>
                    <a:schemeClr val="bg2">
                      <a:lumMod val="50000"/>
                    </a:schemeClr>
                  </a:solidFill>
                </a:rPr>
                <a:t>95</a:t>
              </a:r>
              <a:r>
                <a:rPr lang="en-GB" sz="1400" noProof="0" dirty="0">
                  <a:solidFill>
                    <a:schemeClr val="bg2">
                      <a:lumMod val="50000"/>
                    </a:schemeClr>
                  </a:solidFill>
                </a:rPr>
                <a:t>, 140501 (2005) </a:t>
              </a:r>
            </a:p>
            <a:p>
              <a:r>
                <a:rPr lang="en-GB" sz="1400" noProof="0" dirty="0">
                  <a:solidFill>
                    <a:schemeClr val="bg2">
                      <a:lumMod val="50000"/>
                    </a:schemeClr>
                  </a:solidFill>
                </a:rPr>
                <a:t>A. Smith </a:t>
              </a:r>
              <a:r>
                <a:rPr lang="en-GB" sz="1400" i="1" noProof="0" dirty="0">
                  <a:solidFill>
                    <a:schemeClr val="bg2">
                      <a:lumMod val="50000"/>
                    </a:schemeClr>
                  </a:solidFill>
                </a:rPr>
                <a:t>et al</a:t>
              </a:r>
              <a:r>
                <a:rPr lang="en-GB" sz="1400" noProof="0" dirty="0">
                  <a:solidFill>
                    <a:schemeClr val="bg2">
                      <a:lumMod val="50000"/>
                    </a:schemeClr>
                  </a:solidFill>
                </a:rPr>
                <a:t>.,  PRL </a:t>
              </a:r>
              <a:r>
                <a:rPr lang="en-GB" sz="1400" b="1" noProof="0" dirty="0">
                  <a:solidFill>
                    <a:schemeClr val="bg2">
                      <a:lumMod val="50000"/>
                    </a:schemeClr>
                  </a:solidFill>
                </a:rPr>
                <a:t>118</a:t>
              </a:r>
              <a:r>
                <a:rPr lang="en-GB" sz="1400" noProof="0" dirty="0">
                  <a:solidFill>
                    <a:schemeClr val="bg2">
                      <a:lumMod val="50000"/>
                    </a:schemeClr>
                  </a:solidFill>
                </a:rPr>
                <a:t>, 266601 (2017)</a:t>
              </a:r>
            </a:p>
            <a:p>
              <a:r>
                <a:rPr lang="en-GB" sz="1400" dirty="0">
                  <a:solidFill>
                    <a:schemeClr val="bg2">
                      <a:lumMod val="50000"/>
                    </a:schemeClr>
                  </a:solidFill>
                </a:rPr>
                <a:t>Google Quantum AI </a:t>
              </a:r>
              <a:r>
                <a:rPr lang="en-GB" sz="1400" i="1" dirty="0">
                  <a:solidFill>
                    <a:schemeClr val="bg2">
                      <a:lumMod val="50000"/>
                    </a:schemeClr>
                  </a:solidFill>
                </a:rPr>
                <a:t>et al</a:t>
              </a:r>
              <a:r>
                <a:rPr lang="en-GB" sz="1400" dirty="0">
                  <a:solidFill>
                    <a:schemeClr val="bg2">
                      <a:lumMod val="50000"/>
                    </a:schemeClr>
                  </a:solidFill>
                </a:rPr>
                <a:t>., Science </a:t>
              </a:r>
              <a:r>
                <a:rPr lang="en-GB" sz="1400" b="1" dirty="0">
                  <a:solidFill>
                    <a:schemeClr val="bg2">
                      <a:lumMod val="50000"/>
                    </a:schemeClr>
                  </a:solidFill>
                </a:rPr>
                <a:t>393</a:t>
              </a:r>
              <a:r>
                <a:rPr lang="en-GB" sz="1400" dirty="0">
                  <a:solidFill>
                    <a:schemeClr val="bg2">
                      <a:lumMod val="50000"/>
                    </a:schemeClr>
                  </a:solidFill>
                </a:rPr>
                <a:t>, 71-75 (2026)</a:t>
              </a:r>
              <a:endParaRPr lang="en-GB" sz="1400" noProof="0" dirty="0">
                <a:solidFill>
                  <a:schemeClr val="bg2">
                    <a:lumMod val="50000"/>
                  </a:schemeClr>
                </a:solidFill>
              </a:endParaRPr>
            </a:p>
          </p:txBody>
        </p:sp>
      </p:grpSp>
      <p:sp>
        <p:nvSpPr>
          <p:cNvPr id="23" name="Rounded Rectangle 22">
            <a:extLst>
              <a:ext uri="{FF2B5EF4-FFF2-40B4-BE49-F238E27FC236}">
                <a16:creationId xmlns:a16="http://schemas.microsoft.com/office/drawing/2014/main" id="{21707D31-9DBD-AA86-0BB2-BAF032BFDE84}"/>
              </a:ext>
            </a:extLst>
          </p:cNvPr>
          <p:cNvSpPr/>
          <p:nvPr/>
        </p:nvSpPr>
        <p:spPr>
          <a:xfrm>
            <a:off x="3238500" y="4981526"/>
            <a:ext cx="5715000" cy="821674"/>
          </a:xfrm>
          <a:prstGeom prst="roundRect">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600" b="1" i="0" u="none" strike="noStrike" kern="1200" cap="none" spc="0" normalizeH="0" baseline="0" noProof="0" dirty="0">
                <a:ln>
                  <a:noFill/>
                </a:ln>
                <a:solidFill>
                  <a:srgbClr val="0070C0"/>
                </a:solidFill>
                <a:effectLst/>
                <a:uLnTx/>
                <a:uFillTx/>
                <a:latin typeface="Aptos" panose="02110004020202020204"/>
                <a:ea typeface="+mn-ea"/>
                <a:cs typeface="+mn-cs"/>
              </a:rPr>
              <a:t>What about in a U(1) LGT?</a:t>
            </a:r>
          </a:p>
        </p:txBody>
      </p:sp>
    </p:spTree>
    <p:extLst>
      <p:ext uri="{BB962C8B-B14F-4D97-AF65-F5344CB8AC3E}">
        <p14:creationId xmlns:p14="http://schemas.microsoft.com/office/powerpoint/2010/main" val="4290304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5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250"/>
                                        <p:tgtEl>
                                          <p:spTgt spid="2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25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C38B26-30AE-1358-DD29-D47EA445A2A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1E228C1-47C6-FD0A-5B3B-9081AADA9F2E}"/>
              </a:ext>
            </a:extLst>
          </p:cNvPr>
          <p:cNvSpPr>
            <a:spLocks noGrp="1"/>
          </p:cNvSpPr>
          <p:nvPr>
            <p:ph type="title"/>
          </p:nvPr>
        </p:nvSpPr>
        <p:spPr>
          <a:xfrm>
            <a:off x="838200" y="365125"/>
            <a:ext cx="10515600" cy="1325563"/>
          </a:xfrm>
        </p:spPr>
        <p:txBody>
          <a:bodyPr>
            <a:normAutofit/>
          </a:bodyPr>
          <a:lstStyle/>
          <a:p>
            <a:r>
              <a:rPr lang="en-GB" noProof="0" dirty="0"/>
              <a:t>Outline</a:t>
            </a:r>
          </a:p>
        </p:txBody>
      </p:sp>
      <p:sp>
        <p:nvSpPr>
          <p:cNvPr id="3" name="Content Placeholder 2">
            <a:extLst>
              <a:ext uri="{FF2B5EF4-FFF2-40B4-BE49-F238E27FC236}">
                <a16:creationId xmlns:a16="http://schemas.microsoft.com/office/drawing/2014/main" id="{00E38635-17AB-422F-A23C-0A6401831EB1}"/>
              </a:ext>
            </a:extLst>
          </p:cNvPr>
          <p:cNvSpPr>
            <a:spLocks noGrp="1"/>
          </p:cNvSpPr>
          <p:nvPr>
            <p:ph idx="1"/>
          </p:nvPr>
        </p:nvSpPr>
        <p:spPr>
          <a:xfrm>
            <a:off x="838200" y="1825625"/>
            <a:ext cx="10515600" cy="4351338"/>
          </a:xfrm>
        </p:spPr>
        <p:txBody>
          <a:bodyPr>
            <a:normAutofit/>
          </a:bodyPr>
          <a:lstStyle/>
          <a:p>
            <a:r>
              <a:rPr lang="en-GB" sz="3600" noProof="0" dirty="0">
                <a:solidFill>
                  <a:schemeClr val="accent3">
                    <a:lumMod val="75000"/>
                  </a:schemeClr>
                </a:solidFill>
              </a:rPr>
              <a:t>Thermalisation and its breakdown in gauge theories</a:t>
            </a:r>
          </a:p>
          <a:p>
            <a:r>
              <a:rPr lang="en-GB" sz="3600" noProof="0" dirty="0"/>
              <a:t>Disorder-free localisation in the Schwinger model</a:t>
            </a:r>
          </a:p>
          <a:p>
            <a:r>
              <a:rPr lang="en-GB" sz="3600" noProof="0" dirty="0">
                <a:solidFill>
                  <a:schemeClr val="accent3">
                    <a:lumMod val="75000"/>
                  </a:schemeClr>
                </a:solidFill>
              </a:rPr>
              <a:t>Conclusions &amp; outlook</a:t>
            </a:r>
          </a:p>
        </p:txBody>
      </p:sp>
      <p:sp>
        <p:nvSpPr>
          <p:cNvPr id="4" name="Slide Number Placeholder 3">
            <a:extLst>
              <a:ext uri="{FF2B5EF4-FFF2-40B4-BE49-F238E27FC236}">
                <a16:creationId xmlns:a16="http://schemas.microsoft.com/office/drawing/2014/main" id="{606492A8-C8F8-4598-4E9D-8B07161E2A24}"/>
              </a:ext>
            </a:extLst>
          </p:cNvPr>
          <p:cNvSpPr>
            <a:spLocks noGrp="1"/>
          </p:cNvSpPr>
          <p:nvPr>
            <p:ph type="sldNum" sz="quarter" idx="12"/>
          </p:nvPr>
        </p:nvSpPr>
        <p:spPr>
          <a:xfrm>
            <a:off x="8610600" y="6356350"/>
            <a:ext cx="2743200" cy="365125"/>
          </a:xfrm>
        </p:spPr>
        <p:txBody>
          <a:bodyPr/>
          <a:lstStyle/>
          <a:p>
            <a:fld id="{36B950EE-D210-4459-9554-2E3247550D53}" type="slidenum">
              <a:rPr lang="en-GB" noProof="0" smtClean="0"/>
              <a:pPr/>
              <a:t>7</a:t>
            </a:fld>
            <a:endParaRPr lang="en-GB" noProof="0" dirty="0"/>
          </a:p>
        </p:txBody>
      </p:sp>
    </p:spTree>
    <p:extLst>
      <p:ext uri="{BB962C8B-B14F-4D97-AF65-F5344CB8AC3E}">
        <p14:creationId xmlns:p14="http://schemas.microsoft.com/office/powerpoint/2010/main" val="21460911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AB830D-F8FD-31B0-5B4D-FD84E04E79B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5395FB3-04B7-17DC-116B-8A8461763338}"/>
              </a:ext>
            </a:extLst>
          </p:cNvPr>
          <p:cNvSpPr>
            <a:spLocks noGrp="1"/>
          </p:cNvSpPr>
          <p:nvPr>
            <p:ph type="title"/>
          </p:nvPr>
        </p:nvSpPr>
        <p:spPr>
          <a:xfrm>
            <a:off x="958122" y="136525"/>
            <a:ext cx="10886768" cy="854420"/>
          </a:xfrm>
        </p:spPr>
        <p:txBody>
          <a:bodyPr>
            <a:normAutofit/>
          </a:bodyPr>
          <a:lstStyle/>
          <a:p>
            <a:r>
              <a:rPr lang="en-GB" noProof="0" dirty="0"/>
              <a:t>The Schwinger model: a U(1) LGT in 1+1D</a:t>
            </a:r>
          </a:p>
        </p:txBody>
      </p:sp>
      <p:pic>
        <p:nvPicPr>
          <p:cNvPr id="4098" name="Picture 2">
            <a:extLst>
              <a:ext uri="{FF2B5EF4-FFF2-40B4-BE49-F238E27FC236}">
                <a16:creationId xmlns:a16="http://schemas.microsoft.com/office/drawing/2014/main" id="{07BCC126-24CF-FDDE-2FF6-884306FDA44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69058" y="4431953"/>
            <a:ext cx="8839200" cy="481092"/>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7B3DAEB4-73D3-64CF-22E9-F5AC44350895}"/>
              </a:ext>
            </a:extLst>
          </p:cNvPr>
          <p:cNvSpPr>
            <a:spLocks noGrp="1"/>
          </p:cNvSpPr>
          <p:nvPr>
            <p:ph type="sldNum" sz="quarter" idx="12"/>
          </p:nvPr>
        </p:nvSpPr>
        <p:spPr/>
        <p:txBody>
          <a:bodyPr/>
          <a:lstStyle/>
          <a:p>
            <a:fld id="{36B950EE-D210-4459-9554-2E3247550D53}" type="slidenum">
              <a:rPr lang="en-GB" noProof="0" smtClean="0"/>
              <a:t>8</a:t>
            </a:fld>
            <a:endParaRPr lang="en-GB" noProof="0" dirty="0"/>
          </a:p>
        </p:txBody>
      </p:sp>
      <p:pic>
        <p:nvPicPr>
          <p:cNvPr id="8" name="Content Placeholder 12">
            <a:extLst>
              <a:ext uri="{FF2B5EF4-FFF2-40B4-BE49-F238E27FC236}">
                <a16:creationId xmlns:a16="http://schemas.microsoft.com/office/drawing/2014/main" id="{55A7917E-EABD-2083-7228-E30F2A0B2FE4}"/>
              </a:ext>
            </a:extLst>
          </p:cNvPr>
          <p:cNvPicPr>
            <a:picLocks noChangeAspect="1"/>
          </p:cNvPicPr>
          <p:nvPr/>
        </p:nvPicPr>
        <p:blipFill>
          <a:blip>
            <a:extLst>
              <a:ext uri="{96DAC541-7B7A-43D3-8B79-37D633B846F1}">
                <asvg:svgBlip xmlns:asvg="http://schemas.microsoft.com/office/drawing/2016/SVG/main" r:embed="rId4"/>
              </a:ext>
            </a:extLst>
          </a:blip>
          <a:srcRect l="4727" b="84585"/>
          <a:stretch/>
        </p:blipFill>
        <p:spPr>
          <a:xfrm>
            <a:off x="1098176" y="932531"/>
            <a:ext cx="10135702" cy="1355900"/>
          </a:xfrm>
          <a:prstGeom prst="rect">
            <a:avLst/>
          </a:prstGeom>
        </p:spPr>
      </p:pic>
      <p:sp>
        <p:nvSpPr>
          <p:cNvPr id="7" name="TextBox 6">
            <a:extLst>
              <a:ext uri="{FF2B5EF4-FFF2-40B4-BE49-F238E27FC236}">
                <a16:creationId xmlns:a16="http://schemas.microsoft.com/office/drawing/2014/main" id="{85026DF4-3FA3-F8FF-4FA1-BB7277F2A8A8}"/>
              </a:ext>
            </a:extLst>
          </p:cNvPr>
          <p:cNvSpPr txBox="1"/>
          <p:nvPr/>
        </p:nvSpPr>
        <p:spPr>
          <a:xfrm>
            <a:off x="446939" y="3639794"/>
            <a:ext cx="6094638" cy="553998"/>
          </a:xfrm>
          <a:prstGeom prst="rect">
            <a:avLst/>
          </a:prstGeom>
          <a:noFill/>
        </p:spPr>
        <p:txBody>
          <a:bodyPr wrap="square">
            <a:spAutoFit/>
          </a:bodyPr>
          <a:lstStyle>
            <a:defPPr>
              <a:defRPr lang="en-US"/>
            </a:defPPr>
            <a:lvl1pPr>
              <a:defRPr sz="1000">
                <a:solidFill>
                  <a:schemeClr val="bg2">
                    <a:lumMod val="50000"/>
                  </a:schemeClr>
                </a:solidFill>
              </a:defRPr>
            </a:lvl1pPr>
          </a:lstStyle>
          <a:p>
            <a:r>
              <a:rPr lang="en-GB" noProof="0" dirty="0"/>
              <a:t>J. Schwinger, Phys. Rev. 82, 914 (1951)</a:t>
            </a:r>
          </a:p>
          <a:p>
            <a:r>
              <a:rPr lang="en-GB" noProof="0" dirty="0"/>
              <a:t>J. Kogut and L. Susskind, Phys. Rev. D 11, 395 (1975)</a:t>
            </a:r>
          </a:p>
          <a:p>
            <a:r>
              <a:rPr lang="en-GB" noProof="0" dirty="0"/>
              <a:t>T. Banks, L. Susskind, and J. Kogut, Phys. Rev. D 13, 1043 (1976)</a:t>
            </a:r>
          </a:p>
        </p:txBody>
      </p:sp>
      <p:sp>
        <p:nvSpPr>
          <p:cNvPr id="9" name="Rounded Rectangle 8">
            <a:extLst>
              <a:ext uri="{FF2B5EF4-FFF2-40B4-BE49-F238E27FC236}">
                <a16:creationId xmlns:a16="http://schemas.microsoft.com/office/drawing/2014/main" id="{D21753D4-08C2-30E8-F078-E320847784A2}"/>
              </a:ext>
            </a:extLst>
          </p:cNvPr>
          <p:cNvSpPr/>
          <p:nvPr/>
        </p:nvSpPr>
        <p:spPr>
          <a:xfrm>
            <a:off x="1485901" y="5872409"/>
            <a:ext cx="9220200" cy="821674"/>
          </a:xfrm>
          <a:prstGeom prst="roundRect">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600" b="1" i="0" u="none" strike="noStrike" kern="1200" cap="none" spc="0" normalizeH="0" baseline="0" noProof="0" dirty="0">
                <a:ln>
                  <a:noFill/>
                </a:ln>
                <a:solidFill>
                  <a:srgbClr val="0070C0"/>
                </a:solidFill>
                <a:effectLst/>
                <a:uLnTx/>
                <a:uFillTx/>
                <a:latin typeface="Aptos" panose="02110004020202020204"/>
                <a:ea typeface="+mn-ea"/>
                <a:cs typeface="+mn-cs"/>
              </a:rPr>
              <a:t>Effective model in superselection sectors?</a:t>
            </a:r>
          </a:p>
        </p:txBody>
      </p:sp>
      <p:pic>
        <p:nvPicPr>
          <p:cNvPr id="11" name="Picture 10">
            <a:extLst>
              <a:ext uri="{FF2B5EF4-FFF2-40B4-BE49-F238E27FC236}">
                <a16:creationId xmlns:a16="http://schemas.microsoft.com/office/drawing/2014/main" id="{279DD4D7-8670-FD94-1F6B-3C047FE60CFE}"/>
              </a:ext>
            </a:extLst>
          </p:cNvPr>
          <p:cNvPicPr>
            <a:picLocks noChangeAspect="1"/>
          </p:cNvPicPr>
          <p:nvPr/>
        </p:nvPicPr>
        <p:blipFill>
          <a:blip r:embed="rId5"/>
          <a:stretch>
            <a:fillRect/>
          </a:stretch>
        </p:blipFill>
        <p:spPr>
          <a:xfrm>
            <a:off x="1220943" y="2444124"/>
            <a:ext cx="9503307" cy="918653"/>
          </a:xfrm>
          <a:prstGeom prst="rect">
            <a:avLst/>
          </a:prstGeom>
        </p:spPr>
      </p:pic>
      <p:sp>
        <p:nvSpPr>
          <p:cNvPr id="12" name="TextBox 11">
            <a:extLst>
              <a:ext uri="{FF2B5EF4-FFF2-40B4-BE49-F238E27FC236}">
                <a16:creationId xmlns:a16="http://schemas.microsoft.com/office/drawing/2014/main" id="{6255AC35-059A-0FE1-69EC-7F199BB1AA75}"/>
              </a:ext>
            </a:extLst>
          </p:cNvPr>
          <p:cNvSpPr txBox="1"/>
          <p:nvPr/>
        </p:nvSpPr>
        <p:spPr>
          <a:xfrm>
            <a:off x="4677637" y="3757021"/>
            <a:ext cx="2305503" cy="400110"/>
          </a:xfrm>
          <a:prstGeom prst="rect">
            <a:avLst/>
          </a:prstGeom>
          <a:noFill/>
        </p:spPr>
        <p:txBody>
          <a:bodyPr wrap="none" rtlCol="0">
            <a:spAutoFit/>
          </a:bodyPr>
          <a:lstStyle/>
          <a:p>
            <a:r>
              <a:rPr lang="en-GB" sz="2000" noProof="0" dirty="0"/>
              <a:t>staggered fermions</a:t>
            </a:r>
          </a:p>
        </p:txBody>
      </p:sp>
      <p:sp>
        <p:nvSpPr>
          <p:cNvPr id="13" name="TextBox 12">
            <a:extLst>
              <a:ext uri="{FF2B5EF4-FFF2-40B4-BE49-F238E27FC236}">
                <a16:creationId xmlns:a16="http://schemas.microsoft.com/office/drawing/2014/main" id="{E97D011B-E13E-9790-4A1A-BB473643F714}"/>
              </a:ext>
            </a:extLst>
          </p:cNvPr>
          <p:cNvSpPr txBox="1"/>
          <p:nvPr/>
        </p:nvSpPr>
        <p:spPr>
          <a:xfrm>
            <a:off x="9891584" y="3757021"/>
            <a:ext cx="1558440" cy="400110"/>
          </a:xfrm>
          <a:prstGeom prst="rect">
            <a:avLst/>
          </a:prstGeom>
          <a:noFill/>
        </p:spPr>
        <p:txBody>
          <a:bodyPr wrap="none" rtlCol="0">
            <a:spAutoFit/>
          </a:bodyPr>
          <a:lstStyle/>
          <a:p>
            <a:r>
              <a:rPr lang="en-GB" sz="2000" noProof="0" dirty="0"/>
              <a:t>electric field</a:t>
            </a:r>
          </a:p>
        </p:txBody>
      </p:sp>
      <p:cxnSp>
        <p:nvCxnSpPr>
          <p:cNvPr id="15" name="Straight Arrow Connector 14">
            <a:extLst>
              <a:ext uri="{FF2B5EF4-FFF2-40B4-BE49-F238E27FC236}">
                <a16:creationId xmlns:a16="http://schemas.microsoft.com/office/drawing/2014/main" id="{8B71F97B-4EDD-836A-3CDE-6BCC3374C49C}"/>
              </a:ext>
            </a:extLst>
          </p:cNvPr>
          <p:cNvCxnSpPr/>
          <p:nvPr/>
        </p:nvCxnSpPr>
        <p:spPr>
          <a:xfrm flipV="1">
            <a:off x="4886793" y="3144187"/>
            <a:ext cx="0" cy="594096"/>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6" name="Straight Arrow Connector 15">
            <a:extLst>
              <a:ext uri="{FF2B5EF4-FFF2-40B4-BE49-F238E27FC236}">
                <a16:creationId xmlns:a16="http://schemas.microsoft.com/office/drawing/2014/main" id="{147657EF-09BE-A49B-9D44-5031606FCCFD}"/>
              </a:ext>
            </a:extLst>
          </p:cNvPr>
          <p:cNvCxnSpPr/>
          <p:nvPr/>
        </p:nvCxnSpPr>
        <p:spPr>
          <a:xfrm flipV="1">
            <a:off x="10628331" y="3162925"/>
            <a:ext cx="0" cy="594096"/>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mc:AlternateContent xmlns:mc="http://schemas.openxmlformats.org/markup-compatibility/2006">
        <mc:Choice xmlns:a14="http://schemas.microsoft.com/office/drawing/2010/main" Requires="a14">
          <p:sp>
            <p:nvSpPr>
              <p:cNvPr id="20" name="TextBox 19">
                <a:extLst>
                  <a:ext uri="{FF2B5EF4-FFF2-40B4-BE49-F238E27FC236}">
                    <a16:creationId xmlns:a16="http://schemas.microsoft.com/office/drawing/2014/main" id="{9C58291A-E4EE-1CFD-7938-2BABCFDDEB37}"/>
                  </a:ext>
                </a:extLst>
              </p:cNvPr>
              <p:cNvSpPr txBox="1"/>
              <p:nvPr/>
            </p:nvSpPr>
            <p:spPr>
              <a:xfrm>
                <a:off x="330490" y="4451425"/>
                <a:ext cx="11514400" cy="1716432"/>
              </a:xfrm>
              <a:prstGeom prst="rect">
                <a:avLst/>
              </a:prstGeom>
              <a:noFill/>
            </p:spPr>
            <p:txBody>
              <a:bodyPr wrap="square">
                <a:spAutoFit/>
              </a:bodyPr>
              <a:lstStyle/>
              <a:p>
                <a:pPr marL="457200" indent="-457200">
                  <a:spcBef>
                    <a:spcPts val="1600"/>
                  </a:spcBef>
                  <a:buFont typeface="Arial" panose="020B0604020202020204" pitchFamily="34" charset="0"/>
                  <a:buChar char="•"/>
                </a:pPr>
                <a:r>
                  <a:rPr lang="en-GB" sz="2600" b="0" noProof="0" dirty="0"/>
                  <a:t>Gauss’s law</a:t>
                </a:r>
                <a:r>
                  <a:rPr lang="en-GB" sz="2600" noProof="0" dirty="0"/>
                  <a:t>:</a:t>
                </a:r>
              </a:p>
              <a:p>
                <a:pPr marL="457200" indent="-457200">
                  <a:spcBef>
                    <a:spcPts val="1600"/>
                  </a:spcBef>
                  <a:buFont typeface="Arial" panose="020B0604020202020204" pitchFamily="34" charset="0"/>
                  <a:buChar char="•"/>
                </a:pPr>
                <a:r>
                  <a:rPr lang="en-GB" sz="2600" dirty="0"/>
                  <a:t>Physical states </a:t>
                </a:r>
                <a14:m>
                  <m:oMath xmlns:m="http://schemas.openxmlformats.org/officeDocument/2006/math">
                    <m:sSub>
                      <m:sSubPr>
                        <m:ctrlPr>
                          <a:rPr lang="en-GB" sz="2600" i="1">
                            <a:latin typeface="Cambria Math" panose="02040503050406030204" pitchFamily="18" charset="0"/>
                          </a:rPr>
                        </m:ctrlPr>
                      </m:sSubPr>
                      <m:e>
                        <m:acc>
                          <m:accPr>
                            <m:chr m:val="̂"/>
                            <m:ctrlPr>
                              <a:rPr lang="en-GB" sz="2600" i="1">
                                <a:latin typeface="Cambria Math" panose="02040503050406030204" pitchFamily="18" charset="0"/>
                              </a:rPr>
                            </m:ctrlPr>
                          </m:accPr>
                          <m:e>
                            <m:r>
                              <a:rPr lang="en-GB" sz="2600" i="1">
                                <a:latin typeface="Cambria Math" panose="02040503050406030204" pitchFamily="18" charset="0"/>
                              </a:rPr>
                              <m:t>𝐺</m:t>
                            </m:r>
                          </m:e>
                        </m:acc>
                      </m:e>
                      <m:sub>
                        <m:r>
                          <a:rPr lang="en-GB" sz="2600" i="1">
                            <a:latin typeface="Cambria Math" panose="02040503050406030204" pitchFamily="18" charset="0"/>
                          </a:rPr>
                          <m:t>𝑛</m:t>
                        </m:r>
                      </m:sub>
                    </m:sSub>
                    <m:d>
                      <m:dPr>
                        <m:begChr m:val="|"/>
                        <m:endChr m:val="⟩"/>
                        <m:ctrlPr>
                          <a:rPr lang="en-GB" sz="2600" i="1">
                            <a:latin typeface="Cambria Math" panose="02040503050406030204" pitchFamily="18" charset="0"/>
                          </a:rPr>
                        </m:ctrlPr>
                      </m:dPr>
                      <m:e>
                        <m:r>
                          <a:rPr lang="en-GB" sz="2600" i="1">
                            <a:latin typeface="Cambria Math" panose="02040503050406030204" pitchFamily="18" charset="0"/>
                          </a:rPr>
                          <m:t>𝜓</m:t>
                        </m:r>
                      </m:e>
                    </m:d>
                    <m:r>
                      <a:rPr lang="en-GB" sz="2600" i="1">
                        <a:latin typeface="Cambria Math" panose="02040503050406030204" pitchFamily="18" charset="0"/>
                      </a:rPr>
                      <m:t>=</m:t>
                    </m:r>
                    <m:sSub>
                      <m:sSubPr>
                        <m:ctrlPr>
                          <a:rPr lang="en-GB" sz="2600" i="1">
                            <a:latin typeface="Cambria Math" panose="02040503050406030204" pitchFamily="18" charset="0"/>
                          </a:rPr>
                        </m:ctrlPr>
                      </m:sSubPr>
                      <m:e>
                        <m:r>
                          <a:rPr lang="en-GB" sz="2600" i="1">
                            <a:latin typeface="Cambria Math" panose="02040503050406030204" pitchFamily="18" charset="0"/>
                          </a:rPr>
                          <m:t>𝑞</m:t>
                        </m:r>
                      </m:e>
                      <m:sub>
                        <m:r>
                          <a:rPr lang="en-GB" sz="2600" i="1">
                            <a:latin typeface="Cambria Math" panose="02040503050406030204" pitchFamily="18" charset="0"/>
                          </a:rPr>
                          <m:t>𝑛</m:t>
                        </m:r>
                      </m:sub>
                    </m:sSub>
                    <m:d>
                      <m:dPr>
                        <m:begChr m:val="|"/>
                        <m:endChr m:val="⟩"/>
                        <m:ctrlPr>
                          <a:rPr lang="en-GB" sz="2600" i="1">
                            <a:latin typeface="Cambria Math" panose="02040503050406030204" pitchFamily="18" charset="0"/>
                          </a:rPr>
                        </m:ctrlPr>
                      </m:dPr>
                      <m:e>
                        <m:r>
                          <a:rPr lang="en-GB" sz="2600" i="1">
                            <a:latin typeface="Cambria Math" panose="02040503050406030204" pitchFamily="18" charset="0"/>
                          </a:rPr>
                          <m:t>𝜓</m:t>
                        </m:r>
                      </m:e>
                    </m:d>
                  </m:oMath>
                </a14:m>
                <a:r>
                  <a:rPr lang="en-GB" sz="2600" dirty="0"/>
                  <a:t> defined by a set of </a:t>
                </a:r>
                <a:r>
                  <a:rPr lang="en-GB" sz="2600" b="1" dirty="0">
                    <a:solidFill>
                      <a:srgbClr val="0070C0"/>
                    </a:solidFill>
                  </a:rPr>
                  <a:t>conserved charges </a:t>
                </a:r>
                <a14:m>
                  <m:oMath xmlns:m="http://schemas.openxmlformats.org/officeDocument/2006/math">
                    <m:sSub>
                      <m:sSubPr>
                        <m:ctrlPr>
                          <a:rPr lang="en-GB" sz="2600" i="1">
                            <a:latin typeface="Cambria Math" panose="02040503050406030204" pitchFamily="18" charset="0"/>
                          </a:rPr>
                        </m:ctrlPr>
                      </m:sSubPr>
                      <m:e>
                        <m:r>
                          <a:rPr lang="en-GB" sz="2600" i="1">
                            <a:latin typeface="Cambria Math" panose="02040503050406030204" pitchFamily="18" charset="0"/>
                          </a:rPr>
                          <m:t>𝑞</m:t>
                        </m:r>
                      </m:e>
                      <m:sub>
                        <m:r>
                          <a:rPr lang="en-GB" sz="2600" i="1">
                            <a:latin typeface="Cambria Math" panose="02040503050406030204" pitchFamily="18" charset="0"/>
                          </a:rPr>
                          <m:t>𝑛</m:t>
                        </m:r>
                      </m:sub>
                    </m:sSub>
                    <m:r>
                      <a:rPr lang="en-GB" sz="2600" i="1">
                        <a:latin typeface="Cambria Math" panose="02040503050406030204" pitchFamily="18" charset="0"/>
                      </a:rPr>
                      <m:t>∈</m:t>
                    </m:r>
                    <m:r>
                      <a:rPr lang="en-GB" sz="2600" i="1">
                        <a:latin typeface="Cambria Math" panose="02040503050406030204" pitchFamily="18" charset="0"/>
                        <a:ea typeface="Cambria Math" panose="02040503050406030204" pitchFamily="18" charset="0"/>
                      </a:rPr>
                      <m:t>ℤ</m:t>
                    </m:r>
                  </m:oMath>
                </a14:m>
                <a:endParaRPr lang="en-GB" sz="2600" dirty="0"/>
              </a:p>
              <a:p>
                <a:pPr marL="457200" indent="-457200">
                  <a:spcBef>
                    <a:spcPts val="1600"/>
                  </a:spcBef>
                  <a:buFont typeface="Arial" panose="020B0604020202020204" pitchFamily="34" charset="0"/>
                  <a:buChar char="•"/>
                </a:pPr>
                <a:endParaRPr lang="en-GB" sz="2600" noProof="0" dirty="0"/>
              </a:p>
            </p:txBody>
          </p:sp>
        </mc:Choice>
        <mc:Fallback>
          <p:sp>
            <p:nvSpPr>
              <p:cNvPr id="20" name="TextBox 19">
                <a:extLst>
                  <a:ext uri="{FF2B5EF4-FFF2-40B4-BE49-F238E27FC236}">
                    <a16:creationId xmlns:a16="http://schemas.microsoft.com/office/drawing/2014/main" id="{9C58291A-E4EE-1CFD-7938-2BABCFDDEB37}"/>
                  </a:ext>
                </a:extLst>
              </p:cNvPr>
              <p:cNvSpPr txBox="1">
                <a:spLocks noRot="1" noChangeAspect="1" noMove="1" noResize="1" noEditPoints="1" noAdjustHandles="1" noChangeArrowheads="1" noChangeShapeType="1" noTextEdit="1"/>
              </p:cNvSpPr>
              <p:nvPr/>
            </p:nvSpPr>
            <p:spPr>
              <a:xfrm>
                <a:off x="330490" y="4451425"/>
                <a:ext cx="11514400" cy="1716432"/>
              </a:xfrm>
              <a:prstGeom prst="rect">
                <a:avLst/>
              </a:prstGeom>
              <a:blipFill>
                <a:blip r:embed="rId6"/>
                <a:stretch>
                  <a:fillRect l="-771" t="-2941"/>
                </a:stretch>
              </a:blipFill>
            </p:spPr>
            <p:txBody>
              <a:bodyPr/>
              <a:lstStyle/>
              <a:p>
                <a:r>
                  <a:rPr lang="en-GB">
                    <a:noFill/>
                  </a:rPr>
                  <a:t> </a:t>
                </a:r>
              </a:p>
            </p:txBody>
          </p:sp>
        </mc:Fallback>
      </mc:AlternateContent>
    </p:spTree>
    <p:extLst>
      <p:ext uri="{BB962C8B-B14F-4D97-AF65-F5344CB8AC3E}">
        <p14:creationId xmlns:p14="http://schemas.microsoft.com/office/powerpoint/2010/main" val="3464893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250"/>
                                        <p:tgtEl>
                                          <p:spTgt spid="409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250"/>
                                        <p:tgtEl>
                                          <p:spTgt spid="2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2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345345-0956-29B2-760D-C04FF6629AB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48F15E3-29A4-F5F5-13CE-B494DD648512}"/>
              </a:ext>
            </a:extLst>
          </p:cNvPr>
          <p:cNvSpPr>
            <a:spLocks noGrp="1"/>
          </p:cNvSpPr>
          <p:nvPr>
            <p:ph type="title"/>
          </p:nvPr>
        </p:nvSpPr>
        <p:spPr>
          <a:xfrm>
            <a:off x="1395167" y="49728"/>
            <a:ext cx="10719816" cy="710446"/>
          </a:xfrm>
        </p:spPr>
        <p:txBody>
          <a:bodyPr>
            <a:normAutofit/>
          </a:bodyPr>
          <a:lstStyle/>
          <a:p>
            <a:r>
              <a:rPr lang="en-GB" sz="4000" noProof="0" dirty="0"/>
              <a:t>Mapping the Schwinger model to a spin chain</a:t>
            </a:r>
          </a:p>
        </p:txBody>
      </p:sp>
      <p:pic>
        <p:nvPicPr>
          <p:cNvPr id="1034" name="Picture 10">
            <a:extLst>
              <a:ext uri="{FF2B5EF4-FFF2-40B4-BE49-F238E27FC236}">
                <a16:creationId xmlns:a16="http://schemas.microsoft.com/office/drawing/2014/main" id="{92E83125-1D0A-824A-298D-515207820FA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23" t="-6039" r="-949" b="-4562"/>
          <a:stretch/>
        </p:blipFill>
        <p:spPr bwMode="auto">
          <a:xfrm>
            <a:off x="8246144" y="704800"/>
            <a:ext cx="3802632" cy="821674"/>
          </a:xfrm>
          <a:prstGeom prst="rect">
            <a:avLst/>
          </a:prstGeom>
          <a:solidFill>
            <a:schemeClr val="bg1"/>
          </a:solidFill>
          <a:ln w="28575">
            <a:solidFill>
              <a:schemeClr val="accent1"/>
            </a:solidFill>
          </a:ln>
        </p:spPr>
      </p:pic>
      <p:sp>
        <p:nvSpPr>
          <p:cNvPr id="6" name="Slide Number Placeholder 5">
            <a:extLst>
              <a:ext uri="{FF2B5EF4-FFF2-40B4-BE49-F238E27FC236}">
                <a16:creationId xmlns:a16="http://schemas.microsoft.com/office/drawing/2014/main" id="{ED9CCEE4-994A-3624-D019-2FB2CA4251F6}"/>
              </a:ext>
            </a:extLst>
          </p:cNvPr>
          <p:cNvSpPr>
            <a:spLocks noGrp="1"/>
          </p:cNvSpPr>
          <p:nvPr>
            <p:ph type="sldNum" sz="quarter" idx="12"/>
          </p:nvPr>
        </p:nvSpPr>
        <p:spPr/>
        <p:txBody>
          <a:bodyPr/>
          <a:lstStyle/>
          <a:p>
            <a:fld id="{36B950EE-D210-4459-9554-2E3247550D53}" type="slidenum">
              <a:rPr lang="en-GB" noProof="0" smtClean="0"/>
              <a:t>9</a:t>
            </a:fld>
            <a:endParaRPr lang="en-GB" noProof="0" dirty="0"/>
          </a:p>
        </p:txBody>
      </p:sp>
      <p:pic>
        <p:nvPicPr>
          <p:cNvPr id="8" name="Picture 7">
            <a:extLst>
              <a:ext uri="{FF2B5EF4-FFF2-40B4-BE49-F238E27FC236}">
                <a16:creationId xmlns:a16="http://schemas.microsoft.com/office/drawing/2014/main" id="{31B6388D-5CAE-170B-B831-B2242DEC6563}"/>
              </a:ext>
            </a:extLst>
          </p:cNvPr>
          <p:cNvPicPr>
            <a:picLocks noChangeAspect="1"/>
          </p:cNvPicPr>
          <p:nvPr/>
        </p:nvPicPr>
        <p:blipFill>
          <a:blip r:embed="rId4"/>
          <a:srcRect l="3728" b="40330"/>
          <a:stretch>
            <a:fillRect/>
          </a:stretch>
        </p:blipFill>
        <p:spPr>
          <a:xfrm>
            <a:off x="545184" y="779985"/>
            <a:ext cx="7521939" cy="3851347"/>
          </a:xfrm>
          <a:prstGeom prst="rect">
            <a:avLst/>
          </a:prstGeom>
        </p:spPr>
      </p:pic>
      <p:grpSp>
        <p:nvGrpSpPr>
          <p:cNvPr id="9" name="Group 8">
            <a:extLst>
              <a:ext uri="{FF2B5EF4-FFF2-40B4-BE49-F238E27FC236}">
                <a16:creationId xmlns:a16="http://schemas.microsoft.com/office/drawing/2014/main" id="{DF903D51-AC1D-A817-01B4-B9D0463BE3EE}"/>
              </a:ext>
            </a:extLst>
          </p:cNvPr>
          <p:cNvGrpSpPr/>
          <p:nvPr/>
        </p:nvGrpSpPr>
        <p:grpSpPr>
          <a:xfrm>
            <a:off x="8449363" y="2272616"/>
            <a:ext cx="3396194" cy="2077752"/>
            <a:chOff x="8449363" y="2272616"/>
            <a:chExt cx="3396194" cy="2077752"/>
          </a:xfrm>
        </p:grpSpPr>
        <p:pic>
          <p:nvPicPr>
            <p:cNvPr id="1026" name="Picture 2">
              <a:extLst>
                <a:ext uri="{FF2B5EF4-FFF2-40B4-BE49-F238E27FC236}">
                  <a16:creationId xmlns:a16="http://schemas.microsoft.com/office/drawing/2014/main" id="{BDE56257-2F69-5074-C5F2-ECEE1723C16D}"/>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2920" t="-9543" r="-2574" b="-11825"/>
            <a:stretch/>
          </p:blipFill>
          <p:spPr bwMode="auto">
            <a:xfrm>
              <a:off x="8449363" y="2272616"/>
              <a:ext cx="3396194" cy="968189"/>
            </a:xfrm>
            <a:prstGeom prst="rect">
              <a:avLst/>
            </a:prstGeom>
            <a:solidFill>
              <a:schemeClr val="bg1"/>
            </a:solidFill>
            <a:ln w="28575">
              <a:solidFill>
                <a:srgbClr val="A50100"/>
              </a:solidFill>
            </a:ln>
          </p:spPr>
        </p:pic>
        <p:pic>
          <p:nvPicPr>
            <p:cNvPr id="19" name="Picture 18">
              <a:extLst>
                <a:ext uri="{FF2B5EF4-FFF2-40B4-BE49-F238E27FC236}">
                  <a16:creationId xmlns:a16="http://schemas.microsoft.com/office/drawing/2014/main" id="{777BEA0C-8AEF-2320-1900-B3F84BBAF04C}"/>
                </a:ext>
              </a:extLst>
            </p:cNvPr>
            <p:cNvPicPr>
              <a:picLocks noChangeAspect="1"/>
            </p:cNvPicPr>
            <p:nvPr/>
          </p:nvPicPr>
          <p:blipFill>
            <a:blip r:embed="rId6"/>
            <a:srcRect l="73097" b="73167"/>
            <a:stretch>
              <a:fillRect/>
            </a:stretch>
          </p:blipFill>
          <p:spPr>
            <a:xfrm>
              <a:off x="8932011" y="3377106"/>
              <a:ext cx="2430898" cy="973262"/>
            </a:xfrm>
            <a:prstGeom prst="rect">
              <a:avLst/>
            </a:prstGeom>
          </p:spPr>
        </p:pic>
      </p:grpSp>
      <p:grpSp>
        <p:nvGrpSpPr>
          <p:cNvPr id="10" name="Group 9">
            <a:extLst>
              <a:ext uri="{FF2B5EF4-FFF2-40B4-BE49-F238E27FC236}">
                <a16:creationId xmlns:a16="http://schemas.microsoft.com/office/drawing/2014/main" id="{E87B9671-318B-2124-21B7-15F0BB152AA8}"/>
              </a:ext>
            </a:extLst>
          </p:cNvPr>
          <p:cNvGrpSpPr/>
          <p:nvPr/>
        </p:nvGrpSpPr>
        <p:grpSpPr>
          <a:xfrm>
            <a:off x="8004666" y="4704485"/>
            <a:ext cx="3802632" cy="1429916"/>
            <a:chOff x="8004666" y="4704485"/>
            <a:chExt cx="3802632" cy="1429916"/>
          </a:xfrm>
        </p:grpSpPr>
        <p:pic>
          <p:nvPicPr>
            <p:cNvPr id="1028" name="Picture 4">
              <a:extLst>
                <a:ext uri="{FF2B5EF4-FFF2-40B4-BE49-F238E27FC236}">
                  <a16:creationId xmlns:a16="http://schemas.microsoft.com/office/drawing/2014/main" id="{1D1A9252-336B-4916-E5C5-BEA52BE3DA89}"/>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1875" t="-10004" r="-1670" b="-12611"/>
            <a:stretch/>
          </p:blipFill>
          <p:spPr bwMode="auto">
            <a:xfrm>
              <a:off x="8004666" y="4704485"/>
              <a:ext cx="3802632" cy="968189"/>
            </a:xfrm>
            <a:prstGeom prst="rect">
              <a:avLst/>
            </a:prstGeom>
            <a:solidFill>
              <a:schemeClr val="bg1"/>
            </a:solidFill>
            <a:ln w="28575">
              <a:solidFill>
                <a:schemeClr val="accent2"/>
              </a:solidFill>
            </a:ln>
          </p:spPr>
        </p:pic>
        <p:sp>
          <p:nvSpPr>
            <p:cNvPr id="20" name="TextBox 19">
              <a:extLst>
                <a:ext uri="{FF2B5EF4-FFF2-40B4-BE49-F238E27FC236}">
                  <a16:creationId xmlns:a16="http://schemas.microsoft.com/office/drawing/2014/main" id="{F8961604-E84B-5120-E894-551407183082}"/>
                </a:ext>
              </a:extLst>
            </p:cNvPr>
            <p:cNvSpPr txBox="1"/>
            <p:nvPr/>
          </p:nvSpPr>
          <p:spPr>
            <a:xfrm>
              <a:off x="8247290" y="5765069"/>
              <a:ext cx="3278911" cy="369332"/>
            </a:xfrm>
            <a:prstGeom prst="rect">
              <a:avLst/>
            </a:prstGeom>
            <a:noFill/>
          </p:spPr>
          <p:txBody>
            <a:bodyPr wrap="none" rtlCol="0">
              <a:spAutoFit/>
            </a:bodyPr>
            <a:lstStyle/>
            <a:p>
              <a:pPr algn="ctr"/>
              <a:r>
                <a:rPr lang="en-GB" b="1" noProof="0" dirty="0">
                  <a:solidFill>
                    <a:schemeClr val="accent2"/>
                  </a:solidFill>
                </a:rPr>
                <a:t>Encodes Coulomb force in 1D</a:t>
              </a:r>
            </a:p>
          </p:txBody>
        </p:sp>
      </p:grpSp>
      <p:grpSp>
        <p:nvGrpSpPr>
          <p:cNvPr id="11" name="Group 10">
            <a:extLst>
              <a:ext uri="{FF2B5EF4-FFF2-40B4-BE49-F238E27FC236}">
                <a16:creationId xmlns:a16="http://schemas.microsoft.com/office/drawing/2014/main" id="{42507F0F-8DBC-44CD-D33F-A7232697AAC5}"/>
              </a:ext>
            </a:extLst>
          </p:cNvPr>
          <p:cNvGrpSpPr/>
          <p:nvPr/>
        </p:nvGrpSpPr>
        <p:grpSpPr>
          <a:xfrm>
            <a:off x="384702" y="4704485"/>
            <a:ext cx="6818355" cy="2026994"/>
            <a:chOff x="384702" y="4704485"/>
            <a:chExt cx="6818355" cy="2026994"/>
          </a:xfrm>
        </p:grpSpPr>
        <p:pic>
          <p:nvPicPr>
            <p:cNvPr id="4" name="Picture 3">
              <a:extLst>
                <a:ext uri="{FF2B5EF4-FFF2-40B4-BE49-F238E27FC236}">
                  <a16:creationId xmlns:a16="http://schemas.microsoft.com/office/drawing/2014/main" id="{37829D6A-A35F-D78E-77FB-E372BF83F0FB}"/>
                </a:ext>
              </a:extLst>
            </p:cNvPr>
            <p:cNvPicPr>
              <a:picLocks noChangeAspect="1"/>
            </p:cNvPicPr>
            <p:nvPr/>
          </p:nvPicPr>
          <p:blipFill>
            <a:blip r:embed="rId8"/>
            <a:stretch>
              <a:fillRect/>
            </a:stretch>
          </p:blipFill>
          <p:spPr>
            <a:xfrm>
              <a:off x="545184" y="5065325"/>
              <a:ext cx="4986645" cy="1666154"/>
            </a:xfrm>
            <a:prstGeom prst="rect">
              <a:avLst/>
            </a:prstGeom>
            <a:solidFill>
              <a:schemeClr val="bg1"/>
            </a:solidFill>
            <a:ln w="28575">
              <a:solidFill>
                <a:schemeClr val="accent6"/>
              </a:solidFill>
            </a:ln>
          </p:spPr>
        </p:pic>
        <p:grpSp>
          <p:nvGrpSpPr>
            <p:cNvPr id="16" name="Group 15">
              <a:extLst>
                <a:ext uri="{FF2B5EF4-FFF2-40B4-BE49-F238E27FC236}">
                  <a16:creationId xmlns:a16="http://schemas.microsoft.com/office/drawing/2014/main" id="{DEBF3454-5330-88DE-13F8-23DD0A83CFFD}"/>
                </a:ext>
              </a:extLst>
            </p:cNvPr>
            <p:cNvGrpSpPr/>
            <p:nvPr/>
          </p:nvGrpSpPr>
          <p:grpSpPr>
            <a:xfrm>
              <a:off x="5366457" y="5397533"/>
              <a:ext cx="1836600" cy="1063114"/>
              <a:chOff x="5376752" y="5886339"/>
              <a:chExt cx="2516885" cy="1063114"/>
            </a:xfrm>
          </p:grpSpPr>
          <mc:AlternateContent xmlns:mc="http://schemas.openxmlformats.org/markup-compatibility/2006">
            <mc:Choice xmlns:a14="http://schemas.microsoft.com/office/drawing/2010/main" Requires="a14">
              <p:sp>
                <p:nvSpPr>
                  <p:cNvPr id="234" name="TextBox 233">
                    <a:extLst>
                      <a:ext uri="{FF2B5EF4-FFF2-40B4-BE49-F238E27FC236}">
                        <a16:creationId xmlns:a16="http://schemas.microsoft.com/office/drawing/2014/main" id="{26EAFBFC-022B-0F21-A572-151D388D45C7}"/>
                      </a:ext>
                    </a:extLst>
                  </p:cNvPr>
                  <p:cNvSpPr txBox="1"/>
                  <p:nvPr/>
                </p:nvSpPr>
                <p:spPr>
                  <a:xfrm>
                    <a:off x="6155242" y="5886339"/>
                    <a:ext cx="1738395" cy="1063114"/>
                  </a:xfrm>
                  <a:prstGeom prst="roundRect">
                    <a:avLst/>
                  </a:prstGeom>
                  <a:ln/>
                </p:spPr>
                <p:style>
                  <a:lnRef idx="2">
                    <a:schemeClr val="accent6">
                      <a:shade val="15000"/>
                    </a:schemeClr>
                  </a:lnRef>
                  <a:fillRef idx="1">
                    <a:schemeClr val="accent6"/>
                  </a:fillRef>
                  <a:effectRef idx="0">
                    <a:schemeClr val="accent6"/>
                  </a:effectRef>
                  <a:fontRef idx="minor">
                    <a:schemeClr val="lt1"/>
                  </a:fontRef>
                </p:style>
                <p:txBody>
                  <a:bodyPr wrap="square" rtlCol="0" anchor="ctr">
                    <a:noAutofit/>
                  </a:bodyPr>
                  <a:lstStyle/>
                  <a:p>
                    <a:pPr algn="ctr"/>
                    <a:r>
                      <a:rPr lang="en-GB" noProof="0" dirty="0"/>
                      <a:t>Depends explicitly on </a:t>
                    </a:r>
                    <a14:m>
                      <m:oMath xmlns:m="http://schemas.openxmlformats.org/officeDocument/2006/math">
                        <m:d>
                          <m:dPr>
                            <m:begChr m:val="{"/>
                            <m:endChr m:val="}"/>
                            <m:ctrlPr>
                              <a:rPr lang="en-GB" b="0" i="1" noProof="0" smtClean="0">
                                <a:latin typeface="Cambria Math" panose="02040503050406030204" pitchFamily="18" charset="0"/>
                              </a:rPr>
                            </m:ctrlPr>
                          </m:dPr>
                          <m:e>
                            <m:sSub>
                              <m:sSubPr>
                                <m:ctrlPr>
                                  <a:rPr lang="en-GB" b="0" i="1" noProof="0" smtClean="0">
                                    <a:latin typeface="Cambria Math" panose="02040503050406030204" pitchFamily="18" charset="0"/>
                                  </a:rPr>
                                </m:ctrlPr>
                              </m:sSubPr>
                              <m:e>
                                <m:r>
                                  <a:rPr lang="en-GB" b="0" i="1" noProof="0" smtClean="0">
                                    <a:latin typeface="Cambria Math" panose="02040503050406030204" pitchFamily="18" charset="0"/>
                                  </a:rPr>
                                  <m:t>𝑞</m:t>
                                </m:r>
                              </m:e>
                              <m:sub>
                                <m:r>
                                  <a:rPr lang="en-GB" b="0" i="1" noProof="0" smtClean="0">
                                    <a:latin typeface="Cambria Math" panose="02040503050406030204" pitchFamily="18" charset="0"/>
                                  </a:rPr>
                                  <m:t>𝑖</m:t>
                                </m:r>
                              </m:sub>
                            </m:sSub>
                          </m:e>
                        </m:d>
                      </m:oMath>
                    </a14:m>
                    <a:r>
                      <a:rPr lang="en-GB" noProof="0" dirty="0"/>
                      <a:t>!</a:t>
                    </a:r>
                  </a:p>
                </p:txBody>
              </p:sp>
            </mc:Choice>
            <mc:Fallback>
              <p:sp>
                <p:nvSpPr>
                  <p:cNvPr id="234" name="TextBox 233">
                    <a:extLst>
                      <a:ext uri="{FF2B5EF4-FFF2-40B4-BE49-F238E27FC236}">
                        <a16:creationId xmlns:a16="http://schemas.microsoft.com/office/drawing/2014/main" id="{26EAFBFC-022B-0F21-A572-151D388D45C7}"/>
                      </a:ext>
                    </a:extLst>
                  </p:cNvPr>
                  <p:cNvSpPr txBox="1">
                    <a:spLocks noRot="1" noChangeAspect="1" noMove="1" noResize="1" noEditPoints="1" noAdjustHandles="1" noChangeArrowheads="1" noChangeShapeType="1" noTextEdit="1"/>
                  </p:cNvSpPr>
                  <p:nvPr/>
                </p:nvSpPr>
                <p:spPr>
                  <a:xfrm>
                    <a:off x="6155242" y="5886339"/>
                    <a:ext cx="1738395" cy="1063114"/>
                  </a:xfrm>
                  <a:prstGeom prst="roundRect">
                    <a:avLst/>
                  </a:prstGeom>
                  <a:blipFill>
                    <a:blip r:embed="rId9"/>
                    <a:stretch>
                      <a:fillRect b="-1163"/>
                    </a:stretch>
                  </a:blipFill>
                  <a:ln/>
                </p:spPr>
                <p:txBody>
                  <a:bodyPr/>
                  <a:lstStyle/>
                  <a:p>
                    <a:r>
                      <a:rPr lang="en-GB">
                        <a:noFill/>
                      </a:rPr>
                      <a:t> </a:t>
                    </a:r>
                  </a:p>
                </p:txBody>
              </p:sp>
            </mc:Fallback>
          </mc:AlternateContent>
          <p:cxnSp>
            <p:nvCxnSpPr>
              <p:cNvPr id="5" name="Straight Arrow Connector 4">
                <a:extLst>
                  <a:ext uri="{FF2B5EF4-FFF2-40B4-BE49-F238E27FC236}">
                    <a16:creationId xmlns:a16="http://schemas.microsoft.com/office/drawing/2014/main" id="{5425CB29-66A1-C46D-3562-0AB05E6345DB}"/>
                  </a:ext>
                </a:extLst>
              </p:cNvPr>
              <p:cNvCxnSpPr>
                <a:cxnSpLocks/>
              </p:cNvCxnSpPr>
              <p:nvPr/>
            </p:nvCxnSpPr>
            <p:spPr>
              <a:xfrm flipH="1">
                <a:off x="5376752" y="6387208"/>
                <a:ext cx="999769" cy="381431"/>
              </a:xfrm>
              <a:prstGeom prst="straightConnector1">
                <a:avLst/>
              </a:prstGeom>
              <a:ln w="76200">
                <a:solidFill>
                  <a:srgbClr val="71AD47"/>
                </a:solidFill>
                <a:tailEnd type="triangle"/>
              </a:ln>
            </p:spPr>
            <p:style>
              <a:lnRef idx="2">
                <a:schemeClr val="accent1"/>
              </a:lnRef>
              <a:fillRef idx="0">
                <a:schemeClr val="accent1"/>
              </a:fillRef>
              <a:effectRef idx="1">
                <a:schemeClr val="accent1"/>
              </a:effectRef>
              <a:fontRef idx="minor">
                <a:schemeClr val="tx1"/>
              </a:fontRef>
            </p:style>
          </p:cxnSp>
        </p:grpSp>
        <p:sp>
          <p:nvSpPr>
            <p:cNvPr id="21" name="TextBox 20">
              <a:extLst>
                <a:ext uri="{FF2B5EF4-FFF2-40B4-BE49-F238E27FC236}">
                  <a16:creationId xmlns:a16="http://schemas.microsoft.com/office/drawing/2014/main" id="{87CC679A-E433-2773-B163-7B3C1E3ACE4C}"/>
                </a:ext>
              </a:extLst>
            </p:cNvPr>
            <p:cNvSpPr txBox="1"/>
            <p:nvPr/>
          </p:nvSpPr>
          <p:spPr>
            <a:xfrm>
              <a:off x="384702" y="4704485"/>
              <a:ext cx="5307607" cy="276999"/>
            </a:xfrm>
            <a:prstGeom prst="rect">
              <a:avLst/>
            </a:prstGeom>
            <a:noFill/>
          </p:spPr>
          <p:txBody>
            <a:bodyPr wrap="none" lIns="0" tIns="0" rIns="0" bIns="0" rtlCol="0">
              <a:spAutoFit/>
            </a:bodyPr>
            <a:lstStyle/>
            <a:p>
              <a:pPr algn="ctr"/>
              <a:r>
                <a:rPr lang="en-GB" b="1" noProof="0" dirty="0">
                  <a:solidFill>
                    <a:schemeClr val="accent6"/>
                  </a:solidFill>
                </a:rPr>
                <a:t>Coulomb force between fermions and background</a:t>
              </a:r>
            </a:p>
          </p:txBody>
        </p:sp>
      </p:grpSp>
      <p:sp>
        <p:nvSpPr>
          <p:cNvPr id="24" name="TextBox 23">
            <a:extLst>
              <a:ext uri="{FF2B5EF4-FFF2-40B4-BE49-F238E27FC236}">
                <a16:creationId xmlns:a16="http://schemas.microsoft.com/office/drawing/2014/main" id="{1156A125-BF78-2575-7AFE-F10A01DE9EE1}"/>
              </a:ext>
            </a:extLst>
          </p:cNvPr>
          <p:cNvSpPr txBox="1"/>
          <p:nvPr/>
        </p:nvSpPr>
        <p:spPr>
          <a:xfrm>
            <a:off x="8989386" y="1603435"/>
            <a:ext cx="2316147" cy="369332"/>
          </a:xfrm>
          <a:prstGeom prst="rect">
            <a:avLst/>
          </a:prstGeom>
          <a:noFill/>
        </p:spPr>
        <p:txBody>
          <a:bodyPr wrap="none" rtlCol="0">
            <a:spAutoFit/>
          </a:bodyPr>
          <a:lstStyle/>
          <a:p>
            <a:r>
              <a:rPr lang="en-GB" b="1" noProof="0" dirty="0">
                <a:solidFill>
                  <a:schemeClr val="accent1"/>
                </a:solidFill>
              </a:rPr>
              <a:t>Background charges</a:t>
            </a:r>
          </a:p>
        </p:txBody>
      </p:sp>
      <p:sp>
        <p:nvSpPr>
          <p:cNvPr id="3" name="TextBox 2">
            <a:extLst>
              <a:ext uri="{FF2B5EF4-FFF2-40B4-BE49-F238E27FC236}">
                <a16:creationId xmlns:a16="http://schemas.microsoft.com/office/drawing/2014/main" id="{C2ECB100-8A81-7A98-71FB-24783F929B04}"/>
              </a:ext>
            </a:extLst>
          </p:cNvPr>
          <p:cNvSpPr txBox="1"/>
          <p:nvPr/>
        </p:nvSpPr>
        <p:spPr>
          <a:xfrm>
            <a:off x="1198178" y="2830492"/>
            <a:ext cx="2981273" cy="276999"/>
          </a:xfrm>
          <a:prstGeom prst="rect">
            <a:avLst/>
          </a:prstGeom>
          <a:noFill/>
        </p:spPr>
        <p:txBody>
          <a:bodyPr wrap="square">
            <a:spAutoFit/>
          </a:bodyPr>
          <a:lstStyle>
            <a:defPPr>
              <a:defRPr lang="en-US"/>
            </a:defPPr>
            <a:lvl1pPr>
              <a:defRPr sz="1000">
                <a:solidFill>
                  <a:schemeClr val="bg2">
                    <a:lumMod val="50000"/>
                  </a:schemeClr>
                </a:solidFill>
              </a:defRPr>
            </a:lvl1pPr>
          </a:lstStyle>
          <a:p>
            <a:pPr algn="r"/>
            <a:r>
              <a:rPr lang="en-GB" sz="1200" noProof="0" dirty="0"/>
              <a:t>Martinez et al., Nature 534, 516 (2016)</a:t>
            </a:r>
          </a:p>
        </p:txBody>
      </p:sp>
    </p:spTree>
    <p:extLst>
      <p:ext uri="{BB962C8B-B14F-4D97-AF65-F5344CB8AC3E}">
        <p14:creationId xmlns:p14="http://schemas.microsoft.com/office/powerpoint/2010/main" val="2109058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25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2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2013 - 2022">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1_Office Theme">
  <a:themeElements>
    <a:clrScheme name="Office 2013 - 2022">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1">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Metadata/LabelInfo.xml><?xml version="1.0" encoding="utf-8"?>
<clbl:labelList xmlns:clbl="http://schemas.microsoft.com/office/2020/mipLabelMetadata">
  <clbl:label id="{1faf88fe-a998-4c5b-93c9-210a11d9a5c2}" enabled="0" method="" siteId="{1faf88fe-a998-4c5b-93c9-210a11d9a5c2}" removed="1"/>
</clbl:labelList>
</file>

<file path=docProps/app.xml><?xml version="1.0" encoding="utf-8"?>
<Properties xmlns="http://schemas.openxmlformats.org/officeDocument/2006/extended-properties" xmlns:vt="http://schemas.openxmlformats.org/officeDocument/2006/docPropsVTypes">
  <Template/>
  <TotalTime>12428</TotalTime>
  <Words>4198</Words>
  <Application>Microsoft Macintosh PowerPoint</Application>
  <PresentationFormat>Widescreen</PresentationFormat>
  <Paragraphs>468</Paragraphs>
  <Slides>26</Slides>
  <Notes>26</Notes>
  <HiddenSlides>8</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26</vt:i4>
      </vt:variant>
    </vt:vector>
  </HeadingPairs>
  <TitlesOfParts>
    <vt:vector size="36" baseType="lpstr">
      <vt:lpstr>-apple-system</vt:lpstr>
      <vt:lpstr>Aptos</vt:lpstr>
      <vt:lpstr>Aptos Display</vt:lpstr>
      <vt:lpstr>Arial</vt:lpstr>
      <vt:lpstr>Cambria Math</vt:lpstr>
      <vt:lpstr>roboto</vt:lpstr>
      <vt:lpstr>Times New Roman</vt:lpstr>
      <vt:lpstr>Wingdings</vt:lpstr>
      <vt:lpstr>Office Theme</vt:lpstr>
      <vt:lpstr>1_Office Theme</vt:lpstr>
      <vt:lpstr>Hilbert space fragmentation and disorder-free localisation in the lattice Schwinger model</vt:lpstr>
      <vt:lpstr>Outline</vt:lpstr>
      <vt:lpstr>Thermalisation: classical and quantum</vt:lpstr>
      <vt:lpstr>Arresting thermalisation in a gauge theory?</vt:lpstr>
      <vt:lpstr>Many-Body Localisation (MBL)</vt:lpstr>
      <vt:lpstr>Gauge constraint induces effective disorder</vt:lpstr>
      <vt:lpstr>Outline</vt:lpstr>
      <vt:lpstr>The Schwinger model: a U(1) LGT in 1+1D</vt:lpstr>
      <vt:lpstr>Mapping the Schwinger model to a spin chain</vt:lpstr>
      <vt:lpstr>Previous studies claimed ultraslow dynamics</vt:lpstr>
      <vt:lpstr>J∼w regime: MBL eigenstates</vt:lpstr>
      <vt:lpstr>J∼w regime: MBL dynamics</vt:lpstr>
      <vt:lpstr>J≫w: a fragmented limit</vt:lpstr>
      <vt:lpstr>Degenerate Perturbation Theory (DPT)</vt:lpstr>
      <vt:lpstr>Outline</vt:lpstr>
      <vt:lpstr>Conclusions</vt:lpstr>
      <vt:lpstr>Quantum simulation?</vt:lpstr>
      <vt:lpstr>Thank you!</vt:lpstr>
      <vt:lpstr>Does everything thermalise?</vt:lpstr>
      <vt:lpstr>Quantum thermalisation</vt:lpstr>
      <vt:lpstr>Many-body localisation (MBL)</vt:lpstr>
      <vt:lpstr>Lattice gauge theories</vt:lpstr>
      <vt:lpstr>“Disorder” without disorder</vt:lpstr>
      <vt:lpstr>Our results: J∼O(1) regime seems conventionally localised</vt:lpstr>
      <vt:lpstr>Late-time entropy growth</vt:lpstr>
      <vt:lpstr>Double log? Or slow saturation?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Jeyaretnam, Jared</dc:creator>
  <cp:lastModifiedBy>Jared Jeyaretnam</cp:lastModifiedBy>
  <cp:revision>50</cp:revision>
  <dcterms:created xsi:type="dcterms:W3CDTF">2025-04-10T13:00:58Z</dcterms:created>
  <dcterms:modified xsi:type="dcterms:W3CDTF">2026-07-15T16:34:03Z</dcterms:modified>
</cp:coreProperties>
</file>