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70" r:id="rId2"/>
    <p:sldMasterId id="2147483662" r:id="rId3"/>
    <p:sldMasterId id="2147483665" r:id="rId4"/>
    <p:sldMasterId id="2147483663" r:id="rId5"/>
  </p:sldMasterIdLst>
  <p:notesMasterIdLst>
    <p:notesMasterId r:id="rId24"/>
  </p:notesMasterIdLst>
  <p:handoutMasterIdLst>
    <p:handoutMasterId r:id="rId25"/>
  </p:handoutMasterIdLst>
  <p:sldIdLst>
    <p:sldId id="257" r:id="rId6"/>
    <p:sldId id="259" r:id="rId7"/>
    <p:sldId id="282" r:id="rId8"/>
    <p:sldId id="285" r:id="rId9"/>
    <p:sldId id="263" r:id="rId10"/>
    <p:sldId id="281" r:id="rId11"/>
    <p:sldId id="275" r:id="rId12"/>
    <p:sldId id="266" r:id="rId13"/>
    <p:sldId id="270" r:id="rId14"/>
    <p:sldId id="272" r:id="rId15"/>
    <p:sldId id="274" r:id="rId16"/>
    <p:sldId id="276" r:id="rId17"/>
    <p:sldId id="277" r:id="rId18"/>
    <p:sldId id="279" r:id="rId19"/>
    <p:sldId id="280" r:id="rId20"/>
    <p:sldId id="287" r:id="rId21"/>
    <p:sldId id="290" r:id="rId22"/>
    <p:sldId id="28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40"/>
    <a:srgbClr val="BFC0C1"/>
    <a:srgbClr val="616468"/>
    <a:srgbClr val="FFC000"/>
    <a:srgbClr val="FF3F3F"/>
    <a:srgbClr val="202321"/>
    <a:srgbClr val="FF8585"/>
    <a:srgbClr val="4CB3E6"/>
    <a:srgbClr val="F18700"/>
    <a:srgbClr val="DC0D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5268" autoAdjust="0"/>
  </p:normalViewPr>
  <p:slideViewPr>
    <p:cSldViewPr snapToGrid="0" snapToObjects="1" showGuides="1">
      <p:cViewPr varScale="1">
        <p:scale>
          <a:sx n="91" d="100"/>
          <a:sy n="91" d="100"/>
        </p:scale>
        <p:origin x="288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3134" y="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3D6EB26-41B6-4E19-83EC-E73738E884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19D0FE7-2B93-4C58-A1DB-4617AFF6CC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FB590-A5F8-45EA-AB8E-CD3CA1FFE559}" type="datetimeFigureOut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13.07.2026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6C06B4-579F-4E55-B0ED-E501BEC306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2145B85-05F0-4185-9F6F-AE416F8A7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A10E1-8931-4664-8B15-CAB9FC81E556}" type="slidenum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508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C3ABC7-27AC-6D40-86E4-0C355E54A764}" type="datetimeFigureOut">
              <a:rPr lang="de-DE" smtClean="0"/>
              <a:pPr/>
              <a:t>13.07.2026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E1CAD0D-262D-F145-A422-6EFA995C351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8633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250 </a:t>
            </a:r>
            <a:r>
              <a:rPr lang="de-DE" dirty="0" err="1"/>
              <a:t>samples</a:t>
            </a:r>
            <a:r>
              <a:rPr lang="de-DE" dirty="0"/>
              <a:t> at </a:t>
            </a:r>
            <a:r>
              <a:rPr lang="de-DE" dirty="0" err="1"/>
              <a:t>N_resets</a:t>
            </a:r>
            <a:r>
              <a:rPr lang="de-DE" dirty="0"/>
              <a:t> = 1 down </a:t>
            </a:r>
            <a:r>
              <a:rPr lang="de-DE" dirty="0" err="1"/>
              <a:t>to</a:t>
            </a:r>
            <a:r>
              <a:rPr lang="de-DE" dirty="0"/>
              <a:t> 50 at </a:t>
            </a:r>
            <a:r>
              <a:rPr lang="de-DE" dirty="0" err="1"/>
              <a:t>N_resets</a:t>
            </a:r>
            <a:r>
              <a:rPr lang="de-DE" dirty="0"/>
              <a:t> = 7. Per sample 200 </a:t>
            </a:r>
            <a:r>
              <a:rPr lang="de-DE" dirty="0" err="1"/>
              <a:t>shots</a:t>
            </a:r>
            <a:r>
              <a:rPr lang="de-DE" dirty="0"/>
              <a:t> after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post</a:t>
            </a:r>
            <a:r>
              <a:rPr lang="de-DE" dirty="0"/>
              <a:t> </a:t>
            </a:r>
            <a:r>
              <a:rPr lang="de-DE" dirty="0" err="1"/>
              <a:t>selection</a:t>
            </a:r>
            <a:r>
              <a:rPr lang="de-DE" dirty="0"/>
              <a:t> down </a:t>
            </a:r>
            <a:r>
              <a:rPr lang="de-DE" dirty="0" err="1"/>
              <a:t>to</a:t>
            </a:r>
            <a:r>
              <a:rPr lang="de-DE" dirty="0"/>
              <a:t> 22% </a:t>
            </a:r>
            <a:r>
              <a:rPr lang="de-DE" dirty="0" err="1"/>
              <a:t>survive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. DD, PT, Meas. </a:t>
            </a:r>
            <a:r>
              <a:rPr lang="de-DE" dirty="0" err="1"/>
              <a:t>Twirling</a:t>
            </a:r>
            <a:r>
              <a:rPr lang="de-DE" dirty="0"/>
              <a:t>, </a:t>
            </a:r>
            <a:r>
              <a:rPr lang="de-DE" dirty="0" err="1"/>
              <a:t>post</a:t>
            </a:r>
            <a:r>
              <a:rPr lang="de-DE" dirty="0"/>
              <a:t> </a:t>
            </a:r>
            <a:r>
              <a:rPr lang="de-DE" dirty="0" err="1"/>
              <a:t>selection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, ZNE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AD0D-262D-F145-A422-6EFA995C3514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488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, L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51A07C-FE1A-F540-8B1D-0E34068DA5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14000"/>
          </a:blip>
          <a:srcRect t="8872" b="1720"/>
          <a:stretch/>
        </p:blipFill>
        <p:spPr>
          <a:xfrm>
            <a:off x="10963933" y="449575"/>
            <a:ext cx="776688" cy="8064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2C0B7F7-E1DB-3246-A459-8E85B8A521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82BFC629-71E6-471E-8487-188A0F977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B23C141-9C08-4C77-B8A1-5F3A1981A0F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  <p:pic>
        <p:nvPicPr>
          <p:cNvPr id="11" name="Bildplatzhalter 11">
            <a:extLst>
              <a:ext uri="{FF2B5EF4-FFF2-40B4-BE49-F238E27FC236}">
                <a16:creationId xmlns:a16="http://schemas.microsoft.com/office/drawing/2014/main" id="{78077E49-BB75-47DD-A564-32F635D212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5" b="5"/>
          <a:stretch>
            <a:fillRect/>
          </a:stretch>
        </p:blipFill>
        <p:spPr>
          <a:xfrm>
            <a:off x="5372100" y="1493641"/>
            <a:ext cx="6819900" cy="537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1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2973FF0-2276-5A4B-B95B-42413B8BD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6400" y="6426773"/>
            <a:ext cx="720000" cy="27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algn="l"/>
            <a:fld id="{3889EAAA-2A39-E347-B0AA-909793490C0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FF3871DC-3AE6-0046-9798-2B74B19887B1}"/>
              </a:ext>
            </a:extLst>
          </p:cNvPr>
          <p:cNvSpPr/>
          <p:nvPr userDrawn="1"/>
        </p:nvSpPr>
        <p:spPr>
          <a:xfrm>
            <a:off x="442800" y="1484313"/>
            <a:ext cx="832193" cy="685829"/>
          </a:xfrm>
          <a:prstGeom prst="rect">
            <a:avLst/>
          </a:prstGeom>
          <a:solidFill>
            <a:schemeClr val="tx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136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58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323A9624-D6DE-C345-9C75-F17A8B2EFEFC}"/>
              </a:ext>
            </a:extLst>
          </p:cNvPr>
          <p:cNvSpPr/>
          <p:nvPr userDrawn="1"/>
        </p:nvSpPr>
        <p:spPr>
          <a:xfrm>
            <a:off x="2820756" y="1484313"/>
            <a:ext cx="832193" cy="68582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R 255</a:t>
            </a:r>
          </a:p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G 255</a:t>
            </a:r>
          </a:p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B 255</a:t>
            </a:r>
            <a:endParaRPr lang="de-DE" sz="915" baseline="0" dirty="0">
              <a:solidFill>
                <a:schemeClr val="tx2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699AD87-10CD-5C43-A6B2-3E71A6C1E6A5}"/>
              </a:ext>
            </a:extLst>
          </p:cNvPr>
          <p:cNvSpPr/>
          <p:nvPr userDrawn="1"/>
        </p:nvSpPr>
        <p:spPr>
          <a:xfrm>
            <a:off x="1631778" y="1484313"/>
            <a:ext cx="832193" cy="685829"/>
          </a:xfrm>
          <a:prstGeom prst="rect">
            <a:avLst/>
          </a:prstGeom>
          <a:solidFill>
            <a:schemeClr val="tx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35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35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35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7E6E40C0-B5CF-3040-971F-4D8BB55D0746}"/>
              </a:ext>
            </a:extLst>
          </p:cNvPr>
          <p:cNvSpPr/>
          <p:nvPr userDrawn="1"/>
        </p:nvSpPr>
        <p:spPr>
          <a:xfrm>
            <a:off x="442802" y="2240393"/>
            <a:ext cx="83219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LMU Grün </a:t>
            </a:r>
            <a:b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5A2A488E-BCE0-BB4B-959A-3AC0A2CF9AFD}"/>
              </a:ext>
            </a:extLst>
          </p:cNvPr>
          <p:cNvSpPr/>
          <p:nvPr userDrawn="1"/>
        </p:nvSpPr>
        <p:spPr>
          <a:xfrm>
            <a:off x="442800" y="3144823"/>
            <a:ext cx="607189" cy="500399"/>
          </a:xfrm>
          <a:prstGeom prst="rect">
            <a:avLst/>
          </a:prstGeom>
          <a:solidFill>
            <a:schemeClr val="bg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98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100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104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BAF76B9D-1CB6-774E-B88E-0CACB598FEF6}"/>
              </a:ext>
            </a:extLst>
          </p:cNvPr>
          <p:cNvSpPr/>
          <p:nvPr userDrawn="1"/>
        </p:nvSpPr>
        <p:spPr>
          <a:xfrm>
            <a:off x="2177818" y="3144823"/>
            <a:ext cx="607189" cy="500399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230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230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231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D45CC143-00CB-E043-9C6B-880F634668A7}"/>
              </a:ext>
            </a:extLst>
          </p:cNvPr>
          <p:cNvSpPr/>
          <p:nvPr userDrawn="1"/>
        </p:nvSpPr>
        <p:spPr>
          <a:xfrm>
            <a:off x="1310310" y="3144823"/>
            <a:ext cx="607189" cy="500399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192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193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195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C2788AA0-4D28-CA47-A881-1819C9B7F2B2}"/>
              </a:ext>
            </a:extLst>
          </p:cNvPr>
          <p:cNvSpPr/>
          <p:nvPr userDrawn="1"/>
        </p:nvSpPr>
        <p:spPr>
          <a:xfrm>
            <a:off x="3045759" y="3144823"/>
            <a:ext cx="607189" cy="500399"/>
          </a:xfrm>
          <a:prstGeom prst="rect">
            <a:avLst/>
          </a:prstGeom>
          <a:solidFill>
            <a:schemeClr val="accent3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R 245</a:t>
            </a:r>
          </a:p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G 245</a:t>
            </a:r>
          </a:p>
          <a:p>
            <a:r>
              <a:rPr lang="de-DE" sz="915" b="1" baseline="0" dirty="0">
                <a:solidFill>
                  <a:schemeClr val="tx2"/>
                </a:solidFill>
                <a:effectLst/>
                <a:latin typeface="LMU CompatilFact" panose="02000500060000020003" pitchFamily="2" charset="0"/>
              </a:rPr>
              <a:t>B 245</a:t>
            </a:r>
            <a:endParaRPr lang="de-DE" sz="915" baseline="0" dirty="0">
              <a:solidFill>
                <a:schemeClr val="tx2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0A40CC5-176B-9442-82E4-408CAB2349BC}"/>
              </a:ext>
            </a:extLst>
          </p:cNvPr>
          <p:cNvSpPr/>
          <p:nvPr userDrawn="1"/>
        </p:nvSpPr>
        <p:spPr>
          <a:xfrm>
            <a:off x="442802" y="3750534"/>
            <a:ext cx="60718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Sekundär Dunkelgrau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FA56A28D-A369-AD4B-AF9B-25C454F18A4E}"/>
              </a:ext>
            </a:extLst>
          </p:cNvPr>
          <p:cNvSpPr/>
          <p:nvPr userDrawn="1"/>
        </p:nvSpPr>
        <p:spPr>
          <a:xfrm>
            <a:off x="1310310" y="3750534"/>
            <a:ext cx="60718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Sekundär Mittelgrau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7EF2EF5B-E92A-5D4A-8161-D33FFACE7341}"/>
              </a:ext>
            </a:extLst>
          </p:cNvPr>
          <p:cNvSpPr/>
          <p:nvPr userDrawn="1"/>
        </p:nvSpPr>
        <p:spPr>
          <a:xfrm>
            <a:off x="2187234" y="3750534"/>
            <a:ext cx="60718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Sekundär Hellgrau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14B21CFC-1C2A-AD4E-82DE-A68CEF4308BE}"/>
              </a:ext>
            </a:extLst>
          </p:cNvPr>
          <p:cNvSpPr/>
          <p:nvPr userDrawn="1"/>
        </p:nvSpPr>
        <p:spPr>
          <a:xfrm>
            <a:off x="3048909" y="3750534"/>
            <a:ext cx="60718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Sekundär Lichtgrau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C73389B4-7374-AB43-B9CD-0CA5B6ED4B02}"/>
              </a:ext>
            </a:extLst>
          </p:cNvPr>
          <p:cNvSpPr/>
          <p:nvPr userDrawn="1"/>
        </p:nvSpPr>
        <p:spPr>
          <a:xfrm>
            <a:off x="1617118" y="2240392"/>
            <a:ext cx="83219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Schwarz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A8E62580-B452-9141-99B8-14D406341FD8}"/>
              </a:ext>
            </a:extLst>
          </p:cNvPr>
          <p:cNvSpPr/>
          <p:nvPr userDrawn="1"/>
        </p:nvSpPr>
        <p:spPr>
          <a:xfrm>
            <a:off x="2821937" y="2240392"/>
            <a:ext cx="83219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Weiss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5C5DB8B7-067A-624F-90A9-5FE69A8819FA}"/>
              </a:ext>
            </a:extLst>
          </p:cNvPr>
          <p:cNvSpPr/>
          <p:nvPr userDrawn="1"/>
        </p:nvSpPr>
        <p:spPr>
          <a:xfrm>
            <a:off x="4619182" y="1485446"/>
            <a:ext cx="607189" cy="500399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15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25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135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A10FA4C-181C-BD41-AD4E-730F52457796}"/>
              </a:ext>
            </a:extLst>
          </p:cNvPr>
          <p:cNvSpPr/>
          <p:nvPr userDrawn="1"/>
        </p:nvSpPr>
        <p:spPr>
          <a:xfrm>
            <a:off x="6354200" y="1485446"/>
            <a:ext cx="607189" cy="500399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140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64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145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A2466A38-6ECC-DF4F-869F-B98502E2D6A6}"/>
              </a:ext>
            </a:extLst>
          </p:cNvPr>
          <p:cNvSpPr/>
          <p:nvPr userDrawn="1"/>
        </p:nvSpPr>
        <p:spPr>
          <a:xfrm>
            <a:off x="5486692" y="1485446"/>
            <a:ext cx="607189" cy="500399"/>
          </a:xfrm>
          <a:prstGeom prst="rect">
            <a:avLst/>
          </a:prstGeom>
          <a:solidFill>
            <a:schemeClr val="accent5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100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59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227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59F62C27-0EB2-5442-90B6-6A8F0C17931E}"/>
              </a:ext>
            </a:extLst>
          </p:cNvPr>
          <p:cNvSpPr/>
          <p:nvPr userDrawn="1"/>
        </p:nvSpPr>
        <p:spPr>
          <a:xfrm>
            <a:off x="7222141" y="1485446"/>
            <a:ext cx="607189" cy="500399"/>
          </a:xfrm>
          <a:prstGeom prst="rect">
            <a:avLst/>
          </a:prstGeom>
          <a:solidFill>
            <a:srgbClr val="DC0D15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215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25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25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5B9B3239-0231-A24D-B42D-624E409B3D20}"/>
              </a:ext>
            </a:extLst>
          </p:cNvPr>
          <p:cNvSpPr/>
          <p:nvPr userDrawn="1"/>
        </p:nvSpPr>
        <p:spPr>
          <a:xfrm>
            <a:off x="4619184" y="2091158"/>
            <a:ext cx="60718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Akzent Blau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D90492F4-04D9-0D48-A32F-3E322C29483A}"/>
              </a:ext>
            </a:extLst>
          </p:cNvPr>
          <p:cNvSpPr/>
          <p:nvPr userDrawn="1"/>
        </p:nvSpPr>
        <p:spPr>
          <a:xfrm>
            <a:off x="5486691" y="2091158"/>
            <a:ext cx="705915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Akzent Cyan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0C3949AB-62CF-6643-83F3-F76B12005678}"/>
              </a:ext>
            </a:extLst>
          </p:cNvPr>
          <p:cNvSpPr/>
          <p:nvPr userDrawn="1"/>
        </p:nvSpPr>
        <p:spPr>
          <a:xfrm>
            <a:off x="6363616" y="2091157"/>
            <a:ext cx="7059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Akzent Violett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3CD1B9CD-D09C-5D4A-B064-6355897E2041}"/>
              </a:ext>
            </a:extLst>
          </p:cNvPr>
          <p:cNvSpPr/>
          <p:nvPr userDrawn="1"/>
        </p:nvSpPr>
        <p:spPr>
          <a:xfrm>
            <a:off x="7225291" y="2091158"/>
            <a:ext cx="60718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Akzent Rot</a:t>
            </a:r>
            <a:endParaRPr lang="de-DE" sz="800" baseline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E0B457DF-BD61-044B-ACA4-342889CA02A1}"/>
              </a:ext>
            </a:extLst>
          </p:cNvPr>
          <p:cNvSpPr/>
          <p:nvPr userDrawn="1"/>
        </p:nvSpPr>
        <p:spPr>
          <a:xfrm>
            <a:off x="4619182" y="2490933"/>
            <a:ext cx="607189" cy="500399"/>
          </a:xfrm>
          <a:prstGeom prst="rect">
            <a:avLst/>
          </a:prstGeom>
          <a:solidFill>
            <a:srgbClr val="F18700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R 241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G 135</a:t>
            </a:r>
          </a:p>
          <a:p>
            <a:r>
              <a:rPr lang="de-DE" sz="915" b="1" baseline="0" dirty="0">
                <a:solidFill>
                  <a:schemeClr val="bg1"/>
                </a:solidFill>
                <a:effectLst/>
                <a:latin typeface="LMU CompatilFact" panose="02000500060000020003" pitchFamily="2" charset="0"/>
              </a:rPr>
              <a:t>B 0</a:t>
            </a:r>
            <a:endParaRPr lang="de-DE" sz="915" baseline="0" dirty="0">
              <a:solidFill>
                <a:schemeClr val="bg1"/>
              </a:solidFill>
              <a:effectLst/>
              <a:latin typeface="LMU CompatilFact" panose="02000500060000020003" pitchFamily="2" charset="0"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4931D8B5-D9AB-D547-B4C3-602A0499C239}"/>
              </a:ext>
            </a:extLst>
          </p:cNvPr>
          <p:cNvSpPr/>
          <p:nvPr userDrawn="1"/>
        </p:nvSpPr>
        <p:spPr>
          <a:xfrm>
            <a:off x="4619184" y="3096644"/>
            <a:ext cx="86750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800" b="1" baseline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Akzent Orange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565346-2219-4849-9A7A-79720DD036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7818" y="444257"/>
            <a:ext cx="9571269" cy="104998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200" b="1"/>
            </a:lvl1pPr>
          </a:lstStyle>
          <a:p>
            <a:r>
              <a:rPr lang="de-DE" dirty="0"/>
              <a:t>Farbübersicht</a:t>
            </a:r>
          </a:p>
        </p:txBody>
      </p:sp>
    </p:spTree>
    <p:extLst>
      <p:ext uri="{BB962C8B-B14F-4D97-AF65-F5344CB8AC3E}">
        <p14:creationId xmlns:p14="http://schemas.microsoft.com/office/powerpoint/2010/main" val="277468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it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2973FF0-2276-5A4B-B95B-42413B8BD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6400" y="6426773"/>
            <a:ext cx="720000" cy="27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algn="l"/>
            <a:fld id="{3889EAAA-2A39-E347-B0AA-909793490C0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565346-2219-4849-9A7A-79720DD036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0492" y="444257"/>
            <a:ext cx="9568595" cy="104998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200" b="1"/>
            </a:lvl1pPr>
          </a:lstStyle>
          <a:p>
            <a:r>
              <a:rPr lang="de-DE" dirty="0"/>
              <a:t>Titel mit Inhalt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BEFC134-44F4-4ACC-9EF7-B0CCCECBE3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6088" y="1484313"/>
            <a:ext cx="11303000" cy="492918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 sz="2200">
                <a:solidFill>
                  <a:srgbClr val="616468"/>
                </a:solidFill>
              </a:defRPr>
            </a:lvl1pPr>
            <a:lvl2pPr>
              <a:buClr>
                <a:schemeClr val="tx1"/>
              </a:buClr>
              <a:defRPr sz="2100">
                <a:solidFill>
                  <a:srgbClr val="616468"/>
                </a:solidFill>
              </a:defRPr>
            </a:lvl2pPr>
            <a:lvl3pPr>
              <a:buClr>
                <a:schemeClr val="tx1"/>
              </a:buClr>
              <a:defRPr sz="2000">
                <a:solidFill>
                  <a:srgbClr val="616468"/>
                </a:solidFill>
              </a:defRPr>
            </a:lvl3pPr>
            <a:lvl4pPr>
              <a:buClr>
                <a:schemeClr val="tx1"/>
              </a:buClr>
              <a:defRPr sz="1900">
                <a:solidFill>
                  <a:srgbClr val="616468"/>
                </a:solidFill>
              </a:defRPr>
            </a:lvl4pPr>
            <a:lvl5pPr>
              <a:buClr>
                <a:schemeClr val="tx1"/>
              </a:buClr>
              <a:defRPr sz="1800">
                <a:solidFill>
                  <a:srgbClr val="616468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95358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2973FF0-2276-5A4B-B95B-42413B8BD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6400" y="6426773"/>
            <a:ext cx="720000" cy="27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algn="l"/>
            <a:fld id="{3889EAAA-2A39-E347-B0AA-909793490C0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565346-2219-4849-9A7A-79720DD036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1700" y="444257"/>
            <a:ext cx="9577387" cy="104998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200" b="1"/>
            </a:lvl1pPr>
          </a:lstStyle>
          <a:p>
            <a:r>
              <a:rPr lang="de-DE" dirty="0"/>
              <a:t>Nur Titel</a:t>
            </a:r>
          </a:p>
        </p:txBody>
      </p:sp>
    </p:spTree>
    <p:extLst>
      <p:ext uri="{BB962C8B-B14F-4D97-AF65-F5344CB8AC3E}">
        <p14:creationId xmlns:p14="http://schemas.microsoft.com/office/powerpoint/2010/main" val="610248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63CEC714-79BB-CB4B-8FB7-5903011CD8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5649600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Absendername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Musterstraße 00 · 80000 München · Tel. +49 89 0000 0000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 err="1">
                <a:effectLst/>
                <a:latin typeface="Arial" panose="020B0604020202020204" pitchFamily="34" charset="0"/>
              </a:rPr>
              <a:t>info@musterdomain.de</a:t>
            </a:r>
            <a:r>
              <a:rPr lang="de-DE" b="1" dirty="0">
                <a:effectLst/>
                <a:latin typeface="Arial" panose="020B0604020202020204" pitchFamily="34" charset="0"/>
              </a:rPr>
              <a:t> · </a:t>
            </a:r>
            <a:r>
              <a:rPr lang="de-DE" b="1" dirty="0" err="1">
                <a:effectLst/>
                <a:latin typeface="Arial" panose="020B0604020202020204" pitchFamily="34" charset="0"/>
              </a:rPr>
              <a:t>www.musterdomain.de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D72F1F-1A49-6848-A8CB-5DD9EC0B6D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648700" y="2743200"/>
            <a:ext cx="35433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8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51A07C-FE1A-F540-8B1D-0E34068DA5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14000"/>
          </a:blip>
          <a:srcRect t="8872" b="1720"/>
          <a:stretch/>
        </p:blipFill>
        <p:spPr>
          <a:xfrm>
            <a:off x="10963933" y="449575"/>
            <a:ext cx="776688" cy="8064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2C0B7F7-E1DB-3246-A459-8E85B8A521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82BFC629-71E6-471E-8487-188A0F977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84D7C6A-4C73-4663-8682-62AF58C8B9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72100" y="1484313"/>
            <a:ext cx="6819900" cy="5373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B23C141-9C08-4C77-B8A1-5F3A1981A0F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</p:spTree>
    <p:extLst>
      <p:ext uri="{BB962C8B-B14F-4D97-AF65-F5344CB8AC3E}">
        <p14:creationId xmlns:p14="http://schemas.microsoft.com/office/powerpoint/2010/main" val="283523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, LMU, LogoTeil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sp>
        <p:nvSpPr>
          <p:cNvPr id="15" name="Bildplatzhalter 6">
            <a:extLst>
              <a:ext uri="{FF2B5EF4-FFF2-40B4-BE49-F238E27FC236}">
                <a16:creationId xmlns:a16="http://schemas.microsoft.com/office/drawing/2014/main" id="{9E3EC0D9-ADF9-484A-8AF7-707A2C63BA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9881" y="613578"/>
            <a:ext cx="886967" cy="455148"/>
          </a:xfrm>
          <a:prstGeom prst="rect">
            <a:avLst/>
          </a:prstGeom>
        </p:spPr>
        <p:txBody>
          <a:bodyPr anchor="ctr" anchorCtr="0"/>
          <a:lstStyle>
            <a:lvl1pPr algn="ctr">
              <a:buFontTx/>
              <a:buNone/>
              <a:defRPr sz="800" baseline="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80A05923-C642-2E4E-840A-327720B765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54D6F9D-B6EB-4F72-A2AF-B87B1D3A9A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4397F4FF-24FF-46A8-9FD5-D8297FC334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  <p:pic>
        <p:nvPicPr>
          <p:cNvPr id="10" name="Bildplatzhalter 11">
            <a:extLst>
              <a:ext uri="{FF2B5EF4-FFF2-40B4-BE49-F238E27FC236}">
                <a16:creationId xmlns:a16="http://schemas.microsoft.com/office/drawing/2014/main" id="{E49330AE-63CD-4FA0-B981-354A53DBEE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5" b="5"/>
          <a:stretch>
            <a:fillRect/>
          </a:stretch>
        </p:blipFill>
        <p:spPr>
          <a:xfrm>
            <a:off x="5372100" y="1493641"/>
            <a:ext cx="6819900" cy="537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5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, Bild, LogoTeil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sp>
        <p:nvSpPr>
          <p:cNvPr id="15" name="Bildplatzhalter 6">
            <a:extLst>
              <a:ext uri="{FF2B5EF4-FFF2-40B4-BE49-F238E27FC236}">
                <a16:creationId xmlns:a16="http://schemas.microsoft.com/office/drawing/2014/main" id="{9E3EC0D9-ADF9-484A-8AF7-707A2C63BA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9881" y="613578"/>
            <a:ext cx="886967" cy="455148"/>
          </a:xfrm>
          <a:prstGeom prst="rect">
            <a:avLst/>
          </a:prstGeom>
        </p:spPr>
        <p:txBody>
          <a:bodyPr anchor="ctr" anchorCtr="0"/>
          <a:lstStyle>
            <a:lvl1pPr algn="ctr">
              <a:buFontTx/>
              <a:buNone/>
              <a:defRPr sz="800" baseline="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80A05923-C642-2E4E-840A-327720B765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54D6F9D-B6EB-4F72-A2AF-B87B1D3A9A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D60EF3-4399-487D-BFA4-B4727760F9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62575" y="1484313"/>
            <a:ext cx="6829425" cy="5373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4397F4FF-24FF-46A8-9FD5-D8297FC334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</p:spTree>
    <p:extLst>
      <p:ext uri="{BB962C8B-B14F-4D97-AF65-F5344CB8AC3E}">
        <p14:creationId xmlns:p14="http://schemas.microsoft.com/office/powerpoint/2010/main" val="261245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A01B540-1535-644B-B828-DE3173BE5EAF}"/>
              </a:ext>
            </a:extLst>
          </p:cNvPr>
          <p:cNvSpPr/>
          <p:nvPr userDrawn="1"/>
        </p:nvSpPr>
        <p:spPr>
          <a:xfrm>
            <a:off x="5376454" y="1484313"/>
            <a:ext cx="6815545" cy="5373687"/>
          </a:xfrm>
          <a:prstGeom prst="rect">
            <a:avLst/>
          </a:prstGeom>
          <a:solidFill>
            <a:srgbClr val="616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6968607-CF30-B14E-8DDB-DAB295493C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48700" y="2743200"/>
            <a:ext cx="3543300" cy="4114800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9AD86DE8-5751-A440-B2C4-58BF4A19C0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0925BAD-1A03-46E3-83C6-927F3F2322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8A3F8208-5ABF-4B9A-B91A-356813173BB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</p:spTree>
    <p:extLst>
      <p:ext uri="{BB962C8B-B14F-4D97-AF65-F5344CB8AC3E}">
        <p14:creationId xmlns:p14="http://schemas.microsoft.com/office/powerpoint/2010/main" val="3874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, LogoTeil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A01B540-1535-644B-B828-DE3173BE5EAF}"/>
              </a:ext>
            </a:extLst>
          </p:cNvPr>
          <p:cNvSpPr/>
          <p:nvPr userDrawn="1"/>
        </p:nvSpPr>
        <p:spPr>
          <a:xfrm>
            <a:off x="5376454" y="1484313"/>
            <a:ext cx="6815545" cy="53736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6968607-CF30-B14E-8DDB-DAB295493C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48700" y="2743200"/>
            <a:ext cx="3543300" cy="4114800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9AD86DE8-5751-A440-B2C4-58BF4A19C0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17" name="Bildplatzhalter 6">
            <a:extLst>
              <a:ext uri="{FF2B5EF4-FFF2-40B4-BE49-F238E27FC236}">
                <a16:creationId xmlns:a16="http://schemas.microsoft.com/office/drawing/2014/main" id="{CB3A64BB-66BD-574D-8D10-B6B91D0A2D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9881" y="613578"/>
            <a:ext cx="886967" cy="455148"/>
          </a:xfrm>
          <a:prstGeom prst="rect">
            <a:avLst/>
          </a:prstGeom>
        </p:spPr>
        <p:txBody>
          <a:bodyPr anchor="ctr" anchorCtr="0"/>
          <a:lstStyle>
            <a:lvl1pPr algn="ctr">
              <a:buFontTx/>
              <a:buNone/>
              <a:defRPr sz="800" baseline="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FD34168-7A63-4BE9-B1FA-940397BC8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69A4752-2B43-4B39-B027-47806A5DDC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</p:spTree>
    <p:extLst>
      <p:ext uri="{BB962C8B-B14F-4D97-AF65-F5344CB8AC3E}">
        <p14:creationId xmlns:p14="http://schemas.microsoft.com/office/powerpoint/2010/main" val="20861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A01B540-1535-644B-B828-DE3173BE5EAF}"/>
              </a:ext>
            </a:extLst>
          </p:cNvPr>
          <p:cNvSpPr/>
          <p:nvPr userDrawn="1"/>
        </p:nvSpPr>
        <p:spPr>
          <a:xfrm>
            <a:off x="5376454" y="1484313"/>
            <a:ext cx="6815545" cy="5373687"/>
          </a:xfrm>
          <a:prstGeom prst="rect">
            <a:avLst/>
          </a:prstGeom>
          <a:solidFill>
            <a:srgbClr val="616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533C79E-54DD-6F46-82D1-830E85DABCAD}"/>
              </a:ext>
            </a:extLst>
          </p:cNvPr>
          <p:cNvSpPr txBox="1"/>
          <p:nvPr userDrawn="1"/>
        </p:nvSpPr>
        <p:spPr>
          <a:xfrm>
            <a:off x="4006545" y="431809"/>
            <a:ext cx="184731" cy="40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206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6968607-CF30-B14E-8DDB-DAB295493C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48700" y="2743200"/>
            <a:ext cx="3543300" cy="4114800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9AD86DE8-5751-A440-B2C4-58BF4A19C0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6400" y="5184000"/>
            <a:ext cx="4509913" cy="12763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fontAlgn="b">
              <a:lnSpc>
                <a:spcPts val="18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>
              <a:defRPr sz="16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5pPr>
          </a:lstStyle>
          <a:p>
            <a:r>
              <a:rPr lang="de-DE" b="1" dirty="0">
                <a:effectLst/>
                <a:latin typeface="Arial" panose="020B0604020202020204" pitchFamily="34" charset="0"/>
              </a:rPr>
              <a:t>Untertitel</a:t>
            </a:r>
          </a:p>
          <a:p>
            <a:r>
              <a:rPr lang="de-DE" b="1" dirty="0">
                <a:effectLst/>
                <a:latin typeface="Arial" panose="020B0604020202020204" pitchFamily="34" charset="0"/>
              </a:rPr>
              <a:t>Dr. Max Maria Mustermann </a:t>
            </a:r>
            <a:br>
              <a:rPr lang="de-DE" b="1" dirty="0">
                <a:effectLst/>
                <a:latin typeface="Arial" panose="020B0604020202020204" pitchFamily="34" charset="0"/>
              </a:rPr>
            </a:br>
            <a:r>
              <a:rPr lang="de-DE" b="1" dirty="0">
                <a:effectLst/>
                <a:latin typeface="Arial" panose="020B0604020202020204" pitchFamily="34" charset="0"/>
              </a:rPr>
              <a:t>00.00.2020</a:t>
            </a:r>
            <a:endParaRPr lang="de-DE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54FBD0-4BBB-413C-96F0-376E5E59CA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189713"/>
            <a:ext cx="4513400" cy="146304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4982841-B6DD-4A02-88CD-381D8C4A32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86000" y="440471"/>
            <a:ext cx="7720013" cy="80645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680" b="1" cap="all" spc="80" baseline="0"/>
            </a:lvl1pPr>
          </a:lstStyle>
          <a:p>
            <a:pPr lvl="0"/>
            <a:r>
              <a:rPr lang="de-DE" dirty="0"/>
              <a:t>Überschrift / Titel / Einrichtung XY</a:t>
            </a:r>
          </a:p>
        </p:txBody>
      </p:sp>
    </p:spTree>
    <p:extLst>
      <p:ext uri="{BB962C8B-B14F-4D97-AF65-F5344CB8AC3E}">
        <p14:creationId xmlns:p14="http://schemas.microsoft.com/office/powerpoint/2010/main" val="302347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25F89-1710-447C-BA80-DE17C2EF19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400" y="2151208"/>
            <a:ext cx="7200000" cy="1418469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r>
              <a:rPr lang="de-DE" dirty="0"/>
              <a:t>1. Erstes Kapitel</a:t>
            </a:r>
          </a:p>
        </p:txBody>
      </p:sp>
    </p:spTree>
    <p:extLst>
      <p:ext uri="{BB962C8B-B14F-4D97-AF65-F5344CB8AC3E}">
        <p14:creationId xmlns:p14="http://schemas.microsoft.com/office/powerpoint/2010/main" val="2178750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2973FF0-2276-5A4B-B95B-42413B8BD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6400" y="6426773"/>
            <a:ext cx="720000" cy="27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algn="l"/>
            <a:fld id="{3889EAAA-2A39-E347-B0AA-909793490C0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3A6560-2FDE-481D-9A8E-1866470D9A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0491" y="444249"/>
            <a:ext cx="9577019" cy="104298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200" b="1"/>
            </a:lvl1pPr>
          </a:lstStyle>
          <a:p>
            <a:r>
              <a:rPr lang="de-DE" dirty="0"/>
              <a:t>Seitentitel mit einer Zeile oder</a:t>
            </a:r>
            <a:br>
              <a:rPr lang="de-DE" dirty="0"/>
            </a:br>
            <a:r>
              <a:rPr lang="de-DE" dirty="0"/>
              <a:t>maximal zwei Zeilen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5E4071A-44EF-49AA-BAC4-8488C57EBC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486" y="1493101"/>
            <a:ext cx="10166228" cy="9382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80"/>
              </a:lnSpc>
              <a:spcBef>
                <a:spcPts val="0"/>
              </a:spcBef>
              <a:buNone/>
              <a:defRPr sz="1900">
                <a:solidFill>
                  <a:srgbClr val="616468"/>
                </a:solidFill>
              </a:defRPr>
            </a:lvl1pPr>
            <a:lvl2pPr marL="407778" indent="0">
              <a:buNone/>
              <a:defRPr sz="1900">
                <a:solidFill>
                  <a:schemeClr val="tx2"/>
                </a:solidFill>
              </a:defRPr>
            </a:lvl2pPr>
            <a:lvl3pPr marL="815557" indent="0">
              <a:buNone/>
              <a:defRPr>
                <a:solidFill>
                  <a:schemeClr val="tx2"/>
                </a:solidFill>
              </a:defRPr>
            </a:lvl3pPr>
            <a:lvl4pPr marL="1223335" indent="0">
              <a:buNone/>
              <a:defRPr>
                <a:solidFill>
                  <a:schemeClr val="tx2"/>
                </a:solidFill>
              </a:defRPr>
            </a:lvl4pPr>
            <a:lvl5pPr marL="1631113" indent="0">
              <a:buNone/>
              <a:defRPr>
                <a:solidFill>
                  <a:schemeClr val="tx2"/>
                </a:solidFill>
              </a:defRPr>
            </a:lvl5pPr>
          </a:lstStyle>
          <a:p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Ne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quatur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? Quam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incipietur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accaepe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lenduciae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Itae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voluptatem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facepelita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dolupta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pore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pos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venti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blanien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tionsec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tempellabor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magnam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soloreria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quevoluptaturi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dolores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earis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dolute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vendae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nobis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ipsam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lab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ium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as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acculliqui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di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tecte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es quam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ressi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ulparis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apeliqui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ipiet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modio</a:t>
            </a:r>
            <a:r>
              <a:rPr lang="de-DE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. 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C99ED17-8C0B-4A38-8622-48A70F4A88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6684" y="2635982"/>
            <a:ext cx="10166228" cy="2859210"/>
          </a:xfrm>
          <a:prstGeom prst="rect">
            <a:avLst/>
          </a:prstGeo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"/>
              <a:defRPr sz="1900">
                <a:solidFill>
                  <a:srgbClr val="616468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900">
                <a:solidFill>
                  <a:srgbClr val="616468"/>
                </a:solidFill>
              </a:defRPr>
            </a:lvl2pPr>
          </a:lstStyle>
          <a:p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Itaquas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sitiam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vent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fuga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.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Pelit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laut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pliciis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rem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reptatio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beatem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illestius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consecabo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.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Offici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con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pedi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omnis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essi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sinci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totae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perit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quamet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aut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liscium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landia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quiasit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iuntur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.</a:t>
            </a:r>
          </a:p>
          <a:p>
            <a:pPr lvl="1"/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iuntur</a:t>
            </a:r>
            <a:endParaRPr lang="de-DE" dirty="0">
              <a:solidFill>
                <a:srgbClr val="2F2F2F"/>
              </a:solidFill>
              <a:latin typeface="Arial" panose="020B0604020202020204" pitchFamily="34" charset="0"/>
            </a:endParaRPr>
          </a:p>
          <a:p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Quunda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doloreste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volore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volores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maximus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eatur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sapicipici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ab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ium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non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nullori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dis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mos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autem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doluptassi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saniscitate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consequi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audae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simporem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si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venim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fugia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voloreptae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res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eturiam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aut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quiae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coribus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.</a:t>
            </a:r>
          </a:p>
          <a:p>
            <a:pPr lvl="1"/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iuntur</a:t>
            </a:r>
            <a:endParaRPr lang="de-DE" dirty="0">
              <a:solidFill>
                <a:srgbClr val="2F2F2F"/>
              </a:solidFill>
              <a:latin typeface="Arial" panose="020B0604020202020204" pitchFamily="34" charset="0"/>
            </a:endParaRPr>
          </a:p>
          <a:p>
            <a:pPr lvl="0">
              <a:defRPr/>
            </a:pP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Ucia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sam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quid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quo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doles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sequias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rat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facersp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edissuntotas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et,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nis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di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berum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verore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,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sequas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represcium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faccabo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.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Adistis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dolor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atur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aliquatem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quo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modis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accaecum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nossunt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,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ipsam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ratiam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, </a:t>
            </a: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voluptur</a:t>
            </a:r>
            <a:r>
              <a:rPr lang="de-DE" dirty="0">
                <a:solidFill>
                  <a:srgbClr val="2F2F2F"/>
                </a:solidFill>
                <a:latin typeface="Arial" panose="020B0604020202020204" pitchFamily="34" charset="0"/>
              </a:rPr>
              <a:t>?</a:t>
            </a:r>
          </a:p>
          <a:p>
            <a:pPr lvl="1">
              <a:defRPr/>
            </a:pPr>
            <a:r>
              <a:rPr lang="de-DE" dirty="0" err="1">
                <a:solidFill>
                  <a:srgbClr val="2F2F2F"/>
                </a:solidFill>
                <a:latin typeface="Arial" panose="020B0604020202020204" pitchFamily="34" charset="0"/>
              </a:rPr>
              <a:t>iuntur</a:t>
            </a:r>
            <a:endParaRPr lang="de-DE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1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FD8EF26-FA82-6D40-93F2-70EAE952FA46}"/>
              </a:ext>
            </a:extLst>
          </p:cNvPr>
          <p:cNvSpPr/>
          <p:nvPr userDrawn="1"/>
        </p:nvSpPr>
        <p:spPr>
          <a:xfrm>
            <a:off x="1" y="1483200"/>
            <a:ext cx="5376454" cy="537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A465598-6EE5-EE49-A177-6E3551F9A5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6400" y="434007"/>
            <a:ext cx="113030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6" r:id="rId2"/>
    <p:sldLayoutId id="2147483661" r:id="rId3"/>
    <p:sldLayoutId id="2147483677" r:id="rId4"/>
    <p:sldLayoutId id="2147483669" r:id="rId5"/>
    <p:sldLayoutId id="2147483655" r:id="rId6"/>
  </p:sldLayoutIdLst>
  <p:hf hdr="0" ftr="0"/>
  <p:txStyles>
    <p:titleStyle>
      <a:lvl1pPr algn="l" defTabSz="815557" rtl="0" eaLnBrk="1" latinLnBrk="0" hangingPunct="1">
        <a:lnSpc>
          <a:spcPct val="90000"/>
        </a:lnSpc>
        <a:spcBef>
          <a:spcPct val="0"/>
        </a:spcBef>
        <a:buNone/>
        <a:defRPr sz="3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90" indent="-203890" algn="l" defTabSz="815557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1pPr>
      <a:lvl2pPr marL="611668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1" kern="1200">
          <a:solidFill>
            <a:schemeClr val="tx1"/>
          </a:solidFill>
          <a:latin typeface="+mn-lt"/>
          <a:ea typeface="+mn-ea"/>
          <a:cs typeface="+mn-cs"/>
        </a:defRPr>
      </a:lvl2pPr>
      <a:lvl3pPr marL="101944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225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5003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782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560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8339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611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78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55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335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1114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892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67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449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222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935" userDrawn="1">
          <p15:clr>
            <a:srgbClr val="F26B43"/>
          </p15:clr>
        </p15:guide>
        <p15:guide id="5" orient="horz" pos="4042" userDrawn="1">
          <p15:clr>
            <a:srgbClr val="F26B43"/>
          </p15:clr>
        </p15:guide>
        <p15:guide id="9" pos="7401" userDrawn="1">
          <p15:clr>
            <a:srgbClr val="F26B43"/>
          </p15:clr>
        </p15:guide>
        <p15:guide id="13" pos="279" userDrawn="1">
          <p15:clr>
            <a:srgbClr val="F26B43"/>
          </p15:clr>
        </p15:guide>
        <p15:guide id="14" orient="horz" pos="278" userDrawn="1">
          <p15:clr>
            <a:srgbClr val="F26B43"/>
          </p15:clr>
        </p15:guide>
        <p15:guide id="15" orient="horz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FD8EF26-FA82-6D40-93F2-70EAE952FA46}"/>
              </a:ext>
            </a:extLst>
          </p:cNvPr>
          <p:cNvSpPr/>
          <p:nvPr userDrawn="1"/>
        </p:nvSpPr>
        <p:spPr>
          <a:xfrm>
            <a:off x="1" y="1483200"/>
            <a:ext cx="5376454" cy="537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4EC720E-3048-2B4D-B927-E08F3BECF1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4500" y="416422"/>
            <a:ext cx="113030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5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/>
  <p:txStyles>
    <p:titleStyle>
      <a:lvl1pPr algn="l" defTabSz="815557" rtl="0" eaLnBrk="1" latinLnBrk="0" hangingPunct="1">
        <a:lnSpc>
          <a:spcPct val="90000"/>
        </a:lnSpc>
        <a:spcBef>
          <a:spcPct val="0"/>
        </a:spcBef>
        <a:buNone/>
        <a:defRPr sz="3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90" indent="-203890" algn="l" defTabSz="815557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1pPr>
      <a:lvl2pPr marL="611668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1" kern="1200">
          <a:solidFill>
            <a:schemeClr val="tx1"/>
          </a:solidFill>
          <a:latin typeface="+mn-lt"/>
          <a:ea typeface="+mn-ea"/>
          <a:cs typeface="+mn-cs"/>
        </a:defRPr>
      </a:lvl2pPr>
      <a:lvl3pPr marL="101944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225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5003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782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560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8339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611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78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55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335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1114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892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67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449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222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935">
          <p15:clr>
            <a:srgbClr val="F26B43"/>
          </p15:clr>
        </p15:guide>
        <p15:guide id="5" orient="horz" pos="4042">
          <p15:clr>
            <a:srgbClr val="F26B43"/>
          </p15:clr>
        </p15:guide>
        <p15:guide id="9" pos="7401">
          <p15:clr>
            <a:srgbClr val="F26B43"/>
          </p15:clr>
        </p15:guide>
        <p15:guide id="13" pos="279">
          <p15:clr>
            <a:srgbClr val="F26B43"/>
          </p15:clr>
        </p15:guide>
        <p15:guide id="14" orient="horz" pos="278">
          <p15:clr>
            <a:srgbClr val="F26B43"/>
          </p15:clr>
        </p15:guide>
        <p15:guide id="15" orient="horz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799E554-D74C-2D46-A4A0-20AFFC9B03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8648700" y="2743200"/>
            <a:ext cx="3543300" cy="41148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A7DF8FA-2683-4642-B02D-78840267E6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6399" y="441325"/>
            <a:ext cx="1744349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4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/>
  <p:txStyles>
    <p:titleStyle>
      <a:lvl1pPr algn="l" defTabSz="815557" rtl="0" eaLnBrk="1" latinLnBrk="0" hangingPunct="1">
        <a:lnSpc>
          <a:spcPct val="90000"/>
        </a:lnSpc>
        <a:spcBef>
          <a:spcPct val="0"/>
        </a:spcBef>
        <a:buNone/>
        <a:defRPr sz="3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90" indent="-203890" algn="l" defTabSz="815557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1pPr>
      <a:lvl2pPr marL="611668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1" kern="1200">
          <a:solidFill>
            <a:schemeClr val="tx1"/>
          </a:solidFill>
          <a:latin typeface="+mn-lt"/>
          <a:ea typeface="+mn-ea"/>
          <a:cs typeface="+mn-cs"/>
        </a:defRPr>
      </a:lvl2pPr>
      <a:lvl3pPr marL="101944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225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5003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782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560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8339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611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78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55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335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1114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892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67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449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222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935">
          <p15:clr>
            <a:srgbClr val="F26B43"/>
          </p15:clr>
        </p15:guide>
        <p15:guide id="5" orient="horz" pos="4042">
          <p15:clr>
            <a:srgbClr val="F26B43"/>
          </p15:clr>
        </p15:guide>
        <p15:guide id="9" pos="7401">
          <p15:clr>
            <a:srgbClr val="F26B43"/>
          </p15:clr>
        </p15:guide>
        <p15:guide id="13" pos="279">
          <p15:clr>
            <a:srgbClr val="F26B43"/>
          </p15:clr>
        </p15:guide>
        <p15:guide id="14" orient="horz" pos="278">
          <p15:clr>
            <a:srgbClr val="F26B43"/>
          </p15:clr>
        </p15:guide>
        <p15:guide id="15" orient="horz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26BA1FC-2AA7-46D3-BA9A-D73D533597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6399" y="432533"/>
            <a:ext cx="1744349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8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4" r:id="rId3"/>
    <p:sldLayoutId id="2147483675" r:id="rId4"/>
  </p:sldLayoutIdLst>
  <p:hf hdr="0" ftr="0"/>
  <p:txStyles>
    <p:titleStyle>
      <a:lvl1pPr algn="l" defTabSz="815557" rtl="0" eaLnBrk="1" latinLnBrk="0" hangingPunct="1">
        <a:lnSpc>
          <a:spcPct val="90000"/>
        </a:lnSpc>
        <a:spcBef>
          <a:spcPct val="0"/>
        </a:spcBef>
        <a:buNone/>
        <a:defRPr sz="3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90" indent="-203890" algn="l" defTabSz="815557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1pPr>
      <a:lvl2pPr marL="611668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1" kern="1200">
          <a:solidFill>
            <a:schemeClr val="tx1"/>
          </a:solidFill>
          <a:latin typeface="+mn-lt"/>
          <a:ea typeface="+mn-ea"/>
          <a:cs typeface="+mn-cs"/>
        </a:defRPr>
      </a:lvl2pPr>
      <a:lvl3pPr marL="101944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225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5003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782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560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8339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611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78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55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335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1114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892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67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449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222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935">
          <p15:clr>
            <a:srgbClr val="F26B43"/>
          </p15:clr>
        </p15:guide>
        <p15:guide id="5" orient="horz" pos="4042">
          <p15:clr>
            <a:srgbClr val="F26B43"/>
          </p15:clr>
        </p15:guide>
        <p15:guide id="9" pos="7401">
          <p15:clr>
            <a:srgbClr val="F26B43"/>
          </p15:clr>
        </p15:guide>
        <p15:guide id="13" pos="279">
          <p15:clr>
            <a:srgbClr val="F26B43"/>
          </p15:clr>
        </p15:guide>
        <p15:guide id="14" orient="horz" pos="278">
          <p15:clr>
            <a:srgbClr val="F26B43"/>
          </p15:clr>
        </p15:guide>
        <p15:guide id="15" orient="horz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DED63A8-5311-184A-B74C-C37B428BFE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6400" y="442801"/>
            <a:ext cx="1745167" cy="8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0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</p:sldLayoutIdLst>
  <p:hf hdr="0" ftr="0"/>
  <p:txStyles>
    <p:titleStyle>
      <a:lvl1pPr algn="l" defTabSz="815557" rtl="0" eaLnBrk="1" latinLnBrk="0" hangingPunct="1">
        <a:lnSpc>
          <a:spcPct val="90000"/>
        </a:lnSpc>
        <a:spcBef>
          <a:spcPct val="0"/>
        </a:spcBef>
        <a:buNone/>
        <a:defRPr sz="3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90" indent="-203890" algn="l" defTabSz="815557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1pPr>
      <a:lvl2pPr marL="611668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1" kern="1200">
          <a:solidFill>
            <a:schemeClr val="tx1"/>
          </a:solidFill>
          <a:latin typeface="+mn-lt"/>
          <a:ea typeface="+mn-ea"/>
          <a:cs typeface="+mn-cs"/>
        </a:defRPr>
      </a:lvl2pPr>
      <a:lvl3pPr marL="101944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225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5003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782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560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8339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6117" indent="-203890" algn="l" defTabSz="81555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78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55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335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1114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892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670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449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2227" algn="l" defTabSz="815557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935">
          <p15:clr>
            <a:srgbClr val="F26B43"/>
          </p15:clr>
        </p15:guide>
        <p15:guide id="5" orient="horz" pos="4042">
          <p15:clr>
            <a:srgbClr val="F26B43"/>
          </p15:clr>
        </p15:guide>
        <p15:guide id="9" pos="7401">
          <p15:clr>
            <a:srgbClr val="F26B43"/>
          </p15:clr>
        </p15:guide>
        <p15:guide id="13" pos="279">
          <p15:clr>
            <a:srgbClr val="F26B43"/>
          </p15:clr>
        </p15:guide>
        <p15:guide id="14" orient="horz" pos="278">
          <p15:clr>
            <a:srgbClr val="F26B43"/>
          </p15:clr>
        </p15:guide>
        <p15:guide id="15" orient="horz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svg"/><Relationship Id="rId3" Type="http://schemas.openxmlformats.org/officeDocument/2006/relationships/image" Target="../media/image21.png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5.xml"/><Relationship Id="rId6" Type="http://schemas.openxmlformats.org/officeDocument/2006/relationships/image" Target="../media/image57.sv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.png"/><Relationship Id="rId7" Type="http://schemas.openxmlformats.org/officeDocument/2006/relationships/image" Target="../media/image9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tags" Target="../tags/tag28.xml"/><Relationship Id="rId7" Type="http://schemas.openxmlformats.org/officeDocument/2006/relationships/image" Target="../media/image66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95.png"/><Relationship Id="rId5" Type="http://schemas.openxmlformats.org/officeDocument/2006/relationships/image" Target="../media/image94.svg"/><Relationship Id="rId4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sv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9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svg"/><Relationship Id="rId2" Type="http://schemas.openxmlformats.org/officeDocument/2006/relationships/image" Target="../media/image99.sv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svg"/><Relationship Id="rId2" Type="http://schemas.openxmlformats.org/officeDocument/2006/relationships/image" Target="../media/image101.sv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tags" Target="../tags/tag3.xml"/><Relationship Id="rId21" Type="http://schemas.openxmlformats.org/officeDocument/2006/relationships/image" Target="../media/image34.png"/><Relationship Id="rId7" Type="http://schemas.openxmlformats.org/officeDocument/2006/relationships/tags" Target="../tags/tag7.xml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tags" Target="../tags/tag2.xml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4.png"/><Relationship Id="rId5" Type="http://schemas.openxmlformats.org/officeDocument/2006/relationships/tags" Target="../tags/tag5.xml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tags" Target="../tags/tag4.xml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28.png"/><Relationship Id="rId26" Type="http://schemas.openxmlformats.org/officeDocument/2006/relationships/image" Target="../media/image54.png"/><Relationship Id="rId3" Type="http://schemas.openxmlformats.org/officeDocument/2006/relationships/tags" Target="../tags/tag10.xml"/><Relationship Id="rId21" Type="http://schemas.openxmlformats.org/officeDocument/2006/relationships/image" Target="../media/image49.png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5" Type="http://schemas.openxmlformats.org/officeDocument/2006/relationships/image" Target="../media/image53.png"/><Relationship Id="rId2" Type="http://schemas.openxmlformats.org/officeDocument/2006/relationships/tags" Target="../tags/tag9.xml"/><Relationship Id="rId16" Type="http://schemas.openxmlformats.org/officeDocument/2006/relationships/image" Target="../media/image45.png"/><Relationship Id="rId20" Type="http://schemas.openxmlformats.org/officeDocument/2006/relationships/image" Target="../media/image48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40.png"/><Relationship Id="rId24" Type="http://schemas.openxmlformats.org/officeDocument/2006/relationships/image" Target="../media/image52.png"/><Relationship Id="rId5" Type="http://schemas.openxmlformats.org/officeDocument/2006/relationships/tags" Target="../tags/tag12.xml"/><Relationship Id="rId15" Type="http://schemas.openxmlformats.org/officeDocument/2006/relationships/image" Target="../media/image44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10" Type="http://schemas.openxmlformats.org/officeDocument/2006/relationships/image" Target="../media/image39.png"/><Relationship Id="rId19" Type="http://schemas.openxmlformats.org/officeDocument/2006/relationships/image" Target="../media/image47.png"/><Relationship Id="rId4" Type="http://schemas.openxmlformats.org/officeDocument/2006/relationships/tags" Target="../tags/tag11.xml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16.xml"/><Relationship Id="rId7" Type="http://schemas.openxmlformats.org/officeDocument/2006/relationships/image" Target="../media/image58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61.png"/><Relationship Id="rId4" Type="http://schemas.openxmlformats.org/officeDocument/2006/relationships/tags" Target="../tags/tag17.xml"/><Relationship Id="rId9" Type="http://schemas.openxmlformats.org/officeDocument/2006/relationships/image" Target="../media/image6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6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71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sv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tags" Target="../tags/tag24.xml"/><Relationship Id="rId7" Type="http://schemas.openxmlformats.org/officeDocument/2006/relationships/image" Target="../media/image28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tags" Target="../tags/tag23.xml"/><Relationship Id="rId16" Type="http://schemas.openxmlformats.org/officeDocument/2006/relationships/image" Target="../media/image85.svg"/><Relationship Id="rId1" Type="http://schemas.openxmlformats.org/officeDocument/2006/relationships/tags" Target="../tags/tag22.xml"/><Relationship Id="rId6" Type="http://schemas.openxmlformats.org/officeDocument/2006/relationships/image" Target="../media/image76.png"/><Relationship Id="rId11" Type="http://schemas.openxmlformats.org/officeDocument/2006/relationships/image" Target="../media/image80.png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19" Type="http://schemas.openxmlformats.org/officeDocument/2006/relationships/image" Target="../media/image88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7748EDF6-BA20-CAFD-0639-0231C99427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429" b="1"/>
          <a:stretch>
            <a:fillRect/>
          </a:stretch>
        </p:blipFill>
        <p:spPr>
          <a:xfrm>
            <a:off x="5709229" y="1505753"/>
            <a:ext cx="1332416" cy="1330648"/>
          </a:xfrm>
          <a:prstGeom prst="ellipse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1EE4CC-3AE1-F508-6177-23CA41B0DF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5167" y="4010326"/>
            <a:ext cx="4509913" cy="1276350"/>
          </a:xfrm>
        </p:spPr>
        <p:txBody>
          <a:bodyPr/>
          <a:lstStyle/>
          <a:p>
            <a:r>
              <a:rPr lang="en-US" noProof="0" dirty="0"/>
              <a:t>Preparing thermal states of frustrated quantum spin systems using 139 qubits </a:t>
            </a:r>
          </a:p>
          <a:p>
            <a:r>
              <a:rPr lang="en-US" noProof="0" dirty="0" err="1"/>
              <a:t>ArXiv</a:t>
            </a:r>
            <a:r>
              <a:rPr lang="en-US" noProof="0" dirty="0"/>
              <a:t>:</a:t>
            </a:r>
            <a:r>
              <a:rPr lang="en-US" b="0" noProof="0" dirty="0"/>
              <a:t> 2605.26245</a:t>
            </a:r>
          </a:p>
          <a:p>
            <a:endParaRPr lang="en-US" b="0" noProof="0" dirty="0"/>
          </a:p>
          <a:p>
            <a:endParaRPr lang="en-US" noProof="0" dirty="0"/>
          </a:p>
          <a:p>
            <a:r>
              <a:rPr lang="en-US" noProof="0" dirty="0"/>
              <a:t>Speaker: Lucas Katschke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E51746-1991-2A93-5D28-71DE5827C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Dissipative preparation of thermal states on quantum computers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BD58DB-0E2C-CF0F-EA94-0489DD6A33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1800" noProof="0" dirty="0" err="1"/>
              <a:t>QuantHEP</a:t>
            </a:r>
            <a:r>
              <a:rPr lang="en-US" sz="1800" noProof="0" dirty="0"/>
              <a:t>, Queen Mary University London, 15.07.2026</a:t>
            </a:r>
          </a:p>
        </p:txBody>
      </p:sp>
      <p:pic>
        <p:nvPicPr>
          <p:cNvPr id="9" name="pasted-movie.png">
            <a:extLst>
              <a:ext uri="{FF2B5EF4-FFF2-40B4-BE49-F238E27FC236}">
                <a16:creationId xmlns:a16="http://schemas.microsoft.com/office/drawing/2014/main" id="{E8778BE0-4021-B9EA-4C4D-CAB1210E3B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49" t="2308" r="4049" b="17190"/>
          <a:stretch>
            <a:fillRect/>
          </a:stretch>
        </p:blipFill>
        <p:spPr>
          <a:xfrm>
            <a:off x="6868957" y="1505753"/>
            <a:ext cx="1330577" cy="1330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0" name="pasted-movie.png">
            <a:extLst>
              <a:ext uri="{FF2B5EF4-FFF2-40B4-BE49-F238E27FC236}">
                <a16:creationId xmlns:a16="http://schemas.microsoft.com/office/drawing/2014/main" id="{B88679BE-3240-68EA-2971-02A8B7E6A9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76" t="571" r="576" b="576"/>
          <a:stretch>
            <a:fillRect/>
          </a:stretch>
        </p:blipFill>
        <p:spPr>
          <a:xfrm>
            <a:off x="8046546" y="1505753"/>
            <a:ext cx="1330577" cy="1330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" name="Yongtao  Zhan">
            <a:extLst>
              <a:ext uri="{FF2B5EF4-FFF2-40B4-BE49-F238E27FC236}">
                <a16:creationId xmlns:a16="http://schemas.microsoft.com/office/drawing/2014/main" id="{F66C688C-0B68-06A6-7F06-00C2287F73E6}"/>
              </a:ext>
            </a:extLst>
          </p:cNvPr>
          <p:cNvSpPr txBox="1"/>
          <p:nvPr/>
        </p:nvSpPr>
        <p:spPr>
          <a:xfrm>
            <a:off x="6905841" y="2856984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 err="1"/>
              <a:t>Yongtao</a:t>
            </a:r>
            <a:r>
              <a:rPr lang="en-US" sz="2800" noProof="0" dirty="0"/>
              <a:t> </a:t>
            </a:r>
            <a:br>
              <a:rPr lang="en-US" sz="2800" noProof="0" dirty="0"/>
            </a:br>
            <a:r>
              <a:rPr lang="en-US" sz="2800" noProof="0" dirty="0"/>
              <a:t>Zhan</a:t>
            </a:r>
          </a:p>
        </p:txBody>
      </p:sp>
      <p:sp>
        <p:nvSpPr>
          <p:cNvPr id="13" name="Lode  Pollet">
            <a:extLst>
              <a:ext uri="{FF2B5EF4-FFF2-40B4-BE49-F238E27FC236}">
                <a16:creationId xmlns:a16="http://schemas.microsoft.com/office/drawing/2014/main" id="{81CA0E84-C725-799E-444C-D631FBBF9F3F}"/>
              </a:ext>
            </a:extLst>
          </p:cNvPr>
          <p:cNvSpPr txBox="1"/>
          <p:nvPr/>
        </p:nvSpPr>
        <p:spPr>
          <a:xfrm>
            <a:off x="8281003" y="2870790"/>
            <a:ext cx="1347845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Lode </a:t>
            </a:r>
            <a:br>
              <a:rPr lang="en-US" sz="2800" noProof="0" dirty="0"/>
            </a:br>
            <a:r>
              <a:rPr lang="en-US" sz="2800" noProof="0" dirty="0"/>
              <a:t>Pollet</a:t>
            </a:r>
          </a:p>
        </p:txBody>
      </p:sp>
      <p:sp>
        <p:nvSpPr>
          <p:cNvPr id="14" name="Jad  Halimeh">
            <a:extLst>
              <a:ext uri="{FF2B5EF4-FFF2-40B4-BE49-F238E27FC236}">
                <a16:creationId xmlns:a16="http://schemas.microsoft.com/office/drawing/2014/main" id="{6F87BB0F-86C7-0104-2CB7-F91C0F0A0BF8}"/>
              </a:ext>
            </a:extLst>
          </p:cNvPr>
          <p:cNvSpPr txBox="1"/>
          <p:nvPr/>
        </p:nvSpPr>
        <p:spPr>
          <a:xfrm>
            <a:off x="10545343" y="2856984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Jad C. </a:t>
            </a:r>
            <a:br>
              <a:rPr lang="en-US" sz="2800" noProof="0" dirty="0"/>
            </a:br>
            <a:r>
              <a:rPr lang="en-US" sz="2800" noProof="0" dirty="0"/>
              <a:t>Halimeh</a:t>
            </a:r>
          </a:p>
        </p:txBody>
      </p:sp>
      <p:sp>
        <p:nvSpPr>
          <p:cNvPr id="17" name="Yongtao  Zhan">
            <a:extLst>
              <a:ext uri="{FF2B5EF4-FFF2-40B4-BE49-F238E27FC236}">
                <a16:creationId xmlns:a16="http://schemas.microsoft.com/office/drawing/2014/main" id="{34118A5D-02AC-A240-11D4-B590C6B1765F}"/>
              </a:ext>
            </a:extLst>
          </p:cNvPr>
          <p:cNvSpPr txBox="1"/>
          <p:nvPr/>
        </p:nvSpPr>
        <p:spPr>
          <a:xfrm>
            <a:off x="5630275" y="2856984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Roland Farrell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2D5441D-05D6-1DE4-86A4-C7AFE4FC47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4411" y="4863712"/>
            <a:ext cx="1670805" cy="84296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9685C74-FFFF-9B2B-1EF7-8267EEE9CB5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88369" y="3849320"/>
            <a:ext cx="2934007" cy="117822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DE5C594-C6BA-2034-FC7D-3E3DBB6ECA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87936" y="5009287"/>
            <a:ext cx="1375675" cy="132740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1484C35-579A-769F-CF3D-1CC94FABEB1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55615" y="5870179"/>
            <a:ext cx="2745804" cy="74597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6E48F8F6-438B-CF93-883B-88C812808B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68957" y="4006147"/>
            <a:ext cx="1606266" cy="694066"/>
          </a:xfrm>
          <a:prstGeom prst="rect">
            <a:avLst/>
          </a:prstGeom>
        </p:spPr>
      </p:pic>
      <p:pic>
        <p:nvPicPr>
          <p:cNvPr id="23" name="pasted-movie.png" descr="pasted-movie.png">
            <a:extLst>
              <a:ext uri="{FF2B5EF4-FFF2-40B4-BE49-F238E27FC236}">
                <a16:creationId xmlns:a16="http://schemas.microsoft.com/office/drawing/2014/main" id="{9FE8ED0A-068C-B4A9-987C-93632F7CE7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77445" y="3949955"/>
            <a:ext cx="809147" cy="806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asted-movie.png" descr="pasted-movie.png">
            <a:extLst>
              <a:ext uri="{FF2B5EF4-FFF2-40B4-BE49-F238E27FC236}">
                <a16:creationId xmlns:a16="http://schemas.microsoft.com/office/drawing/2014/main" id="{ED3FC8E2-DF52-79E4-1DFD-0EED9BB3CD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0037" y="4974491"/>
            <a:ext cx="1604942" cy="590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7B2E7BE3-C23A-2CB9-BDE4-7DB507E5D3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26411" y="1505753"/>
            <a:ext cx="1390879" cy="1352847"/>
          </a:xfrm>
          <a:prstGeom prst="ellipse">
            <a:avLst/>
          </a:prstGeom>
        </p:spPr>
      </p:pic>
      <p:pic>
        <p:nvPicPr>
          <p:cNvPr id="8" name="pasted-movie.png">
            <a:extLst>
              <a:ext uri="{FF2B5EF4-FFF2-40B4-BE49-F238E27FC236}">
                <a16:creationId xmlns:a16="http://schemas.microsoft.com/office/drawing/2014/main" id="{B1388D77-224B-E982-81EB-35BD22D266C7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6917" b="17497"/>
          <a:stretch>
            <a:fillRect/>
          </a:stretch>
        </p:blipFill>
        <p:spPr>
          <a:xfrm>
            <a:off x="10413450" y="1505753"/>
            <a:ext cx="1390879" cy="1390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95" extrusionOk="0">
                <a:moveTo>
                  <a:pt x="10800" y="0"/>
                </a:moveTo>
                <a:cubicBezTo>
                  <a:pt x="8036" y="0"/>
                  <a:pt x="5273" y="1006"/>
                  <a:pt x="3164" y="3017"/>
                </a:cubicBezTo>
                <a:cubicBezTo>
                  <a:pt x="1056" y="5028"/>
                  <a:pt x="0" y="7662"/>
                  <a:pt x="0" y="10298"/>
                </a:cubicBezTo>
                <a:cubicBezTo>
                  <a:pt x="0" y="12933"/>
                  <a:pt x="1056" y="15568"/>
                  <a:pt x="3164" y="17578"/>
                </a:cubicBezTo>
                <a:cubicBezTo>
                  <a:pt x="7382" y="21600"/>
                  <a:pt x="14218" y="21600"/>
                  <a:pt x="18436" y="17578"/>
                </a:cubicBezTo>
                <a:cubicBezTo>
                  <a:pt x="20544" y="15568"/>
                  <a:pt x="21600" y="12933"/>
                  <a:pt x="21600" y="10298"/>
                </a:cubicBezTo>
                <a:cubicBezTo>
                  <a:pt x="21600" y="7662"/>
                  <a:pt x="20544" y="5028"/>
                  <a:pt x="18436" y="3017"/>
                </a:cubicBezTo>
                <a:cubicBezTo>
                  <a:pt x="16327" y="1006"/>
                  <a:pt x="13564" y="0"/>
                  <a:pt x="10800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7" name="Jad  Halimeh">
            <a:extLst>
              <a:ext uri="{FF2B5EF4-FFF2-40B4-BE49-F238E27FC236}">
                <a16:creationId xmlns:a16="http://schemas.microsoft.com/office/drawing/2014/main" id="{C324C9C3-F74E-900F-1B5F-0B7B3E236229}"/>
              </a:ext>
            </a:extLst>
          </p:cNvPr>
          <p:cNvSpPr txBox="1"/>
          <p:nvPr/>
        </p:nvSpPr>
        <p:spPr>
          <a:xfrm>
            <a:off x="9358724" y="2856984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Ilan T. Rosen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1FC1CAF5-AF99-AD6F-8255-307603DD0E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34013" y="507975"/>
            <a:ext cx="1688363" cy="66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35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CB5CA53-5098-3A9F-3BC0-2781B63227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10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5DA264F-6666-BD4D-0C67-EC7B7130A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A62E3CB-42C3-F686-7F40-332A0DF639EA}"/>
              </a:ext>
            </a:extLst>
          </p:cNvPr>
          <p:cNvSpPr txBox="1"/>
          <p:nvPr/>
        </p:nvSpPr>
        <p:spPr>
          <a:xfrm>
            <a:off x="3665476" y="5124964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Combine thermal state preparation with real time evolution</a:t>
            </a:r>
          </a:p>
        </p:txBody>
      </p:sp>
      <p:pic>
        <p:nvPicPr>
          <p:cNvPr id="7" name="Picture 4" descr="Fig. 1: An illustration of a heavy-ion collision.">
            <a:extLst>
              <a:ext uri="{FF2B5EF4-FFF2-40B4-BE49-F238E27FC236}">
                <a16:creationId xmlns:a16="http://schemas.microsoft.com/office/drawing/2014/main" id="{17E9BA42-25B4-3DAF-5065-89848D106C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6" r="80432" b="40599"/>
          <a:stretch>
            <a:fillRect/>
          </a:stretch>
        </p:blipFill>
        <p:spPr bwMode="auto">
          <a:xfrm>
            <a:off x="9844299" y="4224686"/>
            <a:ext cx="889424" cy="170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7496E5C-BF02-28E1-DA52-701DE337F83E}"/>
              </a:ext>
            </a:extLst>
          </p:cNvPr>
          <p:cNvSpPr txBox="1"/>
          <p:nvPr/>
        </p:nvSpPr>
        <p:spPr>
          <a:xfrm>
            <a:off x="2614538" y="4171001"/>
            <a:ext cx="1005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Put model with sign problem on quantum hardware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1B56ED-1997-F5D6-EECF-CD1A6159E7BD}"/>
              </a:ext>
            </a:extLst>
          </p:cNvPr>
          <p:cNvSpPr txBox="1"/>
          <p:nvPr/>
        </p:nvSpPr>
        <p:spPr>
          <a:xfrm>
            <a:off x="434490" y="1910389"/>
            <a:ext cx="11382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Using classical and quantum computers we found evidence for rapid mixing in frustrated spin systems. </a:t>
            </a:r>
          </a:p>
          <a:p>
            <a:endParaRPr lang="en-US" noProof="0" dirty="0">
              <a:solidFill>
                <a:schemeClr val="tx2"/>
              </a:solidFill>
            </a:endParaRPr>
          </a:p>
          <a:p>
            <a:r>
              <a:rPr lang="en-US" noProof="0" dirty="0">
                <a:solidFill>
                  <a:schemeClr val="tx2"/>
                </a:solidFill>
              </a:rPr>
              <a:t>Actual device noise drives the system to a new stable steady state with approximate thermal properties. 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906A7D8B-8DF3-8789-2536-45012CEA5A87}"/>
              </a:ext>
            </a:extLst>
          </p:cNvPr>
          <p:cNvSpPr txBox="1">
            <a:spLocks/>
          </p:cNvSpPr>
          <p:nvPr/>
        </p:nvSpPr>
        <p:spPr>
          <a:xfrm>
            <a:off x="446400" y="3077550"/>
            <a:ext cx="9577019" cy="1042988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Outlook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873B88A-1AFA-E29F-1EDE-8F94F598D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91" y="3518421"/>
            <a:ext cx="921143" cy="95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C983632-776E-A4A5-FC9B-3007CCC29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982" y="4291115"/>
            <a:ext cx="1552132" cy="112802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01E34AE-986B-0279-01E7-6FC9F9B84E6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4825" t="21406" r="20891" b="48573"/>
          <a:stretch>
            <a:fillRect/>
          </a:stretch>
        </p:blipFill>
        <p:spPr>
          <a:xfrm>
            <a:off x="1753840" y="3518421"/>
            <a:ext cx="777875" cy="892895"/>
          </a:xfrm>
          <a:prstGeom prst="rect">
            <a:avLst/>
          </a:prstGeom>
        </p:spPr>
      </p:pic>
      <p:sp>
        <p:nvSpPr>
          <p:cNvPr id="15" name="Titel 2">
            <a:extLst>
              <a:ext uri="{FF2B5EF4-FFF2-40B4-BE49-F238E27FC236}">
                <a16:creationId xmlns:a16="http://schemas.microsoft.com/office/drawing/2014/main" id="{C2EC4045-A2BA-17CF-59B7-3AC02576846A}"/>
              </a:ext>
            </a:extLst>
          </p:cNvPr>
          <p:cNvSpPr txBox="1">
            <a:spLocks/>
          </p:cNvSpPr>
          <p:nvPr/>
        </p:nvSpPr>
        <p:spPr>
          <a:xfrm>
            <a:off x="434490" y="1438856"/>
            <a:ext cx="9577019" cy="1042988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Summary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AB82488-494F-4A57-8F5A-59C3B7A65DA0}"/>
              </a:ext>
            </a:extLst>
          </p:cNvPr>
          <p:cNvSpPr txBox="1"/>
          <p:nvPr/>
        </p:nvSpPr>
        <p:spPr>
          <a:xfrm>
            <a:off x="3270168" y="6078927"/>
            <a:ext cx="770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Verify equilibration/temperature beyond comparison to classical methods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1B87C8D-D271-79CC-7C17-EADF5A23A7B9}"/>
              </a:ext>
            </a:extLst>
          </p:cNvPr>
          <p:cNvSpPr/>
          <p:nvPr/>
        </p:nvSpPr>
        <p:spPr>
          <a:xfrm>
            <a:off x="1644059" y="5686468"/>
            <a:ext cx="1355461" cy="923330"/>
          </a:xfrm>
          <a:prstGeom prst="ellipse">
            <a:avLst/>
          </a:prstGeom>
          <a:solidFill>
            <a:srgbClr val="FF85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>
                <a:solidFill>
                  <a:schemeClr val="tx2"/>
                </a:solidFill>
              </a:rPr>
              <a:t>System</a:t>
            </a:r>
          </a:p>
          <a:p>
            <a:pPr algn="ctr"/>
            <a:endParaRPr lang="en-US" noProof="0" dirty="0"/>
          </a:p>
        </p:txBody>
      </p:sp>
      <p:pic>
        <p:nvPicPr>
          <p:cNvPr id="20" name="Grafik 19" descr="\documentclass{article}&#10;\usepackage{amsmath}&#10;\pagestyle{empty}&#10;\begin{document}&#10;&#10;$H_S$&#10;&#10;&#10;\end{document}" title="IguanaTex Bitmap Display">
            <a:extLst>
              <a:ext uri="{FF2B5EF4-FFF2-40B4-BE49-F238E27FC236}">
                <a16:creationId xmlns:a16="http://schemas.microsoft.com/office/drawing/2014/main" id="{92434015-6E0E-8F51-DB2B-3A924A4BAF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157447" y="6210971"/>
            <a:ext cx="328684" cy="214864"/>
          </a:xfrm>
          <a:prstGeom prst="rect">
            <a:avLst/>
          </a:prstGeom>
          <a:noFill/>
        </p:spPr>
      </p:pic>
      <p:pic>
        <p:nvPicPr>
          <p:cNvPr id="22" name="Grafik 21" descr="Thermometer mit einfarbiger Füllung">
            <a:extLst>
              <a:ext uri="{FF2B5EF4-FFF2-40B4-BE49-F238E27FC236}">
                <a16:creationId xmlns:a16="http://schemas.microsoft.com/office/drawing/2014/main" id="{7FCA3903-6DC7-4D16-B4C8-D0A9160514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18193" y="5263986"/>
            <a:ext cx="914400" cy="914400"/>
          </a:xfrm>
          <a:prstGeom prst="rect">
            <a:avLst/>
          </a:prstGeom>
        </p:spPr>
      </p:pic>
      <p:sp>
        <p:nvSpPr>
          <p:cNvPr id="23" name="Ellipse 22">
            <a:extLst>
              <a:ext uri="{FF2B5EF4-FFF2-40B4-BE49-F238E27FC236}">
                <a16:creationId xmlns:a16="http://schemas.microsoft.com/office/drawing/2014/main" id="{0BC86C4B-F1CD-3CC2-DDF6-02A59F5F66B4}"/>
              </a:ext>
            </a:extLst>
          </p:cNvPr>
          <p:cNvSpPr/>
          <p:nvPr/>
        </p:nvSpPr>
        <p:spPr>
          <a:xfrm>
            <a:off x="2876196" y="5866213"/>
            <a:ext cx="195263" cy="17601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A815B13-E09E-CF3A-9C79-5865C1D0C9E1}"/>
              </a:ext>
            </a:extLst>
          </p:cNvPr>
          <p:cNvSpPr/>
          <p:nvPr/>
        </p:nvSpPr>
        <p:spPr>
          <a:xfrm>
            <a:off x="2950967" y="5631084"/>
            <a:ext cx="45719" cy="290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5BEFF30-9186-6723-11EB-374BF7FBCBFF}"/>
              </a:ext>
            </a:extLst>
          </p:cNvPr>
          <p:cNvSpPr txBox="1"/>
          <p:nvPr/>
        </p:nvSpPr>
        <p:spPr>
          <a:xfrm>
            <a:off x="9347943" y="6561773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</a:rPr>
              <a:t> [1] https://www.wikipedia.org/</a:t>
            </a: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4ED18E6-1DDA-DBC9-B983-A138164A0903}"/>
              </a:ext>
            </a:extLst>
          </p:cNvPr>
          <p:cNvSpPr txBox="1"/>
          <p:nvPr/>
        </p:nvSpPr>
        <p:spPr>
          <a:xfrm>
            <a:off x="1269807" y="3362092"/>
            <a:ext cx="6327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aseline="30000" noProof="0" dirty="0">
                <a:solidFill>
                  <a:schemeClr val="bg2"/>
                </a:solidFill>
              </a:rPr>
              <a:t>[1]</a:t>
            </a: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84F7E57-F6EE-1042-CD91-001D0B262C63}"/>
              </a:ext>
            </a:extLst>
          </p:cNvPr>
          <p:cNvSpPr txBox="1"/>
          <p:nvPr/>
        </p:nvSpPr>
        <p:spPr>
          <a:xfrm>
            <a:off x="822378" y="4649189"/>
            <a:ext cx="6327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aseline="30000" noProof="0" dirty="0">
                <a:solidFill>
                  <a:schemeClr val="bg2"/>
                </a:solidFill>
              </a:rPr>
              <a:t>[1]</a:t>
            </a: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041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6" grpId="0"/>
      <p:bldP spid="19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FBF40-0E79-3755-9E3A-D8ADBBCF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926" y="228037"/>
            <a:ext cx="5169988" cy="498886"/>
          </a:xfrm>
        </p:spPr>
        <p:txBody>
          <a:bodyPr/>
          <a:lstStyle/>
          <a:p>
            <a:r>
              <a:rPr lang="en-US" noProof="0" dirty="0">
                <a:solidFill>
                  <a:srgbClr val="008740"/>
                </a:solidFill>
              </a:rPr>
              <a:t>Thank you for your attention!</a:t>
            </a:r>
          </a:p>
        </p:txBody>
      </p:sp>
      <p:pic>
        <p:nvPicPr>
          <p:cNvPr id="3" name="Bildplatzhalter 15">
            <a:extLst>
              <a:ext uri="{FF2B5EF4-FFF2-40B4-BE49-F238E27FC236}">
                <a16:creationId xmlns:a16="http://schemas.microsoft.com/office/drawing/2014/main" id="{E3625EEE-C9CC-DA63-29B1-E5E761E0F9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9" b="1"/>
          <a:stretch>
            <a:fillRect/>
          </a:stretch>
        </p:blipFill>
        <p:spPr>
          <a:xfrm>
            <a:off x="2790473" y="824110"/>
            <a:ext cx="1332416" cy="1330648"/>
          </a:xfrm>
          <a:prstGeom prst="ellipse">
            <a:avLst/>
          </a:prstGeom>
        </p:spPr>
      </p:pic>
      <p:pic>
        <p:nvPicPr>
          <p:cNvPr id="4" name="pasted-movie.png">
            <a:extLst>
              <a:ext uri="{FF2B5EF4-FFF2-40B4-BE49-F238E27FC236}">
                <a16:creationId xmlns:a16="http://schemas.microsoft.com/office/drawing/2014/main" id="{5D68654A-0722-B9A0-5289-D0978A34E8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49" t="2308" r="4049" b="17190"/>
          <a:stretch>
            <a:fillRect/>
          </a:stretch>
        </p:blipFill>
        <p:spPr>
          <a:xfrm>
            <a:off x="3950201" y="824110"/>
            <a:ext cx="1330577" cy="1330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5" name="pasted-movie.png">
            <a:extLst>
              <a:ext uri="{FF2B5EF4-FFF2-40B4-BE49-F238E27FC236}">
                <a16:creationId xmlns:a16="http://schemas.microsoft.com/office/drawing/2014/main" id="{D943E4FA-2A0F-2A2A-5BDD-0DEFA4E7B8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76" t="571" r="576" b="576"/>
          <a:stretch>
            <a:fillRect/>
          </a:stretch>
        </p:blipFill>
        <p:spPr>
          <a:xfrm>
            <a:off x="5127790" y="824110"/>
            <a:ext cx="1330577" cy="1330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6" name="Yongtao  Zhan">
            <a:extLst>
              <a:ext uri="{FF2B5EF4-FFF2-40B4-BE49-F238E27FC236}">
                <a16:creationId xmlns:a16="http://schemas.microsoft.com/office/drawing/2014/main" id="{ED896252-8933-4C37-CB3A-33BFBB526893}"/>
              </a:ext>
            </a:extLst>
          </p:cNvPr>
          <p:cNvSpPr txBox="1"/>
          <p:nvPr/>
        </p:nvSpPr>
        <p:spPr>
          <a:xfrm>
            <a:off x="3987085" y="2175341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 err="1"/>
              <a:t>Yongtao</a:t>
            </a:r>
            <a:r>
              <a:rPr lang="en-US" sz="2800" noProof="0" dirty="0"/>
              <a:t> </a:t>
            </a:r>
            <a:br>
              <a:rPr lang="en-US" sz="2800" noProof="0" dirty="0"/>
            </a:br>
            <a:r>
              <a:rPr lang="en-US" sz="2800" noProof="0" dirty="0"/>
              <a:t>Zhan</a:t>
            </a:r>
          </a:p>
        </p:txBody>
      </p:sp>
      <p:sp>
        <p:nvSpPr>
          <p:cNvPr id="7" name="Lode  Pollet">
            <a:extLst>
              <a:ext uri="{FF2B5EF4-FFF2-40B4-BE49-F238E27FC236}">
                <a16:creationId xmlns:a16="http://schemas.microsoft.com/office/drawing/2014/main" id="{CD09E791-DC10-8731-D37F-93CB28CE1546}"/>
              </a:ext>
            </a:extLst>
          </p:cNvPr>
          <p:cNvSpPr txBox="1"/>
          <p:nvPr/>
        </p:nvSpPr>
        <p:spPr>
          <a:xfrm>
            <a:off x="5362247" y="2189147"/>
            <a:ext cx="1347845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Lode </a:t>
            </a:r>
            <a:br>
              <a:rPr lang="en-US" sz="2800" noProof="0" dirty="0"/>
            </a:br>
            <a:r>
              <a:rPr lang="en-US" sz="2800" noProof="0" dirty="0"/>
              <a:t>Pollet</a:t>
            </a:r>
          </a:p>
        </p:txBody>
      </p:sp>
      <p:sp>
        <p:nvSpPr>
          <p:cNvPr id="8" name="Yongtao  Zhan">
            <a:extLst>
              <a:ext uri="{FF2B5EF4-FFF2-40B4-BE49-F238E27FC236}">
                <a16:creationId xmlns:a16="http://schemas.microsoft.com/office/drawing/2014/main" id="{D5F85524-BA3F-E7BB-4DEE-02AF30B289BC}"/>
              </a:ext>
            </a:extLst>
          </p:cNvPr>
          <p:cNvSpPr txBox="1"/>
          <p:nvPr/>
        </p:nvSpPr>
        <p:spPr>
          <a:xfrm>
            <a:off x="2711519" y="2175341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Roland Farrell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1ABD71F-1672-B327-220C-3A3195302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655" y="824110"/>
            <a:ext cx="1390879" cy="1352847"/>
          </a:xfrm>
          <a:prstGeom prst="ellipse">
            <a:avLst/>
          </a:prstGeom>
        </p:spPr>
      </p:pic>
      <p:pic>
        <p:nvPicPr>
          <p:cNvPr id="10" name="pasted-movie.png">
            <a:extLst>
              <a:ext uri="{FF2B5EF4-FFF2-40B4-BE49-F238E27FC236}">
                <a16:creationId xmlns:a16="http://schemas.microsoft.com/office/drawing/2014/main" id="{C5213E67-875B-A163-5892-403982198BA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917" b="17497"/>
          <a:stretch>
            <a:fillRect/>
          </a:stretch>
        </p:blipFill>
        <p:spPr>
          <a:xfrm>
            <a:off x="7494694" y="824110"/>
            <a:ext cx="1390879" cy="1390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95" extrusionOk="0">
                <a:moveTo>
                  <a:pt x="10800" y="0"/>
                </a:moveTo>
                <a:cubicBezTo>
                  <a:pt x="8036" y="0"/>
                  <a:pt x="5273" y="1006"/>
                  <a:pt x="3164" y="3017"/>
                </a:cubicBezTo>
                <a:cubicBezTo>
                  <a:pt x="1056" y="5028"/>
                  <a:pt x="0" y="7662"/>
                  <a:pt x="0" y="10298"/>
                </a:cubicBezTo>
                <a:cubicBezTo>
                  <a:pt x="0" y="12933"/>
                  <a:pt x="1056" y="15568"/>
                  <a:pt x="3164" y="17578"/>
                </a:cubicBezTo>
                <a:cubicBezTo>
                  <a:pt x="7382" y="21600"/>
                  <a:pt x="14218" y="21600"/>
                  <a:pt x="18436" y="17578"/>
                </a:cubicBezTo>
                <a:cubicBezTo>
                  <a:pt x="20544" y="15568"/>
                  <a:pt x="21600" y="12933"/>
                  <a:pt x="21600" y="10298"/>
                </a:cubicBezTo>
                <a:cubicBezTo>
                  <a:pt x="21600" y="7662"/>
                  <a:pt x="20544" y="5028"/>
                  <a:pt x="18436" y="3017"/>
                </a:cubicBezTo>
                <a:cubicBezTo>
                  <a:pt x="16327" y="1006"/>
                  <a:pt x="13564" y="0"/>
                  <a:pt x="10800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" name="Jad  Halimeh">
            <a:extLst>
              <a:ext uri="{FF2B5EF4-FFF2-40B4-BE49-F238E27FC236}">
                <a16:creationId xmlns:a16="http://schemas.microsoft.com/office/drawing/2014/main" id="{977E7E71-96AB-034B-5C89-4B375CA166A3}"/>
              </a:ext>
            </a:extLst>
          </p:cNvPr>
          <p:cNvSpPr txBox="1"/>
          <p:nvPr/>
        </p:nvSpPr>
        <p:spPr>
          <a:xfrm>
            <a:off x="6439968" y="2175341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Ilan T. Rosen</a:t>
            </a:r>
          </a:p>
        </p:txBody>
      </p:sp>
      <p:sp>
        <p:nvSpPr>
          <p:cNvPr id="12" name="Jad  Halimeh">
            <a:extLst>
              <a:ext uri="{FF2B5EF4-FFF2-40B4-BE49-F238E27FC236}">
                <a16:creationId xmlns:a16="http://schemas.microsoft.com/office/drawing/2014/main" id="{4BC805FC-3C7A-A7D0-2025-964790BB35DE}"/>
              </a:ext>
            </a:extLst>
          </p:cNvPr>
          <p:cNvSpPr txBox="1"/>
          <p:nvPr/>
        </p:nvSpPr>
        <p:spPr>
          <a:xfrm>
            <a:off x="7627007" y="2172584"/>
            <a:ext cx="1933130" cy="842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defTabSz="1926287">
              <a:spcBef>
                <a:spcPts val="3500"/>
              </a:spcBef>
              <a:defRPr sz="3792"/>
            </a:pPr>
            <a:r>
              <a:rPr lang="en-US" sz="2800" noProof="0" dirty="0"/>
              <a:t>Jad C. </a:t>
            </a:r>
            <a:br>
              <a:rPr lang="en-US" sz="2800" noProof="0" dirty="0"/>
            </a:br>
            <a:r>
              <a:rPr lang="en-US" sz="2800" noProof="0" dirty="0"/>
              <a:t>Halimeh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1706080-6516-2A50-89B1-99BB60886D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300" y="6245879"/>
            <a:ext cx="10185400" cy="612121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B5999BFA-4951-4B4C-BA2A-30741A3ABBD8}"/>
              </a:ext>
            </a:extLst>
          </p:cNvPr>
          <p:cNvSpPr txBox="1">
            <a:spLocks/>
          </p:cNvSpPr>
          <p:nvPr/>
        </p:nvSpPr>
        <p:spPr>
          <a:xfrm>
            <a:off x="96071" y="4424042"/>
            <a:ext cx="6214924" cy="1020276"/>
          </a:xfrm>
          <a:prstGeom prst="rect">
            <a:avLst/>
          </a:prstGeom>
        </p:spPr>
        <p:txBody>
          <a:bodyPr/>
          <a:lstStyle>
            <a:lvl1pPr algn="l" defTabSz="81555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Check out our preprint:</a:t>
            </a:r>
            <a:br>
              <a:rPr lang="en-US" noProof="0" dirty="0"/>
            </a:br>
            <a:r>
              <a:rPr lang="en-US" noProof="0" dirty="0"/>
              <a:t>2605.26245</a:t>
            </a:r>
          </a:p>
          <a:p>
            <a:endParaRPr lang="en-US" noProof="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30780EC-7C33-8982-0ABD-4D6595940F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0273" y="3214006"/>
            <a:ext cx="2819884" cy="28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635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6B42C-18B6-0E99-0DCD-FFC52F66A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897780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689A7E9-5860-2264-FCAE-49242AA6D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13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E4D7AE4-3575-8A06-471E-12FC934DD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Scaling of resets with number of environment qubits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8BEBCFE-640B-2205-0864-AAA3CDBC659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80491" y="2279764"/>
            <a:ext cx="8536298" cy="384174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1EE23CC5-0710-C663-F840-FC38E3EB6AEB}"/>
              </a:ext>
            </a:extLst>
          </p:cNvPr>
          <p:cNvSpPr/>
          <p:nvPr/>
        </p:nvSpPr>
        <p:spPr>
          <a:xfrm>
            <a:off x="3477219" y="2449251"/>
            <a:ext cx="815106" cy="399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0461B23-9ED6-1B97-263F-1B8265A18C0C}"/>
              </a:ext>
            </a:extLst>
          </p:cNvPr>
          <p:cNvSpPr/>
          <p:nvPr/>
        </p:nvSpPr>
        <p:spPr>
          <a:xfrm>
            <a:off x="7366050" y="2458732"/>
            <a:ext cx="815106" cy="399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6454A58-9BE1-80C4-3097-76739AFFD29B}"/>
              </a:ext>
            </a:extLst>
          </p:cNvPr>
          <p:cNvSpPr txBox="1"/>
          <p:nvPr/>
        </p:nvSpPr>
        <p:spPr>
          <a:xfrm>
            <a:off x="3215541" y="1990923"/>
            <a:ext cx="194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Ising model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788E4D-A4D4-DE72-265F-01CBA3D9D4BE}"/>
              </a:ext>
            </a:extLst>
          </p:cNvPr>
          <p:cNvSpPr txBox="1"/>
          <p:nvPr/>
        </p:nvSpPr>
        <p:spPr>
          <a:xfrm>
            <a:off x="6874934" y="1999916"/>
            <a:ext cx="2698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Heisenberg model </a:t>
            </a:r>
          </a:p>
        </p:txBody>
      </p:sp>
      <p:pic>
        <p:nvPicPr>
          <p:cNvPr id="11" name="Grafik 10" descr="\documentclass{article}&#10;\usepackage{amsmath}&#10;\pagestyle{empty}&#10;\begin{document}&#10;&#10;$N_S = 12$&#10;&#10;&#10;\end{document}" title="IguanaTex Bitmap Display">
            <a:extLst>
              <a:ext uri="{FF2B5EF4-FFF2-40B4-BE49-F238E27FC236}">
                <a16:creationId xmlns:a16="http://schemas.microsoft.com/office/drawing/2014/main" id="{F565D262-107A-348E-3258-AA074FE0AF7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643339" y="2038239"/>
            <a:ext cx="1183174" cy="274700"/>
          </a:xfrm>
          <a:prstGeom prst="rect">
            <a:avLst/>
          </a:prstGeom>
        </p:spPr>
      </p:pic>
      <p:pic>
        <p:nvPicPr>
          <p:cNvPr id="12" name="Grafik 11" descr="\documentclass{article}&#10;\usepackage{amsmath}&#10;\pagestyle{empty}&#10;\begin{document}&#10;&#10;$\beta = 3$&#10;&#10;&#10;\end{document}" title="IguanaTex Bitmap Display">
            <a:extLst>
              <a:ext uri="{FF2B5EF4-FFF2-40B4-BE49-F238E27FC236}">
                <a16:creationId xmlns:a16="http://schemas.microsoft.com/office/drawing/2014/main" id="{204C9094-A439-59DA-24F2-007966ADAE2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866330" y="2512056"/>
            <a:ext cx="777009" cy="294321"/>
          </a:xfrm>
          <a:prstGeom prst="rect">
            <a:avLst/>
          </a:prstGeom>
        </p:spPr>
      </p:pic>
      <p:pic>
        <p:nvPicPr>
          <p:cNvPr id="13" name="Grafik 12" descr="\documentclass{article}&#10;\usepackage{amsmath}&#10;\pagestyle{empty}&#10;\begin{document}&#10;&#10;$\beta = 4$&#10;&#10;&#10;\end{document}" title="IguanaTex Bitmap Display">
            <a:extLst>
              <a:ext uri="{FF2B5EF4-FFF2-40B4-BE49-F238E27FC236}">
                <a16:creationId xmlns:a16="http://schemas.microsoft.com/office/drawing/2014/main" id="{AC49A23E-99F7-5C55-5803-91D7C97F2D3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542234" y="2510778"/>
            <a:ext cx="785444" cy="2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554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530CBD6-4A58-FE1B-767A-810631C25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14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AE59873-6254-F3FA-810A-1C0C57B3A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Jump Operators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FC98C42-505B-C0E6-6E9C-043B6E64096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878818" y="1536034"/>
            <a:ext cx="8434363" cy="502573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61E4145-A111-DFB6-A915-C143197487B0}"/>
              </a:ext>
            </a:extLst>
          </p:cNvPr>
          <p:cNvSpPr txBox="1"/>
          <p:nvPr/>
        </p:nvSpPr>
        <p:spPr>
          <a:xfrm>
            <a:off x="3005180" y="1117905"/>
            <a:ext cx="16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Ising model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343496F-CCEB-3D46-F071-CDA48EE82ED3}"/>
              </a:ext>
            </a:extLst>
          </p:cNvPr>
          <p:cNvSpPr txBox="1"/>
          <p:nvPr/>
        </p:nvSpPr>
        <p:spPr>
          <a:xfrm>
            <a:off x="7580221" y="1117905"/>
            <a:ext cx="243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Heisenberg model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63BE2D0A-6CEA-E254-D19A-2E0564D1286C}"/>
              </a:ext>
            </a:extLst>
          </p:cNvPr>
          <p:cNvSpPr/>
          <p:nvPr/>
        </p:nvSpPr>
        <p:spPr>
          <a:xfrm>
            <a:off x="4330700" y="2571750"/>
            <a:ext cx="2108200" cy="8572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813EFD58-2C48-D225-7CEE-4C5A96C82AC3}"/>
              </a:ext>
            </a:extLst>
          </p:cNvPr>
          <p:cNvSpPr/>
          <p:nvPr/>
        </p:nvSpPr>
        <p:spPr>
          <a:xfrm>
            <a:off x="8274831" y="2803525"/>
            <a:ext cx="1339069" cy="3937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162AA34-6EEF-AFF2-F6D5-AB163CB25AAF}"/>
              </a:ext>
            </a:extLst>
          </p:cNvPr>
          <p:cNvSpPr/>
          <p:nvPr/>
        </p:nvSpPr>
        <p:spPr>
          <a:xfrm>
            <a:off x="4341813" y="2606675"/>
            <a:ext cx="2108200" cy="8572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54478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C10C24C6-EA5D-FB9C-067D-274C4D1D8A0A}"/>
              </a:ext>
            </a:extLst>
          </p:cNvPr>
          <p:cNvSpPr/>
          <p:nvPr/>
        </p:nvSpPr>
        <p:spPr>
          <a:xfrm>
            <a:off x="3535783" y="5275504"/>
            <a:ext cx="5120434" cy="1483829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7791119-DF7A-9AC9-7B47-9292B2CF1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15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48A84AB-F956-323C-FB42-F5A327BB5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Qubit reset error </a:t>
            </a:r>
          </a:p>
        </p:txBody>
      </p:sp>
      <p:grpSp>
        <p:nvGrpSpPr>
          <p:cNvPr id="8" name="Group">
            <a:extLst>
              <a:ext uri="{FF2B5EF4-FFF2-40B4-BE49-F238E27FC236}">
                <a16:creationId xmlns:a16="http://schemas.microsoft.com/office/drawing/2014/main" id="{28A25E87-C5C9-0EE6-DB06-3598243DFE0C}"/>
              </a:ext>
            </a:extLst>
          </p:cNvPr>
          <p:cNvGrpSpPr/>
          <p:nvPr/>
        </p:nvGrpSpPr>
        <p:grpSpPr>
          <a:xfrm>
            <a:off x="78140" y="1635393"/>
            <a:ext cx="12113860" cy="3542007"/>
            <a:chOff x="0" y="0"/>
            <a:chExt cx="22322718" cy="6527003"/>
          </a:xfrm>
        </p:grpSpPr>
        <p:sp>
          <p:nvSpPr>
            <p:cNvPr id="9" name="V 1">
              <a:extLst>
                <a:ext uri="{FF2B5EF4-FFF2-40B4-BE49-F238E27FC236}">
                  <a16:creationId xmlns:a16="http://schemas.microsoft.com/office/drawing/2014/main" id="{AC7B4FEB-A705-2A56-1A8B-F17CD905ED7E}"/>
                </a:ext>
              </a:extLst>
            </p:cNvPr>
            <p:cNvSpPr/>
            <p:nvPr/>
          </p:nvSpPr>
          <p:spPr>
            <a:xfrm>
              <a:off x="11902525" y="0"/>
              <a:ext cx="895002" cy="3801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0" name="V 2">
              <a:extLst>
                <a:ext uri="{FF2B5EF4-FFF2-40B4-BE49-F238E27FC236}">
                  <a16:creationId xmlns:a16="http://schemas.microsoft.com/office/drawing/2014/main" id="{2CB34966-B677-D919-2560-5F21195AD56C}"/>
                </a:ext>
              </a:extLst>
            </p:cNvPr>
            <p:cNvSpPr/>
            <p:nvPr/>
          </p:nvSpPr>
          <p:spPr>
            <a:xfrm>
              <a:off x="11902525" y="6038780"/>
              <a:ext cx="895002" cy="3801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1" name="V 3">
              <a:extLst>
                <a:ext uri="{FF2B5EF4-FFF2-40B4-BE49-F238E27FC236}">
                  <a16:creationId xmlns:a16="http://schemas.microsoft.com/office/drawing/2014/main" id="{FA22AEFA-2B46-5079-C772-A29F5BC056E5}"/>
                </a:ext>
              </a:extLst>
            </p:cNvPr>
            <p:cNvSpPr/>
            <p:nvPr/>
          </p:nvSpPr>
          <p:spPr>
            <a:xfrm>
              <a:off x="13058275" y="6038780"/>
              <a:ext cx="1453319" cy="3801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2" name="V 4">
              <a:extLst>
                <a:ext uri="{FF2B5EF4-FFF2-40B4-BE49-F238E27FC236}">
                  <a16:creationId xmlns:a16="http://schemas.microsoft.com/office/drawing/2014/main" id="{AB1A2DB9-459C-1250-E4ED-78889D13AFEE}"/>
                </a:ext>
              </a:extLst>
            </p:cNvPr>
            <p:cNvSpPr/>
            <p:nvPr/>
          </p:nvSpPr>
          <p:spPr>
            <a:xfrm>
              <a:off x="13458392" y="3307696"/>
              <a:ext cx="653086" cy="4590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3" name="V 5">
              <a:extLst>
                <a:ext uri="{FF2B5EF4-FFF2-40B4-BE49-F238E27FC236}">
                  <a16:creationId xmlns:a16="http://schemas.microsoft.com/office/drawing/2014/main" id="{B461A763-A0B1-51B4-EA5C-6F4ABC344246}"/>
                </a:ext>
              </a:extLst>
            </p:cNvPr>
            <p:cNvSpPr/>
            <p:nvPr/>
          </p:nvSpPr>
          <p:spPr>
            <a:xfrm>
              <a:off x="13920475" y="1676413"/>
              <a:ext cx="594641" cy="4590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grpSp>
          <p:nvGrpSpPr>
            <p:cNvPr id="14" name="Group">
              <a:extLst>
                <a:ext uri="{FF2B5EF4-FFF2-40B4-BE49-F238E27FC236}">
                  <a16:creationId xmlns:a16="http://schemas.microsoft.com/office/drawing/2014/main" id="{01EF559E-D542-33EB-EB3F-8FE626925DC2}"/>
                </a:ext>
              </a:extLst>
            </p:cNvPr>
            <p:cNvGrpSpPr/>
            <p:nvPr/>
          </p:nvGrpSpPr>
          <p:grpSpPr>
            <a:xfrm>
              <a:off x="-1" y="139263"/>
              <a:ext cx="12636683" cy="6265091"/>
              <a:chOff x="0" y="0"/>
              <a:chExt cx="12636681" cy="6265089"/>
            </a:xfrm>
          </p:grpSpPr>
          <p:sp>
            <p:nvSpPr>
              <p:cNvPr id="19" name="Triangle 1">
                <a:extLst>
                  <a:ext uri="{FF2B5EF4-FFF2-40B4-BE49-F238E27FC236}">
                    <a16:creationId xmlns:a16="http://schemas.microsoft.com/office/drawing/2014/main" id="{D0AB4497-D7E7-56B6-C531-71AB6EECD149}"/>
                  </a:ext>
                </a:extLst>
              </p:cNvPr>
              <p:cNvSpPr/>
              <p:nvPr/>
            </p:nvSpPr>
            <p:spPr>
              <a:xfrm>
                <a:off x="4892496" y="1003348"/>
                <a:ext cx="945186" cy="796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63500" cap="flat">
                <a:solidFill>
                  <a:srgbClr val="A5222D"/>
                </a:solidFill>
                <a:prstDash val="sysDot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pic>
            <p:nvPicPr>
              <p:cNvPr id="20" name="IBM_magnetization_3panel.pdf" descr="IBM_magnetization_3panel.pdf">
                <a:extLst>
                  <a:ext uri="{FF2B5EF4-FFF2-40B4-BE49-F238E27FC236}">
                    <a16:creationId xmlns:a16="http://schemas.microsoft.com/office/drawing/2014/main" id="{31E58EDF-923E-742A-48DB-5933FE928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b="7937"/>
              <a:stretch>
                <a:fillRect/>
              </a:stretch>
            </p:blipFill>
            <p:spPr>
              <a:xfrm>
                <a:off x="0" y="0"/>
                <a:ext cx="12636682" cy="62650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15" name="bath_max_temp.pdf" descr="bath_max_temp.pdf">
              <a:extLst>
                <a:ext uri="{FF2B5EF4-FFF2-40B4-BE49-F238E27FC236}">
                  <a16:creationId xmlns:a16="http://schemas.microsoft.com/office/drawing/2014/main" id="{AEA1CBA5-1787-A594-931B-3BA818D02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659" t="7519" b="5960"/>
            <a:stretch>
              <a:fillRect/>
            </a:stretch>
          </p:blipFill>
          <p:spPr>
            <a:xfrm>
              <a:off x="14120434" y="37256"/>
              <a:ext cx="8202285" cy="64897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" name="V 6">
              <a:extLst>
                <a:ext uri="{FF2B5EF4-FFF2-40B4-BE49-F238E27FC236}">
                  <a16:creationId xmlns:a16="http://schemas.microsoft.com/office/drawing/2014/main" id="{1045CA2C-AD32-E28D-30F7-55A1D8F496C4}"/>
                </a:ext>
              </a:extLst>
            </p:cNvPr>
            <p:cNvSpPr/>
            <p:nvPr/>
          </p:nvSpPr>
          <p:spPr>
            <a:xfrm>
              <a:off x="15642586" y="3324364"/>
              <a:ext cx="653086" cy="4590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7" name="V 7">
              <a:extLst>
                <a:ext uri="{FF2B5EF4-FFF2-40B4-BE49-F238E27FC236}">
                  <a16:creationId xmlns:a16="http://schemas.microsoft.com/office/drawing/2014/main" id="{5FD2FADF-CE9D-6A41-C9D6-6913727B329B}"/>
                </a:ext>
              </a:extLst>
            </p:cNvPr>
            <p:cNvSpPr/>
            <p:nvPr/>
          </p:nvSpPr>
          <p:spPr>
            <a:xfrm>
              <a:off x="16104669" y="1693080"/>
              <a:ext cx="594641" cy="4590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US" noProof="0" dirty="0"/>
                <a:t>V</a:t>
              </a:r>
            </a:p>
          </p:txBody>
        </p:sp>
        <p:sp>
          <p:nvSpPr>
            <p:cNvPr id="18" name="Triangle 2">
              <a:extLst>
                <a:ext uri="{FF2B5EF4-FFF2-40B4-BE49-F238E27FC236}">
                  <a16:creationId xmlns:a16="http://schemas.microsoft.com/office/drawing/2014/main" id="{0994F2C4-392A-646D-3C96-9D3DA257EC5C}"/>
                </a:ext>
              </a:extLst>
            </p:cNvPr>
            <p:cNvSpPr/>
            <p:nvPr/>
          </p:nvSpPr>
          <p:spPr>
            <a:xfrm>
              <a:off x="16109049" y="259572"/>
              <a:ext cx="1419918" cy="967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63500" cap="flat">
              <a:solidFill>
                <a:srgbClr val="A5222D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lang="en-US" noProof="0" dirty="0"/>
            </a:p>
          </p:txBody>
        </p: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1EEB919A-7658-DFFA-E3B8-4256565DBA68}"/>
              </a:ext>
            </a:extLst>
          </p:cNvPr>
          <p:cNvSpPr txBox="1"/>
          <p:nvPr/>
        </p:nvSpPr>
        <p:spPr>
          <a:xfrm>
            <a:off x="4062352" y="5466034"/>
            <a:ext cx="406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rgbClr val="202321"/>
                </a:solidFill>
              </a:rPr>
              <a:t>Reset errors lead to „hot“ bath qubits </a:t>
            </a:r>
          </a:p>
        </p:txBody>
      </p:sp>
      <p:pic>
        <p:nvPicPr>
          <p:cNvPr id="25" name="Grafik 24" descr="\documentclass{article}&#10;\usepackage{amsmath}&#10;\pagestyle{empty}&#10;\begin{document}&#10;&#10;$\beta^\text{max} = \text{log}2/(\epsilon_\text{reset}\omega_{\text{max}})$&#10;&#10;&#10;\end{document}" title="IguanaTex Bitmap Display">
            <a:extLst>
              <a:ext uri="{FF2B5EF4-FFF2-40B4-BE49-F238E27FC236}">
                <a16:creationId xmlns:a16="http://schemas.microsoft.com/office/drawing/2014/main" id="{79FE922E-0405-375D-9DF2-0644DED9B77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923286" y="6030046"/>
            <a:ext cx="4345428" cy="41050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A15EFE60-C1EE-B891-830D-B54B37C92C89}"/>
              </a:ext>
            </a:extLst>
          </p:cNvPr>
          <p:cNvSpPr txBox="1"/>
          <p:nvPr/>
        </p:nvSpPr>
        <p:spPr>
          <a:xfrm>
            <a:off x="8744101" y="1191983"/>
            <a:ext cx="1589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rgbClr val="202321"/>
                </a:solidFill>
              </a:rPr>
              <a:t>Reset errors:</a:t>
            </a:r>
          </a:p>
        </p:txBody>
      </p:sp>
    </p:spTree>
    <p:extLst>
      <p:ext uri="{BB962C8B-B14F-4D97-AF65-F5344CB8AC3E}">
        <p14:creationId xmlns:p14="http://schemas.microsoft.com/office/powerpoint/2010/main" val="2577301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8145B64-0D1B-4C93-625A-797E312A5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16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BE11600-05AA-DBAB-5E40-84DB09E85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Scaling with noise classical simulations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E8B1C3-63A7-4D29-AA88-3279E169DF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8B47708-5836-3AEF-AD60-C74EBDED1F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B2B813B-31CC-2771-D4DD-05217836EFB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002580" y="1870074"/>
            <a:ext cx="5848350" cy="43910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717862D-6A94-A587-3D0E-D906C4C9D1E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650" y="1870074"/>
            <a:ext cx="584835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354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30918A9-90B2-7182-842B-F2B8FC990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17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0A19CF-BB99-3B51-E570-C50C310DD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Steady state scaling with environment qubits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20D83D-CEEE-F02F-35BE-F531A6426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88A6D7A-6D36-3A5E-C8F9-EA19EDC0F7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BE6D456-54C0-4C1D-F659-494C678FC54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610156" y="1487237"/>
            <a:ext cx="6383442" cy="479278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A98A7E2-8145-B2AD-46A0-9E4EDE6456F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245" y="1688114"/>
            <a:ext cx="5848350" cy="4391025"/>
          </a:xfrm>
          <a:prstGeom prst="rect">
            <a:avLst/>
          </a:prstGeom>
        </p:spPr>
      </p:pic>
      <p:sp>
        <p:nvSpPr>
          <p:cNvPr id="6" name="Titel 2">
            <a:extLst>
              <a:ext uri="{FF2B5EF4-FFF2-40B4-BE49-F238E27FC236}">
                <a16:creationId xmlns:a16="http://schemas.microsoft.com/office/drawing/2014/main" id="{B9865CBB-6971-1215-A12D-FCCAF257BD74}"/>
              </a:ext>
            </a:extLst>
          </p:cNvPr>
          <p:cNvSpPr txBox="1">
            <a:spLocks/>
          </p:cNvSpPr>
          <p:nvPr/>
        </p:nvSpPr>
        <p:spPr>
          <a:xfrm>
            <a:off x="1250936" y="1592994"/>
            <a:ext cx="9577019" cy="1042988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Classical simulations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FDC22A48-A76B-5C2F-E7B3-4B5271D38E06}"/>
              </a:ext>
            </a:extLst>
          </p:cNvPr>
          <p:cNvSpPr txBox="1">
            <a:spLocks/>
          </p:cNvSpPr>
          <p:nvPr/>
        </p:nvSpPr>
        <p:spPr>
          <a:xfrm>
            <a:off x="6801847" y="1469145"/>
            <a:ext cx="9577019" cy="1042988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Actual device data</a:t>
            </a:r>
          </a:p>
        </p:txBody>
      </p:sp>
    </p:spTree>
    <p:extLst>
      <p:ext uri="{BB962C8B-B14F-4D97-AF65-F5344CB8AC3E}">
        <p14:creationId xmlns:p14="http://schemas.microsoft.com/office/powerpoint/2010/main" val="3279301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AD73957-02D9-3B43-C229-A0DA3D97557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26200"/>
            <a:ext cx="720725" cy="269875"/>
          </a:xfrm>
          <a:prstGeom prst="rect">
            <a:avLst/>
          </a:prstGeom>
        </p:spPr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7971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FBA662F-1744-DB15-F114-325FAD1F9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2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8018A46-CD59-32FF-9433-CDF7075E8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Applications of thermal state preparation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DD97657-81BE-10EE-7E67-6512CD53D8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" t="3014" r="2124" b="2701"/>
          <a:stretch>
            <a:fillRect/>
          </a:stretch>
        </p:blipFill>
        <p:spPr bwMode="auto">
          <a:xfrm>
            <a:off x="287456" y="2033007"/>
            <a:ext cx="5432165" cy="366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4A4C2180-08C2-39FE-A71D-18E17664E177}"/>
              </a:ext>
            </a:extLst>
          </p:cNvPr>
          <p:cNvSpPr txBox="1">
            <a:spLocks/>
          </p:cNvSpPr>
          <p:nvPr/>
        </p:nvSpPr>
        <p:spPr>
          <a:xfrm>
            <a:off x="377309" y="1387177"/>
            <a:ext cx="5893237" cy="620557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ts val="2280"/>
              </a:lnSpc>
              <a:spcBef>
                <a:spcPts val="0"/>
              </a:spcBef>
              <a:buFont typeface="Arial" panose="020B0604020202020204" pitchFamily="34" charset="0"/>
              <a:buNone/>
              <a:defRPr sz="1900" kern="1200">
                <a:solidFill>
                  <a:srgbClr val="616468"/>
                </a:solidFill>
                <a:latin typeface="+mn-lt"/>
                <a:ea typeface="+mn-ea"/>
                <a:cs typeface="+mn-cs"/>
              </a:defRPr>
            </a:lvl1pPr>
            <a:lvl2pPr marL="407778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5557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78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23335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31113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42782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0560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58339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6117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tx1"/>
                </a:solidFill>
              </a:rPr>
              <a:t>Equilibrium observables and phase structure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FF8300FF-983C-79D2-A0DF-A1755A3EAF7A}"/>
              </a:ext>
            </a:extLst>
          </p:cNvPr>
          <p:cNvSpPr/>
          <p:nvPr/>
        </p:nvSpPr>
        <p:spPr>
          <a:xfrm>
            <a:off x="770467" y="2073523"/>
            <a:ext cx="2171700" cy="3441700"/>
          </a:xfrm>
          <a:custGeom>
            <a:avLst/>
            <a:gdLst>
              <a:gd name="csX0" fmla="*/ 0 w 2057400"/>
              <a:gd name="csY0" fmla="*/ 3441700 h 3441700"/>
              <a:gd name="csX1" fmla="*/ 690033 w 2057400"/>
              <a:gd name="csY1" fmla="*/ 1257300 h 3441700"/>
              <a:gd name="csX2" fmla="*/ 2057400 w 2057400"/>
              <a:gd name="csY2" fmla="*/ 0 h 3441700"/>
              <a:gd name="csX3" fmla="*/ 2057400 w 2057400"/>
              <a:gd name="csY3" fmla="*/ 0 h 3441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057400" h="3441700">
                <a:moveTo>
                  <a:pt x="0" y="3441700"/>
                </a:moveTo>
                <a:cubicBezTo>
                  <a:pt x="173566" y="2636308"/>
                  <a:pt x="347133" y="1830917"/>
                  <a:pt x="690033" y="1257300"/>
                </a:cubicBezTo>
                <a:cubicBezTo>
                  <a:pt x="1032933" y="683683"/>
                  <a:pt x="2057400" y="0"/>
                  <a:pt x="2057400" y="0"/>
                </a:cubicBezTo>
                <a:lnTo>
                  <a:pt x="2057400" y="0"/>
                </a:lnTo>
              </a:path>
            </a:pathLst>
          </a:cu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F0087C0E-F181-1DF9-3634-A6EB9E497FF8}"/>
              </a:ext>
            </a:extLst>
          </p:cNvPr>
          <p:cNvSpPr txBox="1">
            <a:spLocks/>
          </p:cNvSpPr>
          <p:nvPr/>
        </p:nvSpPr>
        <p:spPr>
          <a:xfrm>
            <a:off x="6750560" y="1387156"/>
            <a:ext cx="5217633" cy="310299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ts val="2280"/>
              </a:lnSpc>
              <a:spcBef>
                <a:spcPts val="0"/>
              </a:spcBef>
              <a:buFont typeface="Arial" panose="020B0604020202020204" pitchFamily="34" charset="0"/>
              <a:buNone/>
              <a:defRPr sz="1900" kern="1200">
                <a:solidFill>
                  <a:srgbClr val="616468"/>
                </a:solidFill>
                <a:latin typeface="+mn-lt"/>
                <a:ea typeface="+mn-ea"/>
                <a:cs typeface="+mn-cs"/>
              </a:defRPr>
            </a:lvl1pPr>
            <a:lvl2pPr marL="407778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5557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78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23335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31113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42782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0560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58339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6117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tx1"/>
                </a:solidFill>
              </a:rPr>
              <a:t>Real-time observables</a:t>
            </a:r>
          </a:p>
        </p:txBody>
      </p:sp>
      <p:pic>
        <p:nvPicPr>
          <p:cNvPr id="1028" name="Picture 4" descr="Fig. 1: An illustration of a heavy-ion collision.">
            <a:extLst>
              <a:ext uri="{FF2B5EF4-FFF2-40B4-BE49-F238E27FC236}">
                <a16:creationId xmlns:a16="http://schemas.microsoft.com/office/drawing/2014/main" id="{63462E42-3C6D-7EF6-8BF5-A5BC60F16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932" y="1982085"/>
            <a:ext cx="4545244" cy="371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BCAD4CE-F6A6-41AB-19E2-4EB01C2DC143}"/>
              </a:ext>
            </a:extLst>
          </p:cNvPr>
          <p:cNvSpPr/>
          <p:nvPr/>
        </p:nvSpPr>
        <p:spPr>
          <a:xfrm>
            <a:off x="6844471" y="1824219"/>
            <a:ext cx="1486264" cy="49594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>
                <a:solidFill>
                  <a:schemeClr val="tx1"/>
                </a:solidFill>
              </a:rPr>
              <a:t>viscosities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05CE9A0B-D22B-42FC-3DAC-81D46B04FCBD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7587603" y="2320159"/>
            <a:ext cx="476534" cy="48367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33E29FA4-6AB7-38CF-8C1E-D682115BDE52}"/>
              </a:ext>
            </a:extLst>
          </p:cNvPr>
          <p:cNvSpPr/>
          <p:nvPr/>
        </p:nvSpPr>
        <p:spPr>
          <a:xfrm>
            <a:off x="8423990" y="1825552"/>
            <a:ext cx="1486264" cy="49594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>
                <a:solidFill>
                  <a:schemeClr val="tx1"/>
                </a:solidFill>
              </a:rPr>
              <a:t>Transport coefficients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DEB07071-7F2A-6925-CA00-AA5D170039EF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8950554" y="2321493"/>
            <a:ext cx="216568" cy="44603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B9D58B4F-8C97-2D4E-AAFC-56478810EE0B}"/>
              </a:ext>
            </a:extLst>
          </p:cNvPr>
          <p:cNvSpPr txBox="1"/>
          <p:nvPr/>
        </p:nvSpPr>
        <p:spPr>
          <a:xfrm>
            <a:off x="6096000" y="5774219"/>
            <a:ext cx="84205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  <a:effectLst/>
              </a:rPr>
              <a:t>D. Kincses, M. Nagy, and M. Csanád, Commun Phys </a:t>
            </a:r>
            <a:r>
              <a:rPr lang="en-US" sz="1600" b="1" noProof="0" dirty="0">
                <a:solidFill>
                  <a:schemeClr val="bg2"/>
                </a:solidFill>
                <a:effectLst/>
              </a:rPr>
              <a:t>8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, 55 (2025).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9BC6F96-7EE0-3BA0-BE82-8967B92299DB}"/>
              </a:ext>
            </a:extLst>
          </p:cNvPr>
          <p:cNvSpPr txBox="1"/>
          <p:nvPr/>
        </p:nvSpPr>
        <p:spPr>
          <a:xfrm>
            <a:off x="730200" y="5697626"/>
            <a:ext cx="72585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2"/>
                </a:solidFill>
              </a:rPr>
              <a:t>https://www.gsi.de/</a:t>
            </a: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9D00727F-D947-BDC9-5CCB-F7845AA6E849}"/>
              </a:ext>
            </a:extLst>
          </p:cNvPr>
          <p:cNvSpPr/>
          <p:nvPr/>
        </p:nvSpPr>
        <p:spPr>
          <a:xfrm>
            <a:off x="934978" y="6210127"/>
            <a:ext cx="10671137" cy="618493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68404B0-CC88-5EFE-C094-551D0E3B196F}"/>
              </a:ext>
            </a:extLst>
          </p:cNvPr>
          <p:cNvSpPr txBox="1"/>
          <p:nvPr/>
        </p:nvSpPr>
        <p:spPr>
          <a:xfrm>
            <a:off x="993421" y="6280846"/>
            <a:ext cx="1047044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noProof="0" dirty="0"/>
              <a:t>Beyond HEP:</a:t>
            </a:r>
            <a:r>
              <a:rPr lang="en-US" sz="2200" b="1" noProof="0" dirty="0">
                <a:solidFill>
                  <a:schemeClr val="tx2"/>
                </a:solidFill>
              </a:rPr>
              <a:t> </a:t>
            </a:r>
            <a:r>
              <a:rPr lang="en-US" sz="2200" noProof="0" dirty="0">
                <a:solidFill>
                  <a:schemeClr val="tx2"/>
                </a:solidFill>
              </a:rPr>
              <a:t>Condensed matter physics, quantum chemistry, … </a:t>
            </a:r>
            <a:endParaRPr lang="en-US" sz="2500" noProof="0" dirty="0"/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78433EB4-F656-A580-F135-683646912611}"/>
              </a:ext>
            </a:extLst>
          </p:cNvPr>
          <p:cNvSpPr/>
          <p:nvPr/>
        </p:nvSpPr>
        <p:spPr>
          <a:xfrm>
            <a:off x="774700" y="2033007"/>
            <a:ext cx="4940300" cy="3454400"/>
          </a:xfrm>
          <a:custGeom>
            <a:avLst/>
            <a:gdLst>
              <a:gd name="csX0" fmla="*/ 0 w 4940300"/>
              <a:gd name="csY0" fmla="*/ 3454400 h 3454400"/>
              <a:gd name="csX1" fmla="*/ 359833 w 4940300"/>
              <a:gd name="csY1" fmla="*/ 2061634 h 3454400"/>
              <a:gd name="csX2" fmla="*/ 605367 w 4940300"/>
              <a:gd name="csY2" fmla="*/ 1494367 h 3454400"/>
              <a:gd name="csX3" fmla="*/ 859367 w 4940300"/>
              <a:gd name="csY3" fmla="*/ 1100667 h 3454400"/>
              <a:gd name="csX4" fmla="*/ 1198033 w 4940300"/>
              <a:gd name="csY4" fmla="*/ 757767 h 3454400"/>
              <a:gd name="csX5" fmla="*/ 1655233 w 4940300"/>
              <a:gd name="csY5" fmla="*/ 397934 h 3454400"/>
              <a:gd name="csX6" fmla="*/ 2142067 w 4940300"/>
              <a:gd name="csY6" fmla="*/ 50800 h 3454400"/>
              <a:gd name="csX7" fmla="*/ 2184400 w 4940300"/>
              <a:gd name="csY7" fmla="*/ 29634 h 3454400"/>
              <a:gd name="csX8" fmla="*/ 2247900 w 4940300"/>
              <a:gd name="csY8" fmla="*/ 0 h 3454400"/>
              <a:gd name="csX9" fmla="*/ 4940300 w 4940300"/>
              <a:gd name="csY9" fmla="*/ 0 h 3454400"/>
              <a:gd name="csX10" fmla="*/ 4940300 w 4940300"/>
              <a:gd name="csY10" fmla="*/ 3399367 h 3454400"/>
              <a:gd name="csX11" fmla="*/ 0 w 4940300"/>
              <a:gd name="csY11" fmla="*/ 3454400 h 34544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4940300" h="3454400">
                <a:moveTo>
                  <a:pt x="0" y="3454400"/>
                </a:moveTo>
                <a:lnTo>
                  <a:pt x="359833" y="2061634"/>
                </a:lnTo>
                <a:lnTo>
                  <a:pt x="605367" y="1494367"/>
                </a:lnTo>
                <a:lnTo>
                  <a:pt x="859367" y="1100667"/>
                </a:lnTo>
                <a:lnTo>
                  <a:pt x="1198033" y="757767"/>
                </a:lnTo>
                <a:lnTo>
                  <a:pt x="1655233" y="397934"/>
                </a:lnTo>
                <a:lnTo>
                  <a:pt x="2142067" y="50800"/>
                </a:lnTo>
                <a:lnTo>
                  <a:pt x="2184400" y="29634"/>
                </a:lnTo>
                <a:lnTo>
                  <a:pt x="2247900" y="0"/>
                </a:lnTo>
                <a:lnTo>
                  <a:pt x="4940300" y="0"/>
                </a:lnTo>
                <a:lnTo>
                  <a:pt x="4940300" y="3399367"/>
                </a:lnTo>
                <a:lnTo>
                  <a:pt x="0" y="3454400"/>
                </a:lnTo>
                <a:close/>
              </a:path>
            </a:pathLst>
          </a:cu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rgbClr val="FF3F3F"/>
              </a:solidFill>
            </a:endParaRP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A331BC55-5757-7591-B540-38343E249685}"/>
              </a:ext>
            </a:extLst>
          </p:cNvPr>
          <p:cNvSpPr txBox="1">
            <a:spLocks/>
          </p:cNvSpPr>
          <p:nvPr/>
        </p:nvSpPr>
        <p:spPr>
          <a:xfrm>
            <a:off x="3182829" y="2111627"/>
            <a:ext cx="2298984" cy="608685"/>
          </a:xfrm>
          <a:prstGeom prst="rect">
            <a:avLst/>
          </a:prstGeom>
        </p:spPr>
        <p:txBody>
          <a:bodyPr/>
          <a:lstStyle>
            <a:lvl1pPr marL="0" indent="0" algn="l" defTabSz="815557" rtl="0" eaLnBrk="1" latinLnBrk="0" hangingPunct="1">
              <a:lnSpc>
                <a:spcPts val="2280"/>
              </a:lnSpc>
              <a:spcBef>
                <a:spcPts val="0"/>
              </a:spcBef>
              <a:buFont typeface="Arial" panose="020B0604020202020204" pitchFamily="34" charset="0"/>
              <a:buNone/>
              <a:defRPr sz="1900" kern="1200">
                <a:solidFill>
                  <a:srgbClr val="616468"/>
                </a:solidFill>
                <a:latin typeface="+mn-lt"/>
                <a:ea typeface="+mn-ea"/>
                <a:cs typeface="+mn-cs"/>
              </a:defRPr>
            </a:lvl1pPr>
            <a:lvl2pPr marL="407778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5557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78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23335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31113" indent="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None/>
              <a:defRPr sz="160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42782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0560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58339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6117" indent="-203890" algn="l" defTabSz="815557" rtl="0" eaLnBrk="1" latinLnBrk="0" hangingPunct="1">
              <a:lnSpc>
                <a:spcPct val="90000"/>
              </a:lnSpc>
              <a:spcBef>
                <a:spcPts val="446"/>
              </a:spcBef>
              <a:buFont typeface="Arial" panose="020B0604020202020204" pitchFamily="34" charset="0"/>
              <a:buChar char="•"/>
              <a:defRPr sz="16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rgbClr val="C00000"/>
                </a:solidFill>
              </a:rPr>
              <a:t>Sign problem</a:t>
            </a:r>
          </a:p>
        </p:txBody>
      </p:sp>
    </p:spTree>
    <p:extLst>
      <p:ext uri="{BB962C8B-B14F-4D97-AF65-F5344CB8AC3E}">
        <p14:creationId xmlns:p14="http://schemas.microsoft.com/office/powerpoint/2010/main" val="53826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  <p:bldP spid="12" grpId="0" animBg="1"/>
      <p:bldP spid="17" grpId="0" animBg="1"/>
      <p:bldP spid="33" grpId="0"/>
      <p:bldP spid="39" grpId="0"/>
      <p:bldP spid="40" grpId="0" animBg="1"/>
      <p:bldP spid="41" grpId="0"/>
      <p:bldP spid="11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99C30-E650-413B-31EF-7C915BF6B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Rechteck: abgerundete Ecken 383">
            <a:extLst>
              <a:ext uri="{FF2B5EF4-FFF2-40B4-BE49-F238E27FC236}">
                <a16:creationId xmlns:a16="http://schemas.microsoft.com/office/drawing/2014/main" id="{E4B6F970-ABB5-0FF5-7C1D-02D49434D059}"/>
              </a:ext>
            </a:extLst>
          </p:cNvPr>
          <p:cNvSpPr/>
          <p:nvPr/>
        </p:nvSpPr>
        <p:spPr>
          <a:xfrm>
            <a:off x="147321" y="2924004"/>
            <a:ext cx="4974004" cy="317424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1" name="Rechteck: abgerundete Ecken 360">
            <a:extLst>
              <a:ext uri="{FF2B5EF4-FFF2-40B4-BE49-F238E27FC236}">
                <a16:creationId xmlns:a16="http://schemas.microsoft.com/office/drawing/2014/main" id="{B50850AB-B46E-C5A8-6DA8-4852D3B795F2}"/>
              </a:ext>
            </a:extLst>
          </p:cNvPr>
          <p:cNvSpPr/>
          <p:nvPr/>
        </p:nvSpPr>
        <p:spPr>
          <a:xfrm>
            <a:off x="5384291" y="1236070"/>
            <a:ext cx="6229053" cy="4963549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399" name="Gruppieren 398">
            <a:extLst>
              <a:ext uri="{FF2B5EF4-FFF2-40B4-BE49-F238E27FC236}">
                <a16:creationId xmlns:a16="http://schemas.microsoft.com/office/drawing/2014/main" id="{4E2C41F6-C565-B1C0-389D-87674D441546}"/>
              </a:ext>
            </a:extLst>
          </p:cNvPr>
          <p:cNvGrpSpPr/>
          <p:nvPr/>
        </p:nvGrpSpPr>
        <p:grpSpPr>
          <a:xfrm>
            <a:off x="2180283" y="4006108"/>
            <a:ext cx="2704625" cy="2060974"/>
            <a:chOff x="2180283" y="4006108"/>
            <a:chExt cx="2704625" cy="2060974"/>
          </a:xfrm>
        </p:grpSpPr>
        <p:sp>
          <p:nvSpPr>
            <p:cNvPr id="261" name="Ellipse 260">
              <a:extLst>
                <a:ext uri="{FF2B5EF4-FFF2-40B4-BE49-F238E27FC236}">
                  <a16:creationId xmlns:a16="http://schemas.microsoft.com/office/drawing/2014/main" id="{234DE462-EEE8-81E6-F97E-A574735C8FB5}"/>
                </a:ext>
              </a:extLst>
            </p:cNvPr>
            <p:cNvSpPr/>
            <p:nvPr/>
          </p:nvSpPr>
          <p:spPr>
            <a:xfrm>
              <a:off x="2180283" y="4006108"/>
              <a:ext cx="2704625" cy="2060974"/>
            </a:xfrm>
            <a:prstGeom prst="ellipse">
              <a:avLst/>
            </a:prstGeom>
            <a:solidFill>
              <a:srgbClr val="4CB3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noProof="0" dirty="0">
                  <a:solidFill>
                    <a:schemeClr val="tx2"/>
                  </a:solidFill>
                </a:rPr>
                <a:t>Environment</a:t>
              </a:r>
            </a:p>
            <a:p>
              <a:pPr algn="ctr"/>
              <a:endParaRPr lang="en-US" noProof="0" dirty="0">
                <a:solidFill>
                  <a:schemeClr val="tx2"/>
                </a:solidFill>
              </a:endParaRPr>
            </a:p>
          </p:txBody>
        </p:sp>
        <p:pic>
          <p:nvPicPr>
            <p:cNvPr id="398" name="Grafik 397" descr="\documentclass{article}&#10;\usepackage{amsmath}&#10;\pagestyle{empty}&#10;\begin{document}&#10;&#10;$H_E$&#10;&#10;&#10;\end{document}" title="IguanaTex Bitmap Display">
              <a:extLst>
                <a:ext uri="{FF2B5EF4-FFF2-40B4-BE49-F238E27FC236}">
                  <a16:creationId xmlns:a16="http://schemas.microsoft.com/office/drawing/2014/main" id="{F473CD6F-F640-60BD-4F1B-C7D15E637DCF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3313043" y="4659602"/>
              <a:ext cx="459835" cy="274186"/>
            </a:xfrm>
            <a:prstGeom prst="rect">
              <a:avLst/>
            </a:prstGeom>
            <a:solidFill>
              <a:srgbClr val="4CB3E6"/>
            </a:solidFill>
          </p:spPr>
        </p:pic>
      </p:grpSp>
      <p:sp>
        <p:nvSpPr>
          <p:cNvPr id="266" name="Ellipse 265">
            <a:extLst>
              <a:ext uri="{FF2B5EF4-FFF2-40B4-BE49-F238E27FC236}">
                <a16:creationId xmlns:a16="http://schemas.microsoft.com/office/drawing/2014/main" id="{CDF6A679-F89E-7DF8-F986-60FCDF0698DE}"/>
              </a:ext>
            </a:extLst>
          </p:cNvPr>
          <p:cNvSpPr/>
          <p:nvPr/>
        </p:nvSpPr>
        <p:spPr>
          <a:xfrm>
            <a:off x="3025333" y="5029723"/>
            <a:ext cx="1014524" cy="880475"/>
          </a:xfrm>
          <a:prstGeom prst="ellipse">
            <a:avLst/>
          </a:prstGeom>
          <a:solidFill>
            <a:srgbClr val="4C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noProof="0" dirty="0">
                <a:solidFill>
                  <a:schemeClr val="tx2"/>
                </a:solidFill>
              </a:rPr>
              <a:t>Env.</a:t>
            </a:r>
          </a:p>
          <a:p>
            <a:pPr algn="ctr"/>
            <a:endParaRPr lang="en-US" noProof="0" dirty="0">
              <a:solidFill>
                <a:schemeClr val="tx2"/>
              </a:solidFill>
            </a:endParaRPr>
          </a:p>
        </p:txBody>
      </p:sp>
      <p:pic>
        <p:nvPicPr>
          <p:cNvPr id="401" name="Grafik 400" descr="\documentclass{article}&#10;\usepackage{amsmath}&#10;\pagestyle{empty}&#10;\begin{document}&#10;&#10;$H_E$&#10;&#10;&#10;\end{document}" title="IguanaTex Bitmap Display">
            <a:extLst>
              <a:ext uri="{FF2B5EF4-FFF2-40B4-BE49-F238E27FC236}">
                <a16:creationId xmlns:a16="http://schemas.microsoft.com/office/drawing/2014/main" id="{3A0600A7-1095-67B7-DE4A-FA84602A172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344079" y="5521258"/>
            <a:ext cx="397764" cy="237176"/>
          </a:xfrm>
          <a:prstGeom prst="rect">
            <a:avLst/>
          </a:prstGeom>
          <a:solidFill>
            <a:srgbClr val="4CB3E6"/>
          </a:solidFill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F3642F-47BD-2C8A-AB08-8C50EB9B2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0" y="6439274"/>
            <a:ext cx="720000" cy="270000"/>
          </a:xfrm>
        </p:spPr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3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6387F2A-E237-0534-286F-00552B40F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Dissipative Thermal State Preparation</a:t>
            </a:r>
            <a:br>
              <a:rPr lang="en-US" noProof="0" dirty="0"/>
            </a:br>
            <a:endParaRPr lang="en-US" noProof="0" dirty="0"/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ABF19A71-3E63-86D2-5216-60341BB5C5CB}"/>
              </a:ext>
            </a:extLst>
          </p:cNvPr>
          <p:cNvGrpSpPr/>
          <p:nvPr/>
        </p:nvGrpSpPr>
        <p:grpSpPr>
          <a:xfrm>
            <a:off x="5670003" y="1548062"/>
            <a:ext cx="5659597" cy="2423442"/>
            <a:chOff x="0" y="0"/>
            <a:chExt cx="12658618" cy="5420425"/>
          </a:xfrm>
        </p:grpSpPr>
        <p:grpSp>
          <p:nvGrpSpPr>
            <p:cNvPr id="7" name="Group">
              <a:extLst>
                <a:ext uri="{FF2B5EF4-FFF2-40B4-BE49-F238E27FC236}">
                  <a16:creationId xmlns:a16="http://schemas.microsoft.com/office/drawing/2014/main" id="{227AEBE7-448D-3E4D-2FBF-3CA47DC0EF9D}"/>
                </a:ext>
              </a:extLst>
            </p:cNvPr>
            <p:cNvGrpSpPr/>
            <p:nvPr/>
          </p:nvGrpSpPr>
          <p:grpSpPr>
            <a:xfrm>
              <a:off x="0" y="396243"/>
              <a:ext cx="1658035" cy="1413549"/>
              <a:chOff x="0" y="0"/>
              <a:chExt cx="1658034" cy="1413547"/>
            </a:xfrm>
          </p:grpSpPr>
          <p:grpSp>
            <p:nvGrpSpPr>
              <p:cNvPr id="50" name="Group">
                <a:extLst>
                  <a:ext uri="{FF2B5EF4-FFF2-40B4-BE49-F238E27FC236}">
                    <a16:creationId xmlns:a16="http://schemas.microsoft.com/office/drawing/2014/main" id="{1956F035-22AF-ADA8-36FA-B93254EC2627}"/>
                  </a:ext>
                </a:extLst>
              </p:cNvPr>
              <p:cNvGrpSpPr/>
              <p:nvPr/>
            </p:nvGrpSpPr>
            <p:grpSpPr>
              <a:xfrm>
                <a:off x="380875" y="-1"/>
                <a:ext cx="1277160" cy="1016804"/>
                <a:chOff x="0" y="0"/>
                <a:chExt cx="1277158" cy="1016802"/>
              </a:xfrm>
            </p:grpSpPr>
            <p:sp>
              <p:nvSpPr>
                <p:cNvPr id="63" name="Rectangle 1">
                  <a:extLst>
                    <a:ext uri="{FF2B5EF4-FFF2-40B4-BE49-F238E27FC236}">
                      <a16:creationId xmlns:a16="http://schemas.microsoft.com/office/drawing/2014/main" id="{2623E751-2BE8-FD11-E2E6-9F1836CE3B92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1277159" cy="1016804"/>
                </a:xfrm>
                <a:prstGeom prst="rect">
                  <a:avLst/>
                </a:prstGeom>
                <a:solidFill>
                  <a:srgbClr val="EDC5AF">
                    <a:alpha val="75173"/>
                  </a:srgbClr>
                </a:solidFill>
                <a:ln w="25400" cap="flat">
                  <a:solidFill>
                    <a:srgbClr val="000000">
                      <a:alpha val="75173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64" name="Image 1" descr="Image">
                  <a:extLst>
                    <a:ext uri="{FF2B5EF4-FFF2-40B4-BE49-F238E27FC236}">
                      <a16:creationId xmlns:a16="http://schemas.microsoft.com/office/drawing/2014/main" id="{58FED031-C355-E86C-A9F5-CDB5D2B294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4875" y="214809"/>
                  <a:ext cx="1047409" cy="58718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1" name="Group">
                <a:extLst>
                  <a:ext uri="{FF2B5EF4-FFF2-40B4-BE49-F238E27FC236}">
                    <a16:creationId xmlns:a16="http://schemas.microsoft.com/office/drawing/2014/main" id="{27F6BCD5-FCC2-4C08-ED8C-352302B77B32}"/>
                  </a:ext>
                </a:extLst>
              </p:cNvPr>
              <p:cNvGrpSpPr/>
              <p:nvPr/>
            </p:nvGrpSpPr>
            <p:grpSpPr>
              <a:xfrm>
                <a:off x="285656" y="95218"/>
                <a:ext cx="1277160" cy="1016804"/>
                <a:chOff x="0" y="0"/>
                <a:chExt cx="1277158" cy="1016802"/>
              </a:xfrm>
            </p:grpSpPr>
            <p:sp>
              <p:nvSpPr>
                <p:cNvPr id="61" name="Rectangle 2">
                  <a:extLst>
                    <a:ext uri="{FF2B5EF4-FFF2-40B4-BE49-F238E27FC236}">
                      <a16:creationId xmlns:a16="http://schemas.microsoft.com/office/drawing/2014/main" id="{45730148-586E-F9E8-C277-129D5AFB2EEC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1277159" cy="1016804"/>
                </a:xfrm>
                <a:prstGeom prst="rect">
                  <a:avLst/>
                </a:prstGeom>
                <a:solidFill>
                  <a:srgbClr val="EDC5AF">
                    <a:alpha val="75173"/>
                  </a:srgbClr>
                </a:solidFill>
                <a:ln w="25400" cap="flat">
                  <a:solidFill>
                    <a:srgbClr val="000000">
                      <a:alpha val="75173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62" name="Image 2" descr="Image">
                  <a:extLst>
                    <a:ext uri="{FF2B5EF4-FFF2-40B4-BE49-F238E27FC236}">
                      <a16:creationId xmlns:a16="http://schemas.microsoft.com/office/drawing/2014/main" id="{9DAB0276-695F-F1A7-324C-E6783BC1D4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4875" y="214809"/>
                  <a:ext cx="1047409" cy="58718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2" name="Group">
                <a:extLst>
                  <a:ext uri="{FF2B5EF4-FFF2-40B4-BE49-F238E27FC236}">
                    <a16:creationId xmlns:a16="http://schemas.microsoft.com/office/drawing/2014/main" id="{9357B8A1-7069-F6CD-3AA2-8BEBE270E542}"/>
                  </a:ext>
                </a:extLst>
              </p:cNvPr>
              <p:cNvGrpSpPr/>
              <p:nvPr/>
            </p:nvGrpSpPr>
            <p:grpSpPr>
              <a:xfrm>
                <a:off x="190437" y="206307"/>
                <a:ext cx="1277160" cy="1016804"/>
                <a:chOff x="0" y="0"/>
                <a:chExt cx="1277158" cy="1016802"/>
              </a:xfrm>
            </p:grpSpPr>
            <p:sp>
              <p:nvSpPr>
                <p:cNvPr id="59" name="Rectangle 3">
                  <a:extLst>
                    <a:ext uri="{FF2B5EF4-FFF2-40B4-BE49-F238E27FC236}">
                      <a16:creationId xmlns:a16="http://schemas.microsoft.com/office/drawing/2014/main" id="{A0F84959-C5D9-CE42-41A9-EC263FF162B3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1277159" cy="1016804"/>
                </a:xfrm>
                <a:prstGeom prst="rect">
                  <a:avLst/>
                </a:prstGeom>
                <a:solidFill>
                  <a:srgbClr val="EDC5AF">
                    <a:alpha val="75173"/>
                  </a:srgbClr>
                </a:solidFill>
                <a:ln w="25400" cap="flat">
                  <a:solidFill>
                    <a:srgbClr val="000000">
                      <a:alpha val="75173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60" name="Image 3" descr="Image">
                  <a:extLst>
                    <a:ext uri="{FF2B5EF4-FFF2-40B4-BE49-F238E27FC236}">
                      <a16:creationId xmlns:a16="http://schemas.microsoft.com/office/drawing/2014/main" id="{85058AB5-85A5-C4D4-CD3B-43A81D0367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4875" y="214809"/>
                  <a:ext cx="1047409" cy="58718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3" name="Group">
                <a:extLst>
                  <a:ext uri="{FF2B5EF4-FFF2-40B4-BE49-F238E27FC236}">
                    <a16:creationId xmlns:a16="http://schemas.microsoft.com/office/drawing/2014/main" id="{72643DA5-53B1-5714-EFC4-F8E4849BD3ED}"/>
                  </a:ext>
                </a:extLst>
              </p:cNvPr>
              <p:cNvGrpSpPr/>
              <p:nvPr/>
            </p:nvGrpSpPr>
            <p:grpSpPr>
              <a:xfrm>
                <a:off x="95218" y="301526"/>
                <a:ext cx="1277160" cy="1016804"/>
                <a:chOff x="0" y="0"/>
                <a:chExt cx="1277158" cy="1016802"/>
              </a:xfrm>
            </p:grpSpPr>
            <p:sp>
              <p:nvSpPr>
                <p:cNvPr id="57" name="Rectangle 4">
                  <a:extLst>
                    <a:ext uri="{FF2B5EF4-FFF2-40B4-BE49-F238E27FC236}">
                      <a16:creationId xmlns:a16="http://schemas.microsoft.com/office/drawing/2014/main" id="{61C5127F-77C0-3522-6E9A-A9B7164840DA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1277159" cy="1016804"/>
                </a:xfrm>
                <a:prstGeom prst="rect">
                  <a:avLst/>
                </a:prstGeom>
                <a:solidFill>
                  <a:srgbClr val="EDC5AF">
                    <a:alpha val="75173"/>
                  </a:srgbClr>
                </a:solidFill>
                <a:ln w="25400" cap="flat">
                  <a:solidFill>
                    <a:srgbClr val="000000">
                      <a:alpha val="75173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58" name="Image 4" descr="Image">
                  <a:extLst>
                    <a:ext uri="{FF2B5EF4-FFF2-40B4-BE49-F238E27FC236}">
                      <a16:creationId xmlns:a16="http://schemas.microsoft.com/office/drawing/2014/main" id="{A4FFCE88-A6AD-8256-0CAF-A6E5DD2B16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4875" y="214809"/>
                  <a:ext cx="1047409" cy="58718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4" name="Group">
                <a:extLst>
                  <a:ext uri="{FF2B5EF4-FFF2-40B4-BE49-F238E27FC236}">
                    <a16:creationId xmlns:a16="http://schemas.microsoft.com/office/drawing/2014/main" id="{B566D829-DB91-75F4-BD12-E6EAE59A4F9E}"/>
                  </a:ext>
                </a:extLst>
              </p:cNvPr>
              <p:cNvGrpSpPr/>
              <p:nvPr/>
            </p:nvGrpSpPr>
            <p:grpSpPr>
              <a:xfrm>
                <a:off x="0" y="396745"/>
                <a:ext cx="1277159" cy="1016803"/>
                <a:chOff x="0" y="0"/>
                <a:chExt cx="1277158" cy="1016802"/>
              </a:xfrm>
            </p:grpSpPr>
            <p:sp>
              <p:nvSpPr>
                <p:cNvPr id="55" name="Rectangle 5">
                  <a:extLst>
                    <a:ext uri="{FF2B5EF4-FFF2-40B4-BE49-F238E27FC236}">
                      <a16:creationId xmlns:a16="http://schemas.microsoft.com/office/drawing/2014/main" id="{443061BC-EDD2-2B53-5707-C73AC51199FD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1277159" cy="1016804"/>
                </a:xfrm>
                <a:prstGeom prst="rect">
                  <a:avLst/>
                </a:prstGeom>
                <a:solidFill>
                  <a:srgbClr val="EDC5AF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56" name="Image 5" descr="Image">
                  <a:extLst>
                    <a:ext uri="{FF2B5EF4-FFF2-40B4-BE49-F238E27FC236}">
                      <a16:creationId xmlns:a16="http://schemas.microsoft.com/office/drawing/2014/main" id="{3D21FD86-68B9-7ECE-140C-B2154D9B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4875" y="214809"/>
                  <a:ext cx="1047409" cy="58718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pic>
          <p:nvPicPr>
            <p:cNvPr id="8" name="Image 6" descr="Image">
              <a:extLst>
                <a:ext uri="{FF2B5EF4-FFF2-40B4-BE49-F238E27FC236}">
                  <a16:creationId xmlns:a16="http://schemas.microsoft.com/office/drawing/2014/main" id="{CE275D0A-3620-5747-E81F-8770AE94E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20894" y="4790392"/>
              <a:ext cx="2723372" cy="630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" name="Line 1">
              <a:extLst>
                <a:ext uri="{FF2B5EF4-FFF2-40B4-BE49-F238E27FC236}">
                  <a16:creationId xmlns:a16="http://schemas.microsoft.com/office/drawing/2014/main" id="{B116CC53-AB4F-49A8-2402-660924BBBC2C}"/>
                </a:ext>
              </a:extLst>
            </p:cNvPr>
            <p:cNvSpPr/>
            <p:nvPr/>
          </p:nvSpPr>
          <p:spPr>
            <a:xfrm>
              <a:off x="2921058" y="444674"/>
              <a:ext cx="532304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0" name="Line 2">
              <a:extLst>
                <a:ext uri="{FF2B5EF4-FFF2-40B4-BE49-F238E27FC236}">
                  <a16:creationId xmlns:a16="http://schemas.microsoft.com/office/drawing/2014/main" id="{FE7A9102-25F9-8743-FBF1-D00985ED11C1}"/>
                </a:ext>
              </a:extLst>
            </p:cNvPr>
            <p:cNvSpPr/>
            <p:nvPr/>
          </p:nvSpPr>
          <p:spPr>
            <a:xfrm flipV="1">
              <a:off x="2921058" y="1083285"/>
              <a:ext cx="532304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1" name="Line 3">
              <a:extLst>
                <a:ext uri="{FF2B5EF4-FFF2-40B4-BE49-F238E27FC236}">
                  <a16:creationId xmlns:a16="http://schemas.microsoft.com/office/drawing/2014/main" id="{8EE92EB0-F435-8702-C77D-1B052EDE6ADE}"/>
                </a:ext>
              </a:extLst>
            </p:cNvPr>
            <p:cNvSpPr/>
            <p:nvPr/>
          </p:nvSpPr>
          <p:spPr>
            <a:xfrm>
              <a:off x="2921058" y="1713679"/>
              <a:ext cx="532304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2" name="Line 4">
              <a:extLst>
                <a:ext uri="{FF2B5EF4-FFF2-40B4-BE49-F238E27FC236}">
                  <a16:creationId xmlns:a16="http://schemas.microsoft.com/office/drawing/2014/main" id="{34A19438-143F-DC07-4823-1EBAE19E3E78}"/>
                </a:ext>
              </a:extLst>
            </p:cNvPr>
            <p:cNvSpPr/>
            <p:nvPr/>
          </p:nvSpPr>
          <p:spPr>
            <a:xfrm>
              <a:off x="2921058" y="3403472"/>
              <a:ext cx="532304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3" name="Line 5">
              <a:extLst>
                <a:ext uri="{FF2B5EF4-FFF2-40B4-BE49-F238E27FC236}">
                  <a16:creationId xmlns:a16="http://schemas.microsoft.com/office/drawing/2014/main" id="{8B5A678B-F118-44BC-A548-9BB1B2876B63}"/>
                </a:ext>
              </a:extLst>
            </p:cNvPr>
            <p:cNvSpPr/>
            <p:nvPr/>
          </p:nvSpPr>
          <p:spPr>
            <a:xfrm flipV="1">
              <a:off x="2921058" y="4042082"/>
              <a:ext cx="5323043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grpSp>
          <p:nvGrpSpPr>
            <p:cNvPr id="14" name="Group">
              <a:extLst>
                <a:ext uri="{FF2B5EF4-FFF2-40B4-BE49-F238E27FC236}">
                  <a16:creationId xmlns:a16="http://schemas.microsoft.com/office/drawing/2014/main" id="{22E82AE6-AB66-34EC-910B-66A17501BB79}"/>
                </a:ext>
              </a:extLst>
            </p:cNvPr>
            <p:cNvGrpSpPr/>
            <p:nvPr/>
          </p:nvGrpSpPr>
          <p:grpSpPr>
            <a:xfrm>
              <a:off x="8605092" y="357437"/>
              <a:ext cx="2065888" cy="1414459"/>
              <a:chOff x="0" y="0"/>
              <a:chExt cx="2065886" cy="1414457"/>
            </a:xfrm>
          </p:grpSpPr>
          <p:grpSp>
            <p:nvGrpSpPr>
              <p:cNvPr id="35" name="Group">
                <a:extLst>
                  <a:ext uri="{FF2B5EF4-FFF2-40B4-BE49-F238E27FC236}">
                    <a16:creationId xmlns:a16="http://schemas.microsoft.com/office/drawing/2014/main" id="{2C91BBEE-9E98-7718-6363-1FCE4C58E5E5}"/>
                  </a:ext>
                </a:extLst>
              </p:cNvPr>
              <p:cNvGrpSpPr/>
              <p:nvPr/>
            </p:nvGrpSpPr>
            <p:grpSpPr>
              <a:xfrm>
                <a:off x="493005" y="0"/>
                <a:ext cx="1572882" cy="1052921"/>
                <a:chOff x="0" y="0"/>
                <a:chExt cx="1572880" cy="1052920"/>
              </a:xfrm>
            </p:grpSpPr>
            <p:sp>
              <p:nvSpPr>
                <p:cNvPr id="48" name="Group 1">
                  <a:extLst>
                    <a:ext uri="{FF2B5EF4-FFF2-40B4-BE49-F238E27FC236}">
                      <a16:creationId xmlns:a16="http://schemas.microsoft.com/office/drawing/2014/main" id="{598BD4F6-E2C0-A421-38CE-1B0D3623F02A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572881" cy="1052921"/>
                </a:xfrm>
                <a:prstGeom prst="rect">
                  <a:avLst/>
                </a:prstGeom>
                <a:solidFill>
                  <a:srgbClr val="EDC5AF">
                    <a:alpha val="75236"/>
                  </a:srgbClr>
                </a:solidFill>
                <a:ln w="25400" cap="flat">
                  <a:solidFill>
                    <a:srgbClr val="000000">
                      <a:alpha val="75236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49" name="Image 7" descr="Image">
                  <a:extLst>
                    <a:ext uri="{FF2B5EF4-FFF2-40B4-BE49-F238E27FC236}">
                      <a16:creationId xmlns:a16="http://schemas.microsoft.com/office/drawing/2014/main" id="{EF950A4D-7790-77BE-8770-D489E43018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>
                <a:xfrm>
                  <a:off x="96232" y="222439"/>
                  <a:ext cx="1380417" cy="6080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6" name="Group">
                <a:extLst>
                  <a:ext uri="{FF2B5EF4-FFF2-40B4-BE49-F238E27FC236}">
                    <a16:creationId xmlns:a16="http://schemas.microsoft.com/office/drawing/2014/main" id="{CEDA38F3-8A76-93EC-3CCA-78D2280B2590}"/>
                  </a:ext>
                </a:extLst>
              </p:cNvPr>
              <p:cNvGrpSpPr/>
              <p:nvPr/>
            </p:nvGrpSpPr>
            <p:grpSpPr>
              <a:xfrm>
                <a:off x="361537" y="82167"/>
                <a:ext cx="1572882" cy="1052921"/>
                <a:chOff x="0" y="0"/>
                <a:chExt cx="1572880" cy="1052920"/>
              </a:xfrm>
            </p:grpSpPr>
            <p:sp>
              <p:nvSpPr>
                <p:cNvPr id="46" name="Group 2">
                  <a:extLst>
                    <a:ext uri="{FF2B5EF4-FFF2-40B4-BE49-F238E27FC236}">
                      <a16:creationId xmlns:a16="http://schemas.microsoft.com/office/drawing/2014/main" id="{D296D0D4-2667-A12E-4774-6FF635AFA9E7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572881" cy="1052921"/>
                </a:xfrm>
                <a:prstGeom prst="rect">
                  <a:avLst/>
                </a:prstGeom>
                <a:solidFill>
                  <a:srgbClr val="EDC5AF">
                    <a:alpha val="75236"/>
                  </a:srgbClr>
                </a:solidFill>
                <a:ln w="25400" cap="flat">
                  <a:solidFill>
                    <a:srgbClr val="000000">
                      <a:alpha val="75236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47" name="Image 8" descr="Image">
                  <a:extLst>
                    <a:ext uri="{FF2B5EF4-FFF2-40B4-BE49-F238E27FC236}">
                      <a16:creationId xmlns:a16="http://schemas.microsoft.com/office/drawing/2014/main" id="{380BF7B5-7236-61B0-5E7C-A6C0141066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>
                <a:xfrm>
                  <a:off x="96232" y="222439"/>
                  <a:ext cx="1380417" cy="6080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7" name="Group">
                <a:extLst>
                  <a:ext uri="{FF2B5EF4-FFF2-40B4-BE49-F238E27FC236}">
                    <a16:creationId xmlns:a16="http://schemas.microsoft.com/office/drawing/2014/main" id="{F6687AE4-5082-D22B-3DD6-F0954AC2CAA2}"/>
                  </a:ext>
                </a:extLst>
              </p:cNvPr>
              <p:cNvGrpSpPr/>
              <p:nvPr/>
            </p:nvGrpSpPr>
            <p:grpSpPr>
              <a:xfrm>
                <a:off x="230069" y="180768"/>
                <a:ext cx="1572882" cy="1052921"/>
                <a:chOff x="0" y="0"/>
                <a:chExt cx="1572880" cy="1052920"/>
              </a:xfrm>
            </p:grpSpPr>
            <p:sp>
              <p:nvSpPr>
                <p:cNvPr id="44" name="Group 3">
                  <a:extLst>
                    <a:ext uri="{FF2B5EF4-FFF2-40B4-BE49-F238E27FC236}">
                      <a16:creationId xmlns:a16="http://schemas.microsoft.com/office/drawing/2014/main" id="{6761D205-918E-6BC1-78A0-536A5B0036A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572881" cy="1052921"/>
                </a:xfrm>
                <a:prstGeom prst="rect">
                  <a:avLst/>
                </a:prstGeom>
                <a:solidFill>
                  <a:srgbClr val="EDC5AF">
                    <a:alpha val="75236"/>
                  </a:srgbClr>
                </a:solidFill>
                <a:ln w="25400" cap="flat">
                  <a:solidFill>
                    <a:srgbClr val="000000">
                      <a:alpha val="75236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45" name="Image 9" descr="Image">
                  <a:extLst>
                    <a:ext uri="{FF2B5EF4-FFF2-40B4-BE49-F238E27FC236}">
                      <a16:creationId xmlns:a16="http://schemas.microsoft.com/office/drawing/2014/main" id="{A3F82514-29F9-5A16-BE28-1DD8DF1A77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>
                <a:xfrm>
                  <a:off x="96232" y="222439"/>
                  <a:ext cx="1380417" cy="6080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8" name="Group">
                <a:extLst>
                  <a:ext uri="{FF2B5EF4-FFF2-40B4-BE49-F238E27FC236}">
                    <a16:creationId xmlns:a16="http://schemas.microsoft.com/office/drawing/2014/main" id="{4976A27B-CB8C-F979-FA7B-2ABD6C5060A9}"/>
                  </a:ext>
                </a:extLst>
              </p:cNvPr>
              <p:cNvGrpSpPr/>
              <p:nvPr/>
            </p:nvGrpSpPr>
            <p:grpSpPr>
              <a:xfrm>
                <a:off x="98601" y="262936"/>
                <a:ext cx="1572881" cy="1052921"/>
                <a:chOff x="0" y="0"/>
                <a:chExt cx="1572880" cy="1052920"/>
              </a:xfrm>
            </p:grpSpPr>
            <p:sp>
              <p:nvSpPr>
                <p:cNvPr id="42" name="Group 4">
                  <a:extLst>
                    <a:ext uri="{FF2B5EF4-FFF2-40B4-BE49-F238E27FC236}">
                      <a16:creationId xmlns:a16="http://schemas.microsoft.com/office/drawing/2014/main" id="{F9368AB3-92F0-39D5-8826-9C24DBFEB91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572881" cy="1052921"/>
                </a:xfrm>
                <a:prstGeom prst="rect">
                  <a:avLst/>
                </a:prstGeom>
                <a:solidFill>
                  <a:srgbClr val="EDC5AF">
                    <a:alpha val="75236"/>
                  </a:srgbClr>
                </a:solidFill>
                <a:ln w="25400" cap="flat">
                  <a:solidFill>
                    <a:srgbClr val="000000">
                      <a:alpha val="75236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43" name="Image 10" descr="Image">
                  <a:extLst>
                    <a:ext uri="{FF2B5EF4-FFF2-40B4-BE49-F238E27FC236}">
                      <a16:creationId xmlns:a16="http://schemas.microsoft.com/office/drawing/2014/main" id="{A3F50BE9-2FC0-1071-510E-131D6F4C8C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>
                <a:xfrm>
                  <a:off x="96232" y="222439"/>
                  <a:ext cx="1380417" cy="6080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9" name="Group">
                <a:extLst>
                  <a:ext uri="{FF2B5EF4-FFF2-40B4-BE49-F238E27FC236}">
                    <a16:creationId xmlns:a16="http://schemas.microsoft.com/office/drawing/2014/main" id="{B63FC2C3-B32A-A101-5EAD-1B1E9DC687E5}"/>
                  </a:ext>
                </a:extLst>
              </p:cNvPr>
              <p:cNvGrpSpPr/>
              <p:nvPr/>
            </p:nvGrpSpPr>
            <p:grpSpPr>
              <a:xfrm>
                <a:off x="0" y="361537"/>
                <a:ext cx="1572881" cy="1052921"/>
                <a:chOff x="0" y="0"/>
                <a:chExt cx="1572880" cy="1052920"/>
              </a:xfrm>
            </p:grpSpPr>
            <p:sp>
              <p:nvSpPr>
                <p:cNvPr id="40" name="Group 5">
                  <a:extLst>
                    <a:ext uri="{FF2B5EF4-FFF2-40B4-BE49-F238E27FC236}">
                      <a16:creationId xmlns:a16="http://schemas.microsoft.com/office/drawing/2014/main" id="{CE4B6FDD-A029-3B3B-FB40-F08E14CC53DE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572881" cy="1052921"/>
                </a:xfrm>
                <a:prstGeom prst="rect">
                  <a:avLst/>
                </a:prstGeom>
                <a:solidFill>
                  <a:srgbClr val="EDC5AF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41" name="Image 11" descr="Image">
                  <a:extLst>
                    <a:ext uri="{FF2B5EF4-FFF2-40B4-BE49-F238E27FC236}">
                      <a16:creationId xmlns:a16="http://schemas.microsoft.com/office/drawing/2014/main" id="{E2D02D93-C418-08D1-6498-208B96C43F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>
                <a:xfrm>
                  <a:off x="96232" y="222439"/>
                  <a:ext cx="1380417" cy="6080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pic>
          <p:nvPicPr>
            <p:cNvPr id="15" name="Image 12" descr="Image">
              <a:extLst>
                <a:ext uri="{FF2B5EF4-FFF2-40B4-BE49-F238E27FC236}">
                  <a16:creationId xmlns:a16="http://schemas.microsoft.com/office/drawing/2014/main" id="{6F8CF2A1-1352-6727-73D8-EAAFC9001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010186" y="713530"/>
              <a:ext cx="504103" cy="6136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Image 13" descr="Image">
              <a:extLst>
                <a:ext uri="{FF2B5EF4-FFF2-40B4-BE49-F238E27FC236}">
                  <a16:creationId xmlns:a16="http://schemas.microsoft.com/office/drawing/2014/main" id="{43D68340-A797-4EA3-E7AE-0F92F1454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879634" y="3431194"/>
              <a:ext cx="579938" cy="5369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Line 6">
              <a:extLst>
                <a:ext uri="{FF2B5EF4-FFF2-40B4-BE49-F238E27FC236}">
                  <a16:creationId xmlns:a16="http://schemas.microsoft.com/office/drawing/2014/main" id="{92B796B7-8014-5E26-85CC-FE361EA07106}"/>
                </a:ext>
              </a:extLst>
            </p:cNvPr>
            <p:cNvSpPr/>
            <p:nvPr/>
          </p:nvSpPr>
          <p:spPr>
            <a:xfrm flipV="1">
              <a:off x="8604361" y="1770684"/>
              <a:ext cx="9739" cy="47777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8" name="Line 7">
              <a:extLst>
                <a:ext uri="{FF2B5EF4-FFF2-40B4-BE49-F238E27FC236}">
                  <a16:creationId xmlns:a16="http://schemas.microsoft.com/office/drawing/2014/main" id="{E7892555-6EAD-384C-80ED-1B36F1D32D8B}"/>
                </a:ext>
              </a:extLst>
            </p:cNvPr>
            <p:cNvSpPr/>
            <p:nvPr/>
          </p:nvSpPr>
          <p:spPr>
            <a:xfrm flipH="1" flipV="1">
              <a:off x="10663736" y="1409531"/>
              <a:ext cx="1994883" cy="81713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9" name="Group 6">
              <a:extLst>
                <a:ext uri="{FF2B5EF4-FFF2-40B4-BE49-F238E27FC236}">
                  <a16:creationId xmlns:a16="http://schemas.microsoft.com/office/drawing/2014/main" id="{119EAAC8-3920-7763-BB83-07E6FF410519}"/>
                </a:ext>
              </a:extLst>
            </p:cNvPr>
            <p:cNvSpPr/>
            <p:nvPr/>
          </p:nvSpPr>
          <p:spPr>
            <a:xfrm>
              <a:off x="8605092" y="2218466"/>
              <a:ext cx="4046632" cy="2398508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lang="en-US" noProof="0" dirty="0"/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2057B1B3-01A6-BA12-3AFA-0EAC8FAF10AB}"/>
                </a:ext>
              </a:extLst>
            </p:cNvPr>
            <p:cNvGrpSpPr/>
            <p:nvPr/>
          </p:nvGrpSpPr>
          <p:grpSpPr>
            <a:xfrm>
              <a:off x="3161919" y="0"/>
              <a:ext cx="4841320" cy="4516454"/>
              <a:chOff x="0" y="0"/>
              <a:chExt cx="4841318" cy="4516453"/>
            </a:xfrm>
          </p:grpSpPr>
          <p:sp>
            <p:nvSpPr>
              <p:cNvPr id="26" name="Rectangle 6">
                <a:extLst>
                  <a:ext uri="{FF2B5EF4-FFF2-40B4-BE49-F238E27FC236}">
                    <a16:creationId xmlns:a16="http://schemas.microsoft.com/office/drawing/2014/main" id="{649C074F-EABE-2507-6F74-CB40669506A9}"/>
                  </a:ext>
                </a:extLst>
              </p:cNvPr>
              <p:cNvSpPr/>
              <p:nvPr/>
            </p:nvSpPr>
            <p:spPr>
              <a:xfrm>
                <a:off x="0" y="0"/>
                <a:ext cx="4841319" cy="4516454"/>
              </a:xfrm>
              <a:prstGeom prst="rect">
                <a:avLst/>
              </a:prstGeom>
              <a:solidFill>
                <a:srgbClr val="C99F7C">
                  <a:alpha val="40146"/>
                </a:srgbClr>
              </a:solidFill>
              <a:ln w="25400" cap="flat">
                <a:solidFill>
                  <a:srgbClr val="000000">
                    <a:alpha val="40146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grpSp>
            <p:nvGrpSpPr>
              <p:cNvPr id="27" name="Group">
                <a:extLst>
                  <a:ext uri="{FF2B5EF4-FFF2-40B4-BE49-F238E27FC236}">
                    <a16:creationId xmlns:a16="http://schemas.microsoft.com/office/drawing/2014/main" id="{6309226A-E8B9-AFDF-5817-66FFAC3A8A42}"/>
                  </a:ext>
                </a:extLst>
              </p:cNvPr>
              <p:cNvGrpSpPr/>
              <p:nvPr/>
            </p:nvGrpSpPr>
            <p:grpSpPr>
              <a:xfrm>
                <a:off x="268194" y="256212"/>
                <a:ext cx="4304932" cy="4004030"/>
                <a:chOff x="0" y="0"/>
                <a:chExt cx="4304930" cy="4004028"/>
              </a:xfrm>
            </p:grpSpPr>
            <p:grpSp>
              <p:nvGrpSpPr>
                <p:cNvPr id="28" name="Group">
                  <a:extLst>
                    <a:ext uri="{FF2B5EF4-FFF2-40B4-BE49-F238E27FC236}">
                      <a16:creationId xmlns:a16="http://schemas.microsoft.com/office/drawing/2014/main" id="{D9B9975A-9609-9EFF-F16A-543F8B622159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108521" cy="4004029"/>
                  <a:chOff x="0" y="0"/>
                  <a:chExt cx="1108520" cy="4004028"/>
                </a:xfrm>
              </p:grpSpPr>
              <p:sp>
                <p:nvSpPr>
                  <p:cNvPr id="33" name="Rectangle 7">
                    <a:extLst>
                      <a:ext uri="{FF2B5EF4-FFF2-40B4-BE49-F238E27FC236}">
                        <a16:creationId xmlns:a16="http://schemas.microsoft.com/office/drawing/2014/main" id="{B9DD5A1B-47A8-B7B7-E65A-34E45BF925A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1108521" cy="4004029"/>
                  </a:xfrm>
                  <a:prstGeom prst="rect">
                    <a:avLst/>
                  </a:prstGeom>
                  <a:solidFill>
                    <a:srgbClr val="FFFFFF"/>
                  </a:solidFill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825500">
                      <a:lnSpc>
                        <a:spcPct val="100000"/>
                      </a:lnSpc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defRPr>
                    </a:pPr>
                    <a:endParaRPr lang="en-US" noProof="0" dirty="0"/>
                  </a:p>
                </p:txBody>
              </p:sp>
              <p:pic>
                <p:nvPicPr>
                  <p:cNvPr id="34" name="Image 14" descr="Image">
                    <a:extLst>
                      <a:ext uri="{FF2B5EF4-FFF2-40B4-BE49-F238E27FC236}">
                        <a16:creationId xmlns:a16="http://schemas.microsoft.com/office/drawing/2014/main" id="{B4B8DA23-B85C-27CE-C934-B891E06A82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256413" y="1663551"/>
                    <a:ext cx="595695" cy="676926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pic>
              <p:nvPicPr>
                <p:cNvPr id="29" name="Image 15" descr="Image">
                  <a:extLst>
                    <a:ext uri="{FF2B5EF4-FFF2-40B4-BE49-F238E27FC236}">
                      <a16:creationId xmlns:a16="http://schemas.microsoft.com/office/drawing/2014/main" id="{36D4B583-C700-A428-915D-E9B303BB98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>
                <a:xfrm>
                  <a:off x="1489332" y="2076899"/>
                  <a:ext cx="1326436" cy="17924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grpSp>
              <p:nvGrpSpPr>
                <p:cNvPr id="30" name="Group">
                  <a:extLst>
                    <a:ext uri="{FF2B5EF4-FFF2-40B4-BE49-F238E27FC236}">
                      <a16:creationId xmlns:a16="http://schemas.microsoft.com/office/drawing/2014/main" id="{C8D6C391-1E56-418C-6A4F-7C4095CA19D5}"/>
                    </a:ext>
                  </a:extLst>
                </p:cNvPr>
                <p:cNvGrpSpPr/>
                <p:nvPr/>
              </p:nvGrpSpPr>
              <p:grpSpPr>
                <a:xfrm>
                  <a:off x="3196410" y="0"/>
                  <a:ext cx="1108521" cy="4004029"/>
                  <a:chOff x="0" y="0"/>
                  <a:chExt cx="1108520" cy="4004028"/>
                </a:xfrm>
              </p:grpSpPr>
              <p:sp>
                <p:nvSpPr>
                  <p:cNvPr id="31" name="Rectangle 8">
                    <a:extLst>
                      <a:ext uri="{FF2B5EF4-FFF2-40B4-BE49-F238E27FC236}">
                        <a16:creationId xmlns:a16="http://schemas.microsoft.com/office/drawing/2014/main" id="{B02411C3-8405-4546-934A-0584AF998C6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1108521" cy="4004029"/>
                  </a:xfrm>
                  <a:prstGeom prst="rect">
                    <a:avLst/>
                  </a:prstGeom>
                  <a:solidFill>
                    <a:srgbClr val="FFFFFF"/>
                  </a:solidFill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825500">
                      <a:lnSpc>
                        <a:spcPct val="100000"/>
                      </a:lnSpc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defRPr>
                    </a:pPr>
                    <a:endParaRPr lang="en-US" noProof="0" dirty="0"/>
                  </a:p>
                </p:txBody>
              </p:sp>
              <p:pic>
                <p:nvPicPr>
                  <p:cNvPr id="32" name="Image 16" descr="Image">
                    <a:extLst>
                      <a:ext uri="{FF2B5EF4-FFF2-40B4-BE49-F238E27FC236}">
                        <a16:creationId xmlns:a16="http://schemas.microsoft.com/office/drawing/2014/main" id="{360745F4-4C5A-1A0F-D1C0-756C2EEF1FD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256413" y="1663551"/>
                    <a:ext cx="595695" cy="676926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</p:grpSp>
        </p:grpSp>
        <p:grpSp>
          <p:nvGrpSpPr>
            <p:cNvPr id="21" name="Group">
              <a:extLst>
                <a:ext uri="{FF2B5EF4-FFF2-40B4-BE49-F238E27FC236}">
                  <a16:creationId xmlns:a16="http://schemas.microsoft.com/office/drawing/2014/main" id="{0DA32EDF-7658-6E75-4033-91ECB2FDD568}"/>
                </a:ext>
              </a:extLst>
            </p:cNvPr>
            <p:cNvGrpSpPr/>
            <p:nvPr/>
          </p:nvGrpSpPr>
          <p:grpSpPr>
            <a:xfrm>
              <a:off x="8796250" y="2400659"/>
              <a:ext cx="3664316" cy="2034120"/>
              <a:chOff x="0" y="0"/>
              <a:chExt cx="3664315" cy="2034118"/>
            </a:xfrm>
          </p:grpSpPr>
          <p:grpSp>
            <p:nvGrpSpPr>
              <p:cNvPr id="22" name="Group">
                <a:extLst>
                  <a:ext uri="{FF2B5EF4-FFF2-40B4-BE49-F238E27FC236}">
                    <a16:creationId xmlns:a16="http://schemas.microsoft.com/office/drawing/2014/main" id="{E9D4E80E-A5E5-28A4-30AA-B2D34BF39F26}"/>
                  </a:ext>
                </a:extLst>
              </p:cNvPr>
              <p:cNvGrpSpPr/>
              <p:nvPr/>
            </p:nvGrpSpPr>
            <p:grpSpPr>
              <a:xfrm>
                <a:off x="0" y="-1"/>
                <a:ext cx="3490011" cy="554497"/>
                <a:chOff x="0" y="0"/>
                <a:chExt cx="3490010" cy="554495"/>
              </a:xfrm>
            </p:grpSpPr>
            <p:pic>
              <p:nvPicPr>
                <p:cNvPr id="24" name="Image 17" descr="Image">
                  <a:extLst>
                    <a:ext uri="{FF2B5EF4-FFF2-40B4-BE49-F238E27FC236}">
                      <a16:creationId xmlns:a16="http://schemas.microsoft.com/office/drawing/2014/main" id="{F44EBD32-B66D-439F-92D5-0844322A40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rcRect/>
                <a:stretch>
                  <a:fillRect/>
                </a:stretch>
              </p:blipFill>
              <p:spPr>
                <a:xfrm>
                  <a:off x="0" y="12189"/>
                  <a:ext cx="2152793" cy="54230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5" name="Image 18" descr="Image">
                  <a:extLst>
                    <a:ext uri="{FF2B5EF4-FFF2-40B4-BE49-F238E27FC236}">
                      <a16:creationId xmlns:a16="http://schemas.microsoft.com/office/drawing/2014/main" id="{432AC3AF-A25E-B63D-A0DA-958A1269E5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306796" y="0"/>
                  <a:ext cx="1183215" cy="44370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pic>
            <p:nvPicPr>
              <p:cNvPr id="23" name="Image 19" descr="Image">
                <a:extLst>
                  <a:ext uri="{FF2B5EF4-FFF2-40B4-BE49-F238E27FC236}">
                    <a16:creationId xmlns:a16="http://schemas.microsoft.com/office/drawing/2014/main" id="{39608481-B927-28BA-AAB4-21563E2EE9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8874" y="827338"/>
                <a:ext cx="3605442" cy="12067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66" name="Textfeld 65">
            <a:extLst>
              <a:ext uri="{FF2B5EF4-FFF2-40B4-BE49-F238E27FC236}">
                <a16:creationId xmlns:a16="http://schemas.microsoft.com/office/drawing/2014/main" id="{B3735692-CE7C-4509-3A88-CB6495E3F005}"/>
              </a:ext>
            </a:extLst>
          </p:cNvPr>
          <p:cNvSpPr txBox="1"/>
          <p:nvPr/>
        </p:nvSpPr>
        <p:spPr>
          <a:xfrm>
            <a:off x="410604" y="6224848"/>
            <a:ext cx="114723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chemeClr val="bg2"/>
                </a:solidFill>
              </a:rPr>
              <a:t>F. Verstraete, M. M. Wolf, and J. Ignacio </a:t>
            </a:r>
            <a:r>
              <a:rPr lang="en-US" noProof="0" dirty="0" err="1">
                <a:solidFill>
                  <a:schemeClr val="bg2"/>
                </a:solidFill>
              </a:rPr>
              <a:t>Cirac</a:t>
            </a:r>
            <a:r>
              <a:rPr lang="en-US" noProof="0" dirty="0">
                <a:solidFill>
                  <a:schemeClr val="bg2"/>
                </a:solidFill>
              </a:rPr>
              <a:t>, Nature Phys </a:t>
            </a:r>
            <a:r>
              <a:rPr lang="en-US" b="1" noProof="0" dirty="0">
                <a:solidFill>
                  <a:schemeClr val="bg2"/>
                </a:solidFill>
              </a:rPr>
              <a:t>5</a:t>
            </a:r>
            <a:r>
              <a:rPr lang="en-US" noProof="0" dirty="0">
                <a:solidFill>
                  <a:schemeClr val="bg2"/>
                </a:solidFill>
              </a:rPr>
              <a:t>, 633 (2009).</a:t>
            </a:r>
          </a:p>
          <a:p>
            <a:r>
              <a:rPr lang="en-US" noProof="0" dirty="0">
                <a:solidFill>
                  <a:schemeClr val="bg2"/>
                </a:solidFill>
              </a:rPr>
              <a:t>Z. Ding, C.-F. Chen, and L. Lin, Phys. Rev. Res. </a:t>
            </a:r>
            <a:r>
              <a:rPr lang="en-US" b="1" noProof="0" dirty="0">
                <a:solidFill>
                  <a:schemeClr val="bg2"/>
                </a:solidFill>
              </a:rPr>
              <a:t>6</a:t>
            </a:r>
            <a:r>
              <a:rPr lang="en-US" noProof="0" dirty="0">
                <a:solidFill>
                  <a:schemeClr val="bg2"/>
                </a:solidFill>
              </a:rPr>
              <a:t>, 033147 (2024).</a:t>
            </a:r>
          </a:p>
          <a:p>
            <a:endParaRPr lang="en-US" noProof="0" dirty="0">
              <a:solidFill>
                <a:schemeClr val="bg2"/>
              </a:solidFill>
            </a:endParaRPr>
          </a:p>
          <a:p>
            <a:pPr>
              <a:buNone/>
            </a:pPr>
            <a:endParaRPr lang="en-US" noProof="0" dirty="0">
              <a:solidFill>
                <a:schemeClr val="bg2"/>
              </a:solidFill>
              <a:effectLst/>
            </a:endParaRPr>
          </a:p>
        </p:txBody>
      </p:sp>
      <p:sp>
        <p:nvSpPr>
          <p:cNvPr id="67" name="Rechteck: abgerundete Ecken 66">
            <a:extLst>
              <a:ext uri="{FF2B5EF4-FFF2-40B4-BE49-F238E27FC236}">
                <a16:creationId xmlns:a16="http://schemas.microsoft.com/office/drawing/2014/main" id="{852891DA-947C-80F1-99B1-AAAACDEF9E3A}"/>
              </a:ext>
            </a:extLst>
          </p:cNvPr>
          <p:cNvSpPr/>
          <p:nvPr/>
        </p:nvSpPr>
        <p:spPr>
          <a:xfrm>
            <a:off x="189084" y="1331494"/>
            <a:ext cx="4939206" cy="135878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6E36215C-CFA5-3608-C9E1-48B1F5D4D4C7}"/>
              </a:ext>
            </a:extLst>
          </p:cNvPr>
          <p:cNvSpPr txBox="1"/>
          <p:nvPr/>
        </p:nvSpPr>
        <p:spPr>
          <a:xfrm>
            <a:off x="246045" y="1463392"/>
            <a:ext cx="438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 </a:t>
            </a:r>
            <a:r>
              <a:rPr lang="en-US" b="1" noProof="0" dirty="0"/>
              <a:t>Goal:</a:t>
            </a:r>
            <a:r>
              <a:rPr lang="en-US" b="1" noProof="0" dirty="0">
                <a:solidFill>
                  <a:schemeClr val="tx2"/>
                </a:solidFill>
              </a:rPr>
              <a:t> </a:t>
            </a:r>
            <a:r>
              <a:rPr lang="en-US" noProof="0" dirty="0">
                <a:solidFill>
                  <a:schemeClr val="tx2"/>
                </a:solidFill>
              </a:rPr>
              <a:t>Sample from Gibbs state</a:t>
            </a:r>
            <a:endParaRPr lang="en-US" noProof="0" dirty="0"/>
          </a:p>
          <a:p>
            <a:endParaRPr lang="en-US" b="1" noProof="0" dirty="0"/>
          </a:p>
        </p:txBody>
      </p:sp>
      <p:pic>
        <p:nvPicPr>
          <p:cNvPr id="407" name="Grafik 406" descr="\documentclass{article}&#10;\usepackage{amsmath}&#10;\pagestyle{empty}&#10;\begin{document}&#10;&#10;$\rho(\beta) = \frac{e^{-\beta H}}{Z} = \sum_i p_i |\psi_i\rangle \langle \psi_i|$&#10;&#10;&#10;\end{document}" title="IguanaTex Bitmap Display">
            <a:extLst>
              <a:ext uri="{FF2B5EF4-FFF2-40B4-BE49-F238E27FC236}">
                <a16:creationId xmlns:a16="http://schemas.microsoft.com/office/drawing/2014/main" id="{C2F725E0-105E-D505-D6CA-E19801D7204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468411" y="1938510"/>
            <a:ext cx="4417188" cy="510375"/>
          </a:xfrm>
          <a:prstGeom prst="rect">
            <a:avLst/>
          </a:prstGeom>
        </p:spPr>
      </p:pic>
      <p:sp>
        <p:nvSpPr>
          <p:cNvPr id="258" name="Ellipse 257">
            <a:extLst>
              <a:ext uri="{FF2B5EF4-FFF2-40B4-BE49-F238E27FC236}">
                <a16:creationId xmlns:a16="http://schemas.microsoft.com/office/drawing/2014/main" id="{F221D970-2B74-43F0-9474-6C62FACED5F2}"/>
              </a:ext>
            </a:extLst>
          </p:cNvPr>
          <p:cNvSpPr/>
          <p:nvPr/>
        </p:nvSpPr>
        <p:spPr>
          <a:xfrm>
            <a:off x="709149" y="5036635"/>
            <a:ext cx="1355461" cy="923330"/>
          </a:xfrm>
          <a:prstGeom prst="ellipse">
            <a:avLst/>
          </a:prstGeom>
          <a:solidFill>
            <a:srgbClr val="FF85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>
                <a:solidFill>
                  <a:schemeClr val="tx2"/>
                </a:solidFill>
              </a:rPr>
              <a:t>System</a:t>
            </a:r>
          </a:p>
          <a:p>
            <a:pPr algn="ctr"/>
            <a:endParaRPr lang="en-US" noProof="0" dirty="0"/>
          </a:p>
        </p:txBody>
      </p:sp>
      <p:pic>
        <p:nvPicPr>
          <p:cNvPr id="395" name="Grafik 394" descr="\documentclass{article}&#10;\usepackage{amsmath}&#10;\pagestyle{empty}&#10;\begin{document}&#10;&#10;$H_S$&#10;&#10;&#10;\end{document}" title="IguanaTex Bitmap Display">
            <a:extLst>
              <a:ext uri="{FF2B5EF4-FFF2-40B4-BE49-F238E27FC236}">
                <a16:creationId xmlns:a16="http://schemas.microsoft.com/office/drawing/2014/main" id="{C7EB9D36-B893-D3E4-CC85-7ADCD5036FF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212471" y="5545270"/>
            <a:ext cx="328684" cy="214864"/>
          </a:xfrm>
          <a:prstGeom prst="rect">
            <a:avLst/>
          </a:prstGeom>
          <a:noFill/>
        </p:spPr>
      </p:pic>
      <p:sp>
        <p:nvSpPr>
          <p:cNvPr id="269" name="Ellipse 268">
            <a:extLst>
              <a:ext uri="{FF2B5EF4-FFF2-40B4-BE49-F238E27FC236}">
                <a16:creationId xmlns:a16="http://schemas.microsoft.com/office/drawing/2014/main" id="{33E9FFC2-DAC3-B388-9108-9D8AA2E4546E}"/>
              </a:ext>
            </a:extLst>
          </p:cNvPr>
          <p:cNvSpPr/>
          <p:nvPr/>
        </p:nvSpPr>
        <p:spPr>
          <a:xfrm>
            <a:off x="3175974" y="7103819"/>
            <a:ext cx="1014524" cy="880475"/>
          </a:xfrm>
          <a:prstGeom prst="ellipse">
            <a:avLst/>
          </a:prstGeom>
          <a:solidFill>
            <a:srgbClr val="4C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noProof="0" dirty="0">
                <a:solidFill>
                  <a:schemeClr val="tx2"/>
                </a:solidFill>
              </a:rPr>
              <a:t>Env.</a:t>
            </a:r>
          </a:p>
          <a:p>
            <a:pPr algn="ctr"/>
            <a:endParaRPr lang="en-US" noProof="0" dirty="0">
              <a:solidFill>
                <a:schemeClr val="tx2"/>
              </a:solidFill>
            </a:endParaRPr>
          </a:p>
        </p:txBody>
      </p:sp>
      <p:pic>
        <p:nvPicPr>
          <p:cNvPr id="403" name="Grafik 402" descr="\documentclass{article}&#10;\usepackage{amsmath}&#10;\pagestyle{empty}&#10;\begin{document}&#10;&#10;$H_E$&#10;&#10;&#10;\end{document}" title="IguanaTex Bitmap Display">
            <a:extLst>
              <a:ext uri="{FF2B5EF4-FFF2-40B4-BE49-F238E27FC236}">
                <a16:creationId xmlns:a16="http://schemas.microsoft.com/office/drawing/2014/main" id="{2CFEB656-6364-79CE-20F2-7391D2134AC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532819" y="7521112"/>
            <a:ext cx="395980" cy="236111"/>
          </a:xfrm>
          <a:prstGeom prst="rect">
            <a:avLst/>
          </a:prstGeom>
          <a:solidFill>
            <a:srgbClr val="4CB3E6"/>
          </a:solidFill>
        </p:spPr>
      </p:pic>
      <p:pic>
        <p:nvPicPr>
          <p:cNvPr id="371" name="Grafik 370" descr="\documentclass{article}&#10;\usepackage{amsmath}&#10;\pagestyle{empty}&#10;\begin{document}&#10;&#10;$\Phi[\tilde{\rho}_\text{S}(\beta)] = \tilde{\rho}_\text{S}(\beta)$&#10;&#10;&#10;\end{document}" title="IguanaTex Bitmap Display">
            <a:extLst>
              <a:ext uri="{FF2B5EF4-FFF2-40B4-BE49-F238E27FC236}">
                <a16:creationId xmlns:a16="http://schemas.microsoft.com/office/drawing/2014/main" id="{EF2E8CE0-2019-2E5F-5E87-E32D4F67F4F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7012392" y="4991905"/>
            <a:ext cx="2753819" cy="382639"/>
          </a:xfrm>
          <a:prstGeom prst="rect">
            <a:avLst/>
          </a:prstGeom>
        </p:spPr>
      </p:pic>
      <p:sp>
        <p:nvSpPr>
          <p:cNvPr id="366" name="Textfeld 365">
            <a:extLst>
              <a:ext uri="{FF2B5EF4-FFF2-40B4-BE49-F238E27FC236}">
                <a16:creationId xmlns:a16="http://schemas.microsoft.com/office/drawing/2014/main" id="{C6CFD553-0FC6-2AE8-D16C-E1A9D4641C42}"/>
              </a:ext>
            </a:extLst>
          </p:cNvPr>
          <p:cNvSpPr txBox="1"/>
          <p:nvPr/>
        </p:nvSpPr>
        <p:spPr>
          <a:xfrm>
            <a:off x="5864783" y="4174848"/>
            <a:ext cx="5717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Design quantum channel with approximately thermal steady state</a:t>
            </a:r>
          </a:p>
        </p:txBody>
      </p:sp>
      <p:pic>
        <p:nvPicPr>
          <p:cNvPr id="405" name="Grafik 404" descr="\documentclass{article}&#10;\usepackage{amsmath}&#10;\pagestyle{empty}&#10;\begin{document}&#10;&#10;$||\tilde{\rho}_\text{S}(\beta) - \rho(\beta)|| &lt; \epsilon $&#10;&#10;&#10;\end{document}" title="IguanaTex Bitmap Display">
            <a:extLst>
              <a:ext uri="{FF2B5EF4-FFF2-40B4-BE49-F238E27FC236}">
                <a16:creationId xmlns:a16="http://schemas.microsoft.com/office/drawing/2014/main" id="{F5BB50D8-0217-A2E8-E473-BADADD227AF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6826524" y="5545271"/>
            <a:ext cx="3128942" cy="38407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2627CAD-AA8E-5539-7E93-ADEFF2FCEFD5}"/>
              </a:ext>
            </a:extLst>
          </p:cNvPr>
          <p:cNvSpPr txBox="1"/>
          <p:nvPr/>
        </p:nvSpPr>
        <p:spPr>
          <a:xfrm>
            <a:off x="261136" y="3156811"/>
            <a:ext cx="438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 </a:t>
            </a:r>
            <a:r>
              <a:rPr lang="en-US" b="1" noProof="0" dirty="0"/>
              <a:t>Idea:</a:t>
            </a:r>
            <a:r>
              <a:rPr lang="en-US" b="1" noProof="0" dirty="0">
                <a:solidFill>
                  <a:schemeClr val="tx2"/>
                </a:solidFill>
              </a:rPr>
              <a:t> </a:t>
            </a:r>
            <a:r>
              <a:rPr lang="en-US" noProof="0" dirty="0">
                <a:solidFill>
                  <a:schemeClr val="tx2"/>
                </a:solidFill>
              </a:rPr>
              <a:t>Engineered dissipation</a:t>
            </a:r>
            <a:endParaRPr lang="en-US" noProof="0" dirty="0"/>
          </a:p>
          <a:p>
            <a:endParaRPr lang="en-US" b="1" noProof="0" dirty="0"/>
          </a:p>
        </p:txBody>
      </p:sp>
    </p:spTree>
    <p:extLst>
      <p:ext uri="{BB962C8B-B14F-4D97-AF65-F5344CB8AC3E}">
        <p14:creationId xmlns:p14="http://schemas.microsoft.com/office/powerpoint/2010/main" val="189939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7.40741E-7 L -0.16588 0.0016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585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097 0.0053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25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0.097 0.0011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BDE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BDE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BDE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 0.00533 L -3.54167E-6 -3.7037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-278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 0.00116 L -4.375E-6 0.00139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01237 -0.3025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-1511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01537 -0.29144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-1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097 0.00533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255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0.097 0.0011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94FA"/>
                                      </p:to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2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94FA"/>
                                      </p:to>
                                    </p:animClr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94FA"/>
                                      </p:to>
                                    </p:animClr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 0.00533 L -3.54167E-6 0.00024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-255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 0.00116 L -4.375E-6 -1.48148E-6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097 0.00533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255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0.097 0.0011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B3E6"/>
                                      </p:to>
                                    </p:animClr>
                                    <p:set>
                                      <p:cBhvr>
                                        <p:cTn id="145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" grpId="0" animBg="1"/>
      <p:bldP spid="361" grpId="0" animBg="1"/>
      <p:bldP spid="266" grpId="0" animBg="1"/>
      <p:bldP spid="266" grpId="1" animBg="1"/>
      <p:bldP spid="266" grpId="2" animBg="1"/>
      <p:bldP spid="266" grpId="3" animBg="1"/>
      <p:bldP spid="266" grpId="4" animBg="1"/>
      <p:bldP spid="266" grpId="5" animBg="1"/>
      <p:bldP spid="266" grpId="6" animBg="1"/>
      <p:bldP spid="67" grpId="0" animBg="1"/>
      <p:bldP spid="68" grpId="0"/>
      <p:bldP spid="258" grpId="0" animBg="1"/>
      <p:bldP spid="269" grpId="0" animBg="1"/>
      <p:bldP spid="269" grpId="1" animBg="1"/>
      <p:bldP spid="366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B0E2D-42F0-AD2F-867B-2D76499EF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22BA23A9-DADA-0991-B236-0A77136116ED}"/>
              </a:ext>
            </a:extLst>
          </p:cNvPr>
          <p:cNvSpPr/>
          <p:nvPr/>
        </p:nvSpPr>
        <p:spPr>
          <a:xfrm>
            <a:off x="82007" y="1308392"/>
            <a:ext cx="2208189" cy="1179643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8D0EEE5-0CA3-C363-E794-065E28370B0B}"/>
              </a:ext>
            </a:extLst>
          </p:cNvPr>
          <p:cNvSpPr/>
          <p:nvPr/>
        </p:nvSpPr>
        <p:spPr>
          <a:xfrm>
            <a:off x="82007" y="3729457"/>
            <a:ext cx="2208188" cy="898322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E3D8F749-3FEF-23A6-4E38-5FDCCD9566F8}"/>
              </a:ext>
            </a:extLst>
          </p:cNvPr>
          <p:cNvSpPr/>
          <p:nvPr/>
        </p:nvSpPr>
        <p:spPr>
          <a:xfrm>
            <a:off x="9228793" y="3729457"/>
            <a:ext cx="2709831" cy="898322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7D75E3DD-9476-7D44-D2D5-5189ED71B834}"/>
              </a:ext>
            </a:extLst>
          </p:cNvPr>
          <p:cNvSpPr/>
          <p:nvPr/>
        </p:nvSpPr>
        <p:spPr>
          <a:xfrm>
            <a:off x="9228793" y="857505"/>
            <a:ext cx="2709831" cy="1730128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9A6CD01D-7971-65E3-EFAF-1C8914113CD4}"/>
              </a:ext>
            </a:extLst>
          </p:cNvPr>
          <p:cNvSpPr/>
          <p:nvPr/>
        </p:nvSpPr>
        <p:spPr>
          <a:xfrm>
            <a:off x="2370185" y="1286437"/>
            <a:ext cx="2816541" cy="1689924"/>
          </a:xfrm>
          <a:custGeom>
            <a:avLst/>
            <a:gdLst>
              <a:gd name="csX0" fmla="*/ 0 w 2816541"/>
              <a:gd name="csY0" fmla="*/ 168992 h 1689924"/>
              <a:gd name="csX1" fmla="*/ 168992 w 2816541"/>
              <a:gd name="csY1" fmla="*/ 0 h 1689924"/>
              <a:gd name="csX2" fmla="*/ 2647549 w 2816541"/>
              <a:gd name="csY2" fmla="*/ 0 h 1689924"/>
              <a:gd name="csX3" fmla="*/ 2816541 w 2816541"/>
              <a:gd name="csY3" fmla="*/ 168992 h 1689924"/>
              <a:gd name="csX4" fmla="*/ 2816541 w 2816541"/>
              <a:gd name="csY4" fmla="*/ 1520932 h 1689924"/>
              <a:gd name="csX5" fmla="*/ 2647549 w 2816541"/>
              <a:gd name="csY5" fmla="*/ 1689924 h 1689924"/>
              <a:gd name="csX6" fmla="*/ 168992 w 2816541"/>
              <a:gd name="csY6" fmla="*/ 1689924 h 1689924"/>
              <a:gd name="csX7" fmla="*/ 0 w 2816541"/>
              <a:gd name="csY7" fmla="*/ 1520932 h 1689924"/>
              <a:gd name="csX8" fmla="*/ 0 w 2816541"/>
              <a:gd name="csY8" fmla="*/ 168992 h 16899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816541" h="1689924">
                <a:moveTo>
                  <a:pt x="0" y="168992"/>
                </a:moveTo>
                <a:cubicBezTo>
                  <a:pt x="0" y="75660"/>
                  <a:pt x="75660" y="0"/>
                  <a:pt x="168992" y="0"/>
                </a:cubicBezTo>
                <a:lnTo>
                  <a:pt x="2647549" y="0"/>
                </a:lnTo>
                <a:cubicBezTo>
                  <a:pt x="2740881" y="0"/>
                  <a:pt x="2816541" y="75660"/>
                  <a:pt x="2816541" y="168992"/>
                </a:cubicBezTo>
                <a:lnTo>
                  <a:pt x="2816541" y="1520932"/>
                </a:lnTo>
                <a:cubicBezTo>
                  <a:pt x="2816541" y="1614264"/>
                  <a:pt x="2740881" y="1689924"/>
                  <a:pt x="2647549" y="1689924"/>
                </a:cubicBezTo>
                <a:lnTo>
                  <a:pt x="168992" y="1689924"/>
                </a:lnTo>
                <a:cubicBezTo>
                  <a:pt x="75660" y="1689924"/>
                  <a:pt x="0" y="1614264"/>
                  <a:pt x="0" y="1520932"/>
                </a:cubicBezTo>
                <a:lnTo>
                  <a:pt x="0" y="168992"/>
                </a:lnTo>
                <a:close/>
              </a:path>
            </a:pathLst>
          </a:custGeom>
          <a:solidFill>
            <a:srgbClr val="BFC0C1"/>
          </a:solidFill>
          <a:ln w="28575">
            <a:solidFill>
              <a:srgbClr val="00874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9506" tIns="129506" rIns="129506" bIns="129506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100" kern="1200" noProof="0" dirty="0">
                <a:solidFill>
                  <a:schemeClr val="tx2"/>
                </a:solidFill>
              </a:rPr>
              <a:t>Convergence to an approximate thermal state upon repeated application of </a:t>
            </a:r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B732C899-162E-0406-6E38-08887DBCB9C4}"/>
              </a:ext>
            </a:extLst>
          </p:cNvPr>
          <p:cNvSpPr/>
          <p:nvPr/>
        </p:nvSpPr>
        <p:spPr>
          <a:xfrm>
            <a:off x="5434582" y="1782149"/>
            <a:ext cx="597106" cy="698502"/>
          </a:xfrm>
          <a:custGeom>
            <a:avLst/>
            <a:gdLst>
              <a:gd name="csX0" fmla="*/ 0 w 597106"/>
              <a:gd name="csY0" fmla="*/ 139700 h 698502"/>
              <a:gd name="csX1" fmla="*/ 298553 w 597106"/>
              <a:gd name="csY1" fmla="*/ 139700 h 698502"/>
              <a:gd name="csX2" fmla="*/ 298553 w 597106"/>
              <a:gd name="csY2" fmla="*/ 0 h 698502"/>
              <a:gd name="csX3" fmla="*/ 597106 w 597106"/>
              <a:gd name="csY3" fmla="*/ 349251 h 698502"/>
              <a:gd name="csX4" fmla="*/ 298553 w 597106"/>
              <a:gd name="csY4" fmla="*/ 698502 h 698502"/>
              <a:gd name="csX5" fmla="*/ 298553 w 597106"/>
              <a:gd name="csY5" fmla="*/ 558802 h 698502"/>
              <a:gd name="csX6" fmla="*/ 0 w 597106"/>
              <a:gd name="csY6" fmla="*/ 558802 h 698502"/>
              <a:gd name="csX7" fmla="*/ 0 w 597106"/>
              <a:gd name="csY7" fmla="*/ 139700 h 6985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597106" h="698502">
                <a:moveTo>
                  <a:pt x="0" y="139700"/>
                </a:moveTo>
                <a:lnTo>
                  <a:pt x="298553" y="139700"/>
                </a:lnTo>
                <a:lnTo>
                  <a:pt x="298553" y="0"/>
                </a:lnTo>
                <a:lnTo>
                  <a:pt x="597106" y="349251"/>
                </a:lnTo>
                <a:lnTo>
                  <a:pt x="298553" y="698502"/>
                </a:lnTo>
                <a:lnTo>
                  <a:pt x="298553" y="558802"/>
                </a:lnTo>
                <a:lnTo>
                  <a:pt x="0" y="558802"/>
                </a:lnTo>
                <a:lnTo>
                  <a:pt x="0" y="139700"/>
                </a:lnTo>
                <a:close/>
              </a:path>
            </a:pathLst>
          </a:custGeom>
          <a:solidFill>
            <a:srgbClr val="008740"/>
          </a:solidFill>
          <a:ln>
            <a:solidFill>
              <a:srgbClr val="008740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39700" rIns="179132" bIns="13970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700" kern="1200" noProof="0" dirty="0">
              <a:solidFill>
                <a:schemeClr val="tx2"/>
              </a:solidFill>
            </a:endParaRPr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457394CA-40EF-0147-7954-B242DDAF23CA}"/>
              </a:ext>
            </a:extLst>
          </p:cNvPr>
          <p:cNvSpPr/>
          <p:nvPr/>
        </p:nvSpPr>
        <p:spPr>
          <a:xfrm>
            <a:off x="6313343" y="1286437"/>
            <a:ext cx="2816541" cy="1689924"/>
          </a:xfrm>
          <a:custGeom>
            <a:avLst/>
            <a:gdLst>
              <a:gd name="csX0" fmla="*/ 0 w 2816541"/>
              <a:gd name="csY0" fmla="*/ 168992 h 1689924"/>
              <a:gd name="csX1" fmla="*/ 168992 w 2816541"/>
              <a:gd name="csY1" fmla="*/ 0 h 1689924"/>
              <a:gd name="csX2" fmla="*/ 2647549 w 2816541"/>
              <a:gd name="csY2" fmla="*/ 0 h 1689924"/>
              <a:gd name="csX3" fmla="*/ 2816541 w 2816541"/>
              <a:gd name="csY3" fmla="*/ 168992 h 1689924"/>
              <a:gd name="csX4" fmla="*/ 2816541 w 2816541"/>
              <a:gd name="csY4" fmla="*/ 1520932 h 1689924"/>
              <a:gd name="csX5" fmla="*/ 2647549 w 2816541"/>
              <a:gd name="csY5" fmla="*/ 1689924 h 1689924"/>
              <a:gd name="csX6" fmla="*/ 168992 w 2816541"/>
              <a:gd name="csY6" fmla="*/ 1689924 h 1689924"/>
              <a:gd name="csX7" fmla="*/ 0 w 2816541"/>
              <a:gd name="csY7" fmla="*/ 1520932 h 1689924"/>
              <a:gd name="csX8" fmla="*/ 0 w 2816541"/>
              <a:gd name="csY8" fmla="*/ 168992 h 16899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816541" h="1689924">
                <a:moveTo>
                  <a:pt x="0" y="168992"/>
                </a:moveTo>
                <a:cubicBezTo>
                  <a:pt x="0" y="75660"/>
                  <a:pt x="75660" y="0"/>
                  <a:pt x="168992" y="0"/>
                </a:cubicBezTo>
                <a:lnTo>
                  <a:pt x="2647549" y="0"/>
                </a:lnTo>
                <a:cubicBezTo>
                  <a:pt x="2740881" y="0"/>
                  <a:pt x="2816541" y="75660"/>
                  <a:pt x="2816541" y="168992"/>
                </a:cubicBezTo>
                <a:lnTo>
                  <a:pt x="2816541" y="1520932"/>
                </a:lnTo>
                <a:cubicBezTo>
                  <a:pt x="2816541" y="1614264"/>
                  <a:pt x="2740881" y="1689924"/>
                  <a:pt x="2647549" y="1689924"/>
                </a:cubicBezTo>
                <a:lnTo>
                  <a:pt x="168992" y="1689924"/>
                </a:lnTo>
                <a:cubicBezTo>
                  <a:pt x="75660" y="1689924"/>
                  <a:pt x="0" y="1614264"/>
                  <a:pt x="0" y="1520932"/>
                </a:cubicBezTo>
                <a:lnTo>
                  <a:pt x="0" y="168992"/>
                </a:lnTo>
                <a:close/>
              </a:path>
            </a:pathLst>
          </a:custGeom>
          <a:solidFill>
            <a:srgbClr val="BFC0C1"/>
          </a:solidFill>
          <a:ln w="28575">
            <a:solidFill>
              <a:srgbClr val="00874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9506" tIns="129506" rIns="129506" bIns="129506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100" kern="1200" noProof="0" dirty="0">
                <a:solidFill>
                  <a:schemeClr val="tx2"/>
                </a:solidFill>
              </a:rPr>
              <a:t>How many times do we need to apply     ?       </a:t>
            </a:r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CD08AE00-B909-65DA-A98C-4CE5B924B4C5}"/>
              </a:ext>
            </a:extLst>
          </p:cNvPr>
          <p:cNvSpPr/>
          <p:nvPr/>
        </p:nvSpPr>
        <p:spPr>
          <a:xfrm>
            <a:off x="7372363" y="3224218"/>
            <a:ext cx="698502" cy="597106"/>
          </a:xfrm>
          <a:custGeom>
            <a:avLst/>
            <a:gdLst>
              <a:gd name="csX0" fmla="*/ 0 w 597106"/>
              <a:gd name="csY0" fmla="*/ 139700 h 698502"/>
              <a:gd name="csX1" fmla="*/ 298553 w 597106"/>
              <a:gd name="csY1" fmla="*/ 139700 h 698502"/>
              <a:gd name="csX2" fmla="*/ 298553 w 597106"/>
              <a:gd name="csY2" fmla="*/ 0 h 698502"/>
              <a:gd name="csX3" fmla="*/ 597106 w 597106"/>
              <a:gd name="csY3" fmla="*/ 349251 h 698502"/>
              <a:gd name="csX4" fmla="*/ 298553 w 597106"/>
              <a:gd name="csY4" fmla="*/ 698502 h 698502"/>
              <a:gd name="csX5" fmla="*/ 298553 w 597106"/>
              <a:gd name="csY5" fmla="*/ 558802 h 698502"/>
              <a:gd name="csX6" fmla="*/ 0 w 597106"/>
              <a:gd name="csY6" fmla="*/ 558802 h 698502"/>
              <a:gd name="csX7" fmla="*/ 0 w 597106"/>
              <a:gd name="csY7" fmla="*/ 139700 h 6985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597106" h="698502">
                <a:moveTo>
                  <a:pt x="477685" y="0"/>
                </a:moveTo>
                <a:lnTo>
                  <a:pt x="477685" y="349251"/>
                </a:lnTo>
                <a:lnTo>
                  <a:pt x="597106" y="349251"/>
                </a:lnTo>
                <a:lnTo>
                  <a:pt x="298553" y="698502"/>
                </a:lnTo>
                <a:lnTo>
                  <a:pt x="0" y="349251"/>
                </a:lnTo>
                <a:lnTo>
                  <a:pt x="119421" y="349251"/>
                </a:lnTo>
                <a:lnTo>
                  <a:pt x="119421" y="0"/>
                </a:lnTo>
                <a:lnTo>
                  <a:pt x="477685" y="0"/>
                </a:lnTo>
                <a:close/>
              </a:path>
            </a:pathLst>
          </a:custGeom>
          <a:solidFill>
            <a:srgbClr val="008740"/>
          </a:solidFill>
          <a:ln>
            <a:solidFill>
              <a:srgbClr val="008740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9700" tIns="0" rIns="139700" bIns="179132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700" kern="1200" noProof="0" dirty="0">
              <a:solidFill>
                <a:schemeClr val="tx2"/>
              </a:solidFill>
            </a:endParaRPr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6F9EE74A-1B20-B21A-D03F-CEA675C65859}"/>
              </a:ext>
            </a:extLst>
          </p:cNvPr>
          <p:cNvSpPr/>
          <p:nvPr/>
        </p:nvSpPr>
        <p:spPr>
          <a:xfrm>
            <a:off x="6313343" y="4102979"/>
            <a:ext cx="2816541" cy="1689924"/>
          </a:xfrm>
          <a:custGeom>
            <a:avLst/>
            <a:gdLst>
              <a:gd name="csX0" fmla="*/ 0 w 2816541"/>
              <a:gd name="csY0" fmla="*/ 168992 h 1689924"/>
              <a:gd name="csX1" fmla="*/ 168992 w 2816541"/>
              <a:gd name="csY1" fmla="*/ 0 h 1689924"/>
              <a:gd name="csX2" fmla="*/ 2647549 w 2816541"/>
              <a:gd name="csY2" fmla="*/ 0 h 1689924"/>
              <a:gd name="csX3" fmla="*/ 2816541 w 2816541"/>
              <a:gd name="csY3" fmla="*/ 168992 h 1689924"/>
              <a:gd name="csX4" fmla="*/ 2816541 w 2816541"/>
              <a:gd name="csY4" fmla="*/ 1520932 h 1689924"/>
              <a:gd name="csX5" fmla="*/ 2647549 w 2816541"/>
              <a:gd name="csY5" fmla="*/ 1689924 h 1689924"/>
              <a:gd name="csX6" fmla="*/ 168992 w 2816541"/>
              <a:gd name="csY6" fmla="*/ 1689924 h 1689924"/>
              <a:gd name="csX7" fmla="*/ 0 w 2816541"/>
              <a:gd name="csY7" fmla="*/ 1520932 h 1689924"/>
              <a:gd name="csX8" fmla="*/ 0 w 2816541"/>
              <a:gd name="csY8" fmla="*/ 168992 h 16899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816541" h="1689924">
                <a:moveTo>
                  <a:pt x="0" y="168992"/>
                </a:moveTo>
                <a:cubicBezTo>
                  <a:pt x="0" y="75660"/>
                  <a:pt x="75660" y="0"/>
                  <a:pt x="168992" y="0"/>
                </a:cubicBezTo>
                <a:lnTo>
                  <a:pt x="2647549" y="0"/>
                </a:lnTo>
                <a:cubicBezTo>
                  <a:pt x="2740881" y="0"/>
                  <a:pt x="2816541" y="75660"/>
                  <a:pt x="2816541" y="168992"/>
                </a:cubicBezTo>
                <a:lnTo>
                  <a:pt x="2816541" y="1520932"/>
                </a:lnTo>
                <a:cubicBezTo>
                  <a:pt x="2816541" y="1614264"/>
                  <a:pt x="2740881" y="1689924"/>
                  <a:pt x="2647549" y="1689924"/>
                </a:cubicBezTo>
                <a:lnTo>
                  <a:pt x="168992" y="1689924"/>
                </a:lnTo>
                <a:cubicBezTo>
                  <a:pt x="75660" y="1689924"/>
                  <a:pt x="0" y="1614264"/>
                  <a:pt x="0" y="1520932"/>
                </a:cubicBezTo>
                <a:lnTo>
                  <a:pt x="0" y="168992"/>
                </a:lnTo>
                <a:close/>
              </a:path>
            </a:pathLst>
          </a:custGeom>
          <a:solidFill>
            <a:srgbClr val="BFC0C1"/>
          </a:solidFill>
          <a:ln w="28575">
            <a:solidFill>
              <a:srgbClr val="00874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9506" tIns="129506" rIns="129506" bIns="129506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100" kern="1200" noProof="0" dirty="0">
                <a:solidFill>
                  <a:schemeClr val="tx2"/>
                </a:solidFill>
              </a:rPr>
              <a:t>Will      have  a steady state in the presence of device noise?</a:t>
            </a: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98C7B0AC-8F98-BF00-B1A1-80F300B23924}"/>
              </a:ext>
            </a:extLst>
          </p:cNvPr>
          <p:cNvSpPr/>
          <p:nvPr/>
        </p:nvSpPr>
        <p:spPr>
          <a:xfrm>
            <a:off x="5468381" y="4598689"/>
            <a:ext cx="597107" cy="698503"/>
          </a:xfrm>
          <a:custGeom>
            <a:avLst/>
            <a:gdLst>
              <a:gd name="csX0" fmla="*/ 0 w 597106"/>
              <a:gd name="csY0" fmla="*/ 139700 h 698502"/>
              <a:gd name="csX1" fmla="*/ 298553 w 597106"/>
              <a:gd name="csY1" fmla="*/ 139700 h 698502"/>
              <a:gd name="csX2" fmla="*/ 298553 w 597106"/>
              <a:gd name="csY2" fmla="*/ 0 h 698502"/>
              <a:gd name="csX3" fmla="*/ 597106 w 597106"/>
              <a:gd name="csY3" fmla="*/ 349251 h 698502"/>
              <a:gd name="csX4" fmla="*/ 298553 w 597106"/>
              <a:gd name="csY4" fmla="*/ 698502 h 698502"/>
              <a:gd name="csX5" fmla="*/ 298553 w 597106"/>
              <a:gd name="csY5" fmla="*/ 558802 h 698502"/>
              <a:gd name="csX6" fmla="*/ 0 w 597106"/>
              <a:gd name="csY6" fmla="*/ 558802 h 698502"/>
              <a:gd name="csX7" fmla="*/ 0 w 597106"/>
              <a:gd name="csY7" fmla="*/ 139700 h 6985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597106" h="698502">
                <a:moveTo>
                  <a:pt x="597106" y="558802"/>
                </a:moveTo>
                <a:lnTo>
                  <a:pt x="298553" y="558802"/>
                </a:lnTo>
                <a:lnTo>
                  <a:pt x="298553" y="698502"/>
                </a:lnTo>
                <a:lnTo>
                  <a:pt x="0" y="349251"/>
                </a:lnTo>
                <a:lnTo>
                  <a:pt x="298553" y="0"/>
                </a:lnTo>
                <a:lnTo>
                  <a:pt x="298553" y="139700"/>
                </a:lnTo>
                <a:lnTo>
                  <a:pt x="597106" y="139700"/>
                </a:lnTo>
                <a:lnTo>
                  <a:pt x="597106" y="558802"/>
                </a:lnTo>
                <a:close/>
              </a:path>
            </a:pathLst>
          </a:custGeom>
          <a:solidFill>
            <a:srgbClr val="008740"/>
          </a:solidFill>
          <a:ln>
            <a:solidFill>
              <a:srgbClr val="008740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9132" tIns="139701" rIns="1" bIns="13970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700" kern="1200" noProof="0" dirty="0">
              <a:solidFill>
                <a:schemeClr val="tx2"/>
              </a:solidFill>
            </a:endParaRPr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E584FDDE-8679-8E4D-DE2D-7643050EEB7B}"/>
              </a:ext>
            </a:extLst>
          </p:cNvPr>
          <p:cNvSpPr/>
          <p:nvPr/>
        </p:nvSpPr>
        <p:spPr>
          <a:xfrm>
            <a:off x="2370185" y="4102979"/>
            <a:ext cx="2816541" cy="1689924"/>
          </a:xfrm>
          <a:custGeom>
            <a:avLst/>
            <a:gdLst>
              <a:gd name="csX0" fmla="*/ 0 w 2816541"/>
              <a:gd name="csY0" fmla="*/ 168992 h 1689924"/>
              <a:gd name="csX1" fmla="*/ 168992 w 2816541"/>
              <a:gd name="csY1" fmla="*/ 0 h 1689924"/>
              <a:gd name="csX2" fmla="*/ 2647549 w 2816541"/>
              <a:gd name="csY2" fmla="*/ 0 h 1689924"/>
              <a:gd name="csX3" fmla="*/ 2816541 w 2816541"/>
              <a:gd name="csY3" fmla="*/ 168992 h 1689924"/>
              <a:gd name="csX4" fmla="*/ 2816541 w 2816541"/>
              <a:gd name="csY4" fmla="*/ 1520932 h 1689924"/>
              <a:gd name="csX5" fmla="*/ 2647549 w 2816541"/>
              <a:gd name="csY5" fmla="*/ 1689924 h 1689924"/>
              <a:gd name="csX6" fmla="*/ 168992 w 2816541"/>
              <a:gd name="csY6" fmla="*/ 1689924 h 1689924"/>
              <a:gd name="csX7" fmla="*/ 0 w 2816541"/>
              <a:gd name="csY7" fmla="*/ 1520932 h 1689924"/>
              <a:gd name="csX8" fmla="*/ 0 w 2816541"/>
              <a:gd name="csY8" fmla="*/ 168992 h 16899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816541" h="1689924">
                <a:moveTo>
                  <a:pt x="0" y="168992"/>
                </a:moveTo>
                <a:cubicBezTo>
                  <a:pt x="0" y="75660"/>
                  <a:pt x="75660" y="0"/>
                  <a:pt x="168992" y="0"/>
                </a:cubicBezTo>
                <a:lnTo>
                  <a:pt x="2647549" y="0"/>
                </a:lnTo>
                <a:cubicBezTo>
                  <a:pt x="2740881" y="0"/>
                  <a:pt x="2816541" y="75660"/>
                  <a:pt x="2816541" y="168992"/>
                </a:cubicBezTo>
                <a:lnTo>
                  <a:pt x="2816541" y="1520932"/>
                </a:lnTo>
                <a:cubicBezTo>
                  <a:pt x="2816541" y="1614264"/>
                  <a:pt x="2740881" y="1689924"/>
                  <a:pt x="2647549" y="1689924"/>
                </a:cubicBezTo>
                <a:lnTo>
                  <a:pt x="168992" y="1689924"/>
                </a:lnTo>
                <a:cubicBezTo>
                  <a:pt x="75660" y="1689924"/>
                  <a:pt x="0" y="1614264"/>
                  <a:pt x="0" y="1520932"/>
                </a:cubicBezTo>
                <a:lnTo>
                  <a:pt x="0" y="168992"/>
                </a:lnTo>
                <a:close/>
              </a:path>
            </a:pathLst>
          </a:custGeom>
          <a:solidFill>
            <a:srgbClr val="BFC0C1"/>
          </a:solidFill>
          <a:ln w="28575">
            <a:solidFill>
              <a:srgbClr val="00874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9506" tIns="129506" rIns="129506" bIns="129506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100" kern="1200" noProof="0" dirty="0">
                <a:solidFill>
                  <a:schemeClr val="tx2"/>
                </a:solidFill>
              </a:rPr>
              <a:t>Verification that steady state in the presence of noise is approximately thermal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0F51982-9376-76F4-844B-56A1B5DF6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4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C8B1AD0-B3D8-7AD4-3CF6-8A157ECFB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Towards an efficient algorithm for thermal state preparation</a:t>
            </a:r>
          </a:p>
        </p:txBody>
      </p:sp>
      <p:pic>
        <p:nvPicPr>
          <p:cNvPr id="6" name="Image 13" descr="Image">
            <a:extLst>
              <a:ext uri="{FF2B5EF4-FFF2-40B4-BE49-F238E27FC236}">
                <a16:creationId xmlns:a16="http://schemas.microsoft.com/office/drawing/2014/main" id="{73998EFE-210B-42F4-24D8-7479E4E34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4662" y="2176383"/>
            <a:ext cx="195983" cy="2377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9" name="Image 13" descr="Image">
            <a:extLst>
              <a:ext uri="{FF2B5EF4-FFF2-40B4-BE49-F238E27FC236}">
                <a16:creationId xmlns:a16="http://schemas.microsoft.com/office/drawing/2014/main" id="{91F01C32-79BB-2B08-2F42-95CAA368D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032" y="4399016"/>
            <a:ext cx="195983" cy="2377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A6791EB-5FE6-F895-349E-41F414B5A59B}"/>
              </a:ext>
            </a:extLst>
          </p:cNvPr>
          <p:cNvSpPr txBox="1"/>
          <p:nvPr/>
        </p:nvSpPr>
        <p:spPr>
          <a:xfrm>
            <a:off x="553080" y="5819733"/>
            <a:ext cx="66046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rgbClr val="616468"/>
                </a:solidFill>
              </a:rPr>
              <a:t>[1] D. Hahn, S. A. Parameswaran, and B. Placke, 2505.22816(2026).</a:t>
            </a:r>
            <a:endParaRPr lang="en-US" sz="1600" noProof="0" dirty="0">
              <a:solidFill>
                <a:schemeClr val="bg2"/>
              </a:solidFill>
              <a:effectLst/>
            </a:endParaRPr>
          </a:p>
          <a:p>
            <a:r>
              <a:rPr lang="en-US" sz="1600" noProof="0" dirty="0">
                <a:solidFill>
                  <a:schemeClr val="bg2"/>
                </a:solidFill>
                <a:effectLst/>
              </a:rPr>
              <a:t>[2]</a:t>
            </a:r>
            <a:r>
              <a:rPr lang="en-US" sz="1600" noProof="0" dirty="0">
                <a:solidFill>
                  <a:schemeClr val="bg2"/>
                </a:solidFill>
              </a:rPr>
              <a:t> J. Lloyd and D. A. </a:t>
            </a:r>
            <a:r>
              <a:rPr lang="en-US" sz="1600" noProof="0" dirty="0" err="1">
                <a:solidFill>
                  <a:schemeClr val="bg2"/>
                </a:solidFill>
              </a:rPr>
              <a:t>Abanin</a:t>
            </a:r>
            <a:r>
              <a:rPr lang="en-US" sz="1600" noProof="0" dirty="0">
                <a:solidFill>
                  <a:schemeClr val="bg2"/>
                </a:solidFill>
              </a:rPr>
              <a:t>, 2506.21318 (2026).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 </a:t>
            </a:r>
          </a:p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  <a:effectLst/>
              </a:rPr>
              <a:t>[3] Z. Ding </a:t>
            </a:r>
            <a:r>
              <a:rPr lang="en-US" sz="1600" i="1" noProof="0" dirty="0">
                <a:solidFill>
                  <a:schemeClr val="bg2"/>
                </a:solidFill>
                <a:effectLst/>
              </a:rPr>
              <a:t>et al.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,</a:t>
            </a:r>
            <a:r>
              <a:rPr lang="en-US" sz="1600" noProof="0" dirty="0">
                <a:solidFill>
                  <a:schemeClr val="bg2"/>
                </a:solidFill>
              </a:rPr>
              <a:t> 2508.05703 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(2025). </a:t>
            </a:r>
          </a:p>
          <a:p>
            <a:r>
              <a:rPr lang="en-US" sz="1600" noProof="0" dirty="0">
                <a:solidFill>
                  <a:schemeClr val="bg2"/>
                </a:solidFill>
              </a:rPr>
              <a:t>[4] C. </a:t>
            </a:r>
            <a:r>
              <a:rPr lang="en-US" sz="1600" noProof="0" dirty="0" err="1">
                <a:solidFill>
                  <a:schemeClr val="bg2"/>
                </a:solidFill>
              </a:rPr>
              <a:t>Rouzé</a:t>
            </a:r>
            <a:r>
              <a:rPr lang="en-US" sz="1600" noProof="0" dirty="0">
                <a:solidFill>
                  <a:schemeClr val="bg2"/>
                </a:solidFill>
              </a:rPr>
              <a:t>, D. S. França, and Á. M. Alhambra, Nat. Phys.(2026).</a:t>
            </a:r>
          </a:p>
          <a:p>
            <a:endParaRPr lang="en-US" sz="1600" noProof="0" dirty="0">
              <a:solidFill>
                <a:srgbClr val="616468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3A14A51-952C-D01D-C160-B3B8CFB83411}"/>
              </a:ext>
            </a:extLst>
          </p:cNvPr>
          <p:cNvSpPr txBox="1"/>
          <p:nvPr/>
        </p:nvSpPr>
        <p:spPr>
          <a:xfrm>
            <a:off x="6492240" y="6065953"/>
            <a:ext cx="61765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2"/>
                </a:solidFill>
              </a:rPr>
              <a:t>[5] Š. Šmíd </a:t>
            </a:r>
            <a:r>
              <a:rPr lang="en-US" sz="1600" i="1" noProof="0" dirty="0">
                <a:solidFill>
                  <a:schemeClr val="bg2"/>
                </a:solidFill>
              </a:rPr>
              <a:t>et al.</a:t>
            </a:r>
            <a:r>
              <a:rPr lang="en-US" sz="1600" noProof="0" dirty="0">
                <a:solidFill>
                  <a:schemeClr val="bg2"/>
                </a:solidFill>
              </a:rPr>
              <a:t>, Nat Commun </a:t>
            </a:r>
            <a:r>
              <a:rPr lang="en-US" sz="1600" b="1" noProof="0" dirty="0">
                <a:solidFill>
                  <a:schemeClr val="bg2"/>
                </a:solidFill>
              </a:rPr>
              <a:t>16</a:t>
            </a:r>
            <a:r>
              <a:rPr lang="en-US" sz="1600" noProof="0" dirty="0">
                <a:solidFill>
                  <a:schemeClr val="bg2"/>
                </a:solidFill>
              </a:rPr>
              <a:t>, 10736 (2025).</a:t>
            </a:r>
          </a:p>
          <a:p>
            <a:r>
              <a:rPr lang="en-US" sz="1600" noProof="0" dirty="0">
                <a:solidFill>
                  <a:schemeClr val="bg2"/>
                </a:solidFill>
              </a:rPr>
              <a:t>[6] Á. Capel, C. </a:t>
            </a:r>
            <a:r>
              <a:rPr lang="en-US" sz="1600" noProof="0" dirty="0" err="1">
                <a:solidFill>
                  <a:schemeClr val="bg2"/>
                </a:solidFill>
              </a:rPr>
              <a:t>Rouzé</a:t>
            </a:r>
            <a:r>
              <a:rPr lang="en-US" sz="1600" noProof="0" dirty="0">
                <a:solidFill>
                  <a:schemeClr val="bg2"/>
                </a:solidFill>
              </a:rPr>
              <a:t>, and D. S. França, 2009.11817 (2021).</a:t>
            </a:r>
          </a:p>
          <a:p>
            <a:endParaRPr lang="en-US" sz="1600" noProof="0" dirty="0">
              <a:solidFill>
                <a:schemeClr val="bg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A9DEA08-808C-8994-51D8-E1C46FA95E92}"/>
              </a:ext>
            </a:extLst>
          </p:cNvPr>
          <p:cNvSpPr txBox="1"/>
          <p:nvPr/>
        </p:nvSpPr>
        <p:spPr>
          <a:xfrm>
            <a:off x="133983" y="1425907"/>
            <a:ext cx="22297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noProof="0" dirty="0">
                <a:solidFill>
                  <a:schemeClr val="tx2"/>
                </a:solidFill>
              </a:rPr>
              <a:t>Previous results: </a:t>
            </a:r>
            <a:r>
              <a:rPr lang="en-US" noProof="0" dirty="0">
                <a:solidFill>
                  <a:schemeClr val="tx2"/>
                </a:solidFill>
              </a:rPr>
              <a:t>Analytic guarantee</a:t>
            </a:r>
            <a:r>
              <a:rPr lang="en-US" baseline="30000" noProof="0" dirty="0">
                <a:solidFill>
                  <a:schemeClr val="tx2"/>
                </a:solidFill>
              </a:rPr>
              <a:t>[1][2][3]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AE772DD-EBC8-355A-94F9-BA7AAA32CF7D}"/>
              </a:ext>
            </a:extLst>
          </p:cNvPr>
          <p:cNvSpPr txBox="1"/>
          <p:nvPr/>
        </p:nvSpPr>
        <p:spPr>
          <a:xfrm>
            <a:off x="9200765" y="1013435"/>
            <a:ext cx="29052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noProof="0" dirty="0">
                <a:solidFill>
                  <a:schemeClr val="tx2"/>
                </a:solidFill>
              </a:rPr>
              <a:t>Previous results: </a:t>
            </a:r>
            <a:r>
              <a:rPr lang="en-US" noProof="0" dirty="0">
                <a:solidFill>
                  <a:schemeClr val="tx2"/>
                </a:solidFill>
              </a:rPr>
              <a:t>Simple models (Analytic)</a:t>
            </a:r>
            <a:r>
              <a:rPr lang="en-US" baseline="30000" noProof="0" dirty="0">
                <a:solidFill>
                  <a:schemeClr val="tx2"/>
                </a:solidFill>
              </a:rPr>
              <a:t>[4][5][6] </a:t>
            </a:r>
          </a:p>
          <a:p>
            <a:endParaRPr lang="en-US" baseline="30000" noProof="0" dirty="0">
              <a:solidFill>
                <a:schemeClr val="tx2"/>
              </a:solidFill>
            </a:endParaRPr>
          </a:p>
          <a:p>
            <a:r>
              <a:rPr lang="en-US" b="1" i="1" noProof="0" dirty="0">
                <a:solidFill>
                  <a:schemeClr val="tx2"/>
                </a:solidFill>
              </a:rPr>
              <a:t>Here:</a:t>
            </a:r>
            <a:r>
              <a:rPr lang="en-US" b="1" noProof="0" dirty="0">
                <a:solidFill>
                  <a:schemeClr val="tx2"/>
                </a:solidFill>
              </a:rPr>
              <a:t> </a:t>
            </a:r>
            <a:r>
              <a:rPr lang="en-US" noProof="0" dirty="0">
                <a:solidFill>
                  <a:schemeClr val="tx2"/>
                </a:solidFill>
              </a:rPr>
              <a:t>Frustrated spin systems (Numerical)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04CADA6-6959-D3CD-65F5-83EB005E25D9}"/>
              </a:ext>
            </a:extLst>
          </p:cNvPr>
          <p:cNvSpPr txBox="1"/>
          <p:nvPr/>
        </p:nvSpPr>
        <p:spPr>
          <a:xfrm>
            <a:off x="9373350" y="3852900"/>
            <a:ext cx="2452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noProof="0" dirty="0">
                <a:solidFill>
                  <a:schemeClr val="tx2"/>
                </a:solidFill>
              </a:rPr>
              <a:t>Here:</a:t>
            </a:r>
            <a:r>
              <a:rPr lang="en-US" b="1" noProof="0" dirty="0">
                <a:solidFill>
                  <a:schemeClr val="tx2"/>
                </a:solidFill>
              </a:rPr>
              <a:t> </a:t>
            </a:r>
            <a:r>
              <a:rPr lang="en-US" noProof="0" dirty="0">
                <a:solidFill>
                  <a:schemeClr val="tx2"/>
                </a:solidFill>
              </a:rPr>
              <a:t>Hardware runs on </a:t>
            </a:r>
            <a:r>
              <a:rPr lang="en-US" i="1" noProof="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ibm_boston</a:t>
            </a:r>
            <a:r>
              <a:rPr lang="en-US" noProof="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814F18B-A6FC-0CBC-EDAB-87F9092EC645}"/>
              </a:ext>
            </a:extLst>
          </p:cNvPr>
          <p:cNvSpPr txBox="1"/>
          <p:nvPr/>
        </p:nvSpPr>
        <p:spPr>
          <a:xfrm>
            <a:off x="138524" y="3729457"/>
            <a:ext cx="21516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noProof="0" dirty="0">
                <a:solidFill>
                  <a:schemeClr val="tx2"/>
                </a:solidFill>
              </a:rPr>
              <a:t>Here:</a:t>
            </a:r>
            <a:r>
              <a:rPr lang="en-US" b="1" noProof="0" dirty="0">
                <a:solidFill>
                  <a:schemeClr val="tx2"/>
                </a:solidFill>
              </a:rPr>
              <a:t> </a:t>
            </a:r>
            <a:r>
              <a:rPr lang="en-US" noProof="0" dirty="0">
                <a:solidFill>
                  <a:schemeClr val="tx2"/>
                </a:solidFill>
              </a:rPr>
              <a:t>Comparison to Quantum Monte Carlo </a:t>
            </a:r>
          </a:p>
        </p:txBody>
      </p:sp>
      <p:pic>
        <p:nvPicPr>
          <p:cNvPr id="10" name="Image 13" descr="Image">
            <a:extLst>
              <a:ext uri="{FF2B5EF4-FFF2-40B4-BE49-F238E27FC236}">
                <a16:creationId xmlns:a16="http://schemas.microsoft.com/office/drawing/2014/main" id="{1288EF5F-619C-ED57-629E-AFBB224E8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068" y="2404545"/>
            <a:ext cx="195983" cy="2377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19284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8" grpId="0"/>
      <p:bldP spid="14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084CC892-3E41-13CC-8770-CE3195484F7A}"/>
              </a:ext>
            </a:extLst>
          </p:cNvPr>
          <p:cNvSpPr/>
          <p:nvPr/>
        </p:nvSpPr>
        <p:spPr>
          <a:xfrm>
            <a:off x="7385681" y="1133363"/>
            <a:ext cx="4456533" cy="2360636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6E2F245-595C-3BCC-686D-F4A9FA218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5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C34612A-7C60-C470-6F0E-39A479B76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0491" y="444249"/>
            <a:ext cx="9681309" cy="1042988"/>
          </a:xfrm>
        </p:spPr>
        <p:txBody>
          <a:bodyPr/>
          <a:lstStyle/>
          <a:p>
            <a:r>
              <a:rPr lang="en-US" noProof="0" dirty="0"/>
              <a:t>End-to-End Efficient Quantum Thermal and Ground State Preparation</a:t>
            </a:r>
            <a:r>
              <a:rPr lang="en-US" baseline="30000" noProof="0" dirty="0"/>
              <a:t>[1]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7437B6C-F317-927B-ADF9-092524CA6584}"/>
              </a:ext>
            </a:extLst>
          </p:cNvPr>
          <p:cNvSpPr txBox="1"/>
          <p:nvPr/>
        </p:nvSpPr>
        <p:spPr>
          <a:xfrm>
            <a:off x="609167" y="6311851"/>
            <a:ext cx="117758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  <a:effectLst/>
              </a:rPr>
              <a:t>[1] Z. Ding </a:t>
            </a:r>
            <a:r>
              <a:rPr lang="en-US" sz="1600" i="1" noProof="0" dirty="0">
                <a:solidFill>
                  <a:schemeClr val="bg2"/>
                </a:solidFill>
                <a:effectLst/>
              </a:rPr>
              <a:t>et al.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,</a:t>
            </a:r>
            <a:r>
              <a:rPr lang="en-US" sz="1600" noProof="0" dirty="0">
                <a:solidFill>
                  <a:schemeClr val="bg2"/>
                </a:solidFill>
              </a:rPr>
              <a:t> 2508.05703 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(2025). </a:t>
            </a:r>
          </a:p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</a:rPr>
              <a:t>See also: </a:t>
            </a:r>
            <a:r>
              <a:rPr lang="en-US" sz="1600" noProof="0" dirty="0">
                <a:solidFill>
                  <a:srgbClr val="616468"/>
                </a:solidFill>
              </a:rPr>
              <a:t>D. Hahn, S. A. Parameswaran, and B. Placke, 2505.22816(2026). &amp;  </a:t>
            </a:r>
            <a:r>
              <a:rPr lang="en-US" sz="1600" noProof="0" dirty="0">
                <a:solidFill>
                  <a:schemeClr val="bg2"/>
                </a:solidFill>
              </a:rPr>
              <a:t>J. Lloyd and D. A. </a:t>
            </a:r>
            <a:r>
              <a:rPr lang="en-US" sz="1600" noProof="0" dirty="0" err="1">
                <a:solidFill>
                  <a:schemeClr val="bg2"/>
                </a:solidFill>
              </a:rPr>
              <a:t>Abanin</a:t>
            </a:r>
            <a:r>
              <a:rPr lang="en-US" sz="1600" noProof="0" dirty="0">
                <a:solidFill>
                  <a:schemeClr val="bg2"/>
                </a:solidFill>
              </a:rPr>
              <a:t>, 2506.21318 (2026).</a:t>
            </a:r>
            <a:endParaRPr lang="en-US" sz="1600" noProof="0" dirty="0">
              <a:solidFill>
                <a:schemeClr val="bg2"/>
              </a:solidFill>
              <a:effectLst/>
            </a:endParaRPr>
          </a:p>
          <a:p>
            <a:pPr>
              <a:buNone/>
            </a:pP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2B47EB3-83E1-06CE-E0A3-BE37A84121E0}"/>
              </a:ext>
            </a:extLst>
          </p:cNvPr>
          <p:cNvGrpSpPr/>
          <p:nvPr/>
        </p:nvGrpSpPr>
        <p:grpSpPr>
          <a:xfrm>
            <a:off x="187321" y="3427359"/>
            <a:ext cx="6833825" cy="2434382"/>
            <a:chOff x="33769" y="2478209"/>
            <a:chExt cx="6833825" cy="2434382"/>
          </a:xfrm>
        </p:grpSpPr>
        <p:grpSp>
          <p:nvGrpSpPr>
            <p:cNvPr id="281" name="Group">
              <a:extLst>
                <a:ext uri="{FF2B5EF4-FFF2-40B4-BE49-F238E27FC236}">
                  <a16:creationId xmlns:a16="http://schemas.microsoft.com/office/drawing/2014/main" id="{7D793B7A-8968-2ED9-DFB1-C7BAF4FE46B1}"/>
                </a:ext>
              </a:extLst>
            </p:cNvPr>
            <p:cNvGrpSpPr/>
            <p:nvPr/>
          </p:nvGrpSpPr>
          <p:grpSpPr>
            <a:xfrm>
              <a:off x="33769" y="2478209"/>
              <a:ext cx="6833825" cy="2434382"/>
              <a:chOff x="-163892" y="0"/>
              <a:chExt cx="12198931" cy="4070554"/>
            </a:xfrm>
          </p:grpSpPr>
          <p:grpSp>
            <p:nvGrpSpPr>
              <p:cNvPr id="282" name="Group">
                <a:extLst>
                  <a:ext uri="{FF2B5EF4-FFF2-40B4-BE49-F238E27FC236}">
                    <a16:creationId xmlns:a16="http://schemas.microsoft.com/office/drawing/2014/main" id="{690F26E0-AA03-51EC-19BF-A9896ACF2F87}"/>
                  </a:ext>
                </a:extLst>
              </p:cNvPr>
              <p:cNvGrpSpPr/>
              <p:nvPr/>
            </p:nvGrpSpPr>
            <p:grpSpPr>
              <a:xfrm>
                <a:off x="3514181" y="306549"/>
                <a:ext cx="8520858" cy="2137167"/>
                <a:chOff x="0" y="0"/>
                <a:chExt cx="8520857" cy="2137166"/>
              </a:xfrm>
            </p:grpSpPr>
            <p:sp>
              <p:nvSpPr>
                <p:cNvPr id="356" name="Line 1">
                  <a:extLst>
                    <a:ext uri="{FF2B5EF4-FFF2-40B4-BE49-F238E27FC236}">
                      <a16:creationId xmlns:a16="http://schemas.microsoft.com/office/drawing/2014/main" id="{D495AEDF-2B2C-55C6-55D9-C4335889D6DB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5208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  <p:sp>
              <p:nvSpPr>
                <p:cNvPr id="357" name="Line 2">
                  <a:extLst>
                    <a:ext uri="{FF2B5EF4-FFF2-40B4-BE49-F238E27FC236}">
                      <a16:creationId xmlns:a16="http://schemas.microsoft.com/office/drawing/2014/main" id="{972B6E54-2A8B-F29F-313B-C1FDCBB7275C}"/>
                    </a:ext>
                  </a:extLst>
                </p:cNvPr>
                <p:cNvSpPr/>
                <p:nvPr/>
              </p:nvSpPr>
              <p:spPr>
                <a:xfrm flipV="1">
                  <a:off x="-1" y="250831"/>
                  <a:ext cx="8520859" cy="2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  <p:sp>
              <p:nvSpPr>
                <p:cNvPr id="358" name="Line 3">
                  <a:extLst>
                    <a:ext uri="{FF2B5EF4-FFF2-40B4-BE49-F238E27FC236}">
                      <a16:creationId xmlns:a16="http://schemas.microsoft.com/office/drawing/2014/main" id="{E9A9A88F-CB43-4987-278B-CF9D5C9A1569}"/>
                    </a:ext>
                  </a:extLst>
                </p:cNvPr>
                <p:cNvSpPr/>
                <p:nvPr/>
              </p:nvSpPr>
              <p:spPr>
                <a:xfrm>
                  <a:off x="0" y="502247"/>
                  <a:ext cx="8520858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  <p:sp>
              <p:nvSpPr>
                <p:cNvPr id="359" name="Line 4">
                  <a:extLst>
                    <a:ext uri="{FF2B5EF4-FFF2-40B4-BE49-F238E27FC236}">
                      <a16:creationId xmlns:a16="http://schemas.microsoft.com/office/drawing/2014/main" id="{BA21C2F0-7BE6-0702-06A1-3BBB292F7D7E}"/>
                    </a:ext>
                  </a:extLst>
                </p:cNvPr>
                <p:cNvSpPr/>
                <p:nvPr/>
              </p:nvSpPr>
              <p:spPr>
                <a:xfrm>
                  <a:off x="0" y="1335537"/>
                  <a:ext cx="8520858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  <p:sp>
              <p:nvSpPr>
                <p:cNvPr id="360" name="Line 5">
                  <a:extLst>
                    <a:ext uri="{FF2B5EF4-FFF2-40B4-BE49-F238E27FC236}">
                      <a16:creationId xmlns:a16="http://schemas.microsoft.com/office/drawing/2014/main" id="{4A639ABF-115F-AC0E-933C-3E5119C8F0C1}"/>
                    </a:ext>
                  </a:extLst>
                </p:cNvPr>
                <p:cNvSpPr/>
                <p:nvPr/>
              </p:nvSpPr>
              <p:spPr>
                <a:xfrm flipV="1">
                  <a:off x="-1" y="2137165"/>
                  <a:ext cx="8520859" cy="2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</p:grpSp>
          <p:grpSp>
            <p:nvGrpSpPr>
              <p:cNvPr id="283" name="Group">
                <a:extLst>
                  <a:ext uri="{FF2B5EF4-FFF2-40B4-BE49-F238E27FC236}">
                    <a16:creationId xmlns:a16="http://schemas.microsoft.com/office/drawing/2014/main" id="{78F8248E-9D06-E841-0B55-187D3B17A588}"/>
                  </a:ext>
                </a:extLst>
              </p:cNvPr>
              <p:cNvGrpSpPr/>
              <p:nvPr/>
            </p:nvGrpSpPr>
            <p:grpSpPr>
              <a:xfrm>
                <a:off x="4752852" y="0"/>
                <a:ext cx="5162198" cy="2942883"/>
                <a:chOff x="0" y="0"/>
                <a:chExt cx="5162196" cy="2942882"/>
              </a:xfrm>
            </p:grpSpPr>
            <p:sp>
              <p:nvSpPr>
                <p:cNvPr id="323" name="Rectangle 1">
                  <a:extLst>
                    <a:ext uri="{FF2B5EF4-FFF2-40B4-BE49-F238E27FC236}">
                      <a16:creationId xmlns:a16="http://schemas.microsoft.com/office/drawing/2014/main" id="{2C8A0474-AE80-CF48-3FCF-7E0787A3787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5162197" cy="2942883"/>
                </a:xfrm>
                <a:prstGeom prst="rect">
                  <a:avLst/>
                </a:prstGeom>
                <a:solidFill>
                  <a:srgbClr val="C2C1FF">
                    <a:alpha val="40146"/>
                  </a:srgbClr>
                </a:solidFill>
                <a:ln w="25400" cap="flat">
                  <a:solidFill>
                    <a:srgbClr val="000000">
                      <a:alpha val="40146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grpSp>
              <p:nvGrpSpPr>
                <p:cNvPr id="324" name="Group">
                  <a:extLst>
                    <a:ext uri="{FF2B5EF4-FFF2-40B4-BE49-F238E27FC236}">
                      <a16:creationId xmlns:a16="http://schemas.microsoft.com/office/drawing/2014/main" id="{B2B5A123-2E03-C8F4-AC1F-4F63BBDEC38A}"/>
                    </a:ext>
                  </a:extLst>
                </p:cNvPr>
                <p:cNvGrpSpPr/>
                <p:nvPr/>
              </p:nvGrpSpPr>
              <p:grpSpPr>
                <a:xfrm>
                  <a:off x="136128" y="126272"/>
                  <a:ext cx="4889940" cy="2641239"/>
                  <a:chOff x="0" y="0"/>
                  <a:chExt cx="4889938" cy="2641237"/>
                </a:xfrm>
              </p:grpSpPr>
              <p:grpSp>
                <p:nvGrpSpPr>
                  <p:cNvPr id="325" name="Group">
                    <a:extLst>
                      <a:ext uri="{FF2B5EF4-FFF2-40B4-BE49-F238E27FC236}">
                        <a16:creationId xmlns:a16="http://schemas.microsoft.com/office/drawing/2014/main" id="{E05556CF-EC76-D374-0773-CC7AD96957F0}"/>
                      </a:ext>
                    </a:extLst>
                  </p:cNvPr>
                  <p:cNvGrpSpPr/>
                  <p:nvPr/>
                </p:nvGrpSpPr>
                <p:grpSpPr>
                  <a:xfrm>
                    <a:off x="-1" y="48649"/>
                    <a:ext cx="1408774" cy="1609834"/>
                    <a:chOff x="0" y="0"/>
                    <a:chExt cx="1408772" cy="1609832"/>
                  </a:xfrm>
                </p:grpSpPr>
                <p:sp>
                  <p:nvSpPr>
                    <p:cNvPr id="346" name="Triangle 1">
                      <a:extLst>
                        <a:ext uri="{FF2B5EF4-FFF2-40B4-BE49-F238E27FC236}">
                          <a16:creationId xmlns:a16="http://schemas.microsoft.com/office/drawing/2014/main" id="{F3D4F0C3-7651-3177-7613-39CEBC49663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7903" y="14617"/>
                      <a:ext cx="195149" cy="2309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47" name="Triangle 2">
                      <a:extLst>
                        <a:ext uri="{FF2B5EF4-FFF2-40B4-BE49-F238E27FC236}">
                          <a16:creationId xmlns:a16="http://schemas.microsoft.com/office/drawing/2014/main" id="{F440CF37-E04B-E33C-41F1-311BCD69D571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1195608" y="21957"/>
                      <a:ext cx="195149" cy="23095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48" name="Rectangle 2">
                      <a:extLst>
                        <a:ext uri="{FF2B5EF4-FFF2-40B4-BE49-F238E27FC236}">
                          <a16:creationId xmlns:a16="http://schemas.microsoft.com/office/drawing/2014/main" id="{A249B70E-AE8D-1331-3050-2DE5EB6F5C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944" y="-1"/>
                      <a:ext cx="922996" cy="160983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49" name="Triangle 3">
                      <a:extLst>
                        <a:ext uri="{FF2B5EF4-FFF2-40B4-BE49-F238E27FC236}">
                          <a16:creationId xmlns:a16="http://schemas.microsoft.com/office/drawing/2014/main" id="{DF661485-53DA-05FB-EB29-5157C939EF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8015" y="1348609"/>
                      <a:ext cx="195149" cy="2309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50" name="Triangle 4">
                      <a:extLst>
                        <a:ext uri="{FF2B5EF4-FFF2-40B4-BE49-F238E27FC236}">
                          <a16:creationId xmlns:a16="http://schemas.microsoft.com/office/drawing/2014/main" id="{B1346476-909D-9AEE-D856-976AD4AF7CD2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1195720" y="1348609"/>
                      <a:ext cx="195149" cy="2309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grpSp>
                  <p:nvGrpSpPr>
                    <p:cNvPr id="351" name="Group">
                      <a:extLst>
                        <a:ext uri="{FF2B5EF4-FFF2-40B4-BE49-F238E27FC236}">
                          <a16:creationId xmlns:a16="http://schemas.microsoft.com/office/drawing/2014/main" id="{E97C3619-0F42-05E5-949F-3BB8E8BD6AB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2944" y="356604"/>
                      <a:ext cx="922996" cy="922996"/>
                      <a:chOff x="0" y="0"/>
                      <a:chExt cx="922994" cy="922994"/>
                    </a:xfrm>
                  </p:grpSpPr>
                  <p:pic>
                    <p:nvPicPr>
                      <p:cNvPr id="352" name="dice_shaded.png 1" descr="dice_shaded.png">
                        <a:extLst>
                          <a:ext uri="{FF2B5EF4-FFF2-40B4-BE49-F238E27FC236}">
                            <a16:creationId xmlns:a16="http://schemas.microsoft.com/office/drawing/2014/main" id="{F588C271-EA43-5329-E435-BA58B73FDA6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22995" cy="922995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53" name="Image 1" descr="Image">
                        <a:extLst>
                          <a:ext uri="{FF2B5EF4-FFF2-40B4-BE49-F238E27FC236}">
                            <a16:creationId xmlns:a16="http://schemas.microsoft.com/office/drawing/2014/main" id="{1040A03F-364C-C6BF-1481-B5C8D6C8E98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 rot="19620000">
                        <a:off x="289801" y="209085"/>
                        <a:ext cx="314321" cy="124731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54" name="Image 2" descr="Image">
                        <a:extLst>
                          <a:ext uri="{FF2B5EF4-FFF2-40B4-BE49-F238E27FC236}">
                            <a16:creationId xmlns:a16="http://schemas.microsoft.com/office/drawing/2014/main" id="{C72D3134-2E25-C30E-5899-6AADCB2A977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 rot="1680000">
                        <a:off x="146089" y="501501"/>
                        <a:ext cx="287132" cy="119639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55" name="Image 3" descr="Image">
                        <a:extLst>
                          <a:ext uri="{FF2B5EF4-FFF2-40B4-BE49-F238E27FC236}">
                            <a16:creationId xmlns:a16="http://schemas.microsoft.com/office/drawing/2014/main" id="{A8D1B042-CBBA-8309-5B32-B60D7230FF3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 rot="19680000">
                        <a:off x="517368" y="506846"/>
                        <a:ext cx="283118" cy="122034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</p:grpSp>
              </p:grpSp>
              <p:grpSp>
                <p:nvGrpSpPr>
                  <p:cNvPr id="326" name="Group">
                    <a:extLst>
                      <a:ext uri="{FF2B5EF4-FFF2-40B4-BE49-F238E27FC236}">
                        <a16:creationId xmlns:a16="http://schemas.microsoft.com/office/drawing/2014/main" id="{BB481C5D-4C8F-BB94-95C6-A6A2CDF2FFF8}"/>
                      </a:ext>
                    </a:extLst>
                  </p:cNvPr>
                  <p:cNvGrpSpPr/>
                  <p:nvPr/>
                </p:nvGrpSpPr>
                <p:grpSpPr>
                  <a:xfrm>
                    <a:off x="1396999" y="298234"/>
                    <a:ext cx="1408664" cy="2171699"/>
                    <a:chOff x="0" y="0"/>
                    <a:chExt cx="1408663" cy="2171698"/>
                  </a:xfrm>
                </p:grpSpPr>
                <p:sp>
                  <p:nvSpPr>
                    <p:cNvPr id="336" name="Triangle 5">
                      <a:extLst>
                        <a:ext uri="{FF2B5EF4-FFF2-40B4-BE49-F238E27FC236}">
                          <a16:creationId xmlns:a16="http://schemas.microsoft.com/office/drawing/2014/main" id="{47CB3413-C551-36EF-1B91-6D199C6B338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7903" y="14617"/>
                      <a:ext cx="195149" cy="2309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37" name="Triangle 6">
                      <a:extLst>
                        <a:ext uri="{FF2B5EF4-FFF2-40B4-BE49-F238E27FC236}">
                          <a16:creationId xmlns:a16="http://schemas.microsoft.com/office/drawing/2014/main" id="{123332C3-F9E4-CCBC-475A-FE657F40861D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1195611" y="21957"/>
                      <a:ext cx="195149" cy="23095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38" name="Rectangle 3">
                      <a:extLst>
                        <a:ext uri="{FF2B5EF4-FFF2-40B4-BE49-F238E27FC236}">
                          <a16:creationId xmlns:a16="http://schemas.microsoft.com/office/drawing/2014/main" id="{CFEE416A-0598-464B-1DDF-AF0B2A478C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946" y="-1"/>
                      <a:ext cx="922996" cy="217170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39" name="Triangle 7">
                      <a:extLst>
                        <a:ext uri="{FF2B5EF4-FFF2-40B4-BE49-F238E27FC236}">
                          <a16:creationId xmlns:a16="http://schemas.microsoft.com/office/drawing/2014/main" id="{D748BCC2-0D29-6F5E-D311-CB9C5007A8F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7903" y="1900207"/>
                      <a:ext cx="195149" cy="23095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sp>
                  <p:nvSpPr>
                    <p:cNvPr id="340" name="Triangle 8">
                      <a:extLst>
                        <a:ext uri="{FF2B5EF4-FFF2-40B4-BE49-F238E27FC236}">
                          <a16:creationId xmlns:a16="http://schemas.microsoft.com/office/drawing/2014/main" id="{8BCF91FE-0382-ADBA-AF8D-5AB08A6EE325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1195611" y="1907546"/>
                      <a:ext cx="195149" cy="2309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21600" y="21600"/>
                          </a:ln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grpSp>
                  <p:nvGrpSpPr>
                    <p:cNvPr id="341" name="Group">
                      <a:extLst>
                        <a:ext uri="{FF2B5EF4-FFF2-40B4-BE49-F238E27FC236}">
                          <a16:creationId xmlns:a16="http://schemas.microsoft.com/office/drawing/2014/main" id="{278159F7-E5F6-574B-5AC3-C0CBA46D45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2946" y="670501"/>
                      <a:ext cx="922996" cy="922996"/>
                      <a:chOff x="0" y="0"/>
                      <a:chExt cx="922994" cy="922994"/>
                    </a:xfrm>
                  </p:grpSpPr>
                  <p:pic>
                    <p:nvPicPr>
                      <p:cNvPr id="342" name="dice_shaded.png 2" descr="dice_shaded.png">
                        <a:extLst>
                          <a:ext uri="{FF2B5EF4-FFF2-40B4-BE49-F238E27FC236}">
                            <a16:creationId xmlns:a16="http://schemas.microsoft.com/office/drawing/2014/main" id="{58EC22D2-4CA1-EFA2-EA42-4EEA646E009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22995" cy="922995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43" name="Image 4" descr="Image">
                        <a:extLst>
                          <a:ext uri="{FF2B5EF4-FFF2-40B4-BE49-F238E27FC236}">
                            <a16:creationId xmlns:a16="http://schemas.microsoft.com/office/drawing/2014/main" id="{E063EE8C-20F8-9292-7C40-B3A89832B2D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 rot="19620000">
                        <a:off x="289801" y="209085"/>
                        <a:ext cx="314321" cy="124731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44" name="Image 5" descr="Image">
                        <a:extLst>
                          <a:ext uri="{FF2B5EF4-FFF2-40B4-BE49-F238E27FC236}">
                            <a16:creationId xmlns:a16="http://schemas.microsoft.com/office/drawing/2014/main" id="{B6850DCA-CFD4-D2D5-5F7E-85CF83C4341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 rot="1680000">
                        <a:off x="146089" y="501501"/>
                        <a:ext cx="287132" cy="119639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345" name="Image 6" descr="Image">
                        <a:extLst>
                          <a:ext uri="{FF2B5EF4-FFF2-40B4-BE49-F238E27FC236}">
                            <a16:creationId xmlns:a16="http://schemas.microsoft.com/office/drawing/2014/main" id="{9BE3C87E-CF30-0DC5-2C33-D64A7DC6B05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 rot="19680000">
                        <a:off x="517368" y="506846"/>
                        <a:ext cx="283118" cy="122034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</p:grpSp>
              </p:grpSp>
              <p:grpSp>
                <p:nvGrpSpPr>
                  <p:cNvPr id="327" name="Group">
                    <a:extLst>
                      <a:ext uri="{FF2B5EF4-FFF2-40B4-BE49-F238E27FC236}">
                        <a16:creationId xmlns:a16="http://schemas.microsoft.com/office/drawing/2014/main" id="{C217F4DB-1140-D5FB-FACA-294E3EAA06AD}"/>
                      </a:ext>
                    </a:extLst>
                  </p:cNvPr>
                  <p:cNvGrpSpPr/>
                  <p:nvPr/>
                </p:nvGrpSpPr>
                <p:grpSpPr>
                  <a:xfrm>
                    <a:off x="3153350" y="0"/>
                    <a:ext cx="1734386" cy="886859"/>
                    <a:chOff x="0" y="0"/>
                    <a:chExt cx="1734385" cy="886858"/>
                  </a:xfrm>
                </p:grpSpPr>
                <p:sp>
                  <p:nvSpPr>
                    <p:cNvPr id="334" name="Rectangle 4">
                      <a:extLst>
                        <a:ext uri="{FF2B5EF4-FFF2-40B4-BE49-F238E27FC236}">
                          <a16:creationId xmlns:a16="http://schemas.microsoft.com/office/drawing/2014/main" id="{B5C34C33-3033-2947-ACC3-E02C70E21C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1734386" cy="88685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pic>
                  <p:nvPicPr>
                    <p:cNvPr id="335" name="Image 7" descr="Image">
                      <a:extLst>
                        <a:ext uri="{FF2B5EF4-FFF2-40B4-BE49-F238E27FC236}">
                          <a16:creationId xmlns:a16="http://schemas.microsoft.com/office/drawing/2014/main" id="{596A6E8E-6102-9E20-38D3-B7ACF3C81F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2"/>
                    <a:stretch>
                      <a:fillRect/>
                    </a:stretch>
                  </p:blipFill>
                  <p:spPr>
                    <a:xfrm>
                      <a:off x="128795" y="219273"/>
                      <a:ext cx="1476792" cy="448312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</p:grpSp>
              <p:grpSp>
                <p:nvGrpSpPr>
                  <p:cNvPr id="328" name="Group">
                    <a:extLst>
                      <a:ext uri="{FF2B5EF4-FFF2-40B4-BE49-F238E27FC236}">
                        <a16:creationId xmlns:a16="http://schemas.microsoft.com/office/drawing/2014/main" id="{E1D0AF4E-FC28-65D7-69B8-F705CC021A38}"/>
                      </a:ext>
                    </a:extLst>
                  </p:cNvPr>
                  <p:cNvGrpSpPr/>
                  <p:nvPr/>
                </p:nvGrpSpPr>
                <p:grpSpPr>
                  <a:xfrm>
                    <a:off x="3151146" y="2003643"/>
                    <a:ext cx="1738793" cy="637595"/>
                    <a:chOff x="0" y="0"/>
                    <a:chExt cx="1738792" cy="637594"/>
                  </a:xfrm>
                </p:grpSpPr>
                <p:sp>
                  <p:nvSpPr>
                    <p:cNvPr id="332" name="Rectangle 5">
                      <a:extLst>
                        <a:ext uri="{FF2B5EF4-FFF2-40B4-BE49-F238E27FC236}">
                          <a16:creationId xmlns:a16="http://schemas.microsoft.com/office/drawing/2014/main" id="{208A3D8A-477A-1C86-0CF1-65443F1B71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1738793" cy="63759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pic>
                  <p:nvPicPr>
                    <p:cNvPr id="333" name="Image 8" descr="Image">
                      <a:extLst>
                        <a:ext uri="{FF2B5EF4-FFF2-40B4-BE49-F238E27FC236}">
                          <a16:creationId xmlns:a16="http://schemas.microsoft.com/office/drawing/2014/main" id="{42BE298C-0D25-9852-A918-14D80489A6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215747" y="147271"/>
                      <a:ext cx="1307299" cy="343051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</p:grpSp>
              <p:grpSp>
                <p:nvGrpSpPr>
                  <p:cNvPr id="329" name="Group">
                    <a:extLst>
                      <a:ext uri="{FF2B5EF4-FFF2-40B4-BE49-F238E27FC236}">
                        <a16:creationId xmlns:a16="http://schemas.microsoft.com/office/drawing/2014/main" id="{8F9D1A7A-43C1-D53F-7967-C982615212F4}"/>
                      </a:ext>
                    </a:extLst>
                  </p:cNvPr>
                  <p:cNvGrpSpPr/>
                  <p:nvPr/>
                </p:nvGrpSpPr>
                <p:grpSpPr>
                  <a:xfrm>
                    <a:off x="3151145" y="1191100"/>
                    <a:ext cx="1738793" cy="637790"/>
                    <a:chOff x="0" y="0"/>
                    <a:chExt cx="1738792" cy="637788"/>
                  </a:xfrm>
                </p:grpSpPr>
                <p:sp>
                  <p:nvSpPr>
                    <p:cNvPr id="330" name="Group 1">
                      <a:extLst>
                        <a:ext uri="{FF2B5EF4-FFF2-40B4-BE49-F238E27FC236}">
                          <a16:creationId xmlns:a16="http://schemas.microsoft.com/office/drawing/2014/main" id="{72B906A9-7AA3-0FC8-3F22-69BFB25DB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1738793" cy="63778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 defTabSz="825500">
                        <a:lnSpc>
                          <a:spcPct val="100000"/>
                        </a:lnSpc>
                        <a:spcBef>
                          <a:spcPts val="0"/>
                        </a:spcBef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noProof="0" dirty="0"/>
                    </a:p>
                  </p:txBody>
                </p:sp>
                <p:pic>
                  <p:nvPicPr>
                    <p:cNvPr id="331" name="Image 9" descr="Image">
                      <a:extLst>
                        <a:ext uri="{FF2B5EF4-FFF2-40B4-BE49-F238E27FC236}">
                          <a16:creationId xmlns:a16="http://schemas.microsoft.com/office/drawing/2014/main" id="{3479A18F-18AD-B312-3D8B-D52921D263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4"/>
                    <a:stretch>
                      <a:fillRect/>
                    </a:stretch>
                  </p:blipFill>
                  <p:spPr>
                    <a:xfrm>
                      <a:off x="227596" y="150478"/>
                      <a:ext cx="1283600" cy="336832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</p:grpSp>
            </p:grpSp>
          </p:grpSp>
          <p:grpSp>
            <p:nvGrpSpPr>
              <p:cNvPr id="284" name="Group">
                <a:extLst>
                  <a:ext uri="{FF2B5EF4-FFF2-40B4-BE49-F238E27FC236}">
                    <a16:creationId xmlns:a16="http://schemas.microsoft.com/office/drawing/2014/main" id="{655E4990-8ED4-D79F-69D8-95D6F396F34C}"/>
                  </a:ext>
                </a:extLst>
              </p:cNvPr>
              <p:cNvGrpSpPr/>
              <p:nvPr/>
            </p:nvGrpSpPr>
            <p:grpSpPr>
              <a:xfrm>
                <a:off x="10120078" y="1320491"/>
                <a:ext cx="882272" cy="632912"/>
                <a:chOff x="0" y="0"/>
                <a:chExt cx="882271" cy="632910"/>
              </a:xfrm>
            </p:grpSpPr>
            <p:sp>
              <p:nvSpPr>
                <p:cNvPr id="320" name="Rectangle 6">
                  <a:extLst>
                    <a:ext uri="{FF2B5EF4-FFF2-40B4-BE49-F238E27FC236}">
                      <a16:creationId xmlns:a16="http://schemas.microsoft.com/office/drawing/2014/main" id="{F61E3262-8DAB-4BA6-9A1D-2C2D5A8C7623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82272" cy="632911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sp>
              <p:nvSpPr>
                <p:cNvPr id="321" name="Connection Line 1">
                  <a:extLst>
                    <a:ext uri="{FF2B5EF4-FFF2-40B4-BE49-F238E27FC236}">
                      <a16:creationId xmlns:a16="http://schemas.microsoft.com/office/drawing/2014/main" id="{30D9654C-3D85-5A75-CEC3-FBC2BCFDAF3C}"/>
                    </a:ext>
                  </a:extLst>
                </p:cNvPr>
                <p:cNvSpPr/>
                <p:nvPr/>
              </p:nvSpPr>
              <p:spPr>
                <a:xfrm>
                  <a:off x="218543" y="285154"/>
                  <a:ext cx="406086" cy="2338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5965"/>
                      </a:moveTo>
                      <a:cubicBezTo>
                        <a:pt x="8105" y="-5400"/>
                        <a:pt x="15305" y="-5322"/>
                        <a:pt x="21600" y="16200"/>
                      </a:cubicBez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endParaRPr lang="en-US" noProof="0" dirty="0"/>
                </a:p>
              </p:txBody>
            </p:sp>
            <p:sp>
              <p:nvSpPr>
                <p:cNvPr id="322" name="Line 6">
                  <a:extLst>
                    <a:ext uri="{FF2B5EF4-FFF2-40B4-BE49-F238E27FC236}">
                      <a16:creationId xmlns:a16="http://schemas.microsoft.com/office/drawing/2014/main" id="{0FF6665C-C47A-C719-A6E7-2F5F04F2D703}"/>
                    </a:ext>
                  </a:extLst>
                </p:cNvPr>
                <p:cNvSpPr/>
                <p:nvPr/>
              </p:nvSpPr>
              <p:spPr>
                <a:xfrm flipV="1">
                  <a:off x="435960" y="93337"/>
                  <a:ext cx="227766" cy="43997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</p:grpSp>
          <p:pic>
            <p:nvPicPr>
              <p:cNvPr id="285" name="Image 10" descr="Image">
                <a:extLst>
                  <a:ext uri="{FF2B5EF4-FFF2-40B4-BE49-F238E27FC236}">
                    <a16:creationId xmlns:a16="http://schemas.microsoft.com/office/drawing/2014/main" id="{271C189E-1C53-A168-2133-43A4B63DBD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597488" y="3546532"/>
                <a:ext cx="1472923" cy="5240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6" name="Image 11" descr="Image">
                <a:extLst>
                  <a:ext uri="{FF2B5EF4-FFF2-40B4-BE49-F238E27FC236}">
                    <a16:creationId xmlns:a16="http://schemas.microsoft.com/office/drawing/2014/main" id="{BD354A81-926F-D6EC-953E-721AA7721E81}"/>
                  </a:ext>
                </a:extLst>
              </p:cNvPr>
              <p:cNvPicPr>
                <a:picLocks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 rot="5400000">
                <a:off x="7230556" y="490066"/>
                <a:ext cx="252950" cy="53328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87" name="Group">
                <a:extLst>
                  <a:ext uri="{FF2B5EF4-FFF2-40B4-BE49-F238E27FC236}">
                    <a16:creationId xmlns:a16="http://schemas.microsoft.com/office/drawing/2014/main" id="{B00CC0E9-D85D-601F-1515-2C4959907D5C}"/>
                  </a:ext>
                </a:extLst>
              </p:cNvPr>
              <p:cNvGrpSpPr/>
              <p:nvPr/>
            </p:nvGrpSpPr>
            <p:grpSpPr>
              <a:xfrm>
                <a:off x="10120078" y="2129107"/>
                <a:ext cx="882272" cy="632912"/>
                <a:chOff x="0" y="0"/>
                <a:chExt cx="882271" cy="632910"/>
              </a:xfrm>
            </p:grpSpPr>
            <p:sp>
              <p:nvSpPr>
                <p:cNvPr id="317" name="Rectangle 7">
                  <a:extLst>
                    <a:ext uri="{FF2B5EF4-FFF2-40B4-BE49-F238E27FC236}">
                      <a16:creationId xmlns:a16="http://schemas.microsoft.com/office/drawing/2014/main" id="{40D1E038-C2AB-6666-BBC1-1BC8870D699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82272" cy="632911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sp>
              <p:nvSpPr>
                <p:cNvPr id="318" name="Connection Line 2">
                  <a:extLst>
                    <a:ext uri="{FF2B5EF4-FFF2-40B4-BE49-F238E27FC236}">
                      <a16:creationId xmlns:a16="http://schemas.microsoft.com/office/drawing/2014/main" id="{51A46413-1F39-ADA7-3E6B-C919022AA264}"/>
                    </a:ext>
                  </a:extLst>
                </p:cNvPr>
                <p:cNvSpPr/>
                <p:nvPr/>
              </p:nvSpPr>
              <p:spPr>
                <a:xfrm>
                  <a:off x="218543" y="285154"/>
                  <a:ext cx="406086" cy="2338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5965"/>
                      </a:moveTo>
                      <a:cubicBezTo>
                        <a:pt x="8105" y="-5400"/>
                        <a:pt x="15305" y="-5322"/>
                        <a:pt x="21600" y="16200"/>
                      </a:cubicBez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endParaRPr lang="en-US" noProof="0" dirty="0"/>
                </a:p>
              </p:txBody>
            </p:sp>
            <p:sp>
              <p:nvSpPr>
                <p:cNvPr id="319" name="Line 7">
                  <a:extLst>
                    <a:ext uri="{FF2B5EF4-FFF2-40B4-BE49-F238E27FC236}">
                      <a16:creationId xmlns:a16="http://schemas.microsoft.com/office/drawing/2014/main" id="{27F006CC-5AEB-0896-C816-A415D3919B5A}"/>
                    </a:ext>
                  </a:extLst>
                </p:cNvPr>
                <p:cNvSpPr/>
                <p:nvPr/>
              </p:nvSpPr>
              <p:spPr>
                <a:xfrm flipV="1">
                  <a:off x="435960" y="93337"/>
                  <a:ext cx="227766" cy="43997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</p:grpSp>
          <p:pic>
            <p:nvPicPr>
              <p:cNvPr id="288" name="Image 12" descr="Image">
                <a:extLst>
                  <a:ext uri="{FF2B5EF4-FFF2-40B4-BE49-F238E27FC236}">
                    <a16:creationId xmlns:a16="http://schemas.microsoft.com/office/drawing/2014/main" id="{44FD5B0B-3FCD-C024-8C53-78D5BA94F8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612424" y="1269647"/>
                <a:ext cx="506329" cy="2109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9" name="Line 8">
                <a:extLst>
                  <a:ext uri="{FF2B5EF4-FFF2-40B4-BE49-F238E27FC236}">
                    <a16:creationId xmlns:a16="http://schemas.microsoft.com/office/drawing/2014/main" id="{B3C1C91A-7F5A-B407-D306-186F63C5A6D9}"/>
                  </a:ext>
                </a:extLst>
              </p:cNvPr>
              <p:cNvSpPr/>
              <p:nvPr/>
            </p:nvSpPr>
            <p:spPr>
              <a:xfrm flipV="1">
                <a:off x="5396" y="2597093"/>
                <a:ext cx="3729477" cy="55996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lang="en-US" noProof="0" dirty="0"/>
              </a:p>
            </p:txBody>
          </p:sp>
          <p:sp>
            <p:nvSpPr>
              <p:cNvPr id="290" name="Line 9">
                <a:extLst>
                  <a:ext uri="{FF2B5EF4-FFF2-40B4-BE49-F238E27FC236}">
                    <a16:creationId xmlns:a16="http://schemas.microsoft.com/office/drawing/2014/main" id="{D54BC611-FFAE-3C06-A431-1DA992DE42B2}"/>
                  </a:ext>
                </a:extLst>
              </p:cNvPr>
              <p:cNvSpPr/>
              <p:nvPr/>
            </p:nvSpPr>
            <p:spPr>
              <a:xfrm flipH="1" flipV="1">
                <a:off x="4479759" y="2602116"/>
                <a:ext cx="81407" cy="541344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lang="en-US" noProof="0" dirty="0"/>
              </a:p>
            </p:txBody>
          </p:sp>
          <p:grpSp>
            <p:nvGrpSpPr>
              <p:cNvPr id="291" name="Group">
                <a:extLst>
                  <a:ext uri="{FF2B5EF4-FFF2-40B4-BE49-F238E27FC236}">
                    <a16:creationId xmlns:a16="http://schemas.microsoft.com/office/drawing/2014/main" id="{6AAB3C96-6CE2-C64C-A1B9-B10723314555}"/>
                  </a:ext>
                </a:extLst>
              </p:cNvPr>
              <p:cNvGrpSpPr/>
              <p:nvPr/>
            </p:nvGrpSpPr>
            <p:grpSpPr>
              <a:xfrm>
                <a:off x="1125180" y="174593"/>
                <a:ext cx="1090978" cy="2401080"/>
                <a:chOff x="0" y="0"/>
                <a:chExt cx="1090977" cy="2401078"/>
              </a:xfrm>
            </p:grpSpPr>
            <p:grpSp>
              <p:nvGrpSpPr>
                <p:cNvPr id="309" name="Group">
                  <a:extLst>
                    <a:ext uri="{FF2B5EF4-FFF2-40B4-BE49-F238E27FC236}">
                      <a16:creationId xmlns:a16="http://schemas.microsoft.com/office/drawing/2014/main" id="{5C97C7E6-0942-B022-72F7-E5243505F5B9}"/>
                    </a:ext>
                  </a:extLst>
                </p:cNvPr>
                <p:cNvGrpSpPr/>
                <p:nvPr/>
              </p:nvGrpSpPr>
              <p:grpSpPr>
                <a:xfrm>
                  <a:off x="0" y="130437"/>
                  <a:ext cx="1090978" cy="2136523"/>
                  <a:chOff x="0" y="0"/>
                  <a:chExt cx="1090977" cy="2136521"/>
                </a:xfrm>
              </p:grpSpPr>
              <p:sp>
                <p:nvSpPr>
                  <p:cNvPr id="312" name="Line 10">
                    <a:extLst>
                      <a:ext uri="{FF2B5EF4-FFF2-40B4-BE49-F238E27FC236}">
                        <a16:creationId xmlns:a16="http://schemas.microsoft.com/office/drawing/2014/main" id="{A9CAEE9B-2FE4-0E3B-8C4F-83A9E1393068}"/>
                      </a:ext>
                    </a:extLst>
                  </p:cNvPr>
                  <p:cNvSpPr/>
                  <p:nvPr/>
                </p:nvSpPr>
                <p:spPr>
                  <a:xfrm>
                    <a:off x="0" y="1334892"/>
                    <a:ext cx="1090978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 lang="en-US" noProof="0" dirty="0"/>
                  </a:p>
                </p:txBody>
              </p:sp>
              <p:sp>
                <p:nvSpPr>
                  <p:cNvPr id="313" name="Line 11">
                    <a:extLst>
                      <a:ext uri="{FF2B5EF4-FFF2-40B4-BE49-F238E27FC236}">
                        <a16:creationId xmlns:a16="http://schemas.microsoft.com/office/drawing/2014/main" id="{8963E9D5-99BE-3E66-71B2-10B3ED42AC01}"/>
                      </a:ext>
                    </a:extLst>
                  </p:cNvPr>
                  <p:cNvSpPr/>
                  <p:nvPr/>
                </p:nvSpPr>
                <p:spPr>
                  <a:xfrm flipV="1">
                    <a:off x="0" y="2136521"/>
                    <a:ext cx="1090978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 lang="en-US" noProof="0" dirty="0"/>
                  </a:p>
                </p:txBody>
              </p:sp>
              <p:sp>
                <p:nvSpPr>
                  <p:cNvPr id="314" name="Line 12">
                    <a:extLst>
                      <a:ext uri="{FF2B5EF4-FFF2-40B4-BE49-F238E27FC236}">
                        <a16:creationId xmlns:a16="http://schemas.microsoft.com/office/drawing/2014/main" id="{57F741C3-BFEB-19C1-ED45-4AC9BF9D90DD}"/>
                      </a:ext>
                    </a:extLst>
                  </p:cNvPr>
                  <p:cNvSpPr/>
                  <p:nvPr/>
                </p:nvSpPr>
                <p:spPr>
                  <a:xfrm>
                    <a:off x="2312" y="0"/>
                    <a:ext cx="1088666" cy="0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 lang="en-US" noProof="0" dirty="0"/>
                  </a:p>
                </p:txBody>
              </p:sp>
              <p:sp>
                <p:nvSpPr>
                  <p:cNvPr id="315" name="Line 13">
                    <a:extLst>
                      <a:ext uri="{FF2B5EF4-FFF2-40B4-BE49-F238E27FC236}">
                        <a16:creationId xmlns:a16="http://schemas.microsoft.com/office/drawing/2014/main" id="{A57D5445-D15A-0735-B5D4-088FBFF676A1}"/>
                      </a:ext>
                    </a:extLst>
                  </p:cNvPr>
                  <p:cNvSpPr/>
                  <p:nvPr/>
                </p:nvSpPr>
                <p:spPr>
                  <a:xfrm flipV="1">
                    <a:off x="2312" y="250832"/>
                    <a:ext cx="1088666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 lang="en-US" noProof="0" dirty="0"/>
                  </a:p>
                </p:txBody>
              </p:sp>
              <p:sp>
                <p:nvSpPr>
                  <p:cNvPr id="316" name="Line 14">
                    <a:extLst>
                      <a:ext uri="{FF2B5EF4-FFF2-40B4-BE49-F238E27FC236}">
                        <a16:creationId xmlns:a16="http://schemas.microsoft.com/office/drawing/2014/main" id="{581EF5C3-A8ED-CF5C-1613-5288993604DB}"/>
                      </a:ext>
                    </a:extLst>
                  </p:cNvPr>
                  <p:cNvSpPr/>
                  <p:nvPr/>
                </p:nvSpPr>
                <p:spPr>
                  <a:xfrm>
                    <a:off x="2312" y="502247"/>
                    <a:ext cx="1088666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endParaRPr lang="en-US" noProof="0" dirty="0"/>
                  </a:p>
                </p:txBody>
              </p:sp>
            </p:grpSp>
            <p:sp>
              <p:nvSpPr>
                <p:cNvPr id="310" name="Rectangle 8">
                  <a:extLst>
                    <a:ext uri="{FF2B5EF4-FFF2-40B4-BE49-F238E27FC236}">
                      <a16:creationId xmlns:a16="http://schemas.microsoft.com/office/drawing/2014/main" id="{68145B15-3FC8-B791-580B-95EB41462909}"/>
                    </a:ext>
                  </a:extLst>
                </p:cNvPr>
                <p:cNvSpPr/>
                <p:nvPr/>
              </p:nvSpPr>
              <p:spPr>
                <a:xfrm>
                  <a:off x="100772" y="0"/>
                  <a:ext cx="889435" cy="2401079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311" name="Image 13" descr="Image">
                  <a:extLst>
                    <a:ext uri="{FF2B5EF4-FFF2-40B4-BE49-F238E27FC236}">
                      <a16:creationId xmlns:a16="http://schemas.microsoft.com/office/drawing/2014/main" id="{1489F441-9434-1797-701B-50CBB4EB06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06507" y="867098"/>
                  <a:ext cx="477963" cy="54313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292" name="Rectangle 9">
                <a:extLst>
                  <a:ext uri="{FF2B5EF4-FFF2-40B4-BE49-F238E27FC236}">
                    <a16:creationId xmlns:a16="http://schemas.microsoft.com/office/drawing/2014/main" id="{D2EC2018-CBBB-28FF-3C06-87FB2697BC7F}"/>
                  </a:ext>
                </a:extLst>
              </p:cNvPr>
              <p:cNvSpPr/>
              <p:nvPr/>
            </p:nvSpPr>
            <p:spPr>
              <a:xfrm>
                <a:off x="11179102" y="1324805"/>
                <a:ext cx="682627" cy="630890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pic>
            <p:nvPicPr>
              <p:cNvPr id="293" name="Image 14" descr="Image">
                <a:extLst>
                  <a:ext uri="{FF2B5EF4-FFF2-40B4-BE49-F238E27FC236}">
                    <a16:creationId xmlns:a16="http://schemas.microsoft.com/office/drawing/2014/main" id="{E2FEFB8E-3920-0E4D-BFF6-1B905218CB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318669" y="1426972"/>
                <a:ext cx="403500" cy="4265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94" name="Rectangle 10">
                <a:extLst>
                  <a:ext uri="{FF2B5EF4-FFF2-40B4-BE49-F238E27FC236}">
                    <a16:creationId xmlns:a16="http://schemas.microsoft.com/office/drawing/2014/main" id="{19FB15F8-DD54-930C-4864-C582CD4F5AD0}"/>
                  </a:ext>
                </a:extLst>
              </p:cNvPr>
              <p:cNvSpPr/>
              <p:nvPr/>
            </p:nvSpPr>
            <p:spPr>
              <a:xfrm>
                <a:off x="11179102" y="2118801"/>
                <a:ext cx="682627" cy="63089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pic>
            <p:nvPicPr>
              <p:cNvPr id="295" name="Image 15" descr="Image">
                <a:extLst>
                  <a:ext uri="{FF2B5EF4-FFF2-40B4-BE49-F238E27FC236}">
                    <a16:creationId xmlns:a16="http://schemas.microsoft.com/office/drawing/2014/main" id="{E10C63A7-D4F3-7F75-2C05-5B0C6EA4A1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318669" y="2220968"/>
                <a:ext cx="403500" cy="4265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96" name="Group">
                <a:extLst>
                  <a:ext uri="{FF2B5EF4-FFF2-40B4-BE49-F238E27FC236}">
                    <a16:creationId xmlns:a16="http://schemas.microsoft.com/office/drawing/2014/main" id="{33241170-9C0F-F15D-FBD4-2D092610563B}"/>
                  </a:ext>
                </a:extLst>
              </p:cNvPr>
              <p:cNvGrpSpPr/>
              <p:nvPr/>
            </p:nvGrpSpPr>
            <p:grpSpPr>
              <a:xfrm>
                <a:off x="3636738" y="1985681"/>
                <a:ext cx="925600" cy="925600"/>
                <a:chOff x="0" y="0"/>
                <a:chExt cx="925599" cy="925598"/>
              </a:xfrm>
            </p:grpSpPr>
            <p:pic>
              <p:nvPicPr>
                <p:cNvPr id="305" name="dice_shaded.png 3" descr="dice_shaded.png">
                  <a:extLst>
                    <a:ext uri="{FF2B5EF4-FFF2-40B4-BE49-F238E27FC236}">
                      <a16:creationId xmlns:a16="http://schemas.microsoft.com/office/drawing/2014/main" id="{BC921F9A-2C11-3323-25A4-8AC3E9D796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>
                <a:xfrm>
                  <a:off x="0" y="0"/>
                  <a:ext cx="925600" cy="92559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6" name="Image 16" descr="Image">
                  <a:extLst>
                    <a:ext uri="{FF2B5EF4-FFF2-40B4-BE49-F238E27FC236}">
                      <a16:creationId xmlns:a16="http://schemas.microsoft.com/office/drawing/2014/main" id="{9E8700BE-7DA3-0BF8-7910-C01FFEF35E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 rot="19247703">
                  <a:off x="417214" y="156221"/>
                  <a:ext cx="135426" cy="19915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7" name="Image 17" descr="Image">
                  <a:extLst>
                    <a:ext uri="{FF2B5EF4-FFF2-40B4-BE49-F238E27FC236}">
                      <a16:creationId xmlns:a16="http://schemas.microsoft.com/office/drawing/2014/main" id="{85E94378-1F42-81ED-52D2-E0A9ED15AF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/>
                <a:srcRect/>
                <a:stretch>
                  <a:fillRect/>
                </a:stretch>
              </p:blipFill>
              <p:spPr>
                <a:xfrm rot="1620000">
                  <a:off x="161927" y="461940"/>
                  <a:ext cx="238987" cy="19915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8" name="Image 18" descr="Image">
                  <a:extLst>
                    <a:ext uri="{FF2B5EF4-FFF2-40B4-BE49-F238E27FC236}">
                      <a16:creationId xmlns:a16="http://schemas.microsoft.com/office/drawing/2014/main" id="{92A75C02-D406-B1F1-E1B0-F3FDB62969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 rot="19800000">
                  <a:off x="561452" y="457966"/>
                  <a:ext cx="238987" cy="19915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297" name="Group">
                <a:extLst>
                  <a:ext uri="{FF2B5EF4-FFF2-40B4-BE49-F238E27FC236}">
                    <a16:creationId xmlns:a16="http://schemas.microsoft.com/office/drawing/2014/main" id="{3FE6C8F9-B68F-65C3-EA24-7E0F8B2974CF}"/>
                  </a:ext>
                </a:extLst>
              </p:cNvPr>
              <p:cNvGrpSpPr/>
              <p:nvPr/>
            </p:nvGrpSpPr>
            <p:grpSpPr>
              <a:xfrm>
                <a:off x="3637912" y="1177680"/>
                <a:ext cx="923254" cy="923254"/>
                <a:chOff x="0" y="0"/>
                <a:chExt cx="923252" cy="923252"/>
              </a:xfrm>
            </p:grpSpPr>
            <p:pic>
              <p:nvPicPr>
                <p:cNvPr id="301" name="dice_shaded.png 4" descr="dice_shaded.png">
                  <a:extLst>
                    <a:ext uri="{FF2B5EF4-FFF2-40B4-BE49-F238E27FC236}">
                      <a16:creationId xmlns:a16="http://schemas.microsoft.com/office/drawing/2014/main" id="{1C74A34B-A095-7104-D46F-312D971AFC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0" y="0"/>
                  <a:ext cx="923253" cy="92325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2" name="Image 19" descr="Image">
                  <a:extLst>
                    <a:ext uri="{FF2B5EF4-FFF2-40B4-BE49-F238E27FC236}">
                      <a16:creationId xmlns:a16="http://schemas.microsoft.com/office/drawing/2014/main" id="{C3D91AF8-3237-AECC-8C39-DD25FE08BD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 rot="19800000">
                  <a:off x="611677" y="472003"/>
                  <a:ext cx="135083" cy="19865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3" name="Image 20" descr="Image">
                  <a:extLst>
                    <a:ext uri="{FF2B5EF4-FFF2-40B4-BE49-F238E27FC236}">
                      <a16:creationId xmlns:a16="http://schemas.microsoft.com/office/drawing/2014/main" id="{DAD9209B-839C-5837-12AC-A01A89C7B5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/>
                <a:srcRect/>
                <a:stretch>
                  <a:fillRect/>
                </a:stretch>
              </p:blipFill>
              <p:spPr>
                <a:xfrm rot="1620000">
                  <a:off x="161517" y="471939"/>
                  <a:ext cx="238381" cy="19865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4" name="Image 21" descr="Image">
                  <a:extLst>
                    <a:ext uri="{FF2B5EF4-FFF2-40B4-BE49-F238E27FC236}">
                      <a16:creationId xmlns:a16="http://schemas.microsoft.com/office/drawing/2014/main" id="{42C7D738-758E-B670-DF12-6AEDAA49A5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 rot="19247703">
                  <a:off x="416157" y="183060"/>
                  <a:ext cx="135083" cy="19865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298" name="Group">
                <a:extLst>
                  <a:ext uri="{FF2B5EF4-FFF2-40B4-BE49-F238E27FC236}">
                    <a16:creationId xmlns:a16="http://schemas.microsoft.com/office/drawing/2014/main" id="{31BC3DEF-8350-4023-DAD5-E6CD79A86C74}"/>
                  </a:ext>
                </a:extLst>
              </p:cNvPr>
              <p:cNvGrpSpPr/>
              <p:nvPr/>
            </p:nvGrpSpPr>
            <p:grpSpPr>
              <a:xfrm>
                <a:off x="-163892" y="3155172"/>
                <a:ext cx="4725059" cy="857403"/>
                <a:chOff x="-163892" y="0"/>
                <a:chExt cx="4725058" cy="857402"/>
              </a:xfrm>
            </p:grpSpPr>
            <p:sp>
              <p:nvSpPr>
                <p:cNvPr id="299" name="Group 2">
                  <a:extLst>
                    <a:ext uri="{FF2B5EF4-FFF2-40B4-BE49-F238E27FC236}">
                      <a16:creationId xmlns:a16="http://schemas.microsoft.com/office/drawing/2014/main" id="{59E0BE9C-C22E-D683-F89C-7ABFE705BE3D}"/>
                    </a:ext>
                  </a:extLst>
                </p:cNvPr>
                <p:cNvSpPr/>
                <p:nvPr/>
              </p:nvSpPr>
              <p:spPr>
                <a:xfrm>
                  <a:off x="-163892" y="0"/>
                  <a:ext cx="4725058" cy="857402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300" name="Image 22" descr="Image">
                  <a:extLst>
                    <a:ext uri="{FF2B5EF4-FFF2-40B4-BE49-F238E27FC236}">
                      <a16:creationId xmlns:a16="http://schemas.microsoft.com/office/drawing/2014/main" id="{F7E41B25-FE3F-B57F-CCA1-915C84F4D0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-25987" y="168972"/>
                  <a:ext cx="4449248" cy="51945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pic>
          <p:nvPicPr>
            <p:cNvPr id="8" name="Grafik 7" descr="\documentclass{article}&#10;\usepackage{amsmath}&#10;\pagestyle{empty}&#10;\begin{document}&#10;&#10;$\text{E}$&#10;&#10;&#10;\end{document}" title="IguanaTex Bitmap Display">
              <a:extLst>
                <a:ext uri="{FF2B5EF4-FFF2-40B4-BE49-F238E27FC236}">
                  <a16:creationId xmlns:a16="http://schemas.microsoft.com/office/drawing/2014/main" id="{96B664C6-0122-03F8-0D91-399C292BF7E6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/>
            <a:stretch>
              <a:fillRect/>
            </a:stretch>
          </p:blipFill>
          <p:spPr>
            <a:xfrm>
              <a:off x="1641263" y="3567532"/>
              <a:ext cx="304575" cy="330932"/>
            </a:xfrm>
            <a:prstGeom prst="rect">
              <a:avLst/>
            </a:prstGeom>
          </p:spPr>
        </p:pic>
        <p:pic>
          <p:nvPicPr>
            <p:cNvPr id="11" name="Grafik 10" descr="\documentclass{article}&#10;\usepackage{amsmath}&#10;\pagestyle{empty}&#10;\begin{document}&#10;&#10;$\text{S}$&#10;&#10;&#10;\end{document}" title="IguanaTex Bitmap Display">
              <a:extLst>
                <a:ext uri="{FF2B5EF4-FFF2-40B4-BE49-F238E27FC236}">
                  <a16:creationId xmlns:a16="http://schemas.microsoft.com/office/drawing/2014/main" id="{71748DA2-445D-41E0-45C4-B19C7EC0CC1A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/>
            <a:stretch>
              <a:fillRect/>
            </a:stretch>
          </p:blipFill>
          <p:spPr>
            <a:xfrm>
              <a:off x="1679843" y="2650952"/>
              <a:ext cx="219950" cy="358205"/>
            </a:xfrm>
            <a:prstGeom prst="rect">
              <a:avLst/>
            </a:prstGeom>
          </p:spPr>
        </p:pic>
      </p:grpSp>
      <p:pic>
        <p:nvPicPr>
          <p:cNvPr id="15" name="Grafik 14" descr="\documentclass{article}&#10;\usepackage{amsmath}&#10;\pagestyle{empty}&#10;\begin{document}&#10;&#10;$H_\text{E} = - \sum_{i_\text{E}} \omega_{i_\text{E}} Z_{i_\text{E}}/2$&#10;&#10;&#10;\end{document}" title="IguanaTex Bitmap Display">
            <a:extLst>
              <a:ext uri="{FF2B5EF4-FFF2-40B4-BE49-F238E27FC236}">
                <a16:creationId xmlns:a16="http://schemas.microsoft.com/office/drawing/2014/main" id="{B8E75E00-1CB9-5238-DD3E-C90DEF2348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2010551" y="1650581"/>
            <a:ext cx="2586839" cy="308804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A28C050-511B-9072-D04F-FADA2408D6FC}"/>
              </a:ext>
            </a:extLst>
          </p:cNvPr>
          <p:cNvSpPr txBox="1"/>
          <p:nvPr/>
        </p:nvSpPr>
        <p:spPr>
          <a:xfrm>
            <a:off x="422174" y="159246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Environment:</a:t>
            </a:r>
          </a:p>
        </p:txBody>
      </p:sp>
      <p:cxnSp>
        <p:nvCxnSpPr>
          <p:cNvPr id="18" name="Verbinder: gekrümmt 17">
            <a:extLst>
              <a:ext uri="{FF2B5EF4-FFF2-40B4-BE49-F238E27FC236}">
                <a16:creationId xmlns:a16="http://schemas.microsoft.com/office/drawing/2014/main" id="{58C2BFB0-696D-58BB-27CE-96A62C5B4C85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42374" y="1478043"/>
            <a:ext cx="359698" cy="240327"/>
          </a:xfrm>
          <a:prstGeom prst="curvedConnector3">
            <a:avLst>
              <a:gd name="adj1" fmla="val 10936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781F0775-4383-C904-0DD1-D84819AC3F87}"/>
              </a:ext>
            </a:extLst>
          </p:cNvPr>
          <p:cNvSpPr txBox="1"/>
          <p:nvPr/>
        </p:nvSpPr>
        <p:spPr>
          <a:xfrm>
            <a:off x="2453835" y="1148396"/>
            <a:ext cx="404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Randomly sampled Bohr frequencies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272D100-FD25-9F0A-571F-E198B80754CE}"/>
              </a:ext>
            </a:extLst>
          </p:cNvPr>
          <p:cNvSpPr txBox="1"/>
          <p:nvPr/>
        </p:nvSpPr>
        <p:spPr>
          <a:xfrm>
            <a:off x="420366" y="2065923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System-Environment</a:t>
            </a:r>
            <a:br>
              <a:rPr lang="en-US" noProof="0" dirty="0"/>
            </a:br>
            <a:r>
              <a:rPr lang="en-US" noProof="0" dirty="0"/>
              <a:t>Interaction:</a:t>
            </a:r>
          </a:p>
        </p:txBody>
      </p:sp>
      <p:pic>
        <p:nvPicPr>
          <p:cNvPr id="43" name="Grafik 42" descr="\documentclass{article}&#10;\usepackage{amsmath}&#10;\pagestyle{empty}&#10;\begin{document}&#10;&#10;$H_{SE} = \sum_{\langle i_S,i_E\rangle} O_{i_S}\otimes X_{i_E}$&#10;&#10;&#10;\end{document}" title="IguanaTex Bitmap Display">
            <a:extLst>
              <a:ext uri="{FF2B5EF4-FFF2-40B4-BE49-F238E27FC236}">
                <a16:creationId xmlns:a16="http://schemas.microsoft.com/office/drawing/2014/main" id="{9A83312D-ACBC-70C3-319D-DD6ED1FDA06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2872407" y="2286809"/>
            <a:ext cx="3337857" cy="354832"/>
          </a:xfrm>
          <a:prstGeom prst="rect">
            <a:avLst/>
          </a:prstGeom>
        </p:spPr>
      </p:pic>
      <p:cxnSp>
        <p:nvCxnSpPr>
          <p:cNvPr id="44" name="Verbinder: gekrümmt 43">
            <a:extLst>
              <a:ext uri="{FF2B5EF4-FFF2-40B4-BE49-F238E27FC236}">
                <a16:creationId xmlns:a16="http://schemas.microsoft.com/office/drawing/2014/main" id="{E3ABB12F-18B5-1D98-08B2-37DF5DC009F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837446" y="2673061"/>
            <a:ext cx="272386" cy="209546"/>
          </a:xfrm>
          <a:prstGeom prst="curvedConnector3">
            <a:avLst>
              <a:gd name="adj1" fmla="val -3619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E2840BEE-A9B3-096B-6545-5A8AF6CCA2E6}"/>
              </a:ext>
            </a:extLst>
          </p:cNvPr>
          <p:cNvSpPr txBox="1"/>
          <p:nvPr/>
        </p:nvSpPr>
        <p:spPr>
          <a:xfrm>
            <a:off x="1737058" y="2682317"/>
            <a:ext cx="404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Randomly sampled operators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6EBD8C94-0BF5-BAEE-EB9E-BEA3214B8B4C}"/>
              </a:ext>
            </a:extLst>
          </p:cNvPr>
          <p:cNvSpPr txBox="1"/>
          <p:nvPr/>
        </p:nvSpPr>
        <p:spPr>
          <a:xfrm>
            <a:off x="7385681" y="1099965"/>
            <a:ext cx="4456533" cy="2222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noProof="0" dirty="0">
                <a:solidFill>
                  <a:schemeClr val="tx2"/>
                </a:solidFill>
              </a:rPr>
              <a:t>Prepare environment in thermal state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noProof="0" dirty="0">
                <a:solidFill>
                  <a:schemeClr val="tx2"/>
                </a:solidFill>
              </a:rPr>
              <a:t>Do joint time evolution for time    :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US" noProof="0" dirty="0">
              <a:solidFill>
                <a:schemeClr val="tx2"/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noProof="0" dirty="0">
                <a:solidFill>
                  <a:schemeClr val="tx2"/>
                </a:solidFill>
              </a:rPr>
              <a:t>Reset environment qubits   </a:t>
            </a:r>
          </a:p>
        </p:txBody>
      </p:sp>
      <p:pic>
        <p:nvPicPr>
          <p:cNvPr id="256" name="Grafik 255" descr="\documentclass{article}&#10;\usepackage{amsmath}&#10;\pagestyle{empty}&#10;\begin{document}&#10;&#10;$H(t) = H_S + H_E + \alpha f(t) H_{SE}$&#10;&#10;&#10;\end{document}" title="IguanaTex Bitmap Display">
            <a:extLst>
              <a:ext uri="{FF2B5EF4-FFF2-40B4-BE49-F238E27FC236}">
                <a16:creationId xmlns:a16="http://schemas.microsoft.com/office/drawing/2014/main" id="{F285BFC9-1640-F947-6126-7639DA9687C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8038119" y="2527126"/>
            <a:ext cx="2970514" cy="229029"/>
          </a:xfrm>
          <a:prstGeom prst="rect">
            <a:avLst/>
          </a:prstGeom>
        </p:spPr>
      </p:pic>
      <p:sp>
        <p:nvSpPr>
          <p:cNvPr id="257" name="Rechteck: abgerundete Ecken 256">
            <a:extLst>
              <a:ext uri="{FF2B5EF4-FFF2-40B4-BE49-F238E27FC236}">
                <a16:creationId xmlns:a16="http://schemas.microsoft.com/office/drawing/2014/main" id="{2533F698-AF60-866B-089D-6CDBBFEFB62A}"/>
              </a:ext>
            </a:extLst>
          </p:cNvPr>
          <p:cNvSpPr/>
          <p:nvPr/>
        </p:nvSpPr>
        <p:spPr>
          <a:xfrm>
            <a:off x="2941674" y="3331823"/>
            <a:ext cx="4070210" cy="2529918"/>
          </a:xfrm>
          <a:prstGeom prst="roundRect">
            <a:avLst>
              <a:gd name="adj" fmla="val 1406"/>
            </a:avLst>
          </a:prstGeom>
          <a:solidFill>
            <a:srgbClr val="BFC0C1">
              <a:alpha val="9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8" name="Rechteck: abgerundete Ecken 257">
            <a:extLst>
              <a:ext uri="{FF2B5EF4-FFF2-40B4-BE49-F238E27FC236}">
                <a16:creationId xmlns:a16="http://schemas.microsoft.com/office/drawing/2014/main" id="{559B7C03-AEA5-2292-BA24-41EC5D722C03}"/>
              </a:ext>
            </a:extLst>
          </p:cNvPr>
          <p:cNvSpPr/>
          <p:nvPr/>
        </p:nvSpPr>
        <p:spPr>
          <a:xfrm>
            <a:off x="5876900" y="3327534"/>
            <a:ext cx="1131843" cy="2529918"/>
          </a:xfrm>
          <a:prstGeom prst="roundRect">
            <a:avLst>
              <a:gd name="adj" fmla="val 8781"/>
            </a:avLst>
          </a:prstGeom>
          <a:solidFill>
            <a:srgbClr val="BFC0C1">
              <a:alpha val="9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9" name="Rechteck: abgerundete Ecken 258">
            <a:extLst>
              <a:ext uri="{FF2B5EF4-FFF2-40B4-BE49-F238E27FC236}">
                <a16:creationId xmlns:a16="http://schemas.microsoft.com/office/drawing/2014/main" id="{89E92587-384F-9EF1-9542-1E64E66F5DF2}"/>
              </a:ext>
            </a:extLst>
          </p:cNvPr>
          <p:cNvSpPr/>
          <p:nvPr/>
        </p:nvSpPr>
        <p:spPr>
          <a:xfrm>
            <a:off x="7385682" y="3571450"/>
            <a:ext cx="4485692" cy="2259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0" name="Textfeld 259">
            <a:extLst>
              <a:ext uri="{FF2B5EF4-FFF2-40B4-BE49-F238E27FC236}">
                <a16:creationId xmlns:a16="http://schemas.microsoft.com/office/drawing/2014/main" id="{61F82FAA-AC8C-7583-DA0D-B4F4FAC4CD93}"/>
              </a:ext>
            </a:extLst>
          </p:cNvPr>
          <p:cNvSpPr txBox="1"/>
          <p:nvPr/>
        </p:nvSpPr>
        <p:spPr>
          <a:xfrm>
            <a:off x="7804749" y="3737051"/>
            <a:ext cx="37144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/>
              <a:t>Guaranteed to reach approximate thermal steady state. But How many applications of the channel are required to reach the steady state?  </a:t>
            </a:r>
          </a:p>
        </p:txBody>
      </p:sp>
      <p:pic>
        <p:nvPicPr>
          <p:cNvPr id="268" name="Grafik 267" descr="\documentclass{article}&#10;\usepackage{amsmath}&#10;\pagestyle{empty}&#10;\begin{document}&#10;&#10;$T$&#10;&#10;&#10;\end{document}" title="IguanaTex Bitmap Display">
            <a:extLst>
              <a:ext uri="{FF2B5EF4-FFF2-40B4-BE49-F238E27FC236}">
                <a16:creationId xmlns:a16="http://schemas.microsoft.com/office/drawing/2014/main" id="{83C9BE2E-5CF0-2D15-CDC5-B02C528A2F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10959944" y="1922554"/>
            <a:ext cx="193832" cy="19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2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16" grpId="0"/>
      <p:bldP spid="32" grpId="0"/>
      <p:bldP spid="41" grpId="0"/>
      <p:bldP spid="49" grpId="0"/>
      <p:bldP spid="61" grpId="0"/>
      <p:bldP spid="257" grpId="0" animBg="1"/>
      <p:bldP spid="257" grpId="1" animBg="1"/>
      <p:bldP spid="258" grpId="0" animBg="1"/>
      <p:bldP spid="258" grpId="1" animBg="1"/>
      <p:bldP spid="259" grpId="0" animBg="1"/>
      <p:bldP spid="2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CF826-6C7B-67A3-9DE3-DE961ABD6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CE2ED2E2-21A8-23B9-CE72-A0354462BF19}"/>
              </a:ext>
            </a:extLst>
          </p:cNvPr>
          <p:cNvSpPr/>
          <p:nvPr/>
        </p:nvSpPr>
        <p:spPr>
          <a:xfrm>
            <a:off x="9144432" y="4319003"/>
            <a:ext cx="1854200" cy="646332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1E50A99-1AEE-239E-DED6-DE71B1EB1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6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63156B-411A-64B6-18EA-BB7681FCF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Frustrated spin systems – a testing ground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B1AA6A3-2E99-13E7-3699-026A38D3FBFB}"/>
              </a:ext>
            </a:extLst>
          </p:cNvPr>
          <p:cNvSpPr txBox="1"/>
          <p:nvPr/>
        </p:nvSpPr>
        <p:spPr>
          <a:xfrm>
            <a:off x="612290" y="1487237"/>
            <a:ext cx="195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Kagome lattice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5CB14044-238C-194C-5DD5-9EF96186CB5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4782" y="1856569"/>
            <a:ext cx="2390775" cy="4048125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1DCDB721-E5C9-5063-A7CB-ED05D4B38371}"/>
              </a:ext>
            </a:extLst>
          </p:cNvPr>
          <p:cNvSpPr txBox="1"/>
          <p:nvPr/>
        </p:nvSpPr>
        <p:spPr>
          <a:xfrm>
            <a:off x="290500" y="5904694"/>
            <a:ext cx="259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Geometric frustration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6F2CB1D-3575-BF9D-6FCB-E54733C21020}"/>
              </a:ext>
            </a:extLst>
          </p:cNvPr>
          <p:cNvSpPr txBox="1"/>
          <p:nvPr/>
        </p:nvSpPr>
        <p:spPr>
          <a:xfrm>
            <a:off x="3116729" y="1487237"/>
            <a:ext cx="57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Antiferromagnetic mixed field Ising model </a:t>
            </a:r>
          </a:p>
        </p:txBody>
      </p:sp>
      <p:pic>
        <p:nvPicPr>
          <p:cNvPr id="40" name="Grafik 39" descr="\documentclass{article}&#10;\usepackage{amsmath}&#10;\pagestyle{empty}&#10;\begin{document}&#10;&#10;$H_{\text{AFIM}} \ = \  \sum_{\langle {i_S},{j_S} \rangle}Z_{i_S} Z_{j_S} \ + \  \sum_{i_S} (g_x X_{i_S} + g_z Z_{i_S})$&#10;&#10;&#10;\end{document}" title="IguanaTex Bitmap Display">
            <a:extLst>
              <a:ext uri="{FF2B5EF4-FFF2-40B4-BE49-F238E27FC236}">
                <a16:creationId xmlns:a16="http://schemas.microsoft.com/office/drawing/2014/main" id="{7D6049EB-E035-AAA1-6B88-11313EB4307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91237" y="1994589"/>
            <a:ext cx="5718857" cy="310857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8842BC1D-5375-4973-6718-1F55A24EFCD0}"/>
              </a:ext>
            </a:extLst>
          </p:cNvPr>
          <p:cNvSpPr txBox="1"/>
          <p:nvPr/>
        </p:nvSpPr>
        <p:spPr>
          <a:xfrm>
            <a:off x="3116729" y="3925528"/>
            <a:ext cx="57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Antiferromagnetic Heisenberg model</a:t>
            </a:r>
          </a:p>
        </p:txBody>
      </p:sp>
      <p:pic>
        <p:nvPicPr>
          <p:cNvPr id="43" name="Grafik 42" descr="\documentclass{article}&#10;\usepackage{amsmath}&#10;\pagestyle{empty}&#10;\begin{document}&#10;&#10;$H_{\text{AFHM}} \ = \ \sum_{\langle i_S,j_S \rangle}\left ( X_{i_S} X_{j_S}+Y_{i_S} Y_{j_S}+Z_{i_S} Z_{j_S} \right )$&#10;&#10;&#10;\end{document}" title="IguanaTex Bitmap Display">
            <a:extLst>
              <a:ext uri="{FF2B5EF4-FFF2-40B4-BE49-F238E27FC236}">
                <a16:creationId xmlns:a16="http://schemas.microsoft.com/office/drawing/2014/main" id="{E9DB4B9A-FB80-6571-4B65-81B01CA8DF5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337560" y="4511223"/>
            <a:ext cx="5440000" cy="310857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7811DBB0-F723-ACB5-5ACE-D5C737128712}"/>
              </a:ext>
            </a:extLst>
          </p:cNvPr>
          <p:cNvSpPr txBox="1"/>
          <p:nvPr/>
        </p:nvSpPr>
        <p:spPr>
          <a:xfrm>
            <a:off x="3251200" y="5102649"/>
            <a:ext cx="794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Current frontier from High temperature expansions with </a:t>
            </a:r>
            <a:r>
              <a:rPr lang="en-US" noProof="0" dirty="0" err="1">
                <a:solidFill>
                  <a:schemeClr val="tx2"/>
                </a:solidFill>
              </a:rPr>
              <a:t>Padé</a:t>
            </a:r>
            <a:r>
              <a:rPr lang="en-US" noProof="0" dirty="0">
                <a:solidFill>
                  <a:schemeClr val="tx2"/>
                </a:solidFill>
              </a:rPr>
              <a:t> </a:t>
            </a:r>
            <a:r>
              <a:rPr lang="en-US" noProof="0" dirty="0" err="1">
                <a:solidFill>
                  <a:schemeClr val="tx2"/>
                </a:solidFill>
              </a:rPr>
              <a:t>resummation</a:t>
            </a:r>
            <a:r>
              <a:rPr lang="en-US" noProof="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6F819C67-3F5A-0A5C-308D-92360112602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91237" y="2477992"/>
            <a:ext cx="3566270" cy="676732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2F3FE332-4700-EF98-1295-1F95CC8A1776}"/>
              </a:ext>
            </a:extLst>
          </p:cNvPr>
          <p:cNvSpPr txBox="1"/>
          <p:nvPr/>
        </p:nvSpPr>
        <p:spPr>
          <a:xfrm>
            <a:off x="6969000" y="2498919"/>
            <a:ext cx="4942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Exponentially many states clustered in energy </a:t>
            </a:r>
          </a:p>
          <a:p>
            <a:r>
              <a:rPr lang="en-US" noProof="0" dirty="0">
                <a:solidFill>
                  <a:schemeClr val="tx2"/>
                </a:solidFill>
              </a:rPr>
              <a:t>around the ground state energy. </a:t>
            </a:r>
            <a:r>
              <a:rPr lang="en-US" b="1" noProof="0" dirty="0">
                <a:solidFill>
                  <a:schemeClr val="tx2"/>
                </a:solidFill>
              </a:rPr>
              <a:t>Spin ice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8876DD4B-0D34-A7AD-8629-6AF442FFEA25}"/>
              </a:ext>
            </a:extLst>
          </p:cNvPr>
          <p:cNvSpPr txBox="1"/>
          <p:nvPr/>
        </p:nvSpPr>
        <p:spPr>
          <a:xfrm>
            <a:off x="3251200" y="3310129"/>
            <a:ext cx="7025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Challenging to simulate classically. Current frontier from QMC </a:t>
            </a:r>
          </a:p>
        </p:txBody>
      </p:sp>
      <p:pic>
        <p:nvPicPr>
          <p:cNvPr id="51" name="Grafik 50" descr="\documentclass{article}&#10;\usepackage{amsmath}&#10;\pagestyle{empty}&#10;\begin{document}&#10;&#10;$\beta \approx 10 $&#10;&#10;&#10;\end{document}" title="IguanaTex Bitmap Display">
            <a:extLst>
              <a:ext uri="{FF2B5EF4-FFF2-40B4-BE49-F238E27FC236}">
                <a16:creationId xmlns:a16="http://schemas.microsoft.com/office/drawing/2014/main" id="{71FE6720-190E-2183-AA2F-904D45DFA0C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654114" y="3391938"/>
            <a:ext cx="658286" cy="205714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CAB0DBEA-CD9C-9CA0-A2EA-4FC5E9E097C6}"/>
              </a:ext>
            </a:extLst>
          </p:cNvPr>
          <p:cNvSpPr txBox="1"/>
          <p:nvPr/>
        </p:nvSpPr>
        <p:spPr>
          <a:xfrm>
            <a:off x="9144432" y="4275929"/>
            <a:ext cx="1854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numerical sign problem</a:t>
            </a:r>
          </a:p>
        </p:txBody>
      </p:sp>
      <p:pic>
        <p:nvPicPr>
          <p:cNvPr id="61" name="Grafik 60" descr="\documentclass{article}&#10;\usepackage{amsmath}&#10;\pagestyle{empty}&#10;\begin{document}&#10;&#10;$\beta \approx 2.5 $&#10;&#10;&#10;\end{document}" title="IguanaTex Bitmap Display">
            <a:extLst>
              <a:ext uri="{FF2B5EF4-FFF2-40B4-BE49-F238E27FC236}">
                <a16:creationId xmlns:a16="http://schemas.microsoft.com/office/drawing/2014/main" id="{9B7D2D0A-FB05-8207-0AEA-CB20ED9E439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998632" y="5193075"/>
            <a:ext cx="720878" cy="207502"/>
          </a:xfrm>
          <a:prstGeom prst="rect">
            <a:avLst/>
          </a:prstGeom>
        </p:spPr>
      </p:pic>
      <p:sp>
        <p:nvSpPr>
          <p:cNvPr id="63" name="Textfeld 62">
            <a:extLst>
              <a:ext uri="{FF2B5EF4-FFF2-40B4-BE49-F238E27FC236}">
                <a16:creationId xmlns:a16="http://schemas.microsoft.com/office/drawing/2014/main" id="{AFE48618-BD09-68D5-A859-9E2E36E8A575}"/>
              </a:ext>
            </a:extLst>
          </p:cNvPr>
          <p:cNvSpPr txBox="1"/>
          <p:nvPr/>
        </p:nvSpPr>
        <p:spPr>
          <a:xfrm>
            <a:off x="521932" y="6289965"/>
            <a:ext cx="74141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  <a:effectLst/>
              </a:rPr>
              <a:t>[1] Y. Wang, S. Humeniuk, and Y. Wan, Phys. Rev. B </a:t>
            </a:r>
            <a:r>
              <a:rPr lang="en-US" sz="1600" b="1" noProof="0" dirty="0">
                <a:solidFill>
                  <a:schemeClr val="bg2"/>
                </a:solidFill>
                <a:effectLst/>
              </a:rPr>
              <a:t>101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, 134414 (2020).</a:t>
            </a:r>
          </a:p>
          <a:p>
            <a:r>
              <a:rPr lang="en-US" sz="1600" noProof="0" dirty="0">
                <a:solidFill>
                  <a:schemeClr val="bg2"/>
                </a:solidFill>
              </a:rPr>
              <a:t>[2] P. Narasimhan </a:t>
            </a:r>
            <a:r>
              <a:rPr lang="en-US" sz="1600" i="1" noProof="0" dirty="0">
                <a:solidFill>
                  <a:schemeClr val="bg2"/>
                </a:solidFill>
              </a:rPr>
              <a:t>et al.</a:t>
            </a:r>
            <a:r>
              <a:rPr lang="en-US" sz="1600" noProof="0" dirty="0">
                <a:solidFill>
                  <a:schemeClr val="bg2"/>
                </a:solidFill>
              </a:rPr>
              <a:t>, Phys. Rev. B </a:t>
            </a:r>
            <a:r>
              <a:rPr lang="en-US" sz="1600" b="1" noProof="0" dirty="0">
                <a:solidFill>
                  <a:schemeClr val="bg2"/>
                </a:solidFill>
              </a:rPr>
              <a:t>110</a:t>
            </a:r>
            <a:r>
              <a:rPr lang="en-US" sz="1600" noProof="0" dirty="0">
                <a:solidFill>
                  <a:schemeClr val="bg2"/>
                </a:solidFill>
              </a:rPr>
              <a:t>, 054432 (2024).</a:t>
            </a:r>
          </a:p>
          <a:p>
            <a:pPr>
              <a:buNone/>
            </a:pP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6FE61BA0-766D-2D96-0478-37D408FC4809}"/>
              </a:ext>
            </a:extLst>
          </p:cNvPr>
          <p:cNvSpPr txBox="1"/>
          <p:nvPr/>
        </p:nvSpPr>
        <p:spPr>
          <a:xfrm>
            <a:off x="10276839" y="3306167"/>
            <a:ext cx="613297" cy="256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aseline="30000" noProof="0" dirty="0">
                <a:solidFill>
                  <a:schemeClr val="bg2"/>
                </a:solidFill>
                <a:effectLst/>
              </a:rPr>
              <a:t>[1],[2]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ABDCD7BF-FCF2-85AB-E2C7-3629EE9B1552}"/>
              </a:ext>
            </a:extLst>
          </p:cNvPr>
          <p:cNvSpPr txBox="1"/>
          <p:nvPr/>
        </p:nvSpPr>
        <p:spPr>
          <a:xfrm>
            <a:off x="7291576" y="6269284"/>
            <a:ext cx="74141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2"/>
                </a:solidFill>
              </a:rPr>
              <a:t>[3] B. Bernu </a:t>
            </a:r>
            <a:r>
              <a:rPr lang="en-US" sz="1600" i="1" noProof="0" dirty="0">
                <a:solidFill>
                  <a:schemeClr val="bg2"/>
                </a:solidFill>
              </a:rPr>
              <a:t>et al.</a:t>
            </a:r>
            <a:r>
              <a:rPr lang="en-US" sz="1600" noProof="0" dirty="0">
                <a:solidFill>
                  <a:schemeClr val="bg2"/>
                </a:solidFill>
              </a:rPr>
              <a:t>, Phys. Rev. B </a:t>
            </a:r>
            <a:r>
              <a:rPr lang="en-US" sz="1600" b="1" noProof="0" dirty="0">
                <a:solidFill>
                  <a:schemeClr val="bg2"/>
                </a:solidFill>
              </a:rPr>
              <a:t>101</a:t>
            </a:r>
            <a:r>
              <a:rPr lang="en-US" sz="1600" noProof="0" dirty="0">
                <a:solidFill>
                  <a:schemeClr val="bg2"/>
                </a:solidFill>
              </a:rPr>
              <a:t>, 140403 (2020).</a:t>
            </a:r>
          </a:p>
          <a:p>
            <a:pPr>
              <a:buNone/>
            </a:pPr>
            <a:endParaRPr lang="en-US" sz="1600" noProof="0" dirty="0">
              <a:solidFill>
                <a:schemeClr val="bg2"/>
              </a:solidFill>
              <a:effectLst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5BB89094-C06D-051B-012C-35B6E9CB5CC9}"/>
              </a:ext>
            </a:extLst>
          </p:cNvPr>
          <p:cNvSpPr txBox="1"/>
          <p:nvPr/>
        </p:nvSpPr>
        <p:spPr>
          <a:xfrm>
            <a:off x="11657924" y="5008409"/>
            <a:ext cx="361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aseline="30000" noProof="0" dirty="0">
                <a:solidFill>
                  <a:schemeClr val="bg2"/>
                </a:solidFill>
              </a:rPr>
              <a:t>[3]</a:t>
            </a:r>
            <a:r>
              <a:rPr lang="en-US" sz="1800" noProof="0" dirty="0">
                <a:solidFill>
                  <a:schemeClr val="bg2"/>
                </a:solidFill>
              </a:rPr>
              <a:t> </a:t>
            </a:r>
            <a:endParaRPr lang="en-US" noProof="0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0DB685F2-B0A8-3FB2-DF50-B169F8E1A484}"/>
              </a:ext>
            </a:extLst>
          </p:cNvPr>
          <p:cNvSpPr txBox="1"/>
          <p:nvPr/>
        </p:nvSpPr>
        <p:spPr>
          <a:xfrm>
            <a:off x="3291237" y="5609295"/>
            <a:ext cx="745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Low temperature properties still debated. </a:t>
            </a:r>
          </a:p>
        </p:txBody>
      </p:sp>
    </p:spTree>
    <p:extLst>
      <p:ext uri="{BB962C8B-B14F-4D97-AF65-F5344CB8AC3E}">
        <p14:creationId xmlns:p14="http://schemas.microsoft.com/office/powerpoint/2010/main" val="103009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32" grpId="0"/>
      <p:bldP spid="37" grpId="0"/>
      <p:bldP spid="38" grpId="0"/>
      <p:bldP spid="41" grpId="0"/>
      <p:bldP spid="44" grpId="0"/>
      <p:bldP spid="47" grpId="0"/>
      <p:bldP spid="49" grpId="0"/>
      <p:bldP spid="53" grpId="0"/>
      <p:bldP spid="63" grpId="0"/>
      <p:bldP spid="64" grpId="0"/>
      <p:bldP spid="65" grpId="0"/>
      <p:bldP spid="67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A3B56-AB5B-AC81-E01E-ED97261D9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175C4C0D-DB16-0002-E6B4-A2BD6A475838}"/>
              </a:ext>
            </a:extLst>
          </p:cNvPr>
          <p:cNvSpPr/>
          <p:nvPr/>
        </p:nvSpPr>
        <p:spPr>
          <a:xfrm>
            <a:off x="112192" y="1717380"/>
            <a:ext cx="2229688" cy="17526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12CC8E6-0EF6-39FB-403B-E330BE3D2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7423" y="6000650"/>
            <a:ext cx="720000" cy="270000"/>
          </a:xfrm>
        </p:spPr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7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D1E39A4-3CF6-8428-8C73-411F847BF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Classical state-vector simulations 1: </a:t>
            </a:r>
            <a:br>
              <a:rPr lang="en-US" noProof="0" dirty="0"/>
            </a:br>
            <a:r>
              <a:rPr lang="en-US" noProof="0" dirty="0"/>
              <a:t>Scaling with system size </a:t>
            </a:r>
          </a:p>
        </p:txBody>
      </p:sp>
      <p:pic>
        <p:nvPicPr>
          <p:cNvPr id="8" name="Image 1" descr="Image">
            <a:extLst>
              <a:ext uri="{FF2B5EF4-FFF2-40B4-BE49-F238E27FC236}">
                <a16:creationId xmlns:a16="http://schemas.microsoft.com/office/drawing/2014/main" id="{7EA1B386-D2ED-B3E0-2433-66CE9E9A0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6473" y="1842294"/>
            <a:ext cx="3817524" cy="47027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9" name="Group">
            <a:extLst>
              <a:ext uri="{FF2B5EF4-FFF2-40B4-BE49-F238E27FC236}">
                <a16:creationId xmlns:a16="http://schemas.microsoft.com/office/drawing/2014/main" id="{C82F4353-46D1-D0E2-B86A-B91B4CA3FCEF}"/>
              </a:ext>
            </a:extLst>
          </p:cNvPr>
          <p:cNvGrpSpPr/>
          <p:nvPr/>
        </p:nvGrpSpPr>
        <p:grpSpPr>
          <a:xfrm>
            <a:off x="3013607" y="1732619"/>
            <a:ext cx="6076942" cy="3800605"/>
            <a:chOff x="0" y="0"/>
            <a:chExt cx="14318161" cy="8831886"/>
          </a:xfrm>
        </p:grpSpPr>
        <p:pic>
          <p:nvPicPr>
            <p:cNvPr id="10" name="KagomeIsingHeisFidelityNs.pdf" descr="KagomeIsingHeisFidelityNs.pdf">
              <a:extLst>
                <a:ext uri="{FF2B5EF4-FFF2-40B4-BE49-F238E27FC236}">
                  <a16:creationId xmlns:a16="http://schemas.microsoft.com/office/drawing/2014/main" id="{E9821504-5F97-B6C8-3A0A-03271E508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0"/>
              <a:ext cx="14318161" cy="88318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" name="Rectangle 1">
              <a:extLst>
                <a:ext uri="{FF2B5EF4-FFF2-40B4-BE49-F238E27FC236}">
                  <a16:creationId xmlns:a16="http://schemas.microsoft.com/office/drawing/2014/main" id="{0B7EDC51-FA75-A5F3-9B31-03547A821795}"/>
                </a:ext>
              </a:extLst>
            </p:cNvPr>
            <p:cNvSpPr/>
            <p:nvPr/>
          </p:nvSpPr>
          <p:spPr>
            <a:xfrm>
              <a:off x="1574619" y="298058"/>
              <a:ext cx="1383161" cy="59416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lang="en-US" noProof="0" dirty="0"/>
            </a:p>
          </p:txBody>
        </p:sp>
        <p:sp>
          <p:nvSpPr>
            <p:cNvPr id="12" name="Rectangle 2">
              <a:extLst>
                <a:ext uri="{FF2B5EF4-FFF2-40B4-BE49-F238E27FC236}">
                  <a16:creationId xmlns:a16="http://schemas.microsoft.com/office/drawing/2014/main" id="{C9044B33-D4AE-972A-56F8-F4C34256F48B}"/>
                </a:ext>
              </a:extLst>
            </p:cNvPr>
            <p:cNvSpPr/>
            <p:nvPr/>
          </p:nvSpPr>
          <p:spPr>
            <a:xfrm>
              <a:off x="8589269" y="367372"/>
              <a:ext cx="1555503" cy="5941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lang="en-US" noProof="0" dirty="0"/>
            </a:p>
          </p:txBody>
        </p:sp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457E31FD-9720-0F4F-185D-682F9551BCEA}"/>
                </a:ext>
              </a:extLst>
            </p:cNvPr>
            <p:cNvSpPr/>
            <p:nvPr/>
          </p:nvSpPr>
          <p:spPr>
            <a:xfrm>
              <a:off x="74248" y="2057395"/>
              <a:ext cx="475231" cy="225723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lang="en-US" noProof="0" dirty="0"/>
            </a:p>
          </p:txBody>
        </p:sp>
        <p:pic>
          <p:nvPicPr>
            <p:cNvPr id="16" name="Image 2" descr="Image">
              <a:extLst>
                <a:ext uri="{FF2B5EF4-FFF2-40B4-BE49-F238E27FC236}">
                  <a16:creationId xmlns:a16="http://schemas.microsoft.com/office/drawing/2014/main" id="{248B948E-3A43-1CF1-4D65-A9B4840F7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-1375592" y="2403837"/>
              <a:ext cx="3374912" cy="4564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2B58CF6D-B1DB-EEF2-EDF6-95D6EABD73F0}"/>
              </a:ext>
            </a:extLst>
          </p:cNvPr>
          <p:cNvSpPr txBox="1"/>
          <p:nvPr/>
        </p:nvSpPr>
        <p:spPr>
          <a:xfrm>
            <a:off x="3527960" y="1392929"/>
            <a:ext cx="16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Ising model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141A575-CB77-1B99-7E65-4C6B04F91CA2}"/>
              </a:ext>
            </a:extLst>
          </p:cNvPr>
          <p:cNvSpPr txBox="1"/>
          <p:nvPr/>
        </p:nvSpPr>
        <p:spPr>
          <a:xfrm>
            <a:off x="6482029" y="1392928"/>
            <a:ext cx="222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Heisenberg model 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CF1B9AF-6DBE-045F-B49B-103CEBBF4A52}"/>
              </a:ext>
            </a:extLst>
          </p:cNvPr>
          <p:cNvSpPr/>
          <p:nvPr/>
        </p:nvSpPr>
        <p:spPr>
          <a:xfrm>
            <a:off x="2300870" y="5949754"/>
            <a:ext cx="7590259" cy="569052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CC565B4-3796-79BC-2E56-CFBD13496E34}"/>
              </a:ext>
            </a:extLst>
          </p:cNvPr>
          <p:cNvSpPr txBox="1"/>
          <p:nvPr/>
        </p:nvSpPr>
        <p:spPr>
          <a:xfrm>
            <a:off x="2518934" y="6040112"/>
            <a:ext cx="7507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Mixing time is independent of system size. </a:t>
            </a:r>
            <a:r>
              <a:rPr lang="en-US" b="1" noProof="0" dirty="0"/>
              <a:t>Indicator for rapid mixing</a:t>
            </a:r>
            <a:endParaRPr lang="en-US" noProof="0" dirty="0">
              <a:solidFill>
                <a:schemeClr val="tx2"/>
              </a:solidFill>
            </a:endParaRPr>
          </a:p>
        </p:txBody>
      </p:sp>
      <p:pic>
        <p:nvPicPr>
          <p:cNvPr id="5" name="Grafik 4" descr="\documentclass{article}&#10;\usepackage{amsmath}&#10;\usepackage{amssymb}&#10;\usepackage{xcolor}&#10;\pagestyle{empty}&#10;\begin{document}&#10;&#10;$\beta = 3$&#10;&#10;&#10;\end{document}" title="IguanaTex Bitmap Display">
            <a:extLst>
              <a:ext uri="{FF2B5EF4-FFF2-40B4-BE49-F238E27FC236}">
                <a16:creationId xmlns:a16="http://schemas.microsoft.com/office/drawing/2014/main" id="{02093DC1-1096-9044-C261-973BB0C52B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62012" y="2178791"/>
            <a:ext cx="603429" cy="228571"/>
          </a:xfrm>
          <a:prstGeom prst="rect">
            <a:avLst/>
          </a:prstGeom>
        </p:spPr>
      </p:pic>
      <p:pic>
        <p:nvPicPr>
          <p:cNvPr id="13" name="Grafik 12" descr="\documentclass{article}&#10;\usepackage{amsmath}&#10;\usepackage{amssymb}&#10;\usepackage{xcolor}&#10;\pagestyle{empty}&#10;\begin{document}&#10;&#10;$\beta = 4$&#10;&#10;&#10;\end{document}" title="IguanaTex Bitmap Display">
            <a:extLst>
              <a:ext uri="{FF2B5EF4-FFF2-40B4-BE49-F238E27FC236}">
                <a16:creationId xmlns:a16="http://schemas.microsoft.com/office/drawing/2014/main" id="{122A9944-F4B0-EF1B-095D-44CFB60618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248820" y="2178790"/>
            <a:ext cx="609978" cy="22956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26B93A5-BCB5-8D7E-2DAD-CE71545D949A}"/>
              </a:ext>
            </a:extLst>
          </p:cNvPr>
          <p:cNvSpPr txBox="1"/>
          <p:nvPr/>
        </p:nvSpPr>
        <p:spPr>
          <a:xfrm>
            <a:off x="221088" y="1793403"/>
            <a:ext cx="215230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Noiseless simulations with </a:t>
            </a:r>
            <a:r>
              <a:rPr lang="en-US" dirty="0">
                <a:solidFill>
                  <a:schemeClr val="tx2"/>
                </a:solidFill>
              </a:rPr>
              <a:t>T</a:t>
            </a:r>
            <a:r>
              <a:rPr lang="en-US" noProof="0" dirty="0" err="1">
                <a:solidFill>
                  <a:schemeClr val="tx2"/>
                </a:solidFill>
              </a:rPr>
              <a:t>rotterization</a:t>
            </a:r>
            <a:r>
              <a:rPr lang="en-US" noProof="0" dirty="0">
                <a:solidFill>
                  <a:schemeClr val="tx2"/>
                </a:solidFill>
              </a:rPr>
              <a:t> and periodic boundary conditions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0A05C307-723F-55B0-FC5A-E711AF347C70}"/>
              </a:ext>
            </a:extLst>
          </p:cNvPr>
          <p:cNvCxnSpPr>
            <a:cxnSpLocks/>
          </p:cNvCxnSpPr>
          <p:nvPr/>
        </p:nvCxnSpPr>
        <p:spPr>
          <a:xfrm>
            <a:off x="4146550" y="2077432"/>
            <a:ext cx="0" cy="29202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D8436CCD-6A00-2D64-0778-32BB342B54C0}"/>
              </a:ext>
            </a:extLst>
          </p:cNvPr>
          <p:cNvSpPr/>
          <p:nvPr/>
        </p:nvSpPr>
        <p:spPr>
          <a:xfrm>
            <a:off x="9620676" y="1717380"/>
            <a:ext cx="2229688" cy="17526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3EE16AD-7C45-121F-9A33-664EF855BF7D}"/>
              </a:ext>
            </a:extLst>
          </p:cNvPr>
          <p:cNvSpPr txBox="1"/>
          <p:nvPr/>
        </p:nvSpPr>
        <p:spPr>
          <a:xfrm>
            <a:off x="9729644" y="1715654"/>
            <a:ext cx="215230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Few resets are enough to reach good fidelities and energy accuracies.</a:t>
            </a:r>
          </a:p>
          <a:p>
            <a:r>
              <a:rPr lang="en-US" noProof="0" dirty="0">
                <a:solidFill>
                  <a:schemeClr val="tx2"/>
                </a:solidFill>
              </a:rPr>
              <a:t>Reasonable to put on hardware.</a:t>
            </a:r>
          </a:p>
        </p:txBody>
      </p:sp>
    </p:spTree>
    <p:extLst>
      <p:ext uri="{BB962C8B-B14F-4D97-AF65-F5344CB8AC3E}">
        <p14:creationId xmlns:p14="http://schemas.microsoft.com/office/powerpoint/2010/main" val="211081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2" grpId="0"/>
      <p:bldP spid="28" grpId="0" animBg="1"/>
      <p:bldP spid="29" grpId="0"/>
      <p:bldP spid="4" grpId="0"/>
      <p:bldP spid="25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817DFD4F-C05F-CD3F-551E-44F39F3295EA}"/>
              </a:ext>
            </a:extLst>
          </p:cNvPr>
          <p:cNvSpPr/>
          <p:nvPr/>
        </p:nvSpPr>
        <p:spPr>
          <a:xfrm>
            <a:off x="877144" y="5570302"/>
            <a:ext cx="6374330" cy="827686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6C646C7-21F1-9ACF-E68A-6BB7C1383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8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14C4AC-821A-287C-E79F-1D1391277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Classical state-vector simulations 2: </a:t>
            </a:r>
            <a:br>
              <a:rPr lang="en-US" noProof="0" dirty="0"/>
            </a:br>
            <a:r>
              <a:rPr lang="en-US" noProof="0" dirty="0"/>
              <a:t>Scaling with temperature </a:t>
            </a:r>
          </a:p>
        </p:txBody>
      </p:sp>
      <p:grpSp>
        <p:nvGrpSpPr>
          <p:cNvPr id="8" name="Group">
            <a:extLst>
              <a:ext uri="{FF2B5EF4-FFF2-40B4-BE49-F238E27FC236}">
                <a16:creationId xmlns:a16="http://schemas.microsoft.com/office/drawing/2014/main" id="{F5471896-A9B1-543F-F7AD-C75E38FEB316}"/>
              </a:ext>
            </a:extLst>
          </p:cNvPr>
          <p:cNvGrpSpPr/>
          <p:nvPr/>
        </p:nvGrpSpPr>
        <p:grpSpPr>
          <a:xfrm>
            <a:off x="72015" y="1560202"/>
            <a:ext cx="7709058" cy="3505216"/>
            <a:chOff x="0" y="67129"/>
            <a:chExt cx="17255071" cy="7845676"/>
          </a:xfrm>
        </p:grpSpPr>
        <p:grpSp>
          <p:nvGrpSpPr>
            <p:cNvPr id="9" name="Group">
              <a:extLst>
                <a:ext uri="{FF2B5EF4-FFF2-40B4-BE49-F238E27FC236}">
                  <a16:creationId xmlns:a16="http://schemas.microsoft.com/office/drawing/2014/main" id="{A3163CC0-4F69-27FB-927F-0FDC942C87F6}"/>
                </a:ext>
              </a:extLst>
            </p:cNvPr>
            <p:cNvGrpSpPr/>
            <p:nvPr/>
          </p:nvGrpSpPr>
          <p:grpSpPr>
            <a:xfrm>
              <a:off x="8519133" y="67130"/>
              <a:ext cx="8735938" cy="7845675"/>
              <a:chOff x="-2480386" y="67131"/>
              <a:chExt cx="8735937" cy="7845674"/>
            </a:xfrm>
          </p:grpSpPr>
          <p:grpSp>
            <p:nvGrpSpPr>
              <p:cNvPr id="19" name="Group">
                <a:extLst>
                  <a:ext uri="{FF2B5EF4-FFF2-40B4-BE49-F238E27FC236}">
                    <a16:creationId xmlns:a16="http://schemas.microsoft.com/office/drawing/2014/main" id="{FE50EE80-ADF2-554E-37A2-8C8C9654A927}"/>
                  </a:ext>
                </a:extLst>
              </p:cNvPr>
              <p:cNvGrpSpPr/>
              <p:nvPr/>
            </p:nvGrpSpPr>
            <p:grpSpPr>
              <a:xfrm>
                <a:off x="-2480386" y="67131"/>
                <a:ext cx="8735937" cy="7816422"/>
                <a:chOff x="-2480386" y="67132"/>
                <a:chExt cx="8735936" cy="7816420"/>
              </a:xfrm>
            </p:grpSpPr>
            <p:pic>
              <p:nvPicPr>
                <p:cNvPr id="22" name="KagomeMixingTime.pdf" descr="KagomeMixingTime.pdf">
                  <a:extLst>
                    <a:ext uri="{FF2B5EF4-FFF2-40B4-BE49-F238E27FC236}">
                      <a16:creationId xmlns:a16="http://schemas.microsoft.com/office/drawing/2014/main" id="{ECFD5B08-FB75-538A-4B3C-F500AA4B76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22355" t="19723" r="50053" b="38716"/>
                <a:stretch>
                  <a:fillRect/>
                </a:stretch>
              </p:blipFill>
              <p:spPr>
                <a:xfrm>
                  <a:off x="-2480386" y="67132"/>
                  <a:ext cx="8735936" cy="781642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3" name="Rectangle">
                  <a:extLst>
                    <a:ext uri="{FF2B5EF4-FFF2-40B4-BE49-F238E27FC236}">
                      <a16:creationId xmlns:a16="http://schemas.microsoft.com/office/drawing/2014/main" id="{74B51ED2-4CA9-077E-9CCD-89F0E82EDCDC}"/>
                    </a:ext>
                  </a:extLst>
                </p:cNvPr>
                <p:cNvSpPr/>
                <p:nvPr/>
              </p:nvSpPr>
              <p:spPr>
                <a:xfrm>
                  <a:off x="-2316201" y="536664"/>
                  <a:ext cx="1039356" cy="429444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lnSpc>
                      <a:spcPct val="100000"/>
                    </a:lnSpc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noProof="0" dirty="0"/>
                </a:p>
              </p:txBody>
            </p:sp>
            <p:pic>
              <p:nvPicPr>
                <p:cNvPr id="24" name="Image" descr="Image">
                  <a:extLst>
                    <a:ext uri="{FF2B5EF4-FFF2-40B4-BE49-F238E27FC236}">
                      <a16:creationId xmlns:a16="http://schemas.microsoft.com/office/drawing/2014/main" id="{DA1E70EC-3C5B-0D99-5051-A891525940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>
                <a:xfrm rot="16200000">
                  <a:off x="-2867748" y="2745379"/>
                  <a:ext cx="2841404" cy="493508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5" name="Line">
                  <a:extLst>
                    <a:ext uri="{FF2B5EF4-FFF2-40B4-BE49-F238E27FC236}">
                      <a16:creationId xmlns:a16="http://schemas.microsoft.com/office/drawing/2014/main" id="{D79E035B-4B1D-430F-6AE1-69D07638CDFB}"/>
                    </a:ext>
                  </a:extLst>
                </p:cNvPr>
                <p:cNvSpPr/>
                <p:nvPr/>
              </p:nvSpPr>
              <p:spPr>
                <a:xfrm flipH="1" flipV="1">
                  <a:off x="2469048" y="1006997"/>
                  <a:ext cx="14260" cy="5005461"/>
                </a:xfrm>
                <a:prstGeom prst="line">
                  <a:avLst/>
                </a:prstGeom>
                <a:noFill/>
                <a:ln w="88900" cap="flat">
                  <a:solidFill>
                    <a:srgbClr val="000000"/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lang="en-US" noProof="0" dirty="0"/>
                </a:p>
              </p:txBody>
            </p:sp>
          </p:grpSp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B5E4E6B4-644C-A378-35FD-E62C1BF42C58}"/>
                  </a:ext>
                </a:extLst>
              </p:cNvPr>
              <p:cNvSpPr/>
              <p:nvPr/>
            </p:nvSpPr>
            <p:spPr>
              <a:xfrm>
                <a:off x="2414719" y="6794182"/>
                <a:ext cx="939822" cy="111862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pic>
            <p:nvPicPr>
              <p:cNvPr id="21" name="Image" descr="Image">
                <a:extLst>
                  <a:ext uri="{FF2B5EF4-FFF2-40B4-BE49-F238E27FC236}">
                    <a16:creationId xmlns:a16="http://schemas.microsoft.com/office/drawing/2014/main" id="{AD9029BA-E3BA-D093-9166-DB25AC864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67600" y="6857306"/>
                <a:ext cx="366974" cy="57666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0" name="Group">
              <a:extLst>
                <a:ext uri="{FF2B5EF4-FFF2-40B4-BE49-F238E27FC236}">
                  <a16:creationId xmlns:a16="http://schemas.microsoft.com/office/drawing/2014/main" id="{A06A4615-0441-BF14-C821-16AFB06436E6}"/>
                </a:ext>
              </a:extLst>
            </p:cNvPr>
            <p:cNvGrpSpPr/>
            <p:nvPr/>
          </p:nvGrpSpPr>
          <p:grpSpPr>
            <a:xfrm>
              <a:off x="0" y="67129"/>
              <a:ext cx="9358555" cy="7227029"/>
              <a:chOff x="0" y="-1"/>
              <a:chExt cx="9358554" cy="7227027"/>
            </a:xfrm>
          </p:grpSpPr>
          <p:grpSp>
            <p:nvGrpSpPr>
              <p:cNvPr id="11" name="Group">
                <a:extLst>
                  <a:ext uri="{FF2B5EF4-FFF2-40B4-BE49-F238E27FC236}">
                    <a16:creationId xmlns:a16="http://schemas.microsoft.com/office/drawing/2014/main" id="{64526D8E-EDCD-7727-0C16-1D48C6A5746E}"/>
                  </a:ext>
                </a:extLst>
              </p:cNvPr>
              <p:cNvGrpSpPr/>
              <p:nvPr/>
            </p:nvGrpSpPr>
            <p:grpSpPr>
              <a:xfrm>
                <a:off x="0" y="-1"/>
                <a:ext cx="9358554" cy="7227027"/>
                <a:chOff x="0" y="0"/>
                <a:chExt cx="9358553" cy="7227025"/>
              </a:xfrm>
            </p:grpSpPr>
            <p:pic>
              <p:nvPicPr>
                <p:cNvPr id="17" name="KagomeIsingHeisFidelity.pdf" descr="KagomeIsingHeisFidelity.pdf">
                  <a:extLst>
                    <a:ext uri="{FF2B5EF4-FFF2-40B4-BE49-F238E27FC236}">
                      <a16:creationId xmlns:a16="http://schemas.microsoft.com/office/drawing/2014/main" id="{155AFB75-04FB-14BE-10DA-4397B9BC11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rcRect r="51976"/>
                <a:stretch>
                  <a:fillRect/>
                </a:stretch>
              </p:blipFill>
              <p:spPr>
                <a:xfrm>
                  <a:off x="0" y="0"/>
                  <a:ext cx="7896820" cy="714319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8" name="KagomeIsingHeisFidelity.pdf" descr="KagomeIsingHeisFidelity.pdf">
                  <a:extLst>
                    <a:ext uri="{FF2B5EF4-FFF2-40B4-BE49-F238E27FC236}">
                      <a16:creationId xmlns:a16="http://schemas.microsoft.com/office/drawing/2014/main" id="{D9EBF405-0250-71A8-CE31-A98F3C58E8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rcRect l="91108"/>
                <a:stretch>
                  <a:fillRect/>
                </a:stretch>
              </p:blipFill>
              <p:spPr>
                <a:xfrm>
                  <a:off x="7896509" y="83990"/>
                  <a:ext cx="1462045" cy="714303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12" name="Line">
                <a:extLst>
                  <a:ext uri="{FF2B5EF4-FFF2-40B4-BE49-F238E27FC236}">
                    <a16:creationId xmlns:a16="http://schemas.microsoft.com/office/drawing/2014/main" id="{5D1CB5BC-9AD5-E1DE-5BCC-CDEDE2B4D64A}"/>
                  </a:ext>
                </a:extLst>
              </p:cNvPr>
              <p:cNvSpPr/>
              <p:nvPr/>
            </p:nvSpPr>
            <p:spPr>
              <a:xfrm>
                <a:off x="1387418" y="1504300"/>
                <a:ext cx="6291627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 lang="en-US" noProof="0" dirty="0"/>
              </a:p>
            </p:txBody>
          </p:sp>
          <p:sp>
            <p:nvSpPr>
              <p:cNvPr id="13" name="Rectangle">
                <a:extLst>
                  <a:ext uri="{FF2B5EF4-FFF2-40B4-BE49-F238E27FC236}">
                    <a16:creationId xmlns:a16="http://schemas.microsoft.com/office/drawing/2014/main" id="{5251453A-E1BA-52F8-1002-6F0E1CE8078F}"/>
                  </a:ext>
                </a:extLst>
              </p:cNvPr>
              <p:cNvSpPr/>
              <p:nvPr/>
            </p:nvSpPr>
            <p:spPr>
              <a:xfrm>
                <a:off x="106450" y="2442987"/>
                <a:ext cx="436352" cy="207256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sp>
            <p:nvSpPr>
              <p:cNvPr id="14" name="Rectangle">
                <a:extLst>
                  <a:ext uri="{FF2B5EF4-FFF2-40B4-BE49-F238E27FC236}">
                    <a16:creationId xmlns:a16="http://schemas.microsoft.com/office/drawing/2014/main" id="{E6CC496A-4250-E7E9-DABE-29E511310925}"/>
                  </a:ext>
                </a:extLst>
              </p:cNvPr>
              <p:cNvSpPr/>
              <p:nvPr/>
            </p:nvSpPr>
            <p:spPr>
              <a:xfrm>
                <a:off x="1553382" y="586102"/>
                <a:ext cx="963256" cy="56384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noProof="0" dirty="0"/>
              </a:p>
            </p:txBody>
          </p:sp>
          <p:pic>
            <p:nvPicPr>
              <p:cNvPr id="15" name="Image" descr="Image">
                <a:extLst>
                  <a:ext uri="{FF2B5EF4-FFF2-40B4-BE49-F238E27FC236}">
                    <a16:creationId xmlns:a16="http://schemas.microsoft.com/office/drawing/2014/main" id="{11BE286B-A9FD-4A2F-8680-5FA30AFAFA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6200000">
                <a:off x="-652100" y="2851180"/>
                <a:ext cx="1860825" cy="5117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25FFEB8F-12AA-D7C8-9330-1457194CA2C1}"/>
              </a:ext>
            </a:extLst>
          </p:cNvPr>
          <p:cNvSpPr txBox="1"/>
          <p:nvPr/>
        </p:nvSpPr>
        <p:spPr>
          <a:xfrm>
            <a:off x="761395" y="1286011"/>
            <a:ext cx="16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Ising model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488331A-8CC7-20BF-2C0D-96E8A3FFBEE4}"/>
              </a:ext>
            </a:extLst>
          </p:cNvPr>
          <p:cNvSpPr txBox="1"/>
          <p:nvPr/>
        </p:nvSpPr>
        <p:spPr>
          <a:xfrm>
            <a:off x="6182383" y="2713576"/>
            <a:ext cx="1397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Cross-over to spin ice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CCAE918-EC7E-5AC2-E92A-82C020DD2D6D}"/>
              </a:ext>
            </a:extLst>
          </p:cNvPr>
          <p:cNvSpPr txBox="1"/>
          <p:nvPr/>
        </p:nvSpPr>
        <p:spPr>
          <a:xfrm>
            <a:off x="927330" y="5681379"/>
            <a:ext cx="6405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Starting state                   faster mixing for high temperatures.  </a:t>
            </a:r>
            <a:br>
              <a:rPr lang="en-US" noProof="0" dirty="0">
                <a:solidFill>
                  <a:schemeClr val="tx2"/>
                </a:solidFill>
              </a:rPr>
            </a:br>
            <a:r>
              <a:rPr lang="en-US" noProof="0" dirty="0">
                <a:solidFill>
                  <a:schemeClr val="tx2"/>
                </a:solidFill>
              </a:rPr>
              <a:t>Peak in mixing time around cross-over. </a:t>
            </a:r>
          </a:p>
        </p:txBody>
      </p:sp>
      <p:pic>
        <p:nvPicPr>
          <p:cNvPr id="32" name="Grafik 31" descr="\documentclass{article}&#10;\usepackage{amsmath}&#10;\pagestyle{empty}&#10;\begin{document}&#10;&#10;$\beta = 0$&#10;&#10;&#10;\end{document}" title="IguanaTex Bitmap Display">
            <a:extLst>
              <a:ext uri="{FF2B5EF4-FFF2-40B4-BE49-F238E27FC236}">
                <a16:creationId xmlns:a16="http://schemas.microsoft.com/office/drawing/2014/main" id="{EEE8ECE5-7621-8E81-68D4-BFA89F8B9EA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424846" y="5753711"/>
            <a:ext cx="544457" cy="205714"/>
          </a:xfrm>
          <a:prstGeom prst="rect">
            <a:avLst/>
          </a:prstGeom>
        </p:spPr>
      </p:pic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A838F747-DD46-3BCF-B9F3-C9CB45693B17}"/>
              </a:ext>
            </a:extLst>
          </p:cNvPr>
          <p:cNvSpPr/>
          <p:nvPr/>
        </p:nvSpPr>
        <p:spPr>
          <a:xfrm>
            <a:off x="3129995" y="5740812"/>
            <a:ext cx="351424" cy="23151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482C5D40-DD9C-3774-FCD1-70B20914DE8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89968" y="1597726"/>
            <a:ext cx="3142616" cy="3156869"/>
          </a:xfrm>
          <a:prstGeom prst="rect">
            <a:avLst/>
          </a:prstGeom>
        </p:spPr>
      </p:pic>
      <p:pic>
        <p:nvPicPr>
          <p:cNvPr id="37" name="Image" descr="Image">
            <a:extLst>
              <a:ext uri="{FF2B5EF4-FFF2-40B4-BE49-F238E27FC236}">
                <a16:creationId xmlns:a16="http://schemas.microsoft.com/office/drawing/2014/main" id="{968F8340-6ACE-F9A1-557F-58DD595562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6200000">
            <a:off x="7658361" y="2619049"/>
            <a:ext cx="1269456" cy="22048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0156A243-DF71-503E-134D-BA777E0A3C70}"/>
              </a:ext>
            </a:extLst>
          </p:cNvPr>
          <p:cNvSpPr/>
          <p:nvPr/>
        </p:nvSpPr>
        <p:spPr>
          <a:xfrm>
            <a:off x="8639897" y="5392561"/>
            <a:ext cx="2992687" cy="1159525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A08CA4F3-E2C4-960C-C2F3-4EDBBF7903A8}"/>
              </a:ext>
            </a:extLst>
          </p:cNvPr>
          <p:cNvSpPr/>
          <p:nvPr/>
        </p:nvSpPr>
        <p:spPr>
          <a:xfrm>
            <a:off x="8873272" y="1678322"/>
            <a:ext cx="785801" cy="25191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US" noProof="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F6B61F18-7458-20C2-8183-227D22B51E5A}"/>
              </a:ext>
            </a:extLst>
          </p:cNvPr>
          <p:cNvSpPr txBox="1"/>
          <p:nvPr/>
        </p:nvSpPr>
        <p:spPr>
          <a:xfrm>
            <a:off x="8639897" y="1228394"/>
            <a:ext cx="243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Heisenberg model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26C4471A-0288-D47B-8AA3-360FB7C63EAD}"/>
              </a:ext>
            </a:extLst>
          </p:cNvPr>
          <p:cNvSpPr txBox="1"/>
          <p:nvPr/>
        </p:nvSpPr>
        <p:spPr>
          <a:xfrm>
            <a:off x="8639897" y="5481468"/>
            <a:ext cx="2938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Linear scaling </a:t>
            </a:r>
            <a:r>
              <a:rPr lang="en-US" noProof="0" dirty="0"/>
              <a:t>with </a:t>
            </a:r>
          </a:p>
          <a:p>
            <a:r>
              <a:rPr lang="en-US" noProof="0" dirty="0"/>
              <a:t>Vs. need of </a:t>
            </a:r>
            <a:r>
              <a:rPr lang="en-US" b="1" noProof="0" dirty="0"/>
              <a:t>exponentially </a:t>
            </a:r>
            <a:r>
              <a:rPr lang="en-US" noProof="0" dirty="0"/>
              <a:t>many samples in QMC</a:t>
            </a:r>
          </a:p>
        </p:txBody>
      </p:sp>
      <p:pic>
        <p:nvPicPr>
          <p:cNvPr id="43" name="Grafik 42" descr="\documentclass{article}&#10;\usepackage{amsmath}&#10;\pagestyle{empty}&#10;\begin{document}&#10;&#10;$\beta$&#10;&#10;&#10;\end{document}" title="IguanaTex Bitmap Display">
            <a:extLst>
              <a:ext uri="{FF2B5EF4-FFF2-40B4-BE49-F238E27FC236}">
                <a16:creationId xmlns:a16="http://schemas.microsoft.com/office/drawing/2014/main" id="{AF01504E-0F6D-81FC-8F17-B25BAA04BA9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796548" y="5552274"/>
            <a:ext cx="158368" cy="258209"/>
          </a:xfrm>
          <a:prstGeom prst="rect">
            <a:avLst/>
          </a:prstGeom>
        </p:spPr>
      </p:pic>
      <p:sp>
        <p:nvSpPr>
          <p:cNvPr id="45" name="Rechteck 44">
            <a:extLst>
              <a:ext uri="{FF2B5EF4-FFF2-40B4-BE49-F238E27FC236}">
                <a16:creationId xmlns:a16="http://schemas.microsoft.com/office/drawing/2014/main" id="{9D6722B0-E76A-EAEE-3BF8-FBB2709FA401}"/>
              </a:ext>
            </a:extLst>
          </p:cNvPr>
          <p:cNvSpPr/>
          <p:nvPr/>
        </p:nvSpPr>
        <p:spPr>
          <a:xfrm>
            <a:off x="3922112" y="1413060"/>
            <a:ext cx="271083" cy="23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F8862DF-4FBF-6789-4804-0808CED7F8F5}"/>
              </a:ext>
            </a:extLst>
          </p:cNvPr>
          <p:cNvSpPr/>
          <p:nvPr/>
        </p:nvSpPr>
        <p:spPr>
          <a:xfrm>
            <a:off x="4209884" y="1210514"/>
            <a:ext cx="3902960" cy="37102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0BB1E6F-BEB2-51A7-B122-EB31816860BF}"/>
              </a:ext>
            </a:extLst>
          </p:cNvPr>
          <p:cNvSpPr txBox="1"/>
          <p:nvPr/>
        </p:nvSpPr>
        <p:spPr>
          <a:xfrm>
            <a:off x="691873" y="5089873"/>
            <a:ext cx="6333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Here: Mixing time = resets needed to reach threshold fidelity</a:t>
            </a:r>
          </a:p>
        </p:txBody>
      </p:sp>
    </p:spTree>
    <p:extLst>
      <p:ext uri="{BB962C8B-B14F-4D97-AF65-F5344CB8AC3E}">
        <p14:creationId xmlns:p14="http://schemas.microsoft.com/office/powerpoint/2010/main" val="335427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8" grpId="0"/>
      <p:bldP spid="30" grpId="0"/>
      <p:bldP spid="33" grpId="0" animBg="1"/>
      <p:bldP spid="38" grpId="0" animBg="1"/>
      <p:bldP spid="41" grpId="0"/>
      <p:bldP spid="44" grpId="0"/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884E9403-C0FB-15FF-7536-89C0E685CA97}"/>
              </a:ext>
            </a:extLst>
          </p:cNvPr>
          <p:cNvSpPr/>
          <p:nvPr/>
        </p:nvSpPr>
        <p:spPr>
          <a:xfrm>
            <a:off x="3305589" y="5759449"/>
            <a:ext cx="4864778" cy="59709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11A853C9-D259-626D-3D76-37D809BDC617}"/>
              </a:ext>
            </a:extLst>
          </p:cNvPr>
          <p:cNvSpPr/>
          <p:nvPr/>
        </p:nvSpPr>
        <p:spPr>
          <a:xfrm>
            <a:off x="190753" y="1443806"/>
            <a:ext cx="2911523" cy="4914413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DC69A6B-3B59-C7E3-6550-AFED0A55E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889EAAA-2A39-E347-B0AA-909793490C00}" type="slidenum">
              <a:rPr lang="en-US" noProof="0" smtClean="0"/>
              <a:pPr algn="l"/>
              <a:t>9</a:t>
            </a:fld>
            <a:endParaRPr lang="en-US" noProof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890DDFC-82C5-DC09-DEA7-E0A8235BD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Hardware runs for the Ising model on </a:t>
            </a:r>
            <a:r>
              <a:rPr lang="en-US" i="1" noProof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ibm_boston</a:t>
            </a:r>
            <a:endParaRPr lang="en-US" noProof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8" name="Group">
            <a:extLst>
              <a:ext uri="{FF2B5EF4-FFF2-40B4-BE49-F238E27FC236}">
                <a16:creationId xmlns:a16="http://schemas.microsoft.com/office/drawing/2014/main" id="{9B97DB09-5714-EC55-EFFA-FFBB422D79A5}"/>
              </a:ext>
            </a:extLst>
          </p:cNvPr>
          <p:cNvGrpSpPr/>
          <p:nvPr/>
        </p:nvGrpSpPr>
        <p:grpSpPr>
          <a:xfrm>
            <a:off x="503364" y="1738126"/>
            <a:ext cx="2238571" cy="3107798"/>
            <a:chOff x="641284" y="355602"/>
            <a:chExt cx="4450669" cy="6178844"/>
          </a:xfrm>
        </p:grpSpPr>
        <p:sp>
          <p:nvSpPr>
            <p:cNvPr id="10" name="Line 1">
              <a:extLst>
                <a:ext uri="{FF2B5EF4-FFF2-40B4-BE49-F238E27FC236}">
                  <a16:creationId xmlns:a16="http://schemas.microsoft.com/office/drawing/2014/main" id="{ED2E28C9-9F92-ABA8-1EDC-A04148CF37E8}"/>
                </a:ext>
              </a:extLst>
            </p:cNvPr>
            <p:cNvSpPr/>
            <p:nvPr/>
          </p:nvSpPr>
          <p:spPr>
            <a:xfrm flipV="1">
              <a:off x="1578196" y="6466641"/>
              <a:ext cx="3219443" cy="2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1" name="Line 2">
              <a:extLst>
                <a:ext uri="{FF2B5EF4-FFF2-40B4-BE49-F238E27FC236}">
                  <a16:creationId xmlns:a16="http://schemas.microsoft.com/office/drawing/2014/main" id="{E5C4A7B3-F963-580A-6375-63C5F8DAAD20}"/>
                </a:ext>
              </a:extLst>
            </p:cNvPr>
            <p:cNvSpPr/>
            <p:nvPr/>
          </p:nvSpPr>
          <p:spPr>
            <a:xfrm flipV="1">
              <a:off x="1007758" y="5594259"/>
              <a:ext cx="3758653" cy="2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2" name="Line 3">
              <a:extLst>
                <a:ext uri="{FF2B5EF4-FFF2-40B4-BE49-F238E27FC236}">
                  <a16:creationId xmlns:a16="http://schemas.microsoft.com/office/drawing/2014/main" id="{5D4DD1BF-3530-4893-C825-E557C793ACAF}"/>
                </a:ext>
              </a:extLst>
            </p:cNvPr>
            <p:cNvSpPr/>
            <p:nvPr/>
          </p:nvSpPr>
          <p:spPr>
            <a:xfrm flipV="1">
              <a:off x="1007758" y="4721879"/>
              <a:ext cx="3758653" cy="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3" name="Line 4">
              <a:extLst>
                <a:ext uri="{FF2B5EF4-FFF2-40B4-BE49-F238E27FC236}">
                  <a16:creationId xmlns:a16="http://schemas.microsoft.com/office/drawing/2014/main" id="{8F8D31C0-CD9E-3B4F-C82E-17DFB5E8D818}"/>
                </a:ext>
              </a:extLst>
            </p:cNvPr>
            <p:cNvSpPr/>
            <p:nvPr/>
          </p:nvSpPr>
          <p:spPr>
            <a:xfrm flipV="1">
              <a:off x="1007758" y="3843900"/>
              <a:ext cx="3758653" cy="2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4" name="Line 5">
              <a:extLst>
                <a:ext uri="{FF2B5EF4-FFF2-40B4-BE49-F238E27FC236}">
                  <a16:creationId xmlns:a16="http://schemas.microsoft.com/office/drawing/2014/main" id="{A2C3A8DB-ED47-BE1F-17D7-24C0306E5FFC}"/>
                </a:ext>
              </a:extLst>
            </p:cNvPr>
            <p:cNvSpPr/>
            <p:nvPr/>
          </p:nvSpPr>
          <p:spPr>
            <a:xfrm flipV="1">
              <a:off x="1007758" y="2974930"/>
              <a:ext cx="3758653" cy="2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5" name="Line 6">
              <a:extLst>
                <a:ext uri="{FF2B5EF4-FFF2-40B4-BE49-F238E27FC236}">
                  <a16:creationId xmlns:a16="http://schemas.microsoft.com/office/drawing/2014/main" id="{E4CD1DE6-4822-2AC2-EEAC-10461EA821F6}"/>
                </a:ext>
              </a:extLst>
            </p:cNvPr>
            <p:cNvSpPr/>
            <p:nvPr/>
          </p:nvSpPr>
          <p:spPr>
            <a:xfrm flipV="1">
              <a:off x="1007758" y="2091717"/>
              <a:ext cx="3758653" cy="2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6" name="Line 7">
              <a:extLst>
                <a:ext uri="{FF2B5EF4-FFF2-40B4-BE49-F238E27FC236}">
                  <a16:creationId xmlns:a16="http://schemas.microsoft.com/office/drawing/2014/main" id="{7A05302B-DAFE-5A25-57F2-87209B0C369C}"/>
                </a:ext>
              </a:extLst>
            </p:cNvPr>
            <p:cNvSpPr/>
            <p:nvPr/>
          </p:nvSpPr>
          <p:spPr>
            <a:xfrm flipV="1">
              <a:off x="1007758" y="1233580"/>
              <a:ext cx="3758653" cy="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7" name="Line 8">
              <a:extLst>
                <a:ext uri="{FF2B5EF4-FFF2-40B4-BE49-F238E27FC236}">
                  <a16:creationId xmlns:a16="http://schemas.microsoft.com/office/drawing/2014/main" id="{D287C909-0DD6-1949-FCF2-1D9C3535A7D3}"/>
                </a:ext>
              </a:extLst>
            </p:cNvPr>
            <p:cNvSpPr/>
            <p:nvPr/>
          </p:nvSpPr>
          <p:spPr>
            <a:xfrm flipV="1">
              <a:off x="1627800" y="355602"/>
              <a:ext cx="3120235" cy="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8" name="Line 9">
              <a:extLst>
                <a:ext uri="{FF2B5EF4-FFF2-40B4-BE49-F238E27FC236}">
                  <a16:creationId xmlns:a16="http://schemas.microsoft.com/office/drawing/2014/main" id="{24F1F4A1-AEA7-D0C2-6EC8-EAB73ECE38B6}"/>
                </a:ext>
              </a:extLst>
            </p:cNvPr>
            <p:cNvSpPr/>
            <p:nvPr/>
          </p:nvSpPr>
          <p:spPr>
            <a:xfrm flipH="1" flipV="1">
              <a:off x="4760758" y="364068"/>
              <a:ext cx="309189" cy="425754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3CCBCB8F-96EA-F565-9029-C638BB47E457}"/>
                </a:ext>
              </a:extLst>
            </p:cNvPr>
            <p:cNvSpPr/>
            <p:nvPr/>
          </p:nvSpPr>
          <p:spPr>
            <a:xfrm flipH="1" flipV="1">
              <a:off x="3489889" y="376992"/>
              <a:ext cx="1593578" cy="2190963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C5551F96-3C4A-B741-3691-4C4694400163}"/>
                </a:ext>
              </a:extLst>
            </p:cNvPr>
            <p:cNvSpPr/>
            <p:nvPr/>
          </p:nvSpPr>
          <p:spPr>
            <a:xfrm flipH="1" flipV="1">
              <a:off x="2230205" y="379406"/>
              <a:ext cx="2858127" cy="3935648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4BF8D35E-FC19-D54C-5E77-4B78FC162438}"/>
                </a:ext>
              </a:extLst>
            </p:cNvPr>
            <p:cNvSpPr/>
            <p:nvPr/>
          </p:nvSpPr>
          <p:spPr>
            <a:xfrm flipH="1" flipV="1">
              <a:off x="1290832" y="826055"/>
              <a:ext cx="3794169" cy="5223315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235F93BB-EF4D-DEC1-B481-AD6D487E3A7B}"/>
                </a:ext>
              </a:extLst>
            </p:cNvPr>
            <p:cNvSpPr/>
            <p:nvPr/>
          </p:nvSpPr>
          <p:spPr>
            <a:xfrm flipH="1" flipV="1">
              <a:off x="656852" y="5177073"/>
              <a:ext cx="945220" cy="130157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3" name="Line 19">
              <a:extLst>
                <a:ext uri="{FF2B5EF4-FFF2-40B4-BE49-F238E27FC236}">
                  <a16:creationId xmlns:a16="http://schemas.microsoft.com/office/drawing/2014/main" id="{F5B08D2F-3057-8785-3F49-77C874A46F5F}"/>
                </a:ext>
              </a:extLst>
            </p:cNvPr>
            <p:cNvSpPr/>
            <p:nvPr/>
          </p:nvSpPr>
          <p:spPr>
            <a:xfrm flipH="1" flipV="1">
              <a:off x="664993" y="3448614"/>
              <a:ext cx="2200798" cy="3032077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AF9822B5-0FE8-5B1F-A2C9-A6497BA9D001}"/>
                </a:ext>
              </a:extLst>
            </p:cNvPr>
            <p:cNvSpPr/>
            <p:nvPr/>
          </p:nvSpPr>
          <p:spPr>
            <a:xfrm flipH="1" flipV="1">
              <a:off x="662681" y="1683436"/>
              <a:ext cx="3479916" cy="4791854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5" name="Line 21">
              <a:extLst>
                <a:ext uri="{FF2B5EF4-FFF2-40B4-BE49-F238E27FC236}">
                  <a16:creationId xmlns:a16="http://schemas.microsoft.com/office/drawing/2014/main" id="{D2862E5C-9B0D-D53B-40F5-B630705EFD08}"/>
                </a:ext>
              </a:extLst>
            </p:cNvPr>
            <p:cNvSpPr/>
            <p:nvPr/>
          </p:nvSpPr>
          <p:spPr>
            <a:xfrm flipH="1">
              <a:off x="658805" y="367327"/>
              <a:ext cx="947520" cy="1300249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DA427F75-BF89-6FD1-2736-4F7A8A834DC4}"/>
                </a:ext>
              </a:extLst>
            </p:cNvPr>
            <p:cNvSpPr/>
            <p:nvPr/>
          </p:nvSpPr>
          <p:spPr>
            <a:xfrm flipH="1">
              <a:off x="673806" y="377115"/>
              <a:ext cx="2199987" cy="3015577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7" name="Line 23">
              <a:extLst>
                <a:ext uri="{FF2B5EF4-FFF2-40B4-BE49-F238E27FC236}">
                  <a16:creationId xmlns:a16="http://schemas.microsoft.com/office/drawing/2014/main" id="{7C697A36-6546-7461-6C3E-2B947952F47D}"/>
                </a:ext>
              </a:extLst>
            </p:cNvPr>
            <p:cNvSpPr/>
            <p:nvPr/>
          </p:nvSpPr>
          <p:spPr>
            <a:xfrm flipH="1">
              <a:off x="4731954" y="6051135"/>
              <a:ext cx="352595" cy="48331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8" name="Line 24">
              <a:extLst>
                <a:ext uri="{FF2B5EF4-FFF2-40B4-BE49-F238E27FC236}">
                  <a16:creationId xmlns:a16="http://schemas.microsoft.com/office/drawing/2014/main" id="{0DC2AFEF-489C-105F-2C96-1DD2AD16EDFE}"/>
                </a:ext>
              </a:extLst>
            </p:cNvPr>
            <p:cNvSpPr/>
            <p:nvPr/>
          </p:nvSpPr>
          <p:spPr>
            <a:xfrm flipH="1">
              <a:off x="3486108" y="4306509"/>
              <a:ext cx="1605845" cy="2201171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29" name="Line 25">
              <a:extLst>
                <a:ext uri="{FF2B5EF4-FFF2-40B4-BE49-F238E27FC236}">
                  <a16:creationId xmlns:a16="http://schemas.microsoft.com/office/drawing/2014/main" id="{60B838A9-1B9B-23D7-37E7-A3E1ECCB6694}"/>
                </a:ext>
              </a:extLst>
            </p:cNvPr>
            <p:cNvSpPr/>
            <p:nvPr/>
          </p:nvSpPr>
          <p:spPr>
            <a:xfrm flipH="1">
              <a:off x="2215321" y="2574139"/>
              <a:ext cx="2865779" cy="3928195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30" name="Line 26">
              <a:extLst>
                <a:ext uri="{FF2B5EF4-FFF2-40B4-BE49-F238E27FC236}">
                  <a16:creationId xmlns:a16="http://schemas.microsoft.com/office/drawing/2014/main" id="{026757D4-7BD5-0E04-209C-0EB68A0611B9}"/>
                </a:ext>
              </a:extLst>
            </p:cNvPr>
            <p:cNvSpPr/>
            <p:nvPr/>
          </p:nvSpPr>
          <p:spPr>
            <a:xfrm flipH="1">
              <a:off x="1260492" y="831910"/>
              <a:ext cx="3825864" cy="5244207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  <p:sp>
          <p:nvSpPr>
            <p:cNvPr id="31" name="Line 27">
              <a:extLst>
                <a:ext uri="{FF2B5EF4-FFF2-40B4-BE49-F238E27FC236}">
                  <a16:creationId xmlns:a16="http://schemas.microsoft.com/office/drawing/2014/main" id="{9974A23D-1995-42DE-5019-9827BEEA9DB3}"/>
                </a:ext>
              </a:extLst>
            </p:cNvPr>
            <p:cNvSpPr/>
            <p:nvPr/>
          </p:nvSpPr>
          <p:spPr>
            <a:xfrm flipH="1">
              <a:off x="641284" y="371943"/>
              <a:ext cx="3505900" cy="4805624"/>
            </a:xfrm>
            <a:prstGeom prst="line">
              <a:avLst/>
            </a:prstGeom>
            <a:noFill/>
            <a:ln w="76200" cap="flat">
              <a:solidFill>
                <a:schemeClr val="tx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lang="en-US" noProof="0" dirty="0"/>
            </a:p>
          </p:txBody>
        </p:sp>
      </p:grpSp>
      <p:pic>
        <p:nvPicPr>
          <p:cNvPr id="36" name="layout.pdf" descr="layout.pdf">
            <a:extLst>
              <a:ext uri="{FF2B5EF4-FFF2-40B4-BE49-F238E27FC236}">
                <a16:creationId xmlns:a16="http://schemas.microsoft.com/office/drawing/2014/main" id="{18DDE934-A558-BB97-BBE5-B0A2DFCAAC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524" t="7652" r="7339" b="7652"/>
          <a:stretch>
            <a:fillRect/>
          </a:stretch>
        </p:blipFill>
        <p:spPr>
          <a:xfrm>
            <a:off x="451608" y="1664831"/>
            <a:ext cx="2341250" cy="32017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77A92CDD-2FCF-D2D9-4755-F6AE379BC4B7}"/>
              </a:ext>
            </a:extLst>
          </p:cNvPr>
          <p:cNvSpPr txBox="1"/>
          <p:nvPr/>
        </p:nvSpPr>
        <p:spPr>
          <a:xfrm>
            <a:off x="687691" y="6371673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noProof="0" dirty="0">
                <a:solidFill>
                  <a:schemeClr val="bg2"/>
                </a:solidFill>
                <a:effectLst/>
              </a:rPr>
              <a:t>[1] K. Shinjo, K. Seki, and S. </a:t>
            </a:r>
            <a:r>
              <a:rPr lang="en-US" sz="1600" noProof="0" dirty="0" err="1">
                <a:solidFill>
                  <a:schemeClr val="bg2"/>
                </a:solidFill>
                <a:effectLst/>
              </a:rPr>
              <a:t>Yunoki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,</a:t>
            </a:r>
            <a:r>
              <a:rPr lang="en-US" sz="1600" noProof="0" dirty="0">
                <a:solidFill>
                  <a:schemeClr val="bg2"/>
                </a:solidFill>
              </a:rPr>
              <a:t> 2510.13577 </a:t>
            </a:r>
            <a:r>
              <a:rPr lang="en-US" sz="1600" noProof="0" dirty="0">
                <a:solidFill>
                  <a:schemeClr val="bg2"/>
                </a:solidFill>
                <a:effectLst/>
              </a:rPr>
              <a:t>(2026).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3BF5F38-B547-06E1-C6F4-CA51327FCB06}"/>
              </a:ext>
            </a:extLst>
          </p:cNvPr>
          <p:cNvSpPr/>
          <p:nvPr/>
        </p:nvSpPr>
        <p:spPr>
          <a:xfrm>
            <a:off x="444942" y="4665205"/>
            <a:ext cx="317057" cy="256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B49C3C7-854C-09D6-280D-8702CA716227}"/>
              </a:ext>
            </a:extLst>
          </p:cNvPr>
          <p:cNvSpPr/>
          <p:nvPr/>
        </p:nvSpPr>
        <p:spPr>
          <a:xfrm>
            <a:off x="433506" y="1622086"/>
            <a:ext cx="317057" cy="256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7AF490D-2C15-794C-88EF-88BAA95FBD28}"/>
              </a:ext>
            </a:extLst>
          </p:cNvPr>
          <p:cNvSpPr txBox="1"/>
          <p:nvPr/>
        </p:nvSpPr>
        <p:spPr>
          <a:xfrm>
            <a:off x="259497" y="4980584"/>
            <a:ext cx="2911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Kagome lattice fits on heavy hex with bath qubits spread throughout the system</a:t>
            </a:r>
            <a:r>
              <a:rPr lang="en-US" baseline="30000" noProof="0" dirty="0">
                <a:solidFill>
                  <a:schemeClr val="tx2"/>
                </a:solidFill>
              </a:rPr>
              <a:t>[1]</a:t>
            </a:r>
          </a:p>
        </p:txBody>
      </p:sp>
      <p:sp>
        <p:nvSpPr>
          <p:cNvPr id="43" name="Line 10">
            <a:extLst>
              <a:ext uri="{FF2B5EF4-FFF2-40B4-BE49-F238E27FC236}">
                <a16:creationId xmlns:a16="http://schemas.microsoft.com/office/drawing/2014/main" id="{2F71715D-73D3-319D-F1B2-785A88C93943}"/>
              </a:ext>
            </a:extLst>
          </p:cNvPr>
          <p:cNvSpPr/>
          <p:nvPr/>
        </p:nvSpPr>
        <p:spPr>
          <a:xfrm>
            <a:off x="3410725" y="2377027"/>
            <a:ext cx="611166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 lang="en-US" noProof="0" dirty="0"/>
          </a:p>
        </p:txBody>
      </p:sp>
      <p:sp>
        <p:nvSpPr>
          <p:cNvPr id="44" name="Line 11">
            <a:extLst>
              <a:ext uri="{FF2B5EF4-FFF2-40B4-BE49-F238E27FC236}">
                <a16:creationId xmlns:a16="http://schemas.microsoft.com/office/drawing/2014/main" id="{FB28C8A9-0C58-FEE4-F740-0F01918FB4AD}"/>
              </a:ext>
            </a:extLst>
          </p:cNvPr>
          <p:cNvSpPr/>
          <p:nvPr/>
        </p:nvSpPr>
        <p:spPr>
          <a:xfrm flipV="1">
            <a:off x="3410725" y="2856440"/>
            <a:ext cx="611166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 lang="en-US" noProof="0" dirty="0"/>
          </a:p>
        </p:txBody>
      </p:sp>
      <p:sp>
        <p:nvSpPr>
          <p:cNvPr id="45" name="Line 12">
            <a:extLst>
              <a:ext uri="{FF2B5EF4-FFF2-40B4-BE49-F238E27FC236}">
                <a16:creationId xmlns:a16="http://schemas.microsoft.com/office/drawing/2014/main" id="{1193EF12-A1D0-845A-CA6C-5C172EED27C4}"/>
              </a:ext>
            </a:extLst>
          </p:cNvPr>
          <p:cNvSpPr/>
          <p:nvPr/>
        </p:nvSpPr>
        <p:spPr>
          <a:xfrm>
            <a:off x="3412020" y="1578698"/>
            <a:ext cx="60987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 lang="en-US" noProof="0" dirty="0"/>
          </a:p>
        </p:txBody>
      </p:sp>
      <p:sp>
        <p:nvSpPr>
          <p:cNvPr id="46" name="Line 13">
            <a:extLst>
              <a:ext uri="{FF2B5EF4-FFF2-40B4-BE49-F238E27FC236}">
                <a16:creationId xmlns:a16="http://schemas.microsoft.com/office/drawing/2014/main" id="{A33A56B8-20A1-D62D-83C3-16F44B74B272}"/>
              </a:ext>
            </a:extLst>
          </p:cNvPr>
          <p:cNvSpPr/>
          <p:nvPr/>
        </p:nvSpPr>
        <p:spPr>
          <a:xfrm flipV="1">
            <a:off x="3412020" y="1728708"/>
            <a:ext cx="609870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 lang="en-US" noProof="0" dirty="0"/>
          </a:p>
        </p:txBody>
      </p:sp>
      <p:sp>
        <p:nvSpPr>
          <p:cNvPr id="47" name="Line 14">
            <a:extLst>
              <a:ext uri="{FF2B5EF4-FFF2-40B4-BE49-F238E27FC236}">
                <a16:creationId xmlns:a16="http://schemas.microsoft.com/office/drawing/2014/main" id="{4B360260-5621-2AC2-2D68-75A5ABFE2682}"/>
              </a:ext>
            </a:extLst>
          </p:cNvPr>
          <p:cNvSpPr/>
          <p:nvPr/>
        </p:nvSpPr>
        <p:spPr>
          <a:xfrm>
            <a:off x="3412020" y="1879066"/>
            <a:ext cx="609870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 lang="en-US" noProof="0" dirty="0"/>
          </a:p>
        </p:txBody>
      </p:sp>
      <p:sp>
        <p:nvSpPr>
          <p:cNvPr id="48" name="Rectangle 8">
            <a:extLst>
              <a:ext uri="{FF2B5EF4-FFF2-40B4-BE49-F238E27FC236}">
                <a16:creationId xmlns:a16="http://schemas.microsoft.com/office/drawing/2014/main" id="{D5016BD3-B41D-8313-7E1F-B0F0115A8527}"/>
              </a:ext>
            </a:extLst>
          </p:cNvPr>
          <p:cNvSpPr/>
          <p:nvPr/>
        </p:nvSpPr>
        <p:spPr>
          <a:xfrm>
            <a:off x="3467177" y="1500691"/>
            <a:ext cx="498260" cy="1435959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US" noProof="0" dirty="0"/>
          </a:p>
        </p:txBody>
      </p:sp>
      <p:pic>
        <p:nvPicPr>
          <p:cNvPr id="49" name="Image 13" descr="Image">
            <a:extLst>
              <a:ext uri="{FF2B5EF4-FFF2-40B4-BE49-F238E27FC236}">
                <a16:creationId xmlns:a16="http://schemas.microsoft.com/office/drawing/2014/main" id="{A4DF30A1-8041-9A7F-25D8-719F605799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2430" y="2019257"/>
            <a:ext cx="267754" cy="32482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2250F963-9E0E-2D48-AEB8-F4850372565B}"/>
              </a:ext>
            </a:extLst>
          </p:cNvPr>
          <p:cNvSpPr txBox="1"/>
          <p:nvPr/>
        </p:nvSpPr>
        <p:spPr>
          <a:xfrm>
            <a:off x="4133169" y="1646377"/>
            <a:ext cx="3311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3 trotter steps per reset cycle. </a:t>
            </a:r>
            <a:br>
              <a:rPr lang="en-US" noProof="0" dirty="0">
                <a:solidFill>
                  <a:schemeClr val="tx2"/>
                </a:solidFill>
              </a:rPr>
            </a:br>
            <a:r>
              <a:rPr lang="en-US" noProof="0" dirty="0">
                <a:solidFill>
                  <a:schemeClr val="tx2"/>
                </a:solidFill>
              </a:rPr>
              <a:t>Total of 55 2-qubit gate depth for one cycle  </a:t>
            </a:r>
          </a:p>
        </p:txBody>
      </p:sp>
      <p:grpSp>
        <p:nvGrpSpPr>
          <p:cNvPr id="51" name="Group">
            <a:extLst>
              <a:ext uri="{FF2B5EF4-FFF2-40B4-BE49-F238E27FC236}">
                <a16:creationId xmlns:a16="http://schemas.microsoft.com/office/drawing/2014/main" id="{8A87C0F2-D356-24F4-BDE9-E7A61144AD61}"/>
              </a:ext>
            </a:extLst>
          </p:cNvPr>
          <p:cNvGrpSpPr/>
          <p:nvPr/>
        </p:nvGrpSpPr>
        <p:grpSpPr>
          <a:xfrm>
            <a:off x="3312705" y="3006184"/>
            <a:ext cx="4480800" cy="2839014"/>
            <a:chOff x="0" y="0"/>
            <a:chExt cx="12952724" cy="8206786"/>
          </a:xfrm>
        </p:grpSpPr>
        <p:pic>
          <p:nvPicPr>
            <p:cNvPr id="52" name="IBM_ZNE_results_1.pdf 1" descr="IBM_ZNE_results_1.pdf">
              <a:extLst>
                <a:ext uri="{FF2B5EF4-FFF2-40B4-BE49-F238E27FC236}">
                  <a16:creationId xmlns:a16="http://schemas.microsoft.com/office/drawing/2014/main" id="{5F85DAA4-B71A-A975-066D-DC125A613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0595" t="1496" r="8467" b="85105"/>
            <a:stretch>
              <a:fillRect/>
            </a:stretch>
          </p:blipFill>
          <p:spPr>
            <a:xfrm>
              <a:off x="23475" y="0"/>
              <a:ext cx="12929250" cy="11065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IBM_ZNE_results_1.pdf 2" descr="IBM_ZNE_results_1.pdf">
              <a:extLst>
                <a:ext uri="{FF2B5EF4-FFF2-40B4-BE49-F238E27FC236}">
                  <a16:creationId xmlns:a16="http://schemas.microsoft.com/office/drawing/2014/main" id="{7BA5656F-8624-E419-439A-3C52025BD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14907" r="88961"/>
            <a:stretch>
              <a:fillRect/>
            </a:stretch>
          </p:blipFill>
          <p:spPr>
            <a:xfrm>
              <a:off x="0" y="1202262"/>
              <a:ext cx="2005271" cy="70045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IBM_ZNE_results.pdf" descr="IBM_ZNE_results.pdf">
              <a:extLst>
                <a:ext uri="{FF2B5EF4-FFF2-40B4-BE49-F238E27FC236}">
                  <a16:creationId xmlns:a16="http://schemas.microsoft.com/office/drawing/2014/main" id="{04FF22DF-15AB-66FB-C2D0-CC114932D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41005" t="14736"/>
            <a:stretch>
              <a:fillRect/>
            </a:stretch>
          </p:blipFill>
          <p:spPr>
            <a:xfrm>
              <a:off x="2090003" y="1272399"/>
              <a:ext cx="10038941" cy="65818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7" name="Group">
            <a:extLst>
              <a:ext uri="{FF2B5EF4-FFF2-40B4-BE49-F238E27FC236}">
                <a16:creationId xmlns:a16="http://schemas.microsoft.com/office/drawing/2014/main" id="{DE251972-8E04-F83B-47B9-B63A85003998}"/>
              </a:ext>
            </a:extLst>
          </p:cNvPr>
          <p:cNvGrpSpPr/>
          <p:nvPr/>
        </p:nvGrpSpPr>
        <p:grpSpPr>
          <a:xfrm>
            <a:off x="8165270" y="1578698"/>
            <a:ext cx="3453582" cy="2576781"/>
            <a:chOff x="0" y="0"/>
            <a:chExt cx="8609862" cy="6423976"/>
          </a:xfrm>
        </p:grpSpPr>
        <p:grpSp>
          <p:nvGrpSpPr>
            <p:cNvPr id="58" name="Group">
              <a:extLst>
                <a:ext uri="{FF2B5EF4-FFF2-40B4-BE49-F238E27FC236}">
                  <a16:creationId xmlns:a16="http://schemas.microsoft.com/office/drawing/2014/main" id="{B0F80D2E-7A69-E7A8-8CC3-53863BD7EB79}"/>
                </a:ext>
              </a:extLst>
            </p:cNvPr>
            <p:cNvGrpSpPr/>
            <p:nvPr/>
          </p:nvGrpSpPr>
          <p:grpSpPr>
            <a:xfrm>
              <a:off x="6462310" y="429712"/>
              <a:ext cx="1156885" cy="2359497"/>
              <a:chOff x="0" y="0"/>
              <a:chExt cx="1156883" cy="2359495"/>
            </a:xfrm>
          </p:grpSpPr>
          <p:pic>
            <p:nvPicPr>
              <p:cNvPr id="60" name="Image 1" descr="Image">
                <a:extLst>
                  <a:ext uri="{FF2B5EF4-FFF2-40B4-BE49-F238E27FC236}">
                    <a16:creationId xmlns:a16="http://schemas.microsoft.com/office/drawing/2014/main" id="{43B932C5-2FC5-E5EE-18D9-5D884CD9F9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152" y="844247"/>
                <a:ext cx="1084580" cy="5061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1" name="Image 2" descr="Image">
                <a:extLst>
                  <a:ext uri="{FF2B5EF4-FFF2-40B4-BE49-F238E27FC236}">
                    <a16:creationId xmlns:a16="http://schemas.microsoft.com/office/drawing/2014/main" id="{20850B17-0CAF-1974-2691-CF6885474A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1853359"/>
                <a:ext cx="1156884" cy="5061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2" name="Image 3" descr="Image">
                <a:extLst>
                  <a:ext uri="{FF2B5EF4-FFF2-40B4-BE49-F238E27FC236}">
                    <a16:creationId xmlns:a16="http://schemas.microsoft.com/office/drawing/2014/main" id="{5F1F523E-EBCB-7CDA-E1DD-1046B5F440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0" y="0"/>
                <a:ext cx="1156884" cy="5061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59" name="BulkExpectationsIBM.pdf" descr="BulkExpectationsIBM.pdf">
              <a:extLst>
                <a:ext uri="{FF2B5EF4-FFF2-40B4-BE49-F238E27FC236}">
                  <a16:creationId xmlns:a16="http://schemas.microsoft.com/office/drawing/2014/main" id="{B3FC58FB-609B-3950-0CB2-187667B95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0" y="0"/>
              <a:ext cx="8609863" cy="64239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76" name="IBM_magnetization_3panel.pdf 1" descr="IBM_magnetization_3panel.pdf">
            <a:extLst>
              <a:ext uri="{FF2B5EF4-FFF2-40B4-BE49-F238E27FC236}">
                <a16:creationId xmlns:a16="http://schemas.microsoft.com/office/drawing/2014/main" id="{DAD4CA21-64C0-3086-1204-73C387906D2F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71562" b="7937"/>
          <a:stretch>
            <a:fillRect/>
          </a:stretch>
        </p:blipFill>
        <p:spPr>
          <a:xfrm>
            <a:off x="8528931" y="4382531"/>
            <a:ext cx="1235561" cy="215410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77" name="IBM_magnetization_3panel.pdf 2" descr="IBM_magnetization_3panel.pdf">
            <a:extLst>
              <a:ext uri="{FF2B5EF4-FFF2-40B4-BE49-F238E27FC236}">
                <a16:creationId xmlns:a16="http://schemas.microsoft.com/office/drawing/2014/main" id="{75C3400E-97D4-C134-8074-5A4CE4FFA38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88504" b="7937"/>
          <a:stretch>
            <a:fillRect/>
          </a:stretch>
        </p:blipFill>
        <p:spPr>
          <a:xfrm>
            <a:off x="11021756" y="4382531"/>
            <a:ext cx="499496" cy="215410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CAB9DBC8-8E2A-9F50-3390-546F1EB2E63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792597" y="4463562"/>
            <a:ext cx="1104339" cy="2057398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1E7922EC-3DFD-53CE-FF00-B0A37837E664}"/>
              </a:ext>
            </a:extLst>
          </p:cNvPr>
          <p:cNvSpPr txBox="1"/>
          <p:nvPr/>
        </p:nvSpPr>
        <p:spPr>
          <a:xfrm>
            <a:off x="10019393" y="4094230"/>
            <a:ext cx="222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QMC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67895900-4436-69AD-567E-2F98C684C31C}"/>
              </a:ext>
            </a:extLst>
          </p:cNvPr>
          <p:cNvSpPr txBox="1"/>
          <p:nvPr/>
        </p:nvSpPr>
        <p:spPr>
          <a:xfrm>
            <a:off x="8837756" y="4094230"/>
            <a:ext cx="708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QPU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FA33FC64-02C1-06E4-FFA4-81BB28D3F78D}"/>
              </a:ext>
            </a:extLst>
          </p:cNvPr>
          <p:cNvSpPr txBox="1"/>
          <p:nvPr/>
        </p:nvSpPr>
        <p:spPr>
          <a:xfrm>
            <a:off x="7704279" y="932367"/>
            <a:ext cx="4864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chemeClr val="tx2"/>
                </a:solidFill>
              </a:rPr>
              <a:t>Use QMC to find        such that the thermal energy matches the experiment</a:t>
            </a:r>
            <a:endParaRPr lang="en-US" baseline="30000" noProof="0" dirty="0">
              <a:solidFill>
                <a:schemeClr val="tx2"/>
              </a:solidFill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46F4E11A-D142-902C-3957-990B3A122CDE}"/>
              </a:ext>
            </a:extLst>
          </p:cNvPr>
          <p:cNvSpPr txBox="1"/>
          <p:nvPr/>
        </p:nvSpPr>
        <p:spPr>
          <a:xfrm>
            <a:off x="3290715" y="5852270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Without rapid mixing this would not be possible</a:t>
            </a:r>
          </a:p>
        </p:txBody>
      </p:sp>
      <p:pic>
        <p:nvPicPr>
          <p:cNvPr id="88" name="Grafik 87" descr="\documentclass{article}&#10;\usepackage{amsmath}&#10;\pagestyle{empty}&#10;\begin{document}&#10;&#10;$N_E = 60$&#10;&#10;&#10;\end{document}" title="IguanaTex Bitmap Display">
            <a:extLst>
              <a:ext uri="{FF2B5EF4-FFF2-40B4-BE49-F238E27FC236}">
                <a16:creationId xmlns:a16="http://schemas.microsoft.com/office/drawing/2014/main" id="{509B847F-EBD8-47ED-8589-12C432133E8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6722193" y="3761245"/>
            <a:ext cx="632696" cy="140599"/>
          </a:xfrm>
          <a:prstGeom prst="rect">
            <a:avLst/>
          </a:prstGeom>
        </p:spPr>
      </p:pic>
      <p:pic>
        <p:nvPicPr>
          <p:cNvPr id="90" name="Grafik 89" descr="\documentclass{article}&#10;\usepackage{amsmath}&#10;\pagestyle{empty}&#10;\begin{document}&#10;&#10;$\beta_\text{eff}$&#10;&#10;&#10;\end{document}" title="IguanaTex Bitmap Display">
            <a:extLst>
              <a:ext uri="{FF2B5EF4-FFF2-40B4-BE49-F238E27FC236}">
                <a16:creationId xmlns:a16="http://schemas.microsoft.com/office/drawing/2014/main" id="{4B743436-9B35-104A-109C-DF570CB6DA7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9571345" y="1014176"/>
            <a:ext cx="307667" cy="205714"/>
          </a:xfrm>
          <a:prstGeom prst="rect">
            <a:avLst/>
          </a:prstGeom>
        </p:spPr>
      </p:pic>
      <p:pic>
        <p:nvPicPr>
          <p:cNvPr id="6" name="Grafik 5" descr="\documentclass{article}&#10;\usepackage{amsmath}&#10;\pagestyle{empty}&#10;\begin{document}&#10;&#10;$N_E = 17$&#10;&#10;&#10;\end{document}" title="IguanaTex Bitmap Display">
            <a:extLst>
              <a:ext uri="{FF2B5EF4-FFF2-40B4-BE49-F238E27FC236}">
                <a16:creationId xmlns:a16="http://schemas.microsoft.com/office/drawing/2014/main" id="{6813A64C-A620-5ED8-C58B-92BF875A02D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958178" y="3761245"/>
            <a:ext cx="634719" cy="14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7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38" grpId="0"/>
      <p:bldP spid="41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/>
      <p:bldP spid="82" grpId="0"/>
      <p:bldP spid="83" grpId="0"/>
      <p:bldP spid="84" grpId="0"/>
      <p:bldP spid="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173,2283"/>
  <p:tag name="LATEXADDIN" val="\documentclass{article}&#10;\usepackage{amsmath}&#10;\pagestyle{empty}&#10;\begin{document}&#10;&#10;$H_E$&#10;&#10;&#10;\end{document}"/>
  <p:tag name="IGUANATEXSIZE" val="18"/>
  <p:tag name="IGUANATEXCURSOR" val="8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624,297"/>
  <p:tag name="LATEXADDIN" val="\documentclass{article}&#10;\usepackage{amsmath}&#10;\pagestyle{empty}&#10;\begin{document}&#10;&#10;$H(t) = H_S + H_E + \alpha f(t) H_{SE}$&#10;&#10;&#10;\end{document}"/>
  <p:tag name="IGUANATEXSIZE" val="18"/>
  <p:tag name="IGUANATEXCURSOR" val="118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,98952"/>
  <p:tag name="ORIGINALWIDTH" val="85,48929"/>
  <p:tag name="LATEXADDIN" val="\documentclass{article}&#10;\usepackage{amsmath}&#10;\pagestyle{empty}&#10;\begin{document}&#10;&#10;$T$&#10;&#10;&#10;\end{document}"/>
  <p:tag name="IGUANATEXSIZE" val="18"/>
  <p:tag name="IGUANATEXCURSOR" val="83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3937"/>
  <p:tag name="ORIGINALWIDTH" val="77,99023"/>
  <p:tag name="LATEXADDIN" val="\documentclass{article}&#10;\usepackage{amsmath}&#10;\pagestyle{empty}&#10;\begin{document}&#10;&#10;$\text{E}$&#10;&#10;&#10;\end{document}"/>
  <p:tag name="IGUANATEXSIZE" val="20"/>
  <p:tag name="IGUANATEXCURSOR" val="90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3866"/>
  <p:tag name="ORIGINALWIDTH" val="55,49307"/>
  <p:tag name="LATEXADDIN" val="\documentclass{article}&#10;\usepackage{amsmath}&#10;\pagestyle{empty}&#10;\begin{document}&#10;&#10;$\text{S}$&#10;&#10;&#10;\end{document}"/>
  <p:tag name="IGUANATEXSIZE" val="20"/>
  <p:tag name="IGUANATEXCURSOR" val="89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,9809"/>
  <p:tag name="ORIGINALWIDTH" val="2814,398"/>
  <p:tag name="LATEXADDIN" val="\documentclass{article}&#10;\usepackage{amsmath}&#10;\pagestyle{empty}&#10;\begin{document}&#10;&#10;$H_{\text{AFIM}} \ = \  \sum_{\langle {i_S},{j_S} \rangle}Z_{i_S} Z_{j_S} \ + \  \sum_{i_S} (g_x X_{i_S} + g_z Z_{i_S})$&#10;&#10;&#10;\end{document}"/>
  <p:tag name="IGUANATEXSIZE" val="20"/>
  <p:tag name="IGUANATEXCURSOR" val="200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,9809"/>
  <p:tag name="ORIGINALWIDTH" val="2677,165"/>
  <p:tag name="LATEXADDIN" val="\documentclass{article}&#10;\usepackage{amsmath}&#10;\pagestyle{empty}&#10;\begin{document}&#10;&#10;$H_{\text{AFHM}} \ = \ \sum_{\langle i_S,j_S \rangle}\left ( X_{i_S} X_{j_S}+Y_{i_S} Y_{j_S}+Z_{i_S} Z_{j_S} \right )$&#10;&#10;&#10;\end{document}"/>
  <p:tag name="IGUANATEXSIZE" val="20"/>
  <p:tag name="IGUANATEXCURSOR" val="198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359,955"/>
  <p:tag name="LATEXADDIN" val="\documentclass{article}&#10;\usepackage{amsmath}&#10;\pagestyle{empty}&#10;\begin{document}&#10;&#10;$\beta \approx 10 $&#10;&#10;&#10;\end{document}"/>
  <p:tag name="IGUANATEXSIZE" val="18"/>
  <p:tag name="IGUANATEXCURSOR" val="98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392,9509"/>
  <p:tag name="LATEXADDIN" val="\documentclass{article}&#10;\usepackage{amsmath}&#10;\pagestyle{empty}&#10;\begin{document}&#10;&#10;$\beta \approx 2.5 $&#10;&#10;&#10;\end{document}"/>
  <p:tag name="IGUANATEXSIZE" val="18"/>
  <p:tag name="IGUANATEXCURSOR" val="99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96,9629"/>
  <p:tag name="LATEXADDIN" val="\documentclass{article}&#10;\usepackage{amsmath}&#10;\usepackage{amssymb}&#10;\usepackage{xcolor}&#10;\pagestyle{empty}&#10;\begin{document}&#10;&#10;$\beta = 3$&#10;&#10;&#10;\end{document}"/>
  <p:tag name="IGUANATEXSIZE" val="20"/>
  <p:tag name="IGUANATEXCURSOR" val="13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99,2126"/>
  <p:tag name="LATEXADDIN" val="\documentclass{article}&#10;\usepackage{amsmath}&#10;\usepackage{amssymb}&#10;\usepackage{xcolor}&#10;\pagestyle{empty}&#10;\begin{document}&#10;&#10;$\beta = 4$&#10;&#10;&#10;\end{document}"/>
  <p:tag name="IGUANATEXSIZE" val="20"/>
  <p:tag name="IGUANATEXCURSOR" val="13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,9783"/>
  <p:tag name="ORIGINALWIDTH" val="1538,808"/>
  <p:tag name="LATEXADDIN" val="\documentclass{article}&#10;\usepackage{amsmath}&#10;\pagestyle{empty}&#10;\begin{document}&#10;&#10;$\rho(\beta) = \frac{e^{-\beta H}}{Z} = \sum_i p_i |\psi_i\rangle \langle \psi_i|$&#10;&#10;&#10;\end{document}"/>
  <p:tag name="IGUANATEXSIZE" val="20"/>
  <p:tag name="IGUANATEXCURSOR" val="93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97,7128"/>
  <p:tag name="LATEXADDIN" val="\documentclass{article}&#10;\usepackage{amsmath}&#10;\pagestyle{empty}&#10;\begin{document}&#10;&#10;$\beta = 0$&#10;&#10;&#10;\end{document}"/>
  <p:tag name="IGUANATEXSIZE" val="18"/>
  <p:tag name="IGUANATEXCURSOR" val="91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68,99134"/>
  <p:tag name="LATEXADDIN" val="\documentclass{article}&#10;\usepackage{amsmath}&#10;\pagestyle{empty}&#10;\begin{document}&#10;&#10;$\beta$&#10;&#10;&#10;\end{document}"/>
  <p:tag name="IGUANATEXSIZE" val="18"/>
  <p:tag name="IGUANATEXCURSOR" val="87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465,6918"/>
  <p:tag name="LATEXADDIN" val="\documentclass{article}&#10;\usepackage{amsmath}&#10;\pagestyle{empty}&#10;\begin{document}&#10;&#10;$N_E = 60$&#10;&#10;&#10;\end{document}"/>
  <p:tag name="IGUANATEXSIZE" val="20"/>
  <p:tag name="IGUANATEXCURSOR" val="90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174,7282"/>
  <p:tag name="LATEXADDIN" val="\documentclass{article}&#10;\usepackage{amsmath}&#10;\pagestyle{empty}&#10;\begin{document}&#10;&#10;$\beta_\text{eff}$&#10;&#10;&#10;\end{document}"/>
  <p:tag name="IGUANATEXSIZE" val="18"/>
  <p:tag name="IGUANATEXCURSOR" val="98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468,6914"/>
  <p:tag name="LATEXADDIN" val="\documentclass{article}&#10;\usepackage{amsmath}&#10;\pagestyle{empty}&#10;\begin{document}&#10;&#10;$N_E = 17$&#10;&#10;&#10;\end{document}"/>
  <p:tag name="IGUANATEXSIZE" val="20"/>
  <p:tag name="IGUANATEXCURSOR" val="90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9868"/>
  <p:tag name="ORIGINALWIDTH" val="161,2298"/>
  <p:tag name="LATEXADDIN" val="\documentclass{article}&#10;\usepackage{amsmath}&#10;\pagestyle{empty}&#10;\begin{document}&#10;&#10;$H_S$&#10;&#10;&#10;\end{document}"/>
  <p:tag name="IGUANATEXSIZE" val="20"/>
  <p:tag name="IGUANATEXCURSOR" val="8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9868"/>
  <p:tag name="ORIGINALWIDTH" val="452,1935"/>
  <p:tag name="LATEXADDIN" val="\documentclass{article}&#10;\usepackage{amsmath}&#10;\pagestyle{empty}&#10;\begin{document}&#10;&#10;$N_S = 12$&#10;&#10;&#10;\end{document}"/>
  <p:tag name="IGUANATEXSIZE" val="20"/>
  <p:tag name="IGUANATEXCURSOR" val="90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96,9629"/>
  <p:tag name="LATEXADDIN" val="\documentclass{article}&#10;\usepackage{amsmath}&#10;\pagestyle{empty}&#10;\begin{document}&#10;&#10;$\beta = 3$&#10;&#10;&#10;\end{document}"/>
  <p:tag name="IGUANATEXSIZE" val="20"/>
  <p:tag name="IGUANATEXCURSOR" val="91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99,2126"/>
  <p:tag name="LATEXADDIN" val="\documentclass{article}&#10;\usepackage{amsmath}&#10;\pagestyle{empty}&#10;\begin{document}&#10;&#10;$\beta = 4$&#10;&#10;&#10;\end{document}"/>
  <p:tag name="IGUANATEXSIZE" val="20"/>
  <p:tag name="IGUANATEXCURSOR" val="91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328,084"/>
  <p:tag name="LATEXADDIN" val="\documentclass{article}&#10;\usepackage{amsmath}&#10;\pagestyle{empty}&#10;\begin{document}&#10;&#10;$\beta^\text{max} = \text{log}2/(\epsilon_\text{reset}\omega_{\text{max}})$&#10;&#10;&#10;\end{document}"/>
  <p:tag name="IGUANATEXSIZE" val="20"/>
  <p:tag name="IGUANATEXCURSOR" val="155"/>
  <p:tag name="TRANSPARENCY" val="Wahr"/>
  <p:tag name="LATEXENGINEID" val="0"/>
  <p:tag name="TEMPFOLDER" val="C:\Users\Lucas.Katschke\Documents\Temp_iguana\"/>
  <p:tag name="LATEXFORMHEIGHT" val="312"/>
  <p:tag name="LATEXFORMWIDTH" val="735,6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9868"/>
  <p:tag name="ORIGINALWIDTH" val="161,2298"/>
  <p:tag name="LATEXADDIN" val="\documentclass{article}&#10;\usepackage{amsmath}&#10;\pagestyle{empty}&#10;\begin{document}&#10;&#10;$H_S$&#10;&#10;&#10;\end{document}"/>
  <p:tag name="IGUANATEXSIZE" val="20"/>
  <p:tag name="IGUANATEXCURSOR" val="8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173,2283"/>
  <p:tag name="LATEXADDIN" val="\documentclass{article}&#10;\usepackage{amsmath}&#10;\pagestyle{empty}&#10;\begin{document}&#10;&#10;$H_E$&#10;&#10;&#10;\end{document}"/>
  <p:tag name="IGUANATEXSIZE" val="18"/>
  <p:tag name="IGUANATEXCURSOR" val="82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04,3869"/>
  <p:tag name="LATEXADDIN" val="\documentclass{article}&#10;\usepackage{amsmath}&#10;\pagestyle{empty}&#10;\begin{document}&#10;&#10;$\Phi[\tilde{\rho}_\text{S}(\beta)] = \tilde{\rho}_\text{S}(\beta)$&#10;&#10;&#10;\end{document}"/>
  <p:tag name="IGUANATEXSIZE" val="20"/>
  <p:tag name="IGUANATEXCURSOR" val="140"/>
  <p:tag name="TRANSPARENCY" val="Wahr"/>
  <p:tag name="LATEXENGINEID" val="0"/>
  <p:tag name="TEMPFOLDER" val="C:\Users\Lucas.Katschke\Documents\Temp_iguana\"/>
  <p:tag name="LATEXFORMHEIGHT" val="312"/>
  <p:tag name="LATEXFORMWIDTH" val="724,2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027,372"/>
  <p:tag name="LATEXADDIN" val="\documentclass{article}&#10;\usepackage{amsmath}&#10;\pagestyle{empty}&#10;\begin{document}&#10;&#10;$||\tilde{\rho}_\text{S}(\beta) - \rho(\beta)|| &lt; \epsilon $&#10;&#10;&#10;\end{document}"/>
  <p:tag name="IGUANATEXSIZE" val="20"/>
  <p:tag name="IGUANATEXCURSOR" val="119"/>
  <p:tag name="TRANSPARENCY" val="Wahr"/>
  <p:tag name="LATEXENGINEID" val="0"/>
  <p:tag name="TEMPFOLDER" val="C:\Users\Lucas.Katschke\Documents\Temp_iguana\"/>
  <p:tag name="LATEXFORMHEIGHT" val="312"/>
  <p:tag name="LATEXFORMWIDTH" val="719,4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173,2283"/>
  <p:tag name="LATEXADDIN" val="\documentclass{article}&#10;\usepackage{amsmath}&#10;\pagestyle{empty}&#10;\begin{document}&#10;&#10;$H_E$&#10;&#10;&#10;\end{document}"/>
  <p:tag name="IGUANATEXSIZE" val="18"/>
  <p:tag name="IGUANATEXCURSOR" val="85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2321"/>
  <p:tag name="ORIGINALWIDTH" val="1199,85"/>
  <p:tag name="LATEXADDIN" val="\documentclass{article}&#10;\usepackage{amsmath}&#10;\pagestyle{empty}&#10;\begin{document}&#10;&#10;$H_\text{E} = - \sum_{i_\text{E}} \omega_{i_\text{E}} Z_{i_\text{E}}/2$&#10;&#10;&#10;\end{document}"/>
  <p:tag name="IGUANATEXSIZE" val="20"/>
  <p:tag name="IGUANATEXCURSOR" val="151"/>
  <p:tag name="TRANSPARENCY" val="Wahr"/>
  <p:tag name="LATEXENGINEID" val="0"/>
  <p:tag name="TEMPFOLDER" val="C:\Users\Lucas.Katschke\Documents\Temp_iguana\"/>
  <p:tag name="LATEXFORMHEIGHT" val="312"/>
  <p:tag name="LATEXFORMWIDTH" val="728,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,9809"/>
  <p:tag name="ORIGINALWIDTH" val="1439,07"/>
  <p:tag name="LATEXADDIN" val="\documentclass{article}&#10;\usepackage{amsmath}&#10;\pagestyle{empty}&#10;\begin{document}&#10;&#10;$H_{SE} = \sum_{\langle i_S,i_E\rangle} O_{i_S}\otimes X_{i_E}$&#10;&#10;&#10;\end{document}"/>
  <p:tag name="IGUANATEXSIZE" val="20"/>
  <p:tag name="IGUANATEXCURSOR" val="143"/>
  <p:tag name="TRANSPARENCY" val="Wahr"/>
  <p:tag name="LATEXENGINEID" val="0"/>
  <p:tag name="TEMPFOLDER" val="C:\Users\Lucas.Katschke\Documents\Temp_iguana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Präsentationstitel">
  <a:themeElements>
    <a:clrScheme name="LMU_PPT">
      <a:dk1>
        <a:srgbClr val="00883A"/>
      </a:dk1>
      <a:lt1>
        <a:sysClr val="window" lastClr="FFFFFF"/>
      </a:lt1>
      <a:dk2>
        <a:srgbClr val="232323"/>
      </a:dk2>
      <a:lt2>
        <a:srgbClr val="626468"/>
      </a:lt2>
      <a:accent1>
        <a:srgbClr val="C0C1C3"/>
      </a:accent1>
      <a:accent2>
        <a:srgbClr val="E6E6E7"/>
      </a:accent2>
      <a:accent3>
        <a:srgbClr val="F5F5F5"/>
      </a:accent3>
      <a:accent4>
        <a:srgbClr val="0F1987"/>
      </a:accent4>
      <a:accent5>
        <a:srgbClr val="009FE3"/>
      </a:accent5>
      <a:accent6>
        <a:srgbClr val="8C4091"/>
      </a:accent6>
      <a:hlink>
        <a:srgbClr val="D71919"/>
      </a:hlink>
      <a:folHlink>
        <a:srgbClr val="F187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MU_PPTVorlage_Breitbild_20220425_RS.potx" id="{2042371F-3005-4A21-A9A4-ABFC59415B3B}" vid="{F5E6AB39-800A-4A35-BFB0-8B08FE59E1F1}"/>
    </a:ext>
  </a:extLst>
</a:theme>
</file>

<file path=ppt/theme/theme2.xml><?xml version="1.0" encoding="utf-8"?>
<a:theme xmlns:a="http://schemas.openxmlformats.org/drawingml/2006/main" name="Präsentationstitel Variante">
  <a:themeElements>
    <a:clrScheme name="LMU_PPT">
      <a:dk1>
        <a:srgbClr val="00883A"/>
      </a:dk1>
      <a:lt1>
        <a:sysClr val="window" lastClr="FFFFFF"/>
      </a:lt1>
      <a:dk2>
        <a:srgbClr val="232323"/>
      </a:dk2>
      <a:lt2>
        <a:srgbClr val="626468"/>
      </a:lt2>
      <a:accent1>
        <a:srgbClr val="C0C1C3"/>
      </a:accent1>
      <a:accent2>
        <a:srgbClr val="E6E6E7"/>
      </a:accent2>
      <a:accent3>
        <a:srgbClr val="F5F5F5"/>
      </a:accent3>
      <a:accent4>
        <a:srgbClr val="0F1987"/>
      </a:accent4>
      <a:accent5>
        <a:srgbClr val="009FE3"/>
      </a:accent5>
      <a:accent6>
        <a:srgbClr val="8C4091"/>
      </a:accent6>
      <a:hlink>
        <a:srgbClr val="D71919"/>
      </a:hlink>
      <a:folHlink>
        <a:srgbClr val="F187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MU_PPTVorlage_Breitbild_20220425_RS.potx" id="{2042371F-3005-4A21-A9A4-ABFC59415B3B}" vid="{3677B95F-7E06-41FF-A3C7-1582F699B15A}"/>
    </a:ext>
  </a:extLst>
</a:theme>
</file>

<file path=ppt/theme/theme3.xml><?xml version="1.0" encoding="utf-8"?>
<a:theme xmlns:a="http://schemas.openxmlformats.org/drawingml/2006/main" name="Kapiteltrenner">
  <a:themeElements>
    <a:clrScheme name="LMU">
      <a:dk1>
        <a:srgbClr val="008740"/>
      </a:dk1>
      <a:lt1>
        <a:sysClr val="window" lastClr="FFFFFF"/>
      </a:lt1>
      <a:dk2>
        <a:srgbClr val="000000"/>
      </a:dk2>
      <a:lt2>
        <a:srgbClr val="4A4A4A"/>
      </a:lt2>
      <a:accent1>
        <a:srgbClr val="9D9D9D"/>
      </a:accent1>
      <a:accent2>
        <a:srgbClr val="D0D0D0"/>
      </a:accent2>
      <a:accent3>
        <a:srgbClr val="F4F4F4"/>
      </a:accent3>
      <a:accent4>
        <a:srgbClr val="023E84"/>
      </a:accent4>
      <a:accent5>
        <a:srgbClr val="009FE3"/>
      </a:accent5>
      <a:accent6>
        <a:srgbClr val="8C40A5"/>
      </a:accent6>
      <a:hlink>
        <a:srgbClr val="DC0D15"/>
      </a:hlink>
      <a:folHlink>
        <a:srgbClr val="F187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MU_PPTVorlage_Breitbild_20220425_RS.potx" id="{2042371F-3005-4A21-A9A4-ABFC59415B3B}" vid="{CB202495-3BD5-415A-A4A5-B746A9BA6616}"/>
    </a:ext>
  </a:extLst>
</a:theme>
</file>

<file path=ppt/theme/theme4.xml><?xml version="1.0" encoding="utf-8"?>
<a:theme xmlns:a="http://schemas.openxmlformats.org/drawingml/2006/main" name="Inhalt">
  <a:themeElements>
    <a:clrScheme name="LMU_PPT">
      <a:dk1>
        <a:srgbClr val="00883A"/>
      </a:dk1>
      <a:lt1>
        <a:sysClr val="window" lastClr="FFFFFF"/>
      </a:lt1>
      <a:dk2>
        <a:srgbClr val="232323"/>
      </a:dk2>
      <a:lt2>
        <a:srgbClr val="626468"/>
      </a:lt2>
      <a:accent1>
        <a:srgbClr val="C0C1C3"/>
      </a:accent1>
      <a:accent2>
        <a:srgbClr val="E6E6E7"/>
      </a:accent2>
      <a:accent3>
        <a:srgbClr val="F5F5F5"/>
      </a:accent3>
      <a:accent4>
        <a:srgbClr val="0F1987"/>
      </a:accent4>
      <a:accent5>
        <a:srgbClr val="009FE3"/>
      </a:accent5>
      <a:accent6>
        <a:srgbClr val="8C4091"/>
      </a:accent6>
      <a:hlink>
        <a:srgbClr val="D71919"/>
      </a:hlink>
      <a:folHlink>
        <a:srgbClr val="F187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MU_PPTVorlage_Breitbild_20220425_RS.potx" id="{2042371F-3005-4A21-A9A4-ABFC59415B3B}" vid="{FCA03F62-E27F-4ACE-B8D5-B0C2DB4DDEEC}"/>
    </a:ext>
  </a:extLst>
</a:theme>
</file>

<file path=ppt/theme/theme5.xml><?xml version="1.0" encoding="utf-8"?>
<a:theme xmlns:a="http://schemas.openxmlformats.org/drawingml/2006/main" name="Rücktitel">
  <a:themeElements>
    <a:clrScheme name="Benutzerdefiniert 1">
      <a:dk1>
        <a:srgbClr val="008740"/>
      </a:dk1>
      <a:lt1>
        <a:srgbClr val="FFFFFF"/>
      </a:lt1>
      <a:dk2>
        <a:srgbClr val="000000"/>
      </a:dk2>
      <a:lt2>
        <a:srgbClr val="4A4A4A"/>
      </a:lt2>
      <a:accent1>
        <a:srgbClr val="9D9D9D"/>
      </a:accent1>
      <a:accent2>
        <a:srgbClr val="D0D0D0"/>
      </a:accent2>
      <a:accent3>
        <a:srgbClr val="F4F4F4"/>
      </a:accent3>
      <a:accent4>
        <a:srgbClr val="023E84"/>
      </a:accent4>
      <a:accent5>
        <a:srgbClr val="009FE3"/>
      </a:accent5>
      <a:accent6>
        <a:srgbClr val="8C40A5"/>
      </a:accent6>
      <a:hlink>
        <a:srgbClr val="DC0D15"/>
      </a:hlink>
      <a:folHlink>
        <a:srgbClr val="F187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MU_PPTVorlage_Breitbild_20220425_RS.potx" id="{2042371F-3005-4A21-A9A4-ABFC59415B3B}" vid="{866B4B03-9E40-4D34-8181-92E280DAE3A6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lmu_ppt_vorlage_20221104</Template>
  <TotalTime>0</TotalTime>
  <Words>1075</Words>
  <Application>Microsoft Office PowerPoint</Application>
  <PresentationFormat>Breitbild</PresentationFormat>
  <Paragraphs>157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Courier New</vt:lpstr>
      <vt:lpstr>LMU CompatilFact</vt:lpstr>
      <vt:lpstr>Wingdings</vt:lpstr>
      <vt:lpstr>Präsentationstitel</vt:lpstr>
      <vt:lpstr>Präsentationstitel Variante</vt:lpstr>
      <vt:lpstr>Kapiteltrenner</vt:lpstr>
      <vt:lpstr>Inhalt</vt:lpstr>
      <vt:lpstr>Rücktitel</vt:lpstr>
      <vt:lpstr>Dissipative preparation of thermal states on quantum computers</vt:lpstr>
      <vt:lpstr>Applications of thermal state preparation</vt:lpstr>
      <vt:lpstr>Dissipative Thermal State Preparation </vt:lpstr>
      <vt:lpstr>Towards an efficient algorithm for thermal state preparation</vt:lpstr>
      <vt:lpstr>End-to-End Efficient Quantum Thermal and Ground State Preparation[1]</vt:lpstr>
      <vt:lpstr>Frustrated spin systems – a testing ground</vt:lpstr>
      <vt:lpstr>Classical state-vector simulations 1:  Scaling with system size </vt:lpstr>
      <vt:lpstr>Classical state-vector simulations 2:  Scaling with temperature </vt:lpstr>
      <vt:lpstr>Hardware runs for the Ising model on ibm_boston</vt:lpstr>
      <vt:lpstr>Conclusion</vt:lpstr>
      <vt:lpstr>Thank you for your attention!</vt:lpstr>
      <vt:lpstr>Backup</vt:lpstr>
      <vt:lpstr>Scaling of resets with number of environment qubits</vt:lpstr>
      <vt:lpstr>Jump Operators</vt:lpstr>
      <vt:lpstr>Qubit reset error </vt:lpstr>
      <vt:lpstr>Scaling with noise classical simulations </vt:lpstr>
      <vt:lpstr>Steady state scaling with environment qubits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Lucas Katschke</dc:creator>
  <cp:lastModifiedBy>Lucas Katschke</cp:lastModifiedBy>
  <cp:revision>29</cp:revision>
  <cp:lastPrinted>2020-11-01T16:28:52Z</cp:lastPrinted>
  <dcterms:created xsi:type="dcterms:W3CDTF">2026-06-30T12:04:12Z</dcterms:created>
  <dcterms:modified xsi:type="dcterms:W3CDTF">2026-07-13T21:28:25Z</dcterms:modified>
</cp:coreProperties>
</file>