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9" r:id="rId3"/>
    <p:sldId id="27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6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91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2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2026. 07. 14.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1746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2026. 07. 14.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6309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2026. 07. 14.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72255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2026. 07. 14.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1050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2026. 07. 14.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56358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2026. 07. 14.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4695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2026. 07. 14.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29168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2026. 07. 14.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97832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2026. 07. 14.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78127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2026. 07. 14.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03084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1901C-D33B-4565-A7E4-5DF903098DB6}" type="datetimeFigureOut">
              <a:rPr lang="hu-HU" smtClean="0"/>
              <a:t>2026. 07. 14.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83066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F1901C-D33B-4565-A7E4-5DF903098DB6}" type="datetimeFigureOut">
              <a:rPr lang="hu-HU" smtClean="0"/>
              <a:t>2026. 07. 14.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2FF2AA-B0B2-4F6D-BCD1-ED89749CA0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98062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5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5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50.emf"/><Relationship Id="rId5" Type="http://schemas.openxmlformats.org/officeDocument/2006/relationships/image" Target="../media/image4.png"/><Relationship Id="rId10" Type="http://schemas.openxmlformats.org/officeDocument/2006/relationships/image" Target="../media/image47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5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55.png"/><Relationship Id="rId5" Type="http://schemas.openxmlformats.org/officeDocument/2006/relationships/image" Target="../media/image4.png"/><Relationship Id="rId10" Type="http://schemas.openxmlformats.org/officeDocument/2006/relationships/image" Target="../media/image5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6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59.png"/><Relationship Id="rId17" Type="http://schemas.openxmlformats.org/officeDocument/2006/relationships/image" Target="../media/image64.png"/><Relationship Id="rId2" Type="http://schemas.openxmlformats.org/officeDocument/2006/relationships/image" Target="../media/image1.png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58.png"/><Relationship Id="rId5" Type="http://schemas.openxmlformats.org/officeDocument/2006/relationships/image" Target="../media/image4.png"/><Relationship Id="rId15" Type="http://schemas.openxmlformats.org/officeDocument/2006/relationships/image" Target="../media/image62.png"/><Relationship Id="rId10" Type="http://schemas.openxmlformats.org/officeDocument/2006/relationships/image" Target="../media/image57.emf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12" Type="http://schemas.openxmlformats.org/officeDocument/2006/relationships/image" Target="../media/image6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69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6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67.svg"/><Relationship Id="rId5" Type="http://schemas.openxmlformats.org/officeDocument/2006/relationships/image" Target="../media/image4.png"/><Relationship Id="rId15" Type="http://schemas.openxmlformats.org/officeDocument/2006/relationships/image" Target="../media/image71.svg"/><Relationship Id="rId10" Type="http://schemas.openxmlformats.org/officeDocument/2006/relationships/image" Target="../media/image66.emf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70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75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7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73.png"/><Relationship Id="rId5" Type="http://schemas.openxmlformats.org/officeDocument/2006/relationships/image" Target="../media/image4.png"/><Relationship Id="rId15" Type="http://schemas.openxmlformats.org/officeDocument/2006/relationships/image" Target="../media/image77.png"/><Relationship Id="rId10" Type="http://schemas.openxmlformats.org/officeDocument/2006/relationships/image" Target="../media/image72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7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80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5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79.emf"/><Relationship Id="rId5" Type="http://schemas.openxmlformats.org/officeDocument/2006/relationships/image" Target="../media/image4.png"/><Relationship Id="rId10" Type="http://schemas.openxmlformats.org/officeDocument/2006/relationships/image" Target="../media/image78.emf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8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85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8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3.png"/><Relationship Id="rId5" Type="http://schemas.openxmlformats.org/officeDocument/2006/relationships/image" Target="../media/image4.png"/><Relationship Id="rId15" Type="http://schemas.openxmlformats.org/officeDocument/2006/relationships/image" Target="../media/image87.emf"/><Relationship Id="rId10" Type="http://schemas.openxmlformats.org/officeDocument/2006/relationships/image" Target="../media/image82.emf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8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90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8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8.emf"/><Relationship Id="rId5" Type="http://schemas.openxmlformats.org/officeDocument/2006/relationships/image" Target="../media/image4.png"/><Relationship Id="rId10" Type="http://schemas.openxmlformats.org/officeDocument/2006/relationships/image" Target="../media/image82.emf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8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3.png"/><Relationship Id="rId5" Type="http://schemas.openxmlformats.org/officeDocument/2006/relationships/image" Target="../media/image4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image" Target="../media/image1.png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27.svg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9.png"/><Relationship Id="rId5" Type="http://schemas.openxmlformats.org/officeDocument/2006/relationships/image" Target="../media/image4.png"/><Relationship Id="rId10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image" Target="../media/image1.png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27.svg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6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34.png"/><Relationship Id="rId5" Type="http://schemas.openxmlformats.org/officeDocument/2006/relationships/image" Target="../media/image4.png"/><Relationship Id="rId10" Type="http://schemas.openxmlformats.org/officeDocument/2006/relationships/image" Target="../media/image3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4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39.png"/><Relationship Id="rId5" Type="http://schemas.openxmlformats.org/officeDocument/2006/relationships/image" Target="../media/image4.png"/><Relationship Id="rId10" Type="http://schemas.openxmlformats.org/officeDocument/2006/relationships/image" Target="../media/image38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44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4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42.png"/><Relationship Id="rId5" Type="http://schemas.openxmlformats.org/officeDocument/2006/relationships/image" Target="../media/image4.png"/><Relationship Id="rId10" Type="http://schemas.openxmlformats.org/officeDocument/2006/relationships/image" Target="../media/image41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45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47.png"/><Relationship Id="rId5" Type="http://schemas.openxmlformats.org/officeDocument/2006/relationships/image" Target="../media/image4.png"/><Relationship Id="rId10" Type="http://schemas.openxmlformats.org/officeDocument/2006/relationships/image" Target="../media/image46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49.png"/><Relationship Id="rId5" Type="http://schemas.openxmlformats.org/officeDocument/2006/relationships/image" Target="../media/image4.png"/><Relationship Id="rId10" Type="http://schemas.openxmlformats.org/officeDocument/2006/relationships/image" Target="../media/image48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9;p1">
            <a:extLst>
              <a:ext uri="{FF2B5EF4-FFF2-40B4-BE49-F238E27FC236}">
                <a16:creationId xmlns:a16="http://schemas.microsoft.com/office/drawing/2014/main" id="{714783EA-1620-797E-86D9-1DF30033748D}"/>
              </a:ext>
            </a:extLst>
          </p:cNvPr>
          <p:cNvSpPr txBox="1">
            <a:spLocks/>
          </p:cNvSpPr>
          <p:nvPr/>
        </p:nvSpPr>
        <p:spPr>
          <a:xfrm>
            <a:off x="35860" y="1106301"/>
            <a:ext cx="12120282" cy="106863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dk2"/>
              </a:buClr>
              <a:buSzPts val="6000"/>
              <a:buFont typeface="Jost"/>
              <a:buNone/>
            </a:pPr>
            <a:r>
              <a:rPr lang="en-US" sz="4200"/>
              <a:t>Probing Confinement with Superconducting Circuits:</a:t>
            </a:r>
            <a:br>
              <a:rPr lang="en-US" sz="4200"/>
            </a:br>
            <a:r>
              <a:rPr lang="en-US" sz="3600"/>
              <a:t>From Z₂ String Dynamics to Continuous U(1) Electrodynamics</a:t>
            </a:r>
            <a:endParaRPr lang="en-US" sz="3600" dirty="0"/>
          </a:p>
        </p:txBody>
      </p:sp>
      <p:sp>
        <p:nvSpPr>
          <p:cNvPr id="5" name="Google Shape;50;p1">
            <a:extLst>
              <a:ext uri="{FF2B5EF4-FFF2-40B4-BE49-F238E27FC236}">
                <a16:creationId xmlns:a16="http://schemas.microsoft.com/office/drawing/2014/main" id="{75E4CE81-70D4-4073-55DC-3C95B5CB1936}"/>
              </a:ext>
            </a:extLst>
          </p:cNvPr>
          <p:cNvSpPr txBox="1">
            <a:spLocks/>
          </p:cNvSpPr>
          <p:nvPr/>
        </p:nvSpPr>
        <p:spPr>
          <a:xfrm>
            <a:off x="334934" y="2976282"/>
            <a:ext cx="6514101" cy="136100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None/>
            </a:pPr>
            <a:r>
              <a:rPr lang="en-US" dirty="0"/>
              <a:t>Enrique Rico Ortega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None/>
            </a:pPr>
            <a:r>
              <a:rPr lang="en-US" dirty="0"/>
              <a:t>Tue. July 14, 15:30 — 16:00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None/>
            </a:pPr>
            <a:r>
              <a:rPr lang="en-US" sz="1600" dirty="0"/>
              <a:t>based on arXiv:2507.08088 and arXiv:2601.23150</a:t>
            </a:r>
            <a:endParaRPr lang="en-US" dirty="0"/>
          </a:p>
          <a:p>
            <a:pPr marL="0" indent="0">
              <a:lnSpc>
                <a:spcPct val="110000"/>
              </a:lnSpc>
              <a:spcBef>
                <a:spcPts val="80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lnSpc>
                <a:spcPct val="110000"/>
              </a:lnSpc>
              <a:spcBef>
                <a:spcPts val="800"/>
              </a:spcBef>
              <a:buClr>
                <a:schemeClr val="dk1"/>
              </a:buClr>
              <a:buSzPts val="2400"/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AF5CBE-00AE-A657-8184-B86961B0E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0BA398-9165-35D5-3266-D6BA599930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0095D0-70C4-75EB-2EBD-E96AC4078D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564DEC-015F-F76F-3A1F-D3310CF884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3A061E-F1D1-42CF-F712-166902664F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2C8F12D-921D-CB31-D8B0-8FD9DDFBB0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31A1F0-CED5-F6A1-4058-D17860C4C1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10D219E-F748-9D37-4B61-78B9103B290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5C58ACF-99B5-3C3A-7064-7AAA68E8D5D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703" y="2607276"/>
            <a:ext cx="7220982" cy="420257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8FDA364-EF60-376A-ADC2-398439DD89E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477" y="5138629"/>
            <a:ext cx="2743200" cy="5969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5E4182A-DC52-4B2E-3B71-64DE443F7DC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36" y="5930040"/>
            <a:ext cx="4280036" cy="70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05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7C722A-BA5A-D854-BE5C-97E3F0A7BE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9F43CD-41D3-1A32-9746-AB6882DA1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0994FB-8C4E-F262-4C84-3A28A0E623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F0EBC3-E137-5509-12D6-445172CEA2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E50A89-E1AB-02D4-B264-4ECBBEF647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66CABE-CF3F-924B-6348-40B3979AA3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B09CBE-6E23-896E-18E6-34B11F430E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3D2A41-A260-D817-29E2-83A5037353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72AEAA8-129C-A2D5-8EBF-4735F7E615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sp>
        <p:nvSpPr>
          <p:cNvPr id="12" name="CuadroTexto 31">
            <a:extLst>
              <a:ext uri="{FF2B5EF4-FFF2-40B4-BE49-F238E27FC236}">
                <a16:creationId xmlns:a16="http://schemas.microsoft.com/office/drawing/2014/main" id="{97B66920-9D9F-39A6-F48D-6346ADB05FB1}"/>
              </a:ext>
            </a:extLst>
          </p:cNvPr>
          <p:cNvSpPr txBox="1"/>
          <p:nvPr/>
        </p:nvSpPr>
        <p:spPr>
          <a:xfrm>
            <a:off x="33114" y="484290"/>
            <a:ext cx="67800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Superconducting circuits implementation</a:t>
            </a:r>
          </a:p>
        </p:txBody>
      </p:sp>
      <p:sp>
        <p:nvSpPr>
          <p:cNvPr id="13" name="CuadroTexto 31">
            <a:extLst>
              <a:ext uri="{FF2B5EF4-FFF2-40B4-BE49-F238E27FC236}">
                <a16:creationId xmlns:a16="http://schemas.microsoft.com/office/drawing/2014/main" id="{EE47AC00-5BA3-E1D5-3CD7-52AA0DA368AC}"/>
              </a:ext>
            </a:extLst>
          </p:cNvPr>
          <p:cNvSpPr txBox="1"/>
          <p:nvPr/>
        </p:nvSpPr>
        <p:spPr>
          <a:xfrm>
            <a:off x="421850" y="1044328"/>
            <a:ext cx="46385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We need:</a:t>
            </a:r>
          </a:p>
          <a:p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Tunable (spectrum) device</a:t>
            </a:r>
          </a:p>
          <a:p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	two-level atom (anharmonic)</a:t>
            </a: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	cavity (harmonic)</a:t>
            </a:r>
          </a:p>
          <a:p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Coherent dynamics (low dissipation)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585DE77-45E7-84A8-4931-7B4787D4F5D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76865" y="972608"/>
            <a:ext cx="4716576" cy="18158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42DEB81-2391-F0B8-23CC-4B685B62382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66284" y="3729155"/>
            <a:ext cx="7759700" cy="1905000"/>
          </a:xfrm>
          <a:prstGeom prst="rect">
            <a:avLst/>
          </a:prstGeom>
        </p:spPr>
      </p:pic>
      <p:sp>
        <p:nvSpPr>
          <p:cNvPr id="16" name="CuadroTexto 31">
            <a:extLst>
              <a:ext uri="{FF2B5EF4-FFF2-40B4-BE49-F238E27FC236}">
                <a16:creationId xmlns:a16="http://schemas.microsoft.com/office/drawing/2014/main" id="{EBE2DA72-EEBD-0D27-B923-EF293C980C3D}"/>
              </a:ext>
            </a:extLst>
          </p:cNvPr>
          <p:cNvSpPr txBox="1"/>
          <p:nvPr/>
        </p:nvSpPr>
        <p:spPr>
          <a:xfrm>
            <a:off x="421850" y="3889796"/>
            <a:ext cx="2672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Non-linear oscillator – anharmonic cavity – Josephson junction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A96C77A-445C-2948-5A75-9152DF7C251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740405" y="5766632"/>
            <a:ext cx="858913" cy="23894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EFD45FC-F38A-4553-B797-9266805B364D}"/>
              </a:ext>
            </a:extLst>
          </p:cNvPr>
          <p:cNvSpPr txBox="1"/>
          <p:nvPr/>
        </p:nvSpPr>
        <p:spPr>
          <a:xfrm>
            <a:off x="5605758" y="5472552"/>
            <a:ext cx="3118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ES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written in terms of:</a:t>
            </a:r>
          </a:p>
          <a:p>
            <a:pPr algn="ctr">
              <a:buNone/>
            </a:pPr>
            <a:r>
              <a:rPr lang="en-ES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the charge-flux variables</a:t>
            </a:r>
          </a:p>
          <a:p>
            <a:pPr algn="ctr">
              <a:buNone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</a:t>
            </a:r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</a:t>
            </a:r>
          </a:p>
          <a:p>
            <a:pPr algn="ctr">
              <a:buNone/>
            </a:pP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</a:t>
            </a:r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owest-energy excitations </a:t>
            </a:r>
            <a:endParaRPr lang="en-ES" dirty="0"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5D585C-B47B-E537-C43D-FA365F976386}"/>
              </a:ext>
            </a:extLst>
          </p:cNvPr>
          <p:cNvSpPr txBox="1"/>
          <p:nvPr/>
        </p:nvSpPr>
        <p:spPr>
          <a:xfrm>
            <a:off x="42258" y="5801615"/>
            <a:ext cx="525932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Couple two superconductors via </a:t>
            </a: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an oxide</a:t>
            </a:r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layer</a:t>
            </a:r>
          </a:p>
          <a:p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The oxide</a:t>
            </a:r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layer acts as </a:t>
            </a: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 tunnelling</a:t>
            </a:r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barrier</a:t>
            </a:r>
          </a:p>
          <a:p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Superconducting</a:t>
            </a:r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gap inhibits electron tunnelling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129BB41-4B3D-FC42-BB34-86914596FC7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16445" y="2329501"/>
            <a:ext cx="463924" cy="46392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D4A61E7-143F-6F72-C192-3F008CD2D99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71316" y="2311571"/>
            <a:ext cx="1536190" cy="54863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37A47AC-C804-7BBA-747B-7F80FB9D60F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698453" y="2329501"/>
            <a:ext cx="463924" cy="46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49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44643A-43DA-FF34-62B4-F5A8F659C0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7B17AF-F48E-CD31-84B4-D5FE59C3F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9839EE9-1714-C219-50E3-D015801896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85BE67-1DE2-BA87-CFB0-91AEB5E46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728F40-2228-7DAC-9923-82B2B8ADBF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C2150D-73AE-8E8E-8388-B3C3C8CF3F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A8B3D5-B5BB-A6D6-1E34-15EF9CDD1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A817D3-192C-83FF-E5D4-3CBE8E16625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21FAFC-B388-F58E-B710-9A044063AFC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pic>
        <p:nvPicPr>
          <p:cNvPr id="12" name="Picture 11" descr="A colorful striped surface with balls&#10;&#10;AI-generated content may be incorrect.">
            <a:extLst>
              <a:ext uri="{FF2B5EF4-FFF2-40B4-BE49-F238E27FC236}">
                <a16:creationId xmlns:a16="http://schemas.microsoft.com/office/drawing/2014/main" id="{467EC4FF-F29C-7026-6447-7581C6152FC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395033"/>
            <a:ext cx="2540000" cy="254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BD918E8-35D9-5349-2AE6-FD61D9EC6D3D}"/>
              </a:ext>
            </a:extLst>
          </p:cNvPr>
          <p:cNvSpPr txBox="1"/>
          <p:nvPr/>
        </p:nvSpPr>
        <p:spPr>
          <a:xfrm>
            <a:off x="53454" y="2935033"/>
            <a:ext cx="24865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PRX 6 011023 (2016)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0E6F86-C821-E680-1B7B-41F9F1EAC0E2}"/>
              </a:ext>
            </a:extLst>
          </p:cNvPr>
          <p:cNvSpPr txBox="1"/>
          <p:nvPr/>
        </p:nvSpPr>
        <p:spPr>
          <a:xfrm>
            <a:off x="2593455" y="438860"/>
            <a:ext cx="9545090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000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Watching Strings in Real-Time</a:t>
            </a:r>
          </a:p>
          <a:p>
            <a:pPr>
              <a:buNone/>
            </a:pPr>
            <a:endParaRPr lang="en-GB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After a particle collision, pairs of quarks remain confined in </a:t>
            </a:r>
            <a:r>
              <a:rPr lang="en-GB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color</a:t>
            </a: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-singlet states through a </a:t>
            </a:r>
            <a:r>
              <a:rPr lang="en-GB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flux tube (Wilson line)</a:t>
            </a: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connecting them.</a:t>
            </a:r>
          </a:p>
          <a:p>
            <a:pPr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As the flux tube evolves, it stretches, giving rise to the </a:t>
            </a:r>
            <a:r>
              <a:rPr lang="en-GB" b="1" dirty="0">
                <a:solidFill>
                  <a:srgbClr val="000000"/>
                </a:solidFill>
                <a:latin typeface="Helvetica Neue" panose="02000503000000020004" pitchFamily="2" charset="0"/>
              </a:rPr>
              <a:t>S</a:t>
            </a:r>
            <a:r>
              <a:rPr lang="en-GB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tring</a:t>
            </a: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breaking and </a:t>
            </a:r>
            <a:r>
              <a:rPr lang="en-GB" b="1" dirty="0">
                <a:solidFill>
                  <a:srgbClr val="000000"/>
                </a:solidFill>
                <a:latin typeface="Helvetica Neue" panose="02000503000000020004" pitchFamily="2" charset="0"/>
              </a:rPr>
              <a:t>S</a:t>
            </a:r>
            <a:r>
              <a:rPr lang="en-GB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tring</a:t>
            </a: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fragmentation</a:t>
            </a:r>
          </a:p>
          <a:p>
            <a:pPr>
              <a:buNone/>
            </a:pPr>
            <a:endParaRPr lang="en-GB" dirty="0">
              <a:solidFill>
                <a:srgbClr val="000000"/>
              </a:solidFill>
              <a:latin typeface="Helvetica Neue" panose="02000503000000020004" pitchFamily="2" charset="0"/>
            </a:endParaRPr>
          </a:p>
          <a:p>
            <a:pPr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How do </a:t>
            </a:r>
            <a:r>
              <a:rPr lang="en-GB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Strings</a:t>
            </a: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of energy form, wobble, and break (hadronization)?</a:t>
            </a:r>
            <a:endParaRPr lang="en-GB" dirty="0">
              <a:solidFill>
                <a:srgbClr val="000000"/>
              </a:solidFill>
              <a:latin typeface="Helvetica Neue" panose="02000503000000020004" pitchFamily="2" charset="0"/>
            </a:endParaRPr>
          </a:p>
          <a:p>
            <a:pPr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Can we use quantum co-design to solve the dynamics?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9E354B-BF53-5498-31E6-0115AB55AB3F}"/>
              </a:ext>
            </a:extLst>
          </p:cNvPr>
          <p:cNvSpPr txBox="1"/>
          <p:nvPr/>
        </p:nvSpPr>
        <p:spPr>
          <a:xfrm>
            <a:off x="0" y="3613516"/>
            <a:ext cx="58571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The 2025 Co-Design: Physics-to-Hardware Mapping</a:t>
            </a:r>
            <a:endParaRPr lang="en-ES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16" name="Imagen 32" descr="Imagen que contiene reloj, dibujo&#10;&#10;El contenido generado por IA puede ser incorrecto.">
            <a:extLst>
              <a:ext uri="{FF2B5EF4-FFF2-40B4-BE49-F238E27FC236}">
                <a16:creationId xmlns:a16="http://schemas.microsoft.com/office/drawing/2014/main" id="{F1D749D3-7427-3DC7-6E71-964BEB09EE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30694" y="4103536"/>
            <a:ext cx="4922678" cy="235547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20085C1-7156-7628-D259-841E7B8F3F23}"/>
              </a:ext>
            </a:extLst>
          </p:cNvPr>
          <p:cNvSpPr txBox="1"/>
          <p:nvPr/>
        </p:nvSpPr>
        <p:spPr>
          <a:xfrm>
            <a:off x="66707" y="6149211"/>
            <a:ext cx="35414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dirty="0"/>
              <a:t>Matter (particles): Vertex Qubits</a:t>
            </a:r>
          </a:p>
          <a:p>
            <a:r>
              <a:rPr lang="en-ES" dirty="0"/>
              <a:t>Gauge fields (strings): Link Qubits</a:t>
            </a:r>
          </a:p>
        </p:txBody>
      </p:sp>
      <p:pic>
        <p:nvPicPr>
          <p:cNvPr id="18" name="Imagen 48">
            <a:extLst>
              <a:ext uri="{FF2B5EF4-FFF2-40B4-BE49-F238E27FC236}">
                <a16:creationId xmlns:a16="http://schemas.microsoft.com/office/drawing/2014/main" id="{4C9E7C07-8E56-CD37-4617-F0A9B71B9CB3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6624918" y="2976244"/>
            <a:ext cx="5567082" cy="390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05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BD633F-C6BF-E7ED-CEE2-8501B6E348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FC63BA2-0A48-9070-7E59-7EB85882D3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73E645-5F37-ED93-7CFB-50E4C413F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958E8D-3890-51FB-1DBE-8871CD1094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E429A6-4962-43C3-E960-CC1182C586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D87D08-0489-5D1F-50E8-54E70E244E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611A67-C5BB-4EC0-4803-FB66FCA97E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16685D-2A7B-9A30-CA11-F7FE396CF9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4AC9BA-3274-72D2-F8DA-00A8856717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B13D79-DA73-6C51-7AD8-DEF41D243263}"/>
              </a:ext>
            </a:extLst>
          </p:cNvPr>
          <p:cNvSpPr txBox="1"/>
          <p:nvPr/>
        </p:nvSpPr>
        <p:spPr>
          <a:xfrm>
            <a:off x="0" y="395662"/>
            <a:ext cx="53562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Addressing algorithmic &amp; hardware errors</a:t>
            </a:r>
          </a:p>
        </p:txBody>
      </p:sp>
      <p:pic>
        <p:nvPicPr>
          <p:cNvPr id="13" name="Imagen 10">
            <a:extLst>
              <a:ext uri="{FF2B5EF4-FFF2-40B4-BE49-F238E27FC236}">
                <a16:creationId xmlns:a16="http://schemas.microsoft.com/office/drawing/2014/main" id="{7ED9FDB3-C9C7-3768-0AAD-8C1B9F6B5A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6661" y="634155"/>
            <a:ext cx="11029470" cy="4307100"/>
          </a:xfrm>
          <a:prstGeom prst="rect">
            <a:avLst/>
          </a:prstGeom>
        </p:spPr>
      </p:pic>
      <p:grpSp>
        <p:nvGrpSpPr>
          <p:cNvPr id="14" name="Grupo 86">
            <a:extLst>
              <a:ext uri="{FF2B5EF4-FFF2-40B4-BE49-F238E27FC236}">
                <a16:creationId xmlns:a16="http://schemas.microsoft.com/office/drawing/2014/main" id="{9AE9954B-40CB-A015-B1BD-3B8980F0D2B8}"/>
              </a:ext>
            </a:extLst>
          </p:cNvPr>
          <p:cNvGrpSpPr>
            <a:grpSpLocks noChangeAspect="1"/>
          </p:cNvGrpSpPr>
          <p:nvPr/>
        </p:nvGrpSpPr>
        <p:grpSpPr>
          <a:xfrm>
            <a:off x="877674" y="5052766"/>
            <a:ext cx="10687671" cy="1526906"/>
            <a:chOff x="468058" y="4102566"/>
            <a:chExt cx="11255883" cy="1608084"/>
          </a:xfrm>
        </p:grpSpPr>
        <p:sp>
          <p:nvSpPr>
            <p:cNvPr id="15" name="Rectángulo redondeado 8">
              <a:extLst>
                <a:ext uri="{FF2B5EF4-FFF2-40B4-BE49-F238E27FC236}">
                  <a16:creationId xmlns:a16="http://schemas.microsoft.com/office/drawing/2014/main" id="{7EC7F350-712D-CE48-0B70-E710A6E1D364}"/>
                </a:ext>
              </a:extLst>
            </p:cNvPr>
            <p:cNvSpPr/>
            <p:nvPr/>
          </p:nvSpPr>
          <p:spPr>
            <a:xfrm>
              <a:off x="468058" y="4102567"/>
              <a:ext cx="2466126" cy="1608083"/>
            </a:xfrm>
            <a:prstGeom prst="roundRect">
              <a:avLst/>
            </a:prstGeom>
            <a:solidFill>
              <a:srgbClr val="64C69A">
                <a:alpha val="65098"/>
              </a:srgbClr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endParaRPr lang="en-US" sz="3600" kern="1200" noProof="0" dirty="0">
                <a:solidFill>
                  <a:prstClr val="white"/>
                </a:solidFill>
                <a:latin typeface="Aptos" panose="02110004020202020204"/>
              </a:endParaRPr>
            </a:p>
          </p:txBody>
        </p:sp>
        <p:sp>
          <p:nvSpPr>
            <p:cNvPr id="16" name="Rectángulo redondeado 11">
              <a:extLst>
                <a:ext uri="{FF2B5EF4-FFF2-40B4-BE49-F238E27FC236}">
                  <a16:creationId xmlns:a16="http://schemas.microsoft.com/office/drawing/2014/main" id="{94B20930-BFDF-21E6-B131-240CAF9E34FA}"/>
                </a:ext>
              </a:extLst>
            </p:cNvPr>
            <p:cNvSpPr/>
            <p:nvPr/>
          </p:nvSpPr>
          <p:spPr>
            <a:xfrm>
              <a:off x="3397977" y="4102567"/>
              <a:ext cx="2466126" cy="1608083"/>
            </a:xfrm>
            <a:prstGeom prst="roundRect">
              <a:avLst/>
            </a:prstGeom>
            <a:solidFill>
              <a:srgbClr val="E3D439">
                <a:alpha val="65098"/>
              </a:srgbClr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endParaRPr lang="en-US" sz="3600" kern="1200" noProof="0" dirty="0">
                <a:solidFill>
                  <a:prstClr val="white"/>
                </a:solidFill>
                <a:latin typeface="Aptos" panose="02110004020202020204"/>
              </a:endParaRPr>
            </a:p>
          </p:txBody>
        </p:sp>
        <p:sp>
          <p:nvSpPr>
            <p:cNvPr id="17" name="Rectángulo redondeado 12">
              <a:extLst>
                <a:ext uri="{FF2B5EF4-FFF2-40B4-BE49-F238E27FC236}">
                  <a16:creationId xmlns:a16="http://schemas.microsoft.com/office/drawing/2014/main" id="{174647F9-58DD-D276-CFC4-2B0F76A94EB2}"/>
                </a:ext>
              </a:extLst>
            </p:cNvPr>
            <p:cNvSpPr/>
            <p:nvPr/>
          </p:nvSpPr>
          <p:spPr>
            <a:xfrm>
              <a:off x="6327896" y="4102567"/>
              <a:ext cx="2466126" cy="1608083"/>
            </a:xfrm>
            <a:prstGeom prst="roundRect">
              <a:avLst/>
            </a:prstGeom>
            <a:solidFill>
              <a:srgbClr val="EC874C">
                <a:alpha val="65098"/>
              </a:srgbClr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endParaRPr lang="en-US" sz="3600" kern="1200" noProof="0" dirty="0">
                <a:solidFill>
                  <a:prstClr val="white"/>
                </a:solidFill>
                <a:latin typeface="Aptos" panose="02110004020202020204"/>
              </a:endParaRPr>
            </a:p>
          </p:txBody>
        </p:sp>
        <p:sp>
          <p:nvSpPr>
            <p:cNvPr id="18" name="Rectángulo redondeado 13">
              <a:extLst>
                <a:ext uri="{FF2B5EF4-FFF2-40B4-BE49-F238E27FC236}">
                  <a16:creationId xmlns:a16="http://schemas.microsoft.com/office/drawing/2014/main" id="{5F6A40D9-DA7B-F80C-9F9E-DDE4CF01711F}"/>
                </a:ext>
              </a:extLst>
            </p:cNvPr>
            <p:cNvSpPr/>
            <p:nvPr/>
          </p:nvSpPr>
          <p:spPr>
            <a:xfrm>
              <a:off x="9257815" y="4102566"/>
              <a:ext cx="2466126" cy="1608083"/>
            </a:xfrm>
            <a:prstGeom prst="roundRect">
              <a:avLst/>
            </a:prstGeom>
            <a:solidFill>
              <a:srgbClr val="AC9EF4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endParaRPr lang="en-US" sz="3600" kern="1200" noProof="0" dirty="0">
                <a:solidFill>
                  <a:prstClr val="white"/>
                </a:solidFill>
                <a:latin typeface="Aptos" panose="02110004020202020204"/>
              </a:endParaRPr>
            </a:p>
          </p:txBody>
        </p:sp>
        <p:sp>
          <p:nvSpPr>
            <p:cNvPr id="19" name="CuadroTexto 19">
              <a:extLst>
                <a:ext uri="{FF2B5EF4-FFF2-40B4-BE49-F238E27FC236}">
                  <a16:creationId xmlns:a16="http://schemas.microsoft.com/office/drawing/2014/main" id="{21EEDF11-EA00-30BA-668D-E77BF3CDF76A}"/>
                </a:ext>
              </a:extLst>
            </p:cNvPr>
            <p:cNvSpPr txBox="1"/>
            <p:nvPr/>
          </p:nvSpPr>
          <p:spPr>
            <a:xfrm>
              <a:off x="593411" y="4148458"/>
              <a:ext cx="2188893" cy="615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828800" hangingPunct="1"/>
              <a:r>
                <a:rPr lang="en-US" sz="1600" b="1" dirty="0">
                  <a:solidFill>
                    <a:srgbClr val="000000"/>
                  </a:solidFill>
                  <a:latin typeface="Helvetica Neue Light"/>
                  <a:ea typeface="Helvetica Neue Light"/>
                </a:rPr>
                <a:t>Gauge Dynamical Decoupling</a:t>
              </a:r>
            </a:p>
          </p:txBody>
        </p:sp>
        <p:pic>
          <p:nvPicPr>
            <p:cNvPr id="20" name="Imagen 23" descr="Forma&#10;&#10;El contenido generado por IA puede ser incorrecto.">
              <a:extLst>
                <a:ext uri="{FF2B5EF4-FFF2-40B4-BE49-F238E27FC236}">
                  <a16:creationId xmlns:a16="http://schemas.microsoft.com/office/drawing/2014/main" id="{560859BC-699A-7984-AEE8-AF1DFF652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52733" y="5222373"/>
              <a:ext cx="1743988" cy="294298"/>
            </a:xfrm>
            <a:prstGeom prst="rect">
              <a:avLst/>
            </a:prstGeom>
          </p:spPr>
        </p:pic>
        <p:pic>
          <p:nvPicPr>
            <p:cNvPr id="21" name="Imagen 26">
              <a:extLst>
                <a:ext uri="{FF2B5EF4-FFF2-40B4-BE49-F238E27FC236}">
                  <a16:creationId xmlns:a16="http://schemas.microsoft.com/office/drawing/2014/main" id="{0B9F6B23-9E29-E528-830F-EFA9CF085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54193" y="4812326"/>
              <a:ext cx="2086533" cy="265139"/>
            </a:xfrm>
            <a:prstGeom prst="rect">
              <a:avLst/>
            </a:prstGeom>
          </p:spPr>
        </p:pic>
        <p:cxnSp>
          <p:nvCxnSpPr>
            <p:cNvPr id="22" name="Conector recto de flecha 29">
              <a:extLst>
                <a:ext uri="{FF2B5EF4-FFF2-40B4-BE49-F238E27FC236}">
                  <a16:creationId xmlns:a16="http://schemas.microsoft.com/office/drawing/2014/main" id="{B2CF97C2-928E-6208-9B1C-25EBF9A89422}"/>
                </a:ext>
              </a:extLst>
            </p:cNvPr>
            <p:cNvCxnSpPr>
              <a:stCxn id="15" idx="3"/>
              <a:endCxn id="16" idx="1"/>
            </p:cNvCxnSpPr>
            <p:nvPr/>
          </p:nvCxnSpPr>
          <p:spPr>
            <a:xfrm>
              <a:off x="2934184" y="4906609"/>
              <a:ext cx="463793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de flecha 31">
              <a:extLst>
                <a:ext uri="{FF2B5EF4-FFF2-40B4-BE49-F238E27FC236}">
                  <a16:creationId xmlns:a16="http://schemas.microsoft.com/office/drawing/2014/main" id="{8019B9A3-A20C-4868-B724-B63AD98D0BEA}"/>
                </a:ext>
              </a:extLst>
            </p:cNvPr>
            <p:cNvCxnSpPr>
              <a:cxnSpLocks/>
              <a:stCxn id="16" idx="3"/>
              <a:endCxn id="17" idx="1"/>
            </p:cNvCxnSpPr>
            <p:nvPr/>
          </p:nvCxnSpPr>
          <p:spPr>
            <a:xfrm>
              <a:off x="5864103" y="4906609"/>
              <a:ext cx="463793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37">
              <a:extLst>
                <a:ext uri="{FF2B5EF4-FFF2-40B4-BE49-F238E27FC236}">
                  <a16:creationId xmlns:a16="http://schemas.microsoft.com/office/drawing/2014/main" id="{DC2C03F6-67A4-8FB9-1B1D-5CC8CCC0DAC4}"/>
                </a:ext>
              </a:extLst>
            </p:cNvPr>
            <p:cNvCxnSpPr>
              <a:cxnSpLocks/>
              <a:stCxn id="17" idx="3"/>
              <a:endCxn id="18" idx="1"/>
            </p:cNvCxnSpPr>
            <p:nvPr/>
          </p:nvCxnSpPr>
          <p:spPr>
            <a:xfrm flipV="1">
              <a:off x="8794022" y="4906608"/>
              <a:ext cx="463793" cy="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uadroTexto 47">
              <a:extLst>
                <a:ext uri="{FF2B5EF4-FFF2-40B4-BE49-F238E27FC236}">
                  <a16:creationId xmlns:a16="http://schemas.microsoft.com/office/drawing/2014/main" id="{344D13E0-6D08-4A6E-E75F-4683A52ABB37}"/>
                </a:ext>
              </a:extLst>
            </p:cNvPr>
            <p:cNvSpPr txBox="1"/>
            <p:nvPr/>
          </p:nvSpPr>
          <p:spPr>
            <a:xfrm>
              <a:off x="3675210" y="4167025"/>
              <a:ext cx="1911660" cy="356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828800" hangingPunct="1"/>
              <a:r>
                <a:rPr lang="en-US" sz="1600" b="1" dirty="0">
                  <a:solidFill>
                    <a:srgbClr val="000000"/>
                  </a:solidFill>
                  <a:latin typeface="Helvetica Neue Light"/>
                  <a:ea typeface="Helvetica Neue Light"/>
                </a:rPr>
                <a:t>Pauli Twirling</a:t>
              </a:r>
            </a:p>
          </p:txBody>
        </p:sp>
        <p:pic>
          <p:nvPicPr>
            <p:cNvPr id="26" name="Imagen 56">
              <a:extLst>
                <a:ext uri="{FF2B5EF4-FFF2-40B4-BE49-F238E27FC236}">
                  <a16:creationId xmlns:a16="http://schemas.microsoft.com/office/drawing/2014/main" id="{16C65328-36D9-F98A-E338-97EC71EB9E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 flipH="1">
              <a:off x="3551905" y="4888458"/>
              <a:ext cx="555757" cy="404833"/>
            </a:xfrm>
            <a:prstGeom prst="rect">
              <a:avLst/>
            </a:prstGeom>
          </p:spPr>
        </p:pic>
        <p:pic>
          <p:nvPicPr>
            <p:cNvPr id="27" name="Imagen 62" descr="Imagen que contiene objeto, reloj, dibujo, señal&#10;&#10;El contenido generado por IA puede ser incorrecto.">
              <a:extLst>
                <a:ext uri="{FF2B5EF4-FFF2-40B4-BE49-F238E27FC236}">
                  <a16:creationId xmlns:a16="http://schemas.microsoft.com/office/drawing/2014/main" id="{2BBB54C1-B37E-ADA5-96DB-DA540FBC3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411107" y="4553934"/>
              <a:ext cx="1101266" cy="439970"/>
            </a:xfrm>
            <a:prstGeom prst="rect">
              <a:avLst/>
            </a:prstGeom>
          </p:spPr>
        </p:pic>
        <p:pic>
          <p:nvPicPr>
            <p:cNvPr id="28" name="Imagen 64" descr="Un reloj de color negro&#10;&#10;El contenido generado por IA puede ser incorrecto.">
              <a:extLst>
                <a:ext uri="{FF2B5EF4-FFF2-40B4-BE49-F238E27FC236}">
                  <a16:creationId xmlns:a16="http://schemas.microsoft.com/office/drawing/2014/main" id="{33A2EF54-423B-99B5-9AB8-057C465839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415408" y="5090875"/>
              <a:ext cx="1096966" cy="496031"/>
            </a:xfrm>
            <a:prstGeom prst="rect">
              <a:avLst/>
            </a:prstGeom>
          </p:spPr>
        </p:pic>
        <p:cxnSp>
          <p:nvCxnSpPr>
            <p:cNvPr id="29" name="Conector recto de flecha 66">
              <a:extLst>
                <a:ext uri="{FF2B5EF4-FFF2-40B4-BE49-F238E27FC236}">
                  <a16:creationId xmlns:a16="http://schemas.microsoft.com/office/drawing/2014/main" id="{939EE5B0-3D2F-F64C-C528-B7BCF87B9D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93774" y="4811556"/>
              <a:ext cx="164470" cy="1823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cto de flecha 71">
              <a:extLst>
                <a:ext uri="{FF2B5EF4-FFF2-40B4-BE49-F238E27FC236}">
                  <a16:creationId xmlns:a16="http://schemas.microsoft.com/office/drawing/2014/main" id="{BEA00DFA-8B42-F78D-925D-865245CFAD7D}"/>
                </a:ext>
              </a:extLst>
            </p:cNvPr>
            <p:cNvCxnSpPr>
              <a:cxnSpLocks/>
            </p:cNvCxnSpPr>
            <p:nvPr/>
          </p:nvCxnSpPr>
          <p:spPr>
            <a:xfrm>
              <a:off x="4193774" y="5140155"/>
              <a:ext cx="164470" cy="19873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uadroTexto 75">
              <a:extLst>
                <a:ext uri="{FF2B5EF4-FFF2-40B4-BE49-F238E27FC236}">
                  <a16:creationId xmlns:a16="http://schemas.microsoft.com/office/drawing/2014/main" id="{73EEEF23-31DC-2D4D-F264-9885E7DB9189}"/>
                </a:ext>
              </a:extLst>
            </p:cNvPr>
            <p:cNvSpPr txBox="1"/>
            <p:nvPr/>
          </p:nvSpPr>
          <p:spPr>
            <a:xfrm>
              <a:off x="6600000" y="4156865"/>
              <a:ext cx="1911660" cy="615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828800" hangingPunct="1"/>
              <a:r>
                <a:rPr lang="en-US" sz="1600" b="1" dirty="0">
                  <a:solidFill>
                    <a:srgbClr val="000000"/>
                  </a:solidFill>
                  <a:latin typeface="Helvetica Neue Light"/>
                  <a:ea typeface="Helvetica Neue Light"/>
                </a:rPr>
                <a:t>Gauge Sector Correction</a:t>
              </a:r>
            </a:p>
          </p:txBody>
        </p:sp>
        <p:pic>
          <p:nvPicPr>
            <p:cNvPr id="32" name="Imagen 79">
              <a:extLst>
                <a:ext uri="{FF2B5EF4-FFF2-40B4-BE49-F238E27FC236}">
                  <a16:creationId xmlns:a16="http://schemas.microsoft.com/office/drawing/2014/main" id="{09312801-D370-440E-9B7D-D6CA328F6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6463157" y="4829291"/>
              <a:ext cx="2173809" cy="261768"/>
            </a:xfrm>
            <a:prstGeom prst="rect">
              <a:avLst/>
            </a:prstGeom>
          </p:spPr>
        </p:pic>
        <p:sp>
          <p:nvSpPr>
            <p:cNvPr id="33" name="CuadroTexto 81">
              <a:extLst>
                <a:ext uri="{FF2B5EF4-FFF2-40B4-BE49-F238E27FC236}">
                  <a16:creationId xmlns:a16="http://schemas.microsoft.com/office/drawing/2014/main" id="{BD2F7124-AB5A-BF1C-6BE1-7DE013EB2BA8}"/>
                </a:ext>
              </a:extLst>
            </p:cNvPr>
            <p:cNvSpPr txBox="1"/>
            <p:nvPr/>
          </p:nvSpPr>
          <p:spPr>
            <a:xfrm>
              <a:off x="7188024" y="5291918"/>
              <a:ext cx="987950" cy="356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828800" hangingPunct="1"/>
              <a:r>
                <a:rPr lang="en-US" sz="1600" dirty="0">
                  <a:solidFill>
                    <a:srgbClr val="000000"/>
                  </a:solidFill>
                  <a:latin typeface="Helvetica Neue Light"/>
                  <a:ea typeface="Helvetica Neue Light"/>
                </a:rPr>
                <a:t>Decoder</a:t>
              </a:r>
            </a:p>
          </p:txBody>
        </p:sp>
        <p:sp>
          <p:nvSpPr>
            <p:cNvPr id="34" name="Forma libre 82">
              <a:extLst>
                <a:ext uri="{FF2B5EF4-FFF2-40B4-BE49-F238E27FC236}">
                  <a16:creationId xmlns:a16="http://schemas.microsoft.com/office/drawing/2014/main" id="{0C37437B-B8BF-5A1D-C33E-4E85F24C9021}"/>
                </a:ext>
              </a:extLst>
            </p:cNvPr>
            <p:cNvSpPr/>
            <p:nvPr/>
          </p:nvSpPr>
          <p:spPr>
            <a:xfrm>
              <a:off x="7057733" y="5182657"/>
              <a:ext cx="1006453" cy="92071"/>
            </a:xfrm>
            <a:custGeom>
              <a:avLst/>
              <a:gdLst>
                <a:gd name="connsiteX0" fmla="*/ 1006453 w 1006453"/>
                <a:gd name="connsiteY0" fmla="*/ 0 h 92071"/>
                <a:gd name="connsiteX1" fmla="*/ 472542 w 1006453"/>
                <a:gd name="connsiteY1" fmla="*/ 92054 h 92071"/>
                <a:gd name="connsiteX2" fmla="*/ 0 w 1006453"/>
                <a:gd name="connsiteY2" fmla="*/ 6137 h 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6453" h="92071">
                  <a:moveTo>
                    <a:pt x="1006453" y="0"/>
                  </a:moveTo>
                  <a:cubicBezTo>
                    <a:pt x="823368" y="45515"/>
                    <a:pt x="640284" y="91031"/>
                    <a:pt x="472542" y="92054"/>
                  </a:cubicBezTo>
                  <a:cubicBezTo>
                    <a:pt x="304800" y="93077"/>
                    <a:pt x="152400" y="49607"/>
                    <a:pt x="0" y="6137"/>
                  </a:cubicBezTo>
                </a:path>
              </a:pathLst>
            </a:custGeom>
            <a:noFill/>
            <a:ln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endParaRPr lang="en-US" sz="3600" kern="1200" noProof="0" dirty="0">
                <a:solidFill>
                  <a:prstClr val="white"/>
                </a:solidFill>
                <a:latin typeface="Aptos" panose="02110004020202020204"/>
              </a:endParaRPr>
            </a:p>
          </p:txBody>
        </p:sp>
        <p:sp>
          <p:nvSpPr>
            <p:cNvPr id="35" name="CuadroTexto 83">
              <a:extLst>
                <a:ext uri="{FF2B5EF4-FFF2-40B4-BE49-F238E27FC236}">
                  <a16:creationId xmlns:a16="http://schemas.microsoft.com/office/drawing/2014/main" id="{EA1B20E4-EE24-1E0F-D8F6-16B1A4CD4BAD}"/>
                </a:ext>
              </a:extLst>
            </p:cNvPr>
            <p:cNvSpPr txBox="1"/>
            <p:nvPr/>
          </p:nvSpPr>
          <p:spPr>
            <a:xfrm>
              <a:off x="9535049" y="4167025"/>
              <a:ext cx="1911660" cy="875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828800" hangingPunct="1"/>
              <a:r>
                <a:rPr lang="en-US" sz="1600" b="1" dirty="0">
                  <a:solidFill>
                    <a:srgbClr val="000000"/>
                  </a:solidFill>
                  <a:latin typeface="Helvetica Neue Light"/>
                  <a:ea typeface="Helvetica Neue Light"/>
                </a:rPr>
                <a:t>Observable Depolarize Renormalization</a:t>
              </a:r>
            </a:p>
          </p:txBody>
        </p:sp>
        <p:pic>
          <p:nvPicPr>
            <p:cNvPr id="36" name="Imagen 85">
              <a:extLst>
                <a:ext uri="{FF2B5EF4-FFF2-40B4-BE49-F238E27FC236}">
                  <a16:creationId xmlns:a16="http://schemas.microsoft.com/office/drawing/2014/main" id="{906B0721-C0AC-46F0-12EC-F3C967917D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9393156" y="5134950"/>
              <a:ext cx="2195446" cy="2003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77238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DD856B-5298-3FAE-A39A-87EFD10EA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B6D2EDA-8324-4A34-4336-7D434764A5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48E241-6602-6B32-1358-E618BC55FC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85F250-A28B-2FBE-A555-F84762009C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B70F8B-2749-BA1E-CA3F-8C9A7C166C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081099D-B152-A459-4EED-356ACE6034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6D46A8-C2C8-A3DD-4D81-6EAC485975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E0E7A0-6B18-785D-620F-BCA95CD6DD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0CDFC6-079B-25AA-9C78-2160137F12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F052D4-44D5-9D12-2D6D-64E818FA8173}"/>
              </a:ext>
            </a:extLst>
          </p:cNvPr>
          <p:cNvSpPr txBox="1"/>
          <p:nvPr/>
        </p:nvSpPr>
        <p:spPr>
          <a:xfrm>
            <a:off x="8565831" y="664831"/>
            <a:ext cx="285876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Watching the String "Rhyme" with Theory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90547B-A05E-4FF4-2810-517F93F233E8}"/>
              </a:ext>
            </a:extLst>
          </p:cNvPr>
          <p:cNvSpPr txBox="1"/>
          <p:nvPr/>
        </p:nvSpPr>
        <p:spPr>
          <a:xfrm>
            <a:off x="8302223" y="1970717"/>
            <a:ext cx="31166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String</a:t>
            </a: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oscillations at m = 0, g = 0 point: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8939C2-5161-9FAE-4004-C43ADD42A83E}"/>
              </a:ext>
            </a:extLst>
          </p:cNvPr>
          <p:cNvSpPr txBox="1"/>
          <p:nvPr/>
        </p:nvSpPr>
        <p:spPr>
          <a:xfrm>
            <a:off x="8446012" y="3032236"/>
            <a:ext cx="29729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Max. 2Q depth: 192 </a:t>
            </a:r>
          </a:p>
          <a:p>
            <a:pPr algn="ctr"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Num qubits: 144</a:t>
            </a:r>
          </a:p>
          <a:p>
            <a:pPr algn="ctr"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Total 2Q gates: 7872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E57209-9803-959D-1F1D-73DF947BE9E8}"/>
              </a:ext>
            </a:extLst>
          </p:cNvPr>
          <p:cNvSpPr txBox="1"/>
          <p:nvPr/>
        </p:nvSpPr>
        <p:spPr>
          <a:xfrm>
            <a:off x="8600963" y="4470124"/>
            <a:ext cx="28825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300,000 shots/circuit</a:t>
            </a:r>
          </a:p>
          <a:p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(600,000 shots/time step)</a:t>
            </a:r>
          </a:p>
          <a:p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for statistics</a:t>
            </a:r>
            <a:endParaRPr lang="en-E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251361-9C04-FC39-E4EF-3E242098387B}"/>
              </a:ext>
            </a:extLst>
          </p:cNvPr>
          <p:cNvSpPr txBox="1"/>
          <p:nvPr/>
        </p:nvSpPr>
        <p:spPr>
          <a:xfrm>
            <a:off x="8876890" y="5910336"/>
            <a:ext cx="23306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Device: </a:t>
            </a:r>
            <a:r>
              <a:rPr lang="en-GB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ibm_</a:t>
            </a:r>
            <a:r>
              <a:rPr lang="en-GB" dirty="0" err="1">
                <a:latin typeface="Helvetica Neue" panose="02000503000000020004" pitchFamily="2" charset="0"/>
              </a:rPr>
              <a:t>a</a:t>
            </a:r>
            <a:r>
              <a:rPr lang="en-GB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achen</a:t>
            </a:r>
            <a:endParaRPr lang="en-GB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</p:txBody>
      </p:sp>
      <p:pic>
        <p:nvPicPr>
          <p:cNvPr id="15" name="CobosVideo.mp4" descr="CobosVideo.mp4">
            <a:extLst>
              <a:ext uri="{FF2B5EF4-FFF2-40B4-BE49-F238E27FC236}">
                <a16:creationId xmlns:a16="http://schemas.microsoft.com/office/drawing/2014/main" id="{FE2C56F7-5C2C-0EA1-777F-B4887EE57E0F}"/>
              </a:ext>
            </a:extLst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1756" y="774944"/>
            <a:ext cx="7704856" cy="585192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7083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3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vol="100000">
                <p:cTn id="12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B5D269-6E76-60DB-6A1C-D86C94CD9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099473F-4F95-1F6B-C641-A5D404FB3D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6D6B109-1DAB-CC69-7339-B379D75185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4C9F871-885B-5C41-CFE1-0785EE1778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2A82DA-ED12-2BF6-A537-B96BF300F6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64EC07-68D1-E504-EDFD-E065A6C56A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FCEE64-87C4-6A16-8D8E-7F373F4872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A5863E-2BDD-CA34-0F1B-C6CCA2218B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8FC1B0-6DF9-78E8-816D-4F2CADC300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45FF020-0E54-09FC-511C-C21839F62A3E}"/>
              </a:ext>
            </a:extLst>
          </p:cNvPr>
          <p:cNvSpPr txBox="1"/>
          <p:nvPr/>
        </p:nvSpPr>
        <p:spPr>
          <a:xfrm>
            <a:off x="77022" y="537914"/>
            <a:ext cx="38789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The Z2-Higgs model &amp; results</a:t>
            </a:r>
          </a:p>
        </p:txBody>
      </p:sp>
      <p:sp>
        <p:nvSpPr>
          <p:cNvPr id="11" name="CuadroTexto 54">
            <a:extLst>
              <a:ext uri="{FF2B5EF4-FFF2-40B4-BE49-F238E27FC236}">
                <a16:creationId xmlns:a16="http://schemas.microsoft.com/office/drawing/2014/main" id="{8085647A-0CD7-CF7C-4ECA-BE3EA0D98B95}"/>
              </a:ext>
            </a:extLst>
          </p:cNvPr>
          <p:cNvSpPr txBox="1"/>
          <p:nvPr/>
        </p:nvSpPr>
        <p:spPr>
          <a:xfrm>
            <a:off x="10467949" y="604575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828800" hangingPunct="1"/>
            <a:r>
              <a:rPr lang="en-US" dirty="0">
                <a:solidFill>
                  <a:srgbClr val="000000"/>
                </a:solidFill>
                <a:latin typeface="Helvetica Neue Light"/>
                <a:ea typeface="Helvetica Neue Light"/>
              </a:rPr>
              <a:t>Higgs</a:t>
            </a:r>
          </a:p>
        </p:txBody>
      </p:sp>
      <p:sp>
        <p:nvSpPr>
          <p:cNvPr id="12" name="CuadroTexto 53">
            <a:extLst>
              <a:ext uri="{FF2B5EF4-FFF2-40B4-BE49-F238E27FC236}">
                <a16:creationId xmlns:a16="http://schemas.microsoft.com/office/drawing/2014/main" id="{F81F3477-D9B5-E39E-0E12-AAE478111EB0}"/>
              </a:ext>
            </a:extLst>
          </p:cNvPr>
          <p:cNvSpPr txBox="1"/>
          <p:nvPr/>
        </p:nvSpPr>
        <p:spPr>
          <a:xfrm>
            <a:off x="7605828" y="638429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828800" hangingPunct="1"/>
            <a:r>
              <a:rPr lang="en-US" dirty="0">
                <a:solidFill>
                  <a:srgbClr val="000000"/>
                </a:solidFill>
                <a:latin typeface="Helvetica Neue Light"/>
                <a:ea typeface="Helvetica Neue Light"/>
              </a:rPr>
              <a:t>Deconfined</a:t>
            </a:r>
          </a:p>
        </p:txBody>
      </p:sp>
      <p:sp>
        <p:nvSpPr>
          <p:cNvPr id="13" name="CuadroTexto 53">
            <a:extLst>
              <a:ext uri="{FF2B5EF4-FFF2-40B4-BE49-F238E27FC236}">
                <a16:creationId xmlns:a16="http://schemas.microsoft.com/office/drawing/2014/main" id="{DE17C216-0777-7C2C-3835-D6895E3E5443}"/>
              </a:ext>
            </a:extLst>
          </p:cNvPr>
          <p:cNvSpPr txBox="1"/>
          <p:nvPr/>
        </p:nvSpPr>
        <p:spPr>
          <a:xfrm>
            <a:off x="5128186" y="608839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828800" hangingPunct="1"/>
            <a:r>
              <a:rPr lang="en-US" dirty="0">
                <a:solidFill>
                  <a:srgbClr val="000000"/>
                </a:solidFill>
                <a:latin typeface="Helvetica Neue Light"/>
                <a:ea typeface="Helvetica Neue Light"/>
              </a:rPr>
              <a:t>Confined</a:t>
            </a:r>
          </a:p>
        </p:txBody>
      </p:sp>
      <p:sp>
        <p:nvSpPr>
          <p:cNvPr id="14" name="CuadroTexto 51">
            <a:extLst>
              <a:ext uri="{FF2B5EF4-FFF2-40B4-BE49-F238E27FC236}">
                <a16:creationId xmlns:a16="http://schemas.microsoft.com/office/drawing/2014/main" id="{8C9BAAF4-E837-3034-A7AF-CE66FB2E75DA}"/>
              </a:ext>
            </a:extLst>
          </p:cNvPr>
          <p:cNvSpPr txBox="1"/>
          <p:nvPr/>
        </p:nvSpPr>
        <p:spPr>
          <a:xfrm>
            <a:off x="341468" y="1798823"/>
            <a:ext cx="753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828800" hangingPunct="1"/>
            <a:r>
              <a:rPr lang="en-US" dirty="0">
                <a:solidFill>
                  <a:srgbClr val="000000"/>
                </a:solidFill>
                <a:latin typeface="Helvetica Neue Light"/>
                <a:ea typeface="Helvetica Neue Light"/>
              </a:rPr>
              <a:t>Yo-yo</a:t>
            </a:r>
          </a:p>
        </p:txBody>
      </p:sp>
      <p:sp>
        <p:nvSpPr>
          <p:cNvPr id="15" name="CuadroTexto 51">
            <a:extLst>
              <a:ext uri="{FF2B5EF4-FFF2-40B4-BE49-F238E27FC236}">
                <a16:creationId xmlns:a16="http://schemas.microsoft.com/office/drawing/2014/main" id="{A2473B7E-7450-BAD8-7DFD-E2E74F6BE8A4}"/>
              </a:ext>
            </a:extLst>
          </p:cNvPr>
          <p:cNvSpPr txBox="1"/>
          <p:nvPr/>
        </p:nvSpPr>
        <p:spPr>
          <a:xfrm>
            <a:off x="3468452" y="1798823"/>
            <a:ext cx="101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828800" hangingPunct="1"/>
            <a:r>
              <a:rPr lang="en-US" dirty="0">
                <a:solidFill>
                  <a:srgbClr val="000000"/>
                </a:solidFill>
                <a:latin typeface="Helvetica Neue Light"/>
                <a:ea typeface="Helvetica Neue Light"/>
              </a:rPr>
              <a:t>Bending</a:t>
            </a:r>
          </a:p>
        </p:txBody>
      </p:sp>
      <p:pic>
        <p:nvPicPr>
          <p:cNvPr id="16" name="Imagen 35">
            <a:extLst>
              <a:ext uri="{FF2B5EF4-FFF2-40B4-BE49-F238E27FC236}">
                <a16:creationId xmlns:a16="http://schemas.microsoft.com/office/drawing/2014/main" id="{CB7DD2BF-A391-A3D5-B2DF-76B73165D9F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3014" y="604575"/>
            <a:ext cx="2515438" cy="2094969"/>
          </a:xfrm>
          <a:prstGeom prst="rect">
            <a:avLst/>
          </a:prstGeom>
        </p:spPr>
      </p:pic>
      <p:pic>
        <p:nvPicPr>
          <p:cNvPr id="17" name="Gráfico 44">
            <a:extLst>
              <a:ext uri="{FF2B5EF4-FFF2-40B4-BE49-F238E27FC236}">
                <a16:creationId xmlns:a16="http://schemas.microsoft.com/office/drawing/2014/main" id="{55B5086D-5F89-62D4-BF02-12E2D65AF00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230302" y="500588"/>
            <a:ext cx="2515438" cy="2093732"/>
          </a:xfrm>
          <a:prstGeom prst="rect">
            <a:avLst/>
          </a:prstGeom>
        </p:spPr>
      </p:pic>
      <p:pic>
        <p:nvPicPr>
          <p:cNvPr id="18" name="Imagen 25" descr="Interfaz de usuario gráfica, Aplicación&#10;&#10;El contenido generado por IA puede ser incorrecto.">
            <a:extLst>
              <a:ext uri="{FF2B5EF4-FFF2-40B4-BE49-F238E27FC236}">
                <a16:creationId xmlns:a16="http://schemas.microsoft.com/office/drawing/2014/main" id="{2A1A1A52-E718-FADA-AB62-5259A393379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73567" y="2626881"/>
            <a:ext cx="7968208" cy="4193793"/>
          </a:xfrm>
          <a:prstGeom prst="rect">
            <a:avLst/>
          </a:prstGeom>
          <a:solidFill>
            <a:schemeClr val="lt1"/>
          </a:solidFill>
        </p:spPr>
      </p:pic>
      <p:pic>
        <p:nvPicPr>
          <p:cNvPr id="19" name="Imagen 30" descr="Imagen que contiene 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7C1A350B-23D0-6A9C-EAA4-E48F042F761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475" y="4300606"/>
            <a:ext cx="4368516" cy="224382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2C983A8-0767-C001-7B19-FC123A3D9EC7}"/>
              </a:ext>
            </a:extLst>
          </p:cNvPr>
          <p:cNvSpPr txBox="1"/>
          <p:nvPr/>
        </p:nvSpPr>
        <p:spPr>
          <a:xfrm>
            <a:off x="77022" y="3226919"/>
            <a:ext cx="30243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Phase diagram and benchmark calculations with TN methods</a:t>
            </a:r>
          </a:p>
        </p:txBody>
      </p:sp>
      <p:pic>
        <p:nvPicPr>
          <p:cNvPr id="21" name="Gráfico 48">
            <a:extLst>
              <a:ext uri="{FF2B5EF4-FFF2-40B4-BE49-F238E27FC236}">
                <a16:creationId xmlns:a16="http://schemas.microsoft.com/office/drawing/2014/main" id="{ACBD0EB5-E5B1-928D-9B34-00A83BD69C48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118735" y="701090"/>
            <a:ext cx="2198980" cy="1830327"/>
          </a:xfrm>
          <a:prstGeom prst="rect">
            <a:avLst/>
          </a:prstGeom>
        </p:spPr>
      </p:pic>
      <p:pic>
        <p:nvPicPr>
          <p:cNvPr id="22" name="Gráfico 50">
            <a:extLst>
              <a:ext uri="{FF2B5EF4-FFF2-40B4-BE49-F238E27FC236}">
                <a16:creationId xmlns:a16="http://schemas.microsoft.com/office/drawing/2014/main" id="{2AC2FDA7-2E8C-9B80-561A-38CD34D5CF9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758880" y="823095"/>
            <a:ext cx="2018579" cy="168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12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3DFB4-3882-DCE3-5E18-75203BC97B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A20068C-E170-F024-F99A-EB5EE0691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4ADA790-C5EA-7757-A5AD-07C8EF4E2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EA6B658-1750-293F-CF7F-3BF8D22F6E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E4A709-E952-860E-D53B-E7FA3BFAD9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B7445E6-F0CC-3254-A5FF-533CEE4E0F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E6541C-6EC7-3A3B-F28D-E5BEEB715B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927708-83DD-154C-4DB7-5A4F1964C2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693DD8-D35D-1613-156F-88AD2A60C94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8AB2BAF-7E52-6AB7-8EDF-3B26F1722975}"/>
              </a:ext>
            </a:extLst>
          </p:cNvPr>
          <p:cNvSpPr txBox="1"/>
          <p:nvPr/>
        </p:nvSpPr>
        <p:spPr>
          <a:xfrm>
            <a:off x="77022" y="476129"/>
            <a:ext cx="38789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The Z2-Higgs model &amp; results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33677D-D7E7-A5FC-65F6-BDF28F07AFAB}"/>
              </a:ext>
            </a:extLst>
          </p:cNvPr>
          <p:cNvSpPr txBox="1"/>
          <p:nvPr/>
        </p:nvSpPr>
        <p:spPr>
          <a:xfrm>
            <a:off x="6807892" y="494550"/>
            <a:ext cx="52450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b="1" dirty="0">
                <a:solidFill>
                  <a:srgbClr val="000000"/>
                </a:solidFill>
                <a:latin typeface="Helvetica Neue" panose="02000503000000020004" pitchFamily="2" charset="0"/>
              </a:rPr>
              <a:t>String</a:t>
            </a:r>
            <a:r>
              <a:rPr lang="en-GB" dirty="0">
                <a:solidFill>
                  <a:srgbClr val="000000"/>
                </a:solidFill>
                <a:latin typeface="Helvetica Neue" panose="02000503000000020004" pitchFamily="2" charset="0"/>
              </a:rPr>
              <a:t> breaking of a 3-</a:t>
            </a:r>
            <a:r>
              <a:rPr lang="en-GB" b="1" dirty="0">
                <a:solidFill>
                  <a:srgbClr val="000000"/>
                </a:solidFill>
                <a:latin typeface="Helvetica Neue" panose="02000503000000020004" pitchFamily="2" charset="0"/>
              </a:rPr>
              <a:t>string</a:t>
            </a:r>
            <a:r>
              <a:rPr lang="en-GB" dirty="0">
                <a:solidFill>
                  <a:srgbClr val="000000"/>
                </a:solidFill>
                <a:latin typeface="Helvetica Neue" panose="02000503000000020004" pitchFamily="2" charset="0"/>
              </a:rPr>
              <a:t> at m = 5, g = 2</a:t>
            </a:r>
          </a:p>
        </p:txBody>
      </p:sp>
      <p:pic>
        <p:nvPicPr>
          <p:cNvPr id="12" name="correlators_large.pdf" descr="correlators_large.pdf">
            <a:extLst>
              <a:ext uri="{FF2B5EF4-FFF2-40B4-BE49-F238E27FC236}">
                <a16:creationId xmlns:a16="http://schemas.microsoft.com/office/drawing/2014/main" id="{8C524CB9-4B66-E9A5-1F0D-9DA5BEE60F6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551" y="916674"/>
            <a:ext cx="4462707" cy="29751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correlators_zoom.pdf" descr="correlators_zoom.pdf">
            <a:extLst>
              <a:ext uri="{FF2B5EF4-FFF2-40B4-BE49-F238E27FC236}">
                <a16:creationId xmlns:a16="http://schemas.microsoft.com/office/drawing/2014/main" id="{47AAF8FE-5EE9-ECA8-C5F3-FD252307E0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781" y="3767514"/>
            <a:ext cx="4556219" cy="30374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conf1_legend.pdf" descr="conf1_legend.pdf">
            <a:extLst>
              <a:ext uri="{FF2B5EF4-FFF2-40B4-BE49-F238E27FC236}">
                <a16:creationId xmlns:a16="http://schemas.microsoft.com/office/drawing/2014/main" id="{C7537D68-FC5A-40F8-3AB9-327EDD61B06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13844" y="1115778"/>
            <a:ext cx="4418733" cy="176749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conf3_legend.pdf" descr="conf3_legend.pdf">
            <a:extLst>
              <a:ext uri="{FF2B5EF4-FFF2-40B4-BE49-F238E27FC236}">
                <a16:creationId xmlns:a16="http://schemas.microsoft.com/office/drawing/2014/main" id="{B02321A2-4184-A4A5-9B33-EC9B894A116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205906" y="3081470"/>
            <a:ext cx="3960440" cy="15841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conf4_legend.pdf" descr="conf4_legend.pdf">
            <a:extLst>
              <a:ext uri="{FF2B5EF4-FFF2-40B4-BE49-F238E27FC236}">
                <a16:creationId xmlns:a16="http://schemas.microsoft.com/office/drawing/2014/main" id="{7AD2726A-7568-4DBC-2551-DC3BD7BFE1A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02162" y="5172702"/>
            <a:ext cx="3960440" cy="1584176"/>
          </a:xfrm>
          <a:prstGeom prst="rect">
            <a:avLst/>
          </a:prstGeom>
          <a:solidFill>
            <a:schemeClr val="lt1"/>
          </a:solidFill>
          <a:ln w="12700">
            <a:miter lim="400000"/>
          </a:ln>
        </p:spPr>
      </p:pic>
      <p:pic>
        <p:nvPicPr>
          <p:cNvPr id="17" name="conf2_legend.pdf" descr="conf2_legend.pdf">
            <a:extLst>
              <a:ext uri="{FF2B5EF4-FFF2-40B4-BE49-F238E27FC236}">
                <a16:creationId xmlns:a16="http://schemas.microsoft.com/office/drawing/2014/main" id="{7A89F6CD-C3FE-C57C-9814-AD5A59E5D63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979441" y="4580263"/>
            <a:ext cx="3744416" cy="149776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070284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8BF889-33C5-506A-4DBE-53CBAAA9A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3A765BF-05AC-3080-E710-509364790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E764B72-9469-1F99-AB79-6A763C56E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153CEB7-827F-DEB8-1878-6280B60FA0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8877F08-2334-0BB3-2ABC-CBA85B7003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3663FF-D165-3638-EAD2-902F0AADC2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4D2E60-107B-1852-C4E1-874FF950E0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B23069-75F2-1AFC-5A1F-B70F10ACD4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F587EB-C140-DEFE-0BCC-C03042366B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sp>
        <p:nvSpPr>
          <p:cNvPr id="10" name="CuadroTexto 31">
            <a:extLst>
              <a:ext uri="{FF2B5EF4-FFF2-40B4-BE49-F238E27FC236}">
                <a16:creationId xmlns:a16="http://schemas.microsoft.com/office/drawing/2014/main" id="{526A4CE1-1CDA-6ABA-D4B4-2726EF86E452}"/>
              </a:ext>
            </a:extLst>
          </p:cNvPr>
          <p:cNvSpPr txBox="1"/>
          <p:nvPr/>
        </p:nvSpPr>
        <p:spPr>
          <a:xfrm>
            <a:off x="33114" y="484290"/>
            <a:ext cx="10097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Hardware-native compact quantum electrodynamics in superconducting circuits:</a:t>
            </a:r>
          </a:p>
          <a:p>
            <a:r>
              <a:rPr lang="en-US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Exact gauge invariance from circuit topology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26D85F2-5CBA-FA78-40B1-CABA980BC1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8671" y="1339231"/>
            <a:ext cx="1270000" cy="1879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E95E0DF-E0BC-4E66-1671-D6F68D9ED0B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54992" y="1886082"/>
            <a:ext cx="3009900" cy="622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CA6C70-467A-E1D3-92D4-24F6A2D95D7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37738" y="2070850"/>
            <a:ext cx="1133281" cy="31527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712DE16-D6D6-D40F-45FB-09826C5CFC4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1298" y="4256965"/>
            <a:ext cx="2849720" cy="1764349"/>
          </a:xfrm>
          <a:prstGeom prst="rect">
            <a:avLst/>
          </a:prstGeom>
        </p:spPr>
      </p:pic>
      <p:sp>
        <p:nvSpPr>
          <p:cNvPr id="15" name="CuadroTexto 31">
            <a:extLst>
              <a:ext uri="{FF2B5EF4-FFF2-40B4-BE49-F238E27FC236}">
                <a16:creationId xmlns:a16="http://schemas.microsoft.com/office/drawing/2014/main" id="{ECC3960C-5DB2-BB67-2A5D-6D5924FA99EB}"/>
              </a:ext>
            </a:extLst>
          </p:cNvPr>
          <p:cNvSpPr txBox="1"/>
          <p:nvPr/>
        </p:nvSpPr>
        <p:spPr>
          <a:xfrm>
            <a:off x="3892155" y="1302764"/>
            <a:ext cx="6104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 capacitor in parallel with a Josephson Junction</a:t>
            </a:r>
          </a:p>
        </p:txBody>
      </p:sp>
      <p:sp>
        <p:nvSpPr>
          <p:cNvPr id="16" name="CuadroTexto 31">
            <a:extLst>
              <a:ext uri="{FF2B5EF4-FFF2-40B4-BE49-F238E27FC236}">
                <a16:creationId xmlns:a16="http://schemas.microsoft.com/office/drawing/2014/main" id="{CA23C462-B9A4-8A77-222C-65CA5049745E}"/>
              </a:ext>
            </a:extLst>
          </p:cNvPr>
          <p:cNvSpPr txBox="1"/>
          <p:nvPr/>
        </p:nvSpPr>
        <p:spPr>
          <a:xfrm>
            <a:off x="3932495" y="3429000"/>
            <a:ext cx="5497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 capacitor in series with a Josephson Junction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477936A-2547-3668-B523-27084FC3219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51939" y="4771074"/>
            <a:ext cx="5778500" cy="635000"/>
          </a:xfrm>
          <a:prstGeom prst="rect">
            <a:avLst/>
          </a:prstGeom>
        </p:spPr>
      </p:pic>
      <p:sp>
        <p:nvSpPr>
          <p:cNvPr id="18" name="CuadroTexto 31">
            <a:extLst>
              <a:ext uri="{FF2B5EF4-FFF2-40B4-BE49-F238E27FC236}">
                <a16:creationId xmlns:a16="http://schemas.microsoft.com/office/drawing/2014/main" id="{DD0BFA52-FFEC-71F6-8456-8077FBC1D047}"/>
              </a:ext>
            </a:extLst>
          </p:cNvPr>
          <p:cNvSpPr txBox="1"/>
          <p:nvPr/>
        </p:nvSpPr>
        <p:spPr>
          <a:xfrm>
            <a:off x="8901273" y="2058357"/>
            <a:ext cx="2088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Transmon</a:t>
            </a: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configuration</a:t>
            </a:r>
          </a:p>
        </p:txBody>
      </p:sp>
      <p:sp>
        <p:nvSpPr>
          <p:cNvPr id="19" name="CuadroTexto 31">
            <a:extLst>
              <a:ext uri="{FF2B5EF4-FFF2-40B4-BE49-F238E27FC236}">
                <a16:creationId xmlns:a16="http://schemas.microsoft.com/office/drawing/2014/main" id="{DE8CF05B-CC14-77C9-3B93-EBC8FA585EA9}"/>
              </a:ext>
            </a:extLst>
          </p:cNvPr>
          <p:cNvSpPr txBox="1"/>
          <p:nvPr/>
        </p:nvSpPr>
        <p:spPr>
          <a:xfrm>
            <a:off x="3971127" y="3949612"/>
            <a:ext cx="3920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matter (vertex) degrees of freedom</a:t>
            </a:r>
          </a:p>
        </p:txBody>
      </p:sp>
      <p:sp>
        <p:nvSpPr>
          <p:cNvPr id="20" name="CuadroTexto 31">
            <a:extLst>
              <a:ext uri="{FF2B5EF4-FFF2-40B4-BE49-F238E27FC236}">
                <a16:creationId xmlns:a16="http://schemas.microsoft.com/office/drawing/2014/main" id="{A64DDEB8-9415-4F98-7CA6-06538DB6B0BD}"/>
              </a:ext>
            </a:extLst>
          </p:cNvPr>
          <p:cNvSpPr txBox="1"/>
          <p:nvPr/>
        </p:nvSpPr>
        <p:spPr>
          <a:xfrm>
            <a:off x="4937461" y="5845580"/>
            <a:ext cx="3489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gauge (link) degrees of freedom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67CDADB-0CEC-04BD-533F-A243861A5CB8}"/>
              </a:ext>
            </a:extLst>
          </p:cNvPr>
          <p:cNvCxnSpPr>
            <a:cxnSpLocks/>
          </p:cNvCxnSpPr>
          <p:nvPr/>
        </p:nvCxnSpPr>
        <p:spPr>
          <a:xfrm>
            <a:off x="7072720" y="4431397"/>
            <a:ext cx="744504" cy="5349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FC3133A-8680-6D32-863E-E4027EA6B8E8}"/>
              </a:ext>
            </a:extLst>
          </p:cNvPr>
          <p:cNvCxnSpPr>
            <a:cxnSpLocks/>
          </p:cNvCxnSpPr>
          <p:nvPr/>
        </p:nvCxnSpPr>
        <p:spPr>
          <a:xfrm>
            <a:off x="7359106" y="4385375"/>
            <a:ext cx="1677318" cy="607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6C3E5AC-E420-79A7-0021-EE5A346F8F51}"/>
              </a:ext>
            </a:extLst>
          </p:cNvPr>
          <p:cNvCxnSpPr>
            <a:cxnSpLocks/>
          </p:cNvCxnSpPr>
          <p:nvPr/>
        </p:nvCxnSpPr>
        <p:spPr>
          <a:xfrm flipH="1">
            <a:off x="4963222" y="4413092"/>
            <a:ext cx="8009" cy="500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F740696-C6DA-7C71-E55C-1BEFCFD94CEF}"/>
              </a:ext>
            </a:extLst>
          </p:cNvPr>
          <p:cNvCxnSpPr>
            <a:cxnSpLocks/>
          </p:cNvCxnSpPr>
          <p:nvPr/>
        </p:nvCxnSpPr>
        <p:spPr>
          <a:xfrm flipH="1">
            <a:off x="5695684" y="4386197"/>
            <a:ext cx="8009" cy="500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395BBE4-A424-603C-2764-139B36B71E81}"/>
              </a:ext>
            </a:extLst>
          </p:cNvPr>
          <p:cNvCxnSpPr>
            <a:cxnSpLocks/>
          </p:cNvCxnSpPr>
          <p:nvPr/>
        </p:nvCxnSpPr>
        <p:spPr>
          <a:xfrm flipV="1">
            <a:off x="6541189" y="5406074"/>
            <a:ext cx="0" cy="3801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1D9DDAA-DFEF-1D3E-F9BF-2548B18828E2}"/>
              </a:ext>
            </a:extLst>
          </p:cNvPr>
          <p:cNvCxnSpPr>
            <a:cxnSpLocks/>
          </p:cNvCxnSpPr>
          <p:nvPr/>
        </p:nvCxnSpPr>
        <p:spPr>
          <a:xfrm flipV="1">
            <a:off x="7267330" y="5302262"/>
            <a:ext cx="1249141" cy="483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31">
            <a:extLst>
              <a:ext uri="{FF2B5EF4-FFF2-40B4-BE49-F238E27FC236}">
                <a16:creationId xmlns:a16="http://schemas.microsoft.com/office/drawing/2014/main" id="{B456D4F5-D68D-4C72-9ABA-F2D2451C0F82}"/>
              </a:ext>
            </a:extLst>
          </p:cNvPr>
          <p:cNvSpPr txBox="1"/>
          <p:nvPr/>
        </p:nvSpPr>
        <p:spPr>
          <a:xfrm>
            <a:off x="8990417" y="4086026"/>
            <a:ext cx="2670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Quantum Electrodynamics !!!</a:t>
            </a:r>
          </a:p>
        </p:txBody>
      </p:sp>
    </p:spTree>
    <p:extLst>
      <p:ext uri="{BB962C8B-B14F-4D97-AF65-F5344CB8AC3E}">
        <p14:creationId xmlns:p14="http://schemas.microsoft.com/office/powerpoint/2010/main" val="9210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591603-A1DE-832B-A1EC-3AC15B8D16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F669580-5BCB-E4C0-960B-9E2316C2C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96BF2DC-7C0B-F337-654D-65B610A1C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8705840-61CE-04AE-4B8E-79F5D3F4DE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8310BB-7356-1464-905D-7E474B4A9B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632493-2C33-A371-142E-D674F10D31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DE0D4F-5C67-36F8-DA67-45A9DD6252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0B5E68-54BE-09E6-DDC3-7E5A072B95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C7AE1D-0534-FDE7-5708-226AAB16C6E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AEA68D-2D3F-F1BF-D38A-8167F024554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624" y="1160932"/>
            <a:ext cx="2900623" cy="2900623"/>
          </a:xfrm>
          <a:prstGeom prst="rect">
            <a:avLst/>
          </a:prstGeom>
        </p:spPr>
      </p:pic>
      <p:sp>
        <p:nvSpPr>
          <p:cNvPr id="11" name="CuadroTexto 31">
            <a:extLst>
              <a:ext uri="{FF2B5EF4-FFF2-40B4-BE49-F238E27FC236}">
                <a16:creationId xmlns:a16="http://schemas.microsoft.com/office/drawing/2014/main" id="{204B0E3D-12DA-1ECB-56CC-2B99CA8CA68F}"/>
              </a:ext>
            </a:extLst>
          </p:cNvPr>
          <p:cNvSpPr txBox="1"/>
          <p:nvPr/>
        </p:nvSpPr>
        <p:spPr>
          <a:xfrm>
            <a:off x="33114" y="434862"/>
            <a:ext cx="10097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Hardware-native compact quantum electrodynamics in superconducting circuits:</a:t>
            </a:r>
          </a:p>
          <a:p>
            <a:r>
              <a:rPr lang="en-US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Exact gauge invariance from circuit topology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C978ECA-6E40-6C27-A67A-13CA022065E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38500" y="1687133"/>
            <a:ext cx="5715000" cy="825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1C788A5-214E-7F0D-4AFF-EFB7CFA80D97}"/>
              </a:ext>
            </a:extLst>
          </p:cNvPr>
          <p:cNvSpPr txBox="1"/>
          <p:nvPr/>
        </p:nvSpPr>
        <p:spPr>
          <a:xfrm>
            <a:off x="3583910" y="2484370"/>
            <a:ext cx="18718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</a:t>
            </a:r>
            <a:r>
              <a:rPr lang="en-ES" dirty="0"/>
              <a:t>ass</a:t>
            </a:r>
          </a:p>
          <a:p>
            <a:r>
              <a:rPr lang="en-ES" dirty="0"/>
              <a:t>(on-site energy)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AFF4BF-42B4-110B-A71A-FAE0A5EC861D}"/>
              </a:ext>
            </a:extLst>
          </p:cNvPr>
          <p:cNvSpPr txBox="1"/>
          <p:nvPr/>
        </p:nvSpPr>
        <p:spPr>
          <a:xfrm>
            <a:off x="5270358" y="2484370"/>
            <a:ext cx="18718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dirty="0"/>
              <a:t>Electric term</a:t>
            </a:r>
          </a:p>
          <a:p>
            <a:r>
              <a:rPr lang="en-ES" dirty="0"/>
              <a:t>(on-site energy)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562071-2B63-4AA5-A8A8-15617F20364F}"/>
              </a:ext>
            </a:extLst>
          </p:cNvPr>
          <p:cNvSpPr txBox="1"/>
          <p:nvPr/>
        </p:nvSpPr>
        <p:spPr>
          <a:xfrm>
            <a:off x="6959501" y="2484370"/>
            <a:ext cx="24709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dirty="0"/>
              <a:t>Matter-gauge coupling</a:t>
            </a:r>
          </a:p>
          <a:p>
            <a:r>
              <a:rPr lang="en-ES" dirty="0"/>
              <a:t>(correlated hopping)</a:t>
            </a:r>
          </a:p>
        </p:txBody>
      </p:sp>
      <p:sp>
        <p:nvSpPr>
          <p:cNvPr id="16" name="CuadroTexto 31">
            <a:extLst>
              <a:ext uri="{FF2B5EF4-FFF2-40B4-BE49-F238E27FC236}">
                <a16:creationId xmlns:a16="http://schemas.microsoft.com/office/drawing/2014/main" id="{BFEBD9C3-19A9-7CD0-DBD2-01295B0F80E0}"/>
              </a:ext>
            </a:extLst>
          </p:cNvPr>
          <p:cNvSpPr txBox="1"/>
          <p:nvPr/>
        </p:nvSpPr>
        <p:spPr>
          <a:xfrm>
            <a:off x="6536726" y="989873"/>
            <a:ext cx="5594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Native interactions, exactly gauge invariants !!!</a:t>
            </a: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No fine-tuning, no approximation, no perturbation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DBBDE0E-8535-08A3-D300-8AED8F15F89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08351" y="3343166"/>
            <a:ext cx="3543300" cy="6096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B7951C3-E9CB-E131-2B92-CF89879EF4B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78724" y="4068269"/>
            <a:ext cx="5321300" cy="8128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9B87DA2-1C21-B0CB-D195-4707ABF9385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23851" y="4317216"/>
            <a:ext cx="2273300" cy="3556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5E7DC28-F6CB-5952-1770-769A1A1E691A}"/>
              </a:ext>
            </a:extLst>
          </p:cNvPr>
          <p:cNvSpPr txBox="1"/>
          <p:nvPr/>
        </p:nvSpPr>
        <p:spPr>
          <a:xfrm>
            <a:off x="8238675" y="3283562"/>
            <a:ext cx="29006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Perturbative </a:t>
            </a:r>
            <a:r>
              <a:rPr lang="en-ES" dirty="0"/>
              <a:t>magnetic term (plaquette interaction)</a:t>
            </a:r>
          </a:p>
        </p:txBody>
      </p:sp>
      <p:sp>
        <p:nvSpPr>
          <p:cNvPr id="21" name="CuadroTexto 31">
            <a:extLst>
              <a:ext uri="{FF2B5EF4-FFF2-40B4-BE49-F238E27FC236}">
                <a16:creationId xmlns:a16="http://schemas.microsoft.com/office/drawing/2014/main" id="{3AD2AFDA-1E9C-9486-5361-976590149829}"/>
              </a:ext>
            </a:extLst>
          </p:cNvPr>
          <p:cNvSpPr txBox="1"/>
          <p:nvPr/>
        </p:nvSpPr>
        <p:spPr>
          <a:xfrm>
            <a:off x="1254" y="4050273"/>
            <a:ext cx="3730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Pure Quantum Electrodynamics:</a:t>
            </a: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Electric + magnetic interaction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984F3C4-DA47-ECD8-BE5A-88FBF3D7F4F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215982" y="5144837"/>
            <a:ext cx="7762488" cy="160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41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F89238-44B8-C2CE-B6FB-26A61481D7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968671A-0D2A-D9C7-9783-0B211CD1AE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4909EA6-962F-4871-6B4B-72B602449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F2809D3-D238-FA45-6777-831F01E4D9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BA71270-D023-54AF-9753-75CA7EE0D1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D4E62D1-F35A-ACF4-0759-8A1C416BE5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7D6C91B-6AFA-47CD-61E0-7788D348A6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E3408B1-568D-4B06-9041-344D480884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9782BA3-F557-AD35-CFCE-ED3CD2B4F09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sp>
        <p:nvSpPr>
          <p:cNvPr id="25" name="CuadroTexto 31">
            <a:extLst>
              <a:ext uri="{FF2B5EF4-FFF2-40B4-BE49-F238E27FC236}">
                <a16:creationId xmlns:a16="http://schemas.microsoft.com/office/drawing/2014/main" id="{77E488B4-D056-5979-2133-926BAEFFAF9C}"/>
              </a:ext>
            </a:extLst>
          </p:cNvPr>
          <p:cNvSpPr txBox="1"/>
          <p:nvPr/>
        </p:nvSpPr>
        <p:spPr>
          <a:xfrm>
            <a:off x="33114" y="484290"/>
            <a:ext cx="10097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Hardware-native compact quantum electrodynamics in superconducting circuits:</a:t>
            </a:r>
          </a:p>
          <a:p>
            <a:r>
              <a:rPr lang="en-US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Exact gauge invariance from circuit topology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30D7F10-1A6C-342F-1D20-CBA819F5E3A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624" y="1160932"/>
            <a:ext cx="2900623" cy="290062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6807E47-D112-1BED-C908-BC811B960D3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87830" y="1532965"/>
            <a:ext cx="5473336" cy="479183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EDF128C-4A71-6046-4107-18C63150377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4894" y="5720586"/>
            <a:ext cx="5283200" cy="850900"/>
          </a:xfrm>
          <a:prstGeom prst="rect">
            <a:avLst/>
          </a:prstGeom>
        </p:spPr>
      </p:pic>
      <p:sp>
        <p:nvSpPr>
          <p:cNvPr id="29" name="CuadroTexto 31">
            <a:extLst>
              <a:ext uri="{FF2B5EF4-FFF2-40B4-BE49-F238E27FC236}">
                <a16:creationId xmlns:a16="http://schemas.microsoft.com/office/drawing/2014/main" id="{1C87B979-976A-1DAF-8598-9D003591A0BA}"/>
              </a:ext>
            </a:extLst>
          </p:cNvPr>
          <p:cNvSpPr txBox="1"/>
          <p:nvPr/>
        </p:nvSpPr>
        <p:spPr>
          <a:xfrm>
            <a:off x="236033" y="4973886"/>
            <a:ext cx="4072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Vortex states:</a:t>
            </a: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Displacement on the plaquette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2C5FCFC9-DF34-93EF-561D-335AE2EC098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28448" y="1545713"/>
            <a:ext cx="6457334" cy="478755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86D8162-7B56-3A71-0E96-C62D6216298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869" y="4061555"/>
            <a:ext cx="57150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923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DDBD78-8FCD-9517-B877-B06464590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2E0EB6-46CD-2795-7208-661840507A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9A8A62B-EDAF-C9CE-38FD-682363E238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2472DA-5289-2DE8-2EEC-D7E0FDD445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DF9CCA-D52D-A105-99B2-02F59ACA84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39709E-ACCA-5D3D-AAE2-08BA4962F7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385530-E804-207E-F05D-FF32FF13E5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492520-CF81-D7E6-DF07-68A0AD37405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595CA6-6F5C-71F3-FD4A-14442C3748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sp>
        <p:nvSpPr>
          <p:cNvPr id="12" name="Google Shape;49;p1">
            <a:extLst>
              <a:ext uri="{FF2B5EF4-FFF2-40B4-BE49-F238E27FC236}">
                <a16:creationId xmlns:a16="http://schemas.microsoft.com/office/drawing/2014/main" id="{71518D02-3258-9050-C680-BEEB384830EB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5860" y="817736"/>
            <a:ext cx="12120282" cy="1068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Jost"/>
              <a:buNone/>
            </a:pPr>
            <a:r>
              <a:rPr lang="en-US" sz="4200" dirty="0"/>
              <a:t>Probing Confinement with Superconducting Circuits:</a:t>
            </a:r>
            <a:br>
              <a:rPr lang="en-US" sz="4200" dirty="0"/>
            </a:br>
            <a:r>
              <a:rPr lang="en-US" sz="3600" dirty="0"/>
              <a:t>From Z₂ String Dynamics to Continuous U(1) Electrodynamics</a:t>
            </a:r>
            <a:endParaRPr sz="3600" dirty="0"/>
          </a:p>
        </p:txBody>
      </p:sp>
      <p:sp>
        <p:nvSpPr>
          <p:cNvPr id="13" name="Google Shape;50;p1">
            <a:extLst>
              <a:ext uri="{FF2B5EF4-FFF2-40B4-BE49-F238E27FC236}">
                <a16:creationId xmlns:a16="http://schemas.microsoft.com/office/drawing/2014/main" id="{58281DA6-5F3B-54EA-0F66-132EA57099D6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5861" y="2461022"/>
            <a:ext cx="12120281" cy="3519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000" dirty="0"/>
              <a:t>Quantum simulation and co-design (Hardware + Physics + Error Handling).</a:t>
            </a: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en-US" sz="2000"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000" dirty="0"/>
              <a:t>Digital quantum simulators: 144-qubit digital processor to track the real-time evolution/vibrations of electric flux tubes in a (2+1)-D.</a:t>
            </a: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en-US" sz="2000"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000" dirty="0"/>
              <a:t>Analog quantum simulators: In analog architectures, Gauss's law can appear exactly from fundamental circuit topology.</a:t>
            </a: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en-US" sz="2000" dirty="0"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000" dirty="0"/>
              <a:t>Continuum limit: Exploiting the intrinsic infinite-dimensional Hilbert space of superconducting circuit variables (phase/charge) to simulate continuous gauge fields naturally.</a:t>
            </a:r>
          </a:p>
        </p:txBody>
      </p:sp>
    </p:spTree>
    <p:extLst>
      <p:ext uri="{BB962C8B-B14F-4D97-AF65-F5344CB8AC3E}">
        <p14:creationId xmlns:p14="http://schemas.microsoft.com/office/powerpoint/2010/main" val="610657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71E5B7-8C62-BB34-F612-EB82F47C4F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D103382F-7865-9F90-74E0-8224CB5BF1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528C407-373A-817D-A412-799C7FE84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88E21B4-CD29-40C4-B60F-78F7F839E3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3945C88-F0EC-F11C-4E2E-E248C2956A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8F297DC-FD54-A332-4096-9BB5166B84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8FC5B3E-1BF2-BD5A-01C2-D105DC9444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89325D5-F80C-AD85-E1A0-4669436CC3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3ED2849-914B-43D9-6027-CD13DF066D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63A6A1C-EFED-FBE1-7A2F-FD992E9B6FF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968" y="395033"/>
            <a:ext cx="3418064" cy="14591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3F83CE-5EA3-5586-457A-7BA76D0809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4159"/>
            <a:ext cx="3415442" cy="19142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0B0DC00-0E01-0DA6-D923-D4D0D4663AB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461" y="2099035"/>
            <a:ext cx="4367826" cy="3448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06FF8A2-5DFF-760C-B26C-9EDFDB6E2E1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3" y="4399480"/>
            <a:ext cx="3186545" cy="24386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EE0EE20-844E-6712-EEF6-ED8FCCFD6ED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722" y="4419318"/>
            <a:ext cx="4020645" cy="24386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B99CAD2-8579-A524-4319-96E8533C575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875" y="2769039"/>
            <a:ext cx="7772400" cy="2490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5152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36B459-1A4F-AF30-FE7D-38D46EB8F0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050588E8-227C-AB9F-58C1-40599CFCD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E5B8C4F-79DB-6F82-713F-ACC0907669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829F932-29EF-79D2-4E43-E60DAD0D25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6DC179A-511C-7A7B-91D8-630B5687A0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BF0B97E-8AE1-738D-AF28-69F504BB99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E4FC06E-5D86-8EF5-7746-7C5E464AA8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88BDD9C-65E6-80D3-A710-F7A5FCAD45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8A7E2E7-4D64-F742-3F70-87EA4EF81D2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8A1398D-4F02-702E-B86F-99C479C94DB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977" y="994884"/>
            <a:ext cx="12013075" cy="633501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AD527002-A974-04B8-2587-14941F8C11F9}"/>
              </a:ext>
            </a:extLst>
          </p:cNvPr>
          <p:cNvSpPr/>
          <p:nvPr/>
        </p:nvSpPr>
        <p:spPr bwMode="auto">
          <a:xfrm>
            <a:off x="0" y="2344190"/>
            <a:ext cx="12192000" cy="1196752"/>
          </a:xfrm>
          <a:prstGeom prst="rect">
            <a:avLst/>
          </a:prstGeom>
          <a:solidFill>
            <a:srgbClr val="262626"/>
          </a:solidFill>
          <a:ln w="1905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IBM Plex Sans Light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38" name="Grupo 21">
            <a:extLst>
              <a:ext uri="{FF2B5EF4-FFF2-40B4-BE49-F238E27FC236}">
                <a16:creationId xmlns:a16="http://schemas.microsoft.com/office/drawing/2014/main" id="{A2717F74-03D7-0600-9E16-9742D9D8A1F2}"/>
              </a:ext>
            </a:extLst>
          </p:cNvPr>
          <p:cNvGrpSpPr/>
          <p:nvPr/>
        </p:nvGrpSpPr>
        <p:grpSpPr>
          <a:xfrm>
            <a:off x="226764" y="2585522"/>
            <a:ext cx="11693818" cy="739140"/>
            <a:chOff x="5090615" y="12592449"/>
            <a:chExt cx="15713057" cy="1066092"/>
          </a:xfrm>
        </p:grpSpPr>
        <p:grpSp>
          <p:nvGrpSpPr>
            <p:cNvPr id="39" name="Grupo 1">
              <a:extLst>
                <a:ext uri="{FF2B5EF4-FFF2-40B4-BE49-F238E27FC236}">
                  <a16:creationId xmlns:a16="http://schemas.microsoft.com/office/drawing/2014/main" id="{78833F25-FDE2-C008-48A5-5A385ABB7285}"/>
                </a:ext>
              </a:extLst>
            </p:cNvPr>
            <p:cNvGrpSpPr/>
            <p:nvPr/>
          </p:nvGrpSpPr>
          <p:grpSpPr>
            <a:xfrm>
              <a:off x="8568898" y="12592449"/>
              <a:ext cx="12234774" cy="1066092"/>
              <a:chOff x="4130969" y="6288060"/>
              <a:chExt cx="6117387" cy="533046"/>
            </a:xfrm>
          </p:grpSpPr>
          <p:pic>
            <p:nvPicPr>
              <p:cNvPr id="41" name="Imagen 11" descr="Imagen que contiene Diagrama&#10;&#10;El contenido generado por IA puede ser incorrecto.">
                <a:extLst>
                  <a:ext uri="{FF2B5EF4-FFF2-40B4-BE49-F238E27FC236}">
                    <a16:creationId xmlns:a16="http://schemas.microsoft.com/office/drawing/2014/main" id="{53E9E6D1-0CFF-2629-62E1-04F1673FA6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524532" y="6288060"/>
                <a:ext cx="1219681" cy="533046"/>
              </a:xfrm>
              <a:prstGeom prst="rect">
                <a:avLst/>
              </a:prstGeom>
            </p:spPr>
          </p:pic>
          <p:pic>
            <p:nvPicPr>
              <p:cNvPr id="42" name="Imagen 13" descr="Imagen que contiene vajilla, plato, dibujo&#10;&#10;El contenido generado por IA puede ser incorrecto.">
                <a:extLst>
                  <a:ext uri="{FF2B5EF4-FFF2-40B4-BE49-F238E27FC236}">
                    <a16:creationId xmlns:a16="http://schemas.microsoft.com/office/drawing/2014/main" id="{56BF24A1-EC55-3431-8CF7-82B3524095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279995" y="6380263"/>
                <a:ext cx="888142" cy="365125"/>
              </a:xfrm>
              <a:prstGeom prst="rect">
                <a:avLst/>
              </a:prstGeom>
            </p:spPr>
          </p:pic>
          <p:cxnSp>
            <p:nvCxnSpPr>
              <p:cNvPr id="43" name="Conector recto 14">
                <a:extLst>
                  <a:ext uri="{FF2B5EF4-FFF2-40B4-BE49-F238E27FC236}">
                    <a16:creationId xmlns:a16="http://schemas.microsoft.com/office/drawing/2014/main" id="{F43B8F05-0844-A828-AE9C-AB2EB2DF21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0969" y="6315622"/>
                <a:ext cx="0" cy="484456"/>
              </a:xfrm>
              <a:prstGeom prst="line">
                <a:avLst/>
              </a:prstGeom>
              <a:ln w="6350">
                <a:solidFill>
                  <a:srgbClr val="FFFF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4" name="Imagen 15" descr="Icono&#10;&#10;El contenido generado por IA puede ser incorrecto.">
                <a:extLst>
                  <a:ext uri="{FF2B5EF4-FFF2-40B4-BE49-F238E27FC236}">
                    <a16:creationId xmlns:a16="http://schemas.microsoft.com/office/drawing/2014/main" id="{A00C0298-00B6-AEF2-1682-C4BA7207AB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576146" y="6363927"/>
                <a:ext cx="1672210" cy="370853"/>
              </a:xfrm>
              <a:prstGeom prst="rect">
                <a:avLst/>
              </a:prstGeom>
            </p:spPr>
          </p:pic>
          <p:cxnSp>
            <p:nvCxnSpPr>
              <p:cNvPr id="45" name="Conector recto 16">
                <a:extLst>
                  <a:ext uri="{FF2B5EF4-FFF2-40B4-BE49-F238E27FC236}">
                    <a16:creationId xmlns:a16="http://schemas.microsoft.com/office/drawing/2014/main" id="{3741A246-D8FC-A770-8623-970EE1FF48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18249" y="6307309"/>
                <a:ext cx="0" cy="484456"/>
              </a:xfrm>
              <a:prstGeom prst="line">
                <a:avLst/>
              </a:prstGeom>
              <a:ln w="6350">
                <a:solidFill>
                  <a:srgbClr val="FFFF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6" name="Imagen 17" descr="Logotipo&#10;&#10;El contenido generado por IA puede ser incorrecto.">
                <a:extLst>
                  <a:ext uri="{FF2B5EF4-FFF2-40B4-BE49-F238E27FC236}">
                    <a16:creationId xmlns:a16="http://schemas.microsoft.com/office/drawing/2014/main" id="{37DD0AB4-9BFA-87AA-C734-C71F20904D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838563" y="6331531"/>
                <a:ext cx="437932" cy="437932"/>
              </a:xfrm>
              <a:prstGeom prst="rect">
                <a:avLst/>
              </a:prstGeom>
            </p:spPr>
          </p:pic>
          <p:cxnSp>
            <p:nvCxnSpPr>
              <p:cNvPr id="47" name="Conector recto 18">
                <a:extLst>
                  <a:ext uri="{FF2B5EF4-FFF2-40B4-BE49-F238E27FC236}">
                    <a16:creationId xmlns:a16="http://schemas.microsoft.com/office/drawing/2014/main" id="{94964CB7-CF36-532E-99F9-15C52B2081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26320" y="6312284"/>
                <a:ext cx="0" cy="484456"/>
              </a:xfrm>
              <a:prstGeom prst="line">
                <a:avLst/>
              </a:prstGeom>
              <a:ln w="6350">
                <a:solidFill>
                  <a:srgbClr val="FFFF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ector recto 9">
                <a:extLst>
                  <a:ext uri="{FF2B5EF4-FFF2-40B4-BE49-F238E27FC236}">
                    <a16:creationId xmlns:a16="http://schemas.microsoft.com/office/drawing/2014/main" id="{D59AAF5D-89ED-8651-C553-DA6D95EC14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33542" y="6316394"/>
                <a:ext cx="0" cy="484456"/>
              </a:xfrm>
              <a:prstGeom prst="line">
                <a:avLst/>
              </a:prstGeom>
              <a:ln w="6350">
                <a:solidFill>
                  <a:srgbClr val="FFFF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ector recto 10">
                <a:extLst>
                  <a:ext uri="{FF2B5EF4-FFF2-40B4-BE49-F238E27FC236}">
                    <a16:creationId xmlns:a16="http://schemas.microsoft.com/office/drawing/2014/main" id="{EF96B7DD-D979-9073-1099-E38C251129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8767" y="6316394"/>
                <a:ext cx="0" cy="484456"/>
              </a:xfrm>
              <a:prstGeom prst="line">
                <a:avLst/>
              </a:prstGeom>
              <a:ln w="6350">
                <a:solidFill>
                  <a:srgbClr val="FFFF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0" name="Gráfico 12">
              <a:extLst>
                <a:ext uri="{FF2B5EF4-FFF2-40B4-BE49-F238E27FC236}">
                  <a16:creationId xmlns:a16="http://schemas.microsoft.com/office/drawing/2014/main" id="{A71AC50A-464D-A10E-2461-F2173CD3D745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090615" y="12647654"/>
              <a:ext cx="3328457" cy="988651"/>
            </a:xfrm>
            <a:prstGeom prst="rect">
              <a:avLst/>
            </a:prstGeom>
          </p:spPr>
        </p:pic>
      </p:grpSp>
      <p:pic>
        <p:nvPicPr>
          <p:cNvPr id="50" name="Picture 49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4D075ACE-2739-AEAA-F344-342F06991864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l="6597" t="25566" r="6050" b="48721"/>
          <a:stretch>
            <a:fillRect/>
          </a:stretch>
        </p:blipFill>
        <p:spPr>
          <a:xfrm>
            <a:off x="4698124" y="2869186"/>
            <a:ext cx="1513491" cy="225973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34147DB-6352-4A90-75D7-BF7EAFDFF2A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130800" y="1814837"/>
            <a:ext cx="1930400" cy="3429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2035BF29-9E46-2E9C-4537-D20DAABE2F6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4242" y="4397520"/>
            <a:ext cx="12022888" cy="57531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D2164BA9-726D-33C6-C26F-6434F1B7492F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130800" y="4942210"/>
            <a:ext cx="1930400" cy="3556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8214C014-9C5A-5506-F03D-97EF11460407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26764" y="5297810"/>
            <a:ext cx="34671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32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6F7E72-9732-87DA-A05F-1E0727EF00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F3B3C1A4-28A4-BDFA-E154-DBDC8AEB6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1070746-26CC-75B2-D270-E244A7F72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DD5BC98-A38F-D61E-F96F-AF3EDF78B6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3AB44EF-6681-B570-DDDF-1D9C0129C0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F8DA841-6A49-6AC9-8A4D-D84B7E5CA0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D5D755D-0F0D-E432-8CA9-E6BD42C7EB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4184963-365A-1DCA-B4A5-11E606E6BA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FD3AEDE-7749-F0C1-E442-7B9A77533D7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D3E72E2-DAD4-63DE-0F64-2C5BB08A357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91" y="574480"/>
            <a:ext cx="7772400" cy="6577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B67ECB-28BC-D4C4-4072-7BEF13361E3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439" y="574480"/>
            <a:ext cx="1841500" cy="584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0C71EC-55C4-F939-1175-8B2CAC2039A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965" y="6035583"/>
            <a:ext cx="7772400" cy="7272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12003E-889D-9C47-E714-86CE2941D98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350" y="1392380"/>
            <a:ext cx="6337300" cy="448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079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B4901-32DB-0417-AEC8-FC09E854C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0C021838-ACF4-5A34-B043-0625F3219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9D2F890-9333-1093-5697-AC0348BDC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7CC990D-0D5F-C022-BD68-6932A653B5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E32775D-8BA2-8890-13DE-9A355258ED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CB8FC06-3929-E72D-4631-DC2B03156F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7FE2AAE-99E3-451B-BCC2-4BA46ED573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8F8385F-BCDA-74A5-BCB7-794E6B2884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2ECF665D-F963-026D-7833-4F3656AFF1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A24A1BF-B057-172E-5C0E-8CAB1BB0046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977" y="994884"/>
            <a:ext cx="12013075" cy="633501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283593D7-9923-0369-2A28-773A99303BAE}"/>
              </a:ext>
            </a:extLst>
          </p:cNvPr>
          <p:cNvSpPr/>
          <p:nvPr/>
        </p:nvSpPr>
        <p:spPr bwMode="auto">
          <a:xfrm>
            <a:off x="0" y="2344190"/>
            <a:ext cx="12192000" cy="1196752"/>
          </a:xfrm>
          <a:prstGeom prst="rect">
            <a:avLst/>
          </a:prstGeom>
          <a:solidFill>
            <a:srgbClr val="262626"/>
          </a:solidFill>
          <a:ln w="1905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IBM Plex Sans Light"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39" name="Grupo 21">
            <a:extLst>
              <a:ext uri="{FF2B5EF4-FFF2-40B4-BE49-F238E27FC236}">
                <a16:creationId xmlns:a16="http://schemas.microsoft.com/office/drawing/2014/main" id="{7BEEB9C9-D7F4-2332-1620-06B676D664F5}"/>
              </a:ext>
            </a:extLst>
          </p:cNvPr>
          <p:cNvGrpSpPr/>
          <p:nvPr/>
        </p:nvGrpSpPr>
        <p:grpSpPr>
          <a:xfrm>
            <a:off x="226764" y="2585522"/>
            <a:ext cx="11693818" cy="739140"/>
            <a:chOff x="5090615" y="12592449"/>
            <a:chExt cx="15713057" cy="1066092"/>
          </a:xfrm>
        </p:grpSpPr>
        <p:grpSp>
          <p:nvGrpSpPr>
            <p:cNvPr id="40" name="Grupo 1">
              <a:extLst>
                <a:ext uri="{FF2B5EF4-FFF2-40B4-BE49-F238E27FC236}">
                  <a16:creationId xmlns:a16="http://schemas.microsoft.com/office/drawing/2014/main" id="{A5795698-1C4E-BCDE-B7BD-748705E9398F}"/>
                </a:ext>
              </a:extLst>
            </p:cNvPr>
            <p:cNvGrpSpPr/>
            <p:nvPr/>
          </p:nvGrpSpPr>
          <p:grpSpPr>
            <a:xfrm>
              <a:off x="8568898" y="12592449"/>
              <a:ext cx="12234774" cy="1066092"/>
              <a:chOff x="4130969" y="6288060"/>
              <a:chExt cx="6117387" cy="533046"/>
            </a:xfrm>
          </p:grpSpPr>
          <p:pic>
            <p:nvPicPr>
              <p:cNvPr id="42" name="Imagen 11" descr="Imagen que contiene Diagrama&#10;&#10;El contenido generado por IA puede ser incorrecto.">
                <a:extLst>
                  <a:ext uri="{FF2B5EF4-FFF2-40B4-BE49-F238E27FC236}">
                    <a16:creationId xmlns:a16="http://schemas.microsoft.com/office/drawing/2014/main" id="{CCD8B6C1-BE21-15B0-130E-6276D9D23A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524532" y="6288060"/>
                <a:ext cx="1219681" cy="533046"/>
              </a:xfrm>
              <a:prstGeom prst="rect">
                <a:avLst/>
              </a:prstGeom>
            </p:spPr>
          </p:pic>
          <p:pic>
            <p:nvPicPr>
              <p:cNvPr id="43" name="Imagen 13" descr="Imagen que contiene vajilla, plato, dibujo&#10;&#10;El contenido generado por IA puede ser incorrecto.">
                <a:extLst>
                  <a:ext uri="{FF2B5EF4-FFF2-40B4-BE49-F238E27FC236}">
                    <a16:creationId xmlns:a16="http://schemas.microsoft.com/office/drawing/2014/main" id="{F8BCAF0B-2FC5-A8CC-404C-646FC21BA9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279995" y="6380263"/>
                <a:ext cx="888142" cy="365125"/>
              </a:xfrm>
              <a:prstGeom prst="rect">
                <a:avLst/>
              </a:prstGeom>
            </p:spPr>
          </p:pic>
          <p:cxnSp>
            <p:nvCxnSpPr>
              <p:cNvPr id="44" name="Conector recto 14">
                <a:extLst>
                  <a:ext uri="{FF2B5EF4-FFF2-40B4-BE49-F238E27FC236}">
                    <a16:creationId xmlns:a16="http://schemas.microsoft.com/office/drawing/2014/main" id="{2E672AC7-4C2C-E58F-E88D-550AC8959E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0969" y="6315622"/>
                <a:ext cx="0" cy="484456"/>
              </a:xfrm>
              <a:prstGeom prst="line">
                <a:avLst/>
              </a:prstGeom>
              <a:ln w="6350">
                <a:solidFill>
                  <a:srgbClr val="FFFF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5" name="Imagen 15" descr="Icono&#10;&#10;El contenido generado por IA puede ser incorrecto.">
                <a:extLst>
                  <a:ext uri="{FF2B5EF4-FFF2-40B4-BE49-F238E27FC236}">
                    <a16:creationId xmlns:a16="http://schemas.microsoft.com/office/drawing/2014/main" id="{6EB7AEF5-5818-EB10-8606-FFE7F105AB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576146" y="6363927"/>
                <a:ext cx="1672210" cy="370853"/>
              </a:xfrm>
              <a:prstGeom prst="rect">
                <a:avLst/>
              </a:prstGeom>
            </p:spPr>
          </p:pic>
          <p:cxnSp>
            <p:nvCxnSpPr>
              <p:cNvPr id="46" name="Conector recto 16">
                <a:extLst>
                  <a:ext uri="{FF2B5EF4-FFF2-40B4-BE49-F238E27FC236}">
                    <a16:creationId xmlns:a16="http://schemas.microsoft.com/office/drawing/2014/main" id="{22316837-242A-7394-2215-A05C997AEE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18249" y="6307309"/>
                <a:ext cx="0" cy="484456"/>
              </a:xfrm>
              <a:prstGeom prst="line">
                <a:avLst/>
              </a:prstGeom>
              <a:ln w="6350">
                <a:solidFill>
                  <a:srgbClr val="FFFF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7" name="Imagen 17" descr="Logotipo&#10;&#10;El contenido generado por IA puede ser incorrecto.">
                <a:extLst>
                  <a:ext uri="{FF2B5EF4-FFF2-40B4-BE49-F238E27FC236}">
                    <a16:creationId xmlns:a16="http://schemas.microsoft.com/office/drawing/2014/main" id="{4F170B99-DC68-4812-1099-4F17828351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838563" y="6331531"/>
                <a:ext cx="437932" cy="437932"/>
              </a:xfrm>
              <a:prstGeom prst="rect">
                <a:avLst/>
              </a:prstGeom>
            </p:spPr>
          </p:pic>
          <p:cxnSp>
            <p:nvCxnSpPr>
              <p:cNvPr id="48" name="Conector recto 18">
                <a:extLst>
                  <a:ext uri="{FF2B5EF4-FFF2-40B4-BE49-F238E27FC236}">
                    <a16:creationId xmlns:a16="http://schemas.microsoft.com/office/drawing/2014/main" id="{6B6A83A3-7CAB-A03F-1B18-41C0E3F5DC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26320" y="6312284"/>
                <a:ext cx="0" cy="484456"/>
              </a:xfrm>
              <a:prstGeom prst="line">
                <a:avLst/>
              </a:prstGeom>
              <a:ln w="6350">
                <a:solidFill>
                  <a:srgbClr val="FFFF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ector recto 9">
                <a:extLst>
                  <a:ext uri="{FF2B5EF4-FFF2-40B4-BE49-F238E27FC236}">
                    <a16:creationId xmlns:a16="http://schemas.microsoft.com/office/drawing/2014/main" id="{46C78217-79D3-01AB-1768-5FFAD3D2AD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33542" y="6316394"/>
                <a:ext cx="0" cy="484456"/>
              </a:xfrm>
              <a:prstGeom prst="line">
                <a:avLst/>
              </a:prstGeom>
              <a:ln w="6350">
                <a:solidFill>
                  <a:srgbClr val="FFFF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ector recto 10">
                <a:extLst>
                  <a:ext uri="{FF2B5EF4-FFF2-40B4-BE49-F238E27FC236}">
                    <a16:creationId xmlns:a16="http://schemas.microsoft.com/office/drawing/2014/main" id="{0C865D8C-2F3C-B186-2DA8-168130406D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8767" y="6316394"/>
                <a:ext cx="0" cy="484456"/>
              </a:xfrm>
              <a:prstGeom prst="line">
                <a:avLst/>
              </a:prstGeom>
              <a:ln w="6350">
                <a:solidFill>
                  <a:srgbClr val="FFFF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1" name="Gráfico 12">
              <a:extLst>
                <a:ext uri="{FF2B5EF4-FFF2-40B4-BE49-F238E27FC236}">
                  <a16:creationId xmlns:a16="http://schemas.microsoft.com/office/drawing/2014/main" id="{F3F7DF2F-C8D1-A64B-6746-0C1833602392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090615" y="12647654"/>
              <a:ext cx="3328457" cy="988651"/>
            </a:xfrm>
            <a:prstGeom prst="rect">
              <a:avLst/>
            </a:prstGeom>
          </p:spPr>
        </p:pic>
      </p:grpSp>
      <p:pic>
        <p:nvPicPr>
          <p:cNvPr id="51" name="Picture 50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9443A24C-611F-F3AB-CBDC-01428C39C452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l="6597" t="25566" r="6050" b="48721"/>
          <a:stretch>
            <a:fillRect/>
          </a:stretch>
        </p:blipFill>
        <p:spPr>
          <a:xfrm>
            <a:off x="4698124" y="2869186"/>
            <a:ext cx="1513491" cy="225973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474DDB00-9D2E-4251-1A26-83FE814584F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130800" y="1814837"/>
            <a:ext cx="1930400" cy="3429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BFE4322-2A82-99B5-8E87-F7CF73E1477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4242" y="4397520"/>
            <a:ext cx="12022888" cy="575314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63D4B336-E881-73D2-08DA-7C7B43736237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130800" y="4942210"/>
            <a:ext cx="1930400" cy="3556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92FCF4EA-B3FE-ADD1-8639-0D6EEA544139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26764" y="5297810"/>
            <a:ext cx="34671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02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E7FE41-AFF3-53DD-7D96-FA8EDFFCDD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C8BD407-254B-68D5-D092-261107A0F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D32912-5526-E15C-B016-0874C775E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6D9C04-2B75-29AF-2207-B388879712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A5C663-3577-4A67-434C-C6C166B67E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F48A70-3A8E-8944-6710-41FE00A009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D8F643-08F0-C008-929A-CFF996EA87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9DFB257-BB56-03A7-3F0A-395071E381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6D72197-93DF-024C-94B6-67B9CC63786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pic>
        <p:nvPicPr>
          <p:cNvPr id="12" name="Imagen 47" descr="Imagen que contiene interior, computadora, monitor, pantalla&#10;&#10;El contenido generado por IA puede ser incorrecto.">
            <a:extLst>
              <a:ext uri="{FF2B5EF4-FFF2-40B4-BE49-F238E27FC236}">
                <a16:creationId xmlns:a16="http://schemas.microsoft.com/office/drawing/2014/main" id="{F6D4D9E1-C3A5-CECB-314E-40F7A44C836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570" y="394368"/>
            <a:ext cx="4320480" cy="2860923"/>
          </a:xfrm>
          <a:prstGeom prst="rect">
            <a:avLst/>
          </a:prstGeom>
        </p:spPr>
      </p:pic>
      <p:sp>
        <p:nvSpPr>
          <p:cNvPr id="13" name="CuadroTexto 31">
            <a:extLst>
              <a:ext uri="{FF2B5EF4-FFF2-40B4-BE49-F238E27FC236}">
                <a16:creationId xmlns:a16="http://schemas.microsoft.com/office/drawing/2014/main" id="{CBF1F574-0DA9-52E1-46F2-79BFD146C32D}"/>
              </a:ext>
            </a:extLst>
          </p:cNvPr>
          <p:cNvSpPr txBox="1"/>
          <p:nvPr/>
        </p:nvSpPr>
        <p:spPr>
          <a:xfrm>
            <a:off x="33114" y="376781"/>
            <a:ext cx="678007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The Grand Challenge:</a:t>
            </a:r>
          </a:p>
          <a:p>
            <a:r>
              <a:rPr lang="en-US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Simulating the strong force (QCD)</a:t>
            </a:r>
          </a:p>
          <a:p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Building purpose-driven hardware to solve fundamental physics</a:t>
            </a: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Co-designed hardware as a physics laboratory</a:t>
            </a:r>
          </a:p>
        </p:txBody>
      </p:sp>
      <p:pic>
        <p:nvPicPr>
          <p:cNvPr id="14" name="Picture 13" descr="A row of black servers&#10;&#10;AI-generated content may be incorrect.">
            <a:extLst>
              <a:ext uri="{FF2B5EF4-FFF2-40B4-BE49-F238E27FC236}">
                <a16:creationId xmlns:a16="http://schemas.microsoft.com/office/drawing/2014/main" id="{7608023E-E934-4067-1206-B1DB31AF3BE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03353" y="1946619"/>
            <a:ext cx="3996664" cy="3084490"/>
          </a:xfrm>
          <a:prstGeom prst="rect">
            <a:avLst/>
          </a:prstGeom>
        </p:spPr>
      </p:pic>
      <p:sp>
        <p:nvSpPr>
          <p:cNvPr id="15" name="CuadroTexto 31">
            <a:extLst>
              <a:ext uri="{FF2B5EF4-FFF2-40B4-BE49-F238E27FC236}">
                <a16:creationId xmlns:a16="http://schemas.microsoft.com/office/drawing/2014/main" id="{62F5F85A-BE95-B9A2-2CC6-942633040D8C}"/>
              </a:ext>
            </a:extLst>
          </p:cNvPr>
          <p:cNvSpPr txBox="1"/>
          <p:nvPr/>
        </p:nvSpPr>
        <p:spPr>
          <a:xfrm>
            <a:off x="33114" y="2261109"/>
            <a:ext cx="46702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BlueGene</a:t>
            </a:r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&amp; QCDOC</a:t>
            </a:r>
          </a:p>
          <a:p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Classical Co-Design for QCD</a:t>
            </a: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Solved static properties</a:t>
            </a: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(e.g., hadron masses)</a:t>
            </a: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Non-efficient for real-time dynamics.</a:t>
            </a:r>
            <a:endParaRPr lang="en-US" noProof="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6" name="CuadroTexto 31">
            <a:extLst>
              <a:ext uri="{FF2B5EF4-FFF2-40B4-BE49-F238E27FC236}">
                <a16:creationId xmlns:a16="http://schemas.microsoft.com/office/drawing/2014/main" id="{3115AC25-FB30-8B53-4E7D-542F921E1EB7}"/>
              </a:ext>
            </a:extLst>
          </p:cNvPr>
          <p:cNvSpPr txBox="1"/>
          <p:nvPr/>
        </p:nvSpPr>
        <p:spPr>
          <a:xfrm>
            <a:off x="4843579" y="417672"/>
            <a:ext cx="2928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“History doesn't repeat itself, but it often rhymes.”</a:t>
            </a:r>
            <a:endParaRPr lang="en-US" i="1" noProof="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17" name="Picture 16" descr="A room with glass walls and a glass ceiling&#10;&#10;AI-generated content may be incorrect.">
            <a:extLst>
              <a:ext uri="{FF2B5EF4-FFF2-40B4-BE49-F238E27FC236}">
                <a16:creationId xmlns:a16="http://schemas.microsoft.com/office/drawing/2014/main" id="{BC570164-3A97-AAC2-FA0F-46F61349433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35" y="4139980"/>
            <a:ext cx="4940883" cy="2716272"/>
          </a:xfrm>
          <a:prstGeom prst="rect">
            <a:avLst/>
          </a:prstGeom>
        </p:spPr>
      </p:pic>
      <p:sp>
        <p:nvSpPr>
          <p:cNvPr id="18" name="CuadroTexto 31">
            <a:extLst>
              <a:ext uri="{FF2B5EF4-FFF2-40B4-BE49-F238E27FC236}">
                <a16:creationId xmlns:a16="http://schemas.microsoft.com/office/drawing/2014/main" id="{5BD9EADE-E85F-5630-3556-C9F97263AE71}"/>
              </a:ext>
            </a:extLst>
          </p:cNvPr>
          <p:cNvSpPr txBox="1"/>
          <p:nvPr/>
        </p:nvSpPr>
        <p:spPr>
          <a:xfrm>
            <a:off x="5618094" y="5066476"/>
            <a:ext cx="3204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TODAY</a:t>
            </a:r>
          </a:p>
          <a:p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Quantum Co-Design for QCD</a:t>
            </a: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Solved dynamical properties</a:t>
            </a:r>
          </a:p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(e.g., string dynamics)</a:t>
            </a:r>
          </a:p>
        </p:txBody>
      </p:sp>
      <p:pic>
        <p:nvPicPr>
          <p:cNvPr id="19" name="unknown.png" descr="unknown.png">
            <a:extLst>
              <a:ext uri="{FF2B5EF4-FFF2-40B4-BE49-F238E27FC236}">
                <a16:creationId xmlns:a16="http://schemas.microsoft.com/office/drawing/2014/main" id="{9D01EA6F-69EC-BAC2-3A1E-DC09018B1AD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036024" y="3706276"/>
            <a:ext cx="1637475" cy="1637475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C956FEA-B5CF-8F57-4E72-9E851F77EAF0}"/>
              </a:ext>
            </a:extLst>
          </p:cNvPr>
          <p:cNvSpPr txBox="1"/>
          <p:nvPr/>
        </p:nvSpPr>
        <p:spPr>
          <a:xfrm>
            <a:off x="2617593" y="1963451"/>
            <a:ext cx="22453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dirty="0"/>
              <a:t>K. G. Wilson,</a:t>
            </a:r>
          </a:p>
          <a:p>
            <a:r>
              <a:rPr lang="en-ES" dirty="0"/>
              <a:t>Phys. Rev. D (1974)</a:t>
            </a:r>
          </a:p>
        </p:txBody>
      </p:sp>
      <p:pic>
        <p:nvPicPr>
          <p:cNvPr id="21" name="unknown.png" descr="unknown.png">
            <a:extLst>
              <a:ext uri="{FF2B5EF4-FFF2-40B4-BE49-F238E27FC236}">
                <a16:creationId xmlns:a16="http://schemas.microsoft.com/office/drawing/2014/main" id="{2F7E55D4-E322-746A-1542-69D7C3B4A32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446510" y="3690392"/>
            <a:ext cx="1637476" cy="1637476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16F797-B7AD-96F0-5E98-FAF6B193591A}"/>
              </a:ext>
            </a:extLst>
          </p:cNvPr>
          <p:cNvSpPr txBox="1"/>
          <p:nvPr/>
        </p:nvSpPr>
        <p:spPr>
          <a:xfrm>
            <a:off x="8930539" y="5762969"/>
            <a:ext cx="2862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R. P. Feynman,</a:t>
            </a:r>
          </a:p>
          <a:p>
            <a:r>
              <a:rPr lang="en-GB" dirty="0"/>
              <a:t>Int. J. Theor. Phys. (1982)</a:t>
            </a:r>
            <a:endParaRPr lang="en-ES" dirty="0"/>
          </a:p>
        </p:txBody>
      </p:sp>
    </p:spTree>
    <p:extLst>
      <p:ext uri="{BB962C8B-B14F-4D97-AF65-F5344CB8AC3E}">
        <p14:creationId xmlns:p14="http://schemas.microsoft.com/office/powerpoint/2010/main" val="386477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20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54CC26-A577-E6C5-C9EE-B47071B9B7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227003F-CB1E-B06C-5EDA-0958B578FF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7CB0B59-4FF0-5B19-B116-A5B8CE00A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2D97FA-479F-D259-3015-3A237E96CE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E34534-9255-199C-3CF6-5A709A5D8B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8FA91F-260B-8B6C-08DE-761E69A646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823AB9-CB73-A653-A963-BEC8D68A5B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D311BFD-A20B-D241-E4CD-B51C46A30F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34E12A-608F-CCC5-F1FC-4D11FCB86D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0018516-E08E-70CA-F156-92F37348202F}"/>
              </a:ext>
            </a:extLst>
          </p:cNvPr>
          <p:cNvSpPr txBox="1"/>
          <p:nvPr/>
        </p:nvSpPr>
        <p:spPr>
          <a:xfrm>
            <a:off x="421850" y="726255"/>
            <a:ext cx="47064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Three ingredients to describe Nature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0BBFA4-AA94-8834-1D09-633162C1B911}"/>
              </a:ext>
            </a:extLst>
          </p:cNvPr>
          <p:cNvSpPr txBox="1"/>
          <p:nvPr/>
        </p:nvSpPr>
        <p:spPr>
          <a:xfrm>
            <a:off x="307083" y="2046849"/>
            <a:ext cx="36576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Quantum matter as the basic building block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532B84-8F97-A43F-28F8-EA854FB3441B}"/>
              </a:ext>
            </a:extLst>
          </p:cNvPr>
          <p:cNvSpPr txBox="1"/>
          <p:nvPr/>
        </p:nvSpPr>
        <p:spPr>
          <a:xfrm>
            <a:off x="310903" y="3275111"/>
            <a:ext cx="37321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Gauge symmetry as a fundamental principle and at the origin of every force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355AA5-FE37-6BB9-E829-DF3427EDCA3E}"/>
              </a:ext>
            </a:extLst>
          </p:cNvPr>
          <p:cNvSpPr txBox="1"/>
          <p:nvPr/>
        </p:nvSpPr>
        <p:spPr>
          <a:xfrm>
            <a:off x="307083" y="4503372"/>
            <a:ext cx="548411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Renormalisation group as a tool to study Nature at different scales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5FDAD4B-97C0-DC02-2D6F-A0030DBF5F6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48876" y="1260644"/>
            <a:ext cx="782381" cy="9011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57A22FF-355D-47C4-6105-29688B43F9F7}"/>
              </a:ext>
            </a:extLst>
          </p:cNvPr>
          <p:cNvSpPr txBox="1"/>
          <p:nvPr/>
        </p:nvSpPr>
        <p:spPr>
          <a:xfrm>
            <a:off x="5204723" y="1996595"/>
            <a:ext cx="9092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atoms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F4ACE2-DEC0-F129-97CE-4F7615766EFF}"/>
              </a:ext>
            </a:extLst>
          </p:cNvPr>
          <p:cNvSpPr txBox="1"/>
          <p:nvPr/>
        </p:nvSpPr>
        <p:spPr>
          <a:xfrm>
            <a:off x="5039590" y="3305354"/>
            <a:ext cx="11512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nucleons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59C1C58-4186-6DFE-B9F1-02336E0DB88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30946" y="2260390"/>
            <a:ext cx="909207" cy="135692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9D08394-BC9B-8135-428A-E20A07F10A38}"/>
              </a:ext>
            </a:extLst>
          </p:cNvPr>
          <p:cNvSpPr txBox="1"/>
          <p:nvPr/>
        </p:nvSpPr>
        <p:spPr>
          <a:xfrm>
            <a:off x="5128321" y="4882869"/>
            <a:ext cx="9445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quarks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D2F232F-F6BE-BD25-3C2F-FCF3417344C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90822" y="3782761"/>
            <a:ext cx="1250589" cy="183373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CD87519-909C-E4FE-F243-F0F84F5A592D}"/>
              </a:ext>
            </a:extLst>
          </p:cNvPr>
          <p:cNvSpPr txBox="1"/>
          <p:nvPr/>
        </p:nvSpPr>
        <p:spPr>
          <a:xfrm>
            <a:off x="9138064" y="842294"/>
            <a:ext cx="198368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Energy/length</a:t>
            </a:r>
            <a:r>
              <a:rPr lang="en-E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scales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856115-5578-7F36-6985-505665E3C51C}"/>
              </a:ext>
            </a:extLst>
          </p:cNvPr>
          <p:cNvSpPr txBox="1"/>
          <p:nvPr/>
        </p:nvSpPr>
        <p:spPr>
          <a:xfrm>
            <a:off x="9462679" y="1892960"/>
            <a:ext cx="11534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eV / 10</a:t>
            </a:r>
            <a:r>
              <a:rPr lang="en-US" baseline="30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-10</a:t>
            </a: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m</a:t>
            </a:r>
            <a:endParaRPr lang="en-E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3A777A-16F4-4441-0CE7-D5923464FE18}"/>
              </a:ext>
            </a:extLst>
          </p:cNvPr>
          <p:cNvSpPr txBox="1"/>
          <p:nvPr/>
        </p:nvSpPr>
        <p:spPr>
          <a:xfrm>
            <a:off x="8915900" y="3234026"/>
            <a:ext cx="22810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MeV (10</a:t>
            </a:r>
            <a:r>
              <a:rPr lang="en-US" baseline="30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6</a:t>
            </a: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eV) / </a:t>
            </a:r>
            <a:r>
              <a:rPr lang="en-US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fm</a:t>
            </a: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(10</a:t>
            </a:r>
            <a:r>
              <a:rPr lang="en-US" baseline="30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-15</a:t>
            </a: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m)</a:t>
            </a:r>
            <a:endParaRPr lang="en-E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F5E9C-066B-735B-0074-0D4B21A2E1BA}"/>
              </a:ext>
            </a:extLst>
          </p:cNvPr>
          <p:cNvSpPr txBox="1"/>
          <p:nvPr/>
        </p:nvSpPr>
        <p:spPr>
          <a:xfrm>
            <a:off x="9057380" y="4575092"/>
            <a:ext cx="198368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Gev (10</a:t>
            </a:r>
            <a:r>
              <a:rPr lang="en-US" baseline="30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9</a:t>
            </a: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eV) / 10</a:t>
            </a:r>
            <a:r>
              <a:rPr lang="en-US" baseline="30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-19</a:t>
            </a: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m</a:t>
            </a:r>
            <a:endParaRPr lang="en-E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542212-DC80-93B9-05AB-BBCF631B9C9F}"/>
              </a:ext>
            </a:extLst>
          </p:cNvPr>
          <p:cNvSpPr txBox="1"/>
          <p:nvPr/>
        </p:nvSpPr>
        <p:spPr>
          <a:xfrm>
            <a:off x="3683796" y="5921422"/>
            <a:ext cx="48326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sz="2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Tens of different energy/length scales</a:t>
            </a:r>
          </a:p>
        </p:txBody>
      </p:sp>
    </p:spTree>
    <p:extLst>
      <p:ext uri="{BB962C8B-B14F-4D97-AF65-F5344CB8AC3E}">
        <p14:creationId xmlns:p14="http://schemas.microsoft.com/office/powerpoint/2010/main" val="391360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  <p:bldP spid="18" grpId="0"/>
      <p:bldP spid="20" grpId="0"/>
      <p:bldP spid="22" grpId="0"/>
      <p:bldP spid="23" grpId="0"/>
      <p:bldP spid="24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15F6E9-3015-94E3-C146-F091782B2F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EF2A22-571F-7FBD-3052-B4F6832B4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D5847B-17EC-8B74-7BB7-05D2191340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6D8985C-E406-29D6-BE26-63785BE8E8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4E8AE4-144A-E80A-BF57-9150B6585A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F2397-BBB5-EAB0-929D-3BED6C8505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5D8B5C-90A8-0B33-778D-4B30EBD7B0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F8D52C-AF92-7AA4-D8D9-6B4C167F5F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716A19-3B59-015F-91B0-6A3FBF4E38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D831731-14AD-2107-095E-623DACB94A1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17271" y="425821"/>
            <a:ext cx="3810000" cy="2857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39AEE8D-2F33-3538-8B9A-5A4E63867B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61948" y="425821"/>
            <a:ext cx="5156200" cy="2895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27E921E-8753-27EA-D302-68333ED8CB2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9576" y="4317799"/>
            <a:ext cx="3261421" cy="246780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C35A8A7-30FD-E4BD-AD0E-7631222A1C94}"/>
              </a:ext>
            </a:extLst>
          </p:cNvPr>
          <p:cNvSpPr txBox="1"/>
          <p:nvPr/>
        </p:nvSpPr>
        <p:spPr>
          <a:xfrm>
            <a:off x="10671464" y="544365"/>
            <a:ext cx="15104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modern microscopes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A22A0AE-9016-03ED-AF8A-D1446EDA59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56445" y="4331182"/>
            <a:ext cx="3261420" cy="245146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5F1220E-9829-5630-3FA4-4E153E1AA789}"/>
              </a:ext>
            </a:extLst>
          </p:cNvPr>
          <p:cNvSpPr txBox="1"/>
          <p:nvPr/>
        </p:nvSpPr>
        <p:spPr>
          <a:xfrm>
            <a:off x="26595" y="3343220"/>
            <a:ext cx="28205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(semi-inclusive)  deep-inelastic lepton scattering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F4C59C-9CBD-DACC-8E28-3B5C0334BB34}"/>
              </a:ext>
            </a:extLst>
          </p:cNvPr>
          <p:cNvSpPr txBox="1"/>
          <p:nvPr/>
        </p:nvSpPr>
        <p:spPr>
          <a:xfrm>
            <a:off x="4079925" y="3354320"/>
            <a:ext cx="32614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Highly virtual photons resolve inner (partonic) structure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BF95CD0-186A-6CA5-6B71-64254E93670F}"/>
              </a:ext>
            </a:extLst>
          </p:cNvPr>
          <p:cNvSpPr txBox="1"/>
          <p:nvPr/>
        </p:nvSpPr>
        <p:spPr>
          <a:xfrm>
            <a:off x="9040090" y="3357282"/>
            <a:ext cx="311817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Factorization</a:t>
            </a:r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theorems separate </a:t>
            </a: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the non-calculable</a:t>
            </a:r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from </a:t>
            </a: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the calculable</a:t>
            </a:r>
            <a:r>
              <a:rPr lang="en-E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parts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4BC5973-E5F4-BBB1-9B9C-98F64E8400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83313" y="4515985"/>
            <a:ext cx="3261419" cy="223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96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182D5-EBE2-AB75-B92A-7D4F8517CD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3D9035-51D3-7F99-3FBC-AACE330C5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55D8B2-5671-D3DF-A1E4-7BC9A4511F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E030BB-7B5F-6F36-3C3B-49C85A4F86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39BDF3-17FD-3373-9C54-1A0DC0F1D5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1DFCEF-C2C0-1A41-5B60-9D233E83CF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87073C-43B8-CDA1-9FFB-D2636BB0E1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010FCD-24DC-7424-EDEF-7315F058C9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4CF9AD-030C-7376-2203-F2CE17E975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78EED42-0045-80BF-682F-AD4B22DE454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393485"/>
            <a:ext cx="7772400" cy="25747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48F7B1B-6056-A25A-0E45-72C6FF9A0D2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05351" y="3149099"/>
            <a:ext cx="3790649" cy="1459400"/>
          </a:xfrm>
          <a:prstGeom prst="rect">
            <a:avLst/>
          </a:prstGeom>
        </p:spPr>
      </p:pic>
      <p:sp>
        <p:nvSpPr>
          <p:cNvPr id="14" name="CuadroTexto 31">
            <a:extLst>
              <a:ext uri="{FF2B5EF4-FFF2-40B4-BE49-F238E27FC236}">
                <a16:creationId xmlns:a16="http://schemas.microsoft.com/office/drawing/2014/main" id="{D8D439A6-78B2-282D-1205-296FA89CB4B2}"/>
              </a:ext>
            </a:extLst>
          </p:cNvPr>
          <p:cNvSpPr txBox="1"/>
          <p:nvPr/>
        </p:nvSpPr>
        <p:spPr>
          <a:xfrm>
            <a:off x="7395884" y="3247931"/>
            <a:ext cx="45676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Hamiltonian formulation</a:t>
            </a:r>
          </a:p>
          <a:p>
            <a:r>
              <a:rPr lang="en-US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Matter degrees of </a:t>
            </a:r>
            <a:r>
              <a:rPr lang="en-US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freedom on the vertices of the lattice</a:t>
            </a:r>
          </a:p>
          <a:p>
            <a:r>
              <a:rPr lang="en-US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Gauge degrees </a:t>
            </a:r>
            <a:r>
              <a:rPr lang="en-US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of freedom on the links of the lattice</a:t>
            </a:r>
            <a:endParaRPr lang="en-US" noProof="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B712EC-C408-09C6-B36C-AEB9763AAB1C}"/>
              </a:ext>
            </a:extLst>
          </p:cNvPr>
          <p:cNvSpPr txBox="1"/>
          <p:nvPr/>
        </p:nvSpPr>
        <p:spPr>
          <a:xfrm>
            <a:off x="49159" y="3415356"/>
            <a:ext cx="22561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dirty="0"/>
              <a:t>J. Kogut, L. Susskind</a:t>
            </a:r>
          </a:p>
          <a:p>
            <a:r>
              <a:rPr lang="en-ES" dirty="0"/>
              <a:t>Phys. Rev. D (1975)</a:t>
            </a:r>
          </a:p>
        </p:txBody>
      </p:sp>
      <p:sp>
        <p:nvSpPr>
          <p:cNvPr id="16" name="CuadroTexto 31">
            <a:extLst>
              <a:ext uri="{FF2B5EF4-FFF2-40B4-BE49-F238E27FC236}">
                <a16:creationId xmlns:a16="http://schemas.microsoft.com/office/drawing/2014/main" id="{E1517319-740A-7B42-78C3-583F6374A996}"/>
              </a:ext>
            </a:extLst>
          </p:cNvPr>
          <p:cNvSpPr txBox="1"/>
          <p:nvPr/>
        </p:nvSpPr>
        <p:spPr>
          <a:xfrm>
            <a:off x="1" y="5232475"/>
            <a:ext cx="56656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Reviews:</a:t>
            </a:r>
          </a:p>
          <a:p>
            <a:r>
              <a:rPr lang="en-US" sz="1200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Quantum Computer Systems for Scientific Discovery, PRX Quantum (2021)</a:t>
            </a:r>
          </a:p>
          <a:p>
            <a:r>
              <a:rPr lang="en-US" sz="1200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Cold atoms meet lattice gauge theory, </a:t>
            </a:r>
            <a:r>
              <a:rPr lang="en-US" sz="1200" noProof="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Philos</a:t>
            </a:r>
            <a:r>
              <a:rPr lang="en-US" sz="1200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Trans A Math Phys Eng Sci (2022)</a:t>
            </a:r>
          </a:p>
          <a:p>
            <a:r>
              <a:rPr lang="en-US" sz="1200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Quantum Simulation for High-Energy Physics</a:t>
            </a:r>
            <a:r>
              <a:rPr lang="en-US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PRX Quantum (2023)</a:t>
            </a:r>
          </a:p>
          <a:p>
            <a:r>
              <a:rPr lang="en-US" sz="1200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Quantum Computing for High-Energy Physics: State of the Art and Challenges, PRX Quantum (2024)</a:t>
            </a:r>
          </a:p>
          <a:p>
            <a:r>
              <a:rPr lang="en-US" sz="1200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Cold-atom quantum simulators of gauge theories</a:t>
            </a:r>
            <a:r>
              <a:rPr lang="en-US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Nat. Phys. (2025)</a:t>
            </a:r>
          </a:p>
          <a:p>
            <a:r>
              <a:rPr lang="en-US" sz="1200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…</a:t>
            </a:r>
          </a:p>
        </p:txBody>
      </p:sp>
      <p:sp>
        <p:nvSpPr>
          <p:cNvPr id="17" name="CuadroTexto 31">
            <a:extLst>
              <a:ext uri="{FF2B5EF4-FFF2-40B4-BE49-F238E27FC236}">
                <a16:creationId xmlns:a16="http://schemas.microsoft.com/office/drawing/2014/main" id="{6E519F7D-F7DF-47F3-CFBC-42E7AD35E122}"/>
              </a:ext>
            </a:extLst>
          </p:cNvPr>
          <p:cNvSpPr txBox="1"/>
          <p:nvPr/>
        </p:nvSpPr>
        <p:spPr>
          <a:xfrm>
            <a:off x="5467372" y="5238749"/>
            <a:ext cx="6711329" cy="1569660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First experimental realizations:</a:t>
            </a:r>
          </a:p>
          <a:p>
            <a:r>
              <a:rPr lang="en-US" sz="1200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Real-time dynamics of lattice gauge theories with a few-qubit quantum computer, Nature (2016)</a:t>
            </a:r>
          </a:p>
          <a:p>
            <a:r>
              <a:rPr lang="en-ES" sz="1200" dirty="0"/>
              <a:t>Observation of gauge invariance in a 71-site Bose–Hubbard quantum simulator, Nature (2020)</a:t>
            </a:r>
          </a:p>
          <a:p>
            <a:r>
              <a:rPr lang="en-GB" sz="1200" dirty="0"/>
              <a:t>Realizing topologically ordered states on a quantum processor</a:t>
            </a:r>
            <a:r>
              <a:rPr lang="en-ES" sz="1200" dirty="0"/>
              <a:t>, Science (2021)</a:t>
            </a:r>
          </a:p>
          <a:p>
            <a:r>
              <a:rPr lang="en-GB" sz="1200" dirty="0"/>
              <a:t>Probing topological spin liquids on a programmable quantum simulator, Science (2021)</a:t>
            </a:r>
          </a:p>
          <a:p>
            <a:r>
              <a:rPr lang="en-GB" sz="1200" dirty="0"/>
              <a:t>Observation of string breaking on a (2+1)D Rydberg quantum simulator, Nature (2025)</a:t>
            </a:r>
          </a:p>
          <a:p>
            <a:r>
              <a:rPr lang="en-GB" sz="1200" dirty="0"/>
              <a:t>Visualizing dynamics of charges and strings in (2+1)D lattice gauge theories, Nature (2025)</a:t>
            </a:r>
          </a:p>
          <a:p>
            <a:r>
              <a:rPr lang="en-GB" sz="1200" dirty="0"/>
              <a:t>…</a:t>
            </a:r>
            <a:endParaRPr lang="en-ES" sz="1200" dirty="0"/>
          </a:p>
        </p:txBody>
      </p:sp>
    </p:spTree>
    <p:extLst>
      <p:ext uri="{BB962C8B-B14F-4D97-AF65-F5344CB8AC3E}">
        <p14:creationId xmlns:p14="http://schemas.microsoft.com/office/powerpoint/2010/main" val="1865200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B44545-A53F-864C-6A1F-902A7CD817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F1F110E-62FA-C492-0D89-C4BC10143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843699" cy="370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7578FC7-D943-484C-BE2C-4D1758C63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47" y="13723"/>
            <a:ext cx="1295400" cy="3590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C9CCE3-51EB-0CE9-2690-79403638A3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703" y="19838"/>
            <a:ext cx="1122506" cy="3433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56F2D7-1000-37F2-F383-16C54F550E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115" y="25769"/>
            <a:ext cx="807655" cy="3392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2671BA-A9AB-5512-847F-24F96E384B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8351" y="25770"/>
            <a:ext cx="1309743" cy="3448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6FEBB17-3FFE-225C-7BDC-33992259FB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0439" y="13722"/>
            <a:ext cx="1030062" cy="3635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1DC496-2565-4411-90FC-218217A357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90588" y="32772"/>
            <a:ext cx="1262331" cy="3332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AF894A-BBE4-BF7B-FD49-C17B5792ECD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92576" y="0"/>
            <a:ext cx="399422" cy="395033"/>
          </a:xfrm>
          <a:prstGeom prst="rect">
            <a:avLst/>
          </a:prstGeom>
        </p:spPr>
      </p:pic>
      <p:sp>
        <p:nvSpPr>
          <p:cNvPr id="12" name="CuadroTexto 31">
            <a:extLst>
              <a:ext uri="{FF2B5EF4-FFF2-40B4-BE49-F238E27FC236}">
                <a16:creationId xmlns:a16="http://schemas.microsoft.com/office/drawing/2014/main" id="{8341E236-866F-AB49-3289-5BA754820208}"/>
              </a:ext>
            </a:extLst>
          </p:cNvPr>
          <p:cNvSpPr txBox="1"/>
          <p:nvPr/>
        </p:nvSpPr>
        <p:spPr>
          <a:xfrm>
            <a:off x="1" y="5242865"/>
            <a:ext cx="56656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Reviews:</a:t>
            </a:r>
          </a:p>
          <a:p>
            <a:r>
              <a:rPr lang="en-US" sz="1200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Quantum Computer Systems for Scientific Discovery, PRX Quantum (2021)</a:t>
            </a:r>
          </a:p>
          <a:p>
            <a:r>
              <a:rPr lang="en-US" sz="1200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Cold atoms meet lattice gauge theory, </a:t>
            </a:r>
            <a:r>
              <a:rPr lang="en-US" sz="1200" noProof="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Philos</a:t>
            </a:r>
            <a:r>
              <a:rPr lang="en-US" sz="1200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Trans A Math Phys Eng Sci (2022)</a:t>
            </a:r>
          </a:p>
          <a:p>
            <a:r>
              <a:rPr lang="en-US" sz="1200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Quantum Simulation for High-Energy Physics</a:t>
            </a:r>
            <a:r>
              <a:rPr lang="en-US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PRX Quantum (2023)</a:t>
            </a:r>
          </a:p>
          <a:p>
            <a:r>
              <a:rPr lang="en-US" sz="1200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Quantum Computing for High-Energy Physics: State of the Art and Challenges, PRX Quantum (2024)</a:t>
            </a:r>
          </a:p>
          <a:p>
            <a:r>
              <a:rPr lang="en-US" sz="1200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Cold-atom quantum simulators of gauge theories</a:t>
            </a:r>
            <a:r>
              <a:rPr lang="en-US" sz="12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Nat. Phys. (2025)</a:t>
            </a:r>
          </a:p>
          <a:p>
            <a:r>
              <a:rPr lang="en-US" sz="1200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…</a:t>
            </a:r>
          </a:p>
        </p:txBody>
      </p:sp>
      <p:sp>
        <p:nvSpPr>
          <p:cNvPr id="13" name="CuadroTexto 31">
            <a:extLst>
              <a:ext uri="{FF2B5EF4-FFF2-40B4-BE49-F238E27FC236}">
                <a16:creationId xmlns:a16="http://schemas.microsoft.com/office/drawing/2014/main" id="{320DBF39-C6A2-2EEF-7C8B-90667D4B2642}"/>
              </a:ext>
            </a:extLst>
          </p:cNvPr>
          <p:cNvSpPr txBox="1"/>
          <p:nvPr/>
        </p:nvSpPr>
        <p:spPr>
          <a:xfrm>
            <a:off x="5467372" y="5249139"/>
            <a:ext cx="6711329" cy="1569660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First experimental realizations:</a:t>
            </a:r>
          </a:p>
          <a:p>
            <a:r>
              <a:rPr lang="en-US" sz="1200" noProof="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Real-time dynamics of lattice gauge theories with a few-qubit quantum computer, Nature (2016)</a:t>
            </a:r>
          </a:p>
          <a:p>
            <a:r>
              <a:rPr lang="en-ES" sz="1200" dirty="0"/>
              <a:t>Observation of gauge invariance in a 71-site Bose–Hubbard quantum simulator, Nature (2020)</a:t>
            </a:r>
          </a:p>
          <a:p>
            <a:r>
              <a:rPr lang="en-GB" sz="1200" dirty="0"/>
              <a:t>Realizing topologically ordered states on a quantum processor</a:t>
            </a:r>
            <a:r>
              <a:rPr lang="en-ES" sz="1200" dirty="0"/>
              <a:t>, Science (2021)</a:t>
            </a:r>
          </a:p>
          <a:p>
            <a:r>
              <a:rPr lang="en-GB" sz="1200" dirty="0"/>
              <a:t>Probing topological spin liquids on a programmable quantum simulator, Science (2021)</a:t>
            </a:r>
          </a:p>
          <a:p>
            <a:r>
              <a:rPr lang="en-GB" sz="1200" dirty="0"/>
              <a:t>Observation of string breaking on a (2+1)D Rydberg quantum simulator, Nature (2025)</a:t>
            </a:r>
          </a:p>
          <a:p>
            <a:r>
              <a:rPr lang="en-GB" sz="1200" dirty="0"/>
              <a:t>Visualizing dynamics of charges and strings in (2+1)D lattice gauge theories, Nature (2025)</a:t>
            </a:r>
          </a:p>
          <a:p>
            <a:r>
              <a:rPr lang="en-GB" sz="1200" dirty="0"/>
              <a:t>…</a:t>
            </a:r>
            <a:endParaRPr lang="en-ES" sz="1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944537F-01B5-C5E4-E6CE-B408C24C2E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474" y="1109757"/>
            <a:ext cx="7772400" cy="311815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69E00BF-6E4A-3D32-CC30-5A4612AC95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22043" y="881425"/>
            <a:ext cx="4228033" cy="3715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679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1135</Words>
  <Application>Microsoft Macintosh PowerPoint</Application>
  <PresentationFormat>Widescreen</PresentationFormat>
  <Paragraphs>161</Paragraphs>
  <Slides>20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Aptos</vt:lpstr>
      <vt:lpstr>Aptos Display</vt:lpstr>
      <vt:lpstr>Arial</vt:lpstr>
      <vt:lpstr>Helvetica Neue</vt:lpstr>
      <vt:lpstr>Helvetica Neue Light</vt:lpstr>
      <vt:lpstr>IBM Plex Sans Light</vt:lpstr>
      <vt:lpstr>Jost</vt:lpstr>
      <vt:lpstr>Office-téma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Probing Confinement with Superconducting Circuits: From Z₂ String Dynamics to Continuous U(1) Electrodynamics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Enrique Rico Ortega</cp:lastModifiedBy>
  <cp:revision>26</cp:revision>
  <dcterms:created xsi:type="dcterms:W3CDTF">2026-06-25T15:31:24Z</dcterms:created>
  <dcterms:modified xsi:type="dcterms:W3CDTF">2026-07-14T08:32:55Z</dcterms:modified>
</cp:coreProperties>
</file>