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7" Type="http://schemas.microsoft.com/office/2020/02/relationships/classificationlabels" Target="docMetadata/LabelInfo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6" r:id="rId4"/>
  </p:sldMasterIdLst>
  <p:notesMasterIdLst>
    <p:notesMasterId r:id="rId67"/>
  </p:notesMasterIdLst>
  <p:handoutMasterIdLst>
    <p:handoutMasterId r:id="rId68"/>
  </p:handoutMasterIdLst>
  <p:sldIdLst>
    <p:sldId id="262" r:id="rId5"/>
    <p:sldId id="261" r:id="rId6"/>
    <p:sldId id="275" r:id="rId7"/>
    <p:sldId id="269" r:id="rId8"/>
    <p:sldId id="270" r:id="rId9"/>
    <p:sldId id="334" r:id="rId10"/>
    <p:sldId id="335" r:id="rId11"/>
    <p:sldId id="293" r:id="rId12"/>
    <p:sldId id="367" r:id="rId13"/>
    <p:sldId id="300" r:id="rId14"/>
    <p:sldId id="304" r:id="rId15"/>
    <p:sldId id="336" r:id="rId16"/>
    <p:sldId id="337" r:id="rId17"/>
    <p:sldId id="272" r:id="rId18"/>
    <p:sldId id="273" r:id="rId19"/>
    <p:sldId id="274" r:id="rId20"/>
    <p:sldId id="371" r:id="rId21"/>
    <p:sldId id="381" r:id="rId22"/>
    <p:sldId id="348" r:id="rId23"/>
    <p:sldId id="338" r:id="rId24"/>
    <p:sldId id="352" r:id="rId25"/>
    <p:sldId id="363" r:id="rId26"/>
    <p:sldId id="357" r:id="rId27"/>
    <p:sldId id="372" r:id="rId28"/>
    <p:sldId id="401" r:id="rId29"/>
    <p:sldId id="382" r:id="rId30"/>
    <p:sldId id="402" r:id="rId31"/>
    <p:sldId id="364" r:id="rId32"/>
    <p:sldId id="386" r:id="rId33"/>
    <p:sldId id="387" r:id="rId34"/>
    <p:sldId id="389" r:id="rId35"/>
    <p:sldId id="365" r:id="rId36"/>
    <p:sldId id="390" r:id="rId37"/>
    <p:sldId id="391" r:id="rId38"/>
    <p:sldId id="366" r:id="rId39"/>
    <p:sldId id="376" r:id="rId40"/>
    <p:sldId id="369" r:id="rId41"/>
    <p:sldId id="392" r:id="rId42"/>
    <p:sldId id="394" r:id="rId43"/>
    <p:sldId id="393" r:id="rId44"/>
    <p:sldId id="395" r:id="rId45"/>
    <p:sldId id="396" r:id="rId46"/>
    <p:sldId id="397" r:id="rId47"/>
    <p:sldId id="398" r:id="rId48"/>
    <p:sldId id="399" r:id="rId49"/>
    <p:sldId id="400" r:id="rId50"/>
    <p:sldId id="360" r:id="rId51"/>
    <p:sldId id="377" r:id="rId52"/>
    <p:sldId id="361" r:id="rId53"/>
    <p:sldId id="362" r:id="rId54"/>
    <p:sldId id="340" r:id="rId55"/>
    <p:sldId id="320" r:id="rId56"/>
    <p:sldId id="341" r:id="rId57"/>
    <p:sldId id="342" r:id="rId58"/>
    <p:sldId id="350" r:id="rId59"/>
    <p:sldId id="343" r:id="rId60"/>
    <p:sldId id="344" r:id="rId61"/>
    <p:sldId id="345" r:id="rId62"/>
    <p:sldId id="346" r:id="rId63"/>
    <p:sldId id="351" r:id="rId64"/>
    <p:sldId id="347" r:id="rId65"/>
    <p:sldId id="403" r:id="rId66"/>
  </p:sldIdLst>
  <p:sldSz cx="9144000" cy="5143500" type="screen16x9"/>
  <p:notesSz cx="20104100" cy="11309350"/>
  <p:embeddedFontLst>
    <p:embeddedFont>
      <p:font typeface="Cambria Math" panose="02040503050406030204" pitchFamily="18" charset="0"/>
      <p:regular r:id="rId69"/>
    </p:embeddedFont>
    <p:embeddedFont>
      <p:font typeface="Outfit" pitchFamily="2" charset="0"/>
      <p:regular r:id="rId70"/>
      <p:bold r:id="rId71"/>
      <p:italic r:id="rId72"/>
      <p:boldItalic r:id="rId73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2" pos="2818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104A6AB-B902-89BD-4CCE-3867D8BC04D7}" name="Luca Dellantonio" initials="LD" userId="Luca Dellantonio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96"/>
    <a:srgbClr val="0D47FF"/>
    <a:srgbClr val="404040"/>
    <a:srgbClr val="003C3B"/>
    <a:srgbClr val="FAB0AF"/>
    <a:srgbClr val="FFF9A1"/>
    <a:srgbClr val="01DCA5"/>
    <a:srgbClr val="E7E6E6"/>
    <a:srgbClr val="017D69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00FCDF-85A0-42E6-AE5E-E03D0668EDCB}" v="8" dt="2026-07-13T12:30:40.21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3" autoAdjust="0"/>
    <p:restoredTop sz="88177" autoAdjust="0"/>
  </p:normalViewPr>
  <p:slideViewPr>
    <p:cSldViewPr snapToGrid="0">
      <p:cViewPr varScale="1">
        <p:scale>
          <a:sx n="126" d="100"/>
          <a:sy n="126" d="100"/>
        </p:scale>
        <p:origin x="210" y="78"/>
      </p:cViewPr>
      <p:guideLst>
        <p:guide pos="2818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handoutMaster" Target="handoutMasters/handoutMaster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presProps" Target="presProps.xml"/><Relationship Id="rId79" Type="http://schemas.microsoft.com/office/2015/10/relationships/revisionInfo" Target="revisionInfo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font" Target="fonts/font1.fntdata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font" Target="fonts/font4.fntdata"/><Relationship Id="rId80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font" Target="fonts/font2.fntdata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font" Target="fonts/font5.fntdata"/><Relationship Id="rId78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font" Target="fonts/font3.fntdata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lantonio, Luca" userId="e0664f57-2cb2-4749-af27-47f2d925e430" providerId="ADAL" clId="{2B6C9F74-E66A-4B19-85DC-52D4331CC3D2}"/>
    <pc:docChg chg="undo custSel addSld modSld sldOrd">
      <pc:chgData name="Dellantonio, Luca" userId="e0664f57-2cb2-4749-af27-47f2d925e430" providerId="ADAL" clId="{2B6C9F74-E66A-4B19-85DC-52D4331CC3D2}" dt="2026-07-13T12:31:59.062" v="314" actId="692"/>
      <pc:docMkLst>
        <pc:docMk/>
      </pc:docMkLst>
      <pc:sldChg chg="modSp mod">
        <pc:chgData name="Dellantonio, Luca" userId="e0664f57-2cb2-4749-af27-47f2d925e430" providerId="ADAL" clId="{2B6C9F74-E66A-4B19-85DC-52D4331CC3D2}" dt="2026-07-13T12:28:49.369" v="234" actId="20577"/>
        <pc:sldMkLst>
          <pc:docMk/>
          <pc:sldMk cId="1467225609" sldId="262"/>
        </pc:sldMkLst>
        <pc:spChg chg="mod">
          <ac:chgData name="Dellantonio, Luca" userId="e0664f57-2cb2-4749-af27-47f2d925e430" providerId="ADAL" clId="{2B6C9F74-E66A-4B19-85DC-52D4331CC3D2}" dt="2026-07-13T12:28:49.369" v="234" actId="20577"/>
          <ac:spMkLst>
            <pc:docMk/>
            <pc:sldMk cId="1467225609" sldId="262"/>
            <ac:spMk id="2" creationId="{F29B2720-1E24-9A04-6191-709CE1A0D7B0}"/>
          </ac:spMkLst>
        </pc:spChg>
      </pc:sldChg>
      <pc:sldChg chg="mod modShow">
        <pc:chgData name="Dellantonio, Luca" userId="e0664f57-2cb2-4749-af27-47f2d925e430" providerId="ADAL" clId="{2B6C9F74-E66A-4B19-85DC-52D4331CC3D2}" dt="2026-07-13T05:04:32.919" v="0" actId="729"/>
        <pc:sldMkLst>
          <pc:docMk/>
          <pc:sldMk cId="302171356" sldId="269"/>
        </pc:sldMkLst>
      </pc:sldChg>
      <pc:sldChg chg="mod modShow">
        <pc:chgData name="Dellantonio, Luca" userId="e0664f57-2cb2-4749-af27-47f2d925e430" providerId="ADAL" clId="{2B6C9F74-E66A-4B19-85DC-52D4331CC3D2}" dt="2026-07-13T05:04:32.919" v="0" actId="729"/>
        <pc:sldMkLst>
          <pc:docMk/>
          <pc:sldMk cId="158941913" sldId="270"/>
        </pc:sldMkLst>
      </pc:sldChg>
      <pc:sldChg chg="mod modShow">
        <pc:chgData name="Dellantonio, Luca" userId="e0664f57-2cb2-4749-af27-47f2d925e430" providerId="ADAL" clId="{2B6C9F74-E66A-4B19-85DC-52D4331CC3D2}" dt="2026-07-13T05:04:32.919" v="0" actId="729"/>
        <pc:sldMkLst>
          <pc:docMk/>
          <pc:sldMk cId="2560682158" sldId="275"/>
        </pc:sldMkLst>
      </pc:sldChg>
      <pc:sldChg chg="addSp delSp modSp mod">
        <pc:chgData name="Dellantonio, Luca" userId="e0664f57-2cb2-4749-af27-47f2d925e430" providerId="ADAL" clId="{2B6C9F74-E66A-4B19-85DC-52D4331CC3D2}" dt="2026-07-13T05:32:49.707" v="80" actId="166"/>
        <pc:sldMkLst>
          <pc:docMk/>
          <pc:sldMk cId="1694612891" sldId="347"/>
        </pc:sldMkLst>
        <pc:spChg chg="add del">
          <ac:chgData name="Dellantonio, Luca" userId="e0664f57-2cb2-4749-af27-47f2d925e430" providerId="ADAL" clId="{2B6C9F74-E66A-4B19-85DC-52D4331CC3D2}" dt="2026-07-13T05:27:50.476" v="5" actId="478"/>
          <ac:spMkLst>
            <pc:docMk/>
            <pc:sldMk cId="1694612891" sldId="347"/>
            <ac:spMk id="2" creationId="{B0E3F703-D3C9-EDA3-411B-2EDABB54F163}"/>
          </ac:spMkLst>
        </pc:spChg>
        <pc:spChg chg="ord">
          <ac:chgData name="Dellantonio, Luca" userId="e0664f57-2cb2-4749-af27-47f2d925e430" providerId="ADAL" clId="{2B6C9F74-E66A-4B19-85DC-52D4331CC3D2}" dt="2026-07-13T05:29:00.586" v="15" actId="166"/>
          <ac:spMkLst>
            <pc:docMk/>
            <pc:sldMk cId="1694612891" sldId="347"/>
            <ac:spMk id="3" creationId="{36196E76-6FCD-E0AF-77E0-ECF232F94344}"/>
          </ac:spMkLst>
        </pc:spChg>
        <pc:picChg chg="add mod modCrop">
          <ac:chgData name="Dellantonio, Luca" userId="e0664f57-2cb2-4749-af27-47f2d925e430" providerId="ADAL" clId="{2B6C9F74-E66A-4B19-85DC-52D4331CC3D2}" dt="2026-07-13T05:29:37.938" v="23" actId="692"/>
          <ac:picMkLst>
            <pc:docMk/>
            <pc:sldMk cId="1694612891" sldId="347"/>
            <ac:picMk id="5" creationId="{F01C077B-6DDE-6933-7414-EFF1701F7EF8}"/>
          </ac:picMkLst>
        </pc:picChg>
        <pc:picChg chg="mod">
          <ac:chgData name="Dellantonio, Luca" userId="e0664f57-2cb2-4749-af27-47f2d925e430" providerId="ADAL" clId="{2B6C9F74-E66A-4B19-85DC-52D4331CC3D2}" dt="2026-07-13T05:30:56.454" v="41" actId="1076"/>
          <ac:picMkLst>
            <pc:docMk/>
            <pc:sldMk cId="1694612891" sldId="347"/>
            <ac:picMk id="8" creationId="{81511E57-B5CC-FDC1-0DF5-9F5731A25B45}"/>
          </ac:picMkLst>
        </pc:picChg>
        <pc:picChg chg="mod ord">
          <ac:chgData name="Dellantonio, Luca" userId="e0664f57-2cb2-4749-af27-47f2d925e430" providerId="ADAL" clId="{2B6C9F74-E66A-4B19-85DC-52D4331CC3D2}" dt="2026-07-13T05:32:49.707" v="80" actId="166"/>
          <ac:picMkLst>
            <pc:docMk/>
            <pc:sldMk cId="1694612891" sldId="347"/>
            <ac:picMk id="10" creationId="{CCECFE1D-CC92-8A3D-23F5-33CAA08E5DA7}"/>
          </ac:picMkLst>
        </pc:picChg>
        <pc:picChg chg="mod">
          <ac:chgData name="Dellantonio, Luca" userId="e0664f57-2cb2-4749-af27-47f2d925e430" providerId="ADAL" clId="{2B6C9F74-E66A-4B19-85DC-52D4331CC3D2}" dt="2026-07-13T05:32:45.460" v="79" actId="1038"/>
          <ac:picMkLst>
            <pc:docMk/>
            <pc:sldMk cId="1694612891" sldId="347"/>
            <ac:picMk id="12" creationId="{EF9F6C6B-DB86-557F-5794-4EF46B016B09}"/>
          </ac:picMkLst>
        </pc:picChg>
        <pc:picChg chg="mod">
          <ac:chgData name="Dellantonio, Luca" userId="e0664f57-2cb2-4749-af27-47f2d925e430" providerId="ADAL" clId="{2B6C9F74-E66A-4B19-85DC-52D4331CC3D2}" dt="2026-07-13T05:30:14.265" v="32" actId="1076"/>
          <ac:picMkLst>
            <pc:docMk/>
            <pc:sldMk cId="1694612891" sldId="347"/>
            <ac:picMk id="14" creationId="{6090F2CE-4A66-36A5-0364-1D598F9F8C29}"/>
          </ac:picMkLst>
        </pc:picChg>
        <pc:picChg chg="del">
          <ac:chgData name="Dellantonio, Luca" userId="e0664f57-2cb2-4749-af27-47f2d925e430" providerId="ADAL" clId="{2B6C9F74-E66A-4B19-85DC-52D4331CC3D2}" dt="2026-07-13T05:29:47.784" v="26" actId="478"/>
          <ac:picMkLst>
            <pc:docMk/>
            <pc:sldMk cId="1694612891" sldId="347"/>
            <ac:picMk id="16" creationId="{745F0D66-8E79-5AE4-2466-6D9155CB55B8}"/>
          </ac:picMkLst>
        </pc:picChg>
        <pc:picChg chg="del">
          <ac:chgData name="Dellantonio, Luca" userId="e0664f57-2cb2-4749-af27-47f2d925e430" providerId="ADAL" clId="{2B6C9F74-E66A-4B19-85DC-52D4331CC3D2}" dt="2026-07-13T05:29:40.982" v="24" actId="478"/>
          <ac:picMkLst>
            <pc:docMk/>
            <pc:sldMk cId="1694612891" sldId="347"/>
            <ac:picMk id="18" creationId="{D4AD812B-BFBF-024D-9B9E-6DBE06FD4EB1}"/>
          </ac:picMkLst>
        </pc:picChg>
        <pc:picChg chg="del">
          <ac:chgData name="Dellantonio, Luca" userId="e0664f57-2cb2-4749-af27-47f2d925e430" providerId="ADAL" clId="{2B6C9F74-E66A-4B19-85DC-52D4331CC3D2}" dt="2026-07-13T05:29:17.947" v="20" actId="478"/>
          <ac:picMkLst>
            <pc:docMk/>
            <pc:sldMk cId="1694612891" sldId="347"/>
            <ac:picMk id="22" creationId="{6AC4CF91-47D0-59C9-D8DA-644F18CC946C}"/>
          </ac:picMkLst>
        </pc:picChg>
        <pc:picChg chg="del">
          <ac:chgData name="Dellantonio, Luca" userId="e0664f57-2cb2-4749-af27-47f2d925e430" providerId="ADAL" clId="{2B6C9F74-E66A-4B19-85DC-52D4331CC3D2}" dt="2026-07-13T05:29:46.025" v="25" actId="478"/>
          <ac:picMkLst>
            <pc:docMk/>
            <pc:sldMk cId="1694612891" sldId="347"/>
            <ac:picMk id="1028" creationId="{9DCF7771-A6FC-3BEC-E0DC-8B11F531A006}"/>
          </ac:picMkLst>
        </pc:picChg>
      </pc:sldChg>
      <pc:sldChg chg="addSp modSp mod">
        <pc:chgData name="Dellantonio, Luca" userId="e0664f57-2cb2-4749-af27-47f2d925e430" providerId="ADAL" clId="{2B6C9F74-E66A-4B19-85DC-52D4331CC3D2}" dt="2026-07-13T07:20:07.726" v="218" actId="14100"/>
        <pc:sldMkLst>
          <pc:docMk/>
          <pc:sldMk cId="3850369247" sldId="348"/>
        </pc:sldMkLst>
        <pc:spChg chg="add mod">
          <ac:chgData name="Dellantonio, Luca" userId="e0664f57-2cb2-4749-af27-47f2d925e430" providerId="ADAL" clId="{2B6C9F74-E66A-4B19-85DC-52D4331CC3D2}" dt="2026-07-13T07:20:07.726" v="218" actId="14100"/>
          <ac:spMkLst>
            <pc:docMk/>
            <pc:sldMk cId="3850369247" sldId="348"/>
            <ac:spMk id="3" creationId="{80597190-B4CB-B6B0-9933-F8D8B5750C1B}"/>
          </ac:spMkLst>
        </pc:spChg>
        <pc:spChg chg="mod">
          <ac:chgData name="Dellantonio, Luca" userId="e0664f57-2cb2-4749-af27-47f2d925e430" providerId="ADAL" clId="{2B6C9F74-E66A-4B19-85DC-52D4331CC3D2}" dt="2026-07-13T07:18:46.619" v="129" actId="1036"/>
          <ac:spMkLst>
            <pc:docMk/>
            <pc:sldMk cId="3850369247" sldId="348"/>
            <ac:spMk id="8" creationId="{C3041C94-50FA-9899-1EBA-A181CFEC5C8B}"/>
          </ac:spMkLst>
        </pc:spChg>
        <pc:picChg chg="mod">
          <ac:chgData name="Dellantonio, Luca" userId="e0664f57-2cb2-4749-af27-47f2d925e430" providerId="ADAL" clId="{2B6C9F74-E66A-4B19-85DC-52D4331CC3D2}" dt="2026-07-13T07:19:45.235" v="191" actId="14100"/>
          <ac:picMkLst>
            <pc:docMk/>
            <pc:sldMk cId="3850369247" sldId="348"/>
            <ac:picMk id="6" creationId="{83EE73BF-CC4F-8E7B-9757-97D61D08EC62}"/>
          </ac:picMkLst>
        </pc:picChg>
        <pc:picChg chg="mod">
          <ac:chgData name="Dellantonio, Luca" userId="e0664f57-2cb2-4749-af27-47f2d925e430" providerId="ADAL" clId="{2B6C9F74-E66A-4B19-85DC-52D4331CC3D2}" dt="2026-07-13T07:18:46.619" v="129" actId="1036"/>
          <ac:picMkLst>
            <pc:docMk/>
            <pc:sldMk cId="3850369247" sldId="348"/>
            <ac:picMk id="10" creationId="{159DCA53-BFAD-7ECD-E61F-CECB58891651}"/>
          </ac:picMkLst>
        </pc:picChg>
        <pc:picChg chg="mod">
          <ac:chgData name="Dellantonio, Luca" userId="e0664f57-2cb2-4749-af27-47f2d925e430" providerId="ADAL" clId="{2B6C9F74-E66A-4B19-85DC-52D4331CC3D2}" dt="2026-07-13T07:18:46.619" v="129" actId="1036"/>
          <ac:picMkLst>
            <pc:docMk/>
            <pc:sldMk cId="3850369247" sldId="348"/>
            <ac:picMk id="11" creationId="{B1B6A6C8-FA5D-255C-967E-0ABFCFE3C142}"/>
          </ac:picMkLst>
        </pc:picChg>
        <pc:picChg chg="mod">
          <ac:chgData name="Dellantonio, Luca" userId="e0664f57-2cb2-4749-af27-47f2d925e430" providerId="ADAL" clId="{2B6C9F74-E66A-4B19-85DC-52D4331CC3D2}" dt="2026-07-13T07:18:46.619" v="129" actId="1036"/>
          <ac:picMkLst>
            <pc:docMk/>
            <pc:sldMk cId="3850369247" sldId="348"/>
            <ac:picMk id="12" creationId="{910D6B48-CAED-5C29-5B7A-A0CF6C228762}"/>
          </ac:picMkLst>
        </pc:picChg>
        <pc:picChg chg="mod">
          <ac:chgData name="Dellantonio, Luca" userId="e0664f57-2cb2-4749-af27-47f2d925e430" providerId="ADAL" clId="{2B6C9F74-E66A-4B19-85DC-52D4331CC3D2}" dt="2026-07-13T07:18:46.619" v="129" actId="1036"/>
          <ac:picMkLst>
            <pc:docMk/>
            <pc:sldMk cId="3850369247" sldId="348"/>
            <ac:picMk id="13" creationId="{D8AC1872-BBA5-061F-FCEB-04CAB9C45D95}"/>
          </ac:picMkLst>
        </pc:picChg>
      </pc:sldChg>
      <pc:sldChg chg="mod modShow">
        <pc:chgData name="Dellantonio, Luca" userId="e0664f57-2cb2-4749-af27-47f2d925e430" providerId="ADAL" clId="{2B6C9F74-E66A-4B19-85DC-52D4331CC3D2}" dt="2026-07-13T05:06:08.408" v="1" actId="729"/>
        <pc:sldMkLst>
          <pc:docMk/>
          <pc:sldMk cId="434686003" sldId="371"/>
        </pc:sldMkLst>
      </pc:sldChg>
      <pc:sldChg chg="ord">
        <pc:chgData name="Dellantonio, Luca" userId="e0664f57-2cb2-4749-af27-47f2d925e430" providerId="ADAL" clId="{2B6C9F74-E66A-4B19-85DC-52D4331CC3D2}" dt="2026-07-13T05:06:56.761" v="3"/>
        <pc:sldMkLst>
          <pc:docMk/>
          <pc:sldMk cId="862236794" sldId="381"/>
        </pc:sldMkLst>
      </pc:sldChg>
      <pc:sldChg chg="addSp delSp modSp mod">
        <pc:chgData name="Dellantonio, Luca" userId="e0664f57-2cb2-4749-af27-47f2d925e430" providerId="ADAL" clId="{2B6C9F74-E66A-4B19-85DC-52D4331CC3D2}" dt="2026-07-13T12:31:59.062" v="314" actId="692"/>
        <pc:sldMkLst>
          <pc:docMk/>
          <pc:sldMk cId="1221819850" sldId="389"/>
        </pc:sldMkLst>
        <pc:spChg chg="del mod topLvl">
          <ac:chgData name="Dellantonio, Luca" userId="e0664f57-2cb2-4749-af27-47f2d925e430" providerId="ADAL" clId="{2B6C9F74-E66A-4B19-85DC-52D4331CC3D2}" dt="2026-07-13T12:30:52.994" v="294" actId="478"/>
          <ac:spMkLst>
            <pc:docMk/>
            <pc:sldMk cId="1221819850" sldId="389"/>
            <ac:spMk id="9" creationId="{3D9BA10A-4443-F17F-493F-E9F8F07E18CE}"/>
          </ac:spMkLst>
        </pc:spChg>
        <pc:spChg chg="del mod">
          <ac:chgData name="Dellantonio, Luca" userId="e0664f57-2cb2-4749-af27-47f2d925e430" providerId="ADAL" clId="{2B6C9F74-E66A-4B19-85DC-52D4331CC3D2}" dt="2026-07-13T12:30:49.016" v="293" actId="478"/>
          <ac:spMkLst>
            <pc:docMk/>
            <pc:sldMk cId="1221819850" sldId="389"/>
            <ac:spMk id="11" creationId="{60A66B87-6C5D-1F7D-46EE-62A6A2DA5795}"/>
          </ac:spMkLst>
        </pc:spChg>
        <pc:grpChg chg="add del mod">
          <ac:chgData name="Dellantonio, Luca" userId="e0664f57-2cb2-4749-af27-47f2d925e430" providerId="ADAL" clId="{2B6C9F74-E66A-4B19-85DC-52D4331CC3D2}" dt="2026-07-13T12:30:52.994" v="294" actId="478"/>
          <ac:grpSpMkLst>
            <pc:docMk/>
            <pc:sldMk cId="1221819850" sldId="389"/>
            <ac:grpSpMk id="6" creationId="{34C6F7E3-643D-B1AC-E31F-0EFB5CD9604D}"/>
          </ac:grpSpMkLst>
        </pc:grpChg>
        <pc:picChg chg="mod modCrop">
          <ac:chgData name="Dellantonio, Luca" userId="e0664f57-2cb2-4749-af27-47f2d925e430" providerId="ADAL" clId="{2B6C9F74-E66A-4B19-85DC-52D4331CC3D2}" dt="2026-07-13T12:30:39.055" v="235" actId="732"/>
          <ac:picMkLst>
            <pc:docMk/>
            <pc:sldMk cId="1221819850" sldId="389"/>
            <ac:picMk id="3" creationId="{3684C884-D0AD-3AA4-82AC-BBC2B574D2B4}"/>
          </ac:picMkLst>
        </pc:picChg>
        <pc:picChg chg="mod topLvl modCrop">
          <ac:chgData name="Dellantonio, Luca" userId="e0664f57-2cb2-4749-af27-47f2d925e430" providerId="ADAL" clId="{2B6C9F74-E66A-4B19-85DC-52D4331CC3D2}" dt="2026-07-13T12:31:28.064" v="302" actId="14100"/>
          <ac:picMkLst>
            <pc:docMk/>
            <pc:sldMk cId="1221819850" sldId="389"/>
            <ac:picMk id="7" creationId="{5095B95B-8887-F837-6C8C-5C178DD35A18}"/>
          </ac:picMkLst>
        </pc:picChg>
        <pc:cxnChg chg="add mod">
          <ac:chgData name="Dellantonio, Luca" userId="e0664f57-2cb2-4749-af27-47f2d925e430" providerId="ADAL" clId="{2B6C9F74-E66A-4B19-85DC-52D4331CC3D2}" dt="2026-07-13T12:31:59.062" v="314" actId="692"/>
          <ac:cxnSpMkLst>
            <pc:docMk/>
            <pc:sldMk cId="1221819850" sldId="389"/>
            <ac:cxnSpMk id="13" creationId="{23FEA06A-1786-103F-56E8-DE95AA91906B}"/>
          </ac:cxnSpMkLst>
        </pc:cxnChg>
      </pc:sldChg>
      <pc:sldChg chg="delSp add mod modShow">
        <pc:chgData name="Dellantonio, Luca" userId="e0664f57-2cb2-4749-af27-47f2d925e430" providerId="ADAL" clId="{2B6C9F74-E66A-4B19-85DC-52D4331CC3D2}" dt="2026-07-13T05:29:12.895" v="18" actId="729"/>
        <pc:sldMkLst>
          <pc:docMk/>
          <pc:sldMk cId="4022454830" sldId="403"/>
        </pc:sldMkLst>
        <pc:picChg chg="del">
          <ac:chgData name="Dellantonio, Luca" userId="e0664f57-2cb2-4749-af27-47f2d925e430" providerId="ADAL" clId="{2B6C9F74-E66A-4B19-85DC-52D4331CC3D2}" dt="2026-07-13T05:29:10.133" v="17" actId="478"/>
          <ac:picMkLst>
            <pc:docMk/>
            <pc:sldMk cId="4022454830" sldId="403"/>
            <ac:picMk id="5" creationId="{5B71641C-C5E4-07DB-9EA8-D97AADA1028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932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529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1pPr>
    <a:lvl2pPr marL="207935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2pPr>
    <a:lvl3pPr marL="415869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3pPr>
    <a:lvl4pPr marL="623804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4pPr>
    <a:lvl5pPr marL="831738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5pPr>
    <a:lvl6pPr marL="1039673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6pPr>
    <a:lvl7pPr marL="1247607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7pPr>
    <a:lvl8pPr marL="1455542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8pPr>
    <a:lvl9pPr marL="1663476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73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D45A7-86F9-7AAB-5012-EAA02BDAA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8E15F2-C5D6-3AD7-510D-19A33DF5D1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AC9FCA-D5B9-BE34-BA5E-A929AC06A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237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3AD4D-7CDD-5ED2-6787-CD61BE24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B8AFEC-3D0B-F60E-B00C-790B2708E7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539A2B-A773-070E-D6B6-32473D6CB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248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F6958-3F16-B076-864D-795BA2937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632FEF-E9EB-9D4A-B720-BC9AF5EEE7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0CA195-0A22-A260-F20F-0CCF7951E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179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9CC45-3361-B5A0-0826-E8D75C464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372E31-8DA6-5402-31AF-AB0D1F62A0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542117-2C1B-B72A-983A-5FF4E9E71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407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4AF51-CE5C-12E2-0126-CC6213AC8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7E0F1E-F261-3047-0847-43847E6763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245701-63D2-941C-86E1-A94B30CCA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85766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9EEBB-530C-DEEB-C444-91F874D55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4DABD1-83DA-E9F7-4847-7D712FE37A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1AADF8-0FB2-7593-FDB7-124BBF673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9434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C11B2-7849-6295-D7CF-271E230AD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8317D7-8C25-3683-AC9C-6BBC5B4715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1456EA-9BCC-325B-0FF9-69BAA6616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2796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6557A-BF28-14EB-6876-C314D285C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E9F089-6325-5656-28AF-79C68FC976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85116C-BAA2-2EDB-6329-01A6DF45F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714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BDD53-5C1F-E61C-D650-E7D757508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1EA4AA-2744-152C-29F3-6851165F2B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52A083-9930-B921-9AE2-3718E9E1B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1716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E12D3-24D5-75A1-1DD4-BCE01BDEA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B1F534-74D0-CED0-2586-58576C45A8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7FAC8C-A24F-1F4F-1C5D-7E0E32D0E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67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293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3DA3A-6640-8099-BB39-D668185D7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4D3200-72EA-76AF-B27A-FC5E2D3377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FD5A6A-425A-E1D3-80AA-A40266777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2542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C6EC4-E23B-AC48-673E-3900CF249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C479A2-F4A8-853C-F7C7-A041F14F7A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A90E63-A35A-E035-B2FC-62848B1BF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11731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AA2B4-727B-79F4-E3EA-EBE768A2C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7A1354-7D92-9F1B-DB9E-0367BFB1BA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56C1C2-04C0-3432-46A6-1BB0336CA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8015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9B911-0506-9C16-D0BE-AAFFCFDA2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96FD3C-FFFB-0082-735A-333A8B0EF9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EBC04A-6D6C-491A-18C9-8193D4351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0621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82DF2-58D9-5F8E-78A6-BAE139F28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52B711-862A-5991-616E-329A4B1A44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432905-9A1D-EFDC-221B-AAEFA2645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0698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E2BC6-490B-0554-F6C7-676EFF627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64E81D-9640-3758-B746-9ABCD7A690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3E7F12-7613-296D-5094-FB439E155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3846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AB9DF-95B4-D02B-DD85-143D2DA23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0AD512-0B93-8CCE-8C2E-79B85D5AD7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54A7F2-D28E-EEB5-E3A8-C25C298A3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1403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A4AC0-9CC3-9680-D992-3CDD47F55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4B96B4-429A-C28F-AF8B-133B4D2B62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B1C274-591A-9B03-C790-3CA36C599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540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FCC3E-E5E2-FE22-AF2A-AB0942181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8E9C5B-4F23-8055-561C-32600D0B2D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417F63-500A-8354-C515-C85B9CC53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5527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DEA3D-F1DC-1207-0CA9-04DFFF4A7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DBB8B1-81A9-98EF-105F-CB123DEBFF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0EE1DD-E95F-D421-3B15-FCB6DCDE0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523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Mention Carsten’s presentation: not going to give “final solutions” to the problems he mentioned, but definitely help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267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0709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r>
              <a:rPr lang="it-IT" sz="800" dirty="0">
                <a:latin typeface="Outfit" pitchFamily="2" charset="0"/>
              </a:rPr>
              <a:t>Error awareness (super simple, can get really complicated depended on how accurately you want to estimate error probabilities... )</a:t>
            </a:r>
          </a:p>
          <a:p>
            <a:r>
              <a:rPr lang="it-IT" sz="800" dirty="0">
                <a:latin typeface="Outfit" pitchFamily="2" charset="0"/>
              </a:rPr>
              <a:t>Efficiency of error awareness</a:t>
            </a:r>
          </a:p>
          <a:p>
            <a:r>
              <a:rPr lang="it-IT" sz="800" dirty="0">
                <a:latin typeface="Outfit" pitchFamily="2" charset="0"/>
              </a:rPr>
              <a:t>Will lead to error mitigation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6353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471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r>
              <a:rPr lang="en-GB" sz="800" dirty="0">
                <a:latin typeface="Outfit" pitchFamily="2" charset="0"/>
              </a:rPr>
              <a:t>Story about me (and Alessio) finding effective Hamiltonians</a:t>
            </a:r>
          </a:p>
          <a:p>
            <a:r>
              <a:rPr lang="en-GB" sz="800" dirty="0">
                <a:latin typeface="Outfit" pitchFamily="2" charset="0"/>
              </a:rPr>
              <a:t>and next slide present </a:t>
            </a:r>
            <a:r>
              <a:rPr lang="en-GB" sz="800" dirty="0" err="1">
                <a:latin typeface="Outfit" pitchFamily="2" charset="0"/>
              </a:rPr>
              <a:t>occam</a:t>
            </a:r>
            <a:endParaRPr lang="it-IT" sz="1600" dirty="0">
              <a:latin typeface="Outfit" pitchFamily="2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222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F7A68-665A-81AA-1381-EF97E0D01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E11BC6-59F0-DAAF-6F73-17885F3A97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6DAF42-EE00-8347-5AC3-724B5778D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We find all Pauli symmetries deterministically and efficiently</a:t>
            </a:r>
          </a:p>
          <a:p>
            <a:r>
              <a:rPr lang="en-GB" dirty="0"/>
              <a:t>Consider the example; 3 qubit Hamiltonian. Do we need these 3? </a:t>
            </a:r>
          </a:p>
          <a:p>
            <a:r>
              <a:rPr lang="en-GB" dirty="0"/>
              <a:t>We find a Clifford where one is redundant (eliminated)</a:t>
            </a:r>
          </a:p>
          <a:p>
            <a:r>
              <a:rPr lang="en-GB" dirty="0"/>
              <a:t>And the other only has Z -&gt; classically </a:t>
            </a:r>
            <a:r>
              <a:rPr lang="en-GB" dirty="0" err="1"/>
              <a:t>simulable</a:t>
            </a:r>
            <a:endParaRPr lang="en-GB" dirty="0"/>
          </a:p>
          <a:p>
            <a:r>
              <a:rPr lang="en-GB" dirty="0"/>
              <a:t>This can be done with spins and for large Hamiltonians</a:t>
            </a:r>
          </a:p>
        </p:txBody>
      </p:sp>
    </p:spTree>
    <p:extLst>
      <p:ext uri="{BB962C8B-B14F-4D97-AF65-F5344CB8AC3E}">
        <p14:creationId xmlns:p14="http://schemas.microsoft.com/office/powerpoint/2010/main" val="3719173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143E7-51D7-B102-A375-64F53637F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543B59-421E-7CD0-5407-D8B2F28F4C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0FE70A-9D50-547F-602E-9500A0E27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576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267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692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E2AC3-F520-EA4F-9089-D47B67C8F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B38548-DF8E-41D9-CDF6-704A6CE7A4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41A4B5-B142-B1DE-341D-7162F0FC5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664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white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BAC4B8B1-E9D0-3C8E-A507-4A7B253F87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535" y="361"/>
            <a:ext cx="3851465" cy="5143139"/>
          </a:xfrm>
          <a:prstGeom prst="rect">
            <a:avLst/>
          </a:prstGeom>
        </p:spPr>
      </p:pic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ACB8A57-5EFB-A8C3-4852-AD100EC5EF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3097148"/>
            <a:ext cx="4706868" cy="9978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 dirty="0"/>
              <a:t>Cover Slide title maximum of 2 lines</a:t>
            </a:r>
            <a:endParaRPr lang="en-US" dirty="0"/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1199BFAD-F4D4-1B01-012B-E92049685C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94" y="324909"/>
            <a:ext cx="4135674" cy="272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4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green_opt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52D71C4C-306A-A0BD-62AA-747F3FE1639B}"/>
              </a:ext>
            </a:extLst>
          </p:cNvPr>
          <p:cNvSpPr/>
          <p:nvPr userDrawn="1"/>
        </p:nvSpPr>
        <p:spPr>
          <a:xfrm>
            <a:off x="1" y="0"/>
            <a:ext cx="5401549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Picture Placeholder 12">
            <a:extLst>
              <a:ext uri="{FF2B5EF4-FFF2-40B4-BE49-F238E27FC236}">
                <a16:creationId xmlns:a16="http://schemas.microsoft.com/office/drawing/2014/main" id="{D02B1128-FC30-2A5F-395F-B23F39F01B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4548" y="0"/>
            <a:ext cx="3589452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89B06EA9-5726-1883-D30F-BFF95D19A571}"/>
              </a:ext>
            </a:extLst>
          </p:cNvPr>
          <p:cNvSpPr/>
          <p:nvPr userDrawn="1"/>
        </p:nvSpPr>
        <p:spPr>
          <a:xfrm>
            <a:off x="5401549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523A3671-EF21-D70D-2E1F-A668634359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75D80FCF-3CBB-04A7-ECCA-B8C5E132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85DB350-EE56-950E-D578-B313C92F02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0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white_opt6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3">
            <a:extLst>
              <a:ext uri="{FF2B5EF4-FFF2-40B4-BE49-F238E27FC236}">
                <a16:creationId xmlns:a16="http://schemas.microsoft.com/office/drawing/2014/main" id="{A1A56CEC-F9B4-6B61-96FA-BE9AFF2B61AE}"/>
              </a:ext>
            </a:extLst>
          </p:cNvPr>
          <p:cNvSpPr/>
          <p:nvPr userDrawn="1"/>
        </p:nvSpPr>
        <p:spPr>
          <a:xfrm>
            <a:off x="6788112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76C95C69-9981-BDC4-EB37-A36C66206B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28E454C8-6C6C-B313-F7B3-801EA0F04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12" name="Picture 11" descr="Logo&#10;&#10;Description automatically generated with medium confidence">
            <a:extLst>
              <a:ext uri="{FF2B5EF4-FFF2-40B4-BE49-F238E27FC236}">
                <a16:creationId xmlns:a16="http://schemas.microsoft.com/office/drawing/2014/main" id="{85C755DB-893F-C64E-8AF2-C831F24E08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2D16448E-F6D1-2C20-67AF-E1151C7186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41111" y="-5016"/>
            <a:ext cx="2202889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68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green_op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9B351935-2C81-E56E-4364-8BD26F7C6E1A}"/>
              </a:ext>
            </a:extLst>
          </p:cNvPr>
          <p:cNvSpPr/>
          <p:nvPr userDrawn="1"/>
        </p:nvSpPr>
        <p:spPr>
          <a:xfrm>
            <a:off x="0" y="0"/>
            <a:ext cx="6788112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79D9B10-07A0-AAA2-F150-D4E0F68AC5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293FCEBB-2B78-CAAE-746C-62AA054C77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A1A56CEC-F9B4-6B61-96FA-BE9AFF2B61AE}"/>
              </a:ext>
            </a:extLst>
          </p:cNvPr>
          <p:cNvSpPr/>
          <p:nvPr userDrawn="1"/>
        </p:nvSpPr>
        <p:spPr>
          <a:xfrm>
            <a:off x="6788112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2689901-C3D4-869C-BD53-27333BB19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F255504C-6278-D317-3B7B-B0FC81F226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41111" y="-5016"/>
            <a:ext cx="2202889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86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white_opt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3">
            <a:extLst>
              <a:ext uri="{FF2B5EF4-FFF2-40B4-BE49-F238E27FC236}">
                <a16:creationId xmlns:a16="http://schemas.microsoft.com/office/drawing/2014/main" id="{A1A56CEC-F9B4-6B61-96FA-BE9AFF2B61AE}"/>
              </a:ext>
            </a:extLst>
          </p:cNvPr>
          <p:cNvSpPr/>
          <p:nvPr userDrawn="1"/>
        </p:nvSpPr>
        <p:spPr>
          <a:xfrm>
            <a:off x="6788112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F44AC0E7-BC0A-60E6-DB9B-9E4959B087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34431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600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 </a:t>
            </a:r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8776E67-A12F-39E1-5122-480F41F2B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BA2B8176-154E-1134-AE38-0573799014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253E632D-627C-2CF2-8F59-9A00EB7D70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41111" y="-5016"/>
            <a:ext cx="2202889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97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green_opt1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9B351935-2C81-E56E-4364-8BD26F7C6E1A}"/>
              </a:ext>
            </a:extLst>
          </p:cNvPr>
          <p:cNvSpPr/>
          <p:nvPr userDrawn="1"/>
        </p:nvSpPr>
        <p:spPr>
          <a:xfrm>
            <a:off x="0" y="0"/>
            <a:ext cx="6788112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79D9B10-07A0-AAA2-F150-D4E0F68AC5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4" name="object 3">
            <a:extLst>
              <a:ext uri="{FF2B5EF4-FFF2-40B4-BE49-F238E27FC236}">
                <a16:creationId xmlns:a16="http://schemas.microsoft.com/office/drawing/2014/main" id="{A1A56CEC-F9B4-6B61-96FA-BE9AFF2B61AE}"/>
              </a:ext>
            </a:extLst>
          </p:cNvPr>
          <p:cNvSpPr/>
          <p:nvPr userDrawn="1"/>
        </p:nvSpPr>
        <p:spPr>
          <a:xfrm>
            <a:off x="6788112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2689901-C3D4-869C-BD53-27333BB19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BAD9-BD3D-6E62-299D-153A8F0BA5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34431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2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 </a:t>
            </a:r>
            <a:endParaRPr lang="en-US"/>
          </a:p>
        </p:txBody>
      </p:sp>
      <p:sp>
        <p:nvSpPr>
          <p:cNvPr id="3" name="Picture Placeholder 12">
            <a:extLst>
              <a:ext uri="{FF2B5EF4-FFF2-40B4-BE49-F238E27FC236}">
                <a16:creationId xmlns:a16="http://schemas.microsoft.com/office/drawing/2014/main" id="{C126C8C0-3094-993C-1E39-30F0864350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41111" y="-5016"/>
            <a:ext cx="2202889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85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white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0">
            <a:extLst>
              <a:ext uri="{FF2B5EF4-FFF2-40B4-BE49-F238E27FC236}">
                <a16:creationId xmlns:a16="http://schemas.microsoft.com/office/drawing/2014/main" id="{FACA2668-CF7B-F660-71BD-26C8FADA4FDB}"/>
              </a:ext>
            </a:extLst>
          </p:cNvPr>
          <p:cNvSpPr txBox="1"/>
          <p:nvPr userDrawn="1"/>
        </p:nvSpPr>
        <p:spPr>
          <a:xfrm>
            <a:off x="7953599" y="4443894"/>
            <a:ext cx="763925" cy="4800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069"/>
              </a:lnSpc>
            </a:pPr>
            <a:r>
              <a:rPr sz="1228" b="0" i="0" spc="-5" dirty="0">
                <a:solidFill>
                  <a:srgbClr val="FFFFFF"/>
                </a:solidFill>
                <a:latin typeface="Outfit" pitchFamily="2" charset="0"/>
                <a:cs typeface="Spectral-Light"/>
              </a:rPr>
              <a:t>University</a:t>
            </a:r>
            <a:endParaRPr sz="1228" b="0" i="0" dirty="0">
              <a:latin typeface="Outfit" pitchFamily="2" charset="0"/>
              <a:cs typeface="Spectral-Light"/>
            </a:endParaRPr>
          </a:p>
          <a:p>
            <a:pPr marL="5776">
              <a:lnSpc>
                <a:spcPts val="1308"/>
              </a:lnSpc>
            </a:pPr>
            <a:r>
              <a:rPr sz="1228" b="0" i="0" spc="-25" dirty="0" err="1">
                <a:solidFill>
                  <a:srgbClr val="FFFFFF"/>
                </a:solidFill>
                <a:latin typeface="Outfit" pitchFamily="2" charset="0"/>
                <a:cs typeface="Spectral"/>
              </a:rPr>
              <a:t>of</a:t>
            </a:r>
            <a:r>
              <a:rPr sz="1228" b="0" i="0" spc="-25" dirty="0" err="1">
                <a:solidFill>
                  <a:srgbClr val="FFFFFF"/>
                </a:solidFill>
                <a:latin typeface="Outfit" pitchFamily="2" charset="0"/>
                <a:cs typeface="Spectral-Light"/>
              </a:rPr>
              <a:t>Galway.ie</a:t>
            </a:r>
            <a:endParaRPr sz="1228" b="0" i="0" dirty="0">
              <a:latin typeface="Outfit" pitchFamily="2" charset="0"/>
              <a:cs typeface="Spectral-Light"/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B42C85CB-741A-2D67-0D87-8A43E2C6D3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34431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2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 </a:t>
            </a:r>
            <a:endParaRPr lang="en-US"/>
          </a:p>
        </p:txBody>
      </p:sp>
      <p:pic>
        <p:nvPicPr>
          <p:cNvPr id="76" name="Picture 75" descr="Icon&#10;&#10;Description automatically generated">
            <a:extLst>
              <a:ext uri="{FF2B5EF4-FFF2-40B4-BE49-F238E27FC236}">
                <a16:creationId xmlns:a16="http://schemas.microsoft.com/office/drawing/2014/main" id="{739C4E43-7729-C4E5-690B-9C37F35AC7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8981" y="181"/>
            <a:ext cx="4965019" cy="5143139"/>
          </a:xfrm>
          <a:prstGeom prst="rect">
            <a:avLst/>
          </a:prstGeom>
        </p:spPr>
      </p:pic>
      <p:pic>
        <p:nvPicPr>
          <p:cNvPr id="79" name="Picture 78" descr="Logo&#10;&#10;Description automatically generated with medium confidence">
            <a:extLst>
              <a:ext uri="{FF2B5EF4-FFF2-40B4-BE49-F238E27FC236}">
                <a16:creationId xmlns:a16="http://schemas.microsoft.com/office/drawing/2014/main" id="{D512AD58-9BCD-C5E1-0485-634CAE1E3E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D9CE0E88-1024-2217-A732-5EB0B7404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2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green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A3ED5843-A67C-EFB1-D461-9CCEDF85A6CF}"/>
              </a:ext>
            </a:extLst>
          </p:cNvPr>
          <p:cNvSpPr/>
          <p:nvPr userDrawn="1"/>
        </p:nvSpPr>
        <p:spPr>
          <a:xfrm>
            <a:off x="0" y="0"/>
            <a:ext cx="9144000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F87C587-D3E3-3680-1B00-7D0CDE25E2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75" name="Title Placeholder 1">
            <a:extLst>
              <a:ext uri="{FF2B5EF4-FFF2-40B4-BE49-F238E27FC236}">
                <a16:creationId xmlns:a16="http://schemas.microsoft.com/office/drawing/2014/main" id="{2AF8EF05-FC9D-6C4A-94EE-0ED4439CD7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34431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2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 </a:t>
            </a:r>
            <a:endParaRPr lang="en-US"/>
          </a:p>
        </p:txBody>
      </p:sp>
      <p:pic>
        <p:nvPicPr>
          <p:cNvPr id="79" name="Picture 78" descr="Icon&#10;&#10;Description automatically generated">
            <a:extLst>
              <a:ext uri="{FF2B5EF4-FFF2-40B4-BE49-F238E27FC236}">
                <a16:creationId xmlns:a16="http://schemas.microsoft.com/office/drawing/2014/main" id="{63A50759-F8AB-3FBC-D737-5D8E38A363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2630" y="7729"/>
            <a:ext cx="5021370" cy="5143139"/>
          </a:xfrm>
          <a:prstGeom prst="rect">
            <a:avLst/>
          </a:prstGeom>
        </p:spPr>
      </p:pic>
      <p:sp>
        <p:nvSpPr>
          <p:cNvPr id="80" name="Subtitle 2">
            <a:extLst>
              <a:ext uri="{FF2B5EF4-FFF2-40B4-BE49-F238E27FC236}">
                <a16:creationId xmlns:a16="http://schemas.microsoft.com/office/drawing/2014/main" id="{01C673F2-9EDD-B71B-58BF-18B353D09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15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white_opt3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FE274902-B01F-6EF6-B71B-60E4A7B67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"/>
            <a:ext cx="9144000" cy="5143139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3F300A6-A419-8C90-233A-37E8AC45F9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58413" y="0"/>
            <a:ext cx="2284287" cy="1929656"/>
          </a:xfrm>
          <a:custGeom>
            <a:avLst/>
            <a:gdLst>
              <a:gd name="connsiteX0" fmla="*/ 0 w 7703452"/>
              <a:gd name="connsiteY0" fmla="*/ 0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0" fmla="*/ 0 w 7703452"/>
              <a:gd name="connsiteY0" fmla="*/ 3778922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9" fmla="*/ 0 w 7703452"/>
              <a:gd name="connsiteY9" fmla="*/ 3778922 h 11310868"/>
              <a:gd name="connsiteX0" fmla="*/ 0 w 7703452"/>
              <a:gd name="connsiteY0" fmla="*/ 16501 h 7548447"/>
              <a:gd name="connsiteX1" fmla="*/ 7703452 w 7703452"/>
              <a:gd name="connsiteY1" fmla="*/ 0 h 7548447"/>
              <a:gd name="connsiteX2" fmla="*/ 7703452 w 7703452"/>
              <a:gd name="connsiteY2" fmla="*/ 4746062 h 7548447"/>
              <a:gd name="connsiteX3" fmla="*/ 7504076 w 7703452"/>
              <a:gd name="connsiteY3" fmla="*/ 5443124 h 7548447"/>
              <a:gd name="connsiteX4" fmla="*/ 6952854 w 7703452"/>
              <a:gd name="connsiteY4" fmla="*/ 5949863 h 7548447"/>
              <a:gd name="connsiteX5" fmla="*/ 3851726 w 7703452"/>
              <a:gd name="connsiteY5" fmla="*/ 7548447 h 7548447"/>
              <a:gd name="connsiteX6" fmla="*/ 750597 w 7703452"/>
              <a:gd name="connsiteY6" fmla="*/ 5949863 h 7548447"/>
              <a:gd name="connsiteX7" fmla="*/ 199376 w 7703452"/>
              <a:gd name="connsiteY7" fmla="*/ 5443029 h 7548447"/>
              <a:gd name="connsiteX8" fmla="*/ 0 w 7703452"/>
              <a:gd name="connsiteY8" fmla="*/ 4745968 h 7548447"/>
              <a:gd name="connsiteX9" fmla="*/ 0 w 7703452"/>
              <a:gd name="connsiteY9" fmla="*/ 16501 h 7548447"/>
              <a:gd name="connsiteX0" fmla="*/ 0 w 7703452"/>
              <a:gd name="connsiteY0" fmla="*/ 1154375 h 7548447"/>
              <a:gd name="connsiteX1" fmla="*/ 7703452 w 7703452"/>
              <a:gd name="connsiteY1" fmla="*/ 0 h 7548447"/>
              <a:gd name="connsiteX2" fmla="*/ 7703452 w 7703452"/>
              <a:gd name="connsiteY2" fmla="*/ 4746062 h 7548447"/>
              <a:gd name="connsiteX3" fmla="*/ 7504076 w 7703452"/>
              <a:gd name="connsiteY3" fmla="*/ 5443124 h 7548447"/>
              <a:gd name="connsiteX4" fmla="*/ 6952854 w 7703452"/>
              <a:gd name="connsiteY4" fmla="*/ 5949863 h 7548447"/>
              <a:gd name="connsiteX5" fmla="*/ 3851726 w 7703452"/>
              <a:gd name="connsiteY5" fmla="*/ 7548447 h 7548447"/>
              <a:gd name="connsiteX6" fmla="*/ 750597 w 7703452"/>
              <a:gd name="connsiteY6" fmla="*/ 5949863 h 7548447"/>
              <a:gd name="connsiteX7" fmla="*/ 199376 w 7703452"/>
              <a:gd name="connsiteY7" fmla="*/ 5443029 h 7548447"/>
              <a:gd name="connsiteX8" fmla="*/ 0 w 7703452"/>
              <a:gd name="connsiteY8" fmla="*/ 4745968 h 7548447"/>
              <a:gd name="connsiteX9" fmla="*/ 0 w 7703452"/>
              <a:gd name="connsiteY9" fmla="*/ 1154375 h 7548447"/>
              <a:gd name="connsiteX0" fmla="*/ 0 w 7703452"/>
              <a:gd name="connsiteY0" fmla="*/ 59439 h 6453511"/>
              <a:gd name="connsiteX1" fmla="*/ 7703452 w 7703452"/>
              <a:gd name="connsiteY1" fmla="*/ 0 h 6453511"/>
              <a:gd name="connsiteX2" fmla="*/ 7703452 w 7703452"/>
              <a:gd name="connsiteY2" fmla="*/ 3651126 h 6453511"/>
              <a:gd name="connsiteX3" fmla="*/ 7504076 w 7703452"/>
              <a:gd name="connsiteY3" fmla="*/ 4348188 h 6453511"/>
              <a:gd name="connsiteX4" fmla="*/ 6952854 w 7703452"/>
              <a:gd name="connsiteY4" fmla="*/ 4854927 h 6453511"/>
              <a:gd name="connsiteX5" fmla="*/ 3851726 w 7703452"/>
              <a:gd name="connsiteY5" fmla="*/ 6453511 h 6453511"/>
              <a:gd name="connsiteX6" fmla="*/ 750597 w 7703452"/>
              <a:gd name="connsiteY6" fmla="*/ 4854927 h 6453511"/>
              <a:gd name="connsiteX7" fmla="*/ 199376 w 7703452"/>
              <a:gd name="connsiteY7" fmla="*/ 4348093 h 6453511"/>
              <a:gd name="connsiteX8" fmla="*/ 0 w 7703452"/>
              <a:gd name="connsiteY8" fmla="*/ 3651032 h 6453511"/>
              <a:gd name="connsiteX9" fmla="*/ 0 w 7703452"/>
              <a:gd name="connsiteY9" fmla="*/ 59439 h 6453511"/>
              <a:gd name="connsiteX0" fmla="*/ 0 w 7703452"/>
              <a:gd name="connsiteY0" fmla="*/ 0 h 6458480"/>
              <a:gd name="connsiteX1" fmla="*/ 7703452 w 7703452"/>
              <a:gd name="connsiteY1" fmla="*/ 4969 h 6458480"/>
              <a:gd name="connsiteX2" fmla="*/ 7703452 w 7703452"/>
              <a:gd name="connsiteY2" fmla="*/ 3656095 h 6458480"/>
              <a:gd name="connsiteX3" fmla="*/ 7504076 w 7703452"/>
              <a:gd name="connsiteY3" fmla="*/ 4353157 h 6458480"/>
              <a:gd name="connsiteX4" fmla="*/ 6952854 w 7703452"/>
              <a:gd name="connsiteY4" fmla="*/ 4859896 h 6458480"/>
              <a:gd name="connsiteX5" fmla="*/ 3851726 w 7703452"/>
              <a:gd name="connsiteY5" fmla="*/ 6458480 h 6458480"/>
              <a:gd name="connsiteX6" fmla="*/ 750597 w 7703452"/>
              <a:gd name="connsiteY6" fmla="*/ 4859896 h 6458480"/>
              <a:gd name="connsiteX7" fmla="*/ 199376 w 7703452"/>
              <a:gd name="connsiteY7" fmla="*/ 4353062 h 6458480"/>
              <a:gd name="connsiteX8" fmla="*/ 0 w 7703452"/>
              <a:gd name="connsiteY8" fmla="*/ 3656001 h 6458480"/>
              <a:gd name="connsiteX9" fmla="*/ 0 w 7703452"/>
              <a:gd name="connsiteY9" fmla="*/ 0 h 6458480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50597 w 7703452"/>
              <a:gd name="connsiteY6" fmla="*/ 4859896 h 6401819"/>
              <a:gd name="connsiteX7" fmla="*/ 199376 w 7703452"/>
              <a:gd name="connsiteY7" fmla="*/ 4353062 h 6401819"/>
              <a:gd name="connsiteX8" fmla="*/ 0 w 7703452"/>
              <a:gd name="connsiteY8" fmla="*/ 3656001 h 6401819"/>
              <a:gd name="connsiteX9" fmla="*/ 0 w 7703452"/>
              <a:gd name="connsiteY9" fmla="*/ 0 h 6401819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86583 w 7703452"/>
              <a:gd name="connsiteY6" fmla="*/ 4838648 h 6401819"/>
              <a:gd name="connsiteX7" fmla="*/ 199376 w 7703452"/>
              <a:gd name="connsiteY7" fmla="*/ 4353062 h 6401819"/>
              <a:gd name="connsiteX8" fmla="*/ 0 w 7703452"/>
              <a:gd name="connsiteY8" fmla="*/ 3656001 h 6401819"/>
              <a:gd name="connsiteX9" fmla="*/ 0 w 7703452"/>
              <a:gd name="connsiteY9" fmla="*/ 0 h 6401819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86583 w 7703452"/>
              <a:gd name="connsiteY6" fmla="*/ 4838648 h 6401819"/>
              <a:gd name="connsiteX7" fmla="*/ 235363 w 7703452"/>
              <a:gd name="connsiteY7" fmla="*/ 4303483 h 6401819"/>
              <a:gd name="connsiteX8" fmla="*/ 0 w 7703452"/>
              <a:gd name="connsiteY8" fmla="*/ 3656001 h 6401819"/>
              <a:gd name="connsiteX9" fmla="*/ 0 w 7703452"/>
              <a:gd name="connsiteY9" fmla="*/ 0 h 6401819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86583 w 7703452"/>
              <a:gd name="connsiteY6" fmla="*/ 4838648 h 6401819"/>
              <a:gd name="connsiteX7" fmla="*/ 235363 w 7703452"/>
              <a:gd name="connsiteY7" fmla="*/ 4303483 h 6401819"/>
              <a:gd name="connsiteX8" fmla="*/ 57578 w 7703452"/>
              <a:gd name="connsiteY8" fmla="*/ 3648919 h 6401819"/>
              <a:gd name="connsiteX9" fmla="*/ 0 w 7703452"/>
              <a:gd name="connsiteY9" fmla="*/ 0 h 6401819"/>
              <a:gd name="connsiteX0" fmla="*/ 0 w 7653071"/>
              <a:gd name="connsiteY0" fmla="*/ 37526 h 6396850"/>
              <a:gd name="connsiteX1" fmla="*/ 7653071 w 7653071"/>
              <a:gd name="connsiteY1" fmla="*/ 0 h 6396850"/>
              <a:gd name="connsiteX2" fmla="*/ 7653071 w 7653071"/>
              <a:gd name="connsiteY2" fmla="*/ 3651126 h 6396850"/>
              <a:gd name="connsiteX3" fmla="*/ 7453695 w 7653071"/>
              <a:gd name="connsiteY3" fmla="*/ 4348188 h 6396850"/>
              <a:gd name="connsiteX4" fmla="*/ 6902473 w 7653071"/>
              <a:gd name="connsiteY4" fmla="*/ 4854927 h 6396850"/>
              <a:gd name="connsiteX5" fmla="*/ 3822936 w 7653071"/>
              <a:gd name="connsiteY5" fmla="*/ 6396850 h 6396850"/>
              <a:gd name="connsiteX6" fmla="*/ 736202 w 7653071"/>
              <a:gd name="connsiteY6" fmla="*/ 4833679 h 6396850"/>
              <a:gd name="connsiteX7" fmla="*/ 184982 w 7653071"/>
              <a:gd name="connsiteY7" fmla="*/ 4298514 h 6396850"/>
              <a:gd name="connsiteX8" fmla="*/ 7197 w 7653071"/>
              <a:gd name="connsiteY8" fmla="*/ 3643950 h 6396850"/>
              <a:gd name="connsiteX9" fmla="*/ 0 w 7653071"/>
              <a:gd name="connsiteY9" fmla="*/ 37526 h 6396850"/>
              <a:gd name="connsiteX0" fmla="*/ 0 w 7667464"/>
              <a:gd name="connsiteY0" fmla="*/ 2113 h 6361437"/>
              <a:gd name="connsiteX1" fmla="*/ 7667464 w 7667464"/>
              <a:gd name="connsiteY1" fmla="*/ 0 h 6361437"/>
              <a:gd name="connsiteX2" fmla="*/ 7653071 w 7667464"/>
              <a:gd name="connsiteY2" fmla="*/ 3615713 h 6361437"/>
              <a:gd name="connsiteX3" fmla="*/ 7453695 w 7667464"/>
              <a:gd name="connsiteY3" fmla="*/ 4312775 h 6361437"/>
              <a:gd name="connsiteX4" fmla="*/ 6902473 w 7667464"/>
              <a:gd name="connsiteY4" fmla="*/ 4819514 h 6361437"/>
              <a:gd name="connsiteX5" fmla="*/ 3822936 w 7667464"/>
              <a:gd name="connsiteY5" fmla="*/ 6361437 h 6361437"/>
              <a:gd name="connsiteX6" fmla="*/ 736202 w 7667464"/>
              <a:gd name="connsiteY6" fmla="*/ 4798266 h 6361437"/>
              <a:gd name="connsiteX7" fmla="*/ 184982 w 7667464"/>
              <a:gd name="connsiteY7" fmla="*/ 4263101 h 6361437"/>
              <a:gd name="connsiteX8" fmla="*/ 7197 w 7667464"/>
              <a:gd name="connsiteY8" fmla="*/ 3608537 h 6361437"/>
              <a:gd name="connsiteX9" fmla="*/ 0 w 7667464"/>
              <a:gd name="connsiteY9" fmla="*/ 2113 h 6361437"/>
              <a:gd name="connsiteX0" fmla="*/ 0 w 7667464"/>
              <a:gd name="connsiteY0" fmla="*/ 2113 h 6361437"/>
              <a:gd name="connsiteX1" fmla="*/ 7667464 w 7667464"/>
              <a:gd name="connsiteY1" fmla="*/ 0 h 6361437"/>
              <a:gd name="connsiteX2" fmla="*/ 7264420 w 7667464"/>
              <a:gd name="connsiteY2" fmla="*/ 3629879 h 6361437"/>
              <a:gd name="connsiteX3" fmla="*/ 7453695 w 7667464"/>
              <a:gd name="connsiteY3" fmla="*/ 4312775 h 6361437"/>
              <a:gd name="connsiteX4" fmla="*/ 6902473 w 7667464"/>
              <a:gd name="connsiteY4" fmla="*/ 4819514 h 6361437"/>
              <a:gd name="connsiteX5" fmla="*/ 3822936 w 7667464"/>
              <a:gd name="connsiteY5" fmla="*/ 6361437 h 6361437"/>
              <a:gd name="connsiteX6" fmla="*/ 736202 w 7667464"/>
              <a:gd name="connsiteY6" fmla="*/ 4798266 h 6361437"/>
              <a:gd name="connsiteX7" fmla="*/ 184982 w 7667464"/>
              <a:gd name="connsiteY7" fmla="*/ 4263101 h 6361437"/>
              <a:gd name="connsiteX8" fmla="*/ 7197 w 7667464"/>
              <a:gd name="connsiteY8" fmla="*/ 3608537 h 6361437"/>
              <a:gd name="connsiteX9" fmla="*/ 0 w 7667464"/>
              <a:gd name="connsiteY9" fmla="*/ 2113 h 6361437"/>
              <a:gd name="connsiteX0" fmla="*/ 0 w 7668849"/>
              <a:gd name="connsiteY0" fmla="*/ 2113 h 6361437"/>
              <a:gd name="connsiteX1" fmla="*/ 7667464 w 7668849"/>
              <a:gd name="connsiteY1" fmla="*/ 0 h 6361437"/>
              <a:gd name="connsiteX2" fmla="*/ 7667464 w 7668849"/>
              <a:gd name="connsiteY2" fmla="*/ 3629879 h 6361437"/>
              <a:gd name="connsiteX3" fmla="*/ 7453695 w 7668849"/>
              <a:gd name="connsiteY3" fmla="*/ 4312775 h 6361437"/>
              <a:gd name="connsiteX4" fmla="*/ 6902473 w 7668849"/>
              <a:gd name="connsiteY4" fmla="*/ 4819514 h 6361437"/>
              <a:gd name="connsiteX5" fmla="*/ 3822936 w 7668849"/>
              <a:gd name="connsiteY5" fmla="*/ 6361437 h 6361437"/>
              <a:gd name="connsiteX6" fmla="*/ 736202 w 7668849"/>
              <a:gd name="connsiteY6" fmla="*/ 4798266 h 6361437"/>
              <a:gd name="connsiteX7" fmla="*/ 184982 w 7668849"/>
              <a:gd name="connsiteY7" fmla="*/ 4263101 h 6361437"/>
              <a:gd name="connsiteX8" fmla="*/ 7197 w 7668849"/>
              <a:gd name="connsiteY8" fmla="*/ 3608537 h 6361437"/>
              <a:gd name="connsiteX9" fmla="*/ 0 w 7668849"/>
              <a:gd name="connsiteY9" fmla="*/ 2113 h 6361437"/>
              <a:gd name="connsiteX0" fmla="*/ 0 w 7668849"/>
              <a:gd name="connsiteY0" fmla="*/ 2113 h 6453511"/>
              <a:gd name="connsiteX1" fmla="*/ 7667464 w 7668849"/>
              <a:gd name="connsiteY1" fmla="*/ 0 h 6453511"/>
              <a:gd name="connsiteX2" fmla="*/ 7667464 w 7668849"/>
              <a:gd name="connsiteY2" fmla="*/ 3629879 h 6453511"/>
              <a:gd name="connsiteX3" fmla="*/ 7453695 w 7668849"/>
              <a:gd name="connsiteY3" fmla="*/ 4312775 h 6453511"/>
              <a:gd name="connsiteX4" fmla="*/ 6902473 w 7668849"/>
              <a:gd name="connsiteY4" fmla="*/ 4819514 h 6453511"/>
              <a:gd name="connsiteX5" fmla="*/ 3815740 w 7668849"/>
              <a:gd name="connsiteY5" fmla="*/ 6453511 h 6453511"/>
              <a:gd name="connsiteX6" fmla="*/ 736202 w 7668849"/>
              <a:gd name="connsiteY6" fmla="*/ 4798266 h 6453511"/>
              <a:gd name="connsiteX7" fmla="*/ 184982 w 7668849"/>
              <a:gd name="connsiteY7" fmla="*/ 4263101 h 6453511"/>
              <a:gd name="connsiteX8" fmla="*/ 7197 w 7668849"/>
              <a:gd name="connsiteY8" fmla="*/ 3608537 h 6453511"/>
              <a:gd name="connsiteX9" fmla="*/ 0 w 7668849"/>
              <a:gd name="connsiteY9" fmla="*/ 2113 h 6453511"/>
              <a:gd name="connsiteX0" fmla="*/ 0 w 7668849"/>
              <a:gd name="connsiteY0" fmla="*/ 2113 h 6375602"/>
              <a:gd name="connsiteX1" fmla="*/ 7667464 w 7668849"/>
              <a:gd name="connsiteY1" fmla="*/ 0 h 6375602"/>
              <a:gd name="connsiteX2" fmla="*/ 7667464 w 7668849"/>
              <a:gd name="connsiteY2" fmla="*/ 3629879 h 6375602"/>
              <a:gd name="connsiteX3" fmla="*/ 7453695 w 7668849"/>
              <a:gd name="connsiteY3" fmla="*/ 4312775 h 6375602"/>
              <a:gd name="connsiteX4" fmla="*/ 6902473 w 7668849"/>
              <a:gd name="connsiteY4" fmla="*/ 4819514 h 6375602"/>
              <a:gd name="connsiteX5" fmla="*/ 3837331 w 7668849"/>
              <a:gd name="connsiteY5" fmla="*/ 6375602 h 6375602"/>
              <a:gd name="connsiteX6" fmla="*/ 736202 w 7668849"/>
              <a:gd name="connsiteY6" fmla="*/ 4798266 h 6375602"/>
              <a:gd name="connsiteX7" fmla="*/ 184982 w 7668849"/>
              <a:gd name="connsiteY7" fmla="*/ 4263101 h 6375602"/>
              <a:gd name="connsiteX8" fmla="*/ 7197 w 7668849"/>
              <a:gd name="connsiteY8" fmla="*/ 3608537 h 6375602"/>
              <a:gd name="connsiteX9" fmla="*/ 0 w 7668849"/>
              <a:gd name="connsiteY9" fmla="*/ 2113 h 6375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68849" h="6375602">
                <a:moveTo>
                  <a:pt x="0" y="2113"/>
                </a:moveTo>
                <a:lnTo>
                  <a:pt x="7667464" y="0"/>
                </a:lnTo>
                <a:cubicBezTo>
                  <a:pt x="7662666" y="1205238"/>
                  <a:pt x="7672262" y="2424641"/>
                  <a:pt x="7667464" y="3629879"/>
                </a:cubicBezTo>
                <a:cubicBezTo>
                  <a:pt x="7667464" y="3875042"/>
                  <a:pt x="7581193" y="4114503"/>
                  <a:pt x="7453695" y="4312775"/>
                </a:cubicBezTo>
                <a:cubicBezTo>
                  <a:pt x="7326197" y="4511047"/>
                  <a:pt x="7130846" y="4701866"/>
                  <a:pt x="6902473" y="4819514"/>
                </a:cubicBezTo>
                <a:lnTo>
                  <a:pt x="3837331" y="6375602"/>
                </a:lnTo>
                <a:lnTo>
                  <a:pt x="736202" y="4798266"/>
                </a:lnTo>
                <a:cubicBezTo>
                  <a:pt x="507830" y="4680523"/>
                  <a:pt x="317267" y="4476954"/>
                  <a:pt x="184982" y="4263101"/>
                </a:cubicBezTo>
                <a:cubicBezTo>
                  <a:pt x="54497" y="4052190"/>
                  <a:pt x="7197" y="3853699"/>
                  <a:pt x="7197" y="3608537"/>
                </a:cubicBezTo>
                <a:lnTo>
                  <a:pt x="0" y="21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marR="0" indent="0" algn="ctr" defTabSz="415869" rtl="0" eaLnBrk="1" fontAlgn="auto" latinLnBrk="0" hangingPunct="1">
              <a:lnSpc>
                <a:spcPct val="10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pPr marL="0" marR="0" lvl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</a:t>
            </a:r>
            <a:br>
              <a:rPr lang="en-GB" dirty="0"/>
            </a:br>
            <a:r>
              <a:rPr lang="en-GB" dirty="0"/>
              <a:t>add picture</a:t>
            </a:r>
            <a:endParaRPr lang="en-US" dirty="0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615A1A1E-EB3F-911A-8895-76AAF9699152}"/>
              </a:ext>
            </a:extLst>
          </p:cNvPr>
          <p:cNvSpPr/>
          <p:nvPr userDrawn="1"/>
        </p:nvSpPr>
        <p:spPr>
          <a:xfrm>
            <a:off x="7979920" y="0"/>
            <a:ext cx="196510" cy="1687159"/>
          </a:xfrm>
          <a:custGeom>
            <a:avLst/>
            <a:gdLst>
              <a:gd name="connsiteX0" fmla="*/ 0 w 432048"/>
              <a:gd name="connsiteY0" fmla="*/ 0 h 3926483"/>
              <a:gd name="connsiteX1" fmla="*/ 432048 w 432048"/>
              <a:gd name="connsiteY1" fmla="*/ 0 h 3926483"/>
              <a:gd name="connsiteX2" fmla="*/ 432048 w 432048"/>
              <a:gd name="connsiteY2" fmla="*/ 3926483 h 3926483"/>
              <a:gd name="connsiteX3" fmla="*/ 0 w 432048"/>
              <a:gd name="connsiteY3" fmla="*/ 3926483 h 3926483"/>
              <a:gd name="connsiteX4" fmla="*/ 0 w 432048"/>
              <a:gd name="connsiteY4" fmla="*/ 0 h 3926483"/>
              <a:gd name="connsiteX0" fmla="*/ 0 w 432048"/>
              <a:gd name="connsiteY0" fmla="*/ 0 h 3926483"/>
              <a:gd name="connsiteX1" fmla="*/ 432048 w 432048"/>
              <a:gd name="connsiteY1" fmla="*/ 0 h 3926483"/>
              <a:gd name="connsiteX2" fmla="*/ 432048 w 432048"/>
              <a:gd name="connsiteY2" fmla="*/ 3926483 h 3926483"/>
              <a:gd name="connsiteX3" fmla="*/ 0 w 432048"/>
              <a:gd name="connsiteY3" fmla="*/ 3709667 h 3926483"/>
              <a:gd name="connsiteX4" fmla="*/ 0 w 432048"/>
              <a:gd name="connsiteY4" fmla="*/ 0 h 3926483"/>
              <a:gd name="connsiteX0" fmla="*/ 0 w 432048"/>
              <a:gd name="connsiteY0" fmla="*/ 0 h 3709667"/>
              <a:gd name="connsiteX1" fmla="*/ 432048 w 432048"/>
              <a:gd name="connsiteY1" fmla="*/ 0 h 3709667"/>
              <a:gd name="connsiteX2" fmla="*/ 428073 w 432048"/>
              <a:gd name="connsiteY2" fmla="*/ 3477234 h 3709667"/>
              <a:gd name="connsiteX3" fmla="*/ 0 w 432048"/>
              <a:gd name="connsiteY3" fmla="*/ 3709667 h 3709667"/>
              <a:gd name="connsiteX4" fmla="*/ 0 w 432048"/>
              <a:gd name="connsiteY4" fmla="*/ 0 h 3709667"/>
              <a:gd name="connsiteX0" fmla="*/ 0 w 432048"/>
              <a:gd name="connsiteY0" fmla="*/ 0 h 3709667"/>
              <a:gd name="connsiteX1" fmla="*/ 432048 w 432048"/>
              <a:gd name="connsiteY1" fmla="*/ 0 h 3709667"/>
              <a:gd name="connsiteX2" fmla="*/ 428073 w 432048"/>
              <a:gd name="connsiteY2" fmla="*/ 3333543 h 3709667"/>
              <a:gd name="connsiteX3" fmla="*/ 0 w 432048"/>
              <a:gd name="connsiteY3" fmla="*/ 3709667 h 3709667"/>
              <a:gd name="connsiteX4" fmla="*/ 0 w 432048"/>
              <a:gd name="connsiteY4" fmla="*/ 0 h 3709667"/>
              <a:gd name="connsiteX0" fmla="*/ 0 w 432048"/>
              <a:gd name="connsiteY0" fmla="*/ 0 h 3709667"/>
              <a:gd name="connsiteX1" fmla="*/ 432048 w 432048"/>
              <a:gd name="connsiteY1" fmla="*/ 0 h 3709667"/>
              <a:gd name="connsiteX2" fmla="*/ 424807 w 432048"/>
              <a:gd name="connsiteY2" fmla="*/ 3490298 h 3709667"/>
              <a:gd name="connsiteX3" fmla="*/ 0 w 432048"/>
              <a:gd name="connsiteY3" fmla="*/ 3709667 h 3709667"/>
              <a:gd name="connsiteX4" fmla="*/ 0 w 432048"/>
              <a:gd name="connsiteY4" fmla="*/ 0 h 370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48" h="3709667">
                <a:moveTo>
                  <a:pt x="0" y="0"/>
                </a:moveTo>
                <a:lnTo>
                  <a:pt x="432048" y="0"/>
                </a:lnTo>
                <a:cubicBezTo>
                  <a:pt x="429634" y="1163433"/>
                  <a:pt x="427221" y="2326865"/>
                  <a:pt x="424807" y="3490298"/>
                </a:cubicBezTo>
                <a:lnTo>
                  <a:pt x="0" y="3709667"/>
                </a:lnTo>
                <a:lnTo>
                  <a:pt x="0" y="0"/>
                </a:lnTo>
                <a:close/>
              </a:path>
            </a:pathLst>
          </a:custGeom>
          <a:solidFill>
            <a:srgbClr val="01D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Outfit" pitchFamily="2" charset="0"/>
            </a:endParaRP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DBC7975-EE5A-D398-AC86-ACDDCB0EB9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34431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2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 </a:t>
            </a:r>
            <a:endParaRPr lang="en-US"/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10B1BE47-1CA2-4FEA-EA68-808D696D07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1E1BD5C4-29E3-E66C-EFEF-43D6572A7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007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green_opt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9FA78424-EBEF-A3A7-C341-7FC211974A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"/>
            <a:ext cx="9144000" cy="5143139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F87C587-D3E3-3680-1B00-7D0CDE25E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75" name="Title Placeholder 1">
            <a:extLst>
              <a:ext uri="{FF2B5EF4-FFF2-40B4-BE49-F238E27FC236}">
                <a16:creationId xmlns:a16="http://schemas.microsoft.com/office/drawing/2014/main" id="{2AF8EF05-FC9D-6C4A-94EE-0ED4439CD7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34431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2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 </a:t>
            </a:r>
            <a:endParaRPr lang="en-US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E06D043-BE9E-7D4A-4983-128637F35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0C7C12A-42BB-918A-4EDA-059063A00E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55593" y="0"/>
            <a:ext cx="2284287" cy="1929656"/>
          </a:xfrm>
          <a:custGeom>
            <a:avLst/>
            <a:gdLst>
              <a:gd name="connsiteX0" fmla="*/ 0 w 7703452"/>
              <a:gd name="connsiteY0" fmla="*/ 0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0" fmla="*/ 0 w 7703452"/>
              <a:gd name="connsiteY0" fmla="*/ 3778922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9" fmla="*/ 0 w 7703452"/>
              <a:gd name="connsiteY9" fmla="*/ 3778922 h 11310868"/>
              <a:gd name="connsiteX0" fmla="*/ 0 w 7703452"/>
              <a:gd name="connsiteY0" fmla="*/ 16501 h 7548447"/>
              <a:gd name="connsiteX1" fmla="*/ 7703452 w 7703452"/>
              <a:gd name="connsiteY1" fmla="*/ 0 h 7548447"/>
              <a:gd name="connsiteX2" fmla="*/ 7703452 w 7703452"/>
              <a:gd name="connsiteY2" fmla="*/ 4746062 h 7548447"/>
              <a:gd name="connsiteX3" fmla="*/ 7504076 w 7703452"/>
              <a:gd name="connsiteY3" fmla="*/ 5443124 h 7548447"/>
              <a:gd name="connsiteX4" fmla="*/ 6952854 w 7703452"/>
              <a:gd name="connsiteY4" fmla="*/ 5949863 h 7548447"/>
              <a:gd name="connsiteX5" fmla="*/ 3851726 w 7703452"/>
              <a:gd name="connsiteY5" fmla="*/ 7548447 h 7548447"/>
              <a:gd name="connsiteX6" fmla="*/ 750597 w 7703452"/>
              <a:gd name="connsiteY6" fmla="*/ 5949863 h 7548447"/>
              <a:gd name="connsiteX7" fmla="*/ 199376 w 7703452"/>
              <a:gd name="connsiteY7" fmla="*/ 5443029 h 7548447"/>
              <a:gd name="connsiteX8" fmla="*/ 0 w 7703452"/>
              <a:gd name="connsiteY8" fmla="*/ 4745968 h 7548447"/>
              <a:gd name="connsiteX9" fmla="*/ 0 w 7703452"/>
              <a:gd name="connsiteY9" fmla="*/ 16501 h 7548447"/>
              <a:gd name="connsiteX0" fmla="*/ 0 w 7703452"/>
              <a:gd name="connsiteY0" fmla="*/ 1154375 h 7548447"/>
              <a:gd name="connsiteX1" fmla="*/ 7703452 w 7703452"/>
              <a:gd name="connsiteY1" fmla="*/ 0 h 7548447"/>
              <a:gd name="connsiteX2" fmla="*/ 7703452 w 7703452"/>
              <a:gd name="connsiteY2" fmla="*/ 4746062 h 7548447"/>
              <a:gd name="connsiteX3" fmla="*/ 7504076 w 7703452"/>
              <a:gd name="connsiteY3" fmla="*/ 5443124 h 7548447"/>
              <a:gd name="connsiteX4" fmla="*/ 6952854 w 7703452"/>
              <a:gd name="connsiteY4" fmla="*/ 5949863 h 7548447"/>
              <a:gd name="connsiteX5" fmla="*/ 3851726 w 7703452"/>
              <a:gd name="connsiteY5" fmla="*/ 7548447 h 7548447"/>
              <a:gd name="connsiteX6" fmla="*/ 750597 w 7703452"/>
              <a:gd name="connsiteY6" fmla="*/ 5949863 h 7548447"/>
              <a:gd name="connsiteX7" fmla="*/ 199376 w 7703452"/>
              <a:gd name="connsiteY7" fmla="*/ 5443029 h 7548447"/>
              <a:gd name="connsiteX8" fmla="*/ 0 w 7703452"/>
              <a:gd name="connsiteY8" fmla="*/ 4745968 h 7548447"/>
              <a:gd name="connsiteX9" fmla="*/ 0 w 7703452"/>
              <a:gd name="connsiteY9" fmla="*/ 1154375 h 7548447"/>
              <a:gd name="connsiteX0" fmla="*/ 0 w 7703452"/>
              <a:gd name="connsiteY0" fmla="*/ 59439 h 6453511"/>
              <a:gd name="connsiteX1" fmla="*/ 7703452 w 7703452"/>
              <a:gd name="connsiteY1" fmla="*/ 0 h 6453511"/>
              <a:gd name="connsiteX2" fmla="*/ 7703452 w 7703452"/>
              <a:gd name="connsiteY2" fmla="*/ 3651126 h 6453511"/>
              <a:gd name="connsiteX3" fmla="*/ 7504076 w 7703452"/>
              <a:gd name="connsiteY3" fmla="*/ 4348188 h 6453511"/>
              <a:gd name="connsiteX4" fmla="*/ 6952854 w 7703452"/>
              <a:gd name="connsiteY4" fmla="*/ 4854927 h 6453511"/>
              <a:gd name="connsiteX5" fmla="*/ 3851726 w 7703452"/>
              <a:gd name="connsiteY5" fmla="*/ 6453511 h 6453511"/>
              <a:gd name="connsiteX6" fmla="*/ 750597 w 7703452"/>
              <a:gd name="connsiteY6" fmla="*/ 4854927 h 6453511"/>
              <a:gd name="connsiteX7" fmla="*/ 199376 w 7703452"/>
              <a:gd name="connsiteY7" fmla="*/ 4348093 h 6453511"/>
              <a:gd name="connsiteX8" fmla="*/ 0 w 7703452"/>
              <a:gd name="connsiteY8" fmla="*/ 3651032 h 6453511"/>
              <a:gd name="connsiteX9" fmla="*/ 0 w 7703452"/>
              <a:gd name="connsiteY9" fmla="*/ 59439 h 6453511"/>
              <a:gd name="connsiteX0" fmla="*/ 0 w 7703452"/>
              <a:gd name="connsiteY0" fmla="*/ 0 h 6458480"/>
              <a:gd name="connsiteX1" fmla="*/ 7703452 w 7703452"/>
              <a:gd name="connsiteY1" fmla="*/ 4969 h 6458480"/>
              <a:gd name="connsiteX2" fmla="*/ 7703452 w 7703452"/>
              <a:gd name="connsiteY2" fmla="*/ 3656095 h 6458480"/>
              <a:gd name="connsiteX3" fmla="*/ 7504076 w 7703452"/>
              <a:gd name="connsiteY3" fmla="*/ 4353157 h 6458480"/>
              <a:gd name="connsiteX4" fmla="*/ 6952854 w 7703452"/>
              <a:gd name="connsiteY4" fmla="*/ 4859896 h 6458480"/>
              <a:gd name="connsiteX5" fmla="*/ 3851726 w 7703452"/>
              <a:gd name="connsiteY5" fmla="*/ 6458480 h 6458480"/>
              <a:gd name="connsiteX6" fmla="*/ 750597 w 7703452"/>
              <a:gd name="connsiteY6" fmla="*/ 4859896 h 6458480"/>
              <a:gd name="connsiteX7" fmla="*/ 199376 w 7703452"/>
              <a:gd name="connsiteY7" fmla="*/ 4353062 h 6458480"/>
              <a:gd name="connsiteX8" fmla="*/ 0 w 7703452"/>
              <a:gd name="connsiteY8" fmla="*/ 3656001 h 6458480"/>
              <a:gd name="connsiteX9" fmla="*/ 0 w 7703452"/>
              <a:gd name="connsiteY9" fmla="*/ 0 h 6458480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50597 w 7703452"/>
              <a:gd name="connsiteY6" fmla="*/ 4859896 h 6401819"/>
              <a:gd name="connsiteX7" fmla="*/ 199376 w 7703452"/>
              <a:gd name="connsiteY7" fmla="*/ 4353062 h 6401819"/>
              <a:gd name="connsiteX8" fmla="*/ 0 w 7703452"/>
              <a:gd name="connsiteY8" fmla="*/ 3656001 h 6401819"/>
              <a:gd name="connsiteX9" fmla="*/ 0 w 7703452"/>
              <a:gd name="connsiteY9" fmla="*/ 0 h 6401819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86583 w 7703452"/>
              <a:gd name="connsiteY6" fmla="*/ 4838648 h 6401819"/>
              <a:gd name="connsiteX7" fmla="*/ 199376 w 7703452"/>
              <a:gd name="connsiteY7" fmla="*/ 4353062 h 6401819"/>
              <a:gd name="connsiteX8" fmla="*/ 0 w 7703452"/>
              <a:gd name="connsiteY8" fmla="*/ 3656001 h 6401819"/>
              <a:gd name="connsiteX9" fmla="*/ 0 w 7703452"/>
              <a:gd name="connsiteY9" fmla="*/ 0 h 6401819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86583 w 7703452"/>
              <a:gd name="connsiteY6" fmla="*/ 4838648 h 6401819"/>
              <a:gd name="connsiteX7" fmla="*/ 235363 w 7703452"/>
              <a:gd name="connsiteY7" fmla="*/ 4303483 h 6401819"/>
              <a:gd name="connsiteX8" fmla="*/ 0 w 7703452"/>
              <a:gd name="connsiteY8" fmla="*/ 3656001 h 6401819"/>
              <a:gd name="connsiteX9" fmla="*/ 0 w 7703452"/>
              <a:gd name="connsiteY9" fmla="*/ 0 h 6401819"/>
              <a:gd name="connsiteX0" fmla="*/ 0 w 7703452"/>
              <a:gd name="connsiteY0" fmla="*/ 0 h 6401819"/>
              <a:gd name="connsiteX1" fmla="*/ 7703452 w 7703452"/>
              <a:gd name="connsiteY1" fmla="*/ 4969 h 6401819"/>
              <a:gd name="connsiteX2" fmla="*/ 7703452 w 7703452"/>
              <a:gd name="connsiteY2" fmla="*/ 3656095 h 6401819"/>
              <a:gd name="connsiteX3" fmla="*/ 7504076 w 7703452"/>
              <a:gd name="connsiteY3" fmla="*/ 4353157 h 6401819"/>
              <a:gd name="connsiteX4" fmla="*/ 6952854 w 7703452"/>
              <a:gd name="connsiteY4" fmla="*/ 4859896 h 6401819"/>
              <a:gd name="connsiteX5" fmla="*/ 3873317 w 7703452"/>
              <a:gd name="connsiteY5" fmla="*/ 6401819 h 6401819"/>
              <a:gd name="connsiteX6" fmla="*/ 786583 w 7703452"/>
              <a:gd name="connsiteY6" fmla="*/ 4838648 h 6401819"/>
              <a:gd name="connsiteX7" fmla="*/ 235363 w 7703452"/>
              <a:gd name="connsiteY7" fmla="*/ 4303483 h 6401819"/>
              <a:gd name="connsiteX8" fmla="*/ 57578 w 7703452"/>
              <a:gd name="connsiteY8" fmla="*/ 3648919 h 6401819"/>
              <a:gd name="connsiteX9" fmla="*/ 0 w 7703452"/>
              <a:gd name="connsiteY9" fmla="*/ 0 h 6401819"/>
              <a:gd name="connsiteX0" fmla="*/ 0 w 7653071"/>
              <a:gd name="connsiteY0" fmla="*/ 37526 h 6396850"/>
              <a:gd name="connsiteX1" fmla="*/ 7653071 w 7653071"/>
              <a:gd name="connsiteY1" fmla="*/ 0 h 6396850"/>
              <a:gd name="connsiteX2" fmla="*/ 7653071 w 7653071"/>
              <a:gd name="connsiteY2" fmla="*/ 3651126 h 6396850"/>
              <a:gd name="connsiteX3" fmla="*/ 7453695 w 7653071"/>
              <a:gd name="connsiteY3" fmla="*/ 4348188 h 6396850"/>
              <a:gd name="connsiteX4" fmla="*/ 6902473 w 7653071"/>
              <a:gd name="connsiteY4" fmla="*/ 4854927 h 6396850"/>
              <a:gd name="connsiteX5" fmla="*/ 3822936 w 7653071"/>
              <a:gd name="connsiteY5" fmla="*/ 6396850 h 6396850"/>
              <a:gd name="connsiteX6" fmla="*/ 736202 w 7653071"/>
              <a:gd name="connsiteY6" fmla="*/ 4833679 h 6396850"/>
              <a:gd name="connsiteX7" fmla="*/ 184982 w 7653071"/>
              <a:gd name="connsiteY7" fmla="*/ 4298514 h 6396850"/>
              <a:gd name="connsiteX8" fmla="*/ 7197 w 7653071"/>
              <a:gd name="connsiteY8" fmla="*/ 3643950 h 6396850"/>
              <a:gd name="connsiteX9" fmla="*/ 0 w 7653071"/>
              <a:gd name="connsiteY9" fmla="*/ 37526 h 6396850"/>
              <a:gd name="connsiteX0" fmla="*/ 0 w 7667464"/>
              <a:gd name="connsiteY0" fmla="*/ 2113 h 6361437"/>
              <a:gd name="connsiteX1" fmla="*/ 7667464 w 7667464"/>
              <a:gd name="connsiteY1" fmla="*/ 0 h 6361437"/>
              <a:gd name="connsiteX2" fmla="*/ 7653071 w 7667464"/>
              <a:gd name="connsiteY2" fmla="*/ 3615713 h 6361437"/>
              <a:gd name="connsiteX3" fmla="*/ 7453695 w 7667464"/>
              <a:gd name="connsiteY3" fmla="*/ 4312775 h 6361437"/>
              <a:gd name="connsiteX4" fmla="*/ 6902473 w 7667464"/>
              <a:gd name="connsiteY4" fmla="*/ 4819514 h 6361437"/>
              <a:gd name="connsiteX5" fmla="*/ 3822936 w 7667464"/>
              <a:gd name="connsiteY5" fmla="*/ 6361437 h 6361437"/>
              <a:gd name="connsiteX6" fmla="*/ 736202 w 7667464"/>
              <a:gd name="connsiteY6" fmla="*/ 4798266 h 6361437"/>
              <a:gd name="connsiteX7" fmla="*/ 184982 w 7667464"/>
              <a:gd name="connsiteY7" fmla="*/ 4263101 h 6361437"/>
              <a:gd name="connsiteX8" fmla="*/ 7197 w 7667464"/>
              <a:gd name="connsiteY8" fmla="*/ 3608537 h 6361437"/>
              <a:gd name="connsiteX9" fmla="*/ 0 w 7667464"/>
              <a:gd name="connsiteY9" fmla="*/ 2113 h 6361437"/>
              <a:gd name="connsiteX0" fmla="*/ 0 w 7667464"/>
              <a:gd name="connsiteY0" fmla="*/ 2113 h 6361437"/>
              <a:gd name="connsiteX1" fmla="*/ 7667464 w 7667464"/>
              <a:gd name="connsiteY1" fmla="*/ 0 h 6361437"/>
              <a:gd name="connsiteX2" fmla="*/ 7264420 w 7667464"/>
              <a:gd name="connsiteY2" fmla="*/ 3629879 h 6361437"/>
              <a:gd name="connsiteX3" fmla="*/ 7453695 w 7667464"/>
              <a:gd name="connsiteY3" fmla="*/ 4312775 h 6361437"/>
              <a:gd name="connsiteX4" fmla="*/ 6902473 w 7667464"/>
              <a:gd name="connsiteY4" fmla="*/ 4819514 h 6361437"/>
              <a:gd name="connsiteX5" fmla="*/ 3822936 w 7667464"/>
              <a:gd name="connsiteY5" fmla="*/ 6361437 h 6361437"/>
              <a:gd name="connsiteX6" fmla="*/ 736202 w 7667464"/>
              <a:gd name="connsiteY6" fmla="*/ 4798266 h 6361437"/>
              <a:gd name="connsiteX7" fmla="*/ 184982 w 7667464"/>
              <a:gd name="connsiteY7" fmla="*/ 4263101 h 6361437"/>
              <a:gd name="connsiteX8" fmla="*/ 7197 w 7667464"/>
              <a:gd name="connsiteY8" fmla="*/ 3608537 h 6361437"/>
              <a:gd name="connsiteX9" fmla="*/ 0 w 7667464"/>
              <a:gd name="connsiteY9" fmla="*/ 2113 h 6361437"/>
              <a:gd name="connsiteX0" fmla="*/ 0 w 7668849"/>
              <a:gd name="connsiteY0" fmla="*/ 2113 h 6361437"/>
              <a:gd name="connsiteX1" fmla="*/ 7667464 w 7668849"/>
              <a:gd name="connsiteY1" fmla="*/ 0 h 6361437"/>
              <a:gd name="connsiteX2" fmla="*/ 7667464 w 7668849"/>
              <a:gd name="connsiteY2" fmla="*/ 3629879 h 6361437"/>
              <a:gd name="connsiteX3" fmla="*/ 7453695 w 7668849"/>
              <a:gd name="connsiteY3" fmla="*/ 4312775 h 6361437"/>
              <a:gd name="connsiteX4" fmla="*/ 6902473 w 7668849"/>
              <a:gd name="connsiteY4" fmla="*/ 4819514 h 6361437"/>
              <a:gd name="connsiteX5" fmla="*/ 3822936 w 7668849"/>
              <a:gd name="connsiteY5" fmla="*/ 6361437 h 6361437"/>
              <a:gd name="connsiteX6" fmla="*/ 736202 w 7668849"/>
              <a:gd name="connsiteY6" fmla="*/ 4798266 h 6361437"/>
              <a:gd name="connsiteX7" fmla="*/ 184982 w 7668849"/>
              <a:gd name="connsiteY7" fmla="*/ 4263101 h 6361437"/>
              <a:gd name="connsiteX8" fmla="*/ 7197 w 7668849"/>
              <a:gd name="connsiteY8" fmla="*/ 3608537 h 6361437"/>
              <a:gd name="connsiteX9" fmla="*/ 0 w 7668849"/>
              <a:gd name="connsiteY9" fmla="*/ 2113 h 6361437"/>
              <a:gd name="connsiteX0" fmla="*/ 0 w 7668849"/>
              <a:gd name="connsiteY0" fmla="*/ 2113 h 6453511"/>
              <a:gd name="connsiteX1" fmla="*/ 7667464 w 7668849"/>
              <a:gd name="connsiteY1" fmla="*/ 0 h 6453511"/>
              <a:gd name="connsiteX2" fmla="*/ 7667464 w 7668849"/>
              <a:gd name="connsiteY2" fmla="*/ 3629879 h 6453511"/>
              <a:gd name="connsiteX3" fmla="*/ 7453695 w 7668849"/>
              <a:gd name="connsiteY3" fmla="*/ 4312775 h 6453511"/>
              <a:gd name="connsiteX4" fmla="*/ 6902473 w 7668849"/>
              <a:gd name="connsiteY4" fmla="*/ 4819514 h 6453511"/>
              <a:gd name="connsiteX5" fmla="*/ 3815740 w 7668849"/>
              <a:gd name="connsiteY5" fmla="*/ 6453511 h 6453511"/>
              <a:gd name="connsiteX6" fmla="*/ 736202 w 7668849"/>
              <a:gd name="connsiteY6" fmla="*/ 4798266 h 6453511"/>
              <a:gd name="connsiteX7" fmla="*/ 184982 w 7668849"/>
              <a:gd name="connsiteY7" fmla="*/ 4263101 h 6453511"/>
              <a:gd name="connsiteX8" fmla="*/ 7197 w 7668849"/>
              <a:gd name="connsiteY8" fmla="*/ 3608537 h 6453511"/>
              <a:gd name="connsiteX9" fmla="*/ 0 w 7668849"/>
              <a:gd name="connsiteY9" fmla="*/ 2113 h 6453511"/>
              <a:gd name="connsiteX0" fmla="*/ 0 w 7668849"/>
              <a:gd name="connsiteY0" fmla="*/ 2113 h 6375602"/>
              <a:gd name="connsiteX1" fmla="*/ 7667464 w 7668849"/>
              <a:gd name="connsiteY1" fmla="*/ 0 h 6375602"/>
              <a:gd name="connsiteX2" fmla="*/ 7667464 w 7668849"/>
              <a:gd name="connsiteY2" fmla="*/ 3629879 h 6375602"/>
              <a:gd name="connsiteX3" fmla="*/ 7453695 w 7668849"/>
              <a:gd name="connsiteY3" fmla="*/ 4312775 h 6375602"/>
              <a:gd name="connsiteX4" fmla="*/ 6902473 w 7668849"/>
              <a:gd name="connsiteY4" fmla="*/ 4819514 h 6375602"/>
              <a:gd name="connsiteX5" fmla="*/ 3837331 w 7668849"/>
              <a:gd name="connsiteY5" fmla="*/ 6375602 h 6375602"/>
              <a:gd name="connsiteX6" fmla="*/ 736202 w 7668849"/>
              <a:gd name="connsiteY6" fmla="*/ 4798266 h 6375602"/>
              <a:gd name="connsiteX7" fmla="*/ 184982 w 7668849"/>
              <a:gd name="connsiteY7" fmla="*/ 4263101 h 6375602"/>
              <a:gd name="connsiteX8" fmla="*/ 7197 w 7668849"/>
              <a:gd name="connsiteY8" fmla="*/ 3608537 h 6375602"/>
              <a:gd name="connsiteX9" fmla="*/ 0 w 7668849"/>
              <a:gd name="connsiteY9" fmla="*/ 2113 h 6375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68849" h="6375602">
                <a:moveTo>
                  <a:pt x="0" y="2113"/>
                </a:moveTo>
                <a:lnTo>
                  <a:pt x="7667464" y="0"/>
                </a:lnTo>
                <a:cubicBezTo>
                  <a:pt x="7662666" y="1205238"/>
                  <a:pt x="7672262" y="2424641"/>
                  <a:pt x="7667464" y="3629879"/>
                </a:cubicBezTo>
                <a:cubicBezTo>
                  <a:pt x="7667464" y="3875042"/>
                  <a:pt x="7581193" y="4114503"/>
                  <a:pt x="7453695" y="4312775"/>
                </a:cubicBezTo>
                <a:cubicBezTo>
                  <a:pt x="7326197" y="4511047"/>
                  <a:pt x="7130846" y="4701866"/>
                  <a:pt x="6902473" y="4819514"/>
                </a:cubicBezTo>
                <a:lnTo>
                  <a:pt x="3837331" y="6375602"/>
                </a:lnTo>
                <a:lnTo>
                  <a:pt x="736202" y="4798266"/>
                </a:lnTo>
                <a:cubicBezTo>
                  <a:pt x="507830" y="4680523"/>
                  <a:pt x="317267" y="4476954"/>
                  <a:pt x="184982" y="4263101"/>
                </a:cubicBezTo>
                <a:cubicBezTo>
                  <a:pt x="54497" y="4052190"/>
                  <a:pt x="7197" y="3853699"/>
                  <a:pt x="7197" y="3608537"/>
                </a:cubicBezTo>
                <a:lnTo>
                  <a:pt x="0" y="21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marR="0" indent="0" algn="ctr" defTabSz="415869" rtl="0" eaLnBrk="1" fontAlgn="auto" latinLnBrk="0" hangingPunct="1">
              <a:lnSpc>
                <a:spcPct val="10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pPr marL="0" marR="0" lvl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</a:t>
            </a:r>
            <a:br>
              <a:rPr lang="en-GB"/>
            </a:br>
            <a:r>
              <a:rPr lang="en-GB"/>
              <a:t>add picture</a:t>
            </a: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63A5A37-2DD3-8DB2-B5F5-DED340B7FDED}"/>
              </a:ext>
            </a:extLst>
          </p:cNvPr>
          <p:cNvSpPr/>
          <p:nvPr userDrawn="1"/>
        </p:nvSpPr>
        <p:spPr>
          <a:xfrm>
            <a:off x="7972223" y="0"/>
            <a:ext cx="196510" cy="1687159"/>
          </a:xfrm>
          <a:custGeom>
            <a:avLst/>
            <a:gdLst>
              <a:gd name="connsiteX0" fmla="*/ 0 w 432048"/>
              <a:gd name="connsiteY0" fmla="*/ 0 h 3926483"/>
              <a:gd name="connsiteX1" fmla="*/ 432048 w 432048"/>
              <a:gd name="connsiteY1" fmla="*/ 0 h 3926483"/>
              <a:gd name="connsiteX2" fmla="*/ 432048 w 432048"/>
              <a:gd name="connsiteY2" fmla="*/ 3926483 h 3926483"/>
              <a:gd name="connsiteX3" fmla="*/ 0 w 432048"/>
              <a:gd name="connsiteY3" fmla="*/ 3926483 h 3926483"/>
              <a:gd name="connsiteX4" fmla="*/ 0 w 432048"/>
              <a:gd name="connsiteY4" fmla="*/ 0 h 3926483"/>
              <a:gd name="connsiteX0" fmla="*/ 0 w 432048"/>
              <a:gd name="connsiteY0" fmla="*/ 0 h 3926483"/>
              <a:gd name="connsiteX1" fmla="*/ 432048 w 432048"/>
              <a:gd name="connsiteY1" fmla="*/ 0 h 3926483"/>
              <a:gd name="connsiteX2" fmla="*/ 432048 w 432048"/>
              <a:gd name="connsiteY2" fmla="*/ 3926483 h 3926483"/>
              <a:gd name="connsiteX3" fmla="*/ 0 w 432048"/>
              <a:gd name="connsiteY3" fmla="*/ 3709667 h 3926483"/>
              <a:gd name="connsiteX4" fmla="*/ 0 w 432048"/>
              <a:gd name="connsiteY4" fmla="*/ 0 h 3926483"/>
              <a:gd name="connsiteX0" fmla="*/ 0 w 432048"/>
              <a:gd name="connsiteY0" fmla="*/ 0 h 3709667"/>
              <a:gd name="connsiteX1" fmla="*/ 432048 w 432048"/>
              <a:gd name="connsiteY1" fmla="*/ 0 h 3709667"/>
              <a:gd name="connsiteX2" fmla="*/ 428073 w 432048"/>
              <a:gd name="connsiteY2" fmla="*/ 3477234 h 3709667"/>
              <a:gd name="connsiteX3" fmla="*/ 0 w 432048"/>
              <a:gd name="connsiteY3" fmla="*/ 3709667 h 3709667"/>
              <a:gd name="connsiteX4" fmla="*/ 0 w 432048"/>
              <a:gd name="connsiteY4" fmla="*/ 0 h 3709667"/>
              <a:gd name="connsiteX0" fmla="*/ 0 w 432048"/>
              <a:gd name="connsiteY0" fmla="*/ 0 h 3709667"/>
              <a:gd name="connsiteX1" fmla="*/ 432048 w 432048"/>
              <a:gd name="connsiteY1" fmla="*/ 0 h 3709667"/>
              <a:gd name="connsiteX2" fmla="*/ 428073 w 432048"/>
              <a:gd name="connsiteY2" fmla="*/ 3333543 h 3709667"/>
              <a:gd name="connsiteX3" fmla="*/ 0 w 432048"/>
              <a:gd name="connsiteY3" fmla="*/ 3709667 h 3709667"/>
              <a:gd name="connsiteX4" fmla="*/ 0 w 432048"/>
              <a:gd name="connsiteY4" fmla="*/ 0 h 3709667"/>
              <a:gd name="connsiteX0" fmla="*/ 0 w 432048"/>
              <a:gd name="connsiteY0" fmla="*/ 0 h 3709667"/>
              <a:gd name="connsiteX1" fmla="*/ 432048 w 432048"/>
              <a:gd name="connsiteY1" fmla="*/ 0 h 3709667"/>
              <a:gd name="connsiteX2" fmla="*/ 424807 w 432048"/>
              <a:gd name="connsiteY2" fmla="*/ 3490298 h 3709667"/>
              <a:gd name="connsiteX3" fmla="*/ 0 w 432048"/>
              <a:gd name="connsiteY3" fmla="*/ 3709667 h 3709667"/>
              <a:gd name="connsiteX4" fmla="*/ 0 w 432048"/>
              <a:gd name="connsiteY4" fmla="*/ 0 h 370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048" h="3709667">
                <a:moveTo>
                  <a:pt x="0" y="0"/>
                </a:moveTo>
                <a:lnTo>
                  <a:pt x="432048" y="0"/>
                </a:lnTo>
                <a:cubicBezTo>
                  <a:pt x="429634" y="1163433"/>
                  <a:pt x="427221" y="2326865"/>
                  <a:pt x="424807" y="3490298"/>
                </a:cubicBezTo>
                <a:lnTo>
                  <a:pt x="0" y="3709667"/>
                </a:lnTo>
                <a:lnTo>
                  <a:pt x="0" y="0"/>
                </a:lnTo>
                <a:close/>
              </a:path>
            </a:pathLst>
          </a:custGeom>
          <a:solidFill>
            <a:srgbClr val="01D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236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_green_op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bject 3">
            <a:extLst>
              <a:ext uri="{FF2B5EF4-FFF2-40B4-BE49-F238E27FC236}">
                <a16:creationId xmlns:a16="http://schemas.microsoft.com/office/drawing/2014/main" id="{F6B89E7D-C894-6508-DE68-941030866F77}"/>
              </a:ext>
            </a:extLst>
          </p:cNvPr>
          <p:cNvSpPr/>
          <p:nvPr userDrawn="1"/>
        </p:nvSpPr>
        <p:spPr>
          <a:xfrm>
            <a:off x="0" y="289"/>
            <a:ext cx="6788112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Picture 37" descr="Shape&#10;&#10;Description automatically generated">
            <a:extLst>
              <a:ext uri="{FF2B5EF4-FFF2-40B4-BE49-F238E27FC236}">
                <a16:creationId xmlns:a16="http://schemas.microsoft.com/office/drawing/2014/main" id="{2B4A76F5-4DD6-B3B4-A522-ECD143D38A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42" y="1285928"/>
            <a:ext cx="3014998" cy="3715406"/>
          </a:xfrm>
          <a:prstGeom prst="rect">
            <a:avLst/>
          </a:prstGeom>
        </p:spPr>
      </p:pic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D7BEA09C-5FA4-283D-831E-8B44961516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6841" y="1253515"/>
            <a:ext cx="3477146" cy="21225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spcBef>
                <a:spcPts val="546"/>
              </a:spcBef>
              <a:spcAft>
                <a:spcPts val="546"/>
              </a:spcAft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Divider Slide</a:t>
            </a:r>
            <a:br>
              <a:rPr lang="en-GB"/>
            </a:br>
            <a:r>
              <a:rPr lang="en-GB"/>
              <a:t>Max 4 lines </a:t>
            </a:r>
            <a:br>
              <a:rPr lang="en-GB"/>
            </a:br>
            <a:r>
              <a:rPr lang="en-GB"/>
              <a:t>for copy to be placed here</a:t>
            </a:r>
            <a:endParaRPr lang="en-US"/>
          </a:p>
        </p:txBody>
      </p:sp>
      <p:pic>
        <p:nvPicPr>
          <p:cNvPr id="39" name="Picture 38" descr="Logo&#10;&#10;Description automatically generated">
            <a:extLst>
              <a:ext uri="{FF2B5EF4-FFF2-40B4-BE49-F238E27FC236}">
                <a16:creationId xmlns:a16="http://schemas.microsoft.com/office/drawing/2014/main" id="{F874A05C-1D8D-38FA-3879-352AA30633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40" name="object 3">
            <a:extLst>
              <a:ext uri="{FF2B5EF4-FFF2-40B4-BE49-F238E27FC236}">
                <a16:creationId xmlns:a16="http://schemas.microsoft.com/office/drawing/2014/main" id="{EE53FCE0-553F-884D-67FD-F3AAC22407C2}"/>
              </a:ext>
            </a:extLst>
          </p:cNvPr>
          <p:cNvSpPr/>
          <p:nvPr userDrawn="1"/>
        </p:nvSpPr>
        <p:spPr>
          <a:xfrm>
            <a:off x="6788112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079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green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73FC7192-5640-E4D1-6D94-EF9E536C58AD}"/>
              </a:ext>
            </a:extLst>
          </p:cNvPr>
          <p:cNvSpPr/>
          <p:nvPr userDrawn="1"/>
        </p:nvSpPr>
        <p:spPr>
          <a:xfrm>
            <a:off x="-6652" y="-7439"/>
            <a:ext cx="9150652" cy="5158307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D4224B5-A0CB-32E5-E19F-DD77DD820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39" y="324909"/>
            <a:ext cx="4135673" cy="2721896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5362597-C858-FCD7-A727-9D8CE81A8D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9784" y="7729"/>
            <a:ext cx="3884216" cy="5143139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3D6B1C71-2C1E-E168-354C-EF9EBB1819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3097148"/>
            <a:ext cx="4706868" cy="9978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 title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153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id="{BBBA1B77-52BC-3189-9D44-3FD2E311CDCD}"/>
              </a:ext>
            </a:extLst>
          </p:cNvPr>
          <p:cNvSpPr/>
          <p:nvPr userDrawn="1"/>
        </p:nvSpPr>
        <p:spPr>
          <a:xfrm>
            <a:off x="0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43" y="0"/>
                </a:moveTo>
                <a:lnTo>
                  <a:pt x="0" y="0"/>
                </a:lnTo>
                <a:lnTo>
                  <a:pt x="0" y="11308556"/>
                </a:lnTo>
                <a:lnTo>
                  <a:pt x="272243" y="11308556"/>
                </a:lnTo>
                <a:lnTo>
                  <a:pt x="272243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>
              <a:solidFill>
                <a:srgbClr val="01DCA5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EB4C5A-0D4C-317E-DBE5-B8B3C1466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20" y="470470"/>
            <a:ext cx="6226717" cy="461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Title</a:t>
            </a:r>
            <a:endParaRPr lang="en-US"/>
          </a:p>
        </p:txBody>
      </p:sp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04C23F71-F8FF-7C2B-0FE1-E228C8B3C5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108" y="101243"/>
            <a:ext cx="1642925" cy="108129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324C769-1998-A06D-6E9C-55F0D1FA7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7" y="1187520"/>
            <a:ext cx="8235197" cy="3578432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273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092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910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819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C4F0210F-80A0-2D5F-4AB8-083028922618}"/>
              </a:ext>
            </a:extLst>
          </p:cNvPr>
          <p:cNvSpPr/>
          <p:nvPr userDrawn="1"/>
        </p:nvSpPr>
        <p:spPr>
          <a:xfrm>
            <a:off x="0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43" y="0"/>
                </a:moveTo>
                <a:lnTo>
                  <a:pt x="0" y="0"/>
                </a:lnTo>
                <a:lnTo>
                  <a:pt x="0" y="11308556"/>
                </a:lnTo>
                <a:lnTo>
                  <a:pt x="272243" y="11308556"/>
                </a:lnTo>
                <a:lnTo>
                  <a:pt x="272243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>
              <a:solidFill>
                <a:srgbClr val="01DCA5"/>
              </a:solidFill>
            </a:endParaRP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BDCD7316-C2FF-2F20-D5A3-44FD203DE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20" y="470470"/>
            <a:ext cx="6226717" cy="461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Titles</a:t>
            </a:r>
            <a:endParaRPr lang="en-US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6A1D255E-E94D-A404-E22D-1870FE2B87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108" y="101243"/>
            <a:ext cx="1642925" cy="108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12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C4F0210F-80A0-2D5F-4AB8-083028922618}"/>
              </a:ext>
            </a:extLst>
          </p:cNvPr>
          <p:cNvSpPr/>
          <p:nvPr userDrawn="1"/>
        </p:nvSpPr>
        <p:spPr>
          <a:xfrm>
            <a:off x="0" y="289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43" y="0"/>
                </a:moveTo>
                <a:lnTo>
                  <a:pt x="0" y="0"/>
                </a:lnTo>
                <a:lnTo>
                  <a:pt x="0" y="11308556"/>
                </a:lnTo>
                <a:lnTo>
                  <a:pt x="272243" y="11308556"/>
                </a:lnTo>
                <a:lnTo>
                  <a:pt x="272243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>
              <a:solidFill>
                <a:srgbClr val="01DCA5"/>
              </a:solidFill>
            </a:endParaRP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BDCD7316-C2FF-2F20-D5A3-44FD203DE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20" y="470470"/>
            <a:ext cx="6226717" cy="461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Titles</a:t>
            </a:r>
            <a:endParaRPr lang="en-US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6A1D255E-E94D-A404-E22D-1870FE2B87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108" y="101243"/>
            <a:ext cx="1642925" cy="1081292"/>
          </a:xfrm>
          <a:prstGeom prst="rect">
            <a:avLst/>
          </a:prstGeom>
        </p:spPr>
      </p:pic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125DBA8C-F4DB-0D36-D51C-275FFF5B12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54548" y="1425525"/>
            <a:ext cx="3589452" cy="3719281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1380E4B3-05CE-C39D-C7D6-CAB444C30F52}"/>
              </a:ext>
            </a:extLst>
          </p:cNvPr>
          <p:cNvSpPr/>
          <p:nvPr userDrawn="1"/>
        </p:nvSpPr>
        <p:spPr>
          <a:xfrm>
            <a:off x="5430645" y="1425525"/>
            <a:ext cx="123903" cy="3717686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6431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13F97722-3FB0-2EA8-A78E-F69F471EA82E}"/>
              </a:ext>
            </a:extLst>
          </p:cNvPr>
          <p:cNvSpPr/>
          <p:nvPr userDrawn="1"/>
        </p:nvSpPr>
        <p:spPr>
          <a:xfrm>
            <a:off x="9020175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43" y="0"/>
                </a:moveTo>
                <a:lnTo>
                  <a:pt x="0" y="0"/>
                </a:lnTo>
                <a:lnTo>
                  <a:pt x="0" y="11308556"/>
                </a:lnTo>
                <a:lnTo>
                  <a:pt x="272243" y="11308556"/>
                </a:lnTo>
                <a:lnTo>
                  <a:pt x="272243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66FC306-B4B3-F80E-CAC0-B419EBDE35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20" y="470470"/>
            <a:ext cx="6919882" cy="461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only slide title maximum of 1 line</a:t>
            </a:r>
            <a:endParaRPr lang="en-US"/>
          </a:p>
        </p:txBody>
      </p:sp>
      <p:pic>
        <p:nvPicPr>
          <p:cNvPr id="2" name="Picture 1" descr="Logo&#10;&#10;Description automatically generated with medium confidence">
            <a:extLst>
              <a:ext uri="{FF2B5EF4-FFF2-40B4-BE49-F238E27FC236}">
                <a16:creationId xmlns:a16="http://schemas.microsoft.com/office/drawing/2014/main" id="{0D9F827A-E976-6ABC-1466-86F285CB7C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87" y="3970892"/>
            <a:ext cx="1642925" cy="108129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F1A5B-745A-E6EC-8F3D-4FD608B1B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7" y="1187521"/>
            <a:ext cx="8235197" cy="2546046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273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092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910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819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11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13F97722-3FB0-2EA8-A78E-F69F471EA82E}"/>
              </a:ext>
            </a:extLst>
          </p:cNvPr>
          <p:cNvSpPr/>
          <p:nvPr userDrawn="1"/>
        </p:nvSpPr>
        <p:spPr>
          <a:xfrm>
            <a:off x="9020175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43" y="0"/>
                </a:moveTo>
                <a:lnTo>
                  <a:pt x="0" y="0"/>
                </a:lnTo>
                <a:lnTo>
                  <a:pt x="0" y="11308556"/>
                </a:lnTo>
                <a:lnTo>
                  <a:pt x="272243" y="11308556"/>
                </a:lnTo>
                <a:lnTo>
                  <a:pt x="272243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9088586-E7D9-0274-F6DA-711446356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7" y="2141468"/>
            <a:ext cx="8235197" cy="2546046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273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092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910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819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ECECC3-1AE5-10C3-4C6E-74D1D5D11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20" y="1299192"/>
            <a:ext cx="6919882" cy="461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only slide title maximum of 1 line</a:t>
            </a:r>
            <a:endParaRPr lang="en-US"/>
          </a:p>
        </p:txBody>
      </p:sp>
      <p:pic>
        <p:nvPicPr>
          <p:cNvPr id="12" name="Picture 11" descr="Logo&#10;&#10;Description automatically generated with medium confidence">
            <a:extLst>
              <a:ext uri="{FF2B5EF4-FFF2-40B4-BE49-F238E27FC236}">
                <a16:creationId xmlns:a16="http://schemas.microsoft.com/office/drawing/2014/main" id="{624B7872-7768-8994-9EFC-A12171D04E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15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_op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BD68109-0D5F-A423-C4F3-DEA6B5C0B444}"/>
              </a:ext>
            </a:extLst>
          </p:cNvPr>
          <p:cNvSpPr/>
          <p:nvPr userDrawn="1"/>
        </p:nvSpPr>
        <p:spPr>
          <a:xfrm>
            <a:off x="0" y="5019323"/>
            <a:ext cx="9144000" cy="123895"/>
          </a:xfrm>
          <a:custGeom>
            <a:avLst/>
            <a:gdLst/>
            <a:ahLst/>
            <a:cxnLst/>
            <a:rect l="l" t="t" r="r" b="b"/>
            <a:pathLst>
              <a:path w="20104100" h="272415">
                <a:moveTo>
                  <a:pt x="20104099" y="0"/>
                </a:moveTo>
                <a:lnTo>
                  <a:pt x="0" y="0"/>
                </a:lnTo>
                <a:lnTo>
                  <a:pt x="0" y="272243"/>
                </a:lnTo>
                <a:lnTo>
                  <a:pt x="20104099" y="272243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08AD0-AE77-3039-7CEA-D90642EF6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476" y="1274651"/>
            <a:ext cx="8235197" cy="2683331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D2DA59C-4523-11FE-0AFC-93AD518335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20" y="470470"/>
            <a:ext cx="6919882" cy="461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only slide title maximum of 1 line</a:t>
            </a:r>
            <a:endParaRPr lang="en-US"/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E9C1154D-36D6-A953-38F2-59B9E13E96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87" y="3970892"/>
            <a:ext cx="1642925" cy="108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0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Slide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0">
            <a:extLst>
              <a:ext uri="{FF2B5EF4-FFF2-40B4-BE49-F238E27FC236}">
                <a16:creationId xmlns:a16="http://schemas.microsoft.com/office/drawing/2014/main" id="{1195EDD9-5DCF-E587-8C4A-A05B7E78D324}"/>
              </a:ext>
            </a:extLst>
          </p:cNvPr>
          <p:cNvSpPr/>
          <p:nvPr/>
        </p:nvSpPr>
        <p:spPr>
          <a:xfrm>
            <a:off x="5226215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43" y="0"/>
                </a:moveTo>
                <a:lnTo>
                  <a:pt x="0" y="0"/>
                </a:lnTo>
                <a:lnTo>
                  <a:pt x="0" y="11308556"/>
                </a:lnTo>
                <a:lnTo>
                  <a:pt x="272243" y="11308556"/>
                </a:lnTo>
                <a:lnTo>
                  <a:pt x="272243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1586CE1-277A-D00B-7415-EC9E5EB24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777" y="2562365"/>
            <a:ext cx="4389830" cy="2125149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273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092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910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819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416B0A64-95EE-C813-949F-4460013DB9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19" y="1301344"/>
            <a:ext cx="4043248" cy="9238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&amp; image slide title maximum of 2 lines</a:t>
            </a:r>
            <a:endParaRPr lang="en-US"/>
          </a:p>
        </p:txBody>
      </p:sp>
      <p:pic>
        <p:nvPicPr>
          <p:cNvPr id="17" name="Picture 16" descr="Logo&#10;&#10;Description automatically generated with medium confidence">
            <a:extLst>
              <a:ext uri="{FF2B5EF4-FFF2-40B4-BE49-F238E27FC236}">
                <a16:creationId xmlns:a16="http://schemas.microsoft.com/office/drawing/2014/main" id="{05790506-9F65-EE13-ED28-F464393885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53827B12-AFEC-0AC9-04EF-BDF6A071CF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47884" y="1306"/>
            <a:ext cx="3796116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Slide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">
            <a:extLst>
              <a:ext uri="{FF2B5EF4-FFF2-40B4-BE49-F238E27FC236}">
                <a16:creationId xmlns:a16="http://schemas.microsoft.com/office/drawing/2014/main" id="{2418B32C-4041-FB93-A954-CA60B3ACC7DE}"/>
              </a:ext>
            </a:extLst>
          </p:cNvPr>
          <p:cNvSpPr/>
          <p:nvPr/>
        </p:nvSpPr>
        <p:spPr>
          <a:xfrm>
            <a:off x="3792079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32" y="0"/>
                </a:moveTo>
                <a:lnTo>
                  <a:pt x="0" y="0"/>
                </a:lnTo>
                <a:lnTo>
                  <a:pt x="0" y="11308556"/>
                </a:lnTo>
                <a:lnTo>
                  <a:pt x="272232" y="11308556"/>
                </a:lnTo>
                <a:lnTo>
                  <a:pt x="272232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14101DF-1D0F-8FAF-5FA2-93517F558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080" y="1705175"/>
            <a:ext cx="4389830" cy="2125149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273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092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910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819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0E34B44A-7A8E-F500-20CE-D4E64B0EF1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50079" y="421413"/>
            <a:ext cx="4236359" cy="9238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&amp; image slide title maximum of 2 lines</a:t>
            </a:r>
            <a:endParaRPr lang="en-US"/>
          </a:p>
        </p:txBody>
      </p:sp>
      <p:pic>
        <p:nvPicPr>
          <p:cNvPr id="72" name="Picture 71" descr="Logo&#10;&#10;Description automatically generated with medium confidence">
            <a:extLst>
              <a:ext uri="{FF2B5EF4-FFF2-40B4-BE49-F238E27FC236}">
                <a16:creationId xmlns:a16="http://schemas.microsoft.com/office/drawing/2014/main" id="{A7E1376B-7710-0DD8-EA1F-07505FDD14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4879" y="3970892"/>
            <a:ext cx="1642925" cy="1081292"/>
          </a:xfrm>
          <a:prstGeom prst="rect">
            <a:avLst/>
          </a:prstGeom>
        </p:spPr>
      </p:pic>
      <p:sp>
        <p:nvSpPr>
          <p:cNvPr id="3" name="Picture Placeholder 12">
            <a:extLst>
              <a:ext uri="{FF2B5EF4-FFF2-40B4-BE49-F238E27FC236}">
                <a16:creationId xmlns:a16="http://schemas.microsoft.com/office/drawing/2014/main" id="{666F29F3-5F63-ECBC-D7F4-B404692075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149"/>
            <a:ext cx="3796116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08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F4E101A4-56D7-2B69-7070-2CA34A9EE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149"/>
            <a:ext cx="9144000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723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 Slide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">
            <a:extLst>
              <a:ext uri="{FF2B5EF4-FFF2-40B4-BE49-F238E27FC236}">
                <a16:creationId xmlns:a16="http://schemas.microsoft.com/office/drawing/2014/main" id="{2418B32C-4041-FB93-A954-CA60B3ACC7DE}"/>
              </a:ext>
            </a:extLst>
          </p:cNvPr>
          <p:cNvSpPr/>
          <p:nvPr/>
        </p:nvSpPr>
        <p:spPr>
          <a:xfrm>
            <a:off x="9020097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32" y="0"/>
                </a:moveTo>
                <a:lnTo>
                  <a:pt x="0" y="0"/>
                </a:lnTo>
                <a:lnTo>
                  <a:pt x="0" y="11308556"/>
                </a:lnTo>
                <a:lnTo>
                  <a:pt x="272232" y="11308556"/>
                </a:lnTo>
                <a:lnTo>
                  <a:pt x="272232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5F00D402-5185-E8FF-0923-E28236B850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C6CDE099-1FB8-58A8-FC61-4700ECB4DA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7908" y="1231974"/>
            <a:ext cx="2186519" cy="200240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EC66147D-9FC7-612D-FFE0-F5B777FAF5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21408" y="1231974"/>
            <a:ext cx="2186519" cy="200240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2BA07D73-342E-F574-3FF1-6110E6D91C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84341" y="1231974"/>
            <a:ext cx="2186519" cy="200240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9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grey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18CBD-6FF2-33EA-7CEC-90D3B43D5D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E9BA3667-DBE8-38CD-D818-1789F73A95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2450CBED-BAF5-CC78-8065-CEE3D5F2A3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CC92E8A1-37D3-2FC9-50B2-B212428499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1261" y="181"/>
            <a:ext cx="4342739" cy="51431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 Slide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5F00D402-5185-E8FF-0923-E28236B850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1" name="object 10">
            <a:extLst>
              <a:ext uri="{FF2B5EF4-FFF2-40B4-BE49-F238E27FC236}">
                <a16:creationId xmlns:a16="http://schemas.microsoft.com/office/drawing/2014/main" id="{963E5D43-6872-AA68-89A8-5460AE836BC0}"/>
              </a:ext>
            </a:extLst>
          </p:cNvPr>
          <p:cNvSpPr/>
          <p:nvPr userDrawn="1"/>
        </p:nvSpPr>
        <p:spPr>
          <a:xfrm>
            <a:off x="9020097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32" y="0"/>
                </a:moveTo>
                <a:lnTo>
                  <a:pt x="0" y="0"/>
                </a:lnTo>
                <a:lnTo>
                  <a:pt x="0" y="11308556"/>
                </a:lnTo>
                <a:lnTo>
                  <a:pt x="272232" y="11308556"/>
                </a:lnTo>
                <a:lnTo>
                  <a:pt x="272232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4441B3FD-1279-E5F0-E2EF-2F81392260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8613" y="1333874"/>
            <a:ext cx="2774183" cy="3707164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6981FABC-D64E-DD4E-DD40-88B87CDE4C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62113" y="1333874"/>
            <a:ext cx="2774183" cy="3707164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2">
            <a:extLst>
              <a:ext uri="{FF2B5EF4-FFF2-40B4-BE49-F238E27FC236}">
                <a16:creationId xmlns:a16="http://schemas.microsoft.com/office/drawing/2014/main" id="{267225A8-DF92-6DC4-B9E0-536C7B8E9CE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925046" y="1333874"/>
            <a:ext cx="2774183" cy="3707164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592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 Slide_op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5F00D402-5185-E8FF-0923-E28236B850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1" name="object 10">
            <a:extLst>
              <a:ext uri="{FF2B5EF4-FFF2-40B4-BE49-F238E27FC236}">
                <a16:creationId xmlns:a16="http://schemas.microsoft.com/office/drawing/2014/main" id="{963E5D43-6872-AA68-89A8-5460AE836BC0}"/>
              </a:ext>
            </a:extLst>
          </p:cNvPr>
          <p:cNvSpPr/>
          <p:nvPr userDrawn="1"/>
        </p:nvSpPr>
        <p:spPr>
          <a:xfrm>
            <a:off x="9020097" y="0"/>
            <a:ext cx="123903" cy="5143211"/>
          </a:xfrm>
          <a:custGeom>
            <a:avLst/>
            <a:gdLst/>
            <a:ahLst/>
            <a:cxnLst/>
            <a:rect l="l" t="t" r="r" b="b"/>
            <a:pathLst>
              <a:path w="272415" h="11308715">
                <a:moveTo>
                  <a:pt x="272232" y="0"/>
                </a:moveTo>
                <a:lnTo>
                  <a:pt x="0" y="0"/>
                </a:lnTo>
                <a:lnTo>
                  <a:pt x="0" y="11308556"/>
                </a:lnTo>
                <a:lnTo>
                  <a:pt x="272232" y="11308556"/>
                </a:lnTo>
                <a:lnTo>
                  <a:pt x="272232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8CD300-AFD2-A445-594E-242C472866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19" y="1301344"/>
            <a:ext cx="4043248" cy="9238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&amp; main images</a:t>
            </a:r>
            <a:endParaRPr lang="en-US"/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26C29E3D-6339-BE55-5799-0028BAFC3D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969" y="2899243"/>
            <a:ext cx="2774183" cy="2141795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5557DA65-DD09-B94E-7CC0-8C994100CD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11469" y="2899243"/>
            <a:ext cx="2774183" cy="2141795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3B0D28BD-15AE-5855-9139-0860ED5080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4402" y="2899243"/>
            <a:ext cx="2774183" cy="2141795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7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Slide_opt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1586CE1-277A-D00B-7415-EC9E5EB24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777" y="2562365"/>
            <a:ext cx="4389830" cy="2125149"/>
          </a:xfrm>
          <a:prstGeom prst="rect">
            <a:avLst/>
          </a:prstGeom>
        </p:spPr>
        <p:txBody>
          <a:bodyPr/>
          <a:lstStyle>
            <a:lvl1pPr>
              <a:defRPr sz="1455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1pPr>
            <a:lvl2pPr>
              <a:defRPr sz="1273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2pPr>
            <a:lvl3pPr>
              <a:defRPr sz="1092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3pPr>
            <a:lvl4pPr>
              <a:defRPr sz="910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4pPr>
            <a:lvl5pPr>
              <a:defRPr sz="819" b="0" i="0">
                <a:solidFill>
                  <a:srgbClr val="003C3B"/>
                </a:solidFill>
                <a:latin typeface="Outfit" pitchFamily="2" charset="0"/>
                <a:ea typeface="Inter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416B0A64-95EE-C813-949F-4460013DB9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19" y="1301344"/>
            <a:ext cx="4043248" cy="9238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Text &amp; image slide title maximum of 2 lines</a:t>
            </a:r>
            <a:endParaRPr lang="en-US"/>
          </a:p>
        </p:txBody>
      </p:sp>
      <p:pic>
        <p:nvPicPr>
          <p:cNvPr id="17" name="Picture 16" descr="Logo&#10;&#10;Description automatically generated with medium confidence">
            <a:extLst>
              <a:ext uri="{FF2B5EF4-FFF2-40B4-BE49-F238E27FC236}">
                <a16:creationId xmlns:a16="http://schemas.microsoft.com/office/drawing/2014/main" id="{05790506-9F65-EE13-ED28-F464393885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581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op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71280F10-9A00-38FC-CBBE-9B2D4CB648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0" y="102462"/>
            <a:ext cx="2856187" cy="1879801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0F23457A-38BB-DF64-F930-13DF3E9042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19" y="4176465"/>
            <a:ext cx="4043248" cy="491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Thank you.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420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9B93A67E-ECCB-03E2-4382-40646E11FB5E}"/>
              </a:ext>
            </a:extLst>
          </p:cNvPr>
          <p:cNvSpPr/>
          <p:nvPr userDrawn="1"/>
        </p:nvSpPr>
        <p:spPr>
          <a:xfrm>
            <a:off x="0" y="0"/>
            <a:ext cx="9144000" cy="5143211"/>
          </a:xfrm>
          <a:custGeom>
            <a:avLst/>
            <a:gdLst/>
            <a:ahLst/>
            <a:cxnLst/>
            <a:rect l="l" t="t" r="r" b="b"/>
            <a:pathLst>
              <a:path w="19832320" h="11308715">
                <a:moveTo>
                  <a:pt x="19831856" y="0"/>
                </a:moveTo>
                <a:lnTo>
                  <a:pt x="0" y="0"/>
                </a:lnTo>
                <a:lnTo>
                  <a:pt x="0" y="11308556"/>
                </a:lnTo>
                <a:lnTo>
                  <a:pt x="19831856" y="11308556"/>
                </a:lnTo>
                <a:lnTo>
                  <a:pt x="19831856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464088-0278-F626-5281-01C0727EF9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19" y="4176465"/>
            <a:ext cx="4043248" cy="491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Thank you.</a:t>
            </a:r>
            <a:endParaRPr lang="en-US"/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213A8897-6532-2E8B-47F6-784F3B6DB2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0" y="102462"/>
            <a:ext cx="2856186" cy="18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540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op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9B93A67E-ECCB-03E2-4382-40646E11FB5E}"/>
              </a:ext>
            </a:extLst>
          </p:cNvPr>
          <p:cNvSpPr/>
          <p:nvPr userDrawn="1"/>
        </p:nvSpPr>
        <p:spPr>
          <a:xfrm>
            <a:off x="0" y="0"/>
            <a:ext cx="9144000" cy="5143211"/>
          </a:xfrm>
          <a:custGeom>
            <a:avLst/>
            <a:gdLst/>
            <a:ahLst/>
            <a:cxnLst/>
            <a:rect l="l" t="t" r="r" b="b"/>
            <a:pathLst>
              <a:path w="19832320" h="11308715">
                <a:moveTo>
                  <a:pt x="19831856" y="0"/>
                </a:moveTo>
                <a:lnTo>
                  <a:pt x="0" y="0"/>
                </a:lnTo>
                <a:lnTo>
                  <a:pt x="0" y="11308556"/>
                </a:lnTo>
                <a:lnTo>
                  <a:pt x="19831856" y="11308556"/>
                </a:lnTo>
                <a:lnTo>
                  <a:pt x="19831856" y="0"/>
                </a:lnTo>
                <a:close/>
              </a:path>
            </a:pathLst>
          </a:custGeom>
          <a:solidFill>
            <a:srgbClr val="017D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464088-0278-F626-5281-01C0727EF9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119" y="4176465"/>
            <a:ext cx="4043248" cy="491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2"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Thank you.</a:t>
            </a:r>
            <a:endParaRPr lang="en-US"/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213A8897-6532-2E8B-47F6-784F3B6DB2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0" y="102462"/>
            <a:ext cx="2856186" cy="18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338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7/13/2026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183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green_op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73FC7192-5640-E4D1-6D94-EF9E536C58AD}"/>
              </a:ext>
            </a:extLst>
          </p:cNvPr>
          <p:cNvSpPr/>
          <p:nvPr userDrawn="1"/>
        </p:nvSpPr>
        <p:spPr>
          <a:xfrm>
            <a:off x="1" y="0"/>
            <a:ext cx="9143999" cy="514350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D4224B5-A0CB-32E5-E19F-DD77DD820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A30411B7-870E-526A-63C0-7491D26531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5362597-C858-FCD7-A727-9D8CE81A8D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5954" y="0"/>
            <a:ext cx="4398046" cy="5143139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3D6B1C71-2C1E-E168-354C-EF9EBB1819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71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white_op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inside a building&#10;&#10;Description automatically generated with medium confidence">
            <a:extLst>
              <a:ext uri="{FF2B5EF4-FFF2-40B4-BE49-F238E27FC236}">
                <a16:creationId xmlns:a16="http://schemas.microsoft.com/office/drawing/2014/main" id="{58AAB12F-A906-1F06-31DB-042EF31330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5531" y="-1123"/>
            <a:ext cx="4492911" cy="4520674"/>
          </a:xfrm>
          <a:prstGeom prst="rect">
            <a:avLst/>
          </a:prstGeom>
        </p:spPr>
      </p:pic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E9BA3667-DBE8-38CD-D818-1789F73A95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2450CBED-BAF5-CC78-8065-CEE3D5F2A3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80E2318-DB25-0320-3E27-C13F5713E7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0DEBE9C-A3B3-8A25-ACF6-5DE4D57E1A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74537" y="-1123"/>
            <a:ext cx="3837872" cy="4161981"/>
          </a:xfrm>
          <a:custGeom>
            <a:avLst/>
            <a:gdLst>
              <a:gd name="connsiteX0" fmla="*/ 0 w 7703452"/>
              <a:gd name="connsiteY0" fmla="*/ 0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0" fmla="*/ 0 w 7703452"/>
              <a:gd name="connsiteY0" fmla="*/ 3007824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9" fmla="*/ 0 w 7703452"/>
              <a:gd name="connsiteY9" fmla="*/ 3007824 h 11310868"/>
              <a:gd name="connsiteX0" fmla="*/ 0 w 7703452"/>
              <a:gd name="connsiteY0" fmla="*/ 16897 h 8319941"/>
              <a:gd name="connsiteX1" fmla="*/ 7703452 w 7703452"/>
              <a:gd name="connsiteY1" fmla="*/ 0 h 8319941"/>
              <a:gd name="connsiteX2" fmla="*/ 7703452 w 7703452"/>
              <a:gd name="connsiteY2" fmla="*/ 5517556 h 8319941"/>
              <a:gd name="connsiteX3" fmla="*/ 7504076 w 7703452"/>
              <a:gd name="connsiteY3" fmla="*/ 6214618 h 8319941"/>
              <a:gd name="connsiteX4" fmla="*/ 6952854 w 7703452"/>
              <a:gd name="connsiteY4" fmla="*/ 6721357 h 8319941"/>
              <a:gd name="connsiteX5" fmla="*/ 3851726 w 7703452"/>
              <a:gd name="connsiteY5" fmla="*/ 8319941 h 8319941"/>
              <a:gd name="connsiteX6" fmla="*/ 750597 w 7703452"/>
              <a:gd name="connsiteY6" fmla="*/ 6721357 h 8319941"/>
              <a:gd name="connsiteX7" fmla="*/ 199376 w 7703452"/>
              <a:gd name="connsiteY7" fmla="*/ 6214523 h 8319941"/>
              <a:gd name="connsiteX8" fmla="*/ 0 w 7703452"/>
              <a:gd name="connsiteY8" fmla="*/ 5517462 h 8319941"/>
              <a:gd name="connsiteX9" fmla="*/ 0 w 7703452"/>
              <a:gd name="connsiteY9" fmla="*/ 16897 h 8319941"/>
              <a:gd name="connsiteX0" fmla="*/ 0 w 7752480"/>
              <a:gd name="connsiteY0" fmla="*/ 16897 h 8319941"/>
              <a:gd name="connsiteX1" fmla="*/ 7752480 w 7752480"/>
              <a:gd name="connsiteY1" fmla="*/ 0 h 8319941"/>
              <a:gd name="connsiteX2" fmla="*/ 7703452 w 7752480"/>
              <a:gd name="connsiteY2" fmla="*/ 5517556 h 8319941"/>
              <a:gd name="connsiteX3" fmla="*/ 7504076 w 7752480"/>
              <a:gd name="connsiteY3" fmla="*/ 6214618 h 8319941"/>
              <a:gd name="connsiteX4" fmla="*/ 6952854 w 7752480"/>
              <a:gd name="connsiteY4" fmla="*/ 6721357 h 8319941"/>
              <a:gd name="connsiteX5" fmla="*/ 3851726 w 7752480"/>
              <a:gd name="connsiteY5" fmla="*/ 8319941 h 8319941"/>
              <a:gd name="connsiteX6" fmla="*/ 750597 w 7752480"/>
              <a:gd name="connsiteY6" fmla="*/ 6721357 h 8319941"/>
              <a:gd name="connsiteX7" fmla="*/ 199376 w 7752480"/>
              <a:gd name="connsiteY7" fmla="*/ 6214523 h 8319941"/>
              <a:gd name="connsiteX8" fmla="*/ 0 w 7752480"/>
              <a:gd name="connsiteY8" fmla="*/ 5517462 h 8319941"/>
              <a:gd name="connsiteX9" fmla="*/ 0 w 7752480"/>
              <a:gd name="connsiteY9" fmla="*/ 16897 h 831994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780014 w 7781897"/>
              <a:gd name="connsiteY6" fmla="*/ 6723577 h 8322161"/>
              <a:gd name="connsiteX7" fmla="*/ 228793 w 7781897"/>
              <a:gd name="connsiteY7" fmla="*/ 6216743 h 8322161"/>
              <a:gd name="connsiteX8" fmla="*/ 29417 w 7781897"/>
              <a:gd name="connsiteY8" fmla="*/ 5519682 h 8322161"/>
              <a:gd name="connsiteX9" fmla="*/ 0 w 7781897"/>
              <a:gd name="connsiteY9" fmla="*/ 0 h 832216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780014 w 7781897"/>
              <a:gd name="connsiteY6" fmla="*/ 6723577 h 8322161"/>
              <a:gd name="connsiteX7" fmla="*/ 228793 w 7781897"/>
              <a:gd name="connsiteY7" fmla="*/ 6216743 h 8322161"/>
              <a:gd name="connsiteX8" fmla="*/ 0 w 7781897"/>
              <a:gd name="connsiteY8" fmla="*/ 5510125 h 8322161"/>
              <a:gd name="connsiteX9" fmla="*/ 0 w 7781897"/>
              <a:gd name="connsiteY9" fmla="*/ 0 h 832216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780014 w 7781897"/>
              <a:gd name="connsiteY6" fmla="*/ 6723577 h 8322161"/>
              <a:gd name="connsiteX7" fmla="*/ 160152 w 7781897"/>
              <a:gd name="connsiteY7" fmla="*/ 6130719 h 8322161"/>
              <a:gd name="connsiteX8" fmla="*/ 0 w 7781897"/>
              <a:gd name="connsiteY8" fmla="*/ 5510125 h 8322161"/>
              <a:gd name="connsiteX9" fmla="*/ 0 w 7781897"/>
              <a:gd name="connsiteY9" fmla="*/ 0 h 832216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858460 w 7781897"/>
              <a:gd name="connsiteY6" fmla="*/ 6694903 h 8322161"/>
              <a:gd name="connsiteX7" fmla="*/ 160152 w 7781897"/>
              <a:gd name="connsiteY7" fmla="*/ 6130719 h 8322161"/>
              <a:gd name="connsiteX8" fmla="*/ 0 w 7781897"/>
              <a:gd name="connsiteY8" fmla="*/ 5510125 h 8322161"/>
              <a:gd name="connsiteX9" fmla="*/ 0 w 7781897"/>
              <a:gd name="connsiteY9" fmla="*/ 0 h 8322161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33493 w 7781897"/>
              <a:gd name="connsiteY3" fmla="*/ 6216838 h 8226579"/>
              <a:gd name="connsiteX4" fmla="*/ 6982271 w 7781897"/>
              <a:gd name="connsiteY4" fmla="*/ 6723577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33493 w 7781897"/>
              <a:gd name="connsiteY3" fmla="*/ 6216838 h 8226579"/>
              <a:gd name="connsiteX4" fmla="*/ 6982271 w 7781897"/>
              <a:gd name="connsiteY4" fmla="*/ 6723577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33493 w 7781897"/>
              <a:gd name="connsiteY3" fmla="*/ 6216838 h 8226579"/>
              <a:gd name="connsiteX4" fmla="*/ 6982271 w 7781897"/>
              <a:gd name="connsiteY4" fmla="*/ 6666228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92328 w 7781897"/>
              <a:gd name="connsiteY3" fmla="*/ 6216838 h 8226579"/>
              <a:gd name="connsiteX4" fmla="*/ 6982271 w 7781897"/>
              <a:gd name="connsiteY4" fmla="*/ 6666228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9"/>
              <a:gd name="connsiteY0" fmla="*/ 0 h 8226579"/>
              <a:gd name="connsiteX1" fmla="*/ 7781897 w 7781899"/>
              <a:gd name="connsiteY1" fmla="*/ 2220 h 8226579"/>
              <a:gd name="connsiteX2" fmla="*/ 7781899 w 7781899"/>
              <a:gd name="connsiteY2" fmla="*/ 5491101 h 8226579"/>
              <a:gd name="connsiteX3" fmla="*/ 7592328 w 7781899"/>
              <a:gd name="connsiteY3" fmla="*/ 6216838 h 8226579"/>
              <a:gd name="connsiteX4" fmla="*/ 6982271 w 7781899"/>
              <a:gd name="connsiteY4" fmla="*/ 6666228 h 8226579"/>
              <a:gd name="connsiteX5" fmla="*/ 3890950 w 7781899"/>
              <a:gd name="connsiteY5" fmla="*/ 8226579 h 8226579"/>
              <a:gd name="connsiteX6" fmla="*/ 858460 w 7781899"/>
              <a:gd name="connsiteY6" fmla="*/ 6694903 h 8226579"/>
              <a:gd name="connsiteX7" fmla="*/ 160152 w 7781899"/>
              <a:gd name="connsiteY7" fmla="*/ 6130719 h 8226579"/>
              <a:gd name="connsiteX8" fmla="*/ 0 w 7781899"/>
              <a:gd name="connsiteY8" fmla="*/ 5510125 h 8226579"/>
              <a:gd name="connsiteX9" fmla="*/ 0 w 7781899"/>
              <a:gd name="connsiteY9" fmla="*/ 0 h 8226579"/>
              <a:gd name="connsiteX0" fmla="*/ 0 w 7781899"/>
              <a:gd name="connsiteY0" fmla="*/ 0 h 8226579"/>
              <a:gd name="connsiteX1" fmla="*/ 7781897 w 7781899"/>
              <a:gd name="connsiteY1" fmla="*/ 2220 h 8226579"/>
              <a:gd name="connsiteX2" fmla="*/ 7781899 w 7781899"/>
              <a:gd name="connsiteY2" fmla="*/ 5491101 h 8226579"/>
              <a:gd name="connsiteX3" fmla="*/ 7592328 w 7781899"/>
              <a:gd name="connsiteY3" fmla="*/ 6216838 h 8226579"/>
              <a:gd name="connsiteX4" fmla="*/ 6982271 w 7781899"/>
              <a:gd name="connsiteY4" fmla="*/ 6666228 h 8226579"/>
              <a:gd name="connsiteX5" fmla="*/ 3890950 w 7781899"/>
              <a:gd name="connsiteY5" fmla="*/ 8226579 h 8226579"/>
              <a:gd name="connsiteX6" fmla="*/ 858460 w 7781899"/>
              <a:gd name="connsiteY6" fmla="*/ 6694903 h 8226579"/>
              <a:gd name="connsiteX7" fmla="*/ 179763 w 7781899"/>
              <a:gd name="connsiteY7" fmla="*/ 6207185 h 8226579"/>
              <a:gd name="connsiteX8" fmla="*/ 0 w 7781899"/>
              <a:gd name="connsiteY8" fmla="*/ 5510125 h 8226579"/>
              <a:gd name="connsiteX9" fmla="*/ 0 w 7781899"/>
              <a:gd name="connsiteY9" fmla="*/ 0 h 822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81899" h="8226579">
                <a:moveTo>
                  <a:pt x="0" y="0"/>
                </a:moveTo>
                <a:lnTo>
                  <a:pt x="7781897" y="2220"/>
                </a:lnTo>
                <a:cubicBezTo>
                  <a:pt x="7781898" y="1831847"/>
                  <a:pt x="7781898" y="3661474"/>
                  <a:pt x="7781899" y="5491101"/>
                </a:cubicBezTo>
                <a:cubicBezTo>
                  <a:pt x="7781899" y="5736264"/>
                  <a:pt x="7725599" y="6020984"/>
                  <a:pt x="7592328" y="6216838"/>
                </a:cubicBezTo>
                <a:cubicBezTo>
                  <a:pt x="7459057" y="6412692"/>
                  <a:pt x="7210644" y="6548580"/>
                  <a:pt x="6982271" y="6666228"/>
                </a:cubicBezTo>
                <a:cubicBezTo>
                  <a:pt x="5951831" y="7167229"/>
                  <a:pt x="4921391" y="7696903"/>
                  <a:pt x="3890950" y="8226579"/>
                </a:cubicBezTo>
                <a:lnTo>
                  <a:pt x="858460" y="6694903"/>
                </a:lnTo>
                <a:cubicBezTo>
                  <a:pt x="630088" y="6577160"/>
                  <a:pt x="312048" y="6421038"/>
                  <a:pt x="179763" y="6207185"/>
                </a:cubicBezTo>
                <a:cubicBezTo>
                  <a:pt x="49278" y="5996274"/>
                  <a:pt x="0" y="5755287"/>
                  <a:pt x="0" y="5510125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marR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pPr marL="0" marR="0" lvl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2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Slide_green_op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32295549-C08F-2833-10A2-22BF12289814}"/>
              </a:ext>
            </a:extLst>
          </p:cNvPr>
          <p:cNvSpPr/>
          <p:nvPr userDrawn="1"/>
        </p:nvSpPr>
        <p:spPr>
          <a:xfrm>
            <a:off x="0" y="289"/>
            <a:ext cx="9144000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3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6" descr="A picture containing text, sky, outdoor, green&#10;&#10;Description automatically generated">
            <a:extLst>
              <a:ext uri="{FF2B5EF4-FFF2-40B4-BE49-F238E27FC236}">
                <a16:creationId xmlns:a16="http://schemas.microsoft.com/office/drawing/2014/main" id="{A87E668B-9E4F-B66A-219F-844904B174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369" y="-1125"/>
            <a:ext cx="4490207" cy="4517954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2450CBED-BAF5-CC78-8065-CEE3D5F2A3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80E2318-DB25-0320-3E27-C13F5713E7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56800AB7-3DD6-1390-0D81-070E14CB57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A67FF1C-2AE3-AC33-1C9E-A9127729BF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74537" y="-1123"/>
            <a:ext cx="3837872" cy="4161981"/>
          </a:xfrm>
          <a:custGeom>
            <a:avLst/>
            <a:gdLst>
              <a:gd name="connsiteX0" fmla="*/ 0 w 7703452"/>
              <a:gd name="connsiteY0" fmla="*/ 0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0" fmla="*/ 0 w 7703452"/>
              <a:gd name="connsiteY0" fmla="*/ 3007824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9" fmla="*/ 0 w 7703452"/>
              <a:gd name="connsiteY9" fmla="*/ 3007824 h 11310868"/>
              <a:gd name="connsiteX0" fmla="*/ 0 w 7703452"/>
              <a:gd name="connsiteY0" fmla="*/ 16897 h 8319941"/>
              <a:gd name="connsiteX1" fmla="*/ 7703452 w 7703452"/>
              <a:gd name="connsiteY1" fmla="*/ 0 h 8319941"/>
              <a:gd name="connsiteX2" fmla="*/ 7703452 w 7703452"/>
              <a:gd name="connsiteY2" fmla="*/ 5517556 h 8319941"/>
              <a:gd name="connsiteX3" fmla="*/ 7504076 w 7703452"/>
              <a:gd name="connsiteY3" fmla="*/ 6214618 h 8319941"/>
              <a:gd name="connsiteX4" fmla="*/ 6952854 w 7703452"/>
              <a:gd name="connsiteY4" fmla="*/ 6721357 h 8319941"/>
              <a:gd name="connsiteX5" fmla="*/ 3851726 w 7703452"/>
              <a:gd name="connsiteY5" fmla="*/ 8319941 h 8319941"/>
              <a:gd name="connsiteX6" fmla="*/ 750597 w 7703452"/>
              <a:gd name="connsiteY6" fmla="*/ 6721357 h 8319941"/>
              <a:gd name="connsiteX7" fmla="*/ 199376 w 7703452"/>
              <a:gd name="connsiteY7" fmla="*/ 6214523 h 8319941"/>
              <a:gd name="connsiteX8" fmla="*/ 0 w 7703452"/>
              <a:gd name="connsiteY8" fmla="*/ 5517462 h 8319941"/>
              <a:gd name="connsiteX9" fmla="*/ 0 w 7703452"/>
              <a:gd name="connsiteY9" fmla="*/ 16897 h 8319941"/>
              <a:gd name="connsiteX0" fmla="*/ 0 w 7752480"/>
              <a:gd name="connsiteY0" fmla="*/ 16897 h 8319941"/>
              <a:gd name="connsiteX1" fmla="*/ 7752480 w 7752480"/>
              <a:gd name="connsiteY1" fmla="*/ 0 h 8319941"/>
              <a:gd name="connsiteX2" fmla="*/ 7703452 w 7752480"/>
              <a:gd name="connsiteY2" fmla="*/ 5517556 h 8319941"/>
              <a:gd name="connsiteX3" fmla="*/ 7504076 w 7752480"/>
              <a:gd name="connsiteY3" fmla="*/ 6214618 h 8319941"/>
              <a:gd name="connsiteX4" fmla="*/ 6952854 w 7752480"/>
              <a:gd name="connsiteY4" fmla="*/ 6721357 h 8319941"/>
              <a:gd name="connsiteX5" fmla="*/ 3851726 w 7752480"/>
              <a:gd name="connsiteY5" fmla="*/ 8319941 h 8319941"/>
              <a:gd name="connsiteX6" fmla="*/ 750597 w 7752480"/>
              <a:gd name="connsiteY6" fmla="*/ 6721357 h 8319941"/>
              <a:gd name="connsiteX7" fmla="*/ 199376 w 7752480"/>
              <a:gd name="connsiteY7" fmla="*/ 6214523 h 8319941"/>
              <a:gd name="connsiteX8" fmla="*/ 0 w 7752480"/>
              <a:gd name="connsiteY8" fmla="*/ 5517462 h 8319941"/>
              <a:gd name="connsiteX9" fmla="*/ 0 w 7752480"/>
              <a:gd name="connsiteY9" fmla="*/ 16897 h 831994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780014 w 7781897"/>
              <a:gd name="connsiteY6" fmla="*/ 6723577 h 8322161"/>
              <a:gd name="connsiteX7" fmla="*/ 228793 w 7781897"/>
              <a:gd name="connsiteY7" fmla="*/ 6216743 h 8322161"/>
              <a:gd name="connsiteX8" fmla="*/ 29417 w 7781897"/>
              <a:gd name="connsiteY8" fmla="*/ 5519682 h 8322161"/>
              <a:gd name="connsiteX9" fmla="*/ 0 w 7781897"/>
              <a:gd name="connsiteY9" fmla="*/ 0 h 832216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780014 w 7781897"/>
              <a:gd name="connsiteY6" fmla="*/ 6723577 h 8322161"/>
              <a:gd name="connsiteX7" fmla="*/ 228793 w 7781897"/>
              <a:gd name="connsiteY7" fmla="*/ 6216743 h 8322161"/>
              <a:gd name="connsiteX8" fmla="*/ 0 w 7781897"/>
              <a:gd name="connsiteY8" fmla="*/ 5510125 h 8322161"/>
              <a:gd name="connsiteX9" fmla="*/ 0 w 7781897"/>
              <a:gd name="connsiteY9" fmla="*/ 0 h 832216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780014 w 7781897"/>
              <a:gd name="connsiteY6" fmla="*/ 6723577 h 8322161"/>
              <a:gd name="connsiteX7" fmla="*/ 160152 w 7781897"/>
              <a:gd name="connsiteY7" fmla="*/ 6130719 h 8322161"/>
              <a:gd name="connsiteX8" fmla="*/ 0 w 7781897"/>
              <a:gd name="connsiteY8" fmla="*/ 5510125 h 8322161"/>
              <a:gd name="connsiteX9" fmla="*/ 0 w 7781897"/>
              <a:gd name="connsiteY9" fmla="*/ 0 h 8322161"/>
              <a:gd name="connsiteX0" fmla="*/ 0 w 7781897"/>
              <a:gd name="connsiteY0" fmla="*/ 0 h 8322161"/>
              <a:gd name="connsiteX1" fmla="*/ 7781897 w 7781897"/>
              <a:gd name="connsiteY1" fmla="*/ 2220 h 8322161"/>
              <a:gd name="connsiteX2" fmla="*/ 7732869 w 7781897"/>
              <a:gd name="connsiteY2" fmla="*/ 5519776 h 8322161"/>
              <a:gd name="connsiteX3" fmla="*/ 7533493 w 7781897"/>
              <a:gd name="connsiteY3" fmla="*/ 6216838 h 8322161"/>
              <a:gd name="connsiteX4" fmla="*/ 6982271 w 7781897"/>
              <a:gd name="connsiteY4" fmla="*/ 6723577 h 8322161"/>
              <a:gd name="connsiteX5" fmla="*/ 3881143 w 7781897"/>
              <a:gd name="connsiteY5" fmla="*/ 8322161 h 8322161"/>
              <a:gd name="connsiteX6" fmla="*/ 858460 w 7781897"/>
              <a:gd name="connsiteY6" fmla="*/ 6694903 h 8322161"/>
              <a:gd name="connsiteX7" fmla="*/ 160152 w 7781897"/>
              <a:gd name="connsiteY7" fmla="*/ 6130719 h 8322161"/>
              <a:gd name="connsiteX8" fmla="*/ 0 w 7781897"/>
              <a:gd name="connsiteY8" fmla="*/ 5510125 h 8322161"/>
              <a:gd name="connsiteX9" fmla="*/ 0 w 7781897"/>
              <a:gd name="connsiteY9" fmla="*/ 0 h 8322161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33493 w 7781897"/>
              <a:gd name="connsiteY3" fmla="*/ 6216838 h 8226579"/>
              <a:gd name="connsiteX4" fmla="*/ 6982271 w 7781897"/>
              <a:gd name="connsiteY4" fmla="*/ 6723577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33493 w 7781897"/>
              <a:gd name="connsiteY3" fmla="*/ 6216838 h 8226579"/>
              <a:gd name="connsiteX4" fmla="*/ 6982271 w 7781897"/>
              <a:gd name="connsiteY4" fmla="*/ 6723577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33493 w 7781897"/>
              <a:gd name="connsiteY3" fmla="*/ 6216838 h 8226579"/>
              <a:gd name="connsiteX4" fmla="*/ 6982271 w 7781897"/>
              <a:gd name="connsiteY4" fmla="*/ 6666228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7"/>
              <a:gd name="connsiteY0" fmla="*/ 0 h 8226579"/>
              <a:gd name="connsiteX1" fmla="*/ 7781897 w 7781897"/>
              <a:gd name="connsiteY1" fmla="*/ 2220 h 8226579"/>
              <a:gd name="connsiteX2" fmla="*/ 7732869 w 7781897"/>
              <a:gd name="connsiteY2" fmla="*/ 5519776 h 8226579"/>
              <a:gd name="connsiteX3" fmla="*/ 7592328 w 7781897"/>
              <a:gd name="connsiteY3" fmla="*/ 6216838 h 8226579"/>
              <a:gd name="connsiteX4" fmla="*/ 6982271 w 7781897"/>
              <a:gd name="connsiteY4" fmla="*/ 6666228 h 8226579"/>
              <a:gd name="connsiteX5" fmla="*/ 3890950 w 7781897"/>
              <a:gd name="connsiteY5" fmla="*/ 8226579 h 8226579"/>
              <a:gd name="connsiteX6" fmla="*/ 858460 w 7781897"/>
              <a:gd name="connsiteY6" fmla="*/ 6694903 h 8226579"/>
              <a:gd name="connsiteX7" fmla="*/ 160152 w 7781897"/>
              <a:gd name="connsiteY7" fmla="*/ 6130719 h 8226579"/>
              <a:gd name="connsiteX8" fmla="*/ 0 w 7781897"/>
              <a:gd name="connsiteY8" fmla="*/ 5510125 h 8226579"/>
              <a:gd name="connsiteX9" fmla="*/ 0 w 7781897"/>
              <a:gd name="connsiteY9" fmla="*/ 0 h 8226579"/>
              <a:gd name="connsiteX0" fmla="*/ 0 w 7781899"/>
              <a:gd name="connsiteY0" fmla="*/ 0 h 8226579"/>
              <a:gd name="connsiteX1" fmla="*/ 7781897 w 7781899"/>
              <a:gd name="connsiteY1" fmla="*/ 2220 h 8226579"/>
              <a:gd name="connsiteX2" fmla="*/ 7781899 w 7781899"/>
              <a:gd name="connsiteY2" fmla="*/ 5491101 h 8226579"/>
              <a:gd name="connsiteX3" fmla="*/ 7592328 w 7781899"/>
              <a:gd name="connsiteY3" fmla="*/ 6216838 h 8226579"/>
              <a:gd name="connsiteX4" fmla="*/ 6982271 w 7781899"/>
              <a:gd name="connsiteY4" fmla="*/ 6666228 h 8226579"/>
              <a:gd name="connsiteX5" fmla="*/ 3890950 w 7781899"/>
              <a:gd name="connsiteY5" fmla="*/ 8226579 h 8226579"/>
              <a:gd name="connsiteX6" fmla="*/ 858460 w 7781899"/>
              <a:gd name="connsiteY6" fmla="*/ 6694903 h 8226579"/>
              <a:gd name="connsiteX7" fmla="*/ 160152 w 7781899"/>
              <a:gd name="connsiteY7" fmla="*/ 6130719 h 8226579"/>
              <a:gd name="connsiteX8" fmla="*/ 0 w 7781899"/>
              <a:gd name="connsiteY8" fmla="*/ 5510125 h 8226579"/>
              <a:gd name="connsiteX9" fmla="*/ 0 w 7781899"/>
              <a:gd name="connsiteY9" fmla="*/ 0 h 8226579"/>
              <a:gd name="connsiteX0" fmla="*/ 0 w 7781899"/>
              <a:gd name="connsiteY0" fmla="*/ 0 h 8226579"/>
              <a:gd name="connsiteX1" fmla="*/ 7781897 w 7781899"/>
              <a:gd name="connsiteY1" fmla="*/ 2220 h 8226579"/>
              <a:gd name="connsiteX2" fmla="*/ 7781899 w 7781899"/>
              <a:gd name="connsiteY2" fmla="*/ 5491101 h 8226579"/>
              <a:gd name="connsiteX3" fmla="*/ 7592328 w 7781899"/>
              <a:gd name="connsiteY3" fmla="*/ 6216838 h 8226579"/>
              <a:gd name="connsiteX4" fmla="*/ 6982271 w 7781899"/>
              <a:gd name="connsiteY4" fmla="*/ 6666228 h 8226579"/>
              <a:gd name="connsiteX5" fmla="*/ 3890950 w 7781899"/>
              <a:gd name="connsiteY5" fmla="*/ 8226579 h 8226579"/>
              <a:gd name="connsiteX6" fmla="*/ 858460 w 7781899"/>
              <a:gd name="connsiteY6" fmla="*/ 6694903 h 8226579"/>
              <a:gd name="connsiteX7" fmla="*/ 179763 w 7781899"/>
              <a:gd name="connsiteY7" fmla="*/ 6207185 h 8226579"/>
              <a:gd name="connsiteX8" fmla="*/ 0 w 7781899"/>
              <a:gd name="connsiteY8" fmla="*/ 5510125 h 8226579"/>
              <a:gd name="connsiteX9" fmla="*/ 0 w 7781899"/>
              <a:gd name="connsiteY9" fmla="*/ 0 h 822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81899" h="8226579">
                <a:moveTo>
                  <a:pt x="0" y="0"/>
                </a:moveTo>
                <a:lnTo>
                  <a:pt x="7781897" y="2220"/>
                </a:lnTo>
                <a:cubicBezTo>
                  <a:pt x="7781898" y="1831847"/>
                  <a:pt x="7781898" y="3661474"/>
                  <a:pt x="7781899" y="5491101"/>
                </a:cubicBezTo>
                <a:cubicBezTo>
                  <a:pt x="7781899" y="5736264"/>
                  <a:pt x="7725599" y="6020984"/>
                  <a:pt x="7592328" y="6216838"/>
                </a:cubicBezTo>
                <a:cubicBezTo>
                  <a:pt x="7459057" y="6412692"/>
                  <a:pt x="7210644" y="6548580"/>
                  <a:pt x="6982271" y="6666228"/>
                </a:cubicBezTo>
                <a:cubicBezTo>
                  <a:pt x="5951831" y="7167229"/>
                  <a:pt x="4921391" y="7696903"/>
                  <a:pt x="3890950" y="8226579"/>
                </a:cubicBezTo>
                <a:lnTo>
                  <a:pt x="858460" y="6694903"/>
                </a:lnTo>
                <a:cubicBezTo>
                  <a:pt x="630088" y="6577160"/>
                  <a:pt x="312048" y="6421038"/>
                  <a:pt x="179763" y="6207185"/>
                </a:cubicBezTo>
                <a:cubicBezTo>
                  <a:pt x="49278" y="5996274"/>
                  <a:pt x="0" y="5755287"/>
                  <a:pt x="0" y="5510125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marR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Outfit" pitchFamily="2" charset="0"/>
              </a:defRPr>
            </a:lvl1pPr>
          </a:lstStyle>
          <a:p>
            <a:pPr marL="0" marR="0" lvl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white_opt4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BAB2048-AC9E-1F4A-D866-B15D7071D3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5146" y="-5523"/>
            <a:ext cx="4257706" cy="51546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9D4D7D-7842-485B-36C3-917F4255A6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789" y="-5523"/>
            <a:ext cx="2878105" cy="2942574"/>
          </a:xfrm>
          <a:prstGeom prst="rect">
            <a:avLst/>
          </a:prstGeom>
        </p:spPr>
      </p:pic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E9BA3667-DBE8-38CD-D818-1789F73A95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2450CBED-BAF5-CC78-8065-CEE3D5F2A3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80E2318-DB25-0320-3E27-C13F5713E7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5B0E4720-DC61-098C-8125-F7EF583CA3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2789" y="6920"/>
            <a:ext cx="2878104" cy="2930131"/>
          </a:xfrm>
          <a:custGeom>
            <a:avLst/>
            <a:gdLst>
              <a:gd name="connsiteX0" fmla="*/ 0 w 7703452"/>
              <a:gd name="connsiteY0" fmla="*/ 0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0" fmla="*/ 0 w 7703452"/>
              <a:gd name="connsiteY0" fmla="*/ 3778922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9" fmla="*/ 0 w 7703452"/>
              <a:gd name="connsiteY9" fmla="*/ 3778922 h 11310868"/>
              <a:gd name="connsiteX0" fmla="*/ 0 w 7703452"/>
              <a:gd name="connsiteY0" fmla="*/ 16501 h 7548447"/>
              <a:gd name="connsiteX1" fmla="*/ 7703452 w 7703452"/>
              <a:gd name="connsiteY1" fmla="*/ 0 h 7548447"/>
              <a:gd name="connsiteX2" fmla="*/ 7703452 w 7703452"/>
              <a:gd name="connsiteY2" fmla="*/ 4746062 h 7548447"/>
              <a:gd name="connsiteX3" fmla="*/ 7504076 w 7703452"/>
              <a:gd name="connsiteY3" fmla="*/ 5443124 h 7548447"/>
              <a:gd name="connsiteX4" fmla="*/ 6952854 w 7703452"/>
              <a:gd name="connsiteY4" fmla="*/ 5949863 h 7548447"/>
              <a:gd name="connsiteX5" fmla="*/ 3851726 w 7703452"/>
              <a:gd name="connsiteY5" fmla="*/ 7548447 h 7548447"/>
              <a:gd name="connsiteX6" fmla="*/ 750597 w 7703452"/>
              <a:gd name="connsiteY6" fmla="*/ 5949863 h 7548447"/>
              <a:gd name="connsiteX7" fmla="*/ 199376 w 7703452"/>
              <a:gd name="connsiteY7" fmla="*/ 5443029 h 7548447"/>
              <a:gd name="connsiteX8" fmla="*/ 0 w 7703452"/>
              <a:gd name="connsiteY8" fmla="*/ 4745968 h 7548447"/>
              <a:gd name="connsiteX9" fmla="*/ 0 w 7703452"/>
              <a:gd name="connsiteY9" fmla="*/ 16501 h 7548447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750597 w 7703452"/>
              <a:gd name="connsiteY6" fmla="*/ 5949863 h 7449436"/>
              <a:gd name="connsiteX7" fmla="*/ 199376 w 7703452"/>
              <a:gd name="connsiteY7" fmla="*/ 5443029 h 7449436"/>
              <a:gd name="connsiteX8" fmla="*/ 0 w 7703452"/>
              <a:gd name="connsiteY8" fmla="*/ 4745968 h 7449436"/>
              <a:gd name="connsiteX9" fmla="*/ 0 w 7703452"/>
              <a:gd name="connsiteY9" fmla="*/ 16501 h 7449436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876362 w 7703452"/>
              <a:gd name="connsiteY6" fmla="*/ 5941613 h 7449436"/>
              <a:gd name="connsiteX7" fmla="*/ 199376 w 7703452"/>
              <a:gd name="connsiteY7" fmla="*/ 5443029 h 7449436"/>
              <a:gd name="connsiteX8" fmla="*/ 0 w 7703452"/>
              <a:gd name="connsiteY8" fmla="*/ 4745968 h 7449436"/>
              <a:gd name="connsiteX9" fmla="*/ 0 w 7703452"/>
              <a:gd name="connsiteY9" fmla="*/ 16501 h 7449436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876362 w 7703452"/>
              <a:gd name="connsiteY6" fmla="*/ 5941613 h 7449436"/>
              <a:gd name="connsiteX7" fmla="*/ 375448 w 7703452"/>
              <a:gd name="connsiteY7" fmla="*/ 5443029 h 7449436"/>
              <a:gd name="connsiteX8" fmla="*/ 0 w 7703452"/>
              <a:gd name="connsiteY8" fmla="*/ 4745968 h 7449436"/>
              <a:gd name="connsiteX9" fmla="*/ 0 w 7703452"/>
              <a:gd name="connsiteY9" fmla="*/ 16501 h 7449436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876362 w 7703452"/>
              <a:gd name="connsiteY6" fmla="*/ 5941613 h 7449436"/>
              <a:gd name="connsiteX7" fmla="*/ 375448 w 7703452"/>
              <a:gd name="connsiteY7" fmla="*/ 5443029 h 7449436"/>
              <a:gd name="connsiteX8" fmla="*/ 167688 w 7703452"/>
              <a:gd name="connsiteY8" fmla="*/ 4754218 h 7449436"/>
              <a:gd name="connsiteX9" fmla="*/ 0 w 7703452"/>
              <a:gd name="connsiteY9" fmla="*/ 16501 h 7449436"/>
              <a:gd name="connsiteX0" fmla="*/ 0 w 7544148"/>
              <a:gd name="connsiteY0" fmla="*/ 16501 h 7449436"/>
              <a:gd name="connsiteX1" fmla="*/ 7544148 w 7544148"/>
              <a:gd name="connsiteY1" fmla="*/ 0 h 7449436"/>
              <a:gd name="connsiteX2" fmla="*/ 7544148 w 7544148"/>
              <a:gd name="connsiteY2" fmla="*/ 4746062 h 7449436"/>
              <a:gd name="connsiteX3" fmla="*/ 7344772 w 7544148"/>
              <a:gd name="connsiteY3" fmla="*/ 5443124 h 7449436"/>
              <a:gd name="connsiteX4" fmla="*/ 6793550 w 7544148"/>
              <a:gd name="connsiteY4" fmla="*/ 5949863 h 7449436"/>
              <a:gd name="connsiteX5" fmla="*/ 3725960 w 7544148"/>
              <a:gd name="connsiteY5" fmla="*/ 7449436 h 7449436"/>
              <a:gd name="connsiteX6" fmla="*/ 717058 w 7544148"/>
              <a:gd name="connsiteY6" fmla="*/ 5941613 h 7449436"/>
              <a:gd name="connsiteX7" fmla="*/ 216144 w 7544148"/>
              <a:gd name="connsiteY7" fmla="*/ 5443029 h 7449436"/>
              <a:gd name="connsiteX8" fmla="*/ 8384 w 7544148"/>
              <a:gd name="connsiteY8" fmla="*/ 4754218 h 7449436"/>
              <a:gd name="connsiteX9" fmla="*/ 0 w 7544148"/>
              <a:gd name="connsiteY9" fmla="*/ 16501 h 7449436"/>
              <a:gd name="connsiteX0" fmla="*/ 0 w 7544148"/>
              <a:gd name="connsiteY0" fmla="*/ 8251 h 7441186"/>
              <a:gd name="connsiteX1" fmla="*/ 7426767 w 7544148"/>
              <a:gd name="connsiteY1" fmla="*/ 0 h 7441186"/>
              <a:gd name="connsiteX2" fmla="*/ 7544148 w 7544148"/>
              <a:gd name="connsiteY2" fmla="*/ 4737812 h 7441186"/>
              <a:gd name="connsiteX3" fmla="*/ 7344772 w 7544148"/>
              <a:gd name="connsiteY3" fmla="*/ 5434874 h 7441186"/>
              <a:gd name="connsiteX4" fmla="*/ 6793550 w 7544148"/>
              <a:gd name="connsiteY4" fmla="*/ 5941613 h 7441186"/>
              <a:gd name="connsiteX5" fmla="*/ 3725960 w 7544148"/>
              <a:gd name="connsiteY5" fmla="*/ 7441186 h 7441186"/>
              <a:gd name="connsiteX6" fmla="*/ 717058 w 7544148"/>
              <a:gd name="connsiteY6" fmla="*/ 5933363 h 7441186"/>
              <a:gd name="connsiteX7" fmla="*/ 216144 w 7544148"/>
              <a:gd name="connsiteY7" fmla="*/ 5434779 h 7441186"/>
              <a:gd name="connsiteX8" fmla="*/ 8384 w 7544148"/>
              <a:gd name="connsiteY8" fmla="*/ 4745968 h 7441186"/>
              <a:gd name="connsiteX9" fmla="*/ 0 w 7544148"/>
              <a:gd name="connsiteY9" fmla="*/ 8251 h 7441186"/>
              <a:gd name="connsiteX0" fmla="*/ 0 w 7429007"/>
              <a:gd name="connsiteY0" fmla="*/ 8251 h 7441186"/>
              <a:gd name="connsiteX1" fmla="*/ 7426767 w 7429007"/>
              <a:gd name="connsiteY1" fmla="*/ 0 h 7441186"/>
              <a:gd name="connsiteX2" fmla="*/ 7426766 w 7429007"/>
              <a:gd name="connsiteY2" fmla="*/ 4737812 h 7441186"/>
              <a:gd name="connsiteX3" fmla="*/ 7344772 w 7429007"/>
              <a:gd name="connsiteY3" fmla="*/ 5434874 h 7441186"/>
              <a:gd name="connsiteX4" fmla="*/ 6793550 w 7429007"/>
              <a:gd name="connsiteY4" fmla="*/ 5941613 h 7441186"/>
              <a:gd name="connsiteX5" fmla="*/ 3725960 w 7429007"/>
              <a:gd name="connsiteY5" fmla="*/ 7441186 h 7441186"/>
              <a:gd name="connsiteX6" fmla="*/ 717058 w 7429007"/>
              <a:gd name="connsiteY6" fmla="*/ 5933363 h 7441186"/>
              <a:gd name="connsiteX7" fmla="*/ 216144 w 7429007"/>
              <a:gd name="connsiteY7" fmla="*/ 5434779 h 7441186"/>
              <a:gd name="connsiteX8" fmla="*/ 8384 w 7429007"/>
              <a:gd name="connsiteY8" fmla="*/ 4745968 h 7441186"/>
              <a:gd name="connsiteX9" fmla="*/ 0 w 7429007"/>
              <a:gd name="connsiteY9" fmla="*/ 8251 h 7441186"/>
              <a:gd name="connsiteX0" fmla="*/ 0 w 7426766"/>
              <a:gd name="connsiteY0" fmla="*/ 8251 h 7441186"/>
              <a:gd name="connsiteX1" fmla="*/ 7426767 w 7426766"/>
              <a:gd name="connsiteY1" fmla="*/ 0 h 7441186"/>
              <a:gd name="connsiteX2" fmla="*/ 7426766 w 7426766"/>
              <a:gd name="connsiteY2" fmla="*/ 4737812 h 7441186"/>
              <a:gd name="connsiteX3" fmla="*/ 7210622 w 7426766"/>
              <a:gd name="connsiteY3" fmla="*/ 5434875 h 7441186"/>
              <a:gd name="connsiteX4" fmla="*/ 6793550 w 7426766"/>
              <a:gd name="connsiteY4" fmla="*/ 5941613 h 7441186"/>
              <a:gd name="connsiteX5" fmla="*/ 3725960 w 7426766"/>
              <a:gd name="connsiteY5" fmla="*/ 7441186 h 7441186"/>
              <a:gd name="connsiteX6" fmla="*/ 717058 w 7426766"/>
              <a:gd name="connsiteY6" fmla="*/ 5933363 h 7441186"/>
              <a:gd name="connsiteX7" fmla="*/ 216144 w 7426766"/>
              <a:gd name="connsiteY7" fmla="*/ 5434779 h 7441186"/>
              <a:gd name="connsiteX8" fmla="*/ 8384 w 7426766"/>
              <a:gd name="connsiteY8" fmla="*/ 4745968 h 7441186"/>
              <a:gd name="connsiteX9" fmla="*/ 0 w 7426766"/>
              <a:gd name="connsiteY9" fmla="*/ 8251 h 7441186"/>
              <a:gd name="connsiteX0" fmla="*/ 0 w 7426767"/>
              <a:gd name="connsiteY0" fmla="*/ 8251 h 7441186"/>
              <a:gd name="connsiteX1" fmla="*/ 7426767 w 7426767"/>
              <a:gd name="connsiteY1" fmla="*/ 0 h 7441186"/>
              <a:gd name="connsiteX2" fmla="*/ 7426766 w 7426767"/>
              <a:gd name="connsiteY2" fmla="*/ 4737812 h 7441186"/>
              <a:gd name="connsiteX3" fmla="*/ 7210622 w 7426767"/>
              <a:gd name="connsiteY3" fmla="*/ 5434875 h 7441186"/>
              <a:gd name="connsiteX4" fmla="*/ 6634246 w 7426767"/>
              <a:gd name="connsiteY4" fmla="*/ 5974617 h 7441186"/>
              <a:gd name="connsiteX5" fmla="*/ 3725960 w 7426767"/>
              <a:gd name="connsiteY5" fmla="*/ 7441186 h 7441186"/>
              <a:gd name="connsiteX6" fmla="*/ 717058 w 7426767"/>
              <a:gd name="connsiteY6" fmla="*/ 5933363 h 7441186"/>
              <a:gd name="connsiteX7" fmla="*/ 216144 w 7426767"/>
              <a:gd name="connsiteY7" fmla="*/ 5434779 h 7441186"/>
              <a:gd name="connsiteX8" fmla="*/ 8384 w 7426767"/>
              <a:gd name="connsiteY8" fmla="*/ 4745968 h 7441186"/>
              <a:gd name="connsiteX9" fmla="*/ 0 w 7426767"/>
              <a:gd name="connsiteY9" fmla="*/ 8251 h 7441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426767" h="7441186">
                <a:moveTo>
                  <a:pt x="0" y="8251"/>
                </a:moveTo>
                <a:lnTo>
                  <a:pt x="7426767" y="0"/>
                </a:lnTo>
                <a:cubicBezTo>
                  <a:pt x="7426767" y="1579271"/>
                  <a:pt x="7426766" y="3158541"/>
                  <a:pt x="7426766" y="4737812"/>
                </a:cubicBezTo>
                <a:cubicBezTo>
                  <a:pt x="7426766" y="4982975"/>
                  <a:pt x="7342709" y="5228741"/>
                  <a:pt x="7210622" y="5434875"/>
                </a:cubicBezTo>
                <a:cubicBezTo>
                  <a:pt x="7078535" y="5641009"/>
                  <a:pt x="6862619" y="5856969"/>
                  <a:pt x="6634246" y="5974617"/>
                </a:cubicBezTo>
                <a:lnTo>
                  <a:pt x="3725960" y="7441186"/>
                </a:lnTo>
                <a:lnTo>
                  <a:pt x="717058" y="5933363"/>
                </a:lnTo>
                <a:cubicBezTo>
                  <a:pt x="488686" y="5815620"/>
                  <a:pt x="348429" y="5648632"/>
                  <a:pt x="216144" y="5434779"/>
                </a:cubicBezTo>
                <a:cubicBezTo>
                  <a:pt x="85659" y="5223868"/>
                  <a:pt x="8384" y="4991130"/>
                  <a:pt x="8384" y="4745968"/>
                </a:cubicBezTo>
                <a:cubicBezTo>
                  <a:pt x="5589" y="3166729"/>
                  <a:pt x="2795" y="1587490"/>
                  <a:pt x="0" y="825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marR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pPr marL="0" marR="0" lvl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64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green_opt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1298603-0265-B51E-5AFA-28B77C5D93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"/>
            <a:ext cx="9152642" cy="514800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60B11714-66E0-73E7-21D9-A04EC04528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DDC1EBCA-571F-432C-54DC-A169C3608F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chemeClr val="bg1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7EC8DA54-688C-5EFC-0681-FB90111AA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pic>
        <p:nvPicPr>
          <p:cNvPr id="3" name="Picture 2" descr="A picture containing sky, building, outdoor, structure&#10;&#10;Description automatically generated">
            <a:extLst>
              <a:ext uri="{FF2B5EF4-FFF2-40B4-BE49-F238E27FC236}">
                <a16:creationId xmlns:a16="http://schemas.microsoft.com/office/drawing/2014/main" id="{DFCDE3D0-BC23-0D56-1107-07EABC2762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789" y="-5523"/>
            <a:ext cx="2878104" cy="2942574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F0807F8-6F11-2AD6-E61F-AAF048058D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12789" y="6920"/>
            <a:ext cx="2878104" cy="2930131"/>
          </a:xfrm>
          <a:custGeom>
            <a:avLst/>
            <a:gdLst>
              <a:gd name="connsiteX0" fmla="*/ 0 w 7703452"/>
              <a:gd name="connsiteY0" fmla="*/ 0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0" fmla="*/ 0 w 7703452"/>
              <a:gd name="connsiteY0" fmla="*/ 3778922 h 11310868"/>
              <a:gd name="connsiteX1" fmla="*/ 7703452 w 7703452"/>
              <a:gd name="connsiteY1" fmla="*/ 0 h 11310868"/>
              <a:gd name="connsiteX2" fmla="*/ 7703452 w 7703452"/>
              <a:gd name="connsiteY2" fmla="*/ 8508483 h 11310868"/>
              <a:gd name="connsiteX3" fmla="*/ 7504076 w 7703452"/>
              <a:gd name="connsiteY3" fmla="*/ 9205545 h 11310868"/>
              <a:gd name="connsiteX4" fmla="*/ 6952854 w 7703452"/>
              <a:gd name="connsiteY4" fmla="*/ 9712284 h 11310868"/>
              <a:gd name="connsiteX5" fmla="*/ 3851726 w 7703452"/>
              <a:gd name="connsiteY5" fmla="*/ 11310868 h 11310868"/>
              <a:gd name="connsiteX6" fmla="*/ 750597 w 7703452"/>
              <a:gd name="connsiteY6" fmla="*/ 9712284 h 11310868"/>
              <a:gd name="connsiteX7" fmla="*/ 199376 w 7703452"/>
              <a:gd name="connsiteY7" fmla="*/ 9205450 h 11310868"/>
              <a:gd name="connsiteX8" fmla="*/ 0 w 7703452"/>
              <a:gd name="connsiteY8" fmla="*/ 8508389 h 11310868"/>
              <a:gd name="connsiteX9" fmla="*/ 0 w 7703452"/>
              <a:gd name="connsiteY9" fmla="*/ 3778922 h 11310868"/>
              <a:gd name="connsiteX0" fmla="*/ 0 w 7703452"/>
              <a:gd name="connsiteY0" fmla="*/ 16501 h 7548447"/>
              <a:gd name="connsiteX1" fmla="*/ 7703452 w 7703452"/>
              <a:gd name="connsiteY1" fmla="*/ 0 h 7548447"/>
              <a:gd name="connsiteX2" fmla="*/ 7703452 w 7703452"/>
              <a:gd name="connsiteY2" fmla="*/ 4746062 h 7548447"/>
              <a:gd name="connsiteX3" fmla="*/ 7504076 w 7703452"/>
              <a:gd name="connsiteY3" fmla="*/ 5443124 h 7548447"/>
              <a:gd name="connsiteX4" fmla="*/ 6952854 w 7703452"/>
              <a:gd name="connsiteY4" fmla="*/ 5949863 h 7548447"/>
              <a:gd name="connsiteX5" fmla="*/ 3851726 w 7703452"/>
              <a:gd name="connsiteY5" fmla="*/ 7548447 h 7548447"/>
              <a:gd name="connsiteX6" fmla="*/ 750597 w 7703452"/>
              <a:gd name="connsiteY6" fmla="*/ 5949863 h 7548447"/>
              <a:gd name="connsiteX7" fmla="*/ 199376 w 7703452"/>
              <a:gd name="connsiteY7" fmla="*/ 5443029 h 7548447"/>
              <a:gd name="connsiteX8" fmla="*/ 0 w 7703452"/>
              <a:gd name="connsiteY8" fmla="*/ 4745968 h 7548447"/>
              <a:gd name="connsiteX9" fmla="*/ 0 w 7703452"/>
              <a:gd name="connsiteY9" fmla="*/ 16501 h 7548447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750597 w 7703452"/>
              <a:gd name="connsiteY6" fmla="*/ 5949863 h 7449436"/>
              <a:gd name="connsiteX7" fmla="*/ 199376 w 7703452"/>
              <a:gd name="connsiteY7" fmla="*/ 5443029 h 7449436"/>
              <a:gd name="connsiteX8" fmla="*/ 0 w 7703452"/>
              <a:gd name="connsiteY8" fmla="*/ 4745968 h 7449436"/>
              <a:gd name="connsiteX9" fmla="*/ 0 w 7703452"/>
              <a:gd name="connsiteY9" fmla="*/ 16501 h 7449436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876362 w 7703452"/>
              <a:gd name="connsiteY6" fmla="*/ 5941613 h 7449436"/>
              <a:gd name="connsiteX7" fmla="*/ 199376 w 7703452"/>
              <a:gd name="connsiteY7" fmla="*/ 5443029 h 7449436"/>
              <a:gd name="connsiteX8" fmla="*/ 0 w 7703452"/>
              <a:gd name="connsiteY8" fmla="*/ 4745968 h 7449436"/>
              <a:gd name="connsiteX9" fmla="*/ 0 w 7703452"/>
              <a:gd name="connsiteY9" fmla="*/ 16501 h 7449436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876362 w 7703452"/>
              <a:gd name="connsiteY6" fmla="*/ 5941613 h 7449436"/>
              <a:gd name="connsiteX7" fmla="*/ 375448 w 7703452"/>
              <a:gd name="connsiteY7" fmla="*/ 5443029 h 7449436"/>
              <a:gd name="connsiteX8" fmla="*/ 0 w 7703452"/>
              <a:gd name="connsiteY8" fmla="*/ 4745968 h 7449436"/>
              <a:gd name="connsiteX9" fmla="*/ 0 w 7703452"/>
              <a:gd name="connsiteY9" fmla="*/ 16501 h 7449436"/>
              <a:gd name="connsiteX0" fmla="*/ 0 w 7703452"/>
              <a:gd name="connsiteY0" fmla="*/ 16501 h 7449436"/>
              <a:gd name="connsiteX1" fmla="*/ 7703452 w 7703452"/>
              <a:gd name="connsiteY1" fmla="*/ 0 h 7449436"/>
              <a:gd name="connsiteX2" fmla="*/ 7703452 w 7703452"/>
              <a:gd name="connsiteY2" fmla="*/ 4746062 h 7449436"/>
              <a:gd name="connsiteX3" fmla="*/ 7504076 w 7703452"/>
              <a:gd name="connsiteY3" fmla="*/ 5443124 h 7449436"/>
              <a:gd name="connsiteX4" fmla="*/ 6952854 w 7703452"/>
              <a:gd name="connsiteY4" fmla="*/ 5949863 h 7449436"/>
              <a:gd name="connsiteX5" fmla="*/ 3885264 w 7703452"/>
              <a:gd name="connsiteY5" fmla="*/ 7449436 h 7449436"/>
              <a:gd name="connsiteX6" fmla="*/ 876362 w 7703452"/>
              <a:gd name="connsiteY6" fmla="*/ 5941613 h 7449436"/>
              <a:gd name="connsiteX7" fmla="*/ 375448 w 7703452"/>
              <a:gd name="connsiteY7" fmla="*/ 5443029 h 7449436"/>
              <a:gd name="connsiteX8" fmla="*/ 167688 w 7703452"/>
              <a:gd name="connsiteY8" fmla="*/ 4754218 h 7449436"/>
              <a:gd name="connsiteX9" fmla="*/ 0 w 7703452"/>
              <a:gd name="connsiteY9" fmla="*/ 16501 h 7449436"/>
              <a:gd name="connsiteX0" fmla="*/ 0 w 7544148"/>
              <a:gd name="connsiteY0" fmla="*/ 16501 h 7449436"/>
              <a:gd name="connsiteX1" fmla="*/ 7544148 w 7544148"/>
              <a:gd name="connsiteY1" fmla="*/ 0 h 7449436"/>
              <a:gd name="connsiteX2" fmla="*/ 7544148 w 7544148"/>
              <a:gd name="connsiteY2" fmla="*/ 4746062 h 7449436"/>
              <a:gd name="connsiteX3" fmla="*/ 7344772 w 7544148"/>
              <a:gd name="connsiteY3" fmla="*/ 5443124 h 7449436"/>
              <a:gd name="connsiteX4" fmla="*/ 6793550 w 7544148"/>
              <a:gd name="connsiteY4" fmla="*/ 5949863 h 7449436"/>
              <a:gd name="connsiteX5" fmla="*/ 3725960 w 7544148"/>
              <a:gd name="connsiteY5" fmla="*/ 7449436 h 7449436"/>
              <a:gd name="connsiteX6" fmla="*/ 717058 w 7544148"/>
              <a:gd name="connsiteY6" fmla="*/ 5941613 h 7449436"/>
              <a:gd name="connsiteX7" fmla="*/ 216144 w 7544148"/>
              <a:gd name="connsiteY7" fmla="*/ 5443029 h 7449436"/>
              <a:gd name="connsiteX8" fmla="*/ 8384 w 7544148"/>
              <a:gd name="connsiteY8" fmla="*/ 4754218 h 7449436"/>
              <a:gd name="connsiteX9" fmla="*/ 0 w 7544148"/>
              <a:gd name="connsiteY9" fmla="*/ 16501 h 7449436"/>
              <a:gd name="connsiteX0" fmla="*/ 0 w 7544148"/>
              <a:gd name="connsiteY0" fmla="*/ 8251 h 7441186"/>
              <a:gd name="connsiteX1" fmla="*/ 7426767 w 7544148"/>
              <a:gd name="connsiteY1" fmla="*/ 0 h 7441186"/>
              <a:gd name="connsiteX2" fmla="*/ 7544148 w 7544148"/>
              <a:gd name="connsiteY2" fmla="*/ 4737812 h 7441186"/>
              <a:gd name="connsiteX3" fmla="*/ 7344772 w 7544148"/>
              <a:gd name="connsiteY3" fmla="*/ 5434874 h 7441186"/>
              <a:gd name="connsiteX4" fmla="*/ 6793550 w 7544148"/>
              <a:gd name="connsiteY4" fmla="*/ 5941613 h 7441186"/>
              <a:gd name="connsiteX5" fmla="*/ 3725960 w 7544148"/>
              <a:gd name="connsiteY5" fmla="*/ 7441186 h 7441186"/>
              <a:gd name="connsiteX6" fmla="*/ 717058 w 7544148"/>
              <a:gd name="connsiteY6" fmla="*/ 5933363 h 7441186"/>
              <a:gd name="connsiteX7" fmla="*/ 216144 w 7544148"/>
              <a:gd name="connsiteY7" fmla="*/ 5434779 h 7441186"/>
              <a:gd name="connsiteX8" fmla="*/ 8384 w 7544148"/>
              <a:gd name="connsiteY8" fmla="*/ 4745968 h 7441186"/>
              <a:gd name="connsiteX9" fmla="*/ 0 w 7544148"/>
              <a:gd name="connsiteY9" fmla="*/ 8251 h 7441186"/>
              <a:gd name="connsiteX0" fmla="*/ 0 w 7429007"/>
              <a:gd name="connsiteY0" fmla="*/ 8251 h 7441186"/>
              <a:gd name="connsiteX1" fmla="*/ 7426767 w 7429007"/>
              <a:gd name="connsiteY1" fmla="*/ 0 h 7441186"/>
              <a:gd name="connsiteX2" fmla="*/ 7426766 w 7429007"/>
              <a:gd name="connsiteY2" fmla="*/ 4737812 h 7441186"/>
              <a:gd name="connsiteX3" fmla="*/ 7344772 w 7429007"/>
              <a:gd name="connsiteY3" fmla="*/ 5434874 h 7441186"/>
              <a:gd name="connsiteX4" fmla="*/ 6793550 w 7429007"/>
              <a:gd name="connsiteY4" fmla="*/ 5941613 h 7441186"/>
              <a:gd name="connsiteX5" fmla="*/ 3725960 w 7429007"/>
              <a:gd name="connsiteY5" fmla="*/ 7441186 h 7441186"/>
              <a:gd name="connsiteX6" fmla="*/ 717058 w 7429007"/>
              <a:gd name="connsiteY6" fmla="*/ 5933363 h 7441186"/>
              <a:gd name="connsiteX7" fmla="*/ 216144 w 7429007"/>
              <a:gd name="connsiteY7" fmla="*/ 5434779 h 7441186"/>
              <a:gd name="connsiteX8" fmla="*/ 8384 w 7429007"/>
              <a:gd name="connsiteY8" fmla="*/ 4745968 h 7441186"/>
              <a:gd name="connsiteX9" fmla="*/ 0 w 7429007"/>
              <a:gd name="connsiteY9" fmla="*/ 8251 h 7441186"/>
              <a:gd name="connsiteX0" fmla="*/ 0 w 7426766"/>
              <a:gd name="connsiteY0" fmla="*/ 8251 h 7441186"/>
              <a:gd name="connsiteX1" fmla="*/ 7426767 w 7426766"/>
              <a:gd name="connsiteY1" fmla="*/ 0 h 7441186"/>
              <a:gd name="connsiteX2" fmla="*/ 7426766 w 7426766"/>
              <a:gd name="connsiteY2" fmla="*/ 4737812 h 7441186"/>
              <a:gd name="connsiteX3" fmla="*/ 7210622 w 7426766"/>
              <a:gd name="connsiteY3" fmla="*/ 5434875 h 7441186"/>
              <a:gd name="connsiteX4" fmla="*/ 6793550 w 7426766"/>
              <a:gd name="connsiteY4" fmla="*/ 5941613 h 7441186"/>
              <a:gd name="connsiteX5" fmla="*/ 3725960 w 7426766"/>
              <a:gd name="connsiteY5" fmla="*/ 7441186 h 7441186"/>
              <a:gd name="connsiteX6" fmla="*/ 717058 w 7426766"/>
              <a:gd name="connsiteY6" fmla="*/ 5933363 h 7441186"/>
              <a:gd name="connsiteX7" fmla="*/ 216144 w 7426766"/>
              <a:gd name="connsiteY7" fmla="*/ 5434779 h 7441186"/>
              <a:gd name="connsiteX8" fmla="*/ 8384 w 7426766"/>
              <a:gd name="connsiteY8" fmla="*/ 4745968 h 7441186"/>
              <a:gd name="connsiteX9" fmla="*/ 0 w 7426766"/>
              <a:gd name="connsiteY9" fmla="*/ 8251 h 7441186"/>
              <a:gd name="connsiteX0" fmla="*/ 0 w 7426767"/>
              <a:gd name="connsiteY0" fmla="*/ 8251 h 7441186"/>
              <a:gd name="connsiteX1" fmla="*/ 7426767 w 7426767"/>
              <a:gd name="connsiteY1" fmla="*/ 0 h 7441186"/>
              <a:gd name="connsiteX2" fmla="*/ 7426766 w 7426767"/>
              <a:gd name="connsiteY2" fmla="*/ 4737812 h 7441186"/>
              <a:gd name="connsiteX3" fmla="*/ 7210622 w 7426767"/>
              <a:gd name="connsiteY3" fmla="*/ 5434875 h 7441186"/>
              <a:gd name="connsiteX4" fmla="*/ 6634246 w 7426767"/>
              <a:gd name="connsiteY4" fmla="*/ 5974617 h 7441186"/>
              <a:gd name="connsiteX5" fmla="*/ 3725960 w 7426767"/>
              <a:gd name="connsiteY5" fmla="*/ 7441186 h 7441186"/>
              <a:gd name="connsiteX6" fmla="*/ 717058 w 7426767"/>
              <a:gd name="connsiteY6" fmla="*/ 5933363 h 7441186"/>
              <a:gd name="connsiteX7" fmla="*/ 216144 w 7426767"/>
              <a:gd name="connsiteY7" fmla="*/ 5434779 h 7441186"/>
              <a:gd name="connsiteX8" fmla="*/ 8384 w 7426767"/>
              <a:gd name="connsiteY8" fmla="*/ 4745968 h 7441186"/>
              <a:gd name="connsiteX9" fmla="*/ 0 w 7426767"/>
              <a:gd name="connsiteY9" fmla="*/ 8251 h 7441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426767" h="7441186">
                <a:moveTo>
                  <a:pt x="0" y="8251"/>
                </a:moveTo>
                <a:lnTo>
                  <a:pt x="7426767" y="0"/>
                </a:lnTo>
                <a:cubicBezTo>
                  <a:pt x="7426767" y="1579271"/>
                  <a:pt x="7426766" y="3158541"/>
                  <a:pt x="7426766" y="4737812"/>
                </a:cubicBezTo>
                <a:cubicBezTo>
                  <a:pt x="7426766" y="4982975"/>
                  <a:pt x="7342709" y="5228741"/>
                  <a:pt x="7210622" y="5434875"/>
                </a:cubicBezTo>
                <a:cubicBezTo>
                  <a:pt x="7078535" y="5641009"/>
                  <a:pt x="6862619" y="5856969"/>
                  <a:pt x="6634246" y="5974617"/>
                </a:cubicBezTo>
                <a:lnTo>
                  <a:pt x="3725960" y="7441186"/>
                </a:lnTo>
                <a:lnTo>
                  <a:pt x="717058" y="5933363"/>
                </a:lnTo>
                <a:cubicBezTo>
                  <a:pt x="488686" y="5815620"/>
                  <a:pt x="348429" y="5648632"/>
                  <a:pt x="216144" y="5434779"/>
                </a:cubicBezTo>
                <a:cubicBezTo>
                  <a:pt x="85659" y="5223868"/>
                  <a:pt x="8384" y="4991130"/>
                  <a:pt x="8384" y="4745968"/>
                </a:cubicBezTo>
                <a:cubicBezTo>
                  <a:pt x="5589" y="3166729"/>
                  <a:pt x="2795" y="1587490"/>
                  <a:pt x="0" y="825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marR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solidFill>
                  <a:schemeClr val="tx1"/>
                </a:solidFill>
                <a:latin typeface="Outfit" pitchFamily="2" charset="0"/>
              </a:defRPr>
            </a:lvl1pPr>
          </a:lstStyle>
          <a:p>
            <a:pPr marL="0" marR="0" lvl="0" indent="0" algn="ctr" defTabSz="415869" rtl="0" eaLnBrk="1" fontAlgn="auto" latinLnBrk="0" hangingPunct="1">
              <a:lnSpc>
                <a:spcPct val="90000"/>
              </a:lnSpc>
              <a:spcBef>
                <a:spcPts val="4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85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white_opt5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ople walking in front of a building&#10;&#10;Description automatically generated with low confidence">
            <a:extLst>
              <a:ext uri="{FF2B5EF4-FFF2-40B4-BE49-F238E27FC236}">
                <a16:creationId xmlns:a16="http://schemas.microsoft.com/office/drawing/2014/main" id="{D825D899-3701-A821-CF70-373ED20C7D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552" y="0"/>
            <a:ext cx="3584448" cy="5143500"/>
          </a:xfrm>
          <a:prstGeom prst="rect">
            <a:avLst/>
          </a:prstGeom>
        </p:spPr>
      </p:pic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E9BA3667-DBE8-38CD-D818-1789F73A95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21" y="102462"/>
            <a:ext cx="1642925" cy="1081292"/>
          </a:xfrm>
          <a:prstGeom prst="rect">
            <a:avLst/>
          </a:prstGeom>
        </p:spPr>
      </p:pic>
      <p:sp>
        <p:nvSpPr>
          <p:cNvPr id="12" name="object 3">
            <a:extLst>
              <a:ext uri="{FF2B5EF4-FFF2-40B4-BE49-F238E27FC236}">
                <a16:creationId xmlns:a16="http://schemas.microsoft.com/office/drawing/2014/main" id="{89B06EA9-5726-1883-D30F-BFF95D19A571}"/>
              </a:ext>
            </a:extLst>
          </p:cNvPr>
          <p:cNvSpPr/>
          <p:nvPr userDrawn="1"/>
        </p:nvSpPr>
        <p:spPr>
          <a:xfrm>
            <a:off x="5399047" y="0"/>
            <a:ext cx="152998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DC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4E998EA2-4145-3937-3457-AE70AAE0E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9157" y="1527521"/>
            <a:ext cx="3200295" cy="171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75" b="1" i="0">
                <a:solidFill>
                  <a:srgbClr val="003C3B"/>
                </a:solidFill>
                <a:latin typeface="Outfit" pitchFamily="2" charset="0"/>
              </a:defRPr>
            </a:lvl1pPr>
          </a:lstStyle>
          <a:p>
            <a:r>
              <a:rPr lang="en-GB"/>
              <a:t>Cover Slide</a:t>
            </a:r>
            <a:br>
              <a:rPr lang="en-GB"/>
            </a:br>
            <a:r>
              <a:rPr lang="en-GB"/>
              <a:t>title maximum of 4 lines </a:t>
            </a:r>
            <a:endParaRPr lang="en-US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83D9B738-0A38-3F95-E441-05394665AD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3953581" cy="4257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55">
                <a:solidFill>
                  <a:srgbClr val="003C3B"/>
                </a:solidFill>
                <a:latin typeface="Outfit" pitchFamily="2" charset="0"/>
              </a:defRPr>
            </a:lvl1pPr>
            <a:lvl2pPr marL="207935" indent="0" algn="ctr">
              <a:buNone/>
              <a:defRPr sz="910"/>
            </a:lvl2pPr>
            <a:lvl3pPr marL="415869" indent="0" algn="ctr">
              <a:buNone/>
              <a:defRPr sz="819"/>
            </a:lvl3pPr>
            <a:lvl4pPr marL="623804" indent="0" algn="ctr">
              <a:buNone/>
              <a:defRPr sz="728"/>
            </a:lvl4pPr>
            <a:lvl5pPr marL="831738" indent="0" algn="ctr">
              <a:buNone/>
              <a:defRPr sz="728"/>
            </a:lvl5pPr>
            <a:lvl6pPr marL="1039673" indent="0" algn="ctr">
              <a:buNone/>
              <a:defRPr sz="728"/>
            </a:lvl6pPr>
            <a:lvl7pPr marL="1247607" indent="0" algn="ctr">
              <a:buNone/>
              <a:defRPr sz="728"/>
            </a:lvl7pPr>
            <a:lvl8pPr marL="1455542" indent="0" algn="ctr">
              <a:buNone/>
              <a:defRPr sz="728"/>
            </a:lvl8pPr>
            <a:lvl9pPr marL="1663476" indent="0" algn="ctr">
              <a:buNone/>
              <a:defRPr sz="728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3D93502A-F937-F227-B1D6-80A95B7085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4547" y="0"/>
            <a:ext cx="3589452" cy="514350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Outfit" pitchFamily="2" charset="0"/>
              </a:defRPr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3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4D371A-D2D5-4200-2DCE-D7D59B36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903" y="273637"/>
            <a:ext cx="7886195" cy="994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3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661" r:id="rId3"/>
    <p:sldLayoutId id="2147483698" r:id="rId4"/>
    <p:sldLayoutId id="2147483716" r:id="rId5"/>
    <p:sldLayoutId id="2147483867" r:id="rId6"/>
    <p:sldLayoutId id="2147483785" r:id="rId7"/>
    <p:sldLayoutId id="2147483793" r:id="rId8"/>
    <p:sldLayoutId id="2147483730" r:id="rId9"/>
    <p:sldLayoutId id="2147483699" r:id="rId10"/>
    <p:sldLayoutId id="2147483804" r:id="rId11"/>
    <p:sldLayoutId id="2147483830" r:id="rId12"/>
    <p:sldLayoutId id="2147483823" r:id="rId13"/>
    <p:sldLayoutId id="2147483853" r:id="rId14"/>
    <p:sldLayoutId id="2147483690" r:id="rId15"/>
    <p:sldLayoutId id="2147483673" r:id="rId16"/>
    <p:sldLayoutId id="2147483840" r:id="rId17"/>
    <p:sldLayoutId id="2147483720" r:id="rId18"/>
    <p:sldLayoutId id="2147483667" r:id="rId19"/>
    <p:sldLayoutId id="2147483664" r:id="rId20"/>
    <p:sldLayoutId id="2147483862" r:id="rId21"/>
    <p:sldLayoutId id="2147483864" r:id="rId22"/>
    <p:sldLayoutId id="2147483674" r:id="rId23"/>
    <p:sldLayoutId id="2147483676" r:id="rId24"/>
    <p:sldLayoutId id="2147483675" r:id="rId25"/>
    <p:sldLayoutId id="2147483662" r:id="rId26"/>
    <p:sldLayoutId id="2147483678" r:id="rId27"/>
    <p:sldLayoutId id="2147483687" r:id="rId28"/>
    <p:sldLayoutId id="2147483689" r:id="rId29"/>
    <p:sldLayoutId id="2147483700" r:id="rId30"/>
    <p:sldLayoutId id="2147483701" r:id="rId31"/>
    <p:sldLayoutId id="2147483702" r:id="rId32"/>
    <p:sldLayoutId id="2147483680" r:id="rId33"/>
    <p:sldLayoutId id="2147483719" r:id="rId34"/>
    <p:sldLayoutId id="2147483682" r:id="rId35"/>
    <p:sldLayoutId id="2147483868" r:id="rId36"/>
  </p:sldLayoutIdLst>
  <p:txStyles>
    <p:titleStyle>
      <a:lvl1pPr algn="l" defTabSz="415869" rtl="0" eaLnBrk="1" latinLnBrk="0" hangingPunct="1">
        <a:lnSpc>
          <a:spcPct val="90000"/>
        </a:lnSpc>
        <a:spcBef>
          <a:spcPct val="0"/>
        </a:spcBef>
        <a:buNone/>
        <a:defRPr sz="2001" b="0" i="0" kern="1200">
          <a:solidFill>
            <a:srgbClr val="003C3B"/>
          </a:solidFill>
          <a:latin typeface="Outfit" pitchFamily="2" charset="0"/>
          <a:ea typeface="+mj-ea"/>
          <a:cs typeface="+mj-cs"/>
        </a:defRPr>
      </a:lvl1pPr>
    </p:titleStyle>
    <p:bodyStyle>
      <a:lvl1pPr marL="103967" indent="-103967" algn="l" defTabSz="415869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11902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1983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910" kern="1200">
          <a:solidFill>
            <a:schemeClr val="tx1"/>
          </a:solidFill>
          <a:latin typeface="+mn-lt"/>
          <a:ea typeface="+mn-ea"/>
          <a:cs typeface="+mn-cs"/>
        </a:defRPr>
      </a:lvl3pPr>
      <a:lvl4pPr marL="727771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93570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143640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351575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559509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767444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1pPr>
      <a:lvl2pPr marL="207935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415869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23804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831738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039673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247607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455542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663476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80.png"/><Relationship Id="rId4" Type="http://schemas.openxmlformats.org/officeDocument/2006/relationships/image" Target="../media/image4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8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8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550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ecb.europa.eu/paym/target/target-professional-use-documents-links/t2s/sdd/shared/pdf/T2S_UDFS_R2024.JUN_clean_20240222.en.pdf?7c66fda324409a1ec87ecb9de760d8be&amp;7c66fda324409a1ec87ecb9de760d8be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8.png"/><Relationship Id="rId5" Type="http://schemas.openxmlformats.org/officeDocument/2006/relationships/image" Target="../media/image60.png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8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0.svg"/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0.svg"/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8.sv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svg"/><Relationship Id="rId1" Type="http://schemas.openxmlformats.org/officeDocument/2006/relationships/slideLayout" Target="../slideLayouts/slideLayout3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3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QuAOS-Lab/SympleQ" TargetMode="Externa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8.sv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7.pn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7.png"/><Relationship Id="rId7" Type="http://schemas.openxmlformats.org/officeDocument/2006/relationships/image" Target="../media/image89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8.jpg"/><Relationship Id="rId5" Type="http://schemas.openxmlformats.org/officeDocument/2006/relationships/image" Target="../media/image85.jpeg"/><Relationship Id="rId4" Type="http://schemas.openxmlformats.org/officeDocument/2006/relationships/image" Target="../media/image84.png"/><Relationship Id="rId9" Type="http://schemas.openxmlformats.org/officeDocument/2006/relationships/image" Target="../media/image9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29B2720-1E24-9A04-6191-709CE1A0D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158" y="3717975"/>
            <a:ext cx="5085379" cy="648285"/>
          </a:xfrm>
        </p:spPr>
        <p:txBody>
          <a:bodyPr/>
          <a:lstStyle/>
          <a:p>
            <a:r>
              <a:rPr lang="en-GB" b="1" dirty="0"/>
              <a:t>Many others </a:t>
            </a:r>
            <a:r>
              <a:rPr lang="en-GB" dirty="0"/>
              <a:t>and Luca Dellantonio</a:t>
            </a:r>
          </a:p>
          <a:p>
            <a:r>
              <a:rPr lang="en-GB" dirty="0" err="1"/>
              <a:t>QuantHEP</a:t>
            </a:r>
            <a:r>
              <a:rPr lang="en-GB" dirty="0"/>
              <a:t>, London, </a:t>
            </a:r>
            <a:fld id="{B1134386-8D9C-4E04-B340-1EAFA8165B2D}" type="datetime1">
              <a:rPr lang="en-GB" smtClean="0"/>
              <a:t>13/07/2026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32F052-65C6-CB96-4B00-AE437565F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57" y="1527521"/>
            <a:ext cx="4601943" cy="1714596"/>
          </a:xfrm>
        </p:spPr>
        <p:txBody>
          <a:bodyPr/>
          <a:lstStyle/>
          <a:p>
            <a:r>
              <a:rPr lang="en-GB" dirty="0"/>
              <a:t>Simplifying quantum simulations</a:t>
            </a:r>
          </a:p>
        </p:txBody>
      </p:sp>
      <p:pic>
        <p:nvPicPr>
          <p:cNvPr id="15" name="Picture Placeholder 14" descr="A large stone building with a flag on the front&#10;&#10;AI-generated content may be incorrect.">
            <a:extLst>
              <a:ext uri="{FF2B5EF4-FFF2-40B4-BE49-F238E27FC236}">
                <a16:creationId xmlns:a16="http://schemas.microsoft.com/office/drawing/2014/main" id="{EEE66A17-102B-5BC5-219F-C74F2AF3D2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" r="11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7225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C46985F-3F8F-A6E8-38F7-0C9798D9D9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06" t="13251" r="16334" b="9051"/>
          <a:stretch/>
        </p:blipFill>
        <p:spPr>
          <a:xfrm>
            <a:off x="403859" y="1535374"/>
            <a:ext cx="3241863" cy="30366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F9065B-E21D-C16B-BAB1-1D0CBE92FA8E}"/>
              </a:ext>
            </a:extLst>
          </p:cNvPr>
          <p:cNvSpPr txBox="1"/>
          <p:nvPr/>
        </p:nvSpPr>
        <p:spPr>
          <a:xfrm>
            <a:off x="4289688" y="1942512"/>
            <a:ext cx="5130570" cy="2222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dirty="0"/>
              <a:t>Approximate a circle with a polygon</a:t>
            </a:r>
          </a:p>
          <a:p>
            <a:pPr marL="214313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dirty="0"/>
              <a:t>«Concentrate» the desired state</a:t>
            </a:r>
          </a:p>
          <a:p>
            <a:pPr marL="214313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dirty="0" err="1"/>
              <a:t>Truncate</a:t>
            </a:r>
            <a:r>
              <a:rPr lang="it-IT" dirty="0"/>
              <a:t> the Hilbert </a:t>
            </a:r>
            <a:r>
              <a:rPr lang="it-IT" dirty="0" err="1"/>
              <a:t>space</a:t>
            </a:r>
            <a:endParaRPr lang="it-IT" dirty="0"/>
          </a:p>
          <a:p>
            <a:pPr marL="214313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dirty="0" err="1"/>
              <a:t>Convergence</a:t>
            </a:r>
            <a:r>
              <a:rPr lang="it-IT" dirty="0"/>
              <a:t> to </a:t>
            </a:r>
            <a:r>
              <a:rPr lang="it-IT" dirty="0" err="1"/>
              <a:t>untruncated</a:t>
            </a:r>
            <a:r>
              <a:rPr lang="it-IT" dirty="0"/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1695B81E-6632-0868-E974-C5DE72B0238C}"/>
                  </a:ext>
                </a:extLst>
              </p:cNvPr>
              <p:cNvSpPr txBox="1"/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Particles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 ‘easy’ for q. computer</a:t>
                </a:r>
              </a:p>
              <a:p>
                <a:r>
                  <a:rPr lang="it-IT" dirty="0">
                    <a:latin typeface="Outfit" pitchFamily="2" charset="0"/>
                  </a:rPr>
                  <a:t>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rgbClr val="FF0000"/>
                    </a:solidFill>
                    <a:latin typeface="Outfit" pitchFamily="2" charset="0"/>
                  </a:rPr>
                  <a:t>hard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 </a:t>
                </a:r>
                <a:r>
                  <a:rPr lang="it-IT" dirty="0">
                    <a:latin typeface="Outfit" pitchFamily="2" charset="0"/>
                  </a:rPr>
                  <a:t>and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rgbClr val="FF0000"/>
                    </a:solidFill>
                    <a:latin typeface="Outfit" pitchFamily="2" charset="0"/>
                  </a:rPr>
                  <a:t>expensive</a:t>
                </a:r>
                <a:r>
                  <a:rPr lang="it-IT" dirty="0">
                    <a:latin typeface="Outfit" pitchFamily="2" charset="0"/>
                  </a:rPr>
                  <a:t> for q. computer... </a:t>
                </a:r>
                <a:endParaRPr lang="it-IT" b="1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1695B81E-6632-0868-E974-C5DE72B023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blipFill>
                <a:blip r:embed="rId4"/>
                <a:stretch>
                  <a:fillRect l="-533" t="-4673" b="-14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1">
            <a:extLst>
              <a:ext uri="{FF2B5EF4-FFF2-40B4-BE49-F238E27FC236}">
                <a16:creationId xmlns:a16="http://schemas.microsoft.com/office/drawing/2014/main" id="{142553F5-1C33-0229-5331-D80D3491DF11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Encoding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E3430C-16F6-5E61-A2E3-193A75E6D19F}"/>
              </a:ext>
            </a:extLst>
          </p:cNvPr>
          <p:cNvSpPr txBox="1"/>
          <p:nvPr/>
        </p:nvSpPr>
        <p:spPr>
          <a:xfrm>
            <a:off x="0" y="4540865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Outfit" pitchFamily="2" charset="0"/>
                <a:ea typeface="Arial" panose="020B0604020202020204" pitchFamily="34" charset="0"/>
              </a:rPr>
              <a:t>Image from 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J. F. Haase*, LD*, A. Celi*, D. Paulson, A. Kan, K. Jansen and C. A. Muschik, </a:t>
            </a:r>
            <a:r>
              <a:rPr lang="en-GB" sz="1600" i="1" dirty="0">
                <a:latin typeface="Outfit" pitchFamily="2" charset="0"/>
                <a:ea typeface="Arial" panose="020B0604020202020204" pitchFamily="34" charset="0"/>
              </a:rPr>
              <a:t>Quantum, 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5, 393, 2021</a:t>
            </a:r>
          </a:p>
        </p:txBody>
      </p:sp>
    </p:spTree>
    <p:extLst>
      <p:ext uri="{BB962C8B-B14F-4D97-AF65-F5344CB8AC3E}">
        <p14:creationId xmlns:p14="http://schemas.microsoft.com/office/powerpoint/2010/main" val="3310864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D72CFA2-0C77-DCA6-537F-A8083EA59B9E}"/>
              </a:ext>
            </a:extLst>
          </p:cNvPr>
          <p:cNvGrpSpPr>
            <a:grpSpLocks noChangeAspect="1"/>
          </p:cNvGrpSpPr>
          <p:nvPr/>
        </p:nvGrpSpPr>
        <p:grpSpPr>
          <a:xfrm>
            <a:off x="631736" y="1513795"/>
            <a:ext cx="5899778" cy="3172505"/>
            <a:chOff x="631736" y="1666195"/>
            <a:chExt cx="5101393" cy="2743187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AC297E1D-273B-010B-F01B-C691C1EAD2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571" t="22019" r="32956" b="15350"/>
            <a:stretch/>
          </p:blipFill>
          <p:spPr>
            <a:xfrm>
              <a:off x="631736" y="1666195"/>
              <a:ext cx="1672013" cy="27431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0B2C9576-98A2-2176-E0F2-1DEDD02C58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120" t="11675" r="13677" b="5900"/>
            <a:stretch/>
          </p:blipFill>
          <p:spPr>
            <a:xfrm>
              <a:off x="2762799" y="1666195"/>
              <a:ext cx="2970330" cy="27431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AF7AD7D-AAFD-1B2C-33F3-01E4413368A4}"/>
              </a:ext>
            </a:extLst>
          </p:cNvPr>
          <p:cNvSpPr txBox="1"/>
          <p:nvPr/>
        </p:nvSpPr>
        <p:spPr>
          <a:xfrm>
            <a:off x="1" y="473718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J. F. Haase*, LD*, A. Celi*, D. Paulson, A. Kan, K. Jansen and C. A. Muschik, </a:t>
            </a:r>
            <a:r>
              <a:rPr lang="en-GB" sz="1050" i="1" dirty="0">
                <a:latin typeface="Outfit" pitchFamily="2" charset="0"/>
                <a:ea typeface="Arial" panose="020B0604020202020204" pitchFamily="34" charset="0"/>
              </a:rPr>
              <a:t>Quantum,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5, 393, 2021</a:t>
            </a:r>
          </a:p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D. Paulson*, LD*, J. F. Haase*, A. Celi*, A. Kan, A. Jena, C. Kokail, R. v. Bijnen, K. Jansen, P. Zoller and C. A. Muschik, </a:t>
            </a:r>
            <a:r>
              <a:rPr lang="en-GB" sz="1050" i="1" dirty="0">
                <a:latin typeface="Outfit" pitchFamily="2" charset="0"/>
                <a:ea typeface="Arial" panose="020B0604020202020204" pitchFamily="34" charset="0"/>
              </a:rPr>
              <a:t>PRX Quantum, 2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, 030334, 2021</a:t>
            </a:r>
            <a:endParaRPr lang="it-IT" sz="2100" dirty="0">
              <a:latin typeface="Outfit" pitchFamily="2" charset="0"/>
            </a:endParaRP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BBB2AE8A-A0FC-B8C2-090F-B9A8ED305D68}"/>
              </a:ext>
            </a:extLst>
          </p:cNvPr>
          <p:cNvSpPr/>
          <p:nvPr/>
        </p:nvSpPr>
        <p:spPr>
          <a:xfrm rot="20673058">
            <a:off x="4870782" y="3165252"/>
            <a:ext cx="810090" cy="180367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01DC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705CBDE6-AA8B-C015-1BE7-B94210BBF876}"/>
              </a:ext>
            </a:extLst>
          </p:cNvPr>
          <p:cNvCxnSpPr>
            <a:cxnSpLocks/>
            <a:stCxn id="18" idx="3"/>
            <a:endCxn id="23" idx="1"/>
          </p:cNvCxnSpPr>
          <p:nvPr/>
        </p:nvCxnSpPr>
        <p:spPr>
          <a:xfrm>
            <a:off x="5666237" y="3147540"/>
            <a:ext cx="1115564" cy="436106"/>
          </a:xfrm>
          <a:prstGeom prst="straightConnector1">
            <a:avLst/>
          </a:prstGeom>
          <a:ln w="254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8A28D0CA-997E-91F7-E502-E95ADAE588CE}"/>
                  </a:ext>
                </a:extLst>
              </p:cNvPr>
              <p:cNvSpPr txBox="1"/>
              <p:nvPr/>
            </p:nvSpPr>
            <p:spPr>
              <a:xfrm>
                <a:off x="6781801" y="3352813"/>
                <a:ext cx="228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it-IT" sz="2400" dirty="0">
                    <a:latin typeface="Outfit" pitchFamily="2" charset="0"/>
                  </a:rPr>
                  <a:t> optimization</a:t>
                </a: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8A28D0CA-997E-91F7-E502-E95ADAE58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1" y="3352813"/>
                <a:ext cx="2286000" cy="461665"/>
              </a:xfrm>
              <a:prstGeom prst="rect">
                <a:avLst/>
              </a:prstGeom>
              <a:blipFill>
                <a:blip r:embed="rId4"/>
                <a:stretch>
                  <a:fillRect l="-800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C81C47CC-8AFD-C15F-655F-AD5D429826C7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5928360" y="2035244"/>
            <a:ext cx="1306947" cy="349586"/>
          </a:xfrm>
          <a:prstGeom prst="straightConnector1">
            <a:avLst/>
          </a:prstGeom>
          <a:ln w="254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ED26B78-D72B-25C4-9DBD-4F000CCDD575}"/>
              </a:ext>
            </a:extLst>
          </p:cNvPr>
          <p:cNvSpPr txBox="1"/>
          <p:nvPr/>
        </p:nvSpPr>
        <p:spPr>
          <a:xfrm>
            <a:off x="7235307" y="1969331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Outfit" pitchFamily="2" charset="0"/>
              </a:rPr>
              <a:t>Models </a:t>
            </a:r>
            <a:r>
              <a:rPr lang="it-IT" sz="2400" dirty="0" err="1">
                <a:latin typeface="Outfit" pitchFamily="2" charset="0"/>
              </a:rPr>
              <a:t>convergence</a:t>
            </a:r>
            <a:endParaRPr lang="it-IT" sz="2400" dirty="0">
              <a:latin typeface="Outfi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C1844E6C-F389-F097-D2F3-7E4108D2DE97}"/>
                  </a:ext>
                </a:extLst>
              </p:cNvPr>
              <p:cNvSpPr txBox="1"/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Particles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 ‘easy’ for q. computer</a:t>
                </a:r>
              </a:p>
              <a:p>
                <a:r>
                  <a:rPr lang="it-IT" dirty="0">
                    <a:latin typeface="Outfit" pitchFamily="2" charset="0"/>
                  </a:rPr>
                  <a:t>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rgbClr val="FF0000"/>
                    </a:solidFill>
                    <a:latin typeface="Outfit" pitchFamily="2" charset="0"/>
                  </a:rPr>
                  <a:t>hard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 </a:t>
                </a:r>
                <a:r>
                  <a:rPr lang="it-IT" dirty="0">
                    <a:latin typeface="Outfit" pitchFamily="2" charset="0"/>
                  </a:rPr>
                  <a:t>and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rgbClr val="FF0000"/>
                    </a:solidFill>
                    <a:latin typeface="Outfit" pitchFamily="2" charset="0"/>
                  </a:rPr>
                  <a:t>expensive</a:t>
                </a:r>
                <a:r>
                  <a:rPr lang="it-IT" dirty="0">
                    <a:latin typeface="Outfit" pitchFamily="2" charset="0"/>
                  </a:rPr>
                  <a:t> for q. computer... </a:t>
                </a:r>
              </a:p>
            </p:txBody>
          </p:sp>
        </mc:Choice>
        <mc:Fallback xmlns="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C1844E6C-F389-F097-D2F3-7E4108D2DE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blipFill>
                <a:blip r:embed="rId5"/>
                <a:stretch>
                  <a:fillRect l="-533" t="-4673" b="-14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1">
            <a:extLst>
              <a:ext uri="{FF2B5EF4-FFF2-40B4-BE49-F238E27FC236}">
                <a16:creationId xmlns:a16="http://schemas.microsoft.com/office/drawing/2014/main" id="{34922829-A3D3-2E5B-872D-9619E598B483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Encoding</a:t>
            </a:r>
          </a:p>
        </p:txBody>
      </p:sp>
    </p:spTree>
    <p:extLst>
      <p:ext uri="{BB962C8B-B14F-4D97-AF65-F5344CB8AC3E}">
        <p14:creationId xmlns:p14="http://schemas.microsoft.com/office/powerpoint/2010/main" val="212607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ABCDC79-8F0F-D2E5-BFD0-1305FFC69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9A4A8FF-1725-6E35-1F95-A346BC0D4CB1}"/>
              </a:ext>
            </a:extLst>
          </p:cNvPr>
          <p:cNvSpPr txBox="1"/>
          <p:nvPr/>
        </p:nvSpPr>
        <p:spPr>
          <a:xfrm>
            <a:off x="1" y="4889589"/>
            <a:ext cx="914399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M. Meth et many al. (including LD),</a:t>
            </a:r>
            <a:r>
              <a:rPr lang="fr-FR" sz="1050" dirty="0">
                <a:latin typeface="Outfit" pitchFamily="2" charset="0"/>
                <a:ea typeface="Arial" panose="020B0604020202020204" pitchFamily="34" charset="0"/>
              </a:rPr>
              <a:t> Nature Physics 21, 570-576 (2025)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 </a:t>
            </a:r>
            <a:endParaRPr lang="it-IT" sz="2100" dirty="0">
              <a:latin typeface="Outfi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64ED5D58-DE46-B45D-FF96-8ECF2A304756}"/>
                  </a:ext>
                </a:extLst>
              </p:cNvPr>
              <p:cNvSpPr txBox="1"/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Particles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 ‘easy’ for q. computer</a:t>
                </a:r>
              </a:p>
              <a:p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chemeClr val="bg1">
                        <a:lumMod val="75000"/>
                      </a:schemeClr>
                    </a:solidFill>
                    <a:latin typeface="Outfit" pitchFamily="2" charset="0"/>
                  </a:rPr>
                  <a:t> hard and expensive for q. computer... </a:t>
                </a:r>
                <a:r>
                  <a:rPr lang="it-IT" b="1" dirty="0">
                    <a:latin typeface="Outfit" pitchFamily="2" charset="0"/>
                  </a:rPr>
                  <a:t>Unless it is qudit ready!</a:t>
                </a:r>
              </a:p>
            </p:txBody>
          </p:sp>
        </mc:Choice>
        <mc:Fallback xmlns="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64ED5D58-DE46-B45D-FF96-8ECF2A304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blipFill>
                <a:blip r:embed="rId2"/>
                <a:stretch>
                  <a:fillRect l="-533" t="-4673" b="-14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1">
            <a:extLst>
              <a:ext uri="{FF2B5EF4-FFF2-40B4-BE49-F238E27FC236}">
                <a16:creationId xmlns:a16="http://schemas.microsoft.com/office/drawing/2014/main" id="{CCE387DA-4E4E-CEC0-6305-F850F68D16A6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Encoding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1920C2-4C67-8337-8C1C-6A016B0662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672" t="15624" r="62402" b="47896"/>
          <a:stretch/>
        </p:blipFill>
        <p:spPr>
          <a:xfrm>
            <a:off x="1284624" y="1480608"/>
            <a:ext cx="6574751" cy="341862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66867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E01E199-D567-2FD3-A216-FD89FDCA0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9D0E5C75-7AAD-2402-6EC1-587797AADA2A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Encoding – can we do better?</a:t>
            </a:r>
          </a:p>
        </p:txBody>
      </p:sp>
      <p:sp>
        <p:nvSpPr>
          <p:cNvPr id="5" name="CasellaDiTesto 15">
            <a:extLst>
              <a:ext uri="{FF2B5EF4-FFF2-40B4-BE49-F238E27FC236}">
                <a16:creationId xmlns:a16="http://schemas.microsoft.com/office/drawing/2014/main" id="{4E1BE710-1477-0EE7-CD8C-7114F9EEDAEE}"/>
              </a:ext>
            </a:extLst>
          </p:cNvPr>
          <p:cNvSpPr txBox="1"/>
          <p:nvPr/>
        </p:nvSpPr>
        <p:spPr>
          <a:xfrm>
            <a:off x="0" y="4726298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[1] S. </a:t>
            </a:r>
            <a:r>
              <a:rPr lang="en-GB" sz="1050" dirty="0" err="1">
                <a:latin typeface="Outfit" pitchFamily="2" charset="0"/>
                <a:ea typeface="Arial" panose="020B0604020202020204" pitchFamily="34" charset="0"/>
              </a:rPr>
              <a:t>Bravyi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, J. M. Gambetta, A. Mezzacapo, and K. Temme, arXiv:1701.08213, 2017</a:t>
            </a:r>
          </a:p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L. Gunderman, A. Jena, LD, and Phys. Rev. A 109, 022618, 2024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DC5CAB2-C64C-EECD-729A-4AE44D86AA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07" t="32150" r="14268" b="24275"/>
          <a:stretch/>
        </p:blipFill>
        <p:spPr>
          <a:xfrm>
            <a:off x="884137" y="1123457"/>
            <a:ext cx="7375723" cy="26732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CasellaDiTesto 15">
            <a:extLst>
              <a:ext uri="{FF2B5EF4-FFF2-40B4-BE49-F238E27FC236}">
                <a16:creationId xmlns:a16="http://schemas.microsoft.com/office/drawing/2014/main" id="{0CDDD17E-D102-C23E-BB40-C43E20540FE7}"/>
              </a:ext>
            </a:extLst>
          </p:cNvPr>
          <p:cNvSpPr txBox="1"/>
          <p:nvPr/>
        </p:nvSpPr>
        <p:spPr>
          <a:xfrm>
            <a:off x="493937" y="3947409"/>
            <a:ext cx="81561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  <a:ea typeface="Arial" panose="020B0604020202020204" pitchFamily="34" charset="0"/>
              </a:rPr>
              <a:t>Zero charge subsector: many redundant DOFs</a:t>
            </a:r>
            <a:endParaRPr lang="it-IT" sz="4800" dirty="0"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850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A84CF-F036-7A40-9CE3-07B0DAACD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8A620B00-E584-8903-61A0-955F3B86F5BB}"/>
              </a:ext>
            </a:extLst>
          </p:cNvPr>
          <p:cNvSpPr txBox="1">
            <a:spLocks/>
          </p:cNvSpPr>
          <p:nvPr/>
        </p:nvSpPr>
        <p:spPr>
          <a:xfrm>
            <a:off x="1" y="38100"/>
            <a:ext cx="6106886" cy="960120"/>
          </a:xfrm>
          <a:prstGeom prst="rect">
            <a:avLst/>
          </a:prstGeom>
          <a:solidFill>
            <a:srgbClr val="003C3B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158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75" b="1" i="0" kern="1200">
                <a:solidFill>
                  <a:schemeClr val="bg1"/>
                </a:solidFill>
                <a:latin typeface="Outfit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Efficient Encoding</a:t>
            </a:r>
            <a:endParaRPr lang="en-GB" b="0" dirty="0"/>
          </a:p>
        </p:txBody>
      </p:sp>
      <p:pic>
        <p:nvPicPr>
          <p:cNvPr id="26" name="Picture Placeholder 25" descr="A logo for a game&#10;&#10;AI-generated content may be incorrect.">
            <a:extLst>
              <a:ext uri="{FF2B5EF4-FFF2-40B4-BE49-F238E27FC236}">
                <a16:creationId xmlns:a16="http://schemas.microsoft.com/office/drawing/2014/main" id="{205164E2-A03F-1A4E-A0F6-49EE6ECC60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621"/>
          <a:stretch>
            <a:fillRect/>
          </a:stretch>
        </p:blipFill>
        <p:spPr/>
      </p:pic>
      <p:pic>
        <p:nvPicPr>
          <p:cNvPr id="9" name="Picture 6" descr="The Indian Chinese Association: Chinese Abacus">
            <a:extLst>
              <a:ext uri="{FF2B5EF4-FFF2-40B4-BE49-F238E27FC236}">
                <a16:creationId xmlns:a16="http://schemas.microsoft.com/office/drawing/2014/main" id="{F550302E-5623-359B-BD7B-A29145631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54" y="998219"/>
            <a:ext cx="2377808" cy="1783356"/>
          </a:xfrm>
          <a:prstGeom prst="rect">
            <a:avLst/>
          </a:prstGeom>
          <a:noFill/>
          <a:ln w="19050">
            <a:solidFill>
              <a:srgbClr val="01DC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088D63E1-3AC8-D48B-4C74-9EEE3292C12D}"/>
              </a:ext>
            </a:extLst>
          </p:cNvPr>
          <p:cNvSpPr/>
          <p:nvPr/>
        </p:nvSpPr>
        <p:spPr>
          <a:xfrm>
            <a:off x="178555" y="2856422"/>
            <a:ext cx="4005738" cy="707366"/>
          </a:xfrm>
          <a:prstGeom prst="rightArrow">
            <a:avLst>
              <a:gd name="adj1" fmla="val 59756"/>
              <a:gd name="adj2" fmla="val 74390"/>
            </a:avLst>
          </a:prstGeom>
          <a:solidFill>
            <a:srgbClr val="01DCA5"/>
          </a:solidFill>
          <a:ln w="22225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More computational power</a:t>
            </a: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E25816DE-2285-5E9B-1889-C6E667FD45F3}"/>
              </a:ext>
            </a:extLst>
          </p:cNvPr>
          <p:cNvSpPr/>
          <p:nvPr/>
        </p:nvSpPr>
        <p:spPr>
          <a:xfrm>
            <a:off x="178554" y="3564256"/>
            <a:ext cx="4005739" cy="707366"/>
          </a:xfrm>
          <a:prstGeom prst="leftArrow">
            <a:avLst>
              <a:gd name="adj1" fmla="val 62195"/>
              <a:gd name="adj2" fmla="val 87805"/>
            </a:avLst>
          </a:prstGeom>
          <a:solidFill>
            <a:srgbClr val="F8CBAD"/>
          </a:solidFill>
          <a:ln w="22225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More symmetries needed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F47377-91A3-6DCC-F5FD-6BFC599B3939}"/>
              </a:ext>
            </a:extLst>
          </p:cNvPr>
          <p:cNvSpPr txBox="1"/>
          <p:nvPr/>
        </p:nvSpPr>
        <p:spPr>
          <a:xfrm>
            <a:off x="4572000" y="2929638"/>
            <a:ext cx="2072563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Too hard for HPC or Quantum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943EE2-7C8F-5B05-4270-C7856DB02780}"/>
              </a:ext>
            </a:extLst>
          </p:cNvPr>
          <p:cNvSpPr txBox="1"/>
          <p:nvPr/>
        </p:nvSpPr>
        <p:spPr>
          <a:xfrm>
            <a:off x="-1" y="4240313"/>
            <a:ext cx="678452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S. </a:t>
            </a:r>
            <a:r>
              <a:rPr lang="en-GB" sz="1100" dirty="0" err="1">
                <a:solidFill>
                  <a:schemeClr val="bg1"/>
                </a:solidFill>
                <a:latin typeface="Outfit" pitchFamily="2" charset="0"/>
              </a:rPr>
              <a:t>Bravyi</a:t>
            </a:r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 et al., arXiv:1701.08213, (2017)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L. Gunderman et al., Phys. Rev. A 109, 022618, (2024)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C. Nation et al., arXiv:2605.18966 (2026)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  <a:p>
            <a:r>
              <a:rPr lang="it-IT" sz="1100" dirty="0">
                <a:solidFill>
                  <a:schemeClr val="bg1"/>
                </a:solidFill>
                <a:latin typeface="Outfit" pitchFamily="2" charset="0"/>
              </a:rPr>
              <a:t>S. Banerjee et al., </a:t>
            </a:r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en-GB" sz="1100" dirty="0">
              <a:solidFill>
                <a:schemeClr val="bg1"/>
              </a:solidFill>
              <a:latin typeface="Outfit" pitchFamily="2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55FC50D-4A54-5086-0873-8A934875C9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35555" r="54386" b="30952"/>
          <a:stretch>
            <a:fillRect/>
          </a:stretch>
        </p:blipFill>
        <p:spPr bwMode="auto">
          <a:xfrm>
            <a:off x="2734915" y="996997"/>
            <a:ext cx="2859963" cy="1785801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E4390880-63BB-E741-2AFF-BD1E135D6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2" t="23659" r="42057" b="30691"/>
          <a:stretch>
            <a:fillRect/>
          </a:stretch>
        </p:blipFill>
        <p:spPr bwMode="auto">
          <a:xfrm>
            <a:off x="5594878" y="996997"/>
            <a:ext cx="1076339" cy="1784578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C693F5-89FC-C7A5-BF5C-ECE3EB086968}"/>
              </a:ext>
            </a:extLst>
          </p:cNvPr>
          <p:cNvCxnSpPr>
            <a:cxnSpLocks/>
          </p:cNvCxnSpPr>
          <p:nvPr/>
        </p:nvCxnSpPr>
        <p:spPr>
          <a:xfrm flipH="1" flipV="1">
            <a:off x="5594878" y="1013533"/>
            <a:ext cx="0" cy="2018026"/>
          </a:xfrm>
          <a:prstGeom prst="straightConnector1">
            <a:avLst/>
          </a:prstGeom>
          <a:ln w="63500" cap="sq">
            <a:solidFill>
              <a:schemeClr val="accent2"/>
            </a:solidFill>
            <a:miter lim="800000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89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D39B2-1E17-3C48-6F45-E4BB64FA7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8A5F101B-A986-44E5-3DF5-E946BD4FDE9B}"/>
              </a:ext>
            </a:extLst>
          </p:cNvPr>
          <p:cNvSpPr txBox="1">
            <a:spLocks/>
          </p:cNvSpPr>
          <p:nvPr/>
        </p:nvSpPr>
        <p:spPr>
          <a:xfrm>
            <a:off x="1" y="38100"/>
            <a:ext cx="6106886" cy="960120"/>
          </a:xfrm>
          <a:prstGeom prst="rect">
            <a:avLst/>
          </a:prstGeom>
          <a:solidFill>
            <a:srgbClr val="003C3B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158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75" b="1" i="0" kern="1200">
                <a:solidFill>
                  <a:schemeClr val="bg1"/>
                </a:solidFill>
                <a:latin typeface="Outfit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Efficient Encoding</a:t>
            </a:r>
            <a:endParaRPr lang="en-GB" b="0" dirty="0"/>
          </a:p>
        </p:txBody>
      </p:sp>
      <p:pic>
        <p:nvPicPr>
          <p:cNvPr id="26" name="Picture Placeholder 25" descr="A logo for a game&#10;&#10;AI-generated content may be incorrect.">
            <a:extLst>
              <a:ext uri="{FF2B5EF4-FFF2-40B4-BE49-F238E27FC236}">
                <a16:creationId xmlns:a16="http://schemas.microsoft.com/office/drawing/2014/main" id="{B5993F25-0D7D-9834-967F-E9FA099207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621"/>
          <a:stretch>
            <a:fillRect/>
          </a:stretch>
        </p:blipFill>
        <p:spPr/>
      </p:pic>
      <p:pic>
        <p:nvPicPr>
          <p:cNvPr id="9" name="Picture 6" descr="The Indian Chinese Association: Chinese Abacus">
            <a:extLst>
              <a:ext uri="{FF2B5EF4-FFF2-40B4-BE49-F238E27FC236}">
                <a16:creationId xmlns:a16="http://schemas.microsoft.com/office/drawing/2014/main" id="{01EF7B65-5D48-6505-21D1-2EAD69250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54" y="998219"/>
            <a:ext cx="2377808" cy="1783356"/>
          </a:xfrm>
          <a:prstGeom prst="rect">
            <a:avLst/>
          </a:prstGeom>
          <a:noFill/>
          <a:ln w="19050">
            <a:solidFill>
              <a:srgbClr val="01DC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836F4A2E-5D0C-0E73-E0C8-CBDF61445D8F}"/>
              </a:ext>
            </a:extLst>
          </p:cNvPr>
          <p:cNvSpPr/>
          <p:nvPr/>
        </p:nvSpPr>
        <p:spPr>
          <a:xfrm>
            <a:off x="178555" y="2856422"/>
            <a:ext cx="4005738" cy="707366"/>
          </a:xfrm>
          <a:prstGeom prst="rightArrow">
            <a:avLst>
              <a:gd name="adj1" fmla="val 59756"/>
              <a:gd name="adj2" fmla="val 74390"/>
            </a:avLst>
          </a:prstGeom>
          <a:solidFill>
            <a:srgbClr val="01DCA5"/>
          </a:solidFill>
          <a:ln w="22225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More computational power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7D896-634F-255F-BABC-7EC29885D93A}"/>
              </a:ext>
            </a:extLst>
          </p:cNvPr>
          <p:cNvSpPr txBox="1"/>
          <p:nvPr/>
        </p:nvSpPr>
        <p:spPr>
          <a:xfrm>
            <a:off x="4572000" y="2929638"/>
            <a:ext cx="2072563" cy="1200329"/>
          </a:xfrm>
          <a:prstGeom prst="rect">
            <a:avLst/>
          </a:prstGeom>
          <a:solidFill>
            <a:srgbClr val="C5FFF0"/>
          </a:solidFill>
          <a:ln w="19050">
            <a:solidFill>
              <a:srgbClr val="01DCA5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Solved with HPC or Quantum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F51AD6E-A34C-992A-B538-E1793C7B7D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35555" r="54386" b="30952"/>
          <a:stretch>
            <a:fillRect/>
          </a:stretch>
        </p:blipFill>
        <p:spPr bwMode="auto">
          <a:xfrm>
            <a:off x="2734915" y="996997"/>
            <a:ext cx="2859963" cy="1785801"/>
          </a:xfrm>
          <a:prstGeom prst="rect">
            <a:avLst/>
          </a:prstGeom>
          <a:noFill/>
          <a:ln w="19050">
            <a:solidFill>
              <a:srgbClr val="01DC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555C775-1F7A-A682-EFF7-88F10D167E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2" t="23659" r="42057" b="30691"/>
          <a:stretch>
            <a:fillRect/>
          </a:stretch>
        </p:blipFill>
        <p:spPr bwMode="auto">
          <a:xfrm>
            <a:off x="5594878" y="996997"/>
            <a:ext cx="1076339" cy="1784578"/>
          </a:xfrm>
          <a:prstGeom prst="rect">
            <a:avLst/>
          </a:prstGeom>
          <a:noFill/>
          <a:ln w="19050">
            <a:solidFill>
              <a:srgbClr val="01DC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BA55F8A-DC00-08BC-F5C8-1F6DDCD61304}"/>
              </a:ext>
            </a:extLst>
          </p:cNvPr>
          <p:cNvCxnSpPr>
            <a:cxnSpLocks/>
          </p:cNvCxnSpPr>
          <p:nvPr/>
        </p:nvCxnSpPr>
        <p:spPr>
          <a:xfrm flipH="1" flipV="1">
            <a:off x="5594878" y="1013533"/>
            <a:ext cx="0" cy="2018026"/>
          </a:xfrm>
          <a:prstGeom prst="straightConnector1">
            <a:avLst/>
          </a:prstGeom>
          <a:ln w="63500" cap="sq">
            <a:solidFill>
              <a:srgbClr val="01DCA5"/>
            </a:solidFill>
            <a:miter lim="800000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row: Right 7">
            <a:extLst>
              <a:ext uri="{FF2B5EF4-FFF2-40B4-BE49-F238E27FC236}">
                <a16:creationId xmlns:a16="http://schemas.microsoft.com/office/drawing/2014/main" id="{862088F6-412A-F46F-E1AF-1DDB1775B677}"/>
              </a:ext>
            </a:extLst>
          </p:cNvPr>
          <p:cNvSpPr/>
          <p:nvPr/>
        </p:nvSpPr>
        <p:spPr>
          <a:xfrm>
            <a:off x="178555" y="3564256"/>
            <a:ext cx="4005738" cy="707366"/>
          </a:xfrm>
          <a:prstGeom prst="rightArrow">
            <a:avLst>
              <a:gd name="adj1" fmla="val 59756"/>
              <a:gd name="adj2" fmla="val 74390"/>
            </a:avLst>
          </a:prstGeom>
          <a:solidFill>
            <a:srgbClr val="01DCA5"/>
          </a:solidFill>
          <a:ln w="22225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More symmetries </a:t>
            </a:r>
            <a:r>
              <a:rPr lang="en-GB" sz="2400" i="1" dirty="0">
                <a:solidFill>
                  <a:srgbClr val="003C3B"/>
                </a:solidFill>
                <a:latin typeface="Outfit" pitchFamily="2" charset="0"/>
              </a:rPr>
              <a:t>exploited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BFB7B5-0D74-9C10-6349-7E28FC9ADF6A}"/>
              </a:ext>
            </a:extLst>
          </p:cNvPr>
          <p:cNvSpPr txBox="1"/>
          <p:nvPr/>
        </p:nvSpPr>
        <p:spPr>
          <a:xfrm>
            <a:off x="-1" y="4240313"/>
            <a:ext cx="678452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S. </a:t>
            </a:r>
            <a:r>
              <a:rPr lang="en-GB" sz="1100" dirty="0" err="1">
                <a:solidFill>
                  <a:schemeClr val="bg1"/>
                </a:solidFill>
                <a:latin typeface="Outfit" pitchFamily="2" charset="0"/>
              </a:rPr>
              <a:t>Bravyi</a:t>
            </a:r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 et al., arXiv:1701.08213, (2017)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L. Gunderman et al., Phys. Rev. A 109, 022618, (2024)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C. Nation et al., arXiv:2605.18966 (2026)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  <a:p>
            <a:r>
              <a:rPr lang="it-IT" sz="1100" dirty="0">
                <a:solidFill>
                  <a:schemeClr val="bg1"/>
                </a:solidFill>
                <a:latin typeface="Outfit" pitchFamily="2" charset="0"/>
              </a:rPr>
              <a:t>S. Banerjee et al., </a:t>
            </a:r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en-GB" sz="1100" dirty="0">
              <a:solidFill>
                <a:schemeClr val="bg1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722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615DF-2797-C0D1-B5E1-12D2724F1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D30B331E-9353-C139-FB59-477CB7D194EF}"/>
              </a:ext>
            </a:extLst>
          </p:cNvPr>
          <p:cNvSpPr txBox="1">
            <a:spLocks/>
          </p:cNvSpPr>
          <p:nvPr/>
        </p:nvSpPr>
        <p:spPr>
          <a:xfrm>
            <a:off x="1" y="38100"/>
            <a:ext cx="6106886" cy="960120"/>
          </a:xfrm>
          <a:prstGeom prst="rect">
            <a:avLst/>
          </a:prstGeom>
          <a:solidFill>
            <a:srgbClr val="003C3B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158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75" b="1" i="0" kern="1200">
                <a:solidFill>
                  <a:schemeClr val="bg1"/>
                </a:solidFill>
                <a:latin typeface="Outfit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Efficient Encoding</a:t>
            </a:r>
            <a:endParaRPr lang="en-GB" b="0" dirty="0"/>
          </a:p>
        </p:txBody>
      </p:sp>
      <p:pic>
        <p:nvPicPr>
          <p:cNvPr id="26" name="Picture Placeholder 25" descr="A logo for a game&#10;&#10;AI-generated content may be incorrect.">
            <a:extLst>
              <a:ext uri="{FF2B5EF4-FFF2-40B4-BE49-F238E27FC236}">
                <a16:creationId xmlns:a16="http://schemas.microsoft.com/office/drawing/2014/main" id="{7A41AC30-EF6A-2659-41AE-3642C8BA579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621"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A075F2-D1C8-B9F7-D525-16A37DB761BC}"/>
              </a:ext>
            </a:extLst>
          </p:cNvPr>
          <p:cNvSpPr txBox="1"/>
          <p:nvPr/>
        </p:nvSpPr>
        <p:spPr>
          <a:xfrm>
            <a:off x="183013" y="2779098"/>
            <a:ext cx="6466166" cy="1471511"/>
          </a:xfrm>
          <a:prstGeom prst="rect">
            <a:avLst/>
          </a:prstGeom>
          <a:solidFill>
            <a:srgbClr val="C5FFF0"/>
          </a:solidFill>
          <a:ln w="19050">
            <a:solidFill>
              <a:srgbClr val="01DCA5"/>
            </a:solidFill>
          </a:ln>
        </p:spPr>
        <p:txBody>
          <a:bodyPr wrap="square" lIns="108000" tIns="180000" rIns="108000" bIns="18000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Quantum Inspired, Classically Efficient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For Quantum and Classical Simulations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3C3B"/>
                </a:solidFill>
                <a:latin typeface="Outfit" pitchFamily="2" charset="0"/>
              </a:rPr>
              <a:t>Solidifies Quantum Advantage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4B62570-EB01-D385-620D-A5301819C13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8555" y="719090"/>
            <a:ext cx="2072563" cy="207256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AE271E8-10F8-7D09-DF8C-49175074DBA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6616" y="719090"/>
            <a:ext cx="2072563" cy="20725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9CF3D6-6178-CB62-351E-48F4B140D65D}"/>
              </a:ext>
            </a:extLst>
          </p:cNvPr>
          <p:cNvSpPr txBox="1"/>
          <p:nvPr/>
        </p:nvSpPr>
        <p:spPr>
          <a:xfrm>
            <a:off x="2073730" y="1357724"/>
            <a:ext cx="2493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1DCA5"/>
                </a:solidFill>
                <a:latin typeface="Outfit" pitchFamily="2" charset="0"/>
              </a:rPr>
              <a:t>More symmetries</a:t>
            </a:r>
          </a:p>
          <a:p>
            <a:pPr algn="ctr"/>
            <a:endParaRPr lang="en-GB" sz="1600" dirty="0">
              <a:solidFill>
                <a:srgbClr val="01DCA5"/>
              </a:solidFill>
              <a:latin typeface="Outfit" pitchFamily="2" charset="0"/>
            </a:endParaRPr>
          </a:p>
          <a:p>
            <a:pPr algn="ctr"/>
            <a:r>
              <a:rPr lang="en-GB" sz="1600" i="1" dirty="0">
                <a:solidFill>
                  <a:srgbClr val="01DCA5"/>
                </a:solidFill>
                <a:latin typeface="Outfit" pitchFamily="2" charset="0"/>
              </a:rPr>
              <a:t>exploited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54DE95-96A6-E75F-55F6-CA260445525B}"/>
              </a:ext>
            </a:extLst>
          </p:cNvPr>
          <p:cNvCxnSpPr>
            <a:cxnSpLocks/>
          </p:cNvCxnSpPr>
          <p:nvPr/>
        </p:nvCxnSpPr>
        <p:spPr>
          <a:xfrm flipH="1">
            <a:off x="2375807" y="1781158"/>
            <a:ext cx="2114550" cy="0"/>
          </a:xfrm>
          <a:prstGeom prst="straightConnector1">
            <a:avLst/>
          </a:prstGeom>
          <a:ln w="63500" cap="sq">
            <a:solidFill>
              <a:srgbClr val="01DCA5"/>
            </a:solidFill>
            <a:miter lim="800000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9340F2F-BE8B-7C97-4C39-993C9608FDF2}"/>
              </a:ext>
            </a:extLst>
          </p:cNvPr>
          <p:cNvSpPr txBox="1"/>
          <p:nvPr/>
        </p:nvSpPr>
        <p:spPr>
          <a:xfrm>
            <a:off x="-1" y="4240313"/>
            <a:ext cx="678452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S. </a:t>
            </a:r>
            <a:r>
              <a:rPr lang="en-GB" sz="1100" dirty="0" err="1">
                <a:solidFill>
                  <a:schemeClr val="bg1"/>
                </a:solidFill>
                <a:latin typeface="Outfit" pitchFamily="2" charset="0"/>
              </a:rPr>
              <a:t>Bravyi</a:t>
            </a:r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 et al., arXiv:1701.08213, (2017)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</a:rPr>
              <a:t>L. Gunderman et al., Phys. Rev. A 109, 022618, (2024)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C. Nation et al., arXiv:2605.18966 (2026)</a:t>
            </a:r>
          </a:p>
          <a:p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  <a:p>
            <a:r>
              <a:rPr lang="it-IT" sz="1100" dirty="0">
                <a:solidFill>
                  <a:schemeClr val="bg1"/>
                </a:solidFill>
                <a:latin typeface="Outfit" pitchFamily="2" charset="0"/>
              </a:rPr>
              <a:t>S. Banerjee et al., </a:t>
            </a:r>
            <a:r>
              <a:rPr lang="en-GB" sz="1100" dirty="0">
                <a:solidFill>
                  <a:schemeClr val="bg1"/>
                </a:solidFill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en-GB" sz="1100" dirty="0">
              <a:solidFill>
                <a:schemeClr val="bg1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757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94A559E-AB3B-A09A-ADA6-808183681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9713F09D-49C8-038A-4B21-8F531F76C111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4B36B8D7-ABE8-EA41-3115-8EAA94AFFE02}"/>
              </a:ext>
            </a:extLst>
          </p:cNvPr>
          <p:cNvSpPr txBox="1"/>
          <p:nvPr/>
        </p:nvSpPr>
        <p:spPr>
          <a:xfrm>
            <a:off x="0" y="4726298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[1] S. </a:t>
            </a:r>
            <a:r>
              <a:rPr lang="en-GB" sz="1050" dirty="0" err="1">
                <a:latin typeface="Outfit" pitchFamily="2" charset="0"/>
                <a:ea typeface="Arial" panose="020B0604020202020204" pitchFamily="34" charset="0"/>
              </a:rPr>
              <a:t>Bravyi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, J. M. Gambetta, A. Mezzacapo, and K. Temme, arXiv:1701.08213, 2017</a:t>
            </a:r>
          </a:p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L. Gunderman, A. Jena, LD, and Phys. Rev. A 109, 022618, 2024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A20C7EF5-1A50-662D-2382-4C1751DD3815}"/>
              </a:ext>
            </a:extLst>
          </p:cNvPr>
          <p:cNvSpPr txBox="1"/>
          <p:nvPr/>
        </p:nvSpPr>
        <p:spPr>
          <a:xfrm>
            <a:off x="0" y="869473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1DCA5"/>
                </a:solidFill>
                <a:latin typeface="Outfit" pitchFamily="2" charset="0"/>
              </a:rPr>
              <a:t>Find all </a:t>
            </a:r>
            <a:r>
              <a:rPr lang="en-GB" sz="2400" b="1" dirty="0" err="1">
                <a:solidFill>
                  <a:srgbClr val="01DCA5"/>
                </a:solidFill>
                <a:latin typeface="Outfit" pitchFamily="2" charset="0"/>
              </a:rPr>
              <a:t>qudit</a:t>
            </a:r>
            <a:r>
              <a:rPr lang="en-GB" sz="2400" dirty="0">
                <a:solidFill>
                  <a:srgbClr val="01DCA5"/>
                </a:solidFill>
                <a:latin typeface="Outfit" pitchFamily="2" charset="0"/>
              </a:rPr>
              <a:t> Pauli symmetry and only work in the right subsector!</a:t>
            </a:r>
            <a:endParaRPr lang="it-IT" sz="4800" dirty="0">
              <a:solidFill>
                <a:srgbClr val="01DCA5"/>
              </a:solidFill>
              <a:latin typeface="Outfit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77BE9E-E2F3-DA9E-4347-9BB63FEB0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3" y="1390944"/>
            <a:ext cx="6457950" cy="327554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4686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44B63-E6B7-AC9A-1F62-5A4FE653B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B87F8E82-9148-18E3-2AC1-F0E4C53D06AD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5" name="CasellaDiTesto 15">
            <a:extLst>
              <a:ext uri="{FF2B5EF4-FFF2-40B4-BE49-F238E27FC236}">
                <a16:creationId xmlns:a16="http://schemas.microsoft.com/office/drawing/2014/main" id="{71BEFCC3-3D72-D580-306A-FFEF76077D1D}"/>
              </a:ext>
            </a:extLst>
          </p:cNvPr>
          <p:cNvSpPr txBox="1"/>
          <p:nvPr/>
        </p:nvSpPr>
        <p:spPr>
          <a:xfrm>
            <a:off x="0" y="4578094"/>
            <a:ext cx="9143999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Nation, R. Simon, S. Banerjee, F. Martini, A. Ricottone, F. Cerisola, LD,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Nation, R. Simon, S. Banerjee, F. Martini, A. Ricottone, F. Cerisola, LD, arXiv:2605.30428 (2026)</a:t>
            </a:r>
          </a:p>
          <a:p>
            <a:r>
              <a:rPr lang="it-IT" sz="1050" dirty="0">
                <a:latin typeface="Outfit" pitchFamily="2" charset="0"/>
              </a:rPr>
              <a:t>[4] S. Banerjee, V. Muthu, C. Nation, R. Simon, F. Martini, A. Ricottone, F. Cerisola, LD,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it-IT" sz="1050" dirty="0">
              <a:latin typeface="Outfit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54A53A-9512-DB08-D4A3-B8CE510AA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2371"/>
            <a:ext cx="9144000" cy="222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36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3872D-4C59-8E97-45E1-EA8C9CE9C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65515580-EE2C-8C38-F75A-B7FA253CE03D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33026C9A-37A9-38AB-C6C2-064F420717C0}"/>
              </a:ext>
            </a:extLst>
          </p:cNvPr>
          <p:cNvSpPr txBox="1"/>
          <p:nvPr/>
        </p:nvSpPr>
        <p:spPr>
          <a:xfrm>
            <a:off x="0" y="4726298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[1] S. </a:t>
            </a:r>
            <a:r>
              <a:rPr lang="en-GB" sz="1050" dirty="0" err="1">
                <a:latin typeface="Outfit" pitchFamily="2" charset="0"/>
                <a:ea typeface="Arial" panose="020B0604020202020204" pitchFamily="34" charset="0"/>
              </a:rPr>
              <a:t>Bravyi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, J. M. Gambetta, A. Mezzacapo, and K. Temme, arXiv:1701.08213, 2017</a:t>
            </a:r>
          </a:p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</a:t>
            </a:r>
            <a:r>
              <a:rPr lang="en-GB" sz="1050" b="1" dirty="0">
                <a:latin typeface="Outfit" pitchFamily="2" charset="0"/>
                <a:ea typeface="Arial" panose="020B0604020202020204" pitchFamily="34" charset="0"/>
              </a:rPr>
              <a:t> Image from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 L. Gunderman, A. Jena, LD, and Phys. Rev. A 109, 022618,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EE73BF-CC4F-8E7B-9757-97D61D08E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70" y="1135403"/>
            <a:ext cx="4919069" cy="357341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CasellaDiTesto 15">
            <a:extLst>
              <a:ext uri="{FF2B5EF4-FFF2-40B4-BE49-F238E27FC236}">
                <a16:creationId xmlns:a16="http://schemas.microsoft.com/office/drawing/2014/main" id="{C3041C94-50FA-9899-1EBA-A181CFEC5C8B}"/>
              </a:ext>
            </a:extLst>
          </p:cNvPr>
          <p:cNvSpPr txBox="1"/>
          <p:nvPr/>
        </p:nvSpPr>
        <p:spPr>
          <a:xfrm>
            <a:off x="5118274" y="1552694"/>
            <a:ext cx="3614246" cy="3079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latin typeface="Outfit" pitchFamily="2" charset="0"/>
                <a:ea typeface="Arial" panose="020B0604020202020204" pitchFamily="34" charset="0"/>
              </a:rPr>
              <a:t>5000+</a:t>
            </a:r>
            <a:r>
              <a:rPr lang="en-GB" sz="2000" dirty="0">
                <a:latin typeface="Outfit" pitchFamily="2" charset="0"/>
                <a:ea typeface="Arial" panose="020B0604020202020204" pitchFamily="34" charset="0"/>
              </a:rPr>
              <a:t> qubits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Outfit" pitchFamily="2" charset="0"/>
                <a:ea typeface="Arial" panose="020B0604020202020204" pitchFamily="34" charset="0"/>
              </a:rPr>
              <a:t>Generalised to </a:t>
            </a:r>
            <a:r>
              <a:rPr lang="en-GB" sz="2000" b="1" dirty="0" err="1">
                <a:latin typeface="Outfit" pitchFamily="2" charset="0"/>
                <a:ea typeface="Arial" panose="020B0604020202020204" pitchFamily="34" charset="0"/>
              </a:rPr>
              <a:t>quDits</a:t>
            </a:r>
            <a:endParaRPr lang="en-GB" sz="2000" b="1" dirty="0">
              <a:latin typeface="Outfit" pitchFamily="2" charset="0"/>
              <a:ea typeface="Arial" panose="020B0604020202020204" pitchFamily="34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latin typeface="Outfit" pitchFamily="2" charset="0"/>
                <a:ea typeface="Arial" panose="020B0604020202020204" pitchFamily="34" charset="0"/>
              </a:rPr>
              <a:t>Any</a:t>
            </a:r>
            <a:r>
              <a:rPr lang="en-GB" sz="2000" dirty="0">
                <a:latin typeface="Outfit" pitchFamily="2" charset="0"/>
                <a:ea typeface="Arial" panose="020B0604020202020204" pitchFamily="34" charset="0"/>
              </a:rPr>
              <a:t> input Hamiltonian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latin typeface="Outfit" pitchFamily="2" charset="0"/>
                <a:ea typeface="Arial" panose="020B0604020202020204" pitchFamily="34" charset="0"/>
              </a:rPr>
              <a:t>Exponential</a:t>
            </a:r>
            <a:r>
              <a:rPr lang="en-GB" sz="2000" dirty="0">
                <a:latin typeface="Outfit" pitchFamily="2" charset="0"/>
                <a:ea typeface="Arial" panose="020B0604020202020204" pitchFamily="34" charset="0"/>
              </a:rPr>
              <a:t> advantage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C000"/>
                </a:solidFill>
                <a:latin typeface="Outfit" pitchFamily="2" charset="0"/>
                <a:ea typeface="Arial" panose="020B0604020202020204" pitchFamily="34" charset="0"/>
              </a:rPr>
              <a:t>(still exponentially hard)</a:t>
            </a:r>
            <a:endParaRPr lang="it-IT" sz="2100" dirty="0">
              <a:solidFill>
                <a:srgbClr val="FFC000"/>
              </a:solidFill>
              <a:latin typeface="Outfit" pitchFamily="2" charset="0"/>
            </a:endParaRPr>
          </a:p>
        </p:txBody>
      </p:sp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159DCA53-BFAD-7ECD-E61F-CECB5889165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88781" y="1577187"/>
            <a:ext cx="568081" cy="568081"/>
          </a:xfrm>
          <a:prstGeom prst="rect">
            <a:avLst/>
          </a:prstGeom>
        </p:spPr>
      </p:pic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B1B6A6C8-FA5D-255C-967E-0ABFCFE3C14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6974" y="2240417"/>
            <a:ext cx="568081" cy="568081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910D6B48-CAED-5C29-5B7A-A0CF6C22876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6974" y="2828202"/>
            <a:ext cx="568081" cy="568081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D8AC1872-BBA5-061F-FCEB-04CAB9C45D9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0518" y="3446251"/>
            <a:ext cx="568081" cy="5680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597190-B4CB-B6B0-9933-F8D8B5750C1B}"/>
              </a:ext>
            </a:extLst>
          </p:cNvPr>
          <p:cNvSpPr txBox="1"/>
          <p:nvPr/>
        </p:nvSpPr>
        <p:spPr>
          <a:xfrm>
            <a:off x="87271" y="691380"/>
            <a:ext cx="491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Pauli symmetries</a:t>
            </a:r>
          </a:p>
        </p:txBody>
      </p:sp>
    </p:spTree>
    <p:extLst>
      <p:ext uri="{BB962C8B-B14F-4D97-AF65-F5344CB8AC3E}">
        <p14:creationId xmlns:p14="http://schemas.microsoft.com/office/powerpoint/2010/main" val="385036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airplane with blue stripe&#10;&#10;Description automatically generated">
            <a:extLst>
              <a:ext uri="{FF2B5EF4-FFF2-40B4-BE49-F238E27FC236}">
                <a16:creationId xmlns:a16="http://schemas.microsoft.com/office/drawing/2014/main" id="{C0302EB4-32A3-39C9-EFF0-A92BA3ECE3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9579" y="232908"/>
            <a:ext cx="4687201" cy="2197360"/>
          </a:xfrm>
          <a:prstGeom prst="rect">
            <a:avLst/>
          </a:prstGeom>
        </p:spPr>
      </p:pic>
      <p:pic>
        <p:nvPicPr>
          <p:cNvPr id="9" name="Picture 8" descr="A group of pills on a black background&#10;&#10;Description automatically generated">
            <a:extLst>
              <a:ext uri="{FF2B5EF4-FFF2-40B4-BE49-F238E27FC236}">
                <a16:creationId xmlns:a16="http://schemas.microsoft.com/office/drawing/2014/main" id="{87A2A973-B9F9-9A2C-6D35-5B59B2ED4A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776" y="1666321"/>
            <a:ext cx="4806534" cy="4806534"/>
          </a:xfrm>
          <a:prstGeom prst="rect">
            <a:avLst/>
          </a:prstGeom>
        </p:spPr>
      </p:pic>
      <p:pic>
        <p:nvPicPr>
          <p:cNvPr id="11" name="Picture 10" descr="A white building with columns&#10;&#10;Description automatically generated">
            <a:extLst>
              <a:ext uri="{FF2B5EF4-FFF2-40B4-BE49-F238E27FC236}">
                <a16:creationId xmlns:a16="http://schemas.microsoft.com/office/drawing/2014/main" id="{FFE21CD5-BA95-476A-DD5A-9C8EEC296A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15666"/>
            <a:ext cx="4240802" cy="3392641"/>
          </a:xfrm>
          <a:prstGeom prst="rect">
            <a:avLst/>
          </a:prstGeom>
        </p:spPr>
      </p:pic>
      <p:pic>
        <p:nvPicPr>
          <p:cNvPr id="7" name="Picture 6" descr="A group of people working in a warehouse&#10;&#10;Description automatically generated">
            <a:extLst>
              <a:ext uri="{FF2B5EF4-FFF2-40B4-BE49-F238E27FC236}">
                <a16:creationId xmlns:a16="http://schemas.microsoft.com/office/drawing/2014/main" id="{6FAC0000-F2C2-D774-2700-7697825E32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92" y="-560598"/>
            <a:ext cx="6095623" cy="4137924"/>
          </a:xfrm>
          <a:prstGeom prst="rect">
            <a:avLst/>
          </a:prstGeom>
        </p:spPr>
      </p:pic>
      <p:pic>
        <p:nvPicPr>
          <p:cNvPr id="3" name="Elemento grafico 2" descr="Atomo con riempimento a tinta unita">
            <a:extLst>
              <a:ext uri="{FF2B5EF4-FFF2-40B4-BE49-F238E27FC236}">
                <a16:creationId xmlns:a16="http://schemas.microsoft.com/office/drawing/2014/main" id="{6B7AD6E4-7DEA-D8AE-5336-88F9B4FC48C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48566" y="206833"/>
            <a:ext cx="4446869" cy="4446869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5349EF16-1E46-CC7A-3C69-5EA4D6B5F876}"/>
              </a:ext>
            </a:extLst>
          </p:cNvPr>
          <p:cNvSpPr txBox="1">
            <a:spLocks/>
          </p:cNvSpPr>
          <p:nvPr/>
        </p:nvSpPr>
        <p:spPr>
          <a:xfrm>
            <a:off x="0" y="38100"/>
            <a:ext cx="2202889" cy="960120"/>
          </a:xfrm>
          <a:prstGeom prst="rect">
            <a:avLst/>
          </a:prstGeom>
          <a:noFill/>
        </p:spPr>
        <p:txBody>
          <a:bodyPr/>
          <a:lstStyle>
            <a:lvl1pPr algn="l" defTabSz="4158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1" b="0" i="0" kern="1200">
                <a:solidFill>
                  <a:srgbClr val="003C3B"/>
                </a:solidFill>
                <a:latin typeface="Outfit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280" b="1" dirty="0">
                <a:solidFill>
                  <a:schemeClr val="tx1"/>
                </a:solidFill>
              </a:rPr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127391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85E44-0E6F-5080-386A-734E257EC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EB88327-AFD3-AE03-50DA-E82498E9324A}"/>
              </a:ext>
            </a:extLst>
          </p:cNvPr>
          <p:cNvSpPr/>
          <p:nvPr/>
        </p:nvSpPr>
        <p:spPr>
          <a:xfrm>
            <a:off x="-914400" y="740730"/>
            <a:ext cx="6596743" cy="4729341"/>
          </a:xfrm>
          <a:prstGeom prst="ellipse">
            <a:avLst/>
          </a:prstGeom>
          <a:solidFill>
            <a:srgbClr val="01DCA5">
              <a:alpha val="30000"/>
            </a:srgbClr>
          </a:solidFill>
          <a:ln w="3810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1">
            <a:extLst>
              <a:ext uri="{FF2B5EF4-FFF2-40B4-BE49-F238E27FC236}">
                <a16:creationId xmlns:a16="http://schemas.microsoft.com/office/drawing/2014/main" id="{0BD7AC6F-E52D-0AC1-D36D-66FE68E8593E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5" name="CasellaDiTesto 15">
            <a:extLst>
              <a:ext uri="{FF2B5EF4-FFF2-40B4-BE49-F238E27FC236}">
                <a16:creationId xmlns:a16="http://schemas.microsoft.com/office/drawing/2014/main" id="{7E37A0E7-91D0-EBE4-BF4E-039E153AD8F1}"/>
              </a:ext>
            </a:extLst>
          </p:cNvPr>
          <p:cNvSpPr txBox="1"/>
          <p:nvPr/>
        </p:nvSpPr>
        <p:spPr>
          <a:xfrm>
            <a:off x="0" y="4578094"/>
            <a:ext cx="9143999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Nation, R. Simon, S. Banerjee, F. Martini, A. Ricottone, F. Cerisola, LD,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Nation, R. Simon, S. Banerjee, F. Martini, A. Ricottone, F. Cerisola, LD, arXiv:2605.30428 (2026)</a:t>
            </a:r>
          </a:p>
          <a:p>
            <a:r>
              <a:rPr lang="it-IT" sz="1050" dirty="0">
                <a:latin typeface="Outfit" pitchFamily="2" charset="0"/>
              </a:rPr>
              <a:t>[4] S. Banerjee, V. Muthu, C. Nation, R. Simon, F. Martini, A. Ricottone, F. Cerisola, LD,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it-IT" sz="1050" dirty="0">
              <a:latin typeface="Outfit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8BA5563-C0B2-4C87-DC18-BBA0EEE30E09}"/>
              </a:ext>
            </a:extLst>
          </p:cNvPr>
          <p:cNvSpPr/>
          <p:nvPr/>
        </p:nvSpPr>
        <p:spPr>
          <a:xfrm>
            <a:off x="5344887" y="3105400"/>
            <a:ext cx="195943" cy="179615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103">
            <a:extLst>
              <a:ext uri="{FF2B5EF4-FFF2-40B4-BE49-F238E27FC236}">
                <a16:creationId xmlns:a16="http://schemas.microsoft.com/office/drawing/2014/main" id="{D1A20BCD-6E83-3A8E-CBE7-97150C00E3E6}"/>
              </a:ext>
            </a:extLst>
          </p:cNvPr>
          <p:cNvSpPr txBox="1"/>
          <p:nvPr/>
        </p:nvSpPr>
        <p:spPr>
          <a:xfrm rot="19808031">
            <a:off x="278540" y="1347937"/>
            <a:ext cx="3871399" cy="2526549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9917161"/>
              </a:avLst>
            </a:prstTxWarp>
            <a:spAutoFit/>
          </a:bodyPr>
          <a:lstStyle/>
          <a:p>
            <a:pPr algn="ctr"/>
            <a:r>
              <a:rPr lang="it-IT" sz="4800" i="1" dirty="0">
                <a:solidFill>
                  <a:srgbClr val="01DCA5"/>
                </a:solidFill>
                <a:latin typeface="Outfit" pitchFamily="2" charset="0"/>
              </a:rPr>
              <a:t>Clifford Symmetries</a:t>
            </a:r>
            <a:endParaRPr lang="it-IT" sz="4000" i="1" dirty="0">
              <a:solidFill>
                <a:srgbClr val="01DCA5"/>
              </a:solidFill>
              <a:latin typeface="Outfit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AD0369-D25B-C4A9-8A19-FC4BEBB6A0D2}"/>
              </a:ext>
            </a:extLst>
          </p:cNvPr>
          <p:cNvSpPr txBox="1"/>
          <p:nvPr/>
        </p:nvSpPr>
        <p:spPr>
          <a:xfrm>
            <a:off x="1670909" y="3733393"/>
            <a:ext cx="3061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C000"/>
                </a:solidFill>
                <a:latin typeface="Outfit" pitchFamily="2" charset="0"/>
              </a:rPr>
              <a:t>Pauli Symmetries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700E90F-54B5-2FB3-371D-7AB896095BA7}"/>
              </a:ext>
            </a:extLst>
          </p:cNvPr>
          <p:cNvCxnSpPr>
            <a:cxnSpLocks/>
          </p:cNvCxnSpPr>
          <p:nvPr/>
        </p:nvCxnSpPr>
        <p:spPr>
          <a:xfrm flipV="1">
            <a:off x="4563836" y="3282043"/>
            <a:ext cx="726621" cy="555171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5">
                <a:extLst>
                  <a:ext uri="{FF2B5EF4-FFF2-40B4-BE49-F238E27FC236}">
                    <a16:creationId xmlns:a16="http://schemas.microsoft.com/office/drawing/2014/main" id="{D65B9F60-0CBA-D30A-DB3A-C90A9B18CCF2}"/>
                  </a:ext>
                </a:extLst>
              </p:cNvPr>
              <p:cNvSpPr txBox="1"/>
              <p:nvPr/>
            </p:nvSpPr>
            <p:spPr>
              <a:xfrm>
                <a:off x="5873675" y="1209364"/>
                <a:ext cx="3614246" cy="31367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Outfit" pitchFamily="2" charset="0"/>
                    <a:ea typeface="Arial" panose="020B0604020202020204" pitchFamily="34" charset="0"/>
                  </a:rPr>
                  <a:t>Permutations are Clifford</a:t>
                </a:r>
              </a:p>
              <a:p>
                <a:pPr marL="171450" indent="-1714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  <a:latin typeface="Outfit" pitchFamily="2" charset="0"/>
                  </a:rPr>
                  <a:t>Reflections are Clifford</a:t>
                </a:r>
              </a:p>
              <a:p>
                <a:pPr marL="171450" indent="-1714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  <a:latin typeface="Outfit" pitchFamily="2" charset="0"/>
                  </a:rPr>
                  <a:t>Rotations are Clifford</a:t>
                </a:r>
              </a:p>
              <a:p>
                <a:pPr marL="171450" indent="-1714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it-IT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it-IT" sz="21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𝐺𝐻𝑍</m:t>
                            </m:r>
                          </m:e>
                        </m:d>
                      </m:e>
                    </m:d>
                  </m:oMath>
                </a14:m>
                <a:r>
                  <a:rPr lang="it-IT" sz="2100" dirty="0">
                    <a:solidFill>
                      <a:schemeClr val="tx1"/>
                    </a:solidFill>
                    <a:latin typeface="Outfit" pitchFamily="2" charset="0"/>
                  </a:rPr>
                  <a:t> «are Clifford»</a:t>
                </a:r>
              </a:p>
              <a:p>
                <a:pPr marL="171450" indent="-1714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it-IT" sz="2100" dirty="0">
                    <a:solidFill>
                      <a:schemeClr val="tx1"/>
                    </a:solidFill>
                    <a:latin typeface="Outfit" pitchFamily="2" charset="0"/>
                  </a:rPr>
                  <a:t>...</a:t>
                </a:r>
              </a:p>
            </p:txBody>
          </p:sp>
        </mc:Choice>
        <mc:Fallback xmlns="">
          <p:sp>
            <p:nvSpPr>
              <p:cNvPr id="15" name="CasellaDiTesto 15">
                <a:extLst>
                  <a:ext uri="{FF2B5EF4-FFF2-40B4-BE49-F238E27FC236}">
                    <a16:creationId xmlns:a16="http://schemas.microsoft.com/office/drawing/2014/main" id="{D65B9F60-0CBA-D30A-DB3A-C90A9B18C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675" y="1209364"/>
                <a:ext cx="3614246" cy="3136756"/>
              </a:xfrm>
              <a:prstGeom prst="rect">
                <a:avLst/>
              </a:prstGeom>
              <a:blipFill>
                <a:blip r:embed="rId3"/>
                <a:stretch>
                  <a:fillRect l="-6419" b="-36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5045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04DFC-1E47-E204-CD5E-71A085C3B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5BE1021B-85CD-475D-D995-D338F73B9972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2EF84EC5-F4E1-F738-7F75-F60D5CA875C7}"/>
              </a:ext>
            </a:extLst>
          </p:cNvPr>
          <p:cNvCxnSpPr>
            <a:cxnSpLocks/>
            <a:stCxn id="24" idx="1"/>
            <a:endCxn id="25" idx="1"/>
          </p:cNvCxnSpPr>
          <p:nvPr/>
        </p:nvCxnSpPr>
        <p:spPr>
          <a:xfrm rot="10800000" flipV="1">
            <a:off x="2673180" y="1170102"/>
            <a:ext cx="1166742" cy="665294"/>
          </a:xfrm>
          <a:prstGeom prst="curvedConnector3">
            <a:avLst>
              <a:gd name="adj1" fmla="val 144731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6F5FFD93-9D3E-E6D2-7638-46BB31AFCF1E}"/>
              </a:ext>
            </a:extLst>
          </p:cNvPr>
          <p:cNvCxnSpPr>
            <a:cxnSpLocks/>
            <a:stCxn id="25" idx="3"/>
            <a:endCxn id="26" idx="3"/>
          </p:cNvCxnSpPr>
          <p:nvPr/>
        </p:nvCxnSpPr>
        <p:spPr>
          <a:xfrm>
            <a:off x="6470816" y="1835396"/>
            <a:ext cx="881242" cy="665294"/>
          </a:xfrm>
          <a:prstGeom prst="curvedConnector3">
            <a:avLst>
              <a:gd name="adj1" fmla="val 16509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655BF281-7FA2-0FC2-955D-58AA3ABE563C}"/>
              </a:ext>
            </a:extLst>
          </p:cNvPr>
          <p:cNvCxnSpPr>
            <a:cxnSpLocks/>
            <a:stCxn id="26" idx="1"/>
            <a:endCxn id="27" idx="1"/>
          </p:cNvCxnSpPr>
          <p:nvPr/>
        </p:nvCxnSpPr>
        <p:spPr>
          <a:xfrm rot="10800000" flipH="1" flipV="1">
            <a:off x="1791938" y="2500690"/>
            <a:ext cx="482489" cy="665294"/>
          </a:xfrm>
          <a:prstGeom prst="curvedConnector3">
            <a:avLst>
              <a:gd name="adj1" fmla="val -86713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A6F2A9D2-79B6-CB75-4FD0-B7E9CF46AA45}"/>
              </a:ext>
            </a:extLst>
          </p:cNvPr>
          <p:cNvCxnSpPr>
            <a:cxnSpLocks/>
            <a:stCxn id="27" idx="3"/>
            <a:endCxn id="28" idx="3"/>
          </p:cNvCxnSpPr>
          <p:nvPr/>
        </p:nvCxnSpPr>
        <p:spPr>
          <a:xfrm flipH="1">
            <a:off x="6660698" y="3165984"/>
            <a:ext cx="208870" cy="665294"/>
          </a:xfrm>
          <a:prstGeom prst="curvedConnector3">
            <a:avLst>
              <a:gd name="adj1" fmla="val -109446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9E21CF22-8B5D-479B-296C-44B1F0521216}"/>
              </a:ext>
            </a:extLst>
          </p:cNvPr>
          <p:cNvCxnSpPr>
            <a:cxnSpLocks/>
            <a:stCxn id="28" idx="1"/>
            <a:endCxn id="29" idx="1"/>
          </p:cNvCxnSpPr>
          <p:nvPr/>
        </p:nvCxnSpPr>
        <p:spPr>
          <a:xfrm rot="10800000" flipH="1" flipV="1">
            <a:off x="2483298" y="3831278"/>
            <a:ext cx="662090" cy="665294"/>
          </a:xfrm>
          <a:prstGeom prst="curvedConnector3">
            <a:avLst>
              <a:gd name="adj1" fmla="val -3452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0C4A304-BFB3-6DC3-A9EB-3FA165A97F1C}"/>
                  </a:ext>
                </a:extLst>
              </p:cNvPr>
              <p:cNvSpPr/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solidFill>
                <a:schemeClr val="bg1"/>
              </a:solidFill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0" dirty="0">
                    <a:solidFill>
                      <a:schemeClr val="tx1"/>
                    </a:solidFill>
                    <a:latin typeface="Outfit" pitchFamily="2" charset="0"/>
                  </a:rPr>
                  <a:t>Input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sz="2400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0C4A304-BFB3-6DC3-A9EB-3FA165A97F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blipFill>
                <a:blip r:embed="rId5"/>
                <a:stretch>
                  <a:fillRect t="-2247" b="-16854"/>
                </a:stretch>
              </a:blipFill>
              <a:ln w="31750"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BA68511-C5BB-E5DB-AD49-BF81735DAB13}"/>
              </a:ext>
            </a:extLst>
          </p:cNvPr>
          <p:cNvSpPr/>
          <p:nvPr/>
        </p:nvSpPr>
        <p:spPr>
          <a:xfrm>
            <a:off x="2673180" y="1580916"/>
            <a:ext cx="3797636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Clifford symmetries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F67C0B4-B92A-00F6-DD38-D92A26AC4730}"/>
              </a:ext>
            </a:extLst>
          </p:cNvPr>
          <p:cNvSpPr/>
          <p:nvPr/>
        </p:nvSpPr>
        <p:spPr>
          <a:xfrm>
            <a:off x="1791939" y="2246210"/>
            <a:ext cx="5560119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optimal Clifford decomposition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2DC32B6-9A2B-170A-2C9A-97D43FC01856}"/>
              </a:ext>
            </a:extLst>
          </p:cNvPr>
          <p:cNvSpPr/>
          <p:nvPr/>
        </p:nvSpPr>
        <p:spPr>
          <a:xfrm>
            <a:off x="2274428" y="2911504"/>
            <a:ext cx="459514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Diagonalize Clifford subsector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5A00728-8579-655E-E7CA-12038353B564}"/>
              </a:ext>
            </a:extLst>
          </p:cNvPr>
          <p:cNvSpPr/>
          <p:nvPr/>
        </p:nvSpPr>
        <p:spPr>
          <a:xfrm>
            <a:off x="2483298" y="3576798"/>
            <a:ext cx="417740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effective Hamiltonians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DD6B17F-C34D-CC2C-FED3-131FDB57DCFA}"/>
              </a:ext>
            </a:extLst>
          </p:cNvPr>
          <p:cNvSpPr/>
          <p:nvPr/>
        </p:nvSpPr>
        <p:spPr>
          <a:xfrm>
            <a:off x="3145388" y="4242092"/>
            <a:ext cx="285322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Solve the problem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2271EF58-4F91-D296-BE7E-D2B9543756AA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134298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44034-E5F4-684C-872B-5AA70D41D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54F1D91C-7D9C-6AEF-75D5-F10602120E6C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B80D4C24-0555-D08C-DD57-2CC488226914}"/>
              </a:ext>
            </a:extLst>
          </p:cNvPr>
          <p:cNvCxnSpPr>
            <a:cxnSpLocks/>
            <a:stCxn id="24" idx="1"/>
            <a:endCxn id="25" idx="1"/>
          </p:cNvCxnSpPr>
          <p:nvPr/>
        </p:nvCxnSpPr>
        <p:spPr>
          <a:xfrm rot="10800000" flipV="1">
            <a:off x="2673180" y="1170102"/>
            <a:ext cx="1166742" cy="665294"/>
          </a:xfrm>
          <a:prstGeom prst="curvedConnector3">
            <a:avLst>
              <a:gd name="adj1" fmla="val 144731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853044CF-7B7C-7B1E-CD3D-4E2D08092DB7}"/>
              </a:ext>
            </a:extLst>
          </p:cNvPr>
          <p:cNvCxnSpPr>
            <a:cxnSpLocks/>
            <a:stCxn id="25" idx="3"/>
            <a:endCxn id="26" idx="3"/>
          </p:cNvCxnSpPr>
          <p:nvPr/>
        </p:nvCxnSpPr>
        <p:spPr>
          <a:xfrm>
            <a:off x="6470816" y="1835396"/>
            <a:ext cx="881242" cy="665294"/>
          </a:xfrm>
          <a:prstGeom prst="curvedConnector3">
            <a:avLst>
              <a:gd name="adj1" fmla="val 16509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98B92706-2286-DAE1-2602-E8A796F9FF0B}"/>
              </a:ext>
            </a:extLst>
          </p:cNvPr>
          <p:cNvCxnSpPr>
            <a:cxnSpLocks/>
            <a:stCxn id="26" idx="1"/>
            <a:endCxn id="27" idx="1"/>
          </p:cNvCxnSpPr>
          <p:nvPr/>
        </p:nvCxnSpPr>
        <p:spPr>
          <a:xfrm rot="10800000" flipH="1" flipV="1">
            <a:off x="1791938" y="2500690"/>
            <a:ext cx="482489" cy="665294"/>
          </a:xfrm>
          <a:prstGeom prst="curvedConnector3">
            <a:avLst>
              <a:gd name="adj1" fmla="val -86713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CB356674-50A3-C838-C1C3-DF19ED84A887}"/>
              </a:ext>
            </a:extLst>
          </p:cNvPr>
          <p:cNvCxnSpPr>
            <a:cxnSpLocks/>
            <a:stCxn id="27" idx="3"/>
            <a:endCxn id="28" idx="3"/>
          </p:cNvCxnSpPr>
          <p:nvPr/>
        </p:nvCxnSpPr>
        <p:spPr>
          <a:xfrm flipH="1">
            <a:off x="6660698" y="3165984"/>
            <a:ext cx="208870" cy="665294"/>
          </a:xfrm>
          <a:prstGeom prst="curvedConnector3">
            <a:avLst>
              <a:gd name="adj1" fmla="val -109446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4A04CE3D-1318-5A55-85A6-4D02E9013481}"/>
              </a:ext>
            </a:extLst>
          </p:cNvPr>
          <p:cNvCxnSpPr>
            <a:cxnSpLocks/>
            <a:stCxn id="28" idx="1"/>
            <a:endCxn id="29" idx="1"/>
          </p:cNvCxnSpPr>
          <p:nvPr/>
        </p:nvCxnSpPr>
        <p:spPr>
          <a:xfrm rot="10800000" flipH="1" flipV="1">
            <a:off x="2483298" y="3831278"/>
            <a:ext cx="662090" cy="665294"/>
          </a:xfrm>
          <a:prstGeom prst="curvedConnector3">
            <a:avLst>
              <a:gd name="adj1" fmla="val -3452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61DBBF6A-1BF3-7804-D46B-6C8B235AF11F}"/>
                  </a:ext>
                </a:extLst>
              </p:cNvPr>
              <p:cNvSpPr/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solidFill>
                <a:schemeClr val="bg1"/>
              </a:solidFill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0" dirty="0">
                    <a:solidFill>
                      <a:schemeClr val="tx1"/>
                    </a:solidFill>
                    <a:latin typeface="Outfit" pitchFamily="2" charset="0"/>
                  </a:rPr>
                  <a:t>Input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sz="2400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61DBBF6A-1BF3-7804-D46B-6C8B235AF1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blipFill>
                <a:blip r:embed="rId5"/>
                <a:stretch>
                  <a:fillRect t="-2247" b="-16854"/>
                </a:stretch>
              </a:blipFill>
              <a:ln w="31750"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38C558A-CE8D-E19E-F11C-DE0FB97FBB05}"/>
              </a:ext>
            </a:extLst>
          </p:cNvPr>
          <p:cNvSpPr/>
          <p:nvPr/>
        </p:nvSpPr>
        <p:spPr>
          <a:xfrm>
            <a:off x="2673180" y="1580916"/>
            <a:ext cx="3797636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Clifford symmetries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AA946E5-351A-22E5-3B32-7E1A39C55070}"/>
              </a:ext>
            </a:extLst>
          </p:cNvPr>
          <p:cNvSpPr/>
          <p:nvPr/>
        </p:nvSpPr>
        <p:spPr>
          <a:xfrm>
            <a:off x="1791939" y="2246210"/>
            <a:ext cx="5560119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Find optimal Clifford decomposition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B923AFD-46D0-DD0E-4708-B1B7364860CE}"/>
              </a:ext>
            </a:extLst>
          </p:cNvPr>
          <p:cNvSpPr/>
          <p:nvPr/>
        </p:nvSpPr>
        <p:spPr>
          <a:xfrm>
            <a:off x="2274428" y="2911504"/>
            <a:ext cx="4595140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Diagonalize Clifford subsector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FC5A77A-241D-9DE6-26E6-E09FDDACB5A8}"/>
              </a:ext>
            </a:extLst>
          </p:cNvPr>
          <p:cNvSpPr/>
          <p:nvPr/>
        </p:nvSpPr>
        <p:spPr>
          <a:xfrm>
            <a:off x="2483298" y="3576798"/>
            <a:ext cx="4177400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Find effective Hamiltonians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0719927-B2D5-9903-41BE-F4D92B5203E9}"/>
              </a:ext>
            </a:extLst>
          </p:cNvPr>
          <p:cNvSpPr/>
          <p:nvPr/>
        </p:nvSpPr>
        <p:spPr>
          <a:xfrm>
            <a:off x="3145388" y="4242092"/>
            <a:ext cx="2853220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Solve the problem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57697A34-98B5-6144-64A8-A95B3BB6B91B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31744109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177F1-8FD2-F975-959F-063476498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57A048F6-26A2-CAB2-ED9C-6B412BD04A59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7C5D417-41B4-4E82-AEA7-8AC5FF661454}"/>
                  </a:ext>
                </a:extLst>
              </p:cNvPr>
              <p:cNvSpPr/>
              <p:nvPr/>
            </p:nvSpPr>
            <p:spPr>
              <a:xfrm>
                <a:off x="3500165" y="1053639"/>
                <a:ext cx="2143666" cy="508959"/>
              </a:xfrm>
              <a:prstGeom prst="roundRect">
                <a:avLst/>
              </a:prstGeom>
              <a:solidFill>
                <a:schemeClr val="bg1"/>
              </a:solidFill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𝑋𝑌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𝑍𝑌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7C5D417-41B4-4E82-AEA7-8AC5FF6614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165" y="1053639"/>
                <a:ext cx="2143666" cy="508959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31750"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6634735F-D3B8-9071-5193-29439FE1859C}"/>
              </a:ext>
            </a:extLst>
          </p:cNvPr>
          <p:cNvSpPr/>
          <p:nvPr/>
        </p:nvSpPr>
        <p:spPr>
          <a:xfrm>
            <a:off x="5916281" y="2903932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ZY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97F2E6-902F-F9E6-58B6-707D77B59165}"/>
              </a:ext>
            </a:extLst>
          </p:cNvPr>
          <p:cNvSpPr/>
          <p:nvPr/>
        </p:nvSpPr>
        <p:spPr>
          <a:xfrm>
            <a:off x="5916281" y="1811548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XY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97B4BB-FC8E-AB06-909D-693D1A30346C}"/>
              </a:ext>
            </a:extLst>
          </p:cNvPr>
          <p:cNvCxnSpPr>
            <a:cxnSpLocks/>
            <a:stCxn id="10" idx="6"/>
            <a:endCxn id="12" idx="2"/>
          </p:cNvCxnSpPr>
          <p:nvPr/>
        </p:nvCxnSpPr>
        <p:spPr>
          <a:xfrm>
            <a:off x="3227715" y="2081548"/>
            <a:ext cx="2688566" cy="1092384"/>
          </a:xfrm>
          <a:prstGeom prst="straightConnector1">
            <a:avLst/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961A38C-EB81-EDFA-3B93-746B2C1C3965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3227715" y="2081548"/>
            <a:ext cx="2688566" cy="1092384"/>
          </a:xfrm>
          <a:prstGeom prst="straightConnector1">
            <a:avLst/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1D3BB7C-DFF9-1DD7-5C87-57A05AC9D608}"/>
              </a:ext>
            </a:extLst>
          </p:cNvPr>
          <p:cNvSpPr/>
          <p:nvPr/>
        </p:nvSpPr>
        <p:spPr>
          <a:xfrm>
            <a:off x="3724877" y="2357740"/>
            <a:ext cx="1694242" cy="540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Hadamard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B647A18-F767-5248-5039-5BF73F2EC5A2}"/>
              </a:ext>
            </a:extLst>
          </p:cNvPr>
          <p:cNvSpPr/>
          <p:nvPr/>
        </p:nvSpPr>
        <p:spPr>
          <a:xfrm>
            <a:off x="2687715" y="1811548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XY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2332D4-EB7F-3EC9-0019-25C2863FC60F}"/>
              </a:ext>
            </a:extLst>
          </p:cNvPr>
          <p:cNvSpPr/>
          <p:nvPr/>
        </p:nvSpPr>
        <p:spPr>
          <a:xfrm>
            <a:off x="2687715" y="2903932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ZY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CasellaDiTesto 15">
            <a:extLst>
              <a:ext uri="{FF2B5EF4-FFF2-40B4-BE49-F238E27FC236}">
                <a16:creationId xmlns:a16="http://schemas.microsoft.com/office/drawing/2014/main" id="{895495BB-A53E-FCB5-FAE8-CA89F7BEFA88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128073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C0C57F2-B9DE-0643-E4AE-6B16B21E4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585A81BF-CB0B-CEFC-9289-4B79C82BBF91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89963446-2CE6-779B-1C03-CB4F1D611B7F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AB273E7-92AF-D1AB-5818-2A18FD37F83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7105" y="759336"/>
            <a:ext cx="7589787" cy="3061274"/>
          </a:xfrm>
          <a:prstGeom prst="rect">
            <a:avLst/>
          </a:prstGeom>
        </p:spPr>
      </p:pic>
      <p:sp>
        <p:nvSpPr>
          <p:cNvPr id="8" name="Arrow: Chevron 7">
            <a:extLst>
              <a:ext uri="{FF2B5EF4-FFF2-40B4-BE49-F238E27FC236}">
                <a16:creationId xmlns:a16="http://schemas.microsoft.com/office/drawing/2014/main" id="{0F362194-158B-21A3-84AF-58CB60454DE8}"/>
              </a:ext>
            </a:extLst>
          </p:cNvPr>
          <p:cNvSpPr/>
          <p:nvPr/>
        </p:nvSpPr>
        <p:spPr>
          <a:xfrm>
            <a:off x="6570077" y="2832360"/>
            <a:ext cx="71232" cy="156110"/>
          </a:xfrm>
          <a:prstGeom prst="chevron">
            <a:avLst>
              <a:gd name="adj" fmla="val 77256"/>
            </a:avLst>
          </a:prstGeom>
          <a:solidFill>
            <a:srgbClr val="404040"/>
          </a:solidFill>
          <a:ln cap="rnd">
            <a:solidFill>
              <a:srgbClr val="404040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E50215-0EB3-FF17-7EEA-3330215EBDDC}"/>
              </a:ext>
            </a:extLst>
          </p:cNvPr>
          <p:cNvSpPr/>
          <p:nvPr/>
        </p:nvSpPr>
        <p:spPr>
          <a:xfrm>
            <a:off x="1" y="3898407"/>
            <a:ext cx="9143998" cy="83814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Find a mapping that corresponds to a Clifford and preserves the input Hamiltonian…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Is np-hard (in the </a:t>
            </a:r>
            <a:r>
              <a:rPr lang="en-GB" sz="2400" b="1" dirty="0">
                <a:solidFill>
                  <a:srgbClr val="FFC000"/>
                </a:solidFill>
                <a:latin typeface="Outfit" pitchFamily="2" charset="0"/>
              </a:rPr>
              <a:t>worst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 case)!</a:t>
            </a:r>
          </a:p>
        </p:txBody>
      </p:sp>
    </p:spTree>
    <p:extLst>
      <p:ext uri="{BB962C8B-B14F-4D97-AF65-F5344CB8AC3E}">
        <p14:creationId xmlns:p14="http://schemas.microsoft.com/office/powerpoint/2010/main" val="250052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1F3BA-9E48-62A0-F085-411773D65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B6A5F16B-DB5A-E308-C7D7-F95554B73969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435F5A87-B718-80E8-41F0-49743DD05CA9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9286BC2-2780-DDDE-CECC-E73B6C5F682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75021"/>
          <a:stretch>
            <a:fillRect/>
          </a:stretch>
        </p:blipFill>
        <p:spPr>
          <a:xfrm>
            <a:off x="777105" y="759336"/>
            <a:ext cx="7589787" cy="76466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E0D06DC-436F-9639-F2B7-075FCD093161}"/>
              </a:ext>
            </a:extLst>
          </p:cNvPr>
          <p:cNvSpPr/>
          <p:nvPr/>
        </p:nvSpPr>
        <p:spPr>
          <a:xfrm>
            <a:off x="1" y="3898407"/>
            <a:ext cx="9143998" cy="83814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Find a mapping that corresponds to a Clifford and preserves the input Hamiltonian…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Is np-hard (in the </a:t>
            </a:r>
            <a:r>
              <a:rPr lang="en-GB" sz="2400" b="1" dirty="0">
                <a:solidFill>
                  <a:srgbClr val="FFC000"/>
                </a:solidFill>
                <a:latin typeface="Outfit" pitchFamily="2" charset="0"/>
              </a:rPr>
              <a:t>worst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 case)!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DB1A33D-DFA2-BE02-6E32-76DFD73142AD}"/>
              </a:ext>
            </a:extLst>
          </p:cNvPr>
          <p:cNvGrpSpPr/>
          <p:nvPr/>
        </p:nvGrpSpPr>
        <p:grpSpPr>
          <a:xfrm>
            <a:off x="2395692" y="1478604"/>
            <a:ext cx="4352611" cy="2296610"/>
            <a:chOff x="4014281" y="1524000"/>
            <a:chExt cx="4352611" cy="2296610"/>
          </a:xfrm>
        </p:grpSpPr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F2449ECD-FCFE-3460-839E-EE1AF10BEE1D}"/>
                </a:ext>
              </a:extLst>
            </p:cNvPr>
            <p:cNvSpPr/>
            <p:nvPr/>
          </p:nvSpPr>
          <p:spPr>
            <a:xfrm>
              <a:off x="6570077" y="2832360"/>
              <a:ext cx="71232" cy="156110"/>
            </a:xfrm>
            <a:prstGeom prst="chevron">
              <a:avLst>
                <a:gd name="adj" fmla="val 77256"/>
              </a:avLst>
            </a:prstGeom>
            <a:solidFill>
              <a:srgbClr val="404040"/>
            </a:solidFill>
            <a:ln cap="rnd">
              <a:solidFill>
                <a:srgbClr val="40404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34B067E9-2E60-F6B8-BA81-C00D565751D7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42652" t="24979"/>
            <a:stretch>
              <a:fillRect/>
            </a:stretch>
          </p:blipFill>
          <p:spPr>
            <a:xfrm>
              <a:off x="4014281" y="1524000"/>
              <a:ext cx="4352611" cy="22966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03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C1FE682-3A92-8F1E-8C2C-F2EE6D1F4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EAD75910-BE74-3750-CDA0-59475AE6FF9F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ADBA7DBF-72EC-ADEB-AEC1-1E1DA1110696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D7F9FA-CD4C-EC28-6A80-79A5AEDE642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74810"/>
          <a:stretch>
            <a:fillRect/>
          </a:stretch>
        </p:blipFill>
        <p:spPr>
          <a:xfrm>
            <a:off x="777105" y="856611"/>
            <a:ext cx="7589787" cy="771149"/>
          </a:xfrm>
          <a:prstGeom prst="rect">
            <a:avLst/>
          </a:prstGeom>
        </p:spPr>
      </p:pic>
      <p:sp>
        <p:nvSpPr>
          <p:cNvPr id="8" name="Arrow: Chevron 7">
            <a:extLst>
              <a:ext uri="{FF2B5EF4-FFF2-40B4-BE49-F238E27FC236}">
                <a16:creationId xmlns:a16="http://schemas.microsoft.com/office/drawing/2014/main" id="{572C7D3E-4C79-89BC-8CE7-9FA4CB91830E}"/>
              </a:ext>
            </a:extLst>
          </p:cNvPr>
          <p:cNvSpPr/>
          <p:nvPr/>
        </p:nvSpPr>
        <p:spPr>
          <a:xfrm>
            <a:off x="6570077" y="2832360"/>
            <a:ext cx="71232" cy="156110"/>
          </a:xfrm>
          <a:prstGeom prst="chevron">
            <a:avLst>
              <a:gd name="adj" fmla="val 77256"/>
            </a:avLst>
          </a:prstGeom>
          <a:solidFill>
            <a:srgbClr val="404040"/>
          </a:solidFill>
          <a:ln cap="rnd">
            <a:solidFill>
              <a:srgbClr val="404040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0F673C-64D5-3042-7D00-A0BCECA76735}"/>
              </a:ext>
            </a:extLst>
          </p:cNvPr>
          <p:cNvSpPr/>
          <p:nvPr/>
        </p:nvSpPr>
        <p:spPr>
          <a:xfrm>
            <a:off x="1" y="3898407"/>
            <a:ext cx="9143998" cy="83814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Find a mapping that corresponds to a Clifford and preserves the input Hamiltonian…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Is np-hard (in the </a:t>
            </a:r>
            <a:r>
              <a:rPr lang="en-GB" sz="2400" b="1" dirty="0">
                <a:solidFill>
                  <a:srgbClr val="FFC000"/>
                </a:solidFill>
                <a:latin typeface="Outfit" pitchFamily="2" charset="0"/>
              </a:rPr>
              <a:t>worst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 case)!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5CDE61-4246-29F8-3AC1-4D47EC41B7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34" t="10454" r="4681" b="4973"/>
          <a:stretch>
            <a:fillRect/>
          </a:stretch>
        </p:blipFill>
        <p:spPr>
          <a:xfrm>
            <a:off x="366408" y="1872515"/>
            <a:ext cx="8411183" cy="1588851"/>
          </a:xfrm>
          <a:prstGeom prst="rect">
            <a:avLst/>
          </a:prstGeom>
          <a:ln w="31750" cap="rnd">
            <a:solidFill>
              <a:srgbClr val="00C896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753701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53841-6DF6-8A29-8172-E6637A0C9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ED74C24B-C108-8508-EFDB-7CD3234FBBD3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7F3D82E7-7917-6D61-D9D8-FE587415BEC5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CD1DD3A-224C-D385-A362-8C6D7BED18F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74810"/>
          <a:stretch>
            <a:fillRect/>
          </a:stretch>
        </p:blipFill>
        <p:spPr>
          <a:xfrm>
            <a:off x="777105" y="856611"/>
            <a:ext cx="7589787" cy="771149"/>
          </a:xfrm>
          <a:prstGeom prst="rect">
            <a:avLst/>
          </a:prstGeom>
        </p:spPr>
      </p:pic>
      <p:sp>
        <p:nvSpPr>
          <p:cNvPr id="8" name="Arrow: Chevron 7">
            <a:extLst>
              <a:ext uri="{FF2B5EF4-FFF2-40B4-BE49-F238E27FC236}">
                <a16:creationId xmlns:a16="http://schemas.microsoft.com/office/drawing/2014/main" id="{B36A4A8B-322F-DDD9-661D-721087A503B6}"/>
              </a:ext>
            </a:extLst>
          </p:cNvPr>
          <p:cNvSpPr/>
          <p:nvPr/>
        </p:nvSpPr>
        <p:spPr>
          <a:xfrm>
            <a:off x="6570077" y="2832360"/>
            <a:ext cx="71232" cy="156110"/>
          </a:xfrm>
          <a:prstGeom prst="chevron">
            <a:avLst>
              <a:gd name="adj" fmla="val 77256"/>
            </a:avLst>
          </a:prstGeom>
          <a:solidFill>
            <a:srgbClr val="404040"/>
          </a:solidFill>
          <a:ln cap="rnd">
            <a:solidFill>
              <a:srgbClr val="404040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14305E-221F-5806-2077-F803052CAE80}"/>
              </a:ext>
            </a:extLst>
          </p:cNvPr>
          <p:cNvSpPr/>
          <p:nvPr/>
        </p:nvSpPr>
        <p:spPr>
          <a:xfrm>
            <a:off x="1" y="3898407"/>
            <a:ext cx="9143998" cy="83814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Find a mapping that corresponds to a Clifford and preserves the input Hamiltonian…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Is np-hard (in the </a:t>
            </a:r>
            <a:r>
              <a:rPr lang="en-GB" sz="2400" b="1" dirty="0">
                <a:solidFill>
                  <a:srgbClr val="FFC000"/>
                </a:solidFill>
                <a:latin typeface="Outfit" pitchFamily="2" charset="0"/>
              </a:rPr>
              <a:t>worst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 case)!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DF2CB0-F392-C1D6-DBCF-86AA0F5D71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178" t="10454" r="4680" b="4973"/>
          <a:stretch>
            <a:fillRect/>
          </a:stretch>
        </p:blipFill>
        <p:spPr>
          <a:xfrm>
            <a:off x="1593713" y="1926890"/>
            <a:ext cx="5956570" cy="1588851"/>
          </a:xfrm>
          <a:prstGeom prst="rect">
            <a:avLst/>
          </a:prstGeom>
          <a:ln w="31750" cap="rnd">
            <a:solidFill>
              <a:srgbClr val="00C896"/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29378303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921C8-A9B0-92A1-16BF-63F865E68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C01F342C-09D0-42CC-23F5-0DAAE979A5CD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E10669E7-2530-9A69-F160-A3F7B29936B4}"/>
              </a:ext>
            </a:extLst>
          </p:cNvPr>
          <p:cNvCxnSpPr>
            <a:cxnSpLocks/>
            <a:stCxn id="24" idx="1"/>
            <a:endCxn id="25" idx="1"/>
          </p:cNvCxnSpPr>
          <p:nvPr/>
        </p:nvCxnSpPr>
        <p:spPr>
          <a:xfrm rot="10800000" flipV="1">
            <a:off x="2673180" y="1170102"/>
            <a:ext cx="1166742" cy="665294"/>
          </a:xfrm>
          <a:prstGeom prst="curvedConnector3">
            <a:avLst>
              <a:gd name="adj1" fmla="val 144731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E2DF8E41-059A-BD5E-81D6-035FB9859781}"/>
              </a:ext>
            </a:extLst>
          </p:cNvPr>
          <p:cNvCxnSpPr>
            <a:cxnSpLocks/>
            <a:stCxn id="25" idx="3"/>
            <a:endCxn id="26" idx="3"/>
          </p:cNvCxnSpPr>
          <p:nvPr/>
        </p:nvCxnSpPr>
        <p:spPr>
          <a:xfrm>
            <a:off x="6470816" y="1835396"/>
            <a:ext cx="881242" cy="665294"/>
          </a:xfrm>
          <a:prstGeom prst="curvedConnector3">
            <a:avLst>
              <a:gd name="adj1" fmla="val 16509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5FA05114-C4C9-7444-A204-FF90EA3C8E90}"/>
              </a:ext>
            </a:extLst>
          </p:cNvPr>
          <p:cNvCxnSpPr>
            <a:cxnSpLocks/>
            <a:stCxn id="26" idx="1"/>
            <a:endCxn id="27" idx="1"/>
          </p:cNvCxnSpPr>
          <p:nvPr/>
        </p:nvCxnSpPr>
        <p:spPr>
          <a:xfrm rot="10800000" flipH="1" flipV="1">
            <a:off x="1791938" y="2500690"/>
            <a:ext cx="482489" cy="665294"/>
          </a:xfrm>
          <a:prstGeom prst="curvedConnector3">
            <a:avLst>
              <a:gd name="adj1" fmla="val -86713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995C68F7-BA2A-7793-946B-103C6F01B468}"/>
              </a:ext>
            </a:extLst>
          </p:cNvPr>
          <p:cNvCxnSpPr>
            <a:cxnSpLocks/>
            <a:stCxn id="27" idx="3"/>
            <a:endCxn id="28" idx="3"/>
          </p:cNvCxnSpPr>
          <p:nvPr/>
        </p:nvCxnSpPr>
        <p:spPr>
          <a:xfrm flipH="1">
            <a:off x="6660698" y="3165984"/>
            <a:ext cx="208870" cy="665294"/>
          </a:xfrm>
          <a:prstGeom prst="curvedConnector3">
            <a:avLst>
              <a:gd name="adj1" fmla="val -109446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94DC836A-4789-415D-6E99-7ABA182F4BA9}"/>
              </a:ext>
            </a:extLst>
          </p:cNvPr>
          <p:cNvCxnSpPr>
            <a:cxnSpLocks/>
            <a:stCxn id="28" idx="1"/>
            <a:endCxn id="29" idx="1"/>
          </p:cNvCxnSpPr>
          <p:nvPr/>
        </p:nvCxnSpPr>
        <p:spPr>
          <a:xfrm rot="10800000" flipH="1" flipV="1">
            <a:off x="2483298" y="3831278"/>
            <a:ext cx="662090" cy="665294"/>
          </a:xfrm>
          <a:prstGeom prst="curvedConnector3">
            <a:avLst>
              <a:gd name="adj1" fmla="val -3452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599D4CEF-4802-186A-1BED-1B9F2E3CC9FF}"/>
                  </a:ext>
                </a:extLst>
              </p:cNvPr>
              <p:cNvSpPr/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solidFill>
                <a:schemeClr val="bg1"/>
              </a:solidFill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0" dirty="0">
                    <a:solidFill>
                      <a:schemeClr val="tx1"/>
                    </a:solidFill>
                    <a:latin typeface="Outfit" pitchFamily="2" charset="0"/>
                  </a:rPr>
                  <a:t>Input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sz="2400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599D4CEF-4802-186A-1BED-1B9F2E3CC9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blipFill>
                <a:blip r:embed="rId5"/>
                <a:stretch>
                  <a:fillRect t="-2247" b="-16854"/>
                </a:stretch>
              </a:blipFill>
              <a:ln w="31750"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C8862B7-D4CF-35CB-DAA6-CA1D0CDC9567}"/>
              </a:ext>
            </a:extLst>
          </p:cNvPr>
          <p:cNvSpPr/>
          <p:nvPr/>
        </p:nvSpPr>
        <p:spPr>
          <a:xfrm>
            <a:off x="2673180" y="1580916"/>
            <a:ext cx="3797636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Clifford symmetries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CB79E61-041D-DC09-2E08-CD9658491932}"/>
              </a:ext>
            </a:extLst>
          </p:cNvPr>
          <p:cNvSpPr/>
          <p:nvPr/>
        </p:nvSpPr>
        <p:spPr>
          <a:xfrm>
            <a:off x="1791939" y="2246210"/>
            <a:ext cx="5560119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optimal Clifford decomposition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0F8D465-A703-28BD-06A6-7B495F191DC5}"/>
              </a:ext>
            </a:extLst>
          </p:cNvPr>
          <p:cNvSpPr/>
          <p:nvPr/>
        </p:nvSpPr>
        <p:spPr>
          <a:xfrm>
            <a:off x="2274428" y="2911504"/>
            <a:ext cx="459514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Diagonalize Clifford subsector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A4FDA71-A010-050E-1BF2-4E67D531951D}"/>
              </a:ext>
            </a:extLst>
          </p:cNvPr>
          <p:cNvSpPr/>
          <p:nvPr/>
        </p:nvSpPr>
        <p:spPr>
          <a:xfrm>
            <a:off x="2483298" y="3576798"/>
            <a:ext cx="4177400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Find effective Hamiltonians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17BCD2F-80D6-FC53-2D8E-82BAE5D3C40B}"/>
              </a:ext>
            </a:extLst>
          </p:cNvPr>
          <p:cNvSpPr/>
          <p:nvPr/>
        </p:nvSpPr>
        <p:spPr>
          <a:xfrm>
            <a:off x="3145388" y="4242092"/>
            <a:ext cx="2853220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Solve the problem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20AEF8D7-AE16-8900-C37F-594EDE7467F8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10961379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D37C3-B8FE-F8DD-46B6-BF778866F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9B6A3843-F0A6-3F7A-9517-F5B87B8DC62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63BA91-4390-F3C0-2F3A-074E875D0C01}"/>
              </a:ext>
            </a:extLst>
          </p:cNvPr>
          <p:cNvSpPr/>
          <p:nvPr/>
        </p:nvSpPr>
        <p:spPr>
          <a:xfrm>
            <a:off x="1" y="3898407"/>
            <a:ext cx="9143998" cy="83814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Diagonalizing a Clifford…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Is np-hard!</a:t>
            </a:r>
          </a:p>
        </p:txBody>
      </p: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8BAD0D3A-B937-C720-E31A-38C3D7787F74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218F86E-9D8B-D34C-8C51-1B9BF0BBC14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74810"/>
          <a:stretch>
            <a:fillRect/>
          </a:stretch>
        </p:blipFill>
        <p:spPr>
          <a:xfrm>
            <a:off x="777105" y="856611"/>
            <a:ext cx="7589787" cy="77114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8FED1A7-ED99-3DC4-0CDB-F8E4D2ECF41B}"/>
              </a:ext>
            </a:extLst>
          </p:cNvPr>
          <p:cNvGrpSpPr/>
          <p:nvPr/>
        </p:nvGrpSpPr>
        <p:grpSpPr>
          <a:xfrm>
            <a:off x="950875" y="1921584"/>
            <a:ext cx="7242245" cy="1588851"/>
            <a:chOff x="967903" y="1872000"/>
            <a:chExt cx="7242245" cy="158885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5C57425-8F8C-F075-9B1E-73F974B9F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9823" t="10454" r="4681" b="4973"/>
            <a:stretch>
              <a:fillRect/>
            </a:stretch>
          </p:blipFill>
          <p:spPr>
            <a:xfrm>
              <a:off x="967903" y="1872000"/>
              <a:ext cx="5988995" cy="1588851"/>
            </a:xfrm>
            <a:prstGeom prst="rect">
              <a:avLst/>
            </a:prstGeom>
            <a:ln w="31750" cap="rnd">
              <a:solidFill>
                <a:srgbClr val="00C896"/>
              </a:solidFill>
              <a:bevel/>
            </a:ln>
          </p:spPr>
        </p:pic>
        <p:sp>
          <p:nvSpPr>
            <p:cNvPr id="2" name="Right Brace 1">
              <a:extLst>
                <a:ext uri="{FF2B5EF4-FFF2-40B4-BE49-F238E27FC236}">
                  <a16:creationId xmlns:a16="http://schemas.microsoft.com/office/drawing/2014/main" id="{21B027A7-F252-46C6-DF7C-650F61039697}"/>
                </a:ext>
              </a:extLst>
            </p:cNvPr>
            <p:cNvSpPr/>
            <p:nvPr/>
          </p:nvSpPr>
          <p:spPr>
            <a:xfrm>
              <a:off x="7146593" y="1872000"/>
              <a:ext cx="265890" cy="1588851"/>
            </a:xfrm>
            <a:prstGeom prst="rightBrace">
              <a:avLst>
                <a:gd name="adj1" fmla="val 84047"/>
                <a:gd name="adj2" fmla="val 50000"/>
              </a:avLst>
            </a:prstGeom>
            <a:ln w="31750" cap="rnd">
              <a:solidFill>
                <a:srgbClr val="00C896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9D54095A-9F1C-C98A-4830-C896A6803061}"/>
                    </a:ext>
                  </a:extLst>
                </p:cNvPr>
                <p:cNvSpPr txBox="1"/>
                <p:nvPr/>
              </p:nvSpPr>
              <p:spPr>
                <a:xfrm>
                  <a:off x="7279538" y="2236820"/>
                  <a:ext cx="930610" cy="8592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540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5400" b="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oMath>
                    </m:oMathPara>
                  </a14:m>
                  <a:endParaRPr lang="en-GB" sz="48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9D54095A-9F1C-C98A-4830-C896A68030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9538" y="2236820"/>
                  <a:ext cx="930610" cy="8592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591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26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charRg st="26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8BB5852-3BB7-2D6B-64D2-6430F6064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 descr="A logo for a game&#10;&#10;AI-generated content may be incorrect.">
            <a:extLst>
              <a:ext uri="{FF2B5EF4-FFF2-40B4-BE49-F238E27FC236}">
                <a16:creationId xmlns:a16="http://schemas.microsoft.com/office/drawing/2014/main" id="{6B018659-CDD6-7E39-AC50-AC6381AD95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621"/>
          <a:stretch>
            <a:fillRect/>
          </a:stretch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69D474D-6402-E70F-EB20-0571791E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00"/>
            <a:ext cx="2202889" cy="960120"/>
          </a:xfrm>
          <a:prstGeom prst="rect">
            <a:avLst/>
          </a:prstGeom>
          <a:solidFill>
            <a:srgbClr val="003C3B"/>
          </a:solidFill>
        </p:spPr>
        <p:txBody>
          <a:bodyPr/>
          <a:lstStyle/>
          <a:p>
            <a:pPr algn="ctr"/>
            <a:r>
              <a:rPr lang="en-GB" dirty="0"/>
              <a:t>Why?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70B932-0A90-BBD3-D37D-08F2A1A16DBA}"/>
              </a:ext>
            </a:extLst>
          </p:cNvPr>
          <p:cNvSpPr/>
          <p:nvPr/>
        </p:nvSpPr>
        <p:spPr>
          <a:xfrm>
            <a:off x="131445" y="577214"/>
            <a:ext cx="6526530" cy="3446146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 cap="rnd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A511C4F-CCFA-BF5B-0A44-63E4D1E0F442}"/>
              </a:ext>
            </a:extLst>
          </p:cNvPr>
          <p:cNvGrpSpPr/>
          <p:nvPr/>
        </p:nvGrpSpPr>
        <p:grpSpPr>
          <a:xfrm>
            <a:off x="597130" y="637217"/>
            <a:ext cx="5595160" cy="2693678"/>
            <a:chOff x="597130" y="637217"/>
            <a:chExt cx="5595160" cy="2693678"/>
          </a:xfrm>
        </p:grpSpPr>
        <p:pic>
          <p:nvPicPr>
            <p:cNvPr id="16" name="Picture 15" descr="A diagram of a bank&#10;&#10;AI-generated content may be incorrect.">
              <a:extLst>
                <a:ext uri="{FF2B5EF4-FFF2-40B4-BE49-F238E27FC236}">
                  <a16:creationId xmlns:a16="http://schemas.microsoft.com/office/drawing/2014/main" id="{FF00DE56-7E93-D6F0-BC0F-012363E97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75" b="979"/>
            <a:stretch>
              <a:fillRect/>
            </a:stretch>
          </p:blipFill>
          <p:spPr>
            <a:xfrm>
              <a:off x="597130" y="637217"/>
              <a:ext cx="5595160" cy="2693678"/>
            </a:xfrm>
            <a:prstGeom prst="rect">
              <a:avLst/>
            </a:prstGeom>
            <a:ln w="19050">
              <a:solidFill>
                <a:srgbClr val="003C3B"/>
              </a:solidFill>
            </a:ln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DDF80A1-60FB-4702-1941-7F96F919AB54}"/>
                </a:ext>
              </a:extLst>
            </p:cNvPr>
            <p:cNvSpPr/>
            <p:nvPr/>
          </p:nvSpPr>
          <p:spPr>
            <a:xfrm>
              <a:off x="5940424" y="637217"/>
              <a:ext cx="247015" cy="3229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BFFCC82-091B-0D55-1BB9-CE55291D3B7C}"/>
              </a:ext>
            </a:extLst>
          </p:cNvPr>
          <p:cNvSpPr/>
          <p:nvPr/>
        </p:nvSpPr>
        <p:spPr>
          <a:xfrm>
            <a:off x="6653756" y="58679"/>
            <a:ext cx="2040477" cy="3964681"/>
          </a:xfrm>
          <a:custGeom>
            <a:avLst/>
            <a:gdLst>
              <a:gd name="csX0" fmla="*/ 978408 w 2002536"/>
              <a:gd name="csY0" fmla="*/ 0 h 3346704"/>
              <a:gd name="csX1" fmla="*/ 0 w 2002536"/>
              <a:gd name="csY1" fmla="*/ 512064 h 3346704"/>
              <a:gd name="csX2" fmla="*/ 0 w 2002536"/>
              <a:gd name="csY2" fmla="*/ 3346704 h 3346704"/>
              <a:gd name="csX3" fmla="*/ 2002536 w 2002536"/>
              <a:gd name="csY3" fmla="*/ 1499616 h 3346704"/>
              <a:gd name="csX4" fmla="*/ 1481328 w 2002536"/>
              <a:gd name="csY4" fmla="*/ 1737360 h 3346704"/>
              <a:gd name="csX5" fmla="*/ 1033272 w 2002536"/>
              <a:gd name="csY5" fmla="*/ 1700784 h 3346704"/>
              <a:gd name="csX6" fmla="*/ 758952 w 2002536"/>
              <a:gd name="csY6" fmla="*/ 1481328 h 3346704"/>
              <a:gd name="csX7" fmla="*/ 502920 w 2002536"/>
              <a:gd name="csY7" fmla="*/ 1152144 h 3346704"/>
              <a:gd name="csX8" fmla="*/ 457200 w 2002536"/>
              <a:gd name="csY8" fmla="*/ 713232 h 3346704"/>
              <a:gd name="csX9" fmla="*/ 539496 w 2002536"/>
              <a:gd name="csY9" fmla="*/ 320040 h 3346704"/>
              <a:gd name="csX10" fmla="*/ 978408 w 2002536"/>
              <a:gd name="csY10" fmla="*/ 0 h 3346704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457200 w 2002536"/>
              <a:gd name="csY8" fmla="*/ 628739 h 3262211"/>
              <a:gd name="csX9" fmla="*/ 539496 w 2002536"/>
              <a:gd name="csY9" fmla="*/ 235547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457200 w 2002536"/>
              <a:gd name="csY8" fmla="*/ 628739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457200 w 2002536"/>
              <a:gd name="csY8" fmla="*/ 628739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457200 w 2002536"/>
              <a:gd name="csY8" fmla="*/ 628739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457200 w 2002536"/>
              <a:gd name="csY8" fmla="*/ 628739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502920 w 2002536"/>
              <a:gd name="csY7" fmla="*/ 1067651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678954 w 2002536"/>
              <a:gd name="csY7" fmla="*/ 1164214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678954 w 2002536"/>
              <a:gd name="csY7" fmla="*/ 1164214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758952 w 2002536"/>
              <a:gd name="csY6" fmla="*/ 1396835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1127157 w 2002536"/>
              <a:gd name="csY6" fmla="*/ 1424299 h 3262211"/>
              <a:gd name="csX7" fmla="*/ 758952 w 2002536"/>
              <a:gd name="csY7" fmla="*/ 1396835 h 3262211"/>
              <a:gd name="csX8" fmla="*/ 708293 w 2002536"/>
              <a:gd name="csY8" fmla="*/ 1144097 h 3262211"/>
              <a:gd name="csX9" fmla="*/ 501209 w 2002536"/>
              <a:gd name="csY9" fmla="*/ 701161 h 3262211"/>
              <a:gd name="csX10" fmla="*/ 612844 w 2002536"/>
              <a:gd name="csY10" fmla="*/ 307969 h 3262211"/>
              <a:gd name="csX11" fmla="*/ 1032196 w 2002536"/>
              <a:gd name="csY11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1127157 w 2002536"/>
              <a:gd name="csY6" fmla="*/ 1424299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1239623 w 2002536"/>
              <a:gd name="csY6" fmla="*/ 1371994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1239623 w 2002536"/>
              <a:gd name="csY6" fmla="*/ 1371994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033272 w 2002536"/>
              <a:gd name="csY5" fmla="*/ 1616291 h 3262211"/>
              <a:gd name="csX6" fmla="*/ 1239623 w 2002536"/>
              <a:gd name="csY6" fmla="*/ 1371994 h 3262211"/>
              <a:gd name="csX7" fmla="*/ 708293 w 2002536"/>
              <a:gd name="csY7" fmla="*/ 1144097 h 3262211"/>
              <a:gd name="csX8" fmla="*/ 501209 w 2002536"/>
              <a:gd name="csY8" fmla="*/ 701161 h 3262211"/>
              <a:gd name="csX9" fmla="*/ 612844 w 2002536"/>
              <a:gd name="csY9" fmla="*/ 307969 h 3262211"/>
              <a:gd name="csX10" fmla="*/ 1032196 w 2002536"/>
              <a:gd name="csY10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481328 w 2002536"/>
              <a:gd name="csY4" fmla="*/ 1652867 h 3262211"/>
              <a:gd name="csX5" fmla="*/ 1239623 w 2002536"/>
              <a:gd name="csY5" fmla="*/ 1371994 h 3262211"/>
              <a:gd name="csX6" fmla="*/ 708293 w 2002536"/>
              <a:gd name="csY6" fmla="*/ 1144097 h 3262211"/>
              <a:gd name="csX7" fmla="*/ 501209 w 2002536"/>
              <a:gd name="csY7" fmla="*/ 701161 h 3262211"/>
              <a:gd name="csX8" fmla="*/ 612844 w 2002536"/>
              <a:gd name="csY8" fmla="*/ 307969 h 3262211"/>
              <a:gd name="csX9" fmla="*/ 1032196 w 2002536"/>
              <a:gd name="csY9" fmla="*/ 0 h 3262211"/>
              <a:gd name="csX0" fmla="*/ 1032196 w 2002536"/>
              <a:gd name="csY0" fmla="*/ 0 h 3262211"/>
              <a:gd name="csX1" fmla="*/ 0 w 2002536"/>
              <a:gd name="csY1" fmla="*/ 427571 h 3262211"/>
              <a:gd name="csX2" fmla="*/ 0 w 2002536"/>
              <a:gd name="csY2" fmla="*/ 3262211 h 3262211"/>
              <a:gd name="csX3" fmla="*/ 2002536 w 2002536"/>
              <a:gd name="csY3" fmla="*/ 1415123 h 3262211"/>
              <a:gd name="csX4" fmla="*/ 1239623 w 2002536"/>
              <a:gd name="csY4" fmla="*/ 1371994 h 3262211"/>
              <a:gd name="csX5" fmla="*/ 708293 w 2002536"/>
              <a:gd name="csY5" fmla="*/ 1144097 h 3262211"/>
              <a:gd name="csX6" fmla="*/ 501209 w 2002536"/>
              <a:gd name="csY6" fmla="*/ 701161 h 3262211"/>
              <a:gd name="csX7" fmla="*/ 612844 w 2002536"/>
              <a:gd name="csY7" fmla="*/ 307969 h 3262211"/>
              <a:gd name="csX8" fmla="*/ 1032196 w 2002536"/>
              <a:gd name="csY8" fmla="*/ 0 h 3262211"/>
              <a:gd name="csX0" fmla="*/ 1032196 w 2046545"/>
              <a:gd name="csY0" fmla="*/ 0 h 3262211"/>
              <a:gd name="csX1" fmla="*/ 0 w 2046545"/>
              <a:gd name="csY1" fmla="*/ 427571 h 3262211"/>
              <a:gd name="csX2" fmla="*/ 0 w 2046545"/>
              <a:gd name="csY2" fmla="*/ 3262211 h 3262211"/>
              <a:gd name="csX3" fmla="*/ 2046545 w 2046545"/>
              <a:gd name="csY3" fmla="*/ 1165670 h 3262211"/>
              <a:gd name="csX4" fmla="*/ 1239623 w 2046545"/>
              <a:gd name="csY4" fmla="*/ 1371994 h 3262211"/>
              <a:gd name="csX5" fmla="*/ 708293 w 2046545"/>
              <a:gd name="csY5" fmla="*/ 1144097 h 3262211"/>
              <a:gd name="csX6" fmla="*/ 501209 w 2046545"/>
              <a:gd name="csY6" fmla="*/ 701161 h 3262211"/>
              <a:gd name="csX7" fmla="*/ 612844 w 2046545"/>
              <a:gd name="csY7" fmla="*/ 307969 h 3262211"/>
              <a:gd name="csX8" fmla="*/ 1032196 w 2046545"/>
              <a:gd name="csY8" fmla="*/ 0 h 3262211"/>
              <a:gd name="csX0" fmla="*/ 1032196 w 2046545"/>
              <a:gd name="csY0" fmla="*/ 0 h 3262211"/>
              <a:gd name="csX1" fmla="*/ 0 w 2046545"/>
              <a:gd name="csY1" fmla="*/ 427571 h 3262211"/>
              <a:gd name="csX2" fmla="*/ 0 w 2046545"/>
              <a:gd name="csY2" fmla="*/ 3262211 h 3262211"/>
              <a:gd name="csX3" fmla="*/ 2046545 w 2046545"/>
              <a:gd name="csY3" fmla="*/ 1165670 h 3262211"/>
              <a:gd name="csX4" fmla="*/ 1239623 w 2046545"/>
              <a:gd name="csY4" fmla="*/ 1371994 h 3262211"/>
              <a:gd name="csX5" fmla="*/ 708293 w 2046545"/>
              <a:gd name="csY5" fmla="*/ 1144097 h 3262211"/>
              <a:gd name="csX6" fmla="*/ 501209 w 2046545"/>
              <a:gd name="csY6" fmla="*/ 701161 h 3262211"/>
              <a:gd name="csX7" fmla="*/ 612844 w 2046545"/>
              <a:gd name="csY7" fmla="*/ 307969 h 3262211"/>
              <a:gd name="csX8" fmla="*/ 1032196 w 2046545"/>
              <a:gd name="csY8" fmla="*/ 0 h 3262211"/>
              <a:gd name="csX0" fmla="*/ 1032196 w 2046545"/>
              <a:gd name="csY0" fmla="*/ 0 h 3262211"/>
              <a:gd name="csX1" fmla="*/ 0 w 2046545"/>
              <a:gd name="csY1" fmla="*/ 427571 h 3262211"/>
              <a:gd name="csX2" fmla="*/ 0 w 2046545"/>
              <a:gd name="csY2" fmla="*/ 3262211 h 3262211"/>
              <a:gd name="csX3" fmla="*/ 2046545 w 2046545"/>
              <a:gd name="csY3" fmla="*/ 1165670 h 3262211"/>
              <a:gd name="csX4" fmla="*/ 1239623 w 2046545"/>
              <a:gd name="csY4" fmla="*/ 1371994 h 3262211"/>
              <a:gd name="csX5" fmla="*/ 708293 w 2046545"/>
              <a:gd name="csY5" fmla="*/ 1144097 h 3262211"/>
              <a:gd name="csX6" fmla="*/ 501209 w 2046545"/>
              <a:gd name="csY6" fmla="*/ 701161 h 3262211"/>
              <a:gd name="csX7" fmla="*/ 612844 w 2046545"/>
              <a:gd name="csY7" fmla="*/ 307969 h 3262211"/>
              <a:gd name="csX8" fmla="*/ 1032196 w 2046545"/>
              <a:gd name="csY8" fmla="*/ 0 h 3262211"/>
              <a:gd name="csX0" fmla="*/ 1032196 w 2046545"/>
              <a:gd name="csY0" fmla="*/ 0 h 3262211"/>
              <a:gd name="csX1" fmla="*/ 0 w 2046545"/>
              <a:gd name="csY1" fmla="*/ 427571 h 3262211"/>
              <a:gd name="csX2" fmla="*/ 0 w 2046545"/>
              <a:gd name="csY2" fmla="*/ 3262211 h 3262211"/>
              <a:gd name="csX3" fmla="*/ 2046545 w 2046545"/>
              <a:gd name="csY3" fmla="*/ 1165670 h 3262211"/>
              <a:gd name="csX4" fmla="*/ 1239623 w 2046545"/>
              <a:gd name="csY4" fmla="*/ 1371994 h 3262211"/>
              <a:gd name="csX5" fmla="*/ 708293 w 2046545"/>
              <a:gd name="csY5" fmla="*/ 1144097 h 3262211"/>
              <a:gd name="csX6" fmla="*/ 501209 w 2046545"/>
              <a:gd name="csY6" fmla="*/ 701161 h 3262211"/>
              <a:gd name="csX7" fmla="*/ 612844 w 2046545"/>
              <a:gd name="csY7" fmla="*/ 307969 h 3262211"/>
              <a:gd name="csX8" fmla="*/ 1032196 w 2046545"/>
              <a:gd name="csY8" fmla="*/ 0 h 3262211"/>
              <a:gd name="csX0" fmla="*/ 1032196 w 2046545"/>
              <a:gd name="csY0" fmla="*/ 0 h 3262211"/>
              <a:gd name="csX1" fmla="*/ 0 w 2046545"/>
              <a:gd name="csY1" fmla="*/ 427571 h 3262211"/>
              <a:gd name="csX2" fmla="*/ 0 w 2046545"/>
              <a:gd name="csY2" fmla="*/ 3262211 h 3262211"/>
              <a:gd name="csX3" fmla="*/ 2046545 w 2046545"/>
              <a:gd name="csY3" fmla="*/ 1165670 h 3262211"/>
              <a:gd name="csX4" fmla="*/ 1239623 w 2046545"/>
              <a:gd name="csY4" fmla="*/ 1371994 h 3262211"/>
              <a:gd name="csX5" fmla="*/ 708293 w 2046545"/>
              <a:gd name="csY5" fmla="*/ 1144097 h 3262211"/>
              <a:gd name="csX6" fmla="*/ 501209 w 2046545"/>
              <a:gd name="csY6" fmla="*/ 701161 h 3262211"/>
              <a:gd name="csX7" fmla="*/ 612844 w 2046545"/>
              <a:gd name="csY7" fmla="*/ 307969 h 3262211"/>
              <a:gd name="csX8" fmla="*/ 1032196 w 2046545"/>
              <a:gd name="csY8" fmla="*/ 0 h 32622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046545" h="3262211">
                <a:moveTo>
                  <a:pt x="1032196" y="0"/>
                </a:moveTo>
                <a:lnTo>
                  <a:pt x="0" y="427571"/>
                </a:lnTo>
                <a:lnTo>
                  <a:pt x="0" y="3262211"/>
                </a:lnTo>
                <a:lnTo>
                  <a:pt x="2046545" y="1165670"/>
                </a:lnTo>
                <a:cubicBezTo>
                  <a:pt x="1679775" y="1383311"/>
                  <a:pt x="1577055" y="1383688"/>
                  <a:pt x="1239623" y="1371994"/>
                </a:cubicBezTo>
                <a:cubicBezTo>
                  <a:pt x="959826" y="1336262"/>
                  <a:pt x="900072" y="1272368"/>
                  <a:pt x="708293" y="1144097"/>
                </a:cubicBezTo>
                <a:cubicBezTo>
                  <a:pt x="619706" y="989746"/>
                  <a:pt x="555567" y="988285"/>
                  <a:pt x="501209" y="701161"/>
                </a:cubicBezTo>
                <a:cubicBezTo>
                  <a:pt x="528641" y="344785"/>
                  <a:pt x="575632" y="439033"/>
                  <a:pt x="612844" y="307969"/>
                </a:cubicBezTo>
                <a:cubicBezTo>
                  <a:pt x="703729" y="189218"/>
                  <a:pt x="770166" y="130820"/>
                  <a:pt x="1032196" y="0"/>
                </a:cubicBezTo>
                <a:close/>
              </a:path>
            </a:pathLst>
          </a:custGeom>
          <a:gradFill flip="none" rotWithShape="1">
            <a:gsLst>
              <a:gs pos="0">
                <a:srgbClr val="E6ECEC"/>
              </a:gs>
              <a:gs pos="46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C0129F-7583-9689-CFE8-369DAC771D76}"/>
              </a:ext>
            </a:extLst>
          </p:cNvPr>
          <p:cNvSpPr txBox="1"/>
          <p:nvPr/>
        </p:nvSpPr>
        <p:spPr>
          <a:xfrm>
            <a:off x="127227" y="3403600"/>
            <a:ext cx="6526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utfit" pitchFamily="2" charset="0"/>
              </a:rPr>
              <a:t>F. Martini et al., arXiv:2501.08794 (2025), </a:t>
            </a:r>
            <a:r>
              <a:rPr lang="en-GB" sz="1600" i="1" dirty="0">
                <a:latin typeface="Outfit" pitchFamily="2" charset="0"/>
              </a:rPr>
              <a:t>featured WEF </a:t>
            </a:r>
          </a:p>
          <a:p>
            <a:r>
              <a:rPr lang="en-GB" sz="1600" dirty="0">
                <a:latin typeface="Outfit" pitchFamily="2" charset="0"/>
                <a:hlinkClick r:id="rId4"/>
              </a:rPr>
              <a:t>Target2-Securities Specifications (2024)</a:t>
            </a:r>
            <a:endParaRPr lang="en-GB" sz="1600" dirty="0"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682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30A1A-DBCD-59C6-05AA-8418176A3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399F5AA7-B55D-5099-F587-A0D3A166DA2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AB4A1FAF-4FA8-D000-45DF-0461DEF129A5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89186EF-4AD0-038A-7422-C255BC63A88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74810"/>
          <a:stretch>
            <a:fillRect/>
          </a:stretch>
        </p:blipFill>
        <p:spPr>
          <a:xfrm>
            <a:off x="777105" y="856611"/>
            <a:ext cx="7589787" cy="7711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45658D-F563-03BF-F7BB-1D1BF2FEA249}"/>
                  </a:ext>
                </a:extLst>
              </p:cNvPr>
              <p:cNvSpPr txBox="1"/>
              <p:nvPr/>
            </p:nvSpPr>
            <p:spPr>
              <a:xfrm>
                <a:off x="1961338" y="1833110"/>
                <a:ext cx="5221320" cy="859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540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5400" b="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acc>
                      <m:r>
                        <a:rPr lang="en-GB" sz="5400" b="0" i="1" smtClean="0">
                          <a:solidFill>
                            <a:srgbClr val="00C89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GB" sz="5400" b="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5400" b="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sSub>
                        <m:sSubPr>
                          <m:ctrlPr>
                            <a:rPr lang="en-GB" sz="540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5400" i="1" smtClean="0">
                                  <a:solidFill>
                                    <a:srgbClr val="00C89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5400" b="0" i="1" smtClean="0">
                                  <a:solidFill>
                                    <a:srgbClr val="00C896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GB" sz="5400" b="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sSup>
                        <m:sSupPr>
                          <m:ctrlPr>
                            <a:rPr lang="en-GB" sz="540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sz="5400" i="1" smtClean="0">
                                  <a:solidFill>
                                    <a:srgbClr val="00C89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5400" b="0" i="1" smtClean="0">
                                  <a:solidFill>
                                    <a:srgbClr val="00C896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p>
                          <m:r>
                            <a:rPr lang="en-GB" sz="540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45658D-F563-03BF-F7BB-1D1BF2FEA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1338" y="1833110"/>
                <a:ext cx="5221320" cy="8592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DC287D-BB4A-5885-E337-3F8B12438869}"/>
                  </a:ext>
                </a:extLst>
              </p:cNvPr>
              <p:cNvSpPr txBox="1"/>
              <p:nvPr/>
            </p:nvSpPr>
            <p:spPr>
              <a:xfrm>
                <a:off x="1758880" y="2952187"/>
                <a:ext cx="5626236" cy="4863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𝑠𝑦𝑚</m:t>
                        </m:r>
                      </m:sub>
                    </m:sSub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acc>
                      <m:accPr>
                        <m:chr m:val="̂"/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sSup>
                      <m:sSupPr>
                        <m:ctrlPr>
                          <a:rPr lang="en-GB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p>
                        <m:r>
                          <a:rPr lang="en-GB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GB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classically efficient)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DC287D-BB4A-5885-E337-3F8B12438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8880" y="2952187"/>
                <a:ext cx="5626236" cy="486352"/>
              </a:xfrm>
              <a:prstGeom prst="rect">
                <a:avLst/>
              </a:prstGeom>
              <a:blipFill>
                <a:blip r:embed="rId5"/>
                <a:stretch>
                  <a:fillRect l="-1952" t="-20000" r="-1410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BE9CA2F-31D1-318D-67EA-92E7B4AA0739}"/>
                  </a:ext>
                </a:extLst>
              </p:cNvPr>
              <p:cNvSpPr/>
              <p:nvPr/>
            </p:nvSpPr>
            <p:spPr>
              <a:xfrm>
                <a:off x="1" y="3898407"/>
                <a:ext cx="9143998" cy="838141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i="1" dirty="0">
                    <a:solidFill>
                      <a:schemeClr val="tx1"/>
                    </a:solidFill>
                    <a:latin typeface="Outfit" pitchFamily="2" charset="0"/>
                  </a:rPr>
                  <a:t>Efficiently</a:t>
                </a:r>
                <a:r>
                  <a:rPr lang="en-GB" sz="2400" dirty="0">
                    <a:solidFill>
                      <a:schemeClr val="tx1"/>
                    </a:solidFill>
                    <a:latin typeface="Outfit" pitchFamily="2" charset="0"/>
                  </a:rPr>
                  <a:t> find </a:t>
                </a:r>
                <a:r>
                  <a:rPr lang="en-GB" sz="2400" b="1" dirty="0">
                    <a:solidFill>
                      <a:srgbClr val="01DCA5"/>
                    </a:solidFill>
                    <a:latin typeface="Outfit" pitchFamily="2" charset="0"/>
                  </a:rPr>
                  <a:t>minimal</a:t>
                </a:r>
                <a:r>
                  <a:rPr lang="en-GB" sz="2400" dirty="0">
                    <a:solidFill>
                      <a:schemeClr val="tx1"/>
                    </a:solidFill>
                    <a:latin typeface="Outfit" pitchFamily="2" charset="0"/>
                  </a:rPr>
                  <a:t> block decomposition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GB" sz="2400" b="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endParaRPr lang="en-GB" sz="2400" i="1" dirty="0">
                  <a:solidFill>
                    <a:srgbClr val="FFC000"/>
                  </a:solidFill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BE9CA2F-31D1-318D-67EA-92E7B4AA07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898407"/>
                <a:ext cx="9143998" cy="8381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91037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1B43A-A567-5154-0DAF-F492EABF3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C701B9C9-E931-9C37-FAFB-16702186690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8AB30D0C-8DC9-55FA-EB47-09136F1E57B5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F464B1-AC22-C982-0A39-F214FE5687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74810"/>
          <a:stretch>
            <a:fillRect/>
          </a:stretch>
        </p:blipFill>
        <p:spPr>
          <a:xfrm>
            <a:off x="777105" y="856611"/>
            <a:ext cx="7589787" cy="7711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84C884-D0AD-3AA4-82AC-BBC2B574D2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231" t="3202" r="2789" b="16088"/>
          <a:stretch>
            <a:fillRect/>
          </a:stretch>
        </p:blipFill>
        <p:spPr>
          <a:xfrm>
            <a:off x="4943707" y="1963307"/>
            <a:ext cx="1431153" cy="1472120"/>
          </a:xfrm>
          <a:prstGeom prst="rect">
            <a:avLst/>
          </a:prstGeom>
          <a:ln w="31750" cap="rnd">
            <a:solidFill>
              <a:srgbClr val="00C896"/>
            </a:solidFill>
            <a:beve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D33AD58-93F5-5F14-EADB-A66C54ABC106}"/>
                  </a:ext>
                </a:extLst>
              </p:cNvPr>
              <p:cNvSpPr txBox="1"/>
              <p:nvPr/>
            </p:nvSpPr>
            <p:spPr>
              <a:xfrm>
                <a:off x="6374860" y="1958099"/>
                <a:ext cx="289566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rgbClr val="00C896"/>
                    </a:solidFill>
                    <a:latin typeface="Outfit" pitchFamily="2" charset="0"/>
                  </a:rPr>
                  <a:t>Qubit cost </a:t>
                </a:r>
              </a:p>
              <a:p>
                <a:pPr algn="ctr"/>
                <a:r>
                  <a:rPr lang="en-GB" sz="2400" dirty="0">
                    <a:solidFill>
                      <a:srgbClr val="00C896"/>
                    </a:solidFill>
                    <a:latin typeface="Outfit" pitchFamily="2" charset="0"/>
                  </a:rPr>
                  <a:t>is minimized: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rgbClr val="00C8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sz="2400" i="1" smtClean="0">
                          <a:solidFill>
                            <a:srgbClr val="00C8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2400" b="0" i="1" smtClean="0">
                          <a:solidFill>
                            <a:srgbClr val="00C8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dirty="0">
                  <a:solidFill>
                    <a:srgbClr val="00C896"/>
                  </a:solidFill>
                  <a:latin typeface="Outfit" pitchFamily="2" charset="0"/>
                </a:endParaRPr>
              </a:p>
              <a:p>
                <a:pPr algn="ctr"/>
                <a:r>
                  <a:rPr lang="en-GB" dirty="0">
                    <a:solidFill>
                      <a:srgbClr val="00C896"/>
                    </a:solidFill>
                    <a:latin typeface="Outfit" pitchFamily="2" charset="0"/>
                  </a:rPr>
                  <a:t>(no entangling gate)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D33AD58-93F5-5F14-EADB-A66C54ABC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4860" y="1958099"/>
                <a:ext cx="2895662" cy="1477328"/>
              </a:xfrm>
              <a:prstGeom prst="rect">
                <a:avLst/>
              </a:prstGeom>
              <a:blipFill>
                <a:blip r:embed="rId5"/>
                <a:stretch>
                  <a:fillRect t="-3292" b="-5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8DFFAEC-6890-7251-6D34-1C202C89AB97}"/>
                  </a:ext>
                </a:extLst>
              </p:cNvPr>
              <p:cNvSpPr/>
              <p:nvPr/>
            </p:nvSpPr>
            <p:spPr>
              <a:xfrm>
                <a:off x="1" y="3898407"/>
                <a:ext cx="9143998" cy="838141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i="1" dirty="0">
                    <a:solidFill>
                      <a:schemeClr val="tx1"/>
                    </a:solidFill>
                    <a:latin typeface="Outfit" pitchFamily="2" charset="0"/>
                  </a:rPr>
                  <a:t>Efficiently</a:t>
                </a:r>
                <a:r>
                  <a:rPr lang="en-GB" sz="2400" dirty="0">
                    <a:solidFill>
                      <a:schemeClr val="tx1"/>
                    </a:solidFill>
                    <a:latin typeface="Outfit" pitchFamily="2" charset="0"/>
                  </a:rPr>
                  <a:t> find </a:t>
                </a:r>
                <a:r>
                  <a:rPr lang="en-GB" sz="2400" b="1" dirty="0">
                    <a:solidFill>
                      <a:srgbClr val="01DCA5"/>
                    </a:solidFill>
                    <a:latin typeface="Outfit" pitchFamily="2" charset="0"/>
                  </a:rPr>
                  <a:t>minimal</a:t>
                </a:r>
                <a:r>
                  <a:rPr lang="en-GB" sz="2400" dirty="0">
                    <a:solidFill>
                      <a:schemeClr val="tx1"/>
                    </a:solidFill>
                    <a:latin typeface="Outfit" pitchFamily="2" charset="0"/>
                  </a:rPr>
                  <a:t> block decomposition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GB" sz="2400" b="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endParaRPr lang="en-GB" sz="2400" i="1" dirty="0">
                  <a:solidFill>
                    <a:srgbClr val="FFC000"/>
                  </a:solidFill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8DFFAEC-6890-7251-6D34-1C202C89AB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3898407"/>
                <a:ext cx="9143998" cy="8381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095B95B-8887-F837-6C8C-5C178DD35A1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9823" t="10453" r="4681" b="28247"/>
          <a:stretch>
            <a:fillRect/>
          </a:stretch>
        </p:blipFill>
        <p:spPr>
          <a:xfrm>
            <a:off x="364273" y="2664278"/>
            <a:ext cx="4010379" cy="771149"/>
          </a:xfrm>
          <a:prstGeom prst="rect">
            <a:avLst/>
          </a:prstGeom>
          <a:ln w="31750" cap="rnd">
            <a:solidFill>
              <a:srgbClr val="00C896"/>
            </a:solidFill>
            <a:bevel/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FEA06A-1786-103F-56E8-DE95AA91906B}"/>
              </a:ext>
            </a:extLst>
          </p:cNvPr>
          <p:cNvCxnSpPr>
            <a:stCxn id="7" idx="3"/>
            <a:endCxn id="3" idx="1"/>
          </p:cNvCxnSpPr>
          <p:nvPr/>
        </p:nvCxnSpPr>
        <p:spPr>
          <a:xfrm flipV="1">
            <a:off x="4374652" y="2699367"/>
            <a:ext cx="569055" cy="350486"/>
          </a:xfrm>
          <a:prstGeom prst="straightConnector1">
            <a:avLst/>
          </a:prstGeom>
          <a:ln w="31750" cap="rnd">
            <a:solidFill>
              <a:srgbClr val="00C896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8198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2C9AF-401A-F1B1-6DD0-96ED1D806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0FBB2756-574B-5E4E-ACE2-D2589371954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C65DECA4-0633-2C89-987B-66ECB1148C55}"/>
              </a:ext>
            </a:extLst>
          </p:cNvPr>
          <p:cNvCxnSpPr>
            <a:cxnSpLocks/>
            <a:stCxn id="24" idx="1"/>
            <a:endCxn id="25" idx="1"/>
          </p:cNvCxnSpPr>
          <p:nvPr/>
        </p:nvCxnSpPr>
        <p:spPr>
          <a:xfrm rot="10800000" flipV="1">
            <a:off x="2673180" y="1170102"/>
            <a:ext cx="1166742" cy="665294"/>
          </a:xfrm>
          <a:prstGeom prst="curvedConnector3">
            <a:avLst>
              <a:gd name="adj1" fmla="val 144731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A694FD6C-D2B1-975D-5D7B-68B96C293B3A}"/>
              </a:ext>
            </a:extLst>
          </p:cNvPr>
          <p:cNvCxnSpPr>
            <a:cxnSpLocks/>
            <a:stCxn id="25" idx="3"/>
            <a:endCxn id="26" idx="3"/>
          </p:cNvCxnSpPr>
          <p:nvPr/>
        </p:nvCxnSpPr>
        <p:spPr>
          <a:xfrm>
            <a:off x="6470816" y="1835396"/>
            <a:ext cx="881242" cy="665294"/>
          </a:xfrm>
          <a:prstGeom prst="curvedConnector3">
            <a:avLst>
              <a:gd name="adj1" fmla="val 16509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A1DC9933-612E-3D3A-4BD8-4D6861E38E29}"/>
              </a:ext>
            </a:extLst>
          </p:cNvPr>
          <p:cNvCxnSpPr>
            <a:cxnSpLocks/>
            <a:stCxn id="26" idx="1"/>
            <a:endCxn id="27" idx="1"/>
          </p:cNvCxnSpPr>
          <p:nvPr/>
        </p:nvCxnSpPr>
        <p:spPr>
          <a:xfrm rot="10800000" flipH="1" flipV="1">
            <a:off x="1791938" y="2500690"/>
            <a:ext cx="482489" cy="665294"/>
          </a:xfrm>
          <a:prstGeom prst="curvedConnector3">
            <a:avLst>
              <a:gd name="adj1" fmla="val -86713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2978FB47-5277-F11F-44E3-91D4A1E7F8D2}"/>
              </a:ext>
            </a:extLst>
          </p:cNvPr>
          <p:cNvCxnSpPr>
            <a:cxnSpLocks/>
            <a:stCxn id="27" idx="3"/>
            <a:endCxn id="28" idx="3"/>
          </p:cNvCxnSpPr>
          <p:nvPr/>
        </p:nvCxnSpPr>
        <p:spPr>
          <a:xfrm flipH="1">
            <a:off x="6660698" y="3165984"/>
            <a:ext cx="208870" cy="665294"/>
          </a:xfrm>
          <a:prstGeom prst="curvedConnector3">
            <a:avLst>
              <a:gd name="adj1" fmla="val -109446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218C67A8-D633-1D6A-654C-54A7112DFD67}"/>
              </a:ext>
            </a:extLst>
          </p:cNvPr>
          <p:cNvCxnSpPr>
            <a:cxnSpLocks/>
            <a:stCxn id="28" idx="1"/>
            <a:endCxn id="29" idx="1"/>
          </p:cNvCxnSpPr>
          <p:nvPr/>
        </p:nvCxnSpPr>
        <p:spPr>
          <a:xfrm rot="10800000" flipH="1" flipV="1">
            <a:off x="2483298" y="3831278"/>
            <a:ext cx="662090" cy="665294"/>
          </a:xfrm>
          <a:prstGeom prst="curvedConnector3">
            <a:avLst>
              <a:gd name="adj1" fmla="val -3452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2AD936A-6224-E9A2-F411-C85893880484}"/>
                  </a:ext>
                </a:extLst>
              </p:cNvPr>
              <p:cNvSpPr/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solidFill>
                <a:schemeClr val="bg1"/>
              </a:solidFill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0" dirty="0">
                    <a:solidFill>
                      <a:schemeClr val="tx1"/>
                    </a:solidFill>
                    <a:latin typeface="Outfit" pitchFamily="2" charset="0"/>
                  </a:rPr>
                  <a:t>Input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sz="2400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2AD936A-6224-E9A2-F411-C858938804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blipFill>
                <a:blip r:embed="rId5"/>
                <a:stretch>
                  <a:fillRect t="-2247" b="-16854"/>
                </a:stretch>
              </a:blipFill>
              <a:ln w="31750"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FA9C358-5F63-34E1-7854-3CC7D187A8C1}"/>
              </a:ext>
            </a:extLst>
          </p:cNvPr>
          <p:cNvSpPr/>
          <p:nvPr/>
        </p:nvSpPr>
        <p:spPr>
          <a:xfrm>
            <a:off x="2673180" y="1580916"/>
            <a:ext cx="3797636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Clifford symmetries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147D71F-03C4-3D4B-B60C-16DB953C72E7}"/>
              </a:ext>
            </a:extLst>
          </p:cNvPr>
          <p:cNvSpPr/>
          <p:nvPr/>
        </p:nvSpPr>
        <p:spPr>
          <a:xfrm>
            <a:off x="1791939" y="2246210"/>
            <a:ext cx="5560119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optimal Clifford decomposition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6D45316-C983-392B-8D3F-124BE593D517}"/>
              </a:ext>
            </a:extLst>
          </p:cNvPr>
          <p:cNvSpPr/>
          <p:nvPr/>
        </p:nvSpPr>
        <p:spPr>
          <a:xfrm>
            <a:off x="2274428" y="2911504"/>
            <a:ext cx="459514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Diagonalize Clifford subsector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BD277D2-0D65-DBB7-CCD6-11833687E58D}"/>
              </a:ext>
            </a:extLst>
          </p:cNvPr>
          <p:cNvSpPr/>
          <p:nvPr/>
        </p:nvSpPr>
        <p:spPr>
          <a:xfrm>
            <a:off x="2483298" y="3576798"/>
            <a:ext cx="417740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effective Hamiltonians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CA2DB481-1A7C-5E63-3DC6-C1DE1811C85C}"/>
              </a:ext>
            </a:extLst>
          </p:cNvPr>
          <p:cNvSpPr/>
          <p:nvPr/>
        </p:nvSpPr>
        <p:spPr>
          <a:xfrm>
            <a:off x="3145388" y="4242092"/>
            <a:ext cx="2853220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Solve the problem</a:t>
            </a:r>
            <a:endParaRPr lang="en-GB" sz="2400" dirty="0">
              <a:solidFill>
                <a:schemeClr val="bg2">
                  <a:lumMod val="90000"/>
                </a:schemeClr>
              </a:solidFill>
              <a:latin typeface="Outfit" pitchFamily="2" charset="0"/>
            </a:endParaRP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EB02FE42-7D8D-1EEB-6463-7F3593AF7EBC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21452207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2456D-38E7-148D-4C3D-9A11D726E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6FF41BAD-6ED3-CF61-808B-BC1C579779C6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D36A76C5-854F-4190-03B2-3DD74B5542EB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6017F1-7E58-FDBC-68BF-0C1BD66DC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32616"/>
            <a:ext cx="9144000" cy="22297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4B81D6-33CF-4249-5A91-47BF8E595EC3}"/>
                  </a:ext>
                </a:extLst>
              </p:cNvPr>
              <p:cNvSpPr txBox="1"/>
              <p:nvPr/>
            </p:nvSpPr>
            <p:spPr>
              <a:xfrm>
                <a:off x="-126522" y="3996243"/>
                <a:ext cx="3581399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4B81D6-33CF-4249-5A91-47BF8E595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522" y="3996243"/>
                <a:ext cx="3581399" cy="376770"/>
              </a:xfrm>
              <a:prstGeom prst="rect">
                <a:avLst/>
              </a:prstGeom>
              <a:blipFill>
                <a:blip r:embed="rId4"/>
                <a:stretch>
                  <a:fillRect t="-6557"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B530E1-616E-F48A-E7E0-9E8560989FCE}"/>
                  </a:ext>
                </a:extLst>
              </p:cNvPr>
              <p:cNvSpPr txBox="1"/>
              <p:nvPr/>
            </p:nvSpPr>
            <p:spPr>
              <a:xfrm>
                <a:off x="5038867" y="3664183"/>
                <a:ext cx="3581399" cy="4019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)+2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B530E1-616E-F48A-E7E0-9E8560989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867" y="3664183"/>
                <a:ext cx="3581399" cy="401970"/>
              </a:xfrm>
              <a:prstGeom prst="rect">
                <a:avLst/>
              </a:prstGeom>
              <a:blipFill>
                <a:blip r:embed="rId5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7115A1-F1DE-4DA0-D184-1508B396CBAF}"/>
                  </a:ext>
                </a:extLst>
              </p:cNvPr>
              <p:cNvSpPr txBox="1"/>
              <p:nvPr/>
            </p:nvSpPr>
            <p:spPr>
              <a:xfrm>
                <a:off x="6147820" y="4248086"/>
                <a:ext cx="3581399" cy="424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d>
                        <m:dPr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acc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</m:e>
                      </m:d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acc>
                        <m:accPr>
                          <m:chr m:val="̂"/>
                          <m:ctrlP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7115A1-F1DE-4DA0-D184-1508B396C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7820" y="4248086"/>
                <a:ext cx="3581399" cy="4242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E68133-1B55-849B-C459-E86DCB09F780}"/>
              </a:ext>
            </a:extLst>
          </p:cNvPr>
          <p:cNvCxnSpPr>
            <a:cxnSpLocks/>
          </p:cNvCxnSpPr>
          <p:nvPr/>
        </p:nvCxnSpPr>
        <p:spPr>
          <a:xfrm flipV="1">
            <a:off x="136186" y="3388312"/>
            <a:ext cx="0" cy="633871"/>
          </a:xfrm>
          <a:prstGeom prst="straightConnector1">
            <a:avLst/>
          </a:prstGeom>
          <a:ln w="31750" cap="rnd">
            <a:solidFill>
              <a:schemeClr val="tx1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D2A63C-BCA1-112F-F5B9-0393D93EE1B2}"/>
              </a:ext>
            </a:extLst>
          </p:cNvPr>
          <p:cNvCxnSpPr>
            <a:cxnSpLocks/>
          </p:cNvCxnSpPr>
          <p:nvPr/>
        </p:nvCxnSpPr>
        <p:spPr>
          <a:xfrm flipV="1">
            <a:off x="7480569" y="2308541"/>
            <a:ext cx="0" cy="1396706"/>
          </a:xfrm>
          <a:prstGeom prst="straightConnector1">
            <a:avLst/>
          </a:prstGeom>
          <a:ln w="31750" cap="rnd">
            <a:solidFill>
              <a:schemeClr val="tx1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C500A6-3A54-EB53-A868-B2718F6FC485}"/>
              </a:ext>
            </a:extLst>
          </p:cNvPr>
          <p:cNvCxnSpPr>
            <a:cxnSpLocks/>
          </p:cNvCxnSpPr>
          <p:nvPr/>
        </p:nvCxnSpPr>
        <p:spPr>
          <a:xfrm flipV="1">
            <a:off x="8579795" y="3384913"/>
            <a:ext cx="0" cy="889113"/>
          </a:xfrm>
          <a:prstGeom prst="straightConnector1">
            <a:avLst/>
          </a:prstGeom>
          <a:ln w="31750" cap="rnd">
            <a:solidFill>
              <a:schemeClr val="tx1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943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520F2-3394-1871-352E-0498D5E94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44A20528-B87B-BF79-9C7E-88BEA064241D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CasellaDiTesto 15">
            <a:extLst>
              <a:ext uri="{FF2B5EF4-FFF2-40B4-BE49-F238E27FC236}">
                <a16:creationId xmlns:a16="http://schemas.microsoft.com/office/drawing/2014/main" id="{1E94DA73-38C8-11F3-8F58-022837DFF69F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34E1D37-62F1-BF71-B0F3-D30C3AB4644C}"/>
                  </a:ext>
                </a:extLst>
              </p:cNvPr>
              <p:cNvSpPr txBox="1"/>
              <p:nvPr/>
            </p:nvSpPr>
            <p:spPr>
              <a:xfrm>
                <a:off x="651751" y="1870836"/>
                <a:ext cx="7840493" cy="1169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Outfit" pitchFamily="2" charset="0"/>
                  </a:rPr>
                  <a:t>Diagonalization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GB" sz="2400" b="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2400" dirty="0">
                    <a:latin typeface="Outfit" pitchFamily="2" charset="0"/>
                  </a:rPr>
                  <a:t> (minimal with our method)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Outfit" pitchFamily="2" charset="0"/>
                  </a:rPr>
                  <a:t>Degeneracy of the eigenvalues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GB" sz="2400" b="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2400" dirty="0">
                    <a:latin typeface="Outfit" pitchFamily="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34E1D37-62F1-BF71-B0F3-D30C3AB46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51" y="1870836"/>
                <a:ext cx="7840493" cy="1169423"/>
              </a:xfrm>
              <a:prstGeom prst="rect">
                <a:avLst/>
              </a:prstGeom>
              <a:blipFill>
                <a:blip r:embed="rId3"/>
                <a:stretch>
                  <a:fillRect l="-1089"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0794368-F7C4-BBBE-1342-2D9163B46D2E}"/>
              </a:ext>
            </a:extLst>
          </p:cNvPr>
          <p:cNvSpPr txBox="1"/>
          <p:nvPr/>
        </p:nvSpPr>
        <p:spPr>
          <a:xfrm>
            <a:off x="2216284" y="1366634"/>
            <a:ext cx="47114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Cost?</a:t>
            </a:r>
            <a:endParaRPr lang="en-GB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F38CF6-A0B7-EA0C-4884-4A4501D4848F}"/>
              </a:ext>
            </a:extLst>
          </p:cNvPr>
          <p:cNvSpPr/>
          <p:nvPr/>
        </p:nvSpPr>
        <p:spPr>
          <a:xfrm>
            <a:off x="1" y="3898407"/>
            <a:ext cx="9143998" cy="83814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Finding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all</a:t>
            </a: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 effective Hamiltonians… </a:t>
            </a:r>
            <a:r>
              <a:rPr lang="en-GB" sz="2400" dirty="0">
                <a:solidFill>
                  <a:srgbClr val="FFC000"/>
                </a:solidFill>
                <a:latin typeface="Outfit" pitchFamily="2" charset="0"/>
              </a:rPr>
              <a:t>Is np-hard</a:t>
            </a: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, but yields </a:t>
            </a:r>
            <a:r>
              <a:rPr lang="en-GB" sz="2400" dirty="0">
                <a:solidFill>
                  <a:srgbClr val="01DCA5"/>
                </a:solidFill>
                <a:latin typeface="Outfit" pitchFamily="2" charset="0"/>
              </a:rPr>
              <a:t>exponential advantage</a:t>
            </a: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, and if know the right subsector </a:t>
            </a:r>
            <a:r>
              <a:rPr lang="en-GB" sz="2400" dirty="0">
                <a:solidFill>
                  <a:srgbClr val="01DCA5"/>
                </a:solidFill>
                <a:latin typeface="Outfit" pitchFamily="2" charset="0"/>
              </a:rPr>
              <a:t>you WIN</a:t>
            </a: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!</a:t>
            </a:r>
            <a:endParaRPr lang="en-GB" sz="2400" dirty="0">
              <a:solidFill>
                <a:srgbClr val="FFC000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58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BCC98-543E-AB33-3423-29ACA4169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8518B6BD-19AE-5E97-018C-FF8F0FDC50ED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768CD0DA-05D0-DFA4-77C6-8DA607C7A565}"/>
              </a:ext>
            </a:extLst>
          </p:cNvPr>
          <p:cNvCxnSpPr>
            <a:cxnSpLocks/>
            <a:stCxn id="24" idx="1"/>
            <a:endCxn id="25" idx="1"/>
          </p:cNvCxnSpPr>
          <p:nvPr/>
        </p:nvCxnSpPr>
        <p:spPr>
          <a:xfrm rot="10800000" flipV="1">
            <a:off x="2673180" y="1170102"/>
            <a:ext cx="1166742" cy="665294"/>
          </a:xfrm>
          <a:prstGeom prst="curvedConnector3">
            <a:avLst>
              <a:gd name="adj1" fmla="val 144731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A5A5B2FA-C495-9249-00CE-2BA46B86E810}"/>
              </a:ext>
            </a:extLst>
          </p:cNvPr>
          <p:cNvCxnSpPr>
            <a:cxnSpLocks/>
            <a:stCxn id="25" idx="3"/>
            <a:endCxn id="26" idx="3"/>
          </p:cNvCxnSpPr>
          <p:nvPr/>
        </p:nvCxnSpPr>
        <p:spPr>
          <a:xfrm>
            <a:off x="6470816" y="1835396"/>
            <a:ext cx="881242" cy="665294"/>
          </a:xfrm>
          <a:prstGeom prst="curvedConnector3">
            <a:avLst>
              <a:gd name="adj1" fmla="val 165097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EF660C60-CEA8-8B05-6D89-95CD97208EDE}"/>
              </a:ext>
            </a:extLst>
          </p:cNvPr>
          <p:cNvCxnSpPr>
            <a:cxnSpLocks/>
            <a:stCxn id="26" idx="1"/>
            <a:endCxn id="27" idx="1"/>
          </p:cNvCxnSpPr>
          <p:nvPr/>
        </p:nvCxnSpPr>
        <p:spPr>
          <a:xfrm rot="10800000" flipH="1" flipV="1">
            <a:off x="1791938" y="2500690"/>
            <a:ext cx="482489" cy="665294"/>
          </a:xfrm>
          <a:prstGeom prst="curvedConnector3">
            <a:avLst>
              <a:gd name="adj1" fmla="val -86713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CF654D6D-F1DD-2D03-73B9-92909FFFDB20}"/>
              </a:ext>
            </a:extLst>
          </p:cNvPr>
          <p:cNvCxnSpPr>
            <a:cxnSpLocks/>
            <a:stCxn id="27" idx="3"/>
            <a:endCxn id="28" idx="3"/>
          </p:cNvCxnSpPr>
          <p:nvPr/>
        </p:nvCxnSpPr>
        <p:spPr>
          <a:xfrm flipH="1">
            <a:off x="6660698" y="3165984"/>
            <a:ext cx="208870" cy="665294"/>
          </a:xfrm>
          <a:prstGeom prst="curvedConnector3">
            <a:avLst>
              <a:gd name="adj1" fmla="val -109446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9EECBB35-BE3B-2EA5-0AFA-C461CB10FC79}"/>
              </a:ext>
            </a:extLst>
          </p:cNvPr>
          <p:cNvCxnSpPr>
            <a:cxnSpLocks/>
            <a:stCxn id="28" idx="1"/>
            <a:endCxn id="29" idx="1"/>
          </p:cNvCxnSpPr>
          <p:nvPr/>
        </p:nvCxnSpPr>
        <p:spPr>
          <a:xfrm rot="10800000" flipV="1">
            <a:off x="1791940" y="3831278"/>
            <a:ext cx="691359" cy="665294"/>
          </a:xfrm>
          <a:prstGeom prst="curvedConnector3">
            <a:avLst>
              <a:gd name="adj1" fmla="val 133065"/>
            </a:avLst>
          </a:prstGeom>
          <a:ln w="50800" cap="rnd">
            <a:solidFill>
              <a:srgbClr val="01DCA5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79133531-D5D2-1B04-3669-B0AA1BDA8C6D}"/>
                  </a:ext>
                </a:extLst>
              </p:cNvPr>
              <p:cNvSpPr/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solidFill>
                <a:schemeClr val="bg1"/>
              </a:solidFill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0" dirty="0">
                    <a:solidFill>
                      <a:schemeClr val="tx1"/>
                    </a:solidFill>
                    <a:latin typeface="Outfit" pitchFamily="2" charset="0"/>
                  </a:rPr>
                  <a:t>Input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sz="2400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79133531-D5D2-1B04-3669-B0AA1BDA8C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22" y="915622"/>
                <a:ext cx="1464153" cy="508959"/>
              </a:xfrm>
              <a:prstGeom prst="roundRect">
                <a:avLst/>
              </a:prstGeom>
              <a:blipFill>
                <a:blip r:embed="rId5"/>
                <a:stretch>
                  <a:fillRect t="-2247" b="-16854"/>
                </a:stretch>
              </a:blipFill>
              <a:ln w="31750"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8ECFF85-76F2-145A-EF88-16F390FF9ACD}"/>
              </a:ext>
            </a:extLst>
          </p:cNvPr>
          <p:cNvSpPr/>
          <p:nvPr/>
        </p:nvSpPr>
        <p:spPr>
          <a:xfrm>
            <a:off x="2673180" y="1580916"/>
            <a:ext cx="3797636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Clifford symmetries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F5C680E-1C1E-C245-8849-346175D108CD}"/>
              </a:ext>
            </a:extLst>
          </p:cNvPr>
          <p:cNvSpPr/>
          <p:nvPr/>
        </p:nvSpPr>
        <p:spPr>
          <a:xfrm>
            <a:off x="1791939" y="2246210"/>
            <a:ext cx="5560119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optimal Clifford decomposition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7CC194D-6443-0F72-9004-AD86F9232C69}"/>
              </a:ext>
            </a:extLst>
          </p:cNvPr>
          <p:cNvSpPr/>
          <p:nvPr/>
        </p:nvSpPr>
        <p:spPr>
          <a:xfrm>
            <a:off x="2274428" y="2911504"/>
            <a:ext cx="459514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Diagonalize Clifford subsector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A8FBB67-8A39-52ED-BCB4-A2F226976463}"/>
              </a:ext>
            </a:extLst>
          </p:cNvPr>
          <p:cNvSpPr/>
          <p:nvPr/>
        </p:nvSpPr>
        <p:spPr>
          <a:xfrm>
            <a:off x="2483298" y="3576798"/>
            <a:ext cx="4177400" cy="508959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Find effective Hamiltonians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7AD6CA5-BC98-0555-E9B3-2E447FB58626}"/>
              </a:ext>
            </a:extLst>
          </p:cNvPr>
          <p:cNvSpPr/>
          <p:nvPr/>
        </p:nvSpPr>
        <p:spPr>
          <a:xfrm>
            <a:off x="1791939" y="4242092"/>
            <a:ext cx="5560119" cy="508959"/>
          </a:xfrm>
          <a:prstGeom prst="roundRect">
            <a:avLst/>
          </a:prstGeom>
          <a:solidFill>
            <a:schemeClr val="bg1">
              <a:alpha val="10000"/>
            </a:schemeClr>
          </a:solidFill>
          <a:ln w="31750">
            <a:solidFill>
              <a:schemeClr val="bg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Solve the problem </a:t>
            </a:r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– go ahead </a:t>
            </a:r>
            <a:r>
              <a:rPr lang="en-GB" sz="2400" b="0" dirty="0">
                <a:solidFill>
                  <a:schemeClr val="tx1"/>
                </a:solidFill>
                <a:latin typeface="Outfit" pitchFamily="2" charset="0"/>
                <a:sym typeface="Wingdings" panose="05000000000000000000" pitchFamily="2" charset="2"/>
              </a:rPr>
              <a:t>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A25C815F-FF99-F926-43E3-86E4686E3184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29000020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85B69-AABB-10BB-905C-5BC1BDE7D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5FA13726-CA14-75F7-9CD0-4F584899EA15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97530A7-ADB7-605C-E6D5-4F1DAC4F5DC5}"/>
              </a:ext>
            </a:extLst>
          </p:cNvPr>
          <p:cNvSpPr/>
          <p:nvPr/>
        </p:nvSpPr>
        <p:spPr>
          <a:xfrm>
            <a:off x="3275080" y="2317270"/>
            <a:ext cx="2593837" cy="508959"/>
          </a:xfrm>
          <a:prstGeom prst="round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Does it work?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0F2D5F42-AD7F-EBF2-81BA-2BB3F46B3B38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18390281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FDF55-26E9-882A-AF43-57F9AE818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BE68AF9-EAB1-A85C-C9C4-30B755296581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B8DF0C7-DF09-E5ED-C275-3418889D47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76" y="756328"/>
            <a:ext cx="7578248" cy="4291922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A3E21B0-A2E5-B38D-E8D7-2A117C3D940B}"/>
              </a:ext>
            </a:extLst>
          </p:cNvPr>
          <p:cNvSpPr/>
          <p:nvPr/>
        </p:nvSpPr>
        <p:spPr>
          <a:xfrm>
            <a:off x="4918902" y="3124200"/>
            <a:ext cx="4123498" cy="140071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Analytical understanding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Exploitability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256x larger instances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CA5920-A704-0DBB-0063-C50767A58A71}"/>
              </a:ext>
            </a:extLst>
          </p:cNvPr>
          <p:cNvSpPr/>
          <p:nvPr/>
        </p:nvSpPr>
        <p:spPr>
          <a:xfrm>
            <a:off x="2038350" y="2303638"/>
            <a:ext cx="781050" cy="311150"/>
          </a:xfrm>
          <a:prstGeom prst="rect">
            <a:avLst/>
          </a:prstGeom>
          <a:noFill/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82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8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8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3883E-19B2-05C0-9E89-4BDD9F3B4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A16959D7-E6FB-3C4C-8428-350F78AA646D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B0202B8-289F-2ED8-622D-7271B6A0C4EF}"/>
              </a:ext>
            </a:extLst>
          </p:cNvPr>
          <p:cNvSpPr/>
          <p:nvPr/>
        </p:nvSpPr>
        <p:spPr>
          <a:xfrm>
            <a:off x="1892300" y="1097138"/>
            <a:ext cx="535940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TFI (Transverse-Field Ising model)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E8EF9D0-484B-C314-3E67-D3AE2BE987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70816" y="2312043"/>
            <a:ext cx="2002367" cy="111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4D75FA-A523-A8AE-26DF-1B0B369DB9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28" t="6756" r="3610" b="15651"/>
          <a:stretch>
            <a:fillRect/>
          </a:stretch>
        </p:blipFill>
        <p:spPr>
          <a:xfrm>
            <a:off x="2840037" y="4185937"/>
            <a:ext cx="3463926" cy="8177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9902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02013-D1DC-A585-88A5-59D720B6D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BB4B7D0C-33A2-7BAD-8D98-A2C4D8633713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BD5A78-BA12-E027-40DB-62ACFD5CBBC0}"/>
              </a:ext>
            </a:extLst>
          </p:cNvPr>
          <p:cNvSpPr/>
          <p:nvPr/>
        </p:nvSpPr>
        <p:spPr>
          <a:xfrm>
            <a:off x="1892300" y="1097138"/>
            <a:ext cx="535940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TFI (Transverse-Field Ising model)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1E85354-F903-1C78-BBC3-06D171CB2B22}"/>
              </a:ext>
            </a:extLst>
          </p:cNvPr>
          <p:cNvGrpSpPr/>
          <p:nvPr/>
        </p:nvGrpSpPr>
        <p:grpSpPr>
          <a:xfrm>
            <a:off x="-126522" y="2063750"/>
            <a:ext cx="9159396" cy="1784350"/>
            <a:chOff x="-126522" y="3035300"/>
            <a:chExt cx="9159396" cy="178435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2951B6C-984B-3768-D29C-250D51D04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972" t="4582" r="1458" b="6594"/>
            <a:stretch>
              <a:fillRect/>
            </a:stretch>
          </p:blipFill>
          <p:spPr>
            <a:xfrm>
              <a:off x="919572" y="3035300"/>
              <a:ext cx="8113302" cy="178435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30B55C4-BC02-B9D3-916C-16E3B286CC31}"/>
                    </a:ext>
                  </a:extLst>
                </p:cNvPr>
                <p:cNvSpPr txBox="1"/>
                <p:nvPr/>
              </p:nvSpPr>
              <p:spPr>
                <a:xfrm>
                  <a:off x="-126522" y="3626687"/>
                  <a:ext cx="1090612" cy="6015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GB" sz="320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3200" b="0" i="1" smtClean="0">
                                <a:solidFill>
                                  <a:srgbClr val="00C896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  <m:r>
                          <a:rPr lang="en-GB" sz="3200" b="0" i="1" smtClean="0">
                            <a:solidFill>
                              <a:srgbClr val="00C896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30B55C4-BC02-B9D3-916C-16E3B286CC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6522" y="3626687"/>
                  <a:ext cx="1090612" cy="6015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5CBC186-597C-1103-788D-53FA1CE06F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842"/>
          <a:stretch>
            <a:fillRect/>
          </a:stretch>
        </p:blipFill>
        <p:spPr>
          <a:xfrm>
            <a:off x="3703840" y="4216400"/>
            <a:ext cx="1736320" cy="4952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0525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7553CDF-53DC-301B-5685-3047BF758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71789EF4-7301-6FD1-78E9-0B92022B7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00"/>
            <a:ext cx="2202889" cy="960120"/>
          </a:xfrm>
          <a:prstGeom prst="rect">
            <a:avLst/>
          </a:prstGeom>
          <a:solidFill>
            <a:srgbClr val="003C3B"/>
          </a:solidFill>
        </p:spPr>
        <p:txBody>
          <a:bodyPr/>
          <a:lstStyle/>
          <a:p>
            <a:pPr algn="ctr"/>
            <a:r>
              <a:rPr lang="en-GB" dirty="0"/>
              <a:t>Why?</a:t>
            </a:r>
          </a:p>
        </p:txBody>
      </p:sp>
      <p:pic>
        <p:nvPicPr>
          <p:cNvPr id="26" name="Picture Placeholder 25" descr="A logo for a game&#10;&#10;AI-generated content may be incorrect.">
            <a:extLst>
              <a:ext uri="{FF2B5EF4-FFF2-40B4-BE49-F238E27FC236}">
                <a16:creationId xmlns:a16="http://schemas.microsoft.com/office/drawing/2014/main" id="{0E79CC6F-12B5-61E2-D270-BC77C8FB7AE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621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44CE28B-BA83-CE91-6012-9C64E133F93B}"/>
              </a:ext>
            </a:extLst>
          </p:cNvPr>
          <p:cNvSpPr/>
          <p:nvPr/>
        </p:nvSpPr>
        <p:spPr>
          <a:xfrm>
            <a:off x="131445" y="577215"/>
            <a:ext cx="6526530" cy="1417320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 cap="rnd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6A4102-389F-B35C-2419-59E36B58683C}"/>
              </a:ext>
            </a:extLst>
          </p:cNvPr>
          <p:cNvSpPr/>
          <p:nvPr/>
        </p:nvSpPr>
        <p:spPr>
          <a:xfrm>
            <a:off x="131445" y="2098356"/>
            <a:ext cx="6526530" cy="2906351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 cap="rnd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3F61CBF-B214-4222-0F5A-D3D9BF670306}"/>
              </a:ext>
            </a:extLst>
          </p:cNvPr>
          <p:cNvGrpSpPr>
            <a:grpSpLocks noChangeAspect="1"/>
          </p:cNvGrpSpPr>
          <p:nvPr/>
        </p:nvGrpSpPr>
        <p:grpSpPr>
          <a:xfrm>
            <a:off x="190730" y="647695"/>
            <a:ext cx="2721803" cy="1310358"/>
            <a:chOff x="597130" y="637217"/>
            <a:chExt cx="5595160" cy="2693678"/>
          </a:xfrm>
        </p:grpSpPr>
        <p:pic>
          <p:nvPicPr>
            <p:cNvPr id="3" name="Picture 2" descr="A diagram of a bank&#10;&#10;AI-generated content may be incorrect.">
              <a:extLst>
                <a:ext uri="{FF2B5EF4-FFF2-40B4-BE49-F238E27FC236}">
                  <a16:creationId xmlns:a16="http://schemas.microsoft.com/office/drawing/2014/main" id="{0DE9264D-35D8-D299-3985-25823680E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75" b="979"/>
            <a:stretch>
              <a:fillRect/>
            </a:stretch>
          </p:blipFill>
          <p:spPr>
            <a:xfrm>
              <a:off x="597130" y="637217"/>
              <a:ext cx="5595160" cy="2693678"/>
            </a:xfrm>
            <a:prstGeom prst="rect">
              <a:avLst/>
            </a:prstGeom>
            <a:ln w="19050">
              <a:solidFill>
                <a:srgbClr val="003C3B"/>
              </a:solidFill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702E3EA-2E77-D97C-F52B-9E3D8D07EAC0}"/>
                </a:ext>
              </a:extLst>
            </p:cNvPr>
            <p:cNvSpPr/>
            <p:nvPr/>
          </p:nvSpPr>
          <p:spPr>
            <a:xfrm>
              <a:off x="5940424" y="637217"/>
              <a:ext cx="247015" cy="3229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D8A745C-C996-60D8-0E8C-DE92D87579F6}"/>
              </a:ext>
            </a:extLst>
          </p:cNvPr>
          <p:cNvGrpSpPr/>
          <p:nvPr/>
        </p:nvGrpSpPr>
        <p:grpSpPr>
          <a:xfrm>
            <a:off x="128972" y="2139176"/>
            <a:ext cx="6458897" cy="2344124"/>
            <a:chOff x="128972" y="2098356"/>
            <a:chExt cx="6458897" cy="234412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2809457-9A37-729E-9283-5606B1545956}"/>
                </a:ext>
              </a:extLst>
            </p:cNvPr>
            <p:cNvGrpSpPr/>
            <p:nvPr/>
          </p:nvGrpSpPr>
          <p:grpSpPr>
            <a:xfrm>
              <a:off x="465050" y="2098356"/>
              <a:ext cx="6004330" cy="2297451"/>
              <a:chOff x="465050" y="2098356"/>
              <a:chExt cx="6004330" cy="229745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2EA291EF-B607-1CAF-3EBB-00DADF270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5050" y="2098356"/>
                <a:ext cx="6004330" cy="2297451"/>
              </a:xfrm>
              <a:prstGeom prst="rect">
                <a:avLst/>
              </a:prstGeom>
              <a:ln w="19050">
                <a:solidFill>
                  <a:srgbClr val="003C3B"/>
                </a:solidFill>
              </a:ln>
            </p:spPr>
          </p:pic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AB9455B-4278-5EFB-F120-FAA78E8CE597}"/>
                  </a:ext>
                </a:extLst>
              </p:cNvPr>
              <p:cNvSpPr/>
              <p:nvPr/>
            </p:nvSpPr>
            <p:spPr>
              <a:xfrm>
                <a:off x="3299460" y="2286000"/>
                <a:ext cx="601980" cy="396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3D0A7B3-2868-0456-65CB-45F5D0054230}"/>
                  </a:ext>
                </a:extLst>
              </p:cNvPr>
              <p:cNvSpPr/>
              <p:nvPr/>
            </p:nvSpPr>
            <p:spPr>
              <a:xfrm>
                <a:off x="5017770" y="2286000"/>
                <a:ext cx="335280" cy="247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E367EB7-A45E-A62C-25CA-EAB332DE8B9A}"/>
                  </a:ext>
                </a:extLst>
              </p:cNvPr>
              <p:cNvSpPr/>
              <p:nvPr/>
            </p:nvSpPr>
            <p:spPr>
              <a:xfrm>
                <a:off x="5824781" y="2319084"/>
                <a:ext cx="335280" cy="247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90D142C-6D07-8190-8482-5F513673B1BC}"/>
                </a:ext>
              </a:extLst>
            </p:cNvPr>
            <p:cNvSpPr txBox="1"/>
            <p:nvPr/>
          </p:nvSpPr>
          <p:spPr>
            <a:xfrm>
              <a:off x="5396972" y="4103926"/>
              <a:ext cx="11908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Outfit" pitchFamily="2" charset="0"/>
                </a:rPr>
                <a:t>Iteration</a:t>
              </a:r>
              <a:endParaRPr lang="en-GB" dirty="0">
                <a:latin typeface="Outfit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A837539-0F6F-3CFA-66BD-348CA09FF172}"/>
                </a:ext>
              </a:extLst>
            </p:cNvPr>
            <p:cNvSpPr txBox="1"/>
            <p:nvPr/>
          </p:nvSpPr>
          <p:spPr>
            <a:xfrm rot="16200000">
              <a:off x="-395361" y="2967241"/>
              <a:ext cx="13872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Outfit" pitchFamily="2" charset="0"/>
                </a:rPr>
                <a:t>Energy (au)</a:t>
              </a:r>
              <a:endParaRPr lang="en-GB" dirty="0">
                <a:latin typeface="Outfit" pitchFamily="2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9ECC554-75A3-087E-552B-F90642906B14}"/>
              </a:ext>
            </a:extLst>
          </p:cNvPr>
          <p:cNvSpPr txBox="1"/>
          <p:nvPr/>
        </p:nvSpPr>
        <p:spPr>
          <a:xfrm>
            <a:off x="128971" y="4444790"/>
            <a:ext cx="6526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utfit" pitchFamily="2" charset="0"/>
              </a:rPr>
              <a:t>M. Meth et al., </a:t>
            </a:r>
            <a:r>
              <a:rPr lang="fr-FR" sz="1600" dirty="0">
                <a:latin typeface="Outfit" pitchFamily="2" charset="0"/>
              </a:rPr>
              <a:t>Nature Physics 21, 570-576 (2025)</a:t>
            </a:r>
          </a:p>
          <a:p>
            <a:r>
              <a:rPr lang="fr-FR" sz="1600" dirty="0">
                <a:latin typeface="Outfit" pitchFamily="2" charset="0"/>
              </a:rPr>
              <a:t>J. Haase et al., Quantum 5, 393 (2021)</a:t>
            </a:r>
            <a:endParaRPr lang="en-GB" sz="1600" dirty="0">
              <a:latin typeface="Outfit" pitchFamily="2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0F3DED6-2673-52CF-060E-D0CC8908A988}"/>
              </a:ext>
            </a:extLst>
          </p:cNvPr>
          <p:cNvSpPr/>
          <p:nvPr/>
        </p:nvSpPr>
        <p:spPr>
          <a:xfrm>
            <a:off x="6652079" y="1764165"/>
            <a:ext cx="2392135" cy="3240541"/>
          </a:xfrm>
          <a:custGeom>
            <a:avLst/>
            <a:gdLst>
              <a:gd name="csX0" fmla="*/ 636814 w 2392135"/>
              <a:gd name="csY0" fmla="*/ 0 h 3216728"/>
              <a:gd name="csX1" fmla="*/ 963385 w 2392135"/>
              <a:gd name="csY1" fmla="*/ 179614 h 3216728"/>
              <a:gd name="csX2" fmla="*/ 0 w 2392135"/>
              <a:gd name="csY2" fmla="*/ 310242 h 3216728"/>
              <a:gd name="csX3" fmla="*/ 0 w 2392135"/>
              <a:gd name="csY3" fmla="*/ 3216728 h 3216728"/>
              <a:gd name="csX4" fmla="*/ 2392135 w 2392135"/>
              <a:gd name="csY4" fmla="*/ 1045028 h 3216728"/>
              <a:gd name="csX5" fmla="*/ 2081892 w 2392135"/>
              <a:gd name="csY5" fmla="*/ 1134835 h 3216728"/>
              <a:gd name="csX6" fmla="*/ 1812471 w 2392135"/>
              <a:gd name="csY6" fmla="*/ 1094014 h 3216728"/>
              <a:gd name="csX7" fmla="*/ 1322614 w 2392135"/>
              <a:gd name="csY7" fmla="*/ 1592035 h 3216728"/>
              <a:gd name="csX8" fmla="*/ 579664 w 2392135"/>
              <a:gd name="csY8" fmla="*/ 1543050 h 3216728"/>
              <a:gd name="csX9" fmla="*/ 310242 w 2392135"/>
              <a:gd name="csY9" fmla="*/ 1191985 h 3216728"/>
              <a:gd name="csX10" fmla="*/ 293914 w 2392135"/>
              <a:gd name="csY10" fmla="*/ 800100 h 3216728"/>
              <a:gd name="csX11" fmla="*/ 555171 w 2392135"/>
              <a:gd name="csY11" fmla="*/ 383721 h 3216728"/>
              <a:gd name="csX12" fmla="*/ 636814 w 2392135"/>
              <a:gd name="csY12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555171 w 2392135"/>
              <a:gd name="csY10" fmla="*/ 383721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293914 w 2392135"/>
              <a:gd name="csY9" fmla="*/ 800100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308428 w 2392135"/>
              <a:gd name="csY9" fmla="*/ 807357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308428 w 2392135"/>
              <a:gd name="csY9" fmla="*/ 807357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10242 w 2392135"/>
              <a:gd name="csY8" fmla="*/ 1191985 h 3216728"/>
              <a:gd name="csX9" fmla="*/ 308428 w 2392135"/>
              <a:gd name="csY9" fmla="*/ 807357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21128 w 2392135"/>
              <a:gd name="csY8" fmla="*/ 1191985 h 3216728"/>
              <a:gd name="csX9" fmla="*/ 308428 w 2392135"/>
              <a:gd name="csY9" fmla="*/ 807357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21128 w 2392135"/>
              <a:gd name="csY8" fmla="*/ 1191985 h 3216728"/>
              <a:gd name="csX9" fmla="*/ 308428 w 2392135"/>
              <a:gd name="csY9" fmla="*/ 807357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36814 w 2392135"/>
              <a:gd name="csY0" fmla="*/ 0 h 3216728"/>
              <a:gd name="csX1" fmla="*/ 0 w 2392135"/>
              <a:gd name="csY1" fmla="*/ 310242 h 3216728"/>
              <a:gd name="csX2" fmla="*/ 0 w 2392135"/>
              <a:gd name="csY2" fmla="*/ 3216728 h 3216728"/>
              <a:gd name="csX3" fmla="*/ 2392135 w 2392135"/>
              <a:gd name="csY3" fmla="*/ 1045028 h 3216728"/>
              <a:gd name="csX4" fmla="*/ 2081892 w 2392135"/>
              <a:gd name="csY4" fmla="*/ 1134835 h 3216728"/>
              <a:gd name="csX5" fmla="*/ 1812471 w 2392135"/>
              <a:gd name="csY5" fmla="*/ 1094014 h 3216728"/>
              <a:gd name="csX6" fmla="*/ 1322614 w 2392135"/>
              <a:gd name="csY6" fmla="*/ 1592035 h 3216728"/>
              <a:gd name="csX7" fmla="*/ 579664 w 2392135"/>
              <a:gd name="csY7" fmla="*/ 1543050 h 3216728"/>
              <a:gd name="csX8" fmla="*/ 321128 w 2392135"/>
              <a:gd name="csY8" fmla="*/ 1191985 h 3216728"/>
              <a:gd name="csX9" fmla="*/ 308428 w 2392135"/>
              <a:gd name="csY9" fmla="*/ 807357 h 3216728"/>
              <a:gd name="csX10" fmla="*/ 968828 w 2392135"/>
              <a:gd name="csY10" fmla="*/ 191407 h 3216728"/>
              <a:gd name="csX11" fmla="*/ 636814 w 2392135"/>
              <a:gd name="csY11" fmla="*/ 0 h 3216728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968828 w 2392135"/>
              <a:gd name="csY10" fmla="*/ 21522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66460 w 2392135"/>
              <a:gd name="csY10" fmla="*/ 234270 h 3240541"/>
              <a:gd name="csX11" fmla="*/ 672532 w 2392135"/>
              <a:gd name="csY11" fmla="*/ 0 h 3240541"/>
              <a:gd name="csX0" fmla="*/ 672532 w 2392135"/>
              <a:gd name="csY0" fmla="*/ 0 h 3240541"/>
              <a:gd name="csX1" fmla="*/ 0 w 2392135"/>
              <a:gd name="csY1" fmla="*/ 334055 h 3240541"/>
              <a:gd name="csX2" fmla="*/ 0 w 2392135"/>
              <a:gd name="csY2" fmla="*/ 3240541 h 3240541"/>
              <a:gd name="csX3" fmla="*/ 2392135 w 2392135"/>
              <a:gd name="csY3" fmla="*/ 1068841 h 3240541"/>
              <a:gd name="csX4" fmla="*/ 2081892 w 2392135"/>
              <a:gd name="csY4" fmla="*/ 1158648 h 3240541"/>
              <a:gd name="csX5" fmla="*/ 1812471 w 2392135"/>
              <a:gd name="csY5" fmla="*/ 1117827 h 3240541"/>
              <a:gd name="csX6" fmla="*/ 1322614 w 2392135"/>
              <a:gd name="csY6" fmla="*/ 1615848 h 3240541"/>
              <a:gd name="csX7" fmla="*/ 579664 w 2392135"/>
              <a:gd name="csY7" fmla="*/ 1566863 h 3240541"/>
              <a:gd name="csX8" fmla="*/ 321128 w 2392135"/>
              <a:gd name="csY8" fmla="*/ 1215798 h 3240541"/>
              <a:gd name="csX9" fmla="*/ 308428 w 2392135"/>
              <a:gd name="csY9" fmla="*/ 831170 h 3240541"/>
              <a:gd name="csX10" fmla="*/ 1073604 w 2392135"/>
              <a:gd name="csY10" fmla="*/ 224745 h 3240541"/>
              <a:gd name="csX11" fmla="*/ 672532 w 2392135"/>
              <a:gd name="csY11" fmla="*/ 0 h 32405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2392135" h="3240541">
                <a:moveTo>
                  <a:pt x="672532" y="0"/>
                </a:moveTo>
                <a:lnTo>
                  <a:pt x="0" y="334055"/>
                </a:lnTo>
                <a:lnTo>
                  <a:pt x="0" y="3240541"/>
                </a:lnTo>
                <a:lnTo>
                  <a:pt x="2392135" y="1068841"/>
                </a:lnTo>
                <a:cubicBezTo>
                  <a:pt x="2237921" y="1156835"/>
                  <a:pt x="2196191" y="1157741"/>
                  <a:pt x="2081892" y="1158648"/>
                </a:cubicBezTo>
                <a:cubicBezTo>
                  <a:pt x="1992085" y="1145041"/>
                  <a:pt x="1949449" y="1171348"/>
                  <a:pt x="1812471" y="1117827"/>
                </a:cubicBezTo>
                <a:cubicBezTo>
                  <a:pt x="1649185" y="1414463"/>
                  <a:pt x="1681842" y="1384526"/>
                  <a:pt x="1322614" y="1615848"/>
                </a:cubicBezTo>
                <a:cubicBezTo>
                  <a:pt x="1002393" y="1646691"/>
                  <a:pt x="965200" y="1713820"/>
                  <a:pt x="579664" y="1566863"/>
                </a:cubicBezTo>
                <a:cubicBezTo>
                  <a:pt x="449942" y="1449841"/>
                  <a:pt x="443592" y="1492477"/>
                  <a:pt x="321128" y="1215798"/>
                </a:cubicBezTo>
                <a:cubicBezTo>
                  <a:pt x="290285" y="1077912"/>
                  <a:pt x="288471" y="1001713"/>
                  <a:pt x="308428" y="831170"/>
                </a:cubicBezTo>
                <a:cubicBezTo>
                  <a:pt x="384627" y="653672"/>
                  <a:pt x="498590" y="322983"/>
                  <a:pt x="1073604" y="224745"/>
                </a:cubicBezTo>
                <a:lnTo>
                  <a:pt x="672532" y="0"/>
                </a:lnTo>
                <a:close/>
              </a:path>
            </a:pathLst>
          </a:custGeom>
          <a:gradFill flip="none" rotWithShape="1">
            <a:gsLst>
              <a:gs pos="0">
                <a:srgbClr val="E6ECEC"/>
              </a:gs>
              <a:gs pos="46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6024BD-1007-0464-89D9-10005A1C7F14}"/>
              </a:ext>
            </a:extLst>
          </p:cNvPr>
          <p:cNvSpPr txBox="1"/>
          <p:nvPr/>
        </p:nvSpPr>
        <p:spPr>
          <a:xfrm>
            <a:off x="2859274" y="577215"/>
            <a:ext cx="37277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Outfit" pitchFamily="2" charset="0"/>
              </a:rPr>
              <a:t>Approx. £1 trillion daily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Outfit" pitchFamily="2" charset="0"/>
              </a:rPr>
              <a:t>Featured at WEF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Outfit" pitchFamily="2" charset="0"/>
              </a:rPr>
              <a:t>Contributed to G7 statement</a:t>
            </a:r>
          </a:p>
          <a:p>
            <a:endParaRPr lang="en-GB" sz="1500" dirty="0">
              <a:latin typeface="Outfit" pitchFamily="2" charset="0"/>
            </a:endParaRPr>
          </a:p>
          <a:p>
            <a:r>
              <a:rPr lang="en-GB" sz="1500" dirty="0">
                <a:latin typeface="Outfit" pitchFamily="2" charset="0"/>
              </a:rPr>
              <a:t>Martini &amp; al, arXiv:2501.08794 (2025)</a:t>
            </a:r>
          </a:p>
        </p:txBody>
      </p:sp>
    </p:spTree>
    <p:extLst>
      <p:ext uri="{BB962C8B-B14F-4D97-AF65-F5344CB8AC3E}">
        <p14:creationId xmlns:p14="http://schemas.microsoft.com/office/powerpoint/2010/main" val="3021713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0582C-D550-24B4-4913-0BB76CB56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3FE00DCB-CD5E-66E2-8EB5-7951CD6467C6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42E6A93-855D-4A97-66C8-47E951BEA880}"/>
              </a:ext>
            </a:extLst>
          </p:cNvPr>
          <p:cNvSpPr/>
          <p:nvPr/>
        </p:nvSpPr>
        <p:spPr>
          <a:xfrm>
            <a:off x="1892300" y="1097138"/>
            <a:ext cx="535940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TFI (Transverse-Field Ising model)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22BFC86-DAB4-CA13-72FB-5E22F7257C4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70816" y="2889893"/>
            <a:ext cx="2002367" cy="11176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FA4A99-9333-8993-D8A7-66D22079BE05}"/>
              </a:ext>
            </a:extLst>
          </p:cNvPr>
          <p:cNvCxnSpPr>
            <a:cxnSpLocks/>
          </p:cNvCxnSpPr>
          <p:nvPr/>
        </p:nvCxnSpPr>
        <p:spPr>
          <a:xfrm>
            <a:off x="4572000" y="2457450"/>
            <a:ext cx="0" cy="1860550"/>
          </a:xfrm>
          <a:prstGeom prst="line">
            <a:avLst/>
          </a:prstGeom>
          <a:ln w="31750" cap="rnd">
            <a:solidFill>
              <a:srgbClr val="FF0000"/>
            </a:solidFill>
            <a:prstDash val="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0421DEE3-B1C2-6E4A-1C0C-C6036D55837E}"/>
              </a:ext>
            </a:extLst>
          </p:cNvPr>
          <p:cNvSpPr/>
          <p:nvPr/>
        </p:nvSpPr>
        <p:spPr>
          <a:xfrm>
            <a:off x="3873499" y="2298700"/>
            <a:ext cx="1397000" cy="1210318"/>
          </a:xfrm>
          <a:prstGeom prst="arc">
            <a:avLst>
              <a:gd name="adj1" fmla="val 11514909"/>
              <a:gd name="adj2" fmla="val 20897614"/>
            </a:avLst>
          </a:prstGeom>
          <a:ln w="31750">
            <a:solidFill>
              <a:srgbClr val="00C89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62D44D7-61A4-6B8D-40B2-0D812BCA12EE}"/>
                  </a:ext>
                </a:extLst>
              </p:cNvPr>
              <p:cNvSpPr txBox="1"/>
              <p:nvPr/>
            </p:nvSpPr>
            <p:spPr>
              <a:xfrm>
                <a:off x="4026693" y="1714895"/>
                <a:ext cx="1090612" cy="6015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20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b="0" i="1" smtClean="0">
                              <a:solidFill>
                                <a:srgbClr val="00C896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acc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62D44D7-61A4-6B8D-40B2-0D812BCA1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6693" y="1714895"/>
                <a:ext cx="1090612" cy="6015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5C314620-D9D3-FACE-AE98-3D52250CC928}"/>
              </a:ext>
            </a:extLst>
          </p:cNvPr>
          <p:cNvSpPr/>
          <p:nvPr/>
        </p:nvSpPr>
        <p:spPr>
          <a:xfrm>
            <a:off x="1892300" y="4472075"/>
            <a:ext cx="5359400" cy="458612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  <a:latin typeface="Outfit" pitchFamily="2" charset="0"/>
              </a:rPr>
              <a:t>Exploitability?</a:t>
            </a:r>
          </a:p>
        </p:txBody>
      </p:sp>
    </p:spTree>
    <p:extLst>
      <p:ext uri="{BB962C8B-B14F-4D97-AF65-F5344CB8AC3E}">
        <p14:creationId xmlns:p14="http://schemas.microsoft.com/office/powerpoint/2010/main" val="126480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8E144-59FE-077A-DBD1-BC2BD6FF1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0D56186-9C3E-9B6A-3476-614FABA8474F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220AF1-68C2-35AB-EBA2-1609BBE3E579}"/>
              </a:ext>
            </a:extLst>
          </p:cNvPr>
          <p:cNvSpPr/>
          <p:nvPr/>
        </p:nvSpPr>
        <p:spPr>
          <a:xfrm>
            <a:off x="1892300" y="1097138"/>
            <a:ext cx="535940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TFI (Transverse-Field Ising model)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7134A3-6702-2CD2-CCF0-B53207F2CB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90" t="2750" r="2714" b="5308"/>
          <a:stretch>
            <a:fillRect/>
          </a:stretch>
        </p:blipFill>
        <p:spPr>
          <a:xfrm>
            <a:off x="133350" y="1920548"/>
            <a:ext cx="4083657" cy="28003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1ECDE3-F4E3-1B1A-A68F-5866E6789803}"/>
              </a:ext>
            </a:extLst>
          </p:cNvPr>
          <p:cNvSpPr/>
          <p:nvPr/>
        </p:nvSpPr>
        <p:spPr>
          <a:xfrm>
            <a:off x="4337050" y="2342444"/>
            <a:ext cx="4724400" cy="1804106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Symmetry </a:t>
            </a:r>
            <a:r>
              <a:rPr lang="en-GB" sz="2400" dirty="0" err="1">
                <a:solidFill>
                  <a:schemeClr val="tx1"/>
                </a:solidFill>
                <a:latin typeface="Outfit" pitchFamily="2" charset="0"/>
              </a:rPr>
              <a:t>found+diagonalized</a:t>
            </a:r>
            <a:endParaRPr lang="en-GB" sz="2400" dirty="0">
              <a:solidFill>
                <a:schemeClr val="tx1"/>
              </a:solidFill>
              <a:latin typeface="Outfit" pitchFamily="2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“Qubit cost” is 2 for </a:t>
            </a:r>
            <a:r>
              <a:rPr lang="en-GB" sz="2400" i="1" dirty="0">
                <a:solidFill>
                  <a:schemeClr val="tx1"/>
                </a:solidFill>
                <a:latin typeface="Outfit" pitchFamily="2" charset="0"/>
              </a:rPr>
              <a:t>all</a:t>
            </a: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 sizes!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Best reference frame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D69206A-7E17-432B-D25C-88AC5979E1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97762" y="4093722"/>
            <a:ext cx="984497" cy="98449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A2EED7D-CF11-4966-82DC-DDB3F00B256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2303" y="4093723"/>
            <a:ext cx="984497" cy="98449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424C78C-CC80-76B8-48AE-7FE33B337796}"/>
              </a:ext>
            </a:extLst>
          </p:cNvPr>
          <p:cNvCxnSpPr>
            <a:cxnSpLocks/>
            <a:stCxn id="5" idx="1"/>
            <a:endCxn id="3" idx="3"/>
          </p:cNvCxnSpPr>
          <p:nvPr/>
        </p:nvCxnSpPr>
        <p:spPr>
          <a:xfrm flipH="1" flipV="1">
            <a:off x="5782259" y="4585971"/>
            <a:ext cx="1920044" cy="1"/>
          </a:xfrm>
          <a:prstGeom prst="straightConnector1">
            <a:avLst/>
          </a:prstGeom>
          <a:ln w="63500" cap="sq">
            <a:solidFill>
              <a:srgbClr val="01DCA5"/>
            </a:solidFill>
            <a:miter lim="800000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496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857A0-589C-0D7E-F7E7-241B514A3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AA47646F-020A-2C28-9648-9B18F1D441E7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9A91D36-3268-A1C1-BDB1-B5855C6BF9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76" y="756328"/>
            <a:ext cx="7578248" cy="4291922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053C7FC-9AC6-8AA6-17D1-7B8DFCAAD1F6}"/>
              </a:ext>
            </a:extLst>
          </p:cNvPr>
          <p:cNvSpPr/>
          <p:nvPr/>
        </p:nvSpPr>
        <p:spPr>
          <a:xfrm>
            <a:off x="4918902" y="3124200"/>
            <a:ext cx="4123498" cy="140071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Analytical understanding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Exploitability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256x larger instances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F0B78DC-8D36-3FB8-1AA6-6F6886AE8E2C}"/>
              </a:ext>
            </a:extLst>
          </p:cNvPr>
          <p:cNvSpPr/>
          <p:nvPr/>
        </p:nvSpPr>
        <p:spPr>
          <a:xfrm>
            <a:off x="2101850" y="792338"/>
            <a:ext cx="2374900" cy="311150"/>
          </a:xfrm>
          <a:prstGeom prst="rect">
            <a:avLst/>
          </a:prstGeom>
          <a:noFill/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07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8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78536-61A5-6985-60B3-1EDE148E6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DCBC7E4-1E7E-7715-BDA1-F1AC14E0D08F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F3C642-1A28-843A-B610-A531DF6BD118}"/>
              </a:ext>
            </a:extLst>
          </p:cNvPr>
          <p:cNvSpPr/>
          <p:nvPr/>
        </p:nvSpPr>
        <p:spPr>
          <a:xfrm>
            <a:off x="3000375" y="1098000"/>
            <a:ext cx="314325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Heisenberg XXZ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6BA400-F12B-621F-E757-3B015AC557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3" t="7950" r="1875" b="9568"/>
          <a:stretch>
            <a:fillRect/>
          </a:stretch>
        </p:blipFill>
        <p:spPr>
          <a:xfrm>
            <a:off x="1781174" y="3915871"/>
            <a:ext cx="5581650" cy="8133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6628D5-0D0E-6123-CAA0-6915EB5C75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51" y="2071812"/>
            <a:ext cx="2260698" cy="126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95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7C68B-DBB7-64B6-D356-AEFDB8809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B53E316-BBAF-D9AF-3EB9-DD95C0BB9CA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E60AE3-9579-26FC-94BC-2646E496E237}"/>
              </a:ext>
            </a:extLst>
          </p:cNvPr>
          <p:cNvSpPr/>
          <p:nvPr/>
        </p:nvSpPr>
        <p:spPr>
          <a:xfrm>
            <a:off x="3000375" y="1098000"/>
            <a:ext cx="314325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Heisenberg XXZ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8506709-D57F-9B80-36BB-ECB2C13B12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26" y="1807355"/>
            <a:ext cx="5742116" cy="324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7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A8E2F-518A-5D6A-4DEE-285DE21085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A74DC34-EA67-9FA8-F643-0CCCDCC7DA79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516C1B-3564-6077-058A-3E6EEE274EC3}"/>
              </a:ext>
            </a:extLst>
          </p:cNvPr>
          <p:cNvSpPr/>
          <p:nvPr/>
        </p:nvSpPr>
        <p:spPr>
          <a:xfrm>
            <a:off x="3000375" y="1098000"/>
            <a:ext cx="3143250" cy="458612"/>
          </a:xfrm>
          <a:prstGeom prst="rect">
            <a:avLst/>
          </a:prstGeom>
          <a:solidFill>
            <a:schemeClr val="bg1"/>
          </a:solidFill>
          <a:ln w="3175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Outfit" pitchFamily="2" charset="0"/>
              </a:rPr>
              <a:t>Heisenberg XXZ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FF2DA-1A19-5F11-8983-B44BDE4B12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767" y="1790699"/>
            <a:ext cx="3253242" cy="33342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382C00-6E35-5D3F-EF2C-466BDE7E8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1" y="1790699"/>
            <a:ext cx="2976993" cy="311971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74E5F8-F500-DDDC-5BFB-E698528F2748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64784" y="4184650"/>
            <a:ext cx="1037316" cy="539750"/>
          </a:xfrm>
          <a:prstGeom prst="curvedConnector3">
            <a:avLst>
              <a:gd name="adj1" fmla="val 75098"/>
            </a:avLst>
          </a:prstGeom>
          <a:ln w="31750" cap="rnd">
            <a:solidFill>
              <a:srgbClr val="0D47FF"/>
            </a:solidFill>
            <a:bevel/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1AE048-9CF7-C6E3-4BB9-CEC134F56955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5861050" y="2772432"/>
            <a:ext cx="1136650" cy="18327"/>
          </a:xfrm>
          <a:prstGeom prst="straightConnector1">
            <a:avLst/>
          </a:prstGeom>
          <a:ln w="31750" cap="rnd">
            <a:solidFill>
              <a:srgbClr val="00C896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A86589D-AA7E-6069-8A3A-EAA799CC447B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5861050" y="3208993"/>
            <a:ext cx="1136650" cy="0"/>
          </a:xfrm>
          <a:prstGeom prst="straightConnector1">
            <a:avLst/>
          </a:prstGeom>
          <a:ln w="31750" cap="rnd">
            <a:solidFill>
              <a:srgbClr val="00C896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0103DE-13A0-256B-04BF-8E696046698F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5861050" y="4583770"/>
            <a:ext cx="1136650" cy="0"/>
          </a:xfrm>
          <a:prstGeom prst="straightConnector1">
            <a:avLst/>
          </a:prstGeom>
          <a:ln w="31750" cap="rnd">
            <a:solidFill>
              <a:srgbClr val="00C896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991F56F3-27EF-0F6A-B03D-FA8AAA2A1911}"/>
              </a:ext>
            </a:extLst>
          </p:cNvPr>
          <p:cNvSpPr/>
          <p:nvPr/>
        </p:nvSpPr>
        <p:spPr>
          <a:xfrm>
            <a:off x="6997700" y="2536551"/>
            <a:ext cx="2146300" cy="471761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4x faster (</a:t>
            </a:r>
            <a:r>
              <a:rPr lang="en-GB" sz="2000" b="1" dirty="0">
                <a:solidFill>
                  <a:schemeClr val="tx1"/>
                </a:solidFill>
                <a:latin typeface="Outfit" pitchFamily="2" charset="0"/>
              </a:rPr>
              <a:t>total</a:t>
            </a: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20265F-C2A9-5661-2061-6B517A9A10F1}"/>
              </a:ext>
            </a:extLst>
          </p:cNvPr>
          <p:cNvSpPr/>
          <p:nvPr/>
        </p:nvSpPr>
        <p:spPr>
          <a:xfrm>
            <a:off x="6997700" y="2973112"/>
            <a:ext cx="1521508" cy="471761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40x faster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6F91AE2-C667-CF5E-7E73-6364A5703539}"/>
              </a:ext>
            </a:extLst>
          </p:cNvPr>
          <p:cNvSpPr/>
          <p:nvPr/>
        </p:nvSpPr>
        <p:spPr>
          <a:xfrm>
            <a:off x="6997700" y="4347889"/>
            <a:ext cx="2188258" cy="471761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60.000x faster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AA8C955-26FD-82E2-63BB-B9C49A6002E6}"/>
              </a:ext>
            </a:extLst>
          </p:cNvPr>
          <p:cNvSpPr/>
          <p:nvPr/>
        </p:nvSpPr>
        <p:spPr>
          <a:xfrm>
            <a:off x="6997700" y="1703385"/>
            <a:ext cx="1803059" cy="471761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256x larger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B24DA71-C426-CAE8-2E85-9AF0C03F50D3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616700" y="1939265"/>
            <a:ext cx="381000" cy="1"/>
          </a:xfrm>
          <a:prstGeom prst="straightConnector1">
            <a:avLst/>
          </a:prstGeom>
          <a:ln w="31750" cap="rnd">
            <a:solidFill>
              <a:srgbClr val="00C896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232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0A5CF-1F30-159F-3288-AA33AAD63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A70154FB-CD0C-2D85-9185-5563B414DD8A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D93E46F-DD17-CB7C-3122-93339BA693C8}"/>
              </a:ext>
            </a:extLst>
          </p:cNvPr>
          <p:cNvSpPr/>
          <p:nvPr/>
        </p:nvSpPr>
        <p:spPr>
          <a:xfrm>
            <a:off x="3275080" y="1085370"/>
            <a:ext cx="2593837" cy="508959"/>
          </a:xfrm>
          <a:prstGeom prst="round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dirty="0">
                <a:solidFill>
                  <a:schemeClr val="tx1"/>
                </a:solidFill>
                <a:latin typeface="Outfit" pitchFamily="2" charset="0"/>
              </a:rPr>
              <a:t>Does it work?</a:t>
            </a:r>
            <a:endParaRPr lang="en-GB" sz="2400" dirty="0">
              <a:latin typeface="Outfit" pitchFamily="2" charset="0"/>
            </a:endParaRP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83A8D92A-49E1-7AD9-0FB1-4E3769835545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E08AE7-6566-65DD-94EC-E31CCDBF4B03}"/>
              </a:ext>
            </a:extLst>
          </p:cNvPr>
          <p:cNvSpPr/>
          <p:nvPr/>
        </p:nvSpPr>
        <p:spPr>
          <a:xfrm>
            <a:off x="0" y="1998158"/>
            <a:ext cx="9143998" cy="2472241"/>
          </a:xfrm>
          <a:prstGeom prst="rect">
            <a:avLst/>
          </a:prstGeom>
          <a:noFill/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Efficiently finds all Clifford symmetries of any model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Diagonalizes the symmetry optimally by minimizing their qubit cost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Even if the symmetry is known, we exploit it finding effective Hamiltonians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Crucial to develop understanding the model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Outfit" pitchFamily="2" charset="0"/>
              </a:rPr>
              <a:t>256x larger models solved up to 60.000 times faster for 20 qubits (ED) </a:t>
            </a:r>
          </a:p>
        </p:txBody>
      </p:sp>
    </p:spTree>
    <p:extLst>
      <p:ext uri="{BB962C8B-B14F-4D97-AF65-F5344CB8AC3E}">
        <p14:creationId xmlns:p14="http://schemas.microsoft.com/office/powerpoint/2010/main" val="20130793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1D9B5-FD0F-061C-FAE5-B40916C42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D8935F03-B689-78D8-586E-7BB1F4964D73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FAD255-E052-8E9A-C073-42F14364A72F}"/>
              </a:ext>
            </a:extLst>
          </p:cNvPr>
          <p:cNvSpPr txBox="1"/>
          <p:nvPr/>
        </p:nvSpPr>
        <p:spPr>
          <a:xfrm>
            <a:off x="420536" y="845398"/>
            <a:ext cx="8302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Can</a:t>
            </a:r>
            <a:r>
              <a:rPr lang="en-GB" sz="2400" dirty="0"/>
              <a:t> we bypass complexity with a </a:t>
            </a:r>
            <a:r>
              <a:rPr lang="en-GB" sz="2400" b="1" dirty="0"/>
              <a:t>quantum computer</a:t>
            </a:r>
            <a:r>
              <a:rPr lang="en-GB" sz="2400" dirty="0"/>
              <a:t>?</a:t>
            </a: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5B09420C-CFBB-B336-2B4F-FFC6401F564F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10120077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3DDC80-62EC-0337-49C3-80E87819C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47A22AEB-9099-C096-5559-B05A88F52A1B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1CF0FD-B064-C493-1956-3B59E8AC9437}"/>
              </a:ext>
            </a:extLst>
          </p:cNvPr>
          <p:cNvSpPr txBox="1"/>
          <p:nvPr/>
        </p:nvSpPr>
        <p:spPr>
          <a:xfrm>
            <a:off x="420536" y="845398"/>
            <a:ext cx="8302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Can</a:t>
            </a:r>
            <a:r>
              <a:rPr lang="en-GB" sz="2400" dirty="0"/>
              <a:t> we bypass complexity with a </a:t>
            </a:r>
            <a:r>
              <a:rPr lang="en-GB" sz="2400" b="1" dirty="0"/>
              <a:t>quantum computer</a:t>
            </a:r>
            <a:r>
              <a:rPr lang="en-GB" sz="2400" dirty="0"/>
              <a:t>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F08F85-D017-DCD7-C9EB-34ABA2D65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3" y="1390944"/>
            <a:ext cx="6457950" cy="327554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asellaDiTesto 15">
            <a:extLst>
              <a:ext uri="{FF2B5EF4-FFF2-40B4-BE49-F238E27FC236}">
                <a16:creationId xmlns:a16="http://schemas.microsoft.com/office/drawing/2014/main" id="{EB747498-0E71-4ED7-B3B4-678576380D78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21920055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6C9BA-9AB1-1DB7-6D6D-AFCACFAEC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3980912D-0B01-2DCC-55B9-AEE1FC39C8D8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D090E7-48FA-2A2F-0820-0CC191086E10}"/>
              </a:ext>
            </a:extLst>
          </p:cNvPr>
          <p:cNvSpPr txBox="1"/>
          <p:nvPr/>
        </p:nvSpPr>
        <p:spPr>
          <a:xfrm>
            <a:off x="420536" y="845398"/>
            <a:ext cx="8302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Can</a:t>
            </a:r>
            <a:r>
              <a:rPr lang="en-GB" sz="2400" dirty="0"/>
              <a:t> we bypass complexity with a </a:t>
            </a:r>
            <a:r>
              <a:rPr lang="en-GB" sz="2400" b="1" dirty="0"/>
              <a:t>quantum computer</a:t>
            </a:r>
            <a:r>
              <a:rPr lang="en-GB" sz="2400" dirty="0"/>
              <a:t>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D1E278-C7C1-E3E6-73A9-2F8941258F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9259"/>
          <a:stretch>
            <a:fillRect/>
          </a:stretch>
        </p:blipFill>
        <p:spPr>
          <a:xfrm>
            <a:off x="1343023" y="1390945"/>
            <a:ext cx="6457950" cy="6793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ross 1">
            <a:extLst>
              <a:ext uri="{FF2B5EF4-FFF2-40B4-BE49-F238E27FC236}">
                <a16:creationId xmlns:a16="http://schemas.microsoft.com/office/drawing/2014/main" id="{D5CD0B22-3460-2A84-DD1D-1C6FFC07FF50}"/>
              </a:ext>
            </a:extLst>
          </p:cNvPr>
          <p:cNvSpPr/>
          <p:nvPr/>
        </p:nvSpPr>
        <p:spPr>
          <a:xfrm rot="2700000">
            <a:off x="6236329" y="1113712"/>
            <a:ext cx="1296000" cy="1296662"/>
          </a:xfrm>
          <a:prstGeom prst="plus">
            <a:avLst>
              <a:gd name="adj" fmla="val 39151"/>
            </a:avLst>
          </a:prstGeom>
          <a:solidFill>
            <a:srgbClr val="01DCA5"/>
          </a:solidFill>
          <a:ln w="25400">
            <a:solidFill>
              <a:srgbClr val="003C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A9BA69-FD83-F1D0-3B87-F0FB7A4A8DC1}"/>
              </a:ext>
            </a:extLst>
          </p:cNvPr>
          <p:cNvSpPr/>
          <p:nvPr/>
        </p:nvSpPr>
        <p:spPr>
          <a:xfrm>
            <a:off x="5270746" y="2265103"/>
            <a:ext cx="3870385" cy="4616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1DCA5"/>
                </a:solidFill>
                <a:latin typeface="Outfit" pitchFamily="2" charset="0"/>
              </a:rPr>
              <a:t>No need to find effective H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87A182-B08C-48C1-630E-E95DC4E63F34}"/>
              </a:ext>
            </a:extLst>
          </p:cNvPr>
          <p:cNvCxnSpPr/>
          <p:nvPr/>
        </p:nvCxnSpPr>
        <p:spPr>
          <a:xfrm>
            <a:off x="586596" y="3303917"/>
            <a:ext cx="2234242" cy="0"/>
          </a:xfrm>
          <a:prstGeom prst="line">
            <a:avLst/>
          </a:prstGeom>
          <a:ln w="50800" cap="rnd">
            <a:solidFill>
              <a:schemeClr val="bg2">
                <a:lumMod val="5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3BA2D5-3771-B330-4BE5-C5473CEEC279}"/>
              </a:ext>
            </a:extLst>
          </p:cNvPr>
          <p:cNvCxnSpPr/>
          <p:nvPr/>
        </p:nvCxnSpPr>
        <p:spPr>
          <a:xfrm>
            <a:off x="586596" y="3810000"/>
            <a:ext cx="2234242" cy="0"/>
          </a:xfrm>
          <a:prstGeom prst="line">
            <a:avLst/>
          </a:prstGeom>
          <a:ln w="50800" cap="rnd">
            <a:solidFill>
              <a:schemeClr val="bg2">
                <a:lumMod val="5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3FD05B-1B8A-F889-0AF8-08A7A0648E0A}"/>
              </a:ext>
            </a:extLst>
          </p:cNvPr>
          <p:cNvCxnSpPr/>
          <p:nvPr/>
        </p:nvCxnSpPr>
        <p:spPr>
          <a:xfrm>
            <a:off x="586596" y="4310332"/>
            <a:ext cx="2234242" cy="0"/>
          </a:xfrm>
          <a:prstGeom prst="line">
            <a:avLst/>
          </a:prstGeom>
          <a:ln w="50800" cap="rnd">
            <a:solidFill>
              <a:schemeClr val="bg2">
                <a:lumMod val="5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A4B88CB-8D24-1BE2-2398-EA47E9A7A80C}"/>
              </a:ext>
            </a:extLst>
          </p:cNvPr>
          <p:cNvSpPr/>
          <p:nvPr/>
        </p:nvSpPr>
        <p:spPr>
          <a:xfrm>
            <a:off x="970471" y="3098326"/>
            <a:ext cx="1466491" cy="1423347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DBC68C-C599-54FE-A460-EEA5B5523C73}"/>
              </a:ext>
            </a:extLst>
          </p:cNvPr>
          <p:cNvCxnSpPr/>
          <p:nvPr/>
        </p:nvCxnSpPr>
        <p:spPr>
          <a:xfrm>
            <a:off x="3740989" y="3298166"/>
            <a:ext cx="2234242" cy="0"/>
          </a:xfrm>
          <a:prstGeom prst="line">
            <a:avLst/>
          </a:prstGeom>
          <a:ln w="50800" cap="rnd">
            <a:solidFill>
              <a:schemeClr val="bg2">
                <a:lumMod val="50000"/>
              </a:schemeClr>
            </a:solidFill>
            <a:prstDash val="sysDot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24C367-E710-5A0A-71E8-06BF233C5454}"/>
              </a:ext>
            </a:extLst>
          </p:cNvPr>
          <p:cNvCxnSpPr/>
          <p:nvPr/>
        </p:nvCxnSpPr>
        <p:spPr>
          <a:xfrm>
            <a:off x="3740989" y="3804249"/>
            <a:ext cx="2234242" cy="0"/>
          </a:xfrm>
          <a:prstGeom prst="line">
            <a:avLst/>
          </a:prstGeom>
          <a:ln w="50800" cap="rnd">
            <a:solidFill>
              <a:schemeClr val="bg2">
                <a:lumMod val="5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309FFF-8AEF-BB9C-D55E-8294A8CAC507}"/>
              </a:ext>
            </a:extLst>
          </p:cNvPr>
          <p:cNvCxnSpPr/>
          <p:nvPr/>
        </p:nvCxnSpPr>
        <p:spPr>
          <a:xfrm>
            <a:off x="3740989" y="4304581"/>
            <a:ext cx="2234242" cy="0"/>
          </a:xfrm>
          <a:prstGeom prst="line">
            <a:avLst/>
          </a:prstGeom>
          <a:ln w="50800" cap="rnd">
            <a:solidFill>
              <a:schemeClr val="bg2">
                <a:lumMod val="5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2374725-6A8B-C92A-7608-64DA3A67ED60}"/>
              </a:ext>
            </a:extLst>
          </p:cNvPr>
          <p:cNvSpPr/>
          <p:nvPr/>
        </p:nvSpPr>
        <p:spPr>
          <a:xfrm>
            <a:off x="4959831" y="3965784"/>
            <a:ext cx="662797" cy="677593"/>
          </a:xfrm>
          <a:prstGeom prst="roundRect">
            <a:avLst/>
          </a:prstGeom>
          <a:solidFill>
            <a:srgbClr val="01DCA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rgbClr val="003C3B"/>
                </a:solidFill>
                <a:sym typeface="Wingdings" panose="05000000000000000000" pitchFamily="2" charset="2"/>
              </a:rPr>
              <a:t></a:t>
            </a:r>
            <a:endParaRPr lang="en-GB" sz="800" dirty="0">
              <a:solidFill>
                <a:srgbClr val="003C3B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82EE49-4E55-A1F1-4E53-99AFB3CEF730}"/>
              </a:ext>
            </a:extLst>
          </p:cNvPr>
          <p:cNvSpPr>
            <a:spLocks noChangeAspect="1"/>
          </p:cNvSpPr>
          <p:nvPr/>
        </p:nvSpPr>
        <p:spPr>
          <a:xfrm>
            <a:off x="4100999" y="3466661"/>
            <a:ext cx="662945" cy="66294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rgbClr val="003C3B"/>
                </a:solidFill>
                <a:latin typeface="Outfit" pitchFamily="2" charset="0"/>
              </a:rPr>
              <a:t>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7E7E45-94B5-8E19-F9E7-574EC47A74F6}"/>
              </a:ext>
            </a:extLst>
          </p:cNvPr>
          <p:cNvSpPr txBox="1"/>
          <p:nvPr/>
        </p:nvSpPr>
        <p:spPr>
          <a:xfrm>
            <a:off x="5982785" y="3064218"/>
            <a:ext cx="1039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gone</a:t>
            </a:r>
            <a:endParaRPr lang="en-GB" dirty="0">
              <a:latin typeface="Outfit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317D3B-0445-993D-ECE3-FAFF1A1C3903}"/>
              </a:ext>
            </a:extLst>
          </p:cNvPr>
          <p:cNvSpPr txBox="1"/>
          <p:nvPr/>
        </p:nvSpPr>
        <p:spPr>
          <a:xfrm>
            <a:off x="5982786" y="3569135"/>
            <a:ext cx="2436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Outfit" pitchFamily="2" charset="0"/>
              </a:rPr>
              <a:t>One</a:t>
            </a:r>
            <a:r>
              <a:rPr lang="en-GB" sz="2400" dirty="0">
                <a:latin typeface="Outfit" pitchFamily="2" charset="0"/>
              </a:rPr>
              <a:t> X rotation</a:t>
            </a:r>
            <a:endParaRPr lang="en-GB" dirty="0">
              <a:latin typeface="Outfit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7BE463-40C9-69B5-EEE3-788A493B88F4}"/>
              </a:ext>
            </a:extLst>
          </p:cNvPr>
          <p:cNvSpPr txBox="1"/>
          <p:nvPr/>
        </p:nvSpPr>
        <p:spPr>
          <a:xfrm>
            <a:off x="6067077" y="4077076"/>
            <a:ext cx="293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Outfit" pitchFamily="2" charset="0"/>
              </a:rPr>
              <a:t>Residual complexity</a:t>
            </a:r>
            <a:endParaRPr lang="en-GB" dirty="0">
              <a:latin typeface="Outfit" pitchFamily="2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6025037-2618-67FF-3549-878C362D962E}"/>
              </a:ext>
            </a:extLst>
          </p:cNvPr>
          <p:cNvSpPr/>
          <p:nvPr/>
        </p:nvSpPr>
        <p:spPr>
          <a:xfrm>
            <a:off x="1343022" y="1135228"/>
            <a:ext cx="2234242" cy="116574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D2E11B1-ACE9-9C80-0044-3B8C31C33A02}"/>
              </a:ext>
            </a:extLst>
          </p:cNvPr>
          <p:cNvSpPr/>
          <p:nvPr/>
        </p:nvSpPr>
        <p:spPr>
          <a:xfrm>
            <a:off x="3646823" y="1181727"/>
            <a:ext cx="2234242" cy="1165740"/>
          </a:xfrm>
          <a:prstGeom prst="ellipse">
            <a:avLst/>
          </a:prstGeom>
          <a:noFill/>
          <a:ln w="38100">
            <a:solidFill>
              <a:srgbClr val="01DC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AD90A54-E4E2-1849-4DD4-7734FD1B1B6D}"/>
              </a:ext>
            </a:extLst>
          </p:cNvPr>
          <p:cNvCxnSpPr>
            <a:cxnSpLocks/>
            <a:stCxn id="22" idx="4"/>
          </p:cNvCxnSpPr>
          <p:nvPr/>
        </p:nvCxnSpPr>
        <p:spPr>
          <a:xfrm>
            <a:off x="4763944" y="2347467"/>
            <a:ext cx="0" cy="750859"/>
          </a:xfrm>
          <a:prstGeom prst="straightConnector1">
            <a:avLst/>
          </a:prstGeom>
          <a:ln w="50800">
            <a:solidFill>
              <a:srgbClr val="01DCA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5BCD730-3196-7839-F370-372737A280A8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1670219" y="2130249"/>
            <a:ext cx="0" cy="933969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4BCC90C9-E8AE-9396-8B72-5FEA0CBBF36F}"/>
              </a:ext>
            </a:extLst>
          </p:cNvPr>
          <p:cNvSpPr txBox="1"/>
          <p:nvPr/>
        </p:nvSpPr>
        <p:spPr>
          <a:xfrm>
            <a:off x="0" y="4750479"/>
            <a:ext cx="91439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 et al.,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 et al., arXiv:2605.30428 (2026)</a:t>
            </a:r>
          </a:p>
        </p:txBody>
      </p:sp>
    </p:spTree>
    <p:extLst>
      <p:ext uri="{BB962C8B-B14F-4D97-AF65-F5344CB8AC3E}">
        <p14:creationId xmlns:p14="http://schemas.microsoft.com/office/powerpoint/2010/main" val="387957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16" grpId="0" animBg="1"/>
      <p:bldP spid="17" grpId="0" animBg="1"/>
      <p:bldP spid="18" grpId="0"/>
      <p:bldP spid="19" grpId="0"/>
      <p:bldP spid="20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53CF503-0E82-4496-F6FA-8EC6068F2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BACC9BC0-4AB5-6695-F241-F75B99C50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00"/>
            <a:ext cx="2202889" cy="960120"/>
          </a:xfrm>
          <a:prstGeom prst="rect">
            <a:avLst/>
          </a:prstGeom>
          <a:solidFill>
            <a:srgbClr val="003C3B"/>
          </a:solidFill>
        </p:spPr>
        <p:txBody>
          <a:bodyPr/>
          <a:lstStyle/>
          <a:p>
            <a:pPr algn="ctr"/>
            <a:r>
              <a:rPr lang="en-GB" dirty="0"/>
              <a:t>Why?</a:t>
            </a:r>
          </a:p>
        </p:txBody>
      </p:sp>
      <p:pic>
        <p:nvPicPr>
          <p:cNvPr id="26" name="Picture Placeholder 25" descr="A logo for a game&#10;&#10;AI-generated content may be incorrect.">
            <a:extLst>
              <a:ext uri="{FF2B5EF4-FFF2-40B4-BE49-F238E27FC236}">
                <a16:creationId xmlns:a16="http://schemas.microsoft.com/office/drawing/2014/main" id="{E3233453-9B39-63A7-DD05-B4D91996ED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621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3FC323-6B31-FE8C-8EFD-3E3A826A5AB3}"/>
              </a:ext>
            </a:extLst>
          </p:cNvPr>
          <p:cNvSpPr/>
          <p:nvPr/>
        </p:nvSpPr>
        <p:spPr>
          <a:xfrm>
            <a:off x="131445" y="577215"/>
            <a:ext cx="6526530" cy="1417320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 cap="rnd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90947E-E37E-8302-62B1-EBF4BE3EA883}"/>
              </a:ext>
            </a:extLst>
          </p:cNvPr>
          <p:cNvSpPr/>
          <p:nvPr/>
        </p:nvSpPr>
        <p:spPr>
          <a:xfrm>
            <a:off x="131445" y="2098356"/>
            <a:ext cx="6526530" cy="1350119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 cap="rnd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E5C1AB-0A81-73F8-429F-FCF6620C8256}"/>
              </a:ext>
            </a:extLst>
          </p:cNvPr>
          <p:cNvGrpSpPr>
            <a:grpSpLocks noChangeAspect="1"/>
          </p:cNvGrpSpPr>
          <p:nvPr/>
        </p:nvGrpSpPr>
        <p:grpSpPr>
          <a:xfrm>
            <a:off x="190730" y="647695"/>
            <a:ext cx="2721803" cy="1310358"/>
            <a:chOff x="597130" y="637217"/>
            <a:chExt cx="5595160" cy="2693678"/>
          </a:xfrm>
        </p:grpSpPr>
        <p:pic>
          <p:nvPicPr>
            <p:cNvPr id="3" name="Picture 2" descr="A diagram of a bank&#10;&#10;AI-generated content may be incorrect.">
              <a:extLst>
                <a:ext uri="{FF2B5EF4-FFF2-40B4-BE49-F238E27FC236}">
                  <a16:creationId xmlns:a16="http://schemas.microsoft.com/office/drawing/2014/main" id="{27E42A4A-0EA6-1B08-3AF5-9AA2AFFBF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75" b="979"/>
            <a:stretch>
              <a:fillRect/>
            </a:stretch>
          </p:blipFill>
          <p:spPr>
            <a:xfrm>
              <a:off x="597130" y="637217"/>
              <a:ext cx="5595160" cy="2693678"/>
            </a:xfrm>
            <a:prstGeom prst="rect">
              <a:avLst/>
            </a:prstGeom>
            <a:ln w="19050">
              <a:solidFill>
                <a:srgbClr val="003C3B"/>
              </a:solidFill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DD95BFB-2292-5A25-111F-519D6E5D64A6}"/>
                </a:ext>
              </a:extLst>
            </p:cNvPr>
            <p:cNvSpPr/>
            <p:nvPr/>
          </p:nvSpPr>
          <p:spPr>
            <a:xfrm>
              <a:off x="5940424" y="637217"/>
              <a:ext cx="247015" cy="3229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88D9A28-47B6-3B95-CCCA-1E0A58E5E1BB}"/>
              </a:ext>
            </a:extLst>
          </p:cNvPr>
          <p:cNvSpPr txBox="1"/>
          <p:nvPr/>
        </p:nvSpPr>
        <p:spPr>
          <a:xfrm>
            <a:off x="2859274" y="577215"/>
            <a:ext cx="37277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Outfit" pitchFamily="2" charset="0"/>
              </a:rPr>
              <a:t>Approx. £1 trillion daily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Outfit" pitchFamily="2" charset="0"/>
              </a:rPr>
              <a:t>Featured at WEF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Outfit" pitchFamily="2" charset="0"/>
              </a:rPr>
              <a:t>Contributed to G7 statement</a:t>
            </a:r>
          </a:p>
          <a:p>
            <a:endParaRPr lang="en-GB" sz="1500" dirty="0">
              <a:latin typeface="Outfit" pitchFamily="2" charset="0"/>
            </a:endParaRPr>
          </a:p>
          <a:p>
            <a:r>
              <a:rPr lang="en-GB" sz="1500" dirty="0">
                <a:latin typeface="Outfit" pitchFamily="2" charset="0"/>
              </a:rPr>
              <a:t>Martini &amp; al, 2501.08794 (2025)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62CE5E7-F205-E5FE-8620-29A46A32DA6C}"/>
              </a:ext>
            </a:extLst>
          </p:cNvPr>
          <p:cNvGrpSpPr>
            <a:grpSpLocks noChangeAspect="1"/>
          </p:cNvGrpSpPr>
          <p:nvPr/>
        </p:nvGrpSpPr>
        <p:grpSpPr>
          <a:xfrm>
            <a:off x="190730" y="2093105"/>
            <a:ext cx="3439754" cy="1355371"/>
            <a:chOff x="465050" y="1999194"/>
            <a:chExt cx="6262054" cy="246744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AA10F47-7E9F-69DF-2ED5-596CE73C99BC}"/>
                </a:ext>
              </a:extLst>
            </p:cNvPr>
            <p:cNvGrpSpPr/>
            <p:nvPr/>
          </p:nvGrpSpPr>
          <p:grpSpPr>
            <a:xfrm>
              <a:off x="465050" y="2098356"/>
              <a:ext cx="6004330" cy="2297451"/>
              <a:chOff x="465050" y="2098356"/>
              <a:chExt cx="6004330" cy="229745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77394B94-9526-F3A7-A35A-AE19C0AFDC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5050" y="2098356"/>
                <a:ext cx="6004330" cy="2297451"/>
              </a:xfrm>
              <a:prstGeom prst="rect">
                <a:avLst/>
              </a:prstGeom>
              <a:ln w="19050">
                <a:solidFill>
                  <a:srgbClr val="003C3B"/>
                </a:solidFill>
              </a:ln>
            </p:spPr>
          </p:pic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2F7B47B-3EAF-C5A4-2503-6BFF63DFDBB8}"/>
                  </a:ext>
                </a:extLst>
              </p:cNvPr>
              <p:cNvSpPr/>
              <p:nvPr/>
            </p:nvSpPr>
            <p:spPr>
              <a:xfrm>
                <a:off x="3299460" y="2286000"/>
                <a:ext cx="601980" cy="396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474AE9-16A7-832C-CC62-6D9C277E1512}"/>
                  </a:ext>
                </a:extLst>
              </p:cNvPr>
              <p:cNvSpPr/>
              <p:nvPr/>
            </p:nvSpPr>
            <p:spPr>
              <a:xfrm>
                <a:off x="5017770" y="2286000"/>
                <a:ext cx="335280" cy="247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E34671B-2CE7-6E62-2C48-00356AB10A14}"/>
                  </a:ext>
                </a:extLst>
              </p:cNvPr>
              <p:cNvSpPr/>
              <p:nvPr/>
            </p:nvSpPr>
            <p:spPr>
              <a:xfrm>
                <a:off x="5824781" y="2319084"/>
                <a:ext cx="335280" cy="247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4D124DB-7799-25A3-11C3-97D0DC0F0781}"/>
                </a:ext>
              </a:extLst>
            </p:cNvPr>
            <p:cNvSpPr txBox="1"/>
            <p:nvPr/>
          </p:nvSpPr>
          <p:spPr>
            <a:xfrm>
              <a:off x="5323120" y="4018395"/>
              <a:ext cx="1403984" cy="448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Outfit" pitchFamily="2" charset="0"/>
                </a:rPr>
                <a:t>Iteration</a:t>
              </a:r>
              <a:endParaRPr lang="en-GB" sz="1050" dirty="0">
                <a:latin typeface="Outfit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BEE1C5E-BD7C-718E-B199-C0396BDCEC07}"/>
                </a:ext>
              </a:extLst>
            </p:cNvPr>
            <p:cNvSpPr txBox="1"/>
            <p:nvPr/>
          </p:nvSpPr>
          <p:spPr>
            <a:xfrm rot="16200000">
              <a:off x="5457513" y="2562817"/>
              <a:ext cx="1575490" cy="448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Outfit" pitchFamily="2" charset="0"/>
                </a:rPr>
                <a:t>Energy (au)</a:t>
              </a:r>
              <a:endParaRPr lang="en-GB" sz="1050" dirty="0">
                <a:latin typeface="Outfit" pitchFamily="2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B970184-6012-0B4E-4827-41FB0B44155E}"/>
              </a:ext>
            </a:extLst>
          </p:cNvPr>
          <p:cNvSpPr txBox="1"/>
          <p:nvPr/>
        </p:nvSpPr>
        <p:spPr>
          <a:xfrm>
            <a:off x="3439085" y="2097443"/>
            <a:ext cx="3298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Outfit" pitchFamily="2" charset="0"/>
              </a:rPr>
              <a:t>Q. advantage beyond HPC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Outfit" pitchFamily="2" charset="0"/>
              </a:rPr>
              <a:t>quBits</a:t>
            </a:r>
            <a:r>
              <a:rPr lang="en-GB" dirty="0">
                <a:latin typeface="Outfit" pitchFamily="2" charset="0"/>
              </a:rPr>
              <a:t> -&gt; </a:t>
            </a:r>
            <a:r>
              <a:rPr lang="en-GB" dirty="0" err="1">
                <a:latin typeface="Outfit" pitchFamily="2" charset="0"/>
              </a:rPr>
              <a:t>quDits</a:t>
            </a:r>
            <a:endParaRPr lang="en-GB" dirty="0">
              <a:latin typeface="Outfi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Outfit" pitchFamily="2" charset="0"/>
              </a:rPr>
              <a:t>Hybrid </a:t>
            </a:r>
            <a:r>
              <a:rPr lang="en-GB" dirty="0" err="1">
                <a:latin typeface="Outfit" pitchFamily="2" charset="0"/>
              </a:rPr>
              <a:t>Classical+Quantum</a:t>
            </a:r>
            <a:endParaRPr lang="en-GB" dirty="0">
              <a:latin typeface="Outfit" pitchFamily="2" charset="0"/>
            </a:endParaRPr>
          </a:p>
          <a:p>
            <a:endParaRPr lang="en-GB" sz="1500" dirty="0">
              <a:latin typeface="Outfit" pitchFamily="2" charset="0"/>
            </a:endParaRPr>
          </a:p>
          <a:p>
            <a:r>
              <a:rPr lang="en-GB" sz="1500" dirty="0">
                <a:latin typeface="Outfit" pitchFamily="2" charset="0"/>
              </a:rPr>
              <a:t>Meth &amp; al, </a:t>
            </a:r>
            <a:r>
              <a:rPr lang="fr-FR" sz="1500" dirty="0">
                <a:latin typeface="Outfit" pitchFamily="2" charset="0"/>
              </a:rPr>
              <a:t>N. Phy 21, 570-576 (2025)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C1904C-5A3D-77D4-7793-3996D3D05DF3}"/>
              </a:ext>
            </a:extLst>
          </p:cNvPr>
          <p:cNvSpPr/>
          <p:nvPr/>
        </p:nvSpPr>
        <p:spPr>
          <a:xfrm>
            <a:off x="131445" y="3555387"/>
            <a:ext cx="6526530" cy="1478625"/>
          </a:xfrm>
          <a:prstGeom prst="rect">
            <a:avLst/>
          </a:prstGeom>
          <a:solidFill>
            <a:schemeClr val="bg1">
              <a:alpha val="90000"/>
            </a:schemeClr>
          </a:solidFill>
          <a:ln w="25400" cap="rnd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05191A-6DA0-B066-472B-62B69446C5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30" y="3587289"/>
            <a:ext cx="1439287" cy="1408558"/>
          </a:xfrm>
          <a:prstGeom prst="rect">
            <a:avLst/>
          </a:prstGeom>
          <a:ln w="19050">
            <a:solidFill>
              <a:srgbClr val="003C3B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1472B40-B600-96B0-04F8-76F53EBFE205}"/>
              </a:ext>
            </a:extLst>
          </p:cNvPr>
          <p:cNvGrpSpPr>
            <a:grpSpLocks noChangeAspect="1"/>
          </p:cNvGrpSpPr>
          <p:nvPr/>
        </p:nvGrpSpPr>
        <p:grpSpPr>
          <a:xfrm>
            <a:off x="1805979" y="3585698"/>
            <a:ext cx="1682937" cy="1408558"/>
            <a:chOff x="1512258" y="0"/>
            <a:chExt cx="6014609" cy="503401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3D2F82F-94E4-C32B-9F24-6108F1126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1714" b="2128"/>
            <a:stretch>
              <a:fillRect/>
            </a:stretch>
          </p:blipFill>
          <p:spPr>
            <a:xfrm>
              <a:off x="1512258" y="0"/>
              <a:ext cx="6014609" cy="5034012"/>
            </a:xfrm>
            <a:prstGeom prst="rect">
              <a:avLst/>
            </a:prstGeom>
            <a:ln w="19050">
              <a:solidFill>
                <a:srgbClr val="003C3B"/>
              </a:solidFill>
            </a:ln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1B7C102-32FE-CEFF-128E-1CF45E7F22D8}"/>
                </a:ext>
              </a:extLst>
            </p:cNvPr>
            <p:cNvSpPr/>
            <p:nvPr/>
          </p:nvSpPr>
          <p:spPr>
            <a:xfrm>
              <a:off x="6362368" y="177800"/>
              <a:ext cx="1020565" cy="6269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7F77EFA-61A6-DD12-39A4-B0EE86158E87}"/>
              </a:ext>
            </a:extLst>
          </p:cNvPr>
          <p:cNvSpPr txBox="1"/>
          <p:nvPr/>
        </p:nvSpPr>
        <p:spPr>
          <a:xfrm>
            <a:off x="1129322" y="3545942"/>
            <a:ext cx="704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latin typeface="Outfit" pitchFamily="2" charset="0"/>
              </a:rPr>
              <a:t>LiH</a:t>
            </a:r>
            <a:endParaRPr lang="en-GB" sz="1400" dirty="0">
              <a:latin typeface="Outfit" pitchFamily="2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BE729A7-7A61-C4F5-1A7B-A029C6FDA20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005" t="52764" r="90517" b="31128"/>
          <a:stretch>
            <a:fillRect/>
          </a:stretch>
        </p:blipFill>
        <p:spPr>
          <a:xfrm rot="5400000">
            <a:off x="3125927" y="4798470"/>
            <a:ext cx="128043" cy="231824"/>
          </a:xfrm>
          <a:prstGeom prst="rect">
            <a:avLst/>
          </a:prstGeom>
          <a:noFill/>
          <a:ln w="6350">
            <a:solidFill>
              <a:srgbClr val="2F2F2F"/>
            </a:solidFill>
          </a:ln>
        </p:spPr>
      </p:pic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D3BDD75-9F6B-5436-6F7A-989910D5A9CE}"/>
              </a:ext>
            </a:extLst>
          </p:cNvPr>
          <p:cNvSpPr/>
          <p:nvPr/>
        </p:nvSpPr>
        <p:spPr>
          <a:xfrm>
            <a:off x="6644531" y="3390899"/>
            <a:ext cx="771210" cy="1743075"/>
          </a:xfrm>
          <a:custGeom>
            <a:avLst/>
            <a:gdLst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00567 w 715434"/>
              <a:gd name="csY4" fmla="*/ 1515533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00567 w 715434"/>
              <a:gd name="csY4" fmla="*/ 1515533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00567 w 715434"/>
              <a:gd name="csY4" fmla="*/ 1515533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00567 w 715434"/>
              <a:gd name="csY4" fmla="*/ 1515533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554567 w 715434"/>
              <a:gd name="csY5" fmla="*/ 1295400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491067 w 715434"/>
              <a:gd name="csY6" fmla="*/ 1071033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516467 w 715434"/>
              <a:gd name="csY6" fmla="*/ 1072614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516467 w 715434"/>
              <a:gd name="csY6" fmla="*/ 1072614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516467 w 715434"/>
              <a:gd name="csY6" fmla="*/ 1072614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516467 w 715434"/>
              <a:gd name="csY6" fmla="*/ 1072614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516467 w 715434"/>
              <a:gd name="csY6" fmla="*/ 1072614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15434"/>
              <a:gd name="csY0" fmla="*/ 0 h 1735666"/>
              <a:gd name="csX1" fmla="*/ 0 w 715434"/>
              <a:gd name="csY1" fmla="*/ 165100 h 1735666"/>
              <a:gd name="csX2" fmla="*/ 0 w 715434"/>
              <a:gd name="csY2" fmla="*/ 1634066 h 1735666"/>
              <a:gd name="csX3" fmla="*/ 457200 w 715434"/>
              <a:gd name="csY3" fmla="*/ 1735666 h 1735666"/>
              <a:gd name="csX4" fmla="*/ 318030 w 715434"/>
              <a:gd name="csY4" fmla="*/ 1507628 h 1735666"/>
              <a:gd name="csX5" fmla="*/ 606955 w 715434"/>
              <a:gd name="csY5" fmla="*/ 1290659 h 1735666"/>
              <a:gd name="csX6" fmla="*/ 516467 w 715434"/>
              <a:gd name="csY6" fmla="*/ 1072614 h 1735666"/>
              <a:gd name="csX7" fmla="*/ 715434 w 715434"/>
              <a:gd name="csY7" fmla="*/ 850900 h 1735666"/>
              <a:gd name="csX8" fmla="*/ 626534 w 715434"/>
              <a:gd name="csY8" fmla="*/ 651933 h 1735666"/>
              <a:gd name="csX9" fmla="*/ 698500 w 715434"/>
              <a:gd name="csY9" fmla="*/ 516466 h 1735666"/>
              <a:gd name="csX10" fmla="*/ 605367 w 715434"/>
              <a:gd name="csY10" fmla="*/ 397933 h 1735666"/>
              <a:gd name="csX11" fmla="*/ 355600 w 715434"/>
              <a:gd name="csY11" fmla="*/ 258233 h 1735666"/>
              <a:gd name="csX12" fmla="*/ 491067 w 71543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26534 w 759884"/>
              <a:gd name="csY8" fmla="*/ 651933 h 1735666"/>
              <a:gd name="csX9" fmla="*/ 698500 w 759884"/>
              <a:gd name="csY9" fmla="*/ 516466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26534 w 759884"/>
              <a:gd name="csY8" fmla="*/ 651933 h 1735666"/>
              <a:gd name="csX9" fmla="*/ 698500 w 759884"/>
              <a:gd name="csY9" fmla="*/ 516466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698500 w 759884"/>
              <a:gd name="csY9" fmla="*/ 516466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698500 w 759884"/>
              <a:gd name="csY9" fmla="*/ 516466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05367 w 759884"/>
              <a:gd name="csY10" fmla="*/ 397933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55600 w 759884"/>
              <a:gd name="csY11" fmla="*/ 258233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73063 w 759884"/>
              <a:gd name="csY11" fmla="*/ 237682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73063 w 759884"/>
              <a:gd name="csY11" fmla="*/ 237682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73063 w 759884"/>
              <a:gd name="csY11" fmla="*/ 237682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73063 w 759884"/>
              <a:gd name="csY11" fmla="*/ 237682 h 1735666"/>
              <a:gd name="csX12" fmla="*/ 491067 w 759884"/>
              <a:gd name="csY12" fmla="*/ 0 h 1735666"/>
              <a:gd name="csX0" fmla="*/ 491067 w 759884"/>
              <a:gd name="csY0" fmla="*/ 0 h 1735666"/>
              <a:gd name="csX1" fmla="*/ 0 w 759884"/>
              <a:gd name="csY1" fmla="*/ 165100 h 1735666"/>
              <a:gd name="csX2" fmla="*/ 0 w 759884"/>
              <a:gd name="csY2" fmla="*/ 1634066 h 1735666"/>
              <a:gd name="csX3" fmla="*/ 457200 w 759884"/>
              <a:gd name="csY3" fmla="*/ 1735666 h 1735666"/>
              <a:gd name="csX4" fmla="*/ 318030 w 759884"/>
              <a:gd name="csY4" fmla="*/ 1507628 h 1735666"/>
              <a:gd name="csX5" fmla="*/ 606955 w 759884"/>
              <a:gd name="csY5" fmla="*/ 1290659 h 1735666"/>
              <a:gd name="csX6" fmla="*/ 516467 w 759884"/>
              <a:gd name="csY6" fmla="*/ 1072614 h 1735666"/>
              <a:gd name="csX7" fmla="*/ 759884 w 759884"/>
              <a:gd name="csY7" fmla="*/ 828769 h 1735666"/>
              <a:gd name="csX8" fmla="*/ 653521 w 759884"/>
              <a:gd name="csY8" fmla="*/ 659836 h 1735666"/>
              <a:gd name="csX9" fmla="*/ 731838 w 759884"/>
              <a:gd name="csY9" fmla="*/ 506982 h 1735666"/>
              <a:gd name="csX10" fmla="*/ 633942 w 759884"/>
              <a:gd name="csY10" fmla="*/ 393191 h 1735666"/>
              <a:gd name="csX11" fmla="*/ 373063 w 759884"/>
              <a:gd name="csY11" fmla="*/ 237682 h 1735666"/>
              <a:gd name="csX12" fmla="*/ 491067 w 759884"/>
              <a:gd name="csY12" fmla="*/ 0 h 17356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759884" h="1735666">
                <a:moveTo>
                  <a:pt x="491067" y="0"/>
                </a:moveTo>
                <a:lnTo>
                  <a:pt x="0" y="165100"/>
                </a:lnTo>
                <a:lnTo>
                  <a:pt x="0" y="1634066"/>
                </a:lnTo>
                <a:lnTo>
                  <a:pt x="457200" y="1735666"/>
                </a:lnTo>
                <a:cubicBezTo>
                  <a:pt x="325614" y="1641739"/>
                  <a:pt x="327378" y="1611040"/>
                  <a:pt x="318030" y="1507628"/>
                </a:cubicBezTo>
                <a:cubicBezTo>
                  <a:pt x="374651" y="1337299"/>
                  <a:pt x="486834" y="1353498"/>
                  <a:pt x="606955" y="1290659"/>
                </a:cubicBezTo>
                <a:cubicBezTo>
                  <a:pt x="550863" y="1234838"/>
                  <a:pt x="524934" y="1191664"/>
                  <a:pt x="516467" y="1072614"/>
                </a:cubicBezTo>
                <a:cubicBezTo>
                  <a:pt x="527227" y="941801"/>
                  <a:pt x="650700" y="893190"/>
                  <a:pt x="759884" y="828769"/>
                </a:cubicBezTo>
                <a:cubicBezTo>
                  <a:pt x="685272" y="776147"/>
                  <a:pt x="663046" y="742492"/>
                  <a:pt x="653521" y="659836"/>
                </a:cubicBezTo>
                <a:cubicBezTo>
                  <a:pt x="658989" y="578851"/>
                  <a:pt x="681919" y="557933"/>
                  <a:pt x="731838" y="506982"/>
                </a:cubicBezTo>
                <a:lnTo>
                  <a:pt x="633942" y="393191"/>
                </a:lnTo>
                <a:cubicBezTo>
                  <a:pt x="517348" y="389304"/>
                  <a:pt x="445206" y="364867"/>
                  <a:pt x="373063" y="237682"/>
                </a:cubicBezTo>
                <a:cubicBezTo>
                  <a:pt x="371123" y="98386"/>
                  <a:pt x="380295" y="63419"/>
                  <a:pt x="491067" y="0"/>
                </a:cubicBezTo>
                <a:close/>
              </a:path>
            </a:pathLst>
          </a:custGeom>
          <a:gradFill flip="none" rotWithShape="1">
            <a:gsLst>
              <a:gs pos="0">
                <a:srgbClr val="E6ECEC"/>
              </a:gs>
              <a:gs pos="46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51C514A-5BB1-3AB0-03D7-A8894DC1ED28}"/>
              </a:ext>
            </a:extLst>
          </p:cNvPr>
          <p:cNvSpPr txBox="1"/>
          <p:nvPr/>
        </p:nvSpPr>
        <p:spPr>
          <a:xfrm>
            <a:off x="3433118" y="3487348"/>
            <a:ext cx="475374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Outfit" pitchFamily="2" charset="0"/>
              </a:rPr>
              <a:t>Drug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Outfit" pitchFamily="2" charset="0"/>
              </a:rPr>
              <a:t>Circuit+Msmnt</a:t>
            </a:r>
            <a:r>
              <a:rPr lang="en-GB" dirty="0">
                <a:latin typeface="Outfit" pitchFamily="2" charset="0"/>
              </a:rPr>
              <a:t> Q.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Outfit" pitchFamily="2" charset="0"/>
              </a:rPr>
              <a:t>Quantum software</a:t>
            </a:r>
          </a:p>
          <a:p>
            <a:endParaRPr lang="en-GB" sz="1500" dirty="0">
              <a:latin typeface="Outfit" pitchFamily="2" charset="0"/>
            </a:endParaRPr>
          </a:p>
          <a:p>
            <a:r>
              <a:rPr lang="en-GB" sz="1500" dirty="0">
                <a:latin typeface="Outfit" pitchFamily="2" charset="0"/>
              </a:rPr>
              <a:t>Simon &amp; al, 2509.01482 (2025)</a:t>
            </a:r>
          </a:p>
          <a:p>
            <a:r>
              <a:rPr lang="en-GB" sz="1500" dirty="0">
                <a:latin typeface="Outfit" pitchFamily="2" charset="0"/>
              </a:rPr>
              <a:t>Chan &amp; al, PRL 132, 240601 (2024)</a:t>
            </a:r>
            <a:endParaRPr lang="fr-FR" sz="1500" dirty="0"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19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902137-016B-34D2-A056-9BFACA26A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045A3E83-91DF-4F1A-C6DC-C13B1ED6D17A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Efficient Encoding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B6705E-46D7-4DC2-EC1A-D92392E4D47E}"/>
              </a:ext>
            </a:extLst>
          </p:cNvPr>
          <p:cNvSpPr txBox="1"/>
          <p:nvPr/>
        </p:nvSpPr>
        <p:spPr>
          <a:xfrm>
            <a:off x="797942" y="1155395"/>
            <a:ext cx="7548113" cy="2938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Symmetries have huge </a:t>
            </a:r>
            <a:r>
              <a:rPr lang="en-GB" sz="2400" b="1" dirty="0">
                <a:latin typeface="Outfit" pitchFamily="2" charset="0"/>
              </a:rPr>
              <a:t>untapped</a:t>
            </a:r>
            <a:r>
              <a:rPr lang="en-GB" sz="2400" dirty="0">
                <a:latin typeface="Outfit" pitchFamily="2" charset="0"/>
              </a:rPr>
              <a:t> potential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They can push the limits of </a:t>
            </a:r>
            <a:r>
              <a:rPr lang="en-GB" sz="2400" b="1" dirty="0">
                <a:latin typeface="Outfit" pitchFamily="2" charset="0"/>
              </a:rPr>
              <a:t>classical</a:t>
            </a:r>
            <a:r>
              <a:rPr lang="en-GB" sz="2400" dirty="0">
                <a:latin typeface="Outfit" pitchFamily="2" charset="0"/>
              </a:rPr>
              <a:t> simulations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They can push the limits of </a:t>
            </a:r>
            <a:r>
              <a:rPr lang="en-GB" sz="2400" b="1" dirty="0">
                <a:latin typeface="Outfit" pitchFamily="2" charset="0"/>
              </a:rPr>
              <a:t>quantum</a:t>
            </a:r>
            <a:r>
              <a:rPr lang="en-GB" sz="2400" dirty="0">
                <a:latin typeface="Outfit" pitchFamily="2" charset="0"/>
              </a:rPr>
              <a:t> simulations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They will shed light on </a:t>
            </a:r>
            <a:r>
              <a:rPr lang="en-GB" sz="2400" b="1" dirty="0">
                <a:latin typeface="Outfit" pitchFamily="2" charset="0"/>
              </a:rPr>
              <a:t>real quantum advantage</a:t>
            </a:r>
          </a:p>
        </p:txBody>
      </p:sp>
      <p:sp>
        <p:nvSpPr>
          <p:cNvPr id="2" name="CasellaDiTesto 15">
            <a:extLst>
              <a:ext uri="{FF2B5EF4-FFF2-40B4-BE49-F238E27FC236}">
                <a16:creationId xmlns:a16="http://schemas.microsoft.com/office/drawing/2014/main" id="{A8E09B8F-FE43-C47A-685F-180CBCEDF083}"/>
              </a:ext>
            </a:extLst>
          </p:cNvPr>
          <p:cNvSpPr txBox="1"/>
          <p:nvPr/>
        </p:nvSpPr>
        <p:spPr>
          <a:xfrm>
            <a:off x="0" y="4578094"/>
            <a:ext cx="9143999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[2] C. Nation, R. Simon, S. Banerjee, F. Martini, A. Ricottone, F. Cerisola, LD, arXiv:2605.18966 (2026)</a:t>
            </a:r>
          </a:p>
          <a:p>
            <a:r>
              <a:rPr lang="en-GB" sz="1050" dirty="0">
                <a:latin typeface="Outfit" pitchFamily="2" charset="0"/>
              </a:rPr>
              <a:t>[3]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C. Nation, R. Simon, S. Banerjee, F. Martini, A. Ricottone, F. Cerisola, LD, arXiv:2605.30428 (2026)</a:t>
            </a:r>
          </a:p>
          <a:p>
            <a:r>
              <a:rPr lang="it-IT" sz="1050" dirty="0">
                <a:latin typeface="Outfit" pitchFamily="2" charset="0"/>
              </a:rPr>
              <a:t>[4] S. Banerjee, V. Muthu, C. Nation, R. Simon, F. Martini, A. Ricottone, F. Cerisola, LD, 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it-IT" sz="1050" dirty="0"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1597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FC5A0-E570-C44B-46EA-7D1337BD8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6C843F5F-836F-AF12-E273-783210A5B77F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Software</a:t>
            </a:r>
            <a:endParaRPr lang="it-IT" sz="2400" b="1" dirty="0">
              <a:solidFill>
                <a:schemeClr val="tx1"/>
              </a:solidFill>
              <a:latin typeface="Outfit" pitchFamily="2" charset="0"/>
            </a:endParaRP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677C0BD7-B0D3-A17E-6814-20AC03CA0A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27" t="14825" r="3637" b="15875"/>
          <a:stretch/>
        </p:blipFill>
        <p:spPr>
          <a:xfrm>
            <a:off x="643063" y="936135"/>
            <a:ext cx="7857873" cy="35643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E421F7-287B-75BE-F2F8-C44B806E59A5}"/>
              </a:ext>
            </a:extLst>
          </p:cNvPr>
          <p:cNvSpPr txBox="1"/>
          <p:nvPr/>
        </p:nvSpPr>
        <p:spPr>
          <a:xfrm>
            <a:off x="0" y="4607211"/>
            <a:ext cx="91439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Outfit" pitchFamily="2" charset="0"/>
                <a:ea typeface="Arial" panose="020B0604020202020204" pitchFamily="34" charset="0"/>
              </a:rPr>
              <a:t>Image from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 D. Paulson*, LD*, J. F. Haase*, A. Celi*, A. Kan, A. Jena, C. </a:t>
            </a:r>
            <a:r>
              <a:rPr lang="en-GB" sz="1600" dirty="0" err="1">
                <a:latin typeface="Outfit" pitchFamily="2" charset="0"/>
                <a:ea typeface="Arial" panose="020B0604020202020204" pitchFamily="34" charset="0"/>
              </a:rPr>
              <a:t>Kokail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, R. v. </a:t>
            </a:r>
            <a:r>
              <a:rPr lang="en-GB" sz="1600" dirty="0" err="1">
                <a:latin typeface="Outfit" pitchFamily="2" charset="0"/>
                <a:ea typeface="Arial" panose="020B0604020202020204" pitchFamily="34" charset="0"/>
              </a:rPr>
              <a:t>Bijnen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, K. Jansen, P. Zoller and C. A. Muschik, </a:t>
            </a:r>
            <a:r>
              <a:rPr lang="en-GB" sz="1600" i="1" dirty="0">
                <a:latin typeface="Outfit" pitchFamily="2" charset="0"/>
                <a:ea typeface="Arial" panose="020B0604020202020204" pitchFamily="34" charset="0"/>
              </a:rPr>
              <a:t>PRX Quantum, 2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, 030334, 2021</a:t>
            </a:r>
            <a:endParaRPr lang="it-IT" sz="1600" dirty="0">
              <a:latin typeface="Outfit" pitchFamily="2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4A18A81-314D-025C-ABCE-0A0263EAAF7F}"/>
              </a:ext>
            </a:extLst>
          </p:cNvPr>
          <p:cNvSpPr/>
          <p:nvPr/>
        </p:nvSpPr>
        <p:spPr>
          <a:xfrm>
            <a:off x="373380" y="830580"/>
            <a:ext cx="8282940" cy="3718560"/>
          </a:xfrm>
          <a:custGeom>
            <a:avLst/>
            <a:gdLst>
              <a:gd name="connsiteX0" fmla="*/ 15240 w 8282940"/>
              <a:gd name="connsiteY0" fmla="*/ 1280160 h 3718560"/>
              <a:gd name="connsiteX1" fmla="*/ 15240 w 8282940"/>
              <a:gd name="connsiteY1" fmla="*/ 7620 h 3718560"/>
              <a:gd name="connsiteX2" fmla="*/ 4983480 w 8282940"/>
              <a:gd name="connsiteY2" fmla="*/ 0 h 3718560"/>
              <a:gd name="connsiteX3" fmla="*/ 4983480 w 8282940"/>
              <a:gd name="connsiteY3" fmla="*/ 1409700 h 3718560"/>
              <a:gd name="connsiteX4" fmla="*/ 8282940 w 8282940"/>
              <a:gd name="connsiteY4" fmla="*/ 1417320 h 3718560"/>
              <a:gd name="connsiteX5" fmla="*/ 8282940 w 8282940"/>
              <a:gd name="connsiteY5" fmla="*/ 3718560 h 3718560"/>
              <a:gd name="connsiteX6" fmla="*/ 2118360 w 8282940"/>
              <a:gd name="connsiteY6" fmla="*/ 3718560 h 3718560"/>
              <a:gd name="connsiteX7" fmla="*/ 2118360 w 8282940"/>
              <a:gd name="connsiteY7" fmla="*/ 1615440 h 3718560"/>
              <a:gd name="connsiteX8" fmla="*/ 0 w 8282940"/>
              <a:gd name="connsiteY8" fmla="*/ 1615440 h 3718560"/>
              <a:gd name="connsiteX9" fmla="*/ 15240 w 8282940"/>
              <a:gd name="connsiteY9" fmla="*/ 1280160 h 3718560"/>
              <a:gd name="connsiteX0" fmla="*/ 15240 w 8282940"/>
              <a:gd name="connsiteY0" fmla="*/ 1280160 h 3718560"/>
              <a:gd name="connsiteX1" fmla="*/ 15240 w 8282940"/>
              <a:gd name="connsiteY1" fmla="*/ 7620 h 3718560"/>
              <a:gd name="connsiteX2" fmla="*/ 4983480 w 8282940"/>
              <a:gd name="connsiteY2" fmla="*/ 0 h 3718560"/>
              <a:gd name="connsiteX3" fmla="*/ 8252460 w 8282940"/>
              <a:gd name="connsiteY3" fmla="*/ 76200 h 3718560"/>
              <a:gd name="connsiteX4" fmla="*/ 8282940 w 8282940"/>
              <a:gd name="connsiteY4" fmla="*/ 1417320 h 3718560"/>
              <a:gd name="connsiteX5" fmla="*/ 8282940 w 8282940"/>
              <a:gd name="connsiteY5" fmla="*/ 3718560 h 3718560"/>
              <a:gd name="connsiteX6" fmla="*/ 2118360 w 8282940"/>
              <a:gd name="connsiteY6" fmla="*/ 3718560 h 3718560"/>
              <a:gd name="connsiteX7" fmla="*/ 2118360 w 8282940"/>
              <a:gd name="connsiteY7" fmla="*/ 1615440 h 3718560"/>
              <a:gd name="connsiteX8" fmla="*/ 0 w 8282940"/>
              <a:gd name="connsiteY8" fmla="*/ 1615440 h 3718560"/>
              <a:gd name="connsiteX9" fmla="*/ 15240 w 8282940"/>
              <a:gd name="connsiteY9" fmla="*/ 1280160 h 371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2940" h="3718560">
                <a:moveTo>
                  <a:pt x="15240" y="1280160"/>
                </a:moveTo>
                <a:lnTo>
                  <a:pt x="15240" y="7620"/>
                </a:lnTo>
                <a:lnTo>
                  <a:pt x="4983480" y="0"/>
                </a:lnTo>
                <a:lnTo>
                  <a:pt x="8252460" y="76200"/>
                </a:lnTo>
                <a:lnTo>
                  <a:pt x="8282940" y="1417320"/>
                </a:lnTo>
                <a:lnTo>
                  <a:pt x="8282940" y="3718560"/>
                </a:lnTo>
                <a:lnTo>
                  <a:pt x="2118360" y="3718560"/>
                </a:lnTo>
                <a:lnTo>
                  <a:pt x="2118360" y="1615440"/>
                </a:lnTo>
                <a:lnTo>
                  <a:pt x="0" y="1615440"/>
                </a:lnTo>
                <a:lnTo>
                  <a:pt x="15240" y="1280160"/>
                </a:lnTo>
                <a:close/>
              </a:path>
            </a:pathLst>
          </a:custGeom>
          <a:solidFill>
            <a:srgbClr val="E7E6E6">
              <a:alpha val="85000"/>
            </a:srgbClr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C1FD5DCF-9D85-A901-5112-2E4A1C00C6A3}"/>
              </a:ext>
            </a:extLst>
          </p:cNvPr>
          <p:cNvSpPr txBox="1"/>
          <p:nvPr/>
        </p:nvSpPr>
        <p:spPr>
          <a:xfrm>
            <a:off x="373380" y="1951878"/>
            <a:ext cx="2507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Measurement</a:t>
            </a:r>
            <a:endParaRPr lang="it-IT" b="1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064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a 4">
            <a:extLst>
              <a:ext uri="{FF2B5EF4-FFF2-40B4-BE49-F238E27FC236}">
                <a16:creationId xmlns:a16="http://schemas.microsoft.com/office/drawing/2014/main" id="{F0851BA9-4020-5CCB-65C0-5A553FB024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493408"/>
              </p:ext>
            </p:extLst>
          </p:nvPr>
        </p:nvGraphicFramePr>
        <p:xfrm>
          <a:off x="67341" y="762549"/>
          <a:ext cx="9009316" cy="2750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313319583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258469888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4270730334"/>
                    </a:ext>
                  </a:extLst>
                </a:gridCol>
                <a:gridCol w="1161567">
                  <a:extLst>
                    <a:ext uri="{9D8B030D-6E8A-4147-A177-3AD203B41FA5}">
                      <a16:colId xmlns:a16="http://schemas.microsoft.com/office/drawing/2014/main" val="2831884983"/>
                    </a:ext>
                  </a:extLst>
                </a:gridCol>
                <a:gridCol w="1585704">
                  <a:extLst>
                    <a:ext uri="{9D8B030D-6E8A-4147-A177-3AD203B41FA5}">
                      <a16:colId xmlns:a16="http://schemas.microsoft.com/office/drawing/2014/main" val="3073968142"/>
                    </a:ext>
                  </a:extLst>
                </a:gridCol>
                <a:gridCol w="933498">
                  <a:extLst>
                    <a:ext uri="{9D8B030D-6E8A-4147-A177-3AD203B41FA5}">
                      <a16:colId xmlns:a16="http://schemas.microsoft.com/office/drawing/2014/main" val="3260351851"/>
                    </a:ext>
                  </a:extLst>
                </a:gridCol>
                <a:gridCol w="909579">
                  <a:extLst>
                    <a:ext uri="{9D8B030D-6E8A-4147-A177-3AD203B41FA5}">
                      <a16:colId xmlns:a16="http://schemas.microsoft.com/office/drawing/2014/main" val="2941032608"/>
                    </a:ext>
                  </a:extLst>
                </a:gridCol>
                <a:gridCol w="632113">
                  <a:extLst>
                    <a:ext uri="{9D8B030D-6E8A-4147-A177-3AD203B41FA5}">
                      <a16:colId xmlns:a16="http://schemas.microsoft.com/office/drawing/2014/main" val="2295768333"/>
                    </a:ext>
                  </a:extLst>
                </a:gridCol>
                <a:gridCol w="578835">
                  <a:extLst>
                    <a:ext uri="{9D8B030D-6E8A-4147-A177-3AD203B41FA5}">
                      <a16:colId xmlns:a16="http://schemas.microsoft.com/office/drawing/2014/main" val="275942857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it-IT" sz="1400" u="none" dirty="0" err="1">
                          <a:latin typeface="Outfit" pitchFamily="2" charset="0"/>
                        </a:rPr>
                        <a:t>Protocol</a:t>
                      </a:r>
                      <a:endParaRPr lang="it-IT" sz="1400" u="none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>
                          <a:latin typeface="Outfit" pitchFamily="2" charset="0"/>
                        </a:rPr>
                        <a:t>Overlap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Outfit" pitchFamily="2" charset="0"/>
                        </a:rPr>
                        <a:t>1/M scaling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Outfit" pitchFamily="2" charset="0"/>
                        </a:rPr>
                        <a:t>Non-</a:t>
                      </a:r>
                      <a:r>
                        <a:rPr lang="it-IT" sz="1400" dirty="0" err="1">
                          <a:latin typeface="Outfit" pitchFamily="2" charset="0"/>
                        </a:rPr>
                        <a:t>bitwise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Outfit" pitchFamily="2" charset="0"/>
                        </a:rPr>
                        <a:t>Single-shot </a:t>
                      </a:r>
                      <a:r>
                        <a:rPr lang="it-IT" sz="1400" dirty="0" err="1">
                          <a:latin typeface="Outfit" pitchFamily="2" charset="0"/>
                        </a:rPr>
                        <a:t>error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>
                          <a:latin typeface="Outfit" pitchFamily="2" charset="0"/>
                        </a:rPr>
                        <a:t>Adaptive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Outfit" pitchFamily="2" charset="0"/>
                        </a:rPr>
                        <a:t>Doubling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Outfit" pitchFamily="2" charset="0"/>
                        </a:rPr>
                        <a:t>Noise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Outfit" pitchFamily="2" charset="0"/>
                        </a:rPr>
                        <a:t>qudit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8729551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LDF [1]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 </a:t>
                      </a:r>
                      <a:r>
                        <a:rPr lang="it-IT" sz="1400" b="0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(</a:t>
                      </a:r>
                      <a:r>
                        <a:rPr lang="it-IT" sz="1400" b="0" dirty="0" err="1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trivial</a:t>
                      </a:r>
                      <a:r>
                        <a:rPr lang="it-IT" sz="1400" b="0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)</a:t>
                      </a:r>
                      <a:endParaRPr lang="it-IT" sz="1400" b="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167515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Classical shadow [2]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 </a:t>
                      </a:r>
                      <a:r>
                        <a:rPr lang="it-IT" sz="1400" b="0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(</a:t>
                      </a:r>
                      <a:r>
                        <a:rPr lang="it-IT" sz="1400" b="0" dirty="0" err="1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exp</a:t>
                      </a:r>
                      <a:r>
                        <a:rPr lang="it-IT" sz="1400" b="0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. </a:t>
                      </a:r>
                      <a:r>
                        <a:rPr lang="it-IT" sz="1400" b="0" dirty="0" err="1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worse</a:t>
                      </a:r>
                      <a:r>
                        <a:rPr lang="it-IT" sz="1400" b="0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)</a:t>
                      </a:r>
                      <a:endParaRPr lang="it-IT" sz="1400" b="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442294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APS [3]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024289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Derand [4]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4194889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OGM [5]</a:t>
                      </a: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solidFill>
                          <a:srgbClr val="00B050"/>
                        </a:solidFill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974834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AEQuO [1]</a:t>
                      </a:r>
                    </a:p>
                  </a:txBody>
                  <a:tcPr marL="68580" marR="68580" marT="34290" marB="34290">
                    <a:lnL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R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65974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CBS [6]</a:t>
                      </a: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FF0000"/>
                          </a:solidFill>
                          <a:latin typeface="Outfit" pitchFamily="2" charset="0"/>
                        </a:rPr>
                        <a:t>NO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1905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2467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Outfit" pitchFamily="2" charset="0"/>
                        </a:rPr>
                        <a:t>AQuIRE [7,8]</a:t>
                      </a:r>
                    </a:p>
                  </a:txBody>
                  <a:tcPr marL="68580" marR="68580" marT="34290" marB="34290">
                    <a:lnL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rgbClr val="00B050"/>
                          </a:solidFill>
                          <a:latin typeface="Outfit" pitchFamily="2" charset="0"/>
                        </a:rPr>
                        <a:t>YES</a:t>
                      </a:r>
                      <a:endParaRPr lang="it-IT" sz="1400" dirty="0">
                        <a:latin typeface="Outfit" pitchFamily="2" charset="0"/>
                      </a:endParaRPr>
                    </a:p>
                  </a:txBody>
                  <a:tcPr marL="68580" marR="68580" marT="34290" marB="34290">
                    <a:lnR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1DC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463442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F390FA3-C047-8F7A-E8B8-AAFA154A7FEE}"/>
              </a:ext>
            </a:extLst>
          </p:cNvPr>
          <p:cNvSpPr txBox="1"/>
          <p:nvPr/>
        </p:nvSpPr>
        <p:spPr>
          <a:xfrm>
            <a:off x="0" y="3566709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[1]: </a:t>
            </a:r>
            <a:r>
              <a:rPr lang="en-GB" sz="1200" b="1" dirty="0">
                <a:solidFill>
                  <a:schemeClr val="tx1"/>
                </a:solidFill>
                <a:latin typeface="Outfit" pitchFamily="2" charset="0"/>
                <a:ea typeface="Arial" panose="020B0604020202020204" pitchFamily="34" charset="0"/>
                <a:cs typeface="Arial" panose="020B0604020202020204" pitchFamily="34" charset="0"/>
              </a:rPr>
              <a:t>A. J. Jena, A., Schlosberg P. Mukhopadhyay, J. F. Haase, F. </a:t>
            </a:r>
            <a:r>
              <a:rPr lang="en-GB" sz="1200" b="1" dirty="0" err="1">
                <a:solidFill>
                  <a:schemeClr val="tx1"/>
                </a:solidFill>
                <a:latin typeface="Outfit" pitchFamily="2" charset="0"/>
                <a:ea typeface="Arial" panose="020B0604020202020204" pitchFamily="34" charset="0"/>
                <a:cs typeface="Arial" panose="020B0604020202020204" pitchFamily="34" charset="0"/>
              </a:rPr>
              <a:t>Leditzky</a:t>
            </a:r>
            <a:r>
              <a:rPr lang="en-GB" sz="1200" b="1" dirty="0">
                <a:solidFill>
                  <a:schemeClr val="tx1"/>
                </a:solidFill>
                <a:latin typeface="Outfit" pitchFamily="2" charset="0"/>
                <a:ea typeface="Arial" panose="020B0604020202020204" pitchFamily="34" charset="0"/>
                <a:cs typeface="Arial" panose="020B0604020202020204" pitchFamily="34" charset="0"/>
              </a:rPr>
              <a:t> and LD, 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Quantum 7, 903, 2023</a:t>
            </a:r>
            <a:endParaRPr lang="it-IT" sz="1200" b="1" dirty="0">
              <a:solidFill>
                <a:schemeClr val="tx1"/>
              </a:solidFill>
              <a:latin typeface="Outfit" pitchFamily="2" charset="0"/>
              <a:cs typeface="Arial" panose="020B0604020202020204" pitchFamily="34" charset="0"/>
            </a:endParaRPr>
          </a:p>
          <a:p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[2]: H. Y. Huang, R. </a:t>
            </a:r>
            <a:r>
              <a:rPr lang="it-IT" sz="1200" dirty="0" err="1">
                <a:latin typeface="Outfit" pitchFamily="2" charset="0"/>
                <a:cs typeface="Arial" panose="020B0604020202020204" pitchFamily="34" charset="0"/>
              </a:rPr>
              <a:t>Kueng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J. </a:t>
            </a:r>
            <a:r>
              <a:rPr lang="it-IT" sz="1200" dirty="0" err="1">
                <a:latin typeface="Outfit" pitchFamily="2" charset="0"/>
                <a:cs typeface="Arial" panose="020B0604020202020204" pitchFamily="34" charset="0"/>
              </a:rPr>
              <a:t>Preskill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</a:t>
            </a:r>
            <a:r>
              <a:rPr lang="it-IT" sz="1200" i="1" dirty="0" err="1">
                <a:latin typeface="Outfit" pitchFamily="2" charset="0"/>
                <a:cs typeface="Arial" panose="020B0604020202020204" pitchFamily="34" charset="0"/>
              </a:rPr>
              <a:t>Nat</a:t>
            </a:r>
            <a:r>
              <a:rPr lang="it-IT" sz="1200" i="1" dirty="0">
                <a:latin typeface="Outfit" pitchFamily="2" charset="0"/>
                <a:cs typeface="Arial" panose="020B0604020202020204" pitchFamily="34" charset="0"/>
              </a:rPr>
              <a:t>. Physics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16, 1050-1057, 2020</a:t>
            </a:r>
          </a:p>
          <a:p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[3]: C. Hadfield, S. </a:t>
            </a:r>
            <a:r>
              <a:rPr lang="it-IT" sz="1200" dirty="0" err="1">
                <a:latin typeface="Outfit" pitchFamily="2" charset="0"/>
                <a:cs typeface="Arial" panose="020B0604020202020204" pitchFamily="34" charset="0"/>
              </a:rPr>
              <a:t>Bravy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R. Raymond, A. </a:t>
            </a:r>
            <a:r>
              <a:rPr lang="it-IT" sz="1200" dirty="0" err="1">
                <a:latin typeface="Outfit" pitchFamily="2" charset="0"/>
                <a:cs typeface="Arial" panose="020B0604020202020204" pitchFamily="34" charset="0"/>
              </a:rPr>
              <a:t>Mezzacapo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arXiv:2006.15788, 2020</a:t>
            </a:r>
          </a:p>
          <a:p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[4]: H. Y. Huang, R. </a:t>
            </a:r>
            <a:r>
              <a:rPr lang="it-IT" sz="1200" dirty="0" err="1">
                <a:latin typeface="Outfit" pitchFamily="2" charset="0"/>
                <a:cs typeface="Arial" panose="020B0604020202020204" pitchFamily="34" charset="0"/>
              </a:rPr>
              <a:t>Kueng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J. </a:t>
            </a:r>
            <a:r>
              <a:rPr lang="it-IT" sz="1200" dirty="0" err="1">
                <a:latin typeface="Outfit" pitchFamily="2" charset="0"/>
                <a:cs typeface="Arial" panose="020B0604020202020204" pitchFamily="34" charset="0"/>
              </a:rPr>
              <a:t>Preskill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, </a:t>
            </a:r>
            <a:r>
              <a:rPr lang="it-IT" sz="1200" i="1" dirty="0">
                <a:latin typeface="Outfit" pitchFamily="2" charset="0"/>
                <a:cs typeface="Arial" panose="020B0604020202020204" pitchFamily="34" charset="0"/>
              </a:rPr>
              <a:t>PRL,</a:t>
            </a:r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 127, 030503, 2021</a:t>
            </a:r>
          </a:p>
          <a:p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[5]: B. Wu, J. Sun, Q. Huang, X. Yuan, arXiv:2105.13091, 2021</a:t>
            </a:r>
          </a:p>
          <a:p>
            <a:r>
              <a:rPr lang="it-IT" sz="1200" dirty="0">
                <a:latin typeface="Outfit" pitchFamily="2" charset="0"/>
                <a:cs typeface="Arial" panose="020B0604020202020204" pitchFamily="34" charset="0"/>
              </a:rPr>
              <a:t>[6]: M. Kohda, R. Imai, K. Kanno, K. Mitarai, W. Mizukami, Y. O. Nakagawa, </a:t>
            </a:r>
            <a:r>
              <a:rPr lang="it-IT" sz="1200" dirty="0">
                <a:latin typeface="Outfit" pitchFamily="2" charset="0"/>
              </a:rPr>
              <a:t>arXiv:2112.07416, 2022</a:t>
            </a: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[7] 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R. Simon, Z. Shi, C. Nation, A. Jena, LD, arXiv:2509.01482 (2025)</a:t>
            </a:r>
            <a:endParaRPr lang="it-IT" sz="1200" b="1" dirty="0">
              <a:latin typeface="Outfit" pitchFamily="2" charset="0"/>
            </a:endParaRP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[8] 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R. Simon, M. Meth, F. Martini, P. </a:t>
            </a:r>
            <a:r>
              <a:rPr lang="en-GB" sz="1200" b="1" dirty="0" err="1">
                <a:latin typeface="Outfit" pitchFamily="2" charset="0"/>
                <a:ea typeface="Arial" panose="020B0604020202020204" pitchFamily="34" charset="0"/>
              </a:rPr>
              <a:t>Tirler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, A. Jena, M. Ringbauer, LD, arXiv:2605.00682 (2026)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D032679C-F03C-5B24-AFD0-6CB55BE552C6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</a:t>
            </a:r>
          </a:p>
        </p:txBody>
      </p:sp>
    </p:spTree>
    <p:extLst>
      <p:ext uri="{BB962C8B-B14F-4D97-AF65-F5344CB8AC3E}">
        <p14:creationId xmlns:p14="http://schemas.microsoft.com/office/powerpoint/2010/main" val="7931823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0D0C4-9553-C284-E59C-81C39E3DD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720B7A7-2313-9806-BA2F-FFD7CF060BB3}"/>
              </a:ext>
            </a:extLst>
          </p:cNvPr>
          <p:cNvSpPr txBox="1"/>
          <p:nvPr/>
        </p:nvSpPr>
        <p:spPr>
          <a:xfrm>
            <a:off x="0" y="4694469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[7] R. Simon, Z. Shi, C. Nation, A. Jena, LD, arXiv:2509.01482 (2025)</a:t>
            </a:r>
            <a:endParaRPr lang="it-IT" sz="1200" dirty="0">
              <a:latin typeface="Outfit" pitchFamily="2" charset="0"/>
            </a:endParaRP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[8] R. Simon, M. Meth, F. Martini, P. </a:t>
            </a:r>
            <a:r>
              <a:rPr lang="en-GB" sz="1200" dirty="0" err="1">
                <a:latin typeface="Outfit" pitchFamily="2" charset="0"/>
                <a:ea typeface="Arial" panose="020B0604020202020204" pitchFamily="34" charset="0"/>
              </a:rPr>
              <a:t>Tirler</a:t>
            </a:r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, A. Jena, M. Ringbauer, LD, arXiv:2605.00682 (2026)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86B4285E-932D-41E7-4E82-7428D84381BA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F2B1D9-CD2B-7D3A-D869-49E376558F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16"/>
          <a:stretch>
            <a:fillRect/>
          </a:stretch>
        </p:blipFill>
        <p:spPr>
          <a:xfrm>
            <a:off x="2886073" y="762948"/>
            <a:ext cx="6130291" cy="39242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  <p:sp>
        <p:nvSpPr>
          <p:cNvPr id="6" name="CasellaDiTesto 103">
            <a:extLst>
              <a:ext uri="{FF2B5EF4-FFF2-40B4-BE49-F238E27FC236}">
                <a16:creationId xmlns:a16="http://schemas.microsoft.com/office/drawing/2014/main" id="{C2BEE147-4696-BE99-D7C5-E8469B6FC69F}"/>
              </a:ext>
            </a:extLst>
          </p:cNvPr>
          <p:cNvSpPr txBox="1"/>
          <p:nvPr/>
        </p:nvSpPr>
        <p:spPr>
          <a:xfrm>
            <a:off x="1" y="1092433"/>
            <a:ext cx="20726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Qudit ready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  <p:sp>
        <p:nvSpPr>
          <p:cNvPr id="8" name="CasellaDiTesto 103">
            <a:extLst>
              <a:ext uri="{FF2B5EF4-FFF2-40B4-BE49-F238E27FC236}">
                <a16:creationId xmlns:a16="http://schemas.microsoft.com/office/drawing/2014/main" id="{171106F9-4CEA-BDDB-84D7-E2A9EA057DBA}"/>
              </a:ext>
            </a:extLst>
          </p:cNvPr>
          <p:cNvSpPr txBox="1"/>
          <p:nvPr/>
        </p:nvSpPr>
        <p:spPr>
          <a:xfrm>
            <a:off x="0" y="3406412"/>
            <a:ext cx="23469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Hardware noise awareness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E24C33-C614-708C-4FB2-E044253E1DC8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072640" y="1323266"/>
            <a:ext cx="749617" cy="0"/>
          </a:xfrm>
          <a:prstGeom prst="straightConnector1">
            <a:avLst/>
          </a:prstGeom>
          <a:ln w="88900" cap="rnd">
            <a:solidFill>
              <a:schemeClr val="bg2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604B897-0D80-7CCB-3CCF-AE10AD9B12D1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346960" y="3820235"/>
            <a:ext cx="475297" cy="1676"/>
          </a:xfrm>
          <a:prstGeom prst="straightConnector1">
            <a:avLst/>
          </a:prstGeom>
          <a:ln w="88900" cap="rnd">
            <a:solidFill>
              <a:schemeClr val="bg2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03">
            <a:extLst>
              <a:ext uri="{FF2B5EF4-FFF2-40B4-BE49-F238E27FC236}">
                <a16:creationId xmlns:a16="http://schemas.microsoft.com/office/drawing/2014/main" id="{9E7FF9DE-46CC-4D70-0066-C0043CB029CC}"/>
              </a:ext>
            </a:extLst>
          </p:cNvPr>
          <p:cNvSpPr txBox="1"/>
          <p:nvPr/>
        </p:nvSpPr>
        <p:spPr>
          <a:xfrm>
            <a:off x="3075758" y="4225552"/>
            <a:ext cx="18146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1DCA5"/>
                </a:solidFill>
                <a:latin typeface="Outfit" pitchFamily="2" charset="0"/>
              </a:rPr>
              <a:t>Error!</a:t>
            </a:r>
            <a:endParaRPr lang="it-IT" b="1" dirty="0">
              <a:solidFill>
                <a:srgbClr val="01DCA5"/>
              </a:solidFill>
              <a:latin typeface="Outfit" pitchFamily="2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FEF21DD-1842-DCF7-6849-996456785961}"/>
              </a:ext>
            </a:extLst>
          </p:cNvPr>
          <p:cNvCxnSpPr>
            <a:cxnSpLocks/>
          </p:cNvCxnSpPr>
          <p:nvPr/>
        </p:nvCxnSpPr>
        <p:spPr>
          <a:xfrm flipH="1" flipV="1">
            <a:off x="3894364" y="3878036"/>
            <a:ext cx="48986" cy="400050"/>
          </a:xfrm>
          <a:prstGeom prst="straightConnector1">
            <a:avLst/>
          </a:prstGeom>
          <a:ln w="50800" cap="rnd">
            <a:solidFill>
              <a:srgbClr val="01DCA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03">
            <a:extLst>
              <a:ext uri="{FF2B5EF4-FFF2-40B4-BE49-F238E27FC236}">
                <a16:creationId xmlns:a16="http://schemas.microsoft.com/office/drawing/2014/main" id="{08CB8590-A9E3-C3CF-CD7D-6EB54A68DBD4}"/>
              </a:ext>
            </a:extLst>
          </p:cNvPr>
          <p:cNvSpPr txBox="1"/>
          <p:nvPr/>
        </p:nvSpPr>
        <p:spPr>
          <a:xfrm>
            <a:off x="2080804" y="4222952"/>
            <a:ext cx="18146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FFC000"/>
                </a:solidFill>
                <a:latin typeface="Outfit" pitchFamily="2" charset="0"/>
              </a:rPr>
              <a:t>Not an</a:t>
            </a:r>
            <a:endParaRPr lang="it-IT" b="1" dirty="0">
              <a:solidFill>
                <a:srgbClr val="FFC000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7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9F685-6429-38A7-273E-DF8C975ED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050110B-6224-28BC-77E3-00B16A134844}"/>
              </a:ext>
            </a:extLst>
          </p:cNvPr>
          <p:cNvSpPr txBox="1"/>
          <p:nvPr/>
        </p:nvSpPr>
        <p:spPr>
          <a:xfrm>
            <a:off x="0" y="4694469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[7] 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Image from</a:t>
            </a:r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 R. Simon, Z. Shi, C. Nation, A. Jena, LD, arXiv:2509.01482 (2025)</a:t>
            </a:r>
            <a:endParaRPr lang="it-IT" sz="1200" dirty="0">
              <a:latin typeface="Outfit" pitchFamily="2" charset="0"/>
            </a:endParaRP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[8] R. Simon, M. Meth, F. Martini, P. </a:t>
            </a:r>
            <a:r>
              <a:rPr lang="en-GB" sz="1200" dirty="0" err="1">
                <a:latin typeface="Outfit" pitchFamily="2" charset="0"/>
                <a:ea typeface="Arial" panose="020B0604020202020204" pitchFamily="34" charset="0"/>
              </a:rPr>
              <a:t>Tirler</a:t>
            </a:r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, A. Jena, M. Ringbauer, LD, arXiv:2605.00682 (2026)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804410AD-1373-160E-6AF1-1BF049F7699F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 – double scheme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033430-C358-0BB8-3DE4-279A204A6744}"/>
              </a:ext>
            </a:extLst>
          </p:cNvPr>
          <p:cNvGrpSpPr>
            <a:grpSpLocks noChangeAspect="1"/>
          </p:cNvGrpSpPr>
          <p:nvPr/>
        </p:nvGrpSpPr>
        <p:grpSpPr>
          <a:xfrm>
            <a:off x="1479759" y="745401"/>
            <a:ext cx="6184479" cy="3885207"/>
            <a:chOff x="449580" y="701040"/>
            <a:chExt cx="6295228" cy="395478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90543A9-BF7E-42DF-E49E-98ADDCCB7A9D}"/>
                </a:ext>
              </a:extLst>
            </p:cNvPr>
            <p:cNvSpPr/>
            <p:nvPr/>
          </p:nvSpPr>
          <p:spPr>
            <a:xfrm>
              <a:off x="449580" y="701040"/>
              <a:ext cx="6295228" cy="3954781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A8E912C-5575-5A82-6FF2-483E0F0FBC76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 r="23321"/>
            <a:stretch>
              <a:fillRect/>
            </a:stretch>
          </p:blipFill>
          <p:spPr>
            <a:xfrm>
              <a:off x="499772" y="729212"/>
              <a:ext cx="6245036" cy="39175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45145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4B617-76E3-D85D-4561-2502BC54E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5D6B229-6426-634B-271F-D3A7A7186C0C}"/>
              </a:ext>
            </a:extLst>
          </p:cNvPr>
          <p:cNvSpPr txBox="1"/>
          <p:nvPr/>
        </p:nvSpPr>
        <p:spPr>
          <a:xfrm>
            <a:off x="1" y="4889589"/>
            <a:ext cx="914399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M. Meth et many al.,</a:t>
            </a:r>
            <a:r>
              <a:rPr lang="fr-FR" sz="1050" dirty="0">
                <a:latin typeface="Outfit" pitchFamily="2" charset="0"/>
                <a:ea typeface="Arial" panose="020B0604020202020204" pitchFamily="34" charset="0"/>
              </a:rPr>
              <a:t> Nature Physics 21, 570-576 (2025)</a:t>
            </a:r>
            <a:r>
              <a:rPr lang="en-GB" sz="1050" dirty="0">
                <a:latin typeface="Outfit" pitchFamily="2" charset="0"/>
                <a:ea typeface="Arial" panose="020B0604020202020204" pitchFamily="34" charset="0"/>
              </a:rPr>
              <a:t> </a:t>
            </a:r>
            <a:endParaRPr lang="it-IT" sz="2100" dirty="0">
              <a:latin typeface="Outfi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82781EA0-C912-CE4A-A888-DF05415CD910}"/>
                  </a:ext>
                </a:extLst>
              </p:cNvPr>
              <p:cNvSpPr txBox="1"/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bg2">
                        <a:lumMod val="50000"/>
                      </a:schemeClr>
                    </a:solidFill>
                    <a:latin typeface="Outfit" pitchFamily="2" charset="0"/>
                  </a:rPr>
                  <a:t>Particles 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chemeClr val="bg2">
                        <a:lumMod val="50000"/>
                      </a:schemeClr>
                    </a:solidFill>
                    <a:latin typeface="Outfit" pitchFamily="2" charset="0"/>
                  </a:rPr>
                  <a:t> ‘easy’ for q. computer</a:t>
                </a:r>
              </a:p>
              <a:p>
                <a:r>
                  <a:rPr lang="it-IT" dirty="0">
                    <a:solidFill>
                      <a:schemeClr val="bg2">
                        <a:lumMod val="50000"/>
                      </a:schemeClr>
                    </a:solidFill>
                    <a:latin typeface="Outfit" pitchFamily="2" charset="0"/>
                  </a:rPr>
                  <a:t>Gauge fields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solidFill>
                      <a:schemeClr val="bg2">
                        <a:lumMod val="50000"/>
                      </a:schemeClr>
                    </a:solidFill>
                    <a:latin typeface="Outfit" pitchFamily="2" charset="0"/>
                  </a:rPr>
                  <a:t> hard and expensive for q. computer... </a:t>
                </a:r>
                <a:r>
                  <a:rPr lang="it-IT" b="1" dirty="0">
                    <a:solidFill>
                      <a:schemeClr val="tx1"/>
                    </a:solidFill>
                    <a:latin typeface="Outfit" pitchFamily="2" charset="0"/>
                  </a:rPr>
                  <a:t>Much b</a:t>
                </a:r>
                <a:r>
                  <a:rPr lang="it-IT" b="1" dirty="0">
                    <a:latin typeface="Outfit" pitchFamily="2" charset="0"/>
                  </a:rPr>
                  <a:t>etter if qudit ready!</a:t>
                </a:r>
              </a:p>
            </p:txBody>
          </p:sp>
        </mc:Choice>
        <mc:Fallback xmlns="">
          <p:sp>
            <p:nvSpPr>
              <p:cNvPr id="3" name="CasellaDiTesto 11">
                <a:extLst>
                  <a:ext uri="{FF2B5EF4-FFF2-40B4-BE49-F238E27FC236}">
                    <a16:creationId xmlns:a16="http://schemas.microsoft.com/office/drawing/2014/main" id="{82781EA0-C912-CE4A-A888-DF05415CD9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blipFill>
                <a:blip r:embed="rId2"/>
                <a:stretch>
                  <a:fillRect l="-533" t="-4673" b="-14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1">
            <a:extLst>
              <a:ext uri="{FF2B5EF4-FFF2-40B4-BE49-F238E27FC236}">
                <a16:creationId xmlns:a16="http://schemas.microsoft.com/office/drawing/2014/main" id="{B51C7AEB-66E2-1376-F2ED-B83FEA37C026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 – qudit observables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DCF607-5981-24AE-8708-7D80569A4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672" t="15624" r="62402" b="47896"/>
          <a:stretch/>
        </p:blipFill>
        <p:spPr>
          <a:xfrm>
            <a:off x="1284624" y="1480608"/>
            <a:ext cx="6574751" cy="341862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653561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F9AE8-63A7-FA11-D4DB-FCCD52872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een arrow pointing to a black background&#10;&#10;AI-generated content may be incorrect.">
            <a:extLst>
              <a:ext uri="{FF2B5EF4-FFF2-40B4-BE49-F238E27FC236}">
                <a16:creationId xmlns:a16="http://schemas.microsoft.com/office/drawing/2014/main" id="{DE85F7FD-D860-1E2A-FB8C-467E9F93D8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42" b="45841"/>
          <a:stretch>
            <a:fillRect/>
          </a:stretch>
        </p:blipFill>
        <p:spPr>
          <a:xfrm>
            <a:off x="2871002" y="1761630"/>
            <a:ext cx="1291256" cy="114921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D958A05-21B6-E6DA-0449-152EAFBA4C96}"/>
              </a:ext>
            </a:extLst>
          </p:cNvPr>
          <p:cNvSpPr txBox="1"/>
          <p:nvPr/>
        </p:nvSpPr>
        <p:spPr>
          <a:xfrm>
            <a:off x="0" y="4694469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[7] R. Simon, Z. Shi, C. Nation, A. Jena, LD, arXiv:2509.01482 (2025)</a:t>
            </a:r>
            <a:endParaRPr lang="it-IT" sz="1200" dirty="0">
              <a:latin typeface="Outfit" pitchFamily="2" charset="0"/>
            </a:endParaRP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[8] 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R. Simon, M. Meth, F. Martini, P. </a:t>
            </a:r>
            <a:r>
              <a:rPr lang="en-GB" sz="1200" b="1" dirty="0" err="1">
                <a:latin typeface="Outfit" pitchFamily="2" charset="0"/>
                <a:ea typeface="Arial" panose="020B0604020202020204" pitchFamily="34" charset="0"/>
              </a:rPr>
              <a:t>Tirler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, A. Jena, M. Ringbauer, LD, arXiv:2605.00682 (2026)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6C19A9AE-8739-D55F-BD53-D00480CDF3A9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 – qudit observables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F8D58F-C361-5E3E-B1FB-4341EA7C6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41" y="769697"/>
            <a:ext cx="3753279" cy="7246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CasellaDiTesto 103">
            <a:extLst>
              <a:ext uri="{FF2B5EF4-FFF2-40B4-BE49-F238E27FC236}">
                <a16:creationId xmlns:a16="http://schemas.microsoft.com/office/drawing/2014/main" id="{362B0A55-8F4D-E7AB-83CC-78226EA83E69}"/>
              </a:ext>
            </a:extLst>
          </p:cNvPr>
          <p:cNvSpPr txBox="1"/>
          <p:nvPr/>
        </p:nvSpPr>
        <p:spPr>
          <a:xfrm>
            <a:off x="71960" y="1782147"/>
            <a:ext cx="25949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Spin Hamiltonian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  <p:sp>
        <p:nvSpPr>
          <p:cNvPr id="13" name="CasellaDiTesto 103">
            <a:extLst>
              <a:ext uri="{FF2B5EF4-FFF2-40B4-BE49-F238E27FC236}">
                <a16:creationId xmlns:a16="http://schemas.microsoft.com/office/drawing/2014/main" id="{11A1307D-252F-A94E-4190-64F71B8F3B03}"/>
              </a:ext>
            </a:extLst>
          </p:cNvPr>
          <p:cNvSpPr txBox="1"/>
          <p:nvPr/>
        </p:nvSpPr>
        <p:spPr>
          <a:xfrm>
            <a:off x="71960" y="3960885"/>
            <a:ext cx="25949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Pauli Hamiltonian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A22251-ADFE-6DD1-9015-C04FECD32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5054" y="769697"/>
            <a:ext cx="5146986" cy="365752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Picture 16" descr="A green arrow pointing to a black background&#10;&#10;AI-generated content may be incorrect.">
            <a:extLst>
              <a:ext uri="{FF2B5EF4-FFF2-40B4-BE49-F238E27FC236}">
                <a16:creationId xmlns:a16="http://schemas.microsoft.com/office/drawing/2014/main" id="{4F01F411-54B7-53C2-7F76-9E0D837E6E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84"/>
          <a:stretch>
            <a:fillRect/>
          </a:stretch>
        </p:blipFill>
        <p:spPr>
          <a:xfrm>
            <a:off x="2871002" y="3482340"/>
            <a:ext cx="1291256" cy="1017394"/>
          </a:xfrm>
          <a:prstGeom prst="rect">
            <a:avLst/>
          </a:prstGeom>
        </p:spPr>
      </p:pic>
      <p:sp>
        <p:nvSpPr>
          <p:cNvPr id="19" name="CasellaDiTesto 103">
            <a:extLst>
              <a:ext uri="{FF2B5EF4-FFF2-40B4-BE49-F238E27FC236}">
                <a16:creationId xmlns:a16="http://schemas.microsoft.com/office/drawing/2014/main" id="{F33D7FF0-132D-74AE-EB70-76F6A908396C}"/>
              </a:ext>
            </a:extLst>
          </p:cNvPr>
          <p:cNvSpPr txBox="1"/>
          <p:nvPr/>
        </p:nvSpPr>
        <p:spPr>
          <a:xfrm rot="5400000">
            <a:off x="2326350" y="2522111"/>
            <a:ext cx="1395314" cy="1156079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9917161"/>
              </a:avLst>
            </a:prstTxWarp>
            <a:spAutoFit/>
          </a:bodyPr>
          <a:lstStyle/>
          <a:p>
            <a:pPr algn="ctr"/>
            <a:r>
              <a:rPr lang="it-IT" sz="2000" i="1" dirty="0">
                <a:solidFill>
                  <a:srgbClr val="01DCA5"/>
                </a:solidFill>
                <a:latin typeface="Outfit" pitchFamily="2" charset="0"/>
              </a:rPr>
              <a:t>Classically efficient</a:t>
            </a:r>
            <a:endParaRPr lang="it-IT" sz="1600" i="1" dirty="0">
              <a:solidFill>
                <a:srgbClr val="01DCA5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862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C9D5E-A238-1B12-F96D-638606FEB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F8E45A5-4F98-BEA1-BE6E-BEC75B02DFDF}"/>
              </a:ext>
            </a:extLst>
          </p:cNvPr>
          <p:cNvSpPr txBox="1"/>
          <p:nvPr/>
        </p:nvSpPr>
        <p:spPr>
          <a:xfrm>
            <a:off x="0" y="4694469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[7] R. Simon, Z. Shi, C. Nation, A. Jena, LD, arXiv:2509.01482 (2025) </a:t>
            </a:r>
            <a:endParaRPr lang="it-IT" sz="1200" dirty="0">
              <a:latin typeface="Outfit" pitchFamily="2" charset="0"/>
            </a:endParaRP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[8] R. Simon, M. Meth, F. Martini, P. </a:t>
            </a:r>
            <a:r>
              <a:rPr lang="en-GB" sz="1200" dirty="0" err="1">
                <a:latin typeface="Outfit" pitchFamily="2" charset="0"/>
                <a:ea typeface="Arial" panose="020B0604020202020204" pitchFamily="34" charset="0"/>
              </a:rPr>
              <a:t>Tirler</a:t>
            </a:r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, A. Jena, M. Ringbauer, LD, arXiv:2605.00682 (2026)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2F5119FC-E42E-6523-4502-7E1EC0D4CDB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 – error awareness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274442-0CA9-E58C-8563-F1D6D8FFE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969" y="1300466"/>
            <a:ext cx="5788059" cy="172976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CasellaDiTesto 103">
            <a:extLst>
              <a:ext uri="{FF2B5EF4-FFF2-40B4-BE49-F238E27FC236}">
                <a16:creationId xmlns:a16="http://schemas.microsoft.com/office/drawing/2014/main" id="{1625BA9F-32B2-7807-9CBE-9CE3D0251429}"/>
              </a:ext>
            </a:extLst>
          </p:cNvPr>
          <p:cNvSpPr txBox="1"/>
          <p:nvPr/>
        </p:nvSpPr>
        <p:spPr>
          <a:xfrm>
            <a:off x="3274504" y="3197485"/>
            <a:ext cx="25949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rgbClr val="01DCA5"/>
                </a:solidFill>
                <a:latin typeface="Outfit" pitchFamily="2" charset="0"/>
              </a:rPr>
              <a:t>Cheap</a:t>
            </a:r>
            <a:endParaRPr lang="it-IT" dirty="0">
              <a:solidFill>
                <a:srgbClr val="01DCA5"/>
              </a:solidFill>
              <a:latin typeface="Outfit" pitchFamily="2" charset="0"/>
            </a:endParaRPr>
          </a:p>
        </p:txBody>
      </p:sp>
      <p:sp>
        <p:nvSpPr>
          <p:cNvPr id="7" name="CasellaDiTesto 103">
            <a:extLst>
              <a:ext uri="{FF2B5EF4-FFF2-40B4-BE49-F238E27FC236}">
                <a16:creationId xmlns:a16="http://schemas.microsoft.com/office/drawing/2014/main" id="{762C42EB-D14D-159B-5DAD-AFFC118F0AA1}"/>
              </a:ext>
            </a:extLst>
          </p:cNvPr>
          <p:cNvSpPr txBox="1"/>
          <p:nvPr/>
        </p:nvSpPr>
        <p:spPr>
          <a:xfrm>
            <a:off x="1301745" y="3715144"/>
            <a:ext cx="65405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rgbClr val="01DCA5"/>
                </a:solidFill>
                <a:latin typeface="Outfit" pitchFamily="2" charset="0"/>
              </a:rPr>
              <a:t>Impact on the specific experiment</a:t>
            </a:r>
            <a:endParaRPr lang="it-IT" dirty="0">
              <a:solidFill>
                <a:srgbClr val="01DCA5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736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2EF2C-F0C5-1897-D7C4-F6DC7D92B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EA188C0-DCA2-C3F6-CE5E-3964052F3803}"/>
              </a:ext>
            </a:extLst>
          </p:cNvPr>
          <p:cNvSpPr txBox="1"/>
          <p:nvPr/>
        </p:nvSpPr>
        <p:spPr>
          <a:xfrm>
            <a:off x="0" y="4694469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[7] R. Simon, Z. Shi, C. Nation, A. Jena, LD, arXiv:2509.01482 (2025) </a:t>
            </a:r>
            <a:endParaRPr lang="it-IT" sz="1200" dirty="0">
              <a:latin typeface="Outfit" pitchFamily="2" charset="0"/>
            </a:endParaRPr>
          </a:p>
          <a:p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[8] </a:t>
            </a:r>
            <a:r>
              <a:rPr lang="en-GB" sz="1200" b="1" dirty="0">
                <a:latin typeface="Outfit" pitchFamily="2" charset="0"/>
                <a:ea typeface="Arial" panose="020B0604020202020204" pitchFamily="34" charset="0"/>
              </a:rPr>
              <a:t>Image from</a:t>
            </a:r>
            <a:r>
              <a:rPr lang="en-GB" sz="1200" dirty="0">
                <a:latin typeface="Outfit" pitchFamily="2" charset="0"/>
                <a:ea typeface="Arial" panose="020B0604020202020204" pitchFamily="34" charset="0"/>
              </a:rPr>
              <a:t> R. Simon, M. Meth, A. Jena, F. Martini, M. Ringbauer, LD, in preparation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545ED3B0-C4AE-4592-7D36-CEADED4F5E86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Measurement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AF654C-0A42-3F86-E30C-15A0635B56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043" b="55365"/>
          <a:stretch>
            <a:fillRect/>
          </a:stretch>
        </p:blipFill>
        <p:spPr>
          <a:xfrm>
            <a:off x="159564" y="753484"/>
            <a:ext cx="4078280" cy="35899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DE416E-51EF-35E9-32E0-9EB3180A84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222" r="49043" b="6669"/>
          <a:stretch>
            <a:fillRect/>
          </a:stretch>
        </p:blipFill>
        <p:spPr>
          <a:xfrm>
            <a:off x="4941120" y="730066"/>
            <a:ext cx="4043316" cy="39158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CasellaDiTesto 103">
            <a:extLst>
              <a:ext uri="{FF2B5EF4-FFF2-40B4-BE49-F238E27FC236}">
                <a16:creationId xmlns:a16="http://schemas.microsoft.com/office/drawing/2014/main" id="{E11AFDFB-95F0-A6F7-9899-FFBBEBB3F704}"/>
              </a:ext>
            </a:extLst>
          </p:cNvPr>
          <p:cNvSpPr txBox="1"/>
          <p:nvPr/>
        </p:nvSpPr>
        <p:spPr>
          <a:xfrm>
            <a:off x="2605033" y="4235614"/>
            <a:ext cx="25949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003C3B"/>
                </a:solidFill>
                <a:latin typeface="Outfit" pitchFamily="2" charset="0"/>
              </a:rPr>
              <a:t># shots</a:t>
            </a:r>
            <a:endParaRPr lang="it-IT" sz="2400" dirty="0">
              <a:solidFill>
                <a:srgbClr val="003C3B"/>
              </a:solidFill>
              <a:latin typeface="Outfit" pitchFamily="2" charset="0"/>
            </a:endParaRPr>
          </a:p>
        </p:txBody>
      </p:sp>
      <p:sp>
        <p:nvSpPr>
          <p:cNvPr id="11" name="CasellaDiTesto 103">
            <a:extLst>
              <a:ext uri="{FF2B5EF4-FFF2-40B4-BE49-F238E27FC236}">
                <a16:creationId xmlns:a16="http://schemas.microsoft.com/office/drawing/2014/main" id="{CC8EE89C-AE95-41C1-6567-3A63D5C4E305}"/>
              </a:ext>
            </a:extLst>
          </p:cNvPr>
          <p:cNvSpPr txBox="1"/>
          <p:nvPr/>
        </p:nvSpPr>
        <p:spPr>
          <a:xfrm>
            <a:off x="6962778" y="4596315"/>
            <a:ext cx="25949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003C3B"/>
                </a:solidFill>
                <a:latin typeface="Outfit" pitchFamily="2" charset="0"/>
              </a:rPr>
              <a:t># shots</a:t>
            </a:r>
            <a:endParaRPr lang="it-IT" sz="2400" dirty="0">
              <a:solidFill>
                <a:srgbClr val="003C3B"/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9364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CDD87-A480-E859-5328-7D1FB9578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1">
            <a:extLst>
              <a:ext uri="{FF2B5EF4-FFF2-40B4-BE49-F238E27FC236}">
                <a16:creationId xmlns:a16="http://schemas.microsoft.com/office/drawing/2014/main" id="{ACB6B8DF-FFD6-F8F7-FB8F-527F6B3EA0B8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Conclusions and Outlook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5BB1A1-237F-0F7F-06F1-521EEE45A426}"/>
              </a:ext>
            </a:extLst>
          </p:cNvPr>
          <p:cNvSpPr txBox="1"/>
          <p:nvPr/>
        </p:nvSpPr>
        <p:spPr>
          <a:xfrm>
            <a:off x="432707" y="1543049"/>
            <a:ext cx="8392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Classically efficient approach for symmetry finding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Measurement protocol that will not let you down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D36255-85DE-BBA1-F029-BE94622B9E06}"/>
              </a:ext>
            </a:extLst>
          </p:cNvPr>
          <p:cNvSpPr txBox="1"/>
          <p:nvPr/>
        </p:nvSpPr>
        <p:spPr>
          <a:xfrm>
            <a:off x="432707" y="3001905"/>
            <a:ext cx="8450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Error mitigation within </a:t>
            </a:r>
            <a:r>
              <a:rPr lang="en-GB" sz="2400" dirty="0" err="1">
                <a:latin typeface="Outfit" pitchFamily="2" charset="0"/>
              </a:rPr>
              <a:t>AQuIRE</a:t>
            </a:r>
            <a:endParaRPr lang="en-GB" sz="2400" dirty="0">
              <a:latin typeface="Outfi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Outfit" pitchFamily="2" charset="0"/>
              </a:rPr>
              <a:t>Beyond Clifford symmetries and “almost” symmetries</a:t>
            </a:r>
            <a:endParaRPr lang="en-GB" dirty="0">
              <a:latin typeface="Outfit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E538C68-150E-6855-F37D-29C9508270BD}"/>
              </a:ext>
            </a:extLst>
          </p:cNvPr>
          <p:cNvSpPr/>
          <p:nvPr/>
        </p:nvSpPr>
        <p:spPr>
          <a:xfrm>
            <a:off x="3027871" y="2106188"/>
            <a:ext cx="3088257" cy="1311215"/>
          </a:xfrm>
          <a:prstGeom prst="ellipse">
            <a:avLst/>
          </a:prstGeom>
          <a:solidFill>
            <a:schemeClr val="bg1">
              <a:alpha val="90000"/>
            </a:schemeClr>
          </a:solidFill>
          <a:ln w="50800">
            <a:solidFill>
              <a:srgbClr val="00C8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Outfit" pitchFamily="2" charset="0"/>
                <a:hlinkClick r:id="rId2"/>
              </a:rPr>
              <a:t>sympleq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90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7CADA-1995-BB91-42DE-310B70C36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lemento grafico 2" descr="Atomo con riempimento a tinta unita">
            <a:extLst>
              <a:ext uri="{FF2B5EF4-FFF2-40B4-BE49-F238E27FC236}">
                <a16:creationId xmlns:a16="http://schemas.microsoft.com/office/drawing/2014/main" id="{C1FA489A-77DC-24E1-9620-062D2521550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06484" y="168483"/>
            <a:ext cx="1531032" cy="1531032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22477F78-0B0F-6D07-A7CB-3255DEF6EB41}"/>
              </a:ext>
            </a:extLst>
          </p:cNvPr>
          <p:cNvSpPr/>
          <p:nvPr/>
        </p:nvSpPr>
        <p:spPr>
          <a:xfrm>
            <a:off x="1061610" y="1837140"/>
            <a:ext cx="2160240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Hardware</a:t>
            </a:r>
          </a:p>
        </p:txBody>
      </p:sp>
      <p:cxnSp>
        <p:nvCxnSpPr>
          <p:cNvPr id="15" name="Connettore a gomito 14">
            <a:extLst>
              <a:ext uri="{FF2B5EF4-FFF2-40B4-BE49-F238E27FC236}">
                <a16:creationId xmlns:a16="http://schemas.microsoft.com/office/drawing/2014/main" id="{01A4D7DA-4FD9-32C7-9652-957488FA98C5}"/>
              </a:ext>
            </a:extLst>
          </p:cNvPr>
          <p:cNvCxnSpPr>
            <a:cxnSpLocks/>
            <a:stCxn id="3" idx="2"/>
            <a:endCxn id="4" idx="3"/>
          </p:cNvCxnSpPr>
          <p:nvPr/>
        </p:nvCxnSpPr>
        <p:spPr>
          <a:xfrm rot="5400000">
            <a:off x="3693098" y="1228267"/>
            <a:ext cx="407655" cy="1350150"/>
          </a:xfrm>
          <a:prstGeom prst="bentConnector2">
            <a:avLst/>
          </a:prstGeom>
          <a:ln w="31750" cap="rnd">
            <a:solidFill>
              <a:schemeClr val="tx1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C1B865E1-C975-48DD-E3A0-E3A0ED5A04A9}"/>
              </a:ext>
            </a:extLst>
          </p:cNvPr>
          <p:cNvGrpSpPr/>
          <p:nvPr/>
        </p:nvGrpSpPr>
        <p:grpSpPr>
          <a:xfrm>
            <a:off x="155683" y="2842216"/>
            <a:ext cx="8832635" cy="2605798"/>
            <a:chOff x="167325" y="3888076"/>
            <a:chExt cx="11776847" cy="3474398"/>
          </a:xfrm>
        </p:grpSpPr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C7D98104-E9A7-B2EE-6C50-86945FE2A8B2}"/>
                </a:ext>
              </a:extLst>
            </p:cNvPr>
            <p:cNvSpPr txBox="1"/>
            <p:nvPr/>
          </p:nvSpPr>
          <p:spPr>
            <a:xfrm>
              <a:off x="6456040" y="6633356"/>
              <a:ext cx="2300100" cy="4001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350" i="1" dirty="0">
                  <a:solidFill>
                    <a:schemeClr val="tx1"/>
                  </a:solidFill>
                  <a:latin typeface="Outfit" pitchFamily="2" charset="0"/>
                </a:rPr>
                <a:t>Pasqal</a:t>
              </a:r>
              <a:r>
                <a:rPr lang="it-IT" sz="1350" i="1" dirty="0">
                  <a:latin typeface="Outfit" pitchFamily="2" charset="0"/>
                </a:rPr>
                <a:t>, </a:t>
              </a:r>
              <a:r>
                <a:rPr lang="it-IT" sz="1350" dirty="0">
                  <a:latin typeface="Outfit" pitchFamily="2" charset="0"/>
                </a:rPr>
                <a:t>QuERA, ...</a:t>
              </a:r>
            </a:p>
          </p:txBody>
        </p:sp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062E4A2E-0666-2B80-71A1-169745A57790}"/>
                </a:ext>
              </a:extLst>
            </p:cNvPr>
            <p:cNvGrpSpPr/>
            <p:nvPr/>
          </p:nvGrpSpPr>
          <p:grpSpPr>
            <a:xfrm>
              <a:off x="167325" y="3888076"/>
              <a:ext cx="11776847" cy="3474398"/>
              <a:chOff x="167325" y="3888076"/>
              <a:chExt cx="11776847" cy="3474398"/>
            </a:xfrm>
          </p:grpSpPr>
          <p:pic>
            <p:nvPicPr>
              <p:cNvPr id="25" name="Immagine 24" descr="Immagine che contiene interni, motore&#10;&#10;Descrizione generata automaticamente">
                <a:extLst>
                  <a:ext uri="{FF2B5EF4-FFF2-40B4-BE49-F238E27FC236}">
                    <a16:creationId xmlns:a16="http://schemas.microsoft.com/office/drawing/2014/main" id="{0D21273A-D9EA-CF3F-60CA-AEE153A6CE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325" y="4170310"/>
                <a:ext cx="2808312" cy="1871222"/>
              </a:xfrm>
              <a:prstGeom prst="rect">
                <a:avLst/>
              </a:prstGeom>
            </p:spPr>
          </p:pic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02DA569-D4EE-3B67-6B58-E6020027A7B3}"/>
                  </a:ext>
                </a:extLst>
              </p:cNvPr>
              <p:cNvSpPr txBox="1"/>
              <p:nvPr/>
            </p:nvSpPr>
            <p:spPr>
              <a:xfrm>
                <a:off x="167325" y="6046520"/>
                <a:ext cx="2808312" cy="6771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350" i="1" dirty="0">
                    <a:solidFill>
                      <a:schemeClr val="tx1"/>
                    </a:solidFill>
                    <a:latin typeface="Outfit" pitchFamily="2" charset="0"/>
                  </a:rPr>
                  <a:t>University of Innsbruck,</a:t>
                </a:r>
              </a:p>
              <a:p>
                <a:r>
                  <a:rPr lang="it-IT" sz="1350" dirty="0">
                    <a:latin typeface="Outfit" pitchFamily="2" charset="0"/>
                  </a:rPr>
                  <a:t>IonQ, </a:t>
                </a:r>
                <a:r>
                  <a:rPr lang="it-IT" sz="1350" i="1" dirty="0">
                    <a:latin typeface="Outfit" pitchFamily="2" charset="0"/>
                  </a:rPr>
                  <a:t>Quantinuum</a:t>
                </a:r>
                <a:r>
                  <a:rPr lang="it-IT" sz="1350" dirty="0">
                    <a:latin typeface="Outfit" pitchFamily="2" charset="0"/>
                  </a:rPr>
                  <a:t>...</a:t>
                </a:r>
              </a:p>
            </p:txBody>
          </p:sp>
          <p:pic>
            <p:nvPicPr>
              <p:cNvPr id="29" name="Immagine 28" descr="Immagine che contiene interni, vicino&#10;&#10;Descrizione generata automaticamente">
                <a:extLst>
                  <a:ext uri="{FF2B5EF4-FFF2-40B4-BE49-F238E27FC236}">
                    <a16:creationId xmlns:a16="http://schemas.microsoft.com/office/drawing/2014/main" id="{253B962C-690B-4521-9F0F-14B22A6941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1682" y="4174232"/>
                <a:ext cx="2808312" cy="1872208"/>
              </a:xfrm>
              <a:prstGeom prst="rect">
                <a:avLst/>
              </a:prstGeom>
            </p:spPr>
          </p:pic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91916EAE-B77E-898C-06A0-6DCD4360C421}"/>
                  </a:ext>
                </a:extLst>
              </p:cNvPr>
              <p:cNvSpPr txBox="1"/>
              <p:nvPr/>
            </p:nvSpPr>
            <p:spPr>
              <a:xfrm>
                <a:off x="3311682" y="6046442"/>
                <a:ext cx="2808312" cy="9541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350" i="1" dirty="0">
                    <a:solidFill>
                      <a:schemeClr val="tx1"/>
                    </a:solidFill>
                    <a:latin typeface="Outfit" pitchFamily="2" charset="0"/>
                  </a:rPr>
                  <a:t>IBM, Fujitsu,</a:t>
                </a:r>
              </a:p>
              <a:p>
                <a:r>
                  <a:rPr lang="it-IT" sz="1350" dirty="0">
                    <a:latin typeface="Outfit" pitchFamily="2" charset="0"/>
                  </a:rPr>
                  <a:t>NPL, Google, Righetti, Intel, </a:t>
                </a:r>
                <a:r>
                  <a:rPr lang="it-IT" sz="1350" dirty="0" err="1">
                    <a:latin typeface="Outfit" pitchFamily="2" charset="0"/>
                  </a:rPr>
                  <a:t>Alibaba</a:t>
                </a:r>
                <a:r>
                  <a:rPr lang="it-IT" sz="1350" dirty="0">
                    <a:latin typeface="Outfit" pitchFamily="2" charset="0"/>
                  </a:rPr>
                  <a:t>…</a:t>
                </a:r>
              </a:p>
            </p:txBody>
          </p:sp>
          <p:pic>
            <p:nvPicPr>
              <p:cNvPr id="32" name="Immagine 31" descr="Immagine che contiene testo, orologio, verde, montato&#10;&#10;Descrizione generata automaticamente">
                <a:extLst>
                  <a:ext uri="{FF2B5EF4-FFF2-40B4-BE49-F238E27FC236}">
                    <a16:creationId xmlns:a16="http://schemas.microsoft.com/office/drawing/2014/main" id="{5AF330DA-CC1F-120A-3B7D-182A568FD3D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99" t="1318" r="3443" b="1559"/>
              <a:stretch/>
            </p:blipFill>
            <p:spPr>
              <a:xfrm>
                <a:off x="6456040" y="3888076"/>
                <a:ext cx="2300100" cy="2745280"/>
              </a:xfrm>
              <a:prstGeom prst="rect">
                <a:avLst/>
              </a:prstGeom>
            </p:spPr>
          </p:pic>
          <p:pic>
            <p:nvPicPr>
              <p:cNvPr id="35" name="Immagine 34">
                <a:extLst>
                  <a:ext uri="{FF2B5EF4-FFF2-40B4-BE49-F238E27FC236}">
                    <a16:creationId xmlns:a16="http://schemas.microsoft.com/office/drawing/2014/main" id="{EBA72CF0-04B3-5FD5-5457-B3E59F6652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6028" r="63449" b="4833"/>
              <a:stretch/>
            </p:blipFill>
            <p:spPr>
              <a:xfrm>
                <a:off x="9092186" y="4170310"/>
                <a:ext cx="2851986" cy="1872208"/>
              </a:xfrm>
              <a:prstGeom prst="rect">
                <a:avLst/>
              </a:prstGeom>
            </p:spPr>
          </p:pic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11B3A346-3A42-1985-D44F-563E89CD9DB8}"/>
                  </a:ext>
                </a:extLst>
              </p:cNvPr>
              <p:cNvSpPr txBox="1"/>
              <p:nvPr/>
            </p:nvSpPr>
            <p:spPr>
              <a:xfrm>
                <a:off x="9092187" y="6039035"/>
                <a:ext cx="2851985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350" dirty="0">
                    <a:solidFill>
                      <a:schemeClr val="tx1"/>
                    </a:solidFill>
                    <a:latin typeface="Outfit" pitchFamily="2" charset="0"/>
                  </a:rPr>
                  <a:t>University of Bristol, PsiQuantum, Orca,</a:t>
                </a:r>
              </a:p>
              <a:p>
                <a:r>
                  <a:rPr lang="it-IT" sz="1350" i="1" dirty="0">
                    <a:solidFill>
                      <a:schemeClr val="tx1"/>
                    </a:solidFill>
                    <a:latin typeface="Outfit" pitchFamily="2" charset="0"/>
                  </a:rPr>
                  <a:t>Niels Bohr Institute…</a:t>
                </a:r>
                <a:endParaRPr lang="it-IT" sz="1350" dirty="0">
                  <a:solidFill>
                    <a:schemeClr val="tx1"/>
                  </a:solidFill>
                  <a:latin typeface="Outfit" pitchFamily="2" charset="0"/>
                </a:endParaRPr>
              </a:p>
              <a:p>
                <a:endParaRPr lang="it-IT" i="1" dirty="0"/>
              </a:p>
            </p:txBody>
          </p:sp>
        </p:grpSp>
      </p:grpSp>
      <p:sp>
        <p:nvSpPr>
          <p:cNvPr id="2" name="Title 3">
            <a:extLst>
              <a:ext uri="{FF2B5EF4-FFF2-40B4-BE49-F238E27FC236}">
                <a16:creationId xmlns:a16="http://schemas.microsoft.com/office/drawing/2014/main" id="{B4E6B3E8-D0D8-2367-6EBD-0338F9693860}"/>
              </a:ext>
            </a:extLst>
          </p:cNvPr>
          <p:cNvSpPr txBox="1">
            <a:spLocks/>
          </p:cNvSpPr>
          <p:nvPr/>
        </p:nvSpPr>
        <p:spPr>
          <a:xfrm>
            <a:off x="0" y="38100"/>
            <a:ext cx="2202889" cy="960120"/>
          </a:xfrm>
          <a:prstGeom prst="rect">
            <a:avLst/>
          </a:prstGeom>
          <a:noFill/>
        </p:spPr>
        <p:txBody>
          <a:bodyPr/>
          <a:lstStyle>
            <a:lvl1pPr algn="l" defTabSz="4158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1" b="0" i="0" kern="1200">
                <a:solidFill>
                  <a:srgbClr val="003C3B"/>
                </a:solidFill>
                <a:latin typeface="Outfit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280" b="1" dirty="0">
                <a:solidFill>
                  <a:schemeClr val="tx1"/>
                </a:solidFill>
              </a:rPr>
              <a:t>What?</a:t>
            </a:r>
          </a:p>
        </p:txBody>
      </p:sp>
    </p:spTree>
    <p:extLst>
      <p:ext uri="{BB962C8B-B14F-4D97-AF65-F5344CB8AC3E}">
        <p14:creationId xmlns:p14="http://schemas.microsoft.com/office/powerpoint/2010/main" val="48104505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5757A58-763A-F175-C61D-1FE13EA70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1">
            <a:extLst>
              <a:ext uri="{FF2B5EF4-FFF2-40B4-BE49-F238E27FC236}">
                <a16:creationId xmlns:a16="http://schemas.microsoft.com/office/drawing/2014/main" id="{324FB0B8-7E42-54C0-9C05-39B11CE5ED30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Attempt for open 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33715A-82F2-5EAF-849E-6E8352AD0C9D}"/>
              </a:ext>
            </a:extLst>
          </p:cNvPr>
          <p:cNvSpPr txBox="1"/>
          <p:nvPr/>
        </p:nvSpPr>
        <p:spPr>
          <a:xfrm>
            <a:off x="432707" y="1543049"/>
            <a:ext cx="83928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Readout mitigation. We have seen amazing results, that I cannot reproduce. While this is mostly my lack of capabilities, I believe that a shared framework would benefit the whole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What am I simulating? As an (ignorant) quantum simulation person, I would like a “revised Kogut-Susskind” paper, because I simply do not understand it!</a:t>
            </a:r>
          </a:p>
        </p:txBody>
      </p:sp>
    </p:spTree>
    <p:extLst>
      <p:ext uri="{BB962C8B-B14F-4D97-AF65-F5344CB8AC3E}">
        <p14:creationId xmlns:p14="http://schemas.microsoft.com/office/powerpoint/2010/main" val="27970455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617EB-AC4B-7E09-E6C5-DFE174511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tanding in front of a mountain&#10;&#10;AI-generated content may be incorrect.">
            <a:extLst>
              <a:ext uri="{FF2B5EF4-FFF2-40B4-BE49-F238E27FC236}">
                <a16:creationId xmlns:a16="http://schemas.microsoft.com/office/drawing/2014/main" id="{81511E57-B5CC-FDC1-0DF5-9F5731A25B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1" t="20000" r="24977" b="8254"/>
          <a:stretch>
            <a:fillRect/>
          </a:stretch>
        </p:blipFill>
        <p:spPr>
          <a:xfrm>
            <a:off x="7362260" y="574095"/>
            <a:ext cx="1652903" cy="31780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9F6C6B-DB86-557F-5794-4EF46B016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236" y="800669"/>
            <a:ext cx="2242026" cy="31768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 descr="A person wearing glasses and a plaid shirt&#10;&#10;AI-generated content may be incorrect.">
            <a:extLst>
              <a:ext uri="{FF2B5EF4-FFF2-40B4-BE49-F238E27FC236}">
                <a16:creationId xmlns:a16="http://schemas.microsoft.com/office/drawing/2014/main" id="{6090F2CE-4A66-36A5-0364-1D598F9F8C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16" r="27721"/>
          <a:stretch>
            <a:fillRect/>
          </a:stretch>
        </p:blipFill>
        <p:spPr>
          <a:xfrm>
            <a:off x="3652732" y="2855113"/>
            <a:ext cx="2074053" cy="26025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C077B-6DDE-6933-7414-EFF1701F7E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9" t="21037" r="20623" b="11918"/>
          <a:stretch>
            <a:fillRect/>
          </a:stretch>
        </p:blipFill>
        <p:spPr>
          <a:xfrm>
            <a:off x="-103694" y="574095"/>
            <a:ext cx="3665465" cy="50574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3" name="Rettangolo 1">
            <a:extLst>
              <a:ext uri="{FF2B5EF4-FFF2-40B4-BE49-F238E27FC236}">
                <a16:creationId xmlns:a16="http://schemas.microsoft.com/office/drawing/2014/main" id="{36196E76-6FCD-E0AF-77E0-ECF232F94344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>
              <a:alpha val="71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Acknowledgements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ECFE1D-CC92-8A3D-23F5-33CAA08E5DA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4271" t="1" r="29595" b="30825"/>
          <a:stretch>
            <a:fillRect/>
          </a:stretch>
        </p:blipFill>
        <p:spPr>
          <a:xfrm>
            <a:off x="6078406" y="2389116"/>
            <a:ext cx="1758685" cy="30725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46128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EB06CF5-EEF8-55A3-3C43-CB7AFBB3D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tanding in front of a mountain&#10;&#10;AI-generated content may be incorrect.">
            <a:extLst>
              <a:ext uri="{FF2B5EF4-FFF2-40B4-BE49-F238E27FC236}">
                <a16:creationId xmlns:a16="http://schemas.microsoft.com/office/drawing/2014/main" id="{7F400544-2362-71E9-54E9-522CAF5E6B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1" t="20000" r="24977" b="8254"/>
          <a:stretch>
            <a:fillRect/>
          </a:stretch>
        </p:blipFill>
        <p:spPr>
          <a:xfrm>
            <a:off x="3667572" y="659153"/>
            <a:ext cx="1078369" cy="207340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B86E52-BB88-8ACF-25A2-D40947980B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271" t="1" r="29595" b="30825"/>
          <a:stretch>
            <a:fillRect/>
          </a:stretch>
        </p:blipFill>
        <p:spPr>
          <a:xfrm>
            <a:off x="6363202" y="831288"/>
            <a:ext cx="1302589" cy="22757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A39045-1E25-46A0-6D3A-AAAA6CDA8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087" y="731456"/>
            <a:ext cx="1449357" cy="20537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 descr="A person wearing glasses and a plaid shirt&#10;&#10;AI-generated content may be incorrect.">
            <a:extLst>
              <a:ext uri="{FF2B5EF4-FFF2-40B4-BE49-F238E27FC236}">
                <a16:creationId xmlns:a16="http://schemas.microsoft.com/office/drawing/2014/main" id="{8A2D1D02-0694-6896-4328-B7A986D575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16" r="27721"/>
          <a:stretch>
            <a:fillRect/>
          </a:stretch>
        </p:blipFill>
        <p:spPr>
          <a:xfrm>
            <a:off x="7014497" y="3028950"/>
            <a:ext cx="2074053" cy="26025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 descr="A person in a white shirt&#10;&#10;AI-generated content may be incorrect.">
            <a:extLst>
              <a:ext uri="{FF2B5EF4-FFF2-40B4-BE49-F238E27FC236}">
                <a16:creationId xmlns:a16="http://schemas.microsoft.com/office/drawing/2014/main" id="{B9B79F55-85F0-37AF-0134-5ABB981F33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5" r="16376"/>
          <a:stretch>
            <a:fillRect/>
          </a:stretch>
        </p:blipFill>
        <p:spPr>
          <a:xfrm>
            <a:off x="5460855" y="2934906"/>
            <a:ext cx="1420939" cy="21684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6832B4-CB34-FC50-D573-A29C576DE2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5465" y="2835074"/>
            <a:ext cx="1694182" cy="21526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2" name="Picture 21" descr="A group of people posing for a photo in front of a rocky mountain&#10;&#10;AI-generated content may be incorrect.">
            <a:extLst>
              <a:ext uri="{FF2B5EF4-FFF2-40B4-BE49-F238E27FC236}">
                <a16:creationId xmlns:a16="http://schemas.microsoft.com/office/drawing/2014/main" id="{A60B90E3-8447-F26E-1DAC-2A9183841E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5" t="1112" r="8948"/>
          <a:stretch>
            <a:fillRect/>
          </a:stretch>
        </p:blipFill>
        <p:spPr>
          <a:xfrm>
            <a:off x="0" y="447378"/>
            <a:ext cx="3584426" cy="47753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FBE1528-4348-3262-F6D2-5381FD5C28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4" t="1993" r="14662" b="19329"/>
          <a:stretch>
            <a:fillRect/>
          </a:stretch>
        </p:blipFill>
        <p:spPr bwMode="auto">
          <a:xfrm>
            <a:off x="7739167" y="733523"/>
            <a:ext cx="1349383" cy="21456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1">
            <a:extLst>
              <a:ext uri="{FF2B5EF4-FFF2-40B4-BE49-F238E27FC236}">
                <a16:creationId xmlns:a16="http://schemas.microsoft.com/office/drawing/2014/main" id="{52E2B049-2E66-B96E-09C6-5BEF36A43A63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>
              <a:alpha val="71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4022454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BAE76974-CEC5-634C-C2FC-A9274A088419}"/>
              </a:ext>
            </a:extLst>
          </p:cNvPr>
          <p:cNvSpPr/>
          <p:nvPr/>
        </p:nvSpPr>
        <p:spPr>
          <a:xfrm>
            <a:off x="-72516" y="2490642"/>
            <a:ext cx="9289032" cy="1200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Elemento grafico 2" descr="Atomo con riempimento a tinta unita">
            <a:extLst>
              <a:ext uri="{FF2B5EF4-FFF2-40B4-BE49-F238E27FC236}">
                <a16:creationId xmlns:a16="http://schemas.microsoft.com/office/drawing/2014/main" id="{6B7AD6E4-7DEA-D8AE-5336-88F9B4FC48C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06484" y="168483"/>
            <a:ext cx="1531032" cy="1531032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699D6A5-E6E8-DEAC-8198-713B03A9201D}"/>
              </a:ext>
            </a:extLst>
          </p:cNvPr>
          <p:cNvSpPr/>
          <p:nvPr/>
        </p:nvSpPr>
        <p:spPr>
          <a:xfrm>
            <a:off x="5922152" y="1837140"/>
            <a:ext cx="2160240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Software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E7947DE-A12D-B1E3-58DF-7F89AF3FEDBA}"/>
              </a:ext>
            </a:extLst>
          </p:cNvPr>
          <p:cNvSpPr txBox="1"/>
          <p:nvPr/>
        </p:nvSpPr>
        <p:spPr>
          <a:xfrm>
            <a:off x="211016" y="2490640"/>
            <a:ext cx="87219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Encoding a </a:t>
            </a:r>
            <a:r>
              <a:rPr lang="it-IT" sz="2400" dirty="0" err="1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problem</a:t>
            </a: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 </a:t>
            </a:r>
            <a:r>
              <a:rPr lang="it-IT" sz="2400" dirty="0" err="1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onto</a:t>
            </a: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 a q. comp [1, 2, 3, 4]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Develop better languages [5, 6]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Efficient</a:t>
            </a: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 </a:t>
            </a:r>
            <a:r>
              <a:rPr lang="it-IT" sz="2400" dirty="0" err="1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measurement</a:t>
            </a: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Outfit" pitchFamily="2" charset="0"/>
              </a:rPr>
              <a:t> of q. observables [7, 8, 9]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BCC8003-C16C-103C-877A-4EBADC4A4D22}"/>
              </a:ext>
            </a:extLst>
          </p:cNvPr>
          <p:cNvSpPr txBox="1"/>
          <p:nvPr/>
        </p:nvSpPr>
        <p:spPr>
          <a:xfrm>
            <a:off x="1" y="3699238"/>
            <a:ext cx="914399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[1] L. Gunderman, A. Jena, LD, Phys. Rev. A 109, 022618, (2024)</a:t>
            </a:r>
            <a:endParaRPr lang="it-IT" sz="1000" b="1" dirty="0">
              <a:latin typeface="Outfit" pitchFamily="2" charset="0"/>
            </a:endParaRPr>
          </a:p>
          <a:p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[2] C. Nation, R. Simon, S. Banerjee, F. Martini, A. Ricottone, F. Cerisola, LD, arXiv:2605.18966 (2026)</a:t>
            </a:r>
          </a:p>
          <a:p>
            <a:r>
              <a:rPr lang="en-GB" sz="1000" dirty="0">
                <a:latin typeface="Outfit" pitchFamily="2" charset="0"/>
              </a:rPr>
              <a:t>[3] </a:t>
            </a:r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C. Nation, R. Simon, S. Banerjee, F. Martini, A. Ricottone, F. Cerisola, LD, arXiv:2605.30428 (2026)</a:t>
            </a:r>
          </a:p>
          <a:p>
            <a:r>
              <a:rPr lang="it-IT" sz="1000" dirty="0">
                <a:latin typeface="Outfit" pitchFamily="2" charset="0"/>
              </a:rPr>
              <a:t>[4] S. Banerjee, V. Muthu, C. Nation, R. Simon, F. Martini, A. Ricottone, F. Cerisola, LD, </a:t>
            </a:r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arXiv:2605.30429 (2026)</a:t>
            </a:r>
            <a:endParaRPr lang="it-IT" sz="1000" dirty="0">
              <a:latin typeface="Outfit" pitchFamily="2" charset="0"/>
            </a:endParaRPr>
          </a:p>
          <a:p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[5] R. R. Ferguson, LD, A. A. Balushi, K. Jansen, W. Dür and C. Muschik, </a:t>
            </a:r>
            <a:r>
              <a:rPr lang="en-GB" sz="1000" i="1" dirty="0">
                <a:latin typeface="Outfit" pitchFamily="2" charset="0"/>
                <a:ea typeface="Arial" panose="020B0604020202020204" pitchFamily="34" charset="0"/>
              </a:rPr>
              <a:t>PRL, </a:t>
            </a:r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126, 22, (2021)</a:t>
            </a:r>
          </a:p>
          <a:p>
            <a:r>
              <a:rPr lang="en-GB" sz="1000" dirty="0">
                <a:latin typeface="Outfit" pitchFamily="2" charset="0"/>
              </a:rPr>
              <a:t>[6] A. Chan, Z. Shi, L. Dellantonio, W. Duer, C. Muschik, </a:t>
            </a:r>
            <a:r>
              <a:rPr lang="en-GB" sz="1000" i="1" dirty="0">
                <a:latin typeface="Outfit" pitchFamily="2" charset="0"/>
                <a:ea typeface="Arial" panose="020B0604020202020204" pitchFamily="34" charset="0"/>
              </a:rPr>
              <a:t>PRL, </a:t>
            </a:r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132, 240601, (2024)</a:t>
            </a:r>
            <a:endParaRPr lang="it-IT" sz="1000" dirty="0">
              <a:latin typeface="Outfit" pitchFamily="2" charset="0"/>
            </a:endParaRPr>
          </a:p>
          <a:p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[7] A. J. Jena, A., Schlosberg P. Mukhopadhyay, J. F. Haase, F. </a:t>
            </a:r>
            <a:r>
              <a:rPr lang="en-GB" sz="1000" dirty="0" err="1">
                <a:latin typeface="Outfit" pitchFamily="2" charset="0"/>
                <a:ea typeface="Arial" panose="020B0604020202020204" pitchFamily="34" charset="0"/>
              </a:rPr>
              <a:t>Leditzky</a:t>
            </a:r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 and LD, Quantum 7, 903, (2023)</a:t>
            </a:r>
          </a:p>
          <a:p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[8] R. Simon, Z. Shi, C. Nation, A. Jena, LD, arXiv:2509.01482 (2025)</a:t>
            </a:r>
            <a:endParaRPr lang="it-IT" sz="1000" b="1" dirty="0">
              <a:latin typeface="Outfit" pitchFamily="2" charset="0"/>
            </a:endParaRPr>
          </a:p>
          <a:p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[9] R. Simon, M. Meth, F. Martini, P. </a:t>
            </a:r>
            <a:r>
              <a:rPr lang="en-GB" sz="1000" dirty="0" err="1">
                <a:latin typeface="Outfit" pitchFamily="2" charset="0"/>
                <a:ea typeface="Arial" panose="020B0604020202020204" pitchFamily="34" charset="0"/>
              </a:rPr>
              <a:t>Tirler</a:t>
            </a:r>
            <a:r>
              <a:rPr lang="en-GB" sz="1000" dirty="0">
                <a:latin typeface="Outfit" pitchFamily="2" charset="0"/>
                <a:ea typeface="Arial" panose="020B0604020202020204" pitchFamily="34" charset="0"/>
              </a:rPr>
              <a:t>, A. Jena, M. Ringbauer, LD, arXiv:2605.00682 (2026)</a:t>
            </a:r>
            <a:endParaRPr lang="it-IT" sz="1000" dirty="0">
              <a:latin typeface="Outfit" pitchFamily="2" charset="0"/>
            </a:endParaRPr>
          </a:p>
        </p:txBody>
      </p:sp>
      <p:sp>
        <p:nvSpPr>
          <p:cNvPr id="2" name="Rettangolo 3">
            <a:extLst>
              <a:ext uri="{FF2B5EF4-FFF2-40B4-BE49-F238E27FC236}">
                <a16:creationId xmlns:a16="http://schemas.microsoft.com/office/drawing/2014/main" id="{433D6DAA-B9F0-AF00-4FDE-26B4F3F135A6}"/>
              </a:ext>
            </a:extLst>
          </p:cNvPr>
          <p:cNvSpPr/>
          <p:nvPr/>
        </p:nvSpPr>
        <p:spPr>
          <a:xfrm>
            <a:off x="1061610" y="1837140"/>
            <a:ext cx="2160240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bg2">
                    <a:lumMod val="90000"/>
                  </a:schemeClr>
                </a:solidFill>
                <a:latin typeface="Outfit" pitchFamily="2" charset="0"/>
              </a:rPr>
              <a:t>Hardware</a:t>
            </a:r>
          </a:p>
        </p:txBody>
      </p:sp>
      <p:cxnSp>
        <p:nvCxnSpPr>
          <p:cNvPr id="4" name="Connettore a gomito 14">
            <a:extLst>
              <a:ext uri="{FF2B5EF4-FFF2-40B4-BE49-F238E27FC236}">
                <a16:creationId xmlns:a16="http://schemas.microsoft.com/office/drawing/2014/main" id="{A9A488F3-A9D0-80EA-7030-1CBB6253AA75}"/>
              </a:ext>
            </a:extLst>
          </p:cNvPr>
          <p:cNvCxnSpPr>
            <a:cxnSpLocks/>
            <a:endCxn id="2" idx="3"/>
          </p:cNvCxnSpPr>
          <p:nvPr/>
        </p:nvCxnSpPr>
        <p:spPr>
          <a:xfrm rot="10800000" flipV="1">
            <a:off x="3221850" y="1699516"/>
            <a:ext cx="1350150" cy="407654"/>
          </a:xfrm>
          <a:prstGeom prst="bentConnector3">
            <a:avLst>
              <a:gd name="adj1" fmla="val 527"/>
            </a:avLst>
          </a:prstGeom>
          <a:ln w="31750" cap="rnd">
            <a:solidFill>
              <a:schemeClr val="bg2">
                <a:lumMod val="90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a gomito 15">
            <a:extLst>
              <a:ext uri="{FF2B5EF4-FFF2-40B4-BE49-F238E27FC236}">
                <a16:creationId xmlns:a16="http://schemas.microsoft.com/office/drawing/2014/main" id="{C8A182B7-DF38-E84F-0E61-0C4D8822CF8B}"/>
              </a:ext>
            </a:extLst>
          </p:cNvPr>
          <p:cNvCxnSpPr>
            <a:cxnSpLocks/>
            <a:stCxn id="3" idx="2"/>
            <a:endCxn id="5" idx="1"/>
          </p:cNvCxnSpPr>
          <p:nvPr/>
        </p:nvCxnSpPr>
        <p:spPr>
          <a:xfrm rot="16200000" flipH="1">
            <a:off x="5043249" y="1228266"/>
            <a:ext cx="407655" cy="1350152"/>
          </a:xfrm>
          <a:prstGeom prst="bentConnector2">
            <a:avLst/>
          </a:prstGeom>
          <a:ln w="31750" cap="rnd">
            <a:solidFill>
              <a:schemeClr val="tx1"/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3">
            <a:extLst>
              <a:ext uri="{FF2B5EF4-FFF2-40B4-BE49-F238E27FC236}">
                <a16:creationId xmlns:a16="http://schemas.microsoft.com/office/drawing/2014/main" id="{82C427B6-CBDE-B185-7E3A-55D35BC58959}"/>
              </a:ext>
            </a:extLst>
          </p:cNvPr>
          <p:cNvSpPr txBox="1">
            <a:spLocks/>
          </p:cNvSpPr>
          <p:nvPr/>
        </p:nvSpPr>
        <p:spPr>
          <a:xfrm>
            <a:off x="0" y="38100"/>
            <a:ext cx="2202889" cy="960120"/>
          </a:xfrm>
          <a:prstGeom prst="rect">
            <a:avLst/>
          </a:prstGeom>
          <a:noFill/>
        </p:spPr>
        <p:txBody>
          <a:bodyPr/>
          <a:lstStyle>
            <a:lvl1pPr algn="l" defTabSz="4158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1" b="0" i="0" kern="1200">
                <a:solidFill>
                  <a:srgbClr val="003C3B"/>
                </a:solidFill>
                <a:latin typeface="Outfit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280" b="1" dirty="0">
                <a:solidFill>
                  <a:schemeClr val="tx1"/>
                </a:solidFill>
              </a:rPr>
              <a:t>What?</a:t>
            </a:r>
          </a:p>
        </p:txBody>
      </p:sp>
    </p:spTree>
    <p:extLst>
      <p:ext uri="{BB962C8B-B14F-4D97-AF65-F5344CB8AC3E}">
        <p14:creationId xmlns:p14="http://schemas.microsoft.com/office/powerpoint/2010/main" val="3477763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4341966-2F21-DA96-2D0D-0D23860A4E01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Software</a:t>
            </a:r>
            <a:endParaRPr lang="it-IT" sz="2400" b="1" dirty="0">
              <a:solidFill>
                <a:schemeClr val="tx1"/>
              </a:solidFill>
              <a:latin typeface="Outfit" pitchFamily="2" charset="0"/>
            </a:endParaRP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32C2FB89-B8C7-D61B-32C2-508BCC5B0F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27" t="14825" r="3637" b="15875"/>
          <a:stretch/>
        </p:blipFill>
        <p:spPr>
          <a:xfrm>
            <a:off x="643063" y="936135"/>
            <a:ext cx="7857873" cy="35643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DA67D3-A4C3-AF5D-C18E-1D3A7F87C4AA}"/>
              </a:ext>
            </a:extLst>
          </p:cNvPr>
          <p:cNvSpPr txBox="1"/>
          <p:nvPr/>
        </p:nvSpPr>
        <p:spPr>
          <a:xfrm>
            <a:off x="0" y="4607211"/>
            <a:ext cx="91439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Outfit" pitchFamily="2" charset="0"/>
                <a:ea typeface="Arial" panose="020B0604020202020204" pitchFamily="34" charset="0"/>
              </a:rPr>
              <a:t>Image from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 D. Paulson*, LD*, J. F. Haase*, A. Celi*, A. Kan, A. Jena, C. </a:t>
            </a:r>
            <a:r>
              <a:rPr lang="en-GB" sz="1600" dirty="0" err="1">
                <a:latin typeface="Outfit" pitchFamily="2" charset="0"/>
                <a:ea typeface="Arial" panose="020B0604020202020204" pitchFamily="34" charset="0"/>
              </a:rPr>
              <a:t>Kokail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, R. v. </a:t>
            </a:r>
            <a:r>
              <a:rPr lang="en-GB" sz="1600" dirty="0" err="1">
                <a:latin typeface="Outfit" pitchFamily="2" charset="0"/>
                <a:ea typeface="Arial" panose="020B0604020202020204" pitchFamily="34" charset="0"/>
              </a:rPr>
              <a:t>Bijnen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, K. Jansen, P. Zoller and C. A. Muschik, </a:t>
            </a:r>
            <a:r>
              <a:rPr lang="en-GB" sz="1600" i="1" dirty="0">
                <a:latin typeface="Outfit" pitchFamily="2" charset="0"/>
                <a:ea typeface="Arial" panose="020B0604020202020204" pitchFamily="34" charset="0"/>
              </a:rPr>
              <a:t>PRX Quantum, 2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, 030334, 2021</a:t>
            </a:r>
            <a:endParaRPr lang="it-IT" sz="1600" dirty="0">
              <a:latin typeface="Outfit" pitchFamily="2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5C5CE0F-F3BE-AC07-3A13-1913B047EFCA}"/>
              </a:ext>
            </a:extLst>
          </p:cNvPr>
          <p:cNvSpPr/>
          <p:nvPr/>
        </p:nvSpPr>
        <p:spPr>
          <a:xfrm>
            <a:off x="373380" y="830580"/>
            <a:ext cx="8282940" cy="3718560"/>
          </a:xfrm>
          <a:custGeom>
            <a:avLst/>
            <a:gdLst>
              <a:gd name="connsiteX0" fmla="*/ 15240 w 8282940"/>
              <a:gd name="connsiteY0" fmla="*/ 1280160 h 3718560"/>
              <a:gd name="connsiteX1" fmla="*/ 15240 w 8282940"/>
              <a:gd name="connsiteY1" fmla="*/ 7620 h 3718560"/>
              <a:gd name="connsiteX2" fmla="*/ 4983480 w 8282940"/>
              <a:gd name="connsiteY2" fmla="*/ 0 h 3718560"/>
              <a:gd name="connsiteX3" fmla="*/ 4983480 w 8282940"/>
              <a:gd name="connsiteY3" fmla="*/ 1409700 h 3718560"/>
              <a:gd name="connsiteX4" fmla="*/ 8282940 w 8282940"/>
              <a:gd name="connsiteY4" fmla="*/ 1417320 h 3718560"/>
              <a:gd name="connsiteX5" fmla="*/ 8282940 w 8282940"/>
              <a:gd name="connsiteY5" fmla="*/ 3718560 h 3718560"/>
              <a:gd name="connsiteX6" fmla="*/ 2118360 w 8282940"/>
              <a:gd name="connsiteY6" fmla="*/ 3718560 h 3718560"/>
              <a:gd name="connsiteX7" fmla="*/ 2118360 w 8282940"/>
              <a:gd name="connsiteY7" fmla="*/ 1615440 h 3718560"/>
              <a:gd name="connsiteX8" fmla="*/ 0 w 8282940"/>
              <a:gd name="connsiteY8" fmla="*/ 1615440 h 3718560"/>
              <a:gd name="connsiteX9" fmla="*/ 15240 w 8282940"/>
              <a:gd name="connsiteY9" fmla="*/ 1280160 h 371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2940" h="3718560">
                <a:moveTo>
                  <a:pt x="15240" y="1280160"/>
                </a:moveTo>
                <a:lnTo>
                  <a:pt x="15240" y="7620"/>
                </a:lnTo>
                <a:lnTo>
                  <a:pt x="4983480" y="0"/>
                </a:lnTo>
                <a:lnTo>
                  <a:pt x="4983480" y="1409700"/>
                </a:lnTo>
                <a:lnTo>
                  <a:pt x="8282940" y="1417320"/>
                </a:lnTo>
                <a:lnTo>
                  <a:pt x="8282940" y="3718560"/>
                </a:lnTo>
                <a:lnTo>
                  <a:pt x="2118360" y="3718560"/>
                </a:lnTo>
                <a:lnTo>
                  <a:pt x="2118360" y="1615440"/>
                </a:lnTo>
                <a:lnTo>
                  <a:pt x="0" y="1615440"/>
                </a:lnTo>
                <a:lnTo>
                  <a:pt x="15240" y="1280160"/>
                </a:lnTo>
                <a:close/>
              </a:path>
            </a:pathLst>
          </a:custGeom>
          <a:solidFill>
            <a:srgbClr val="E7E6E6">
              <a:alpha val="85000"/>
            </a:srgbClr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897C96B5-3056-6A5D-F7EE-6B6E2E703006}"/>
              </a:ext>
            </a:extLst>
          </p:cNvPr>
          <p:cNvSpPr txBox="1"/>
          <p:nvPr/>
        </p:nvSpPr>
        <p:spPr>
          <a:xfrm>
            <a:off x="5300472" y="2206517"/>
            <a:ext cx="33530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Efficient</a:t>
            </a:r>
            <a:r>
              <a:rPr lang="it-I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 encoding</a:t>
            </a:r>
            <a:endParaRPr lang="it-IT" sz="3600" b="1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A8E014ED-05DE-251B-3BB6-F67A147CCD58}"/>
              </a:ext>
            </a:extLst>
          </p:cNvPr>
          <p:cNvSpPr txBox="1"/>
          <p:nvPr/>
        </p:nvSpPr>
        <p:spPr>
          <a:xfrm>
            <a:off x="373380" y="1951878"/>
            <a:ext cx="2507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utfit" pitchFamily="2" charset="0"/>
              </a:rPr>
              <a:t>Measurement</a:t>
            </a:r>
            <a:endParaRPr lang="it-IT" b="1" dirty="0">
              <a:solidFill>
                <a:schemeClr val="tx1">
                  <a:lumMod val="95000"/>
                  <a:lumOff val="5000"/>
                </a:schemeClr>
              </a:solidFill>
              <a:latin typeface="Outfi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2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1" grpId="0"/>
      <p:bldP spid="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7E06B0F-3F39-A4F5-EE89-508FB4377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58BA5E4-0EC3-20EE-45F8-5B400B53CE17}"/>
              </a:ext>
            </a:extLst>
          </p:cNvPr>
          <p:cNvSpPr/>
          <p:nvPr/>
        </p:nvSpPr>
        <p:spPr>
          <a:xfrm>
            <a:off x="-126522" y="141480"/>
            <a:ext cx="9397044" cy="5400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Outfit" pitchFamily="2" charset="0"/>
              </a:rPr>
              <a:t>Encoding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8917491-C30F-8926-AE3F-EDAB7746E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07" t="32150" r="14268" b="24275"/>
          <a:stretch/>
        </p:blipFill>
        <p:spPr>
          <a:xfrm>
            <a:off x="884139" y="1801092"/>
            <a:ext cx="7375723" cy="26732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B7A0D938-002C-0843-E314-BB291A7DCABD}"/>
                  </a:ext>
                </a:extLst>
              </p:cNvPr>
              <p:cNvSpPr txBox="1"/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>
                    <a:latin typeface="Outfit" pitchFamily="2" charset="0"/>
                  </a:rPr>
                  <a:t>Particles</a:t>
                </a:r>
                <a:r>
                  <a:rPr lang="it-IT" dirty="0">
                    <a:latin typeface="Outfit" pitchFamily="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‘easy’</a:t>
                </a:r>
                <a:r>
                  <a:rPr lang="it-IT" dirty="0">
                    <a:latin typeface="Outfit" pitchFamily="2" charset="0"/>
                  </a:rPr>
                  <a:t> for q. computer</a:t>
                </a:r>
              </a:p>
              <a:p>
                <a:r>
                  <a:rPr lang="it-IT" dirty="0">
                    <a:latin typeface="Outfit" pitchFamily="2" charset="0"/>
                  </a:rPr>
                  <a:t>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rgbClr val="FF0000"/>
                    </a:solidFill>
                    <a:latin typeface="Outfit" pitchFamily="2" charset="0"/>
                  </a:rPr>
                  <a:t>hard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 </a:t>
                </a:r>
                <a:r>
                  <a:rPr lang="it-IT" dirty="0">
                    <a:latin typeface="Outfit" pitchFamily="2" charset="0"/>
                  </a:rPr>
                  <a:t>and</a:t>
                </a:r>
                <a:r>
                  <a:rPr lang="it-IT" dirty="0">
                    <a:solidFill>
                      <a:schemeClr val="accent6"/>
                    </a:solidFill>
                    <a:latin typeface="Outfit" pitchFamily="2" charset="0"/>
                  </a:rPr>
                  <a:t> </a:t>
                </a:r>
                <a:r>
                  <a:rPr lang="it-IT" dirty="0">
                    <a:solidFill>
                      <a:srgbClr val="FF0000"/>
                    </a:solidFill>
                    <a:latin typeface="Outfit" pitchFamily="2" charset="0"/>
                  </a:rPr>
                  <a:t>expensive</a:t>
                </a:r>
                <a:r>
                  <a:rPr lang="it-IT" dirty="0">
                    <a:latin typeface="Outfit" pitchFamily="2" charset="0"/>
                  </a:rPr>
                  <a:t> for q. computer...</a:t>
                </a:r>
                <a:endParaRPr lang="it-IT" b="1" dirty="0">
                  <a:latin typeface="Outfit" pitchFamily="2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B7B8509C-83EF-44CE-59BB-C9559A542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26839"/>
                <a:ext cx="9144000" cy="653769"/>
              </a:xfrm>
              <a:prstGeom prst="rect">
                <a:avLst/>
              </a:prstGeom>
              <a:blipFill>
                <a:blip r:embed="rId3"/>
                <a:stretch>
                  <a:fillRect l="-533" t="-4673" b="-14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EC34878-9A2F-6E8D-842E-7EDF1DFB7835}"/>
              </a:ext>
            </a:extLst>
          </p:cNvPr>
          <p:cNvSpPr txBox="1"/>
          <p:nvPr/>
        </p:nvSpPr>
        <p:spPr>
          <a:xfrm>
            <a:off x="0" y="4540865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Outfit" pitchFamily="2" charset="0"/>
                <a:ea typeface="Arial" panose="020B0604020202020204" pitchFamily="34" charset="0"/>
              </a:rPr>
              <a:t>Image from 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J. F. Haase*, LD*, A. Celi*, D. Paulson, A. Kan, K. Jansen and C. A. Muschik, </a:t>
            </a:r>
            <a:r>
              <a:rPr lang="en-GB" sz="1600" i="1" dirty="0">
                <a:latin typeface="Outfit" pitchFamily="2" charset="0"/>
                <a:ea typeface="Arial" panose="020B0604020202020204" pitchFamily="34" charset="0"/>
              </a:rPr>
              <a:t>Quantum, </a:t>
            </a:r>
            <a:r>
              <a:rPr lang="en-GB" sz="1600" dirty="0">
                <a:latin typeface="Outfit" pitchFamily="2" charset="0"/>
                <a:ea typeface="Arial" panose="020B0604020202020204" pitchFamily="34" charset="0"/>
              </a:rPr>
              <a:t>5, 393, 2021</a:t>
            </a:r>
          </a:p>
        </p:txBody>
      </p:sp>
    </p:spTree>
    <p:extLst>
      <p:ext uri="{BB962C8B-B14F-4D97-AF65-F5344CB8AC3E}">
        <p14:creationId xmlns:p14="http://schemas.microsoft.com/office/powerpoint/2010/main" val="40975460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E-Powerpoint 16.9" id="{F64BD898-907F-364F-9241-62CC1352D110}" vid="{03961058-3D3F-4742-A47D-83E494AD84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3798A12-B9A2-4520-B113-A646D99E6B2A}">
  <we:reference id="wa200010001" version="1.0.0.1" store="en-US" storeType="OMEX"/>
  <we:alternateReferences>
    <we:reference id="wa200010001" version="1.0.0.1" store="en-US" storeType="OMEX"/>
  </we:alternateReferences>
  <we:properties>
    <we:property name="claude.fileId" value="&quot;a24ec4b7-da79-4928-a145-6820dc7ccc0e&quot;"/>
  </we:properties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29D0E0159154EB94CC01E4559F2D4" ma:contentTypeVersion="18" ma:contentTypeDescription="Create a new document." ma:contentTypeScope="" ma:versionID="8dacf636f1dce7f83445de589f397349">
  <xsd:schema xmlns:xsd="http://www.w3.org/2001/XMLSchema" xmlns:xs="http://www.w3.org/2001/XMLSchema" xmlns:p="http://schemas.microsoft.com/office/2006/metadata/properties" xmlns:ns1="http://schemas.microsoft.com/sharepoint/v3" xmlns:ns3="c6f37a13-94a5-4a8e-8625-db1058128dc3" xmlns:ns4="324408f0-c85f-44e2-9b18-bcaedeecd5a7" targetNamespace="http://schemas.microsoft.com/office/2006/metadata/properties" ma:root="true" ma:fieldsID="ec95216fed0a48c8c895ac5f57c789d5" ns1:_="" ns3:_="" ns4:_="">
    <xsd:import namespace="http://schemas.microsoft.com/sharepoint/v3"/>
    <xsd:import namespace="c6f37a13-94a5-4a8e-8625-db1058128dc3"/>
    <xsd:import namespace="324408f0-c85f-44e2-9b18-bcaedeecd5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ystemTags" minOccurs="0"/>
                <xsd:element ref="ns3:MediaServiceSearchProperties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37a13-94a5-4a8e-8625-db1058128d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408f0-c85f-44e2-9b18-bcaedeecd5a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activity xmlns="c6f37a13-94a5-4a8e-8625-db1058128dc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11D44B9-BE9E-43CE-9140-17F42CE326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f37a13-94a5-4a8e-8625-db1058128dc3"/>
    <ds:schemaRef ds:uri="324408f0-c85f-44e2-9b18-bcaedeecd5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51B988-6999-48D8-A995-709B3B3A35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C9CA35-1137-4CBC-A719-3D7C0CE685E2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324408f0-c85f-44e2-9b18-bcaedeecd5a7"/>
    <ds:schemaRef ds:uri="c6f37a13-94a5-4a8e-8625-db1058128dc3"/>
    <ds:schemaRef ds:uri="http://schemas.microsoft.com/sharepoint/v3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912a5d77-fb98-4eee-af32-1334d8f04a53}" enabled="0" method="" siteId="{912a5d77-fb98-4eee-af32-1334d8f04a5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6810</TotalTime>
  <Words>3947</Words>
  <Application>Microsoft Office PowerPoint</Application>
  <PresentationFormat>On-screen Show (16:9)</PresentationFormat>
  <Paragraphs>469</Paragraphs>
  <Slides>62</Slides>
  <Notes>32</Notes>
  <HiddenSlides>14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Cambria Math</vt:lpstr>
      <vt:lpstr>Wingdings</vt:lpstr>
      <vt:lpstr>Outfit</vt:lpstr>
      <vt:lpstr>Custom Design</vt:lpstr>
      <vt:lpstr>Simplifying quantum simulations</vt:lpstr>
      <vt:lpstr>PowerPoint Presentation</vt:lpstr>
      <vt:lpstr>Why?</vt:lpstr>
      <vt:lpstr>Why?</vt:lpstr>
      <vt:lpstr>Why?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Coles, Andy</dc:creator>
  <cp:lastModifiedBy>Dellantonio, Luca</cp:lastModifiedBy>
  <cp:revision>5</cp:revision>
  <dcterms:created xsi:type="dcterms:W3CDTF">2022-09-29T15:54:17Z</dcterms:created>
  <dcterms:modified xsi:type="dcterms:W3CDTF">2026-07-13T12:32:08Z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2022-07-28T00:00:00Z</vt:filetime>
  </property>
  <property fmtid="{D5CDD505-2E9C-101B-9397-08002B2CF9AE}" pid="3" name="Creator">
    <vt:lpwstr>Adobe InDesign 17.3 (Macintosh)</vt:lpwstr>
  </property>
  <property fmtid="{D5CDD505-2E9C-101B-9397-08002B2CF9AE}" pid="4" name="LastSaved">
    <vt:filetime>2022-07-28T00:00:00Z</vt:filetime>
  </property>
  <property fmtid="{D5CDD505-2E9C-101B-9397-08002B2CF9AE}" pid="5" name="Producer">
    <vt:lpwstr>Adobe PDF Library 16.0.7</vt:lpwstr>
  </property>
  <property fmtid="{D5CDD505-2E9C-101B-9397-08002B2CF9AE}" pid="6" name="ContentTypeId">
    <vt:lpwstr>0x01010039129D0E0159154EB94CC01E4559F2D4</vt:lpwstr>
  </property>
  <property fmtid="{D5CDD505-2E9C-101B-9397-08002B2CF9AE}" pid="7" name="MediaServiceImageTags">
    <vt:lpwstr/>
  </property>
</Properties>
</file>